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5A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0" autoAdjust="0"/>
    <p:restoredTop sz="94660"/>
  </p:normalViewPr>
  <p:slideViewPr>
    <p:cSldViewPr snapToGrid="0">
      <p:cViewPr varScale="1">
        <p:scale>
          <a:sx n="90" d="100"/>
          <a:sy n="90" d="100"/>
        </p:scale>
        <p:origin x="330"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B6FC0D-EDCB-4340-A3C3-8CB4F4223062}" type="datetimeFigureOut">
              <a:rPr lang="en-US" smtClean="0"/>
              <a:t>3/6/2019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E2EBA-2834-4C6A-95ED-EBF5279A6CE9}" type="slidenum">
              <a:rPr lang="en-US" smtClean="0"/>
              <a:t>‹#›</a:t>
            </a:fld>
            <a:endParaRPr lang="en-US"/>
          </a:p>
        </p:txBody>
      </p:sp>
    </p:spTree>
    <p:extLst>
      <p:ext uri="{BB962C8B-B14F-4D97-AF65-F5344CB8AC3E}">
        <p14:creationId xmlns:p14="http://schemas.microsoft.com/office/powerpoint/2010/main" val="1816030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dc.gov/vaccines/hcp/admin/storage/toolkit/index.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api.addthis.com/oexchange/0.8/forward/facebook/offer?url=https://www.cdc.gov/vaccines/hcp/acip-recs/general-recs/administration.html&amp;title=ACIP%20Vaccine%20Administration%20Guidelines%20for%20Immunization%20|%20Recommendations%20|%20CDC&amp;description=&amp;via=CDCgov&amp;ct=0&amp;media="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dc.gov/vaccines/hcp/vis/index.html"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vaccineinformation.org/internet-immunization-info/"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mailto:NIPINFO@cdc.gov"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mailto:NIPInfo@cdc.gov"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6"/>
          <p:cNvSpPr txBox="1">
            <a:spLocks noGrp="1" noChangeArrowheads="1"/>
          </p:cNvSpPr>
          <p:nvPr/>
        </p:nvSpPr>
        <p:spPr bwMode="auto">
          <a:xfrm>
            <a:off x="0" y="8838888"/>
            <a:ext cx="3037840" cy="457513"/>
          </a:xfrm>
          <a:prstGeom prst="rect">
            <a:avLst/>
          </a:prstGeom>
          <a:noFill/>
          <a:ln w="9525">
            <a:noFill/>
            <a:miter lim="800000"/>
            <a:headEnd/>
            <a:tailEnd/>
          </a:ln>
        </p:spPr>
        <p:txBody>
          <a:bodyPr lIns="91416" tIns="45708" rIns="91416" bIns="45708" anchor="b"/>
          <a:lstStyle/>
          <a:p>
            <a:endParaRPr lang="en-US" sz="1200">
              <a:solidFill>
                <a:srgbClr val="000000"/>
              </a:solidFill>
            </a:endParaRPr>
          </a:p>
        </p:txBody>
      </p:sp>
      <p:sp>
        <p:nvSpPr>
          <p:cNvPr id="193540" name="Rectangle 2"/>
          <p:cNvSpPr>
            <a:spLocks noGrp="1" noRot="1" noChangeAspect="1" noChangeArrowheads="1" noTextEdit="1"/>
          </p:cNvSpPr>
          <p:nvPr>
            <p:ph type="sldImg"/>
          </p:nvPr>
        </p:nvSpPr>
        <p:spPr>
          <a:xfrm>
            <a:off x="496888" y="674688"/>
            <a:ext cx="6094412" cy="3429000"/>
          </a:xfrm>
          <a:ln/>
        </p:spPr>
      </p:sp>
      <p:sp>
        <p:nvSpPr>
          <p:cNvPr id="193541" name="Rectangle 3"/>
          <p:cNvSpPr>
            <a:spLocks noGrp="1" noChangeArrowheads="1"/>
          </p:cNvSpPr>
          <p:nvPr>
            <p:ph type="body" idx="1"/>
          </p:nvPr>
        </p:nvSpPr>
        <p:spPr>
          <a:xfrm>
            <a:off x="311573" y="4191000"/>
            <a:ext cx="6465147" cy="3936480"/>
          </a:xfrm>
          <a:noFill/>
          <a:ln/>
        </p:spPr>
        <p:txBody>
          <a:bodyPr lIns="91424" tIns="45712" rIns="91424" bIns="45712"/>
          <a:lstStyle/>
          <a:p>
            <a:pPr>
              <a:lnSpc>
                <a:spcPct val="90000"/>
              </a:lnSpc>
              <a:spcBef>
                <a:spcPct val="0"/>
              </a:spcBef>
            </a:pPr>
            <a:r>
              <a:rPr lang="en-US" sz="1000" dirty="0">
                <a:latin typeface="Arial" charset="0"/>
              </a:rPr>
              <a:t>Educating Physicians In their Communities is:</a:t>
            </a:r>
          </a:p>
          <a:p>
            <a:pPr>
              <a:lnSpc>
                <a:spcPct val="90000"/>
              </a:lnSpc>
              <a:spcBef>
                <a:spcPct val="0"/>
              </a:spcBef>
              <a:buFontTx/>
              <a:buChar char="•"/>
            </a:pPr>
            <a:r>
              <a:rPr lang="en-US" sz="1000" dirty="0">
                <a:latin typeface="Arial" charset="0"/>
              </a:rPr>
              <a:t>A peer-to-peer immunization education program presented in the practice setting for practitioners and staff or in a classroom for students.  </a:t>
            </a:r>
          </a:p>
          <a:p>
            <a:pPr>
              <a:lnSpc>
                <a:spcPct val="90000"/>
              </a:lnSpc>
              <a:spcBef>
                <a:spcPct val="0"/>
              </a:spcBef>
              <a:buFontTx/>
              <a:buChar char="•"/>
            </a:pPr>
            <a:r>
              <a:rPr lang="en-US" sz="1000" dirty="0">
                <a:latin typeface="Arial" charset="0"/>
              </a:rPr>
              <a:t>Presented by a team of 2 professionals: physician or other primary care provider (nurse practitioner, physician's assistant) and a nurse or office manager. </a:t>
            </a:r>
          </a:p>
          <a:p>
            <a:pPr>
              <a:lnSpc>
                <a:spcPct val="90000"/>
              </a:lnSpc>
              <a:spcBef>
                <a:spcPct val="0"/>
              </a:spcBef>
            </a:pPr>
            <a:endParaRPr lang="en-US" sz="1000" dirty="0">
              <a:latin typeface="Arial" charset="0"/>
            </a:endParaRPr>
          </a:p>
          <a:p>
            <a:pPr>
              <a:lnSpc>
                <a:spcPct val="90000"/>
              </a:lnSpc>
              <a:spcBef>
                <a:spcPct val="0"/>
              </a:spcBef>
            </a:pPr>
            <a:r>
              <a:rPr lang="en-US" sz="1000" dirty="0">
                <a:latin typeface="Arial" charset="0"/>
              </a:rPr>
              <a:t>Our Beginnings…</a:t>
            </a:r>
          </a:p>
          <a:p>
            <a:pPr>
              <a:lnSpc>
                <a:spcPct val="90000"/>
              </a:lnSpc>
              <a:spcBef>
                <a:spcPct val="0"/>
              </a:spcBef>
            </a:pPr>
            <a:r>
              <a:rPr lang="en-US" sz="1000" dirty="0">
                <a:latin typeface="Arial" charset="0"/>
              </a:rPr>
              <a:t>EPIC is now in its </a:t>
            </a:r>
            <a:r>
              <a:rPr lang="en-US" sz="1000" dirty="0">
                <a:solidFill>
                  <a:srgbClr val="FF0000"/>
                </a:solidFill>
                <a:latin typeface="Arial" charset="0"/>
              </a:rPr>
              <a:t>17</a:t>
            </a:r>
            <a:r>
              <a:rPr lang="en-US" sz="1000" b="1" dirty="0">
                <a:solidFill>
                  <a:srgbClr val="FF0000"/>
                </a:solidFill>
                <a:latin typeface="Arial" charset="0"/>
              </a:rPr>
              <a:t>th</a:t>
            </a:r>
            <a:r>
              <a:rPr lang="en-US" sz="1000" dirty="0">
                <a:solidFill>
                  <a:schemeClr val="accent6">
                    <a:lumMod val="60000"/>
                    <a:lumOff val="40000"/>
                  </a:schemeClr>
                </a:solidFill>
                <a:latin typeface="Arial" charset="0"/>
              </a:rPr>
              <a:t> </a:t>
            </a:r>
            <a:r>
              <a:rPr lang="en-US" sz="1000" dirty="0">
                <a:latin typeface="Arial" charset="0"/>
              </a:rPr>
              <a:t>year of immunization education. The first EPIC Immunization Education program was developed and implemented in Pennsylvania (a joint venture between public health and the PA chapter of the American Academy of Pediatrics).  The program has been replicated in several states - Georgia most closely resembling the Pennsylvania program.  Georgia was first to add adult vaccines to the program. In 2009 the Georgia Chapter created a separate Women’s Health Immunization Education program for obstetricians and gynecologists</a:t>
            </a:r>
            <a:r>
              <a:rPr lang="en-US" sz="1000" dirty="0">
                <a:solidFill>
                  <a:srgbClr val="FF0000"/>
                </a:solidFill>
                <a:latin typeface="Arial" charset="0"/>
              </a:rPr>
              <a:t>. </a:t>
            </a:r>
            <a:r>
              <a:rPr lang="en-US" sz="1000" dirty="0">
                <a:latin typeface="Arial" charset="0"/>
              </a:rPr>
              <a:t>Presentations are also available for students in healthcare training. Presentation on Coding are available to members of the Georgia Chapter of AAP</a:t>
            </a:r>
          </a:p>
          <a:p>
            <a:pPr>
              <a:lnSpc>
                <a:spcPct val="90000"/>
              </a:lnSpc>
              <a:spcBef>
                <a:spcPct val="0"/>
              </a:spcBef>
            </a:pPr>
            <a:endParaRPr lang="en-US" sz="1000" b="1" i="1" dirty="0">
              <a:solidFill>
                <a:srgbClr val="000099"/>
              </a:solidFill>
              <a:latin typeface="Arial" charset="0"/>
            </a:endParaRPr>
          </a:p>
          <a:p>
            <a:pPr>
              <a:lnSpc>
                <a:spcPct val="90000"/>
              </a:lnSpc>
              <a:spcBef>
                <a:spcPct val="0"/>
              </a:spcBef>
            </a:pPr>
            <a:r>
              <a:rPr lang="en-US" sz="1000" dirty="0">
                <a:latin typeface="Arial" charset="0"/>
              </a:rPr>
              <a:t>In 2003 the National Vaccine Advisory Committee (NVAC) approved and published updated standards for adult and child/adolescent immunization practices. </a:t>
            </a:r>
            <a:endParaRPr lang="en-US" sz="1000" b="1" i="1" dirty="0">
              <a:latin typeface="Arial" charset="0"/>
            </a:endParaRPr>
          </a:p>
          <a:p>
            <a:pPr>
              <a:lnSpc>
                <a:spcPct val="90000"/>
              </a:lnSpc>
              <a:spcBef>
                <a:spcPct val="0"/>
              </a:spcBef>
            </a:pPr>
            <a:endParaRPr lang="en-US" sz="1000" b="1" i="1" dirty="0">
              <a:latin typeface="Arial" charset="0"/>
            </a:endParaRPr>
          </a:p>
          <a:p>
            <a:pPr>
              <a:lnSpc>
                <a:spcPct val="90000"/>
              </a:lnSpc>
              <a:spcBef>
                <a:spcPct val="0"/>
              </a:spcBef>
            </a:pPr>
            <a:r>
              <a:rPr lang="en-US" sz="1000" dirty="0">
                <a:latin typeface="Arial" charset="0"/>
              </a:rPr>
              <a:t>EPIC programs are designed to meet Standard #10 of the Standards for Child and Adolescent Immunization Practices: </a:t>
            </a:r>
          </a:p>
          <a:p>
            <a:pPr>
              <a:lnSpc>
                <a:spcPct val="90000"/>
              </a:lnSpc>
              <a:spcBef>
                <a:spcPct val="0"/>
              </a:spcBef>
            </a:pPr>
            <a:r>
              <a:rPr lang="en-US" sz="1000" dirty="0">
                <a:latin typeface="Arial" charset="0"/>
              </a:rPr>
              <a:t>"Persons who administer vaccines and staff who manage or support vaccine administration are knowledgeable and receive on-going education"  </a:t>
            </a:r>
          </a:p>
          <a:p>
            <a:pPr>
              <a:lnSpc>
                <a:spcPct val="90000"/>
              </a:lnSpc>
              <a:spcBef>
                <a:spcPct val="0"/>
              </a:spcBef>
            </a:pPr>
            <a:r>
              <a:rPr lang="en-US" sz="1000" dirty="0">
                <a:latin typeface="Arial" charset="0"/>
              </a:rPr>
              <a:t>And</a:t>
            </a:r>
          </a:p>
          <a:p>
            <a:pPr>
              <a:lnSpc>
                <a:spcPct val="90000"/>
              </a:lnSpc>
              <a:spcBef>
                <a:spcPct val="0"/>
              </a:spcBef>
            </a:pPr>
            <a:r>
              <a:rPr lang="en-US" sz="1000" dirty="0">
                <a:latin typeface="Arial" charset="0"/>
              </a:rPr>
              <a:t>Standard #8 of the Standards for Adult Immunization Practices: “Persons who administer vaccines are properly trained."</a:t>
            </a:r>
          </a:p>
          <a:p>
            <a:pPr>
              <a:lnSpc>
                <a:spcPct val="90000"/>
              </a:lnSpc>
              <a:spcBef>
                <a:spcPct val="0"/>
              </a:spcBef>
            </a:pPr>
            <a:endParaRPr lang="en-US" sz="1000" b="1" dirty="0">
              <a:latin typeface="Arial" charset="0"/>
            </a:endParaRPr>
          </a:p>
          <a:p>
            <a:pPr>
              <a:lnSpc>
                <a:spcPct val="90000"/>
              </a:lnSpc>
              <a:spcBef>
                <a:spcPct val="0"/>
              </a:spcBef>
            </a:pPr>
            <a:endParaRPr lang="en-US" sz="1000" dirty="0">
              <a:latin typeface="Arial" charset="0"/>
            </a:endParaRPr>
          </a:p>
          <a:p>
            <a:pPr>
              <a:lnSpc>
                <a:spcPct val="90000"/>
              </a:lnSpc>
              <a:spcBef>
                <a:spcPct val="0"/>
              </a:spcBef>
            </a:pPr>
            <a:endParaRPr lang="en-US" sz="900" dirty="0">
              <a:latin typeface="Arial" charset="0"/>
            </a:endParaRPr>
          </a:p>
          <a:p>
            <a:pPr>
              <a:lnSpc>
                <a:spcPct val="90000"/>
              </a:lnSpc>
              <a:spcBef>
                <a:spcPct val="0"/>
              </a:spcBef>
            </a:pPr>
            <a:endParaRPr lang="en-US" sz="900" b="1" dirty="0">
              <a:latin typeface="Arial" charset="0"/>
            </a:endParaRPr>
          </a:p>
        </p:txBody>
      </p:sp>
      <p:sp>
        <p:nvSpPr>
          <p:cNvPr id="193542" name="Footer Placeholder 6"/>
          <p:cNvSpPr>
            <a:spLocks noGrp="1"/>
          </p:cNvSpPr>
          <p:nvPr>
            <p:ph type="ftr" sz="quarter" idx="4"/>
          </p:nvPr>
        </p:nvSpPr>
        <p:spPr>
          <a:noFill/>
        </p:spPr>
        <p:txBody>
          <a:bodyPr/>
          <a:lstStyle/>
          <a:p>
            <a:r>
              <a:rPr lang="en-US">
                <a:solidFill>
                  <a:prstClr val="black"/>
                </a:solidFill>
              </a:rPr>
              <a:t>EPIC 2018</a:t>
            </a:r>
            <a:endParaRPr lang="en-US" dirty="0">
              <a:solidFill>
                <a:srgbClr val="FF0000"/>
              </a:solidFill>
            </a:endParaRP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1</a:t>
            </a:fld>
            <a:endParaRPr lang="en-US">
              <a:solidFill>
                <a:srgbClr val="000000"/>
              </a:solidFill>
            </a:endParaRPr>
          </a:p>
        </p:txBody>
      </p:sp>
    </p:spTree>
    <p:extLst>
      <p:ext uri="{BB962C8B-B14F-4D97-AF65-F5344CB8AC3E}">
        <p14:creationId xmlns:p14="http://schemas.microsoft.com/office/powerpoint/2010/main" val="1610849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dirty="0">
              <a:latin typeface="Arial" charset="0"/>
            </a:endParaRPr>
          </a:p>
        </p:txBody>
      </p:sp>
      <p:sp>
        <p:nvSpPr>
          <p:cNvPr id="75780" name="Slide Number Placeholder 3"/>
          <p:cNvSpPr>
            <a:spLocks noGrp="1"/>
          </p:cNvSpPr>
          <p:nvPr>
            <p:ph type="sldNum" sz="quarter" idx="5"/>
          </p:nvPr>
        </p:nvSpPr>
        <p:spPr>
          <a:noFill/>
        </p:spPr>
        <p:txBody>
          <a:bodyPr/>
          <a:lstStyle/>
          <a:p>
            <a:fld id="{467D9711-99AB-4EA6-AB3F-90AFB27B48E6}" type="slidenum">
              <a:rPr lang="en-US" smtClean="0">
                <a:solidFill>
                  <a:prstClr val="black"/>
                </a:solidFill>
              </a:rPr>
              <a:pPr/>
              <a:t>10</a:t>
            </a:fld>
            <a:endParaRPr lang="en-US">
              <a:solidFill>
                <a:prstClr val="black"/>
              </a:solidFill>
            </a:endParaRPr>
          </a:p>
        </p:txBody>
      </p:sp>
      <p:sp>
        <p:nvSpPr>
          <p:cNvPr id="5" name="Footer Placeholder 4"/>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687315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6"/>
          <p:cNvSpPr txBox="1">
            <a:spLocks noGrp="1" noChangeArrowheads="1"/>
          </p:cNvSpPr>
          <p:nvPr/>
        </p:nvSpPr>
        <p:spPr bwMode="auto">
          <a:xfrm>
            <a:off x="0" y="9065746"/>
            <a:ext cx="3077739" cy="477574"/>
          </a:xfrm>
          <a:prstGeom prst="rect">
            <a:avLst/>
          </a:prstGeom>
          <a:noFill/>
          <a:ln w="9525">
            <a:noFill/>
            <a:miter lim="800000"/>
            <a:headEnd/>
            <a:tailEnd/>
          </a:ln>
        </p:spPr>
        <p:txBody>
          <a:bodyPr lIns="93330" tIns="46665" rIns="93330" bIns="46665" anchor="b"/>
          <a:lstStyle/>
          <a:p>
            <a:pPr defTabSz="933420">
              <a:defRPr/>
            </a:pPr>
            <a:endParaRPr lang="en-US" sz="1200" kern="0">
              <a:solidFill>
                <a:srgbClr val="000000"/>
              </a:solidFill>
            </a:endParaRPr>
          </a:p>
        </p:txBody>
      </p:sp>
      <p:sp>
        <p:nvSpPr>
          <p:cNvPr id="201731" name="Rectangle 7"/>
          <p:cNvSpPr txBox="1">
            <a:spLocks noGrp="1" noChangeArrowheads="1"/>
          </p:cNvSpPr>
          <p:nvPr/>
        </p:nvSpPr>
        <p:spPr bwMode="auto">
          <a:xfrm>
            <a:off x="4023092" y="9065746"/>
            <a:ext cx="3077739" cy="477574"/>
          </a:xfrm>
          <a:prstGeom prst="rect">
            <a:avLst/>
          </a:prstGeom>
          <a:noFill/>
          <a:ln w="9525">
            <a:noFill/>
            <a:miter lim="800000"/>
            <a:headEnd/>
            <a:tailEnd/>
          </a:ln>
        </p:spPr>
        <p:txBody>
          <a:bodyPr lIns="93330" tIns="46665" rIns="93330" bIns="46665" anchor="b"/>
          <a:lstStyle/>
          <a:p>
            <a:pPr algn="r" defTabSz="933420">
              <a:defRPr/>
            </a:pPr>
            <a:endParaRPr lang="en-US" sz="1200" kern="0" dirty="0">
              <a:solidFill>
                <a:srgbClr val="000000"/>
              </a:solidFill>
            </a:endParaRPr>
          </a:p>
        </p:txBody>
      </p:sp>
      <p:sp>
        <p:nvSpPr>
          <p:cNvPr id="201732" name="Rectangle 2"/>
          <p:cNvSpPr>
            <a:spLocks noGrp="1" noRot="1" noChangeAspect="1" noChangeArrowheads="1" noTextEdit="1"/>
          </p:cNvSpPr>
          <p:nvPr>
            <p:ph type="sldImg"/>
          </p:nvPr>
        </p:nvSpPr>
        <p:spPr>
          <a:xfrm>
            <a:off x="409575" y="703263"/>
            <a:ext cx="6359525" cy="3578225"/>
          </a:xfrm>
          <a:ln/>
        </p:spPr>
      </p:sp>
      <p:sp>
        <p:nvSpPr>
          <p:cNvPr id="201733" name="Rectangle 3"/>
          <p:cNvSpPr>
            <a:spLocks noGrp="1" noChangeArrowheads="1"/>
          </p:cNvSpPr>
          <p:nvPr>
            <p:ph type="body" idx="1"/>
          </p:nvPr>
        </p:nvSpPr>
        <p:spPr>
          <a:xfrm>
            <a:off x="631331" y="4537763"/>
            <a:ext cx="5839813" cy="4694238"/>
          </a:xfrm>
          <a:noFill/>
          <a:ln/>
        </p:spPr>
        <p:txBody>
          <a:bodyPr lIns="93323" tIns="46661" rIns="93323" bIns="46661"/>
          <a:lstStyle/>
          <a:p>
            <a:pPr eaLnBrk="1" hangingPunct="1">
              <a:lnSpc>
                <a:spcPct val="90000"/>
              </a:lnSpc>
              <a:spcBef>
                <a:spcPct val="0"/>
              </a:spcBef>
            </a:pPr>
            <a:r>
              <a:rPr lang="en-US" sz="1000" b="1" dirty="0">
                <a:cs typeface="Arial" pitchFamily="34" charset="0"/>
              </a:rPr>
              <a:t>Guidance on use of </a:t>
            </a:r>
            <a:r>
              <a:rPr lang="en-US" sz="1000" b="1" dirty="0" err="1">
                <a:cs typeface="Arial" pitchFamily="34" charset="0"/>
              </a:rPr>
              <a:t>Tdap</a:t>
            </a:r>
            <a:r>
              <a:rPr lang="en-US" sz="1000" b="1" dirty="0">
                <a:cs typeface="Arial" pitchFamily="34" charset="0"/>
              </a:rPr>
              <a:t> products for pregnant women:</a:t>
            </a:r>
          </a:p>
          <a:p>
            <a:pPr eaLnBrk="1" hangingPunct="1">
              <a:lnSpc>
                <a:spcPct val="90000"/>
              </a:lnSpc>
              <a:spcBef>
                <a:spcPct val="0"/>
              </a:spcBef>
            </a:pPr>
            <a:r>
              <a:rPr lang="en-US" sz="1000" dirty="0">
                <a:cs typeface="Arial" pitchFamily="34" charset="0"/>
              </a:rPr>
              <a:t>All pregnant women should receive a dose of </a:t>
            </a:r>
            <a:r>
              <a:rPr lang="en-US" sz="1000" dirty="0" err="1">
                <a:cs typeface="Arial" pitchFamily="34" charset="0"/>
              </a:rPr>
              <a:t>Tdap</a:t>
            </a:r>
            <a:r>
              <a:rPr lang="en-US" sz="1000" dirty="0">
                <a:cs typeface="Arial" pitchFamily="34" charset="0"/>
              </a:rPr>
              <a:t> during </a:t>
            </a:r>
            <a:r>
              <a:rPr lang="en-US" sz="1000" u="sng" dirty="0">
                <a:cs typeface="Arial" pitchFamily="34" charset="0"/>
              </a:rPr>
              <a:t>each</a:t>
            </a:r>
            <a:r>
              <a:rPr lang="en-US" sz="1000" dirty="0">
                <a:cs typeface="Arial" pitchFamily="34" charset="0"/>
              </a:rPr>
              <a:t> pregnancy, irrespective of prior history of receiving </a:t>
            </a:r>
            <a:r>
              <a:rPr lang="en-US" sz="1000" dirty="0" err="1">
                <a:cs typeface="Arial" pitchFamily="34" charset="0"/>
              </a:rPr>
              <a:t>Tdap</a:t>
            </a:r>
            <a:r>
              <a:rPr lang="en-US" sz="1000" dirty="0">
                <a:cs typeface="Arial" pitchFamily="34" charset="0"/>
              </a:rPr>
              <a:t>. Optimal timing for administration is between 27 and 36 weeks gestation. If a dose is given early in that same pregnancy, do NOT repeat it at 27-36 weeks. If not given during pregnancy, give </a:t>
            </a:r>
            <a:r>
              <a:rPr lang="en-US" sz="1000" dirty="0" err="1">
                <a:cs typeface="Arial" pitchFamily="34" charset="0"/>
              </a:rPr>
              <a:t>Tdap</a:t>
            </a:r>
            <a:r>
              <a:rPr lang="en-US" sz="1000" dirty="0">
                <a:cs typeface="Arial" pitchFamily="34" charset="0"/>
              </a:rPr>
              <a:t> immediately postpartum</a:t>
            </a:r>
            <a:r>
              <a:rPr lang="en-US" sz="1000" b="1" baseline="30000" dirty="0">
                <a:cs typeface="Arial" pitchFamily="34" charset="0"/>
              </a:rPr>
              <a:t>3</a:t>
            </a:r>
            <a:r>
              <a:rPr lang="en-US" sz="1000" dirty="0">
                <a:cs typeface="Arial" pitchFamily="34" charset="0"/>
              </a:rPr>
              <a:t>.  </a:t>
            </a:r>
          </a:p>
          <a:p>
            <a:pPr eaLnBrk="1" hangingPunct="1">
              <a:lnSpc>
                <a:spcPct val="90000"/>
              </a:lnSpc>
              <a:spcBef>
                <a:spcPct val="0"/>
              </a:spcBef>
            </a:pPr>
            <a:endParaRPr lang="en-US" sz="1000" b="1" dirty="0">
              <a:cs typeface="Arial" pitchFamily="34" charset="0"/>
            </a:endParaRPr>
          </a:p>
          <a:p>
            <a:pPr eaLnBrk="1" hangingPunct="1">
              <a:lnSpc>
                <a:spcPct val="90000"/>
              </a:lnSpc>
              <a:spcBef>
                <a:spcPct val="0"/>
              </a:spcBef>
            </a:pPr>
            <a:r>
              <a:rPr lang="en-US" sz="1000" b="1" dirty="0">
                <a:cs typeface="Arial" pitchFamily="34" charset="0"/>
              </a:rPr>
              <a:t>References:</a:t>
            </a:r>
          </a:p>
          <a:p>
            <a:pPr defTabSz="933420" eaLnBrk="1" hangingPunct="1">
              <a:spcBef>
                <a:spcPct val="0"/>
              </a:spcBef>
              <a:defRPr/>
            </a:pPr>
            <a:r>
              <a:rPr lang="en-US" sz="1000" dirty="0">
                <a:cs typeface="Arial" pitchFamily="34" charset="0"/>
              </a:rPr>
              <a:t>      1.</a:t>
            </a:r>
            <a:r>
              <a:rPr lang="en-US" sz="1000" i="1" dirty="0">
                <a:cs typeface="Arial" pitchFamily="34" charset="0"/>
              </a:rPr>
              <a:t>MMWR</a:t>
            </a:r>
            <a:r>
              <a:rPr lang="en-US" sz="1000" dirty="0">
                <a:cs typeface="Arial" pitchFamily="34" charset="0"/>
              </a:rPr>
              <a:t>, February 22, 2013, Vol 62, #7 </a:t>
            </a:r>
          </a:p>
          <a:p>
            <a:pPr>
              <a:lnSpc>
                <a:spcPct val="90000"/>
              </a:lnSpc>
              <a:spcBef>
                <a:spcPct val="0"/>
              </a:spcBef>
            </a:pPr>
            <a:r>
              <a:rPr lang="en-US" sz="1000" dirty="0">
                <a:cs typeface="Arial" pitchFamily="34" charset="0"/>
              </a:rPr>
              <a:t>      2. </a:t>
            </a:r>
            <a:r>
              <a:rPr lang="en-US" sz="1000" dirty="0" err="1">
                <a:cs typeface="Arial" pitchFamily="34" charset="0"/>
              </a:rPr>
              <a:t>www.immunize.org</a:t>
            </a:r>
            <a:r>
              <a:rPr lang="en-US" sz="1000" dirty="0">
                <a:cs typeface="Arial" pitchFamily="34" charset="0"/>
              </a:rPr>
              <a:t>,  Ask the Experts, Tetanus section, IAC, Sept. 2013</a:t>
            </a:r>
          </a:p>
        </p:txBody>
      </p:sp>
      <p:sp>
        <p:nvSpPr>
          <p:cNvPr id="7" name="Footer Placeholder 6"/>
          <p:cNvSpPr>
            <a:spLocks noGrp="1"/>
          </p:cNvSpPr>
          <p:nvPr>
            <p:ph type="ftr" sz="quarter" idx="4"/>
          </p:nvPr>
        </p:nvSpPr>
        <p:spPr/>
        <p:txBody>
          <a:bodyPr/>
          <a:lstStyle/>
          <a:p>
            <a:pPr defTabSz="933420" fontAlgn="auto">
              <a:spcBef>
                <a:spcPts val="0"/>
              </a:spcBef>
              <a:spcAft>
                <a:spcPts val="0"/>
              </a:spcAft>
              <a:defRPr/>
            </a:pPr>
            <a:r>
              <a:rPr lang="en-US" kern="0" dirty="0">
                <a:solidFill>
                  <a:prstClr val="black"/>
                </a:solidFill>
              </a:rPr>
              <a:t>EPIC  2018</a:t>
            </a:r>
          </a:p>
        </p:txBody>
      </p:sp>
    </p:spTree>
    <p:extLst>
      <p:ext uri="{BB962C8B-B14F-4D97-AF65-F5344CB8AC3E}">
        <p14:creationId xmlns:p14="http://schemas.microsoft.com/office/powerpoint/2010/main" val="38964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Subacute </a:t>
            </a:r>
            <a:r>
              <a:rPr lang="en-US" sz="1200" b="0" i="0" kern="1200" dirty="0" err="1">
                <a:solidFill>
                  <a:schemeClr val="tx1"/>
                </a:solidFill>
                <a:effectLst/>
                <a:latin typeface="+mn-lt"/>
                <a:ea typeface="+mn-ea"/>
                <a:cs typeface="+mn-cs"/>
              </a:rPr>
              <a:t>Sclerosing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Panencephalitis</a:t>
            </a:r>
            <a:r>
              <a:rPr lang="en-US" sz="1200" b="0" i="0" kern="1200" dirty="0">
                <a:solidFill>
                  <a:schemeClr val="tx1"/>
                </a:solidFill>
                <a:effectLst/>
                <a:latin typeface="+mn-lt"/>
                <a:ea typeface="+mn-ea"/>
                <a:cs typeface="+mn-cs"/>
              </a:rPr>
              <a:t> (SSPE) is a neurological disorder that can appear years after a person is infected with measles and is always fatal. It is characterized by behavioral and intellectual deterioration and seizures that occur 7-11 years after measles infection. </a:t>
            </a:r>
            <a:r>
              <a:rPr lang="en-US" b="0" i="0" dirty="0">
                <a:solidFill>
                  <a:srgbClr val="675752"/>
                </a:solidFill>
                <a:effectLst/>
                <a:latin typeface="arial" panose="020B0604020202020204" pitchFamily="34" charset="0"/>
              </a:rPr>
              <a:t>In rare cases the virus spreads to the brain, but then becomes dormant. Eventually it can lead to SSPE, resulting in deterioration and death. Researchers don’t know what causes the virus to reactivate.</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b="0" i="0" dirty="0">
                <a:solidFill>
                  <a:srgbClr val="675752"/>
                </a:solidFill>
                <a:effectLst/>
                <a:latin typeface="arial" panose="020B0604020202020204" pitchFamily="34" charset="0"/>
              </a:rPr>
              <a:t>There is no cure for SSPE and the only way to prevent it is to vaccinate everyone against measles.</a:t>
            </a:r>
          </a:p>
          <a:p>
            <a:endParaRPr lang="en-US" b="0" i="0" dirty="0">
              <a:solidFill>
                <a:srgbClr val="675752"/>
              </a:solidFill>
              <a:effectLst/>
              <a:latin typeface="arial" panose="020B0604020202020204" pitchFamily="34" charset="0"/>
            </a:endParaRPr>
          </a:p>
          <a:p>
            <a:r>
              <a:rPr lang="en-US" b="0" i="0" dirty="0">
                <a:solidFill>
                  <a:srgbClr val="675752"/>
                </a:solidFill>
                <a:effectLst/>
                <a:latin typeface="arial" panose="020B0604020202020204" pitchFamily="34" charset="0"/>
              </a:rPr>
              <a:t>Reference: Infection</a:t>
            </a:r>
            <a:r>
              <a:rPr lang="en-US" b="0" i="0" baseline="0" dirty="0">
                <a:solidFill>
                  <a:srgbClr val="675752"/>
                </a:solidFill>
                <a:effectLst/>
                <a:latin typeface="arial" panose="020B0604020202020204" pitchFamily="34" charset="0"/>
              </a:rPr>
              <a:t> Diseases Society of America. Always Deadly Measles Complication more Common than Believed. October 29, 2016.</a:t>
            </a:r>
            <a:endParaRPr lang="en-US" dirty="0"/>
          </a:p>
        </p:txBody>
      </p:sp>
      <p:sp>
        <p:nvSpPr>
          <p:cNvPr id="4" name="Footer Placeholder 3"/>
          <p:cNvSpPr>
            <a:spLocks noGrp="1"/>
          </p:cNvSpPr>
          <p:nvPr>
            <p:ph type="ft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rPr>
              <a:t>EPIC  2018</a:t>
            </a:r>
          </a:p>
        </p:txBody>
      </p:sp>
    </p:spTree>
    <p:extLst>
      <p:ext uri="{BB962C8B-B14F-4D97-AF65-F5344CB8AC3E}">
        <p14:creationId xmlns:p14="http://schemas.microsoft.com/office/powerpoint/2010/main" val="22082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p>
        </p:txBody>
      </p:sp>
      <p:sp>
        <p:nvSpPr>
          <p:cNvPr id="22323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2323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p>
        </p:txBody>
      </p:sp>
      <p:sp>
        <p:nvSpPr>
          <p:cNvPr id="22323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23238" name="Rectangle 2"/>
          <p:cNvSpPr>
            <a:spLocks noGrp="1" noRot="1" noChangeAspect="1" noChangeArrowheads="1" noTextEdit="1"/>
          </p:cNvSpPr>
          <p:nvPr>
            <p:ph type="sldImg"/>
          </p:nvPr>
        </p:nvSpPr>
        <p:spPr>
          <a:xfrm>
            <a:off x="331788" y="696913"/>
            <a:ext cx="6197600" cy="3486150"/>
          </a:xfrm>
          <a:ln/>
        </p:spPr>
      </p:sp>
      <p:sp>
        <p:nvSpPr>
          <p:cNvPr id="223239" name="Rectangle 3"/>
          <p:cNvSpPr>
            <a:spLocks noGrp="1" noChangeArrowheads="1"/>
          </p:cNvSpPr>
          <p:nvPr>
            <p:ph type="body" idx="1"/>
          </p:nvPr>
        </p:nvSpPr>
        <p:spPr>
          <a:xfrm>
            <a:off x="304800" y="4722813"/>
            <a:ext cx="6149975" cy="4573587"/>
          </a:xfrm>
          <a:noFill/>
          <a:ln/>
        </p:spPr>
        <p:txBody>
          <a:bodyPr lIns="89932" tIns="44966" rIns="89932" bIns="44966"/>
          <a:lstStyle/>
          <a:p>
            <a:pPr eaLnBrk="1" hangingPunct="1">
              <a:lnSpc>
                <a:spcPct val="80000"/>
              </a:lnSpc>
            </a:pPr>
            <a:r>
              <a:rPr lang="en-US" sz="1000" b="1" u="sng" dirty="0">
                <a:latin typeface="Arial" charset="0"/>
              </a:rPr>
              <a:t>MEASLES </a:t>
            </a:r>
            <a:r>
              <a:rPr lang="en-US" sz="1000" b="1" dirty="0">
                <a:latin typeface="Arial" charset="0"/>
              </a:rPr>
              <a:t>(</a:t>
            </a:r>
            <a:r>
              <a:rPr lang="en-US" sz="1000" dirty="0">
                <a:latin typeface="Arial" charset="0"/>
              </a:rPr>
              <a:t>caused by </a:t>
            </a:r>
            <a:r>
              <a:rPr lang="en-US" sz="1000" dirty="0" err="1">
                <a:latin typeface="Arial" charset="0"/>
              </a:rPr>
              <a:t>paramyxovirus</a:t>
            </a:r>
            <a:r>
              <a:rPr lang="en-US" sz="1000" dirty="0">
                <a:latin typeface="Arial" charset="0"/>
              </a:rPr>
              <a:t>)</a:t>
            </a:r>
          </a:p>
          <a:p>
            <a:pPr eaLnBrk="1" hangingPunct="1">
              <a:lnSpc>
                <a:spcPct val="80000"/>
              </a:lnSpc>
            </a:pPr>
            <a:r>
              <a:rPr lang="en-US" sz="1000" b="1" dirty="0">
                <a:latin typeface="Arial" charset="0"/>
              </a:rPr>
              <a:t>Slide shows two children with typical measles rash and conjunctivitis in younger child</a:t>
            </a:r>
          </a:p>
          <a:p>
            <a:pPr eaLnBrk="1" hangingPunct="1">
              <a:lnSpc>
                <a:spcPct val="80000"/>
              </a:lnSpc>
            </a:pPr>
            <a:r>
              <a:rPr lang="en-US" sz="1000" dirty="0">
                <a:latin typeface="Arial" charset="0"/>
              </a:rPr>
              <a:t>Initial symptoms are runny nose, followed by increasing fever (103º-105º), cough, conjunctivitis, </a:t>
            </a:r>
            <a:r>
              <a:rPr lang="en-US" sz="1000" dirty="0" err="1">
                <a:latin typeface="Arial" charset="0"/>
              </a:rPr>
              <a:t>Koplik</a:t>
            </a:r>
            <a:r>
              <a:rPr lang="en-US" sz="1000" dirty="0">
                <a:latin typeface="Arial" charset="0"/>
              </a:rPr>
              <a:t> spots, and a </a:t>
            </a:r>
            <a:r>
              <a:rPr lang="en-US" sz="1000" dirty="0" err="1">
                <a:latin typeface="Arial" charset="0"/>
              </a:rPr>
              <a:t>maculopapular</a:t>
            </a:r>
            <a:r>
              <a:rPr lang="en-US" sz="1000" dirty="0">
                <a:latin typeface="Arial" charset="0"/>
              </a:rPr>
              <a:t> rash that lasts 5-6 days</a:t>
            </a:r>
          </a:p>
          <a:p>
            <a:pPr eaLnBrk="1" hangingPunct="1">
              <a:lnSpc>
                <a:spcPct val="80000"/>
              </a:lnSpc>
            </a:pPr>
            <a:r>
              <a:rPr lang="en-US" sz="1000" dirty="0">
                <a:latin typeface="Arial" charset="0"/>
              </a:rPr>
              <a:t>Complications include otitis media (7%), pneumonia (6%), and acute encephalitis (0.1%) 1 in 1000 cases, death (0.2%)   </a:t>
            </a:r>
            <a:r>
              <a:rPr lang="en-US" sz="1000" dirty="0"/>
              <a:t>Although measles elimination was declared in the United States in 2000 , importation of measles cases continues to occur. </a:t>
            </a:r>
            <a:endParaRPr lang="en-US" sz="1000" dirty="0">
              <a:latin typeface="Arial" charset="0"/>
            </a:endParaRPr>
          </a:p>
          <a:p>
            <a:pPr eaLnBrk="1" hangingPunct="1">
              <a:lnSpc>
                <a:spcPct val="90000"/>
              </a:lnSpc>
            </a:pPr>
            <a:r>
              <a:rPr lang="en-US" sz="1000" b="1" u="sng" dirty="0">
                <a:latin typeface="Arial" charset="0"/>
              </a:rPr>
              <a:t>MUMPS</a:t>
            </a:r>
            <a:r>
              <a:rPr lang="en-US" sz="1000" dirty="0">
                <a:latin typeface="Arial" charset="0"/>
              </a:rPr>
              <a:t> (caused by </a:t>
            </a:r>
            <a:r>
              <a:rPr lang="en-US" sz="1000" dirty="0" err="1">
                <a:latin typeface="Arial" charset="0"/>
              </a:rPr>
              <a:t>paramyxovirus</a:t>
            </a:r>
            <a:r>
              <a:rPr lang="en-US" sz="1000" dirty="0">
                <a:latin typeface="Arial" charset="0"/>
              </a:rPr>
              <a:t>)</a:t>
            </a:r>
            <a:r>
              <a:rPr lang="en-US" sz="1000" b="1" u="sng" dirty="0">
                <a:latin typeface="Arial" charset="0"/>
              </a:rPr>
              <a:t> </a:t>
            </a:r>
          </a:p>
          <a:p>
            <a:pPr eaLnBrk="1" hangingPunct="1">
              <a:lnSpc>
                <a:spcPct val="90000"/>
              </a:lnSpc>
            </a:pPr>
            <a:r>
              <a:rPr lang="en-US" sz="1000" b="1" dirty="0">
                <a:latin typeface="Arial" charset="0"/>
              </a:rPr>
              <a:t>Slide shows an adolescent with </a:t>
            </a:r>
            <a:r>
              <a:rPr lang="en-US" sz="1000" b="1" dirty="0" err="1">
                <a:latin typeface="Arial" charset="0"/>
              </a:rPr>
              <a:t>parotitis</a:t>
            </a:r>
            <a:r>
              <a:rPr lang="en-US" sz="1000" b="1" dirty="0">
                <a:latin typeface="Arial" charset="0"/>
              </a:rPr>
              <a:t> due to mumps</a:t>
            </a:r>
          </a:p>
          <a:p>
            <a:pPr eaLnBrk="1" hangingPunct="1">
              <a:lnSpc>
                <a:spcPct val="90000"/>
              </a:lnSpc>
            </a:pPr>
            <a:r>
              <a:rPr lang="en-US" sz="1000" dirty="0" err="1">
                <a:latin typeface="Arial" charset="0"/>
              </a:rPr>
              <a:t>Parotitis</a:t>
            </a:r>
            <a:r>
              <a:rPr lang="en-US" sz="1000" dirty="0">
                <a:latin typeface="Arial" charset="0"/>
              </a:rPr>
              <a:t> occurs in 30-40% of infected persons, 40-50% have only nonspecific or respiratory symptoms </a:t>
            </a:r>
          </a:p>
          <a:p>
            <a:pPr eaLnBrk="1" hangingPunct="1">
              <a:lnSpc>
                <a:spcPct val="90000"/>
              </a:lnSpc>
            </a:pPr>
            <a:r>
              <a:rPr lang="en-US" sz="1000" dirty="0">
                <a:latin typeface="Arial" charset="0"/>
              </a:rPr>
              <a:t>Complications include aseptic meningitis, &amp; deafness</a:t>
            </a:r>
          </a:p>
          <a:p>
            <a:pPr eaLnBrk="1" hangingPunct="1">
              <a:lnSpc>
                <a:spcPct val="90000"/>
              </a:lnSpc>
            </a:pPr>
            <a:r>
              <a:rPr lang="en-US" sz="1000" dirty="0">
                <a:latin typeface="Arial" charset="0"/>
              </a:rPr>
              <a:t>Post pubertal individuals may have </a:t>
            </a:r>
            <a:r>
              <a:rPr lang="en-US" sz="1000" dirty="0" err="1">
                <a:latin typeface="Arial" charset="0"/>
              </a:rPr>
              <a:t>orchitis</a:t>
            </a:r>
            <a:r>
              <a:rPr lang="en-US" sz="1000" dirty="0">
                <a:latin typeface="Arial" charset="0"/>
              </a:rPr>
              <a:t>, ovarian inflammation, &amp; pancreatitis</a:t>
            </a:r>
          </a:p>
          <a:p>
            <a:pPr eaLnBrk="1" hangingPunct="1">
              <a:lnSpc>
                <a:spcPct val="80000"/>
              </a:lnSpc>
            </a:pPr>
            <a:endParaRPr lang="en-US" sz="1000" b="1" dirty="0">
              <a:solidFill>
                <a:srgbClr val="FF0000"/>
              </a:solidFill>
              <a:latin typeface="Arial" charset="0"/>
            </a:endParaRPr>
          </a:p>
          <a:p>
            <a:pPr eaLnBrk="1" hangingPunct="1">
              <a:lnSpc>
                <a:spcPct val="80000"/>
              </a:lnSpc>
            </a:pPr>
            <a:r>
              <a:rPr lang="en-US" sz="1000" b="1" dirty="0">
                <a:latin typeface="Arial" charset="0"/>
              </a:rPr>
              <a:t>RUBELLA </a:t>
            </a:r>
            <a:r>
              <a:rPr lang="en-US" sz="1000" dirty="0">
                <a:latin typeface="Arial" charset="0"/>
              </a:rPr>
              <a:t>(Caused by </a:t>
            </a:r>
            <a:r>
              <a:rPr lang="en-US" sz="1000" dirty="0" err="1">
                <a:latin typeface="Arial" charset="0"/>
              </a:rPr>
              <a:t>togavirus</a:t>
            </a:r>
            <a:r>
              <a:rPr lang="en-US" sz="1000" dirty="0">
                <a:latin typeface="Arial" charset="0"/>
              </a:rPr>
              <a:t>)</a:t>
            </a:r>
          </a:p>
          <a:p>
            <a:pPr eaLnBrk="1" hangingPunct="1">
              <a:lnSpc>
                <a:spcPct val="80000"/>
              </a:lnSpc>
            </a:pPr>
            <a:r>
              <a:rPr lang="en-US" sz="1000" dirty="0">
                <a:latin typeface="Arial" charset="0"/>
              </a:rPr>
              <a:t>In children, the rash may be the first manifestation of infection. Adults may have low-grade fever, malaise, URI, and lymphadenopathy prior to rash. Arthralgia and arthritis is common in adults, especially women. Complications include encephalitis and hemorrhagic manifestations</a:t>
            </a:r>
          </a:p>
          <a:p>
            <a:pPr eaLnBrk="1" hangingPunct="1">
              <a:lnSpc>
                <a:spcPct val="90000"/>
              </a:lnSpc>
            </a:pPr>
            <a:r>
              <a:rPr lang="en-US" sz="1000" dirty="0">
                <a:latin typeface="Arial" charset="0"/>
              </a:rPr>
              <a:t>Rubella is no longer endemic in the U.S. However, it is still present in other countries and can be imported</a:t>
            </a:r>
            <a:r>
              <a:rPr lang="en-US" sz="1000" u="sng" dirty="0">
                <a:latin typeface="Arial" charset="0"/>
              </a:rPr>
              <a:t>   </a:t>
            </a:r>
          </a:p>
          <a:p>
            <a:pPr eaLnBrk="1" hangingPunct="1">
              <a:lnSpc>
                <a:spcPct val="80000"/>
              </a:lnSpc>
            </a:pPr>
            <a:endParaRPr lang="en-US" sz="1000" b="1" u="sng" dirty="0">
              <a:solidFill>
                <a:srgbClr val="FF0000"/>
              </a:solidFill>
              <a:latin typeface="Arial" charset="0"/>
            </a:endParaRPr>
          </a:p>
          <a:p>
            <a:pPr eaLnBrk="1" hangingPunct="1">
              <a:lnSpc>
                <a:spcPct val="80000"/>
              </a:lnSpc>
            </a:pPr>
            <a:r>
              <a:rPr lang="en-US" sz="1000" b="1" u="sng" dirty="0">
                <a:latin typeface="Arial" charset="0"/>
              </a:rPr>
              <a:t>CONGENITAL RUBELLA </a:t>
            </a:r>
            <a:r>
              <a:rPr lang="en-US" sz="1000" dirty="0">
                <a:latin typeface="Arial" charset="0"/>
              </a:rPr>
              <a:t> </a:t>
            </a:r>
          </a:p>
          <a:p>
            <a:pPr eaLnBrk="1" hangingPunct="1">
              <a:lnSpc>
                <a:spcPct val="80000"/>
              </a:lnSpc>
            </a:pPr>
            <a:r>
              <a:rPr lang="en-US" sz="1000" b="1" dirty="0">
                <a:latin typeface="Arial" charset="0"/>
              </a:rPr>
              <a:t>Slide shows an adult and child with a typical rash from rubella and an infant with congenital rubella syndrome</a:t>
            </a:r>
            <a:r>
              <a:rPr lang="en-US" sz="1000" dirty="0">
                <a:latin typeface="Arial" charset="0"/>
              </a:rPr>
              <a:t> Infant was infected in utero  and has “blueberry muffin spots” on skin due to petechial lesions, cataracts, hearing loss and congenital heart lesion and will most likely be developmentally delayed.</a:t>
            </a:r>
            <a:endParaRPr lang="en-US" sz="1000" b="1" dirty="0">
              <a:latin typeface="Arial" charset="0"/>
            </a:endParaRPr>
          </a:p>
          <a:p>
            <a:pPr eaLnBrk="1" hangingPunct="1">
              <a:lnSpc>
                <a:spcPct val="80000"/>
              </a:lnSpc>
            </a:pPr>
            <a:r>
              <a:rPr lang="en-US" sz="1000" b="1" dirty="0">
                <a:latin typeface="Arial" charset="0"/>
              </a:rPr>
              <a:t>All woman of child bearing age should be certain they are immune to rubella.</a:t>
            </a:r>
          </a:p>
          <a:p>
            <a:pPr eaLnBrk="1" hangingPunct="1">
              <a:lnSpc>
                <a:spcPct val="80000"/>
              </a:lnSpc>
            </a:pPr>
            <a:endParaRPr lang="en-US" sz="1000" b="1" dirty="0">
              <a:latin typeface="Arial" charset="0"/>
            </a:endParaRPr>
          </a:p>
          <a:p>
            <a:pPr marL="0" marR="0" lvl="0" indent="0" algn="l" defTabSz="914400" rtl="0" eaLnBrk="1" fontAlgn="base" latinLnBrk="0" hangingPunct="1">
              <a:lnSpc>
                <a:spcPct val="80000"/>
              </a:lnSpc>
              <a:spcBef>
                <a:spcPct val="3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For additional information refer to: Epidemiology and Prevention of Vaccine-Preventable Diseases, 13th edition  2015.  HHS, CDC. </a:t>
            </a:r>
          </a:p>
        </p:txBody>
      </p:sp>
      <p:sp>
        <p:nvSpPr>
          <p:cNvPr id="9" name="Footer Placeholder 8"/>
          <p:cNvSpPr>
            <a:spLocks noGrp="1"/>
          </p:cNvSpPr>
          <p:nvPr>
            <p:ph type="ftr" sz="quarter" idx="4"/>
          </p:nvPr>
        </p:nvSpPr>
        <p:spPr/>
        <p:txBody>
          <a:bodyPr/>
          <a:lstStyle/>
          <a:p>
            <a:pPr>
              <a:defRPr/>
            </a:pPr>
            <a:r>
              <a:rPr lang="en-US"/>
              <a:t>EPIC 2018</a:t>
            </a:r>
            <a:endParaRPr lang="en-US" dirty="0"/>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13</a:t>
            </a:fld>
            <a:endParaRPr lang="en-US"/>
          </a:p>
        </p:txBody>
      </p:sp>
    </p:spTree>
    <p:extLst>
      <p:ext uri="{BB962C8B-B14F-4D97-AF65-F5344CB8AC3E}">
        <p14:creationId xmlns:p14="http://schemas.microsoft.com/office/powerpoint/2010/main" val="2602017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38" tIns="46669" rIns="93338" bIns="46669" anchor="b"/>
          <a:lstStyle/>
          <a:p>
            <a:pPr algn="r"/>
            <a:endParaRPr lang="en-US" sz="1200" dirty="0">
              <a:solidFill>
                <a:srgbClr val="000000"/>
              </a:solidFill>
            </a:endParaRPr>
          </a:p>
        </p:txBody>
      </p:sp>
      <p:sp>
        <p:nvSpPr>
          <p:cNvPr id="215042"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0" tIns="46665" rIns="93330" bIns="46665" anchor="b"/>
          <a:lstStyle/>
          <a:p>
            <a:endParaRPr lang="en-US" sz="1200" dirty="0">
              <a:solidFill>
                <a:srgbClr val="000000"/>
              </a:solidFill>
            </a:endParaRPr>
          </a:p>
        </p:txBody>
      </p:sp>
      <p:sp>
        <p:nvSpPr>
          <p:cNvPr id="215043"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30" tIns="46665" rIns="93330" bIns="46665" anchor="b"/>
          <a:lstStyle/>
          <a:p>
            <a:pPr algn="r"/>
            <a:endParaRPr lang="en-US" sz="1200" dirty="0">
              <a:solidFill>
                <a:srgbClr val="000000"/>
              </a:solidFill>
            </a:endParaRPr>
          </a:p>
        </p:txBody>
      </p:sp>
      <p:sp>
        <p:nvSpPr>
          <p:cNvPr id="215044"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0" tIns="46665" rIns="93330" bIns="46665" anchor="b"/>
          <a:lstStyle/>
          <a:p>
            <a:endParaRPr lang="en-US" sz="1200" dirty="0">
              <a:solidFill>
                <a:srgbClr val="000000"/>
              </a:solidFill>
            </a:endParaRPr>
          </a:p>
        </p:txBody>
      </p:sp>
      <p:sp>
        <p:nvSpPr>
          <p:cNvPr id="215046" name="Rectangle 2"/>
          <p:cNvSpPr>
            <a:spLocks noGrp="1" noRot="1" noChangeAspect="1" noChangeArrowheads="1" noTextEdit="1"/>
          </p:cNvSpPr>
          <p:nvPr>
            <p:ph type="sldImg"/>
          </p:nvPr>
        </p:nvSpPr>
        <p:spPr>
          <a:xfrm>
            <a:off x="461963" y="692150"/>
            <a:ext cx="6254750" cy="3519488"/>
          </a:xfrm>
          <a:ln/>
        </p:spPr>
      </p:sp>
      <p:sp>
        <p:nvSpPr>
          <p:cNvPr id="215047" name="Rectangle 3"/>
          <p:cNvSpPr>
            <a:spLocks noGrp="1" noChangeArrowheads="1"/>
          </p:cNvSpPr>
          <p:nvPr>
            <p:ph type="body" idx="1"/>
          </p:nvPr>
        </p:nvSpPr>
        <p:spPr>
          <a:noFill/>
          <a:ln/>
        </p:spPr>
        <p:txBody>
          <a:bodyPr lIns="93330" tIns="46665" rIns="93330" bIns="46665"/>
          <a:lstStyle/>
          <a:p>
            <a:r>
              <a:rPr lang="en-US" sz="1000" dirty="0"/>
              <a:t>MMR vaccine has been successful in reducing the cases of measles in the United States and many young physicians, physician’s assistants and nurse practitioners have never seen an acute case of measles. The symptoms of measles are more than a rash and include conjunctivitis, fever and white lesions (Koplik spots) on the buccal mucosa. Practitioners who have not seen a case of measles sometimes make a diagnosis solely on the basis of a rash. Serologic testing is now required to confirm a case of measles. </a:t>
            </a:r>
          </a:p>
          <a:p>
            <a:endParaRPr lang="en-US" sz="1000" dirty="0"/>
          </a:p>
          <a:p>
            <a:pPr defTabSz="933420">
              <a:defRPr/>
            </a:pPr>
            <a:r>
              <a:rPr lang="en-US" sz="1000" dirty="0"/>
              <a:t>Infants 6-12 mos. of age travelling abroad should receive 1 dose of MMR. This dose must be repeated.</a:t>
            </a:r>
          </a:p>
          <a:p>
            <a:endParaRPr lang="en-US" sz="1000" dirty="0"/>
          </a:p>
          <a:p>
            <a:endParaRPr lang="en-US" sz="1000" dirty="0"/>
          </a:p>
          <a:p>
            <a:endParaRPr lang="en-US" sz="1000" dirty="0"/>
          </a:p>
          <a:p>
            <a:r>
              <a:rPr lang="en-US" sz="1000" b="1" dirty="0"/>
              <a:t> </a:t>
            </a:r>
          </a:p>
        </p:txBody>
      </p:sp>
      <p:sp>
        <p:nvSpPr>
          <p:cNvPr id="9" name="Footer Placeholder 8"/>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1697055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3142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31428"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dirty="0"/>
          </a:p>
        </p:txBody>
      </p:sp>
      <p:sp>
        <p:nvSpPr>
          <p:cNvPr id="231429"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p>
        </p:txBody>
      </p:sp>
      <p:sp>
        <p:nvSpPr>
          <p:cNvPr id="231430" name="Rectangle 2"/>
          <p:cNvSpPr>
            <a:spLocks noGrp="1" noRot="1" noChangeAspect="1" noChangeArrowheads="1" noTextEdit="1"/>
          </p:cNvSpPr>
          <p:nvPr>
            <p:ph type="sldImg"/>
          </p:nvPr>
        </p:nvSpPr>
        <p:spPr>
          <a:xfrm>
            <a:off x="331788" y="696913"/>
            <a:ext cx="6197600" cy="3486150"/>
          </a:xfrm>
          <a:ln/>
        </p:spPr>
      </p:sp>
      <p:sp>
        <p:nvSpPr>
          <p:cNvPr id="231431" name="Rectangle 3"/>
          <p:cNvSpPr>
            <a:spLocks noGrp="1" noChangeArrowheads="1"/>
          </p:cNvSpPr>
          <p:nvPr>
            <p:ph type="body" idx="1"/>
          </p:nvPr>
        </p:nvSpPr>
        <p:spPr>
          <a:xfrm>
            <a:off x="914400" y="4416425"/>
            <a:ext cx="5029200" cy="4183063"/>
          </a:xfrm>
          <a:noFill/>
          <a:ln/>
        </p:spPr>
        <p:txBody>
          <a:bodyPr lIns="91432" tIns="45716" rIns="91432" bIns="45716"/>
          <a:lstStyle/>
          <a:p>
            <a:pPr eaLnBrk="1" hangingPunct="1"/>
            <a:r>
              <a:rPr lang="en-US" sz="1000" dirty="0">
                <a:latin typeface="Arial" charset="0"/>
              </a:rPr>
              <a:t>The picture on left shows zoster (shingles) on the upper chest and back</a:t>
            </a:r>
            <a:r>
              <a:rPr lang="en-US" sz="1000" b="1" dirty="0">
                <a:latin typeface="Arial" charset="0"/>
              </a:rPr>
              <a:t>.</a:t>
            </a:r>
          </a:p>
          <a:p>
            <a:pPr eaLnBrk="1" hangingPunct="1"/>
            <a:r>
              <a:rPr lang="en-US" sz="1000" dirty="0">
                <a:latin typeface="Arial" charset="0"/>
              </a:rPr>
              <a:t>The picture on right shows zoster on the face involving one of the cranial nerves.</a:t>
            </a:r>
          </a:p>
          <a:p>
            <a:pPr eaLnBrk="1" hangingPunct="1"/>
            <a:r>
              <a:rPr lang="en-US" sz="1000" dirty="0">
                <a:latin typeface="Arial" charset="0"/>
              </a:rPr>
              <a:t> </a:t>
            </a:r>
          </a:p>
        </p:txBody>
      </p:sp>
      <p:sp>
        <p:nvSpPr>
          <p:cNvPr id="9" name="Footer Placeholder 8"/>
          <p:cNvSpPr>
            <a:spLocks noGrp="1"/>
          </p:cNvSpPr>
          <p:nvPr>
            <p:ph type="ftr" sz="quarter" idx="4"/>
          </p:nvPr>
        </p:nvSpPr>
        <p:spPr/>
        <p:txBody>
          <a:bodyPr/>
          <a:lstStyle/>
          <a:p>
            <a:pPr>
              <a:defRPr/>
            </a:pPr>
            <a:r>
              <a:rPr lang="en-US"/>
              <a:t>EPIC  2018</a:t>
            </a:r>
            <a:endParaRPr lang="en-US" dirty="0"/>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15</a:t>
            </a:fld>
            <a:endParaRPr lang="en-US" dirty="0"/>
          </a:p>
        </p:txBody>
      </p:sp>
    </p:spTree>
    <p:extLst>
      <p:ext uri="{BB962C8B-B14F-4D97-AF65-F5344CB8AC3E}">
        <p14:creationId xmlns:p14="http://schemas.microsoft.com/office/powerpoint/2010/main" val="1409976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txBox="1">
            <a:spLocks noGrp="1" noChangeArrowheads="1"/>
          </p:cNvSpPr>
          <p:nvPr/>
        </p:nvSpPr>
        <p:spPr bwMode="auto">
          <a:xfrm>
            <a:off x="4023092" y="8770946"/>
            <a:ext cx="3077739" cy="462044"/>
          </a:xfrm>
          <a:prstGeom prst="rect">
            <a:avLst/>
          </a:prstGeom>
          <a:noFill/>
          <a:ln w="9525">
            <a:noFill/>
            <a:miter lim="800000"/>
            <a:headEnd/>
            <a:tailEnd/>
          </a:ln>
        </p:spPr>
        <p:txBody>
          <a:bodyPr lIns="93342" tIns="46671" rIns="93342" bIns="46671" anchor="b"/>
          <a:lstStyle/>
          <a:p>
            <a:pPr algn="r"/>
            <a:endParaRPr lang="en-US" sz="1200" dirty="0">
              <a:solidFill>
                <a:srgbClr val="000000"/>
              </a:solidFill>
            </a:endParaRPr>
          </a:p>
        </p:txBody>
      </p:sp>
      <p:sp>
        <p:nvSpPr>
          <p:cNvPr id="233474" name="Rectangle 6"/>
          <p:cNvSpPr txBox="1">
            <a:spLocks noGrp="1" noChangeArrowheads="1"/>
          </p:cNvSpPr>
          <p:nvPr/>
        </p:nvSpPr>
        <p:spPr bwMode="auto">
          <a:xfrm>
            <a:off x="0" y="8770946"/>
            <a:ext cx="3077739" cy="462044"/>
          </a:xfrm>
          <a:prstGeom prst="rect">
            <a:avLst/>
          </a:prstGeom>
          <a:noFill/>
          <a:ln w="9525">
            <a:noFill/>
            <a:miter lim="800000"/>
            <a:headEnd/>
            <a:tailEnd/>
          </a:ln>
        </p:spPr>
        <p:txBody>
          <a:bodyPr lIns="93334" tIns="46667" rIns="93334" bIns="46667" anchor="b"/>
          <a:lstStyle/>
          <a:p>
            <a:endParaRPr lang="en-US" sz="1200" dirty="0">
              <a:solidFill>
                <a:srgbClr val="000000"/>
              </a:solidFill>
            </a:endParaRPr>
          </a:p>
        </p:txBody>
      </p:sp>
      <p:sp>
        <p:nvSpPr>
          <p:cNvPr id="233475" name="Rectangle 6"/>
          <p:cNvSpPr txBox="1">
            <a:spLocks noGrp="1" noChangeArrowheads="1"/>
          </p:cNvSpPr>
          <p:nvPr/>
        </p:nvSpPr>
        <p:spPr bwMode="auto">
          <a:xfrm>
            <a:off x="0" y="8770946"/>
            <a:ext cx="3077739" cy="462044"/>
          </a:xfrm>
          <a:prstGeom prst="rect">
            <a:avLst/>
          </a:prstGeom>
          <a:noFill/>
          <a:ln w="9525">
            <a:noFill/>
            <a:miter lim="800000"/>
            <a:headEnd/>
            <a:tailEnd/>
          </a:ln>
        </p:spPr>
        <p:txBody>
          <a:bodyPr lIns="93326" tIns="46663" rIns="93326" bIns="46663" anchor="b"/>
          <a:lstStyle/>
          <a:p>
            <a:endParaRPr lang="en-US" sz="1200" dirty="0">
              <a:solidFill>
                <a:srgbClr val="000000"/>
              </a:solidFill>
            </a:endParaRPr>
          </a:p>
        </p:txBody>
      </p:sp>
      <p:sp>
        <p:nvSpPr>
          <p:cNvPr id="233476" name="Rectangle 6"/>
          <p:cNvSpPr txBox="1">
            <a:spLocks noGrp="1" noChangeArrowheads="1"/>
          </p:cNvSpPr>
          <p:nvPr/>
        </p:nvSpPr>
        <p:spPr bwMode="auto">
          <a:xfrm>
            <a:off x="0" y="8770946"/>
            <a:ext cx="3077739" cy="462044"/>
          </a:xfrm>
          <a:prstGeom prst="rect">
            <a:avLst/>
          </a:prstGeom>
          <a:noFill/>
          <a:ln w="9525">
            <a:noFill/>
            <a:miter lim="800000"/>
            <a:headEnd/>
            <a:tailEnd/>
          </a:ln>
        </p:spPr>
        <p:txBody>
          <a:bodyPr lIns="93317" tIns="46659" rIns="93317" bIns="46659" anchor="b"/>
          <a:lstStyle/>
          <a:p>
            <a:endParaRPr lang="en-US" sz="1200" dirty="0">
              <a:solidFill>
                <a:srgbClr val="000000"/>
              </a:solidFill>
            </a:endParaRPr>
          </a:p>
        </p:txBody>
      </p:sp>
      <p:sp>
        <p:nvSpPr>
          <p:cNvPr id="233477" name="Rectangle 2"/>
          <p:cNvSpPr>
            <a:spLocks noGrp="1" noRot="1" noChangeAspect="1" noChangeArrowheads="1" noTextEdit="1"/>
          </p:cNvSpPr>
          <p:nvPr>
            <p:ph type="sldImg"/>
          </p:nvPr>
        </p:nvSpPr>
        <p:spPr>
          <a:xfrm>
            <a:off x="473075" y="692150"/>
            <a:ext cx="6159500" cy="3465513"/>
          </a:xfrm>
          <a:ln/>
        </p:spPr>
      </p:sp>
      <p:sp>
        <p:nvSpPr>
          <p:cNvPr id="233478" name="Rectangle 3"/>
          <p:cNvSpPr>
            <a:spLocks noGrp="1" noChangeArrowheads="1"/>
          </p:cNvSpPr>
          <p:nvPr>
            <p:ph type="body" idx="1"/>
          </p:nvPr>
        </p:nvSpPr>
        <p:spPr>
          <a:xfrm>
            <a:off x="739841" y="4398089"/>
            <a:ext cx="5681980" cy="4153662"/>
          </a:xfrm>
          <a:noFill/>
          <a:ln/>
        </p:spPr>
        <p:txBody>
          <a:bodyPr lIns="93326" tIns="46663" rIns="93326" bIns="46663">
            <a:normAutofit/>
          </a:bodyPr>
          <a:lstStyle/>
          <a:p>
            <a:pPr>
              <a:spcBef>
                <a:spcPct val="0"/>
              </a:spcBef>
            </a:pPr>
            <a:r>
              <a:rPr lang="en-US" sz="900" dirty="0"/>
              <a:t>Herpes zoster vaccine (Zostavax [Merck &amp; Co., Inc.]) was licensed in 2006 and recommended by the Advisory Committee on Immunization Practices (ACIP) in 2008 for prevention of herpes zoster (shingles) and its complications among adults aged ≥60 years. The Food and Drug Administration (FDA) approved the use of Zostavax in 2011 for adults aged 50 through 59 years based on a large study of safety and efficacy in this age group. </a:t>
            </a:r>
          </a:p>
          <a:p>
            <a:pPr>
              <a:lnSpc>
                <a:spcPct val="90000"/>
              </a:lnSpc>
              <a:spcBef>
                <a:spcPct val="0"/>
              </a:spcBef>
            </a:pPr>
            <a:endParaRPr lang="en-US" sz="900" dirty="0"/>
          </a:p>
          <a:p>
            <a:pPr>
              <a:lnSpc>
                <a:spcPct val="90000"/>
              </a:lnSpc>
              <a:spcBef>
                <a:spcPct val="0"/>
              </a:spcBef>
            </a:pPr>
            <a:r>
              <a:rPr lang="en-US" sz="900" u="sng" dirty="0">
                <a:solidFill>
                  <a:srgbClr val="C00000"/>
                </a:solidFill>
              </a:rPr>
              <a:t>Please not the</a:t>
            </a:r>
            <a:r>
              <a:rPr lang="en-US" sz="900" u="sng" baseline="0" dirty="0">
                <a:solidFill>
                  <a:srgbClr val="C00000"/>
                </a:solidFill>
              </a:rPr>
              <a:t> storage and administration highlights for this vaccine.</a:t>
            </a:r>
            <a:endParaRPr lang="en-US" sz="900" u="sng" dirty="0">
              <a:solidFill>
                <a:srgbClr val="C00000"/>
              </a:solidFill>
            </a:endParaRPr>
          </a:p>
        </p:txBody>
      </p:sp>
      <p:sp>
        <p:nvSpPr>
          <p:cNvPr id="11" name="Footer Placeholder 10"/>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1115328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mn-cs"/>
              </a:rPr>
              <a:t>Please note the storage and administration guidelines for this vaccine.</a:t>
            </a:r>
          </a:p>
          <a:p>
            <a:endParaRPr lang="en-US" b="1" dirty="0"/>
          </a:p>
        </p:txBody>
      </p:sp>
      <p:sp>
        <p:nvSpPr>
          <p:cNvPr id="4" name="Footer Placeholder 3"/>
          <p:cNvSpPr>
            <a:spLocks noGrp="1"/>
          </p:cNvSpPr>
          <p:nvPr>
            <p:ph type="ftr" sz="quarter" idx="10"/>
          </p:nvPr>
        </p:nvSpPr>
        <p:spPr/>
        <p:txBody>
          <a:bodyPr/>
          <a:lstStyle/>
          <a:p>
            <a:pPr>
              <a:defRPr/>
            </a:pPr>
            <a:r>
              <a:rPr lang="en-US"/>
              <a:t>EPIC  2018</a:t>
            </a:r>
            <a:endParaRPr lang="en-US" dirty="0"/>
          </a:p>
        </p:txBody>
      </p:sp>
    </p:spTree>
    <p:extLst>
      <p:ext uri="{BB962C8B-B14F-4D97-AF65-F5344CB8AC3E}">
        <p14:creationId xmlns:p14="http://schemas.microsoft.com/office/powerpoint/2010/main" val="1076946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xfrm>
            <a:off x="685800" y="4344025"/>
            <a:ext cx="5486400" cy="4275320"/>
          </a:xfrm>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Two randomized, multicenter, immunogenicity studies conducted in the United States and Europe among older adults showed that PCV13 induced an immune response as good as or better than that induced by PPSV23. In two randomized studies, Immunocompetent adults aged 50 years and older received a single dose of PCV13 and PPSV23. In adults aged 60-64 years older, PCV13 had comparable antibody titers or higher than the antibody responses to PPSV23. In adults aged ≥70 years who previously had been immunized with a single dose of PPSV23 ≥5 years before enrollment, PCV13 elicited antibody responses that were comparable with those elicited by PPSV23 for two serotypes and higher for 10 serotypes.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Individuals who were given PCV13 1 year after receiving PPSV23 had lower antibody responses compared to the ones that received PCV13 as the initial dose</a:t>
            </a: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Approximately, 20%–25% of IPD cases and 10% of community-acquired pneumonia cases in adults aged ≥65 years are caused by PCV13 serotypes and are potentially preventable with the use of PCV13 in this population (</a:t>
            </a:r>
            <a:r>
              <a:rPr kumimoji="0" lang="en-US" sz="1200" b="0" i="1" u="none" strike="noStrike" kern="1200" cap="none" spc="0" normalizeH="0" baseline="0" noProof="0" dirty="0">
                <a:ln>
                  <a:noFill/>
                </a:ln>
                <a:solidFill>
                  <a:prstClr val="black"/>
                </a:solidFill>
                <a:effectLst/>
                <a:uLnTx/>
                <a:uFillTx/>
                <a:latin typeface="Arial" pitchFamily="34" charset="0"/>
                <a:ea typeface="+mn-ea"/>
                <a:cs typeface="+mn-cs"/>
              </a:rPr>
              <a:t>3,4</a:t>
            </a: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mn-ea"/>
                <a:cs typeface="+mn-cs"/>
              </a:rPr>
              <a:t>Broader protection is expected to be provided through use of both PCV13 and PPSV23 in series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MMWR, September 19, 2014 / 63(37);822-825.</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itchFamily="34" charset="0"/>
                <a:ea typeface="+mn-ea"/>
                <a:cs typeface="+mn-cs"/>
              </a:rPr>
              <a:t>MMWR. September 4, 2015 / 64(34);944-947</a:t>
            </a:r>
            <a:endParaRPr lang="en-US" sz="1000" b="1"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EPIC 2018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52AFA-8362-48FC-9C34-150C87379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582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txBox="1">
            <a:spLocks noGrp="1" noChangeArrowheads="1"/>
          </p:cNvSpPr>
          <p:nvPr/>
        </p:nvSpPr>
        <p:spPr bwMode="auto">
          <a:xfrm>
            <a:off x="4166508" y="9155537"/>
            <a:ext cx="3187455" cy="482304"/>
          </a:xfrm>
          <a:prstGeom prst="rect">
            <a:avLst/>
          </a:prstGeom>
          <a:noFill/>
          <a:ln w="9525">
            <a:noFill/>
            <a:miter lim="800000"/>
            <a:headEnd/>
            <a:tailEnd/>
          </a:ln>
        </p:spPr>
        <p:txBody>
          <a:bodyPr lIns="96181" tIns="48090" rIns="96181" bIns="48090" anchor="b"/>
          <a:lstStyle/>
          <a:p>
            <a:pPr algn="r"/>
            <a:endParaRPr lang="en-US" sz="1200" dirty="0">
              <a:solidFill>
                <a:srgbClr val="000000"/>
              </a:solidFill>
            </a:endParaRPr>
          </a:p>
        </p:txBody>
      </p:sp>
      <p:sp>
        <p:nvSpPr>
          <p:cNvPr id="229378" name="Rectangle 6"/>
          <p:cNvSpPr txBox="1">
            <a:spLocks noGrp="1" noChangeArrowheads="1"/>
          </p:cNvSpPr>
          <p:nvPr/>
        </p:nvSpPr>
        <p:spPr bwMode="auto">
          <a:xfrm>
            <a:off x="0" y="9155537"/>
            <a:ext cx="3187455" cy="482304"/>
          </a:xfrm>
          <a:prstGeom prst="rect">
            <a:avLst/>
          </a:prstGeom>
          <a:noFill/>
          <a:ln w="9525">
            <a:noFill/>
            <a:miter lim="800000"/>
            <a:headEnd/>
            <a:tailEnd/>
          </a:ln>
        </p:spPr>
        <p:txBody>
          <a:bodyPr lIns="96172" tIns="48086" rIns="96172" bIns="48086" anchor="b"/>
          <a:lstStyle/>
          <a:p>
            <a:endParaRPr lang="en-US" sz="1200" dirty="0">
              <a:solidFill>
                <a:srgbClr val="000000"/>
              </a:solidFill>
            </a:endParaRPr>
          </a:p>
        </p:txBody>
      </p:sp>
      <p:sp>
        <p:nvSpPr>
          <p:cNvPr id="229380" name="Rectangle 6"/>
          <p:cNvSpPr txBox="1">
            <a:spLocks noGrp="1" noChangeArrowheads="1"/>
          </p:cNvSpPr>
          <p:nvPr/>
        </p:nvSpPr>
        <p:spPr bwMode="auto">
          <a:xfrm>
            <a:off x="0" y="9155537"/>
            <a:ext cx="3187455" cy="482304"/>
          </a:xfrm>
          <a:prstGeom prst="rect">
            <a:avLst/>
          </a:prstGeom>
          <a:noFill/>
          <a:ln w="9525">
            <a:noFill/>
            <a:miter lim="800000"/>
            <a:headEnd/>
            <a:tailEnd/>
          </a:ln>
        </p:spPr>
        <p:txBody>
          <a:bodyPr lIns="96164" tIns="48082" rIns="96164" bIns="48082" anchor="b"/>
          <a:lstStyle/>
          <a:p>
            <a:endParaRPr lang="en-US" sz="1200" dirty="0">
              <a:solidFill>
                <a:srgbClr val="000000"/>
              </a:solidFill>
            </a:endParaRPr>
          </a:p>
        </p:txBody>
      </p:sp>
      <p:sp>
        <p:nvSpPr>
          <p:cNvPr id="229382" name="Rectangle 2"/>
          <p:cNvSpPr>
            <a:spLocks noGrp="1" noRot="1" noChangeAspect="1" noChangeArrowheads="1" noTextEdit="1"/>
          </p:cNvSpPr>
          <p:nvPr>
            <p:ph type="sldImg"/>
          </p:nvPr>
        </p:nvSpPr>
        <p:spPr>
          <a:xfrm>
            <a:off x="307975" y="319088"/>
            <a:ext cx="6427788" cy="3616325"/>
          </a:xfrm>
          <a:ln/>
        </p:spPr>
      </p:sp>
      <p:sp>
        <p:nvSpPr>
          <p:cNvPr id="9" name="Footer Placeholder 8"/>
          <p:cNvSpPr>
            <a:spLocks noGrp="1"/>
          </p:cNvSpPr>
          <p:nvPr>
            <p:ph type="ftr" sz="quarter" idx="4"/>
          </p:nvPr>
        </p:nvSpPr>
        <p:spPr/>
        <p:txBody>
          <a:bodyPr/>
          <a:lstStyle/>
          <a:p>
            <a:pPr>
              <a:defRPr/>
            </a:pPr>
            <a:r>
              <a:rPr lang="en-US">
                <a:cs typeface="+mn-cs"/>
              </a:rPr>
              <a:t>EPIC  2018</a:t>
            </a:r>
            <a:endParaRPr lang="en-US" dirty="0">
              <a:cs typeface="+mn-cs"/>
            </a:endParaRPr>
          </a:p>
        </p:txBody>
      </p:sp>
      <p:pic>
        <p:nvPicPr>
          <p:cNvPr id="3" name="Picture 2"/>
          <p:cNvPicPr>
            <a:picLocks noChangeAspect="1"/>
          </p:cNvPicPr>
          <p:nvPr/>
        </p:nvPicPr>
        <p:blipFill>
          <a:blip r:embed="rId3"/>
          <a:stretch>
            <a:fillRect/>
          </a:stretch>
        </p:blipFill>
        <p:spPr>
          <a:xfrm>
            <a:off x="0" y="4033454"/>
            <a:ext cx="7102475" cy="5122084"/>
          </a:xfrm>
          <a:prstGeom prst="rect">
            <a:avLst/>
          </a:prstGeom>
        </p:spPr>
      </p:pic>
      <p:sp>
        <p:nvSpPr>
          <p:cNvPr id="2" name="Notes Placeholder 1"/>
          <p:cNvSpPr>
            <a:spLocks noGrp="1"/>
          </p:cNvSpPr>
          <p:nvPr>
            <p:ph type="body" idx="1"/>
          </p:nvPr>
        </p:nvSpPr>
        <p:spPr/>
        <p:txBody>
          <a:bodyPr/>
          <a:lstStyle/>
          <a:p>
            <a:pPr>
              <a:lnSpc>
                <a:spcPct val="90000"/>
              </a:lnSpc>
            </a:pPr>
            <a:r>
              <a:rPr lang="en-US" sz="1200" b="1" dirty="0">
                <a:cs typeface="Arial" pitchFamily="34" charset="0"/>
              </a:rPr>
              <a:t>Updated recommendations for administration of 23-valent pneumococcal polysaccharide vaccine (PPSV23) among adults aged ≥19 years — Advisory Committee on Immunization Practices (ACIP), United States</a:t>
            </a:r>
            <a:r>
              <a:rPr lang="en-US" sz="1200" dirty="0">
                <a:cs typeface="Arial" pitchFamily="34" charset="0"/>
              </a:rPr>
              <a:t>	</a:t>
            </a:r>
          </a:p>
          <a:p>
            <a:r>
              <a:rPr lang="en-US" sz="1200" dirty="0">
                <a:cs typeface="Arial" pitchFamily="34" charset="0"/>
              </a:rPr>
              <a:t>• PPSV23 should be administered to adults aged 19–64 years with chronic or immunosuppressing medical conditions, including those who have asthma.</a:t>
            </a:r>
          </a:p>
          <a:p>
            <a:r>
              <a:rPr lang="en-US" sz="1200" dirty="0">
                <a:cs typeface="Arial" pitchFamily="34" charset="0"/>
              </a:rPr>
              <a:t>• Adults aged 19–64 years who smoke cigarettes should receive PPSV23 and smoking cessation guidance.</a:t>
            </a:r>
          </a:p>
          <a:p>
            <a:r>
              <a:rPr lang="en-US" sz="1200" dirty="0">
                <a:cs typeface="Arial" pitchFamily="34" charset="0"/>
              </a:rPr>
              <a:t>• All persons should be vaccinated with PPSV23 at age 65 years. Those who received PPSV23 before age 65 years for any indication should receive another dose of the vaccine at age 65 years or later if at least 5 years have passed since their previous dose. Those who receive PPSV23 at or after age 65 years should receive only a single dose.</a:t>
            </a:r>
          </a:p>
          <a:p>
            <a:r>
              <a:rPr lang="en-US" sz="1200" dirty="0">
                <a:cs typeface="Arial" pitchFamily="34" charset="0"/>
              </a:rPr>
              <a:t>• </a:t>
            </a:r>
            <a:r>
              <a:rPr lang="en-US" sz="1200" b="1" dirty="0">
                <a:cs typeface="Arial" pitchFamily="34" charset="0"/>
              </a:rPr>
              <a:t>ACIP does not recommend routine revaccination for most persons for whom PPSV23 is indicated.</a:t>
            </a:r>
          </a:p>
          <a:p>
            <a:r>
              <a:rPr lang="en-US" sz="1200" b="1" dirty="0">
                <a:cs typeface="Arial" pitchFamily="34" charset="0"/>
              </a:rPr>
              <a:t>ACIP does recommend a third dose of PPSV23  in addition to PCV13 for some persons at increased risk for pneumococcal infection.</a:t>
            </a:r>
          </a:p>
          <a:p>
            <a:r>
              <a:rPr lang="en-US" sz="1200" b="1" dirty="0">
                <a:cs typeface="Arial" pitchFamily="34" charset="0"/>
              </a:rPr>
              <a:t>Ref: Updated Recommendations for Prevention of Invasive Pneumococcal Disease Among Adults Using the   23-Valent Pneumococcal Polysaccharide Vaccine (PPSV23) MMWR 2010; 59(34);1102-1106 September 3, 2010</a:t>
            </a:r>
          </a:p>
          <a:p>
            <a:endParaRPr lang="en-US" sz="1200" b="1" dirty="0">
              <a:cs typeface="Arial" pitchFamily="34" charset="0"/>
            </a:endParaRPr>
          </a:p>
          <a:p>
            <a:endParaRPr lang="en-US" sz="1200" dirty="0"/>
          </a:p>
          <a:p>
            <a:endParaRPr lang="en-US" dirty="0"/>
          </a:p>
        </p:txBody>
      </p:sp>
    </p:spTree>
    <p:extLst>
      <p:ext uri="{BB962C8B-B14F-4D97-AF65-F5344CB8AC3E}">
        <p14:creationId xmlns:p14="http://schemas.microsoft.com/office/powerpoint/2010/main" val="1601829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6"/>
          <p:cNvSpPr txBox="1">
            <a:spLocks noGrp="1" noChangeArrowheads="1"/>
          </p:cNvSpPr>
          <p:nvPr/>
        </p:nvSpPr>
        <p:spPr bwMode="auto">
          <a:xfrm>
            <a:off x="0" y="8829675"/>
            <a:ext cx="3037840" cy="465138"/>
          </a:xfrm>
          <a:prstGeom prst="rect">
            <a:avLst/>
          </a:prstGeom>
          <a:noFill/>
          <a:ln w="9525">
            <a:noFill/>
            <a:miter lim="800000"/>
            <a:headEnd/>
            <a:tailEnd/>
          </a:ln>
        </p:spPr>
        <p:txBody>
          <a:bodyPr lIns="92289" tIns="46144" rIns="92289" bIns="46144" anchor="b"/>
          <a:lstStyle/>
          <a:p>
            <a:endParaRPr lang="en-US" sz="1200" dirty="0">
              <a:solidFill>
                <a:srgbClr val="000000"/>
              </a:solidFill>
            </a:endParaRPr>
          </a:p>
        </p:txBody>
      </p:sp>
      <p:sp>
        <p:nvSpPr>
          <p:cNvPr id="195587" name="Rectangle 7"/>
          <p:cNvSpPr txBox="1">
            <a:spLocks noGrp="1" noChangeArrowheads="1"/>
          </p:cNvSpPr>
          <p:nvPr/>
        </p:nvSpPr>
        <p:spPr bwMode="auto">
          <a:xfrm>
            <a:off x="3970938" y="8829675"/>
            <a:ext cx="3037840" cy="465138"/>
          </a:xfrm>
          <a:prstGeom prst="rect">
            <a:avLst/>
          </a:prstGeom>
          <a:noFill/>
          <a:ln w="9525">
            <a:noFill/>
            <a:miter lim="800000"/>
            <a:headEnd/>
            <a:tailEnd/>
          </a:ln>
        </p:spPr>
        <p:txBody>
          <a:bodyPr lIns="92289" tIns="46144" rIns="92289" bIns="46144" anchor="b"/>
          <a:lstStyle/>
          <a:p>
            <a:pPr algn="r"/>
            <a:endParaRPr lang="en-US" sz="1200" dirty="0">
              <a:solidFill>
                <a:srgbClr val="000000"/>
              </a:solidFill>
            </a:endParaRPr>
          </a:p>
        </p:txBody>
      </p:sp>
      <p:sp>
        <p:nvSpPr>
          <p:cNvPr id="195588" name="Rectangle 2"/>
          <p:cNvSpPr>
            <a:spLocks noGrp="1" noRot="1" noChangeAspect="1" noChangeArrowheads="1" noTextEdit="1"/>
          </p:cNvSpPr>
          <p:nvPr>
            <p:ph type="sldImg"/>
          </p:nvPr>
        </p:nvSpPr>
        <p:spPr>
          <a:xfrm>
            <a:off x="446088" y="685800"/>
            <a:ext cx="6197600" cy="3486150"/>
          </a:xfrm>
          <a:ln/>
        </p:spPr>
      </p:sp>
      <p:sp>
        <p:nvSpPr>
          <p:cNvPr id="195589" name="Rectangle 3"/>
          <p:cNvSpPr>
            <a:spLocks noGrp="1" noChangeArrowheads="1"/>
          </p:cNvSpPr>
          <p:nvPr>
            <p:ph type="body" idx="1"/>
          </p:nvPr>
        </p:nvSpPr>
        <p:spPr>
          <a:xfrm>
            <a:off x="934720" y="4416425"/>
            <a:ext cx="5140960" cy="4183063"/>
          </a:xfrm>
          <a:noFill/>
          <a:ln/>
        </p:spPr>
        <p:txBody>
          <a:bodyPr/>
          <a:lstStyle/>
          <a:p>
            <a:pPr>
              <a:spcBef>
                <a:spcPct val="0"/>
              </a:spcBef>
            </a:pPr>
            <a:r>
              <a:rPr lang="en-US" sz="1000" dirty="0">
                <a:latin typeface="Arial" charset="0"/>
              </a:rPr>
              <a:t>The EPIC immunization education program is developed and updated annually, and more frequently when necessary, by the Georgia Chapter of the American Academy of Pediatrics in partnership with the Georgia Immunization Program and in cooperation with the Georgia Academy of Family Physicians, the Georgia Chapter of the American College of Physicians/American Society of Internal Medicine, and the Georgia OB/GYN Society. </a:t>
            </a:r>
          </a:p>
          <a:p>
            <a:pPr>
              <a:spcBef>
                <a:spcPct val="0"/>
              </a:spcBef>
            </a:pPr>
            <a:endParaRPr lang="en-US" sz="1000" dirty="0">
              <a:latin typeface="Arial" charset="0"/>
            </a:endParaRPr>
          </a:p>
          <a:p>
            <a:pPr>
              <a:spcBef>
                <a:spcPct val="0"/>
              </a:spcBef>
            </a:pPr>
            <a:r>
              <a:rPr lang="en-US" sz="1000" dirty="0">
                <a:latin typeface="Arial" charset="0"/>
              </a:rPr>
              <a:t>EPIC education programs utilize information from the Centers for Disease Control and Prevention, ACIP Recommendations, The Immunization Action Coalition and other reliable resources. When there is more than one vaccine manufacturer for a specific type of vaccine the presenter utilizes the generic name (i.e. Tdap, hepatitis b etc.)</a:t>
            </a:r>
          </a:p>
          <a:p>
            <a:pPr>
              <a:spcBef>
                <a:spcPct val="0"/>
              </a:spcBef>
            </a:pPr>
            <a:r>
              <a:rPr lang="en-US" sz="1000" dirty="0">
                <a:latin typeface="Arial" charset="0"/>
              </a:rPr>
              <a:t>    </a:t>
            </a:r>
          </a:p>
          <a:p>
            <a:pPr>
              <a:spcBef>
                <a:spcPct val="0"/>
              </a:spcBef>
            </a:pPr>
            <a:endParaRPr lang="en-US" sz="900" b="1" dirty="0">
              <a:latin typeface="Arial" charset="0"/>
            </a:endParaRPr>
          </a:p>
          <a:p>
            <a:pPr>
              <a:spcBef>
                <a:spcPct val="0"/>
              </a:spcBef>
            </a:pPr>
            <a:r>
              <a:rPr lang="en-US" sz="900" dirty="0">
                <a:latin typeface="Arial" charset="0"/>
              </a:rPr>
              <a:t> </a:t>
            </a:r>
          </a:p>
          <a:p>
            <a:pPr>
              <a:spcBef>
                <a:spcPct val="0"/>
              </a:spcBef>
            </a:pPr>
            <a:endParaRPr lang="en-US" sz="900" dirty="0">
              <a:latin typeface="Arial" charset="0"/>
            </a:endParaRPr>
          </a:p>
        </p:txBody>
      </p:sp>
      <p:sp>
        <p:nvSpPr>
          <p:cNvPr id="7" name="Footer Placeholder 6"/>
          <p:cNvSpPr>
            <a:spLocks noGrp="1"/>
          </p:cNvSpPr>
          <p:nvPr>
            <p:ph type="ftr" sz="quarter" idx="4"/>
          </p:nvPr>
        </p:nvSpPr>
        <p:spPr/>
        <p:txBody>
          <a:bodyPr/>
          <a:lstStyle/>
          <a:p>
            <a:pPr>
              <a:defRPr/>
            </a:pPr>
            <a:r>
              <a:rPr lang="en-US">
                <a:solidFill>
                  <a:srgbClr val="000000"/>
                </a:solidFill>
              </a:rPr>
              <a:t>EPIC  2018</a:t>
            </a:r>
            <a:endParaRPr lang="en-US" dirty="0">
              <a:solidFill>
                <a:srgbClr val="000000"/>
              </a:solidFill>
            </a:endParaRPr>
          </a:p>
        </p:txBody>
      </p:sp>
    </p:spTree>
    <p:extLst>
      <p:ext uri="{BB962C8B-B14F-4D97-AF65-F5344CB8AC3E}">
        <p14:creationId xmlns:p14="http://schemas.microsoft.com/office/powerpoint/2010/main" val="2892009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2075" y="619125"/>
            <a:ext cx="4778375" cy="2689225"/>
          </a:xfrm>
        </p:spPr>
      </p:sp>
      <p:sp>
        <p:nvSpPr>
          <p:cNvPr id="3" name="Notes Placeholder 2"/>
          <p:cNvSpPr>
            <a:spLocks noGrp="1"/>
          </p:cNvSpPr>
          <p:nvPr>
            <p:ph type="body" idx="1"/>
          </p:nvPr>
        </p:nvSpPr>
        <p:spPr/>
        <p:txBody>
          <a:bodyPr/>
          <a:lstStyle/>
          <a:p>
            <a:r>
              <a:rPr lang="en-US" dirty="0">
                <a:latin typeface="Arial" pitchFamily="34" charset="0"/>
              </a:rPr>
              <a:t>The Food and Drug Administration's Vaccines and Related Biologics Advisory Committee (VRBPAC) endorsed the WHO-recommended vaccine viruses for use in all U.S. seasonal flu vaccines for the 2018-2019 flu season.</a:t>
            </a:r>
          </a:p>
          <a:p>
            <a:endParaRPr lang="en-US" dirty="0">
              <a:latin typeface="Arial" pitchFamily="34" charset="0"/>
            </a:endParaRPr>
          </a:p>
          <a:p>
            <a:r>
              <a:rPr lang="en-US" dirty="0"/>
              <a:t>Centers for Disease Control and Prevention, National Center for Immunization and Respiratory Diseases (NCIRD)</a:t>
            </a:r>
          </a:p>
        </p:txBody>
      </p:sp>
      <p:sp>
        <p:nvSpPr>
          <p:cNvPr id="4" name="Footer Placeholder 3"/>
          <p:cNvSpPr>
            <a:spLocks noGrp="1"/>
          </p:cNvSpPr>
          <p:nvPr>
            <p:ph type="ftr" sz="quarter" idx="10"/>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1867323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1" y="6926256"/>
            <a:ext cx="4213368" cy="364867"/>
          </a:xfrm>
          <a:prstGeom prst="rect">
            <a:avLst/>
          </a:prstGeom>
          <a:noFill/>
          <a:ln w="9525">
            <a:noFill/>
            <a:miter lim="800000"/>
            <a:headEnd/>
            <a:tailEnd/>
          </a:ln>
        </p:spPr>
        <p:txBody>
          <a:bodyPr lIns="96181" tIns="48090" rIns="96181" bIns="48090" anchor="b"/>
          <a:lstStyle/>
          <a:p>
            <a:pPr>
              <a:defRPr/>
            </a:pPr>
            <a:endParaRPr lang="en-US" sz="1200" kern="0" dirty="0">
              <a:solidFill>
                <a:srgbClr val="000000"/>
              </a:solidFill>
            </a:endParaRPr>
          </a:p>
        </p:txBody>
      </p:sp>
      <p:sp>
        <p:nvSpPr>
          <p:cNvPr id="197635" name="Rectangle 7"/>
          <p:cNvSpPr txBox="1">
            <a:spLocks noGrp="1" noChangeArrowheads="1"/>
          </p:cNvSpPr>
          <p:nvPr/>
        </p:nvSpPr>
        <p:spPr bwMode="auto">
          <a:xfrm>
            <a:off x="5507540" y="6926256"/>
            <a:ext cx="4213368" cy="364867"/>
          </a:xfrm>
          <a:prstGeom prst="rect">
            <a:avLst/>
          </a:prstGeom>
          <a:noFill/>
          <a:ln w="9525">
            <a:noFill/>
            <a:miter lim="800000"/>
            <a:headEnd/>
            <a:tailEnd/>
          </a:ln>
        </p:spPr>
        <p:txBody>
          <a:bodyPr lIns="96181" tIns="48090" rIns="96181" bIns="48090" anchor="b"/>
          <a:lstStyle/>
          <a:p>
            <a:pPr algn="r">
              <a:defRPr/>
            </a:pPr>
            <a:endParaRPr lang="en-US" sz="1200" kern="0" dirty="0">
              <a:solidFill>
                <a:srgbClr val="000000"/>
              </a:solidFill>
            </a:endParaRPr>
          </a:p>
        </p:txBody>
      </p:sp>
      <p:sp>
        <p:nvSpPr>
          <p:cNvPr id="197636" name="Rectangle 6"/>
          <p:cNvSpPr txBox="1">
            <a:spLocks noGrp="1" noChangeArrowheads="1"/>
          </p:cNvSpPr>
          <p:nvPr/>
        </p:nvSpPr>
        <p:spPr bwMode="auto">
          <a:xfrm>
            <a:off x="1" y="6926256"/>
            <a:ext cx="4213368" cy="364867"/>
          </a:xfrm>
          <a:prstGeom prst="rect">
            <a:avLst/>
          </a:prstGeom>
          <a:noFill/>
          <a:ln w="9525">
            <a:noFill/>
            <a:miter lim="800000"/>
            <a:headEnd/>
            <a:tailEnd/>
          </a:ln>
        </p:spPr>
        <p:txBody>
          <a:bodyPr lIns="96172" tIns="48086" rIns="96172" bIns="48086" anchor="b"/>
          <a:lstStyle/>
          <a:p>
            <a:pPr>
              <a:defRPr/>
            </a:pPr>
            <a:endParaRPr lang="en-US" sz="1200" kern="0" dirty="0">
              <a:solidFill>
                <a:srgbClr val="000000"/>
              </a:solidFill>
            </a:endParaRPr>
          </a:p>
        </p:txBody>
      </p:sp>
      <p:sp>
        <p:nvSpPr>
          <p:cNvPr id="197637" name="Rectangle 7"/>
          <p:cNvSpPr txBox="1">
            <a:spLocks noGrp="1" noChangeArrowheads="1"/>
          </p:cNvSpPr>
          <p:nvPr/>
        </p:nvSpPr>
        <p:spPr bwMode="auto">
          <a:xfrm>
            <a:off x="5507540" y="6926256"/>
            <a:ext cx="4213368" cy="364867"/>
          </a:xfrm>
          <a:prstGeom prst="rect">
            <a:avLst/>
          </a:prstGeom>
          <a:noFill/>
          <a:ln w="9525">
            <a:noFill/>
            <a:miter lim="800000"/>
            <a:headEnd/>
            <a:tailEnd/>
          </a:ln>
        </p:spPr>
        <p:txBody>
          <a:bodyPr lIns="96172" tIns="48086" rIns="96172" bIns="48086" anchor="b"/>
          <a:lstStyle/>
          <a:p>
            <a:pPr algn="r">
              <a:defRPr/>
            </a:pPr>
            <a:endParaRPr lang="en-US" sz="1200" kern="0" dirty="0">
              <a:solidFill>
                <a:srgbClr val="000000"/>
              </a:solidFill>
            </a:endParaRPr>
          </a:p>
        </p:txBody>
      </p:sp>
      <p:sp>
        <p:nvSpPr>
          <p:cNvPr id="197638" name="Rectangle 2"/>
          <p:cNvSpPr>
            <a:spLocks noGrp="1" noRot="1" noChangeAspect="1" noChangeArrowheads="1" noTextEdit="1"/>
          </p:cNvSpPr>
          <p:nvPr>
            <p:ph type="sldImg"/>
          </p:nvPr>
        </p:nvSpPr>
        <p:spPr>
          <a:xfrm>
            <a:off x="1098550" y="569913"/>
            <a:ext cx="4854575" cy="2732087"/>
          </a:xfrm>
          <a:ln/>
        </p:spPr>
      </p:sp>
      <p:sp>
        <p:nvSpPr>
          <p:cNvPr id="209927" name="Rectangle 3"/>
          <p:cNvSpPr>
            <a:spLocks noGrp="1" noChangeArrowheads="1"/>
          </p:cNvSpPr>
          <p:nvPr>
            <p:ph type="body" idx="1"/>
          </p:nvPr>
        </p:nvSpPr>
        <p:spPr>
          <a:xfrm>
            <a:off x="648212" y="3644939"/>
            <a:ext cx="6059682" cy="3281317"/>
          </a:xfrm>
          <a:ln/>
        </p:spPr>
        <p:txBody>
          <a:bodyPr lIns="96172" tIns="48086" rIns="96172" bIns="48086"/>
          <a:lstStyle/>
          <a:p>
            <a:pPr defTabSz="961889">
              <a:defRPr/>
            </a:pPr>
            <a:r>
              <a:rPr lang="en-US" dirty="0">
                <a:cs typeface="Arial" panose="020B0604020202020204" pitchFamily="34" charset="0"/>
              </a:rPr>
              <a:t>Flu vaccines for 2018-2019.</a:t>
            </a:r>
          </a:p>
          <a:p>
            <a:pPr defTabSz="961889">
              <a:defRPr/>
            </a:pPr>
            <a:r>
              <a:rPr lang="en-US" dirty="0">
                <a:solidFill>
                  <a:srgbClr val="C00000"/>
                </a:solidFill>
                <a:cs typeface="Arial" panose="020B0604020202020204" pitchFamily="34" charset="0"/>
              </a:rPr>
              <a:t>Text in red on the table indicates changes in dosages for infants &gt;6 months of age; also that intradermal is</a:t>
            </a:r>
            <a:r>
              <a:rPr lang="en-US" baseline="0" dirty="0">
                <a:solidFill>
                  <a:srgbClr val="C00000"/>
                </a:solidFill>
                <a:cs typeface="Arial" panose="020B0604020202020204" pitchFamily="34" charset="0"/>
              </a:rPr>
              <a:t> not available for the 2018-2019 </a:t>
            </a:r>
            <a:r>
              <a:rPr lang="en-US" baseline="0">
                <a:solidFill>
                  <a:srgbClr val="C00000"/>
                </a:solidFill>
                <a:cs typeface="Arial" panose="020B0604020202020204" pitchFamily="34" charset="0"/>
              </a:rPr>
              <a:t>flu season.</a:t>
            </a:r>
            <a:endParaRPr lang="en-US" dirty="0">
              <a:solidFill>
                <a:srgbClr val="C00000"/>
              </a:solidFill>
              <a:cs typeface="Arial" panose="020B0604020202020204" pitchFamily="34" charset="0"/>
            </a:endParaRPr>
          </a:p>
        </p:txBody>
      </p:sp>
      <p:sp>
        <p:nvSpPr>
          <p:cNvPr id="9" name="Footer Placeholder 8"/>
          <p:cNvSpPr>
            <a:spLocks noGrp="1"/>
          </p:cNvSpPr>
          <p:nvPr>
            <p:ph type="ftr" sz="quarter" idx="4"/>
          </p:nvPr>
        </p:nvSpPr>
        <p:spPr/>
        <p:txBody>
          <a:bodyPr/>
          <a:lstStyle/>
          <a:p>
            <a:pPr>
              <a:defRPr/>
            </a:pPr>
            <a:r>
              <a:rPr lang="en-US" kern="0" dirty="0">
                <a:solidFill>
                  <a:prstClr val="black"/>
                </a:solidFill>
              </a:rPr>
              <a:t>EPIC  2018</a:t>
            </a:r>
          </a:p>
        </p:txBody>
      </p:sp>
    </p:spTree>
    <p:extLst>
      <p:ext uri="{BB962C8B-B14F-4D97-AF65-F5344CB8AC3E}">
        <p14:creationId xmlns:p14="http://schemas.microsoft.com/office/powerpoint/2010/main" val="1321701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6"/>
          <p:cNvSpPr txBox="1">
            <a:spLocks noGrp="1" noChangeArrowheads="1"/>
          </p:cNvSpPr>
          <p:nvPr/>
        </p:nvSpPr>
        <p:spPr bwMode="auto">
          <a:xfrm>
            <a:off x="1" y="6591177"/>
            <a:ext cx="4213368" cy="347216"/>
          </a:xfrm>
          <a:prstGeom prst="rect">
            <a:avLst/>
          </a:prstGeom>
          <a:noFill/>
          <a:ln w="9525">
            <a:noFill/>
            <a:miter lim="800000"/>
            <a:headEnd/>
            <a:tailEnd/>
          </a:ln>
        </p:spPr>
        <p:txBody>
          <a:bodyPr lIns="95258" tIns="47628" rIns="95258" bIns="47628" anchor="b"/>
          <a:lstStyle/>
          <a:p>
            <a:pPr>
              <a:defRPr/>
            </a:pPr>
            <a:endParaRPr lang="en-US" sz="1200" kern="0">
              <a:solidFill>
                <a:srgbClr val="000000"/>
              </a:solidFill>
            </a:endParaRPr>
          </a:p>
        </p:txBody>
      </p:sp>
      <p:sp>
        <p:nvSpPr>
          <p:cNvPr id="249859" name="Rectangle 7"/>
          <p:cNvSpPr txBox="1">
            <a:spLocks noGrp="1" noChangeArrowheads="1"/>
          </p:cNvSpPr>
          <p:nvPr/>
        </p:nvSpPr>
        <p:spPr bwMode="auto">
          <a:xfrm>
            <a:off x="5507540" y="6591177"/>
            <a:ext cx="4213368" cy="347216"/>
          </a:xfrm>
          <a:prstGeom prst="rect">
            <a:avLst/>
          </a:prstGeom>
          <a:noFill/>
          <a:ln w="9525">
            <a:noFill/>
            <a:miter lim="800000"/>
            <a:headEnd/>
            <a:tailEnd/>
          </a:ln>
        </p:spPr>
        <p:txBody>
          <a:bodyPr lIns="95258" tIns="47628" rIns="95258" bIns="47628" anchor="b"/>
          <a:lstStyle/>
          <a:p>
            <a:pPr algn="r">
              <a:defRPr/>
            </a:pPr>
            <a:endParaRPr lang="en-US" sz="1200" kern="0" dirty="0">
              <a:solidFill>
                <a:srgbClr val="000000"/>
              </a:solidFill>
            </a:endParaRPr>
          </a:p>
        </p:txBody>
      </p:sp>
      <p:sp>
        <p:nvSpPr>
          <p:cNvPr id="249861" name="Rectangle 2"/>
          <p:cNvSpPr>
            <a:spLocks noGrp="1" noRot="1" noChangeAspect="1" noChangeArrowheads="1" noTextEdit="1"/>
          </p:cNvSpPr>
          <p:nvPr>
            <p:ph type="sldImg"/>
          </p:nvPr>
        </p:nvSpPr>
        <p:spPr>
          <a:xfrm>
            <a:off x="1252538" y="431800"/>
            <a:ext cx="4622800" cy="2600325"/>
          </a:xfrm>
          <a:ln/>
        </p:spPr>
      </p:sp>
      <p:sp>
        <p:nvSpPr>
          <p:cNvPr id="7" name="Footer Placeholder 6"/>
          <p:cNvSpPr>
            <a:spLocks noGrp="1"/>
          </p:cNvSpPr>
          <p:nvPr>
            <p:ph type="ftr" sz="quarter" idx="4"/>
          </p:nvPr>
        </p:nvSpPr>
        <p:spPr/>
        <p:txBody>
          <a:bodyPr/>
          <a:lstStyle/>
          <a:p>
            <a:pPr>
              <a:defRPr/>
            </a:pPr>
            <a:r>
              <a:rPr lang="en-US" kern="0" dirty="0">
                <a:solidFill>
                  <a:prstClr val="black"/>
                </a:solidFill>
              </a:rPr>
              <a:t>EPIC  2018</a:t>
            </a:r>
          </a:p>
        </p:txBody>
      </p:sp>
      <p:sp>
        <p:nvSpPr>
          <p:cNvPr id="8" name="Notes Placeholder 7"/>
          <p:cNvSpPr>
            <a:spLocks noGrp="1"/>
          </p:cNvSpPr>
          <p:nvPr>
            <p:ph type="body" idx="1"/>
          </p:nvPr>
        </p:nvSpPr>
        <p:spPr>
          <a:xfrm>
            <a:off x="972316" y="3351236"/>
            <a:ext cx="5183162" cy="3515744"/>
          </a:xfrm>
        </p:spPr>
        <p:txBody>
          <a:bodyPr>
            <a:normAutofit/>
          </a:bodyPr>
          <a:lstStyle/>
          <a:p>
            <a:r>
              <a:rPr lang="en-US" sz="1100" dirty="0">
                <a:cs typeface="Arial" pitchFamily="34" charset="0"/>
              </a:rPr>
              <a:t>  </a:t>
            </a:r>
          </a:p>
          <a:p>
            <a:r>
              <a:rPr lang="en-US" sz="1100" dirty="0">
                <a:cs typeface="Arial" pitchFamily="34" charset="0"/>
              </a:rPr>
              <a:t>Studies demonstrated that LAIV did not work in the 2013-'14 influenza season when the primary strain was the 2009 pandemic influenza A(H1N1) strain, in 2014-'15 when the primary circulating strain was a drifted A(H3N2) virus, or the 2015-'16 season when the primary circulating strain was again the 2009 pandemic influenza A(H1N1) strain. With knowledge that LAIV had no protective benefit during three previous influenza seasons, </a:t>
            </a:r>
            <a:r>
              <a:rPr lang="en-US" sz="1100" dirty="0">
                <a:solidFill>
                  <a:srgbClr val="C00000"/>
                </a:solidFill>
                <a:cs typeface="Arial" pitchFamily="34" charset="0"/>
              </a:rPr>
              <a:t>ACIP does now state that LAIV</a:t>
            </a:r>
            <a:r>
              <a:rPr lang="en-US" sz="1100" baseline="0" dirty="0">
                <a:solidFill>
                  <a:srgbClr val="C00000"/>
                </a:solidFill>
                <a:cs typeface="Arial" pitchFamily="34" charset="0"/>
              </a:rPr>
              <a:t> may be used in the 2018-2019 season.</a:t>
            </a:r>
            <a:endParaRPr lang="en-US" sz="1100" dirty="0">
              <a:solidFill>
                <a:srgbClr val="C00000"/>
              </a:solidFill>
              <a:cs typeface="Arial" pitchFamily="34" charset="0"/>
            </a:endParaRPr>
          </a:p>
          <a:p>
            <a:endParaRPr lang="en-US" sz="1100" dirty="0">
              <a:cs typeface="Arial" pitchFamily="34" charset="0"/>
            </a:endParaRPr>
          </a:p>
          <a:p>
            <a:endParaRPr lang="en-US" sz="1100" dirty="0"/>
          </a:p>
        </p:txBody>
      </p:sp>
    </p:spTree>
    <p:extLst>
      <p:ext uri="{BB962C8B-B14F-4D97-AF65-F5344CB8AC3E}">
        <p14:creationId xmlns:p14="http://schemas.microsoft.com/office/powerpoint/2010/main" val="3640547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studies with IIV and LAIV</a:t>
            </a:r>
            <a:r>
              <a:rPr lang="en-US" baseline="0" dirty="0"/>
              <a:t> have indicated that a severe allergic reaction to egg-based influenza vaccine in a person with an egg allergy is very unlikely.  Numerous studies have looked at egg-allergic patients receiving IIV3, LAIV in which mild allergic reactions occur and no anaphylactic reaction occurrences.</a:t>
            </a:r>
          </a:p>
          <a:p>
            <a:endParaRPr lang="en-US" baseline="0" dirty="0"/>
          </a:p>
          <a:p>
            <a:endParaRPr lang="en-US" baseline="0" dirty="0"/>
          </a:p>
          <a:p>
            <a:r>
              <a:rPr lang="en-US" baseline="0" dirty="0"/>
              <a:t>Reference: MMWR. Prevention and Control of Seasonal Influenza with Vaccines Recommendations of the Advisory Committee on Immunization Practices-United, 2016-17 Influenza Season. August 26, 2016, Vol. 65; No. 5</a:t>
            </a:r>
          </a:p>
          <a:p>
            <a:r>
              <a:rPr lang="en-US" baseline="0" dirty="0"/>
              <a:t>MMWR Recommendations and Reports / Vol. 67 / No. 3   August 24, 2018 </a:t>
            </a:r>
          </a:p>
          <a:p>
            <a:endParaRPr lang="en-US" baseline="0" dirty="0"/>
          </a:p>
        </p:txBody>
      </p:sp>
      <p:sp>
        <p:nvSpPr>
          <p:cNvPr id="5" name="TextBox 4"/>
          <p:cNvSpPr txBox="1"/>
          <p:nvPr/>
        </p:nvSpPr>
        <p:spPr>
          <a:xfrm>
            <a:off x="315666" y="9012128"/>
            <a:ext cx="959898" cy="279743"/>
          </a:xfrm>
          <a:prstGeom prst="rect">
            <a:avLst/>
          </a:prstGeom>
          <a:noFill/>
        </p:spPr>
        <p:txBody>
          <a:bodyPr wrap="none" lIns="93342" tIns="46671" rIns="93342" bIns="46671" rtlCol="0">
            <a:spAutoFit/>
          </a:bodyPr>
          <a:lstStyle/>
          <a:p>
            <a:pPr>
              <a:defRPr/>
            </a:pPr>
            <a:r>
              <a:rPr lang="en-US" sz="1200" dirty="0">
                <a:solidFill>
                  <a:prstClr val="black"/>
                </a:solidFill>
              </a:rPr>
              <a:t>EPIC 2018</a:t>
            </a:r>
          </a:p>
        </p:txBody>
      </p:sp>
    </p:spTree>
    <p:extLst>
      <p:ext uri="{BB962C8B-B14F-4D97-AF65-F5344CB8AC3E}">
        <p14:creationId xmlns:p14="http://schemas.microsoft.com/office/powerpoint/2010/main" val="628151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4" tIns="46667" rIns="93334" bIns="46667" anchor="b"/>
          <a:lstStyle/>
          <a:p>
            <a:endParaRPr lang="en-US" sz="1200" dirty="0">
              <a:solidFill>
                <a:srgbClr val="000000"/>
              </a:solidFill>
            </a:endParaRPr>
          </a:p>
        </p:txBody>
      </p:sp>
      <p:sp>
        <p:nvSpPr>
          <p:cNvPr id="241667"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34" tIns="46667" rIns="93334" bIns="46667" anchor="b"/>
          <a:lstStyle/>
          <a:p>
            <a:pPr algn="r"/>
            <a:endParaRPr lang="en-US" sz="1200" dirty="0">
              <a:solidFill>
                <a:srgbClr val="000000"/>
              </a:solidFill>
            </a:endParaRPr>
          </a:p>
        </p:txBody>
      </p:sp>
      <p:sp>
        <p:nvSpPr>
          <p:cNvPr id="241668"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4" tIns="46667" rIns="93334" bIns="46667" anchor="b"/>
          <a:lstStyle/>
          <a:p>
            <a:endParaRPr lang="en-US" sz="1200" dirty="0">
              <a:solidFill>
                <a:srgbClr val="000000"/>
              </a:solidFill>
            </a:endParaRPr>
          </a:p>
        </p:txBody>
      </p:sp>
      <p:sp>
        <p:nvSpPr>
          <p:cNvPr id="241669"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34" tIns="46667" rIns="93334" bIns="46667" anchor="b"/>
          <a:lstStyle/>
          <a:p>
            <a:pPr algn="r"/>
            <a:endParaRPr lang="en-US" sz="1200" dirty="0">
              <a:solidFill>
                <a:srgbClr val="000000"/>
              </a:solidFill>
            </a:endParaRPr>
          </a:p>
        </p:txBody>
      </p:sp>
      <p:sp>
        <p:nvSpPr>
          <p:cNvPr id="241670" name="Rectangle 2"/>
          <p:cNvSpPr>
            <a:spLocks noGrp="1" noRot="1" noChangeAspect="1" noChangeArrowheads="1" noTextEdit="1"/>
          </p:cNvSpPr>
          <p:nvPr>
            <p:ph type="sldImg"/>
          </p:nvPr>
        </p:nvSpPr>
        <p:spPr>
          <a:xfrm>
            <a:off x="461963" y="692150"/>
            <a:ext cx="6257925" cy="3521075"/>
          </a:xfrm>
          <a:ln/>
        </p:spPr>
      </p:sp>
      <p:sp>
        <p:nvSpPr>
          <p:cNvPr id="241671" name="Rectangle 3"/>
          <p:cNvSpPr>
            <a:spLocks noGrp="1" noChangeArrowheads="1"/>
          </p:cNvSpPr>
          <p:nvPr>
            <p:ph type="body" idx="1"/>
          </p:nvPr>
        </p:nvSpPr>
        <p:spPr>
          <a:xfrm>
            <a:off x="315666" y="4396039"/>
            <a:ext cx="6076562" cy="3915071"/>
          </a:xfrm>
          <a:noFill/>
          <a:ln/>
        </p:spPr>
        <p:txBody>
          <a:bodyPr lIns="91794" tIns="45897" rIns="91794" bIns="45897"/>
          <a:lstStyle/>
          <a:p>
            <a:pPr eaLnBrk="1" hangingPunct="1"/>
            <a:r>
              <a:rPr lang="en-US" sz="1000" dirty="0"/>
              <a:t>The Advisory Committee on Immunization Practices of the Centers for Disease Control and Prevention has recommended hepatitis A vaccine for all previously unvaccinated persons who will have close contact with international adoptees from countries with high or intermediate hepatitis A endemicity. The vaccine should be given during the first 60 days following the adoptee’s arrival in the United States.</a:t>
            </a:r>
            <a:r>
              <a:rPr lang="en-US" sz="1000" baseline="30000" dirty="0"/>
              <a:t>3</a:t>
            </a:r>
            <a:r>
              <a:rPr lang="en-US" sz="1000" dirty="0"/>
              <a:t> </a:t>
            </a:r>
          </a:p>
          <a:p>
            <a:r>
              <a:rPr lang="en-US" sz="1000" dirty="0"/>
              <a:t>For healthy persons 40 years of age or younger, 1 dose of single antigen vaccine administered at any time before departure can provide adequate protection.</a:t>
            </a:r>
          </a:p>
          <a:p>
            <a:r>
              <a:rPr lang="en-US" dirty="0">
                <a:solidFill>
                  <a:srgbClr val="FF0000"/>
                </a:solidFill>
              </a:rPr>
              <a:t>New additions:</a:t>
            </a:r>
          </a:p>
          <a:p>
            <a:r>
              <a:rPr lang="en-US" dirty="0">
                <a:solidFill>
                  <a:srgbClr val="FF0000"/>
                </a:solidFill>
              </a:rPr>
              <a:t>--Persons with chronic liver disease or on dialysis</a:t>
            </a:r>
          </a:p>
          <a:p>
            <a:r>
              <a:rPr lang="en-US" dirty="0">
                <a:solidFill>
                  <a:srgbClr val="FF0000"/>
                </a:solidFill>
              </a:rPr>
              <a:t>--Healthy persons through age 40 who have recently been exposed to Hepatitis A virus</a:t>
            </a:r>
          </a:p>
          <a:p>
            <a:pPr marL="640106" lvl="3" indent="-286833" eaLnBrk="1" hangingPunct="1">
              <a:spcBef>
                <a:spcPts val="0"/>
              </a:spcBef>
              <a:buClr>
                <a:srgbClr val="FFFFFF"/>
              </a:buClr>
              <a:buFontTx/>
              <a:buChar char="•"/>
            </a:pPr>
            <a:r>
              <a:rPr lang="en-US" sz="2000" kern="0" dirty="0">
                <a:solidFill>
                  <a:srgbClr val="FFFFFF"/>
                </a:solidFill>
                <a:latin typeface="Calibri"/>
              </a:rPr>
              <a:t>disease or on dialysis</a:t>
            </a:r>
          </a:p>
          <a:p>
            <a:pPr lvl="0" eaLnBrk="1" hangingPunct="1"/>
            <a:r>
              <a:rPr lang="en-US" sz="1000" b="1" dirty="0">
                <a:solidFill>
                  <a:srgbClr val="000000"/>
                </a:solidFill>
              </a:rPr>
              <a:t>References:</a:t>
            </a:r>
          </a:p>
          <a:p>
            <a:pPr lvl="0" eaLnBrk="1" hangingPunct="1"/>
            <a:r>
              <a:rPr lang="en-US" sz="1000" dirty="0">
                <a:solidFill>
                  <a:srgbClr val="000000"/>
                </a:solidFill>
              </a:rPr>
              <a:t>1. Prevention of Hepatitis A Through Active or Passive Immunization - Recommendations of the Advisory Committee on Immunization Practices (ACIP) MMWR Vol. 55/No. RR-7 May 19, 2006</a:t>
            </a:r>
          </a:p>
          <a:p>
            <a:pPr lvl="0" eaLnBrk="1" hangingPunct="1"/>
            <a:r>
              <a:rPr lang="en-US" sz="1000" dirty="0">
                <a:solidFill>
                  <a:srgbClr val="000000"/>
                </a:solidFill>
              </a:rPr>
              <a:t>2. Notice to Readers: FDA Approval of an Alternate Dosing Schedule for a Combined Hepatitis A and B Vaccine (</a:t>
            </a:r>
            <a:r>
              <a:rPr lang="en-US" sz="1000" dirty="0" err="1">
                <a:solidFill>
                  <a:srgbClr val="000000"/>
                </a:solidFill>
              </a:rPr>
              <a:t>Twinrix</a:t>
            </a:r>
            <a:r>
              <a:rPr lang="en-US" sz="1000" dirty="0">
                <a:solidFill>
                  <a:srgbClr val="000000"/>
                </a:solidFill>
              </a:rPr>
              <a:t>®) MMWR</a:t>
            </a:r>
            <a:r>
              <a:rPr lang="en-US" sz="1000" b="1" dirty="0">
                <a:solidFill>
                  <a:srgbClr val="000000"/>
                </a:solidFill>
              </a:rPr>
              <a:t> </a:t>
            </a:r>
            <a:r>
              <a:rPr lang="en-US" sz="1000" dirty="0">
                <a:solidFill>
                  <a:srgbClr val="000000"/>
                </a:solidFill>
              </a:rPr>
              <a:t>56(40);1057</a:t>
            </a:r>
            <a:r>
              <a:rPr lang="en-US" sz="1000" b="1" dirty="0">
                <a:solidFill>
                  <a:srgbClr val="000000"/>
                </a:solidFill>
              </a:rPr>
              <a:t> </a:t>
            </a:r>
            <a:r>
              <a:rPr lang="en-US" sz="1000" dirty="0">
                <a:solidFill>
                  <a:srgbClr val="000000"/>
                </a:solidFill>
              </a:rPr>
              <a:t>October 12, 2007</a:t>
            </a:r>
          </a:p>
          <a:p>
            <a:pPr lvl="0" eaLnBrk="1" hangingPunct="1"/>
            <a:r>
              <a:rPr lang="en-US" sz="1000" dirty="0">
                <a:solidFill>
                  <a:srgbClr val="000000"/>
                </a:solidFill>
              </a:rPr>
              <a:t>3. Updated Recommendations from the Advisory Committee on Immunization Practices (ACIP) for Use of Hepatitis A Vaccine in Close Contacts of Newly Arriving International Adoptees</a:t>
            </a:r>
            <a:r>
              <a:rPr lang="en-US" sz="1000" b="1" dirty="0">
                <a:solidFill>
                  <a:srgbClr val="000000"/>
                </a:solidFill>
              </a:rPr>
              <a:t> </a:t>
            </a:r>
            <a:r>
              <a:rPr lang="en-US" sz="1000" dirty="0">
                <a:solidFill>
                  <a:srgbClr val="000000"/>
                </a:solidFill>
              </a:rPr>
              <a:t>MMWR</a:t>
            </a:r>
            <a:r>
              <a:rPr lang="en-US" sz="1000" b="1" dirty="0">
                <a:solidFill>
                  <a:srgbClr val="000000"/>
                </a:solidFill>
              </a:rPr>
              <a:t> </a:t>
            </a:r>
            <a:r>
              <a:rPr lang="en-US" sz="1000" dirty="0">
                <a:solidFill>
                  <a:srgbClr val="000000"/>
                </a:solidFill>
              </a:rPr>
              <a:t>58(36);1006-1007</a:t>
            </a:r>
            <a:r>
              <a:rPr lang="en-US" sz="1000" b="1" dirty="0">
                <a:solidFill>
                  <a:srgbClr val="000000"/>
                </a:solidFill>
              </a:rPr>
              <a:t> </a:t>
            </a:r>
            <a:r>
              <a:rPr lang="en-US" sz="1000" dirty="0">
                <a:solidFill>
                  <a:srgbClr val="000000"/>
                </a:solidFill>
              </a:rPr>
              <a:t>September 18, 2009  </a:t>
            </a:r>
          </a:p>
          <a:p>
            <a:pPr lvl="0" eaLnBrk="1" hangingPunct="1">
              <a:lnSpc>
                <a:spcPct val="80000"/>
              </a:lnSpc>
              <a:spcBef>
                <a:spcPct val="0"/>
              </a:spcBef>
              <a:defRPr/>
            </a:pPr>
            <a:r>
              <a:rPr lang="en-US" sz="1000" dirty="0">
                <a:solidFill>
                  <a:srgbClr val="000000"/>
                </a:solidFill>
              </a:rPr>
              <a:t>4. </a:t>
            </a:r>
            <a:r>
              <a:rPr lang="en-US" sz="1000" dirty="0">
                <a:solidFill>
                  <a:srgbClr val="000000"/>
                </a:solidFill>
                <a:latin typeface="Arial" charset="0"/>
              </a:rPr>
              <a:t>Epidemiology and Prevention of Vaccine-Preventable Diseases, 13th edition. 2015  HHS, CDC.</a:t>
            </a:r>
            <a:r>
              <a:rPr lang="en-US" sz="1400" dirty="0">
                <a:solidFill>
                  <a:srgbClr val="000000"/>
                </a:solidFill>
                <a:latin typeface="Arial" charset="0"/>
              </a:rPr>
              <a:t> </a:t>
            </a:r>
            <a:r>
              <a:rPr lang="en-US" sz="1000" dirty="0">
                <a:solidFill>
                  <a:srgbClr val="000000"/>
                </a:solidFill>
                <a:latin typeface="Arial" charset="0"/>
              </a:rPr>
              <a:t> </a:t>
            </a:r>
          </a:p>
          <a:p>
            <a:pPr marL="640106" lvl="3" indent="-286833" eaLnBrk="1" hangingPunct="1">
              <a:spcBef>
                <a:spcPts val="0"/>
              </a:spcBef>
              <a:buClr>
                <a:srgbClr val="FFFFFF"/>
              </a:buClr>
              <a:buFontTx/>
              <a:buChar char="•"/>
            </a:pPr>
            <a:r>
              <a:rPr lang="en-US" sz="2000" kern="0" dirty="0">
                <a:solidFill>
                  <a:srgbClr val="FFFFFF"/>
                </a:solidFill>
                <a:latin typeface="Calibri"/>
              </a:rPr>
              <a:t>sons working with HAV positive primates or with HAV in research laboratory settings</a:t>
            </a:r>
          </a:p>
          <a:p>
            <a:pPr marL="640106" lvl="3" indent="-286833" eaLnBrk="1" hangingPunct="1">
              <a:spcBef>
                <a:spcPts val="0"/>
              </a:spcBef>
              <a:buClr>
                <a:srgbClr val="FFFFFF"/>
              </a:buClr>
              <a:buFontTx/>
              <a:buChar char="•"/>
            </a:pPr>
            <a:r>
              <a:rPr lang="en-US" sz="2000" kern="0" dirty="0">
                <a:solidFill>
                  <a:srgbClr val="FFFFFF"/>
                </a:solidFill>
                <a:latin typeface="Calibri"/>
              </a:rPr>
              <a:t>Healthy persons through age 40 who have recently been exposed to Hepatitis A virus</a:t>
            </a:r>
          </a:p>
          <a:p>
            <a:endParaRPr lang="en-US" sz="1000" dirty="0"/>
          </a:p>
          <a:p>
            <a:pPr defTabSz="933420" eaLnBrk="1" hangingPunct="1">
              <a:lnSpc>
                <a:spcPct val="80000"/>
              </a:lnSpc>
              <a:spcBef>
                <a:spcPct val="0"/>
              </a:spcBef>
              <a:defRPr/>
            </a:pPr>
            <a:endParaRPr lang="en-US" sz="1000" dirty="0">
              <a:solidFill>
                <a:srgbClr val="000000"/>
              </a:solidFill>
              <a:latin typeface="Arial" charset="0"/>
            </a:endParaRPr>
          </a:p>
          <a:p>
            <a:pPr eaLnBrk="1" hangingPunct="1"/>
            <a:endParaRPr lang="en-US" sz="1000" dirty="0"/>
          </a:p>
        </p:txBody>
      </p:sp>
      <p:sp>
        <p:nvSpPr>
          <p:cNvPr id="9" name="Footer Placeholder 8"/>
          <p:cNvSpPr>
            <a:spLocks noGrp="1"/>
          </p:cNvSpPr>
          <p:nvPr>
            <p:ph type="ftr" sz="quarter" idx="4"/>
          </p:nvPr>
        </p:nvSpPr>
        <p:spPr/>
        <p:txBody>
          <a:bodyPr/>
          <a:lstStyle/>
          <a:p>
            <a:pPr>
              <a:defRPr/>
            </a:pPr>
            <a:r>
              <a:rPr lang="en-US" dirty="0">
                <a:solidFill>
                  <a:srgbClr val="000000"/>
                </a:solidFill>
              </a:rPr>
              <a:t>EPIC  2018</a:t>
            </a:r>
          </a:p>
        </p:txBody>
      </p:sp>
    </p:spTree>
    <p:extLst>
      <p:ext uri="{BB962C8B-B14F-4D97-AF65-F5344CB8AC3E}">
        <p14:creationId xmlns:p14="http://schemas.microsoft.com/office/powerpoint/2010/main" val="2485980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4" tIns="46667" rIns="93334" bIns="46667" anchor="b"/>
          <a:lstStyle/>
          <a:p>
            <a:pPr defTabSz="933420" fontAlgn="auto">
              <a:spcBef>
                <a:spcPts val="0"/>
              </a:spcBef>
              <a:spcAft>
                <a:spcPts val="0"/>
              </a:spcAft>
              <a:defRPr/>
            </a:pPr>
            <a:endParaRPr lang="en-US" sz="1200" kern="0" dirty="0">
              <a:solidFill>
                <a:srgbClr val="000000"/>
              </a:solidFill>
            </a:endParaRPr>
          </a:p>
        </p:txBody>
      </p:sp>
      <p:sp>
        <p:nvSpPr>
          <p:cNvPr id="243715"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34" tIns="46667" rIns="93334" bIns="46667" anchor="b"/>
          <a:lstStyle/>
          <a:p>
            <a:pPr algn="r" defTabSz="933420" fontAlgn="auto">
              <a:spcBef>
                <a:spcPts val="0"/>
              </a:spcBef>
              <a:spcAft>
                <a:spcPts val="0"/>
              </a:spcAft>
              <a:defRPr/>
            </a:pPr>
            <a:endParaRPr lang="en-US" sz="1200" kern="0" dirty="0">
              <a:solidFill>
                <a:srgbClr val="000000"/>
              </a:solidFill>
            </a:endParaRPr>
          </a:p>
        </p:txBody>
      </p:sp>
      <p:sp>
        <p:nvSpPr>
          <p:cNvPr id="243716"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34" tIns="46667" rIns="93334" bIns="46667" anchor="b"/>
          <a:lstStyle/>
          <a:p>
            <a:pPr defTabSz="933420" fontAlgn="auto">
              <a:spcBef>
                <a:spcPts val="0"/>
              </a:spcBef>
              <a:spcAft>
                <a:spcPts val="0"/>
              </a:spcAft>
              <a:defRPr/>
            </a:pPr>
            <a:endParaRPr lang="en-US" sz="1200" kern="0" dirty="0">
              <a:solidFill>
                <a:srgbClr val="000000"/>
              </a:solidFill>
            </a:endParaRPr>
          </a:p>
        </p:txBody>
      </p:sp>
      <p:sp>
        <p:nvSpPr>
          <p:cNvPr id="243717"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34" tIns="46667" rIns="93334" bIns="46667" anchor="b"/>
          <a:lstStyle/>
          <a:p>
            <a:pPr algn="r" defTabSz="933420" fontAlgn="auto">
              <a:spcBef>
                <a:spcPts val="0"/>
              </a:spcBef>
              <a:spcAft>
                <a:spcPts val="0"/>
              </a:spcAft>
              <a:defRPr/>
            </a:pPr>
            <a:endParaRPr lang="en-US" sz="1200" kern="0" dirty="0">
              <a:solidFill>
                <a:srgbClr val="000000"/>
              </a:solidFill>
            </a:endParaRPr>
          </a:p>
        </p:txBody>
      </p:sp>
      <p:sp>
        <p:nvSpPr>
          <p:cNvPr id="243718" name="Rectangle 2"/>
          <p:cNvSpPr>
            <a:spLocks noGrp="1" noRot="1" noChangeAspect="1" noChangeArrowheads="1" noTextEdit="1"/>
          </p:cNvSpPr>
          <p:nvPr>
            <p:ph type="sldImg"/>
          </p:nvPr>
        </p:nvSpPr>
        <p:spPr>
          <a:xfrm>
            <a:off x="461963" y="692150"/>
            <a:ext cx="6257925" cy="3521075"/>
          </a:xfrm>
          <a:ln/>
        </p:spPr>
      </p:sp>
      <p:sp>
        <p:nvSpPr>
          <p:cNvPr id="803843" name="Rectangle 3"/>
          <p:cNvSpPr>
            <a:spLocks noGrp="1" noChangeArrowheads="1"/>
          </p:cNvSpPr>
          <p:nvPr>
            <p:ph type="body" idx="1"/>
          </p:nvPr>
        </p:nvSpPr>
        <p:spPr>
          <a:xfrm>
            <a:off x="238394" y="4497042"/>
            <a:ext cx="6632265" cy="4596440"/>
          </a:xfrm>
        </p:spPr>
        <p:txBody>
          <a:bodyPr lIns="91554" tIns="45776" rIns="91554" bIns="45776"/>
          <a:lstStyle/>
          <a:p>
            <a:pPr eaLnBrk="1" hangingPunct="1">
              <a:buClr>
                <a:schemeClr val="tx1"/>
              </a:buClr>
              <a:buFont typeface="Wingdings" pitchFamily="2" charset="2"/>
              <a:buNone/>
            </a:pPr>
            <a:r>
              <a:rPr lang="en-US" sz="1000" dirty="0"/>
              <a:t>Incubation period from time of infection to onset of symptoms is 45 to 160 days (average, 90 days) </a:t>
            </a:r>
          </a:p>
          <a:p>
            <a:pPr eaLnBrk="1" hangingPunct="1">
              <a:buClr>
                <a:schemeClr val="tx1"/>
              </a:buClr>
              <a:buFont typeface="Wingdings" pitchFamily="2" charset="2"/>
              <a:buNone/>
            </a:pPr>
            <a:r>
              <a:rPr lang="en-US" sz="1000" dirty="0"/>
              <a:t>Approximately 10% of acute hepatitis B infections progress to chronic Hepatitis B infection. </a:t>
            </a:r>
          </a:p>
          <a:p>
            <a:pPr eaLnBrk="1" hangingPunct="1">
              <a:buClr>
                <a:schemeClr val="tx1"/>
              </a:buClr>
              <a:buFont typeface="Wingdings" pitchFamily="2" charset="2"/>
              <a:buNone/>
            </a:pPr>
            <a:r>
              <a:rPr lang="en-US" sz="1000" dirty="0"/>
              <a:t>90% of infants and 30-50% of children 1-5 years of age with acute hepatitis B infection become carriers</a:t>
            </a:r>
          </a:p>
          <a:p>
            <a:pPr eaLnBrk="1" hangingPunct="1">
              <a:buClr>
                <a:schemeClr val="tx1"/>
              </a:buClr>
              <a:buFont typeface="Wingdings" pitchFamily="2" charset="2"/>
              <a:buNone/>
            </a:pPr>
            <a:r>
              <a:rPr lang="en-US" sz="1000" dirty="0"/>
              <a:t>Many with chronic infection are asymptomatic. Chronic infection may progress to cirrhosis, liver failure &amp; hepatocellular carcinoma</a:t>
            </a:r>
          </a:p>
          <a:p>
            <a:pPr eaLnBrk="1" hangingPunct="1">
              <a:buClr>
                <a:schemeClr val="tx1"/>
              </a:buClr>
              <a:buFont typeface="Wingdings" pitchFamily="2" charset="2"/>
              <a:buNone/>
            </a:pPr>
            <a:endParaRPr lang="en-US" sz="1000" dirty="0">
              <a:solidFill>
                <a:srgbClr val="C00000"/>
              </a:solidFill>
            </a:endParaRPr>
          </a:p>
          <a:p>
            <a:pPr eaLnBrk="1" hangingPunct="1">
              <a:buClr>
                <a:schemeClr val="tx1"/>
              </a:buClr>
              <a:buFont typeface="Wingdings" pitchFamily="2" charset="2"/>
              <a:buNone/>
            </a:pPr>
            <a:r>
              <a:rPr lang="en-US" sz="1000" b="1" u="sng" dirty="0"/>
              <a:t>All pregnant women should be tested routinely for HBsAg</a:t>
            </a:r>
            <a:r>
              <a:rPr lang="en-US" sz="1000" u="sng" dirty="0"/>
              <a:t>  </a:t>
            </a:r>
          </a:p>
          <a:p>
            <a:pPr eaLnBrk="1" hangingPunct="1">
              <a:buClr>
                <a:schemeClr val="tx1"/>
              </a:buClr>
              <a:buFont typeface="Wingdings" pitchFamily="2" charset="2"/>
              <a:buNone/>
            </a:pPr>
            <a:r>
              <a:rPr lang="en-US" sz="1000" dirty="0">
                <a:sym typeface="Symbol" pitchFamily="18" charset="2"/>
              </a:rPr>
              <a:t>90% of healthy adults &amp; 95% of infants, children &amp; adolescents develop adequate antibody response after a complete series</a:t>
            </a:r>
          </a:p>
          <a:p>
            <a:pPr eaLnBrk="1" hangingPunct="1">
              <a:buClr>
                <a:schemeClr val="tx1"/>
              </a:buClr>
              <a:buFont typeface="Wingdings" pitchFamily="2" charset="2"/>
              <a:buNone/>
            </a:pPr>
            <a:r>
              <a:rPr lang="en-US" sz="1000" dirty="0">
                <a:sym typeface="Symbol" pitchFamily="18" charset="2"/>
              </a:rPr>
              <a:t>If no antibody response after 6 doses, person is a non-responder and is susceptible to hepatitis B </a:t>
            </a:r>
          </a:p>
          <a:p>
            <a:pPr eaLnBrk="1" hangingPunct="1">
              <a:buClr>
                <a:schemeClr val="tx1"/>
              </a:buClr>
              <a:buFont typeface="Wingdings" pitchFamily="2" charset="2"/>
              <a:buNone/>
            </a:pPr>
            <a:r>
              <a:rPr lang="en-US" sz="1000" dirty="0">
                <a:sym typeface="Symbol" pitchFamily="18" charset="2"/>
              </a:rPr>
              <a:t>Booster doses NOT recommended for any age group</a:t>
            </a:r>
            <a:endParaRPr lang="en-US" sz="1000" b="1" dirty="0">
              <a:sym typeface="Symbol" pitchFamily="18" charset="2"/>
            </a:endParaRPr>
          </a:p>
          <a:p>
            <a:pPr eaLnBrk="1" hangingPunct="1"/>
            <a:r>
              <a:rPr lang="en-US" sz="1000" b="1" dirty="0">
                <a:sym typeface="Symbol" pitchFamily="18" charset="2"/>
              </a:rPr>
              <a:t>References:</a:t>
            </a:r>
          </a:p>
          <a:p>
            <a:pPr eaLnBrk="1" hangingPunct="1"/>
            <a:r>
              <a:rPr lang="en-US" sz="1000" dirty="0">
                <a:sym typeface="Symbol" pitchFamily="18" charset="2"/>
              </a:rPr>
              <a:t>1. A Comprehensive Immunization Strategy to Eliminate Transmission of Hepatitis B Virus Infection in the United States. Recommendations of the Advisory Committee on Immunization Practices (ACIP) Part 1: Immunization of Infants, Children and Adolescents </a:t>
            </a:r>
            <a:r>
              <a:rPr lang="nl-NL" sz="1000" dirty="0">
                <a:sym typeface="Symbol" pitchFamily="18" charset="2"/>
              </a:rPr>
              <a:t>MMWR Vol. 54/ No. RR-16 December 23, 2005</a:t>
            </a:r>
            <a:endParaRPr lang="en-US" sz="1000" dirty="0">
              <a:sym typeface="Symbol" pitchFamily="18" charset="2"/>
            </a:endParaRPr>
          </a:p>
          <a:p>
            <a:pPr eaLnBrk="1" hangingPunct="1"/>
            <a:r>
              <a:rPr lang="en-US" sz="1000" dirty="0">
                <a:sym typeface="Symbol" pitchFamily="18" charset="2"/>
              </a:rPr>
              <a:t>2. A Comprehensive Immunization Strategy to Eliminate Transmission of Hepatitis B Virus Infection in the United States. Recommendations of the Advisory Committee on Immunization Practices (ACIP) Part 2: Immunization of Adults  </a:t>
            </a:r>
            <a:r>
              <a:rPr lang="nl-NL" sz="1000" dirty="0">
                <a:sym typeface="Symbol" pitchFamily="18" charset="2"/>
              </a:rPr>
              <a:t>MMWR Vol. 55/ No. RR-16 December 8, 2006</a:t>
            </a:r>
            <a:r>
              <a:rPr lang="en-US" sz="1000" dirty="0">
                <a:sym typeface="Symbol" pitchFamily="18" charset="2"/>
              </a:rPr>
              <a:t> </a:t>
            </a:r>
          </a:p>
          <a:p>
            <a:pPr eaLnBrk="1" hangingPunct="1">
              <a:lnSpc>
                <a:spcPct val="80000"/>
              </a:lnSpc>
              <a:buClr>
                <a:schemeClr val="tx1"/>
              </a:buClr>
              <a:buFont typeface="Wingdings" pitchFamily="2" charset="2"/>
              <a:buChar char="§"/>
            </a:pPr>
            <a:endParaRPr lang="en-US" sz="500" b="1" dirty="0">
              <a:sym typeface="Symbol" pitchFamily="18" charset="2"/>
            </a:endParaRPr>
          </a:p>
          <a:p>
            <a:pPr eaLnBrk="1" hangingPunct="1">
              <a:lnSpc>
                <a:spcPct val="80000"/>
              </a:lnSpc>
            </a:pPr>
            <a:endParaRPr lang="en-US" dirty="0">
              <a:solidFill>
                <a:srgbClr val="FF0000"/>
              </a:solidFill>
              <a:effectLst>
                <a:outerShdw blurRad="38100" dist="38100" dir="2700000" algn="tl">
                  <a:srgbClr val="C0C0C0"/>
                </a:outerShdw>
              </a:effectLst>
              <a:sym typeface="Symbol" pitchFamily="18" charset="2"/>
            </a:endParaRPr>
          </a:p>
        </p:txBody>
      </p:sp>
      <p:sp>
        <p:nvSpPr>
          <p:cNvPr id="9" name="Footer Placeholder 8"/>
          <p:cNvSpPr>
            <a:spLocks noGrp="1"/>
          </p:cNvSpPr>
          <p:nvPr>
            <p:ph type="ftr" sz="quarter" idx="4"/>
          </p:nvPr>
        </p:nvSpPr>
        <p:spPr/>
        <p:txBody>
          <a:bodyPr/>
          <a:lstStyle/>
          <a:p>
            <a:pPr defTabSz="933420" fontAlgn="auto">
              <a:spcBef>
                <a:spcPts val="0"/>
              </a:spcBef>
              <a:spcAft>
                <a:spcPts val="0"/>
              </a:spcAft>
              <a:defRPr/>
            </a:pPr>
            <a:r>
              <a:rPr lang="en-US" kern="0" dirty="0">
                <a:solidFill>
                  <a:sysClr val="windowText" lastClr="000000"/>
                </a:solidFill>
              </a:rPr>
              <a:t>EPIC  2018</a:t>
            </a:r>
          </a:p>
        </p:txBody>
      </p:sp>
    </p:spTree>
    <p:extLst>
      <p:ext uri="{BB962C8B-B14F-4D97-AF65-F5344CB8AC3E}">
        <p14:creationId xmlns:p14="http://schemas.microsoft.com/office/powerpoint/2010/main" val="2574542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EPIC  2018</a:t>
            </a:r>
            <a:endParaRPr lang="en-US" dirty="0"/>
          </a:p>
        </p:txBody>
      </p:sp>
    </p:spTree>
    <p:extLst>
      <p:ext uri="{BB962C8B-B14F-4D97-AF65-F5344CB8AC3E}">
        <p14:creationId xmlns:p14="http://schemas.microsoft.com/office/powerpoint/2010/main" val="810879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Polio, also called poliomyelitis and infantile paralysis is caused by an Enterovirus (Serotypes 1,2,3)</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Infection acquired through mouth, virus replicates in pharynx and GI tract, then spreads to lymphatics and other tissues.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Clinical response to infection is varied: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     Up to 95% of polio infections are </a:t>
            </a:r>
            <a:r>
              <a:rPr kumimoji="0" lang="en-US" sz="900" b="0" i="0" u="none" strike="noStrike" kern="1200" cap="none" spc="0" normalizeH="0" baseline="0" noProof="0" dirty="0" err="1">
                <a:ln>
                  <a:noFill/>
                </a:ln>
                <a:solidFill>
                  <a:srgbClr val="000000"/>
                </a:solidFill>
                <a:effectLst/>
                <a:uLnTx/>
                <a:uFillTx/>
                <a:latin typeface="Arial" charset="0"/>
                <a:ea typeface="+mn-ea"/>
                <a:cs typeface="+mn-cs"/>
              </a:rPr>
              <a:t>inapparent</a:t>
            </a:r>
            <a:r>
              <a:rPr kumimoji="0" lang="en-US" sz="900" b="0" i="0" u="none" strike="noStrike" kern="1200" cap="none" spc="0" normalizeH="0" baseline="0" noProof="0" dirty="0">
                <a:ln>
                  <a:noFill/>
                </a:ln>
                <a:solidFill>
                  <a:srgbClr val="000000"/>
                </a:solidFill>
                <a:effectLst/>
                <a:uLnTx/>
                <a:uFillTx/>
                <a:latin typeface="Arial" charset="0"/>
                <a:ea typeface="+mn-ea"/>
                <a:cs typeface="+mn-cs"/>
              </a:rPr>
              <a:t> and asymptomatic</a:t>
            </a:r>
            <a:r>
              <a:rPr kumimoji="0" lang="en-US" sz="900" b="0" i="0" u="none" strike="noStrike" kern="1200" cap="none" spc="0" normalizeH="0" baseline="0" noProof="0" dirty="0">
                <a:ln>
                  <a:noFill/>
                </a:ln>
                <a:solidFill>
                  <a:srgbClr val="FF0000"/>
                </a:solidFill>
                <a:effectLst/>
                <a:uLnTx/>
                <a:uFillTx/>
                <a:latin typeface="Arial" charset="0"/>
                <a:ea typeface="+mn-ea"/>
                <a:cs typeface="+mn-cs"/>
              </a:rPr>
              <a:t>;</a:t>
            </a:r>
            <a:endParaRPr kumimoji="0" lang="en-US" sz="9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     4-8% non specific illness</a:t>
            </a:r>
            <a:r>
              <a:rPr kumimoji="0" lang="en-US" sz="900" b="0" i="0" u="none" strike="noStrike" kern="1200" cap="none" spc="0" normalizeH="0" baseline="0" noProof="0" dirty="0">
                <a:ln>
                  <a:noFill/>
                </a:ln>
                <a:solidFill>
                  <a:srgbClr val="FF0000"/>
                </a:solidFill>
                <a:effectLst/>
                <a:uLnTx/>
                <a:uFillTx/>
                <a:latin typeface="Arial" charset="0"/>
                <a:ea typeface="+mn-ea"/>
                <a:cs typeface="+mn-cs"/>
              </a:rPr>
              <a:t>;</a:t>
            </a:r>
            <a:r>
              <a:rPr kumimoji="0" lang="en-US" sz="900" b="0" i="0" u="none" strike="noStrike" kern="1200" cap="none" spc="0" normalizeH="0" baseline="0" noProof="0" dirty="0">
                <a:ln>
                  <a:noFill/>
                </a:ln>
                <a:solidFill>
                  <a:srgbClr val="000000"/>
                </a:solidFill>
                <a:effectLst/>
                <a:uLnTx/>
                <a:uFillTx/>
                <a:latin typeface="Arial" charset="0"/>
                <a:ea typeface="+mn-ea"/>
                <a:cs typeface="+mn-cs"/>
              </a:rPr>
              <a:t> 1-2% cause aseptic meningitis - full recovery</a:t>
            </a:r>
            <a:r>
              <a:rPr kumimoji="0" lang="en-US" sz="900" b="0" i="0" u="none" strike="noStrike" kern="1200" cap="none" spc="0" normalizeH="0" baseline="0" noProof="0" dirty="0">
                <a:ln>
                  <a:noFill/>
                </a:ln>
                <a:solidFill>
                  <a:srgbClr val="FF0000"/>
                </a:solidFill>
                <a:effectLst/>
                <a:uLnTx/>
                <a:uFillTx/>
                <a:latin typeface="Arial" charset="0"/>
                <a:ea typeface="+mn-ea"/>
                <a:cs typeface="+mn-cs"/>
              </a:rPr>
              <a:t>;</a:t>
            </a:r>
            <a:endParaRPr kumimoji="0" lang="en-US" sz="9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     &lt;1% of infections result in flaccid paralysis</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Attacks motor neurons in spinal cord &amp; brain stem</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Persons with impaired muscles of respiration or involvement of respiratory center require a ventilator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 (“Iron lung” used in the 1940s and 1950s)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Most persons with paralytic polio recover completely</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Muscle weakness or paralysis for more than 12 months after acute infection is usually permanent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25-40% of people who had paralytic polio in childhood develop “Post-polio Syndrome” (new muscle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 pain, exacerbation of existing weakness or new weakness) 30-40 years after the acute infection</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Last endemic polio case in the US in 1979; last indigenous case in Western Hemisphere in 1991</a:t>
            </a:r>
          </a:p>
          <a:p>
            <a:pPr marL="0" marR="0" lvl="0" indent="0" algn="l" defTabSz="914400" rtl="0" eaLnBrk="0" fontAlgn="base" latinLnBrk="0" hangingPunct="0">
              <a:lnSpc>
                <a:spcPct val="90000"/>
              </a:lnSpc>
              <a:spcBef>
                <a:spcPct val="0"/>
              </a:spcBef>
              <a:spcAft>
                <a:spcPct val="0"/>
              </a:spcAft>
              <a:buClrTx/>
              <a:buSzTx/>
              <a:buFontTx/>
              <a:buChar char="•"/>
              <a:tabLst/>
              <a:defRPr/>
            </a:pPr>
            <a:r>
              <a:rPr kumimoji="0" lang="en-US" sz="900" b="0" i="0" u="none" strike="noStrike" kern="1200" cap="none" spc="0" normalizeH="0" baseline="0" noProof="0" dirty="0">
                <a:ln>
                  <a:noFill/>
                </a:ln>
                <a:solidFill>
                  <a:srgbClr val="C00000"/>
                </a:solidFill>
                <a:effectLst/>
                <a:uLnTx/>
                <a:uFillTx/>
                <a:latin typeface="Arial" charset="0"/>
                <a:ea typeface="+mn-ea"/>
                <a:cs typeface="+mn-cs"/>
              </a:rPr>
              <a:t> </a:t>
            </a:r>
            <a:r>
              <a:rPr kumimoji="0" lang="en-US" sz="900" b="0" i="0" u="none" strike="noStrike" kern="1200" cap="none" spc="0" normalizeH="0" baseline="0" noProof="0" dirty="0">
                <a:ln>
                  <a:noFill/>
                </a:ln>
                <a:effectLst/>
                <a:uLnTx/>
                <a:uFillTx/>
                <a:latin typeface="Arial" charset="0"/>
                <a:ea typeface="+mn-ea"/>
                <a:cs typeface="+mn-cs"/>
              </a:rPr>
              <a:t>in 2015, Nigeria was removed from the list of polio-endemic countries  The only 2 polio endemic countries now are Pakistan and Afghanistan.</a:t>
            </a:r>
          </a:p>
          <a:p>
            <a:pPr marL="0" marR="0" lvl="0" indent="0" algn="l" defTabSz="914400" rtl="0" eaLnBrk="0" fontAlgn="base" latinLnBrk="0" hangingPunct="0">
              <a:lnSpc>
                <a:spcPct val="90000"/>
              </a:lnSpc>
              <a:spcBef>
                <a:spcPct val="0"/>
              </a:spcBef>
              <a:spcAft>
                <a:spcPct val="0"/>
              </a:spcAft>
              <a:buClrTx/>
              <a:buSzTx/>
              <a:buFontTx/>
              <a:buChar char="•"/>
              <a:tabLst/>
              <a:defRPr/>
            </a:pPr>
            <a:r>
              <a:rPr kumimoji="0" lang="en-US" sz="900" b="0" i="0" u="none" strike="noStrike" kern="1200" cap="none" spc="0" normalizeH="0" baseline="0" noProof="0" dirty="0">
                <a:ln>
                  <a:noFill/>
                </a:ln>
                <a:effectLst/>
                <a:uLnTx/>
                <a:uFillTx/>
                <a:latin typeface="Arial" charset="0"/>
                <a:ea typeface="+mn-ea"/>
                <a:cs typeface="+mn-cs"/>
              </a:rPr>
              <a:t>In 2015, Africa marked an entire year without wild polio virus.</a:t>
            </a:r>
          </a:p>
          <a:p>
            <a:pPr marL="0" marR="0" lvl="0" indent="0" algn="l" defTabSz="914400" rtl="0" eaLnBrk="0" fontAlgn="base" latinLnBrk="0" hangingPunct="0">
              <a:lnSpc>
                <a:spcPct val="90000"/>
              </a:lnSpc>
              <a:spcBef>
                <a:spcPct val="0"/>
              </a:spcBef>
              <a:spcAft>
                <a:spcPct val="0"/>
              </a:spcAft>
              <a:buClrTx/>
              <a:buSzTx/>
              <a:buFontTx/>
              <a:buChar char="•"/>
              <a:tabLst/>
              <a:defRPr/>
            </a:pPr>
            <a:r>
              <a:rPr kumimoji="0" lang="en-US" sz="900" b="0" i="0" u="none" strike="noStrike" kern="1200" cap="none" spc="0" normalizeH="0" baseline="0" noProof="0" dirty="0">
                <a:ln>
                  <a:noFill/>
                </a:ln>
                <a:effectLst/>
                <a:uLnTx/>
                <a:uFillTx/>
                <a:latin typeface="Arial" charset="0"/>
                <a:ea typeface="+mn-ea"/>
                <a:cs typeface="+mn-cs"/>
              </a:rPr>
              <a:t>Type 2 polio virus declared eradicated.</a:t>
            </a:r>
          </a:p>
          <a:p>
            <a:pPr marL="0" marR="0" lvl="0" indent="0" algn="l" defTabSz="914400" rtl="0" eaLnBrk="0" fontAlgn="base" latinLnBrk="0" hangingPunct="0">
              <a:lnSpc>
                <a:spcPct val="90000"/>
              </a:lnSpc>
              <a:spcBef>
                <a:spcPct val="0"/>
              </a:spcBef>
              <a:spcAft>
                <a:spcPct val="0"/>
              </a:spcAft>
              <a:buClrTx/>
              <a:buSzTx/>
              <a:buFontTx/>
              <a:buChar char="•"/>
              <a:tabLst/>
              <a:defRPr/>
            </a:pPr>
            <a:r>
              <a:rPr kumimoji="0" lang="en-US" sz="900" b="0" i="0" u="none" strike="noStrike" kern="1200" cap="none" spc="0" normalizeH="0" baseline="0" noProof="0" dirty="0">
                <a:ln>
                  <a:noFill/>
                </a:ln>
                <a:effectLst/>
                <a:uLnTx/>
                <a:uFillTx/>
                <a:latin typeface="Arial" charset="0"/>
                <a:ea typeface="+mn-ea"/>
                <a:cs typeface="+mn-cs"/>
              </a:rPr>
              <a:t>80% of the world’s birth cohort will now start receiving IPV to boost their immunity.</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effectLst/>
                <a:uLnTx/>
                <a:uFillTx/>
                <a:latin typeface="Arial" charset="0"/>
                <a:ea typeface="+mn-ea"/>
                <a:cs typeface="+mn-cs"/>
              </a:rPr>
              <a:t>Global Eradication Initiative: http://www.polioeradication.org/Portals/0/Document/Media/Newsletter/PN201512_EN.pdf </a:t>
            </a:r>
          </a:p>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900" b="0" i="0" u="none" strike="noStrike" kern="1200" cap="none" spc="0" normalizeH="0" baseline="0" noProof="0" dirty="0">
              <a:ln>
                <a:noFill/>
              </a:ln>
              <a:solidFill>
                <a:srgbClr val="C00000"/>
              </a:solidFill>
              <a:effectLst/>
              <a:uLnTx/>
              <a:uFillTx/>
              <a:latin typeface="Arial" charset="0"/>
              <a:ea typeface="+mn-ea"/>
              <a:cs typeface="+mn-cs"/>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charset="0"/>
                <a:ea typeface="+mn-ea"/>
                <a:cs typeface="+mn-cs"/>
              </a:rPr>
              <a:t>For additional  information about polio refer to: Epidemiology and Prevention of Vaccine-Preventable Diseases, 13th edition  2015.  HHS, CDC. </a:t>
            </a:r>
          </a:p>
          <a:p>
            <a:pPr marL="0" marR="0" lvl="0" indent="0" algn="l" defTabSz="914400" rtl="0" eaLnBrk="0" fontAlgn="base" latinLnBrk="0" hangingPunct="0">
              <a:lnSpc>
                <a:spcPct val="90000"/>
              </a:lnSpc>
              <a:spcBef>
                <a:spcPct val="0"/>
              </a:spcBef>
              <a:spcAft>
                <a:spcPct val="0"/>
              </a:spcAft>
              <a:buClrTx/>
              <a:buSzTx/>
              <a:buFontTx/>
              <a:buChar char="•"/>
              <a:tabLst/>
              <a:defRPr/>
            </a:pPr>
            <a:endParaRPr kumimoji="0" lang="en-US" sz="900" b="0" i="0" u="none" strike="noStrike" kern="1200" cap="none" spc="0" normalizeH="0" baseline="0" noProof="0" dirty="0">
              <a:ln>
                <a:noFill/>
              </a:ln>
              <a:solidFill>
                <a:srgbClr val="000000"/>
              </a:solidFill>
              <a:effectLst/>
              <a:uLnTx/>
              <a:uFillTx/>
              <a:latin typeface="Arial" charset="0"/>
              <a:ea typeface="+mn-ea"/>
              <a:cs typeface="+mn-cs"/>
            </a:endParaRPr>
          </a:p>
          <a:p>
            <a:endParaRPr lang="en-US" dirty="0"/>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EPIC 2018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52AFA-8362-48FC-9C34-150C87379A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840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anchor="b"/>
          <a:lstStyle/>
          <a:p>
            <a:pPr algn="r"/>
            <a:endParaRPr lang="en-US" sz="1200" dirty="0">
              <a:solidFill>
                <a:srgbClr val="000000"/>
              </a:solidFill>
              <a:latin typeface="Calibri" pitchFamily="34" charset="0"/>
            </a:endParaRPr>
          </a:p>
        </p:txBody>
      </p:sp>
      <p:sp>
        <p:nvSpPr>
          <p:cNvPr id="25805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258051"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258052" name="Rectangle 2"/>
          <p:cNvSpPr>
            <a:spLocks noGrp="1" noRot="1" noChangeAspect="1" noChangeArrowheads="1" noTextEdit="1"/>
          </p:cNvSpPr>
          <p:nvPr>
            <p:ph type="sldImg"/>
          </p:nvPr>
        </p:nvSpPr>
        <p:spPr>
          <a:xfrm>
            <a:off x="331788" y="696913"/>
            <a:ext cx="6197600" cy="3486150"/>
          </a:xfrm>
          <a:ln/>
        </p:spPr>
      </p:sp>
      <p:sp>
        <p:nvSpPr>
          <p:cNvPr id="258053" name="Rectangle 3"/>
          <p:cNvSpPr>
            <a:spLocks noGrp="1" noChangeArrowheads="1"/>
          </p:cNvSpPr>
          <p:nvPr>
            <p:ph type="body" idx="1"/>
          </p:nvPr>
        </p:nvSpPr>
        <p:spPr>
          <a:xfrm>
            <a:off x="914400" y="4416424"/>
            <a:ext cx="5029200" cy="2517775"/>
          </a:xfrm>
          <a:noFill/>
          <a:ln/>
        </p:spPr>
        <p:txBody>
          <a:bodyPr lIns="91432" tIns="45716" rIns="91432" bIns="45716"/>
          <a:lstStyle/>
          <a:p>
            <a:pPr>
              <a:spcBef>
                <a:spcPct val="0"/>
              </a:spcBef>
            </a:pPr>
            <a:r>
              <a:rPr lang="en-US" sz="1000" dirty="0">
                <a:latin typeface="Arial" charset="0"/>
              </a:rPr>
              <a:t>The most common clinical presentations of meningococcal disease are meningitis and meningococcemia. </a:t>
            </a:r>
          </a:p>
          <a:p>
            <a:pPr>
              <a:spcBef>
                <a:spcPct val="0"/>
              </a:spcBef>
            </a:pPr>
            <a:r>
              <a:rPr lang="en-US" sz="1000" dirty="0" err="1">
                <a:latin typeface="Arial" charset="0"/>
              </a:rPr>
              <a:t>Neisseria</a:t>
            </a:r>
            <a:r>
              <a:rPr lang="en-US" sz="1000" dirty="0">
                <a:latin typeface="Arial" charset="0"/>
              </a:rPr>
              <a:t> meningitides contains 13 </a:t>
            </a:r>
            <a:r>
              <a:rPr lang="en-US" sz="1000" dirty="0" err="1">
                <a:latin typeface="Arial" charset="0"/>
              </a:rPr>
              <a:t>serogroups</a:t>
            </a:r>
            <a:r>
              <a:rPr lang="en-US" sz="1000" dirty="0">
                <a:latin typeface="Arial" charset="0"/>
              </a:rPr>
              <a:t>, the most common being A, B, C, W, and Y. </a:t>
            </a:r>
          </a:p>
          <a:p>
            <a:pPr>
              <a:spcBef>
                <a:spcPct val="0"/>
              </a:spcBef>
            </a:pPr>
            <a:r>
              <a:rPr lang="en-US" sz="1000" dirty="0">
                <a:latin typeface="Arial" charset="0"/>
              </a:rPr>
              <a:t>About 5-10% of adults are asymptomatic nasopharyngeal carriers of this organism</a:t>
            </a:r>
            <a:r>
              <a:rPr lang="en-US" sz="1000" dirty="0">
                <a:solidFill>
                  <a:srgbClr val="C00000"/>
                </a:solidFill>
                <a:latin typeface="Arial" charset="0"/>
              </a:rPr>
              <a:t>.</a:t>
            </a:r>
          </a:p>
          <a:p>
            <a:pPr>
              <a:spcBef>
                <a:spcPct val="0"/>
              </a:spcBef>
            </a:pPr>
            <a:r>
              <a:rPr lang="en-US" sz="1000" dirty="0">
                <a:latin typeface="Arial" charset="0"/>
              </a:rPr>
              <a:t>Individuals with meningococcemia may die within 24 hours of the onset of symptoms even with prompt treatment with appropriate antimicrobials and supportive care in an intensive care unit.</a:t>
            </a:r>
          </a:p>
          <a:p>
            <a:pPr>
              <a:spcBef>
                <a:spcPct val="0"/>
              </a:spcBef>
            </a:pPr>
            <a:endParaRPr lang="en-US" sz="1000" dirty="0">
              <a:latin typeface="Arial" charset="0"/>
            </a:endParaRPr>
          </a:p>
          <a:p>
            <a:pPr>
              <a:spcBef>
                <a:spcPct val="0"/>
              </a:spcBef>
            </a:pPr>
            <a:r>
              <a:rPr lang="en-US" sz="1000" dirty="0">
                <a:latin typeface="Arial" charset="0"/>
              </a:rPr>
              <a:t>Reference: 1. Epidemiology and Prevention of Vaccine-Preventable Diseases, 13th edition. 2015  HHS, CDC. </a:t>
            </a:r>
          </a:p>
          <a:p>
            <a:pPr>
              <a:spcBef>
                <a:spcPct val="0"/>
              </a:spcBef>
            </a:pPr>
            <a:r>
              <a:rPr lang="en-US" sz="1000" dirty="0">
                <a:latin typeface="Arial" charset="0"/>
              </a:rPr>
              <a:t>2. AAP Redbook 2015</a:t>
            </a:r>
          </a:p>
          <a:p>
            <a:pPr>
              <a:spcBef>
                <a:spcPct val="0"/>
              </a:spcBef>
            </a:pPr>
            <a:r>
              <a:rPr lang="en-US" sz="1000" dirty="0">
                <a:latin typeface="Arial" charset="0"/>
              </a:rPr>
              <a:t>3.  Meningococcal Disease.  About the Disease. http://www.cdc.gov/meningococcal/about/index.html</a:t>
            </a:r>
          </a:p>
          <a:p>
            <a:pPr>
              <a:spcBef>
                <a:spcPct val="0"/>
              </a:spcBef>
            </a:pPr>
            <a:endParaRPr lang="en-US" sz="1000" dirty="0">
              <a:latin typeface="Arial" charset="0"/>
            </a:endParaRPr>
          </a:p>
        </p:txBody>
      </p:sp>
      <p:sp>
        <p:nvSpPr>
          <p:cNvPr id="9" name="Footer Placeholder 8"/>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193063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09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cs typeface="Arial" charset="0"/>
            </a:endParaRPr>
          </a:p>
        </p:txBody>
      </p:sp>
      <p:sp>
        <p:nvSpPr>
          <p:cNvPr id="26010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101"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cs typeface="Arial" charset="0"/>
            </a:endParaRPr>
          </a:p>
        </p:txBody>
      </p:sp>
      <p:sp>
        <p:nvSpPr>
          <p:cNvPr id="260102"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cs typeface="Arial" charset="0"/>
            </a:endParaRPr>
          </a:p>
        </p:txBody>
      </p:sp>
      <p:sp>
        <p:nvSpPr>
          <p:cNvPr id="260103"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08" tIns="45704" rIns="91408" bIns="45704" anchor="b"/>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000000"/>
              </a:solidFill>
              <a:effectLst/>
              <a:uLnTx/>
              <a:uFillTx/>
              <a:cs typeface="Arial" charset="0"/>
            </a:endParaRPr>
          </a:p>
        </p:txBody>
      </p:sp>
      <p:sp>
        <p:nvSpPr>
          <p:cNvPr id="260104" name="Rectangle 2"/>
          <p:cNvSpPr>
            <a:spLocks noGrp="1" noRot="1" noChangeAspect="1" noChangeArrowheads="1" noTextEdit="1"/>
          </p:cNvSpPr>
          <p:nvPr>
            <p:ph type="sldImg"/>
          </p:nvPr>
        </p:nvSpPr>
        <p:spPr>
          <a:xfrm>
            <a:off x="368300" y="685800"/>
            <a:ext cx="6197600" cy="3486150"/>
          </a:xfrm>
          <a:ln/>
        </p:spPr>
      </p:sp>
      <p:sp>
        <p:nvSpPr>
          <p:cNvPr id="260105" name="Rectangle 3"/>
          <p:cNvSpPr>
            <a:spLocks noGrp="1" noChangeArrowheads="1"/>
          </p:cNvSpPr>
          <p:nvPr>
            <p:ph type="body" idx="1"/>
          </p:nvPr>
        </p:nvSpPr>
        <p:spPr>
          <a:xfrm>
            <a:off x="381000" y="4410075"/>
            <a:ext cx="6172200" cy="4419600"/>
          </a:xfrm>
          <a:noFill/>
          <a:ln/>
        </p:spPr>
        <p:txBody>
          <a:bodyPr lIns="91408" tIns="45704" rIns="91408" bIns="45704"/>
          <a:lstStyle/>
          <a:p>
            <a:pPr marL="2057400" lvl="4" indent="-1600200">
              <a:lnSpc>
                <a:spcPct val="80000"/>
              </a:lnSpc>
              <a:spcBef>
                <a:spcPct val="0"/>
              </a:spcBef>
            </a:pPr>
            <a:endParaRPr lang="en-US" sz="800" b="1" dirty="0">
              <a:latin typeface="Arial" charset="0"/>
            </a:endParaRPr>
          </a:p>
          <a:p>
            <a:pPr marL="2057400" lvl="4" indent="-1600200" algn="ctr">
              <a:lnSpc>
                <a:spcPct val="80000"/>
              </a:lnSpc>
              <a:spcBef>
                <a:spcPct val="0"/>
              </a:spcBef>
            </a:pPr>
            <a:r>
              <a:rPr lang="en-US" sz="800" b="1" dirty="0">
                <a:cs typeface="Arial" pitchFamily="34" charset="0"/>
              </a:rPr>
              <a:t>Recommendation for Routine Vaccination of Persons Aged 11 Through 18 Years</a:t>
            </a:r>
            <a:endParaRPr lang="en-US" sz="800" dirty="0">
              <a:cs typeface="Arial" pitchFamily="34" charset="0"/>
            </a:endParaRPr>
          </a:p>
          <a:p>
            <a:pPr>
              <a:spcBef>
                <a:spcPct val="0"/>
              </a:spcBef>
            </a:pPr>
            <a:r>
              <a:rPr lang="en-US" sz="800" dirty="0">
                <a:cs typeface="Arial" pitchFamily="34" charset="0"/>
              </a:rPr>
              <a:t>After a booster dose of meningococcal conjugate vaccine, antibody titers are higher than after the first dose and are expected to protect adolescents through the period of increased risk through age 21 years. Persons who receive their first dose of meningococcal conjugate vaccine at or after age 16 years do not need a booster dose. Routine vaccination of healthy persons who are not at increased risk for exposure to </a:t>
            </a:r>
            <a:r>
              <a:rPr lang="en-US" sz="800" i="1" dirty="0">
                <a:cs typeface="Arial" pitchFamily="34" charset="0"/>
              </a:rPr>
              <a:t>N. meningitidis </a:t>
            </a:r>
            <a:r>
              <a:rPr lang="en-US" sz="800" dirty="0">
                <a:cs typeface="Arial" pitchFamily="34" charset="0"/>
              </a:rPr>
              <a:t>is not recommended after age 21 years.</a:t>
            </a:r>
          </a:p>
          <a:p>
            <a:pPr algn="ctr">
              <a:spcBef>
                <a:spcPct val="0"/>
              </a:spcBef>
            </a:pPr>
            <a:endParaRPr lang="en-US" sz="800" b="1" dirty="0">
              <a:cs typeface="Arial" pitchFamily="34" charset="0"/>
            </a:endParaRPr>
          </a:p>
          <a:p>
            <a:pPr algn="ctr">
              <a:spcBef>
                <a:spcPct val="0"/>
              </a:spcBef>
            </a:pPr>
            <a:r>
              <a:rPr lang="en-US" sz="800" b="1" dirty="0">
                <a:cs typeface="Arial" pitchFamily="34" charset="0"/>
              </a:rPr>
              <a:t>CDC Guidance for Transition to an Adolescent Booster Dose</a:t>
            </a:r>
            <a:endParaRPr lang="en-US" sz="800" dirty="0">
              <a:cs typeface="Arial" pitchFamily="34" charset="0"/>
            </a:endParaRPr>
          </a:p>
          <a:p>
            <a:pPr>
              <a:spcBef>
                <a:spcPct val="0"/>
              </a:spcBef>
            </a:pPr>
            <a:r>
              <a:rPr lang="en-US" sz="800" dirty="0">
                <a:cs typeface="Arial" pitchFamily="34" charset="0"/>
              </a:rPr>
              <a:t>Some schools, colleges, and universities have policies requiring vaccination against meningococcal disease as a condition of enrollment. For ease of program implementation, persons aged 21 years or younger should have documentation of receipt of a dose of meningococcal conjugate vaccine not more than 5 years before enrollment. If the primary dose was administered before the 16th birthday, a booster dose should be administered before enrollment in college. The booster dose can be administered anytime after the 16th birthday to ensure that the booster is provided. The minimum interval between doses of meningococcal conjugate vaccine is 8 weeks.</a:t>
            </a:r>
          </a:p>
          <a:p>
            <a:pPr>
              <a:spcBef>
                <a:spcPct val="0"/>
              </a:spcBef>
            </a:pPr>
            <a:endParaRPr lang="en-US" sz="800" dirty="0">
              <a:cs typeface="Arial" pitchFamily="34" charset="0"/>
            </a:endParaRPr>
          </a:p>
          <a:p>
            <a:pPr>
              <a:spcBef>
                <a:spcPct val="0"/>
              </a:spcBef>
            </a:pPr>
            <a:r>
              <a:rPr lang="en-US" sz="800" dirty="0">
                <a:cs typeface="Arial" pitchFamily="34" charset="0"/>
              </a:rPr>
              <a:t>No data are available on the interchangeability of vaccine products. Whenever feasible, the same brand of vaccine should be used for all doses of the vaccination series. If vaccination providers do not know or have available the type of vaccine product previously administered, any product should be used to continue or complete the series. </a:t>
            </a:r>
          </a:p>
          <a:p>
            <a:pPr>
              <a:lnSpc>
                <a:spcPct val="80000"/>
              </a:lnSpc>
              <a:spcBef>
                <a:spcPct val="0"/>
              </a:spcBef>
            </a:pPr>
            <a:endParaRPr lang="en-US" sz="800" b="1" dirty="0">
              <a:cs typeface="Arial" pitchFamily="34" charset="0"/>
            </a:endParaRPr>
          </a:p>
          <a:p>
            <a:pPr algn="ctr"/>
            <a:r>
              <a:rPr lang="en-US" sz="800" b="1" kern="1200" baseline="0" dirty="0">
                <a:solidFill>
                  <a:schemeClr val="tx1"/>
                </a:solidFill>
                <a:cs typeface="Arial" pitchFamily="34" charset="0"/>
              </a:rPr>
              <a:t>Recommendations for Adults 56 years and older</a:t>
            </a:r>
          </a:p>
          <a:p>
            <a:r>
              <a:rPr lang="en-US" sz="800" b="0" kern="1200" baseline="0" dirty="0">
                <a:solidFill>
                  <a:schemeClr val="tx1"/>
                </a:solidFill>
                <a:cs typeface="Arial" pitchFamily="34" charset="0"/>
              </a:rPr>
              <a:t>	</a:t>
            </a:r>
          </a:p>
          <a:p>
            <a:pPr algn="ctr" defTabSz="685800" fontAlgn="auto">
              <a:spcBef>
                <a:spcPts val="0"/>
              </a:spcBef>
              <a:spcAft>
                <a:spcPts val="0"/>
              </a:spcAft>
              <a:defRPr/>
            </a:pPr>
            <a:r>
              <a:rPr lang="en-US" sz="1000" dirty="0"/>
              <a:t>Persons aged ≥56 years who are recommended meningococcal vaccination because they are at increased risk for meningococcal disease should receive </a:t>
            </a:r>
            <a:r>
              <a:rPr lang="en-US" sz="1000" dirty="0" err="1"/>
              <a:t>MenACWY</a:t>
            </a:r>
            <a:r>
              <a:rPr lang="en-US" sz="1000" dirty="0"/>
              <a:t> conjugate vaccine. </a:t>
            </a:r>
          </a:p>
          <a:p>
            <a:pPr algn="ctr" defTabSz="685800" fontAlgn="auto">
              <a:spcBef>
                <a:spcPts val="0"/>
              </a:spcBef>
              <a:spcAft>
                <a:spcPts val="0"/>
              </a:spcAft>
              <a:defRPr/>
            </a:pPr>
            <a:endParaRPr lang="en-US" sz="1000" b="1" kern="0" dirty="0"/>
          </a:p>
          <a:p>
            <a:r>
              <a:rPr lang="en-US" sz="800" dirty="0"/>
              <a:t>Advisory Committee on Immunization Practices (ACIP) Summary Report February 22-23, 2017</a:t>
            </a:r>
          </a:p>
          <a:p>
            <a:pPr>
              <a:lnSpc>
                <a:spcPct val="80000"/>
              </a:lnSpc>
              <a:spcBef>
                <a:spcPct val="0"/>
              </a:spcBef>
            </a:pPr>
            <a:endParaRPr lang="en-US" sz="1000" dirty="0">
              <a:solidFill>
                <a:srgbClr val="C00000"/>
              </a:solidFill>
              <a:latin typeface="Arial" charset="0"/>
            </a:endParaRPr>
          </a:p>
          <a:p>
            <a:pPr>
              <a:lnSpc>
                <a:spcPct val="80000"/>
              </a:lnSpc>
              <a:spcBef>
                <a:spcPct val="0"/>
              </a:spcBef>
            </a:pPr>
            <a:endParaRPr lang="en-US" sz="900" dirty="0">
              <a:latin typeface="Arial" charset="0"/>
            </a:endParaRPr>
          </a:p>
        </p:txBody>
      </p:sp>
      <p:sp>
        <p:nvSpPr>
          <p:cNvPr id="11" name="Footer Placeholder 10"/>
          <p:cNvSpPr>
            <a:spLocks noGrp="1"/>
          </p:cNvSpPr>
          <p:nvPr>
            <p:ph type="ftr"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rPr>
              <a:t>EPIC  2018</a:t>
            </a:r>
          </a:p>
        </p:txBody>
      </p:sp>
      <p:sp>
        <p:nvSpPr>
          <p:cNvPr id="12" name="Slide Number Placeholder 11"/>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52AFA-8362-48FC-9C34-150C87379A95}"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595615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0" y="8829675"/>
            <a:ext cx="2971800" cy="465138"/>
          </a:xfrm>
          <a:prstGeom prst="rect">
            <a:avLst/>
          </a:prstGeom>
          <a:solidFill>
            <a:schemeClr val="bg1"/>
          </a:solidFill>
          <a:ln w="9525">
            <a:noFill/>
            <a:miter lim="800000"/>
            <a:headEnd/>
            <a:tailEnd/>
          </a:ln>
        </p:spPr>
        <p:txBody>
          <a:bodyPr lIns="91432" tIns="45716" rIns="91432" bIns="45716" anchor="b"/>
          <a:lstStyle/>
          <a:p>
            <a:endParaRPr lang="en-US" sz="1200">
              <a:solidFill>
                <a:srgbClr val="000000"/>
              </a:solidFill>
              <a:latin typeface="Calibri" pitchFamily="34"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a:spcBef>
                <a:spcPct val="0"/>
              </a:spcBef>
            </a:pPr>
            <a:r>
              <a:rPr lang="en-US" sz="1000" dirty="0">
                <a:latin typeface="Arial" charset="0"/>
              </a:rPr>
              <a:t>Presenters for the EPIC program do not discuss vaccines that are not licensed by the FDA or any pending vaccines that are still undergoing clinical trials. Sometimes an ACIP recommendation may not be listed as an indication for a specific vaccine or a specific age group on the manufacturers package insert. Therefore, the recommendation is considered “off label” use of the vaccine. The presenters will discuss the most recent ACIP recommendations during this presentation. All new ACIP Recommendations discussed have been published in MMWR.       </a:t>
            </a:r>
          </a:p>
        </p:txBody>
      </p:sp>
      <p:sp>
        <p:nvSpPr>
          <p:cNvPr id="7" name="Footer Placeholder 6"/>
          <p:cNvSpPr>
            <a:spLocks noGrp="1"/>
          </p:cNvSpPr>
          <p:nvPr>
            <p:ph type="ftr" sz="quarter" idx="4"/>
          </p:nvPr>
        </p:nvSpPr>
        <p:spPr/>
        <p:txBody>
          <a:bodyPr/>
          <a:lstStyle/>
          <a:p>
            <a:pPr>
              <a:defRPr/>
            </a:pPr>
            <a:r>
              <a:rPr lang="en-US"/>
              <a:t>EPIC 2018</a:t>
            </a:r>
            <a:endParaRPr lang="en-US" dirty="0"/>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3</a:t>
            </a:fld>
            <a:endParaRPr lang="en-US"/>
          </a:p>
        </p:txBody>
      </p:sp>
    </p:spTree>
    <p:extLst>
      <p:ext uri="{BB962C8B-B14F-4D97-AF65-F5344CB8AC3E}">
        <p14:creationId xmlns:p14="http://schemas.microsoft.com/office/powerpoint/2010/main" val="33407199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June 2016, ACIP recommended routine use of meningococcal conjugate vaccine for persons ages &gt;2 months with human immunodeficiency virus infection.  The majority of meningococcal disease among HIV-infected persons is caused by these four serogroups.</a:t>
            </a:r>
          </a:p>
          <a:p>
            <a:endParaRPr lang="en-US" dirty="0"/>
          </a:p>
          <a:p>
            <a:r>
              <a:rPr lang="en-US" dirty="0"/>
              <a:t>The same vaccine product should be used for all doses.  ACIP recommends HIC-infected infants 2 through 23 months should receive </a:t>
            </a:r>
            <a:r>
              <a:rPr lang="en-US" dirty="0" err="1"/>
              <a:t>MenACWY</a:t>
            </a:r>
            <a:r>
              <a:rPr lang="en-US" dirty="0"/>
              <a:t>-CRM (</a:t>
            </a:r>
            <a:r>
              <a:rPr lang="en-US" dirty="0" err="1"/>
              <a:t>Menveo</a:t>
            </a:r>
            <a:r>
              <a:rPr lang="en-US" dirty="0"/>
              <a:t>).  HIV-infected children &lt; 2 years should not receive </a:t>
            </a:r>
            <a:r>
              <a:rPr lang="en-US" dirty="0" err="1"/>
              <a:t>MenACWY</a:t>
            </a:r>
            <a:r>
              <a:rPr lang="en-US" dirty="0"/>
              <a:t>-D(</a:t>
            </a:r>
            <a:r>
              <a:rPr lang="en-US" dirty="0" err="1"/>
              <a:t>Menactra</a:t>
            </a:r>
            <a:r>
              <a:rPr lang="en-US" dirty="0"/>
              <a:t>) due to immune interference with PCV13.</a:t>
            </a:r>
          </a:p>
          <a:p>
            <a:endParaRPr lang="en-US" dirty="0"/>
          </a:p>
          <a:p>
            <a:r>
              <a:rPr lang="en-US" dirty="0"/>
              <a:t>Reference:</a:t>
            </a:r>
          </a:p>
          <a:p>
            <a:r>
              <a:rPr lang="en-US" dirty="0"/>
              <a:t>MMWR, November 4, 2016, Vol 65(43).</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EPIC 2018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52AFA-8362-48FC-9C34-150C87379A9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089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anchor="b"/>
          <a:lstStyle/>
          <a:p>
            <a:pPr algn="r" fontAlgn="auto">
              <a:spcBef>
                <a:spcPts val="0"/>
              </a:spcBef>
              <a:spcAft>
                <a:spcPts val="0"/>
              </a:spcAft>
            </a:pPr>
            <a:endParaRPr lang="en-US" sz="1200" dirty="0">
              <a:solidFill>
                <a:srgbClr val="000000"/>
              </a:solidFill>
              <a:latin typeface="Calibri"/>
            </a:endParaRPr>
          </a:p>
        </p:txBody>
      </p:sp>
      <p:sp>
        <p:nvSpPr>
          <p:cNvPr id="260099" name="Rectangle 6"/>
          <p:cNvSpPr txBox="1">
            <a:spLocks noGrp="1" noChangeArrowheads="1"/>
          </p:cNvSpPr>
          <p:nvPr/>
        </p:nvSpPr>
        <p:spPr bwMode="auto">
          <a:xfrm>
            <a:off x="0" y="8542551"/>
            <a:ext cx="2971800" cy="450013"/>
          </a:xfrm>
          <a:prstGeom prst="rect">
            <a:avLst/>
          </a:prstGeom>
          <a:noFill/>
          <a:ln w="9525">
            <a:noFill/>
            <a:miter lim="800000"/>
            <a:headEnd/>
            <a:tailEnd/>
          </a:ln>
        </p:spPr>
        <p:txBody>
          <a:bodyPr lIns="91432" tIns="45716" rIns="91432" bIns="45716" anchor="b"/>
          <a:lstStyle/>
          <a:p>
            <a:pPr fontAlgn="auto">
              <a:spcBef>
                <a:spcPts val="0"/>
              </a:spcBef>
              <a:spcAft>
                <a:spcPts val="0"/>
              </a:spcAft>
            </a:pPr>
            <a:endParaRPr lang="en-US" sz="1200">
              <a:solidFill>
                <a:srgbClr val="000000"/>
              </a:solidFill>
              <a:latin typeface="Calibri"/>
            </a:endParaRPr>
          </a:p>
        </p:txBody>
      </p:sp>
      <p:sp>
        <p:nvSpPr>
          <p:cNvPr id="260100"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lIns="91432" tIns="45716" rIns="91432" bIns="45716" anchor="b"/>
          <a:lstStyle/>
          <a:p>
            <a:pPr algn="r" fontAlgn="auto">
              <a:spcBef>
                <a:spcPts val="0"/>
              </a:spcBef>
              <a:spcAft>
                <a:spcPts val="0"/>
              </a:spcAft>
            </a:pPr>
            <a:endParaRPr lang="en-US" sz="1200" dirty="0">
              <a:solidFill>
                <a:srgbClr val="000000"/>
              </a:solidFill>
              <a:latin typeface="Calibri"/>
            </a:endParaRPr>
          </a:p>
        </p:txBody>
      </p:sp>
      <p:sp>
        <p:nvSpPr>
          <p:cNvPr id="260101" name="Rectangle 6"/>
          <p:cNvSpPr txBox="1">
            <a:spLocks noGrp="1" noChangeArrowheads="1"/>
          </p:cNvSpPr>
          <p:nvPr/>
        </p:nvSpPr>
        <p:spPr bwMode="auto">
          <a:xfrm>
            <a:off x="0" y="8542551"/>
            <a:ext cx="2971800" cy="450013"/>
          </a:xfrm>
          <a:prstGeom prst="rect">
            <a:avLst/>
          </a:prstGeom>
          <a:noFill/>
          <a:ln w="9525">
            <a:noFill/>
            <a:miter lim="800000"/>
            <a:headEnd/>
            <a:tailEnd/>
          </a:ln>
        </p:spPr>
        <p:txBody>
          <a:bodyPr lIns="91424" tIns="45712" rIns="91424" bIns="45712" anchor="b"/>
          <a:lstStyle/>
          <a:p>
            <a:pPr fontAlgn="auto">
              <a:spcBef>
                <a:spcPts val="0"/>
              </a:spcBef>
              <a:spcAft>
                <a:spcPts val="0"/>
              </a:spcAft>
            </a:pPr>
            <a:endParaRPr lang="en-US" sz="1200">
              <a:solidFill>
                <a:srgbClr val="000000"/>
              </a:solidFill>
              <a:latin typeface="Calibri"/>
            </a:endParaRPr>
          </a:p>
        </p:txBody>
      </p:sp>
      <p:sp>
        <p:nvSpPr>
          <p:cNvPr id="260102"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lIns="91424" tIns="45712" rIns="91424" bIns="45712" anchor="b"/>
          <a:lstStyle/>
          <a:p>
            <a:pPr algn="r" fontAlgn="auto">
              <a:spcBef>
                <a:spcPts val="0"/>
              </a:spcBef>
              <a:spcAft>
                <a:spcPts val="0"/>
              </a:spcAft>
            </a:pPr>
            <a:endParaRPr lang="en-US" sz="1200" dirty="0">
              <a:solidFill>
                <a:srgbClr val="000000"/>
              </a:solidFill>
              <a:latin typeface="Calibri"/>
            </a:endParaRPr>
          </a:p>
        </p:txBody>
      </p:sp>
      <p:sp>
        <p:nvSpPr>
          <p:cNvPr id="260103" name="Rectangle 7"/>
          <p:cNvSpPr txBox="1">
            <a:spLocks noGrp="1" noChangeArrowheads="1"/>
          </p:cNvSpPr>
          <p:nvPr/>
        </p:nvSpPr>
        <p:spPr bwMode="auto">
          <a:xfrm>
            <a:off x="3884613" y="8542551"/>
            <a:ext cx="2971800" cy="450013"/>
          </a:xfrm>
          <a:prstGeom prst="rect">
            <a:avLst/>
          </a:prstGeom>
          <a:noFill/>
          <a:ln w="9525">
            <a:noFill/>
            <a:miter lim="800000"/>
            <a:headEnd/>
            <a:tailEnd/>
          </a:ln>
        </p:spPr>
        <p:txBody>
          <a:bodyPr lIns="91408" tIns="45704" rIns="91408" bIns="45704" anchor="b"/>
          <a:lstStyle/>
          <a:p>
            <a:pPr algn="r" fontAlgn="auto">
              <a:spcBef>
                <a:spcPts val="0"/>
              </a:spcBef>
              <a:spcAft>
                <a:spcPts val="0"/>
              </a:spcAft>
            </a:pPr>
            <a:endParaRPr lang="en-US" sz="1200">
              <a:solidFill>
                <a:srgbClr val="000000"/>
              </a:solidFill>
              <a:latin typeface="Calibri"/>
            </a:endParaRPr>
          </a:p>
        </p:txBody>
      </p:sp>
      <p:sp>
        <p:nvSpPr>
          <p:cNvPr id="260104" name="Rectangle 2"/>
          <p:cNvSpPr>
            <a:spLocks noGrp="1" noRot="1" noChangeAspect="1" noChangeArrowheads="1" noTextEdit="1"/>
          </p:cNvSpPr>
          <p:nvPr>
            <p:ph type="sldImg"/>
          </p:nvPr>
        </p:nvSpPr>
        <p:spPr>
          <a:xfrm>
            <a:off x="469900" y="663575"/>
            <a:ext cx="5994400" cy="3373438"/>
          </a:xfrm>
          <a:ln/>
        </p:spPr>
      </p:sp>
      <p:sp>
        <p:nvSpPr>
          <p:cNvPr id="260105" name="Rectangle 3"/>
          <p:cNvSpPr>
            <a:spLocks noGrp="1" noChangeArrowheads="1"/>
          </p:cNvSpPr>
          <p:nvPr>
            <p:ph type="body" idx="1"/>
          </p:nvPr>
        </p:nvSpPr>
        <p:spPr>
          <a:xfrm>
            <a:off x="381000" y="4128440"/>
            <a:ext cx="6172200" cy="4275883"/>
          </a:xfrm>
          <a:noFill/>
          <a:ln/>
        </p:spPr>
        <p:txBody>
          <a:bodyPr lIns="91408" tIns="45704" rIns="91408" bIns="45704"/>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a:t>
            </a:r>
            <a:r>
              <a:rPr kumimoji="0" lang="en-US" sz="1200" b="0" i="0" u="none" strike="noStrike" kern="1200" cap="none" spc="0" normalizeH="0" baseline="0" noProof="0" dirty="0" err="1">
                <a:ln>
                  <a:noFill/>
                </a:ln>
                <a:solidFill>
                  <a:prstClr val="black"/>
                </a:solidFill>
                <a:effectLst/>
                <a:uLnTx/>
                <a:uFillTx/>
                <a:latin typeface="TimesNewRomanPSMT-Identity-H"/>
                <a:ea typeface="+mn-ea"/>
                <a:cs typeface="+mn-cs"/>
              </a:rPr>
              <a:t>MenB</a:t>
            </a: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 vaccine should be administered as either a 2-dose series of MenB-4C or a 3-dose series of </a:t>
            </a:r>
            <a:r>
              <a:rPr kumimoji="0" lang="en-US" sz="1200" b="0" i="0" u="none" strike="noStrike" kern="1200" cap="none" spc="0" normalizeH="0" baseline="0" noProof="0" dirty="0" err="1">
                <a:ln>
                  <a:noFill/>
                </a:ln>
                <a:solidFill>
                  <a:prstClr val="black"/>
                </a:solidFill>
                <a:effectLst/>
                <a:uLnTx/>
                <a:uFillTx/>
                <a:latin typeface="TimesNewRomanPSMT-Identity-H"/>
                <a:ea typeface="+mn-ea"/>
                <a:cs typeface="+mn-cs"/>
              </a:rPr>
              <a:t>MenB-FHbp</a:t>
            </a: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 The same vaccine product should be used for all doses.“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NewRomanPSMT-Identity-H"/>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On February 26, 2015 the ACIP approved for </a:t>
            </a:r>
            <a:r>
              <a:rPr kumimoji="0" lang="en-US" sz="1200" b="0" i="0" u="none" strike="noStrike" kern="1200" cap="none" spc="0" normalizeH="0" baseline="0" noProof="0" dirty="0" err="1">
                <a:ln>
                  <a:noFill/>
                </a:ln>
                <a:solidFill>
                  <a:prstClr val="black"/>
                </a:solidFill>
                <a:effectLst/>
                <a:uLnTx/>
                <a:uFillTx/>
                <a:latin typeface="TimesNewRomanPSMT-Identity-H"/>
                <a:ea typeface="+mn-ea"/>
                <a:cs typeface="+mn-cs"/>
              </a:rPr>
              <a:t>MenB</a:t>
            </a: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 vaccines be recommended for the use among persons aged </a:t>
            </a:r>
            <a:r>
              <a:rPr kumimoji="0" lang="en-US" sz="1200" b="0" i="0" u="sng" strike="noStrike" kern="1200" cap="none" spc="0" normalizeH="0" baseline="0" noProof="0" dirty="0">
                <a:ln>
                  <a:noFill/>
                </a:ln>
                <a:solidFill>
                  <a:prstClr val="black"/>
                </a:solidFill>
                <a:effectLst/>
                <a:uLnTx/>
                <a:uFillTx/>
                <a:latin typeface="TimesNewRomanPSMT-Identity-H"/>
                <a:ea typeface="+mn-ea"/>
                <a:cs typeface="+mn-cs"/>
              </a:rPr>
              <a:t>&gt;</a:t>
            </a: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10 years at increased risk for serogroup B meningococcal disease. This recommendation was designated a </a:t>
            </a:r>
            <a:r>
              <a:rPr kumimoji="0" lang="en-US" sz="1200" b="0" i="0" u="sng" strike="noStrike" kern="1200" cap="none" spc="0" normalizeH="0" baseline="0" noProof="0" dirty="0">
                <a:ln>
                  <a:noFill/>
                </a:ln>
                <a:solidFill>
                  <a:prstClr val="black"/>
                </a:solidFill>
                <a:effectLst/>
                <a:uLnTx/>
                <a:uFillTx/>
                <a:latin typeface="TimesNewRomanPSMT-Identity-H"/>
                <a:ea typeface="+mn-ea"/>
                <a:cs typeface="+mn-cs"/>
              </a:rPr>
              <a:t>Category A </a:t>
            </a: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(recommended for all persons in the age-based risk factor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NewRomanPSMT-Identity-H"/>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The ACIP determined that insufficient evidence existed to routinely recommend that all adolescents be vaccinated with </a:t>
            </a:r>
            <a:r>
              <a:rPr kumimoji="0" lang="en-US" sz="1200" b="0" i="0" u="none" strike="noStrike" kern="1200" cap="none" spc="0" normalizeH="0" baseline="0" noProof="0" dirty="0" err="1">
                <a:ln>
                  <a:noFill/>
                </a:ln>
                <a:solidFill>
                  <a:prstClr val="black"/>
                </a:solidFill>
                <a:effectLst/>
                <a:uLnTx/>
                <a:uFillTx/>
                <a:latin typeface="TimesNewRomanPSMT-Identity-H"/>
                <a:ea typeface="+mn-ea"/>
                <a:cs typeface="+mn-cs"/>
              </a:rPr>
              <a:t>MenB</a:t>
            </a: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 vaccines.  ACIP agreed that the information provided would allow each individual health care professional to use clinical decision making when recommending the vaccine. A </a:t>
            </a:r>
            <a:r>
              <a:rPr kumimoji="0" lang="en-US" sz="1200" b="0" i="0" u="sng" strike="noStrike" kern="1200" cap="none" spc="0" normalizeH="0" baseline="0" noProof="0" dirty="0">
                <a:ln>
                  <a:noFill/>
                </a:ln>
                <a:solidFill>
                  <a:prstClr val="black"/>
                </a:solidFill>
                <a:effectLst/>
                <a:uLnTx/>
                <a:uFillTx/>
                <a:latin typeface="TimesNewRomanPSMT-Identity-H"/>
                <a:ea typeface="+mn-ea"/>
                <a:cs typeface="+mn-cs"/>
              </a:rPr>
              <a:t>Category B</a:t>
            </a: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 recommendation was made.  </a:t>
            </a:r>
            <a:r>
              <a:rPr kumimoji="0" lang="en-US" sz="1200" b="0" i="0" u="none" strike="noStrike" kern="1200" cap="none" spc="0" normalizeH="0" baseline="0" noProof="0" dirty="0" err="1">
                <a:ln>
                  <a:noFill/>
                </a:ln>
                <a:solidFill>
                  <a:prstClr val="black"/>
                </a:solidFill>
                <a:effectLst/>
                <a:uLnTx/>
                <a:uFillTx/>
                <a:latin typeface="TimesNewRomanPSMT-Identity-H"/>
                <a:ea typeface="+mn-ea"/>
                <a:cs typeface="+mn-cs"/>
              </a:rPr>
              <a:t>MenB</a:t>
            </a: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 vaccine series may be administered to </a:t>
            </a:r>
            <a:r>
              <a:rPr kumimoji="0" lang="en-US" sz="1200" b="0" i="0" u="none" strike="noStrike" kern="1200" cap="none" spc="0" normalizeH="0" baseline="0" noProof="0" dirty="0" err="1">
                <a:ln>
                  <a:noFill/>
                </a:ln>
                <a:solidFill>
                  <a:prstClr val="black"/>
                </a:solidFill>
                <a:effectLst/>
                <a:uLnTx/>
                <a:uFillTx/>
                <a:latin typeface="TimesNewRomanPSMT-Identity-H"/>
                <a:ea typeface="+mn-ea"/>
                <a:cs typeface="+mn-cs"/>
              </a:rPr>
              <a:t>yourg</a:t>
            </a: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 adults 16-23 years of age to provide short-term protection against most strains of </a:t>
            </a:r>
            <a:r>
              <a:rPr kumimoji="0" lang="en-US" sz="1200" b="0" i="0" u="none" strike="noStrike" kern="1200" cap="none" spc="0" normalizeH="0" baseline="0" noProof="0" dirty="0" err="1">
                <a:ln>
                  <a:noFill/>
                </a:ln>
                <a:solidFill>
                  <a:prstClr val="black"/>
                </a:solidFill>
                <a:effectLst/>
                <a:uLnTx/>
                <a:uFillTx/>
                <a:latin typeface="TimesNewRomanPSMT-Identity-H"/>
                <a:ea typeface="+mn-ea"/>
                <a:cs typeface="+mn-cs"/>
              </a:rPr>
              <a:t>MenB</a:t>
            </a: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NewRomanPSMT-Identity-H"/>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NewRomanPSMT-Identity-H"/>
                <a:ea typeface="+mn-ea"/>
                <a:cs typeface="+mn-cs"/>
              </a:rPr>
              <a:t>References: </a:t>
            </a:r>
            <a:r>
              <a:rPr kumimoji="0" lang="en-US" sz="1200" b="1" i="0" u="none" strike="noStrike" kern="1200" cap="none" spc="0" normalizeH="0" baseline="0" noProof="0" dirty="0">
                <a:ln>
                  <a:noFill/>
                </a:ln>
                <a:solidFill>
                  <a:srgbClr val="FFFFFF"/>
                </a:solidFill>
                <a:effectLst/>
                <a:uLnTx/>
                <a:uFillTx/>
                <a:latin typeface="Calibri"/>
                <a:ea typeface="+mn-ea"/>
                <a:cs typeface="+mn-cs"/>
              </a:rPr>
              <a:t>MMWR; October 23, 2015, Vol .64 #41; 1171-1176.</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MMWR: June 12, 2015, Vol. 64 #22; 608-611.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NewRomanPSMT-Identity-H"/>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NewRomanPSMT-Identity-H"/>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sng" strike="noStrike" kern="1200" cap="none" spc="0" normalizeH="0" baseline="0" noProof="0" dirty="0">
              <a:ln>
                <a:noFill/>
              </a:ln>
              <a:solidFill>
                <a:prstClr val="black"/>
              </a:solidFill>
              <a:effectLst/>
              <a:uLnTx/>
              <a:uFillTx/>
              <a:latin typeface="Arial" charset="0"/>
              <a:ea typeface="+mn-ea"/>
              <a:cs typeface="+mn-cs"/>
            </a:endParaRPr>
          </a:p>
          <a:p>
            <a:pPr marL="2057400" lvl="4" indent="-1600200">
              <a:lnSpc>
                <a:spcPct val="80000"/>
              </a:lnSpc>
              <a:spcBef>
                <a:spcPct val="0"/>
              </a:spcBef>
            </a:pPr>
            <a:endParaRPr lang="en-US" sz="800" b="1" dirty="0">
              <a:latin typeface="Arial" charset="0"/>
            </a:endParaRPr>
          </a:p>
        </p:txBody>
      </p:sp>
      <p:sp>
        <p:nvSpPr>
          <p:cNvPr id="11" name="Footer Placeholder 10"/>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12" name="Slide Number Placeholder 11"/>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47960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EPIC 2018</a:t>
            </a:r>
            <a:endParaRPr lang="en-US" dirty="0"/>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32</a:t>
            </a:fld>
            <a:endParaRPr lang="en-US"/>
          </a:p>
        </p:txBody>
      </p:sp>
    </p:spTree>
    <p:extLst>
      <p:ext uri="{BB962C8B-B14F-4D97-AF65-F5344CB8AC3E}">
        <p14:creationId xmlns:p14="http://schemas.microsoft.com/office/powerpoint/2010/main" val="3897910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eaLnBrk="1" fontAlgn="auto" hangingPunct="1">
              <a:spcBef>
                <a:spcPts val="0"/>
              </a:spcBef>
              <a:spcAft>
                <a:spcPts val="0"/>
              </a:spcAft>
              <a:defRPr/>
            </a:pPr>
            <a:r>
              <a:rPr lang="en-US" dirty="0">
                <a:solidFill>
                  <a:prstClr val="black"/>
                </a:solidFill>
                <a:cs typeface="Arial" panose="020B0604020202020204" pitchFamily="34" charset="0"/>
              </a:rPr>
              <a:t>.</a:t>
            </a:r>
          </a:p>
          <a:p>
            <a:pPr marL="171450" lvl="0" indent="-171450">
              <a:buFont typeface="Arial" panose="020B0604020202020204" pitchFamily="34" charset="0"/>
              <a:buChar char="•"/>
            </a:pPr>
            <a:r>
              <a:rPr lang="en-US" dirty="0">
                <a:solidFill>
                  <a:srgbClr val="FF0000"/>
                </a:solidFill>
              </a:rPr>
              <a:t>More than 200 types have now been identified.</a:t>
            </a:r>
          </a:p>
          <a:p>
            <a:pPr marL="171450" lvl="0" indent="-171450">
              <a:buFont typeface="Arial" panose="020B0604020202020204" pitchFamily="34" charset="0"/>
              <a:buChar char="•"/>
            </a:pPr>
            <a:r>
              <a:rPr lang="en-US" dirty="0">
                <a:solidFill>
                  <a:srgbClr val="FF0000"/>
                </a:solidFill>
              </a:rPr>
              <a:t>Virtually all cases of cervical cancer are caused by HPV viruses</a:t>
            </a:r>
          </a:p>
          <a:p>
            <a:pPr marL="171450" lvl="0" indent="-171450">
              <a:buFont typeface="Arial" panose="020B0604020202020204" pitchFamily="34" charset="0"/>
              <a:buChar char="•"/>
            </a:pPr>
            <a:r>
              <a:rPr lang="en-US" dirty="0">
                <a:solidFill>
                  <a:srgbClr val="FF0000"/>
                </a:solidFill>
              </a:rPr>
              <a:t>Cervical cancer is the 2</a:t>
            </a:r>
            <a:r>
              <a:rPr lang="en-US" baseline="30000" dirty="0">
                <a:solidFill>
                  <a:srgbClr val="FF0000"/>
                </a:solidFill>
              </a:rPr>
              <a:t>nd</a:t>
            </a:r>
            <a:r>
              <a:rPr lang="en-US" dirty="0">
                <a:solidFill>
                  <a:srgbClr val="FF0000"/>
                </a:solidFill>
              </a:rPr>
              <a:t> leading cause of cancer death in women in the world.</a:t>
            </a:r>
          </a:p>
          <a:p>
            <a:pPr lvl="0"/>
            <a:endParaRPr lang="en-US" dirty="0">
              <a:solidFill>
                <a:srgbClr val="FF0000"/>
              </a:solidFill>
            </a:endParaRPr>
          </a:p>
          <a:p>
            <a:pPr lvl="0"/>
            <a:r>
              <a:rPr lang="en-US">
                <a:solidFill>
                  <a:srgbClr val="FF0000"/>
                </a:solidFill>
              </a:rPr>
              <a:t>Reference:  cancer.gov (accessed 2-17-18)</a:t>
            </a:r>
          </a:p>
          <a:p>
            <a:endParaRPr lang="en-US" dirty="0"/>
          </a:p>
        </p:txBody>
      </p:sp>
      <p:sp>
        <p:nvSpPr>
          <p:cNvPr id="5" name="Footer Placeholder 4"/>
          <p:cNvSpPr>
            <a:spLocks noGrp="1"/>
          </p:cNvSpPr>
          <p:nvPr>
            <p:ph type="ftr" sz="quarter" idx="11"/>
          </p:nvPr>
        </p:nvSpPr>
        <p:spPr/>
        <p:txBody>
          <a:bodyPr/>
          <a:lstStyle/>
          <a:p>
            <a:pPr>
              <a:defRPr/>
            </a:pPr>
            <a:r>
              <a:rPr lang="en-US">
                <a:solidFill>
                  <a:prstClr val="black"/>
                </a:solidFill>
              </a:rPr>
              <a:t>EPIC 2018</a:t>
            </a:r>
            <a:endParaRPr lang="en-US" dirty="0">
              <a:solidFill>
                <a:prstClr val="black"/>
              </a:solidFill>
            </a:endParaRPr>
          </a:p>
        </p:txBody>
      </p:sp>
      <p:sp>
        <p:nvSpPr>
          <p:cNvPr id="6" name="Slide Number Placeholder 5"/>
          <p:cNvSpPr>
            <a:spLocks noGrp="1"/>
          </p:cNvSpPr>
          <p:nvPr>
            <p:ph type="sldNum" sz="quarter" idx="12"/>
          </p:nvPr>
        </p:nvSpPr>
        <p:spPr/>
        <p:txBody>
          <a:bodyPr/>
          <a:lstStyle/>
          <a:p>
            <a:pPr>
              <a:defRPr/>
            </a:pPr>
            <a:fld id="{97952AFA-8362-48FC-9C34-150C87379A95}"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16830342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023092" y="8627446"/>
            <a:ext cx="3077739" cy="454159"/>
          </a:xfrm>
          <a:prstGeom prst="rect">
            <a:avLst/>
          </a:prstGeom>
          <a:noFill/>
          <a:ln>
            <a:miter lim="800000"/>
            <a:headEnd/>
            <a:tailEnd/>
          </a:ln>
        </p:spPr>
        <p:txBody>
          <a:bodyPr lIns="93342" tIns="46671" rIns="93342" bIns="46671" anchor="b"/>
          <a:lstStyle/>
          <a:p>
            <a:pPr algn="r" defTabSz="933420" fontAlgn="auto">
              <a:spcBef>
                <a:spcPts val="0"/>
              </a:spcBef>
              <a:spcAft>
                <a:spcPts val="0"/>
              </a:spcAft>
              <a:defRPr/>
            </a:pPr>
            <a:endParaRPr lang="en-US" sz="1200" kern="0" dirty="0">
              <a:solidFill>
                <a:prstClr val="black"/>
              </a:solidFill>
              <a:latin typeface="Calibri"/>
            </a:endParaRPr>
          </a:p>
        </p:txBody>
      </p:sp>
      <p:sp>
        <p:nvSpPr>
          <p:cNvPr id="256002" name="Rectangle 6"/>
          <p:cNvSpPr txBox="1">
            <a:spLocks noGrp="1" noChangeArrowheads="1"/>
          </p:cNvSpPr>
          <p:nvPr/>
        </p:nvSpPr>
        <p:spPr bwMode="auto">
          <a:xfrm>
            <a:off x="0" y="8627446"/>
            <a:ext cx="3077739" cy="454159"/>
          </a:xfrm>
          <a:prstGeom prst="rect">
            <a:avLst/>
          </a:prstGeom>
          <a:noFill/>
          <a:ln w="9525">
            <a:noFill/>
            <a:miter lim="800000"/>
            <a:headEnd/>
            <a:tailEnd/>
          </a:ln>
        </p:spPr>
        <p:txBody>
          <a:bodyPr lIns="93326" tIns="46663" rIns="93326" bIns="46663" anchor="b"/>
          <a:lstStyle/>
          <a:p>
            <a:pPr defTabSz="933420" fontAlgn="auto">
              <a:spcBef>
                <a:spcPts val="0"/>
              </a:spcBef>
              <a:spcAft>
                <a:spcPts val="0"/>
              </a:spcAft>
              <a:defRPr/>
            </a:pPr>
            <a:endParaRPr lang="en-US" sz="1200" kern="0">
              <a:solidFill>
                <a:srgbClr val="000000"/>
              </a:solidFill>
              <a:latin typeface="Calibri"/>
            </a:endParaRPr>
          </a:p>
        </p:txBody>
      </p:sp>
      <p:sp>
        <p:nvSpPr>
          <p:cNvPr id="256003" name="Rectangle 7"/>
          <p:cNvSpPr txBox="1">
            <a:spLocks noGrp="1" noChangeArrowheads="1"/>
          </p:cNvSpPr>
          <p:nvPr/>
        </p:nvSpPr>
        <p:spPr bwMode="auto">
          <a:xfrm>
            <a:off x="4023092" y="8627446"/>
            <a:ext cx="3077739" cy="454159"/>
          </a:xfrm>
          <a:prstGeom prst="rect">
            <a:avLst/>
          </a:prstGeom>
          <a:noFill/>
          <a:ln w="9525">
            <a:noFill/>
            <a:miter lim="800000"/>
            <a:headEnd/>
            <a:tailEnd/>
          </a:ln>
        </p:spPr>
        <p:txBody>
          <a:bodyPr lIns="93326" tIns="46663" rIns="93326" bIns="46663" anchor="b"/>
          <a:lstStyle/>
          <a:p>
            <a:pPr algn="r" defTabSz="933420" fontAlgn="auto">
              <a:spcBef>
                <a:spcPts val="0"/>
              </a:spcBef>
              <a:spcAft>
                <a:spcPts val="0"/>
              </a:spcAft>
              <a:defRPr/>
            </a:pPr>
            <a:endParaRPr lang="en-US" sz="1200" kern="0">
              <a:solidFill>
                <a:srgbClr val="000000"/>
              </a:solidFill>
              <a:latin typeface="Calibri"/>
            </a:endParaRPr>
          </a:p>
        </p:txBody>
      </p:sp>
      <p:sp>
        <p:nvSpPr>
          <p:cNvPr id="256004" name="Rectangle 6"/>
          <p:cNvSpPr txBox="1">
            <a:spLocks noGrp="1" noChangeArrowheads="1"/>
          </p:cNvSpPr>
          <p:nvPr/>
        </p:nvSpPr>
        <p:spPr bwMode="auto">
          <a:xfrm>
            <a:off x="0" y="8627446"/>
            <a:ext cx="3077739" cy="454159"/>
          </a:xfrm>
          <a:prstGeom prst="rect">
            <a:avLst/>
          </a:prstGeom>
          <a:noFill/>
          <a:ln w="9525">
            <a:noFill/>
            <a:miter lim="800000"/>
            <a:headEnd/>
            <a:tailEnd/>
          </a:ln>
        </p:spPr>
        <p:txBody>
          <a:bodyPr lIns="93317" tIns="46659" rIns="93317" bIns="46659" anchor="b"/>
          <a:lstStyle/>
          <a:p>
            <a:pPr defTabSz="933420" fontAlgn="auto">
              <a:spcBef>
                <a:spcPts val="0"/>
              </a:spcBef>
              <a:spcAft>
                <a:spcPts val="0"/>
              </a:spcAft>
              <a:defRPr/>
            </a:pPr>
            <a:endParaRPr lang="en-US" sz="1200" kern="0">
              <a:solidFill>
                <a:srgbClr val="000000"/>
              </a:solidFill>
              <a:latin typeface="Calibri"/>
            </a:endParaRPr>
          </a:p>
        </p:txBody>
      </p:sp>
      <p:sp>
        <p:nvSpPr>
          <p:cNvPr id="256005" name="Rectangle 2"/>
          <p:cNvSpPr>
            <a:spLocks noGrp="1" noRot="1" noChangeAspect="1" noChangeArrowheads="1" noTextEdit="1"/>
          </p:cNvSpPr>
          <p:nvPr>
            <p:ph type="sldImg"/>
          </p:nvPr>
        </p:nvSpPr>
        <p:spPr>
          <a:xfrm>
            <a:off x="523875" y="681038"/>
            <a:ext cx="6054725" cy="3406775"/>
          </a:xfrm>
          <a:ln/>
        </p:spPr>
      </p:sp>
      <p:sp>
        <p:nvSpPr>
          <p:cNvPr id="247815" name="Rectangle 3"/>
          <p:cNvSpPr>
            <a:spLocks noGrp="1" noChangeArrowheads="1"/>
          </p:cNvSpPr>
          <p:nvPr>
            <p:ph type="body" idx="1"/>
          </p:nvPr>
        </p:nvSpPr>
        <p:spPr>
          <a:ln/>
        </p:spPr>
        <p:txBody>
          <a:bodyPr lIns="93311" tIns="46656" rIns="93311" bIns="46656">
            <a:normAutofit fontScale="62500" lnSpcReduction="20000"/>
          </a:bodyPr>
          <a:lstStyle/>
          <a:p>
            <a:pPr>
              <a:lnSpc>
                <a:spcPct val="90000"/>
              </a:lnSpc>
            </a:pPr>
            <a:endParaRPr lang="en-US" sz="1000" dirty="0">
              <a:cs typeface="Times New Roman" pitchFamily="18" charset="0"/>
            </a:endParaRPr>
          </a:p>
          <a:p>
            <a:r>
              <a:rPr lang="en-US" sz="2600" b="1" dirty="0">
                <a:cs typeface="Arial" pitchFamily="34" charset="0"/>
              </a:rPr>
              <a:t>Recommendations for Use of HPV Vaccines </a:t>
            </a:r>
          </a:p>
          <a:p>
            <a:r>
              <a:rPr lang="en-US" sz="2600" dirty="0">
                <a:solidFill>
                  <a:srgbClr val="000000"/>
                </a:solidFill>
                <a:cs typeface="Arial" pitchFamily="34" charset="0"/>
              </a:rPr>
              <a:t>ACIP recommends that routine HPV vaccination be initiated at age 11 or 12 years. The vaccination series can be started beginning at age 9 years.</a:t>
            </a:r>
            <a:endParaRPr lang="en-US" sz="2600" dirty="0">
              <a:cs typeface="Arial" pitchFamily="34" charset="0"/>
            </a:endParaRPr>
          </a:p>
          <a:p>
            <a:endParaRPr lang="en-US" sz="2600" dirty="0">
              <a:cs typeface="Arial" pitchFamily="34" charset="0"/>
            </a:endParaRPr>
          </a:p>
          <a:p>
            <a:endParaRPr lang="en-US" sz="2600" dirty="0">
              <a:cs typeface="Arial" pitchFamily="34" charset="0"/>
            </a:endParaRPr>
          </a:p>
          <a:p>
            <a:r>
              <a:rPr lang="en-US" sz="2600" dirty="0">
                <a:cs typeface="Arial" pitchFamily="34" charset="0"/>
              </a:rPr>
              <a:t>† Vaccination is also recommended through age 26 years for men who have sex with men and for immunocompromised persons (including those with HIV infection) if not vaccinated previously.</a:t>
            </a:r>
            <a:endParaRPr lang="en-US" sz="2600" i="1" dirty="0">
              <a:cs typeface="Arial" pitchFamily="34" charset="0"/>
            </a:endParaRPr>
          </a:p>
          <a:p>
            <a:pPr>
              <a:lnSpc>
                <a:spcPct val="90000"/>
              </a:lnSpc>
            </a:pPr>
            <a:endParaRPr lang="en-US" sz="2600" dirty="0">
              <a:cs typeface="Arial" pitchFamily="34" charset="0"/>
            </a:endParaRPr>
          </a:p>
          <a:p>
            <a:pPr>
              <a:lnSpc>
                <a:spcPct val="90000"/>
              </a:lnSpc>
            </a:pPr>
            <a:endParaRPr lang="en-US" sz="2600" dirty="0">
              <a:cs typeface="Arial" pitchFamily="34" charset="0"/>
            </a:endParaRPr>
          </a:p>
          <a:p>
            <a:pPr>
              <a:lnSpc>
                <a:spcPct val="90000"/>
              </a:lnSpc>
            </a:pPr>
            <a:r>
              <a:rPr lang="en-US" sz="2600" dirty="0">
                <a:cs typeface="Arial" pitchFamily="34" charset="0"/>
              </a:rPr>
              <a:t>References:</a:t>
            </a:r>
          </a:p>
          <a:p>
            <a:pPr>
              <a:lnSpc>
                <a:spcPct val="90000"/>
              </a:lnSpc>
            </a:pPr>
            <a:endParaRPr lang="en-US" sz="2600" dirty="0">
              <a:cs typeface="Arial" pitchFamily="34" charset="0"/>
            </a:endParaRPr>
          </a:p>
          <a:p>
            <a:r>
              <a:rPr lang="en-US" sz="2200" dirty="0">
                <a:latin typeface="+mn-lt"/>
              </a:rPr>
              <a:t>2017 Supplement to Epidemiology and Prevention of Vaccine-Preventable Diseases, 13th Edition (the Pink Book)</a:t>
            </a:r>
          </a:p>
          <a:p>
            <a:r>
              <a:rPr lang="en-US" dirty="0">
                <a:latin typeface="+mn-lt"/>
              </a:rPr>
              <a:t> </a:t>
            </a:r>
            <a:endParaRPr lang="en-US" sz="2600" dirty="0">
              <a:cs typeface="Arial" pitchFamily="34" charset="0"/>
            </a:endParaRPr>
          </a:p>
          <a:p>
            <a:r>
              <a:rPr lang="en-US" sz="2900" dirty="0">
                <a:solidFill>
                  <a:srgbClr val="FFFFFF"/>
                </a:solidFill>
                <a:latin typeface="+mn-lt"/>
              </a:rPr>
              <a:t>MMWR, December 16, 2016, Vol 65, No. 49</a:t>
            </a:r>
          </a:p>
          <a:p>
            <a:pPr>
              <a:lnSpc>
                <a:spcPct val="90000"/>
              </a:lnSpc>
            </a:pPr>
            <a:endParaRPr lang="en-US" sz="2600" dirty="0">
              <a:cs typeface="Arial" pitchFamily="34" charset="0"/>
            </a:endParaRPr>
          </a:p>
          <a:p>
            <a:pPr eaLnBrk="1" hangingPunct="1">
              <a:lnSpc>
                <a:spcPct val="90000"/>
              </a:lnSpc>
            </a:pPr>
            <a:endParaRPr lang="en-US" sz="1600" b="1" dirty="0">
              <a:cs typeface="Arial" pitchFamily="34" charset="0"/>
            </a:endParaRPr>
          </a:p>
        </p:txBody>
      </p:sp>
      <p:sp>
        <p:nvSpPr>
          <p:cNvPr id="9" name="Footer Placeholder 8"/>
          <p:cNvSpPr>
            <a:spLocks noGrp="1"/>
          </p:cNvSpPr>
          <p:nvPr>
            <p:ph type="ftr" sz="quarter" idx="4"/>
          </p:nvPr>
        </p:nvSpPr>
        <p:spPr/>
        <p:txBody>
          <a:bodyPr/>
          <a:lstStyle/>
          <a:p>
            <a:pPr defTabSz="933420" fontAlgn="auto">
              <a:spcBef>
                <a:spcPts val="0"/>
              </a:spcBef>
              <a:spcAft>
                <a:spcPts val="0"/>
              </a:spcAft>
              <a:defRPr/>
            </a:pPr>
            <a:r>
              <a:rPr lang="en-US" kern="0" dirty="0">
                <a:solidFill>
                  <a:prstClr val="black"/>
                </a:solidFill>
              </a:rPr>
              <a:t>EPIC  2018</a:t>
            </a:r>
          </a:p>
        </p:txBody>
      </p:sp>
    </p:spTree>
    <p:extLst>
      <p:ext uri="{BB962C8B-B14F-4D97-AF65-F5344CB8AC3E}">
        <p14:creationId xmlns:p14="http://schemas.microsoft.com/office/powerpoint/2010/main" val="2750882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EPIC 2018</a:t>
            </a:r>
            <a:endParaRPr lang="en-US" dirty="0"/>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35</a:t>
            </a:fld>
            <a:endParaRPr lang="en-US" dirty="0"/>
          </a:p>
        </p:txBody>
      </p:sp>
    </p:spTree>
    <p:extLst>
      <p:ext uri="{BB962C8B-B14F-4D97-AF65-F5344CB8AC3E}">
        <p14:creationId xmlns:p14="http://schemas.microsoft.com/office/powerpoint/2010/main" val="3981640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EPIC 2018</a:t>
            </a:r>
            <a:endParaRPr lang="en-US" dirty="0"/>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pPr>
                <a:defRPr/>
              </a:pPr>
              <a:t>36</a:t>
            </a:fld>
            <a:endParaRPr lang="en-US" dirty="0"/>
          </a:p>
        </p:txBody>
      </p:sp>
    </p:spTree>
    <p:extLst>
      <p:ext uri="{BB962C8B-B14F-4D97-AF65-F5344CB8AC3E}">
        <p14:creationId xmlns:p14="http://schemas.microsoft.com/office/powerpoint/2010/main" val="2037030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7725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pPr>
            <a:r>
              <a:rPr lang="en-US" sz="900" b="1" i="1" dirty="0">
                <a:latin typeface="+mn-lt"/>
                <a:cs typeface="Arial" pitchFamily="34" charset="0"/>
              </a:rPr>
              <a:t>Un-immunized HCP</a:t>
            </a:r>
          </a:p>
          <a:p>
            <a:pPr>
              <a:lnSpc>
                <a:spcPct val="80000"/>
              </a:lnSpc>
              <a:spcBef>
                <a:spcPct val="0"/>
              </a:spcBef>
              <a:buClr>
                <a:srgbClr val="FFFF99"/>
              </a:buClr>
            </a:pPr>
            <a:r>
              <a:rPr lang="en-US" sz="900" dirty="0">
                <a:latin typeface="+mn-lt"/>
                <a:cs typeface="Arial" pitchFamily="34" charset="0"/>
              </a:rPr>
              <a:t>Un-immunized healthcare workers are at risk of infecting patients, family members and community contacts</a:t>
            </a:r>
          </a:p>
          <a:p>
            <a:pPr>
              <a:lnSpc>
                <a:spcPct val="80000"/>
              </a:lnSpc>
              <a:spcBef>
                <a:spcPct val="0"/>
              </a:spcBef>
            </a:pPr>
            <a:r>
              <a:rPr lang="en-US" sz="900" b="1" i="1" dirty="0">
                <a:latin typeface="+mn-lt"/>
                <a:cs typeface="Arial" pitchFamily="34" charset="0"/>
              </a:rPr>
              <a:t>Immunized HCP </a:t>
            </a:r>
          </a:p>
          <a:p>
            <a:pPr>
              <a:lnSpc>
                <a:spcPct val="80000"/>
              </a:lnSpc>
              <a:spcBef>
                <a:spcPct val="0"/>
              </a:spcBef>
            </a:pPr>
            <a:r>
              <a:rPr lang="en-US" sz="900" dirty="0">
                <a:latin typeface="+mn-lt"/>
                <a:cs typeface="Arial" pitchFamily="34" charset="0"/>
              </a:rPr>
              <a:t>Protect patients from VPD’s</a:t>
            </a:r>
          </a:p>
          <a:p>
            <a:pPr>
              <a:lnSpc>
                <a:spcPct val="80000"/>
              </a:lnSpc>
              <a:spcBef>
                <a:spcPct val="0"/>
              </a:spcBef>
            </a:pPr>
            <a:r>
              <a:rPr lang="en-US" sz="900" dirty="0">
                <a:latin typeface="+mn-lt"/>
                <a:cs typeface="Arial" pitchFamily="34" charset="0"/>
              </a:rPr>
              <a:t>Help offices avoid potential liability cases. (The practice can be liable if an unimmunized  HCP becomes infected with a vaccine preventable disease and infects a patient.)</a:t>
            </a:r>
          </a:p>
          <a:p>
            <a:pPr>
              <a:lnSpc>
                <a:spcPct val="80000"/>
              </a:lnSpc>
              <a:spcBef>
                <a:spcPct val="0"/>
              </a:spcBef>
            </a:pPr>
            <a:r>
              <a:rPr lang="en-US" sz="900" dirty="0">
                <a:latin typeface="+mn-lt"/>
                <a:cs typeface="Arial" pitchFamily="34" charset="0"/>
              </a:rPr>
              <a:t>Maintain productivity   </a:t>
            </a:r>
          </a:p>
          <a:p>
            <a:pPr>
              <a:lnSpc>
                <a:spcPct val="80000"/>
              </a:lnSpc>
              <a:spcBef>
                <a:spcPct val="0"/>
              </a:spcBef>
            </a:pPr>
            <a:r>
              <a:rPr lang="en-US" sz="900" dirty="0">
                <a:latin typeface="+mn-lt"/>
                <a:cs typeface="Arial" pitchFamily="34" charset="0"/>
              </a:rPr>
              <a:t>Reduce illness and illness-related absenteeism</a:t>
            </a:r>
          </a:p>
          <a:p>
            <a:pPr>
              <a:lnSpc>
                <a:spcPct val="80000"/>
              </a:lnSpc>
              <a:spcBef>
                <a:spcPct val="0"/>
              </a:spcBef>
            </a:pPr>
            <a:r>
              <a:rPr lang="en-US" sz="900" b="1" dirty="0">
                <a:latin typeface="+mn-lt"/>
                <a:cs typeface="Arial" pitchFamily="34" charset="0"/>
              </a:rPr>
              <a:t>Evidence of Immunity to MMR</a:t>
            </a:r>
          </a:p>
          <a:p>
            <a:pPr>
              <a:lnSpc>
                <a:spcPct val="80000"/>
              </a:lnSpc>
              <a:spcBef>
                <a:spcPct val="0"/>
              </a:spcBef>
            </a:pPr>
            <a:r>
              <a:rPr lang="en-US" sz="900" dirty="0">
                <a:latin typeface="+mn-lt"/>
                <a:cs typeface="Arial" pitchFamily="34" charset="0"/>
              </a:rPr>
              <a:t>Documented administration of two doses of measles and mumps vaccine and one dose of rubella vaccine OR</a:t>
            </a:r>
          </a:p>
          <a:p>
            <a:pPr>
              <a:lnSpc>
                <a:spcPct val="80000"/>
              </a:lnSpc>
              <a:spcBef>
                <a:spcPct val="0"/>
              </a:spcBef>
            </a:pPr>
            <a:r>
              <a:rPr lang="en-US" sz="900" dirty="0">
                <a:latin typeface="+mn-lt"/>
                <a:cs typeface="Arial" pitchFamily="34" charset="0"/>
              </a:rPr>
              <a:t>Laboratory evidence of immunity or laboratory confirmation of disease (measles, mumps and rubella) OR</a:t>
            </a:r>
          </a:p>
          <a:p>
            <a:pPr>
              <a:lnSpc>
                <a:spcPct val="80000"/>
              </a:lnSpc>
              <a:spcBef>
                <a:spcPct val="0"/>
              </a:spcBef>
            </a:pPr>
            <a:r>
              <a:rPr lang="en-US" sz="900" dirty="0">
                <a:latin typeface="+mn-lt"/>
                <a:cs typeface="Arial" pitchFamily="34" charset="0"/>
              </a:rPr>
              <a:t>Born before 1957 (measles, mumps and rubella)</a:t>
            </a:r>
          </a:p>
          <a:p>
            <a:endParaRPr lang="en-US" sz="900" b="0" i="0" kern="1200" dirty="0">
              <a:solidFill>
                <a:schemeClr val="tx1"/>
              </a:solidFill>
              <a:effectLst/>
            </a:endParaRPr>
          </a:p>
          <a:p>
            <a:r>
              <a:rPr lang="en-US" sz="900" b="0" i="0" kern="1200" dirty="0">
                <a:solidFill>
                  <a:schemeClr val="tx1"/>
                </a:solidFill>
                <a:effectLst/>
              </a:rPr>
              <a:t>Because of their contact with patients or infective material from patients, many HCP are at risk for exposure to (and possible transmission of) vaccine-preventable diseases. Employers and HCP have a shared responsibility to prevent occupationally acquired infections and avoid causing harm to patients by taking reasonable precautions to prevent transmission of vaccine-preventable diseases.</a:t>
            </a:r>
          </a:p>
          <a:p>
            <a:endParaRPr lang="en-US" sz="900" b="0" i="0" kern="1200" dirty="0">
              <a:solidFill>
                <a:schemeClr val="tx1"/>
              </a:solidFill>
              <a:effectLst/>
            </a:endParaRPr>
          </a:p>
          <a:p>
            <a:r>
              <a:rPr lang="en-US" sz="900" b="0" i="0" kern="1200" dirty="0">
                <a:solidFill>
                  <a:schemeClr val="tx1"/>
                </a:solidFill>
                <a:effectLst/>
              </a:rPr>
              <a:t>Optimal use of recommended vaccines helps maintain immunity and safeguard HCP from infection, thereby helping protect patients from becoming infected. The recommendations for vaccination of HCP are presented in two categories: 1) th7se diseases for which routine vaccination or documentation of immunity is recommended for HCP because of risks to HCP in their work settings and, should HCP become infected, to the patients they serve and 2) those diseases for which vaccination of HCP might be indicated in certain circumstances. Vaccines recommended in the first category are hepatitis B, seasonal influenza, measles, mumps, and rubella, pertussis, and varicella vaccines. Vaccines in the second category are meningococcal, typhoid, and polio vaccines.</a:t>
            </a:r>
          </a:p>
          <a:p>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latin typeface="+mn-lt"/>
                <a:cs typeface="Arial" pitchFamily="34" charset="0"/>
              </a:rPr>
              <a:t>1.</a:t>
            </a:r>
            <a:r>
              <a:rPr lang="en-US" sz="900" b="1" dirty="0">
                <a:latin typeface="+mn-lt"/>
                <a:cs typeface="Arial" pitchFamily="34" charset="0"/>
              </a:rPr>
              <a:t> </a:t>
            </a:r>
            <a:r>
              <a:rPr lang="en-US" sz="900" dirty="0">
                <a:latin typeface="+mn-lt"/>
                <a:cs typeface="Arial" pitchFamily="34" charset="0"/>
              </a:rPr>
              <a:t>General Recommendations on Immunization, Recommendations of the Advisory Committee on Immunization Practices (ACIP). MMWR   (RR-2); January 28, 2011</a:t>
            </a:r>
          </a:p>
          <a:p>
            <a:endParaRPr lang="en-US" sz="900" dirty="0"/>
          </a:p>
          <a:p>
            <a:r>
              <a:rPr lang="en-US" sz="900" b="0" i="0" kern="1200" dirty="0">
                <a:solidFill>
                  <a:schemeClr val="tx1"/>
                </a:solidFill>
                <a:effectLst/>
              </a:rPr>
              <a:t>MMWR; November 25, 2011 / 60(RR07);1-45</a:t>
            </a:r>
            <a:endParaRPr lang="en-US" sz="900" b="0" dirty="0"/>
          </a:p>
        </p:txBody>
      </p:sp>
      <p:sp>
        <p:nvSpPr>
          <p:cNvPr id="4" name="Footer Placeholder 3"/>
          <p:cNvSpPr>
            <a:spLocks noGrp="1"/>
          </p:cNvSpPr>
          <p:nvPr>
            <p:ph type="ftr" sz="quarter" idx="10"/>
          </p:nvPr>
        </p:nvSpPr>
        <p:spPr/>
        <p:txBody>
          <a:bodyPr/>
          <a:lstStyle/>
          <a:p>
            <a:pPr>
              <a:defRPr/>
            </a:pPr>
            <a:r>
              <a:rPr lang="en-US">
                <a:solidFill>
                  <a:srgbClr val="000000"/>
                </a:solidFill>
              </a:rPr>
              <a:t>EPIC 2018</a:t>
            </a:r>
            <a:endParaRPr 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97952AFA-8362-48FC-9C34-150C87379A95}" type="slidenum">
              <a:rPr lang="en-US" smtClean="0">
                <a:solidFill>
                  <a:srgbClr val="000000"/>
                </a:solidFill>
              </a:rPr>
              <a:pPr>
                <a:defRPr/>
              </a:pPr>
              <a:t>38</a:t>
            </a:fld>
            <a:endParaRPr lang="en-US">
              <a:solidFill>
                <a:srgbClr val="000000"/>
              </a:solidFill>
            </a:endParaRPr>
          </a:p>
        </p:txBody>
      </p:sp>
    </p:spTree>
    <p:extLst>
      <p:ext uri="{BB962C8B-B14F-4D97-AF65-F5344CB8AC3E}">
        <p14:creationId xmlns:p14="http://schemas.microsoft.com/office/powerpoint/2010/main" val="4244997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254000"/>
            <a:ext cx="6256338" cy="3519488"/>
          </a:xfrm>
        </p:spPr>
      </p:sp>
      <p:sp>
        <p:nvSpPr>
          <p:cNvPr id="3" name="Notes Placeholder 2"/>
          <p:cNvSpPr>
            <a:spLocks noGrp="1"/>
          </p:cNvSpPr>
          <p:nvPr>
            <p:ph type="body" idx="1"/>
          </p:nvPr>
        </p:nvSpPr>
        <p:spPr>
          <a:xfrm>
            <a:off x="157012" y="3786119"/>
            <a:ext cx="6786809" cy="3915777"/>
          </a:xfrm>
        </p:spPr>
        <p:txBody>
          <a:bodyPr>
            <a:normAutofit fontScale="25000" lnSpcReduction="20000"/>
          </a:bodyPr>
          <a:lstStyle/>
          <a:p>
            <a:pPr>
              <a:spcBef>
                <a:spcPts val="612"/>
              </a:spcBef>
            </a:pPr>
            <a:endParaRPr lang="en-US" sz="1700" b="1" dirty="0">
              <a:cs typeface="Arial" pitchFamily="34" charset="0"/>
            </a:endParaRPr>
          </a:p>
          <a:p>
            <a:pPr>
              <a:spcBef>
                <a:spcPts val="612"/>
              </a:spcBef>
            </a:pPr>
            <a:r>
              <a:rPr lang="en-US" sz="3700" b="1" dirty="0">
                <a:cs typeface="Arial" panose="020B0604020202020204" pitchFamily="34" charset="0"/>
              </a:rPr>
              <a:t>Postvaccination Serologic Testing</a:t>
            </a:r>
          </a:p>
          <a:p>
            <a:pPr>
              <a:spcBef>
                <a:spcPts val="612"/>
              </a:spcBef>
            </a:pPr>
            <a:r>
              <a:rPr lang="en-US" sz="3700" b="1" dirty="0">
                <a:solidFill>
                  <a:srgbClr val="FF0000"/>
                </a:solidFill>
                <a:cs typeface="Arial" panose="020B0604020202020204" pitchFamily="34" charset="0"/>
              </a:rPr>
              <a:t>HCP who can’t provide documentation of 3 doses of </a:t>
            </a:r>
            <a:r>
              <a:rPr lang="en-US" sz="3700" b="1" dirty="0" err="1">
                <a:solidFill>
                  <a:srgbClr val="FF0000"/>
                </a:solidFill>
                <a:cs typeface="Arial" panose="020B0604020202020204" pitchFamily="34" charset="0"/>
              </a:rPr>
              <a:t>HepB</a:t>
            </a:r>
            <a:r>
              <a:rPr lang="en-US" sz="3700" b="1" dirty="0">
                <a:solidFill>
                  <a:srgbClr val="FF0000"/>
                </a:solidFill>
                <a:cs typeface="Arial" panose="020B0604020202020204" pitchFamily="34" charset="0"/>
              </a:rPr>
              <a:t> vaccine should be considered unvaccinated and should complete the vaccine series.  If inadvertently tested before receiving the 3 doses and anti-HBs ≥10 </a:t>
            </a:r>
            <a:r>
              <a:rPr lang="en-US" sz="3700" b="1" dirty="0" err="1">
                <a:solidFill>
                  <a:srgbClr val="FF0000"/>
                </a:solidFill>
                <a:cs typeface="Arial" panose="020B0604020202020204" pitchFamily="34" charset="0"/>
              </a:rPr>
              <a:t>mIU</a:t>
            </a:r>
            <a:r>
              <a:rPr lang="en-US" sz="3700" b="1" dirty="0">
                <a:solidFill>
                  <a:srgbClr val="FF0000"/>
                </a:solidFill>
                <a:cs typeface="Arial" panose="020B0604020202020204" pitchFamily="34" charset="0"/>
              </a:rPr>
              <a:t>/mL, they should NOT be considered immune.  </a:t>
            </a:r>
            <a:r>
              <a:rPr lang="en-US" sz="3700" b="1" u="sng" dirty="0">
                <a:solidFill>
                  <a:srgbClr val="FF0000"/>
                </a:solidFill>
                <a:cs typeface="Arial" panose="020B0604020202020204" pitchFamily="34" charset="0"/>
              </a:rPr>
              <a:t>The test level is based on receipt of a documented 3 dose series.</a:t>
            </a:r>
          </a:p>
          <a:p>
            <a:pPr marL="291694" indent="-291694">
              <a:spcBef>
                <a:spcPts val="612"/>
              </a:spcBef>
              <a:buFont typeface="Arial" panose="020B0604020202020204" pitchFamily="34" charset="0"/>
              <a:buChar char="•"/>
            </a:pPr>
            <a:r>
              <a:rPr lang="en-US" sz="3700" dirty="0">
                <a:cs typeface="Arial" panose="020B0604020202020204" pitchFamily="34" charset="0"/>
              </a:rPr>
              <a:t>Testing unvaccinated HCP for HBV infection is not generally indicated for persons being evaluated for hepatitis B protection because of occupational risk. </a:t>
            </a:r>
          </a:p>
          <a:p>
            <a:pPr marL="291694" indent="-291694">
              <a:spcBef>
                <a:spcPts val="612"/>
              </a:spcBef>
              <a:buFont typeface="Arial" panose="020B0604020202020204" pitchFamily="34" charset="0"/>
              <a:buChar char="•"/>
            </a:pPr>
            <a:r>
              <a:rPr lang="en-US" sz="3700" dirty="0">
                <a:cs typeface="Arial" panose="020B0604020202020204" pitchFamily="34" charset="0"/>
              </a:rPr>
              <a:t>Prevaccination serologic testing is indicated for:</a:t>
            </a:r>
          </a:p>
          <a:p>
            <a:pPr marL="758403" lvl="1" indent="-291694">
              <a:spcBef>
                <a:spcPts val="612"/>
              </a:spcBef>
              <a:buFont typeface="Arial" panose="020B0604020202020204" pitchFamily="34" charset="0"/>
              <a:buChar char="•"/>
            </a:pPr>
            <a:r>
              <a:rPr lang="en-US" sz="3700" dirty="0">
                <a:cs typeface="Arial" panose="020B0604020202020204" pitchFamily="34" charset="0"/>
              </a:rPr>
              <a:t>all persons born in geographic regions with HBsAg prevalence of ≥2% (e.g., much of Eastern Europe, Asia, Africa, the Middle East, and the Pacific Islands)</a:t>
            </a:r>
          </a:p>
          <a:p>
            <a:pPr marL="758403" lvl="1" indent="-291694">
              <a:spcBef>
                <a:spcPts val="612"/>
              </a:spcBef>
              <a:buFont typeface="Arial" panose="020B0604020202020204" pitchFamily="34" charset="0"/>
              <a:buChar char="•"/>
            </a:pPr>
            <a:r>
              <a:rPr lang="en-US" sz="3700" dirty="0">
                <a:cs typeface="Arial" panose="020B0604020202020204" pitchFamily="34" charset="0"/>
              </a:rPr>
              <a:t>certain indigenous populations from countries with overall low HBV endemicity (&lt;2%)</a:t>
            </a:r>
          </a:p>
          <a:p>
            <a:pPr marL="758403" lvl="1" indent="-291694">
              <a:spcBef>
                <a:spcPts val="612"/>
              </a:spcBef>
              <a:buFont typeface="Arial" panose="020B0604020202020204" pitchFamily="34" charset="0"/>
              <a:buChar char="•"/>
            </a:pPr>
            <a:r>
              <a:rPr lang="en-US" sz="3700" dirty="0">
                <a:cs typeface="Arial" panose="020B0604020202020204" pitchFamily="34" charset="0"/>
              </a:rPr>
              <a:t>persons with behavioral exposures to HBV (e.g., men who have sex with men and past or current injection drug users)</a:t>
            </a:r>
          </a:p>
          <a:p>
            <a:pPr marL="758403" lvl="1" indent="-291694">
              <a:spcBef>
                <a:spcPts val="612"/>
              </a:spcBef>
              <a:buFont typeface="Arial" panose="020B0604020202020204" pitchFamily="34" charset="0"/>
              <a:buChar char="•"/>
            </a:pPr>
            <a:r>
              <a:rPr lang="en-US" sz="3700" dirty="0">
                <a:cs typeface="Arial" panose="020B0604020202020204" pitchFamily="34" charset="0"/>
              </a:rPr>
              <a:t>persons receiving cytotoxic or immunosuppressive therapy</a:t>
            </a:r>
          </a:p>
          <a:p>
            <a:pPr marL="758403" lvl="1" indent="-291694">
              <a:spcBef>
                <a:spcPts val="612"/>
              </a:spcBef>
              <a:buFont typeface="Arial" panose="020B0604020202020204" pitchFamily="34" charset="0"/>
              <a:buChar char="•"/>
            </a:pPr>
            <a:r>
              <a:rPr lang="en-US" sz="3700" dirty="0">
                <a:cs typeface="Arial" panose="020B0604020202020204" pitchFamily="34" charset="0"/>
              </a:rPr>
              <a:t>persons with liver disease of unknown etiology. </a:t>
            </a:r>
          </a:p>
          <a:p>
            <a:pPr>
              <a:spcBef>
                <a:spcPts val="612"/>
              </a:spcBef>
            </a:pPr>
            <a:r>
              <a:rPr lang="en-US" sz="3700" dirty="0">
                <a:cs typeface="Arial" panose="020B0604020202020204" pitchFamily="34" charset="0"/>
              </a:rPr>
              <a:t>Testing HCP at risk for HBV infection should consist of a serologic assay for HBsAg, in addition to either anti-HBc or anti-HBs</a:t>
            </a:r>
            <a:r>
              <a:rPr lang="en-US" sz="3700" i="1" dirty="0">
                <a:cs typeface="Arial" panose="020B0604020202020204" pitchFamily="34" charset="0"/>
              </a:rPr>
              <a:t>. For unvaccinated HCP at risk for previous HBV infection, blood should be drawn for testing before the first dose of vaccine is administered. </a:t>
            </a:r>
            <a:endParaRPr lang="en-US" sz="3700" dirty="0">
              <a:cs typeface="Arial" panose="020B0604020202020204" pitchFamily="34" charset="0"/>
            </a:endParaRPr>
          </a:p>
          <a:p>
            <a:pPr>
              <a:spcBef>
                <a:spcPts val="612"/>
              </a:spcBef>
            </a:pPr>
            <a:r>
              <a:rPr lang="en-US" sz="3700" dirty="0">
                <a:cs typeface="Arial" panose="020B0604020202020204" pitchFamily="34" charset="0"/>
              </a:rPr>
              <a:t>HCP who have written documentation of a complete, ≥3-dose HepB vaccine series and subsequent </a:t>
            </a:r>
            <a:r>
              <a:rPr lang="en-US" sz="3700" dirty="0" err="1">
                <a:cs typeface="Arial" panose="020B0604020202020204" pitchFamily="34" charset="0"/>
              </a:rPr>
              <a:t>postvaccination</a:t>
            </a:r>
            <a:r>
              <a:rPr lang="en-US" sz="3700" dirty="0">
                <a:cs typeface="Arial" panose="020B0604020202020204" pitchFamily="34" charset="0"/>
              </a:rPr>
              <a:t> anti-HBs ≥10 mIU/mL are considered hepatitis B immune. Immunocompetent persons have long-term protection against HBV and do not need further periodic testing to assess anti-HBs levels.  </a:t>
            </a:r>
          </a:p>
          <a:p>
            <a:pPr>
              <a:spcBef>
                <a:spcPts val="612"/>
              </a:spcBef>
            </a:pPr>
            <a:r>
              <a:rPr lang="en-US" sz="3700" dirty="0">
                <a:cs typeface="Arial" panose="020B0604020202020204" pitchFamily="34" charset="0"/>
              </a:rPr>
              <a:t>All HCP recently vaccinated or recently completing HepB vaccination who are at risk for occupational blood or body fluid exposure should undergo anti-HBs testing. Anti-HBs testing should be performed 1–2 months after administration of the last dose of the vaccine series when possible. HCP with documentation of a complete ≥3-dose HepB vaccine series but no documentation of anti-HBs ≥10 mIU/mL who are at risk for occupational blood or body fluid exposure might undergo anti-HBs testing upon hire or matriculation. Testing should use a quantitative method that allows detection of the protective concentration of anti-HBs (≥10 mIU/mL) (e.g., enzyme-linked immunosorbent assay [ELISA]). </a:t>
            </a:r>
          </a:p>
          <a:p>
            <a:pPr>
              <a:spcBef>
                <a:spcPts val="612"/>
              </a:spcBef>
            </a:pPr>
            <a:r>
              <a:rPr lang="en-US" sz="3700" dirty="0">
                <a:cs typeface="Arial" panose="020B0604020202020204" pitchFamily="34" charset="0"/>
              </a:rPr>
              <a:t>Completely vaccinated HCP with anti-HBs ≥10 mIU/mL are considered hepatitis B immune. Immunocompetent persons have long-term protection and do not need further periodic testing to assess anti-HBs levels. </a:t>
            </a:r>
          </a:p>
          <a:p>
            <a:pPr>
              <a:spcBef>
                <a:spcPts val="612"/>
              </a:spcBef>
            </a:pPr>
            <a:r>
              <a:rPr lang="en-US" sz="3700" dirty="0">
                <a:cs typeface="Arial" panose="020B0604020202020204" pitchFamily="34" charset="0"/>
              </a:rPr>
              <a:t>Completely vaccinated HCP with anti-HBs &lt;10 mIU/mL should receive an additional dose of HepB vaccine, followed by anti-HBs testing 1–2 months later. HCP whose anti-HBs remains &lt;10 mIU/mL should receive 2 additional </a:t>
            </a:r>
          </a:p>
          <a:p>
            <a:pPr>
              <a:spcBef>
                <a:spcPts val="612"/>
              </a:spcBef>
            </a:pPr>
            <a:r>
              <a:rPr lang="en-US" sz="3700" dirty="0">
                <a:cs typeface="Arial" panose="020B0604020202020204" pitchFamily="34" charset="0"/>
              </a:rPr>
              <a:t>vaccine doses (usually 6 doses total), followed by repeat anti-HBs testing 1–2 months after the last dose. Alternatively, it might be more practical for very recently vaccinated HCP with anti-HBs &lt;10 mIU/mL to receive 3 consecutive additional doses of HepB vaccine (usually 6 doses total), followed by anti-HBs testing 1–2 months after the last dose. </a:t>
            </a:r>
          </a:p>
          <a:p>
            <a:pPr>
              <a:spcBef>
                <a:spcPts val="612"/>
              </a:spcBef>
            </a:pPr>
            <a:endParaRPr lang="en-US" sz="1900" dirty="0">
              <a:latin typeface="+mn-lt"/>
            </a:endParaRPr>
          </a:p>
          <a:p>
            <a:endParaRPr lang="en-US" sz="1900" dirty="0">
              <a:latin typeface="+mn-lt"/>
            </a:endParaRPr>
          </a:p>
          <a:p>
            <a:endParaRPr lang="en-US" dirty="0">
              <a:latin typeface="+mn-lt"/>
            </a:endParaRPr>
          </a:p>
          <a:p>
            <a:endParaRPr lang="en-US" dirty="0"/>
          </a:p>
        </p:txBody>
      </p:sp>
      <p:sp>
        <p:nvSpPr>
          <p:cNvPr id="5" name="Rectangle 4"/>
          <p:cNvSpPr/>
          <p:nvPr/>
        </p:nvSpPr>
        <p:spPr>
          <a:xfrm>
            <a:off x="1025913" y="8734140"/>
            <a:ext cx="5603064" cy="509752"/>
          </a:xfrm>
          <a:prstGeom prst="rect">
            <a:avLst/>
          </a:prstGeom>
        </p:spPr>
        <p:txBody>
          <a:bodyPr wrap="square" lIns="93342" tIns="46671" rIns="93342" bIns="46671">
            <a:spAutoFit/>
          </a:bodyPr>
          <a:lstStyle/>
          <a:p>
            <a:pPr>
              <a:defRPr/>
            </a:pPr>
            <a:r>
              <a:rPr lang="en-US" sz="900" b="1" dirty="0">
                <a:solidFill>
                  <a:srgbClr val="000000"/>
                </a:solidFill>
                <a:latin typeface="Arial" pitchFamily="34" charset="0"/>
                <a:cs typeface="Arial" pitchFamily="34" charset="0"/>
              </a:rPr>
              <a:t>Ref: (1) CDC Guidance for Evaluating Health-Care Personnel for Hepatitis B Virus Protection and for Administering Post Exposure Management MMWR Recommendations and Reports /Vol. 62/No. 10 December 20, 2013  (2) MMWR, Recommendations &amp; Reports/Vol.67/No.1, January 12,2018</a:t>
            </a:r>
          </a:p>
        </p:txBody>
      </p:sp>
      <p:sp>
        <p:nvSpPr>
          <p:cNvPr id="6" name="Footer Placeholder 5"/>
          <p:cNvSpPr>
            <a:spLocks noGrp="1"/>
          </p:cNvSpPr>
          <p:nvPr>
            <p:ph type="ftr" sz="quarter" idx="11"/>
          </p:nvPr>
        </p:nvSpPr>
        <p:spPr/>
        <p:txBody>
          <a:bodyPr/>
          <a:lstStyle/>
          <a:p>
            <a:pPr>
              <a:defRPr/>
            </a:pPr>
            <a:r>
              <a:rPr lang="en-US" dirty="0">
                <a:solidFill>
                  <a:srgbClr val="000000"/>
                </a:solidFill>
              </a:rPr>
              <a:t>EPIC  2018</a:t>
            </a:r>
          </a:p>
        </p:txBody>
      </p:sp>
    </p:spTree>
    <p:extLst>
      <p:ext uri="{BB962C8B-B14F-4D97-AF65-F5344CB8AC3E}">
        <p14:creationId xmlns:p14="http://schemas.microsoft.com/office/powerpoint/2010/main" val="427367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xfrm>
            <a:off x="331788" y="696913"/>
            <a:ext cx="6196012" cy="3486150"/>
          </a:xfrm>
          <a:ln/>
        </p:spPr>
      </p:sp>
      <p:sp>
        <p:nvSpPr>
          <p:cNvPr id="199683" name="Rectangle 3"/>
          <p:cNvSpPr>
            <a:spLocks noGrp="1" noChangeArrowheads="1"/>
          </p:cNvSpPr>
          <p:nvPr>
            <p:ph type="body" idx="1"/>
          </p:nvPr>
        </p:nvSpPr>
        <p:spPr>
          <a:noFill/>
          <a:ln/>
        </p:spPr>
        <p:txBody>
          <a:bodyPr/>
          <a:lstStyle/>
          <a:p>
            <a:pPr eaLnBrk="1" hangingPunct="1"/>
            <a:r>
              <a:rPr lang="en-US" sz="1000" dirty="0">
                <a:latin typeface="Arial" charset="0"/>
              </a:rPr>
              <a:t>These are the objectives for the 2019 EPIC presentation.</a:t>
            </a:r>
          </a:p>
        </p:txBody>
      </p:sp>
      <p:sp>
        <p:nvSpPr>
          <p:cNvPr id="6" name="Footer Placeholder 5"/>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pPr>
                <a:defRPr/>
              </a:pPr>
              <a:t>4</a:t>
            </a:fld>
            <a:endParaRPr lang="en-US"/>
          </a:p>
        </p:txBody>
      </p:sp>
    </p:spTree>
    <p:extLst>
      <p:ext uri="{BB962C8B-B14F-4D97-AF65-F5344CB8AC3E}">
        <p14:creationId xmlns:p14="http://schemas.microsoft.com/office/powerpoint/2010/main" val="2679506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Persons previously vaccinated with 2 doses of a mumps virus-containing</a:t>
            </a:r>
            <a:r>
              <a:rPr lang="en-US" baseline="0" dirty="0">
                <a:solidFill>
                  <a:srgbClr val="FF0000"/>
                </a:solidFill>
              </a:rPr>
              <a:t> vaccine who are identified by public health authorities as being part of a group or population at increased risk for acquiring mumps because of an outbreak should receive a third dose of a mumps virus-containing vaccine to improve protection against mumps disease and related complications.</a:t>
            </a:r>
          </a:p>
          <a:p>
            <a:endParaRPr lang="en-US" dirty="0">
              <a:solidFill>
                <a:srgbClr val="FF0000"/>
              </a:solidFill>
            </a:endParaRPr>
          </a:p>
          <a:p>
            <a:pPr lvl="0"/>
            <a:r>
              <a:rPr lang="en-US" dirty="0">
                <a:solidFill>
                  <a:srgbClr val="FF0000"/>
                </a:solidFill>
              </a:rPr>
              <a:t>MMWR, </a:t>
            </a:r>
            <a:r>
              <a:rPr lang="en-US" dirty="0">
                <a:solidFill>
                  <a:srgbClr val="FF0000"/>
                </a:solidFill>
                <a:latin typeface="Lato"/>
              </a:rPr>
              <a:t>Recommendation of the Advisory Committee on Immunization Practices for Use of a Third Dose of Mumps Virus–Containing Vaccine in Persons at Increased Risk for Mumps During an Outbreak</a:t>
            </a:r>
          </a:p>
          <a:p>
            <a:pPr lvl="0"/>
            <a:r>
              <a:rPr lang="en-US" i="1" dirty="0">
                <a:solidFill>
                  <a:srgbClr val="FF0000"/>
                </a:solidFill>
                <a:latin typeface="Lato"/>
              </a:rPr>
              <a:t>Weekly</a:t>
            </a:r>
            <a:r>
              <a:rPr lang="en-US" dirty="0">
                <a:solidFill>
                  <a:srgbClr val="FF0000"/>
                </a:solidFill>
                <a:latin typeface="Lato"/>
              </a:rPr>
              <a:t> / January 12, 2018 / 67(1);33–38</a:t>
            </a:r>
          </a:p>
          <a:p>
            <a:endParaRPr lang="en-US" dirty="0">
              <a:solidFill>
                <a:srgbClr val="FF0000"/>
              </a:solidFill>
            </a:endParaRPr>
          </a:p>
        </p:txBody>
      </p:sp>
      <p:sp>
        <p:nvSpPr>
          <p:cNvPr id="4" name="Footer Placeholder 3"/>
          <p:cNvSpPr>
            <a:spLocks noGrp="1"/>
          </p:cNvSpPr>
          <p:nvPr>
            <p:ph type="ftr" sz="quarter" idx="10"/>
          </p:nvPr>
        </p:nvSpPr>
        <p:spPr/>
        <p:txBody>
          <a:bodyPr/>
          <a:lstStyle/>
          <a:p>
            <a:pPr>
              <a:defRPr/>
            </a:pPr>
            <a:r>
              <a:rPr lang="en-US">
                <a:solidFill>
                  <a:srgbClr val="000000"/>
                </a:solidFill>
              </a:rPr>
              <a:t>EPIC  2018</a:t>
            </a:r>
            <a:endParaRPr lang="en-US" dirty="0">
              <a:solidFill>
                <a:srgbClr val="000000"/>
              </a:solidFill>
            </a:endParaRPr>
          </a:p>
        </p:txBody>
      </p:sp>
    </p:spTree>
    <p:extLst>
      <p:ext uri="{BB962C8B-B14F-4D97-AF65-F5344CB8AC3E}">
        <p14:creationId xmlns:p14="http://schemas.microsoft.com/office/powerpoint/2010/main" val="1417298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72386" name="Rectangle 2"/>
          <p:cNvSpPr>
            <a:spLocks noGrp="1" noRot="1" noChangeAspect="1" noChangeArrowheads="1" noTextEdit="1"/>
          </p:cNvSpPr>
          <p:nvPr>
            <p:ph type="sldImg"/>
          </p:nvPr>
        </p:nvSpPr>
        <p:spPr>
          <a:xfrm>
            <a:off x="368300" y="685800"/>
            <a:ext cx="6197600" cy="3486150"/>
          </a:xfrm>
          <a:ln/>
        </p:spPr>
      </p:sp>
      <p:sp>
        <p:nvSpPr>
          <p:cNvPr id="280579" name="Rectangle 3"/>
          <p:cNvSpPr>
            <a:spLocks noGrp="1" noChangeArrowheads="1"/>
          </p:cNvSpPr>
          <p:nvPr>
            <p:ph type="body" idx="1"/>
          </p:nvPr>
        </p:nvSpPr>
        <p:spPr>
          <a:ln/>
        </p:spPr>
        <p:txBody>
          <a:bodyPr lIns="91432" tIns="45716" rIns="91432" bIns="45716">
            <a:normAutofit/>
          </a:bodyPr>
          <a:lstStyle/>
          <a:p>
            <a:r>
              <a:rPr lang="en-US" sz="1000" b="1" dirty="0">
                <a:latin typeface="Calibri" pitchFamily="34" charset="0"/>
                <a:cs typeface="Arial" pitchFamily="34" charset="0"/>
              </a:rPr>
              <a:t>EXAMPLES OF AN </a:t>
            </a:r>
            <a:r>
              <a:rPr lang="en-US" sz="1000" b="1" u="sng" dirty="0">
                <a:latin typeface="Calibri" pitchFamily="34" charset="0"/>
                <a:cs typeface="Arial" pitchFamily="34" charset="0"/>
              </a:rPr>
              <a:t>INDICATION</a:t>
            </a:r>
          </a:p>
          <a:p>
            <a:r>
              <a:rPr lang="en-US" sz="1000" b="1" u="sng" dirty="0">
                <a:latin typeface="Calibri" pitchFamily="34" charset="0"/>
                <a:cs typeface="Arial" pitchFamily="34" charset="0"/>
              </a:rPr>
              <a:t>ADACEL</a:t>
            </a:r>
            <a:r>
              <a:rPr lang="en-US" sz="1000" dirty="0">
                <a:latin typeface="Calibri" pitchFamily="34" charset="0"/>
                <a:cs typeface="Arial" pitchFamily="34" charset="0"/>
              </a:rPr>
              <a:t> vaccine is indicated for active booster immunization for the prevention of tetanus, diphtheria and </a:t>
            </a:r>
            <a:r>
              <a:rPr lang="en-US" sz="1000" dirty="0" err="1">
                <a:latin typeface="Calibri" pitchFamily="34" charset="0"/>
                <a:cs typeface="Arial" pitchFamily="34" charset="0"/>
              </a:rPr>
              <a:t>pertussis</a:t>
            </a:r>
            <a:r>
              <a:rPr lang="en-US" sz="1000" dirty="0">
                <a:latin typeface="Calibri" pitchFamily="34" charset="0"/>
                <a:cs typeface="Arial" pitchFamily="34" charset="0"/>
              </a:rPr>
              <a:t> as a single dose in persons 11 through 64 years of age.</a:t>
            </a:r>
          </a:p>
          <a:p>
            <a:endParaRPr lang="en-US" sz="1000" b="1" dirty="0">
              <a:latin typeface="Calibri" pitchFamily="34" charset="0"/>
              <a:cs typeface="Arial" pitchFamily="34" charset="0"/>
            </a:endParaRPr>
          </a:p>
          <a:p>
            <a:r>
              <a:rPr lang="en-US" sz="1000" b="1" dirty="0">
                <a:latin typeface="Calibri" pitchFamily="34" charset="0"/>
                <a:cs typeface="Arial" pitchFamily="34" charset="0"/>
              </a:rPr>
              <a:t>EXAMPLE OF A </a:t>
            </a:r>
            <a:r>
              <a:rPr lang="en-US" sz="1000" b="1" u="sng" dirty="0">
                <a:latin typeface="Calibri" pitchFamily="34" charset="0"/>
                <a:cs typeface="Arial" pitchFamily="34" charset="0"/>
              </a:rPr>
              <a:t>RECOMMENDATION</a:t>
            </a:r>
          </a:p>
          <a:p>
            <a:r>
              <a:rPr lang="en-US" sz="1000" dirty="0">
                <a:latin typeface="Calibri" pitchFamily="34" charset="0"/>
                <a:cs typeface="Arial" pitchFamily="34" charset="0"/>
              </a:rPr>
              <a:t>Recommendations by ACIP for the routine administration of vaccines. May include other information and guidance on epidemiology of the disease, appropriate timing, dosage,  contraindications to the vaccine and guidance for use in special populations. </a:t>
            </a:r>
          </a:p>
          <a:p>
            <a:endParaRPr lang="en-US" b="1" dirty="0">
              <a:latin typeface="Calibri" pitchFamily="34" charset="0"/>
              <a:cs typeface="Arial" pitchFamily="34" charset="0"/>
            </a:endParaRPr>
          </a:p>
          <a:p>
            <a:r>
              <a:rPr lang="en-US" sz="1000" b="1" dirty="0">
                <a:latin typeface="Calibri" pitchFamily="34" charset="0"/>
                <a:cs typeface="Arial" pitchFamily="34" charset="0"/>
              </a:rPr>
              <a:t>EXAMPLE OF VACCINE </a:t>
            </a:r>
            <a:r>
              <a:rPr lang="en-US" sz="1000" b="1" u="sng" dirty="0">
                <a:latin typeface="Calibri" pitchFamily="34" charset="0"/>
                <a:cs typeface="Arial" pitchFamily="34" charset="0"/>
              </a:rPr>
              <a:t>REQUIREMENTS</a:t>
            </a:r>
            <a:r>
              <a:rPr lang="en-US" sz="1000" b="1" dirty="0">
                <a:latin typeface="Calibri" pitchFamily="34" charset="0"/>
                <a:cs typeface="Arial" pitchFamily="34" charset="0"/>
              </a:rPr>
              <a:t> FOR ENTRY INTO CHILD CARE FACILITIES IN GEORGIA </a:t>
            </a:r>
          </a:p>
          <a:p>
            <a:pPr eaLnBrk="1" hangingPunct="1"/>
            <a:r>
              <a:rPr lang="en-US" sz="1000" dirty="0">
                <a:latin typeface="Calibri" pitchFamily="34" charset="0"/>
                <a:cs typeface="Arial" pitchFamily="34" charset="0"/>
              </a:rPr>
              <a:t>Consistent with the Recommended Childhood and Adolescent Immunization Schedule</a:t>
            </a:r>
          </a:p>
          <a:p>
            <a:pPr eaLnBrk="1" hangingPunct="1"/>
            <a:r>
              <a:rPr lang="en-US" sz="1000" dirty="0">
                <a:latin typeface="Calibri" pitchFamily="34" charset="0"/>
                <a:cs typeface="Arial" pitchFamily="34" charset="0"/>
              </a:rPr>
              <a:t>Children are required to be age appropriately immunized against each of these diseases: Hepatitis B, Diphtheria, Tetanus, </a:t>
            </a:r>
            <a:r>
              <a:rPr lang="en-US" sz="1000" dirty="0" err="1">
                <a:latin typeface="Calibri" pitchFamily="34" charset="0"/>
                <a:cs typeface="Arial" pitchFamily="34" charset="0"/>
              </a:rPr>
              <a:t>Pertussis</a:t>
            </a:r>
            <a:r>
              <a:rPr lang="en-US" sz="1000" dirty="0">
                <a:latin typeface="Calibri" pitchFamily="34" charset="0"/>
                <a:cs typeface="Arial" pitchFamily="34" charset="0"/>
              </a:rPr>
              <a:t>, Polio, </a:t>
            </a:r>
            <a:r>
              <a:rPr lang="en-US" sz="1000" dirty="0" err="1">
                <a:latin typeface="Calibri" pitchFamily="34" charset="0"/>
                <a:cs typeface="Arial" pitchFamily="34" charset="0"/>
              </a:rPr>
              <a:t>Hib</a:t>
            </a:r>
            <a:r>
              <a:rPr lang="en-US" sz="1000" dirty="0">
                <a:latin typeface="Calibri" pitchFamily="34" charset="0"/>
                <a:cs typeface="Arial" pitchFamily="34" charset="0"/>
              </a:rPr>
              <a:t>, </a:t>
            </a:r>
            <a:r>
              <a:rPr lang="en-US" sz="1000" dirty="0" err="1">
                <a:latin typeface="Calibri" pitchFamily="34" charset="0"/>
                <a:cs typeface="Arial" pitchFamily="34" charset="0"/>
              </a:rPr>
              <a:t>Pneumococcus</a:t>
            </a:r>
            <a:r>
              <a:rPr lang="en-US" sz="1000" dirty="0">
                <a:latin typeface="Calibri" pitchFamily="34" charset="0"/>
                <a:cs typeface="Arial" pitchFamily="34" charset="0"/>
              </a:rPr>
              <a:t>, Measles, Mumps, Rubella, </a:t>
            </a:r>
            <a:r>
              <a:rPr lang="en-US" sz="1000" dirty="0" err="1">
                <a:latin typeface="Calibri" pitchFamily="34" charset="0"/>
                <a:cs typeface="Arial" pitchFamily="34" charset="0"/>
              </a:rPr>
              <a:t>Varicella</a:t>
            </a:r>
            <a:r>
              <a:rPr lang="en-US" sz="1000" dirty="0">
                <a:latin typeface="Calibri" pitchFamily="34" charset="0"/>
                <a:cs typeface="Arial" pitchFamily="34" charset="0"/>
              </a:rPr>
              <a:t>, Hepatitis A, and meningococcal disease.		</a:t>
            </a:r>
          </a:p>
          <a:p>
            <a:pPr eaLnBrk="1" hangingPunct="1"/>
            <a:endParaRPr lang="en-US" sz="1000" b="1" dirty="0">
              <a:latin typeface="Calibri" pitchFamily="34" charset="0"/>
              <a:cs typeface="Arial" pitchFamily="34" charset="0"/>
            </a:endParaRPr>
          </a:p>
        </p:txBody>
      </p:sp>
      <p:sp>
        <p:nvSpPr>
          <p:cNvPr id="5" name="Footer Placeholder 4"/>
          <p:cNvSpPr>
            <a:spLocks noGrp="1"/>
          </p:cNvSpPr>
          <p:nvPr>
            <p:ph type="ftr" sz="quarter" idx="4"/>
          </p:nvPr>
        </p:nvSpPr>
        <p:spPr/>
        <p:txBody>
          <a:bodyPr/>
          <a:lstStyle/>
          <a:p>
            <a:pPr>
              <a:defRPr/>
            </a:pPr>
            <a:r>
              <a:rPr lang="en-US">
                <a:solidFill>
                  <a:srgbClr val="000000"/>
                </a:solidFill>
              </a:rPr>
              <a:t>EPIC 2018</a:t>
            </a:r>
            <a:endParaRPr lang="en-US" dirty="0">
              <a:solidFill>
                <a:srgbClr val="000000"/>
              </a:solidFill>
            </a:endParaRP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41</a:t>
            </a:fld>
            <a:endParaRPr lang="en-US">
              <a:solidFill>
                <a:srgbClr val="000000"/>
              </a:solidFill>
            </a:endParaRPr>
          </a:p>
        </p:txBody>
      </p:sp>
    </p:spTree>
    <p:extLst>
      <p:ext uri="{BB962C8B-B14F-4D97-AF65-F5344CB8AC3E}">
        <p14:creationId xmlns:p14="http://schemas.microsoft.com/office/powerpoint/2010/main" val="2221375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6"/>
          <p:cNvSpPr txBox="1">
            <a:spLocks noGrp="1" noChangeArrowheads="1"/>
          </p:cNvSpPr>
          <p:nvPr/>
        </p:nvSpPr>
        <p:spPr bwMode="auto">
          <a:xfrm>
            <a:off x="0" y="8976836"/>
            <a:ext cx="2971800" cy="472890"/>
          </a:xfrm>
          <a:prstGeom prst="rect">
            <a:avLst/>
          </a:prstGeom>
          <a:noFill/>
          <a:ln w="9525">
            <a:noFill/>
            <a:miter lim="800000"/>
            <a:headEnd/>
            <a:tailEnd/>
          </a:ln>
        </p:spPr>
        <p:txBody>
          <a:bodyPr lIns="91428" tIns="45714" rIns="91428" bIns="45714"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434"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28" tIns="45714" rIns="91428" bIns="45714" anchor="b"/>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435" name="Rectangle 6"/>
          <p:cNvSpPr txBox="1">
            <a:spLocks noGrp="1" noChangeArrowheads="1"/>
          </p:cNvSpPr>
          <p:nvPr/>
        </p:nvSpPr>
        <p:spPr bwMode="auto">
          <a:xfrm>
            <a:off x="0" y="8976836"/>
            <a:ext cx="2971800" cy="472890"/>
          </a:xfrm>
          <a:prstGeom prst="rect">
            <a:avLst/>
          </a:prstGeom>
          <a:noFill/>
          <a:ln w="9525">
            <a:noFill/>
            <a:miter lim="800000"/>
            <a:headEnd/>
            <a:tailEnd/>
          </a:ln>
        </p:spPr>
        <p:txBody>
          <a:bodyPr lIns="91428" tIns="45714" rIns="91428" bIns="45714" anchor="b"/>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436" name="Rectangle 7"/>
          <p:cNvSpPr txBox="1">
            <a:spLocks noGrp="1" noChangeArrowheads="1"/>
          </p:cNvSpPr>
          <p:nvPr/>
        </p:nvSpPr>
        <p:spPr bwMode="auto">
          <a:xfrm>
            <a:off x="3884613" y="8976836"/>
            <a:ext cx="2971800" cy="472890"/>
          </a:xfrm>
          <a:prstGeom prst="rect">
            <a:avLst/>
          </a:prstGeom>
          <a:noFill/>
          <a:ln w="9525">
            <a:noFill/>
            <a:miter lim="800000"/>
            <a:headEnd/>
            <a:tailEnd/>
          </a:ln>
        </p:spPr>
        <p:txBody>
          <a:bodyPr lIns="91428" tIns="45714" rIns="91428" bIns="45714" anchor="b"/>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4437" name="Rectangle 2"/>
          <p:cNvSpPr>
            <a:spLocks noGrp="1" noRot="1" noChangeAspect="1" noChangeArrowheads="1" noTextEdit="1"/>
          </p:cNvSpPr>
          <p:nvPr>
            <p:ph type="sldImg"/>
          </p:nvPr>
        </p:nvSpPr>
        <p:spPr>
          <a:xfrm>
            <a:off x="280988" y="709613"/>
            <a:ext cx="6299200" cy="3543300"/>
          </a:xfrm>
          <a:ln/>
        </p:spPr>
      </p:sp>
      <p:sp>
        <p:nvSpPr>
          <p:cNvPr id="274438" name="Rectangle 3"/>
          <p:cNvSpPr>
            <a:spLocks noGrp="1" noChangeArrowheads="1"/>
          </p:cNvSpPr>
          <p:nvPr>
            <p:ph type="body" idx="1"/>
          </p:nvPr>
        </p:nvSpPr>
        <p:spPr>
          <a:xfrm>
            <a:off x="381000" y="4490032"/>
            <a:ext cx="5943600" cy="4486804"/>
          </a:xfrm>
          <a:noFill/>
          <a:ln/>
        </p:spPr>
        <p:txBody>
          <a:bodyPr lIns="91428" tIns="45714" rIns="91428" bIns="45714"/>
          <a:lstStyle/>
          <a:p>
            <a:pPr eaLnBrk="1" hangingPunct="1">
              <a:lnSpc>
                <a:spcPct val="90000"/>
              </a:lnSpc>
            </a:pPr>
            <a:r>
              <a:rPr lang="en-US" sz="1000" dirty="0"/>
              <a:t>It is estimated that 17-37% of immunization providers expose vaccines to improper storage temperatures.  More commonly, refrigerators are kept too cold rather than too warm.  The potency of vaccines stored at incorrect temperatures may be irreversibly reduced.  A physical change in the vaccine may not be apparent.  </a:t>
            </a:r>
            <a:endParaRPr lang="en-US" sz="1000" b="1" dirty="0"/>
          </a:p>
          <a:p>
            <a:pPr eaLnBrk="1" hangingPunct="1">
              <a:lnSpc>
                <a:spcPct val="90000"/>
              </a:lnSpc>
            </a:pPr>
            <a:r>
              <a:rPr lang="en-US" sz="1000" dirty="0">
                <a:solidFill>
                  <a:srgbClr val="FF0000"/>
                </a:solidFill>
                <a:hlinkClick r:id="rId3"/>
              </a:rPr>
              <a:t>https://www.cdc.gov/vaccines/hcp/admin/storage/toolkit/index.html</a:t>
            </a:r>
            <a:r>
              <a:rPr lang="en-US" sz="1000" dirty="0">
                <a:solidFill>
                  <a:srgbClr val="FF0000"/>
                </a:solidFill>
              </a:rPr>
              <a:t>   </a:t>
            </a:r>
            <a:r>
              <a:rPr lang="en-US" sz="1000" dirty="0"/>
              <a:t>to view and print:</a:t>
            </a:r>
          </a:p>
          <a:p>
            <a:pPr eaLnBrk="1" hangingPunct="1">
              <a:lnSpc>
                <a:spcPct val="90000"/>
              </a:lnSpc>
            </a:pPr>
            <a:r>
              <a:rPr lang="en-US" sz="1000" dirty="0"/>
              <a:t>-Vaccine Storage and Handling Toolkit</a:t>
            </a:r>
          </a:p>
          <a:p>
            <a:pPr eaLnBrk="1" hangingPunct="1">
              <a:lnSpc>
                <a:spcPct val="90000"/>
              </a:lnSpc>
            </a:pPr>
            <a:r>
              <a:rPr lang="en-US" sz="1000" dirty="0"/>
              <a:t>-Vaccine Storage and Handling Guide</a:t>
            </a:r>
          </a:p>
          <a:p>
            <a:pPr eaLnBrk="1" hangingPunct="1">
              <a:lnSpc>
                <a:spcPct val="90000"/>
              </a:lnSpc>
            </a:pPr>
            <a:r>
              <a:rPr lang="en-US" sz="1000" dirty="0"/>
              <a:t>-Interim Storage and Handling Guidance</a:t>
            </a:r>
          </a:p>
          <a:p>
            <a:pPr eaLnBrk="1" hangingPunct="1">
              <a:lnSpc>
                <a:spcPct val="90000"/>
              </a:lnSpc>
              <a:buFontTx/>
              <a:buChar char="•"/>
            </a:pPr>
            <a:r>
              <a:rPr lang="en-US" sz="1000" b="1" dirty="0"/>
              <a:t>Remember: if you find temperatures out of range, TAKE ACTION, DO SOMETHING ABOUT IT! </a:t>
            </a:r>
          </a:p>
          <a:p>
            <a:pPr eaLnBrk="1" hangingPunct="1">
              <a:lnSpc>
                <a:spcPct val="90000"/>
              </a:lnSpc>
            </a:pPr>
            <a:endParaRPr lang="en-US" sz="1000" dirty="0"/>
          </a:p>
        </p:txBody>
      </p:sp>
      <p:sp>
        <p:nvSpPr>
          <p:cNvPr id="8" name="Footer Placeholder 7"/>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34" charset="0"/>
                <a:ea typeface="+mn-ea"/>
                <a:cs typeface="+mn-cs"/>
              </a:rPr>
              <a:t>EPIC  2018</a:t>
            </a:r>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0" name="Slide Number Placeholder 9"/>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952AFA-8362-48FC-9C34-150C87379A95}"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331508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8" tIns="45714" rIns="91428" bIns="45714" anchor="b"/>
          <a:lstStyle/>
          <a:p>
            <a:pPr fontAlgn="auto">
              <a:spcBef>
                <a:spcPts val="0"/>
              </a:spcBef>
              <a:spcAft>
                <a:spcPts val="0"/>
              </a:spcAft>
            </a:pPr>
            <a:endParaRPr lang="en-US" sz="1200">
              <a:solidFill>
                <a:srgbClr val="000000"/>
              </a:solidFill>
              <a:latin typeface="Calibri"/>
            </a:endParaRPr>
          </a:p>
        </p:txBody>
      </p:sp>
      <p:sp>
        <p:nvSpPr>
          <p:cNvPr id="276482"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8" tIns="45714" rIns="91428" bIns="45714" anchor="b"/>
          <a:lstStyle/>
          <a:p>
            <a:pPr algn="r" fontAlgn="auto">
              <a:spcBef>
                <a:spcPts val="0"/>
              </a:spcBef>
              <a:spcAft>
                <a:spcPts val="0"/>
              </a:spcAft>
            </a:pPr>
            <a:endParaRPr lang="en-US" sz="1200" dirty="0">
              <a:solidFill>
                <a:srgbClr val="000000"/>
              </a:solidFill>
              <a:latin typeface="Calibri"/>
            </a:endParaRPr>
          </a:p>
        </p:txBody>
      </p:sp>
      <p:sp>
        <p:nvSpPr>
          <p:cNvPr id="276483"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8" tIns="45714" rIns="91428" bIns="45714" anchor="b"/>
          <a:lstStyle/>
          <a:p>
            <a:pPr fontAlgn="auto">
              <a:spcBef>
                <a:spcPts val="0"/>
              </a:spcBef>
              <a:spcAft>
                <a:spcPts val="0"/>
              </a:spcAft>
            </a:pPr>
            <a:endParaRPr lang="en-US" sz="1200">
              <a:solidFill>
                <a:srgbClr val="000000"/>
              </a:solidFill>
              <a:latin typeface="Calibri"/>
            </a:endParaRPr>
          </a:p>
        </p:txBody>
      </p:sp>
      <p:sp>
        <p:nvSpPr>
          <p:cNvPr id="276484"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8" tIns="45714" rIns="91428" bIns="45714" anchor="b"/>
          <a:lstStyle/>
          <a:p>
            <a:pPr algn="r" fontAlgn="auto">
              <a:spcBef>
                <a:spcPts val="0"/>
              </a:spcBef>
              <a:spcAft>
                <a:spcPts val="0"/>
              </a:spcAft>
            </a:pPr>
            <a:endParaRPr lang="en-US" sz="1200" dirty="0">
              <a:solidFill>
                <a:srgbClr val="000000"/>
              </a:solidFill>
              <a:latin typeface="Calibri"/>
            </a:endParaRPr>
          </a:p>
        </p:txBody>
      </p:sp>
      <p:sp>
        <p:nvSpPr>
          <p:cNvPr id="276485" name="Rectangle 2"/>
          <p:cNvSpPr>
            <a:spLocks noGrp="1" noRot="1" noChangeAspect="1" noChangeArrowheads="1" noTextEdit="1"/>
          </p:cNvSpPr>
          <p:nvPr>
            <p:ph type="sldImg"/>
          </p:nvPr>
        </p:nvSpPr>
        <p:spPr>
          <a:xfrm>
            <a:off x="368300" y="685800"/>
            <a:ext cx="6194425" cy="3484563"/>
          </a:xfrm>
          <a:ln/>
        </p:spPr>
      </p:sp>
      <p:sp>
        <p:nvSpPr>
          <p:cNvPr id="276486" name="Rectangle 3"/>
          <p:cNvSpPr>
            <a:spLocks noGrp="1" noChangeArrowheads="1"/>
          </p:cNvSpPr>
          <p:nvPr>
            <p:ph type="body" idx="1"/>
          </p:nvPr>
        </p:nvSpPr>
        <p:spPr>
          <a:xfrm>
            <a:off x="381000" y="4416425"/>
            <a:ext cx="5943600" cy="4413250"/>
          </a:xfrm>
          <a:noFill/>
          <a:ln/>
        </p:spPr>
        <p:txBody>
          <a:bodyPr lIns="91428" tIns="45714" rIns="91428" bIns="45714"/>
          <a:lstStyle/>
          <a:p>
            <a:pPr eaLnBrk="1" hangingPunct="1">
              <a:lnSpc>
                <a:spcPct val="90000"/>
              </a:lnSpc>
            </a:pPr>
            <a:r>
              <a:rPr lang="en-US" sz="1000" b="1" dirty="0"/>
              <a:t>Remember: if you find temperatures out of range, TAKE ACTION, DO SOMETHING ABOUT IT! </a:t>
            </a:r>
          </a:p>
          <a:p>
            <a:pPr eaLnBrk="1" hangingPunct="1">
              <a:lnSpc>
                <a:spcPct val="90000"/>
              </a:lnSpc>
            </a:pPr>
            <a:endParaRPr lang="en-US" sz="1000" b="1" dirty="0"/>
          </a:p>
          <a:p>
            <a:pPr eaLnBrk="1" hangingPunct="1">
              <a:lnSpc>
                <a:spcPct val="90000"/>
              </a:lnSpc>
            </a:pPr>
            <a:r>
              <a:rPr lang="en-US" sz="1000" b="0" dirty="0"/>
              <a:t>The June</a:t>
            </a:r>
            <a:r>
              <a:rPr lang="en-US" sz="1000" b="0" baseline="0" dirty="0"/>
              <a:t> 2016 toolkit reflects an adjustment to the Fahrenheit temperature range for storing refrigerated vaccines.  The new recommended range is between 36 and 46 degrees F (previously between 35 and 46 degrees F).</a:t>
            </a:r>
            <a:endParaRPr lang="en-US" sz="1000" b="0" dirty="0"/>
          </a:p>
          <a:p>
            <a:pPr eaLnBrk="1" hangingPunct="1">
              <a:lnSpc>
                <a:spcPct val="90000"/>
              </a:lnSpc>
            </a:pPr>
            <a:endParaRPr lang="en-US" sz="1000" b="0" dirty="0"/>
          </a:p>
        </p:txBody>
      </p:sp>
      <p:sp>
        <p:nvSpPr>
          <p:cNvPr id="8" name="Footer Placeholder 7"/>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43</a:t>
            </a:fld>
            <a:endParaRPr lang="en-US">
              <a:solidFill>
                <a:prstClr val="black"/>
              </a:solidFill>
            </a:endParaRPr>
          </a:p>
        </p:txBody>
      </p:sp>
    </p:spTree>
    <p:extLst>
      <p:ext uri="{BB962C8B-B14F-4D97-AF65-F5344CB8AC3E}">
        <p14:creationId xmlns:p14="http://schemas.microsoft.com/office/powerpoint/2010/main" val="4180739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a:xfrm>
            <a:off x="409575" y="703263"/>
            <a:ext cx="6359525" cy="3578225"/>
          </a:xfrm>
          <a:ln/>
        </p:spPr>
      </p:sp>
      <p:sp>
        <p:nvSpPr>
          <p:cNvPr id="278530" name="Notes Placeholder 2"/>
          <p:cNvSpPr>
            <a:spLocks noGrp="1"/>
          </p:cNvSpPr>
          <p:nvPr>
            <p:ph type="body" idx="1"/>
          </p:nvPr>
        </p:nvSpPr>
        <p:spPr>
          <a:noFill/>
          <a:ln/>
        </p:spPr>
        <p:txBody>
          <a:bodyPr lIns="93330" tIns="46665" rIns="93330" bIns="46665"/>
          <a:lstStyle/>
          <a:p>
            <a:r>
              <a:rPr lang="en-US" dirty="0"/>
              <a:t>Ref:  Vaccine Storage and Handling Toolkit, June, 2016.</a:t>
            </a:r>
          </a:p>
        </p:txBody>
      </p:sp>
      <p:sp>
        <p:nvSpPr>
          <p:cNvPr id="278531" name="Slide Number Placeholder 3"/>
          <p:cNvSpPr txBox="1">
            <a:spLocks noGrp="1"/>
          </p:cNvSpPr>
          <p:nvPr/>
        </p:nvSpPr>
        <p:spPr bwMode="auto">
          <a:xfrm>
            <a:off x="4023092" y="9065746"/>
            <a:ext cx="3077739" cy="477574"/>
          </a:xfrm>
          <a:prstGeom prst="rect">
            <a:avLst/>
          </a:prstGeom>
          <a:noFill/>
          <a:ln w="9525">
            <a:noFill/>
            <a:miter lim="800000"/>
            <a:headEnd/>
            <a:tailEnd/>
          </a:ln>
        </p:spPr>
        <p:txBody>
          <a:bodyPr lIns="93330" tIns="46665" rIns="93330" bIns="46665" anchor="b"/>
          <a:lstStyle/>
          <a:p>
            <a:pPr algn="r"/>
            <a:endParaRPr lang="en-US" sz="1200" dirty="0">
              <a:solidFill>
                <a:srgbClr val="000000"/>
              </a:solidFill>
            </a:endParaRPr>
          </a:p>
        </p:txBody>
      </p:sp>
      <p:sp>
        <p:nvSpPr>
          <p:cNvPr id="5" name="Footer Placeholder 4"/>
          <p:cNvSpPr>
            <a:spLocks noGrp="1"/>
          </p:cNvSpPr>
          <p:nvPr>
            <p:ph type="ftr" sz="quarter" idx="4"/>
          </p:nvPr>
        </p:nvSpPr>
        <p:spPr/>
        <p:txBody>
          <a:bodyPr/>
          <a:lstStyle/>
          <a:p>
            <a:pPr>
              <a:defRPr/>
            </a:pPr>
            <a:r>
              <a:rPr lang="en-US">
                <a:solidFill>
                  <a:srgbClr val="000000"/>
                </a:solidFill>
              </a:rPr>
              <a:t>EPIC  2018</a:t>
            </a:r>
            <a:endParaRPr lang="en-US" dirty="0">
              <a:solidFill>
                <a:srgbClr val="000000"/>
              </a:solidFill>
            </a:endParaRPr>
          </a:p>
        </p:txBody>
      </p:sp>
    </p:spTree>
    <p:extLst>
      <p:ext uri="{BB962C8B-B14F-4D97-AF65-F5344CB8AC3E}">
        <p14:creationId xmlns:p14="http://schemas.microsoft.com/office/powerpoint/2010/main" val="10643042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dirty="0">
                <a:solidFill>
                  <a:prstClr val="black"/>
                </a:solidFill>
                <a:latin typeface="Arial" charset="0"/>
              </a:rPr>
              <a:t>Specific administration guidelines have been established for each vaccine. Minimum age and intervals for vaccines are set by manufacturers during clinical trials; too young an age or too close together may alter effectiveness of a vaccine. </a:t>
            </a:r>
          </a:p>
          <a:p>
            <a:pPr lvl="0"/>
            <a:r>
              <a:rPr lang="en-US" sz="1000" dirty="0">
                <a:solidFill>
                  <a:prstClr val="black"/>
                </a:solidFill>
                <a:latin typeface="Arial" charset="0"/>
              </a:rPr>
              <a:t>There is a 4-day grace period – vaccines given during the 4-day window before the recommended age/interval may be counted as valid. It is suggested that MMR and Varicella, not be given before one year of age.  GRITS tables have been set up to calculate this correctly when a vaccine history is entered.</a:t>
            </a:r>
          </a:p>
          <a:p>
            <a:endParaRPr lang="en-US" dirty="0"/>
          </a:p>
          <a:p>
            <a:r>
              <a:rPr lang="en-US" dirty="0"/>
              <a:t>The updated version is entitled General Best Practice Guidelines for Immunization.  It will not be available to order but can be accessed on the ACIP Recommendations pg. or downloaded.  The bullets list the chapters in the document,</a:t>
            </a:r>
            <a:r>
              <a:rPr lang="en-US" baseline="0" dirty="0"/>
              <a:t> plus the location of the errata.</a:t>
            </a:r>
            <a:endParaRPr lang="en-US" dirty="0"/>
          </a:p>
        </p:txBody>
      </p:sp>
      <p:sp>
        <p:nvSpPr>
          <p:cNvPr id="5" name="TextBox 4"/>
          <p:cNvSpPr txBox="1"/>
          <p:nvPr/>
        </p:nvSpPr>
        <p:spPr>
          <a:xfrm>
            <a:off x="157833" y="8917128"/>
            <a:ext cx="1815077" cy="279743"/>
          </a:xfrm>
          <a:prstGeom prst="rect">
            <a:avLst/>
          </a:prstGeom>
          <a:noFill/>
        </p:spPr>
        <p:txBody>
          <a:bodyPr wrap="square" lIns="93342" tIns="46671" rIns="93342" bIns="46671" rtlCol="0">
            <a:spAutoFit/>
          </a:bodyPr>
          <a:lstStyle/>
          <a:p>
            <a:r>
              <a:rPr lang="en-US" sz="1200" dirty="0">
                <a:solidFill>
                  <a:srgbClr val="000000"/>
                </a:solidFill>
              </a:rPr>
              <a:t>EPIC 2018</a:t>
            </a:r>
          </a:p>
        </p:txBody>
      </p:sp>
    </p:spTree>
    <p:extLst>
      <p:ext uri="{BB962C8B-B14F-4D97-AF65-F5344CB8AC3E}">
        <p14:creationId xmlns:p14="http://schemas.microsoft.com/office/powerpoint/2010/main" val="26394085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p:spPr>
        <p:txBody>
          <a:bodyPr/>
          <a:lstStyle/>
          <a:p>
            <a:endParaRPr lang="en-US"/>
          </a:p>
        </p:txBody>
      </p:sp>
      <p:sp>
        <p:nvSpPr>
          <p:cNvPr id="4" name="Footer Placeholder 3"/>
          <p:cNvSpPr>
            <a:spLocks noGrp="1"/>
          </p:cNvSpPr>
          <p:nvPr>
            <p:ph type="ftr" sz="quarter" idx="10"/>
          </p:nvPr>
        </p:nvSpPr>
        <p:spPr/>
        <p:txBody>
          <a:bodyPr/>
          <a:lstStyle/>
          <a:p>
            <a:pPr>
              <a:defRPr/>
            </a:pPr>
            <a:r>
              <a:rPr lang="en-US"/>
              <a:t>EPIC 2018</a:t>
            </a:r>
            <a:endParaRPr lang="en-US" dirty="0"/>
          </a:p>
        </p:txBody>
      </p:sp>
      <p:sp>
        <p:nvSpPr>
          <p:cNvPr id="6" name="Slide Number Placeholder 5"/>
          <p:cNvSpPr>
            <a:spLocks noGrp="1"/>
          </p:cNvSpPr>
          <p:nvPr>
            <p:ph type="sldNum" sz="quarter" idx="11"/>
          </p:nvPr>
        </p:nvSpPr>
        <p:spPr/>
        <p:txBody>
          <a:bodyPr/>
          <a:lstStyle/>
          <a:p>
            <a:pPr>
              <a:defRPr/>
            </a:pPr>
            <a:fld id="{97952AFA-8362-48FC-9C34-150C87379A95}" type="slidenum">
              <a:rPr lang="en-US" smtClean="0"/>
              <a:pPr>
                <a:defRPr/>
              </a:pPr>
              <a:t>46</a:t>
            </a:fld>
            <a:endParaRPr lang="en-US"/>
          </a:p>
        </p:txBody>
      </p:sp>
    </p:spTree>
    <p:extLst>
      <p:ext uri="{BB962C8B-B14F-4D97-AF65-F5344CB8AC3E}">
        <p14:creationId xmlns:p14="http://schemas.microsoft.com/office/powerpoint/2010/main" val="7771090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latin typeface="Calibri" pitchFamily="34" charset="0"/>
            </a:endParaRPr>
          </a:p>
        </p:txBody>
      </p:sp>
      <p:sp>
        <p:nvSpPr>
          <p:cNvPr id="292866" name="Rectangle 2"/>
          <p:cNvSpPr>
            <a:spLocks noGrp="1" noRot="1" noChangeAspect="1" noChangeArrowheads="1" noTextEdit="1"/>
          </p:cNvSpPr>
          <p:nvPr>
            <p:ph type="sldImg"/>
          </p:nvPr>
        </p:nvSpPr>
        <p:spPr>
          <a:xfrm>
            <a:off x="331788" y="696913"/>
            <a:ext cx="6197600" cy="3486150"/>
          </a:xfrm>
          <a:ln/>
        </p:spPr>
      </p:sp>
      <p:sp>
        <p:nvSpPr>
          <p:cNvPr id="292867" name="Rectangle 3"/>
          <p:cNvSpPr>
            <a:spLocks noGrp="1" noChangeArrowheads="1"/>
          </p:cNvSpPr>
          <p:nvPr>
            <p:ph type="body" idx="1"/>
          </p:nvPr>
        </p:nvSpPr>
        <p:spPr>
          <a:xfrm>
            <a:off x="900113" y="4492625"/>
            <a:ext cx="5029200" cy="4184650"/>
          </a:xfrm>
          <a:noFill/>
          <a:ln/>
        </p:spPr>
        <p:txBody>
          <a:bodyPr lIns="91432" tIns="45716" rIns="91432" bIns="45716"/>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Be sure to check package insert for correct route, correct sites for the route and correct needle length.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Much of this information is available in the ACIP General Recommendations document.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rPr>
              <a:t>*Make a chart of this information for use in your office*.  Or have a VACS FACS available in your office. </a:t>
            </a:r>
          </a:p>
          <a:p>
            <a:pPr>
              <a:spcBef>
                <a:spcPct val="0"/>
              </a:spcBef>
            </a:pPr>
            <a:r>
              <a:rPr lang="en-US" sz="1000" dirty="0">
                <a:solidFill>
                  <a:srgbClr val="000000"/>
                </a:solidFill>
                <a:latin typeface="Arial" charset="0"/>
              </a:rPr>
              <a:t>Ref: General Recommendations on Immunization MMWR 2011; 60 (No. RR-2) Jan 28, 2011</a:t>
            </a:r>
          </a:p>
          <a:p>
            <a:pPr>
              <a:spcBef>
                <a:spcPct val="0"/>
              </a:spcBef>
            </a:pPr>
            <a:r>
              <a:rPr lang="en-US" sz="1000" dirty="0">
                <a:latin typeface="Arial" charset="0"/>
              </a:rPr>
              <a:t> </a:t>
            </a:r>
          </a:p>
          <a:p>
            <a:pPr>
              <a:spcBef>
                <a:spcPct val="0"/>
              </a:spcBef>
            </a:pPr>
            <a:endParaRPr lang="en-US" sz="1000" dirty="0">
              <a:latin typeface="Arial" charset="0"/>
            </a:endParaRPr>
          </a:p>
          <a:p>
            <a:pPr>
              <a:spcBef>
                <a:spcPct val="0"/>
              </a:spcBef>
            </a:pPr>
            <a:endParaRPr lang="en-US" sz="1000" dirty="0">
              <a:solidFill>
                <a:srgbClr val="00B050"/>
              </a:solidFill>
              <a:latin typeface="Arial" charset="0"/>
            </a:endParaRPr>
          </a:p>
          <a:p>
            <a:pPr>
              <a:spcBef>
                <a:spcPct val="0"/>
              </a:spcBef>
            </a:pPr>
            <a:r>
              <a:rPr lang="en-US" sz="1000" dirty="0">
                <a:solidFill>
                  <a:srgbClr val="C00000"/>
                </a:solidFill>
                <a:latin typeface="Arial" charset="0"/>
              </a:rPr>
              <a:t>REMINDER:</a:t>
            </a:r>
          </a:p>
          <a:p>
            <a:pPr marL="171450" indent="-171450">
              <a:spcBef>
                <a:spcPct val="0"/>
              </a:spcBef>
              <a:buFont typeface="Arial" panose="020B0604020202020204" pitchFamily="34" charset="0"/>
              <a:buChar char="•"/>
            </a:pPr>
            <a:r>
              <a:rPr lang="en-US" sz="1000" dirty="0">
                <a:solidFill>
                  <a:srgbClr val="C00000"/>
                </a:solidFill>
                <a:latin typeface="Arial" charset="0"/>
              </a:rPr>
              <a:t>Vaccines should never be given in the gluteus muscle</a:t>
            </a:r>
          </a:p>
          <a:p>
            <a:pPr marL="171450" indent="-171450">
              <a:spcBef>
                <a:spcPct val="0"/>
              </a:spcBef>
              <a:buFont typeface="Arial" panose="020B0604020202020204" pitchFamily="34" charset="0"/>
              <a:buChar char="•"/>
            </a:pPr>
            <a:r>
              <a:rPr lang="en-US" sz="1000" dirty="0">
                <a:solidFill>
                  <a:srgbClr val="C00000"/>
                </a:solidFill>
                <a:latin typeface="Arial" charset="0"/>
              </a:rPr>
              <a:t>If it is discovered that Hepatitis B or rabies vaccine has been given there, all such doses must be repeated at appropriate sites</a:t>
            </a:r>
            <a:r>
              <a:rPr lang="en-US" sz="1000" dirty="0">
                <a:solidFill>
                  <a:srgbClr val="00B050"/>
                </a:solidFill>
                <a:latin typeface="Arial" charset="0"/>
              </a:rPr>
              <a:t>.</a:t>
            </a:r>
          </a:p>
          <a:p>
            <a:pPr>
              <a:spcBef>
                <a:spcPct val="0"/>
              </a:spcBef>
            </a:pPr>
            <a:endParaRPr lang="en-US" sz="1000" dirty="0">
              <a:latin typeface="Arial" charset="0"/>
            </a:endParaRPr>
          </a:p>
        </p:txBody>
      </p:sp>
      <p:sp>
        <p:nvSpPr>
          <p:cNvPr id="6" name="Footer Placeholder 5"/>
          <p:cNvSpPr>
            <a:spLocks noGrp="1"/>
          </p:cNvSpPr>
          <p:nvPr>
            <p:ph type="ftr" sz="quarter" idx="4"/>
          </p:nvPr>
        </p:nvSpPr>
        <p:spPr/>
        <p:txBody>
          <a:bodyPr/>
          <a:lstStyle/>
          <a:p>
            <a:pPr>
              <a:defRPr/>
            </a:pPr>
            <a:r>
              <a:rPr lang="en-US">
                <a:solidFill>
                  <a:srgbClr val="000000"/>
                </a:solidFill>
              </a:rPr>
              <a:t>EPIC 2018</a:t>
            </a:r>
            <a:endParaRPr lang="en-US" dirty="0">
              <a:solidFill>
                <a:srgbClr val="000000"/>
              </a:solidFill>
            </a:endParaRPr>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solidFill>
                  <a:srgbClr val="000000"/>
                </a:solidFill>
              </a:rPr>
              <a:pPr>
                <a:defRPr/>
              </a:pPr>
              <a:t>47</a:t>
            </a:fld>
            <a:endParaRPr lang="en-US">
              <a:solidFill>
                <a:srgbClr val="000000"/>
              </a:solidFill>
            </a:endParaRPr>
          </a:p>
        </p:txBody>
      </p:sp>
    </p:spTree>
    <p:extLst>
      <p:ext uri="{BB962C8B-B14F-4D97-AF65-F5344CB8AC3E}">
        <p14:creationId xmlns:p14="http://schemas.microsoft.com/office/powerpoint/2010/main" val="2151785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26" tIns="46663" rIns="93326" bIns="46663" anchor="b"/>
          <a:lstStyle/>
          <a:p>
            <a:pPr algn="r" defTabSz="933420" fontAlgn="auto">
              <a:spcBef>
                <a:spcPts val="0"/>
              </a:spcBef>
              <a:spcAft>
                <a:spcPts val="0"/>
              </a:spcAft>
              <a:defRPr/>
            </a:pPr>
            <a:endParaRPr lang="en-US" sz="1200" kern="0" dirty="0">
              <a:solidFill>
                <a:srgbClr val="000000"/>
              </a:solidFill>
            </a:endParaRPr>
          </a:p>
        </p:txBody>
      </p:sp>
      <p:sp>
        <p:nvSpPr>
          <p:cNvPr id="294914" name="Rectangle 6"/>
          <p:cNvSpPr txBox="1">
            <a:spLocks noGrp="1" noChangeArrowheads="1"/>
          </p:cNvSpPr>
          <p:nvPr/>
        </p:nvSpPr>
        <p:spPr bwMode="auto">
          <a:xfrm>
            <a:off x="0" y="8917127"/>
            <a:ext cx="3077739" cy="469745"/>
          </a:xfrm>
          <a:prstGeom prst="rect">
            <a:avLst/>
          </a:prstGeom>
          <a:noFill/>
          <a:ln w="9525">
            <a:noFill/>
            <a:miter lim="800000"/>
            <a:headEnd/>
            <a:tailEnd/>
          </a:ln>
        </p:spPr>
        <p:txBody>
          <a:bodyPr lIns="93326" tIns="46663" rIns="93326" bIns="46663" anchor="b"/>
          <a:lstStyle/>
          <a:p>
            <a:pPr defTabSz="933420" fontAlgn="auto">
              <a:spcBef>
                <a:spcPts val="0"/>
              </a:spcBef>
              <a:spcAft>
                <a:spcPts val="0"/>
              </a:spcAft>
              <a:defRPr/>
            </a:pPr>
            <a:endParaRPr lang="en-US" sz="1200" kern="0" dirty="0">
              <a:solidFill>
                <a:srgbClr val="000000"/>
              </a:solidFill>
            </a:endParaRPr>
          </a:p>
        </p:txBody>
      </p:sp>
      <p:sp>
        <p:nvSpPr>
          <p:cNvPr id="294915" name="Rectangle 7"/>
          <p:cNvSpPr txBox="1">
            <a:spLocks noGrp="1" noChangeArrowheads="1"/>
          </p:cNvSpPr>
          <p:nvPr/>
        </p:nvSpPr>
        <p:spPr bwMode="auto">
          <a:xfrm>
            <a:off x="4023092" y="8917127"/>
            <a:ext cx="3077739" cy="469745"/>
          </a:xfrm>
          <a:prstGeom prst="rect">
            <a:avLst/>
          </a:prstGeom>
          <a:noFill/>
          <a:ln w="9525">
            <a:noFill/>
            <a:miter lim="800000"/>
            <a:headEnd/>
            <a:tailEnd/>
          </a:ln>
        </p:spPr>
        <p:txBody>
          <a:bodyPr lIns="93326" tIns="46663" rIns="93326" bIns="46663" anchor="b"/>
          <a:lstStyle/>
          <a:p>
            <a:pPr algn="r" defTabSz="933420" fontAlgn="auto">
              <a:spcBef>
                <a:spcPts val="0"/>
              </a:spcBef>
              <a:spcAft>
                <a:spcPts val="0"/>
              </a:spcAft>
              <a:defRPr/>
            </a:pPr>
            <a:endParaRPr lang="en-US" sz="1200" kern="0" dirty="0">
              <a:solidFill>
                <a:srgbClr val="000000"/>
              </a:solidFill>
            </a:endParaRPr>
          </a:p>
        </p:txBody>
      </p:sp>
      <p:sp>
        <p:nvSpPr>
          <p:cNvPr id="294916" name="Rectangle 2"/>
          <p:cNvSpPr>
            <a:spLocks noGrp="1" noRot="1" noChangeAspect="1" noChangeArrowheads="1" noTextEdit="1"/>
          </p:cNvSpPr>
          <p:nvPr>
            <p:ph type="sldImg"/>
          </p:nvPr>
        </p:nvSpPr>
        <p:spPr>
          <a:xfrm>
            <a:off x="423863" y="703263"/>
            <a:ext cx="6257925" cy="3521075"/>
          </a:xfrm>
          <a:ln/>
        </p:spPr>
      </p:sp>
      <p:sp>
        <p:nvSpPr>
          <p:cNvPr id="294917" name="Rectangle 3"/>
          <p:cNvSpPr>
            <a:spLocks noGrp="1" noChangeArrowheads="1"/>
          </p:cNvSpPr>
          <p:nvPr>
            <p:ph type="body" idx="1"/>
          </p:nvPr>
        </p:nvSpPr>
        <p:spPr>
          <a:xfrm>
            <a:off x="946997" y="4469786"/>
            <a:ext cx="5208482" cy="4226096"/>
          </a:xfrm>
          <a:noFill/>
          <a:ln/>
        </p:spPr>
        <p:txBody>
          <a:bodyPr lIns="91795" tIns="45897" rIns="91795" bIns="45897"/>
          <a:lstStyle/>
          <a:p>
            <a:pPr defTabSz="933420" eaLnBrk="1" hangingPunct="1">
              <a:defRPr/>
            </a:pPr>
            <a:r>
              <a:rPr lang="en-US" sz="1000" dirty="0">
                <a:solidFill>
                  <a:srgbClr val="000000"/>
                </a:solidFill>
                <a:latin typeface="Arial" charset="0"/>
              </a:rPr>
              <a:t>Be sure to check package insert for correct route and then make a chart for use in your office. </a:t>
            </a:r>
          </a:p>
          <a:p>
            <a:pPr defTabSz="933420" eaLnBrk="1" hangingPunct="1">
              <a:defRPr/>
            </a:pPr>
            <a:endParaRPr lang="en-US" sz="1000" dirty="0">
              <a:solidFill>
                <a:srgbClr val="000000"/>
              </a:solidFill>
              <a:latin typeface="Arial" charset="0"/>
            </a:endParaRPr>
          </a:p>
          <a:p>
            <a:r>
              <a:rPr lang="en-US" dirty="0"/>
              <a:t>Revaccination is recommended if:</a:t>
            </a:r>
          </a:p>
          <a:p>
            <a:pPr marL="175016" indent="-175016">
              <a:buFont typeface="Arial" panose="020B0604020202020204" pitchFamily="34" charset="0"/>
              <a:buChar char="•"/>
            </a:pPr>
            <a:r>
              <a:rPr lang="en-US" dirty="0"/>
              <a:t>hepatitis B vaccine is administered by any route other than IM or in any site of an adult other than deltoid or anterolateral thigh</a:t>
            </a:r>
          </a:p>
          <a:p>
            <a:pPr marL="175016" indent="-175016">
              <a:buFont typeface="Arial" panose="020B0604020202020204" pitchFamily="34" charset="0"/>
              <a:buChar char="•"/>
            </a:pPr>
            <a:r>
              <a:rPr lang="en-US" dirty="0"/>
              <a:t>rabies vaccine is administered in gluteal site</a:t>
            </a:r>
          </a:p>
          <a:p>
            <a:pPr marL="175016" indent="-175016">
              <a:buFont typeface="Arial" panose="020B0604020202020204" pitchFamily="34" charset="0"/>
              <a:buChar char="•"/>
            </a:pPr>
            <a:r>
              <a:rPr lang="en-US" dirty="0"/>
              <a:t>if a partial dose of a parenteral vaccine is administered because the syringe or needle leaks or the patient jerks away</a:t>
            </a:r>
          </a:p>
          <a:p>
            <a:pPr defTabSz="933420" eaLnBrk="1" hangingPunct="1">
              <a:defRPr/>
            </a:pPr>
            <a:endParaRPr lang="en-US" sz="1000" dirty="0">
              <a:solidFill>
                <a:srgbClr val="000000"/>
              </a:solidFill>
              <a:latin typeface="Arial" charset="0"/>
            </a:endParaRPr>
          </a:p>
          <a:p>
            <a:pPr defTabSz="933420" eaLnBrk="1" hangingPunct="1">
              <a:defRPr/>
            </a:pPr>
            <a:r>
              <a:rPr lang="en-US" sz="1000" b="1" dirty="0">
                <a:solidFill>
                  <a:srgbClr val="FFFFFF"/>
                </a:solidFill>
                <a:latin typeface="Calibri"/>
              </a:rPr>
              <a:t>Ref: Epidemiology and Prevention of Vaccine-Preventable Diseases. 13th Edition,  2015</a:t>
            </a:r>
          </a:p>
          <a:p>
            <a:pPr defTabSz="933420" eaLnBrk="1" hangingPunct="1">
              <a:defRPr/>
            </a:pPr>
            <a:endParaRPr lang="en-US" sz="1000" dirty="0">
              <a:solidFill>
                <a:srgbClr val="000000"/>
              </a:solidFill>
              <a:latin typeface="Arial" charset="0"/>
            </a:endParaRPr>
          </a:p>
          <a:p>
            <a:pPr eaLnBrk="1" hangingPunct="1"/>
            <a:endParaRPr lang="en-US" sz="1000" dirty="0">
              <a:latin typeface="Arial" charset="0"/>
            </a:endParaRPr>
          </a:p>
        </p:txBody>
      </p:sp>
      <p:sp>
        <p:nvSpPr>
          <p:cNvPr id="7" name="Footer Placeholder 6"/>
          <p:cNvSpPr>
            <a:spLocks noGrp="1"/>
          </p:cNvSpPr>
          <p:nvPr>
            <p:ph type="ftr" sz="quarter" idx="4"/>
          </p:nvPr>
        </p:nvSpPr>
        <p:spPr>
          <a:xfrm>
            <a:off x="157833" y="8772837"/>
            <a:ext cx="3077739" cy="469745"/>
          </a:xfrm>
        </p:spPr>
        <p:txBody>
          <a:bodyPr/>
          <a:lstStyle/>
          <a:p>
            <a:pPr defTabSz="933420" fontAlgn="auto">
              <a:spcBef>
                <a:spcPts val="0"/>
              </a:spcBef>
              <a:spcAft>
                <a:spcPts val="0"/>
              </a:spcAft>
              <a:defRPr/>
            </a:pPr>
            <a:r>
              <a:rPr lang="en-US" kern="0" dirty="0">
                <a:solidFill>
                  <a:sysClr val="windowText" lastClr="000000"/>
                </a:solidFill>
              </a:rPr>
              <a:t>EPIC  2018</a:t>
            </a:r>
          </a:p>
        </p:txBody>
      </p:sp>
    </p:spTree>
    <p:extLst>
      <p:ext uri="{BB962C8B-B14F-4D97-AF65-F5344CB8AC3E}">
        <p14:creationId xmlns:p14="http://schemas.microsoft.com/office/powerpoint/2010/main" val="28803213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619125"/>
            <a:ext cx="6259513" cy="3521075"/>
          </a:xfrm>
        </p:spPr>
      </p:sp>
      <p:sp>
        <p:nvSpPr>
          <p:cNvPr id="3" name="Notes Placeholder 2"/>
          <p:cNvSpPr>
            <a:spLocks noGrp="1"/>
          </p:cNvSpPr>
          <p:nvPr>
            <p:ph type="body" idx="1"/>
          </p:nvPr>
        </p:nvSpPr>
        <p:spPr/>
        <p:txBody>
          <a:bodyPr/>
          <a:lstStyle/>
          <a:p>
            <a:r>
              <a:rPr lang="en-US" dirty="0">
                <a:solidFill>
                  <a:srgbClr val="FF0000"/>
                </a:solidFill>
                <a:latin typeface="Lato"/>
              </a:rPr>
              <a:t>Changing needles between drawing vaccine from a vial and injecting it into a recipient is not necessary unless the needle has been damaged or contaminated.</a:t>
            </a:r>
          </a:p>
          <a:p>
            <a:endParaRPr lang="en-US" dirty="0">
              <a:solidFill>
                <a:srgbClr val="FF0000"/>
              </a:solidFill>
              <a:latin typeface="Lato"/>
            </a:endParaRPr>
          </a:p>
          <a:p>
            <a:r>
              <a:rPr lang="en-US" dirty="0">
                <a:solidFill>
                  <a:srgbClr val="FF0000"/>
                </a:solidFill>
                <a:latin typeface="Lato"/>
              </a:rPr>
              <a:t>General Best Practice Guidelines for Immunization: Best Practices Guidance of the Advisory Committee on Immunization Practices (ACIP), Vaccine Administration chapter.     Published 4-20-17.</a:t>
            </a:r>
          </a:p>
          <a:p>
            <a:br>
              <a:rPr lang="en-US" dirty="0">
                <a:solidFill>
                  <a:srgbClr val="FF0000"/>
                </a:solidFill>
                <a:latin typeface="Lato"/>
                <a:hlinkClick r:id="rId3" tooltip="Facebook"/>
              </a:rPr>
            </a:br>
            <a:endParaRPr lang="en-US" dirty="0">
              <a:solidFill>
                <a:srgbClr val="FF0000"/>
              </a:solidFill>
            </a:endParaRPr>
          </a:p>
        </p:txBody>
      </p:sp>
      <p:sp>
        <p:nvSpPr>
          <p:cNvPr id="6" name="TextBox 5"/>
          <p:cNvSpPr txBox="1"/>
          <p:nvPr/>
        </p:nvSpPr>
        <p:spPr>
          <a:xfrm>
            <a:off x="236749" y="8888270"/>
            <a:ext cx="1893993" cy="279743"/>
          </a:xfrm>
          <a:prstGeom prst="rect">
            <a:avLst/>
          </a:prstGeom>
          <a:noFill/>
        </p:spPr>
        <p:txBody>
          <a:bodyPr wrap="square" lIns="93342" tIns="46671" rIns="93342" bIns="46671" rtlCol="0">
            <a:spAutoFit/>
          </a:bodyPr>
          <a:lstStyle/>
          <a:p>
            <a:r>
              <a:rPr lang="en-US" sz="1200" dirty="0"/>
              <a:t>EPIC 2018</a:t>
            </a:r>
          </a:p>
        </p:txBody>
      </p:sp>
    </p:spTree>
    <p:extLst>
      <p:ext uri="{BB962C8B-B14F-4D97-AF65-F5344CB8AC3E}">
        <p14:creationId xmlns:p14="http://schemas.microsoft.com/office/powerpoint/2010/main" val="116490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CDC. JAMA November 14, 2007; 298(18):2155–63.</a:t>
            </a:r>
          </a:p>
          <a:p>
            <a:pPr marL="0" indent="0">
              <a:buNone/>
            </a:pPr>
            <a:r>
              <a:rPr lang="en-US" dirty="0"/>
              <a:t> 2. CDC. National Notifiable Diseases Surveillance System, 2017 Annual Tables of Infectious Disease Data. Available at www.cdc.gov/nndss/infectious-tables.html. NNDSS finalized annual data as of November 28, 2018. </a:t>
            </a:r>
          </a:p>
          <a:p>
            <a:pPr marL="0" indent="0">
              <a:buNone/>
            </a:pPr>
            <a:r>
              <a:rPr lang="en-US" dirty="0"/>
              <a:t>3. An additional 10 cases of Hib are estimated to have occurred among the 203 reports of Hib (&lt;5 years) with unknown serotype.</a:t>
            </a:r>
          </a:p>
          <a:p>
            <a:pPr marL="0" indent="0">
              <a:buNone/>
            </a:pPr>
            <a:r>
              <a:rPr lang="en-US" dirty="0"/>
              <a:t>4. CDC. Viral Hepatitis Surveillance – United States, 2016. 5. CDC. MMWR October 6, 1995; 43(53):1–98. 6. CDC. Active Bacterial Core Surveillance, 2016 data (unpublished). 7. CDC. MMWR, February 6, 2009; 58(RR-2):1–25. 8. CDC. New Vaccine Surveillance Network, 2017 data (unpublished); U.S. rotavirus disease now has a biennial pattern. 9. CDC. Varicella Program, 2017 data (unpublished). </a:t>
            </a:r>
          </a:p>
          <a:p>
            <a:pPr marL="0" indent="0">
              <a:buNone/>
            </a:pPr>
            <a:endParaRPr lang="en-US" dirty="0"/>
          </a:p>
          <a:p>
            <a:pPr marL="0" indent="0">
              <a:buNone/>
            </a:pPr>
            <a:r>
              <a:rPr lang="en-US" dirty="0"/>
              <a:t>Technical content reviewed by the Centers for Disease Control and Prevention</a:t>
            </a:r>
          </a:p>
          <a:p>
            <a:pPr marL="0" indent="0">
              <a:buNone/>
            </a:pPr>
            <a:r>
              <a:rPr lang="en-US" dirty="0"/>
              <a:t>www.immunize.org/catg.d/p4037.pdf • Item #P4037 (2/19)</a:t>
            </a:r>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0"/>
          </p:nvPr>
        </p:nvSpPr>
        <p:spPr/>
        <p:txBody>
          <a:bodyPr/>
          <a:lstStyle/>
          <a:p>
            <a:pPr>
              <a:defRPr/>
            </a:pPr>
            <a:r>
              <a:rPr lang="en-US">
                <a:solidFill>
                  <a:srgbClr val="000000"/>
                </a:solidFill>
              </a:rPr>
              <a:t>EPIC  2018</a:t>
            </a:r>
            <a:endParaRPr lang="en-US" dirty="0">
              <a:solidFill>
                <a:srgbClr val="000000"/>
              </a:solidFill>
            </a:endParaRPr>
          </a:p>
        </p:txBody>
      </p:sp>
    </p:spTree>
    <p:extLst>
      <p:ext uri="{BB962C8B-B14F-4D97-AF65-F5344CB8AC3E}">
        <p14:creationId xmlns:p14="http://schemas.microsoft.com/office/powerpoint/2010/main" val="8439797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latin typeface="Calibri" pitchFamily="34" charset="0"/>
            </a:endParaRPr>
          </a:p>
        </p:txBody>
      </p:sp>
      <p:sp>
        <p:nvSpPr>
          <p:cNvPr id="296962"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solidFill>
                <a:srgbClr val="000000"/>
              </a:solidFill>
            </a:endParaRPr>
          </a:p>
        </p:txBody>
      </p:sp>
      <p:sp>
        <p:nvSpPr>
          <p:cNvPr id="296963" name="Rectangle 2"/>
          <p:cNvSpPr>
            <a:spLocks noGrp="1" noRot="1" noChangeAspect="1" noChangeArrowheads="1" noTextEdit="1"/>
          </p:cNvSpPr>
          <p:nvPr>
            <p:ph type="sldImg"/>
          </p:nvPr>
        </p:nvSpPr>
        <p:spPr>
          <a:xfrm>
            <a:off x="368300" y="685800"/>
            <a:ext cx="6197600" cy="3486150"/>
          </a:xfrm>
          <a:ln/>
        </p:spPr>
      </p:sp>
      <p:sp>
        <p:nvSpPr>
          <p:cNvPr id="296964" name="Rectangle 3"/>
          <p:cNvSpPr>
            <a:spLocks noGrp="1" noChangeArrowheads="1"/>
          </p:cNvSpPr>
          <p:nvPr>
            <p:ph type="body" idx="1"/>
          </p:nvPr>
        </p:nvSpPr>
        <p:spPr>
          <a:xfrm>
            <a:off x="457200" y="4416425"/>
            <a:ext cx="5867400" cy="4183063"/>
          </a:xfrm>
          <a:noFill/>
          <a:ln/>
        </p:spPr>
        <p:txBody>
          <a:bodyPr lIns="91432" tIns="45716" rIns="91432" bIns="45716"/>
          <a:lstStyle/>
          <a:p>
            <a:pPr>
              <a:spcBef>
                <a:spcPct val="0"/>
              </a:spcBef>
            </a:pPr>
            <a:r>
              <a:rPr lang="en-US" sz="1000" b="1" dirty="0">
                <a:latin typeface="Arial" charset="0"/>
              </a:rPr>
              <a:t>Vaccine Information Sheets</a:t>
            </a:r>
          </a:p>
          <a:p>
            <a:pPr>
              <a:spcBef>
                <a:spcPct val="0"/>
              </a:spcBef>
              <a:buFontTx/>
              <a:buChar char="•"/>
            </a:pPr>
            <a:r>
              <a:rPr lang="en-US" sz="1000" dirty="0">
                <a:latin typeface="Arial" charset="0"/>
              </a:rPr>
              <a:t>VIS required by law for each vaccine given and each time that vaccine is given. The most current VIS must be used.  For VIS statements in English and many other languages: </a:t>
            </a:r>
            <a:r>
              <a:rPr lang="en-US" sz="1000" dirty="0" err="1">
                <a:latin typeface="Arial" charset="0"/>
              </a:rPr>
              <a:t>www.immunize.org</a:t>
            </a:r>
            <a:r>
              <a:rPr lang="en-US" sz="1000" dirty="0">
                <a:latin typeface="Arial" charset="0"/>
              </a:rPr>
              <a:t>; </a:t>
            </a:r>
            <a:r>
              <a:rPr lang="en-US" sz="1000" dirty="0" err="1">
                <a:latin typeface="Arial" charset="0"/>
              </a:rPr>
              <a:t>www.cdc.gov</a:t>
            </a:r>
            <a:r>
              <a:rPr lang="en-US" sz="1000" dirty="0">
                <a:latin typeface="Arial" charset="0"/>
              </a:rPr>
              <a:t>/vaccines/ or call the National Immunization Program Information Hotline at </a:t>
            </a:r>
          </a:p>
          <a:p>
            <a:pPr>
              <a:spcBef>
                <a:spcPct val="0"/>
              </a:spcBef>
              <a:buFontTx/>
              <a:buChar char="•"/>
            </a:pPr>
            <a:r>
              <a:rPr lang="en-US" sz="1000" dirty="0">
                <a:latin typeface="Arial" charset="0"/>
              </a:rPr>
              <a:t>800-CDC-INFO (800-232-2522).</a:t>
            </a:r>
          </a:p>
          <a:p>
            <a:pPr>
              <a:spcBef>
                <a:spcPct val="0"/>
              </a:spcBef>
              <a:buFontTx/>
              <a:buChar char="•"/>
            </a:pPr>
            <a:r>
              <a:rPr lang="en-US" sz="1000" dirty="0">
                <a:latin typeface="Arial" charset="0"/>
              </a:rPr>
              <a:t>Document all information listed on slide. Information will also be helpful if a specific lot of vaccine is recalled in the future.  </a:t>
            </a:r>
          </a:p>
          <a:p>
            <a:pPr>
              <a:spcBef>
                <a:spcPct val="0"/>
              </a:spcBef>
              <a:buFontTx/>
              <a:buChar char="•"/>
            </a:pPr>
            <a:r>
              <a:rPr lang="en-US" sz="1000" dirty="0">
                <a:latin typeface="Arial" charset="0"/>
              </a:rPr>
              <a:t>Refusal to consent for an immunization should be documented for liability purposes and chart completeness. There is no way to document this in GRITS.</a:t>
            </a:r>
          </a:p>
          <a:p>
            <a:pPr>
              <a:spcBef>
                <a:spcPct val="0"/>
              </a:spcBef>
              <a:buFontTx/>
              <a:buChar char="•"/>
            </a:pPr>
            <a:r>
              <a:rPr lang="en-US" sz="1000" dirty="0">
                <a:latin typeface="Arial" charset="0"/>
              </a:rPr>
              <a:t>Georgia recognizes only medical and religious exemptions. Medical exemptions must be re-evaluated every year.</a:t>
            </a:r>
          </a:p>
          <a:p>
            <a:pPr>
              <a:spcBef>
                <a:spcPct val="0"/>
              </a:spcBef>
            </a:pPr>
            <a:r>
              <a:rPr lang="en-US" sz="1000" dirty="0">
                <a:latin typeface="Arial" charset="0"/>
              </a:rPr>
              <a:t> </a:t>
            </a:r>
          </a:p>
          <a:p>
            <a:pPr>
              <a:spcBef>
                <a:spcPct val="0"/>
              </a:spcBef>
            </a:pPr>
            <a:r>
              <a:rPr lang="en-US" sz="1000" dirty="0">
                <a:latin typeface="Arial" charset="0"/>
              </a:rPr>
              <a:t>Georgia law does not require signed consent for immunization.  Patients, parents or legal guardians may verbally consent to immunization. However, some practices may require written consent for all medical care. </a:t>
            </a:r>
          </a:p>
          <a:p>
            <a:pPr>
              <a:spcBef>
                <a:spcPct val="0"/>
              </a:spcBef>
            </a:pPr>
            <a:endParaRPr lang="en-US" sz="1000" dirty="0">
              <a:latin typeface="Arial" charset="0"/>
            </a:endParaRPr>
          </a:p>
          <a:p>
            <a:pPr>
              <a:spcBef>
                <a:spcPct val="0"/>
              </a:spcBef>
            </a:pPr>
            <a:endParaRPr lang="en-US" sz="900" dirty="0">
              <a:latin typeface="Arial" charset="0"/>
            </a:endParaRPr>
          </a:p>
        </p:txBody>
      </p:sp>
      <p:sp>
        <p:nvSpPr>
          <p:cNvPr id="7" name="Footer Placeholder 6"/>
          <p:cNvSpPr>
            <a:spLocks noGrp="1"/>
          </p:cNvSpPr>
          <p:nvPr>
            <p:ph type="ftr" sz="quarter" idx="4"/>
          </p:nvPr>
        </p:nvSpPr>
        <p:spPr/>
        <p:txBody>
          <a:bodyPr/>
          <a:lstStyle/>
          <a:p>
            <a:pPr>
              <a:defRPr/>
            </a:pPr>
            <a:r>
              <a:rPr lang="en-US"/>
              <a:t>EPIC 2018</a:t>
            </a:r>
            <a:endParaRPr lang="en-US" dirty="0"/>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pPr>
                <a:defRPr/>
              </a:pPr>
              <a:t>50</a:t>
            </a:fld>
            <a:endParaRPr lang="en-US"/>
          </a:p>
        </p:txBody>
      </p:sp>
    </p:spTree>
    <p:extLst>
      <p:ext uri="{BB962C8B-B14F-4D97-AF65-F5344CB8AC3E}">
        <p14:creationId xmlns:p14="http://schemas.microsoft.com/office/powerpoint/2010/main" val="28101182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solidFill>
                <a:srgbClr val="000000"/>
              </a:solidFill>
            </a:endParaRPr>
          </a:p>
        </p:txBody>
      </p:sp>
      <p:sp>
        <p:nvSpPr>
          <p:cNvPr id="29901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299011" name="Rectangle 2"/>
          <p:cNvSpPr>
            <a:spLocks noGrp="1" noRot="1" noChangeAspect="1" noChangeArrowheads="1" noTextEdit="1"/>
          </p:cNvSpPr>
          <p:nvPr>
            <p:ph type="sldImg"/>
          </p:nvPr>
        </p:nvSpPr>
        <p:spPr>
          <a:xfrm>
            <a:off x="703263" y="387350"/>
            <a:ext cx="5092700" cy="2865438"/>
          </a:xfrm>
          <a:ln/>
        </p:spPr>
      </p:sp>
      <p:sp>
        <p:nvSpPr>
          <p:cNvPr id="299012" name="Rectangle 3"/>
          <p:cNvSpPr>
            <a:spLocks noGrp="1" noChangeArrowheads="1"/>
          </p:cNvSpPr>
          <p:nvPr>
            <p:ph type="body" idx="1"/>
          </p:nvPr>
        </p:nvSpPr>
        <p:spPr>
          <a:xfrm>
            <a:off x="152400" y="3460750"/>
            <a:ext cx="6391275" cy="5835650"/>
          </a:xfrm>
          <a:noFill/>
          <a:ln/>
        </p:spPr>
        <p:txBody>
          <a:bodyPr lIns="89924" tIns="44962" rIns="89924" bIns="44962"/>
          <a:lstStyle/>
          <a:p>
            <a:pPr>
              <a:spcBef>
                <a:spcPct val="0"/>
              </a:spcBef>
            </a:pPr>
            <a:r>
              <a:rPr lang="en-US" sz="900" dirty="0">
                <a:latin typeface="Arial" charset="0"/>
              </a:rPr>
              <a:t>In 2004, House Bill 1526 was passed making the Georgia Immunization Registry a birth to death registry mandating that providers of immunizations in Georgia report those immunizations into the registry database.  Immunization data may now be shared by all providers of immunizations to Georgians of any age, and to schools, daycares, colleges and universities, and long term care facilities. The patient (age 18 or older) or parent or legal guardian may OPT-OUT of the registry.</a:t>
            </a:r>
            <a:endParaRPr lang="en-US" sz="900" dirty="0">
              <a:latin typeface="Arial" charset="0"/>
              <a:cs typeface="Times New Roman" pitchFamily="18" charset="0"/>
            </a:endParaRPr>
          </a:p>
          <a:p>
            <a:pPr>
              <a:spcBef>
                <a:spcPct val="0"/>
              </a:spcBef>
            </a:pPr>
            <a:r>
              <a:rPr lang="en-US" sz="900" dirty="0">
                <a:latin typeface="Arial" charset="0"/>
                <a:cs typeface="Times New Roman" pitchFamily="18" charset="0"/>
              </a:rPr>
              <a:t>Contact GRITS to enroll: 1-888-223-8644</a:t>
            </a:r>
            <a:r>
              <a:rPr lang="en-US" sz="900" dirty="0">
                <a:latin typeface="Arial" charset="0"/>
              </a:rPr>
              <a:t> </a:t>
            </a:r>
            <a:r>
              <a:rPr lang="en-US" sz="900" dirty="0">
                <a:solidFill>
                  <a:srgbClr val="FFFFFF"/>
                </a:solidFill>
                <a:latin typeface="Arial" charset="0"/>
              </a:rPr>
              <a:t> </a:t>
            </a:r>
            <a:endParaRPr lang="en-US" sz="900" dirty="0">
              <a:latin typeface="Arial" charset="0"/>
            </a:endParaRPr>
          </a:p>
          <a:p>
            <a:pPr>
              <a:spcBef>
                <a:spcPct val="0"/>
              </a:spcBef>
            </a:pPr>
            <a:endParaRPr lang="en-US" sz="900" dirty="0">
              <a:latin typeface="Arial" charset="0"/>
            </a:endParaRPr>
          </a:p>
          <a:p>
            <a:pPr>
              <a:spcBef>
                <a:spcPct val="0"/>
              </a:spcBef>
            </a:pPr>
            <a:r>
              <a:rPr lang="en-US" sz="900" b="1" dirty="0">
                <a:latin typeface="Arial" charset="0"/>
              </a:rPr>
              <a:t>Benefits of GRITS include:</a:t>
            </a:r>
            <a:r>
              <a:rPr lang="en-US" sz="900" dirty="0">
                <a:latin typeface="Arial" charset="0"/>
              </a:rPr>
              <a:t> accurate immunization records, inventory tracking, reduction in missed opportunities or over-immunization, generation of school entrance forms/college immunization forms, reminder/recall notices for parents, assistance in generating reporting of immunizations to HEDIS/COCASA, and elimination of phone calls to providers for immunization records. The GRITS program is web-based.  New users to the system will have to attend a training session and receive a password.  UNIFIED FONT SIZES OF WHOLE PAGE</a:t>
            </a:r>
          </a:p>
          <a:p>
            <a:pPr>
              <a:lnSpc>
                <a:spcPct val="80000"/>
              </a:lnSpc>
              <a:spcBef>
                <a:spcPct val="0"/>
              </a:spcBef>
            </a:pPr>
            <a:endParaRPr lang="en-US" sz="900" b="1" dirty="0">
              <a:latin typeface="Arial" charset="0"/>
            </a:endParaRPr>
          </a:p>
          <a:p>
            <a:pPr>
              <a:lnSpc>
                <a:spcPct val="80000"/>
              </a:lnSpc>
              <a:spcBef>
                <a:spcPct val="0"/>
              </a:spcBef>
            </a:pPr>
            <a:r>
              <a:rPr lang="en-US" sz="900" b="1" dirty="0">
                <a:latin typeface="Arial" charset="0"/>
              </a:rPr>
              <a:t>Advantages of a statewide registry are as follows:</a:t>
            </a:r>
          </a:p>
          <a:p>
            <a:pPr>
              <a:spcBef>
                <a:spcPct val="0"/>
              </a:spcBef>
            </a:pPr>
            <a:r>
              <a:rPr lang="en-US" sz="900" b="1" u="sng" dirty="0">
                <a:latin typeface="Arial" charset="0"/>
              </a:rPr>
              <a:t>Benefits to the Community</a:t>
            </a:r>
          </a:p>
          <a:p>
            <a:pPr>
              <a:spcBef>
                <a:spcPct val="0"/>
              </a:spcBef>
              <a:buFontTx/>
              <a:buChar char="•"/>
            </a:pPr>
            <a:r>
              <a:rPr lang="en-US" sz="900" dirty="0">
                <a:latin typeface="Arial" charset="0"/>
              </a:rPr>
              <a:t>Enhance the overall health status by facilitating identification of inadequately immunized segments of the population </a:t>
            </a:r>
          </a:p>
          <a:p>
            <a:pPr>
              <a:spcBef>
                <a:spcPct val="0"/>
              </a:spcBef>
              <a:buFontTx/>
              <a:buChar char="•"/>
            </a:pPr>
            <a:r>
              <a:rPr lang="en-US" sz="900" dirty="0">
                <a:latin typeface="Arial" charset="0"/>
              </a:rPr>
              <a:t>Decrease occurrence of over-immunization due to inability to locate past records</a:t>
            </a:r>
          </a:p>
          <a:p>
            <a:pPr>
              <a:spcBef>
                <a:spcPct val="0"/>
              </a:spcBef>
              <a:buFontTx/>
              <a:buChar char="•"/>
            </a:pPr>
            <a:r>
              <a:rPr lang="en-US" sz="900" dirty="0">
                <a:latin typeface="Arial" charset="0"/>
              </a:rPr>
              <a:t>Assist in issuing reminders to patients for pending and overdue immunizations</a:t>
            </a:r>
          </a:p>
          <a:p>
            <a:pPr>
              <a:spcBef>
                <a:spcPct val="0"/>
              </a:spcBef>
            </a:pPr>
            <a:r>
              <a:rPr lang="en-US" sz="900" b="1" u="sng" dirty="0">
                <a:latin typeface="Arial" charset="0"/>
              </a:rPr>
              <a:t>Benefits to Healthcare Providers</a:t>
            </a:r>
          </a:p>
          <a:p>
            <a:pPr>
              <a:spcBef>
                <a:spcPct val="0"/>
              </a:spcBef>
              <a:buFontTx/>
              <a:buChar char="•"/>
            </a:pPr>
            <a:r>
              <a:rPr lang="en-US" sz="900" dirty="0">
                <a:latin typeface="Arial" charset="0"/>
              </a:rPr>
              <a:t>Reduce staff time needed to obtain complete immunization history of patients</a:t>
            </a:r>
          </a:p>
          <a:p>
            <a:pPr>
              <a:spcBef>
                <a:spcPct val="0"/>
              </a:spcBef>
              <a:buFontTx/>
              <a:buChar char="•"/>
            </a:pPr>
            <a:r>
              <a:rPr lang="en-US" sz="900" dirty="0">
                <a:latin typeface="Arial" charset="0"/>
              </a:rPr>
              <a:t>Provide printouts of school certificates</a:t>
            </a:r>
          </a:p>
          <a:p>
            <a:pPr>
              <a:spcBef>
                <a:spcPct val="0"/>
              </a:spcBef>
              <a:buFontTx/>
              <a:buChar char="•"/>
            </a:pPr>
            <a:r>
              <a:rPr lang="en-US" sz="900" dirty="0">
                <a:latin typeface="Arial" charset="0"/>
              </a:rPr>
              <a:t>Provide vaccine information and simplify complex and dynamic immunization schedules</a:t>
            </a:r>
          </a:p>
          <a:p>
            <a:pPr>
              <a:spcBef>
                <a:spcPct val="0"/>
              </a:spcBef>
              <a:buFontTx/>
              <a:buChar char="•"/>
            </a:pPr>
            <a:r>
              <a:rPr lang="en-US" sz="900" dirty="0">
                <a:latin typeface="Arial" charset="0"/>
              </a:rPr>
              <a:t>Streamline vaccine inventory process</a:t>
            </a:r>
          </a:p>
          <a:p>
            <a:pPr>
              <a:spcBef>
                <a:spcPct val="0"/>
              </a:spcBef>
              <a:buFontTx/>
              <a:buChar char="•"/>
            </a:pPr>
            <a:r>
              <a:rPr lang="en-US" sz="900" dirty="0">
                <a:latin typeface="Arial" charset="0"/>
              </a:rPr>
              <a:t>Generate HEDIS and other reports</a:t>
            </a:r>
          </a:p>
          <a:p>
            <a:pPr>
              <a:spcBef>
                <a:spcPct val="0"/>
              </a:spcBef>
              <a:buFontTx/>
              <a:buChar char="•"/>
            </a:pPr>
            <a:r>
              <a:rPr lang="en-US" sz="900" dirty="0">
                <a:latin typeface="Arial" charset="0"/>
              </a:rPr>
              <a:t>Reinforce the concept of a medical home</a:t>
            </a:r>
          </a:p>
          <a:p>
            <a:pPr>
              <a:spcBef>
                <a:spcPct val="0"/>
              </a:spcBef>
            </a:pPr>
            <a:r>
              <a:rPr lang="en-US" sz="900" b="1" u="sng" dirty="0">
                <a:latin typeface="Arial" charset="0"/>
              </a:rPr>
              <a:t>Benefits to Public Health Officials</a:t>
            </a:r>
          </a:p>
          <a:p>
            <a:pPr>
              <a:spcBef>
                <a:spcPct val="0"/>
              </a:spcBef>
              <a:buFontTx/>
              <a:buChar char="•"/>
            </a:pPr>
            <a:r>
              <a:rPr lang="en-US" sz="900" dirty="0">
                <a:latin typeface="Arial" charset="0"/>
              </a:rPr>
              <a:t>Provide an accurate measure of immunization rates for districts, counties, and the state</a:t>
            </a:r>
          </a:p>
          <a:p>
            <a:pPr>
              <a:spcBef>
                <a:spcPct val="0"/>
              </a:spcBef>
              <a:buFontTx/>
              <a:buChar char="•"/>
            </a:pPr>
            <a:r>
              <a:rPr lang="en-US" sz="900" dirty="0">
                <a:latin typeface="Arial" charset="0"/>
              </a:rPr>
              <a:t>Allow Georgia healthcare providers to update and exchange immunization information about their patients in a confidential manner</a:t>
            </a:r>
          </a:p>
          <a:p>
            <a:pPr>
              <a:spcBef>
                <a:spcPct val="0"/>
              </a:spcBef>
              <a:buFontTx/>
              <a:buChar char="•"/>
            </a:pPr>
            <a:r>
              <a:rPr lang="en-US" sz="900" dirty="0">
                <a:latin typeface="Arial" charset="0"/>
              </a:rPr>
              <a:t>Facilitate community outreach programs</a:t>
            </a:r>
          </a:p>
          <a:p>
            <a:pPr>
              <a:spcBef>
                <a:spcPct val="0"/>
              </a:spcBef>
            </a:pPr>
            <a:r>
              <a:rPr lang="en-US" sz="900" dirty="0">
                <a:latin typeface="Arial" charset="0"/>
              </a:rPr>
              <a:t>The Georgia Code 31-12-3.1, which took affect July 1, 1996 and House Bill 1526, which took affect July 1, 2004 states: </a:t>
            </a:r>
          </a:p>
          <a:p>
            <a:pPr>
              <a:spcBef>
                <a:spcPct val="0"/>
              </a:spcBef>
            </a:pPr>
            <a:r>
              <a:rPr lang="en-US" sz="900" dirty="0">
                <a:latin typeface="Arial" charset="0"/>
              </a:rPr>
              <a:t>Any person who administers a vaccine or vaccines licensed for use by the United States Food and Drug Administration to a person shall, for each such vaccination, provide to the department such data as are deemed by the department to be necessary and appropriate for purposes of the vaccination registry established pursuant to subsection (a) of this Code section… </a:t>
            </a:r>
          </a:p>
          <a:p>
            <a:pPr>
              <a:spcBef>
                <a:spcPct val="0"/>
              </a:spcBef>
            </a:pPr>
            <a:r>
              <a:rPr lang="en-US" sz="900" dirty="0">
                <a:latin typeface="Arial" charset="0"/>
              </a:rPr>
              <a:t>At the present time the mandatory use of GRITS is not being strictly enforced but will be sometime in the future. </a:t>
            </a:r>
          </a:p>
          <a:p>
            <a:pPr>
              <a:lnSpc>
                <a:spcPct val="80000"/>
              </a:lnSpc>
              <a:spcBef>
                <a:spcPct val="0"/>
              </a:spcBef>
            </a:pPr>
            <a:endParaRPr lang="en-US" sz="900" dirty="0">
              <a:latin typeface="Arial" charset="0"/>
            </a:endParaRPr>
          </a:p>
        </p:txBody>
      </p:sp>
      <p:sp>
        <p:nvSpPr>
          <p:cNvPr id="6" name="Footer Placeholder 5"/>
          <p:cNvSpPr>
            <a:spLocks noGrp="1"/>
          </p:cNvSpPr>
          <p:nvPr>
            <p:ph type="ftr" sz="quarter" idx="4"/>
          </p:nvPr>
        </p:nvSpPr>
        <p:spPr/>
        <p:txBody>
          <a:bodyPr/>
          <a:lstStyle/>
          <a:p>
            <a:pPr>
              <a:defRPr/>
            </a:pPr>
            <a:r>
              <a:rPr lang="en-US"/>
              <a:t>EPIC 2018</a:t>
            </a:r>
            <a:endParaRPr lang="en-US" dirty="0"/>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51</a:t>
            </a:fld>
            <a:endParaRPr lang="en-US"/>
          </a:p>
        </p:txBody>
      </p:sp>
    </p:spTree>
    <p:extLst>
      <p:ext uri="{BB962C8B-B14F-4D97-AF65-F5344CB8AC3E}">
        <p14:creationId xmlns:p14="http://schemas.microsoft.com/office/powerpoint/2010/main" val="1845518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32" tIns="45716" rIns="91432" bIns="45716" anchor="b"/>
          <a:lstStyle/>
          <a:p>
            <a:pPr algn="r" fontAlgn="auto">
              <a:spcBef>
                <a:spcPts val="0"/>
              </a:spcBef>
              <a:spcAft>
                <a:spcPts val="0"/>
              </a:spcAft>
            </a:pPr>
            <a:endParaRPr lang="en-US" sz="1200" dirty="0">
              <a:solidFill>
                <a:srgbClr val="000000"/>
              </a:solidFill>
              <a:latin typeface="Calibri"/>
            </a:endParaRPr>
          </a:p>
        </p:txBody>
      </p:sp>
      <p:sp>
        <p:nvSpPr>
          <p:cNvPr id="303106"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pPr fontAlgn="auto">
              <a:spcBef>
                <a:spcPts val="0"/>
              </a:spcBef>
              <a:spcAft>
                <a:spcPts val="0"/>
              </a:spcAft>
            </a:pPr>
            <a:endParaRPr lang="en-US" sz="1200">
              <a:solidFill>
                <a:srgbClr val="000000"/>
              </a:solidFill>
              <a:latin typeface="Calibri"/>
            </a:endParaRPr>
          </a:p>
        </p:txBody>
      </p:sp>
      <p:sp>
        <p:nvSpPr>
          <p:cNvPr id="303107"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32" tIns="45716" rIns="91432" bIns="45716" anchor="b"/>
          <a:lstStyle/>
          <a:p>
            <a:pPr algn="r" fontAlgn="auto">
              <a:spcBef>
                <a:spcPts val="0"/>
              </a:spcBef>
              <a:spcAft>
                <a:spcPts val="0"/>
              </a:spcAft>
            </a:pPr>
            <a:endParaRPr lang="en-US" sz="1200" dirty="0">
              <a:solidFill>
                <a:srgbClr val="000000"/>
              </a:solidFill>
              <a:latin typeface="Calibri"/>
            </a:endParaRPr>
          </a:p>
        </p:txBody>
      </p:sp>
      <p:sp>
        <p:nvSpPr>
          <p:cNvPr id="303108" name="Rectangle 2"/>
          <p:cNvSpPr>
            <a:spLocks noGrp="1" noRot="1" noChangeAspect="1" noChangeArrowheads="1" noTextEdit="1"/>
          </p:cNvSpPr>
          <p:nvPr>
            <p:ph type="sldImg"/>
          </p:nvPr>
        </p:nvSpPr>
        <p:spPr>
          <a:xfrm>
            <a:off x="382588" y="685800"/>
            <a:ext cx="6096000" cy="3429000"/>
          </a:xfrm>
          <a:ln/>
        </p:spPr>
      </p:sp>
      <p:sp>
        <p:nvSpPr>
          <p:cNvPr id="303109" name="Rectangle 3"/>
          <p:cNvSpPr>
            <a:spLocks noGrp="1" noChangeArrowheads="1"/>
          </p:cNvSpPr>
          <p:nvPr>
            <p:ph type="body" idx="1"/>
          </p:nvPr>
        </p:nvSpPr>
        <p:spPr>
          <a:xfrm>
            <a:off x="285750" y="4208177"/>
            <a:ext cx="6286500" cy="4428344"/>
          </a:xfrm>
          <a:noFill/>
          <a:ln/>
        </p:spPr>
        <p:txBody>
          <a:bodyPr lIns="91432" tIns="45716" rIns="91432" bIns="45716"/>
          <a:lstStyle/>
          <a:p>
            <a:pPr eaLnBrk="1" hangingPunct="1"/>
            <a:r>
              <a:rPr lang="en-US" sz="1000" dirty="0">
                <a:latin typeface="Arial" charset="0"/>
              </a:rPr>
              <a:t>The most common type of adverse reactions are </a:t>
            </a:r>
            <a:r>
              <a:rPr lang="en-US" sz="1000" b="1" dirty="0">
                <a:latin typeface="Arial" charset="0"/>
              </a:rPr>
              <a:t>local reactions</a:t>
            </a:r>
            <a:r>
              <a:rPr lang="en-US" sz="1000" dirty="0">
                <a:latin typeface="Arial" charset="0"/>
              </a:rPr>
              <a:t>, such as pain, swelling, and redness at the site of injection, occurring within a few hours of the injection and are usually mild and self-limited. These may occur with up to 80% of vaccine doses, depending on the type of vaccine. They are most common with inactivated vaccines, particularly those that contain an adjuvant (DTaP). On rare occasions, local reactions may be very exaggerated or severe. These are often referred to as hypersensitivity reactions, although they are not allergic, as the term implies. These reactions are also known as Arthus reactions, and are most commonly seen with tetanus and diphtheria toxoids. Arthus reactions are believed to be due to very high titers of antibody, usually caused by too many doses of toxoid. </a:t>
            </a:r>
          </a:p>
          <a:p>
            <a:pPr eaLnBrk="1" hangingPunct="1"/>
            <a:r>
              <a:rPr lang="en-US" sz="1000" b="1" dirty="0">
                <a:latin typeface="Arial" charset="0"/>
              </a:rPr>
              <a:t>Systemic adverse reactions</a:t>
            </a:r>
            <a:r>
              <a:rPr lang="en-US" sz="1000" dirty="0">
                <a:latin typeface="Arial" charset="0"/>
              </a:rPr>
              <a:t> are more generalized events and include fever, malaise, myalgia (muscle pain), headache, loss of appetite, and others. These symptoms are common and nonspecific; they may occur because of the vaccine or may be caused by something unrelated to the vaccine, like a concurrent viral infection, stress, or excessive alcohol consumption. Systemic adverse reactions were relatively frequent with DTP vaccine, which contained a whole-cell pertussis component. However, comparison of the frequency of systemic adverse events among vaccine and placebo recipients shows they are less common with inactivated vaccines currently in use, including acellular pertussis vaccine. Systemic adverse reactions that follow live attenuated vaccines, such as fever or rash, represent symptoms produced from viral replication and are similar to a mild form of the natural disease. Systemic adverse reactions following live vaccines are usually mild, and occur 7–21 days after the vaccine was given (i.e., after an incubation period of the vaccine virus). LAIV replicates in the mucous membranes of the nose and throat, not in the lung. As a result, LAIV may cause upper respiratory symptoms (like a cold) but not influenza-like symptoms.</a:t>
            </a:r>
          </a:p>
          <a:p>
            <a:pPr eaLnBrk="1" hangingPunct="1"/>
            <a:r>
              <a:rPr lang="en-US" sz="1000" b="1" dirty="0">
                <a:latin typeface="Arial" charset="0"/>
              </a:rPr>
              <a:t>An anaphylactic (allergic) reaction</a:t>
            </a:r>
            <a:r>
              <a:rPr lang="en-US" sz="1000" dirty="0">
                <a:latin typeface="Arial" charset="0"/>
              </a:rPr>
              <a:t> may be caused by the vaccine antigen itself or some other component of the vaccine, such as cell culture material, stabilizer, preservative, or antibiotic used to inhibit bacterial growth. </a:t>
            </a:r>
            <a:r>
              <a:rPr lang="en-US" sz="1000" u="sng" dirty="0">
                <a:latin typeface="Arial" charset="0"/>
              </a:rPr>
              <a:t>Severe allergic reactions may be life-threatening.</a:t>
            </a:r>
            <a:r>
              <a:rPr lang="en-US" sz="1000" dirty="0">
                <a:latin typeface="Arial" charset="0"/>
              </a:rPr>
              <a:t> Fortunately, they are rare, occurring at a rate of less than one in half a million doses. The risk of an allergic reaction can be minimized by good screening prior to vaccination. </a:t>
            </a:r>
            <a:r>
              <a:rPr lang="en-US" sz="1000" b="1" dirty="0">
                <a:latin typeface="Arial" charset="0"/>
              </a:rPr>
              <a:t>All providers who administer vaccines must have an emergency protocol and supplies to treat anaphylaxis.</a:t>
            </a:r>
          </a:p>
          <a:p>
            <a:pPr eaLnBrk="1" hangingPunct="1"/>
            <a:r>
              <a:rPr lang="en-US" sz="1000" dirty="0">
                <a:latin typeface="Arial" charset="0"/>
              </a:rPr>
              <a:t>Reference: Epidemiology and Prevention of Vaccine-Preventable Diseases, 13th edition. May 2015  HHS, CDC. </a:t>
            </a:r>
          </a:p>
        </p:txBody>
      </p:sp>
      <p:sp>
        <p:nvSpPr>
          <p:cNvPr id="7" name="Footer Placeholder 6"/>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9" name="Slide Number Placeholder 8"/>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3230972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350445"/>
            <a:ext cx="5715000" cy="4479230"/>
          </a:xfrm>
        </p:spPr>
        <p:txBody>
          <a:bodyPr/>
          <a:lstStyle/>
          <a:p>
            <a:pPr marL="176679" lvl="0" indent="-176679" defTabSz="942289" eaLnBrk="0" fontAlgn="base" hangingPunct="0">
              <a:lnSpc>
                <a:spcPct val="90000"/>
              </a:lnSpc>
              <a:spcBef>
                <a:spcPct val="0"/>
              </a:spcBef>
              <a:spcAft>
                <a:spcPct val="0"/>
              </a:spcAft>
              <a:buFontTx/>
              <a:buChar char="•"/>
              <a:defRPr/>
            </a:pPr>
            <a:r>
              <a:rPr lang="en-US" sz="900" dirty="0">
                <a:solidFill>
                  <a:srgbClr val="000000"/>
                </a:solidFill>
                <a:latin typeface="Arial" pitchFamily="34" charset="0"/>
                <a:cs typeface="Arial" pitchFamily="34" charset="0"/>
              </a:rPr>
              <a:t>Nothing is 100% risk free.  Most reactions to vaccines are mild with very small risk of severe allergic reactions (anaphylaxis).</a:t>
            </a:r>
          </a:p>
          <a:p>
            <a:pPr marL="176679" lvl="0" indent="-176679" defTabSz="942289" eaLnBrk="0" fontAlgn="base" hangingPunct="0">
              <a:lnSpc>
                <a:spcPct val="90000"/>
              </a:lnSpc>
              <a:spcBef>
                <a:spcPct val="0"/>
              </a:spcBef>
              <a:spcAft>
                <a:spcPct val="0"/>
              </a:spcAft>
              <a:buFontTx/>
              <a:buChar char="•"/>
              <a:defRPr/>
            </a:pPr>
            <a:r>
              <a:rPr lang="en-US" sz="900" dirty="0">
                <a:solidFill>
                  <a:srgbClr val="000000"/>
                </a:solidFill>
                <a:latin typeface="Arial" pitchFamily="34" charset="0"/>
                <a:cs typeface="Arial" pitchFamily="34" charset="0"/>
              </a:rPr>
              <a:t>Systems in place to monitor safety include the FDA (pre and post licensure monitoring) and the Vaccine Safety Datalink (VSD) Project. This large project links 4 HMO's at 10 sites with the CDC to monitor adverse events possibly caused by vaccines.</a:t>
            </a:r>
          </a:p>
          <a:p>
            <a:pPr marL="176679" lvl="0" indent="-176679" defTabSz="942289" eaLnBrk="0" fontAlgn="base" hangingPunct="0">
              <a:lnSpc>
                <a:spcPct val="90000"/>
              </a:lnSpc>
              <a:spcBef>
                <a:spcPct val="0"/>
              </a:spcBef>
              <a:spcAft>
                <a:spcPct val="0"/>
              </a:spcAft>
              <a:buFontTx/>
              <a:buChar char="•"/>
              <a:defRPr/>
            </a:pPr>
            <a:r>
              <a:rPr lang="en-US" sz="900" dirty="0">
                <a:solidFill>
                  <a:srgbClr val="000000"/>
                </a:solidFill>
                <a:latin typeface="Arial" pitchFamily="34" charset="0"/>
                <a:cs typeface="Arial" pitchFamily="34" charset="0"/>
              </a:rPr>
              <a:t>FDA monitors vaccines for safety before issuing licenses - very stringent licensing involving laboratory and human testing; vaccine safety is also monitored after licensure to ensure each vaccine lot is effective and pure. Vaccine manufacturers also do post-licensure monitoring.</a:t>
            </a:r>
          </a:p>
          <a:p>
            <a:pPr marL="176679" lvl="0" indent="-176679" defTabSz="942289" eaLnBrk="0" fontAlgn="base" hangingPunct="0">
              <a:lnSpc>
                <a:spcPct val="90000"/>
              </a:lnSpc>
              <a:spcBef>
                <a:spcPct val="0"/>
              </a:spcBef>
              <a:spcAft>
                <a:spcPct val="0"/>
              </a:spcAft>
              <a:buFontTx/>
              <a:buChar char="•"/>
              <a:defRPr/>
            </a:pPr>
            <a:r>
              <a:rPr lang="en-US" sz="900" dirty="0">
                <a:solidFill>
                  <a:srgbClr val="000000"/>
                </a:solidFill>
                <a:latin typeface="Arial" pitchFamily="34" charset="0"/>
                <a:cs typeface="Arial" pitchFamily="34" charset="0"/>
              </a:rPr>
              <a:t>The Institute of Medicine reviews research related to vaccine safety and publishes a report periodically. </a:t>
            </a:r>
          </a:p>
          <a:p>
            <a:pPr marL="176679" lvl="0" indent="-176679">
              <a:lnSpc>
                <a:spcPct val="90000"/>
              </a:lnSpc>
              <a:spcBef>
                <a:spcPct val="0"/>
              </a:spcBef>
            </a:pPr>
            <a:endParaRPr lang="en-US" sz="900" dirty="0">
              <a:solidFill>
                <a:prstClr val="black"/>
              </a:solidFill>
            </a:endParaRPr>
          </a:p>
          <a:p>
            <a:pPr marL="176679" lvl="0" indent="-176679">
              <a:lnSpc>
                <a:spcPct val="90000"/>
              </a:lnSpc>
              <a:spcBef>
                <a:spcPct val="0"/>
              </a:spcBef>
            </a:pPr>
            <a:r>
              <a:rPr lang="en-US" sz="900" b="1" dirty="0">
                <a:solidFill>
                  <a:prstClr val="black"/>
                </a:solidFill>
              </a:rPr>
              <a:t>VAERS</a:t>
            </a:r>
            <a:r>
              <a:rPr lang="en-US" sz="900" dirty="0">
                <a:solidFill>
                  <a:prstClr val="black"/>
                </a:solidFill>
              </a:rPr>
              <a:t> </a:t>
            </a:r>
          </a:p>
          <a:p>
            <a:pPr marL="176679" lvl="0" indent="-176679">
              <a:lnSpc>
                <a:spcPct val="90000"/>
              </a:lnSpc>
              <a:spcBef>
                <a:spcPct val="0"/>
              </a:spcBef>
              <a:buFont typeface="Arial" panose="020B0604020202020204" pitchFamily="34" charset="0"/>
              <a:buChar char="•"/>
            </a:pPr>
            <a:r>
              <a:rPr lang="en-US" sz="900" dirty="0"/>
              <a:t>Updated system.  Two options for reporting are outlined in the gray box.</a:t>
            </a:r>
          </a:p>
          <a:p>
            <a:pPr marL="176679" lvl="0" indent="-176679">
              <a:lnSpc>
                <a:spcPct val="90000"/>
              </a:lnSpc>
              <a:spcBef>
                <a:spcPct val="0"/>
              </a:spcBef>
              <a:buFont typeface="Arial" panose="020B0604020202020204" pitchFamily="34" charset="0"/>
              <a:buChar char="•"/>
            </a:pPr>
            <a:r>
              <a:rPr lang="en-US" sz="900" dirty="0">
                <a:solidFill>
                  <a:prstClr val="black"/>
                </a:solidFill>
              </a:rPr>
              <a:t>Passive reporting system to monitor vaccine adverse events established by the National Childhood Vaccine Injury Act 1986</a:t>
            </a:r>
          </a:p>
          <a:p>
            <a:pPr marL="176679" lvl="0" indent="-176679">
              <a:lnSpc>
                <a:spcPct val="90000"/>
              </a:lnSpc>
              <a:spcBef>
                <a:spcPct val="0"/>
              </a:spcBef>
              <a:buFont typeface="Arial" panose="020B0604020202020204" pitchFamily="34" charset="0"/>
              <a:buChar char="•"/>
            </a:pPr>
            <a:r>
              <a:rPr lang="en-US" sz="900" dirty="0">
                <a:solidFill>
                  <a:prstClr val="black"/>
                </a:solidFill>
              </a:rPr>
              <a:t>Mandates patients/ parents are educated about risk of vaccines and compensated for any injury caused by vaccine.</a:t>
            </a:r>
          </a:p>
          <a:p>
            <a:pPr marL="176679" lvl="0" indent="-176679">
              <a:lnSpc>
                <a:spcPct val="90000"/>
              </a:lnSpc>
              <a:spcBef>
                <a:spcPct val="0"/>
              </a:spcBef>
              <a:buFont typeface="Arial" panose="020B0604020202020204" pitchFamily="34" charset="0"/>
              <a:buChar char="•"/>
            </a:pPr>
            <a:r>
              <a:rPr lang="en-US" sz="900" dirty="0">
                <a:solidFill>
                  <a:prstClr val="black"/>
                </a:solidFill>
              </a:rPr>
              <a:t>Emphasize there is no penalty for reporting an “adverse event”. The healthcare provider is only reporting that a specific event occurred after administration of a specific vaccine and is not claiming that the event was caused by the vaccine.</a:t>
            </a:r>
          </a:p>
          <a:p>
            <a:pPr marL="176679" lvl="0" indent="-176679">
              <a:lnSpc>
                <a:spcPct val="90000"/>
              </a:lnSpc>
              <a:spcBef>
                <a:spcPct val="0"/>
              </a:spcBef>
            </a:pPr>
            <a:endParaRPr lang="en-US" sz="900" dirty="0">
              <a:solidFill>
                <a:prstClr val="black"/>
              </a:solidFill>
              <a:cs typeface="Arial" pitchFamily="34" charset="0"/>
            </a:endParaRPr>
          </a:p>
          <a:p>
            <a:pPr marL="176679" lvl="0" indent="-176679">
              <a:lnSpc>
                <a:spcPct val="90000"/>
              </a:lnSpc>
              <a:spcBef>
                <a:spcPct val="0"/>
              </a:spcBef>
            </a:pPr>
            <a:r>
              <a:rPr lang="en-US" sz="900" b="1" dirty="0">
                <a:solidFill>
                  <a:prstClr val="black"/>
                </a:solidFill>
                <a:cs typeface="Arial" pitchFamily="34" charset="0"/>
              </a:rPr>
              <a:t>VERP – </a:t>
            </a:r>
            <a:r>
              <a:rPr lang="en-US" sz="900" dirty="0">
                <a:solidFill>
                  <a:prstClr val="black"/>
                </a:solidFill>
                <a:cs typeface="Arial" pitchFamily="34" charset="0"/>
              </a:rPr>
              <a:t>There is relatively little data available on why vaccine administration errors occur.  The Institute for Safe Medication Practice (ISMP) has launched a national patient safety reporting program to capture the unique causes and consequences of vaccine –related errors.  The ISMP National Vaccine Error Reporting Program (ISMP VERP) allows healthcare practitioners to report errors and near misses in confidence.  </a:t>
            </a:r>
          </a:p>
          <a:p>
            <a:pPr marL="176679" lvl="0" indent="-176679">
              <a:lnSpc>
                <a:spcPct val="90000"/>
              </a:lnSpc>
              <a:spcBef>
                <a:spcPct val="0"/>
              </a:spcBef>
            </a:pPr>
            <a:endParaRPr lang="en-US" sz="900" b="1" u="sng" dirty="0">
              <a:solidFill>
                <a:prstClr val="black"/>
              </a:solidFill>
              <a:cs typeface="Arial" pitchFamily="34" charset="0"/>
            </a:endParaRPr>
          </a:p>
          <a:p>
            <a:pPr marL="176679" lvl="0" indent="-176679">
              <a:lnSpc>
                <a:spcPct val="90000"/>
              </a:lnSpc>
              <a:spcBef>
                <a:spcPct val="0"/>
              </a:spcBef>
            </a:pPr>
            <a:r>
              <a:rPr lang="en-US" sz="900" b="1" u="sng" dirty="0">
                <a:solidFill>
                  <a:prstClr val="black"/>
                </a:solidFill>
                <a:cs typeface="Arial" pitchFamily="34" charset="0"/>
              </a:rPr>
              <a:t>So</a:t>
            </a:r>
            <a:r>
              <a:rPr lang="en-US" sz="1000" b="1" u="sng" dirty="0">
                <a:solidFill>
                  <a:prstClr val="black"/>
                </a:solidFill>
              </a:rPr>
              <a:t>urces of Vaccine Safety Information:</a:t>
            </a:r>
            <a:endParaRPr lang="en-US" sz="1000" b="1" dirty="0">
              <a:solidFill>
                <a:prstClr val="black"/>
              </a:solidFill>
            </a:endParaRPr>
          </a:p>
          <a:p>
            <a:pPr marL="176679" lvl="0" indent="-176679">
              <a:lnSpc>
                <a:spcPct val="90000"/>
              </a:lnSpc>
              <a:spcBef>
                <a:spcPct val="0"/>
              </a:spcBef>
            </a:pPr>
            <a:r>
              <a:rPr lang="en-US" sz="1000" b="1" dirty="0">
                <a:solidFill>
                  <a:srgbClr val="FF0000"/>
                </a:solidFill>
                <a:hlinkClick r:id="rId3"/>
              </a:rPr>
              <a:t>https://www.cdc.gov/vaccines/hcp/vis/index.html</a:t>
            </a:r>
            <a:r>
              <a:rPr lang="en-US" sz="1000" b="1" dirty="0">
                <a:solidFill>
                  <a:prstClr val="black"/>
                </a:solidFill>
              </a:rPr>
              <a:t>   www.cdc.gov/vaccinesafety/ </a:t>
            </a:r>
          </a:p>
          <a:p>
            <a:pPr marL="176679" lvl="0" indent="-176679">
              <a:lnSpc>
                <a:spcPct val="90000"/>
              </a:lnSpc>
              <a:spcBef>
                <a:spcPct val="0"/>
              </a:spcBef>
            </a:pPr>
            <a:r>
              <a:rPr lang="en-US" sz="1000" b="1" dirty="0">
                <a:solidFill>
                  <a:prstClr val="black"/>
                </a:solidFill>
              </a:rPr>
              <a:t>www.idsociety.org 		www.vaccinesafety.edu</a:t>
            </a:r>
          </a:p>
          <a:p>
            <a:pPr marL="176679" lvl="0" indent="-176679">
              <a:lnSpc>
                <a:spcPct val="90000"/>
              </a:lnSpc>
              <a:spcBef>
                <a:spcPct val="0"/>
              </a:spcBef>
            </a:pPr>
            <a:r>
              <a:rPr lang="en-US" sz="1000" b="1" dirty="0">
                <a:solidFill>
                  <a:prstClr val="black"/>
                </a:solidFill>
              </a:rPr>
              <a:t>www.acponline.org    		www.aap.org</a:t>
            </a:r>
          </a:p>
          <a:p>
            <a:pPr marL="176679" lvl="0" indent="-176679">
              <a:lnSpc>
                <a:spcPct val="90000"/>
              </a:lnSpc>
              <a:spcBef>
                <a:spcPct val="0"/>
              </a:spcBef>
            </a:pPr>
            <a:r>
              <a:rPr lang="en-US" sz="1000" b="1" dirty="0">
                <a:solidFill>
                  <a:prstClr val="black"/>
                </a:solidFill>
              </a:rPr>
              <a:t>www.aafp.org   		www.immunize.org</a:t>
            </a:r>
          </a:p>
          <a:p>
            <a:pPr marL="176679" lvl="0" indent="-176679">
              <a:lnSpc>
                <a:spcPct val="90000"/>
              </a:lnSpc>
              <a:spcBef>
                <a:spcPct val="0"/>
              </a:spcBef>
            </a:pPr>
            <a:r>
              <a:rPr lang="en-US" sz="1000" b="1" dirty="0">
                <a:solidFill>
                  <a:prstClr val="black"/>
                </a:solidFill>
              </a:rPr>
              <a:t>www.vaccine.chop.edu  		www.vaers.hhs.gov  </a:t>
            </a:r>
          </a:p>
          <a:p>
            <a:pPr marL="176679" lvl="0" indent="-176679">
              <a:lnSpc>
                <a:spcPct val="90000"/>
              </a:lnSpc>
              <a:spcBef>
                <a:spcPct val="0"/>
              </a:spcBef>
            </a:pPr>
            <a:endParaRPr lang="en-US" sz="900" dirty="0">
              <a:solidFill>
                <a:prstClr val="black"/>
              </a:solidFill>
            </a:endParaRPr>
          </a:p>
          <a:p>
            <a:pPr marL="176679" lvl="0" indent="-176679">
              <a:lnSpc>
                <a:spcPct val="90000"/>
              </a:lnSpc>
              <a:spcBef>
                <a:spcPct val="0"/>
              </a:spcBef>
              <a:buFontTx/>
              <a:buChar char="•"/>
            </a:pPr>
            <a:endParaRPr lang="en-US" sz="900" dirty="0">
              <a:solidFill>
                <a:prstClr val="black"/>
              </a:solidFill>
            </a:endParaRPr>
          </a:p>
          <a:p>
            <a:endParaRPr lang="en-US" dirty="0"/>
          </a:p>
        </p:txBody>
      </p:sp>
      <p:sp>
        <p:nvSpPr>
          <p:cNvPr id="5" name="TextBox 4"/>
          <p:cNvSpPr txBox="1"/>
          <p:nvPr/>
        </p:nvSpPr>
        <p:spPr>
          <a:xfrm>
            <a:off x="228600" y="8958461"/>
            <a:ext cx="1456267" cy="276999"/>
          </a:xfrm>
          <a:prstGeom prst="rect">
            <a:avLst/>
          </a:prstGeom>
          <a:noFill/>
        </p:spPr>
        <p:txBody>
          <a:bodyPr wrap="square" rtlCol="0">
            <a:spAutoFit/>
          </a:bodyPr>
          <a:lstStyle/>
          <a:p>
            <a:r>
              <a:rPr lang="en-US" sz="1200" dirty="0"/>
              <a:t>EPIC 2018</a:t>
            </a:r>
          </a:p>
        </p:txBody>
      </p:sp>
    </p:spTree>
    <p:extLst>
      <p:ext uri="{BB962C8B-B14F-4D97-AF65-F5344CB8AC3E}">
        <p14:creationId xmlns:p14="http://schemas.microsoft.com/office/powerpoint/2010/main" val="14946195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07202"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307203"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07204" name="Rectangle 2"/>
          <p:cNvSpPr>
            <a:spLocks noGrp="1" noRot="1" noChangeAspect="1" noChangeArrowheads="1" noTextEdit="1"/>
          </p:cNvSpPr>
          <p:nvPr>
            <p:ph type="sldImg"/>
          </p:nvPr>
        </p:nvSpPr>
        <p:spPr>
          <a:xfrm>
            <a:off x="382588" y="685800"/>
            <a:ext cx="6096000" cy="3429000"/>
          </a:xfrm>
          <a:ln/>
        </p:spPr>
      </p:sp>
      <p:sp>
        <p:nvSpPr>
          <p:cNvPr id="307205" name="Rectangle 3"/>
          <p:cNvSpPr>
            <a:spLocks noGrp="1" noChangeArrowheads="1"/>
          </p:cNvSpPr>
          <p:nvPr>
            <p:ph type="body" idx="1"/>
          </p:nvPr>
        </p:nvSpPr>
        <p:spPr>
          <a:xfrm>
            <a:off x="357188" y="4354956"/>
            <a:ext cx="6096000" cy="4498610"/>
          </a:xfrm>
          <a:noFill/>
          <a:ln/>
        </p:spPr>
        <p:txBody>
          <a:bodyPr lIns="91432" tIns="45716" rIns="91432" bIns="45716"/>
          <a:lstStyle/>
          <a:p>
            <a:pPr eaLnBrk="1" hangingPunct="1">
              <a:lnSpc>
                <a:spcPct val="80000"/>
              </a:lnSpc>
            </a:pPr>
            <a:r>
              <a:rPr lang="en-US" sz="900" b="1" dirty="0">
                <a:latin typeface="Arial" charset="0"/>
              </a:rPr>
              <a:t>The CDC definition of a missed opportunity is</a:t>
            </a:r>
            <a:r>
              <a:rPr lang="en-US" sz="900" dirty="0">
                <a:latin typeface="Arial" charset="0"/>
              </a:rPr>
              <a:t>,</a:t>
            </a:r>
            <a:r>
              <a:rPr lang="en-US" sz="900" b="1" dirty="0">
                <a:latin typeface="Arial" charset="0"/>
              </a:rPr>
              <a:t> “A health care encounter in which a person is eligible to receive vaccination but is not vaccinated completely.</a:t>
            </a:r>
            <a:r>
              <a:rPr lang="en-US" sz="900" b="1" dirty="0">
                <a:solidFill>
                  <a:srgbClr val="FF0000"/>
                </a:solidFill>
                <a:latin typeface="Arial" charset="0"/>
              </a:rPr>
              <a:t>”</a:t>
            </a:r>
            <a:r>
              <a:rPr lang="en-US" sz="900" b="1" dirty="0">
                <a:latin typeface="Arial" charset="0"/>
              </a:rPr>
              <a:t> (Epidemiology and Prevention of Vaccine-Preventable Diseases, 13th edition. 2015  HHS, CDC.</a:t>
            </a:r>
            <a:r>
              <a:rPr lang="en-US" sz="900" dirty="0">
                <a:latin typeface="Arial" charset="0"/>
              </a:rPr>
              <a:t> )</a:t>
            </a:r>
          </a:p>
          <a:p>
            <a:pPr eaLnBrk="1" hangingPunct="1">
              <a:lnSpc>
                <a:spcPct val="80000"/>
              </a:lnSpc>
            </a:pPr>
            <a:r>
              <a:rPr lang="en-US" sz="900" dirty="0">
                <a:latin typeface="Arial" charset="0"/>
              </a:rPr>
              <a:t>Missing an opportunity to immunize may leave you vulnerable to a lawsuit.  Patients who developed vaccine-preventable disease after failing to be immunized (missed opportunities) have filed lawsuits. [see </a:t>
            </a:r>
            <a:r>
              <a:rPr lang="en-US" sz="900" u="sng" dirty="0" err="1">
                <a:latin typeface="Arial" charset="0"/>
              </a:rPr>
              <a:t>Needletips</a:t>
            </a:r>
            <a:r>
              <a:rPr lang="en-US" sz="900" dirty="0">
                <a:latin typeface="Arial" charset="0"/>
              </a:rPr>
              <a:t> (1), 1,1994]</a:t>
            </a:r>
          </a:p>
          <a:p>
            <a:pPr eaLnBrk="1" hangingPunct="1">
              <a:lnSpc>
                <a:spcPct val="80000"/>
              </a:lnSpc>
            </a:pPr>
            <a:r>
              <a:rPr lang="en-US" sz="900" b="1" dirty="0">
                <a:latin typeface="Arial" charset="0"/>
              </a:rPr>
              <a:t>To avoid missed opportunities:</a:t>
            </a:r>
          </a:p>
          <a:p>
            <a:pPr eaLnBrk="1" hangingPunct="1">
              <a:lnSpc>
                <a:spcPct val="80000"/>
              </a:lnSpc>
            </a:pPr>
            <a:r>
              <a:rPr lang="en-US" sz="900" u="sng" dirty="0">
                <a:latin typeface="Arial" charset="0"/>
              </a:rPr>
              <a:t>Vaccination records</a:t>
            </a:r>
            <a:r>
              <a:rPr lang="en-US" sz="900" dirty="0">
                <a:latin typeface="Arial" charset="0"/>
              </a:rPr>
              <a:t>:  Keep accurate immunization records in a prominent location in the chart so immunization status can be easily checked at each visit.  </a:t>
            </a:r>
            <a:endParaRPr lang="en-US" sz="900" u="sng" dirty="0">
              <a:latin typeface="Arial" charset="0"/>
            </a:endParaRPr>
          </a:p>
          <a:p>
            <a:pPr eaLnBrk="1" hangingPunct="1">
              <a:lnSpc>
                <a:spcPct val="80000"/>
              </a:lnSpc>
            </a:pPr>
            <a:r>
              <a:rPr lang="en-US" sz="900" u="sng" dirty="0">
                <a:latin typeface="Arial" charset="0"/>
              </a:rPr>
              <a:t>Mild illness/injury visits/follow-up visits</a:t>
            </a:r>
            <a:r>
              <a:rPr lang="en-US" sz="900" dirty="0">
                <a:latin typeface="Arial" charset="0"/>
              </a:rPr>
              <a:t>:  The CDC recommends immunization with all vaccines for patients even those with low-grade fever, mild diarrhea, mild ear infections, mild acute illness, or upper respiratory infections. There is no evidence of increased risk of adverse events associated with immunizations during the course of a minor illness. The decision to defer immunizations results in a missed opportunity. The procedure for assessing immunization status and giving immunizations at follow-up and sick/injury visits may require more time, necessitating change in your office practice.</a:t>
            </a:r>
            <a:endParaRPr lang="en-US" sz="900" u="sng" dirty="0">
              <a:latin typeface="Arial" charset="0"/>
            </a:endParaRPr>
          </a:p>
          <a:p>
            <a:pPr eaLnBrk="1" hangingPunct="1">
              <a:lnSpc>
                <a:spcPct val="80000"/>
              </a:lnSpc>
            </a:pPr>
            <a:r>
              <a:rPr lang="en-US" sz="900" u="sng" dirty="0">
                <a:latin typeface="Arial" charset="0"/>
              </a:rPr>
              <a:t>Multiple vaccinations per visit</a:t>
            </a:r>
            <a:r>
              <a:rPr lang="en-US" sz="900" dirty="0">
                <a:latin typeface="Arial" charset="0"/>
              </a:rPr>
              <a:t>:  More than one vaccine can be administered at one time. There is no limit to the number of vaccines that can be given at one visit. </a:t>
            </a:r>
            <a:endParaRPr lang="en-US" sz="900" u="sng" dirty="0">
              <a:latin typeface="Arial" charset="0"/>
            </a:endParaRPr>
          </a:p>
          <a:p>
            <a:pPr eaLnBrk="1" hangingPunct="1">
              <a:lnSpc>
                <a:spcPct val="80000"/>
              </a:lnSpc>
            </a:pPr>
            <a:r>
              <a:rPr lang="en-US" sz="900" u="sng" dirty="0">
                <a:latin typeface="Arial" charset="0"/>
              </a:rPr>
              <a:t>Know the schedules</a:t>
            </a:r>
            <a:r>
              <a:rPr lang="en-US" sz="900" dirty="0">
                <a:latin typeface="Arial" charset="0"/>
              </a:rPr>
              <a:t>:  Post the current schedule and keep staff updated on any changes.</a:t>
            </a:r>
            <a:endParaRPr lang="en-US" sz="900" u="sng" dirty="0">
              <a:latin typeface="Arial" charset="0"/>
            </a:endParaRPr>
          </a:p>
          <a:p>
            <a:pPr eaLnBrk="1" hangingPunct="1">
              <a:lnSpc>
                <a:spcPct val="80000"/>
              </a:lnSpc>
            </a:pPr>
            <a:r>
              <a:rPr lang="en-US" sz="900" u="sng" dirty="0">
                <a:latin typeface="Arial" charset="0"/>
              </a:rPr>
              <a:t>Know Contraindications</a:t>
            </a:r>
            <a:r>
              <a:rPr lang="en-US" sz="900" dirty="0">
                <a:latin typeface="Arial" charset="0"/>
              </a:rPr>
              <a:t>:  Be aware of the true/valid contraindications, precautions and invalid contraindications. There are few truly valid contraindications to vaccine administration.  </a:t>
            </a:r>
            <a:endParaRPr lang="en-US" sz="900" u="sng" dirty="0">
              <a:latin typeface="Arial" charset="0"/>
            </a:endParaRPr>
          </a:p>
          <a:p>
            <a:pPr eaLnBrk="1" hangingPunct="1">
              <a:lnSpc>
                <a:spcPct val="80000"/>
              </a:lnSpc>
            </a:pPr>
            <a:r>
              <a:rPr lang="en-US" sz="900" u="sng" dirty="0">
                <a:latin typeface="Arial" charset="0"/>
              </a:rPr>
              <a:t>Adolescents: </a:t>
            </a:r>
            <a:r>
              <a:rPr lang="en-US" sz="900" dirty="0">
                <a:latin typeface="Arial" charset="0"/>
              </a:rPr>
              <a:t> Adolescents are a large and healthy part of our population who seek medical care infrequently. Immunization status needs to be assessed at each visit. </a:t>
            </a:r>
          </a:p>
          <a:p>
            <a:pPr eaLnBrk="1" hangingPunct="1">
              <a:lnSpc>
                <a:spcPct val="80000"/>
              </a:lnSpc>
            </a:pPr>
            <a:r>
              <a:rPr lang="en-US" sz="900" u="sng" dirty="0">
                <a:latin typeface="Arial" charset="0"/>
              </a:rPr>
              <a:t>Adults:</a:t>
            </a:r>
            <a:r>
              <a:rPr lang="en-US" sz="900" dirty="0">
                <a:latin typeface="Arial" charset="0"/>
              </a:rPr>
              <a:t> Some adults who are healthy may be seen infrequently. Other adults may have multiple medical problems. Immunization status of all adults needs to be assessed at each visit.  </a:t>
            </a:r>
          </a:p>
          <a:p>
            <a:pPr eaLnBrk="1" hangingPunct="1">
              <a:lnSpc>
                <a:spcPct val="80000"/>
              </a:lnSpc>
            </a:pPr>
            <a:r>
              <a:rPr lang="en-US" sz="900" u="sng" dirty="0">
                <a:latin typeface="Arial" charset="0"/>
              </a:rPr>
              <a:t> </a:t>
            </a:r>
            <a:endParaRPr lang="en-US" sz="900" dirty="0">
              <a:latin typeface="Arial" charset="0"/>
            </a:endParaRPr>
          </a:p>
          <a:p>
            <a:pPr eaLnBrk="1" hangingPunct="1">
              <a:lnSpc>
                <a:spcPct val="80000"/>
              </a:lnSpc>
            </a:pPr>
            <a:r>
              <a:rPr lang="en-US" sz="900" dirty="0">
                <a:latin typeface="Arial" charset="0"/>
              </a:rPr>
              <a:t>Some barriers to be overcome regarding adolescents include: </a:t>
            </a:r>
          </a:p>
          <a:p>
            <a:pPr eaLnBrk="1" hangingPunct="1">
              <a:lnSpc>
                <a:spcPct val="80000"/>
              </a:lnSpc>
              <a:buFontTx/>
              <a:buChar char="•"/>
            </a:pPr>
            <a:r>
              <a:rPr lang="en-US" sz="900" dirty="0">
                <a:latin typeface="Arial" charset="0"/>
              </a:rPr>
              <a:t>Parents may be unaware that there are now more vaccines recommended for adolescents</a:t>
            </a:r>
          </a:p>
          <a:p>
            <a:pPr eaLnBrk="1" hangingPunct="1">
              <a:lnSpc>
                <a:spcPct val="80000"/>
              </a:lnSpc>
              <a:buFontTx/>
              <a:buChar char="•"/>
            </a:pPr>
            <a:r>
              <a:rPr lang="en-US" sz="900" dirty="0">
                <a:latin typeface="Arial" charset="0"/>
              </a:rPr>
              <a:t>Infrequent medical encounters for adolescent preventive medical services leaves fewer opportunities to immunize </a:t>
            </a:r>
          </a:p>
          <a:p>
            <a:pPr eaLnBrk="1" hangingPunct="1">
              <a:lnSpc>
                <a:spcPct val="80000"/>
              </a:lnSpc>
              <a:buFontTx/>
              <a:buChar char="•"/>
            </a:pPr>
            <a:r>
              <a:rPr lang="en-US" sz="900" dirty="0">
                <a:latin typeface="Arial" charset="0"/>
              </a:rPr>
              <a:t>Lack of awareness by both physicians and parents that VFC provides recommended vaccines free for the uninsured and underinsured  (in Georgia) through age 18. SPACING ADJUSTED</a:t>
            </a:r>
          </a:p>
          <a:p>
            <a:pPr eaLnBrk="1" hangingPunct="1">
              <a:lnSpc>
                <a:spcPct val="80000"/>
              </a:lnSpc>
              <a:buFontTx/>
              <a:buChar char="•"/>
            </a:pPr>
            <a:r>
              <a:rPr lang="en-US" sz="900" dirty="0">
                <a:latin typeface="Arial" charset="0"/>
              </a:rPr>
              <a:t>Obtaining parental consent for vaccines is a challenge</a:t>
            </a:r>
          </a:p>
          <a:p>
            <a:pPr eaLnBrk="1" hangingPunct="1">
              <a:lnSpc>
                <a:spcPct val="80000"/>
              </a:lnSpc>
              <a:buFontTx/>
              <a:buChar char="•"/>
            </a:pPr>
            <a:r>
              <a:rPr lang="en-US" sz="900" dirty="0">
                <a:latin typeface="Arial" charset="0"/>
              </a:rPr>
              <a:t>Failure to vaccinate during sports physicals</a:t>
            </a:r>
          </a:p>
          <a:p>
            <a:pPr eaLnBrk="1" hangingPunct="1">
              <a:lnSpc>
                <a:spcPct val="80000"/>
              </a:lnSpc>
              <a:buFontTx/>
              <a:buChar char="•"/>
            </a:pPr>
            <a:r>
              <a:rPr lang="en-US" sz="900" dirty="0">
                <a:latin typeface="Arial" charset="0"/>
              </a:rPr>
              <a:t>Lack of reminder/recall systems for adolescents</a:t>
            </a:r>
          </a:p>
          <a:p>
            <a:pPr eaLnBrk="1" hangingPunct="1">
              <a:lnSpc>
                <a:spcPct val="80000"/>
              </a:lnSpc>
              <a:buFontTx/>
              <a:buChar char="•"/>
            </a:pPr>
            <a:endParaRPr lang="en-US" sz="900" dirty="0">
              <a:solidFill>
                <a:srgbClr val="FF0000"/>
              </a:solidFill>
              <a:latin typeface="Arial" charset="0"/>
            </a:endParaRPr>
          </a:p>
          <a:p>
            <a:pPr eaLnBrk="1" hangingPunct="1">
              <a:lnSpc>
                <a:spcPct val="80000"/>
              </a:lnSpc>
              <a:buFontTx/>
              <a:buNone/>
            </a:pPr>
            <a:r>
              <a:rPr lang="en-US" sz="900" dirty="0">
                <a:solidFill>
                  <a:srgbClr val="FF0000"/>
                </a:solidFill>
                <a:latin typeface="Arial" charset="0"/>
              </a:rPr>
              <a:t>Studies</a:t>
            </a:r>
            <a:r>
              <a:rPr lang="en-US" sz="900" baseline="0" dirty="0">
                <a:solidFill>
                  <a:srgbClr val="FF0000"/>
                </a:solidFill>
                <a:latin typeface="Arial" charset="0"/>
              </a:rPr>
              <a:t> have shown that eliminating missed opportunities can help to increase vaccination coverage by 20 percent.</a:t>
            </a:r>
            <a:endParaRPr lang="en-US" sz="900" dirty="0">
              <a:solidFill>
                <a:srgbClr val="FF0000"/>
              </a:solidFill>
              <a:latin typeface="Arial" charset="0"/>
            </a:endParaRPr>
          </a:p>
          <a:p>
            <a:pPr eaLnBrk="1" hangingPunct="1">
              <a:lnSpc>
                <a:spcPct val="80000"/>
              </a:lnSpc>
            </a:pPr>
            <a:endParaRPr lang="en-US" sz="900" dirty="0">
              <a:latin typeface="Arial" charset="0"/>
            </a:endParaRPr>
          </a:p>
          <a:p>
            <a:pPr eaLnBrk="1" hangingPunct="1">
              <a:lnSpc>
                <a:spcPct val="80000"/>
              </a:lnSpc>
            </a:pPr>
            <a:endParaRPr lang="en-US" sz="800" dirty="0">
              <a:latin typeface="Arial" charset="0"/>
            </a:endParaRPr>
          </a:p>
        </p:txBody>
      </p:sp>
      <p:sp>
        <p:nvSpPr>
          <p:cNvPr id="7" name="Footer Placeholder 6"/>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9" name="Slide Number Placeholder 8"/>
          <p:cNvSpPr>
            <a:spLocks noGrp="1"/>
          </p:cNvSpPr>
          <p:nvPr>
            <p:ph type="sldNum" sz="quarter" idx="10"/>
          </p:nvPr>
        </p:nvSpPr>
        <p:spPr/>
        <p:txBody>
          <a:bodyPr/>
          <a:lstStyle/>
          <a:p>
            <a:pPr>
              <a:defRPr/>
            </a:pPr>
            <a:fld id="{97952AFA-8362-48FC-9C34-150C87379A95}" type="slidenum">
              <a:rPr lang="en-US">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42115110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30925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09251"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latin typeface="Calibri" pitchFamily="34" charset="0"/>
            </a:endParaRPr>
          </a:p>
        </p:txBody>
      </p:sp>
      <p:sp>
        <p:nvSpPr>
          <p:cNvPr id="309252" name="Rectangle 2"/>
          <p:cNvSpPr>
            <a:spLocks noGrp="1" noRot="1" noChangeAspect="1" noChangeArrowheads="1" noTextEdit="1"/>
          </p:cNvSpPr>
          <p:nvPr>
            <p:ph type="sldImg"/>
          </p:nvPr>
        </p:nvSpPr>
        <p:spPr>
          <a:ln/>
        </p:spPr>
      </p:sp>
      <p:sp>
        <p:nvSpPr>
          <p:cNvPr id="309253" name="Rectangle 3"/>
          <p:cNvSpPr>
            <a:spLocks noGrp="1" noChangeArrowheads="1"/>
          </p:cNvSpPr>
          <p:nvPr>
            <p:ph type="body" idx="1"/>
          </p:nvPr>
        </p:nvSpPr>
        <p:spPr>
          <a:xfrm>
            <a:off x="228600" y="4267199"/>
            <a:ext cx="6324600" cy="4562475"/>
          </a:xfrm>
          <a:noFill/>
          <a:ln/>
        </p:spPr>
        <p:txBody>
          <a:bodyPr lIns="91416" tIns="45708" rIns="91416" bIns="45708"/>
          <a:lstStyle/>
          <a:p>
            <a:pPr>
              <a:lnSpc>
                <a:spcPct val="50000"/>
              </a:lnSpc>
              <a:spcBef>
                <a:spcPct val="0"/>
              </a:spcBef>
            </a:pPr>
            <a:r>
              <a:rPr lang="en-US" sz="600" dirty="0">
                <a:solidFill>
                  <a:srgbClr val="000000"/>
                </a:solidFill>
                <a:latin typeface="Arial" charset="0"/>
              </a:rPr>
              <a:t> </a:t>
            </a:r>
            <a:endParaRPr lang="en-US" sz="600" dirty="0">
              <a:latin typeface="Arial" charset="0"/>
            </a:endParaRPr>
          </a:p>
          <a:p>
            <a:pPr>
              <a:lnSpc>
                <a:spcPct val="90000"/>
              </a:lnSpc>
              <a:spcBef>
                <a:spcPct val="0"/>
              </a:spcBef>
            </a:pPr>
            <a:r>
              <a:rPr lang="en-US" sz="900" b="1" dirty="0">
                <a:latin typeface="Arial" charset="0"/>
              </a:rPr>
              <a:t>ANTIBIOTIC THERAPY</a:t>
            </a:r>
          </a:p>
          <a:p>
            <a:pPr>
              <a:lnSpc>
                <a:spcPct val="90000"/>
              </a:lnSpc>
              <a:spcBef>
                <a:spcPct val="0"/>
              </a:spcBef>
            </a:pPr>
            <a:r>
              <a:rPr lang="en-US" sz="900" dirty="0">
                <a:latin typeface="Arial" charset="0"/>
              </a:rPr>
              <a:t>Antibiotics do not have an effect on the immune response to a vaccine.  [Exception: The growth of the live Ty21,  a strain of typhoid vaccine, is inhibited in vitro by various antibacterial agents. Some antibacterial agents may interfere with efficacy of Ty21 vaccine. CDC Yellow Book (Health Information for Travelers) recommends delaying vaccine &gt;72 hours after any antibacterial agent. The Typhoid VIS recommends a delay of &gt;24 hours.] </a:t>
            </a:r>
          </a:p>
          <a:p>
            <a:pPr>
              <a:lnSpc>
                <a:spcPct val="90000"/>
              </a:lnSpc>
              <a:spcBef>
                <a:spcPct val="0"/>
              </a:spcBef>
            </a:pPr>
            <a:r>
              <a:rPr lang="en-US" sz="900" b="1" dirty="0">
                <a:latin typeface="Arial" charset="0"/>
              </a:rPr>
              <a:t>DISEASE EXPOSURE OR CONVALESCENCE</a:t>
            </a:r>
          </a:p>
          <a:p>
            <a:pPr>
              <a:lnSpc>
                <a:spcPct val="90000"/>
              </a:lnSpc>
              <a:spcBef>
                <a:spcPct val="0"/>
              </a:spcBef>
            </a:pPr>
            <a:r>
              <a:rPr lang="en-US" sz="900" dirty="0">
                <a:latin typeface="Arial" charset="0"/>
              </a:rPr>
              <a:t>There is no evidence that either disease exposure or convalescence will affect the response to a vaccine or increase the likelihood of an adverse event.</a:t>
            </a:r>
          </a:p>
          <a:p>
            <a:pPr>
              <a:lnSpc>
                <a:spcPct val="90000"/>
              </a:lnSpc>
              <a:spcBef>
                <a:spcPct val="0"/>
              </a:spcBef>
            </a:pPr>
            <a:r>
              <a:rPr lang="en-US" sz="900" b="1" dirty="0">
                <a:latin typeface="Arial" charset="0"/>
              </a:rPr>
              <a:t>PREGNANCY OR IMMUNOSUPPRESSION IN THE HOUSEHOLD OR BREASTFEEDING</a:t>
            </a:r>
          </a:p>
          <a:p>
            <a:pPr>
              <a:lnSpc>
                <a:spcPct val="90000"/>
              </a:lnSpc>
              <a:spcBef>
                <a:spcPct val="0"/>
              </a:spcBef>
            </a:pPr>
            <a:r>
              <a:rPr lang="en-US" sz="900" dirty="0">
                <a:latin typeface="Arial" charset="0"/>
              </a:rPr>
              <a:t>Most vaccines, including live vaccines (MMR, varicella, and yellow fever) can be given to infants or children with pregnant or immunosuppressed household contacts, as well as to breast-feeding infants. Breastfeeding does not decrease the response to routine childhood vaccines and  does not extend or improve passive immunity to vaccine-preventable disease provided by maternal antibody.</a:t>
            </a:r>
          </a:p>
          <a:p>
            <a:pPr>
              <a:lnSpc>
                <a:spcPct val="90000"/>
              </a:lnSpc>
              <a:spcBef>
                <a:spcPct val="0"/>
              </a:spcBef>
            </a:pPr>
            <a:r>
              <a:rPr lang="en-US" sz="900" dirty="0">
                <a:latin typeface="Arial" charset="0"/>
              </a:rPr>
              <a:t> </a:t>
            </a:r>
            <a:r>
              <a:rPr lang="en-US" sz="900" b="1" dirty="0">
                <a:latin typeface="Arial" charset="0"/>
              </a:rPr>
              <a:t>PREMATURE BIRTH</a:t>
            </a:r>
          </a:p>
          <a:p>
            <a:pPr>
              <a:lnSpc>
                <a:spcPct val="90000"/>
              </a:lnSpc>
              <a:spcBef>
                <a:spcPct val="0"/>
              </a:spcBef>
            </a:pPr>
            <a:r>
              <a:rPr lang="en-US" sz="900" dirty="0">
                <a:latin typeface="Arial" charset="0"/>
              </a:rPr>
              <a:t>Vaccines should be started on schedule based on the child's chronological age.  Studies demonstrate that decreased seroconversion rates might occur among certain premature infants with low birth weights (i.e., &lt;2,000 grams) after administration of hepatitis B vaccine at birth. However, by one month chronological age, all premature infants, regardless of initial birthweight or gestational age are as likely to respond as adequately as older and larger infants. </a:t>
            </a:r>
          </a:p>
          <a:p>
            <a:pPr>
              <a:lnSpc>
                <a:spcPct val="90000"/>
              </a:lnSpc>
              <a:spcBef>
                <a:spcPct val="0"/>
              </a:spcBef>
            </a:pPr>
            <a:r>
              <a:rPr lang="en-US" sz="900" dirty="0">
                <a:latin typeface="Arial" charset="0"/>
              </a:rPr>
              <a:t> </a:t>
            </a:r>
            <a:r>
              <a:rPr lang="en-US" sz="900" b="1" dirty="0">
                <a:latin typeface="Arial" charset="0"/>
              </a:rPr>
              <a:t>NEED OR REQUIREMENT FOR TUBERCULOSIS SKIN TEST (PPD)</a:t>
            </a:r>
          </a:p>
          <a:p>
            <a:pPr>
              <a:lnSpc>
                <a:spcPct val="90000"/>
              </a:lnSpc>
              <a:spcBef>
                <a:spcPct val="0"/>
              </a:spcBef>
            </a:pPr>
            <a:r>
              <a:rPr lang="en-US" sz="900" dirty="0">
                <a:latin typeface="Arial" charset="0"/>
              </a:rPr>
              <a:t>All vaccines, including MMR, can be given on the same day as a TB skin test, or any time after a TB skin test is applied. MMR vaccine may decrease the response to a TB skin test, potentially causing a false negative response in someone who actually has an infection with tuberculosis. If MMR has been given and one or more days have elapsed, in most situations it is recommended to wait 4-6 weeks before giving a routine TB skin test. No information on the effect of varicella vaccine on a TB skin test is available. It is prudent to apply rules for spacing measles vaccine and TB skin testing to varicella vaccine."</a:t>
            </a:r>
          </a:p>
          <a:p>
            <a:pPr>
              <a:lnSpc>
                <a:spcPct val="90000"/>
              </a:lnSpc>
              <a:spcBef>
                <a:spcPct val="0"/>
              </a:spcBef>
            </a:pPr>
            <a:r>
              <a:rPr lang="en-US" sz="900" dirty="0">
                <a:latin typeface="Arial" charset="0"/>
              </a:rPr>
              <a:t>ADMINISTERING VACCINES TO HOUSEHOLD MEMBERS OF IMMUNOCOMPROMISED PATIENTS</a:t>
            </a:r>
          </a:p>
          <a:p>
            <a:pPr>
              <a:lnSpc>
                <a:spcPct val="90000"/>
              </a:lnSpc>
              <a:spcBef>
                <a:spcPct val="0"/>
              </a:spcBef>
            </a:pPr>
            <a:r>
              <a:rPr lang="en-US" sz="900" dirty="0"/>
              <a:t>Immunocompetent individuals who live in a household with immunocompromised patients can safely receive inactivated vaccines.  They may also receive live virus vaccines such as MMR, varicella, rotavirus, zoster, yellow fever, and oral typhoid vaccines if indicated.  LAIV should be avoided in some instances. (See Footnote 3).</a:t>
            </a:r>
          </a:p>
          <a:p>
            <a:pPr>
              <a:lnSpc>
                <a:spcPct val="90000"/>
              </a:lnSpc>
              <a:spcBef>
                <a:spcPct val="0"/>
              </a:spcBef>
            </a:pPr>
            <a:endParaRPr lang="en-US" sz="900" dirty="0">
              <a:latin typeface="Arial" charset="0"/>
            </a:endParaRPr>
          </a:p>
          <a:p>
            <a:pPr>
              <a:lnSpc>
                <a:spcPct val="90000"/>
              </a:lnSpc>
              <a:spcBef>
                <a:spcPct val="0"/>
              </a:spcBef>
            </a:pPr>
            <a:r>
              <a:rPr lang="en-US" sz="800" dirty="0">
                <a:latin typeface="Arial" charset="0"/>
              </a:rPr>
              <a:t>1. General Recommendations on Immunization, Recommendations of the Advisory Committee on Immunization Practices (ACIP). MMWR 2011; 60 (No. RR-2) January 28, 2011</a:t>
            </a:r>
          </a:p>
          <a:p>
            <a:pPr>
              <a:lnSpc>
                <a:spcPct val="90000"/>
              </a:lnSpc>
              <a:spcBef>
                <a:spcPct val="0"/>
              </a:spcBef>
            </a:pPr>
            <a:r>
              <a:rPr lang="en-US" sz="800" dirty="0">
                <a:latin typeface="Arial" charset="0"/>
              </a:rPr>
              <a:t>2. Epidemiology and Prevention of Vaccine-Preventable Diseases, 13th edition 2015.  HHS, CDC. (Pink Book).</a:t>
            </a:r>
          </a:p>
          <a:p>
            <a:pPr>
              <a:lnSpc>
                <a:spcPct val="90000"/>
              </a:lnSpc>
              <a:spcBef>
                <a:spcPct val="0"/>
              </a:spcBef>
            </a:pPr>
            <a:r>
              <a:rPr lang="en-US" sz="800" dirty="0">
                <a:latin typeface="Arial" charset="0"/>
              </a:rPr>
              <a:t>3.  IDSA Guidelines, “</a:t>
            </a:r>
            <a:r>
              <a:rPr lang="en-US" sz="800" dirty="0"/>
              <a:t>2013 IDSA Clinical Practice Guideline for Vaccination of the Immunocompromised Host,” Clinical Infectious Diseases Advance Access published December 4, 2013</a:t>
            </a:r>
            <a:endParaRPr lang="en-US" sz="800" dirty="0">
              <a:latin typeface="Arial" charset="0"/>
            </a:endParaRPr>
          </a:p>
          <a:p>
            <a:pPr>
              <a:lnSpc>
                <a:spcPct val="50000"/>
              </a:lnSpc>
              <a:spcBef>
                <a:spcPct val="0"/>
              </a:spcBef>
            </a:pPr>
            <a:endParaRPr lang="en-US" sz="600" dirty="0">
              <a:latin typeface="Arial" charset="0"/>
            </a:endParaRPr>
          </a:p>
          <a:p>
            <a:pPr>
              <a:lnSpc>
                <a:spcPct val="50000"/>
              </a:lnSpc>
              <a:spcBef>
                <a:spcPct val="0"/>
              </a:spcBef>
            </a:pPr>
            <a:r>
              <a:rPr lang="en-US" sz="600" dirty="0">
                <a:latin typeface="Arial" charset="0"/>
              </a:rPr>
              <a:t> </a:t>
            </a:r>
          </a:p>
        </p:txBody>
      </p:sp>
      <p:sp>
        <p:nvSpPr>
          <p:cNvPr id="9" name="Footer Placeholder 8"/>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5723170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311298"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11299"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solidFill>
                <a:srgbClr val="000000"/>
              </a:solidFill>
            </a:endParaRPr>
          </a:p>
        </p:txBody>
      </p:sp>
      <p:sp>
        <p:nvSpPr>
          <p:cNvPr id="31130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311301" name="Rectangle 2"/>
          <p:cNvSpPr>
            <a:spLocks noGrp="1" noRot="1" noChangeAspect="1" noChangeArrowheads="1" noTextEdit="1"/>
          </p:cNvSpPr>
          <p:nvPr>
            <p:ph type="sldImg"/>
          </p:nvPr>
        </p:nvSpPr>
        <p:spPr>
          <a:xfrm>
            <a:off x="331788" y="696913"/>
            <a:ext cx="6197600" cy="3486150"/>
          </a:xfrm>
          <a:ln/>
        </p:spPr>
      </p:sp>
      <p:sp>
        <p:nvSpPr>
          <p:cNvPr id="311302" name="Rectangle 3"/>
          <p:cNvSpPr>
            <a:spLocks noGrp="1" noChangeArrowheads="1"/>
          </p:cNvSpPr>
          <p:nvPr>
            <p:ph type="body" idx="1"/>
          </p:nvPr>
        </p:nvSpPr>
        <p:spPr>
          <a:xfrm>
            <a:off x="428625" y="4278313"/>
            <a:ext cx="5943600" cy="2878137"/>
          </a:xfrm>
          <a:noFill/>
          <a:ln/>
        </p:spPr>
        <p:txBody>
          <a:bodyPr lIns="91432" tIns="45716" rIns="91432" bIns="45716"/>
          <a:lstStyle/>
          <a:p>
            <a:pPr>
              <a:spcBef>
                <a:spcPct val="0"/>
              </a:spcBef>
            </a:pPr>
            <a:r>
              <a:rPr lang="en-US" sz="1000" b="1" dirty="0">
                <a:latin typeface="Arial" charset="0"/>
              </a:rPr>
              <a:t>Vaccine Concerns</a:t>
            </a:r>
          </a:p>
          <a:p>
            <a:pPr>
              <a:spcBef>
                <a:spcPct val="0"/>
              </a:spcBef>
            </a:pPr>
            <a:r>
              <a:rPr lang="en-US" sz="1000" dirty="0">
                <a:latin typeface="Arial" charset="0"/>
              </a:rPr>
              <a:t>-One quarter of parents mistakenly believe that vaccines weaken the immune system.</a:t>
            </a:r>
          </a:p>
          <a:p>
            <a:pPr>
              <a:spcBef>
                <a:spcPct val="0"/>
              </a:spcBef>
            </a:pPr>
            <a:r>
              <a:rPr lang="en-US" sz="1000" dirty="0">
                <a:latin typeface="Arial" charset="0"/>
              </a:rPr>
              <a:t>-One quarter of parents believe that children get more immunizations than are good for them. </a:t>
            </a:r>
          </a:p>
          <a:p>
            <a:pPr>
              <a:spcBef>
                <a:spcPct val="0"/>
              </a:spcBef>
            </a:pPr>
            <a:r>
              <a:rPr lang="en-US" sz="1000" dirty="0">
                <a:latin typeface="Arial" charset="0"/>
              </a:rPr>
              <a:t>-On the plus side, the child's health care provider is seen as the most important source for immunization information. (</a:t>
            </a:r>
            <a:r>
              <a:rPr lang="en-US" sz="1000" dirty="0" err="1">
                <a:latin typeface="Arial" charset="0"/>
              </a:rPr>
              <a:t>Gellin</a:t>
            </a:r>
            <a:r>
              <a:rPr lang="en-US" sz="1000" dirty="0">
                <a:latin typeface="Arial" charset="0"/>
              </a:rPr>
              <a:t>, B.,</a:t>
            </a:r>
            <a:r>
              <a:rPr lang="en-US" sz="1000" dirty="0">
                <a:solidFill>
                  <a:srgbClr val="FF0000"/>
                </a:solidFill>
                <a:latin typeface="Arial" charset="0"/>
              </a:rPr>
              <a:t> </a:t>
            </a:r>
            <a:r>
              <a:rPr lang="en-US" sz="1000" dirty="0" err="1">
                <a:latin typeface="Arial" charset="0"/>
              </a:rPr>
              <a:t>et.al</a:t>
            </a:r>
            <a:r>
              <a:rPr lang="en-US" sz="1000" dirty="0">
                <a:latin typeface="Arial" charset="0"/>
              </a:rPr>
              <a:t>.  "Do parents understand immunizations?  A national telephone survey."  Pediatrics, 106(5); 1097-1102).  </a:t>
            </a:r>
          </a:p>
          <a:p>
            <a:pPr>
              <a:spcBef>
                <a:spcPct val="0"/>
              </a:spcBef>
            </a:pPr>
            <a:endParaRPr lang="en-US" sz="1000" b="1" dirty="0">
              <a:latin typeface="Arial" charset="0"/>
            </a:endParaRPr>
          </a:p>
          <a:p>
            <a:pPr>
              <a:spcBef>
                <a:spcPct val="0"/>
              </a:spcBef>
            </a:pPr>
            <a:r>
              <a:rPr lang="en-US" sz="1000" b="1" dirty="0">
                <a:latin typeface="Arial" charset="0"/>
              </a:rPr>
              <a:t>Answers to common concerns about vaccines</a:t>
            </a:r>
          </a:p>
          <a:p>
            <a:pPr>
              <a:spcBef>
                <a:spcPct val="0"/>
              </a:spcBef>
              <a:buFontTx/>
              <a:buChar char="•"/>
            </a:pPr>
            <a:r>
              <a:rPr lang="en-US" sz="1000" dirty="0">
                <a:latin typeface="Arial" charset="0"/>
              </a:rPr>
              <a:t>Vaccines do not weaken the immune system (we give a small antigen load even at peak times/ages in the vaccine schedule)</a:t>
            </a:r>
          </a:p>
          <a:p>
            <a:pPr>
              <a:spcBef>
                <a:spcPct val="0"/>
              </a:spcBef>
              <a:buFontTx/>
              <a:buChar char="•"/>
            </a:pPr>
            <a:r>
              <a:rPr lang="en-US" sz="1000" dirty="0">
                <a:latin typeface="Arial" charset="0"/>
              </a:rPr>
              <a:t>Natural immunity is not better than vaccines (ex: shingles in those who have had chicken pox natural illness)</a:t>
            </a:r>
          </a:p>
          <a:p>
            <a:pPr>
              <a:spcBef>
                <a:spcPct val="0"/>
              </a:spcBef>
              <a:buFontTx/>
              <a:buChar char="•"/>
            </a:pPr>
            <a:r>
              <a:rPr lang="en-US" sz="1000" dirty="0">
                <a:latin typeface="Arial" charset="0"/>
              </a:rPr>
              <a:t>Vaccine-preventable diseases are serious illnesses with the possibility of complications and even death</a:t>
            </a:r>
          </a:p>
          <a:p>
            <a:pPr>
              <a:spcBef>
                <a:spcPct val="0"/>
              </a:spcBef>
            </a:pPr>
            <a:endParaRPr lang="en-US" sz="1000" b="1" dirty="0">
              <a:latin typeface="Arial" charset="0"/>
            </a:endParaRPr>
          </a:p>
          <a:p>
            <a:pPr>
              <a:spcBef>
                <a:spcPct val="0"/>
              </a:spcBef>
            </a:pPr>
            <a:r>
              <a:rPr lang="en-US" sz="1000" b="1" dirty="0">
                <a:latin typeface="Arial" charset="0"/>
              </a:rPr>
              <a:t>Well controlled studies during the past 10 years have failed to show any association between MMR vaccine or </a:t>
            </a:r>
            <a:r>
              <a:rPr lang="en-US" sz="1000" b="1" dirty="0" err="1">
                <a:latin typeface="Arial" charset="0"/>
              </a:rPr>
              <a:t>thimerosal</a:t>
            </a:r>
            <a:r>
              <a:rPr lang="en-US" sz="1000" b="1" dirty="0">
                <a:latin typeface="Arial" charset="0"/>
              </a:rPr>
              <a:t> and autism. However, many anti-vaccine groups continue to promote the association of autism and MMR vaccine and the dangers of </a:t>
            </a:r>
            <a:r>
              <a:rPr lang="en-US" sz="1000" b="1" dirty="0" err="1">
                <a:latin typeface="Arial" charset="0"/>
              </a:rPr>
              <a:t>thimerosal</a:t>
            </a:r>
            <a:r>
              <a:rPr lang="en-US" sz="1000" b="1" dirty="0">
                <a:latin typeface="Arial" charset="0"/>
              </a:rPr>
              <a:t>. </a:t>
            </a:r>
          </a:p>
          <a:p>
            <a:pPr>
              <a:spcBef>
                <a:spcPct val="0"/>
              </a:spcBef>
            </a:pPr>
            <a:endParaRPr lang="en-US" sz="1000" b="1" dirty="0">
              <a:latin typeface="Arial" charset="0"/>
            </a:endParaRPr>
          </a:p>
          <a:p>
            <a:pPr>
              <a:spcBef>
                <a:spcPct val="0"/>
              </a:spcBef>
            </a:pPr>
            <a:r>
              <a:rPr lang="en-US" sz="1000" dirty="0">
                <a:latin typeface="Arial" charset="0"/>
              </a:rPr>
              <a:t>For more information about these topics (and others of concern to parents/patients) visit http://www.cdc.gov/vaccinesafety/</a:t>
            </a:r>
          </a:p>
          <a:p>
            <a:pPr>
              <a:lnSpc>
                <a:spcPct val="80000"/>
              </a:lnSpc>
              <a:spcBef>
                <a:spcPct val="0"/>
              </a:spcBef>
            </a:pPr>
            <a:endParaRPr lang="en-US" sz="900" dirty="0">
              <a:latin typeface="Arial" charset="0"/>
            </a:endParaRPr>
          </a:p>
          <a:p>
            <a:pPr>
              <a:lnSpc>
                <a:spcPct val="80000"/>
              </a:lnSpc>
              <a:spcBef>
                <a:spcPct val="0"/>
              </a:spcBef>
            </a:pPr>
            <a:r>
              <a:rPr lang="en-US" sz="1300" dirty="0">
                <a:latin typeface="Arial Unicode MS"/>
              </a:rPr>
              <a:t> </a:t>
            </a:r>
          </a:p>
          <a:p>
            <a:pPr>
              <a:lnSpc>
                <a:spcPct val="80000"/>
              </a:lnSpc>
              <a:spcBef>
                <a:spcPct val="0"/>
              </a:spcBef>
            </a:pPr>
            <a:endParaRPr lang="en-US" dirty="0">
              <a:latin typeface="Arial" charset="0"/>
            </a:endParaRPr>
          </a:p>
        </p:txBody>
      </p:sp>
      <p:sp>
        <p:nvSpPr>
          <p:cNvPr id="8" name="Footer Placeholder 7"/>
          <p:cNvSpPr>
            <a:spLocks noGrp="1"/>
          </p:cNvSpPr>
          <p:nvPr>
            <p:ph type="ftr" sz="quarter" idx="4"/>
          </p:nvPr>
        </p:nvSpPr>
        <p:spPr/>
        <p:txBody>
          <a:bodyPr/>
          <a:lstStyle/>
          <a:p>
            <a:pPr>
              <a:defRPr/>
            </a:pPr>
            <a:r>
              <a:rPr lang="en-US"/>
              <a:t>EPIC 2018</a:t>
            </a:r>
            <a:endParaRPr lang="en-US" dirty="0"/>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56</a:t>
            </a:fld>
            <a:endParaRPr lang="en-US"/>
          </a:p>
        </p:txBody>
      </p:sp>
    </p:spTree>
    <p:extLst>
      <p:ext uri="{BB962C8B-B14F-4D97-AF65-F5344CB8AC3E}">
        <p14:creationId xmlns:p14="http://schemas.microsoft.com/office/powerpoint/2010/main" val="29784226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313346"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13347" name="Rectangle 2"/>
          <p:cNvSpPr>
            <a:spLocks noGrp="1" noRot="1" noChangeAspect="1" noChangeArrowheads="1" noTextEdit="1"/>
          </p:cNvSpPr>
          <p:nvPr>
            <p:ph type="sldImg"/>
          </p:nvPr>
        </p:nvSpPr>
        <p:spPr>
          <a:xfrm>
            <a:off x="331788" y="696913"/>
            <a:ext cx="6197600" cy="3486150"/>
          </a:xfrm>
          <a:ln/>
        </p:spPr>
      </p:sp>
      <p:sp>
        <p:nvSpPr>
          <p:cNvPr id="1017861" name="Rectangle 3"/>
          <p:cNvSpPr>
            <a:spLocks noGrp="1" noChangeArrowheads="1"/>
          </p:cNvSpPr>
          <p:nvPr>
            <p:ph type="body" idx="1"/>
          </p:nvPr>
        </p:nvSpPr>
        <p:spPr>
          <a:xfrm>
            <a:off x="685800" y="4416425"/>
            <a:ext cx="5486400" cy="2444750"/>
          </a:xfrm>
          <a:ln/>
          <a:extLst/>
        </p:spPr>
        <p:txBody>
          <a:bodyPr lIns="91432" tIns="45716" rIns="91432" bIns="45716"/>
          <a:lstStyle/>
          <a:p>
            <a:pPr>
              <a:spcBef>
                <a:spcPct val="0"/>
              </a:spcBef>
              <a:defRPr/>
            </a:pPr>
            <a:r>
              <a:rPr lang="en-US" sz="1000" dirty="0">
                <a:latin typeface="Arial" charset="0"/>
              </a:rPr>
              <a:t>Studies have found no link between autism and MMR vaccine.</a:t>
            </a:r>
          </a:p>
          <a:p>
            <a:pPr>
              <a:spcBef>
                <a:spcPct val="0"/>
              </a:spcBef>
              <a:defRPr/>
            </a:pPr>
            <a:endParaRPr lang="en-US" dirty="0">
              <a:latin typeface="Arial" charset="0"/>
            </a:endParaRPr>
          </a:p>
          <a:p>
            <a:pPr marL="339725" indent="-339725" eaLnBrk="1" hangingPunct="1">
              <a:spcBef>
                <a:spcPct val="0"/>
              </a:spcBef>
              <a:defRPr/>
            </a:pPr>
            <a:r>
              <a:rPr lang="en-US" sz="1000" b="1" dirty="0">
                <a:solidFill>
                  <a:srgbClr val="000000"/>
                </a:solidFill>
                <a:cs typeface="Arial" pitchFamily="34" charset="0"/>
              </a:rPr>
              <a:t>The Story of Dr. Andrew Wakefield and MMR – Autism Link</a:t>
            </a:r>
          </a:p>
          <a:p>
            <a:pPr marL="174625" indent="-174625" eaLnBrk="1" hangingPunct="1">
              <a:spcBef>
                <a:spcPct val="0"/>
              </a:spcBef>
              <a:buFontTx/>
              <a:buChar char="•"/>
              <a:defRPr/>
            </a:pPr>
            <a:r>
              <a:rPr lang="en-US" sz="1000" dirty="0">
                <a:solidFill>
                  <a:srgbClr val="000000"/>
                </a:solidFill>
                <a:cs typeface="Arial" pitchFamily="34" charset="0"/>
              </a:rPr>
              <a:t>Original “study”, published in UK medical journal, Lancet, in 1998, proposing MMR - autism link was based on 12 children.</a:t>
            </a:r>
          </a:p>
          <a:p>
            <a:pPr marL="174625" indent="-174625" eaLnBrk="1" hangingPunct="1">
              <a:spcBef>
                <a:spcPct val="0"/>
              </a:spcBef>
              <a:buFontTx/>
              <a:buChar char="•"/>
              <a:defRPr/>
            </a:pPr>
            <a:r>
              <a:rPr lang="en-US" sz="1000" dirty="0">
                <a:solidFill>
                  <a:srgbClr val="000000"/>
                </a:solidFill>
                <a:cs typeface="Arial" pitchFamily="34" charset="0"/>
              </a:rPr>
              <a:t>This resulted in decreased use of MMR vaccine and outbreaks of measles in the United Kingdom.</a:t>
            </a:r>
          </a:p>
          <a:p>
            <a:pPr marL="174625" indent="-174625" eaLnBrk="1" hangingPunct="1">
              <a:spcBef>
                <a:spcPct val="0"/>
              </a:spcBef>
              <a:buFontTx/>
              <a:buChar char="•"/>
              <a:defRPr/>
            </a:pPr>
            <a:r>
              <a:rPr lang="en-US" sz="1000" dirty="0">
                <a:latin typeface="Arial" charset="0"/>
              </a:rPr>
              <a:t>A press investigation revealed that Dr. Wakefield had falsified patient data and relied on laboratory reports that he had been warned were incorrect.</a:t>
            </a:r>
            <a:endParaRPr lang="en-US" sz="1000" dirty="0">
              <a:solidFill>
                <a:srgbClr val="000000"/>
              </a:solidFill>
              <a:cs typeface="Arial" pitchFamily="34" charset="0"/>
            </a:endParaRPr>
          </a:p>
          <a:p>
            <a:pPr marL="174625" indent="-174625" eaLnBrk="1" hangingPunct="1">
              <a:spcBef>
                <a:spcPct val="0"/>
              </a:spcBef>
              <a:buFontTx/>
              <a:buChar char="•"/>
              <a:defRPr/>
            </a:pPr>
            <a:r>
              <a:rPr lang="en-US" sz="1000" dirty="0">
                <a:solidFill>
                  <a:srgbClr val="000000"/>
                </a:solidFill>
                <a:cs typeface="Arial" pitchFamily="34" charset="0"/>
              </a:rPr>
              <a:t>Larger studies, done later by other researchers, failed to establish any link between MMR and autism.</a:t>
            </a:r>
          </a:p>
          <a:p>
            <a:pPr marL="174625" indent="-174625" eaLnBrk="1" hangingPunct="1">
              <a:spcBef>
                <a:spcPct val="20000"/>
              </a:spcBef>
              <a:buFontTx/>
              <a:buChar char="•"/>
              <a:defRPr/>
            </a:pPr>
            <a:r>
              <a:rPr lang="en-US" sz="1000" dirty="0">
                <a:solidFill>
                  <a:srgbClr val="000000"/>
                </a:solidFill>
                <a:cs typeface="Arial" pitchFamily="34" charset="0"/>
              </a:rPr>
              <a:t>In 2010 Dr. Wakefield was found guilty of “serious professional misconduct” and his medical license was revoked.</a:t>
            </a:r>
          </a:p>
          <a:p>
            <a:pPr marL="174625" indent="-174625" eaLnBrk="1" hangingPunct="1">
              <a:spcBef>
                <a:spcPct val="20000"/>
              </a:spcBef>
              <a:buFontTx/>
              <a:buChar char="•"/>
              <a:defRPr/>
            </a:pPr>
            <a:r>
              <a:rPr lang="en-US" sz="1000" dirty="0">
                <a:solidFill>
                  <a:srgbClr val="000000"/>
                </a:solidFill>
                <a:cs typeface="Arial" pitchFamily="34" charset="0"/>
              </a:rPr>
              <a:t>The editors of Lancet </a:t>
            </a:r>
            <a:r>
              <a:rPr lang="en-US" sz="1000" dirty="0">
                <a:latin typeface="Arial" charset="0"/>
              </a:rPr>
              <a:t>took the unusual step of retracting his article from the scientific literature on the grounds that it was the product of dishonest and irresponsible research. </a:t>
            </a:r>
            <a:r>
              <a:rPr lang="en-US" sz="1000" dirty="0">
                <a:solidFill>
                  <a:srgbClr val="000000"/>
                </a:solidFill>
                <a:cs typeface="Arial" pitchFamily="34" charset="0"/>
              </a:rPr>
              <a:t> </a:t>
            </a:r>
          </a:p>
          <a:p>
            <a:pPr marL="339725" indent="-339725" eaLnBrk="1" hangingPunct="1">
              <a:spcBef>
                <a:spcPct val="0"/>
              </a:spcBef>
              <a:buFontTx/>
              <a:buChar char="•"/>
              <a:defRPr/>
            </a:pPr>
            <a:endParaRPr lang="en-US" sz="1000" dirty="0">
              <a:solidFill>
                <a:srgbClr val="000000"/>
              </a:solidFill>
              <a:cs typeface="Arial" pitchFamily="34" charset="0"/>
            </a:endParaRPr>
          </a:p>
          <a:p>
            <a:pPr>
              <a:spcBef>
                <a:spcPct val="0"/>
              </a:spcBef>
              <a:defRPr/>
            </a:pPr>
            <a:endParaRPr lang="en-US" dirty="0">
              <a:latin typeface="Arial" charset="0"/>
            </a:endParaRPr>
          </a:p>
          <a:p>
            <a:pPr>
              <a:spcBef>
                <a:spcPct val="0"/>
              </a:spcBef>
              <a:defRPr/>
            </a:pPr>
            <a:endParaRPr lang="en-US" dirty="0">
              <a:latin typeface="Arial" charset="0"/>
            </a:endParaRPr>
          </a:p>
        </p:txBody>
      </p:sp>
      <p:sp>
        <p:nvSpPr>
          <p:cNvPr id="6" name="Footer Placeholder 5"/>
          <p:cNvSpPr>
            <a:spLocks noGrp="1"/>
          </p:cNvSpPr>
          <p:nvPr>
            <p:ph type="ftr" sz="quarter" idx="4"/>
          </p:nvPr>
        </p:nvSpPr>
        <p:spPr/>
        <p:txBody>
          <a:bodyPr/>
          <a:lstStyle/>
          <a:p>
            <a:pPr>
              <a:defRPr/>
            </a:pPr>
            <a:r>
              <a:rPr lang="en-US"/>
              <a:t>EPIC 2018</a:t>
            </a:r>
            <a:endParaRPr lang="en-US" dirty="0"/>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57</a:t>
            </a:fld>
            <a:endParaRPr lang="en-US"/>
          </a:p>
        </p:txBody>
      </p:sp>
    </p:spTree>
    <p:extLst>
      <p:ext uri="{BB962C8B-B14F-4D97-AF65-F5344CB8AC3E}">
        <p14:creationId xmlns:p14="http://schemas.microsoft.com/office/powerpoint/2010/main" val="1261098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6"/>
          <p:cNvSpPr txBox="1">
            <a:spLocks noGrp="1" noChangeArrowheads="1"/>
          </p:cNvSpPr>
          <p:nvPr/>
        </p:nvSpPr>
        <p:spPr bwMode="auto">
          <a:xfrm>
            <a:off x="361553" y="8734028"/>
            <a:ext cx="2971800" cy="465138"/>
          </a:xfrm>
          <a:prstGeom prst="rect">
            <a:avLst/>
          </a:prstGeom>
          <a:noFill/>
          <a:ln w="9525">
            <a:noFill/>
            <a:miter lim="800000"/>
            <a:headEnd/>
            <a:tailEnd/>
          </a:ln>
        </p:spPr>
        <p:txBody>
          <a:bodyPr lIns="91424" tIns="45712" rIns="91424" bIns="45712" anchor="b"/>
          <a:lstStyle/>
          <a:p>
            <a:endParaRPr lang="en-US" sz="1200" dirty="0">
              <a:solidFill>
                <a:srgbClr val="000000"/>
              </a:solidFill>
            </a:endParaRPr>
          </a:p>
        </p:txBody>
      </p:sp>
      <p:sp>
        <p:nvSpPr>
          <p:cNvPr id="319491" name="Rectangle 6"/>
          <p:cNvSpPr txBox="1">
            <a:spLocks noGrp="1" noChangeArrowheads="1"/>
          </p:cNvSpPr>
          <p:nvPr/>
        </p:nvSpPr>
        <p:spPr bwMode="auto">
          <a:xfrm>
            <a:off x="189707" y="8676481"/>
            <a:ext cx="2971800" cy="465138"/>
          </a:xfrm>
          <a:prstGeom prst="rect">
            <a:avLst/>
          </a:prstGeom>
          <a:noFill/>
          <a:ln w="9525">
            <a:noFill/>
            <a:miter lim="800000"/>
            <a:headEnd/>
            <a:tailEnd/>
          </a:ln>
        </p:spPr>
        <p:txBody>
          <a:bodyPr lIns="91416" tIns="45708" rIns="91416" bIns="45708" anchor="b"/>
          <a:lstStyle/>
          <a:p>
            <a:endParaRPr lang="en-US" sz="1200" dirty="0">
              <a:solidFill>
                <a:srgbClr val="000000"/>
              </a:solidFill>
            </a:endParaRPr>
          </a:p>
        </p:txBody>
      </p:sp>
      <p:sp>
        <p:nvSpPr>
          <p:cNvPr id="319492"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16" tIns="45708" rIns="91416" bIns="45708" anchor="b"/>
          <a:lstStyle/>
          <a:p>
            <a:pPr algn="r"/>
            <a:endParaRPr lang="en-US" sz="1200" dirty="0">
              <a:solidFill>
                <a:srgbClr val="000000"/>
              </a:solidFill>
            </a:endParaRPr>
          </a:p>
        </p:txBody>
      </p:sp>
      <p:sp>
        <p:nvSpPr>
          <p:cNvPr id="319493" name="Rectangle 2"/>
          <p:cNvSpPr>
            <a:spLocks noGrp="1" noRot="1" noChangeAspect="1" noChangeArrowheads="1" noTextEdit="1"/>
          </p:cNvSpPr>
          <p:nvPr>
            <p:ph type="sldImg"/>
          </p:nvPr>
        </p:nvSpPr>
        <p:spPr>
          <a:xfrm>
            <a:off x="331788" y="696913"/>
            <a:ext cx="6197600" cy="3486150"/>
          </a:xfrm>
          <a:ln/>
        </p:spPr>
      </p:sp>
      <p:sp>
        <p:nvSpPr>
          <p:cNvPr id="319494" name="Rectangle 3"/>
          <p:cNvSpPr>
            <a:spLocks noGrp="1" noChangeArrowheads="1"/>
          </p:cNvSpPr>
          <p:nvPr>
            <p:ph type="body" idx="1"/>
          </p:nvPr>
        </p:nvSpPr>
        <p:spPr>
          <a:xfrm>
            <a:off x="457200" y="4416425"/>
            <a:ext cx="6019800" cy="4492625"/>
          </a:xfrm>
          <a:noFill/>
          <a:ln/>
        </p:spPr>
        <p:txBody>
          <a:bodyPr lIns="91416" tIns="45708" rIns="91416" bIns="45708"/>
          <a:lstStyle/>
          <a:p>
            <a:pPr marL="215900" indent="-215900">
              <a:lnSpc>
                <a:spcPct val="90000"/>
              </a:lnSpc>
              <a:spcBef>
                <a:spcPct val="0"/>
              </a:spcBef>
              <a:buFontTx/>
              <a:buChar char="•"/>
            </a:pPr>
            <a:r>
              <a:rPr lang="en-US" sz="1000" dirty="0">
                <a:latin typeface="Arial" charset="0"/>
                <a:cs typeface="Times New Roman" pitchFamily="18" charset="0"/>
              </a:rPr>
              <a:t>Anti-vaccine issues have been around since the early 1800's.  </a:t>
            </a:r>
          </a:p>
          <a:p>
            <a:pPr marL="215900" indent="-215900">
              <a:lnSpc>
                <a:spcPct val="90000"/>
              </a:lnSpc>
              <a:spcBef>
                <a:spcPct val="0"/>
              </a:spcBef>
              <a:buFontTx/>
              <a:buChar char="•"/>
            </a:pPr>
            <a:r>
              <a:rPr lang="en-US" sz="1000" dirty="0">
                <a:latin typeface="Arial" charset="0"/>
                <a:cs typeface="Times New Roman" pitchFamily="18" charset="0"/>
              </a:rPr>
              <a:t>Most patients/parents haven't seen the diseases so are more concerned about vaccine risk</a:t>
            </a:r>
          </a:p>
          <a:p>
            <a:pPr marL="215900" indent="-215900">
              <a:lnSpc>
                <a:spcPct val="90000"/>
              </a:lnSpc>
              <a:spcBef>
                <a:spcPct val="0"/>
              </a:spcBef>
              <a:buFontTx/>
              <a:buChar char="•"/>
            </a:pPr>
            <a:r>
              <a:rPr lang="en-US" sz="1000" dirty="0">
                <a:latin typeface="Arial" charset="0"/>
                <a:cs typeface="Times New Roman" pitchFamily="18" charset="0"/>
              </a:rPr>
              <a:t>Media portrays tragedies with emotional appeal</a:t>
            </a:r>
          </a:p>
          <a:p>
            <a:pPr marL="215900" indent="-215900">
              <a:lnSpc>
                <a:spcPct val="90000"/>
              </a:lnSpc>
              <a:spcBef>
                <a:spcPct val="0"/>
              </a:spcBef>
              <a:buFontTx/>
              <a:buChar char="•"/>
            </a:pPr>
            <a:r>
              <a:rPr lang="en-US" sz="1000" dirty="0">
                <a:latin typeface="Arial" charset="0"/>
                <a:cs typeface="Times New Roman" pitchFamily="18" charset="0"/>
              </a:rPr>
              <a:t>Web sites with anti-immunization information are plentiful with little scientifically-based vaccine information</a:t>
            </a:r>
          </a:p>
          <a:p>
            <a:pPr marL="215900" indent="-215900">
              <a:lnSpc>
                <a:spcPct val="90000"/>
              </a:lnSpc>
              <a:spcBef>
                <a:spcPct val="0"/>
              </a:spcBef>
              <a:buFontTx/>
              <a:buChar char="•"/>
            </a:pPr>
            <a:r>
              <a:rPr lang="en-US" sz="1000" dirty="0">
                <a:latin typeface="Arial" charset="0"/>
                <a:cs typeface="Times New Roman" pitchFamily="18" charset="0"/>
              </a:rPr>
              <a:t>Address any concerns and questions your patients may</a:t>
            </a:r>
            <a:r>
              <a:rPr lang="en-US" sz="1000" dirty="0">
                <a:latin typeface="Arial" charset="0"/>
              </a:rPr>
              <a:t> have</a:t>
            </a:r>
          </a:p>
          <a:p>
            <a:pPr marL="215900" indent="-215900">
              <a:lnSpc>
                <a:spcPct val="90000"/>
              </a:lnSpc>
              <a:spcBef>
                <a:spcPct val="0"/>
              </a:spcBef>
            </a:pPr>
            <a:endParaRPr lang="en-US" sz="1000" dirty="0">
              <a:latin typeface="Arial" charset="0"/>
            </a:endParaRPr>
          </a:p>
          <a:p>
            <a:pPr marL="215900" indent="-215900">
              <a:lnSpc>
                <a:spcPct val="90000"/>
              </a:lnSpc>
              <a:spcBef>
                <a:spcPct val="0"/>
              </a:spcBef>
            </a:pPr>
            <a:r>
              <a:rPr lang="en-US" sz="1000" dirty="0">
                <a:latin typeface="Arial" charset="0"/>
              </a:rPr>
              <a:t> </a:t>
            </a:r>
          </a:p>
          <a:p>
            <a:pPr marL="215900" indent="-215900">
              <a:lnSpc>
                <a:spcPct val="90000"/>
              </a:lnSpc>
              <a:spcBef>
                <a:spcPct val="0"/>
              </a:spcBef>
            </a:pPr>
            <a:r>
              <a:rPr lang="en-US" sz="1000" b="1" dirty="0">
                <a:latin typeface="Arial" charset="0"/>
              </a:rPr>
              <a:t>Anti-Vaccine web sites:</a:t>
            </a:r>
          </a:p>
          <a:p>
            <a:pPr marL="215900" indent="-215900">
              <a:lnSpc>
                <a:spcPct val="90000"/>
              </a:lnSpc>
              <a:spcBef>
                <a:spcPct val="0"/>
              </a:spcBef>
            </a:pPr>
            <a:r>
              <a:rPr lang="en-US" sz="1000" dirty="0">
                <a:latin typeface="Arial" charset="0"/>
              </a:rPr>
              <a:t>This is just a small list of the many sites available on the internet for anti-vaccine promotion. Please be sure to check some of these locations so that you are aware of the type on information that can be obtained from these sites.</a:t>
            </a:r>
          </a:p>
          <a:p>
            <a:pPr marL="215900" indent="-215900">
              <a:lnSpc>
                <a:spcPct val="90000"/>
              </a:lnSpc>
              <a:spcBef>
                <a:spcPct val="0"/>
              </a:spcBef>
            </a:pPr>
            <a:r>
              <a:rPr lang="en-US" sz="1000" dirty="0">
                <a:latin typeface="Arial" charset="0"/>
              </a:rPr>
              <a:t> </a:t>
            </a:r>
          </a:p>
          <a:p>
            <a:pPr marL="215900" indent="-215900">
              <a:lnSpc>
                <a:spcPct val="90000"/>
              </a:lnSpc>
              <a:spcBef>
                <a:spcPct val="0"/>
              </a:spcBef>
            </a:pPr>
            <a:r>
              <a:rPr lang="en-US" sz="1000" dirty="0">
                <a:latin typeface="Arial" charset="0"/>
              </a:rPr>
              <a:t>http://www.thinktwice.com/global.htm </a:t>
            </a:r>
          </a:p>
          <a:p>
            <a:pPr marL="215900" indent="-215900">
              <a:lnSpc>
                <a:spcPct val="90000"/>
              </a:lnSpc>
              <a:spcBef>
                <a:spcPct val="0"/>
              </a:spcBef>
            </a:pPr>
            <a:r>
              <a:rPr lang="en-US" sz="1000" dirty="0">
                <a:latin typeface="Arial" charset="0"/>
              </a:rPr>
              <a:t>http://www.gval.com/ </a:t>
            </a:r>
          </a:p>
          <a:p>
            <a:pPr marL="215900" indent="-215900">
              <a:lnSpc>
                <a:spcPct val="90000"/>
              </a:lnSpc>
              <a:spcBef>
                <a:spcPct val="0"/>
              </a:spcBef>
            </a:pPr>
            <a:r>
              <a:rPr lang="en-US" sz="1000" dirty="0">
                <a:latin typeface="Arial" charset="0"/>
              </a:rPr>
              <a:t>http://www.nvic.org</a:t>
            </a:r>
          </a:p>
          <a:p>
            <a:pPr marL="215900" indent="-215900">
              <a:lnSpc>
                <a:spcPct val="90000"/>
              </a:lnSpc>
              <a:spcBef>
                <a:spcPct val="0"/>
              </a:spcBef>
            </a:pPr>
            <a:r>
              <a:rPr lang="en-US" sz="1000" dirty="0">
                <a:latin typeface="Arial" charset="0"/>
              </a:rPr>
              <a:t> </a:t>
            </a:r>
          </a:p>
          <a:p>
            <a:pPr marL="215900" indent="-215900">
              <a:lnSpc>
                <a:spcPct val="90000"/>
              </a:lnSpc>
              <a:spcBef>
                <a:spcPct val="0"/>
              </a:spcBef>
            </a:pPr>
            <a:r>
              <a:rPr lang="en-US" sz="1000" b="1" dirty="0">
                <a:latin typeface="Arial" charset="0"/>
              </a:rPr>
              <a:t>For “Evaluating Information on the Web” </a:t>
            </a:r>
          </a:p>
          <a:p>
            <a:pPr marL="215900" indent="-215900">
              <a:lnSpc>
                <a:spcPct val="90000"/>
              </a:lnSpc>
              <a:spcBef>
                <a:spcPct val="0"/>
              </a:spcBef>
            </a:pPr>
            <a:r>
              <a:rPr lang="en-US" sz="1000" dirty="0">
                <a:latin typeface="Arial" charset="0"/>
              </a:rPr>
              <a:t>go to </a:t>
            </a:r>
            <a:r>
              <a:rPr lang="en-US" sz="1000" dirty="0">
                <a:solidFill>
                  <a:srgbClr val="00B050"/>
                </a:solidFill>
                <a:latin typeface="Arial" charset="0"/>
                <a:hlinkClick r:id="rId3"/>
              </a:rPr>
              <a:t>http://www.vaccineinformation.org/internet-immunization-info/</a:t>
            </a:r>
            <a:r>
              <a:rPr lang="en-US" sz="1000" dirty="0">
                <a:solidFill>
                  <a:srgbClr val="00B050"/>
                </a:solidFill>
                <a:latin typeface="Arial" charset="0"/>
              </a:rPr>
              <a:t> </a:t>
            </a:r>
          </a:p>
          <a:p>
            <a:pPr marL="215900" indent="-215900">
              <a:lnSpc>
                <a:spcPct val="90000"/>
              </a:lnSpc>
              <a:spcBef>
                <a:spcPct val="0"/>
              </a:spcBef>
            </a:pPr>
            <a:endParaRPr lang="en-US" sz="1000" dirty="0">
              <a:solidFill>
                <a:srgbClr val="00B050"/>
              </a:solidFill>
              <a:latin typeface="Arial" charset="0"/>
            </a:endParaRPr>
          </a:p>
        </p:txBody>
      </p:sp>
      <p:sp>
        <p:nvSpPr>
          <p:cNvPr id="8" name="Footer Placeholder 7"/>
          <p:cNvSpPr>
            <a:spLocks noGrp="1"/>
          </p:cNvSpPr>
          <p:nvPr>
            <p:ph type="ftr" sz="quarter" idx="4"/>
          </p:nvPr>
        </p:nvSpPr>
        <p:spPr>
          <a:xfrm>
            <a:off x="189707" y="8744942"/>
            <a:ext cx="2971800" cy="465138"/>
          </a:xfrm>
        </p:spPr>
        <p:txBody>
          <a:bodyPr/>
          <a:lstStyle/>
          <a:p>
            <a:pPr>
              <a:defRPr/>
            </a:pPr>
            <a:r>
              <a:rPr lang="en-US" dirty="0"/>
              <a:t>EPIC  2018</a:t>
            </a: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58</a:t>
            </a:fld>
            <a:endParaRPr lang="en-US" dirty="0"/>
          </a:p>
        </p:txBody>
      </p:sp>
    </p:spTree>
    <p:extLst>
      <p:ext uri="{BB962C8B-B14F-4D97-AF65-F5344CB8AC3E}">
        <p14:creationId xmlns:p14="http://schemas.microsoft.com/office/powerpoint/2010/main" val="2917312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6"/>
          <p:cNvSpPr txBox="1">
            <a:spLocks noGrp="1" noChangeArrowheads="1"/>
          </p:cNvSpPr>
          <p:nvPr/>
        </p:nvSpPr>
        <p:spPr bwMode="auto">
          <a:xfrm>
            <a:off x="76200" y="8686800"/>
            <a:ext cx="2971800" cy="465138"/>
          </a:xfrm>
          <a:prstGeom prst="rect">
            <a:avLst/>
          </a:prstGeom>
          <a:noFill/>
          <a:ln w="9525">
            <a:noFill/>
            <a:miter lim="800000"/>
            <a:headEnd/>
            <a:tailEnd/>
          </a:ln>
        </p:spPr>
        <p:txBody>
          <a:bodyPr lIns="91432" tIns="45716" rIns="91432" bIns="45716" anchor="b"/>
          <a:lstStyle/>
          <a:p>
            <a:endParaRPr lang="en-US" sz="1200" dirty="0">
              <a:solidFill>
                <a:srgbClr val="000000"/>
              </a:solidFill>
            </a:endParaRPr>
          </a:p>
        </p:txBody>
      </p:sp>
      <p:sp>
        <p:nvSpPr>
          <p:cNvPr id="321538"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21540"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21541" name="Rectangle 2"/>
          <p:cNvSpPr>
            <a:spLocks noGrp="1" noRot="1" noChangeAspect="1" noChangeArrowheads="1" noTextEdit="1"/>
          </p:cNvSpPr>
          <p:nvPr>
            <p:ph type="sldImg"/>
          </p:nvPr>
        </p:nvSpPr>
        <p:spPr>
          <a:xfrm>
            <a:off x="331788" y="696913"/>
            <a:ext cx="6197600" cy="3486150"/>
          </a:xfrm>
          <a:ln/>
        </p:spPr>
      </p:sp>
      <p:sp>
        <p:nvSpPr>
          <p:cNvPr id="321542" name="Rectangle 3"/>
          <p:cNvSpPr>
            <a:spLocks noGrp="1" noChangeArrowheads="1"/>
          </p:cNvSpPr>
          <p:nvPr>
            <p:ph type="body" idx="1"/>
          </p:nvPr>
        </p:nvSpPr>
        <p:spPr>
          <a:xfrm>
            <a:off x="838200" y="4343400"/>
            <a:ext cx="5029200" cy="4183063"/>
          </a:xfrm>
          <a:noFill/>
          <a:ln/>
        </p:spPr>
        <p:txBody>
          <a:bodyPr lIns="91432" tIns="45716" rIns="91432" bIns="45716"/>
          <a:lstStyle/>
          <a:p>
            <a:pPr eaLnBrk="1" hangingPunct="1"/>
            <a:r>
              <a:rPr lang="en-US" sz="1000" dirty="0">
                <a:latin typeface="Arial" charset="0"/>
              </a:rPr>
              <a:t>These are sources for scientific and credible information</a:t>
            </a:r>
          </a:p>
          <a:p>
            <a:pPr eaLnBrk="1" hangingPunct="1"/>
            <a:r>
              <a:rPr lang="en-US" sz="1000" dirty="0">
                <a:latin typeface="Arial" charset="0"/>
              </a:rPr>
              <a:t>See information sheet in participant packet</a:t>
            </a:r>
          </a:p>
          <a:p>
            <a:pPr eaLnBrk="1" hangingPunct="1"/>
            <a:endParaRPr lang="en-US" sz="1000" u="sng" dirty="0">
              <a:solidFill>
                <a:srgbClr val="0000FF"/>
              </a:solidFill>
              <a:latin typeface="Arial" charset="0"/>
            </a:endParaRPr>
          </a:p>
          <a:p>
            <a:pPr eaLnBrk="1" hangingPunct="1"/>
            <a:r>
              <a:rPr lang="en-US" sz="1000" u="sng" dirty="0">
                <a:solidFill>
                  <a:srgbClr val="FF0000"/>
                </a:solidFill>
                <a:latin typeface="Arial" charset="0"/>
              </a:rPr>
              <a:t>https://www.cdc.gov/vaccinesafety/index.html</a:t>
            </a:r>
          </a:p>
          <a:p>
            <a:pPr eaLnBrk="1" hangingPunct="1"/>
            <a:r>
              <a:rPr lang="en-US" sz="1000" u="sng" dirty="0">
                <a:latin typeface="Arial" charset="0"/>
              </a:rPr>
              <a:t>www.idsociety.org/Immunization/</a:t>
            </a:r>
            <a:endParaRPr lang="en-US" sz="1000" dirty="0">
              <a:latin typeface="Arial" charset="0"/>
            </a:endParaRPr>
          </a:p>
          <a:p>
            <a:pPr eaLnBrk="1" hangingPunct="1"/>
            <a:r>
              <a:rPr lang="en-US" sz="1000" u="sng" dirty="0">
                <a:latin typeface="Arial" charset="0"/>
              </a:rPr>
              <a:t>www.who.int</a:t>
            </a:r>
            <a:endParaRPr lang="en-US" sz="1000" dirty="0">
              <a:latin typeface="Arial" charset="0"/>
            </a:endParaRPr>
          </a:p>
          <a:p>
            <a:pPr eaLnBrk="1" hangingPunct="1"/>
            <a:r>
              <a:rPr lang="en-US" sz="1000" u="sng" dirty="0">
                <a:latin typeface="Arial" charset="0"/>
              </a:rPr>
              <a:t>www.gaaap.org </a:t>
            </a:r>
            <a:endParaRPr lang="en-US" sz="1000" dirty="0">
              <a:latin typeface="Arial" charset="0"/>
            </a:endParaRPr>
          </a:p>
          <a:p>
            <a:pPr eaLnBrk="1" hangingPunct="1"/>
            <a:r>
              <a:rPr lang="en-US" sz="1000" u="sng" dirty="0">
                <a:latin typeface="Arial" charset="0"/>
              </a:rPr>
              <a:t>www.aap.org     </a:t>
            </a:r>
            <a:endParaRPr lang="en-US" sz="1000" dirty="0">
              <a:latin typeface="Arial" charset="0"/>
            </a:endParaRPr>
          </a:p>
          <a:p>
            <a:pPr eaLnBrk="1" hangingPunct="1"/>
            <a:r>
              <a:rPr lang="en-US" sz="1000" u="sng" dirty="0">
                <a:latin typeface="Arial" charset="0"/>
              </a:rPr>
              <a:t>www.cispimmunize.org</a:t>
            </a:r>
            <a:endParaRPr lang="en-US" sz="1000" dirty="0">
              <a:latin typeface="Arial" charset="0"/>
            </a:endParaRPr>
          </a:p>
          <a:p>
            <a:pPr eaLnBrk="1" hangingPunct="1"/>
            <a:r>
              <a:rPr lang="en-US" sz="1000" u="sng" dirty="0">
                <a:latin typeface="Arial" charset="0"/>
              </a:rPr>
              <a:t>www.aafp.org</a:t>
            </a:r>
            <a:endParaRPr lang="en-US" sz="1000" dirty="0">
              <a:latin typeface="Arial" charset="0"/>
            </a:endParaRPr>
          </a:p>
          <a:p>
            <a:pPr eaLnBrk="1" hangingPunct="1"/>
            <a:r>
              <a:rPr lang="en-US" sz="1000" u="sng" dirty="0">
                <a:latin typeface="Arial" charset="0"/>
              </a:rPr>
              <a:t>www.acponline.org</a:t>
            </a:r>
            <a:endParaRPr lang="en-US" sz="1000" dirty="0">
              <a:latin typeface="Arial" charset="0"/>
            </a:endParaRPr>
          </a:p>
          <a:p>
            <a:pPr eaLnBrk="1" hangingPunct="1"/>
            <a:r>
              <a:rPr lang="en-US" sz="1000" u="sng" dirty="0">
                <a:latin typeface="Arial" charset="0"/>
              </a:rPr>
              <a:t>www.immunize.org/resources </a:t>
            </a:r>
            <a:r>
              <a:rPr lang="en-US" sz="1000" dirty="0">
                <a:latin typeface="Arial" charset="0"/>
              </a:rPr>
              <a:t>This site is a good resource for healthcare providers and for information written specifically for patient and parents.</a:t>
            </a:r>
            <a:r>
              <a:rPr lang="en-US" sz="1000" u="sng" dirty="0">
                <a:latin typeface="Arial" charset="0"/>
              </a:rPr>
              <a:t>  </a:t>
            </a:r>
          </a:p>
          <a:p>
            <a:pPr eaLnBrk="1" hangingPunct="1"/>
            <a:r>
              <a:rPr lang="en-US" sz="1000" dirty="0">
                <a:latin typeface="Arial" charset="0"/>
              </a:rPr>
              <a:t>www.nfid.org</a:t>
            </a:r>
            <a:r>
              <a:rPr lang="en-US" sz="1000" baseline="0" dirty="0">
                <a:latin typeface="Arial" charset="0"/>
              </a:rPr>
              <a:t> Great resources for immunization for healthcare professionals; Webinars</a:t>
            </a:r>
            <a:endParaRPr lang="en-US" sz="1000" dirty="0">
              <a:latin typeface="Arial" charset="0"/>
            </a:endParaRPr>
          </a:p>
          <a:p>
            <a:pPr eaLnBrk="1" hangingPunct="1"/>
            <a:r>
              <a:rPr lang="en-US" sz="1000" u="sng" dirty="0">
                <a:latin typeface="Arial" charset="0"/>
              </a:rPr>
              <a:t>www.pkids.org</a:t>
            </a:r>
            <a:r>
              <a:rPr lang="en-US" sz="1000" dirty="0">
                <a:latin typeface="Arial" charset="0"/>
              </a:rPr>
              <a:t> (support and counseling for children with infectious diseases)</a:t>
            </a:r>
          </a:p>
          <a:p>
            <a:pPr eaLnBrk="1" hangingPunct="1"/>
            <a:r>
              <a:rPr lang="en-US" sz="1000" u="sng" dirty="0">
                <a:latin typeface="Arial" charset="0"/>
              </a:rPr>
              <a:t>www.vaccine.org</a:t>
            </a:r>
            <a:r>
              <a:rPr lang="en-US" sz="1000" dirty="0">
                <a:solidFill>
                  <a:srgbClr val="0000FF"/>
                </a:solidFill>
                <a:latin typeface="Arial" charset="0"/>
              </a:rPr>
              <a:t>  </a:t>
            </a:r>
            <a:endParaRPr lang="en-US" sz="1000" dirty="0">
              <a:latin typeface="Arial" charset="0"/>
            </a:endParaRPr>
          </a:p>
          <a:p>
            <a:pPr eaLnBrk="1" hangingPunct="1"/>
            <a:r>
              <a:rPr lang="en-US" sz="1000" dirty="0">
                <a:latin typeface="Arial" charset="0"/>
              </a:rPr>
              <a:t> </a:t>
            </a:r>
          </a:p>
        </p:txBody>
      </p:sp>
      <p:sp>
        <p:nvSpPr>
          <p:cNvPr id="8" name="Footer Placeholder 7"/>
          <p:cNvSpPr>
            <a:spLocks noGrp="1"/>
          </p:cNvSpPr>
          <p:nvPr>
            <p:ph type="ftr" sz="quarter" idx="4"/>
          </p:nvPr>
        </p:nvSpPr>
        <p:spPr>
          <a:xfrm>
            <a:off x="228600" y="8686800"/>
            <a:ext cx="2971800" cy="465138"/>
          </a:xfrm>
        </p:spPr>
        <p:txBody>
          <a:bodyPr/>
          <a:lstStyle/>
          <a:p>
            <a:pPr>
              <a:defRPr/>
            </a:pPr>
            <a:r>
              <a:rPr lang="en-US" dirty="0"/>
              <a:t>EPIC  2018</a:t>
            </a: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59</a:t>
            </a:fld>
            <a:endParaRPr lang="en-US" dirty="0"/>
          </a:p>
        </p:txBody>
      </p:sp>
    </p:spTree>
    <p:extLst>
      <p:ext uri="{BB962C8B-B14F-4D97-AF65-F5344CB8AC3E}">
        <p14:creationId xmlns:p14="http://schemas.microsoft.com/office/powerpoint/2010/main" val="2057255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9" tIns="45714" rIns="91429" bIns="45714" anchor="b"/>
          <a:lstStyle/>
          <a:p>
            <a:pPr algn="r"/>
            <a:endParaRPr lang="en-US" sz="1200" dirty="0">
              <a:solidFill>
                <a:srgbClr val="000000"/>
              </a:solidFill>
              <a:latin typeface="Calibri"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p:spPr>
        <p:txBody>
          <a:bodyPr/>
          <a:lstStyle/>
          <a:p>
            <a:pPr>
              <a:spcBef>
                <a:spcPct val="0"/>
              </a:spcBef>
            </a:pPr>
            <a:r>
              <a:rPr lang="en-US" sz="1000" dirty="0">
                <a:latin typeface="Arial" charset="0"/>
              </a:rPr>
              <a:t>The dramatic reduction of vaccine preventable diseases in the United States can be attributed to the availability of vaccines, as well as recommendations and an organized vaccine schedule developed by the Advisory Committee on Immunization Practices (ACIP). </a:t>
            </a:r>
          </a:p>
          <a:p>
            <a:pPr>
              <a:spcBef>
                <a:spcPct val="0"/>
              </a:spcBef>
            </a:pPr>
            <a:endParaRPr lang="en-US" sz="1000" dirty="0">
              <a:latin typeface="Arial" charset="0"/>
            </a:endParaRPr>
          </a:p>
          <a:p>
            <a:pPr>
              <a:spcBef>
                <a:spcPct val="0"/>
              </a:spcBef>
            </a:pPr>
            <a:r>
              <a:rPr lang="en-US" sz="1000" dirty="0">
                <a:latin typeface="Arial" charset="0"/>
              </a:rPr>
              <a:t> </a:t>
            </a:r>
          </a:p>
          <a:p>
            <a:pPr>
              <a:spcBef>
                <a:spcPct val="0"/>
              </a:spcBef>
            </a:pPr>
            <a:r>
              <a:rPr lang="en-US" sz="1000" dirty="0">
                <a:latin typeface="Arial" charset="0"/>
              </a:rPr>
              <a:t>The overall goals of the ACIP are to provide advice which will assist the Department and the Nation in reducing the incidence of vaccine preventable diseases and to increase the safe usage of vaccines and related biological products.</a:t>
            </a:r>
          </a:p>
          <a:p>
            <a:pPr>
              <a:spcBef>
                <a:spcPct val="0"/>
              </a:spcBef>
            </a:pPr>
            <a:r>
              <a:rPr lang="en-US" sz="1000" dirty="0">
                <a:latin typeface="Arial" charset="0"/>
              </a:rPr>
              <a:t> </a:t>
            </a:r>
          </a:p>
          <a:p>
            <a:pPr>
              <a:spcBef>
                <a:spcPct val="0"/>
              </a:spcBef>
            </a:pPr>
            <a:r>
              <a:rPr lang="en-US" sz="1000" dirty="0">
                <a:latin typeface="Arial" charset="0"/>
              </a:rPr>
              <a:t>For more information:  http://www.cdc.gov/vaccines/acip/index.html </a:t>
            </a:r>
          </a:p>
          <a:p>
            <a:pPr>
              <a:spcBef>
                <a:spcPct val="0"/>
              </a:spcBef>
            </a:pPr>
            <a:r>
              <a:rPr lang="en-US" sz="1000" dirty="0">
                <a:latin typeface="Arial" charset="0"/>
              </a:rPr>
              <a:t>For more details about all the vaccine preventable diseases reviewed in this presentation, refer to:  Epidemiology and Prevention of Vaccine-Preventable Diseases (The Pink Book), 13</a:t>
            </a:r>
            <a:r>
              <a:rPr lang="en-US" sz="1000" baseline="30000" dirty="0">
                <a:latin typeface="Arial" charset="0"/>
              </a:rPr>
              <a:t>th</a:t>
            </a:r>
            <a:r>
              <a:rPr lang="en-US" sz="1000" dirty="0">
                <a:latin typeface="Arial" charset="0"/>
              </a:rPr>
              <a:t> edition. 2015. HHS, CDC.</a:t>
            </a:r>
          </a:p>
          <a:p>
            <a:pPr>
              <a:spcBef>
                <a:spcPct val="0"/>
              </a:spcBef>
            </a:pPr>
            <a:endParaRPr lang="en-US" sz="1000" dirty="0">
              <a:latin typeface="Arial" charset="0"/>
            </a:endParaRPr>
          </a:p>
          <a:p>
            <a:pPr>
              <a:spcBef>
                <a:spcPct val="0"/>
              </a:spcBef>
            </a:pPr>
            <a:endParaRPr lang="en-US" sz="1000" dirty="0">
              <a:latin typeface="Arial" charset="0"/>
            </a:endParaRPr>
          </a:p>
          <a:p>
            <a:pPr>
              <a:spcBef>
                <a:spcPct val="0"/>
              </a:spcBef>
            </a:pPr>
            <a:endParaRPr lang="en-US" sz="1000" dirty="0">
              <a:solidFill>
                <a:srgbClr val="FF0000"/>
              </a:solidFill>
              <a:latin typeface="Arial" charset="0"/>
            </a:endParaRPr>
          </a:p>
        </p:txBody>
      </p:sp>
      <p:sp>
        <p:nvSpPr>
          <p:cNvPr id="5" name="Footer Placeholder 4"/>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15736270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noTextEdit="1"/>
          </p:cNvSpPr>
          <p:nvPr>
            <p:ph type="sldImg"/>
          </p:nvPr>
        </p:nvSpPr>
        <p:spPr>
          <a:xfrm>
            <a:off x="423863" y="703263"/>
            <a:ext cx="6257925" cy="3521075"/>
          </a:xfrm>
          <a:ln/>
        </p:spPr>
      </p:sp>
      <p:sp>
        <p:nvSpPr>
          <p:cNvPr id="323586" name="Notes Placeholder 2"/>
          <p:cNvSpPr>
            <a:spLocks noGrp="1"/>
          </p:cNvSpPr>
          <p:nvPr>
            <p:ph type="body" idx="1"/>
          </p:nvPr>
        </p:nvSpPr>
        <p:spPr>
          <a:noFill/>
          <a:ln/>
        </p:spPr>
        <p:txBody>
          <a:bodyPr lIns="93334" tIns="46667" rIns="93334" bIns="46667"/>
          <a:lstStyle/>
          <a:p>
            <a:r>
              <a:rPr lang="en-US" sz="1000" b="1" dirty="0">
                <a:latin typeface="Arial" charset="0"/>
              </a:rPr>
              <a:t>Reminders and Recall</a:t>
            </a:r>
          </a:p>
          <a:p>
            <a:r>
              <a:rPr lang="en-US" sz="1000" dirty="0">
                <a:latin typeface="Arial" charset="0"/>
              </a:rPr>
              <a:t>For providers: A reminder communicating to the health care provider that a patient needs an immunization can be as simple as a chart clip, “sticky note” on the immunization record/  patient record, or a flag on the electronic medical record</a:t>
            </a:r>
          </a:p>
          <a:p>
            <a:r>
              <a:rPr lang="en-US" sz="1000" dirty="0">
                <a:latin typeface="Arial" charset="0"/>
              </a:rPr>
              <a:t>For patients: A reminder is a message notifying a patient/parent of an upcoming appointment and/or a need for an immunization</a:t>
            </a:r>
          </a:p>
          <a:p>
            <a:r>
              <a:rPr lang="en-US" sz="1000" dirty="0">
                <a:latin typeface="Arial" charset="0"/>
              </a:rPr>
              <a:t>A recall is a message notifying a patient that they are past due for an appointment and/or immunization</a:t>
            </a:r>
          </a:p>
          <a:p>
            <a:r>
              <a:rPr lang="en-US" sz="1000" dirty="0">
                <a:latin typeface="Arial" charset="0"/>
              </a:rPr>
              <a:t>These can be automated or manual, computerized, telephonic, or written</a:t>
            </a:r>
          </a:p>
          <a:p>
            <a:r>
              <a:rPr lang="en-US" sz="1000" dirty="0">
                <a:latin typeface="Arial" charset="0"/>
              </a:rPr>
              <a:t>If one member of a family is scheduled for an appointment, be sure and check all family member records for up to date immunizations and send reminder home at that time!</a:t>
            </a:r>
          </a:p>
          <a:p>
            <a:r>
              <a:rPr lang="en-US" sz="1000" b="1" dirty="0">
                <a:latin typeface="Arial" charset="0"/>
              </a:rPr>
              <a:t>Reference:</a:t>
            </a:r>
            <a:r>
              <a:rPr lang="en-US" sz="1000" dirty="0">
                <a:latin typeface="Arial" charset="0"/>
              </a:rPr>
              <a:t> General Recommendations on Immunization, Recommendations of the Advisory Committee on Immunization Practices (ACIP). MMWR 60(RR-2); January 28, 2011  </a:t>
            </a:r>
          </a:p>
          <a:p>
            <a:r>
              <a:rPr lang="en-US" sz="1000" dirty="0">
                <a:solidFill>
                  <a:srgbClr val="FF0000"/>
                </a:solidFill>
                <a:latin typeface="Arial" charset="0"/>
              </a:rPr>
              <a:t>The CDC support for </a:t>
            </a:r>
            <a:r>
              <a:rPr lang="en-US" sz="1000" dirty="0" err="1">
                <a:solidFill>
                  <a:srgbClr val="FF0000"/>
                </a:solidFill>
                <a:latin typeface="Arial" charset="0"/>
              </a:rPr>
              <a:t>CoCasa</a:t>
            </a:r>
            <a:r>
              <a:rPr lang="en-US" sz="1000" dirty="0">
                <a:solidFill>
                  <a:srgbClr val="FF0000"/>
                </a:solidFill>
                <a:latin typeface="Arial" charset="0"/>
              </a:rPr>
              <a:t> is “going away,” as they are encouraging use of similar systems available in IIS programs and registries.  GRITS has this capability.*</a:t>
            </a:r>
          </a:p>
          <a:p>
            <a:endParaRPr lang="en-US" sz="1000" dirty="0">
              <a:solidFill>
                <a:srgbClr val="FF0000"/>
              </a:solidFill>
              <a:latin typeface="Arial" charset="0"/>
            </a:endParaRPr>
          </a:p>
          <a:p>
            <a:r>
              <a:rPr lang="en-US" sz="1000" dirty="0">
                <a:solidFill>
                  <a:srgbClr val="FF0000"/>
                </a:solidFill>
                <a:latin typeface="Arial" charset="0"/>
              </a:rPr>
              <a:t>*Per email to </a:t>
            </a:r>
            <a:r>
              <a:rPr lang="en-US" sz="1000" dirty="0">
                <a:solidFill>
                  <a:srgbClr val="FF0000"/>
                </a:solidFill>
                <a:latin typeface="Arial" charset="0"/>
                <a:hlinkClick r:id="rId3"/>
              </a:rPr>
              <a:t>NIPINFO@cdc.gov</a:t>
            </a:r>
            <a:r>
              <a:rPr lang="en-US" sz="1000" dirty="0">
                <a:solidFill>
                  <a:srgbClr val="FF0000"/>
                </a:solidFill>
                <a:latin typeface="Arial" charset="0"/>
              </a:rPr>
              <a:t>, 2/2/18---</a:t>
            </a:r>
            <a:r>
              <a:rPr lang="en-US" sz="1000" dirty="0">
                <a:solidFill>
                  <a:srgbClr val="FF0000"/>
                </a:solidFill>
              </a:rPr>
              <a:t>“While the tool is still available, it is the intention of CDC to have programs move toward IIS and registries to determine coverage.  Support for </a:t>
            </a:r>
            <a:r>
              <a:rPr lang="en-US" sz="1000" dirty="0" err="1">
                <a:solidFill>
                  <a:srgbClr val="FF0000"/>
                </a:solidFill>
              </a:rPr>
              <a:t>CoCasa</a:t>
            </a:r>
            <a:r>
              <a:rPr lang="en-US" sz="1000" dirty="0">
                <a:solidFill>
                  <a:srgbClr val="FF0000"/>
                </a:solidFill>
              </a:rPr>
              <a:t> has been going away for a couple of years.  I don't know when it will be officially finished.”</a:t>
            </a:r>
            <a:endParaRPr lang="en-US" sz="1000" dirty="0">
              <a:solidFill>
                <a:srgbClr val="FF0000"/>
              </a:solidFill>
              <a:latin typeface="Arial" charset="0"/>
            </a:endParaRPr>
          </a:p>
          <a:p>
            <a:endParaRPr lang="en-US" sz="1000" dirty="0">
              <a:latin typeface="Arial" charset="0"/>
            </a:endParaRPr>
          </a:p>
          <a:p>
            <a:endParaRPr lang="en-US" sz="1000" dirty="0">
              <a:latin typeface="Arial" charset="0"/>
            </a:endParaRPr>
          </a:p>
        </p:txBody>
      </p:sp>
      <p:sp>
        <p:nvSpPr>
          <p:cNvPr id="5" name="Footer Placeholder 4"/>
          <p:cNvSpPr>
            <a:spLocks noGrp="1"/>
          </p:cNvSpPr>
          <p:nvPr>
            <p:ph type="ftr" sz="quarter" idx="4"/>
          </p:nvPr>
        </p:nvSpPr>
        <p:spPr>
          <a:xfrm>
            <a:off x="315666" y="8772837"/>
            <a:ext cx="3077739" cy="469745"/>
          </a:xfrm>
        </p:spPr>
        <p:txBody>
          <a:bodyPr/>
          <a:lstStyle/>
          <a:p>
            <a:pPr>
              <a:defRPr/>
            </a:pPr>
            <a:r>
              <a:rPr lang="en-US" dirty="0">
                <a:solidFill>
                  <a:srgbClr val="000000"/>
                </a:solidFill>
              </a:rPr>
              <a:t>EPIC  2018</a:t>
            </a:r>
          </a:p>
        </p:txBody>
      </p:sp>
    </p:spTree>
    <p:extLst>
      <p:ext uri="{BB962C8B-B14F-4D97-AF65-F5344CB8AC3E}">
        <p14:creationId xmlns:p14="http://schemas.microsoft.com/office/powerpoint/2010/main" val="33699968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325634" name="Rectangle 2"/>
          <p:cNvSpPr>
            <a:spLocks noGrp="1" noRot="1" noChangeAspect="1" noChangeArrowheads="1" noTextEdit="1"/>
          </p:cNvSpPr>
          <p:nvPr>
            <p:ph type="sldImg"/>
          </p:nvPr>
        </p:nvSpPr>
        <p:spPr>
          <a:xfrm>
            <a:off x="331788" y="696913"/>
            <a:ext cx="6197600" cy="3486150"/>
          </a:xfrm>
          <a:ln/>
        </p:spPr>
      </p:sp>
      <p:sp>
        <p:nvSpPr>
          <p:cNvPr id="325635" name="Rectangle 3"/>
          <p:cNvSpPr>
            <a:spLocks noGrp="1" noChangeArrowheads="1"/>
          </p:cNvSpPr>
          <p:nvPr>
            <p:ph type="body" idx="1"/>
          </p:nvPr>
        </p:nvSpPr>
        <p:spPr>
          <a:noFill/>
          <a:ln/>
        </p:spPr>
        <p:txBody>
          <a:bodyPr lIns="91432" tIns="45716" rIns="91432" bIns="45716"/>
          <a:lstStyle/>
          <a:p>
            <a:endParaRPr lang="en-US" dirty="0">
              <a:latin typeface="Arial" charset="0"/>
            </a:endParaRPr>
          </a:p>
        </p:txBody>
      </p:sp>
      <p:sp>
        <p:nvSpPr>
          <p:cNvPr id="5" name="Footer Placeholder 4"/>
          <p:cNvSpPr>
            <a:spLocks noGrp="1"/>
          </p:cNvSpPr>
          <p:nvPr>
            <p:ph type="ftr" sz="quarter" idx="4"/>
          </p:nvPr>
        </p:nvSpPr>
        <p:spPr/>
        <p:txBody>
          <a:bodyPr/>
          <a:lstStyle/>
          <a:p>
            <a:pPr>
              <a:defRPr/>
            </a:pPr>
            <a:r>
              <a:rPr lang="en-US"/>
              <a:t>EPIC 2018</a:t>
            </a:r>
            <a:endParaRPr lang="en-US" dirty="0"/>
          </a:p>
        </p:txBody>
      </p:sp>
      <p:sp>
        <p:nvSpPr>
          <p:cNvPr id="7" name="Slide Number Placeholder 6"/>
          <p:cNvSpPr>
            <a:spLocks noGrp="1"/>
          </p:cNvSpPr>
          <p:nvPr>
            <p:ph type="sldNum" sz="quarter" idx="10"/>
          </p:nvPr>
        </p:nvSpPr>
        <p:spPr/>
        <p:txBody>
          <a:bodyPr/>
          <a:lstStyle/>
          <a:p>
            <a:pPr>
              <a:defRPr/>
            </a:pPr>
            <a:fld id="{97952AFA-8362-48FC-9C34-150C87379A95}" type="slidenum">
              <a:rPr lang="en-US" smtClean="0"/>
              <a:pPr>
                <a:defRPr/>
              </a:pPr>
              <a:t>61</a:t>
            </a:fld>
            <a:endParaRPr lang="en-US"/>
          </a:p>
        </p:txBody>
      </p:sp>
    </p:spTree>
    <p:extLst>
      <p:ext uri="{BB962C8B-B14F-4D97-AF65-F5344CB8AC3E}">
        <p14:creationId xmlns:p14="http://schemas.microsoft.com/office/powerpoint/2010/main" val="36002364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solidFill>
                  <a:srgbClr val="000000"/>
                </a:solidFill>
              </a:rPr>
              <a:t>EPIC  2018</a:t>
            </a:r>
            <a:endParaRPr lang="en-US" dirty="0">
              <a:solidFill>
                <a:srgbClr val="000000"/>
              </a:solidFill>
            </a:endParaRPr>
          </a:p>
        </p:txBody>
      </p:sp>
    </p:spTree>
    <p:extLst>
      <p:ext uri="{BB962C8B-B14F-4D97-AF65-F5344CB8AC3E}">
        <p14:creationId xmlns:p14="http://schemas.microsoft.com/office/powerpoint/2010/main" val="2479568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latin typeface="Calibri" pitchFamily="34" charset="0"/>
            </a:endParaRPr>
          </a:p>
        </p:txBody>
      </p:sp>
      <p:sp>
        <p:nvSpPr>
          <p:cNvPr id="329730"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solidFill>
                <a:srgbClr val="000000"/>
              </a:solidFill>
            </a:endParaRPr>
          </a:p>
        </p:txBody>
      </p:sp>
      <p:sp>
        <p:nvSpPr>
          <p:cNvPr id="329731" name="Rectangle 2"/>
          <p:cNvSpPr>
            <a:spLocks noGrp="1" noRot="1" noChangeAspect="1" noChangeArrowheads="1" noTextEdit="1"/>
          </p:cNvSpPr>
          <p:nvPr>
            <p:ph type="sldImg"/>
          </p:nvPr>
        </p:nvSpPr>
        <p:spPr>
          <a:xfrm>
            <a:off x="331788" y="696913"/>
            <a:ext cx="6197600" cy="3486150"/>
          </a:xfrm>
          <a:ln/>
        </p:spPr>
      </p:sp>
      <p:sp>
        <p:nvSpPr>
          <p:cNvPr id="329732" name="Rectangle 3"/>
          <p:cNvSpPr>
            <a:spLocks noGrp="1" noChangeArrowheads="1"/>
          </p:cNvSpPr>
          <p:nvPr>
            <p:ph type="body" idx="1"/>
          </p:nvPr>
        </p:nvSpPr>
        <p:spPr>
          <a:xfrm>
            <a:off x="914400" y="4416425"/>
            <a:ext cx="5029200" cy="4183063"/>
          </a:xfrm>
          <a:noFill/>
          <a:ln/>
        </p:spPr>
        <p:txBody>
          <a:bodyPr lIns="89924" tIns="44962" rIns="89924" bIns="44962"/>
          <a:lstStyle/>
          <a:p>
            <a:pPr>
              <a:spcBef>
                <a:spcPct val="0"/>
              </a:spcBef>
            </a:pPr>
            <a:r>
              <a:rPr lang="en-US" dirty="0">
                <a:latin typeface="Arial" charset="0"/>
              </a:rPr>
              <a:t>With a second click of the mouse presenters can highlight </a:t>
            </a:r>
            <a:r>
              <a:rPr lang="en-US" dirty="0">
                <a:latin typeface="Arial" charset="0"/>
                <a:hlinkClick r:id="rId3"/>
              </a:rPr>
              <a:t>NIPInfo@cdc.gov</a:t>
            </a:r>
            <a:r>
              <a:rPr lang="en-US" dirty="0">
                <a:latin typeface="Arial" charset="0"/>
              </a:rPr>
              <a:t>, an Email site that can provide answers to specific questions about immunizations. Experts from the CDC will respond to questions Monday through Fridays in 24 to 48 hours or sooner. It is not a practical source of information if the practitioner has a patient in an exam room waiting for an immunization. However, it a great source for information you can not find in the Pink Book or on the CDC web site.  </a:t>
            </a:r>
          </a:p>
        </p:txBody>
      </p:sp>
      <p:sp>
        <p:nvSpPr>
          <p:cNvPr id="7" name="Footer Placeholder 6"/>
          <p:cNvSpPr>
            <a:spLocks noGrp="1"/>
          </p:cNvSpPr>
          <p:nvPr>
            <p:ph type="ftr" sz="quarter" idx="4"/>
          </p:nvPr>
        </p:nvSpPr>
        <p:spPr/>
        <p:txBody>
          <a:bodyPr/>
          <a:lstStyle/>
          <a:p>
            <a:pPr>
              <a:defRPr/>
            </a:pPr>
            <a:r>
              <a:rPr lang="en-US">
                <a:solidFill>
                  <a:srgbClr val="000000"/>
                </a:solidFill>
              </a:rPr>
              <a:t>EPIC  2018</a:t>
            </a:r>
            <a:endParaRPr lang="en-US" dirty="0">
              <a:solidFill>
                <a:srgbClr val="000000"/>
              </a:solidFill>
            </a:endParaRPr>
          </a:p>
        </p:txBody>
      </p:sp>
      <p:sp>
        <p:nvSpPr>
          <p:cNvPr id="8" name="Slide Number Placeholder 7"/>
          <p:cNvSpPr>
            <a:spLocks noGrp="1"/>
          </p:cNvSpPr>
          <p:nvPr>
            <p:ph type="sldNum" sz="quarter" idx="10"/>
          </p:nvPr>
        </p:nvSpPr>
        <p:spPr/>
        <p:txBody>
          <a:bodyPr/>
          <a:lstStyle/>
          <a:p>
            <a:pPr>
              <a:defRPr/>
            </a:pPr>
            <a:fld id="{2E5DF860-C424-434C-9ED3-87ECBF4FB3BE}" type="slidenum">
              <a:rPr lang="en-US" smtClean="0">
                <a:solidFill>
                  <a:srgbClr val="000000"/>
                </a:solidFill>
              </a:rPr>
              <a:pPr>
                <a:defRPr/>
              </a:pPr>
              <a:t>64</a:t>
            </a:fld>
            <a:endParaRPr lang="en-US">
              <a:solidFill>
                <a:srgbClr val="000000"/>
              </a:solidFill>
            </a:endParaRPr>
          </a:p>
        </p:txBody>
      </p:sp>
    </p:spTree>
    <p:extLst>
      <p:ext uri="{BB962C8B-B14F-4D97-AF65-F5344CB8AC3E}">
        <p14:creationId xmlns:p14="http://schemas.microsoft.com/office/powerpoint/2010/main" val="3179702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24" tIns="45712" rIns="91424" bIns="45712" anchor="b"/>
          <a:lstStyle/>
          <a:p>
            <a:endParaRPr lang="en-US" sz="1200">
              <a:solidFill>
                <a:srgbClr val="000000"/>
              </a:solidFill>
            </a:endParaRPr>
          </a:p>
        </p:txBody>
      </p:sp>
      <p:sp>
        <p:nvSpPr>
          <p:cNvPr id="331778"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a:solidFill>
                <a:srgbClr val="000000"/>
              </a:solidFill>
            </a:endParaRPr>
          </a:p>
        </p:txBody>
      </p:sp>
      <p:sp>
        <p:nvSpPr>
          <p:cNvPr id="331779" name="Rectangle 2"/>
          <p:cNvSpPr>
            <a:spLocks noGrp="1" noRot="1" noChangeAspect="1" noChangeArrowheads="1" noTextEdit="1"/>
          </p:cNvSpPr>
          <p:nvPr>
            <p:ph type="sldImg"/>
          </p:nvPr>
        </p:nvSpPr>
        <p:spPr>
          <a:xfrm>
            <a:off x="331788" y="696913"/>
            <a:ext cx="6196012" cy="3486150"/>
          </a:xfrm>
          <a:ln/>
        </p:spPr>
      </p:sp>
      <p:sp>
        <p:nvSpPr>
          <p:cNvPr id="331780" name="Rectangle 3"/>
          <p:cNvSpPr>
            <a:spLocks noGrp="1" noChangeArrowheads="1"/>
          </p:cNvSpPr>
          <p:nvPr>
            <p:ph type="body" idx="1"/>
          </p:nvPr>
        </p:nvSpPr>
        <p:spPr>
          <a:noFill/>
          <a:ln/>
        </p:spPr>
        <p:txBody>
          <a:bodyPr lIns="91424" tIns="45712" rIns="91424" bIns="45712"/>
          <a:lstStyle/>
          <a:p>
            <a:pPr eaLnBrk="1" hangingPunct="1">
              <a:spcBef>
                <a:spcPct val="0"/>
              </a:spcBef>
            </a:pPr>
            <a:endParaRPr lang="en-US">
              <a:latin typeface="Arial" charset="0"/>
            </a:endParaRPr>
          </a:p>
        </p:txBody>
      </p:sp>
      <p:sp>
        <p:nvSpPr>
          <p:cNvPr id="6" name="Footer Placeholder 5"/>
          <p:cNvSpPr>
            <a:spLocks noGrp="1"/>
          </p:cNvSpPr>
          <p:nvPr>
            <p:ph type="ftr" sz="quarter" idx="4"/>
          </p:nvPr>
        </p:nvSpPr>
        <p:spPr/>
        <p:txBody>
          <a:bodyPr/>
          <a:lstStyle/>
          <a:p>
            <a:pPr>
              <a:defRPr/>
            </a:pPr>
            <a:r>
              <a:rPr lang="en-US"/>
              <a:t>EPIC 2018</a:t>
            </a:r>
            <a:endParaRPr lang="en-US" dirty="0"/>
          </a:p>
        </p:txBody>
      </p:sp>
      <p:sp>
        <p:nvSpPr>
          <p:cNvPr id="8" name="Slide Number Placeholder 7"/>
          <p:cNvSpPr>
            <a:spLocks noGrp="1"/>
          </p:cNvSpPr>
          <p:nvPr>
            <p:ph type="sldNum" sz="quarter" idx="10"/>
          </p:nvPr>
        </p:nvSpPr>
        <p:spPr/>
        <p:txBody>
          <a:bodyPr/>
          <a:lstStyle/>
          <a:p>
            <a:pPr>
              <a:defRPr/>
            </a:pPr>
            <a:fld id="{97952AFA-8362-48FC-9C34-150C87379A95}" type="slidenum">
              <a:rPr lang="en-US" smtClean="0"/>
              <a:pPr>
                <a:defRPr/>
              </a:pPr>
              <a:t>65</a:t>
            </a:fld>
            <a:endParaRPr lang="en-US"/>
          </a:p>
        </p:txBody>
      </p:sp>
    </p:spTree>
    <p:extLst>
      <p:ext uri="{BB962C8B-B14F-4D97-AF65-F5344CB8AC3E}">
        <p14:creationId xmlns:p14="http://schemas.microsoft.com/office/powerpoint/2010/main" val="7831156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Rot="1" noChangeAspect="1" noChangeArrowheads="1" noTextEdit="1"/>
          </p:cNvSpPr>
          <p:nvPr>
            <p:ph type="sldImg"/>
          </p:nvPr>
        </p:nvSpPr>
        <p:spPr>
          <a:ln/>
        </p:spPr>
      </p:sp>
      <p:sp>
        <p:nvSpPr>
          <p:cNvPr id="362498" name="Rectangle 3"/>
          <p:cNvSpPr>
            <a:spLocks noGrp="1" noChangeArrowheads="1"/>
          </p:cNvSpPr>
          <p:nvPr>
            <p:ph type="body" idx="1"/>
          </p:nvPr>
        </p:nvSpPr>
        <p:spPr>
          <a:xfrm>
            <a:off x="642939" y="4416425"/>
            <a:ext cx="5572125" cy="4510088"/>
          </a:xfrm>
          <a:noFill/>
          <a:ln/>
        </p:spPr>
        <p:txBody>
          <a:bodyPr lIns="91408" tIns="45704" rIns="91408" bIns="45704"/>
          <a:lstStyle/>
          <a:p>
            <a:pPr eaLnBrk="1" hangingPunct="1">
              <a:lnSpc>
                <a:spcPct val="90000"/>
              </a:lnSpc>
              <a:spcBef>
                <a:spcPct val="0"/>
              </a:spcBef>
            </a:pPr>
            <a:endParaRPr lang="en-US" sz="900" b="1">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27409155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Rot="1" noChangeAspect="1" noChangeArrowheads="1" noTextEdit="1"/>
          </p:cNvSpPr>
          <p:nvPr>
            <p:ph type="sldImg"/>
          </p:nvPr>
        </p:nvSpPr>
        <p:spPr>
          <a:ln/>
        </p:spPr>
      </p:sp>
      <p:sp>
        <p:nvSpPr>
          <p:cNvPr id="364546" name="Rectangle 3"/>
          <p:cNvSpPr>
            <a:spLocks noGrp="1" noChangeArrowheads="1"/>
          </p:cNvSpPr>
          <p:nvPr>
            <p:ph type="body" idx="1"/>
          </p:nvPr>
        </p:nvSpPr>
        <p:spPr>
          <a:xfrm>
            <a:off x="642941" y="4416425"/>
            <a:ext cx="5572125" cy="4510088"/>
          </a:xfrm>
          <a:noFill/>
          <a:ln/>
        </p:spPr>
        <p:txBody>
          <a:bodyPr lIns="91408" tIns="45704" rIns="91408" bIns="45704"/>
          <a:lstStyle/>
          <a:p>
            <a:pPr eaLnBrk="1" hangingPunct="1">
              <a:lnSpc>
                <a:spcPct val="90000"/>
              </a:lnSpc>
              <a:spcBef>
                <a:spcPct val="0"/>
              </a:spcBef>
            </a:pPr>
            <a:r>
              <a:rPr lang="en-US" sz="900" dirty="0">
                <a:latin typeface="Arial" charset="0"/>
              </a:rPr>
              <a:t>Answer: </a:t>
            </a:r>
            <a:r>
              <a:rPr lang="en-US" sz="900" dirty="0" err="1">
                <a:latin typeface="Arial" charset="0"/>
              </a:rPr>
              <a:t>Tdap</a:t>
            </a:r>
            <a:r>
              <a:rPr lang="en-US" sz="900" dirty="0">
                <a:latin typeface="Arial" charset="0"/>
              </a:rPr>
              <a:t>. MCV4</a:t>
            </a:r>
            <a:r>
              <a:rPr lang="en-US" sz="900" dirty="0">
                <a:solidFill>
                  <a:srgbClr val="FF0000"/>
                </a:solidFill>
                <a:latin typeface="Arial" charset="0"/>
              </a:rPr>
              <a:t>, </a:t>
            </a:r>
            <a:r>
              <a:rPr lang="en-US" sz="900" dirty="0" err="1">
                <a:solidFill>
                  <a:srgbClr val="FF0000"/>
                </a:solidFill>
                <a:latin typeface="Arial" charset="0"/>
              </a:rPr>
              <a:t>MenB</a:t>
            </a:r>
            <a:r>
              <a:rPr lang="en-US" sz="900" dirty="0">
                <a:solidFill>
                  <a:srgbClr val="FF0000"/>
                </a:solidFill>
                <a:latin typeface="Arial" charset="0"/>
              </a:rPr>
              <a:t>, PCV13,</a:t>
            </a:r>
            <a:r>
              <a:rPr lang="en-US" sz="900" dirty="0">
                <a:latin typeface="Arial" charset="0"/>
              </a:rPr>
              <a:t> and PPSV23 because he is </a:t>
            </a:r>
            <a:r>
              <a:rPr lang="en-US" sz="900" dirty="0" err="1">
                <a:latin typeface="Arial" charset="0"/>
              </a:rPr>
              <a:t>asplenic</a:t>
            </a:r>
            <a:r>
              <a:rPr lang="en-US" sz="900" dirty="0">
                <a:latin typeface="Arial" charset="0"/>
              </a:rPr>
              <a:t>. He can be offered HPV (this is an ACIP permissive recommendation) </a:t>
            </a:r>
          </a:p>
          <a:p>
            <a:pPr eaLnBrk="1" hangingPunct="1">
              <a:lnSpc>
                <a:spcPct val="90000"/>
              </a:lnSpc>
              <a:spcBef>
                <a:spcPct val="0"/>
              </a:spcBef>
            </a:pPr>
            <a:endParaRPr lang="en-US" sz="900" b="1" i="1" dirty="0">
              <a:latin typeface="Arial" charset="0"/>
            </a:endParaRPr>
          </a:p>
          <a:p>
            <a:pPr eaLnBrk="1" hangingPunct="1">
              <a:spcBef>
                <a:spcPct val="0"/>
              </a:spcBef>
            </a:pPr>
            <a:r>
              <a:rPr lang="en-US" sz="900" b="1" u="sng" dirty="0">
                <a:latin typeface="Arial" charset="0"/>
              </a:rPr>
              <a:t>Excerpt from Ask the Experts</a:t>
            </a:r>
          </a:p>
          <a:p>
            <a:pPr eaLnBrk="1" hangingPunct="1">
              <a:spcBef>
                <a:spcPct val="0"/>
              </a:spcBef>
            </a:pPr>
            <a:r>
              <a:rPr lang="en-US" sz="900" b="1" i="1" dirty="0">
                <a:latin typeface="Arial" charset="0"/>
              </a:rPr>
              <a:t>What vaccines are indicated for someone who has had a splenectomy, and is there concern that they may have a less than optimum response to vaccines?</a:t>
            </a:r>
            <a:r>
              <a:rPr lang="en-US" sz="900" b="1" i="1" baseline="30000" dirty="0">
                <a:latin typeface="Arial" charset="0"/>
              </a:rPr>
              <a:t>2</a:t>
            </a:r>
          </a:p>
          <a:p>
            <a:pPr eaLnBrk="1" hangingPunct="1">
              <a:spcBef>
                <a:spcPct val="0"/>
              </a:spcBef>
            </a:pPr>
            <a:r>
              <a:rPr lang="en-US" sz="900" dirty="0">
                <a:latin typeface="Arial" charset="0"/>
              </a:rPr>
              <a:t>Regarding which vaccines are indicated: People who do not have a functioning spleen or who have had a splenectomy do not handle encapsulated bacteria well and, therefore, are at increased risk for infection with encapsulated bacteria, especially </a:t>
            </a:r>
            <a:r>
              <a:rPr lang="en-US" sz="900" i="1" dirty="0">
                <a:latin typeface="Arial" charset="0"/>
              </a:rPr>
              <a:t>Neisseria </a:t>
            </a:r>
            <a:r>
              <a:rPr lang="en-US" sz="900" i="1" dirty="0" err="1">
                <a:latin typeface="Arial" charset="0"/>
              </a:rPr>
              <a:t>meningitidis</a:t>
            </a:r>
            <a:r>
              <a:rPr lang="en-US" sz="900" i="1" dirty="0">
                <a:latin typeface="Arial" charset="0"/>
              </a:rPr>
              <a:t>, Streptococcus pneumoniae, </a:t>
            </a:r>
            <a:r>
              <a:rPr lang="en-US" sz="900" dirty="0">
                <a:latin typeface="Arial" charset="0"/>
              </a:rPr>
              <a:t>and </a:t>
            </a:r>
            <a:r>
              <a:rPr lang="en-US" sz="900" i="1" dirty="0" err="1">
                <a:latin typeface="Arial" charset="0"/>
              </a:rPr>
              <a:t>Haemophilus</a:t>
            </a:r>
            <a:r>
              <a:rPr lang="en-US" sz="900" i="1" dirty="0">
                <a:latin typeface="Arial" charset="0"/>
              </a:rPr>
              <a:t> </a:t>
            </a:r>
            <a:r>
              <a:rPr lang="en-US" sz="900" i="1" dirty="0" err="1">
                <a:latin typeface="Arial" charset="0"/>
              </a:rPr>
              <a:t>influenzae</a:t>
            </a:r>
            <a:r>
              <a:rPr lang="en-US" sz="900" i="1" dirty="0">
                <a:latin typeface="Arial" charset="0"/>
              </a:rPr>
              <a:t> </a:t>
            </a:r>
            <a:r>
              <a:rPr lang="en-US" sz="900" dirty="0">
                <a:latin typeface="Arial" charset="0"/>
              </a:rPr>
              <a:t>type b. They should be vaccinated with age-appropriate pneumococcal, meningococcal, and possibly Hib vaccines. Regarding immune response to vaccines: Immunosuppression is not an issue unless the patient has other health issues or treatments that are suppressing the immune system. Their response to vaccination should not be affected by the lack of a functioning spleen. In addition to receiving their routine vaccinations, children and adults without a functioning spleen who are age 2 years and older should receive 1 dose of pneumococcal polysaccharide vaccine (PPSV) and 1 dose of meningococcal conjugate vaccine (MCV4). MPSV4 should be used for adults age 56 and older who have not previously received meningococcal vaccine and anticipate requiring a single dose, such as international travelers and persons at risk as a result of a community outbreak of meningococcal disease</a:t>
            </a:r>
            <a:r>
              <a:rPr lang="en-US" dirty="0">
                <a:latin typeface="Arial" charset="0"/>
              </a:rPr>
              <a:t>. </a:t>
            </a:r>
            <a:r>
              <a:rPr lang="en-US" sz="900" dirty="0">
                <a:latin typeface="Arial" charset="0"/>
              </a:rPr>
              <a:t>ACIP recommends off-label use of MCV4 for persons age 56 years and older who were previously vaccinated with MCV4 and require revaccination or for whom multiple doses are anticipated, such as persons with </a:t>
            </a:r>
            <a:r>
              <a:rPr lang="en-US" sz="900" dirty="0" err="1">
                <a:latin typeface="Arial" charset="0"/>
              </a:rPr>
              <a:t>asplenia</a:t>
            </a:r>
            <a:r>
              <a:rPr lang="en-US" sz="900" dirty="0">
                <a:latin typeface="Arial" charset="0"/>
              </a:rPr>
              <a:t> and microbiologists. Men B is also recommended because he is </a:t>
            </a:r>
            <a:r>
              <a:rPr lang="en-US" sz="900" dirty="0" err="1">
                <a:latin typeface="Arial" charset="0"/>
              </a:rPr>
              <a:t>asplenic</a:t>
            </a:r>
            <a:r>
              <a:rPr lang="en-US" sz="900" dirty="0">
                <a:latin typeface="Arial" charset="0"/>
              </a:rPr>
              <a:t>.</a:t>
            </a:r>
            <a:r>
              <a:rPr lang="en-US" dirty="0">
                <a:latin typeface="Arial" charset="0"/>
              </a:rPr>
              <a:t> </a:t>
            </a:r>
            <a:r>
              <a:rPr lang="en-US" sz="900" dirty="0">
                <a:latin typeface="Arial" charset="0"/>
              </a:rPr>
              <a:t>Although </a:t>
            </a:r>
            <a:r>
              <a:rPr lang="en-US" sz="900" i="1" dirty="0" err="1">
                <a:latin typeface="Arial" charset="0"/>
              </a:rPr>
              <a:t>Haemophilus</a:t>
            </a:r>
            <a:r>
              <a:rPr lang="en-US" sz="900" i="1" dirty="0">
                <a:latin typeface="Arial" charset="0"/>
              </a:rPr>
              <a:t> </a:t>
            </a:r>
            <a:r>
              <a:rPr lang="en-US" sz="900" i="1" dirty="0" err="1">
                <a:latin typeface="Arial" charset="0"/>
              </a:rPr>
              <a:t>influenzae</a:t>
            </a:r>
            <a:r>
              <a:rPr lang="en-US" sz="900" i="1" dirty="0">
                <a:latin typeface="Arial" charset="0"/>
              </a:rPr>
              <a:t> </a:t>
            </a:r>
            <a:r>
              <a:rPr lang="en-US" sz="900" dirty="0">
                <a:latin typeface="Arial" charset="0"/>
              </a:rPr>
              <a:t>type b (Hib) vaccine generally is not recommended for people age 5 years and older, studies suggest good immunogenicity in patients who have had a splenectomy. Giving 1 pediatric dose of Hib vaccine to these patients who have not previously received Hib vaccine is not contraindicated. Ideally, PPSV, meningococcal, and Hib vaccines should be administered at least 2 weeks before a scheduled splenectomy, if possible. If vaccines are not administered before surgery, they should be administered as soon as the person’s condition stabilizes post-operatively. </a:t>
            </a:r>
          </a:p>
          <a:p>
            <a:pPr eaLnBrk="1" hangingPunct="1">
              <a:spcBef>
                <a:spcPct val="0"/>
              </a:spcBef>
            </a:pPr>
            <a:endParaRPr lang="en-US" sz="900" b="1" dirty="0">
              <a:latin typeface="Arial" charset="0"/>
            </a:endParaRPr>
          </a:p>
          <a:p>
            <a:pPr eaLnBrk="1" hangingPunct="1">
              <a:spcBef>
                <a:spcPct val="0"/>
              </a:spcBef>
            </a:pPr>
            <a:r>
              <a:rPr lang="en-US" sz="900" b="1" dirty="0">
                <a:latin typeface="Arial" charset="0"/>
              </a:rPr>
              <a:t>Reference:</a:t>
            </a:r>
            <a:r>
              <a:rPr lang="en-US" sz="900" dirty="0">
                <a:latin typeface="Arial" charset="0"/>
              </a:rPr>
              <a:t> 1. General Recommendations on Immunization, Recommendations of the Advisory Committee on Immunization Practices (ACIP). MMWR 60(RR-2); January 28, 2011 </a:t>
            </a:r>
          </a:p>
          <a:p>
            <a:pPr eaLnBrk="1" hangingPunct="1">
              <a:spcBef>
                <a:spcPct val="0"/>
              </a:spcBef>
            </a:pPr>
            <a:r>
              <a:rPr lang="en-US" sz="900" dirty="0">
                <a:latin typeface="Arial" charset="0"/>
              </a:rPr>
              <a:t>2. Ask the Experts- Needle Tips; September 2009 www.immunize.org</a:t>
            </a:r>
            <a:r>
              <a:rPr lang="en-US" sz="900" b="1" dirty="0">
                <a:latin typeface="Arial" charset="0"/>
              </a:rPr>
              <a:t> </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EPIC 2018</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4679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a:solidFill>
                <a:srgbClr val="000000"/>
              </a:solidFill>
            </a:endParaRPr>
          </a:p>
        </p:txBody>
      </p:sp>
      <p:sp>
        <p:nvSpPr>
          <p:cNvPr id="366594" name="Rectangle 2"/>
          <p:cNvSpPr>
            <a:spLocks noGrp="1" noRot="1" noChangeAspect="1" noChangeArrowheads="1" noTextEdit="1"/>
          </p:cNvSpPr>
          <p:nvPr>
            <p:ph type="sldImg"/>
          </p:nvPr>
        </p:nvSpPr>
        <p:spPr>
          <a:xfrm>
            <a:off x="331788" y="696913"/>
            <a:ext cx="6196012" cy="3486150"/>
          </a:xfrm>
          <a:ln/>
        </p:spPr>
      </p:sp>
      <p:sp>
        <p:nvSpPr>
          <p:cNvPr id="366595" name="Rectangle 3"/>
          <p:cNvSpPr>
            <a:spLocks noGrp="1" noChangeArrowheads="1"/>
          </p:cNvSpPr>
          <p:nvPr>
            <p:ph type="body" idx="1"/>
          </p:nvPr>
        </p:nvSpPr>
        <p:spPr>
          <a:xfrm>
            <a:off x="685800" y="4416426"/>
            <a:ext cx="5486400" cy="4724400"/>
          </a:xfrm>
          <a:noFill/>
          <a:ln/>
        </p:spPr>
        <p:txBody>
          <a:bodyPr lIns="91424" tIns="45712" rIns="91424" bIns="45712"/>
          <a:lstStyle/>
          <a:p>
            <a:pPr eaLnBrk="1" hangingPunct="1">
              <a:spcBef>
                <a:spcPct val="0"/>
              </a:spcBef>
            </a:pPr>
            <a:endParaRPr lang="en-US" sz="900" dirty="0">
              <a:latin typeface="Arial" charset="0"/>
            </a:endParaRPr>
          </a:p>
          <a:p>
            <a:pPr eaLnBrk="1" hangingPunct="1">
              <a:spcBef>
                <a:spcPct val="0"/>
              </a:spcBef>
            </a:pPr>
            <a:endParaRPr lang="en-US" sz="900" dirty="0">
              <a:latin typeface="Arial" charset="0"/>
            </a:endParaRPr>
          </a:p>
        </p:txBody>
      </p:sp>
      <p:sp>
        <p:nvSpPr>
          <p:cNvPr id="5" name="Footer Placeholder 4"/>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57018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24" tIns="45712" rIns="91424" bIns="45712" anchor="b"/>
          <a:lstStyle/>
          <a:p>
            <a:pPr algn="r"/>
            <a:endParaRPr lang="en-US" sz="1200">
              <a:solidFill>
                <a:srgbClr val="000000"/>
              </a:solidFill>
            </a:endParaRPr>
          </a:p>
        </p:txBody>
      </p:sp>
      <p:sp>
        <p:nvSpPr>
          <p:cNvPr id="368642" name="Rectangle 2"/>
          <p:cNvSpPr>
            <a:spLocks noGrp="1" noRot="1" noChangeAspect="1" noChangeArrowheads="1" noTextEdit="1"/>
          </p:cNvSpPr>
          <p:nvPr>
            <p:ph type="sldImg"/>
          </p:nvPr>
        </p:nvSpPr>
        <p:spPr>
          <a:xfrm>
            <a:off x="331788" y="696913"/>
            <a:ext cx="6196012" cy="3486150"/>
          </a:xfrm>
          <a:ln/>
        </p:spPr>
      </p:sp>
      <p:sp>
        <p:nvSpPr>
          <p:cNvPr id="368643" name="Rectangle 3"/>
          <p:cNvSpPr>
            <a:spLocks noGrp="1" noChangeArrowheads="1"/>
          </p:cNvSpPr>
          <p:nvPr>
            <p:ph type="body" idx="1"/>
          </p:nvPr>
        </p:nvSpPr>
        <p:spPr>
          <a:xfrm>
            <a:off x="685800" y="4416426"/>
            <a:ext cx="5486400" cy="4724400"/>
          </a:xfrm>
          <a:noFill/>
          <a:ln/>
        </p:spPr>
        <p:txBody>
          <a:bodyPr lIns="91424" tIns="45712" rIns="91424" bIns="45712"/>
          <a:lstStyle/>
          <a:p>
            <a:pPr eaLnBrk="1" hangingPunct="1">
              <a:spcBef>
                <a:spcPct val="0"/>
              </a:spcBef>
            </a:pPr>
            <a:r>
              <a:rPr lang="en-US" sz="900" dirty="0" err="1">
                <a:latin typeface="Arial" charset="0"/>
              </a:rPr>
              <a:t>Tdap</a:t>
            </a:r>
            <a:endParaRPr lang="en-US" sz="900" dirty="0">
              <a:latin typeface="Arial" charset="0"/>
            </a:endParaRPr>
          </a:p>
          <a:p>
            <a:pPr eaLnBrk="1" hangingPunct="1">
              <a:spcBef>
                <a:spcPct val="0"/>
              </a:spcBef>
            </a:pPr>
            <a:r>
              <a:rPr lang="en-US" sz="900" dirty="0">
                <a:latin typeface="Arial" charset="0"/>
              </a:rPr>
              <a:t>Pneumococcal (PPSV23) and hepatitis B vaccine because of her diabetes.</a:t>
            </a:r>
          </a:p>
          <a:p>
            <a:pPr eaLnBrk="1" hangingPunct="1">
              <a:spcBef>
                <a:spcPct val="0"/>
              </a:spcBef>
            </a:pPr>
            <a:r>
              <a:rPr lang="en-US" sz="900" dirty="0">
                <a:latin typeface="Arial" charset="0"/>
              </a:rPr>
              <a:t>HPV </a:t>
            </a:r>
          </a:p>
          <a:p>
            <a:pPr eaLnBrk="1" hangingPunct="1">
              <a:spcBef>
                <a:spcPct val="0"/>
              </a:spcBef>
            </a:pPr>
            <a:r>
              <a:rPr lang="en-US" sz="900" dirty="0">
                <a:latin typeface="Arial" charset="0"/>
              </a:rPr>
              <a:t>Seasonal Influenza </a:t>
            </a:r>
          </a:p>
          <a:p>
            <a:pPr eaLnBrk="1" hangingPunct="1">
              <a:spcBef>
                <a:spcPct val="0"/>
              </a:spcBef>
            </a:pPr>
            <a:r>
              <a:rPr lang="en-US" sz="900" dirty="0" err="1">
                <a:latin typeface="Arial" charset="0"/>
              </a:rPr>
              <a:t>Varicella</a:t>
            </a:r>
            <a:endParaRPr lang="en-US" sz="900" dirty="0">
              <a:latin typeface="Arial" charset="0"/>
            </a:endParaRPr>
          </a:p>
          <a:p>
            <a:pPr eaLnBrk="1" hangingPunct="1">
              <a:spcBef>
                <a:spcPct val="0"/>
              </a:spcBef>
            </a:pPr>
            <a:r>
              <a:rPr lang="en-US" sz="900" dirty="0">
                <a:latin typeface="Arial" charset="0"/>
              </a:rPr>
              <a:t>MMR? No. </a:t>
            </a:r>
          </a:p>
          <a:p>
            <a:pPr eaLnBrk="1" hangingPunct="1">
              <a:spcBef>
                <a:spcPct val="0"/>
              </a:spcBef>
            </a:pPr>
            <a:r>
              <a:rPr lang="en-US" sz="900" dirty="0">
                <a:latin typeface="Arial" charset="0"/>
              </a:rPr>
              <a:t>Hepatitis A? No</a:t>
            </a:r>
          </a:p>
          <a:p>
            <a:pPr eaLnBrk="1" hangingPunct="1">
              <a:spcBef>
                <a:spcPct val="0"/>
              </a:spcBef>
            </a:pPr>
            <a:r>
              <a:rPr lang="en-US" sz="900" dirty="0">
                <a:latin typeface="Arial" charset="0"/>
              </a:rPr>
              <a:t>Meningococcal? No</a:t>
            </a:r>
          </a:p>
          <a:p>
            <a:pPr eaLnBrk="1" hangingPunct="1">
              <a:spcBef>
                <a:spcPct val="0"/>
              </a:spcBef>
            </a:pPr>
            <a:r>
              <a:rPr lang="en-US" sz="900" dirty="0">
                <a:latin typeface="Arial" charset="0"/>
              </a:rPr>
              <a:t> </a:t>
            </a:r>
          </a:p>
          <a:p>
            <a:pPr eaLnBrk="1" hangingPunct="1">
              <a:spcBef>
                <a:spcPct val="0"/>
              </a:spcBef>
            </a:pPr>
            <a:r>
              <a:rPr lang="en-US" sz="900" dirty="0">
                <a:latin typeface="Arial" charset="0"/>
              </a:rPr>
              <a:t>One point for discussion:</a:t>
            </a:r>
          </a:p>
          <a:p>
            <a:pPr eaLnBrk="1" hangingPunct="1">
              <a:spcBef>
                <a:spcPct val="0"/>
              </a:spcBef>
            </a:pPr>
            <a:r>
              <a:rPr lang="en-US" sz="900" dirty="0">
                <a:latin typeface="Arial" charset="0"/>
              </a:rPr>
              <a:t>Before administering a two dose series of </a:t>
            </a:r>
            <a:r>
              <a:rPr lang="en-US" sz="900" dirty="0" err="1">
                <a:latin typeface="Arial" charset="0"/>
              </a:rPr>
              <a:t>varicella</a:t>
            </a:r>
            <a:r>
              <a:rPr lang="en-US" sz="900" dirty="0">
                <a:latin typeface="Arial" charset="0"/>
              </a:rPr>
              <a:t> vaccine the health-care provider should suggest that Paige ask her parent(s)/other relative if she had chicken pox as a child. If her two younger siblings had chicken pox and she did not develop chicken pox at the same time it is likely she had chicken pox previously. If her parents do not remember her having the disease or the history of chicken pox is not reliable or questionable she should be immunized with </a:t>
            </a:r>
            <a:r>
              <a:rPr lang="en-US" sz="900" dirty="0" err="1">
                <a:latin typeface="Arial" charset="0"/>
              </a:rPr>
              <a:t>varicella</a:t>
            </a:r>
            <a:r>
              <a:rPr lang="en-US" sz="900" dirty="0">
                <a:latin typeface="Arial" charset="0"/>
              </a:rPr>
              <a:t> vaccine. </a:t>
            </a:r>
          </a:p>
          <a:p>
            <a:pPr eaLnBrk="1" hangingPunct="1">
              <a:spcBef>
                <a:spcPct val="0"/>
              </a:spcBef>
            </a:pPr>
            <a:r>
              <a:rPr lang="en-US" sz="900" b="1" dirty="0">
                <a:latin typeface="Arial" charset="0"/>
              </a:rPr>
              <a:t>The ACIP recommends Hepatitis B vaccine for unvaccinated adults with diabetes mellitus ages 19 through 59 years. Hepatitis B vaccine may be administered to those age 60 years and older at the discretion of the treating clinician. (MMWR/December 23, 2011/Vol.60/No. 50)</a:t>
            </a:r>
          </a:p>
          <a:p>
            <a:pPr eaLnBrk="1" hangingPunct="1">
              <a:spcBef>
                <a:spcPct val="0"/>
              </a:spcBef>
            </a:pPr>
            <a:endParaRPr lang="en-US" sz="900" b="1" dirty="0">
              <a:latin typeface="Arial" charset="0"/>
            </a:endParaRPr>
          </a:p>
        </p:txBody>
      </p:sp>
      <p:sp>
        <p:nvSpPr>
          <p:cNvPr id="6" name="Footer Placeholder 5"/>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22708412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Rot="1" noChangeAspect="1" noChangeArrowheads="1" noTextEdit="1"/>
          </p:cNvSpPr>
          <p:nvPr>
            <p:ph type="sldImg"/>
          </p:nvPr>
        </p:nvSpPr>
        <p:spPr>
          <a:xfrm>
            <a:off x="331788" y="696913"/>
            <a:ext cx="6196012" cy="3486150"/>
          </a:xfrm>
          <a:ln/>
        </p:spPr>
      </p:sp>
      <p:sp>
        <p:nvSpPr>
          <p:cNvPr id="370690" name="Rectangle 3"/>
          <p:cNvSpPr>
            <a:spLocks noGrp="1" noChangeArrowheads="1"/>
          </p:cNvSpPr>
          <p:nvPr>
            <p:ph type="body" idx="1"/>
          </p:nvPr>
        </p:nvSpPr>
        <p:spPr>
          <a:xfrm>
            <a:off x="914400" y="4416425"/>
            <a:ext cx="5029200" cy="4183063"/>
          </a:xfrm>
          <a:noFill/>
          <a:ln/>
        </p:spPr>
        <p:txBody>
          <a:bodyPr lIns="91416" tIns="45708" rIns="91416" bIns="45708"/>
          <a:lstStyle/>
          <a:p>
            <a:pPr eaLnBrk="1" hangingPunct="1">
              <a:spcBef>
                <a:spcPct val="0"/>
              </a:spcBef>
            </a:pPr>
            <a:endParaRPr lang="en-US" sz="90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2878612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eaLnBrk="1" fontAlgn="auto" hangingPunct="1">
              <a:spcBef>
                <a:spcPts val="0"/>
              </a:spcBef>
              <a:spcAft>
                <a:spcPts val="0"/>
              </a:spcAft>
              <a:defRPr/>
            </a:pPr>
            <a:r>
              <a:rPr lang="en-US" dirty="0">
                <a:solidFill>
                  <a:prstClr val="black"/>
                </a:solidFill>
                <a:latin typeface="Arial" charset="0"/>
              </a:rPr>
              <a:t>It is probably unrealistic to believe we can immunize everyone appropriately. There will always be young infants who have not received  all recommended vaccines because of age and there are a significant number of adults who are not adequately immunized. Herd immunity was the term used previously that refers to a situation in which a high percentage of a population is immune to a disease, essentially stopping the disease in its tracks because it cannot find new hosts. </a:t>
            </a:r>
          </a:p>
          <a:p>
            <a:pPr defTabSz="933420" eaLnBrk="1" fontAlgn="auto" hangingPunct="1">
              <a:spcBef>
                <a:spcPts val="0"/>
              </a:spcBef>
              <a:spcAft>
                <a:spcPts val="0"/>
              </a:spcAft>
              <a:defRPr/>
            </a:pPr>
            <a:endParaRPr lang="en-US" dirty="0">
              <a:solidFill>
                <a:prstClr val="black"/>
              </a:solidFill>
              <a:latin typeface="Arial" charset="0"/>
            </a:endParaRPr>
          </a:p>
          <a:p>
            <a:pPr defTabSz="933420" eaLnBrk="1" fontAlgn="auto" hangingPunct="1">
              <a:spcBef>
                <a:spcPts val="0"/>
              </a:spcBef>
              <a:spcAft>
                <a:spcPts val="0"/>
              </a:spcAft>
              <a:defRPr/>
            </a:pPr>
            <a:r>
              <a:rPr lang="en-US" dirty="0">
                <a:solidFill>
                  <a:prstClr val="black"/>
                </a:solidFill>
                <a:latin typeface="Arial" charset="0"/>
              </a:rPr>
              <a:t>The preferred term now is Community Immunity.</a:t>
            </a:r>
          </a:p>
          <a:p>
            <a:pPr defTabSz="933420" eaLnBrk="1" fontAlgn="auto" hangingPunct="1">
              <a:spcBef>
                <a:spcPts val="0"/>
              </a:spcBef>
              <a:spcAft>
                <a:spcPts val="0"/>
              </a:spcAft>
              <a:defRPr/>
            </a:pPr>
            <a:endParaRPr lang="en-US" dirty="0">
              <a:solidFill>
                <a:prstClr val="black"/>
              </a:solidFill>
              <a:latin typeface="Arial" charset="0"/>
            </a:endParaRPr>
          </a:p>
          <a:p>
            <a:pPr defTabSz="933420" eaLnBrk="1" fontAlgn="auto" hangingPunct="1">
              <a:spcBef>
                <a:spcPts val="0"/>
              </a:spcBef>
              <a:spcAft>
                <a:spcPts val="0"/>
              </a:spcAft>
              <a:defRPr/>
            </a:pPr>
            <a:r>
              <a:rPr lang="en-US" dirty="0">
                <a:solidFill>
                  <a:prstClr val="black"/>
                </a:solidFill>
                <a:latin typeface="Arial" charset="0"/>
              </a:rPr>
              <a:t>The threshold for community immunity varies, depending on the disease, with more virulent infectious agents requiring vaccination of a higher percentage of the population to create the desired community immunity. Most vaccination policies are focused on creating community immunity. The creation of community immunity is especially important in crowded environments which facilitate the spread of disease, like schools. It is also extremely important to receive regular boosters, as some vaccines lose their efficacy over time, leaving people vulnerable to an outbreak. Herd immunity led to the eradication of smallpox, and it explains why diseases such as polio and diphtheria are rare in developed nations with established vaccination policies. </a:t>
            </a:r>
          </a:p>
          <a:p>
            <a:endParaRPr lang="en-US" dirty="0"/>
          </a:p>
          <a:p>
            <a:endParaRPr lang="en-US" dirty="0"/>
          </a:p>
        </p:txBody>
      </p:sp>
      <p:sp>
        <p:nvSpPr>
          <p:cNvPr id="5" name="TextBox 4"/>
          <p:cNvSpPr txBox="1"/>
          <p:nvPr/>
        </p:nvSpPr>
        <p:spPr>
          <a:xfrm>
            <a:off x="157833" y="9087891"/>
            <a:ext cx="1104829" cy="279743"/>
          </a:xfrm>
          <a:prstGeom prst="rect">
            <a:avLst/>
          </a:prstGeom>
          <a:noFill/>
        </p:spPr>
        <p:txBody>
          <a:bodyPr wrap="square" lIns="93342" tIns="46671" rIns="93342" bIns="46671" rtlCol="0">
            <a:spAutoFit/>
          </a:bodyPr>
          <a:lstStyle/>
          <a:p>
            <a:pPr lvl="0">
              <a:defRPr/>
            </a:pPr>
            <a:r>
              <a:rPr lang="en-US" sz="1200" dirty="0">
                <a:solidFill>
                  <a:prstClr val="black"/>
                </a:solidFill>
              </a:rPr>
              <a:t>EPIC 2018</a:t>
            </a:r>
          </a:p>
        </p:txBody>
      </p:sp>
    </p:spTree>
    <p:extLst>
      <p:ext uri="{BB962C8B-B14F-4D97-AF65-F5344CB8AC3E}">
        <p14:creationId xmlns:p14="http://schemas.microsoft.com/office/powerpoint/2010/main" val="16461157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Rot="1" noChangeAspect="1" noChangeArrowheads="1" noTextEdit="1"/>
          </p:cNvSpPr>
          <p:nvPr>
            <p:ph type="sldImg"/>
          </p:nvPr>
        </p:nvSpPr>
        <p:spPr>
          <a:xfrm>
            <a:off x="331788" y="696913"/>
            <a:ext cx="6196012" cy="3486150"/>
          </a:xfrm>
          <a:ln/>
        </p:spPr>
      </p:sp>
      <p:sp>
        <p:nvSpPr>
          <p:cNvPr id="372738" name="Rectangle 3"/>
          <p:cNvSpPr>
            <a:spLocks noGrp="1" noChangeArrowheads="1"/>
          </p:cNvSpPr>
          <p:nvPr>
            <p:ph type="body" idx="1"/>
          </p:nvPr>
        </p:nvSpPr>
        <p:spPr>
          <a:xfrm>
            <a:off x="914400" y="4416425"/>
            <a:ext cx="5029200" cy="4183063"/>
          </a:xfrm>
          <a:noFill/>
          <a:ln/>
        </p:spPr>
        <p:txBody>
          <a:bodyPr lIns="91416" tIns="45708" rIns="91416" bIns="45708"/>
          <a:lstStyle/>
          <a:p>
            <a:pPr eaLnBrk="1" hangingPunct="1">
              <a:spcBef>
                <a:spcPct val="0"/>
              </a:spcBef>
            </a:pPr>
            <a:endParaRPr lang="en-US" sz="900" dirty="0">
              <a:latin typeface="Arial" charset="0"/>
            </a:endParaRPr>
          </a:p>
          <a:p>
            <a:pPr eaLnBrk="1" hangingPunct="1">
              <a:spcBef>
                <a:spcPct val="0"/>
              </a:spcBef>
            </a:pPr>
            <a:r>
              <a:rPr lang="en-US" sz="1000" dirty="0">
                <a:latin typeface="Arial" charset="0"/>
                <a:cs typeface="Arial" charset="0"/>
              </a:rPr>
              <a:t>Answer:</a:t>
            </a:r>
          </a:p>
          <a:p>
            <a:pPr eaLnBrk="1" hangingPunct="1">
              <a:spcBef>
                <a:spcPct val="0"/>
              </a:spcBef>
            </a:pPr>
            <a:r>
              <a:rPr lang="en-US" sz="1000" dirty="0">
                <a:latin typeface="Arial" charset="0"/>
                <a:cs typeface="Arial" charset="0"/>
              </a:rPr>
              <a:t>ACIP has not addressed this issue specifically. Puncture wounds, however, should be attended to as soon as possible. The decision to delay a booster dose of tetanus </a:t>
            </a:r>
            <a:r>
              <a:rPr lang="en-US" sz="1000" dirty="0" err="1">
                <a:latin typeface="Arial" charset="0"/>
                <a:cs typeface="Arial" charset="0"/>
              </a:rPr>
              <a:t>toxoid</a:t>
            </a:r>
            <a:r>
              <a:rPr lang="en-US" sz="1000" dirty="0">
                <a:latin typeface="Arial" charset="0"/>
                <a:cs typeface="Arial" charset="0"/>
              </a:rPr>
              <a:t>-containing vaccine following an injury should be based on the nature of the injury and likelihood that the injured person is susceptible to tetanus. The more likely the person is to be susceptible, the more quickly that tetanus prophylaxis should be administered. A person with a tetanus-prone wound (e.g., punctures, wounds contaminated with soil or fecal material) and who has no history of tetanus immunization must be vaccinated with an age-appropriate dose of </a:t>
            </a:r>
            <a:r>
              <a:rPr lang="en-US" sz="1000" dirty="0" err="1">
                <a:latin typeface="Arial" charset="0"/>
                <a:cs typeface="Arial" charset="0"/>
              </a:rPr>
              <a:t>DTaP</a:t>
            </a:r>
            <a:r>
              <a:rPr lang="en-US" sz="1000" dirty="0">
                <a:latin typeface="Arial" charset="0"/>
                <a:cs typeface="Arial" charset="0"/>
              </a:rPr>
              <a:t>, Td, or </a:t>
            </a:r>
            <a:r>
              <a:rPr lang="en-US" sz="1000" dirty="0" err="1">
                <a:latin typeface="Arial" charset="0"/>
                <a:cs typeface="Arial" charset="0"/>
              </a:rPr>
              <a:t>Tdap</a:t>
            </a:r>
            <a:r>
              <a:rPr lang="en-US" sz="1000" dirty="0">
                <a:latin typeface="Arial" charset="0"/>
                <a:cs typeface="Arial" charset="0"/>
              </a:rPr>
              <a:t> and given tetanus immune globulin (TIG) as soon as possible. He should then complete the other doses of the vaccine series per schedule. A person with a documented series of at least three tetanus </a:t>
            </a:r>
            <a:r>
              <a:rPr lang="en-US" sz="1000" dirty="0" err="1">
                <a:latin typeface="Arial" charset="0"/>
                <a:cs typeface="Arial" charset="0"/>
              </a:rPr>
              <a:t>toxoid</a:t>
            </a:r>
            <a:r>
              <a:rPr lang="en-US" sz="1000" dirty="0">
                <a:latin typeface="Arial" charset="0"/>
                <a:cs typeface="Arial" charset="0"/>
              </a:rPr>
              <a:t>-containing products, with a booster dose within the previous 10 years ago is less likely to be susceptible to tetanus, and the need for a booster dose is not as urgent, particularly if the wound can be thoroughly cleaned. The more likely a person is to be completely susceptible to tetanus (i.e., unvaccinated or incompletely vaccinated), the sooner that TIG and Td/</a:t>
            </a:r>
            <a:r>
              <a:rPr lang="en-US" sz="1000" dirty="0" err="1">
                <a:latin typeface="Arial" charset="0"/>
                <a:cs typeface="Arial" charset="0"/>
              </a:rPr>
              <a:t>Tdap</a:t>
            </a:r>
            <a:r>
              <a:rPr lang="en-US" sz="1000" dirty="0">
                <a:latin typeface="Arial" charset="0"/>
                <a:cs typeface="Arial" charset="0"/>
              </a:rPr>
              <a:t> should be administered, even if it means a trip to the emergency department.</a:t>
            </a:r>
          </a:p>
          <a:p>
            <a:pPr eaLnBrk="1" hangingPunct="1">
              <a:spcBef>
                <a:spcPct val="0"/>
              </a:spcBef>
            </a:pPr>
            <a:endParaRPr lang="en-US" sz="1000" dirty="0">
              <a:latin typeface="Arial" charset="0"/>
              <a:cs typeface="Arial" charset="0"/>
            </a:endParaRPr>
          </a:p>
          <a:p>
            <a:pPr eaLnBrk="1" hangingPunct="1">
              <a:spcBef>
                <a:spcPct val="0"/>
              </a:spcBef>
            </a:pPr>
            <a:r>
              <a:rPr lang="en-US" sz="1000" dirty="0">
                <a:latin typeface="Arial" charset="0"/>
                <a:cs typeface="Arial" charset="0"/>
              </a:rPr>
              <a:t>Ref: Immunization Action Coalition Ask the Experts (As of January 18, 2012)</a:t>
            </a:r>
          </a:p>
          <a:p>
            <a:pPr eaLnBrk="1" hangingPunct="1">
              <a:spcBef>
                <a:spcPct val="0"/>
              </a:spcBef>
            </a:pPr>
            <a:endParaRPr lang="en-US" sz="1000" dirty="0">
              <a:latin typeface="Arial" charset="0"/>
              <a:cs typeface="Arial" charset="0"/>
            </a:endParaRPr>
          </a:p>
          <a:p>
            <a:pPr eaLnBrk="1" hangingPunct="1">
              <a:spcBef>
                <a:spcPct val="0"/>
              </a:spcBef>
            </a:pPr>
            <a:endParaRPr lang="en-US" sz="1000" dirty="0">
              <a:latin typeface="Arial" charset="0"/>
              <a:cs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31903279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Rot="1" noChangeAspect="1" noChangeArrowheads="1" noTextEdit="1"/>
          </p:cNvSpPr>
          <p:nvPr>
            <p:ph type="sldImg"/>
          </p:nvPr>
        </p:nvSpPr>
        <p:spPr>
          <a:xfrm>
            <a:off x="331788" y="696913"/>
            <a:ext cx="6196012" cy="3486150"/>
          </a:xfrm>
          <a:ln/>
        </p:spPr>
      </p:sp>
      <p:sp>
        <p:nvSpPr>
          <p:cNvPr id="335874" name="Rectangle 3"/>
          <p:cNvSpPr>
            <a:spLocks noGrp="1" noChangeArrowheads="1"/>
          </p:cNvSpPr>
          <p:nvPr>
            <p:ph type="body" idx="1"/>
          </p:nvPr>
        </p:nvSpPr>
        <p:spPr>
          <a:xfrm>
            <a:off x="914400" y="4416425"/>
            <a:ext cx="5029200" cy="1936750"/>
          </a:xfrm>
          <a:noFill/>
          <a:ln/>
        </p:spPr>
        <p:txBody>
          <a:bodyPr lIns="91416" tIns="45708" rIns="91416" bIns="45708"/>
          <a:lstStyle/>
          <a:p>
            <a:pPr eaLnBrk="1" hangingPunct="1">
              <a:spcBef>
                <a:spcPct val="0"/>
              </a:spcBef>
            </a:pPr>
            <a:endParaRPr lang="en-US" sz="1000" dirty="0">
              <a:latin typeface="Arial" charset="0"/>
              <a:cs typeface="Arial" charset="0"/>
            </a:endParaRPr>
          </a:p>
        </p:txBody>
      </p:sp>
      <p:pic>
        <p:nvPicPr>
          <p:cNvPr id="335875" name="Picture 13" descr="Description: http://www.immunize.org/images/space1.gif"/>
          <p:cNvPicPr>
            <a:picLocks noChangeAspect="1" noChangeArrowheads="1"/>
          </p:cNvPicPr>
          <p:nvPr/>
        </p:nvPicPr>
        <p:blipFill>
          <a:blip r:embed="rId3"/>
          <a:srcRect/>
          <a:stretch>
            <a:fillRect/>
          </a:stretch>
        </p:blipFill>
        <p:spPr bwMode="auto">
          <a:xfrm>
            <a:off x="0" y="1"/>
            <a:ext cx="95250" cy="28575"/>
          </a:xfrm>
          <a:prstGeom prst="rect">
            <a:avLst/>
          </a:prstGeom>
          <a:noFill/>
          <a:ln w="9525">
            <a:noFill/>
            <a:miter lim="800000"/>
            <a:headEnd/>
            <a:tailEnd/>
          </a:ln>
        </p:spPr>
      </p:pic>
      <p:sp>
        <p:nvSpPr>
          <p:cNvPr id="5" name="Footer Placeholder 4"/>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3022350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Rot="1" noChangeAspect="1" noChangeArrowheads="1" noTextEdit="1"/>
          </p:cNvSpPr>
          <p:nvPr>
            <p:ph type="sldImg"/>
          </p:nvPr>
        </p:nvSpPr>
        <p:spPr>
          <a:xfrm>
            <a:off x="331788" y="696913"/>
            <a:ext cx="6196012" cy="3486150"/>
          </a:xfrm>
          <a:ln/>
        </p:spPr>
      </p:sp>
      <p:sp>
        <p:nvSpPr>
          <p:cNvPr id="335874" name="Rectangle 3"/>
          <p:cNvSpPr>
            <a:spLocks noGrp="1" noChangeArrowheads="1"/>
          </p:cNvSpPr>
          <p:nvPr>
            <p:ph type="body" idx="1"/>
          </p:nvPr>
        </p:nvSpPr>
        <p:spPr>
          <a:xfrm>
            <a:off x="914400" y="4416425"/>
            <a:ext cx="5029200" cy="1936750"/>
          </a:xfrm>
          <a:noFill/>
          <a:ln/>
        </p:spPr>
        <p:txBody>
          <a:bodyPr lIns="91416" tIns="45708" rIns="91416" bIns="45708"/>
          <a:lstStyle/>
          <a:p>
            <a:pPr eaLnBrk="1" hangingPunct="1">
              <a:spcBef>
                <a:spcPct val="0"/>
              </a:spcBef>
            </a:pPr>
            <a:endParaRPr lang="en-US" sz="1000" dirty="0">
              <a:latin typeface="Arial" charset="0"/>
              <a:cs typeface="Arial" charset="0"/>
            </a:endParaRPr>
          </a:p>
        </p:txBody>
      </p:sp>
      <p:pic>
        <p:nvPicPr>
          <p:cNvPr id="335875" name="Picture 13" descr="Description: http://www.immunize.org/images/space1.gif"/>
          <p:cNvPicPr>
            <a:picLocks noChangeAspect="1" noChangeArrowheads="1"/>
          </p:cNvPicPr>
          <p:nvPr/>
        </p:nvPicPr>
        <p:blipFill>
          <a:blip r:embed="rId3"/>
          <a:srcRect/>
          <a:stretch>
            <a:fillRect/>
          </a:stretch>
        </p:blipFill>
        <p:spPr bwMode="auto">
          <a:xfrm>
            <a:off x="0" y="1"/>
            <a:ext cx="95250" cy="28575"/>
          </a:xfrm>
          <a:prstGeom prst="rect">
            <a:avLst/>
          </a:prstGeom>
          <a:noFill/>
          <a:ln w="9525">
            <a:noFill/>
            <a:miter lim="800000"/>
            <a:headEnd/>
            <a:tailEnd/>
          </a:ln>
        </p:spPr>
      </p:pic>
      <p:sp>
        <p:nvSpPr>
          <p:cNvPr id="5" name="Footer Placeholder 4"/>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24029748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642940" y="4416425"/>
            <a:ext cx="5572125" cy="4510088"/>
          </a:xfrm>
          <a:noFill/>
          <a:ln/>
        </p:spPr>
        <p:txBody>
          <a:bodyPr lIns="91408" tIns="45704" rIns="91408" bIns="45704"/>
          <a:lstStyle/>
          <a:p>
            <a:pPr eaLnBrk="1" hangingPunct="1">
              <a:lnSpc>
                <a:spcPct val="90000"/>
              </a:lnSpc>
              <a:spcBef>
                <a:spcPct val="0"/>
              </a:spcBef>
            </a:pPr>
            <a:endParaRPr lang="en-US" sz="900" b="1">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30842391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xfrm>
            <a:off x="642940" y="4416425"/>
            <a:ext cx="5572125" cy="4510088"/>
          </a:xfrm>
          <a:noFill/>
          <a:ln/>
        </p:spPr>
        <p:txBody>
          <a:bodyPr lIns="91408" tIns="45704" rIns="91408" bIns="45704"/>
          <a:lstStyle/>
          <a:p>
            <a:pPr eaLnBrk="1" hangingPunct="1">
              <a:lnSpc>
                <a:spcPct val="90000"/>
              </a:lnSpc>
              <a:spcBef>
                <a:spcPct val="0"/>
              </a:spcBef>
            </a:pPr>
            <a:endParaRPr lang="en-US" sz="900" b="1" dirty="0">
              <a:latin typeface="Arial" charset="0"/>
            </a:endParaRP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14014909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433388" y="674688"/>
            <a:ext cx="5994400" cy="3373437"/>
          </a:xfrm>
          <a:ln/>
        </p:spPr>
      </p:sp>
      <p:sp>
        <p:nvSpPr>
          <p:cNvPr id="376834" name="Rectangle 3"/>
          <p:cNvSpPr>
            <a:spLocks noGrp="1" noChangeArrowheads="1"/>
          </p:cNvSpPr>
          <p:nvPr>
            <p:ph type="body" idx="1"/>
          </p:nvPr>
        </p:nvSpPr>
        <p:spPr>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544088"/>
            <a:ext cx="2971800" cy="450012"/>
          </a:xfrm>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24657782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525463" y="681038"/>
            <a:ext cx="6056312" cy="3406775"/>
          </a:xfrm>
          <a:ln/>
        </p:spPr>
      </p:sp>
      <p:sp>
        <p:nvSpPr>
          <p:cNvPr id="376834" name="Rectangle 3"/>
          <p:cNvSpPr>
            <a:spLocks noGrp="1" noChangeArrowheads="1"/>
          </p:cNvSpPr>
          <p:nvPr>
            <p:ph type="body" idx="1"/>
          </p:nvPr>
        </p:nvSpPr>
        <p:spPr>
          <a:noFill/>
          <a:ln/>
        </p:spPr>
        <p:txBody>
          <a:bodyPr lIns="93317" tIns="46659" rIns="93317" bIns="46659"/>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315666" y="8829374"/>
            <a:ext cx="3077739" cy="454469"/>
          </a:xfrm>
        </p:spPr>
        <p:txBody>
          <a:bodyPr/>
          <a:lstStyle/>
          <a:p>
            <a:pPr>
              <a:defRPr/>
            </a:pPr>
            <a:r>
              <a:rPr lang="en-US" dirty="0">
                <a:solidFill>
                  <a:prstClr val="black"/>
                </a:solidFill>
              </a:rPr>
              <a:t>EPIC  2018</a:t>
            </a:r>
          </a:p>
        </p:txBody>
      </p:sp>
    </p:spTree>
    <p:extLst>
      <p:ext uri="{BB962C8B-B14F-4D97-AF65-F5344CB8AC3E}">
        <p14:creationId xmlns:p14="http://schemas.microsoft.com/office/powerpoint/2010/main" val="36144872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Rot="1" noChangeAspect="1" noChangeArrowheads="1" noTextEdit="1"/>
          </p:cNvSpPr>
          <p:nvPr>
            <p:ph type="sldImg"/>
          </p:nvPr>
        </p:nvSpPr>
        <p:spPr>
          <a:xfrm>
            <a:off x="331788" y="696913"/>
            <a:ext cx="6196012" cy="3486150"/>
          </a:xfrm>
          <a:ln/>
        </p:spPr>
      </p:sp>
      <p:sp>
        <p:nvSpPr>
          <p:cNvPr id="378882" name="Rectangle 3"/>
          <p:cNvSpPr>
            <a:spLocks noGrp="1" noChangeArrowheads="1"/>
          </p:cNvSpPr>
          <p:nvPr>
            <p:ph type="body" idx="1"/>
          </p:nvPr>
        </p:nvSpPr>
        <p:spPr>
          <a:xfrm>
            <a:off x="914400" y="4416425"/>
            <a:ext cx="5029200" cy="3408363"/>
          </a:xfrm>
          <a:noFill/>
          <a:ln/>
        </p:spPr>
        <p:txBody>
          <a:bodyPr lIns="91424" tIns="45712" rIns="91424" bIns="45712"/>
          <a:lstStyle/>
          <a:p>
            <a:pPr eaLnBrk="1" hangingPunct="1">
              <a:spcBef>
                <a:spcPct val="0"/>
              </a:spcBef>
            </a:pPr>
            <a:r>
              <a:rPr lang="en-US" dirty="0">
                <a:latin typeface="Arial" charset="0"/>
              </a:rPr>
              <a:t> </a:t>
            </a: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41129346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Rot="1" noChangeAspect="1" noChangeArrowheads="1" noTextEdit="1"/>
          </p:cNvSpPr>
          <p:nvPr>
            <p:ph type="sldImg"/>
          </p:nvPr>
        </p:nvSpPr>
        <p:spPr>
          <a:xfrm>
            <a:off x="331788" y="696913"/>
            <a:ext cx="6196012" cy="3486150"/>
          </a:xfrm>
          <a:ln/>
        </p:spPr>
      </p:sp>
      <p:sp>
        <p:nvSpPr>
          <p:cNvPr id="380930" name="Rectangle 3"/>
          <p:cNvSpPr>
            <a:spLocks noGrp="1" noChangeArrowheads="1"/>
          </p:cNvSpPr>
          <p:nvPr>
            <p:ph type="body" idx="1"/>
          </p:nvPr>
        </p:nvSpPr>
        <p:spPr>
          <a:xfrm>
            <a:off x="914400" y="4416425"/>
            <a:ext cx="5029200" cy="3408363"/>
          </a:xfrm>
          <a:noFill/>
          <a:ln/>
        </p:spPr>
        <p:txBody>
          <a:bodyPr lIns="91424" tIns="45712" rIns="91424" bIns="45712"/>
          <a:lstStyle/>
          <a:p>
            <a:pPr eaLnBrk="1" hangingPunct="1">
              <a:spcBef>
                <a:spcPct val="0"/>
              </a:spcBef>
            </a:pPr>
            <a:r>
              <a:rPr lang="en-US">
                <a:latin typeface="Arial" charset="0"/>
              </a:rPr>
              <a:t> </a:t>
            </a:r>
          </a:p>
        </p:txBody>
      </p:sp>
      <p:sp>
        <p:nvSpPr>
          <p:cNvPr id="4" name="Footer Placeholder 3"/>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3853543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331788" y="696913"/>
            <a:ext cx="6197600" cy="3486150"/>
          </a:xfrm>
          <a:ln/>
        </p:spPr>
      </p:sp>
      <p:sp>
        <p:nvSpPr>
          <p:cNvPr id="376834" name="Rectangle 3"/>
          <p:cNvSpPr>
            <a:spLocks noGrp="1" noChangeArrowheads="1"/>
          </p:cNvSpPr>
          <p:nvPr>
            <p:ph type="body" idx="1"/>
          </p:nvPr>
        </p:nvSpPr>
        <p:spPr>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831264"/>
            <a:ext cx="2971800" cy="465137"/>
          </a:xfrm>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247918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207875"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07876" name="Rectangle 6"/>
          <p:cNvSpPr txBox="1">
            <a:spLocks noGrp="1" noChangeArrowheads="1"/>
          </p:cNvSpPr>
          <p:nvPr/>
        </p:nvSpPr>
        <p:spPr bwMode="auto">
          <a:xfrm>
            <a:off x="0" y="8829675"/>
            <a:ext cx="2971800" cy="465138"/>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207877" name="Rectangle 7"/>
          <p:cNvSpPr txBox="1">
            <a:spLocks noGrp="1" noChangeArrowheads="1"/>
          </p:cNvSpPr>
          <p:nvPr/>
        </p:nvSpPr>
        <p:spPr bwMode="auto">
          <a:xfrm>
            <a:off x="3884613" y="8829675"/>
            <a:ext cx="2971800" cy="465138"/>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207878" name="Rectangle 2"/>
          <p:cNvSpPr>
            <a:spLocks noGrp="1" noRot="1" noChangeAspect="1" noChangeArrowheads="1" noTextEdit="1"/>
          </p:cNvSpPr>
          <p:nvPr>
            <p:ph type="sldImg"/>
          </p:nvPr>
        </p:nvSpPr>
        <p:spPr>
          <a:xfrm>
            <a:off x="368300" y="685800"/>
            <a:ext cx="6197600" cy="3486150"/>
          </a:xfrm>
          <a:ln/>
        </p:spPr>
      </p:sp>
      <p:sp>
        <p:nvSpPr>
          <p:cNvPr id="207879" name="Rectangle 3"/>
          <p:cNvSpPr>
            <a:spLocks noGrp="1" noChangeArrowheads="1"/>
          </p:cNvSpPr>
          <p:nvPr>
            <p:ph type="body" idx="1"/>
          </p:nvPr>
        </p:nvSpPr>
        <p:spPr>
          <a:xfrm>
            <a:off x="457200" y="4419600"/>
            <a:ext cx="5967413" cy="3355975"/>
          </a:xfrm>
          <a:noFill/>
          <a:ln/>
        </p:spPr>
        <p:txBody>
          <a:bodyPr lIns="89680" tIns="44839" rIns="89680" bIns="44839"/>
          <a:lstStyle/>
          <a:p>
            <a:pPr eaLnBrk="1" hangingPunct="1">
              <a:lnSpc>
                <a:spcPct val="80000"/>
              </a:lnSpc>
              <a:spcBef>
                <a:spcPct val="0"/>
              </a:spcBef>
            </a:pPr>
            <a:r>
              <a:rPr lang="en-US" sz="1000" dirty="0">
                <a:latin typeface="Arial" charset="0"/>
              </a:rPr>
              <a:t>Diphtheria, Tetanus and </a:t>
            </a:r>
            <a:r>
              <a:rPr lang="en-US" sz="1000" dirty="0" err="1">
                <a:latin typeface="Arial" charset="0"/>
              </a:rPr>
              <a:t>Pertussis</a:t>
            </a:r>
            <a:r>
              <a:rPr lang="en-US" sz="1000" dirty="0">
                <a:latin typeface="Arial" charset="0"/>
              </a:rPr>
              <a:t> (Whooping Cough) are all toxin mediated diseases. This means that the toxin or toxins produced by the bacteria are responsible for the symptoms of the disease. </a:t>
            </a:r>
          </a:p>
          <a:p>
            <a:pPr eaLnBrk="1" hangingPunct="1">
              <a:lnSpc>
                <a:spcPct val="80000"/>
              </a:lnSpc>
              <a:spcBef>
                <a:spcPct val="0"/>
              </a:spcBef>
            </a:pPr>
            <a:r>
              <a:rPr lang="en-US" sz="1000" b="1" u="sng" dirty="0">
                <a:latin typeface="Arial" charset="0"/>
              </a:rPr>
              <a:t>DIPHTHERIA</a:t>
            </a:r>
            <a:r>
              <a:rPr lang="en-US" sz="1000" u="sng" dirty="0">
                <a:latin typeface="Arial" charset="0"/>
              </a:rPr>
              <a:t> </a:t>
            </a:r>
          </a:p>
          <a:p>
            <a:pPr eaLnBrk="1" hangingPunct="1">
              <a:lnSpc>
                <a:spcPct val="80000"/>
              </a:lnSpc>
              <a:spcBef>
                <a:spcPct val="0"/>
              </a:spcBef>
            </a:pPr>
            <a:r>
              <a:rPr lang="en-US" sz="1000" dirty="0">
                <a:latin typeface="Arial" charset="0"/>
              </a:rPr>
              <a:t>Slide shows a child with </a:t>
            </a:r>
            <a:r>
              <a:rPr lang="en-US" sz="1000" u="sng" dirty="0" err="1">
                <a:latin typeface="Arial" charset="0"/>
              </a:rPr>
              <a:t>diphtherial</a:t>
            </a:r>
            <a:r>
              <a:rPr lang="en-US" sz="1000" dirty="0">
                <a:latin typeface="Arial" charset="0"/>
              </a:rPr>
              <a:t> membrane in </a:t>
            </a:r>
            <a:r>
              <a:rPr lang="en-US" sz="1000" dirty="0" err="1">
                <a:latin typeface="Arial" charset="0"/>
              </a:rPr>
              <a:t>nasopharynx</a:t>
            </a:r>
            <a:r>
              <a:rPr lang="en-US" sz="1000" dirty="0">
                <a:latin typeface="Arial" charset="0"/>
              </a:rPr>
              <a:t> </a:t>
            </a:r>
          </a:p>
          <a:p>
            <a:pPr eaLnBrk="1" hangingPunct="1">
              <a:lnSpc>
                <a:spcPct val="80000"/>
              </a:lnSpc>
              <a:spcBef>
                <a:spcPct val="0"/>
              </a:spcBef>
            </a:pPr>
            <a:r>
              <a:rPr lang="en-US" sz="1000" dirty="0">
                <a:latin typeface="Arial" charset="0"/>
              </a:rPr>
              <a:t>Diphtheria is caused by a bacteria (</a:t>
            </a:r>
            <a:r>
              <a:rPr lang="en-US" sz="1000" i="1" dirty="0" err="1">
                <a:latin typeface="Arial" charset="0"/>
              </a:rPr>
              <a:t>Corynebacterium</a:t>
            </a:r>
            <a:r>
              <a:rPr lang="en-US" sz="1000" i="1" dirty="0">
                <a:latin typeface="Arial" charset="0"/>
              </a:rPr>
              <a:t> </a:t>
            </a:r>
            <a:r>
              <a:rPr lang="en-US" sz="1000" i="1" dirty="0" err="1">
                <a:latin typeface="Arial" charset="0"/>
              </a:rPr>
              <a:t>diphtheriae</a:t>
            </a:r>
            <a:r>
              <a:rPr lang="en-US" sz="1000" dirty="0">
                <a:latin typeface="Arial" charset="0"/>
              </a:rPr>
              <a:t>) that produces a toxin</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r>
              <a:rPr lang="en-US" sz="1000" dirty="0">
                <a:latin typeface="Arial" charset="0"/>
              </a:rPr>
              <a:t>The bacterial growth and toxin cause local tissue destruction &amp; membrane formation in </a:t>
            </a:r>
            <a:r>
              <a:rPr lang="en-US" sz="1000" dirty="0" err="1">
                <a:latin typeface="Arial" charset="0"/>
              </a:rPr>
              <a:t>nasopharynx</a:t>
            </a:r>
            <a:r>
              <a:rPr lang="en-US" sz="1000" dirty="0">
                <a:latin typeface="Arial" charset="0"/>
              </a:rPr>
              <a:t> &amp; larynx &amp; possible obstruction of respiratory tract</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r>
              <a:rPr lang="en-US" sz="1000" dirty="0">
                <a:latin typeface="Arial" charset="0"/>
              </a:rPr>
              <a:t>Most common complications are </a:t>
            </a:r>
            <a:r>
              <a:rPr lang="en-US" sz="1000" dirty="0" err="1">
                <a:latin typeface="Arial" charset="0"/>
              </a:rPr>
              <a:t>myocarditis</a:t>
            </a:r>
            <a:r>
              <a:rPr lang="en-US" sz="1000" dirty="0">
                <a:latin typeface="Arial" charset="0"/>
              </a:rPr>
              <a:t> &amp; neuritis (motor nerves)</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r>
              <a:rPr lang="en-US" sz="1000" b="1" u="sng" dirty="0">
                <a:latin typeface="Arial" charset="0"/>
              </a:rPr>
              <a:t>TETANUS </a:t>
            </a:r>
          </a:p>
          <a:p>
            <a:pPr eaLnBrk="1" hangingPunct="1">
              <a:lnSpc>
                <a:spcPct val="80000"/>
              </a:lnSpc>
              <a:spcBef>
                <a:spcPct val="0"/>
              </a:spcBef>
            </a:pPr>
            <a:r>
              <a:rPr lang="en-US" sz="1000" dirty="0">
                <a:latin typeface="Arial" charset="0"/>
              </a:rPr>
              <a:t>Slide shows a child with muscle rigidity from tetanus.  </a:t>
            </a:r>
          </a:p>
          <a:p>
            <a:pPr eaLnBrk="1" hangingPunct="1">
              <a:lnSpc>
                <a:spcPct val="80000"/>
              </a:lnSpc>
              <a:spcBef>
                <a:spcPct val="0"/>
              </a:spcBef>
            </a:pPr>
            <a:r>
              <a:rPr lang="en-US" sz="1000" dirty="0">
                <a:latin typeface="Arial" charset="0"/>
              </a:rPr>
              <a:t>Tetanus spores that are found everywhere in soil usually enter body through contaminated puncture wounds, lacerations or abrasions. Spores germinate and bacteria (Clostridium </a:t>
            </a:r>
            <a:r>
              <a:rPr lang="en-US" sz="1000" dirty="0" err="1">
                <a:latin typeface="Arial" charset="0"/>
              </a:rPr>
              <a:t>tetani</a:t>
            </a:r>
            <a:r>
              <a:rPr lang="en-US" sz="1000" dirty="0">
                <a:latin typeface="Arial" charset="0"/>
              </a:rPr>
              <a:t>) begin to multiply and produce an </a:t>
            </a:r>
            <a:r>
              <a:rPr lang="en-US" sz="1000" dirty="0" err="1">
                <a:latin typeface="Arial" charset="0"/>
              </a:rPr>
              <a:t>exotoxin</a:t>
            </a:r>
            <a:r>
              <a:rPr lang="en-US" sz="1000" dirty="0">
                <a:latin typeface="Arial" charset="0"/>
              </a:rPr>
              <a:t>. Toxin affects the neuromuscular junction and produces generalized rigidity and convulsive spasms of skeletal muscles, starting with the jaw and muscles of swallowing (lockjaw). </a:t>
            </a:r>
          </a:p>
          <a:p>
            <a:pPr eaLnBrk="1" hangingPunct="1">
              <a:lnSpc>
                <a:spcPct val="80000"/>
              </a:lnSpc>
              <a:spcBef>
                <a:spcPct val="0"/>
              </a:spcBef>
            </a:pPr>
            <a:r>
              <a:rPr lang="en-US" sz="1000" b="1" u="sng" dirty="0">
                <a:latin typeface="Arial" charset="0"/>
              </a:rPr>
              <a:t>PERTUSSIS</a:t>
            </a:r>
            <a:endParaRPr lang="en-US" sz="1000" b="1" dirty="0">
              <a:latin typeface="Arial" charset="0"/>
            </a:endParaRPr>
          </a:p>
          <a:p>
            <a:pPr eaLnBrk="1" hangingPunct="1">
              <a:lnSpc>
                <a:spcPct val="80000"/>
              </a:lnSpc>
              <a:spcBef>
                <a:spcPct val="0"/>
              </a:spcBef>
            </a:pPr>
            <a:r>
              <a:rPr lang="en-US" sz="1000" dirty="0">
                <a:latin typeface="Arial" charset="0"/>
              </a:rPr>
              <a:t>Slide shows two children with </a:t>
            </a:r>
            <a:r>
              <a:rPr lang="en-US" sz="1000" dirty="0" err="1">
                <a:latin typeface="Arial" charset="0"/>
              </a:rPr>
              <a:t>pertussis</a:t>
            </a:r>
            <a:r>
              <a:rPr lang="en-US" sz="1000" dirty="0">
                <a:latin typeface="Arial" charset="0"/>
              </a:rPr>
              <a:t> (whooping cough) with paroxysmal coughing. (Sound is the typical </a:t>
            </a:r>
            <a:r>
              <a:rPr lang="en-US" sz="1000" dirty="0" err="1">
                <a:latin typeface="Arial" charset="0"/>
              </a:rPr>
              <a:t>pertussis</a:t>
            </a:r>
            <a:r>
              <a:rPr lang="en-US" sz="1000" dirty="0">
                <a:latin typeface="Arial" charset="0"/>
              </a:rPr>
              <a:t> cough and whoop</a:t>
            </a:r>
            <a:r>
              <a:rPr lang="en-US" sz="1000" b="1" dirty="0">
                <a:solidFill>
                  <a:srgbClr val="FF0000"/>
                </a:solidFill>
                <a:latin typeface="Arial" charset="0"/>
              </a:rPr>
              <a:t>.</a:t>
            </a:r>
            <a:r>
              <a:rPr lang="en-US" sz="1000" dirty="0">
                <a:latin typeface="Arial" charset="0"/>
              </a:rPr>
              <a:t>  </a:t>
            </a:r>
            <a:r>
              <a:rPr lang="en-US" sz="1000" dirty="0" err="1">
                <a:latin typeface="Arial" charset="0"/>
              </a:rPr>
              <a:t>Pertussis</a:t>
            </a:r>
            <a:r>
              <a:rPr lang="en-US" sz="1000" dirty="0">
                <a:latin typeface="Arial" charset="0"/>
              </a:rPr>
              <a:t>, caused by a bacterium (</a:t>
            </a:r>
            <a:r>
              <a:rPr lang="en-US" sz="1000" i="1" dirty="0" err="1">
                <a:latin typeface="Arial" charset="0"/>
              </a:rPr>
              <a:t>Bordetella</a:t>
            </a:r>
            <a:r>
              <a:rPr lang="en-US" sz="1000" i="1" dirty="0">
                <a:latin typeface="Arial" charset="0"/>
              </a:rPr>
              <a:t> </a:t>
            </a:r>
            <a:r>
              <a:rPr lang="en-US" sz="1000" i="1" dirty="0" err="1">
                <a:latin typeface="Arial" charset="0"/>
              </a:rPr>
              <a:t>pertussis</a:t>
            </a:r>
            <a:r>
              <a:rPr lang="en-US" sz="1000" dirty="0">
                <a:latin typeface="Arial" charset="0"/>
              </a:rPr>
              <a:t>), produces multiple antigens and biologically active components that cause inflammation of the respiratory tract, paralysis of the cilia of the respiratory tract and lung damage resulting in pooling of secretions and characteristic cough lasting up to 12 weeks. Humans are the only reservoir. Transmission is by direct contact with respiratory droplets</a:t>
            </a:r>
            <a:r>
              <a:rPr lang="en-US" sz="1000" b="1" dirty="0">
                <a:solidFill>
                  <a:srgbClr val="FF0000"/>
                </a:solidFill>
                <a:latin typeface="Arial" charset="0"/>
              </a:rPr>
              <a:t>.</a:t>
            </a:r>
            <a:endParaRPr lang="en-US" sz="1000" dirty="0">
              <a:latin typeface="Arial" charset="0"/>
            </a:endParaRPr>
          </a:p>
          <a:p>
            <a:pPr eaLnBrk="1" hangingPunct="1">
              <a:lnSpc>
                <a:spcPct val="80000"/>
              </a:lnSpc>
              <a:spcBef>
                <a:spcPct val="0"/>
              </a:spcBef>
            </a:pPr>
            <a:endParaRPr lang="en-US" dirty="0">
              <a:latin typeface="Arial" charset="0"/>
            </a:endParaRPr>
          </a:p>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charset="0"/>
                <a:ea typeface="+mn-ea"/>
                <a:cs typeface="+mn-cs"/>
              </a:rPr>
              <a:t>For more details about these 3 diseases refer to: Epidemiology and Prevention of Vaccine-Preventable Diseases, 13th edition. 2015  HHS, CDC.</a:t>
            </a:r>
            <a:r>
              <a:rPr kumimoji="0" lang="en-US" sz="14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1000" b="0" i="0" u="none" strike="noStrike" kern="1200" cap="none" spc="0" normalizeH="0" baseline="0" noProof="0" dirty="0">
                <a:ln>
                  <a:noFill/>
                </a:ln>
                <a:solidFill>
                  <a:srgbClr val="000000"/>
                </a:solidFill>
                <a:effectLst/>
                <a:uLnTx/>
                <a:uFillTx/>
                <a:latin typeface="Arial" charset="0"/>
                <a:ea typeface="+mn-ea"/>
                <a:cs typeface="+mn-cs"/>
              </a:rPr>
              <a:t> </a:t>
            </a:r>
          </a:p>
          <a:p>
            <a:pPr eaLnBrk="1" hangingPunct="1">
              <a:lnSpc>
                <a:spcPct val="80000"/>
              </a:lnSpc>
              <a:spcBef>
                <a:spcPct val="0"/>
              </a:spcBef>
            </a:pPr>
            <a:endParaRPr lang="en-US" sz="1000" dirty="0">
              <a:latin typeface="Arial" charset="0"/>
            </a:endParaRPr>
          </a:p>
          <a:p>
            <a:pPr eaLnBrk="1" hangingPunct="1">
              <a:lnSpc>
                <a:spcPct val="80000"/>
              </a:lnSpc>
              <a:spcBef>
                <a:spcPct val="0"/>
              </a:spcBef>
            </a:pPr>
            <a:endParaRPr lang="en-US" sz="1400" dirty="0">
              <a:solidFill>
                <a:srgbClr val="FF0000"/>
              </a:solidFill>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a:p>
            <a:pPr eaLnBrk="1" hangingPunct="1">
              <a:lnSpc>
                <a:spcPct val="80000"/>
              </a:lnSpc>
              <a:spcBef>
                <a:spcPct val="0"/>
              </a:spcBef>
            </a:pPr>
            <a:endParaRPr lang="en-US" sz="1400" dirty="0">
              <a:latin typeface="Arial" charset="0"/>
            </a:endParaRPr>
          </a:p>
        </p:txBody>
      </p:sp>
      <p:sp>
        <p:nvSpPr>
          <p:cNvPr id="9" name="Footer Placeholder 8"/>
          <p:cNvSpPr>
            <a:spLocks noGrp="1"/>
          </p:cNvSpPr>
          <p:nvPr>
            <p:ph type="ftr" sz="quarter" idx="4"/>
          </p:nvPr>
        </p:nvSpPr>
        <p:spPr/>
        <p:txBody>
          <a:bodyPr/>
          <a:lstStyle/>
          <a:p>
            <a:pPr>
              <a:defRPr/>
            </a:pPr>
            <a:r>
              <a:rPr lang="en-US"/>
              <a:t>EPIC 2018</a:t>
            </a:r>
            <a:endParaRPr lang="en-US" dirty="0"/>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pPr>
                <a:defRPr/>
              </a:pPr>
              <a:t>8</a:t>
            </a:fld>
            <a:endParaRPr lang="en-US"/>
          </a:p>
        </p:txBody>
      </p:sp>
    </p:spTree>
    <p:extLst>
      <p:ext uri="{BB962C8B-B14F-4D97-AF65-F5344CB8AC3E}">
        <p14:creationId xmlns:p14="http://schemas.microsoft.com/office/powerpoint/2010/main" val="3593472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p:cNvSpPr>
            <a:spLocks noGrp="1" noRot="1" noChangeAspect="1" noChangeArrowheads="1" noTextEdit="1"/>
          </p:cNvSpPr>
          <p:nvPr>
            <p:ph type="sldImg"/>
          </p:nvPr>
        </p:nvSpPr>
        <p:spPr>
          <a:xfrm>
            <a:off x="331788" y="696913"/>
            <a:ext cx="6197600" cy="3486150"/>
          </a:xfrm>
          <a:ln/>
        </p:spPr>
      </p:sp>
      <p:sp>
        <p:nvSpPr>
          <p:cNvPr id="376834" name="Rectangle 3"/>
          <p:cNvSpPr>
            <a:spLocks noGrp="1" noChangeArrowheads="1"/>
          </p:cNvSpPr>
          <p:nvPr>
            <p:ph type="body" idx="1"/>
          </p:nvPr>
        </p:nvSpPr>
        <p:spPr>
          <a:noFill/>
          <a:ln/>
        </p:spPr>
        <p:txBody>
          <a:bodyPr lIns="91416" tIns="45708" rIns="91416" bIns="45708"/>
          <a:lstStyle/>
          <a:p>
            <a:endParaRPr lang="en-US" sz="1000" b="1" dirty="0">
              <a:latin typeface="Arial" charset="0"/>
            </a:endParaRPr>
          </a:p>
          <a:p>
            <a:endParaRPr lang="en-US" sz="1000" b="1" dirty="0">
              <a:latin typeface="Arial" charset="0"/>
            </a:endParaRPr>
          </a:p>
          <a:p>
            <a:endParaRPr lang="en-US" sz="1000" b="1" dirty="0">
              <a:latin typeface="Arial" charset="0"/>
            </a:endParaRPr>
          </a:p>
          <a:p>
            <a:endParaRPr lang="en-US" sz="900" b="1" dirty="0">
              <a:latin typeface="Arial" charset="0"/>
            </a:endParaRPr>
          </a:p>
          <a:p>
            <a:endParaRPr lang="en-US" sz="900" b="1" dirty="0">
              <a:solidFill>
                <a:srgbClr val="FFFFCC"/>
              </a:solidFill>
              <a:latin typeface="Arial" charset="0"/>
            </a:endParaRPr>
          </a:p>
          <a:p>
            <a:endParaRPr lang="en-US" sz="900" b="1" dirty="0">
              <a:solidFill>
                <a:srgbClr val="FFFFCC"/>
              </a:solidFill>
              <a:latin typeface="Arial" charset="0"/>
            </a:endParaRPr>
          </a:p>
        </p:txBody>
      </p:sp>
      <p:sp>
        <p:nvSpPr>
          <p:cNvPr id="10" name="Footer Placeholder 9"/>
          <p:cNvSpPr>
            <a:spLocks noGrp="1"/>
          </p:cNvSpPr>
          <p:nvPr>
            <p:ph type="ftr" sz="quarter" idx="4"/>
          </p:nvPr>
        </p:nvSpPr>
        <p:spPr>
          <a:xfrm>
            <a:off x="0" y="8831264"/>
            <a:ext cx="2971800" cy="465137"/>
          </a:xfrm>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9261925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spect="1" noChangeArrowheads="1" noTextEdit="1"/>
          </p:cNvSpPr>
          <p:nvPr>
            <p:ph type="sldImg"/>
          </p:nvPr>
        </p:nvSpPr>
        <p:spPr>
          <a:xfrm>
            <a:off x="331788" y="696913"/>
            <a:ext cx="6196012" cy="3486150"/>
          </a:xfrm>
          <a:ln/>
        </p:spPr>
      </p:sp>
      <p:sp>
        <p:nvSpPr>
          <p:cNvPr id="382978" name="Rectangle 3"/>
          <p:cNvSpPr>
            <a:spLocks noGrp="1" noChangeArrowheads="1"/>
          </p:cNvSpPr>
          <p:nvPr>
            <p:ph type="body" idx="1"/>
          </p:nvPr>
        </p:nvSpPr>
        <p:spPr>
          <a:xfrm>
            <a:off x="914400" y="4416425"/>
            <a:ext cx="5029200" cy="4183063"/>
          </a:xfrm>
          <a:noFill/>
          <a:ln/>
        </p:spPr>
        <p:txBody>
          <a:bodyPr lIns="91416" tIns="45708" rIns="91416" bIns="45708"/>
          <a:lstStyle/>
          <a:p>
            <a:pPr eaLnBrk="1" hangingPunct="1">
              <a:spcBef>
                <a:spcPct val="0"/>
              </a:spcBef>
            </a:pPr>
            <a:endParaRPr lang="en-US" sz="900">
              <a:latin typeface="Arial" charset="0"/>
            </a:endParaRPr>
          </a:p>
        </p:txBody>
      </p:sp>
      <p:pic>
        <p:nvPicPr>
          <p:cNvPr id="382979" name="Picture 14" descr="Description: http://www.immunize.org/images/space1.gif"/>
          <p:cNvPicPr>
            <a:picLocks noChangeAspect="1" noChangeArrowheads="1"/>
          </p:cNvPicPr>
          <p:nvPr/>
        </p:nvPicPr>
        <p:blipFill>
          <a:blip r:embed="rId3"/>
          <a:srcRect/>
          <a:stretch>
            <a:fillRect/>
          </a:stretch>
        </p:blipFill>
        <p:spPr bwMode="auto">
          <a:xfrm>
            <a:off x="0" y="1"/>
            <a:ext cx="95250" cy="28575"/>
          </a:xfrm>
          <a:prstGeom prst="rect">
            <a:avLst/>
          </a:prstGeom>
          <a:noFill/>
          <a:ln w="9525">
            <a:noFill/>
            <a:miter lim="800000"/>
            <a:headEnd/>
            <a:tailEnd/>
          </a:ln>
        </p:spPr>
      </p:pic>
      <p:sp>
        <p:nvSpPr>
          <p:cNvPr id="5" name="Footer Placeholder 4"/>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Tree>
    <p:extLst>
      <p:ext uri="{BB962C8B-B14F-4D97-AF65-F5344CB8AC3E}">
        <p14:creationId xmlns:p14="http://schemas.microsoft.com/office/powerpoint/2010/main" val="8540255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Rot="1" noChangeAspect="1" noChangeArrowheads="1" noTextEdit="1"/>
          </p:cNvSpPr>
          <p:nvPr>
            <p:ph type="sldImg"/>
          </p:nvPr>
        </p:nvSpPr>
        <p:spPr>
          <a:xfrm>
            <a:off x="331788" y="696913"/>
            <a:ext cx="6196012" cy="3486150"/>
          </a:xfrm>
          <a:ln/>
        </p:spPr>
      </p:sp>
      <p:sp>
        <p:nvSpPr>
          <p:cNvPr id="385026" name="Rectangle 3"/>
          <p:cNvSpPr>
            <a:spLocks noGrp="1" noChangeArrowheads="1"/>
          </p:cNvSpPr>
          <p:nvPr>
            <p:ph type="body" idx="1"/>
          </p:nvPr>
        </p:nvSpPr>
        <p:spPr>
          <a:xfrm>
            <a:off x="914400" y="4416425"/>
            <a:ext cx="5029200" cy="4183063"/>
          </a:xfrm>
          <a:noFill/>
          <a:ln/>
        </p:spPr>
        <p:txBody>
          <a:bodyPr lIns="91416" tIns="45708" rIns="91416" bIns="45708"/>
          <a:lstStyle/>
          <a:p>
            <a:pPr eaLnBrk="1" hangingPunct="1">
              <a:spcBef>
                <a:spcPct val="0"/>
              </a:spcBef>
            </a:pPr>
            <a:endParaRPr lang="en-US" sz="900" dirty="0">
              <a:latin typeface="Arial" charset="0"/>
            </a:endParaRPr>
          </a:p>
        </p:txBody>
      </p:sp>
      <p:pic>
        <p:nvPicPr>
          <p:cNvPr id="385027" name="Picture 14" descr="Description: http://www.immunize.org/images/space1.gif"/>
          <p:cNvPicPr>
            <a:picLocks noChangeAspect="1" noChangeArrowheads="1"/>
          </p:cNvPicPr>
          <p:nvPr/>
        </p:nvPicPr>
        <p:blipFill>
          <a:blip r:embed="rId3"/>
          <a:srcRect/>
          <a:stretch>
            <a:fillRect/>
          </a:stretch>
        </p:blipFill>
        <p:spPr bwMode="auto">
          <a:xfrm>
            <a:off x="0" y="1"/>
            <a:ext cx="95250" cy="28575"/>
          </a:xfrm>
          <a:prstGeom prst="rect">
            <a:avLst/>
          </a:prstGeom>
          <a:noFill/>
          <a:ln w="9525">
            <a:noFill/>
            <a:miter lim="800000"/>
            <a:headEnd/>
            <a:tailEnd/>
          </a:ln>
        </p:spPr>
      </p:pic>
      <p:sp>
        <p:nvSpPr>
          <p:cNvPr id="5" name="Footer Placeholder 4"/>
          <p:cNvSpPr>
            <a:spLocks noGrp="1"/>
          </p:cNvSpPr>
          <p:nvPr>
            <p:ph type="ftr" sz="quarter" idx="4"/>
          </p:nvPr>
        </p:nvSpPr>
        <p:spPr>
          <a:xfrm>
            <a:off x="228600" y="8618538"/>
            <a:ext cx="2971800" cy="465138"/>
          </a:xfrm>
        </p:spPr>
        <p:txBody>
          <a:bodyPr/>
          <a:lstStyle/>
          <a:p>
            <a:pPr>
              <a:defRPr/>
            </a:pPr>
            <a:r>
              <a:rPr lang="en-US" dirty="0">
                <a:solidFill>
                  <a:prstClr val="black"/>
                </a:solidFill>
              </a:rPr>
              <a:t>EPIC  2018</a:t>
            </a:r>
          </a:p>
        </p:txBody>
      </p:sp>
    </p:spTree>
    <p:extLst>
      <p:ext uri="{BB962C8B-B14F-4D97-AF65-F5344CB8AC3E}">
        <p14:creationId xmlns:p14="http://schemas.microsoft.com/office/powerpoint/2010/main" val="39247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32" tIns="45716" rIns="91432" bIns="45716" anchor="b"/>
          <a:lstStyle/>
          <a:p>
            <a:endParaRPr lang="en-US" sz="1200">
              <a:solidFill>
                <a:srgbClr val="000000"/>
              </a:solidFill>
            </a:endParaRPr>
          </a:p>
        </p:txBody>
      </p:sp>
      <p:sp>
        <p:nvSpPr>
          <p:cNvPr id="197635"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32" tIns="45716" rIns="91432" bIns="45716" anchor="b"/>
          <a:lstStyle/>
          <a:p>
            <a:pPr algn="r"/>
            <a:endParaRPr lang="en-US" sz="1200" dirty="0">
              <a:solidFill>
                <a:srgbClr val="000000"/>
              </a:solidFill>
            </a:endParaRPr>
          </a:p>
        </p:txBody>
      </p:sp>
      <p:sp>
        <p:nvSpPr>
          <p:cNvPr id="197636" name="Rectangle 6"/>
          <p:cNvSpPr txBox="1">
            <a:spLocks noGrp="1" noChangeArrowheads="1"/>
          </p:cNvSpPr>
          <p:nvPr/>
        </p:nvSpPr>
        <p:spPr bwMode="auto">
          <a:xfrm>
            <a:off x="0" y="8684926"/>
            <a:ext cx="2971800" cy="457513"/>
          </a:xfrm>
          <a:prstGeom prst="rect">
            <a:avLst/>
          </a:prstGeom>
          <a:noFill/>
          <a:ln w="9525">
            <a:noFill/>
            <a:miter lim="800000"/>
            <a:headEnd/>
            <a:tailEnd/>
          </a:ln>
        </p:spPr>
        <p:txBody>
          <a:bodyPr lIns="91424" tIns="45712" rIns="91424" bIns="45712" anchor="b"/>
          <a:lstStyle/>
          <a:p>
            <a:endParaRPr lang="en-US" sz="1200">
              <a:solidFill>
                <a:srgbClr val="000000"/>
              </a:solidFill>
            </a:endParaRPr>
          </a:p>
        </p:txBody>
      </p:sp>
      <p:sp>
        <p:nvSpPr>
          <p:cNvPr id="197637" name="Rectangle 7"/>
          <p:cNvSpPr txBox="1">
            <a:spLocks noGrp="1" noChangeArrowheads="1"/>
          </p:cNvSpPr>
          <p:nvPr/>
        </p:nvSpPr>
        <p:spPr bwMode="auto">
          <a:xfrm>
            <a:off x="3884613" y="8684926"/>
            <a:ext cx="2971800" cy="457513"/>
          </a:xfrm>
          <a:prstGeom prst="rect">
            <a:avLst/>
          </a:prstGeom>
          <a:noFill/>
          <a:ln w="9525">
            <a:noFill/>
            <a:miter lim="800000"/>
            <a:headEnd/>
            <a:tailEnd/>
          </a:ln>
        </p:spPr>
        <p:txBody>
          <a:bodyPr lIns="91424" tIns="45712" rIns="91424" bIns="45712" anchor="b"/>
          <a:lstStyle/>
          <a:p>
            <a:pPr algn="r"/>
            <a:endParaRPr lang="en-US" sz="1200" dirty="0">
              <a:solidFill>
                <a:srgbClr val="000000"/>
              </a:solidFill>
            </a:endParaRPr>
          </a:p>
        </p:txBody>
      </p:sp>
      <p:sp>
        <p:nvSpPr>
          <p:cNvPr id="197638" name="Rectangle 2"/>
          <p:cNvSpPr>
            <a:spLocks noGrp="1" noRot="1" noChangeAspect="1" noChangeArrowheads="1" noTextEdit="1"/>
          </p:cNvSpPr>
          <p:nvPr>
            <p:ph type="sldImg"/>
          </p:nvPr>
        </p:nvSpPr>
        <p:spPr>
          <a:xfrm>
            <a:off x="419100" y="674688"/>
            <a:ext cx="6096000" cy="3429000"/>
          </a:xfrm>
          <a:ln/>
        </p:spPr>
      </p:sp>
      <p:sp>
        <p:nvSpPr>
          <p:cNvPr id="209927" name="Rectangle 3"/>
          <p:cNvSpPr>
            <a:spLocks noGrp="1" noChangeArrowheads="1"/>
          </p:cNvSpPr>
          <p:nvPr>
            <p:ph type="body" idx="1"/>
          </p:nvPr>
        </p:nvSpPr>
        <p:spPr>
          <a:xfrm>
            <a:off x="914400" y="4344025"/>
            <a:ext cx="5029200" cy="4114488"/>
          </a:xfrm>
          <a:ln/>
        </p:spPr>
        <p:txBody>
          <a:bodyPr lIns="91424" tIns="45712" rIns="91424" bIns="45712"/>
          <a:lstStyle/>
          <a:p>
            <a:pPr eaLnBrk="1" hangingPunct="1"/>
            <a:r>
              <a:rPr lang="en-US" dirty="0"/>
              <a:t>Because of the epidemic of </a:t>
            </a:r>
            <a:r>
              <a:rPr lang="en-US" dirty="0" err="1"/>
              <a:t>pertussis</a:t>
            </a:r>
            <a:r>
              <a:rPr lang="en-US" dirty="0"/>
              <a:t> in California and other states during 2010 the ACIP revised the recommendations for the use of </a:t>
            </a:r>
            <a:r>
              <a:rPr lang="en-US" dirty="0" err="1"/>
              <a:t>Tdap</a:t>
            </a:r>
            <a:r>
              <a:rPr lang="en-US" dirty="0"/>
              <a:t>. </a:t>
            </a:r>
          </a:p>
          <a:p>
            <a:pPr eaLnBrk="1" hangingPunct="1"/>
            <a:r>
              <a:rPr lang="en-US" dirty="0"/>
              <a:t>Ref:  Updated Recommendations for Use of </a:t>
            </a:r>
            <a:r>
              <a:rPr lang="en-US" dirty="0" err="1"/>
              <a:t>Tdap</a:t>
            </a:r>
            <a:r>
              <a:rPr lang="en-US" dirty="0"/>
              <a:t> Vaccine from ACIP, </a:t>
            </a:r>
          </a:p>
          <a:p>
            <a:pPr eaLnBrk="1" hangingPunct="1"/>
            <a:r>
              <a:rPr lang="en-US" dirty="0"/>
              <a:t>MMWR Weekly, September 23, 2011 / 60(37);1279-1280</a:t>
            </a:r>
            <a:br>
              <a:rPr lang="en-US" dirty="0">
                <a:solidFill>
                  <a:srgbClr val="FF0000"/>
                </a:solidFill>
              </a:rPr>
            </a:br>
            <a:endParaRPr lang="en-US" dirty="0">
              <a:solidFill>
                <a:srgbClr val="FF0000"/>
              </a:solidFill>
            </a:endParaRPr>
          </a:p>
          <a:p>
            <a:pPr eaLnBrk="1" hangingPunct="1"/>
            <a:r>
              <a:rPr lang="en-US" dirty="0"/>
              <a:t>(April 1, 2014)</a:t>
            </a:r>
          </a:p>
          <a:p>
            <a:pPr eaLnBrk="1" hangingPunct="1"/>
            <a:r>
              <a:rPr lang="en-US" dirty="0"/>
              <a:t>The Food and Drug Administration has expanded the approved age range for </a:t>
            </a:r>
            <a:r>
              <a:rPr lang="en-US" dirty="0" err="1"/>
              <a:t>Sanofi</a:t>
            </a:r>
            <a:r>
              <a:rPr lang="en-US" dirty="0"/>
              <a:t> Pasteur's </a:t>
            </a:r>
            <a:r>
              <a:rPr lang="en-US" dirty="0" err="1"/>
              <a:t>Adacel</a:t>
            </a:r>
            <a:r>
              <a:rPr lang="en-US" dirty="0"/>
              <a:t> active booster immunization for tetanus, diphtheria and </a:t>
            </a:r>
            <a:r>
              <a:rPr lang="en-US" dirty="0" err="1"/>
              <a:t>pertussis</a:t>
            </a:r>
            <a:r>
              <a:rPr lang="en-US" dirty="0"/>
              <a:t> to ages 10 to 64 years. An open-label, multi-center Phase IV trial found that a single dose of the drug--which was approved for people ages 11 through 64 in 2005--had similar antibody responses and rates of adverse reactions in 10-year-olds as it does in 11-year-olds.  </a:t>
            </a:r>
          </a:p>
        </p:txBody>
      </p:sp>
      <p:sp>
        <p:nvSpPr>
          <p:cNvPr id="9" name="Footer Placeholder 8"/>
          <p:cNvSpPr>
            <a:spLocks noGrp="1"/>
          </p:cNvSpPr>
          <p:nvPr>
            <p:ph type="ftr" sz="quarter" idx="4"/>
          </p:nvPr>
        </p:nvSpPr>
        <p:spPr/>
        <p:txBody>
          <a:bodyPr/>
          <a:lstStyle/>
          <a:p>
            <a:pPr>
              <a:defRPr/>
            </a:pPr>
            <a:r>
              <a:rPr lang="en-US">
                <a:solidFill>
                  <a:prstClr val="black"/>
                </a:solidFill>
              </a:rPr>
              <a:t>EPIC 2018</a:t>
            </a:r>
            <a:endParaRPr lang="en-US" dirty="0">
              <a:solidFill>
                <a:prstClr val="black"/>
              </a:solidFill>
            </a:endParaRPr>
          </a:p>
        </p:txBody>
      </p:sp>
      <p:sp>
        <p:nvSpPr>
          <p:cNvPr id="10" name="Slide Number Placeholder 9"/>
          <p:cNvSpPr>
            <a:spLocks noGrp="1"/>
          </p:cNvSpPr>
          <p:nvPr>
            <p:ph type="sldNum" sz="quarter" idx="10"/>
          </p:nvPr>
        </p:nvSpPr>
        <p:spPr/>
        <p:txBody>
          <a:bodyPr/>
          <a:lstStyle/>
          <a:p>
            <a:pPr>
              <a:defRPr/>
            </a:pPr>
            <a:fld id="{97952AFA-8362-48FC-9C34-150C87379A95}"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2085644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3/6/2019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3/6/2019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3/6/2019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3/6/2019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3/6/2019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3/6/2019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3/6/2019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3/6/2019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3/6/2019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wmf"/><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hyperlink" Target="https://vaers.hhs.gov/uploadFile/index.jsp"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imgres?imgurl=http://blog.kir.com/archives/frustration.jpg&amp;imgrefurl=http://blog.kir.com/archives/002434.asp&amp;h=401&amp;w=350&amp;sz=22&amp;hl=en&amp;start=13&amp;um=1&amp;tbnid=GRU2Zjxhvo-unM:&amp;tbnh=124&amp;tbnw=108&amp;prev=/images?q=frustration&amp;svnum=10&amp;um=1&amp;hl=en&amp;rls=GFRC,GFRC:2007-03,GFRC:en&amp;sa=N"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jpeg"/><Relationship Id="rId15" Type="http://schemas.openxmlformats.org/officeDocument/2006/relationships/image" Target="../media/image60.gif"/><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hyperlink" Target="http://health.state.ga.us/index.asp" TargetMode="External"/><Relationship Id="rId14" Type="http://schemas.openxmlformats.org/officeDocument/2006/relationships/image" Target="../media/image59.gi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wmf"/><Relationship Id="rId5" Type="http://schemas.openxmlformats.org/officeDocument/2006/relationships/image" Target="../media/image5.wmf"/><Relationship Id="rId10" Type="http://schemas.openxmlformats.org/officeDocument/2006/relationships/image" Target="../media/image10.wmf"/><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subTitle" idx="4294967295"/>
          </p:nvPr>
        </p:nvSpPr>
        <p:spPr>
          <a:xfrm>
            <a:off x="1752600" y="3275878"/>
            <a:ext cx="8686800" cy="3495180"/>
          </a:xfrm>
        </p:spPr>
        <p:txBody>
          <a:bodyPr/>
          <a:lstStyle/>
          <a:p>
            <a:pPr marL="0" indent="0" algn="ctr">
              <a:buNone/>
              <a:defRPr/>
            </a:pPr>
            <a:r>
              <a:rPr lang="en-US" sz="44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Immunization Update</a:t>
            </a:r>
          </a:p>
          <a:p>
            <a:pPr marL="0" indent="0" algn="ctr">
              <a:buNone/>
              <a:defRPr/>
            </a:pPr>
            <a:endParaRPr lang="en-US" sz="4400" b="1" i="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defRPr/>
            </a:pPr>
            <a:r>
              <a:rPr lang="en-US" sz="4400"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Immunizing Adults</a:t>
            </a:r>
          </a:p>
          <a:p>
            <a:pPr marL="0" indent="0" algn="r">
              <a:buNone/>
              <a:defRPr/>
            </a:pPr>
            <a:endParaRPr lang="en-US"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defRPr/>
            </a:pPr>
            <a:endParaRPr lang="en-US" sz="6600" b="1" i="1" dirty="0">
              <a:solidFill>
                <a:srgbClr val="FFFF99"/>
              </a:solidFill>
              <a:effectLst>
                <a:outerShdw blurRad="38100" dist="38100" dir="2700000" algn="tl">
                  <a:srgbClr val="000000">
                    <a:alpha val="43137"/>
                  </a:srgbClr>
                </a:outerShdw>
              </a:effectLst>
            </a:endParaRPr>
          </a:p>
        </p:txBody>
      </p:sp>
      <p:sp>
        <p:nvSpPr>
          <p:cNvPr id="192514" name="Text Box 5"/>
          <p:cNvSpPr txBox="1">
            <a:spLocks noChangeArrowheads="1"/>
          </p:cNvSpPr>
          <p:nvPr/>
        </p:nvSpPr>
        <p:spPr bwMode="auto">
          <a:xfrm>
            <a:off x="7696200" y="1295401"/>
            <a:ext cx="184150" cy="396875"/>
          </a:xfrm>
          <a:prstGeom prst="rect">
            <a:avLst/>
          </a:prstGeom>
          <a:noFill/>
          <a:ln w="9525">
            <a:noFill/>
            <a:miter lim="800000"/>
            <a:headEnd/>
            <a:tailEnd/>
          </a:ln>
        </p:spPr>
        <p:txBody>
          <a:bodyPr wrap="none">
            <a:spAutoFit/>
          </a:bodyPr>
          <a:lstStyle/>
          <a:p>
            <a:endParaRPr lang="en-US" sz="2000" b="1" i="1">
              <a:solidFill>
                <a:srgbClr val="FFFFCC"/>
              </a:solidFill>
            </a:endParaRPr>
          </a:p>
        </p:txBody>
      </p:sp>
      <p:sp>
        <p:nvSpPr>
          <p:cNvPr id="192518" name="Text Box 10"/>
          <p:cNvSpPr txBox="1">
            <a:spLocks noChangeArrowheads="1"/>
          </p:cNvSpPr>
          <p:nvPr/>
        </p:nvSpPr>
        <p:spPr bwMode="auto">
          <a:xfrm>
            <a:off x="1905000" y="6096001"/>
            <a:ext cx="2209800" cy="366713"/>
          </a:xfrm>
          <a:prstGeom prst="rect">
            <a:avLst/>
          </a:prstGeom>
          <a:noFill/>
          <a:ln w="9525">
            <a:noFill/>
            <a:miter lim="800000"/>
            <a:headEnd/>
            <a:tailEnd/>
          </a:ln>
        </p:spPr>
        <p:txBody>
          <a:bodyPr>
            <a:spAutoFit/>
          </a:bodyPr>
          <a:lstStyle/>
          <a:p>
            <a:pPr>
              <a:spcBef>
                <a:spcPct val="50000"/>
              </a:spcBef>
            </a:pPr>
            <a:endParaRPr lang="en-US">
              <a:solidFill>
                <a:srgbClr val="FFFFFF"/>
              </a:solidFill>
            </a:endParaRPr>
          </a:p>
        </p:txBody>
      </p:sp>
      <p:sp>
        <p:nvSpPr>
          <p:cNvPr id="192519" name="Text Box 11"/>
          <p:cNvSpPr txBox="1">
            <a:spLocks noChangeArrowheads="1"/>
          </p:cNvSpPr>
          <p:nvPr/>
        </p:nvSpPr>
        <p:spPr bwMode="auto">
          <a:xfrm>
            <a:off x="1752600" y="6248401"/>
            <a:ext cx="2895600" cy="366713"/>
          </a:xfrm>
          <a:prstGeom prst="rect">
            <a:avLst/>
          </a:prstGeom>
          <a:noFill/>
          <a:ln w="9525">
            <a:noFill/>
            <a:miter lim="800000"/>
            <a:headEnd/>
            <a:tailEnd/>
          </a:ln>
        </p:spPr>
        <p:txBody>
          <a:bodyPr>
            <a:spAutoFit/>
          </a:bodyPr>
          <a:lstStyle/>
          <a:p>
            <a:pPr>
              <a:spcBef>
                <a:spcPct val="50000"/>
              </a:spcBef>
            </a:pPr>
            <a:endParaRPr lang="en-US">
              <a:solidFill>
                <a:srgbClr val="FFFFFF"/>
              </a:solidFill>
            </a:endParaRPr>
          </a:p>
        </p:txBody>
      </p:sp>
      <p:sp>
        <p:nvSpPr>
          <p:cNvPr id="2" name="Rectangle 1">
            <a:extLst>
              <a:ext uri="{FF2B5EF4-FFF2-40B4-BE49-F238E27FC236}">
                <a16:creationId xmlns:a16="http://schemas.microsoft.com/office/drawing/2014/main" id="{2C7949A3-DBEC-49E5-8A1B-379C6E00274D}"/>
              </a:ext>
            </a:extLst>
          </p:cNvPr>
          <p:cNvSpPr/>
          <p:nvPr/>
        </p:nvSpPr>
        <p:spPr>
          <a:xfrm>
            <a:off x="9449499" y="6062425"/>
            <a:ext cx="1863011" cy="461665"/>
          </a:xfrm>
          <a:prstGeom prst="rect">
            <a:avLst/>
          </a:prstGeom>
        </p:spPr>
        <p:txBody>
          <a:bodyPr wrap="none">
            <a:spAutoFit/>
          </a:bodyPr>
          <a:lstStyle/>
          <a:p>
            <a:pPr algn="r">
              <a:defRPr/>
            </a:pPr>
            <a:r>
              <a:rPr lang="en-US" sz="2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March 2019</a:t>
            </a:r>
          </a:p>
        </p:txBody>
      </p:sp>
      <p:pic>
        <p:nvPicPr>
          <p:cNvPr id="8" name="Picture 2" descr="C:\Users\ALANJ\Pictures\2279ac70e31e9d616f03dd8627bd301a.jpg">
            <a:extLst>
              <a:ext uri="{FF2B5EF4-FFF2-40B4-BE49-F238E27FC236}">
                <a16:creationId xmlns:a16="http://schemas.microsoft.com/office/drawing/2014/main" id="{551701CB-C3E0-4E42-AEF3-3452DFE6BD4C}"/>
              </a:ext>
            </a:extLst>
          </p:cNvPr>
          <p:cNvPicPr>
            <a:picLocks noChangeAspect="1" noChangeArrowheads="1"/>
          </p:cNvPicPr>
          <p:nvPr/>
        </p:nvPicPr>
        <p:blipFill>
          <a:blip r:embed="rId3" cstate="print"/>
          <a:srcRect/>
          <a:stretch>
            <a:fillRect/>
          </a:stretch>
        </p:blipFill>
        <p:spPr bwMode="auto">
          <a:xfrm>
            <a:off x="3371536" y="543292"/>
            <a:ext cx="5448928" cy="2297968"/>
          </a:xfrm>
          <a:prstGeom prst="rect">
            <a:avLst/>
          </a:prstGeom>
          <a:noFill/>
        </p:spPr>
      </p:pic>
    </p:spTree>
    <p:extLst>
      <p:ext uri="{BB962C8B-B14F-4D97-AF65-F5344CB8AC3E}">
        <p14:creationId xmlns:p14="http://schemas.microsoft.com/office/powerpoint/2010/main" val="4090297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286000" y="227013"/>
            <a:ext cx="6781800" cy="1143000"/>
          </a:xfrm>
        </p:spPr>
        <p:txBody>
          <a:bodyPr/>
          <a:lstStyle/>
          <a:p>
            <a:pPr algn="ctr" eaLnBrk="1" hangingPunct="1"/>
            <a:r>
              <a:rPr lang="en-US" sz="4000" dirty="0" err="1">
                <a:solidFill>
                  <a:schemeClr val="accent5">
                    <a:lumMod val="60000"/>
                    <a:lumOff val="40000"/>
                  </a:schemeClr>
                </a:solidFill>
              </a:rPr>
              <a:t>Pertussis</a:t>
            </a:r>
            <a:endParaRPr lang="en-US" sz="4000" dirty="0">
              <a:solidFill>
                <a:schemeClr val="accent5">
                  <a:lumMod val="60000"/>
                  <a:lumOff val="40000"/>
                </a:schemeClr>
              </a:solidFill>
            </a:endParaRPr>
          </a:p>
        </p:txBody>
      </p:sp>
      <p:sp>
        <p:nvSpPr>
          <p:cNvPr id="19459" name="Rectangle 3"/>
          <p:cNvSpPr>
            <a:spLocks noGrp="1" noChangeArrowheads="1"/>
          </p:cNvSpPr>
          <p:nvPr>
            <p:ph type="body" idx="1"/>
          </p:nvPr>
        </p:nvSpPr>
        <p:spPr>
          <a:xfrm>
            <a:off x="1905000" y="1713706"/>
            <a:ext cx="8229600" cy="4038600"/>
          </a:xfrm>
        </p:spPr>
        <p:txBody>
          <a:bodyPr/>
          <a:lstStyle/>
          <a:p>
            <a:r>
              <a:rPr lang="en-US" dirty="0">
                <a:cs typeface="Times New Roman" pitchFamily="18" charset="0"/>
              </a:rPr>
              <a:t>Natural infection and vaccines do not confer life long immunity.</a:t>
            </a:r>
          </a:p>
          <a:p>
            <a:r>
              <a:rPr lang="en-US" dirty="0">
                <a:cs typeface="Times New Roman" pitchFamily="18" charset="0"/>
              </a:rPr>
              <a:t>Complications – apnea, pneumonia, weight loss, seizures, death.</a:t>
            </a:r>
          </a:p>
          <a:p>
            <a:pPr marL="742950" lvl="2" indent="-342900">
              <a:spcBef>
                <a:spcPts val="0"/>
              </a:spcBef>
              <a:buNone/>
            </a:pPr>
            <a:r>
              <a:rPr lang="en-US" dirty="0">
                <a:cs typeface="Times New Roman" pitchFamily="18" charset="0"/>
              </a:rPr>
              <a:t> - Most deaths occur in infants younger than 6 months</a:t>
            </a:r>
          </a:p>
          <a:p>
            <a:pPr marL="742950" lvl="2" indent="-342900">
              <a:spcBef>
                <a:spcPts val="0"/>
              </a:spcBef>
              <a:buNone/>
            </a:pPr>
            <a:r>
              <a:rPr lang="en-US" dirty="0">
                <a:cs typeface="Times New Roman" pitchFamily="18" charset="0"/>
              </a:rPr>
              <a:t>    (1% die from pertussis)</a:t>
            </a:r>
          </a:p>
          <a:p>
            <a:pPr marL="742950" lvl="2" indent="-342900">
              <a:spcBef>
                <a:spcPts val="0"/>
              </a:spcBef>
              <a:buNone/>
            </a:pPr>
            <a:r>
              <a:rPr lang="en-US" dirty="0">
                <a:cs typeface="Times New Roman" pitchFamily="18" charset="0"/>
              </a:rPr>
              <a:t> - Adolescents/adults usually have milder disease; disease is hard to distinguish from other cough illnesses.</a:t>
            </a:r>
          </a:p>
          <a:p>
            <a:r>
              <a:rPr lang="en-US" dirty="0">
                <a:cs typeface="Times New Roman" pitchFamily="18" charset="0"/>
              </a:rPr>
              <a:t>Immunization is the best way to prevent pertussis.</a:t>
            </a:r>
          </a:p>
        </p:txBody>
      </p:sp>
      <p:sp>
        <p:nvSpPr>
          <p:cNvPr id="19461" name="Rectangle 5"/>
          <p:cNvSpPr>
            <a:spLocks noChangeArrowheads="1"/>
          </p:cNvSpPr>
          <p:nvPr/>
        </p:nvSpPr>
        <p:spPr bwMode="auto">
          <a:xfrm>
            <a:off x="2362200" y="6096000"/>
            <a:ext cx="7620000" cy="523220"/>
          </a:xfrm>
          <a:prstGeom prst="rect">
            <a:avLst/>
          </a:prstGeom>
          <a:noFill/>
          <a:ln w="9525">
            <a:noFill/>
            <a:miter lim="800000"/>
            <a:headEnd/>
            <a:tailEnd/>
          </a:ln>
        </p:spPr>
        <p:txBody>
          <a:bodyPr>
            <a:spAutoFit/>
          </a:bodyPr>
          <a:lstStyle/>
          <a:p>
            <a:r>
              <a:rPr lang="en-US" sz="1400" b="1" dirty="0">
                <a:solidFill>
                  <a:srgbClr val="FFFFFF"/>
                </a:solidFill>
                <a:latin typeface="Calibri"/>
              </a:rPr>
              <a:t>Ref: </a:t>
            </a:r>
            <a:r>
              <a:rPr lang="en-US" sz="1400" b="1" dirty="0" err="1">
                <a:solidFill>
                  <a:srgbClr val="FFFFFF"/>
                </a:solidFill>
                <a:latin typeface="Calibri"/>
              </a:rPr>
              <a:t>Yeh</a:t>
            </a:r>
            <a:r>
              <a:rPr lang="en-US" sz="1400" b="1" dirty="0">
                <a:solidFill>
                  <a:srgbClr val="FFFFFF"/>
                </a:solidFill>
                <a:latin typeface="Calibri"/>
              </a:rPr>
              <a:t>, S and Mink, CM. </a:t>
            </a:r>
            <a:r>
              <a:rPr lang="en-US" sz="1400" b="1" dirty="0" err="1">
                <a:solidFill>
                  <a:srgbClr val="FFFFFF"/>
                </a:solidFill>
                <a:latin typeface="Calibri"/>
              </a:rPr>
              <a:t>Bordetella</a:t>
            </a:r>
            <a:r>
              <a:rPr lang="en-US" sz="1400" b="1" dirty="0">
                <a:solidFill>
                  <a:srgbClr val="FFFFFF"/>
                </a:solidFill>
                <a:latin typeface="Calibri"/>
              </a:rPr>
              <a:t> </a:t>
            </a:r>
            <a:r>
              <a:rPr lang="en-US" sz="1400" b="1" dirty="0" err="1">
                <a:solidFill>
                  <a:srgbClr val="FFFFFF"/>
                </a:solidFill>
                <a:latin typeface="Calibri"/>
              </a:rPr>
              <a:t>pertussis</a:t>
            </a:r>
            <a:r>
              <a:rPr lang="en-US" sz="1400" b="1" dirty="0">
                <a:solidFill>
                  <a:srgbClr val="FFFFFF"/>
                </a:solidFill>
                <a:latin typeface="Calibri"/>
              </a:rPr>
              <a:t> infection in infants and children: Clinical features and diagnosis. Post TW (Ed), </a:t>
            </a:r>
            <a:r>
              <a:rPr lang="en-US" sz="1400" b="1" dirty="0" err="1">
                <a:solidFill>
                  <a:srgbClr val="FFFFFF"/>
                </a:solidFill>
                <a:latin typeface="Calibri"/>
              </a:rPr>
              <a:t>UpToDate</a:t>
            </a:r>
            <a:r>
              <a:rPr lang="en-US" sz="1400" b="1" dirty="0">
                <a:solidFill>
                  <a:srgbClr val="FFFFFF"/>
                </a:solidFill>
                <a:latin typeface="Calibri"/>
              </a:rPr>
              <a:t>, Waltham, MA. (Accessed on March 6, 2014.)</a:t>
            </a:r>
          </a:p>
        </p:txBody>
      </p:sp>
    </p:spTree>
    <p:extLst>
      <p:ext uri="{BB962C8B-B14F-4D97-AF65-F5344CB8AC3E}">
        <p14:creationId xmlns:p14="http://schemas.microsoft.com/office/powerpoint/2010/main" val="813469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idx="4294967295"/>
          </p:nvPr>
        </p:nvSpPr>
        <p:spPr>
          <a:xfrm>
            <a:off x="3702844" y="425556"/>
            <a:ext cx="4672013" cy="428625"/>
          </a:xfrm>
        </p:spPr>
        <p:txBody>
          <a:bodyPr>
            <a:noAutofit/>
          </a:bodyPr>
          <a:lstStyle/>
          <a:p>
            <a:r>
              <a:rPr lang="en-US" sz="2800" dirty="0" err="1">
                <a:solidFill>
                  <a:schemeClr val="accent5">
                    <a:lumMod val="60000"/>
                    <a:lumOff val="40000"/>
                  </a:schemeClr>
                </a:solidFill>
                <a:latin typeface="Arial" panose="020B0604020202020204" pitchFamily="34" charset="0"/>
                <a:cs typeface="Arial" panose="020B0604020202020204" pitchFamily="34" charset="0"/>
              </a:rPr>
              <a:t>Tdap</a:t>
            </a:r>
            <a:r>
              <a:rPr lang="en-US" sz="2800" dirty="0">
                <a:solidFill>
                  <a:schemeClr val="accent5">
                    <a:lumMod val="60000"/>
                    <a:lumOff val="40000"/>
                  </a:schemeClr>
                </a:solidFill>
                <a:latin typeface="Arial" panose="020B0604020202020204" pitchFamily="34" charset="0"/>
                <a:cs typeface="Arial" panose="020B0604020202020204" pitchFamily="34" charset="0"/>
              </a:rPr>
              <a:t> for Pregnant Women</a:t>
            </a:r>
          </a:p>
        </p:txBody>
      </p:sp>
      <p:sp>
        <p:nvSpPr>
          <p:cNvPr id="5" name="TextBox 4"/>
          <p:cNvSpPr txBox="1"/>
          <p:nvPr/>
        </p:nvSpPr>
        <p:spPr>
          <a:xfrm>
            <a:off x="2225965" y="1201224"/>
            <a:ext cx="7389090" cy="3785652"/>
          </a:xfrm>
          <a:prstGeom prst="rect">
            <a:avLst/>
          </a:prstGeom>
          <a:noFill/>
        </p:spPr>
        <p:txBody>
          <a:bodyPr wrap="square">
            <a:spAutoFit/>
          </a:bodyPr>
          <a:lstStyle/>
          <a:p>
            <a:pPr defTabSz="514350"/>
            <a:r>
              <a:rPr lang="en-US" sz="2000" kern="0" dirty="0">
                <a:solidFill>
                  <a:srgbClr val="FFFFFF"/>
                </a:solidFill>
              </a:rPr>
              <a:t>ACIP recommends:</a:t>
            </a:r>
          </a:p>
          <a:p>
            <a:pPr defTabSz="514350"/>
            <a:r>
              <a:rPr lang="en-US" sz="2000" kern="0" dirty="0">
                <a:solidFill>
                  <a:srgbClr val="FFFFFF"/>
                </a:solidFill>
              </a:rPr>
              <a:t>One dose of </a:t>
            </a:r>
            <a:r>
              <a:rPr lang="en-US" sz="2000" kern="0" dirty="0" err="1">
                <a:solidFill>
                  <a:srgbClr val="FFFFFF"/>
                </a:solidFill>
              </a:rPr>
              <a:t>Tdap</a:t>
            </a:r>
            <a:r>
              <a:rPr lang="en-US" sz="2000" kern="0" dirty="0">
                <a:solidFill>
                  <a:srgbClr val="FFFFFF"/>
                </a:solidFill>
              </a:rPr>
              <a:t> during </a:t>
            </a:r>
            <a:r>
              <a:rPr lang="en-US" sz="2000" u="sng" kern="0" dirty="0">
                <a:solidFill>
                  <a:srgbClr val="FFFFFF"/>
                </a:solidFill>
              </a:rPr>
              <a:t>each</a:t>
            </a:r>
            <a:r>
              <a:rPr lang="en-US" sz="2000" kern="0" dirty="0">
                <a:solidFill>
                  <a:srgbClr val="FFFFFF"/>
                </a:solidFill>
              </a:rPr>
              <a:t> pregnancy,  irrespective of a prior history of receiving </a:t>
            </a:r>
            <a:r>
              <a:rPr lang="en-US" sz="2000" kern="0" dirty="0" err="1">
                <a:solidFill>
                  <a:srgbClr val="FFFFFF"/>
                </a:solidFill>
              </a:rPr>
              <a:t>Tdap</a:t>
            </a:r>
            <a:r>
              <a:rPr lang="en-US" sz="2000" kern="0" dirty="0">
                <a:solidFill>
                  <a:srgbClr val="FFFFFF"/>
                </a:solidFill>
              </a:rPr>
              <a:t>. </a:t>
            </a:r>
          </a:p>
          <a:p>
            <a:pPr defTabSz="514350"/>
            <a:endParaRPr lang="en-US" sz="2000" kern="0" dirty="0">
              <a:solidFill>
                <a:srgbClr val="FFFFFF"/>
              </a:solidFill>
            </a:endParaRPr>
          </a:p>
          <a:p>
            <a:pPr defTabSz="514350"/>
            <a:r>
              <a:rPr lang="en-US" sz="2000" kern="0" dirty="0">
                <a:solidFill>
                  <a:srgbClr val="FFFFFF"/>
                </a:solidFill>
              </a:rPr>
              <a:t>Optimal timing for </a:t>
            </a:r>
            <a:r>
              <a:rPr lang="en-US" sz="2000" kern="0" dirty="0" err="1">
                <a:solidFill>
                  <a:srgbClr val="FFFFFF"/>
                </a:solidFill>
              </a:rPr>
              <a:t>Tdap</a:t>
            </a:r>
            <a:r>
              <a:rPr lang="en-US" sz="2000" kern="0" dirty="0">
                <a:solidFill>
                  <a:srgbClr val="FFFFFF"/>
                </a:solidFill>
              </a:rPr>
              <a:t> administration is between 27 and 36 weeks gestation. ACIP guidance and current data suggest that vaccinating earlier in the 27 through 36 week window will maximize passive antibody transfer to the infant.  </a:t>
            </a:r>
            <a:r>
              <a:rPr lang="en-US" sz="2000" kern="0" dirty="0">
                <a:solidFill>
                  <a:srgbClr val="FFC000"/>
                </a:solidFill>
              </a:rPr>
              <a:t>This has been shown to be 80%-91% effective.*</a:t>
            </a:r>
          </a:p>
          <a:p>
            <a:pPr defTabSz="514350"/>
            <a:endParaRPr lang="en-US" sz="2000" kern="0" dirty="0">
              <a:solidFill>
                <a:srgbClr val="FFFFFF"/>
              </a:solidFill>
            </a:endParaRPr>
          </a:p>
          <a:p>
            <a:pPr defTabSz="514350"/>
            <a:r>
              <a:rPr lang="en-US" sz="2000" kern="0" dirty="0">
                <a:solidFill>
                  <a:srgbClr val="FFFFFF"/>
                </a:solidFill>
              </a:rPr>
              <a:t> If </a:t>
            </a:r>
            <a:r>
              <a:rPr lang="en-US" sz="2000" kern="0" dirty="0" err="1">
                <a:solidFill>
                  <a:srgbClr val="FFFFFF"/>
                </a:solidFill>
              </a:rPr>
              <a:t>Tdap</a:t>
            </a:r>
            <a:r>
              <a:rPr lang="en-US" sz="2000" kern="0" dirty="0">
                <a:solidFill>
                  <a:srgbClr val="FFFFFF"/>
                </a:solidFill>
              </a:rPr>
              <a:t> is not given during pregnancy, and has not been given previously,</a:t>
            </a:r>
            <a:r>
              <a:rPr lang="en-US" sz="2000" kern="0" dirty="0">
                <a:solidFill>
                  <a:srgbClr val="FF0000"/>
                </a:solidFill>
              </a:rPr>
              <a:t> </a:t>
            </a:r>
            <a:r>
              <a:rPr lang="en-US" sz="2000" kern="0" dirty="0">
                <a:solidFill>
                  <a:srgbClr val="FFFFFF"/>
                </a:solidFill>
              </a:rPr>
              <a:t>administer </a:t>
            </a:r>
            <a:r>
              <a:rPr lang="en-US" sz="2000" kern="0" dirty="0" err="1">
                <a:solidFill>
                  <a:srgbClr val="FFFFFF"/>
                </a:solidFill>
              </a:rPr>
              <a:t>Tdap</a:t>
            </a:r>
            <a:r>
              <a:rPr lang="en-US" sz="2000" kern="0" dirty="0">
                <a:solidFill>
                  <a:srgbClr val="FFFFFF"/>
                </a:solidFill>
              </a:rPr>
              <a:t> immediately postpartum.  </a:t>
            </a:r>
          </a:p>
        </p:txBody>
      </p:sp>
      <p:sp>
        <p:nvSpPr>
          <p:cNvPr id="6" name="Rectangle 5"/>
          <p:cNvSpPr/>
          <p:nvPr/>
        </p:nvSpPr>
        <p:spPr>
          <a:xfrm>
            <a:off x="2781299" y="6144200"/>
            <a:ext cx="6515100" cy="369332"/>
          </a:xfrm>
          <a:prstGeom prst="rect">
            <a:avLst/>
          </a:prstGeom>
        </p:spPr>
        <p:txBody>
          <a:bodyPr wrap="square">
            <a:spAutoFit/>
          </a:bodyPr>
          <a:lstStyle/>
          <a:p>
            <a:pPr defTabSz="514350"/>
            <a:r>
              <a:rPr lang="en-US" sz="788" b="1" kern="0" dirty="0">
                <a:solidFill>
                  <a:srgbClr val="FFFFFF"/>
                </a:solidFill>
                <a:latin typeface="Arial" panose="020B0604020202020204" pitchFamily="34" charset="0"/>
                <a:cs typeface="Arial" panose="020B0604020202020204" pitchFamily="34" charset="0"/>
              </a:rPr>
              <a:t> </a:t>
            </a:r>
            <a:r>
              <a:rPr lang="en-US" sz="900" b="1" kern="0" dirty="0">
                <a:solidFill>
                  <a:srgbClr val="FFFFFF"/>
                </a:solidFill>
                <a:latin typeface="Arial" panose="020B0604020202020204" pitchFamily="34" charset="0"/>
                <a:cs typeface="Arial" panose="020B0604020202020204" pitchFamily="34" charset="0"/>
              </a:rPr>
              <a:t>Ref: </a:t>
            </a:r>
            <a:r>
              <a:rPr lang="en-US" sz="900" kern="0" dirty="0">
                <a:solidFill>
                  <a:srgbClr val="FFFFFF"/>
                </a:solidFill>
                <a:latin typeface="Arial" panose="020B0604020202020204" pitchFamily="34" charset="0"/>
                <a:cs typeface="Arial" panose="020B0604020202020204" pitchFamily="34" charset="0"/>
              </a:rPr>
              <a:t>Advisory Committee on Immunization Practices. Updated ACIP statement for pertussis, tetanus and diphtheria vaccines presented by Jennifer L. Liang, October 19, 2016.</a:t>
            </a:r>
          </a:p>
        </p:txBody>
      </p:sp>
      <p:sp>
        <p:nvSpPr>
          <p:cNvPr id="3" name="TextBox 2"/>
          <p:cNvSpPr txBox="1"/>
          <p:nvPr/>
        </p:nvSpPr>
        <p:spPr>
          <a:xfrm>
            <a:off x="3157199" y="4966528"/>
            <a:ext cx="5763300" cy="923330"/>
          </a:xfrm>
          <a:prstGeom prst="rect">
            <a:avLst/>
          </a:prstGeom>
          <a:noFill/>
        </p:spPr>
        <p:txBody>
          <a:bodyPr wrap="square" rtlCol="0">
            <a:spAutoFit/>
          </a:bodyPr>
          <a:lstStyle/>
          <a:p>
            <a:pPr algn="ctr" defTabSz="514350"/>
            <a:r>
              <a:rPr lang="en-US" b="1" kern="0" dirty="0"/>
              <a:t>According to ACIP, pregnant women and some</a:t>
            </a:r>
          </a:p>
          <a:p>
            <a:pPr algn="ctr" defTabSz="514350"/>
            <a:r>
              <a:rPr lang="en-US" b="1" kern="0" dirty="0"/>
              <a:t>adolescents may receive additional doses of </a:t>
            </a:r>
            <a:r>
              <a:rPr lang="en-US" b="1" kern="0" dirty="0" err="1"/>
              <a:t>Tdap</a:t>
            </a:r>
            <a:r>
              <a:rPr lang="en-US" b="1" kern="0" dirty="0"/>
              <a:t>. Consult appropriate 2019 Immunization Schedule.</a:t>
            </a:r>
          </a:p>
        </p:txBody>
      </p:sp>
      <p:sp>
        <p:nvSpPr>
          <p:cNvPr id="4" name="TextBox 3"/>
          <p:cNvSpPr txBox="1"/>
          <p:nvPr/>
        </p:nvSpPr>
        <p:spPr>
          <a:xfrm>
            <a:off x="2781299" y="6513533"/>
            <a:ext cx="1728358" cy="213585"/>
          </a:xfrm>
          <a:prstGeom prst="rect">
            <a:avLst/>
          </a:prstGeom>
          <a:noFill/>
        </p:spPr>
        <p:txBody>
          <a:bodyPr wrap="none" rtlCol="0">
            <a:spAutoFit/>
          </a:bodyPr>
          <a:lstStyle/>
          <a:p>
            <a:pPr defTabSz="514350"/>
            <a:r>
              <a:rPr lang="en-US" sz="788" kern="0" dirty="0">
                <a:latin typeface="Arial" panose="020B0604020202020204" pitchFamily="34" charset="0"/>
                <a:cs typeface="Arial" panose="020B0604020202020204" pitchFamily="34" charset="0"/>
              </a:rPr>
              <a:t>MMWR, February 7, 2017, Vol. 66</a:t>
            </a:r>
          </a:p>
        </p:txBody>
      </p:sp>
      <p:sp>
        <p:nvSpPr>
          <p:cNvPr id="2" name="TextBox 1"/>
          <p:cNvSpPr txBox="1"/>
          <p:nvPr/>
        </p:nvSpPr>
        <p:spPr>
          <a:xfrm>
            <a:off x="5920510" y="6513533"/>
            <a:ext cx="3028950" cy="213585"/>
          </a:xfrm>
          <a:prstGeom prst="rect">
            <a:avLst/>
          </a:prstGeom>
          <a:noFill/>
        </p:spPr>
        <p:txBody>
          <a:bodyPr wrap="square" rtlCol="0">
            <a:spAutoFit/>
          </a:bodyPr>
          <a:lstStyle/>
          <a:p>
            <a:r>
              <a:rPr lang="en-US" sz="788" dirty="0"/>
              <a:t>*MMWR, Recommendation and Reports/Vol. 67/No. 2</a:t>
            </a:r>
          </a:p>
        </p:txBody>
      </p:sp>
    </p:spTree>
    <p:extLst>
      <p:ext uri="{BB962C8B-B14F-4D97-AF65-F5344CB8AC3E}">
        <p14:creationId xmlns:p14="http://schemas.microsoft.com/office/powerpoint/2010/main" val="2764872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8414" y="162031"/>
            <a:ext cx="3943350" cy="646331"/>
          </a:xfrm>
          <a:prstGeom prst="rect">
            <a:avLst/>
          </a:prstGeom>
          <a:noFill/>
        </p:spPr>
        <p:txBody>
          <a:bodyPr wrap="square" rtlCol="0">
            <a:spAutoFit/>
          </a:bodyPr>
          <a:lstStyle/>
          <a:p>
            <a:pPr algn="ctr" defTabSz="685800"/>
            <a:r>
              <a:rPr lang="en-US" sz="3600" kern="0" dirty="0">
                <a:solidFill>
                  <a:srgbClr val="FFFF00">
                    <a:lumMod val="40000"/>
                    <a:lumOff val="60000"/>
                  </a:srgbClr>
                </a:solidFill>
                <a:latin typeface="+mj-lt"/>
              </a:rPr>
              <a:t>MEASLES</a:t>
            </a:r>
          </a:p>
        </p:txBody>
      </p:sp>
      <p:sp>
        <p:nvSpPr>
          <p:cNvPr id="3" name="TextBox 2"/>
          <p:cNvSpPr txBox="1"/>
          <p:nvPr/>
        </p:nvSpPr>
        <p:spPr>
          <a:xfrm>
            <a:off x="2286000" y="933411"/>
            <a:ext cx="7543800" cy="3400931"/>
          </a:xfrm>
          <a:prstGeom prst="rect">
            <a:avLst/>
          </a:prstGeom>
          <a:noFill/>
        </p:spPr>
        <p:txBody>
          <a:bodyPr wrap="square" rtlCol="0">
            <a:spAutoFit/>
          </a:bodyPr>
          <a:lstStyle/>
          <a:p>
            <a:pPr marL="214313" indent="-214313" defTabSz="685800">
              <a:buFont typeface="Arial" panose="020B0604020202020204" pitchFamily="34" charset="0"/>
              <a:buChar char="•"/>
            </a:pPr>
            <a:r>
              <a:rPr lang="en-US" sz="2000" kern="0" dirty="0">
                <a:solidFill>
                  <a:srgbClr val="FFFFFF"/>
                </a:solidFill>
              </a:rPr>
              <a:t>Incubation period generally 8 to 14 days from exposure to onset of symptoms.</a:t>
            </a:r>
          </a:p>
          <a:p>
            <a:pPr marL="214313" indent="-214313" defTabSz="685800">
              <a:buFont typeface="Arial" panose="020B0604020202020204" pitchFamily="34" charset="0"/>
              <a:buChar char="•"/>
            </a:pPr>
            <a:r>
              <a:rPr lang="en-US" sz="2000" kern="0" dirty="0">
                <a:solidFill>
                  <a:srgbClr val="FFFFFF"/>
                </a:solidFill>
              </a:rPr>
              <a:t>Symptoms are fever, cough, </a:t>
            </a:r>
            <a:r>
              <a:rPr lang="en-US" sz="2000" kern="0" dirty="0" err="1">
                <a:solidFill>
                  <a:srgbClr val="FFFFFF"/>
                </a:solidFill>
              </a:rPr>
              <a:t>coryza</a:t>
            </a:r>
            <a:r>
              <a:rPr lang="en-US" sz="2000" kern="0" dirty="0">
                <a:solidFill>
                  <a:srgbClr val="FFFFFF"/>
                </a:solidFill>
              </a:rPr>
              <a:t>, conjunctivitis, maculopapular rash and </a:t>
            </a:r>
            <a:r>
              <a:rPr lang="en-US" sz="2000" kern="0" dirty="0" err="1">
                <a:solidFill>
                  <a:srgbClr val="FFFFFF"/>
                </a:solidFill>
              </a:rPr>
              <a:t>Koplik</a:t>
            </a:r>
            <a:r>
              <a:rPr lang="en-US" sz="2000" kern="0" dirty="0">
                <a:solidFill>
                  <a:srgbClr val="FFFFFF"/>
                </a:solidFill>
              </a:rPr>
              <a:t> spots.</a:t>
            </a:r>
          </a:p>
          <a:p>
            <a:pPr marL="214313" indent="-214313" defTabSz="685800">
              <a:buFont typeface="Arial" panose="020B0604020202020204" pitchFamily="34" charset="0"/>
              <a:buChar char="•"/>
            </a:pPr>
            <a:r>
              <a:rPr lang="en-US" sz="2000" kern="0" dirty="0">
                <a:solidFill>
                  <a:srgbClr val="FFFFFF"/>
                </a:solidFill>
              </a:rPr>
              <a:t>Complications include otitis media, pneumonia, croup, &amp; diarrhea.</a:t>
            </a:r>
          </a:p>
          <a:p>
            <a:pPr marL="214313" indent="-214313" defTabSz="685800">
              <a:buFont typeface="Arial" panose="020B0604020202020204" pitchFamily="34" charset="0"/>
              <a:buChar char="•"/>
            </a:pPr>
            <a:r>
              <a:rPr lang="en-US" sz="2000" kern="0" dirty="0">
                <a:solidFill>
                  <a:srgbClr val="FFFFFF"/>
                </a:solidFill>
              </a:rPr>
              <a:t>Acute encephalitis occurs in 1 out of 1,000 cases.</a:t>
            </a:r>
          </a:p>
          <a:p>
            <a:pPr marL="214313" indent="-214313" defTabSz="685800">
              <a:buFont typeface="Arial" panose="020B0604020202020204" pitchFamily="34" charset="0"/>
              <a:buChar char="•"/>
            </a:pPr>
            <a:r>
              <a:rPr lang="en-US" sz="2000" kern="0" dirty="0">
                <a:solidFill>
                  <a:srgbClr val="FFFFFF"/>
                </a:solidFill>
              </a:rPr>
              <a:t>Death occurs in 1 to 3 of every 1,000 cases.</a:t>
            </a:r>
          </a:p>
          <a:p>
            <a:pPr marL="214313" indent="-214313" defTabSz="685800">
              <a:buFont typeface="Arial" panose="020B0604020202020204" pitchFamily="34" charset="0"/>
              <a:buChar char="•"/>
            </a:pPr>
            <a:r>
              <a:rPr lang="en-US" sz="2000" kern="0" dirty="0">
                <a:solidFill>
                  <a:srgbClr val="FFFFFF"/>
                </a:solidFill>
              </a:rPr>
              <a:t>Subacute </a:t>
            </a:r>
            <a:r>
              <a:rPr lang="en-US" sz="2000" kern="0" dirty="0" err="1">
                <a:solidFill>
                  <a:srgbClr val="FFFFFF"/>
                </a:solidFill>
              </a:rPr>
              <a:t>sclerosing</a:t>
            </a:r>
            <a:r>
              <a:rPr lang="en-US" sz="2000" kern="0" dirty="0">
                <a:solidFill>
                  <a:srgbClr val="FFFFFF"/>
                </a:solidFill>
              </a:rPr>
              <a:t> </a:t>
            </a:r>
            <a:r>
              <a:rPr lang="en-US" sz="2000" kern="0" dirty="0" err="1">
                <a:solidFill>
                  <a:srgbClr val="FFFFFF"/>
                </a:solidFill>
              </a:rPr>
              <a:t>panencephalitis</a:t>
            </a:r>
            <a:r>
              <a:rPr lang="en-US" sz="2000" kern="0" dirty="0">
                <a:solidFill>
                  <a:srgbClr val="FFFFFF"/>
                </a:solidFill>
              </a:rPr>
              <a:t> (SSPE) occurs in 1 to 609 infants</a:t>
            </a:r>
          </a:p>
          <a:p>
            <a:pPr marL="214313" indent="-214313" defTabSz="685800">
              <a:buFont typeface="Arial" panose="020B0604020202020204" pitchFamily="34" charset="0"/>
              <a:buChar char="•"/>
            </a:pPr>
            <a:endParaRPr lang="en-US" sz="1500" kern="0" dirty="0">
              <a:solidFill>
                <a:srgbClr val="FFFFFF"/>
              </a:solidFill>
            </a:endParaRPr>
          </a:p>
        </p:txBody>
      </p:sp>
      <p:sp>
        <p:nvSpPr>
          <p:cNvPr id="5" name="TextBox 4"/>
          <p:cNvSpPr txBox="1"/>
          <p:nvPr/>
        </p:nvSpPr>
        <p:spPr>
          <a:xfrm>
            <a:off x="2286000" y="6313973"/>
            <a:ext cx="1828800" cy="430887"/>
          </a:xfrm>
          <a:prstGeom prst="rect">
            <a:avLst/>
          </a:prstGeom>
          <a:noFill/>
        </p:spPr>
        <p:txBody>
          <a:bodyPr wrap="square" rtlCol="0">
            <a:spAutoFit/>
          </a:bodyPr>
          <a:lstStyle/>
          <a:p>
            <a:pPr defTabSz="685800"/>
            <a:r>
              <a:rPr lang="en-US" sz="1100" b="1" kern="0" dirty="0">
                <a:solidFill>
                  <a:prstClr val="white"/>
                </a:solidFill>
              </a:rPr>
              <a:t>Source: Immunization Action Coalition</a:t>
            </a:r>
            <a:endParaRPr lang="en-US" sz="1100" kern="0" dirty="0">
              <a:solidFill>
                <a:prstClr val="black"/>
              </a:solidFill>
            </a:endParaRPr>
          </a:p>
        </p:txBody>
      </p:sp>
      <p:sp>
        <p:nvSpPr>
          <p:cNvPr id="6" name="TextBox 5"/>
          <p:cNvSpPr txBox="1"/>
          <p:nvPr/>
        </p:nvSpPr>
        <p:spPr>
          <a:xfrm>
            <a:off x="4343400" y="3798812"/>
            <a:ext cx="3516199" cy="2031325"/>
          </a:xfrm>
          <a:prstGeom prst="rect">
            <a:avLst/>
          </a:prstGeom>
          <a:noFill/>
        </p:spPr>
        <p:txBody>
          <a:bodyPr wrap="square" rtlCol="0">
            <a:spAutoFit/>
          </a:bodyPr>
          <a:lstStyle/>
          <a:p>
            <a:pPr algn="ctr" defTabSz="685800"/>
            <a:r>
              <a:rPr lang="en-US" kern="0" dirty="0">
                <a:solidFill>
                  <a:srgbClr val="FFFF00">
                    <a:lumMod val="40000"/>
                    <a:lumOff val="60000"/>
                  </a:srgbClr>
                </a:solidFill>
                <a:latin typeface="Calibri" panose="020F0502020204030204" pitchFamily="34" charset="0"/>
              </a:rPr>
              <a:t>Measles Vaccine</a:t>
            </a:r>
          </a:p>
          <a:p>
            <a:pPr indent="127397" defTabSz="685800">
              <a:buFont typeface="Arial" pitchFamily="34" charset="0"/>
              <a:buChar char="•"/>
            </a:pPr>
            <a:r>
              <a:rPr lang="en-US" kern="0" dirty="0">
                <a:solidFill>
                  <a:prstClr val="white"/>
                </a:solidFill>
                <a:latin typeface="Calibri" panose="020F0502020204030204" pitchFamily="34" charset="0"/>
              </a:rPr>
              <a:t>95% of people develop serum</a:t>
            </a:r>
          </a:p>
          <a:p>
            <a:pPr defTabSz="685800"/>
            <a:r>
              <a:rPr lang="en-US" kern="0" dirty="0">
                <a:solidFill>
                  <a:prstClr val="white"/>
                </a:solidFill>
                <a:latin typeface="Calibri" panose="020F0502020204030204" pitchFamily="34" charset="0"/>
              </a:rPr>
              <a:t>     measles antibody after one   </a:t>
            </a:r>
          </a:p>
          <a:p>
            <a:pPr defTabSz="685800"/>
            <a:r>
              <a:rPr lang="en-US" kern="0" dirty="0">
                <a:solidFill>
                  <a:prstClr val="white"/>
                </a:solidFill>
                <a:latin typeface="Calibri" panose="020F0502020204030204" pitchFamily="34" charset="0"/>
              </a:rPr>
              <a:t>     dose.</a:t>
            </a:r>
          </a:p>
          <a:p>
            <a:pPr defTabSz="685800">
              <a:buFont typeface="Arial" pitchFamily="34" charset="0"/>
              <a:buChar char="•"/>
            </a:pPr>
            <a:r>
              <a:rPr lang="en-US" kern="0" dirty="0">
                <a:solidFill>
                  <a:prstClr val="white"/>
                </a:solidFill>
                <a:latin typeface="Calibri" panose="020F0502020204030204" pitchFamily="34" charset="0"/>
              </a:rPr>
              <a:t> 99% after 2 doses.</a:t>
            </a:r>
          </a:p>
          <a:p>
            <a:pPr indent="127397" defTabSz="685800">
              <a:buFont typeface="Arial" pitchFamily="34" charset="0"/>
              <a:buChar char="•"/>
            </a:pPr>
            <a:r>
              <a:rPr lang="en-US" kern="0" dirty="0">
                <a:solidFill>
                  <a:prstClr val="white"/>
                </a:solidFill>
                <a:latin typeface="Calibri" panose="020F0502020204030204" pitchFamily="34" charset="0"/>
              </a:rPr>
              <a:t>5% or less may lose protection</a:t>
            </a:r>
          </a:p>
          <a:p>
            <a:pPr indent="175022" defTabSz="685800"/>
            <a:r>
              <a:rPr lang="en-US" kern="0" dirty="0">
                <a:solidFill>
                  <a:prstClr val="white"/>
                </a:solidFill>
                <a:latin typeface="Calibri" panose="020F0502020204030204" pitchFamily="34" charset="0"/>
              </a:rPr>
              <a:t>  after several years.</a:t>
            </a:r>
          </a:p>
        </p:txBody>
      </p:sp>
      <p:sp>
        <p:nvSpPr>
          <p:cNvPr id="9" name="TextBox 8"/>
          <p:cNvSpPr txBox="1"/>
          <p:nvPr/>
        </p:nvSpPr>
        <p:spPr>
          <a:xfrm>
            <a:off x="8371515" y="3769145"/>
            <a:ext cx="1143000" cy="261610"/>
          </a:xfrm>
          <a:prstGeom prst="rect">
            <a:avLst/>
          </a:prstGeom>
          <a:noFill/>
        </p:spPr>
        <p:txBody>
          <a:bodyPr wrap="square" rtlCol="0">
            <a:spAutoFit/>
          </a:bodyPr>
          <a:lstStyle/>
          <a:p>
            <a:pPr algn="ctr" defTabSz="685800"/>
            <a:r>
              <a:rPr lang="en-US" sz="1100" b="1" kern="0" dirty="0" err="1">
                <a:solidFill>
                  <a:schemeClr val="accent5">
                    <a:lumMod val="60000"/>
                    <a:lumOff val="40000"/>
                  </a:schemeClr>
                </a:solidFill>
              </a:rPr>
              <a:t>Koplik</a:t>
            </a:r>
            <a:r>
              <a:rPr lang="en-US" sz="1100" b="1" kern="0" dirty="0">
                <a:solidFill>
                  <a:schemeClr val="accent5">
                    <a:lumMod val="60000"/>
                    <a:lumOff val="40000"/>
                  </a:schemeClr>
                </a:solidFill>
              </a:rPr>
              <a:t> Spots</a:t>
            </a:r>
          </a:p>
        </p:txBody>
      </p:sp>
      <p:sp>
        <p:nvSpPr>
          <p:cNvPr id="10" name="TextBox 9"/>
          <p:cNvSpPr txBox="1"/>
          <p:nvPr/>
        </p:nvSpPr>
        <p:spPr>
          <a:xfrm>
            <a:off x="8238623" y="6229334"/>
            <a:ext cx="1591177" cy="600164"/>
          </a:xfrm>
          <a:prstGeom prst="rect">
            <a:avLst/>
          </a:prstGeom>
          <a:noFill/>
        </p:spPr>
        <p:txBody>
          <a:bodyPr wrap="square" rtlCol="0">
            <a:spAutoFit/>
          </a:bodyPr>
          <a:lstStyle/>
          <a:p>
            <a:pPr defTabSz="685800"/>
            <a:r>
              <a:rPr lang="en-US" sz="1100" b="1" kern="0" dirty="0">
                <a:solidFill>
                  <a:prstClr val="white"/>
                </a:solidFill>
              </a:rPr>
              <a:t>Source:  Immunization Action Coalition</a:t>
            </a:r>
          </a:p>
        </p:txBody>
      </p:sp>
      <p:sp>
        <p:nvSpPr>
          <p:cNvPr id="11" name="TextBox 10"/>
          <p:cNvSpPr txBox="1"/>
          <p:nvPr/>
        </p:nvSpPr>
        <p:spPr>
          <a:xfrm>
            <a:off x="4724400" y="6083141"/>
            <a:ext cx="2514600" cy="461665"/>
          </a:xfrm>
          <a:prstGeom prst="rect">
            <a:avLst/>
          </a:prstGeom>
          <a:noFill/>
        </p:spPr>
        <p:txBody>
          <a:bodyPr wrap="square" rtlCol="0">
            <a:spAutoFit/>
          </a:bodyPr>
          <a:lstStyle/>
          <a:p>
            <a:pPr defTabSz="685800"/>
            <a:r>
              <a:rPr lang="en-US" sz="1200" b="1" kern="0" dirty="0">
                <a:solidFill>
                  <a:prstClr val="white"/>
                </a:solidFill>
              </a:rPr>
              <a:t>AAP Red Book, 30</a:t>
            </a:r>
            <a:r>
              <a:rPr lang="en-US" sz="1200" b="1" kern="0" baseline="30000" dirty="0">
                <a:solidFill>
                  <a:prstClr val="white"/>
                </a:solidFill>
              </a:rPr>
              <a:t>th</a:t>
            </a:r>
            <a:r>
              <a:rPr lang="en-US" sz="1200" b="1" kern="0" dirty="0">
                <a:solidFill>
                  <a:prstClr val="white"/>
                </a:solidFill>
              </a:rPr>
              <a:t> Edition 2015</a:t>
            </a:r>
          </a:p>
        </p:txBody>
      </p:sp>
      <p:pic>
        <p:nvPicPr>
          <p:cNvPr id="460802" name="Picture 2" descr="Measles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927" y="4128731"/>
            <a:ext cx="2239379" cy="2126116"/>
          </a:xfrm>
          <a:prstGeom prst="rect">
            <a:avLst/>
          </a:prstGeom>
          <a:noFill/>
          <a:extLst>
            <a:ext uri="{909E8E84-426E-40DD-AFC4-6F175D3DCCD1}">
              <a14:hiddenFill xmlns:a14="http://schemas.microsoft.com/office/drawing/2010/main">
                <a:solidFill>
                  <a:srgbClr val="FFFFFF"/>
                </a:solidFill>
              </a14:hiddenFill>
            </a:ext>
          </a:extLst>
        </p:spPr>
      </p:pic>
      <p:pic>
        <p:nvPicPr>
          <p:cNvPr id="460804" name="Picture 4" descr="Measles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599" y="4062501"/>
            <a:ext cx="2166833" cy="2166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04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2929890" y="874713"/>
            <a:ext cx="2717800" cy="579437"/>
          </a:xfrm>
          <a:prstGeom prst="rect">
            <a:avLst/>
          </a:prstGeom>
          <a:noFill/>
          <a:ln w="9525">
            <a:noFill/>
            <a:miter lim="800000"/>
            <a:headEnd/>
            <a:tailEnd/>
          </a:ln>
        </p:spPr>
        <p:txBody>
          <a:bodyPr>
            <a:spAutoFit/>
          </a:bodyPr>
          <a:lstStyle/>
          <a:p>
            <a:pPr eaLnBrk="0" hangingPunct="0"/>
            <a:r>
              <a:rPr lang="en-US" sz="3200" dirty="0">
                <a:latin typeface="Calibri" pitchFamily="34" charset="0"/>
              </a:rPr>
              <a:t>Measles (M)</a:t>
            </a:r>
          </a:p>
        </p:txBody>
      </p:sp>
      <p:pic>
        <p:nvPicPr>
          <p:cNvPr id="222210" name="Picture 3" descr="measiac004"/>
          <p:cNvPicPr>
            <a:picLocks noChangeAspect="1" noChangeArrowheads="1"/>
          </p:cNvPicPr>
          <p:nvPr/>
        </p:nvPicPr>
        <p:blipFill>
          <a:blip r:embed="rId3" cstate="print"/>
          <a:srcRect/>
          <a:stretch>
            <a:fillRect/>
          </a:stretch>
        </p:blipFill>
        <p:spPr bwMode="auto">
          <a:xfrm>
            <a:off x="1981200" y="1600200"/>
            <a:ext cx="1701800" cy="2554288"/>
          </a:xfrm>
          <a:prstGeom prst="rect">
            <a:avLst/>
          </a:prstGeom>
          <a:noFill/>
          <a:ln w="9525">
            <a:noFill/>
            <a:miter lim="800000"/>
            <a:headEnd/>
            <a:tailEnd/>
          </a:ln>
        </p:spPr>
      </p:pic>
      <p:sp>
        <p:nvSpPr>
          <p:cNvPr id="222211" name="Text Box 4"/>
          <p:cNvSpPr txBox="1">
            <a:spLocks noChangeArrowheads="1"/>
          </p:cNvSpPr>
          <p:nvPr/>
        </p:nvSpPr>
        <p:spPr bwMode="auto">
          <a:xfrm>
            <a:off x="7148514" y="1565276"/>
            <a:ext cx="2079625" cy="366713"/>
          </a:xfrm>
          <a:prstGeom prst="rect">
            <a:avLst/>
          </a:prstGeom>
          <a:noFill/>
          <a:ln w="9525">
            <a:noFill/>
            <a:miter lim="800000"/>
            <a:headEnd/>
            <a:tailEnd/>
          </a:ln>
        </p:spPr>
        <p:txBody>
          <a:bodyPr>
            <a:spAutoFit/>
          </a:bodyPr>
          <a:lstStyle/>
          <a:p>
            <a:pPr>
              <a:spcBef>
                <a:spcPct val="50000"/>
              </a:spcBef>
            </a:pPr>
            <a:endParaRPr lang="en-US" b="1"/>
          </a:p>
        </p:txBody>
      </p:sp>
      <p:sp>
        <p:nvSpPr>
          <p:cNvPr id="222212" name="Text Box 5"/>
          <p:cNvSpPr txBox="1">
            <a:spLocks noChangeArrowheads="1"/>
          </p:cNvSpPr>
          <p:nvPr/>
        </p:nvSpPr>
        <p:spPr bwMode="auto">
          <a:xfrm>
            <a:off x="6972300" y="2016126"/>
            <a:ext cx="2355850" cy="366713"/>
          </a:xfrm>
          <a:prstGeom prst="rect">
            <a:avLst/>
          </a:prstGeom>
          <a:noFill/>
          <a:ln w="9525">
            <a:noFill/>
            <a:miter lim="800000"/>
            <a:headEnd/>
            <a:tailEnd/>
          </a:ln>
        </p:spPr>
        <p:txBody>
          <a:bodyPr>
            <a:spAutoFit/>
          </a:bodyPr>
          <a:lstStyle/>
          <a:p>
            <a:pPr>
              <a:spcBef>
                <a:spcPct val="50000"/>
              </a:spcBef>
            </a:pPr>
            <a:endParaRPr lang="en-US" b="1"/>
          </a:p>
        </p:txBody>
      </p:sp>
      <p:sp>
        <p:nvSpPr>
          <p:cNvPr id="222213" name="Text Box 7"/>
          <p:cNvSpPr txBox="1">
            <a:spLocks noChangeArrowheads="1"/>
          </p:cNvSpPr>
          <p:nvPr/>
        </p:nvSpPr>
        <p:spPr bwMode="auto">
          <a:xfrm>
            <a:off x="7545388" y="788036"/>
            <a:ext cx="2208212" cy="579437"/>
          </a:xfrm>
          <a:prstGeom prst="rect">
            <a:avLst/>
          </a:prstGeom>
          <a:noFill/>
          <a:ln w="9525">
            <a:noFill/>
            <a:miter lim="800000"/>
            <a:headEnd/>
            <a:tailEnd/>
          </a:ln>
        </p:spPr>
        <p:txBody>
          <a:bodyPr>
            <a:spAutoFit/>
          </a:bodyPr>
          <a:lstStyle/>
          <a:p>
            <a:pPr>
              <a:spcBef>
                <a:spcPct val="50000"/>
              </a:spcBef>
            </a:pPr>
            <a:r>
              <a:rPr lang="en-US" sz="3200" dirty="0">
                <a:latin typeface="Calibri" pitchFamily="34" charset="0"/>
              </a:rPr>
              <a:t>Mumps (M)</a:t>
            </a:r>
          </a:p>
        </p:txBody>
      </p:sp>
      <p:sp>
        <p:nvSpPr>
          <p:cNvPr id="222214" name="Text Box 8"/>
          <p:cNvSpPr txBox="1">
            <a:spLocks noChangeArrowheads="1"/>
          </p:cNvSpPr>
          <p:nvPr/>
        </p:nvSpPr>
        <p:spPr bwMode="auto">
          <a:xfrm>
            <a:off x="3228976" y="3368676"/>
            <a:ext cx="2366963" cy="366713"/>
          </a:xfrm>
          <a:prstGeom prst="rect">
            <a:avLst/>
          </a:prstGeom>
          <a:noFill/>
          <a:ln w="9525">
            <a:noFill/>
            <a:miter lim="800000"/>
            <a:headEnd/>
            <a:tailEnd/>
          </a:ln>
        </p:spPr>
        <p:txBody>
          <a:bodyPr>
            <a:spAutoFit/>
          </a:bodyPr>
          <a:lstStyle/>
          <a:p>
            <a:pPr>
              <a:spcBef>
                <a:spcPct val="50000"/>
              </a:spcBef>
            </a:pPr>
            <a:endParaRPr lang="en-US" b="1"/>
          </a:p>
        </p:txBody>
      </p:sp>
      <p:pic>
        <p:nvPicPr>
          <p:cNvPr id="1188873" name="Picture 9" descr="img0018"/>
          <p:cNvPicPr>
            <a:picLocks noChangeAspect="1" noChangeArrowheads="1"/>
          </p:cNvPicPr>
          <p:nvPr/>
        </p:nvPicPr>
        <p:blipFill>
          <a:blip r:embed="rId4" cstate="print"/>
          <a:srcRect/>
          <a:stretch>
            <a:fillRect/>
          </a:stretch>
        </p:blipFill>
        <p:spPr bwMode="auto">
          <a:xfrm>
            <a:off x="7239000" y="4572001"/>
            <a:ext cx="2795588" cy="1470025"/>
          </a:xfrm>
          <a:prstGeom prst="rect">
            <a:avLst/>
          </a:prstGeom>
          <a:noFill/>
          <a:ln w="9525">
            <a:noFill/>
            <a:miter lim="800000"/>
            <a:headEnd/>
            <a:tailEnd/>
          </a:ln>
        </p:spPr>
      </p:pic>
      <p:sp>
        <p:nvSpPr>
          <p:cNvPr id="222216" name="Text Box 10"/>
          <p:cNvSpPr txBox="1">
            <a:spLocks noChangeArrowheads="1"/>
          </p:cNvSpPr>
          <p:nvPr/>
        </p:nvSpPr>
        <p:spPr bwMode="auto">
          <a:xfrm>
            <a:off x="3440114" y="5035551"/>
            <a:ext cx="3419475" cy="366713"/>
          </a:xfrm>
          <a:prstGeom prst="rect">
            <a:avLst/>
          </a:prstGeom>
          <a:noFill/>
          <a:ln w="9525">
            <a:noFill/>
            <a:miter lim="800000"/>
            <a:headEnd/>
            <a:tailEnd/>
          </a:ln>
        </p:spPr>
        <p:txBody>
          <a:bodyPr>
            <a:spAutoFit/>
          </a:bodyPr>
          <a:lstStyle/>
          <a:p>
            <a:pPr>
              <a:spcBef>
                <a:spcPct val="50000"/>
              </a:spcBef>
            </a:pPr>
            <a:endParaRPr lang="en-US" b="1"/>
          </a:p>
        </p:txBody>
      </p:sp>
      <p:sp>
        <p:nvSpPr>
          <p:cNvPr id="222217" name="Text Box 11"/>
          <p:cNvSpPr txBox="1">
            <a:spLocks noChangeArrowheads="1"/>
          </p:cNvSpPr>
          <p:nvPr/>
        </p:nvSpPr>
        <p:spPr bwMode="auto">
          <a:xfrm>
            <a:off x="3276600" y="4212430"/>
            <a:ext cx="1981200" cy="579438"/>
          </a:xfrm>
          <a:prstGeom prst="rect">
            <a:avLst/>
          </a:prstGeom>
          <a:noFill/>
          <a:ln w="9525">
            <a:noFill/>
            <a:miter lim="800000"/>
            <a:headEnd/>
            <a:tailEnd/>
          </a:ln>
        </p:spPr>
        <p:txBody>
          <a:bodyPr>
            <a:spAutoFit/>
          </a:bodyPr>
          <a:lstStyle/>
          <a:p>
            <a:pPr>
              <a:spcBef>
                <a:spcPct val="50000"/>
              </a:spcBef>
            </a:pPr>
            <a:r>
              <a:rPr lang="en-US" sz="3200" dirty="0">
                <a:latin typeface="Calibri" pitchFamily="34" charset="0"/>
              </a:rPr>
              <a:t>Rubella (R)</a:t>
            </a:r>
          </a:p>
        </p:txBody>
      </p:sp>
      <p:sp>
        <p:nvSpPr>
          <p:cNvPr id="1188876" name="Rectangle 12"/>
          <p:cNvSpPr>
            <a:spLocks noChangeArrowheads="1"/>
          </p:cNvSpPr>
          <p:nvPr/>
        </p:nvSpPr>
        <p:spPr bwMode="auto">
          <a:xfrm>
            <a:off x="6781800" y="6030914"/>
            <a:ext cx="3843338" cy="579437"/>
          </a:xfrm>
          <a:prstGeom prst="rect">
            <a:avLst/>
          </a:prstGeom>
          <a:noFill/>
          <a:ln w="9525">
            <a:noFill/>
            <a:miter lim="800000"/>
            <a:headEnd/>
            <a:tailEnd/>
          </a:ln>
        </p:spPr>
        <p:txBody>
          <a:bodyPr wrap="none">
            <a:spAutoFit/>
          </a:bodyPr>
          <a:lstStyle/>
          <a:p>
            <a:r>
              <a:rPr lang="en-US" sz="3200">
                <a:latin typeface="Calibri" pitchFamily="34" charset="0"/>
              </a:rPr>
              <a:t>Congenital Rubella (R)</a:t>
            </a:r>
          </a:p>
        </p:txBody>
      </p:sp>
      <p:sp>
        <p:nvSpPr>
          <p:cNvPr id="222219" name="Text Box 13"/>
          <p:cNvSpPr txBox="1">
            <a:spLocks noChangeArrowheads="1"/>
          </p:cNvSpPr>
          <p:nvPr/>
        </p:nvSpPr>
        <p:spPr bwMode="auto">
          <a:xfrm>
            <a:off x="2895600" y="192088"/>
            <a:ext cx="6673850" cy="646113"/>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Calibri" pitchFamily="34" charset="0"/>
              </a:rPr>
              <a:t>Measles, Mumps, Rubella</a:t>
            </a:r>
          </a:p>
        </p:txBody>
      </p:sp>
      <p:pic>
        <p:nvPicPr>
          <p:cNvPr id="222220" name="Picture 16"/>
          <p:cNvPicPr>
            <a:picLocks noChangeAspect="1" noChangeArrowheads="1"/>
          </p:cNvPicPr>
          <p:nvPr/>
        </p:nvPicPr>
        <p:blipFill>
          <a:blip r:embed="rId5" cstate="print"/>
          <a:srcRect/>
          <a:stretch>
            <a:fillRect/>
          </a:stretch>
        </p:blipFill>
        <p:spPr bwMode="auto">
          <a:xfrm>
            <a:off x="1905000" y="4876800"/>
            <a:ext cx="2286000" cy="1562100"/>
          </a:xfrm>
          <a:prstGeom prst="rect">
            <a:avLst/>
          </a:prstGeom>
          <a:noFill/>
          <a:ln w="9525">
            <a:noFill/>
            <a:miter lim="800000"/>
            <a:headEnd/>
            <a:tailEnd/>
          </a:ln>
        </p:spPr>
      </p:pic>
      <p:pic>
        <p:nvPicPr>
          <p:cNvPr id="222221" name="Picture 17" descr="rubecdc002a"/>
          <p:cNvPicPr>
            <a:picLocks noChangeAspect="1" noChangeArrowheads="1"/>
          </p:cNvPicPr>
          <p:nvPr/>
        </p:nvPicPr>
        <p:blipFill>
          <a:blip r:embed="rId6" cstate="print"/>
          <a:srcRect/>
          <a:stretch>
            <a:fillRect/>
          </a:stretch>
        </p:blipFill>
        <p:spPr bwMode="auto">
          <a:xfrm>
            <a:off x="4648200" y="4772025"/>
            <a:ext cx="1219200" cy="1866900"/>
          </a:xfrm>
          <a:prstGeom prst="rect">
            <a:avLst/>
          </a:prstGeom>
          <a:noFill/>
          <a:ln w="9525">
            <a:noFill/>
            <a:miter lim="800000"/>
            <a:headEnd/>
            <a:tailEnd/>
          </a:ln>
        </p:spPr>
      </p:pic>
      <p:pic>
        <p:nvPicPr>
          <p:cNvPr id="222222" name="Picture 5" descr="Mumps image"/>
          <p:cNvPicPr>
            <a:picLocks noChangeAspect="1" noChangeArrowheads="1"/>
          </p:cNvPicPr>
          <p:nvPr/>
        </p:nvPicPr>
        <p:blipFill>
          <a:blip r:embed="rId7" cstate="print"/>
          <a:srcRect/>
          <a:stretch>
            <a:fillRect/>
          </a:stretch>
        </p:blipFill>
        <p:spPr bwMode="auto">
          <a:xfrm>
            <a:off x="7391400" y="1447801"/>
            <a:ext cx="2362200" cy="2206625"/>
          </a:xfrm>
          <a:prstGeom prst="rect">
            <a:avLst/>
          </a:prstGeom>
          <a:noFill/>
          <a:ln w="9525">
            <a:noFill/>
            <a:miter lim="800000"/>
            <a:headEnd/>
            <a:tailEnd/>
          </a:ln>
        </p:spPr>
      </p:pic>
      <p:pic>
        <p:nvPicPr>
          <p:cNvPr id="222223" name="Picture 50"/>
          <p:cNvPicPr>
            <a:picLocks noChangeAspect="1" noChangeArrowheads="1"/>
          </p:cNvPicPr>
          <p:nvPr/>
        </p:nvPicPr>
        <p:blipFill>
          <a:blip r:embed="rId8" cstate="print"/>
          <a:srcRect/>
          <a:stretch>
            <a:fillRect/>
          </a:stretch>
        </p:blipFill>
        <p:spPr bwMode="auto">
          <a:xfrm>
            <a:off x="4114800" y="1600201"/>
            <a:ext cx="2057400" cy="2297113"/>
          </a:xfrm>
          <a:prstGeom prst="rect">
            <a:avLst/>
          </a:prstGeom>
          <a:noFill/>
          <a:ln w="9525">
            <a:noFill/>
            <a:miter lim="800000"/>
            <a:headEnd/>
            <a:tailEnd/>
          </a:ln>
        </p:spPr>
      </p:pic>
      <p:sp>
        <p:nvSpPr>
          <p:cNvPr id="17" name="Rectangle 16"/>
          <p:cNvSpPr/>
          <p:nvPr/>
        </p:nvSpPr>
        <p:spPr>
          <a:xfrm>
            <a:off x="7772400" y="3657600"/>
            <a:ext cx="1752600" cy="230188"/>
          </a:xfrm>
          <a:prstGeom prst="rect">
            <a:avLst/>
          </a:prstGeom>
        </p:spPr>
        <p:txBody>
          <a:bodyPr>
            <a:spAutoFit/>
          </a:bodyPr>
          <a:lstStyle/>
          <a:p>
            <a:pPr>
              <a:spcBef>
                <a:spcPct val="50000"/>
              </a:spcBef>
              <a:defRPr/>
            </a:pPr>
            <a:r>
              <a:rPr lang="en-US" sz="900" dirty="0"/>
              <a:t>Source: Creative Commons</a:t>
            </a:r>
          </a:p>
        </p:txBody>
      </p:sp>
      <p:sp>
        <p:nvSpPr>
          <p:cNvPr id="222225" name="Rectangle 18"/>
          <p:cNvSpPr>
            <a:spLocks noChangeArrowheads="1"/>
          </p:cNvSpPr>
          <p:nvPr/>
        </p:nvSpPr>
        <p:spPr bwMode="auto">
          <a:xfrm>
            <a:off x="3962400" y="3886200"/>
            <a:ext cx="2286000" cy="369888"/>
          </a:xfrm>
          <a:prstGeom prst="rect">
            <a:avLst/>
          </a:prstGeom>
          <a:noFill/>
          <a:ln w="9525">
            <a:noFill/>
            <a:miter lim="800000"/>
            <a:headEnd/>
            <a:tailEnd/>
          </a:ln>
        </p:spPr>
        <p:txBody>
          <a:bodyPr>
            <a:spAutoFit/>
          </a:bodyPr>
          <a:lstStyle/>
          <a:p>
            <a:pPr algn="ctr"/>
            <a:r>
              <a:rPr lang="en-US" sz="900">
                <a:latin typeface="Calibri" pitchFamily="34" charset="0"/>
              </a:rPr>
              <a:t>Source: American Academy of Pediatrics </a:t>
            </a:r>
          </a:p>
          <a:p>
            <a:pPr algn="ctr"/>
            <a:r>
              <a:rPr lang="en-US" sz="900">
                <a:latin typeface="Calibri" pitchFamily="34" charset="0"/>
              </a:rPr>
              <a:t>Red Book  On Line Visual Library</a:t>
            </a:r>
          </a:p>
        </p:txBody>
      </p:sp>
    </p:spTree>
    <p:extLst>
      <p:ext uri="{BB962C8B-B14F-4D97-AF65-F5344CB8AC3E}">
        <p14:creationId xmlns:p14="http://schemas.microsoft.com/office/powerpoint/2010/main" val="118864746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idx="4294967295"/>
          </p:nvPr>
        </p:nvSpPr>
        <p:spPr>
          <a:xfrm>
            <a:off x="3521435" y="450484"/>
            <a:ext cx="4929188" cy="471488"/>
          </a:xfrm>
        </p:spPr>
        <p:txBody>
          <a:bodyPr>
            <a:noAutofit/>
          </a:bodyPr>
          <a:lstStyle/>
          <a:p>
            <a:pPr algn="ctr"/>
            <a:r>
              <a:rPr lang="en-US" sz="3200" dirty="0">
                <a:solidFill>
                  <a:schemeClr val="accent5">
                    <a:lumMod val="60000"/>
                    <a:lumOff val="40000"/>
                  </a:schemeClr>
                </a:solidFill>
                <a:latin typeface="Arial" panose="020B0604020202020204" pitchFamily="34" charset="0"/>
                <a:cs typeface="Arial" panose="020B0604020202020204" pitchFamily="34" charset="0"/>
              </a:rPr>
              <a:t>MMR Vaccine</a:t>
            </a:r>
          </a:p>
        </p:txBody>
      </p:sp>
      <p:sp>
        <p:nvSpPr>
          <p:cNvPr id="214018" name="Rectangle 3"/>
          <p:cNvSpPr>
            <a:spLocks noGrp="1" noChangeArrowheads="1"/>
          </p:cNvSpPr>
          <p:nvPr>
            <p:ph type="body" sz="half" idx="4294967295"/>
          </p:nvPr>
        </p:nvSpPr>
        <p:spPr>
          <a:xfrm>
            <a:off x="2074429" y="1714372"/>
            <a:ext cx="7823200" cy="2323888"/>
          </a:xfrm>
        </p:spPr>
        <p:txBody>
          <a:bodyPr/>
          <a:lstStyle/>
          <a:p>
            <a:pPr marL="288429" lvl="1" indent="-257175"/>
            <a:r>
              <a:rPr lang="en-US" u="sng" dirty="0">
                <a:latin typeface="Arial" panose="020B0604020202020204" pitchFamily="34" charset="0"/>
                <a:cs typeface="Arial" panose="020B0604020202020204" pitchFamily="34" charset="0"/>
              </a:rPr>
              <a:t>Travelers to foreign countries should be appropriately immunized with MMR prior to leaving U.S.</a:t>
            </a:r>
            <a:r>
              <a:rPr lang="en-US" dirty="0">
                <a:latin typeface="Arial" panose="020B0604020202020204" pitchFamily="34" charset="0"/>
                <a:cs typeface="Arial" panose="020B0604020202020204" pitchFamily="34" charset="0"/>
              </a:rPr>
              <a:t> </a:t>
            </a:r>
          </a:p>
        </p:txBody>
      </p:sp>
      <p:sp>
        <p:nvSpPr>
          <p:cNvPr id="924676" name="Text Box 4"/>
          <p:cNvSpPr txBox="1">
            <a:spLocks noChangeArrowheads="1"/>
          </p:cNvSpPr>
          <p:nvPr/>
        </p:nvSpPr>
        <p:spPr bwMode="auto">
          <a:xfrm>
            <a:off x="1984664" y="3147332"/>
            <a:ext cx="8645236" cy="3179332"/>
          </a:xfrm>
          <a:prstGeom prst="rect">
            <a:avLst/>
          </a:prstGeom>
          <a:noFill/>
          <a:ln w="9525">
            <a:noFill/>
            <a:miter lim="800000"/>
            <a:headEnd/>
            <a:tailEnd/>
          </a:ln>
        </p:spPr>
        <p:txBody>
          <a:bodyPr wrap="square">
            <a:spAutoFit/>
          </a:bodyPr>
          <a:lstStyle/>
          <a:p>
            <a:pPr>
              <a:lnSpc>
                <a:spcPct val="90000"/>
              </a:lnSpc>
              <a:spcBef>
                <a:spcPct val="50000"/>
              </a:spcBef>
              <a:defRPr/>
            </a:pPr>
            <a:r>
              <a:rPr lang="en-US" sz="2400" dirty="0">
                <a:solidFill>
                  <a:srgbClr val="FFFF99"/>
                </a:solidFill>
                <a:latin typeface="Arial" panose="020B0604020202020204" pitchFamily="34" charset="0"/>
                <a:cs typeface="Arial" panose="020B0604020202020204" pitchFamily="34" charset="0"/>
              </a:rPr>
              <a:t>Acceptable presumptive evidence of MMR immunity     </a:t>
            </a:r>
          </a:p>
          <a:p>
            <a:pPr>
              <a:lnSpc>
                <a:spcPts val="900"/>
              </a:lnSpc>
              <a:spcBef>
                <a:spcPct val="50000"/>
              </a:spcBef>
              <a:buFontTx/>
              <a:buChar char="•"/>
              <a:defRPr/>
            </a:pPr>
            <a:r>
              <a:rPr lang="en-US" sz="2400" dirty="0">
                <a:solidFill>
                  <a:srgbClr val="FFFFFF"/>
                </a:solidFill>
                <a:latin typeface="Arial" panose="020B0604020202020204" pitchFamily="34" charset="0"/>
                <a:cs typeface="Arial" panose="020B0604020202020204" pitchFamily="34" charset="0"/>
              </a:rPr>
              <a:t>  Documentation of age appropriate vaccination with MMR </a:t>
            </a:r>
          </a:p>
          <a:p>
            <a:pPr>
              <a:lnSpc>
                <a:spcPts val="900"/>
              </a:lnSpc>
              <a:spcBef>
                <a:spcPct val="50000"/>
              </a:spcBef>
              <a:defRPr/>
            </a:pPr>
            <a:r>
              <a:rPr lang="en-US" sz="2400" dirty="0">
                <a:solidFill>
                  <a:srgbClr val="FFFFFF"/>
                </a:solidFill>
                <a:latin typeface="Arial" panose="020B0604020202020204" pitchFamily="34" charset="0"/>
                <a:cs typeface="Arial" panose="020B0604020202020204" pitchFamily="34" charset="0"/>
              </a:rPr>
              <a:t>   vaccine </a:t>
            </a:r>
          </a:p>
          <a:p>
            <a:pPr>
              <a:lnSpc>
                <a:spcPts val="844"/>
              </a:lnSpc>
              <a:spcBef>
                <a:spcPct val="50000"/>
              </a:spcBef>
              <a:buFontTx/>
              <a:buChar char="•"/>
              <a:defRPr/>
            </a:pPr>
            <a:r>
              <a:rPr lang="en-US" sz="2400" dirty="0">
                <a:solidFill>
                  <a:srgbClr val="FFFFFF"/>
                </a:solidFill>
                <a:latin typeface="Arial" panose="020B0604020202020204" pitchFamily="34" charset="0"/>
                <a:cs typeface="Arial" panose="020B0604020202020204" pitchFamily="34" charset="0"/>
              </a:rPr>
              <a:t>  Laboratory evidence of immunity</a:t>
            </a:r>
          </a:p>
          <a:p>
            <a:pPr>
              <a:lnSpc>
                <a:spcPts val="1050"/>
              </a:lnSpc>
              <a:spcBef>
                <a:spcPct val="50000"/>
              </a:spcBef>
              <a:buFontTx/>
              <a:buChar char="•"/>
              <a:defRPr/>
            </a:pPr>
            <a:r>
              <a:rPr lang="en-US" sz="2400" dirty="0">
                <a:solidFill>
                  <a:srgbClr val="FFFFFF"/>
                </a:solidFill>
                <a:latin typeface="Arial" panose="020B0604020202020204" pitchFamily="34" charset="0"/>
                <a:cs typeface="Arial" panose="020B0604020202020204" pitchFamily="34" charset="0"/>
              </a:rPr>
              <a:t>  Laboratory confirmation of disease </a:t>
            </a:r>
          </a:p>
          <a:p>
            <a:pPr>
              <a:spcBef>
                <a:spcPts val="450"/>
              </a:spcBef>
              <a:buFontTx/>
              <a:buChar char="•"/>
              <a:defRPr/>
            </a:pPr>
            <a:r>
              <a:rPr lang="en-US" sz="2400" dirty="0">
                <a:solidFill>
                  <a:srgbClr val="FFFFFF"/>
                </a:solidFill>
                <a:latin typeface="Arial" panose="020B0604020202020204" pitchFamily="34" charset="0"/>
                <a:cs typeface="Arial" panose="020B0604020202020204" pitchFamily="34" charset="0"/>
              </a:rPr>
              <a:t>  Birth before 1957 * </a:t>
            </a:r>
          </a:p>
          <a:p>
            <a:pPr algn="ctr">
              <a:defRPr/>
            </a:pPr>
            <a:r>
              <a:rPr lang="en-US" sz="2400" dirty="0">
                <a:solidFill>
                  <a:srgbClr val="FFFFFF"/>
                </a:solidFill>
                <a:latin typeface="Arial" panose="020B0604020202020204" pitchFamily="34" charset="0"/>
                <a:cs typeface="Arial" panose="020B0604020202020204" pitchFamily="34" charset="0"/>
              </a:rPr>
              <a:t>	                                                                                                                                                                      * Birth date not acceptable evidence of rubella</a:t>
            </a:r>
          </a:p>
          <a:p>
            <a:pPr algn="ctr">
              <a:defRPr/>
            </a:pPr>
            <a:r>
              <a:rPr lang="en-US" sz="2400" dirty="0">
                <a:solidFill>
                  <a:srgbClr val="FFFFFF"/>
                </a:solidFill>
                <a:latin typeface="Arial" panose="020B0604020202020204" pitchFamily="34" charset="0"/>
                <a:cs typeface="Arial" panose="020B0604020202020204" pitchFamily="34" charset="0"/>
              </a:rPr>
              <a:t> immunity for women who could become pregnant       </a:t>
            </a:r>
          </a:p>
        </p:txBody>
      </p:sp>
      <p:sp>
        <p:nvSpPr>
          <p:cNvPr id="214020" name="Text Box 6"/>
          <p:cNvSpPr txBox="1">
            <a:spLocks noChangeArrowheads="1"/>
          </p:cNvSpPr>
          <p:nvPr/>
        </p:nvSpPr>
        <p:spPr bwMode="auto">
          <a:xfrm>
            <a:off x="7767639" y="4929188"/>
            <a:ext cx="600075" cy="369332"/>
          </a:xfrm>
          <a:prstGeom prst="rect">
            <a:avLst/>
          </a:prstGeom>
          <a:noFill/>
          <a:ln w="9525">
            <a:noFill/>
            <a:miter lim="800000"/>
            <a:headEnd/>
            <a:tailEnd/>
          </a:ln>
        </p:spPr>
        <p:txBody>
          <a:bodyPr>
            <a:spAutoFit/>
          </a:bodyPr>
          <a:lstStyle/>
          <a:p>
            <a:pPr>
              <a:spcBef>
                <a:spcPct val="50000"/>
              </a:spcBef>
            </a:pPr>
            <a:endParaRPr lang="en-US" b="1" dirty="0">
              <a:solidFill>
                <a:srgbClr val="FF9900"/>
              </a:solidFill>
            </a:endParaRPr>
          </a:p>
        </p:txBody>
      </p:sp>
      <p:sp>
        <p:nvSpPr>
          <p:cNvPr id="8" name="Rectangle 7"/>
          <p:cNvSpPr/>
          <p:nvPr/>
        </p:nvSpPr>
        <p:spPr>
          <a:xfrm>
            <a:off x="3029527" y="6511331"/>
            <a:ext cx="5227782" cy="246221"/>
          </a:xfrm>
          <a:prstGeom prst="rect">
            <a:avLst/>
          </a:prstGeom>
        </p:spPr>
        <p:txBody>
          <a:bodyPr wrap="square">
            <a:spAutoFit/>
          </a:bodyPr>
          <a:lstStyle/>
          <a:p>
            <a:r>
              <a:rPr lang="en-US" sz="1000" b="1" dirty="0">
                <a:solidFill>
                  <a:srgbClr val="FFFFFF"/>
                </a:solidFill>
                <a:latin typeface="Arial" panose="020B0604020202020204" pitchFamily="34" charset="0"/>
                <a:cs typeface="Arial" panose="020B0604020202020204" pitchFamily="34" charset="0"/>
              </a:rPr>
              <a:t>MMWR, June 14, 2013, Vol 62, #RR-04      </a:t>
            </a:r>
            <a:r>
              <a:rPr lang="nl-NL" sz="1000" i="1" dirty="0">
                <a:latin typeface="Arial" panose="020B0604020202020204" pitchFamily="34" charset="0"/>
                <a:cs typeface="Arial" panose="020B0604020202020204" pitchFamily="34" charset="0"/>
              </a:rPr>
              <a:t>MMWR</a:t>
            </a:r>
            <a:r>
              <a:rPr lang="nl-NL" sz="1000" dirty="0">
                <a:latin typeface="Arial" panose="020B0604020202020204" pitchFamily="34" charset="0"/>
                <a:cs typeface="Arial" panose="020B0604020202020204" pitchFamily="34" charset="0"/>
              </a:rPr>
              <a:t>, January 12, 2018, Vol 67(1);33–38</a:t>
            </a:r>
            <a:endParaRPr lang="en-US" sz="1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181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2467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467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467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467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467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467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467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2"/>
          <p:cNvSpPr>
            <a:spLocks noGrp="1" noChangeArrowheads="1"/>
          </p:cNvSpPr>
          <p:nvPr>
            <p:ph type="title" idx="4294967295"/>
          </p:nvPr>
        </p:nvSpPr>
        <p:spPr>
          <a:xfrm>
            <a:off x="2209800" y="76200"/>
            <a:ext cx="7772400" cy="914400"/>
          </a:xfrm>
        </p:spPr>
        <p:txBody>
          <a:bodyPr/>
          <a:lstStyle/>
          <a:p>
            <a:pPr algn="ctr" eaLnBrk="1" hangingPunct="1"/>
            <a:r>
              <a:rPr lang="en-US" sz="3600" dirty="0">
                <a:solidFill>
                  <a:srgbClr val="FFFF99"/>
                </a:solidFill>
              </a:rPr>
              <a:t>Herpes Zoster </a:t>
            </a:r>
          </a:p>
        </p:txBody>
      </p:sp>
      <p:sp>
        <p:nvSpPr>
          <p:cNvPr id="230402" name="Rectangle 3"/>
          <p:cNvSpPr>
            <a:spLocks noGrp="1" noChangeArrowheads="1"/>
          </p:cNvSpPr>
          <p:nvPr>
            <p:ph type="body" idx="4294967295"/>
          </p:nvPr>
        </p:nvSpPr>
        <p:spPr>
          <a:xfrm>
            <a:off x="1714500" y="980088"/>
            <a:ext cx="8763000" cy="3351969"/>
          </a:xfrm>
        </p:spPr>
        <p:txBody>
          <a:bodyPr>
            <a:normAutofit fontScale="92500"/>
          </a:bodyPr>
          <a:lstStyle/>
          <a:p>
            <a:pPr eaLnBrk="1" hangingPunct="1">
              <a:lnSpc>
                <a:spcPct val="90000"/>
              </a:lnSpc>
              <a:buFont typeface="Arial" pitchFamily="34" charset="0"/>
              <a:buChar char="•"/>
            </a:pPr>
            <a:r>
              <a:rPr lang="en-US" sz="2400" dirty="0"/>
              <a:t>Herpes zoster (HZ), or shingles, occurs through reactivation of latent varicella-zoster virus</a:t>
            </a:r>
          </a:p>
          <a:p>
            <a:pPr eaLnBrk="1" hangingPunct="1">
              <a:lnSpc>
                <a:spcPct val="90000"/>
              </a:lnSpc>
              <a:buFont typeface="Arial" pitchFamily="34" charset="0"/>
              <a:buChar char="•"/>
            </a:pPr>
            <a:r>
              <a:rPr lang="en-US" sz="2400" dirty="0"/>
              <a:t>Typically characterized by prodromal pain and  an acute vesicular eruption (rash) accompanied by moderate to severe pain</a:t>
            </a:r>
          </a:p>
          <a:p>
            <a:pPr eaLnBrk="1" hangingPunct="1">
              <a:lnSpc>
                <a:spcPct val="90000"/>
              </a:lnSpc>
              <a:buFont typeface="Arial" pitchFamily="34" charset="0"/>
              <a:buChar char="•"/>
            </a:pPr>
            <a:r>
              <a:rPr lang="en-US" sz="2400" dirty="0"/>
              <a:t>One in three persons will develop zoster during their lifetime</a:t>
            </a:r>
          </a:p>
          <a:p>
            <a:pPr eaLnBrk="1" hangingPunct="1">
              <a:lnSpc>
                <a:spcPct val="90000"/>
              </a:lnSpc>
              <a:buFont typeface="Arial" pitchFamily="34" charset="0"/>
              <a:buChar char="•"/>
            </a:pPr>
            <a:r>
              <a:rPr lang="en-US" sz="2400" dirty="0"/>
              <a:t>Post-herpetic neuralgia (PHN) is a common consequence of zoster.  PHN is defined as nerve pain persisting longer than 3 mos. after disappearance of the rash.</a:t>
            </a:r>
          </a:p>
          <a:p>
            <a:pPr eaLnBrk="1" hangingPunct="1">
              <a:lnSpc>
                <a:spcPct val="90000"/>
              </a:lnSpc>
              <a:buFont typeface="Arial" pitchFamily="34" charset="0"/>
              <a:buChar char="•"/>
            </a:pPr>
            <a:r>
              <a:rPr lang="en-US" sz="2400" dirty="0"/>
              <a:t>Risk for zoster and PHN increases with age </a:t>
            </a:r>
          </a:p>
        </p:txBody>
      </p:sp>
      <p:sp>
        <p:nvSpPr>
          <p:cNvPr id="230403" name="Text Box 5"/>
          <p:cNvSpPr txBox="1">
            <a:spLocks noChangeArrowheads="1"/>
          </p:cNvSpPr>
          <p:nvPr/>
        </p:nvSpPr>
        <p:spPr bwMode="auto">
          <a:xfrm>
            <a:off x="1676400" y="4419601"/>
            <a:ext cx="6629400" cy="396875"/>
          </a:xfrm>
          <a:prstGeom prst="rect">
            <a:avLst/>
          </a:prstGeom>
          <a:noFill/>
          <a:ln w="9525">
            <a:noFill/>
            <a:miter lim="800000"/>
            <a:headEnd/>
            <a:tailEnd/>
          </a:ln>
        </p:spPr>
        <p:txBody>
          <a:bodyPr>
            <a:spAutoFit/>
          </a:bodyPr>
          <a:lstStyle/>
          <a:p>
            <a:pPr>
              <a:spcBef>
                <a:spcPct val="50000"/>
              </a:spcBef>
            </a:pPr>
            <a:endParaRPr lang="en-US" sz="2000" b="1" dirty="0">
              <a:solidFill>
                <a:srgbClr val="FFFFCC"/>
              </a:solidFill>
            </a:endParaRPr>
          </a:p>
        </p:txBody>
      </p:sp>
      <p:sp>
        <p:nvSpPr>
          <p:cNvPr id="8" name="Rectangle 7"/>
          <p:cNvSpPr/>
          <p:nvPr/>
        </p:nvSpPr>
        <p:spPr>
          <a:xfrm>
            <a:off x="7778607" y="6504801"/>
            <a:ext cx="2617576" cy="276999"/>
          </a:xfrm>
          <a:prstGeom prst="rect">
            <a:avLst/>
          </a:prstGeom>
        </p:spPr>
        <p:txBody>
          <a:bodyPr wrap="none">
            <a:spAutoFit/>
          </a:bodyPr>
          <a:lstStyle/>
          <a:p>
            <a:r>
              <a:rPr lang="en-US" sz="1200" i="1" dirty="0"/>
              <a:t>Photo courtesy of www.webmd.com</a:t>
            </a:r>
            <a:endParaRPr lang="en-US" sz="1200" dirty="0"/>
          </a:p>
        </p:txBody>
      </p:sp>
      <p:pic>
        <p:nvPicPr>
          <p:cNvPr id="11" name="Picture 4"/>
          <p:cNvPicPr>
            <a:picLocks noChangeAspect="1" noChangeArrowheads="1"/>
          </p:cNvPicPr>
          <p:nvPr/>
        </p:nvPicPr>
        <p:blipFill>
          <a:blip r:embed="rId3" cstate="print"/>
          <a:srcRect/>
          <a:stretch>
            <a:fillRect/>
          </a:stretch>
        </p:blipFill>
        <p:spPr bwMode="auto">
          <a:xfrm>
            <a:off x="7696200" y="4360960"/>
            <a:ext cx="2590800" cy="2114939"/>
          </a:xfrm>
          <a:prstGeom prst="rect">
            <a:avLst/>
          </a:prstGeom>
          <a:noFill/>
          <a:ln w="9525">
            <a:noFill/>
            <a:miter lim="800000"/>
            <a:headEnd/>
            <a:tailEnd/>
          </a:ln>
        </p:spPr>
      </p:pic>
      <p:pic>
        <p:nvPicPr>
          <p:cNvPr id="12" name="Picture 7"/>
          <p:cNvPicPr>
            <a:picLocks noChangeAspect="1" noChangeArrowheads="1"/>
          </p:cNvPicPr>
          <p:nvPr/>
        </p:nvPicPr>
        <p:blipFill>
          <a:blip r:embed="rId4" cstate="print"/>
          <a:srcRect/>
          <a:stretch>
            <a:fillRect/>
          </a:stretch>
        </p:blipFill>
        <p:spPr bwMode="auto">
          <a:xfrm>
            <a:off x="2362200" y="4509700"/>
            <a:ext cx="2776396" cy="2133601"/>
          </a:xfrm>
          <a:prstGeom prst="rect">
            <a:avLst/>
          </a:prstGeom>
          <a:noFill/>
          <a:ln w="9525">
            <a:noFill/>
            <a:miter lim="800000"/>
            <a:headEnd/>
            <a:tailEnd/>
          </a:ln>
        </p:spPr>
      </p:pic>
    </p:spTree>
    <p:extLst>
      <p:ext uri="{BB962C8B-B14F-4D97-AF65-F5344CB8AC3E}">
        <p14:creationId xmlns:p14="http://schemas.microsoft.com/office/powerpoint/2010/main" val="336024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0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title" idx="4294967295"/>
          </p:nvPr>
        </p:nvSpPr>
        <p:spPr>
          <a:xfrm>
            <a:off x="2209800" y="152400"/>
            <a:ext cx="7772400" cy="685800"/>
          </a:xfrm>
        </p:spPr>
        <p:txBody>
          <a:bodyPr/>
          <a:lstStyle/>
          <a:p>
            <a:pPr algn="ctr"/>
            <a:r>
              <a:rPr lang="en-US" sz="3600" dirty="0" err="1">
                <a:solidFill>
                  <a:srgbClr val="FFFF99"/>
                </a:solidFill>
              </a:rPr>
              <a:t>Zostavax</a:t>
            </a:r>
            <a:r>
              <a:rPr lang="en-US" sz="3600" dirty="0">
                <a:solidFill>
                  <a:srgbClr val="FFFF99"/>
                </a:solidFill>
              </a:rPr>
              <a:t>®  (ZVL)</a:t>
            </a:r>
            <a:r>
              <a:rPr lang="en-US" sz="3600" b="1" baseline="30000" dirty="0">
                <a:solidFill>
                  <a:srgbClr val="FFFF99"/>
                </a:solidFill>
              </a:rPr>
              <a:t> </a:t>
            </a:r>
            <a:endParaRPr lang="en-US" sz="3600" b="1" dirty="0">
              <a:solidFill>
                <a:srgbClr val="FFFF99"/>
              </a:solidFill>
            </a:endParaRPr>
          </a:p>
        </p:txBody>
      </p:sp>
      <p:sp>
        <p:nvSpPr>
          <p:cNvPr id="232450" name="Text Box 4"/>
          <p:cNvSpPr txBox="1">
            <a:spLocks noChangeArrowheads="1"/>
          </p:cNvSpPr>
          <p:nvPr/>
        </p:nvSpPr>
        <p:spPr bwMode="auto">
          <a:xfrm>
            <a:off x="1828800" y="4641400"/>
            <a:ext cx="8534400" cy="954107"/>
          </a:xfrm>
          <a:prstGeom prst="rect">
            <a:avLst/>
          </a:prstGeom>
          <a:noFill/>
          <a:ln w="9525">
            <a:noFill/>
            <a:miter lim="800000"/>
            <a:headEnd/>
            <a:tailEnd/>
          </a:ln>
        </p:spPr>
        <p:txBody>
          <a:bodyPr>
            <a:spAutoFit/>
          </a:bodyPr>
          <a:lstStyle/>
          <a:p>
            <a:pPr algn="ctr"/>
            <a:r>
              <a:rPr lang="en-US" sz="2800" dirty="0">
                <a:solidFill>
                  <a:srgbClr val="FFFF00">
                    <a:lumMod val="40000"/>
                    <a:lumOff val="60000"/>
                  </a:srgbClr>
                </a:solidFill>
                <a:latin typeface="Calibri"/>
              </a:rPr>
              <a:t>It is not necessary to ask patient about a history of varicella or to do serologic testing for immunity.</a:t>
            </a:r>
          </a:p>
        </p:txBody>
      </p:sp>
      <p:sp>
        <p:nvSpPr>
          <p:cNvPr id="232451" name="Text Box 5"/>
          <p:cNvSpPr txBox="1">
            <a:spLocks noChangeArrowheads="1"/>
          </p:cNvSpPr>
          <p:nvPr/>
        </p:nvSpPr>
        <p:spPr bwMode="auto">
          <a:xfrm>
            <a:off x="2065283" y="2733532"/>
            <a:ext cx="8610600" cy="1815882"/>
          </a:xfrm>
          <a:prstGeom prst="rect">
            <a:avLst/>
          </a:prstGeom>
          <a:noFill/>
          <a:ln w="9525">
            <a:noFill/>
            <a:miter lim="800000"/>
            <a:headEnd/>
            <a:tailEnd/>
          </a:ln>
        </p:spPr>
        <p:txBody>
          <a:bodyPr>
            <a:spAutoFit/>
          </a:bodyPr>
          <a:lstStyle/>
          <a:p>
            <a:pPr marL="574675" indent="-574675">
              <a:spcBef>
                <a:spcPct val="50000"/>
              </a:spcBef>
            </a:pPr>
            <a:r>
              <a:rPr lang="en-US" sz="2800" dirty="0">
                <a:solidFill>
                  <a:srgbClr val="FFFFCC"/>
                </a:solidFill>
                <a:latin typeface="Calibri"/>
              </a:rPr>
              <a:t> </a:t>
            </a:r>
            <a:r>
              <a:rPr lang="en-US" sz="2800" dirty="0">
                <a:solidFill>
                  <a:srgbClr val="FFFFFF"/>
                </a:solidFill>
                <a:latin typeface="Calibri"/>
              </a:rPr>
              <a:t>Efficacy</a:t>
            </a:r>
            <a:endParaRPr lang="en-US" sz="2800" b="1" dirty="0">
              <a:solidFill>
                <a:srgbClr val="FFFFFF"/>
              </a:solidFill>
              <a:latin typeface="Calibri"/>
            </a:endParaRPr>
          </a:p>
          <a:p>
            <a:pPr marL="574675" indent="-574675">
              <a:buFont typeface="Arial" charset="0"/>
              <a:buChar char="•"/>
            </a:pPr>
            <a:r>
              <a:rPr lang="en-US" sz="2800" dirty="0">
                <a:solidFill>
                  <a:srgbClr val="FFFFFF"/>
                </a:solidFill>
                <a:latin typeface="Calibri"/>
              </a:rPr>
              <a:t>51% fewer episodes of zoster and less severe disease</a:t>
            </a:r>
          </a:p>
          <a:p>
            <a:pPr marL="574675" indent="-574675">
              <a:buFont typeface="Arial" charset="0"/>
              <a:buChar char="•"/>
            </a:pPr>
            <a:r>
              <a:rPr lang="en-US" sz="2800" dirty="0">
                <a:solidFill>
                  <a:srgbClr val="FFFFFF"/>
                </a:solidFill>
                <a:latin typeface="Calibri"/>
              </a:rPr>
              <a:t>66% less postherpetic neuralgia</a:t>
            </a:r>
          </a:p>
          <a:p>
            <a:pPr marL="574675" indent="-574675">
              <a:buFont typeface="Arial" charset="0"/>
              <a:buChar char="•"/>
            </a:pPr>
            <a:r>
              <a:rPr lang="en-US" sz="2800" dirty="0">
                <a:solidFill>
                  <a:srgbClr val="FFFFFF"/>
                </a:solidFill>
                <a:latin typeface="Calibri"/>
              </a:rPr>
              <a:t>Duration of protection presumed to be 10 years</a:t>
            </a:r>
          </a:p>
        </p:txBody>
      </p:sp>
      <p:sp>
        <p:nvSpPr>
          <p:cNvPr id="534533" name="Text Box 5"/>
          <p:cNvSpPr txBox="1">
            <a:spLocks noChangeArrowheads="1"/>
          </p:cNvSpPr>
          <p:nvPr/>
        </p:nvSpPr>
        <p:spPr bwMode="auto">
          <a:xfrm>
            <a:off x="2065284" y="922905"/>
            <a:ext cx="8241881" cy="1815882"/>
          </a:xfrm>
          <a:prstGeom prst="rect">
            <a:avLst/>
          </a:prstGeom>
          <a:noFill/>
          <a:ln w="9525">
            <a:noFill/>
            <a:miter lim="800000"/>
            <a:headEnd/>
            <a:tailEnd/>
          </a:ln>
        </p:spPr>
        <p:txBody>
          <a:bodyPr wrap="square">
            <a:spAutoFit/>
          </a:bodyPr>
          <a:lstStyle/>
          <a:p>
            <a:pPr marL="457200" indent="-457200">
              <a:buFont typeface="Arial" panose="020B0604020202020204" pitchFamily="34" charset="0"/>
              <a:buChar char="•"/>
            </a:pPr>
            <a:r>
              <a:rPr lang="en-US" sz="2800" dirty="0">
                <a:solidFill>
                  <a:srgbClr val="FFFFFF"/>
                </a:solidFill>
                <a:latin typeface="Calibri"/>
              </a:rPr>
              <a:t>Licensed for persons 50 yrs. and older—preferred age is 60 yrs.</a:t>
            </a:r>
          </a:p>
          <a:p>
            <a:pPr marL="457200" indent="-457200">
              <a:buFont typeface="Arial" panose="020B0604020202020204" pitchFamily="34" charset="0"/>
              <a:buChar char="•"/>
            </a:pPr>
            <a:r>
              <a:rPr lang="en-US" sz="2800" dirty="0">
                <a:solidFill>
                  <a:srgbClr val="FFFFFF"/>
                </a:solidFill>
                <a:latin typeface="Calibri"/>
              </a:rPr>
              <a:t>Store at appropriate </a:t>
            </a:r>
            <a:r>
              <a:rPr lang="en-US" sz="2800" b="1" dirty="0">
                <a:solidFill>
                  <a:srgbClr val="FFC000"/>
                </a:solidFill>
                <a:latin typeface="Calibri"/>
              </a:rPr>
              <a:t>freezer</a:t>
            </a:r>
            <a:r>
              <a:rPr lang="en-US" sz="2800" dirty="0">
                <a:solidFill>
                  <a:srgbClr val="FFFFFF"/>
                </a:solidFill>
                <a:latin typeface="Calibri"/>
              </a:rPr>
              <a:t> temperatures</a:t>
            </a:r>
          </a:p>
          <a:p>
            <a:pPr marL="457200" indent="-457200">
              <a:buFont typeface="Arial" panose="020B0604020202020204" pitchFamily="34" charset="0"/>
              <a:buChar char="•"/>
            </a:pPr>
            <a:r>
              <a:rPr lang="en-US" sz="2800" b="1" dirty="0">
                <a:solidFill>
                  <a:srgbClr val="FFC000"/>
                </a:solidFill>
                <a:latin typeface="Calibri"/>
              </a:rPr>
              <a:t>1 dose </a:t>
            </a:r>
            <a:r>
              <a:rPr lang="en-US" sz="2800" b="1" u="sng" dirty="0">
                <a:solidFill>
                  <a:srgbClr val="FFC000"/>
                </a:solidFill>
                <a:latin typeface="Calibri"/>
              </a:rPr>
              <a:t>SC</a:t>
            </a:r>
          </a:p>
        </p:txBody>
      </p:sp>
      <p:sp>
        <p:nvSpPr>
          <p:cNvPr id="8" name="Rectangle 7"/>
          <p:cNvSpPr/>
          <p:nvPr/>
        </p:nvSpPr>
        <p:spPr>
          <a:xfrm>
            <a:off x="2362200" y="6019800"/>
            <a:ext cx="7239000" cy="523220"/>
          </a:xfrm>
          <a:prstGeom prst="rect">
            <a:avLst/>
          </a:prstGeom>
        </p:spPr>
        <p:txBody>
          <a:bodyPr wrap="square">
            <a:spAutoFit/>
          </a:bodyPr>
          <a:lstStyle/>
          <a:p>
            <a:r>
              <a:rPr lang="en-US" sz="1400" b="1" dirty="0">
                <a:solidFill>
                  <a:srgbClr val="FFFFFF"/>
                </a:solidFill>
                <a:latin typeface="Calibri"/>
              </a:rPr>
              <a:t>MMWR, August 22, 2014, Vol 63, #33              MMWR (RR) June 6, 2008, Vol 57 #05; 1-30     </a:t>
            </a:r>
          </a:p>
          <a:p>
            <a:r>
              <a:rPr lang="en-US" sz="1400" b="1" dirty="0">
                <a:solidFill>
                  <a:srgbClr val="FFFFFF"/>
                </a:solidFill>
                <a:latin typeface="Calibri"/>
              </a:rPr>
              <a:t>                                    ACIP Meeting Minutes, October 25-26, 2017</a:t>
            </a:r>
          </a:p>
        </p:txBody>
      </p:sp>
    </p:spTree>
    <p:extLst>
      <p:ext uri="{BB962C8B-B14F-4D97-AF65-F5344CB8AC3E}">
        <p14:creationId xmlns:p14="http://schemas.microsoft.com/office/powerpoint/2010/main" val="132559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24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152401"/>
            <a:ext cx="5105400" cy="584775"/>
          </a:xfrm>
          <a:prstGeom prst="rect">
            <a:avLst/>
          </a:prstGeom>
          <a:noFill/>
        </p:spPr>
        <p:txBody>
          <a:bodyPr wrap="square" rtlCol="0">
            <a:spAutoFit/>
          </a:bodyPr>
          <a:lstStyle/>
          <a:p>
            <a:pPr algn="ctr"/>
            <a:r>
              <a:rPr lang="en-US" sz="3200" dirty="0" err="1">
                <a:solidFill>
                  <a:srgbClr val="FFFF99"/>
                </a:solidFill>
              </a:rPr>
              <a:t>Shingrix</a:t>
            </a:r>
            <a:r>
              <a:rPr lang="en-US" sz="2400" dirty="0">
                <a:solidFill>
                  <a:srgbClr val="FFFF99"/>
                </a:solidFill>
              </a:rPr>
              <a:t>®  (RZV) from GSK</a:t>
            </a:r>
          </a:p>
        </p:txBody>
      </p:sp>
      <p:sp>
        <p:nvSpPr>
          <p:cNvPr id="3" name="TextBox 2"/>
          <p:cNvSpPr txBox="1"/>
          <p:nvPr/>
        </p:nvSpPr>
        <p:spPr>
          <a:xfrm>
            <a:off x="2286000" y="737176"/>
            <a:ext cx="7772400" cy="7109639"/>
          </a:xfrm>
          <a:prstGeom prst="rect">
            <a:avLst/>
          </a:prstGeom>
          <a:noFill/>
        </p:spPr>
        <p:txBody>
          <a:bodyPr wrap="square" rtlCol="0">
            <a:spAutoFit/>
          </a:bodyPr>
          <a:lstStyle/>
          <a:p>
            <a:pPr marL="285750" indent="-285750">
              <a:buFont typeface="Arial" panose="020B0604020202020204" pitchFamily="34" charset="0"/>
              <a:buChar char="•"/>
            </a:pPr>
            <a:r>
              <a:rPr lang="en-US" sz="2000" dirty="0"/>
              <a:t>Licensed for adults ≥ 50 years of age</a:t>
            </a:r>
          </a:p>
          <a:p>
            <a:pPr marL="285750" indent="-285750">
              <a:buFont typeface="Arial" panose="020B0604020202020204" pitchFamily="34" charset="0"/>
              <a:buChar char="•"/>
            </a:pPr>
            <a:r>
              <a:rPr lang="en-US" sz="2000" dirty="0"/>
              <a:t>Store at appropriate </a:t>
            </a:r>
            <a:r>
              <a:rPr lang="en-US" sz="2000" b="1" dirty="0">
                <a:solidFill>
                  <a:srgbClr val="FFC000"/>
                </a:solidFill>
              </a:rPr>
              <a:t>refrigerator</a:t>
            </a:r>
            <a:r>
              <a:rPr lang="en-US" sz="2000" dirty="0"/>
              <a:t> temperatures</a:t>
            </a:r>
          </a:p>
          <a:p>
            <a:pPr marL="285750" indent="-285750">
              <a:buFont typeface="Arial" panose="020B0604020202020204" pitchFamily="34" charset="0"/>
              <a:buChar char="•"/>
            </a:pPr>
            <a:r>
              <a:rPr lang="en-US" sz="2000" b="1" dirty="0">
                <a:solidFill>
                  <a:srgbClr val="FFC000"/>
                </a:solidFill>
              </a:rPr>
              <a:t>2 doses given </a:t>
            </a:r>
            <a:r>
              <a:rPr lang="en-US" sz="2000" b="1" u="sng" dirty="0">
                <a:solidFill>
                  <a:srgbClr val="FFC000"/>
                </a:solidFill>
              </a:rPr>
              <a:t>IM</a:t>
            </a:r>
            <a:r>
              <a:rPr lang="en-US" sz="2000" b="1" dirty="0">
                <a:solidFill>
                  <a:srgbClr val="FFC000"/>
                </a:solidFill>
              </a:rPr>
              <a:t>, 2-6 months apart</a:t>
            </a:r>
          </a:p>
          <a:p>
            <a:pPr marL="285750" indent="-285750">
              <a:buFont typeface="Arial" panose="020B0604020202020204" pitchFamily="34" charset="0"/>
              <a:buChar char="•"/>
            </a:pPr>
            <a:r>
              <a:rPr lang="en-US" sz="2000" b="1" u="sng" dirty="0">
                <a:solidFill>
                  <a:srgbClr val="FFC000"/>
                </a:solidFill>
              </a:rPr>
              <a:t>Give only 0.5 cc, not full contents of the vial.</a:t>
            </a:r>
            <a:r>
              <a:rPr lang="en-US" sz="2000" b="1" dirty="0">
                <a:solidFill>
                  <a:srgbClr val="FFC000"/>
                </a:solidFill>
              </a:rPr>
              <a:t>*</a:t>
            </a:r>
          </a:p>
          <a:p>
            <a:pPr marL="285750" indent="-285750">
              <a:buFont typeface="Arial" panose="020B0604020202020204" pitchFamily="34" charset="0"/>
              <a:buChar char="•"/>
            </a:pPr>
            <a:endParaRPr lang="en-US" sz="2000" dirty="0"/>
          </a:p>
          <a:p>
            <a:r>
              <a:rPr lang="en-US" sz="2000" dirty="0"/>
              <a:t>Efficacy</a:t>
            </a:r>
          </a:p>
          <a:p>
            <a:pPr marL="742950" lvl="1" indent="-285750">
              <a:buFont typeface="Arial" panose="020B0604020202020204" pitchFamily="34" charset="0"/>
              <a:buChar char="•"/>
            </a:pPr>
            <a:r>
              <a:rPr lang="en-US" sz="2000" dirty="0"/>
              <a:t>91% in preventing zoster in all age groups</a:t>
            </a:r>
          </a:p>
          <a:p>
            <a:pPr marL="742950" lvl="1" indent="-285750">
              <a:buFont typeface="Arial" panose="020B0604020202020204" pitchFamily="34" charset="0"/>
              <a:buChar char="•"/>
            </a:pPr>
            <a:r>
              <a:rPr lang="en-US" sz="2000" dirty="0"/>
              <a:t>88% in preventing PHN</a:t>
            </a:r>
          </a:p>
          <a:p>
            <a:pPr marL="742950" lvl="1" indent="-285750">
              <a:buFont typeface="Arial" panose="020B0604020202020204" pitchFamily="34" charset="0"/>
              <a:buChar char="•"/>
            </a:pPr>
            <a:r>
              <a:rPr lang="en-US" sz="2000" dirty="0"/>
              <a:t>85% vaccine effectiveness &gt;4 yrs. post vaccination</a:t>
            </a:r>
          </a:p>
          <a:p>
            <a:pPr marL="285750" indent="-285750">
              <a:buFont typeface="Arial" panose="020B0604020202020204" pitchFamily="34" charset="0"/>
              <a:buChar char="•"/>
            </a:pPr>
            <a:endParaRPr lang="en-US" sz="2000" dirty="0"/>
          </a:p>
          <a:p>
            <a:r>
              <a:rPr lang="en-US" sz="2000" dirty="0"/>
              <a:t>ACIP Recommendations</a:t>
            </a:r>
          </a:p>
          <a:p>
            <a:pPr lvl="1"/>
            <a:r>
              <a:rPr lang="en-US" sz="2000" dirty="0"/>
              <a:t>1.  RZV (recombinant zoster vaccine) is recommended  </a:t>
            </a:r>
          </a:p>
          <a:p>
            <a:pPr lvl="1"/>
            <a:r>
              <a:rPr lang="en-US" sz="2000" dirty="0"/>
              <a:t>      for  prevention of shingles and related complications</a:t>
            </a:r>
          </a:p>
          <a:p>
            <a:pPr marL="800100" lvl="1" indent="-342900">
              <a:buAutoNum type="arabicPeriod" startAt="2"/>
            </a:pPr>
            <a:r>
              <a:rPr lang="en-US" sz="2000" dirty="0"/>
              <a:t>RZV is recommended for </a:t>
            </a:r>
            <a:r>
              <a:rPr lang="en-US" sz="2000" dirty="0">
                <a:solidFill>
                  <a:schemeClr val="tx2">
                    <a:lumMod val="40000"/>
                    <a:lumOff val="60000"/>
                  </a:schemeClr>
                </a:solidFill>
              </a:rPr>
              <a:t>i</a:t>
            </a:r>
            <a:r>
              <a:rPr lang="en-US" sz="2000" u="sng" dirty="0">
                <a:solidFill>
                  <a:schemeClr val="tx2">
                    <a:lumMod val="40000"/>
                    <a:lumOff val="60000"/>
                  </a:schemeClr>
                </a:solidFill>
              </a:rPr>
              <a:t>mmunocompetent</a:t>
            </a:r>
            <a:r>
              <a:rPr lang="en-US" sz="2000" dirty="0"/>
              <a:t> adults who previously received ZVL (</a:t>
            </a:r>
            <a:r>
              <a:rPr lang="en-US" sz="2000" dirty="0" err="1"/>
              <a:t>Zostavax</a:t>
            </a:r>
            <a:r>
              <a:rPr lang="en-US" sz="2000" dirty="0"/>
              <a:t>™)</a:t>
            </a:r>
          </a:p>
          <a:p>
            <a:pPr marL="800100" lvl="1" indent="-342900">
              <a:buAutoNum type="arabicPeriod" startAt="2"/>
            </a:pPr>
            <a:r>
              <a:rPr lang="en-US" sz="2000" dirty="0"/>
              <a:t>RZV is </a:t>
            </a:r>
            <a:r>
              <a:rPr lang="en-US" sz="2000" u="sng" dirty="0"/>
              <a:t>preferred</a:t>
            </a:r>
            <a:r>
              <a:rPr lang="en-US" sz="2000" dirty="0"/>
              <a:t> over ZVL</a:t>
            </a:r>
          </a:p>
          <a:p>
            <a:pPr marL="800100" lvl="1" indent="-342900">
              <a:buAutoNum type="arabicPeriod" startAt="2"/>
            </a:pPr>
            <a:r>
              <a:rPr lang="en-US" sz="2000" dirty="0"/>
              <a:t>RZV should not be given &lt; 2 months after receipt of ZVL</a:t>
            </a:r>
          </a:p>
          <a:p>
            <a:pPr marL="800100" lvl="1" indent="-342900">
              <a:buAutoNum type="arabicPeriod" startAt="2"/>
            </a:pPr>
            <a:r>
              <a:rPr lang="en-US" sz="2000" dirty="0"/>
              <a:t>Can be administered at same visit as other vaccines</a:t>
            </a:r>
          </a:p>
          <a:p>
            <a:pPr marL="1200150" lvl="2" indent="-285750">
              <a:lnSpc>
                <a:spcPct val="150000"/>
              </a:lnSpc>
              <a:buFont typeface="Arial" panose="020B0604020202020204" pitchFamily="34" charset="0"/>
              <a:buChar char="•"/>
            </a:pPr>
            <a:endParaRPr lang="en-US" sz="2000" dirty="0"/>
          </a:p>
          <a:p>
            <a:pPr marL="1200150" lvl="2" indent="-285750">
              <a:lnSpc>
                <a:spcPct val="150000"/>
              </a:lnSpc>
              <a:buFont typeface="Arial" panose="020B0604020202020204" pitchFamily="34" charset="0"/>
              <a:buChar char="•"/>
            </a:pPr>
            <a:endParaRPr lang="en-US" sz="2000" dirty="0"/>
          </a:p>
          <a:p>
            <a:pPr marL="1200150" lvl="2" indent="-285750">
              <a:buFont typeface="Arial" panose="020B0604020202020204" pitchFamily="34" charset="0"/>
              <a:buChar char="•"/>
            </a:pPr>
            <a:endParaRPr lang="en-US" dirty="0"/>
          </a:p>
          <a:p>
            <a:pPr marL="1200150" lvl="2" indent="-285750">
              <a:buFont typeface="Arial" panose="020B0604020202020204" pitchFamily="34" charset="0"/>
              <a:buChar char="•"/>
            </a:pPr>
            <a:endParaRPr lang="en-US" dirty="0"/>
          </a:p>
        </p:txBody>
      </p:sp>
      <p:sp>
        <p:nvSpPr>
          <p:cNvPr id="4" name="TextBox 3"/>
          <p:cNvSpPr txBox="1"/>
          <p:nvPr/>
        </p:nvSpPr>
        <p:spPr>
          <a:xfrm>
            <a:off x="1866900" y="6370766"/>
            <a:ext cx="8305800" cy="276999"/>
          </a:xfrm>
          <a:prstGeom prst="rect">
            <a:avLst/>
          </a:prstGeom>
          <a:noFill/>
        </p:spPr>
        <p:txBody>
          <a:bodyPr wrap="square" rtlCol="0">
            <a:spAutoFit/>
          </a:bodyPr>
          <a:lstStyle/>
          <a:p>
            <a:r>
              <a:rPr lang="en-US" sz="1200" dirty="0"/>
              <a:t>MMWR/January 26,2018/Vol. 67/No. 3</a:t>
            </a:r>
          </a:p>
        </p:txBody>
      </p:sp>
      <p:sp>
        <p:nvSpPr>
          <p:cNvPr id="5" name="TextBox 4"/>
          <p:cNvSpPr txBox="1"/>
          <p:nvPr/>
        </p:nvSpPr>
        <p:spPr>
          <a:xfrm>
            <a:off x="6019801" y="6278432"/>
            <a:ext cx="5305425" cy="461665"/>
          </a:xfrm>
          <a:prstGeom prst="rect">
            <a:avLst/>
          </a:prstGeom>
          <a:noFill/>
        </p:spPr>
        <p:txBody>
          <a:bodyPr wrap="square" rtlCol="0">
            <a:spAutoFit/>
          </a:bodyPr>
          <a:lstStyle/>
          <a:p>
            <a:r>
              <a:rPr lang="en-US" sz="1200" dirty="0"/>
              <a:t>*https://www.cdc.gov/vaccines/hcp/acip-recs/general-recs/administration.html</a:t>
            </a:r>
          </a:p>
        </p:txBody>
      </p:sp>
    </p:spTree>
    <p:extLst>
      <p:ext uri="{BB962C8B-B14F-4D97-AF65-F5344CB8AC3E}">
        <p14:creationId xmlns:p14="http://schemas.microsoft.com/office/powerpoint/2010/main" val="2219600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2" name="Rectangle 4"/>
          <p:cNvSpPr>
            <a:spLocks noGrp="1" noChangeArrowheads="1"/>
          </p:cNvSpPr>
          <p:nvPr>
            <p:ph type="title"/>
          </p:nvPr>
        </p:nvSpPr>
        <p:spPr>
          <a:xfrm>
            <a:off x="2514600" y="282491"/>
            <a:ext cx="6858000" cy="857250"/>
          </a:xfrm>
        </p:spPr>
        <p:txBody>
          <a:bodyPr>
            <a:normAutofit fontScale="90000"/>
          </a:bodyPr>
          <a:lstStyle/>
          <a:p>
            <a:r>
              <a:rPr lang="en-US" sz="3600" dirty="0">
                <a:solidFill>
                  <a:srgbClr val="FFFF99"/>
                </a:solidFill>
              </a:rPr>
              <a:t>Pneumococcal Conjugate Vaccine for Adults (PCV13)</a:t>
            </a:r>
          </a:p>
        </p:txBody>
      </p:sp>
      <p:sp>
        <p:nvSpPr>
          <p:cNvPr id="421893" name="Text Box 5"/>
          <p:cNvSpPr txBox="1">
            <a:spLocks noChangeArrowheads="1"/>
          </p:cNvSpPr>
          <p:nvPr/>
        </p:nvSpPr>
        <p:spPr bwMode="auto">
          <a:xfrm>
            <a:off x="2209800" y="1681613"/>
            <a:ext cx="7467600" cy="4034438"/>
          </a:xfrm>
          <a:prstGeom prst="rect">
            <a:avLst/>
          </a:prstGeom>
          <a:noFill/>
          <a:ln w="9525">
            <a:noFill/>
            <a:miter lim="800000"/>
            <a:headEnd/>
            <a:tailEnd/>
          </a:ln>
          <a:effectLst/>
        </p:spPr>
        <p:txBody>
          <a:bodyPr wrap="square">
            <a:spAutoFit/>
          </a:bodyPr>
          <a:lstStyle/>
          <a:p>
            <a:pPr defTabSz="685800">
              <a:spcBef>
                <a:spcPct val="50000"/>
              </a:spcBef>
            </a:pPr>
            <a:r>
              <a:rPr lang="en-US" sz="2400" dirty="0">
                <a:solidFill>
                  <a:srgbClr val="FFFFFF"/>
                </a:solidFill>
                <a:latin typeface="Calibri"/>
              </a:rPr>
              <a:t>ACIP recommends 1 dose of PCV13 for:</a:t>
            </a:r>
          </a:p>
          <a:p>
            <a:pPr indent="298847" defTabSz="685800">
              <a:spcBef>
                <a:spcPct val="50000"/>
              </a:spcBef>
              <a:buFont typeface="Arial" pitchFamily="34" charset="0"/>
              <a:buChar char="•"/>
            </a:pPr>
            <a:r>
              <a:rPr lang="en-US" sz="2400" dirty="0">
                <a:solidFill>
                  <a:srgbClr val="FFFFFF"/>
                </a:solidFill>
                <a:latin typeface="Calibri"/>
              </a:rPr>
              <a:t>Adults 19 years and older with the following (PCV13 should be given first followed by PPSV23 8 weeks later):</a:t>
            </a:r>
          </a:p>
          <a:p>
            <a:pPr marL="427435" defTabSz="685800">
              <a:buFont typeface="Wingdings" pitchFamily="2" charset="2"/>
              <a:buChar char="§"/>
            </a:pPr>
            <a:r>
              <a:rPr lang="en-US" sz="2400" dirty="0">
                <a:solidFill>
                  <a:srgbClr val="FFFFFF"/>
                </a:solidFill>
                <a:latin typeface="Calibri"/>
              </a:rPr>
              <a:t>	Immunocompromising conditions </a:t>
            </a:r>
          </a:p>
          <a:p>
            <a:pPr marL="427435" defTabSz="685800">
              <a:buFont typeface="Wingdings" pitchFamily="2" charset="2"/>
              <a:buChar char="§"/>
            </a:pPr>
            <a:r>
              <a:rPr lang="en-US" sz="2400" dirty="0">
                <a:solidFill>
                  <a:srgbClr val="FFFFFF"/>
                </a:solidFill>
                <a:latin typeface="Calibri"/>
              </a:rPr>
              <a:t>	Functional or anatomic </a:t>
            </a:r>
            <a:r>
              <a:rPr lang="en-US" sz="2400" dirty="0" err="1">
                <a:solidFill>
                  <a:srgbClr val="FFFFFF"/>
                </a:solidFill>
                <a:latin typeface="Calibri"/>
              </a:rPr>
              <a:t>asplenia</a:t>
            </a:r>
            <a:r>
              <a:rPr lang="en-US" sz="2400" dirty="0">
                <a:solidFill>
                  <a:srgbClr val="FFFFFF"/>
                </a:solidFill>
                <a:latin typeface="Calibri"/>
              </a:rPr>
              <a:t> </a:t>
            </a:r>
          </a:p>
          <a:p>
            <a:pPr marL="427435" defTabSz="685800">
              <a:buFont typeface="Wingdings" pitchFamily="2" charset="2"/>
              <a:buChar char="§"/>
            </a:pPr>
            <a:r>
              <a:rPr lang="en-US" sz="2400" dirty="0">
                <a:solidFill>
                  <a:srgbClr val="FFFFFF"/>
                </a:solidFill>
                <a:latin typeface="Calibri"/>
              </a:rPr>
              <a:t>	Sickle cell disease </a:t>
            </a:r>
          </a:p>
          <a:p>
            <a:pPr marL="427435" defTabSz="685800">
              <a:buFont typeface="Wingdings" pitchFamily="2" charset="2"/>
              <a:buChar char="§"/>
            </a:pPr>
            <a:r>
              <a:rPr lang="en-US" sz="2400" dirty="0">
                <a:solidFill>
                  <a:srgbClr val="FFFFFF"/>
                </a:solidFill>
                <a:latin typeface="Calibri"/>
              </a:rPr>
              <a:t>	CSF leaks</a:t>
            </a:r>
          </a:p>
          <a:p>
            <a:pPr marL="427435" defTabSz="685800">
              <a:buFont typeface="Wingdings" pitchFamily="2" charset="2"/>
              <a:buChar char="§"/>
            </a:pPr>
            <a:r>
              <a:rPr lang="en-US" sz="2400" dirty="0">
                <a:solidFill>
                  <a:srgbClr val="FFFFFF"/>
                </a:solidFill>
                <a:latin typeface="Calibri"/>
              </a:rPr>
              <a:t>	Cochlear implants</a:t>
            </a:r>
          </a:p>
          <a:p>
            <a:pPr indent="298847" defTabSz="685800">
              <a:spcBef>
                <a:spcPts val="450"/>
              </a:spcBef>
              <a:buFont typeface="Arial" pitchFamily="34" charset="0"/>
              <a:buChar char="•"/>
            </a:pPr>
            <a:r>
              <a:rPr lang="en-US" sz="2400" dirty="0">
                <a:solidFill>
                  <a:srgbClr val="FFFFFF"/>
                </a:solidFill>
                <a:latin typeface="Calibri"/>
              </a:rPr>
              <a:t>Adults 65 years and older (PCV13 should be given first, followed by PPSV23 1 year later).</a:t>
            </a:r>
          </a:p>
        </p:txBody>
      </p:sp>
      <p:sp>
        <p:nvSpPr>
          <p:cNvPr id="7" name="Rectangle 6"/>
          <p:cNvSpPr/>
          <p:nvPr/>
        </p:nvSpPr>
        <p:spPr>
          <a:xfrm>
            <a:off x="6038850" y="4857751"/>
            <a:ext cx="2914650" cy="253916"/>
          </a:xfrm>
          <a:prstGeom prst="rect">
            <a:avLst/>
          </a:prstGeom>
        </p:spPr>
        <p:txBody>
          <a:bodyPr wrap="square">
            <a:spAutoFit/>
          </a:bodyPr>
          <a:lstStyle/>
          <a:p>
            <a:pPr defTabSz="685800"/>
            <a:endParaRPr lang="en-US" sz="1050" b="1">
              <a:solidFill>
                <a:srgbClr val="FFFFFF"/>
              </a:solidFill>
              <a:latin typeface="Calibri"/>
            </a:endParaRPr>
          </a:p>
        </p:txBody>
      </p:sp>
      <p:sp>
        <p:nvSpPr>
          <p:cNvPr id="8" name="Rectangle 7"/>
          <p:cNvSpPr/>
          <p:nvPr/>
        </p:nvSpPr>
        <p:spPr>
          <a:xfrm>
            <a:off x="3245486" y="6324601"/>
            <a:ext cx="5240655" cy="276999"/>
          </a:xfrm>
          <a:prstGeom prst="rect">
            <a:avLst/>
          </a:prstGeom>
        </p:spPr>
        <p:txBody>
          <a:bodyPr wrap="square">
            <a:spAutoFit/>
          </a:bodyPr>
          <a:lstStyle/>
          <a:p>
            <a:pPr algn="ctr" defTabSz="685800"/>
            <a:r>
              <a:rPr lang="en-US" sz="1200" b="1" dirty="0">
                <a:solidFill>
                  <a:srgbClr val="FFFFFF"/>
                </a:solidFill>
                <a:latin typeface="Calibri"/>
              </a:rPr>
              <a:t>MMWR  2014;Vol. 63 #37:822-5     MMWR,  2015 , Vol. 64, #34:944-7  </a:t>
            </a:r>
            <a:endParaRPr lang="en-US" sz="1200" dirty="0">
              <a:solidFill>
                <a:srgbClr val="FFFFFF"/>
              </a:solidFill>
              <a:latin typeface="Calibri"/>
            </a:endParaRPr>
          </a:p>
        </p:txBody>
      </p:sp>
      <p:sp>
        <p:nvSpPr>
          <p:cNvPr id="6" name="TextBox 5"/>
          <p:cNvSpPr txBox="1"/>
          <p:nvPr/>
        </p:nvSpPr>
        <p:spPr>
          <a:xfrm>
            <a:off x="6438900" y="4629150"/>
            <a:ext cx="2057400" cy="300082"/>
          </a:xfrm>
          <a:prstGeom prst="rect">
            <a:avLst/>
          </a:prstGeom>
          <a:noFill/>
        </p:spPr>
        <p:txBody>
          <a:bodyPr wrap="square" rtlCol="0">
            <a:spAutoFit/>
          </a:bodyPr>
          <a:lstStyle/>
          <a:p>
            <a:pPr defTabSz="685800"/>
            <a:r>
              <a:rPr lang="en-US" sz="1350">
                <a:solidFill>
                  <a:srgbClr val="FF0000"/>
                </a:solidFill>
                <a:latin typeface="Calibri"/>
              </a:rPr>
              <a:t> </a:t>
            </a:r>
          </a:p>
        </p:txBody>
      </p:sp>
      <p:sp>
        <p:nvSpPr>
          <p:cNvPr id="2" name="TextBox 1"/>
          <p:cNvSpPr txBox="1"/>
          <p:nvPr/>
        </p:nvSpPr>
        <p:spPr>
          <a:xfrm>
            <a:off x="2378393" y="4523043"/>
            <a:ext cx="2260283" cy="300082"/>
          </a:xfrm>
          <a:prstGeom prst="rect">
            <a:avLst/>
          </a:prstGeom>
          <a:noFill/>
        </p:spPr>
        <p:txBody>
          <a:bodyPr wrap="square" rtlCol="0">
            <a:spAutoFit/>
          </a:bodyPr>
          <a:lstStyle/>
          <a:p>
            <a:pPr defTabSz="685800"/>
            <a:endParaRPr lang="en-US" sz="1350" dirty="0">
              <a:solidFill>
                <a:srgbClr val="FFFFFF"/>
              </a:solidFill>
              <a:latin typeface="Calibri"/>
            </a:endParaRPr>
          </a:p>
        </p:txBody>
      </p:sp>
    </p:spTree>
    <p:extLst>
      <p:ext uri="{BB962C8B-B14F-4D97-AF65-F5344CB8AC3E}">
        <p14:creationId xmlns:p14="http://schemas.microsoft.com/office/powerpoint/2010/main" val="3219121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title" idx="4294967295"/>
          </p:nvPr>
        </p:nvSpPr>
        <p:spPr>
          <a:xfrm>
            <a:off x="1752600" y="472353"/>
            <a:ext cx="8295774" cy="509368"/>
          </a:xfrm>
        </p:spPr>
        <p:txBody>
          <a:bodyPr>
            <a:normAutofit fontScale="90000"/>
          </a:bodyPr>
          <a:lstStyle/>
          <a:p>
            <a:pPr algn="ctr"/>
            <a:r>
              <a:rPr lang="en-US" sz="2800" b="1" dirty="0">
                <a:solidFill>
                  <a:srgbClr val="FFFF99"/>
                </a:solidFill>
                <a:latin typeface="Arial" panose="020B0604020202020204" pitchFamily="34" charset="0"/>
                <a:cs typeface="Arial" panose="020B0604020202020204" pitchFamily="34" charset="0"/>
              </a:rPr>
              <a:t>Pneumococcal Polysaccharide Vaccine for Adults (PPSV23)</a:t>
            </a:r>
            <a:endParaRPr lang="en-US" sz="2800" b="1" i="1" dirty="0">
              <a:solidFill>
                <a:srgbClr val="FFFF99"/>
              </a:solidFill>
              <a:latin typeface="Arial" panose="020B0604020202020204" pitchFamily="34" charset="0"/>
              <a:cs typeface="Arial" panose="020B0604020202020204" pitchFamily="34" charset="0"/>
            </a:endParaRPr>
          </a:p>
        </p:txBody>
      </p:sp>
      <p:sp>
        <p:nvSpPr>
          <p:cNvPr id="228354" name="Rectangle 3"/>
          <p:cNvSpPr>
            <a:spLocks noGrp="1" noChangeArrowheads="1"/>
          </p:cNvSpPr>
          <p:nvPr>
            <p:ph type="body" idx="4294967295"/>
          </p:nvPr>
        </p:nvSpPr>
        <p:spPr>
          <a:xfrm>
            <a:off x="2046560" y="1297991"/>
            <a:ext cx="8093619" cy="2334426"/>
          </a:xfrm>
        </p:spPr>
        <p:txBody>
          <a:bodyPr>
            <a:normAutofit fontScale="25000" lnSpcReduction="20000"/>
          </a:bodyPr>
          <a:lstStyle/>
          <a:p>
            <a:pPr>
              <a:lnSpc>
                <a:spcPct val="120000"/>
              </a:lnSpc>
              <a:buFontTx/>
              <a:buNone/>
            </a:pPr>
            <a:r>
              <a:rPr lang="en-US" sz="7200" dirty="0">
                <a:latin typeface="Arial" panose="020B0604020202020204" pitchFamily="34" charset="0"/>
                <a:cs typeface="Arial" panose="020B0604020202020204" pitchFamily="34" charset="0"/>
              </a:rPr>
              <a:t>ACIP recommends 1 dose of PPSV23 for:</a:t>
            </a:r>
          </a:p>
          <a:p>
            <a:pPr lvl="1">
              <a:lnSpc>
                <a:spcPct val="120000"/>
              </a:lnSpc>
              <a:buFont typeface="Arial" pitchFamily="34" charset="0"/>
              <a:buChar char="•"/>
            </a:pPr>
            <a:r>
              <a:rPr lang="en-US" sz="7200" dirty="0">
                <a:latin typeface="Arial" panose="020B0604020202020204" pitchFamily="34" charset="0"/>
                <a:cs typeface="Arial" panose="020B0604020202020204" pitchFamily="34" charset="0"/>
              </a:rPr>
              <a:t>Adults 65 years and older</a:t>
            </a:r>
          </a:p>
          <a:p>
            <a:pPr lvl="1">
              <a:lnSpc>
                <a:spcPct val="120000"/>
              </a:lnSpc>
              <a:buFont typeface="Arial" pitchFamily="34" charset="0"/>
              <a:buChar char="•"/>
            </a:pPr>
            <a:r>
              <a:rPr lang="en-US" sz="7200" dirty="0">
                <a:latin typeface="Arial" panose="020B0604020202020204" pitchFamily="34" charset="0"/>
                <a:cs typeface="Arial" panose="020B0604020202020204" pitchFamily="34" charset="0"/>
              </a:rPr>
              <a:t>Persons aged 2 through 64 years with medical conditions that increase their risk for pneumococcal infection</a:t>
            </a:r>
          </a:p>
          <a:p>
            <a:pPr lvl="1">
              <a:lnSpc>
                <a:spcPct val="120000"/>
              </a:lnSpc>
              <a:buFont typeface="Arial" pitchFamily="34" charset="0"/>
              <a:buChar char="•"/>
            </a:pPr>
            <a:r>
              <a:rPr lang="en-US" sz="7200" dirty="0">
                <a:latin typeface="Arial" panose="020B0604020202020204" pitchFamily="34" charset="0"/>
                <a:cs typeface="Arial" panose="020B0604020202020204" pitchFamily="34" charset="0"/>
              </a:rPr>
              <a:t>Persons 19 and older with </a:t>
            </a:r>
          </a:p>
          <a:p>
            <a:pPr lvl="2">
              <a:lnSpc>
                <a:spcPct val="120000"/>
              </a:lnSpc>
            </a:pPr>
            <a:r>
              <a:rPr lang="en-US" sz="7200" dirty="0">
                <a:latin typeface="Arial" panose="020B0604020202020204" pitchFamily="34" charset="0"/>
                <a:cs typeface="Arial" panose="020B0604020202020204" pitchFamily="34" charset="0"/>
              </a:rPr>
              <a:t>Chronic heart, lung, or liver disease</a:t>
            </a:r>
          </a:p>
          <a:p>
            <a:pPr lvl="2">
              <a:lnSpc>
                <a:spcPct val="120000"/>
              </a:lnSpc>
            </a:pPr>
            <a:r>
              <a:rPr lang="en-US" sz="7200" dirty="0">
                <a:latin typeface="Arial" panose="020B0604020202020204" pitchFamily="34" charset="0"/>
                <a:cs typeface="Arial" panose="020B0604020202020204" pitchFamily="34" charset="0"/>
              </a:rPr>
              <a:t>CSF leaks or cochlear implants</a:t>
            </a:r>
          </a:p>
          <a:p>
            <a:pPr lvl="2">
              <a:lnSpc>
                <a:spcPct val="120000"/>
              </a:lnSpc>
            </a:pPr>
            <a:r>
              <a:rPr lang="en-US" sz="7200" dirty="0">
                <a:latin typeface="Arial" panose="020B0604020202020204" pitchFamily="34" charset="0"/>
                <a:cs typeface="Arial" panose="020B0604020202020204" pitchFamily="34" charset="0"/>
              </a:rPr>
              <a:t>Diabetes</a:t>
            </a:r>
          </a:p>
          <a:p>
            <a:pPr lvl="2">
              <a:lnSpc>
                <a:spcPct val="120000"/>
              </a:lnSpc>
            </a:pPr>
            <a:r>
              <a:rPr lang="en-US" sz="7200" dirty="0">
                <a:latin typeface="Arial" panose="020B0604020202020204" pitchFamily="34" charset="0"/>
                <a:cs typeface="Arial" panose="020B0604020202020204" pitchFamily="34" charset="0"/>
              </a:rPr>
              <a:t>Alcoholism </a:t>
            </a:r>
          </a:p>
          <a:p>
            <a:pPr lvl="2">
              <a:lnSpc>
                <a:spcPct val="120000"/>
              </a:lnSpc>
            </a:pPr>
            <a:r>
              <a:rPr lang="en-US" sz="7200" dirty="0">
                <a:latin typeface="Arial" panose="020B0604020202020204" pitchFamily="34" charset="0"/>
                <a:cs typeface="Arial" panose="020B0604020202020204" pitchFamily="34" charset="0"/>
              </a:rPr>
              <a:t>Cigarette smoking</a:t>
            </a:r>
          </a:p>
          <a:p>
            <a:pPr lvl="1">
              <a:lnSpc>
                <a:spcPct val="120000"/>
              </a:lnSpc>
              <a:buFont typeface="Arial" pitchFamily="34" charset="0"/>
              <a:buChar char="•"/>
            </a:pPr>
            <a:r>
              <a:rPr lang="en-US" sz="7200" dirty="0">
                <a:latin typeface="Arial" panose="020B0604020202020204" pitchFamily="34" charset="0"/>
                <a:cs typeface="Arial" panose="020B0604020202020204" pitchFamily="34" charset="0"/>
              </a:rPr>
              <a:t>Revaccination not recommended for most persons until they reach age 65</a:t>
            </a:r>
          </a:p>
          <a:p>
            <a:pPr lvl="1">
              <a:lnSpc>
                <a:spcPct val="120000"/>
              </a:lnSpc>
              <a:buFont typeface="Arial" pitchFamily="34" charset="0"/>
              <a:buChar char="•"/>
            </a:pPr>
            <a:endParaRPr lang="en-US" sz="4650" dirty="0">
              <a:latin typeface="Arial" panose="020B0604020202020204" pitchFamily="34" charset="0"/>
              <a:cs typeface="Arial" panose="020B0604020202020204" pitchFamily="34" charset="0"/>
            </a:endParaRPr>
          </a:p>
          <a:p>
            <a:pPr lvl="1">
              <a:lnSpc>
                <a:spcPct val="80000"/>
              </a:lnSpc>
              <a:buFont typeface="Arial" pitchFamily="34" charset="0"/>
              <a:buChar char="•"/>
            </a:pPr>
            <a:endParaRPr lang="en-US" sz="4650" dirty="0">
              <a:latin typeface="Arial" panose="020B0604020202020204" pitchFamily="34" charset="0"/>
              <a:cs typeface="Arial" panose="020B0604020202020204" pitchFamily="34" charset="0"/>
            </a:endParaRPr>
          </a:p>
          <a:p>
            <a:pPr lvl="1">
              <a:lnSpc>
                <a:spcPct val="80000"/>
              </a:lnSpc>
              <a:buFont typeface="Arial" pitchFamily="34" charset="0"/>
              <a:buChar char="•"/>
            </a:pPr>
            <a:endParaRPr lang="en-US" sz="4650" dirty="0">
              <a:latin typeface="Arial" panose="020B0604020202020204" pitchFamily="34" charset="0"/>
              <a:cs typeface="Arial" panose="020B0604020202020204" pitchFamily="34" charset="0"/>
            </a:endParaRPr>
          </a:p>
          <a:p>
            <a:pPr lvl="1">
              <a:lnSpc>
                <a:spcPct val="80000"/>
              </a:lnSpc>
              <a:buFont typeface="Arial" pitchFamily="34" charset="0"/>
              <a:buChar char="•"/>
            </a:pPr>
            <a:endParaRPr lang="en-US" sz="4650" dirty="0">
              <a:latin typeface="Arial" panose="020B0604020202020204" pitchFamily="34" charset="0"/>
              <a:cs typeface="Arial" panose="020B0604020202020204" pitchFamily="34" charset="0"/>
            </a:endParaRPr>
          </a:p>
          <a:p>
            <a:pPr lvl="1">
              <a:lnSpc>
                <a:spcPct val="80000"/>
              </a:lnSpc>
              <a:buFont typeface="Arial" pitchFamily="34" charset="0"/>
              <a:buChar char="•"/>
            </a:pPr>
            <a:endParaRPr lang="en-US" dirty="0">
              <a:solidFill>
                <a:schemeClr val="bg1"/>
              </a:solidFill>
            </a:endParaRPr>
          </a:p>
        </p:txBody>
      </p:sp>
      <p:sp>
        <p:nvSpPr>
          <p:cNvPr id="228357" name="Text Box 6"/>
          <p:cNvSpPr txBox="1">
            <a:spLocks noChangeArrowheads="1"/>
          </p:cNvSpPr>
          <p:nvPr/>
        </p:nvSpPr>
        <p:spPr bwMode="auto">
          <a:xfrm>
            <a:off x="8110539" y="4886326"/>
            <a:ext cx="428625" cy="369332"/>
          </a:xfrm>
          <a:prstGeom prst="rect">
            <a:avLst/>
          </a:prstGeom>
          <a:noFill/>
          <a:ln w="9525">
            <a:noFill/>
            <a:miter lim="800000"/>
            <a:headEnd/>
            <a:tailEnd/>
          </a:ln>
        </p:spPr>
        <p:txBody>
          <a:bodyPr>
            <a:spAutoFit/>
          </a:bodyPr>
          <a:lstStyle/>
          <a:p>
            <a:pPr>
              <a:spcBef>
                <a:spcPct val="50000"/>
              </a:spcBef>
            </a:pPr>
            <a:endParaRPr lang="en-US" b="1" dirty="0">
              <a:solidFill>
                <a:schemeClr val="accent1"/>
              </a:solidFill>
            </a:endParaRPr>
          </a:p>
        </p:txBody>
      </p:sp>
      <p:sp>
        <p:nvSpPr>
          <p:cNvPr id="228358" name="TextBox 6"/>
          <p:cNvSpPr txBox="1">
            <a:spLocks noChangeArrowheads="1"/>
          </p:cNvSpPr>
          <p:nvPr/>
        </p:nvSpPr>
        <p:spPr bwMode="auto">
          <a:xfrm>
            <a:off x="8110537" y="4972050"/>
            <a:ext cx="471488" cy="369332"/>
          </a:xfrm>
          <a:prstGeom prst="rect">
            <a:avLst/>
          </a:prstGeom>
          <a:noFill/>
          <a:ln w="9525">
            <a:noFill/>
            <a:miter lim="800000"/>
            <a:headEnd/>
            <a:tailEnd/>
          </a:ln>
        </p:spPr>
        <p:txBody>
          <a:bodyPr>
            <a:spAutoFit/>
          </a:bodyPr>
          <a:lstStyle/>
          <a:p>
            <a:endParaRPr lang="en-US" b="1" dirty="0">
              <a:solidFill>
                <a:srgbClr val="FFC000"/>
              </a:solidFill>
            </a:endParaRPr>
          </a:p>
        </p:txBody>
      </p:sp>
      <p:sp>
        <p:nvSpPr>
          <p:cNvPr id="8" name="Rectangle 7"/>
          <p:cNvSpPr/>
          <p:nvPr/>
        </p:nvSpPr>
        <p:spPr>
          <a:xfrm>
            <a:off x="3505200" y="6400801"/>
            <a:ext cx="4000500" cy="213585"/>
          </a:xfrm>
          <a:prstGeom prst="rect">
            <a:avLst/>
          </a:prstGeom>
        </p:spPr>
        <p:txBody>
          <a:bodyPr wrap="square">
            <a:spAutoFit/>
          </a:bodyPr>
          <a:lstStyle/>
          <a:p>
            <a:r>
              <a:rPr lang="en-US" sz="788" b="1" dirty="0"/>
              <a:t>MMWR, September 3, 2010, Vol 59, #34        MMWR, October 12,2012, Vol 61 #40</a:t>
            </a:r>
          </a:p>
        </p:txBody>
      </p:sp>
      <p:sp>
        <p:nvSpPr>
          <p:cNvPr id="7" name="Text Box 5"/>
          <p:cNvSpPr txBox="1">
            <a:spLocks noChangeArrowheads="1"/>
          </p:cNvSpPr>
          <p:nvPr/>
        </p:nvSpPr>
        <p:spPr bwMode="auto">
          <a:xfrm>
            <a:off x="2867026" y="5241370"/>
            <a:ext cx="6551294" cy="1077218"/>
          </a:xfrm>
          <a:prstGeom prst="rect">
            <a:avLst/>
          </a:prstGeom>
          <a:noFill/>
          <a:ln w="9525">
            <a:noFill/>
            <a:miter lim="800000"/>
            <a:headEnd/>
            <a:tailEnd/>
          </a:ln>
        </p:spPr>
        <p:txBody>
          <a:bodyPr wrap="square">
            <a:spAutoFit/>
          </a:bodyPr>
          <a:lstStyle/>
          <a:p>
            <a:pPr marL="191989" indent="-191989">
              <a:spcBef>
                <a:spcPct val="20000"/>
              </a:spcBef>
            </a:pPr>
            <a:r>
              <a:rPr lang="en-US" sz="1600" dirty="0">
                <a:latin typeface="Arial" panose="020B0604020202020204" pitchFamily="34" charset="0"/>
                <a:cs typeface="Arial" panose="020B0604020202020204" pitchFamily="34" charset="0"/>
              </a:rPr>
              <a:t>Persons at highest risk, such as those with immunocompromising conditions, and/or functional or anatomic </a:t>
            </a:r>
            <a:r>
              <a:rPr lang="en-US" sz="1600" dirty="0" err="1">
                <a:latin typeface="Arial" panose="020B0604020202020204" pitchFamily="34" charset="0"/>
                <a:cs typeface="Arial" panose="020B0604020202020204" pitchFamily="34" charset="0"/>
              </a:rPr>
              <a:t>asplenia</a:t>
            </a:r>
            <a:r>
              <a:rPr lang="en-US" sz="1600" dirty="0">
                <a:latin typeface="Arial" panose="020B0604020202020204" pitchFamily="34" charset="0"/>
                <a:cs typeface="Arial" panose="020B0604020202020204" pitchFamily="34" charset="0"/>
              </a:rPr>
              <a:t>, who received a dose before age 65, should receive a 2</a:t>
            </a:r>
            <a:r>
              <a:rPr lang="en-US" sz="1600" baseline="30000" dirty="0">
                <a:latin typeface="Arial" panose="020B0604020202020204" pitchFamily="34" charset="0"/>
                <a:cs typeface="Arial" panose="020B0604020202020204" pitchFamily="34" charset="0"/>
              </a:rPr>
              <a:t>nd</a:t>
            </a:r>
            <a:r>
              <a:rPr lang="en-US" sz="1600" dirty="0">
                <a:latin typeface="Arial" panose="020B0604020202020204" pitchFamily="34" charset="0"/>
                <a:cs typeface="Arial" panose="020B0604020202020204" pitchFamily="34" charset="0"/>
              </a:rPr>
              <a:t> dose 5 years after Dose 1, and a 3</a:t>
            </a:r>
            <a:r>
              <a:rPr lang="en-US" sz="1600" baseline="30000" dirty="0">
                <a:latin typeface="Arial" panose="020B0604020202020204" pitchFamily="34" charset="0"/>
                <a:cs typeface="Arial" panose="020B0604020202020204" pitchFamily="34" charset="0"/>
              </a:rPr>
              <a:t>rd</a:t>
            </a:r>
            <a:r>
              <a:rPr lang="en-US" sz="1600" dirty="0">
                <a:latin typeface="Arial" panose="020B0604020202020204" pitchFamily="34" charset="0"/>
                <a:cs typeface="Arial" panose="020B0604020202020204" pitchFamily="34" charset="0"/>
              </a:rPr>
              <a:t> dose at age  65.</a:t>
            </a:r>
          </a:p>
        </p:txBody>
      </p:sp>
    </p:spTree>
    <p:extLst>
      <p:ext uri="{BB962C8B-B14F-4D97-AF65-F5344CB8AC3E}">
        <p14:creationId xmlns:p14="http://schemas.microsoft.com/office/powerpoint/2010/main" val="1553464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idx="4294967295"/>
          </p:nvPr>
        </p:nvSpPr>
        <p:spPr>
          <a:xfrm>
            <a:off x="3810000" y="255494"/>
            <a:ext cx="4495800" cy="838200"/>
          </a:xfrm>
        </p:spPr>
        <p:txBody>
          <a:bodyPr>
            <a:normAutofit fontScale="90000"/>
          </a:bodyPr>
          <a:lstStyle/>
          <a:p>
            <a:pPr eaLnBrk="1" hangingPunct="1"/>
            <a:r>
              <a:rPr lang="en-US" sz="3600" dirty="0">
                <a:solidFill>
                  <a:srgbClr val="FFFF99"/>
                </a:solidFill>
              </a:rPr>
              <a:t>EPIC® is presented by:</a:t>
            </a:r>
          </a:p>
        </p:txBody>
      </p:sp>
      <p:sp>
        <p:nvSpPr>
          <p:cNvPr id="194562" name="Rectangle 3"/>
          <p:cNvSpPr>
            <a:spLocks noGrp="1" noChangeArrowheads="1"/>
          </p:cNvSpPr>
          <p:nvPr>
            <p:ph type="body" idx="4294967295"/>
          </p:nvPr>
        </p:nvSpPr>
        <p:spPr>
          <a:xfrm>
            <a:off x="1752600" y="1786890"/>
            <a:ext cx="8610600" cy="5334000"/>
          </a:xfrm>
        </p:spPr>
        <p:txBody>
          <a:bodyPr>
            <a:normAutofit fontScale="85000" lnSpcReduction="20000"/>
          </a:bodyPr>
          <a:lstStyle/>
          <a:p>
            <a:pPr>
              <a:spcBef>
                <a:spcPct val="50000"/>
              </a:spcBef>
              <a:buFontTx/>
              <a:buNone/>
            </a:pPr>
            <a:r>
              <a:rPr lang="en-US" dirty="0"/>
              <a:t>Georgia Chapter - American Academy of Pediatrics</a:t>
            </a:r>
          </a:p>
          <a:p>
            <a:pPr>
              <a:spcBef>
                <a:spcPct val="50000"/>
              </a:spcBef>
              <a:buFontTx/>
              <a:buNone/>
            </a:pPr>
            <a:r>
              <a:rPr lang="en-US" dirty="0"/>
              <a:t>Ga. Dept. of Public Health/Immunization Program </a:t>
            </a:r>
          </a:p>
          <a:p>
            <a:pPr>
              <a:spcBef>
                <a:spcPct val="50000"/>
              </a:spcBef>
              <a:buFontTx/>
              <a:buNone/>
            </a:pPr>
            <a:r>
              <a:rPr lang="en-US" i="1" dirty="0">
                <a:solidFill>
                  <a:srgbClr val="FFFFCC"/>
                </a:solidFill>
              </a:rPr>
              <a:t>In Cooperation with:</a:t>
            </a:r>
          </a:p>
          <a:p>
            <a:pPr>
              <a:spcBef>
                <a:spcPct val="50000"/>
              </a:spcBef>
              <a:buFontTx/>
              <a:buNone/>
            </a:pPr>
            <a:r>
              <a:rPr lang="en-US" dirty="0"/>
              <a:t>	Georgia Academy of Family Physicians</a:t>
            </a:r>
          </a:p>
          <a:p>
            <a:pPr>
              <a:spcBef>
                <a:spcPct val="50000"/>
              </a:spcBef>
              <a:buFontTx/>
              <a:buNone/>
            </a:pPr>
            <a:r>
              <a:rPr lang="en-US" dirty="0"/>
              <a:t>	Georgia Chapter - American College of Physicians </a:t>
            </a:r>
          </a:p>
          <a:p>
            <a:pPr>
              <a:spcBef>
                <a:spcPct val="50000"/>
              </a:spcBef>
              <a:buFontTx/>
              <a:buNone/>
            </a:pPr>
            <a:r>
              <a:rPr lang="en-US" dirty="0"/>
              <a:t>	Georgia OB/</a:t>
            </a:r>
            <a:r>
              <a:rPr lang="en-US" dirty="0" err="1"/>
              <a:t>Gyn</a:t>
            </a:r>
            <a:r>
              <a:rPr lang="en-US" dirty="0"/>
              <a:t> Society</a:t>
            </a:r>
          </a:p>
          <a:p>
            <a:pPr>
              <a:spcBef>
                <a:spcPct val="50000"/>
              </a:spcBef>
              <a:buFontTx/>
              <a:buNone/>
            </a:pPr>
            <a:endParaRPr lang="en-US" dirty="0"/>
          </a:p>
          <a:p>
            <a:pPr>
              <a:spcBef>
                <a:spcPct val="50000"/>
              </a:spcBef>
              <a:buFontTx/>
              <a:buNone/>
            </a:pPr>
            <a:r>
              <a:rPr lang="en-US" sz="1600" dirty="0"/>
              <a:t>EPIC® (Educating Physicians &amp; Practices In their Communities) is a registered trademark of the Georgia Chapter of the American Academy of Pediatrics.  All rights reserved.</a:t>
            </a:r>
          </a:p>
          <a:p>
            <a:pPr lvl="0">
              <a:spcBef>
                <a:spcPct val="50000"/>
              </a:spcBef>
              <a:buNone/>
            </a:pPr>
            <a:endParaRPr lang="en-US" dirty="0">
              <a:solidFill>
                <a:srgbClr val="FFFFFF"/>
              </a:solidFill>
            </a:endParaRPr>
          </a:p>
          <a:p>
            <a:pPr lvl="0">
              <a:spcBef>
                <a:spcPct val="50000"/>
              </a:spcBef>
              <a:buNone/>
            </a:pPr>
            <a:r>
              <a:rPr lang="en-US" dirty="0">
                <a:solidFill>
                  <a:srgbClr val="FFFFFF"/>
                </a:solidFill>
              </a:rPr>
              <a:t>	</a:t>
            </a:r>
          </a:p>
          <a:p>
            <a:pPr>
              <a:spcBef>
                <a:spcPct val="50000"/>
              </a:spcBef>
              <a:buFontTx/>
              <a:buNone/>
            </a:pPr>
            <a:endParaRPr lang="en-US" dirty="0"/>
          </a:p>
          <a:p>
            <a:pPr>
              <a:spcBef>
                <a:spcPct val="50000"/>
              </a:spcBef>
              <a:buFontTx/>
              <a:buNone/>
            </a:pPr>
            <a:r>
              <a:rPr lang="en-US" dirty="0"/>
              <a:t>	</a:t>
            </a:r>
            <a:endParaRPr lang="en-US" sz="2000" dirty="0"/>
          </a:p>
        </p:txBody>
      </p:sp>
    </p:spTree>
    <p:extLst>
      <p:ext uri="{BB962C8B-B14F-4D97-AF65-F5344CB8AC3E}">
        <p14:creationId xmlns:p14="http://schemas.microsoft.com/office/powerpoint/2010/main" val="119415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388384"/>
            <a:ext cx="6324600" cy="830997"/>
          </a:xfrm>
          <a:prstGeom prst="rect">
            <a:avLst/>
          </a:prstGeom>
        </p:spPr>
        <p:txBody>
          <a:bodyPr wrap="square">
            <a:spAutoFit/>
          </a:bodyPr>
          <a:lstStyle/>
          <a:p>
            <a:pPr algn="ctr" fontAlgn="base">
              <a:spcBef>
                <a:spcPct val="0"/>
              </a:spcBef>
              <a:spcAft>
                <a:spcPct val="0"/>
              </a:spcAft>
            </a:pPr>
            <a:r>
              <a:rPr lang="en-US" sz="2400" b="1" kern="0" dirty="0">
                <a:solidFill>
                  <a:srgbClr val="FFFF99"/>
                </a:solidFill>
              </a:rPr>
              <a:t>FDA Recommended Influenza Antigens </a:t>
            </a:r>
            <a:br>
              <a:rPr lang="en-US" sz="2400" b="1" kern="0" dirty="0">
                <a:solidFill>
                  <a:srgbClr val="FFFF99"/>
                </a:solidFill>
              </a:rPr>
            </a:br>
            <a:r>
              <a:rPr lang="en-US" sz="2400" b="1" kern="0" dirty="0">
                <a:solidFill>
                  <a:srgbClr val="FFFF99"/>
                </a:solidFill>
              </a:rPr>
              <a:t>for 2018-2019 Season in the U.S.</a:t>
            </a:r>
            <a:endParaRPr lang="en-US" sz="2400" b="1" dirty="0">
              <a:solidFill>
                <a:srgbClr val="FFFFFF"/>
              </a:solidFill>
            </a:endParaRPr>
          </a:p>
        </p:txBody>
      </p:sp>
      <p:sp>
        <p:nvSpPr>
          <p:cNvPr id="4" name="Rectangle 3"/>
          <p:cNvSpPr/>
          <p:nvPr/>
        </p:nvSpPr>
        <p:spPr>
          <a:xfrm>
            <a:off x="1828800" y="1600200"/>
            <a:ext cx="5562600" cy="1366528"/>
          </a:xfrm>
          <a:prstGeom prst="rect">
            <a:avLst/>
          </a:prstGeom>
        </p:spPr>
        <p:txBody>
          <a:bodyPr wrap="square">
            <a:spAutoFit/>
          </a:bodyPr>
          <a:lstStyle/>
          <a:p>
            <a:pPr fontAlgn="base">
              <a:spcBef>
                <a:spcPct val="20000"/>
              </a:spcBef>
              <a:spcAft>
                <a:spcPct val="0"/>
              </a:spcAft>
              <a:defRPr/>
            </a:pPr>
            <a:r>
              <a:rPr lang="en-US" u="sng" dirty="0">
                <a:solidFill>
                  <a:srgbClr val="FFFFFF"/>
                </a:solidFill>
              </a:rPr>
              <a:t>Trivalent Vaccines (IIV3):  </a:t>
            </a:r>
          </a:p>
          <a:p>
            <a:pPr>
              <a:spcBef>
                <a:spcPct val="20000"/>
              </a:spcBef>
              <a:defRPr/>
            </a:pPr>
            <a:r>
              <a:rPr lang="en-US" dirty="0">
                <a:solidFill>
                  <a:srgbClr val="FFFFFF"/>
                </a:solidFill>
              </a:rPr>
              <a:t>   A/Michigan/45/2015 (H1N1)                    </a:t>
            </a:r>
          </a:p>
          <a:p>
            <a:pPr>
              <a:spcBef>
                <a:spcPct val="20000"/>
              </a:spcBef>
              <a:defRPr/>
            </a:pPr>
            <a:r>
              <a:rPr lang="en-US" dirty="0">
                <a:solidFill>
                  <a:srgbClr val="FFFFFF"/>
                </a:solidFill>
              </a:rPr>
              <a:t>   A/Singapore/INFIMH-16-0019/2016 (H3N2)  </a:t>
            </a:r>
          </a:p>
          <a:p>
            <a:pPr>
              <a:spcBef>
                <a:spcPct val="20000"/>
              </a:spcBef>
              <a:defRPr/>
            </a:pPr>
            <a:r>
              <a:rPr lang="en-US" dirty="0">
                <a:solidFill>
                  <a:srgbClr val="FFFFFF"/>
                </a:solidFill>
              </a:rPr>
              <a:t>   B/Colorado/06/2017</a:t>
            </a:r>
          </a:p>
        </p:txBody>
      </p:sp>
      <p:sp>
        <p:nvSpPr>
          <p:cNvPr id="5" name="TextBox 4"/>
          <p:cNvSpPr txBox="1"/>
          <p:nvPr/>
        </p:nvSpPr>
        <p:spPr>
          <a:xfrm>
            <a:off x="2057400" y="3261028"/>
            <a:ext cx="4249754" cy="2585323"/>
          </a:xfrm>
          <a:prstGeom prst="rect">
            <a:avLst/>
          </a:prstGeom>
          <a:noFill/>
        </p:spPr>
        <p:txBody>
          <a:bodyPr wrap="square">
            <a:spAutoFit/>
          </a:bodyPr>
          <a:lstStyle/>
          <a:p>
            <a:pPr fontAlgn="base">
              <a:spcBef>
                <a:spcPct val="0"/>
              </a:spcBef>
              <a:spcAft>
                <a:spcPct val="0"/>
              </a:spcAft>
              <a:defRPr/>
            </a:pPr>
            <a:r>
              <a:rPr lang="en-US" u="sng" dirty="0">
                <a:solidFill>
                  <a:srgbClr val="FFFFFF"/>
                </a:solidFill>
              </a:rPr>
              <a:t>Quadrivalent Vaccines (IIV4 &amp; LAIV4) also  include</a:t>
            </a:r>
            <a:r>
              <a:rPr lang="en-US" dirty="0">
                <a:solidFill>
                  <a:srgbClr val="FFFFFF"/>
                </a:solidFill>
              </a:rPr>
              <a:t>:  </a:t>
            </a:r>
          </a:p>
          <a:p>
            <a:pPr fontAlgn="base">
              <a:spcBef>
                <a:spcPct val="0"/>
              </a:spcBef>
              <a:spcAft>
                <a:spcPct val="0"/>
              </a:spcAft>
              <a:defRPr/>
            </a:pPr>
            <a:endParaRPr lang="en-US" dirty="0">
              <a:solidFill>
                <a:srgbClr val="FFFFFF"/>
              </a:solidFill>
            </a:endParaRPr>
          </a:p>
          <a:p>
            <a:pPr>
              <a:tabLst>
                <a:tab pos="215652" algn="l"/>
              </a:tabLst>
              <a:defRPr/>
            </a:pPr>
            <a:r>
              <a:rPr lang="en-US" dirty="0">
                <a:solidFill>
                  <a:srgbClr val="FFFFFF"/>
                </a:solidFill>
              </a:rPr>
              <a:t>        B/Phuket/3073/2013-like virus</a:t>
            </a:r>
          </a:p>
          <a:p>
            <a:pPr>
              <a:tabLst>
                <a:tab pos="215652" algn="l"/>
              </a:tabLst>
              <a:defRPr/>
            </a:pPr>
            <a:endParaRPr lang="en-US" dirty="0">
              <a:solidFill>
                <a:srgbClr val="FFFFFF"/>
              </a:solidFill>
            </a:endParaRPr>
          </a:p>
          <a:p>
            <a:pPr algn="ctr">
              <a:buClr>
                <a:srgbClr val="FFFF00">
                  <a:lumMod val="40000"/>
                  <a:lumOff val="60000"/>
                </a:srgbClr>
              </a:buClr>
              <a:tabLst>
                <a:tab pos="215652" algn="l"/>
              </a:tabLst>
              <a:defRPr/>
            </a:pPr>
            <a:r>
              <a:rPr lang="en-US" b="1" kern="0" dirty="0">
                <a:solidFill>
                  <a:srgbClr val="FFFF00">
                    <a:lumMod val="40000"/>
                    <a:lumOff val="60000"/>
                  </a:srgbClr>
                </a:solidFill>
              </a:rPr>
              <a:t> ACIP recommends annual influenza vaccine for all persons 6 months of age and older who do not have contraindications.</a:t>
            </a:r>
          </a:p>
        </p:txBody>
      </p:sp>
      <p:sp>
        <p:nvSpPr>
          <p:cNvPr id="8" name="Rectangle 7"/>
          <p:cNvSpPr/>
          <p:nvPr/>
        </p:nvSpPr>
        <p:spPr>
          <a:xfrm>
            <a:off x="2324903" y="6096000"/>
            <a:ext cx="3714749" cy="369332"/>
          </a:xfrm>
          <a:prstGeom prst="rect">
            <a:avLst/>
          </a:prstGeom>
        </p:spPr>
        <p:txBody>
          <a:bodyPr wrap="square">
            <a:spAutoFit/>
          </a:bodyPr>
          <a:lstStyle/>
          <a:p>
            <a:pPr algn="ctr" fontAlgn="base">
              <a:spcBef>
                <a:spcPct val="0"/>
              </a:spcBef>
              <a:spcAft>
                <a:spcPct val="0"/>
              </a:spcAft>
            </a:pPr>
            <a:r>
              <a:rPr lang="en-US" sz="900" b="1" dirty="0">
                <a:solidFill>
                  <a:srgbClr val="FFFFFF"/>
                </a:solidFill>
              </a:rPr>
              <a:t>MMWR Recommendations and Reports  Vol. 67 / No. 3 </a:t>
            </a:r>
          </a:p>
          <a:p>
            <a:pPr algn="ctr" fontAlgn="base">
              <a:spcBef>
                <a:spcPct val="0"/>
              </a:spcBef>
              <a:spcAft>
                <a:spcPct val="0"/>
              </a:spcAft>
            </a:pPr>
            <a:r>
              <a:rPr lang="en-US" sz="900" b="1" dirty="0">
                <a:solidFill>
                  <a:srgbClr val="FFFFFF"/>
                </a:solidFill>
              </a:rPr>
              <a:t>August 24, 2018 </a:t>
            </a:r>
            <a:endParaRPr lang="en-US" sz="900" dirty="0">
              <a:solidFill>
                <a:srgbClr val="FFFFFF"/>
              </a:solidFill>
            </a:endParaRPr>
          </a:p>
        </p:txBody>
      </p:sp>
      <p:sp>
        <p:nvSpPr>
          <p:cNvPr id="6" name="TextBox 5"/>
          <p:cNvSpPr txBox="1"/>
          <p:nvPr/>
        </p:nvSpPr>
        <p:spPr>
          <a:xfrm>
            <a:off x="7326630" y="2430031"/>
            <a:ext cx="3017520" cy="830997"/>
          </a:xfrm>
          <a:prstGeom prst="rect">
            <a:avLst/>
          </a:prstGeom>
          <a:noFill/>
        </p:spPr>
        <p:txBody>
          <a:bodyPr wrap="square" rtlCol="0">
            <a:spAutoFit/>
          </a:bodyPr>
          <a:lstStyle/>
          <a:p>
            <a:pPr algn="ctr" fontAlgn="base">
              <a:spcBef>
                <a:spcPct val="0"/>
              </a:spcBef>
              <a:spcAft>
                <a:spcPct val="0"/>
              </a:spcAft>
            </a:pPr>
            <a:r>
              <a:rPr lang="en-US" sz="1600" b="1" dirty="0">
                <a:solidFill>
                  <a:srgbClr val="33CC33"/>
                </a:solidFill>
              </a:rPr>
              <a:t>Information below pertains to children  6 mos. through   8 yrs. of age</a:t>
            </a:r>
          </a:p>
        </p:txBody>
      </p:sp>
      <p:sp>
        <p:nvSpPr>
          <p:cNvPr id="3" name="TextBox 2"/>
          <p:cNvSpPr txBox="1"/>
          <p:nvPr/>
        </p:nvSpPr>
        <p:spPr>
          <a:xfrm>
            <a:off x="7082790" y="3603010"/>
            <a:ext cx="3505200" cy="2862322"/>
          </a:xfrm>
          <a:prstGeom prst="rect">
            <a:avLst/>
          </a:prstGeom>
          <a:noFill/>
        </p:spPr>
        <p:txBody>
          <a:bodyPr wrap="square" rtlCol="0">
            <a:spAutoFit/>
          </a:bodyPr>
          <a:lstStyle/>
          <a:p>
            <a:pPr marL="285750" indent="-285750">
              <a:buFont typeface="Arial" panose="020B0604020202020204" pitchFamily="34" charset="0"/>
              <a:buChar char="•"/>
            </a:pPr>
            <a:r>
              <a:rPr lang="en-US" dirty="0"/>
              <a:t>If the child has received a </a:t>
            </a:r>
            <a:r>
              <a:rPr lang="en-US" u="sng" dirty="0"/>
              <a:t>total</a:t>
            </a:r>
            <a:r>
              <a:rPr lang="en-US" dirty="0"/>
              <a:t> of 2 doses of vaccine in any prior flu season(s), even if not consecutive:</a:t>
            </a:r>
          </a:p>
          <a:p>
            <a:r>
              <a:rPr lang="en-US" dirty="0"/>
              <a:t>       Give 1 dose this season</a:t>
            </a:r>
          </a:p>
          <a:p>
            <a:endParaRPr lang="en-US" dirty="0"/>
          </a:p>
          <a:p>
            <a:pPr marL="285750" indent="-285750">
              <a:buFont typeface="Arial" panose="020B0604020202020204" pitchFamily="34" charset="0"/>
              <a:buChar char="•"/>
            </a:pPr>
            <a:r>
              <a:rPr lang="en-US" dirty="0"/>
              <a:t>If they have not or it’s not known:</a:t>
            </a:r>
          </a:p>
          <a:p>
            <a:r>
              <a:rPr lang="en-US" dirty="0"/>
              <a:t>       Give 2 doses, administered  </a:t>
            </a:r>
          </a:p>
          <a:p>
            <a:r>
              <a:rPr lang="en-US" dirty="0"/>
              <a:t>       ≥ 4 wks. apart</a:t>
            </a:r>
          </a:p>
        </p:txBody>
      </p:sp>
    </p:spTree>
    <p:extLst>
      <p:ext uri="{BB962C8B-B14F-4D97-AF65-F5344CB8AC3E}">
        <p14:creationId xmlns:p14="http://schemas.microsoft.com/office/powerpoint/2010/main" val="2710089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2362200" y="247753"/>
            <a:ext cx="7543800" cy="459806"/>
          </a:xfrm>
        </p:spPr>
        <p:txBody>
          <a:bodyPr>
            <a:normAutofit fontScale="90000"/>
          </a:bodyPr>
          <a:lstStyle/>
          <a:p>
            <a:pPr eaLnBrk="1" hangingPunct="1"/>
            <a:r>
              <a:rPr lang="en-US" sz="3200" b="1" dirty="0">
                <a:solidFill>
                  <a:srgbClr val="FFFF99"/>
                </a:solidFill>
              </a:rPr>
              <a:t>Influenza Vaccines for 2018-2019 Season</a:t>
            </a:r>
          </a:p>
        </p:txBody>
      </p:sp>
      <p:graphicFrame>
        <p:nvGraphicFramePr>
          <p:cNvPr id="3" name="Table 2"/>
          <p:cNvGraphicFramePr>
            <a:graphicFrameLocks noGrp="1"/>
          </p:cNvGraphicFramePr>
          <p:nvPr>
            <p:extLst>
              <p:ext uri="{D42A27DB-BD31-4B8C-83A1-F6EECF244321}">
                <p14:modId xmlns:p14="http://schemas.microsoft.com/office/powerpoint/2010/main" val="1141419599"/>
              </p:ext>
            </p:extLst>
          </p:nvPr>
        </p:nvGraphicFramePr>
        <p:xfrm>
          <a:off x="1600200" y="194277"/>
          <a:ext cx="8763000" cy="6229493"/>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717743">
                  <a:extLst>
                    <a:ext uri="{9D8B030D-6E8A-4147-A177-3AD203B41FA5}">
                      <a16:colId xmlns:a16="http://schemas.microsoft.com/office/drawing/2014/main" val="20003"/>
                    </a:ext>
                  </a:extLst>
                </a:gridCol>
                <a:gridCol w="1265952">
                  <a:extLst>
                    <a:ext uri="{9D8B030D-6E8A-4147-A177-3AD203B41FA5}">
                      <a16:colId xmlns:a16="http://schemas.microsoft.com/office/drawing/2014/main" val="20004"/>
                    </a:ext>
                  </a:extLst>
                </a:gridCol>
                <a:gridCol w="988105">
                  <a:extLst>
                    <a:ext uri="{9D8B030D-6E8A-4147-A177-3AD203B41FA5}">
                      <a16:colId xmlns:a16="http://schemas.microsoft.com/office/drawing/2014/main" val="20005"/>
                    </a:ext>
                  </a:extLst>
                </a:gridCol>
              </a:tblGrid>
              <a:tr h="719018">
                <a:tc>
                  <a:txBody>
                    <a:bodyPr/>
                    <a:lstStyle/>
                    <a:p>
                      <a:pPr algn="ctr"/>
                      <a:endParaRPr lang="en-US" sz="1600" dirty="0">
                        <a:solidFill>
                          <a:schemeClr val="bg2"/>
                        </a:solidFill>
                        <a:latin typeface="Arial" panose="020B0604020202020204" pitchFamily="34" charset="0"/>
                        <a:cs typeface="Arial" panose="020B0604020202020204" pitchFamily="34" charset="0"/>
                      </a:endParaRPr>
                    </a:p>
                    <a:p>
                      <a:pPr algn="ctr"/>
                      <a:r>
                        <a:rPr lang="en-US" sz="1600" dirty="0">
                          <a:solidFill>
                            <a:schemeClr val="bg2"/>
                          </a:solidFill>
                          <a:latin typeface="Arial" panose="020B0604020202020204" pitchFamily="34" charset="0"/>
                          <a:cs typeface="Arial" panose="020B0604020202020204" pitchFamily="34" charset="0"/>
                        </a:rPr>
                        <a:t>≥ 6 months</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3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4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5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18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endParaRPr>
                    </a:p>
                    <a:p>
                      <a:pPr algn="ctr"/>
                      <a:r>
                        <a:rPr kumimoji="0" lang="en-US" sz="1600" b="1" i="0" u="none" strike="noStrike" kern="1200" cap="none" spc="0" normalizeH="0" baseline="0" noProof="0" dirty="0">
                          <a:ln>
                            <a:noFill/>
                          </a:ln>
                          <a:solidFill>
                            <a:schemeClr val="bg2"/>
                          </a:solidFill>
                          <a:effectLst/>
                          <a:uLnTx/>
                          <a:uFillTx/>
                          <a:latin typeface="Arial" panose="020B0604020202020204" pitchFamily="34" charset="0"/>
                          <a:ea typeface="+mn-ea"/>
                          <a:cs typeface="Arial" panose="020B0604020202020204" pitchFamily="34" charset="0"/>
                        </a:rPr>
                        <a:t>≥  65 years</a:t>
                      </a:r>
                      <a:endParaRPr lang="en-US" sz="1600" dirty="0">
                        <a:solidFill>
                          <a:schemeClr val="bg2"/>
                        </a:solidFill>
                        <a:latin typeface="Arial" panose="020B0604020202020204" pitchFamily="34" charset="0"/>
                        <a:cs typeface="Arial" panose="020B0604020202020204" pitchFamily="34" charset="0"/>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876088">
                <a:tc>
                  <a:txBody>
                    <a:bodyPr/>
                    <a:lstStyle/>
                    <a:p>
                      <a:r>
                        <a:rPr lang="en-US" sz="1400" b="1" dirty="0" err="1">
                          <a:latin typeface="+mn-lt"/>
                        </a:rPr>
                        <a:t>Fluzone</a:t>
                      </a:r>
                      <a:r>
                        <a:rPr lang="en-US" sz="1400" b="1" dirty="0">
                          <a:latin typeface="+mn-lt"/>
                        </a:rPr>
                        <a:t> (IIV4)</a:t>
                      </a:r>
                    </a:p>
                    <a:p>
                      <a:r>
                        <a:rPr lang="en-US" sz="1400" b="1" dirty="0">
                          <a:latin typeface="+mn-lt"/>
                        </a:rPr>
                        <a:t> </a:t>
                      </a:r>
                      <a:r>
                        <a:rPr lang="en-US" sz="1400" b="1" dirty="0">
                          <a:solidFill>
                            <a:srgbClr val="FF0000"/>
                          </a:solidFill>
                          <a:latin typeface="+mn-lt"/>
                        </a:rPr>
                        <a:t>6-35 mos.--2 doses, either 0.25 ml. or 0.5 ml.</a:t>
                      </a:r>
                    </a:p>
                    <a:p>
                      <a:r>
                        <a:rPr lang="en-US" sz="1400" b="1" dirty="0">
                          <a:solidFill>
                            <a:srgbClr val="FF0000"/>
                          </a:solidFill>
                          <a:latin typeface="+mn-lt"/>
                        </a:rPr>
                        <a:t>The schedule can be completed as:</a:t>
                      </a:r>
                    </a:p>
                    <a:p>
                      <a:r>
                        <a:rPr lang="en-US" sz="1400" b="1" dirty="0">
                          <a:solidFill>
                            <a:srgbClr val="FF0000"/>
                          </a:solidFill>
                          <a:latin typeface="+mn-lt"/>
                        </a:rPr>
                        <a:t>              (1) two 0.25 ml. doses ≥4 wks. apart</a:t>
                      </a:r>
                    </a:p>
                    <a:p>
                      <a:r>
                        <a:rPr lang="en-US" sz="1400" b="1" dirty="0">
                          <a:solidFill>
                            <a:srgbClr val="FF0000"/>
                          </a:solidFill>
                          <a:latin typeface="+mn-lt"/>
                        </a:rPr>
                        <a:t>              (2) two 0.5 ml. doses </a:t>
                      </a:r>
                      <a:r>
                        <a:rPr kumimoji="0" lang="en-US" sz="1400" b="1" i="0" u="none" strike="noStrike" kern="1200" cap="none" spc="0" normalizeH="0" baseline="0" noProof="0" dirty="0">
                          <a:ln>
                            <a:noFill/>
                          </a:ln>
                          <a:solidFill>
                            <a:srgbClr val="FF0000"/>
                          </a:solidFill>
                          <a:effectLst/>
                          <a:uLnTx/>
                          <a:uFillTx/>
                          <a:latin typeface="+mn-lt"/>
                          <a:ea typeface="+mn-ea"/>
                          <a:cs typeface="+mn-cs"/>
                        </a:rPr>
                        <a:t>≥4 wks. apart   </a:t>
                      </a:r>
                    </a:p>
                    <a:p>
                      <a:r>
                        <a:rPr kumimoji="0" lang="en-US" sz="1400" b="1" i="0" u="none" strike="noStrike" kern="1200" cap="none" spc="0" normalizeH="0" baseline="0" noProof="0" dirty="0">
                          <a:ln>
                            <a:noFill/>
                          </a:ln>
                          <a:solidFill>
                            <a:srgbClr val="FF0000"/>
                          </a:solidFill>
                          <a:effectLst/>
                          <a:uLnTx/>
                          <a:uFillTx/>
                          <a:latin typeface="+mn-lt"/>
                          <a:ea typeface="+mn-ea"/>
                          <a:cs typeface="+mn-cs"/>
                        </a:rPr>
                        <a:t>                                            </a:t>
                      </a:r>
                      <a:r>
                        <a:rPr kumimoji="0" lang="en-US" sz="1400" b="1" i="0" u="sng" strike="noStrike" kern="1200" cap="none" spc="0" normalizeH="0" baseline="0" noProof="0" dirty="0">
                          <a:ln>
                            <a:noFill/>
                          </a:ln>
                          <a:solidFill>
                            <a:srgbClr val="FF0000"/>
                          </a:solidFill>
                          <a:effectLst/>
                          <a:uLnTx/>
                          <a:uFillTx/>
                          <a:latin typeface="+mn-lt"/>
                          <a:ea typeface="+mn-ea"/>
                          <a:cs typeface="+mn-cs"/>
                        </a:rPr>
                        <a:t>OR</a:t>
                      </a:r>
                      <a:r>
                        <a:rPr kumimoji="0" lang="en-US" sz="1400" b="1" i="0" u="none" strike="noStrike" kern="1200" cap="none" spc="0" normalizeH="0" baseline="0" noProof="0" dirty="0">
                          <a:ln>
                            <a:noFill/>
                          </a:ln>
                          <a:solidFill>
                            <a:srgbClr val="FF0000"/>
                          </a:solidFill>
                          <a:effectLst/>
                          <a:uLnTx/>
                          <a:uFillTx/>
                          <a:latin typeface="+mn-lt"/>
                          <a:ea typeface="+mn-ea"/>
                          <a:cs typeface="+mn-cs"/>
                        </a:rPr>
                        <a:t>    </a:t>
                      </a:r>
                    </a:p>
                    <a:p>
                      <a:r>
                        <a:rPr kumimoji="0" lang="en-US" sz="1400" b="1" i="0" u="none" strike="noStrike" kern="1200" cap="none" spc="0" normalizeH="0" baseline="0" noProof="0" dirty="0">
                          <a:ln>
                            <a:noFill/>
                          </a:ln>
                          <a:solidFill>
                            <a:srgbClr val="FF0000"/>
                          </a:solidFill>
                          <a:effectLst/>
                          <a:uLnTx/>
                          <a:uFillTx/>
                          <a:latin typeface="+mn-lt"/>
                          <a:ea typeface="+mn-ea"/>
                          <a:cs typeface="+mn-cs"/>
                        </a:rPr>
                        <a:t>             (3) </a:t>
                      </a:r>
                      <a:r>
                        <a:rPr kumimoji="0" lang="en-US" sz="1400" b="1" i="0" u="sng" strike="noStrike" kern="1200" cap="none" spc="0" normalizeH="0" baseline="0" noProof="0" dirty="0">
                          <a:ln>
                            <a:noFill/>
                          </a:ln>
                          <a:solidFill>
                            <a:srgbClr val="FF0000"/>
                          </a:solidFill>
                          <a:effectLst/>
                          <a:uLnTx/>
                          <a:uFillTx/>
                          <a:latin typeface="+mn-lt"/>
                          <a:ea typeface="+mn-ea"/>
                          <a:cs typeface="+mn-cs"/>
                        </a:rPr>
                        <a:t>any combination </a:t>
                      </a:r>
                      <a:r>
                        <a:rPr kumimoji="0" lang="en-US" sz="1400" b="1" i="0" u="none" strike="noStrike" kern="1200" cap="none" spc="0" normalizeH="0" baseline="0" noProof="0" dirty="0">
                          <a:ln>
                            <a:noFill/>
                          </a:ln>
                          <a:solidFill>
                            <a:srgbClr val="FF0000"/>
                          </a:solidFill>
                          <a:effectLst/>
                          <a:uLnTx/>
                          <a:uFillTx/>
                          <a:latin typeface="+mn-lt"/>
                          <a:ea typeface="+mn-ea"/>
                          <a:cs typeface="+mn-cs"/>
                        </a:rPr>
                        <a:t>of 2 doses of either 0.25 ml. or 0.5 ml given ≥4 wks. apart.</a:t>
                      </a:r>
                      <a:endParaRPr lang="en-US" sz="1400" b="1" dirty="0">
                        <a:solidFill>
                          <a:srgbClr val="FF0000"/>
                        </a:solidFill>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err="1">
                          <a:latin typeface="+mn-lt"/>
                        </a:rPr>
                        <a:t>Fluzone</a:t>
                      </a:r>
                      <a:r>
                        <a:rPr lang="en-US" sz="1400" b="1" dirty="0">
                          <a:latin typeface="+mn-lt"/>
                        </a:rPr>
                        <a:t> (IIV4)</a:t>
                      </a:r>
                    </a:p>
                    <a:p>
                      <a:r>
                        <a:rPr lang="en-US" sz="1400" b="1" dirty="0">
                          <a:latin typeface="+mn-lt"/>
                        </a:rPr>
                        <a:t>36 mos. And older---0.5 ml</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latin typeface="+mn-lt"/>
                        </a:rPr>
                        <a:t>Fluvirin (IIV3)</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latin typeface="+mn-lt"/>
                        </a:rPr>
                        <a:t>Afluria (IIV3)</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mn-lt"/>
                          <a:ea typeface="+mn-ea"/>
                          <a:cs typeface="+mn-cs"/>
                        </a:rPr>
                        <a:t>FluBlok</a:t>
                      </a:r>
                      <a:r>
                        <a:rPr kumimoji="0" lang="en-US" sz="1400" b="1" i="0" u="none" strike="noStrike" kern="1200" cap="none" spc="0" normalizeH="0" baseline="0" noProof="0" dirty="0">
                          <a:ln>
                            <a:noFill/>
                          </a:ln>
                          <a:solidFill>
                            <a:srgbClr val="000000"/>
                          </a:solidFill>
                          <a:effectLst/>
                          <a:uLnTx/>
                          <a:uFillTx/>
                          <a:latin typeface="+mn-lt"/>
                          <a:ea typeface="+mn-ea"/>
                          <a:cs typeface="+mn-cs"/>
                        </a:rPr>
                        <a:t> </a:t>
                      </a:r>
                      <a:r>
                        <a:rPr kumimoji="0" lang="en-US" sz="1400" b="1" i="0" u="none" strike="noStrike" kern="1200" cap="none" spc="0" normalizeH="0" baseline="0" noProof="0" dirty="0">
                          <a:ln>
                            <a:noFill/>
                          </a:ln>
                          <a:solidFill>
                            <a:schemeClr val="bg2"/>
                          </a:solidFill>
                          <a:effectLst/>
                          <a:uLnTx/>
                          <a:uFillTx/>
                          <a:latin typeface="+mn-lt"/>
                          <a:ea typeface="+mn-ea"/>
                          <a:cs typeface="+mn-cs"/>
                        </a:rPr>
                        <a:t>(RIV3 &amp; RIV4) **</a:t>
                      </a:r>
                    </a:p>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latin typeface="+mn-lt"/>
                        </a:rPr>
                        <a:t>Fluzone High-Dose (IIV3)</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1357331">
                <a:tc>
                  <a:txBody>
                    <a:bodyPr/>
                    <a:lstStyle/>
                    <a:p>
                      <a:pPr marL="0" marR="0" lvl="0" indent="0" algn="l" defTabSz="3857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mn-lt"/>
                          <a:ea typeface="+mn-ea"/>
                          <a:cs typeface="+mn-cs"/>
                        </a:rPr>
                        <a:t>FluLaval (IIV4)</a:t>
                      </a:r>
                    </a:p>
                    <a:p>
                      <a:pPr marL="0" marR="0" lvl="0" indent="0" algn="l" defTabSz="3857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mn-lt"/>
                          <a:ea typeface="+mn-ea"/>
                          <a:cs typeface="+mn-cs"/>
                        </a:rPr>
                        <a:t>0.5 ml dose</a:t>
                      </a:r>
                    </a:p>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mn-lt"/>
                          <a:ea typeface="+mn-ea"/>
                          <a:cs typeface="+mn-cs"/>
                        </a:rPr>
                        <a:t>Flucelvax</a:t>
                      </a:r>
                      <a:r>
                        <a:rPr kumimoji="0" lang="en-US" sz="1400" b="1" i="0" u="none" strike="noStrike" kern="1200" cap="none" spc="0" normalizeH="0" baseline="0" noProof="0" dirty="0">
                          <a:ln>
                            <a:noFill/>
                          </a:ln>
                          <a:solidFill>
                            <a:srgbClr val="000000"/>
                          </a:solidFill>
                          <a:effectLst/>
                          <a:uLnTx/>
                          <a:uFillTx/>
                          <a:latin typeface="+mn-lt"/>
                          <a:ea typeface="+mn-ea"/>
                          <a:cs typeface="+mn-cs"/>
                        </a:rPr>
                        <a:t> (ccIIV4)*</a:t>
                      </a:r>
                    </a:p>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a:solidFill>
                            <a:schemeClr val="bg2"/>
                          </a:solidFill>
                          <a:latin typeface="+mn-lt"/>
                        </a:rPr>
                        <a:t>Afluria (IIV4)</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err="1">
                          <a:latin typeface="+mn-lt"/>
                        </a:rPr>
                        <a:t>Fluad</a:t>
                      </a:r>
                      <a:r>
                        <a:rPr lang="en-US" sz="1400" b="1" dirty="0">
                          <a:latin typeface="+mn-lt"/>
                        </a:rPr>
                        <a:t> (aIIV3)</a:t>
                      </a: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425446">
                <a:tc>
                  <a:txBody>
                    <a:bodyPr/>
                    <a:lstStyle/>
                    <a:p>
                      <a:r>
                        <a:rPr lang="en-US" sz="1400" b="1" dirty="0" err="1">
                          <a:solidFill>
                            <a:schemeClr val="bg2"/>
                          </a:solidFill>
                          <a:latin typeface="+mn-lt"/>
                        </a:rPr>
                        <a:t>Fluarix</a:t>
                      </a:r>
                      <a:r>
                        <a:rPr lang="en-US" sz="1400" b="1" dirty="0">
                          <a:solidFill>
                            <a:schemeClr val="bg2"/>
                          </a:solidFill>
                          <a:latin typeface="+mn-lt"/>
                        </a:rPr>
                        <a:t> (IIV4)</a:t>
                      </a:r>
                    </a:p>
                    <a:p>
                      <a:r>
                        <a:rPr lang="en-US" sz="1400" b="1" dirty="0">
                          <a:solidFill>
                            <a:srgbClr val="FF0000"/>
                          </a:solidFill>
                          <a:latin typeface="+mn-lt"/>
                        </a:rPr>
                        <a:t>0.5 ml.</a:t>
                      </a:r>
                      <a:r>
                        <a:rPr lang="en-US" sz="1400" b="1" baseline="0" dirty="0">
                          <a:solidFill>
                            <a:srgbClr val="FF0000"/>
                          </a:solidFill>
                          <a:latin typeface="+mn-lt"/>
                        </a:rPr>
                        <a:t> dose</a:t>
                      </a:r>
                      <a:endParaRPr lang="en-US" sz="1400" b="1" dirty="0">
                        <a:solidFill>
                          <a:srgbClr val="FF0000"/>
                        </a:solidFill>
                        <a:latin typeface="+mn-lt"/>
                      </a:endParaRPr>
                    </a:p>
                    <a:p>
                      <a:endParaRPr lang="en-US" sz="1400" b="1" dirty="0">
                        <a:solidFill>
                          <a:srgbClr val="FF0000"/>
                        </a:solidFill>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solidFill>
                          <a:schemeClr val="bg2"/>
                        </a:solidFill>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US" sz="1400" b="1" dirty="0" err="1">
                          <a:latin typeface="+mn-lt"/>
                        </a:rPr>
                        <a:t>Fluzone</a:t>
                      </a:r>
                      <a:r>
                        <a:rPr lang="en-US" sz="1400" b="1" dirty="0">
                          <a:latin typeface="+mn-lt"/>
                        </a:rPr>
                        <a:t> Intradermal</a:t>
                      </a:r>
                      <a:r>
                        <a:rPr lang="en-US" sz="1400" b="1" baseline="0" dirty="0">
                          <a:latin typeface="+mn-lt"/>
                        </a:rPr>
                        <a:t> (IIV4)</a:t>
                      </a:r>
                    </a:p>
                    <a:p>
                      <a:r>
                        <a:rPr lang="en-US" sz="1400" b="1" baseline="0" dirty="0">
                          <a:latin typeface="+mn-lt"/>
                        </a:rPr>
                        <a:t>Ages 18-64 yrs.                                     </a:t>
                      </a:r>
                      <a:r>
                        <a:rPr lang="en-US" sz="1400" b="1" baseline="0" dirty="0">
                          <a:solidFill>
                            <a:srgbClr val="FF0000"/>
                          </a:solidFill>
                          <a:latin typeface="+mn-lt"/>
                        </a:rPr>
                        <a:t>(Not available in 2018-2019)</a:t>
                      </a:r>
                      <a:endParaRPr lang="en-US" sz="1400" b="1" dirty="0">
                        <a:solidFill>
                          <a:srgbClr val="FF0000"/>
                        </a:solidFill>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1400" b="1" dirty="0">
                        <a:latin typeface="+mn-lt"/>
                      </a:endParaRPr>
                    </a:p>
                  </a:txBody>
                  <a:tcPr marL="28932" marR="28932" marT="14467" marB="14467">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3733801" y="6169854"/>
            <a:ext cx="5372099" cy="253916"/>
          </a:xfrm>
          <a:prstGeom prst="rect">
            <a:avLst/>
          </a:prstGeom>
          <a:noFill/>
        </p:spPr>
        <p:txBody>
          <a:bodyPr wrap="square" rtlCol="0">
            <a:spAutoFit/>
          </a:bodyPr>
          <a:lstStyle/>
          <a:p>
            <a:pPr defTabSz="514350"/>
            <a:r>
              <a:rPr lang="en-US" sz="1013" kern="0" dirty="0">
                <a:solidFill>
                  <a:srgbClr val="FFFFFF"/>
                </a:solidFill>
              </a:rPr>
              <a:t> </a:t>
            </a:r>
            <a:r>
              <a:rPr lang="en-US" sz="1050" kern="0" dirty="0">
                <a:solidFill>
                  <a:srgbClr val="FFFFFF"/>
                </a:solidFill>
              </a:rPr>
              <a:t>*Cell-cultured                                           **Recombinant</a:t>
            </a:r>
          </a:p>
        </p:txBody>
      </p:sp>
      <p:sp>
        <p:nvSpPr>
          <p:cNvPr id="6" name="Rectangle 5"/>
          <p:cNvSpPr/>
          <p:nvPr/>
        </p:nvSpPr>
        <p:spPr>
          <a:xfrm>
            <a:off x="1752600" y="6423770"/>
            <a:ext cx="8610600" cy="430887"/>
          </a:xfrm>
          <a:prstGeom prst="rect">
            <a:avLst/>
          </a:prstGeom>
        </p:spPr>
        <p:txBody>
          <a:bodyPr wrap="square">
            <a:spAutoFit/>
          </a:bodyPr>
          <a:lstStyle/>
          <a:p>
            <a:pPr defTabSz="514350"/>
            <a:r>
              <a:rPr lang="en-US" sz="591" b="1" kern="0" dirty="0">
                <a:solidFill>
                  <a:srgbClr val="FFFFFF"/>
                </a:solidFill>
              </a:rPr>
              <a:t> </a:t>
            </a:r>
            <a:r>
              <a:rPr lang="en-US" sz="1100" b="1" kern="0" dirty="0">
                <a:solidFill>
                  <a:srgbClr val="FFFFFF"/>
                </a:solidFill>
              </a:rPr>
              <a:t>Ref:  (1)Centers for Disease Control and Prevention, (NCIRD).  (2</a:t>
            </a:r>
            <a:r>
              <a:rPr lang="en-US" sz="1100" b="1" kern="0" dirty="0"/>
              <a:t>) https://www.cdc.gov/mmwr/volumes/66/rr/rr6602a1.htm        (3) https://www.vaccineshoppe.com/image.cfm?doc_id=14051&amp;image_type=product_pdf</a:t>
            </a:r>
          </a:p>
        </p:txBody>
      </p:sp>
    </p:spTree>
    <p:extLst>
      <p:ext uri="{BB962C8B-B14F-4D97-AF65-F5344CB8AC3E}">
        <p14:creationId xmlns:p14="http://schemas.microsoft.com/office/powerpoint/2010/main" val="329928577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idx="4294967295"/>
          </p:nvPr>
        </p:nvSpPr>
        <p:spPr>
          <a:xfrm>
            <a:off x="3472756" y="586461"/>
            <a:ext cx="4972050" cy="471488"/>
          </a:xfrm>
        </p:spPr>
        <p:txBody>
          <a:bodyPr>
            <a:noAutofit/>
          </a:bodyPr>
          <a:lstStyle/>
          <a:p>
            <a:pPr algn="ctr" eaLnBrk="1" hangingPunct="1">
              <a:lnSpc>
                <a:spcPct val="75000"/>
              </a:lnSpc>
            </a:pPr>
            <a:r>
              <a:rPr lang="en-US" sz="2800" dirty="0">
                <a:solidFill>
                  <a:schemeClr val="accent5">
                    <a:lumMod val="60000"/>
                    <a:lumOff val="40000"/>
                  </a:schemeClr>
                </a:solidFill>
              </a:rPr>
              <a:t>Live, Attenuated Influenza Vaccine (LAIV4)</a:t>
            </a:r>
            <a:endParaRPr lang="en-US" sz="2800" u="sng" dirty="0">
              <a:solidFill>
                <a:schemeClr val="accent5">
                  <a:lumMod val="60000"/>
                  <a:lumOff val="40000"/>
                </a:schemeClr>
              </a:solidFill>
            </a:endParaRPr>
          </a:p>
        </p:txBody>
      </p:sp>
      <p:sp>
        <p:nvSpPr>
          <p:cNvPr id="248834" name="Rectangle 3"/>
          <p:cNvSpPr>
            <a:spLocks noGrp="1" noChangeArrowheads="1"/>
          </p:cNvSpPr>
          <p:nvPr>
            <p:ph type="body" idx="4294967295"/>
          </p:nvPr>
        </p:nvSpPr>
        <p:spPr>
          <a:xfrm>
            <a:off x="3695700" y="2100263"/>
            <a:ext cx="4800600" cy="214313"/>
          </a:xfrm>
        </p:spPr>
        <p:txBody>
          <a:bodyPr/>
          <a:lstStyle/>
          <a:p>
            <a:pPr marL="0" indent="0">
              <a:lnSpc>
                <a:spcPct val="80000"/>
              </a:lnSpc>
              <a:spcBef>
                <a:spcPct val="50000"/>
              </a:spcBef>
              <a:buNone/>
            </a:pPr>
            <a:r>
              <a:rPr lang="en-US" sz="956" b="1">
                <a:solidFill>
                  <a:srgbClr val="FFFF66"/>
                </a:solidFill>
              </a:rPr>
              <a:t> </a:t>
            </a:r>
            <a:endParaRPr lang="en-US" b="1">
              <a:solidFill>
                <a:srgbClr val="FFFF66"/>
              </a:solidFill>
            </a:endParaRPr>
          </a:p>
        </p:txBody>
      </p:sp>
      <p:sp>
        <p:nvSpPr>
          <p:cNvPr id="142342" name="Text Box 6"/>
          <p:cNvSpPr txBox="1">
            <a:spLocks noChangeArrowheads="1"/>
          </p:cNvSpPr>
          <p:nvPr/>
        </p:nvSpPr>
        <p:spPr bwMode="auto">
          <a:xfrm>
            <a:off x="3524250" y="1281366"/>
            <a:ext cx="4972050" cy="761747"/>
          </a:xfrm>
          <a:prstGeom prst="rect">
            <a:avLst/>
          </a:prstGeom>
          <a:noFill/>
          <a:ln w="9525">
            <a:noFill/>
            <a:miter lim="800000"/>
            <a:headEnd/>
            <a:tailEnd/>
          </a:ln>
        </p:spPr>
        <p:txBody>
          <a:bodyPr wrap="square">
            <a:spAutoFit/>
          </a:bodyPr>
          <a:lstStyle/>
          <a:p>
            <a:pPr marL="64294" lvl="1" indent="34826" algn="ctr" defTabSz="514350">
              <a:lnSpc>
                <a:spcPct val="150000"/>
              </a:lnSpc>
              <a:defRPr/>
            </a:pPr>
            <a:r>
              <a:rPr lang="en-US" sz="2100" kern="0" dirty="0" err="1">
                <a:solidFill>
                  <a:srgbClr val="FFFF99"/>
                </a:solidFill>
              </a:rPr>
              <a:t>FluMist</a:t>
            </a:r>
            <a:r>
              <a:rPr lang="en-US" sz="2100" kern="0" dirty="0">
                <a:solidFill>
                  <a:srgbClr val="FFFF99"/>
                </a:solidFill>
              </a:rPr>
              <a:t>® </a:t>
            </a:r>
            <a:r>
              <a:rPr lang="en-US" sz="2100" kern="0" dirty="0" err="1">
                <a:solidFill>
                  <a:srgbClr val="FFFF99"/>
                </a:solidFill>
              </a:rPr>
              <a:t>MedImmune</a:t>
            </a:r>
            <a:r>
              <a:rPr lang="en-US" sz="2100" kern="0" dirty="0">
                <a:solidFill>
                  <a:srgbClr val="FFFF99"/>
                </a:solidFill>
              </a:rPr>
              <a:t> (Nasal Spray)</a:t>
            </a:r>
            <a:r>
              <a:rPr lang="en-US" sz="2100" kern="0" dirty="0">
                <a:solidFill>
                  <a:srgbClr val="FFFF66"/>
                </a:solidFill>
              </a:rPr>
              <a:t> </a:t>
            </a:r>
            <a:r>
              <a:rPr lang="en-US" sz="2100" kern="0" dirty="0">
                <a:solidFill>
                  <a:srgbClr val="0099FF"/>
                </a:solidFill>
              </a:rPr>
              <a:t> </a:t>
            </a:r>
          </a:p>
          <a:p>
            <a:pPr marL="64294" lvl="1" indent="34826" algn="ctr" defTabSz="514350">
              <a:defRPr/>
            </a:pPr>
            <a:r>
              <a:rPr lang="en-US" sz="1200" b="1" kern="0" dirty="0">
                <a:solidFill>
                  <a:srgbClr val="FFFFFF"/>
                </a:solidFill>
              </a:rPr>
              <a:t>Licensed for healthy persons 2 through 49 years of age</a:t>
            </a:r>
          </a:p>
        </p:txBody>
      </p:sp>
      <p:sp>
        <p:nvSpPr>
          <p:cNvPr id="10" name="TextBox 9"/>
          <p:cNvSpPr txBox="1"/>
          <p:nvPr/>
        </p:nvSpPr>
        <p:spPr>
          <a:xfrm>
            <a:off x="1524000" y="2669791"/>
            <a:ext cx="8763000" cy="3816429"/>
          </a:xfrm>
          <a:prstGeom prst="rect">
            <a:avLst/>
          </a:prstGeom>
          <a:noFill/>
        </p:spPr>
        <p:txBody>
          <a:bodyPr wrap="square" rtlCol="0">
            <a:spAutoFit/>
          </a:bodyPr>
          <a:lstStyle/>
          <a:p>
            <a:pPr algn="ctr" defTabSz="514350"/>
            <a:r>
              <a:rPr lang="en-US" sz="2100" b="1" u="sng" kern="0" dirty="0">
                <a:solidFill>
                  <a:srgbClr val="FFFF99"/>
                </a:solidFill>
              </a:rPr>
              <a:t>LAIV4 MAY be used in the 2018-2019 season</a:t>
            </a:r>
            <a:r>
              <a:rPr lang="en-US" sz="2100" kern="0" dirty="0">
                <a:solidFill>
                  <a:srgbClr val="FFFF99"/>
                </a:solidFill>
              </a:rPr>
              <a:t>.</a:t>
            </a:r>
          </a:p>
          <a:p>
            <a:pPr algn="ctr" defTabSz="514350"/>
            <a:endParaRPr lang="en-US" sz="2100" kern="0" dirty="0">
              <a:solidFill>
                <a:srgbClr val="FFFF99"/>
              </a:solidFill>
            </a:endParaRPr>
          </a:p>
          <a:p>
            <a:pPr indent="191989" defTabSz="514350"/>
            <a:r>
              <a:rPr lang="en-US" sz="2000" kern="0" dirty="0">
                <a:solidFill>
                  <a:srgbClr val="FFFFFF"/>
                </a:solidFill>
              </a:rPr>
              <a:t>Contraindications to LAIV:  </a:t>
            </a:r>
          </a:p>
          <a:p>
            <a:pPr marL="800100" lvl="1" indent="-342900" defTabSz="514350">
              <a:buFont typeface="Arial" panose="020B0604020202020204" pitchFamily="34" charset="0"/>
              <a:buChar char="•"/>
            </a:pPr>
            <a:r>
              <a:rPr lang="en-US" sz="2000" kern="0" dirty="0">
                <a:solidFill>
                  <a:srgbClr val="FFFFFF"/>
                </a:solidFill>
              </a:rPr>
              <a:t>Children 2-4 yrs. of age with a diagnosis of asthma</a:t>
            </a:r>
          </a:p>
          <a:p>
            <a:pPr marL="800100" lvl="1" indent="-342900" defTabSz="514350">
              <a:buFont typeface="Arial" panose="020B0604020202020204" pitchFamily="34" charset="0"/>
              <a:buChar char="•"/>
            </a:pPr>
            <a:r>
              <a:rPr lang="en-US" sz="2000" kern="0" dirty="0">
                <a:solidFill>
                  <a:srgbClr val="FFFFFF"/>
                </a:solidFill>
              </a:rPr>
              <a:t>Persons who are immunocompromised, by medication or disease, </a:t>
            </a:r>
            <a:r>
              <a:rPr lang="en-US" sz="2000" kern="0" dirty="0">
                <a:solidFill>
                  <a:srgbClr val="FFC000"/>
                </a:solidFill>
              </a:rPr>
              <a:t>have a CSF leak or cochlear implant, or </a:t>
            </a:r>
            <a:r>
              <a:rPr lang="en-US" sz="2000" kern="0" dirty="0" err="1">
                <a:solidFill>
                  <a:srgbClr val="FFC000"/>
                </a:solidFill>
              </a:rPr>
              <a:t>asplenia</a:t>
            </a:r>
            <a:endParaRPr lang="en-US" sz="2000" kern="0" dirty="0">
              <a:solidFill>
                <a:srgbClr val="FFC000"/>
              </a:solidFill>
            </a:endParaRPr>
          </a:p>
          <a:p>
            <a:pPr marL="800100" lvl="1" indent="-342900" defTabSz="514350">
              <a:buFont typeface="Arial" panose="020B0604020202020204" pitchFamily="34" charset="0"/>
              <a:buChar char="•"/>
            </a:pPr>
            <a:r>
              <a:rPr lang="en-US" sz="2000" kern="0" dirty="0">
                <a:solidFill>
                  <a:srgbClr val="FFFFFF"/>
                </a:solidFill>
              </a:rPr>
              <a:t>Close contacts and caregivers of severely immunosuppressed persons</a:t>
            </a:r>
          </a:p>
          <a:p>
            <a:pPr marL="800100" lvl="1" indent="-342900" defTabSz="514350">
              <a:buFont typeface="Arial" panose="020B0604020202020204" pitchFamily="34" charset="0"/>
              <a:buChar char="•"/>
            </a:pPr>
            <a:r>
              <a:rPr lang="en-US" sz="2000" kern="0" dirty="0">
                <a:solidFill>
                  <a:srgbClr val="FFFFFF"/>
                </a:solidFill>
              </a:rPr>
              <a:t>Pregnant women</a:t>
            </a:r>
          </a:p>
          <a:p>
            <a:pPr marL="800100" lvl="1" indent="-342900" defTabSz="514350">
              <a:buFont typeface="Arial" panose="020B0604020202020204" pitchFamily="34" charset="0"/>
              <a:buChar char="•"/>
            </a:pPr>
            <a:r>
              <a:rPr lang="en-US" sz="2000" kern="0" dirty="0">
                <a:solidFill>
                  <a:srgbClr val="FFFFFF"/>
                </a:solidFill>
              </a:rPr>
              <a:t>Persons who have received influenza antiviral medications within the previous 48 hrs.</a:t>
            </a:r>
          </a:p>
          <a:p>
            <a:pPr defTabSz="514350"/>
            <a:r>
              <a:rPr lang="en-US" sz="2000" kern="0" dirty="0">
                <a:solidFill>
                  <a:srgbClr val="FFFFFF"/>
                </a:solidFill>
              </a:rPr>
              <a:t>    	</a:t>
            </a:r>
          </a:p>
        </p:txBody>
      </p:sp>
      <p:sp>
        <p:nvSpPr>
          <p:cNvPr id="9" name="TextBox 8"/>
          <p:cNvSpPr txBox="1"/>
          <p:nvPr/>
        </p:nvSpPr>
        <p:spPr>
          <a:xfrm>
            <a:off x="3472756" y="2187946"/>
            <a:ext cx="4629150" cy="415498"/>
          </a:xfrm>
          <a:prstGeom prst="rect">
            <a:avLst/>
          </a:prstGeom>
          <a:noFill/>
        </p:spPr>
        <p:txBody>
          <a:bodyPr wrap="square" rtlCol="0">
            <a:spAutoFit/>
          </a:bodyPr>
          <a:lstStyle/>
          <a:p>
            <a:pPr algn="ctr" defTabSz="514350"/>
            <a:r>
              <a:rPr lang="en-US" sz="2100" b="1" kern="0" dirty="0">
                <a:solidFill>
                  <a:srgbClr val="FFFF00">
                    <a:lumMod val="40000"/>
                    <a:lumOff val="60000"/>
                  </a:srgbClr>
                </a:solidFill>
              </a:rPr>
              <a:t>ACIP recommendation</a:t>
            </a:r>
          </a:p>
        </p:txBody>
      </p:sp>
      <p:sp>
        <p:nvSpPr>
          <p:cNvPr id="11" name="TextBox 10"/>
          <p:cNvSpPr txBox="1"/>
          <p:nvPr/>
        </p:nvSpPr>
        <p:spPr>
          <a:xfrm>
            <a:off x="3562350" y="6359261"/>
            <a:ext cx="5143500" cy="253916"/>
          </a:xfrm>
          <a:prstGeom prst="rect">
            <a:avLst/>
          </a:prstGeom>
          <a:noFill/>
        </p:spPr>
        <p:txBody>
          <a:bodyPr wrap="square" rtlCol="0">
            <a:spAutoFit/>
          </a:bodyPr>
          <a:lstStyle/>
          <a:p>
            <a:pPr defTabSz="514350"/>
            <a:r>
              <a:rPr lang="en-US" sz="1050" b="1" kern="0" dirty="0">
                <a:solidFill>
                  <a:srgbClr val="FFFFFF"/>
                </a:solidFill>
              </a:rPr>
              <a:t>MMWR Recommendations &amp; Reports/Vol. 67/No. 3      August 24, 2018</a:t>
            </a:r>
          </a:p>
        </p:txBody>
      </p:sp>
    </p:spTree>
    <p:extLst>
      <p:ext uri="{BB962C8B-B14F-4D97-AF65-F5344CB8AC3E}">
        <p14:creationId xmlns:p14="http://schemas.microsoft.com/office/powerpoint/2010/main" val="2666536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dirty="0">
                <a:solidFill>
                  <a:srgbClr val="FFFF99"/>
                </a:solidFill>
              </a:rPr>
              <a:t>Influenza Vaccination of Persons </a:t>
            </a:r>
            <a:br>
              <a:rPr lang="en-US" sz="3600" b="1" dirty="0">
                <a:solidFill>
                  <a:srgbClr val="FFFF99"/>
                </a:solidFill>
              </a:rPr>
            </a:br>
            <a:r>
              <a:rPr lang="en-US" sz="3600" b="1" dirty="0">
                <a:solidFill>
                  <a:srgbClr val="FFFF99"/>
                </a:solidFill>
              </a:rPr>
              <a:t>with a History of Egg Allergy</a:t>
            </a:r>
          </a:p>
        </p:txBody>
      </p:sp>
      <p:sp>
        <p:nvSpPr>
          <p:cNvPr id="3" name="Content Placeholder 2"/>
          <p:cNvSpPr>
            <a:spLocks noGrp="1"/>
          </p:cNvSpPr>
          <p:nvPr>
            <p:ph idx="1"/>
          </p:nvPr>
        </p:nvSpPr>
        <p:spPr>
          <a:xfrm>
            <a:off x="1981200" y="1905000"/>
            <a:ext cx="8382000" cy="4114800"/>
          </a:xfrm>
        </p:spPr>
        <p:txBody>
          <a:bodyPr>
            <a:noAutofit/>
          </a:bodyPr>
          <a:lstStyle/>
          <a:p>
            <a:r>
              <a:rPr lang="en-US" dirty="0">
                <a:solidFill>
                  <a:srgbClr val="FFC000"/>
                </a:solidFill>
              </a:rPr>
              <a:t>Persons with a history of egg allergy of any severity may receive any licensed, recommended, and age-appropriate influenza vaccine (IIV, RIV4, </a:t>
            </a:r>
            <a:r>
              <a:rPr lang="en-US" u="sng" dirty="0">
                <a:solidFill>
                  <a:srgbClr val="FFC000"/>
                </a:solidFill>
              </a:rPr>
              <a:t>or LAIV4</a:t>
            </a:r>
            <a:r>
              <a:rPr lang="en-US" dirty="0">
                <a:solidFill>
                  <a:srgbClr val="FFC000"/>
                </a:solidFill>
              </a:rPr>
              <a:t>). IIV and RIV4 have been previously recommended.</a:t>
            </a:r>
            <a:endParaRPr lang="en-US" u="sng" dirty="0">
              <a:solidFill>
                <a:srgbClr val="FFC000"/>
              </a:solidFill>
            </a:endParaRPr>
          </a:p>
          <a:p>
            <a:endParaRPr lang="en-US" u="sng" dirty="0">
              <a:solidFill>
                <a:schemeClr val="bg1"/>
              </a:solidFill>
            </a:endParaRPr>
          </a:p>
          <a:p>
            <a:r>
              <a:rPr lang="en-US" u="sng" dirty="0">
                <a:solidFill>
                  <a:schemeClr val="tx1"/>
                </a:solidFill>
              </a:rPr>
              <a:t>A previous severe allergic reaction to influenza vaccine is a contraindication to future receipt of the vaccine.</a:t>
            </a:r>
          </a:p>
        </p:txBody>
      </p:sp>
      <p:sp>
        <p:nvSpPr>
          <p:cNvPr id="4" name="Rectangle 3"/>
          <p:cNvSpPr/>
          <p:nvPr/>
        </p:nvSpPr>
        <p:spPr>
          <a:xfrm>
            <a:off x="3724275" y="6400800"/>
            <a:ext cx="4743450" cy="261610"/>
          </a:xfrm>
          <a:prstGeom prst="rect">
            <a:avLst/>
          </a:prstGeom>
        </p:spPr>
        <p:txBody>
          <a:bodyPr wrap="square">
            <a:spAutoFit/>
          </a:bodyPr>
          <a:lstStyle/>
          <a:p>
            <a:pPr algn="ctr"/>
            <a:r>
              <a:rPr lang="en-US" sz="1100" b="1" dirty="0">
                <a:solidFill>
                  <a:srgbClr val="FFFFFF"/>
                </a:solidFill>
                <a:latin typeface="Calibri"/>
              </a:rPr>
              <a:t>MMWR Recommendations and Reports / Vol. 67 / No. 3   August 24, 2018 </a:t>
            </a:r>
            <a:endParaRPr lang="en-US" sz="1100" dirty="0">
              <a:solidFill>
                <a:srgbClr val="FFFFFF"/>
              </a:solidFill>
              <a:latin typeface="Calibri"/>
            </a:endParaRPr>
          </a:p>
        </p:txBody>
      </p:sp>
    </p:spTree>
    <p:extLst>
      <p:ext uri="{BB962C8B-B14F-4D97-AF65-F5344CB8AC3E}">
        <p14:creationId xmlns:p14="http://schemas.microsoft.com/office/powerpoint/2010/main" val="2456372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title" idx="4294967295"/>
          </p:nvPr>
        </p:nvSpPr>
        <p:spPr>
          <a:xfrm>
            <a:off x="1905000" y="152400"/>
            <a:ext cx="8153400" cy="685800"/>
          </a:xfrm>
        </p:spPr>
        <p:txBody>
          <a:bodyPr/>
          <a:lstStyle/>
          <a:p>
            <a:pPr algn="ctr" eaLnBrk="1" hangingPunct="1"/>
            <a:r>
              <a:rPr lang="en-US" sz="3600" dirty="0">
                <a:solidFill>
                  <a:srgbClr val="FFFF99"/>
                </a:solidFill>
              </a:rPr>
              <a:t>Hepatitis A Vaccine for Adults</a:t>
            </a:r>
            <a:endParaRPr lang="en-US" sz="3600" dirty="0">
              <a:solidFill>
                <a:schemeClr val="bg1"/>
              </a:solidFill>
            </a:endParaRPr>
          </a:p>
        </p:txBody>
      </p:sp>
      <p:sp>
        <p:nvSpPr>
          <p:cNvPr id="292867" name="Rectangle 3"/>
          <p:cNvSpPr>
            <a:spLocks noGrp="1" noChangeArrowheads="1"/>
          </p:cNvSpPr>
          <p:nvPr>
            <p:ph type="body" idx="4294967295"/>
          </p:nvPr>
        </p:nvSpPr>
        <p:spPr>
          <a:xfrm>
            <a:off x="1905000" y="1153180"/>
            <a:ext cx="8547100" cy="5105400"/>
          </a:xfrm>
        </p:spPr>
        <p:txBody>
          <a:bodyPr/>
          <a:lstStyle/>
          <a:p>
            <a:pPr marL="0" indent="0">
              <a:buClr>
                <a:srgbClr val="66CCFF"/>
              </a:buClr>
              <a:buNone/>
            </a:pPr>
            <a:r>
              <a:rPr lang="en-US" sz="2000" dirty="0"/>
              <a:t>ACIP recommends hepatitis A vaccine for adults  who are at high-risk of acquiring hepatitis A infection:</a:t>
            </a:r>
          </a:p>
          <a:p>
            <a:pPr marL="0" indent="0">
              <a:buClr>
                <a:srgbClr val="66CCFF"/>
              </a:buClr>
              <a:buNone/>
            </a:pPr>
            <a:endParaRPr lang="en-US" sz="2000" dirty="0"/>
          </a:p>
          <a:p>
            <a:pPr marL="627063" lvl="3" indent="-280988">
              <a:spcBef>
                <a:spcPts val="0"/>
              </a:spcBef>
              <a:buClr>
                <a:schemeClr val="tx1"/>
              </a:buClr>
              <a:buFontTx/>
              <a:buChar char="•"/>
            </a:pPr>
            <a:r>
              <a:rPr lang="en-US" dirty="0"/>
              <a:t>Those traveling or working in countries with high or intermediate endemicity of infection</a:t>
            </a:r>
          </a:p>
          <a:p>
            <a:pPr marL="627063" lvl="3" indent="-280988">
              <a:spcBef>
                <a:spcPts val="0"/>
              </a:spcBef>
              <a:buClr>
                <a:schemeClr val="tx1"/>
              </a:buClr>
              <a:buFontTx/>
              <a:buChar char="•"/>
            </a:pPr>
            <a:r>
              <a:rPr lang="en-US" dirty="0"/>
              <a:t>Men who have sex with men</a:t>
            </a:r>
          </a:p>
          <a:p>
            <a:pPr marL="627063" lvl="3" indent="-280988">
              <a:spcBef>
                <a:spcPts val="0"/>
              </a:spcBef>
              <a:buClr>
                <a:schemeClr val="tx1"/>
              </a:buClr>
              <a:buFontTx/>
              <a:buChar char="•"/>
            </a:pPr>
            <a:r>
              <a:rPr lang="en-US" dirty="0"/>
              <a:t>Users of injecting and non-injecting drugs</a:t>
            </a:r>
          </a:p>
          <a:p>
            <a:pPr marL="627063" lvl="3" indent="-280988">
              <a:spcBef>
                <a:spcPts val="0"/>
              </a:spcBef>
              <a:buClr>
                <a:schemeClr val="tx1"/>
              </a:buClr>
              <a:buFontTx/>
              <a:buChar char="•"/>
            </a:pPr>
            <a:r>
              <a:rPr lang="en-US" dirty="0"/>
              <a:t>Persons with chronic liver disease or on dialysis</a:t>
            </a:r>
          </a:p>
          <a:p>
            <a:pPr marL="627063" lvl="3" indent="-280988">
              <a:spcBef>
                <a:spcPts val="0"/>
              </a:spcBef>
              <a:buClr>
                <a:schemeClr val="tx1"/>
              </a:buClr>
              <a:buFontTx/>
              <a:buChar char="•"/>
            </a:pPr>
            <a:r>
              <a:rPr lang="en-US" dirty="0"/>
              <a:t>Persons working with HAV positive primates or with HAV in research laboratory settings</a:t>
            </a:r>
          </a:p>
          <a:p>
            <a:pPr marL="627063" lvl="3" indent="-280988">
              <a:spcBef>
                <a:spcPts val="0"/>
              </a:spcBef>
              <a:buClr>
                <a:schemeClr val="tx1"/>
              </a:buClr>
              <a:buFontTx/>
              <a:buChar char="•"/>
            </a:pPr>
            <a:r>
              <a:rPr lang="en-US" dirty="0">
                <a:solidFill>
                  <a:srgbClr val="FFC000"/>
                </a:solidFill>
              </a:rPr>
              <a:t>Should be administered to all persons ≥ 12 mos. for post exposure prophylaxis (PEP)</a:t>
            </a:r>
          </a:p>
          <a:p>
            <a:pPr marL="627063" lvl="3" indent="-280988">
              <a:spcBef>
                <a:spcPts val="0"/>
              </a:spcBef>
              <a:buClr>
                <a:schemeClr val="tx1"/>
              </a:buClr>
              <a:buFontTx/>
              <a:buChar char="•"/>
            </a:pPr>
            <a:r>
              <a:rPr lang="en-US" dirty="0">
                <a:solidFill>
                  <a:srgbClr val="FFC000"/>
                </a:solidFill>
              </a:rPr>
              <a:t>Should be administered to infants 6-11 mos. traveling outside the U.S. when protection against HAV is recommended</a:t>
            </a:r>
          </a:p>
          <a:p>
            <a:pPr marL="627063" lvl="3" indent="-280988">
              <a:spcBef>
                <a:spcPts val="0"/>
              </a:spcBef>
              <a:buClr>
                <a:schemeClr val="tx1"/>
              </a:buClr>
              <a:buFontTx/>
              <a:buChar char="•"/>
            </a:pPr>
            <a:r>
              <a:rPr lang="en-US" dirty="0"/>
              <a:t>Contact with adoptees from countries with high rates of hepatitis A if contact will be within 60 days of arrival in U.S. </a:t>
            </a:r>
            <a:r>
              <a:rPr lang="en-US" u="sng" dirty="0"/>
              <a:t>The first dose of the 2-dose series should be given as soon as adoption is planned.</a:t>
            </a:r>
          </a:p>
        </p:txBody>
      </p:sp>
      <p:sp>
        <p:nvSpPr>
          <p:cNvPr id="4" name="Rectangle 3"/>
          <p:cNvSpPr/>
          <p:nvPr/>
        </p:nvSpPr>
        <p:spPr>
          <a:xfrm>
            <a:off x="1600200" y="6258580"/>
            <a:ext cx="8851900" cy="523220"/>
          </a:xfrm>
          <a:prstGeom prst="rect">
            <a:avLst/>
          </a:prstGeom>
        </p:spPr>
        <p:txBody>
          <a:bodyPr wrap="square">
            <a:spAutoFit/>
          </a:bodyPr>
          <a:lstStyle/>
          <a:p>
            <a:r>
              <a:rPr lang="en-US" sz="1400" b="1" dirty="0">
                <a:solidFill>
                  <a:srgbClr val="FFFFFF"/>
                </a:solidFill>
                <a:latin typeface="Calibri"/>
              </a:rPr>
              <a:t>MMWR, May 19, 2006, Vol 55, #RR-07       MMWR, September 18, 2009, Vol 58 #36                                                                MMWR, November 2, 2018, Vol. 67, No. 43</a:t>
            </a:r>
          </a:p>
        </p:txBody>
      </p:sp>
    </p:spTree>
    <p:extLst>
      <p:ext uri="{BB962C8B-B14F-4D97-AF65-F5344CB8AC3E}">
        <p14:creationId xmlns:p14="http://schemas.microsoft.com/office/powerpoint/2010/main" val="75279084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idx="4294967295"/>
          </p:nvPr>
        </p:nvSpPr>
        <p:spPr>
          <a:xfrm>
            <a:off x="4789884" y="306860"/>
            <a:ext cx="2655094" cy="444698"/>
          </a:xfrm>
        </p:spPr>
        <p:txBody>
          <a:bodyPr>
            <a:normAutofit fontScale="90000"/>
          </a:bodyPr>
          <a:lstStyle/>
          <a:p>
            <a:pPr eaLnBrk="1" hangingPunct="1"/>
            <a:r>
              <a:rPr lang="en-US" sz="3200" dirty="0">
                <a:solidFill>
                  <a:schemeClr val="accent5">
                    <a:lumMod val="60000"/>
                    <a:lumOff val="40000"/>
                  </a:schemeClr>
                </a:solidFill>
                <a:latin typeface="Arial" panose="020B0604020202020204" pitchFamily="34" charset="0"/>
                <a:cs typeface="Arial" panose="020B0604020202020204" pitchFamily="34" charset="0"/>
              </a:rPr>
              <a:t>Hepatitis B</a:t>
            </a:r>
          </a:p>
        </p:txBody>
      </p:sp>
      <p:sp>
        <p:nvSpPr>
          <p:cNvPr id="802819" name="Text Box 3"/>
          <p:cNvSpPr txBox="1">
            <a:spLocks noChangeArrowheads="1"/>
          </p:cNvSpPr>
          <p:nvPr/>
        </p:nvSpPr>
        <p:spPr bwMode="auto">
          <a:xfrm>
            <a:off x="1981200" y="2616285"/>
            <a:ext cx="8458200" cy="2277547"/>
          </a:xfrm>
          <a:prstGeom prst="rect">
            <a:avLst/>
          </a:prstGeom>
          <a:noFill/>
          <a:ln w="9525">
            <a:noFill/>
            <a:miter lim="800000"/>
            <a:headEnd/>
            <a:tailEnd/>
          </a:ln>
        </p:spPr>
        <p:txBody>
          <a:bodyPr wrap="square">
            <a:spAutoFit/>
          </a:bodyPr>
          <a:lstStyle/>
          <a:p>
            <a:pPr marL="161628" indent="-161628" defTabSz="514350">
              <a:lnSpc>
                <a:spcPct val="140000"/>
              </a:lnSpc>
              <a:spcBef>
                <a:spcPct val="50000"/>
              </a:spcBef>
            </a:pPr>
            <a:r>
              <a:rPr lang="en-US" sz="1500" kern="0" dirty="0">
                <a:latin typeface="Calibri" pitchFamily="34" charset="0"/>
              </a:rPr>
              <a:t>   </a:t>
            </a:r>
            <a:r>
              <a:rPr lang="en-US" sz="2000" u="sng" kern="0" dirty="0">
                <a:latin typeface="Arial" panose="020B0604020202020204" pitchFamily="34" charset="0"/>
                <a:cs typeface="Arial" panose="020B0604020202020204" pitchFamily="34" charset="0"/>
              </a:rPr>
              <a:t>ACIP Recommendation: </a:t>
            </a:r>
          </a:p>
          <a:p>
            <a:pPr marL="504528" lvl="1" indent="-161628" defTabSz="514350">
              <a:buFontTx/>
              <a:buChar char="•"/>
            </a:pPr>
            <a:r>
              <a:rPr lang="en-US" sz="2000" kern="0" dirty="0">
                <a:latin typeface="Arial" panose="020B0604020202020204" pitchFamily="34" charset="0"/>
                <a:cs typeface="Arial" panose="020B0604020202020204" pitchFamily="34" charset="0"/>
              </a:rPr>
              <a:t>Persons with history of or current drug use.</a:t>
            </a:r>
          </a:p>
          <a:p>
            <a:pPr marL="504528" lvl="1" indent="-161628" defTabSz="514350">
              <a:buFontTx/>
              <a:buChar char="•"/>
            </a:pPr>
            <a:r>
              <a:rPr lang="en-US" sz="2000" kern="0" dirty="0">
                <a:latin typeface="Arial" panose="020B0604020202020204" pitchFamily="34" charset="0"/>
                <a:cs typeface="Arial" panose="020B0604020202020204" pitchFamily="34" charset="0"/>
              </a:rPr>
              <a:t>Persons with Hepatitis C infection or other liver disorders or HIV</a:t>
            </a:r>
          </a:p>
          <a:p>
            <a:pPr marL="504528" lvl="1" indent="-161628" defTabSz="514350">
              <a:buFontTx/>
              <a:buChar char="•"/>
            </a:pPr>
            <a:r>
              <a:rPr lang="en-US" sz="2000" kern="0" dirty="0">
                <a:latin typeface="Arial" panose="020B0604020202020204" pitchFamily="34" charset="0"/>
                <a:cs typeface="Arial" panose="020B0604020202020204" pitchFamily="34" charset="0"/>
              </a:rPr>
              <a:t>Incarcerated persons</a:t>
            </a:r>
          </a:p>
          <a:p>
            <a:pPr marL="504528" lvl="1" indent="-161628" defTabSz="514350">
              <a:buFontTx/>
              <a:buChar char="•"/>
            </a:pPr>
            <a:endParaRPr lang="en-US" kern="0" dirty="0">
              <a:latin typeface="Arial" panose="020B0604020202020204" pitchFamily="34" charset="0"/>
              <a:cs typeface="Arial" panose="020B0604020202020204" pitchFamily="34" charset="0"/>
            </a:endParaRPr>
          </a:p>
          <a:p>
            <a:pPr marL="504528" lvl="1" indent="-161628" defTabSz="514350">
              <a:buFontTx/>
              <a:buChar char="•"/>
            </a:pPr>
            <a:endParaRPr lang="en-US" kern="0" dirty="0">
              <a:latin typeface="Arial" panose="020B0604020202020204" pitchFamily="34" charset="0"/>
              <a:cs typeface="Arial" panose="020B0604020202020204" pitchFamily="34" charset="0"/>
            </a:endParaRPr>
          </a:p>
          <a:p>
            <a:pPr marL="504528" lvl="1" indent="-161628" defTabSz="514350">
              <a:buFontTx/>
              <a:buChar char="•"/>
            </a:pPr>
            <a:endParaRPr lang="en-US" kern="0" dirty="0">
              <a:latin typeface="Arial" panose="020B0604020202020204" pitchFamily="34" charset="0"/>
              <a:cs typeface="Arial" panose="020B0604020202020204" pitchFamily="34" charset="0"/>
            </a:endParaRPr>
          </a:p>
        </p:txBody>
      </p:sp>
      <p:sp>
        <p:nvSpPr>
          <p:cNvPr id="802823" name="Text Box 7"/>
          <p:cNvSpPr txBox="1">
            <a:spLocks noChangeArrowheads="1"/>
          </p:cNvSpPr>
          <p:nvPr/>
        </p:nvSpPr>
        <p:spPr bwMode="auto">
          <a:xfrm>
            <a:off x="2339578" y="4029210"/>
            <a:ext cx="6015038" cy="1938992"/>
          </a:xfrm>
          <a:prstGeom prst="rect">
            <a:avLst/>
          </a:prstGeom>
          <a:noFill/>
          <a:ln w="9525">
            <a:noFill/>
            <a:miter lim="800000"/>
            <a:headEnd/>
            <a:tailEnd/>
          </a:ln>
        </p:spPr>
        <p:txBody>
          <a:bodyPr wrap="square">
            <a:spAutoFit/>
          </a:bodyPr>
          <a:lstStyle/>
          <a:p>
            <a:pPr marL="161628" indent="-161628" defTabSz="514350">
              <a:buFontTx/>
              <a:buChar char="•"/>
            </a:pPr>
            <a:r>
              <a:rPr lang="en-US" sz="2000" kern="0" dirty="0"/>
              <a:t>All adults at risk for hepatitis B infection, including those aged  19- 59 yrs. with diabetes mellitus</a:t>
            </a:r>
          </a:p>
          <a:p>
            <a:pPr marL="161628" indent="-161628" defTabSz="514350">
              <a:buFontTx/>
              <a:buChar char="•"/>
            </a:pPr>
            <a:r>
              <a:rPr lang="en-US" sz="2000" kern="0" dirty="0"/>
              <a:t>Persons of any age at risk for infection by sexual exposure.</a:t>
            </a:r>
          </a:p>
          <a:p>
            <a:pPr marL="161628" indent="-161628" defTabSz="514350">
              <a:buFontTx/>
              <a:buChar char="•"/>
            </a:pPr>
            <a:r>
              <a:rPr lang="en-US" sz="2000" kern="0" dirty="0"/>
              <a:t>All other adults seeking protection from HBV infection</a:t>
            </a:r>
            <a:r>
              <a:rPr lang="en-US" sz="1500" kern="0" dirty="0"/>
              <a:t>.</a:t>
            </a:r>
          </a:p>
        </p:txBody>
      </p:sp>
      <p:sp>
        <p:nvSpPr>
          <p:cNvPr id="242693" name="Text Box 6"/>
          <p:cNvSpPr txBox="1">
            <a:spLocks noChangeArrowheads="1"/>
          </p:cNvSpPr>
          <p:nvPr/>
        </p:nvSpPr>
        <p:spPr bwMode="auto">
          <a:xfrm>
            <a:off x="2330053" y="1174262"/>
            <a:ext cx="5436394" cy="1154162"/>
          </a:xfrm>
          <a:prstGeom prst="rect">
            <a:avLst/>
          </a:prstGeom>
          <a:noFill/>
          <a:ln w="9525">
            <a:noFill/>
            <a:miter lim="800000"/>
            <a:headEnd/>
            <a:tailEnd/>
          </a:ln>
        </p:spPr>
        <p:txBody>
          <a:bodyPr wrap="square">
            <a:spAutoFit/>
          </a:bodyPr>
          <a:lstStyle/>
          <a:p>
            <a:pPr defTabSz="514350">
              <a:lnSpc>
                <a:spcPct val="70000"/>
              </a:lnSpc>
              <a:spcBef>
                <a:spcPct val="35000"/>
              </a:spcBef>
            </a:pPr>
            <a:r>
              <a:rPr lang="en-US" sz="2000" kern="0" dirty="0">
                <a:solidFill>
                  <a:srgbClr val="FFFFFF"/>
                </a:solidFill>
                <a:latin typeface="Arial" panose="020B0604020202020204" pitchFamily="34" charset="0"/>
                <a:cs typeface="Arial" panose="020B0604020202020204" pitchFamily="34" charset="0"/>
              </a:rPr>
              <a:t>Transmission: </a:t>
            </a:r>
          </a:p>
          <a:p>
            <a:pPr defTabSz="514350">
              <a:lnSpc>
                <a:spcPct val="80000"/>
              </a:lnSpc>
              <a:spcBef>
                <a:spcPct val="35000"/>
              </a:spcBef>
            </a:pPr>
            <a:r>
              <a:rPr lang="en-US" sz="2000" kern="0" dirty="0">
                <a:solidFill>
                  <a:srgbClr val="FFFFFF"/>
                </a:solidFill>
                <a:latin typeface="Arial" panose="020B0604020202020204" pitchFamily="34" charset="0"/>
                <a:cs typeface="Arial" panose="020B0604020202020204" pitchFamily="34" charset="0"/>
              </a:rPr>
              <a:t>1. Percutaneous or mucosal exposure to  blood or body fluids including contaminated surfaces, or exposure by sexual contact</a:t>
            </a:r>
          </a:p>
        </p:txBody>
      </p:sp>
      <p:sp>
        <p:nvSpPr>
          <p:cNvPr id="6" name="Rectangle 5"/>
          <p:cNvSpPr/>
          <p:nvPr/>
        </p:nvSpPr>
        <p:spPr>
          <a:xfrm>
            <a:off x="2590801" y="6335853"/>
            <a:ext cx="7648575" cy="484748"/>
          </a:xfrm>
          <a:prstGeom prst="rect">
            <a:avLst/>
          </a:prstGeom>
        </p:spPr>
        <p:txBody>
          <a:bodyPr wrap="square">
            <a:spAutoFit/>
          </a:bodyPr>
          <a:lstStyle/>
          <a:p>
            <a:pPr lvl="0"/>
            <a:r>
              <a:rPr lang="en-US" sz="825" b="1" kern="0" dirty="0">
                <a:latin typeface="Arial" panose="020B0604020202020204" pitchFamily="34" charset="0"/>
                <a:cs typeface="Arial" panose="020B0604020202020204" pitchFamily="34" charset="0"/>
              </a:rPr>
              <a:t>MMWR, December 23, 2005, Vol 54, #RR16,    MMWR, December 8, 2006, Vol 55, #RR16 , MMWR, December 22, 2011 Vol 60 , #50 R</a:t>
            </a:r>
            <a:r>
              <a:rPr lang="en-US" sz="825" b="1" dirty="0">
                <a:solidFill>
                  <a:srgbClr val="FFFFFF"/>
                </a:solidFill>
                <a:latin typeface="Arial" panose="020B0604020202020204" pitchFamily="34" charset="0"/>
                <a:cs typeface="Arial" panose="020B0604020202020204" pitchFamily="34" charset="0"/>
              </a:rPr>
              <a:t>ecommended Immunization Schedule for Persons Age 0 Through 18 Years, United States, 2017   MMWR April 20,2018/Vol. 67/No.15</a:t>
            </a:r>
          </a:p>
          <a:p>
            <a:pPr defTabSz="514350"/>
            <a:r>
              <a:rPr lang="en-US" sz="900" b="1" kern="0" dirty="0"/>
              <a:t> </a:t>
            </a:r>
          </a:p>
        </p:txBody>
      </p:sp>
    </p:spTree>
    <p:extLst>
      <p:ext uri="{BB962C8B-B14F-4D97-AF65-F5344CB8AC3E}">
        <p14:creationId xmlns:p14="http://schemas.microsoft.com/office/powerpoint/2010/main" val="8928613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028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281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28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028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9672" y="225137"/>
            <a:ext cx="5486400" cy="707886"/>
          </a:xfrm>
          <a:prstGeom prst="rect">
            <a:avLst/>
          </a:prstGeom>
          <a:noFill/>
        </p:spPr>
        <p:txBody>
          <a:bodyPr wrap="square" rtlCol="0">
            <a:spAutoFit/>
          </a:bodyPr>
          <a:lstStyle/>
          <a:p>
            <a:pPr lvl="0" algn="ctr"/>
            <a:r>
              <a:rPr lang="en-US" sz="3200" b="1">
                <a:solidFill>
                  <a:srgbClr val="FFFF99"/>
                </a:solidFill>
              </a:rPr>
              <a:t>HEPLISAV-B</a:t>
            </a:r>
            <a:r>
              <a:rPr lang="en-US" sz="4000" kern="0">
                <a:solidFill>
                  <a:srgbClr val="FFFF99"/>
                </a:solidFill>
                <a:latin typeface="Calibri"/>
              </a:rPr>
              <a:t>®</a:t>
            </a:r>
            <a:endParaRPr lang="en-US" sz="2400" b="1" dirty="0">
              <a:solidFill>
                <a:srgbClr val="FFFF99"/>
              </a:solidFill>
            </a:endParaRPr>
          </a:p>
        </p:txBody>
      </p:sp>
      <p:sp>
        <p:nvSpPr>
          <p:cNvPr id="2" name="TextBox 1"/>
          <p:cNvSpPr txBox="1"/>
          <p:nvPr/>
        </p:nvSpPr>
        <p:spPr>
          <a:xfrm>
            <a:off x="2012372" y="6516118"/>
            <a:ext cx="4000500" cy="230832"/>
          </a:xfrm>
          <a:prstGeom prst="rect">
            <a:avLst/>
          </a:prstGeom>
          <a:noFill/>
        </p:spPr>
        <p:txBody>
          <a:bodyPr wrap="square" rtlCol="0">
            <a:spAutoFit/>
          </a:bodyPr>
          <a:lstStyle/>
          <a:p>
            <a:r>
              <a:rPr lang="en-US" sz="900" dirty="0"/>
              <a:t>MMWR/April 20, 22018/Vol. 67/No. 15</a:t>
            </a:r>
          </a:p>
        </p:txBody>
      </p:sp>
      <p:sp>
        <p:nvSpPr>
          <p:cNvPr id="6" name="TextBox 5"/>
          <p:cNvSpPr txBox="1"/>
          <p:nvPr/>
        </p:nvSpPr>
        <p:spPr>
          <a:xfrm>
            <a:off x="2951610" y="1185536"/>
            <a:ext cx="6340703" cy="586314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Administration:</a:t>
            </a:r>
          </a:p>
          <a:p>
            <a:pPr marL="557213" lvl="1" indent="-214313">
              <a:buFont typeface="Arial" panose="020B0604020202020204" pitchFamily="34" charset="0"/>
              <a:buChar char="•"/>
            </a:pPr>
            <a:r>
              <a:rPr lang="en-US" dirty="0">
                <a:latin typeface="Arial" panose="020B0604020202020204" pitchFamily="34" charset="0"/>
                <a:cs typeface="Arial" panose="020B0604020202020204" pitchFamily="34" charset="0"/>
              </a:rPr>
              <a:t>2-dose vaccine series (0, 1 month)</a:t>
            </a:r>
          </a:p>
          <a:p>
            <a:pPr marL="557213" lvl="1" indent="-214313">
              <a:buFont typeface="Arial" panose="020B0604020202020204" pitchFamily="34" charset="0"/>
              <a:buChar char="•"/>
            </a:pPr>
            <a:r>
              <a:rPr lang="en-US" dirty="0">
                <a:latin typeface="Arial" panose="020B0604020202020204" pitchFamily="34" charset="0"/>
                <a:cs typeface="Arial" panose="020B0604020202020204" pitchFamily="34" charset="0"/>
              </a:rPr>
              <a:t>Licensed for use in persons ≥ 18 years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Interchangeability and Dosing Schedule:</a:t>
            </a:r>
          </a:p>
          <a:p>
            <a:pPr marL="557213" lvl="1" indent="-214313">
              <a:buFont typeface="Arial" panose="020B0604020202020204" pitchFamily="34" charset="0"/>
              <a:buChar char="•"/>
            </a:pPr>
            <a:r>
              <a:rPr lang="en-US" dirty="0">
                <a:latin typeface="Arial" panose="020B0604020202020204" pitchFamily="34" charset="0"/>
                <a:cs typeface="Arial" panose="020B0604020202020204" pitchFamily="34" charset="0"/>
              </a:rPr>
              <a:t>The 2-dose series ONLY applies when both doses are </a:t>
            </a:r>
            <a:r>
              <a:rPr lang="en-US" dirty="0" err="1">
                <a:latin typeface="Arial" panose="020B0604020202020204" pitchFamily="34" charset="0"/>
                <a:cs typeface="Arial" panose="020B0604020202020204" pitchFamily="34" charset="0"/>
              </a:rPr>
              <a:t>Heplisav</a:t>
            </a:r>
            <a:endParaRPr lang="en-US" dirty="0">
              <a:latin typeface="Arial" panose="020B0604020202020204" pitchFamily="34" charset="0"/>
              <a:cs typeface="Arial" panose="020B0604020202020204" pitchFamily="34" charset="0"/>
            </a:endParaRPr>
          </a:p>
          <a:p>
            <a:pPr marL="557213" lvl="1" indent="-214313">
              <a:buFont typeface="Arial" panose="020B0604020202020204" pitchFamily="34" charset="0"/>
              <a:buChar char="•"/>
            </a:pPr>
            <a:r>
              <a:rPr lang="en-US" dirty="0">
                <a:latin typeface="Arial" panose="020B0604020202020204" pitchFamily="34" charset="0"/>
                <a:cs typeface="Arial" panose="020B0604020202020204" pitchFamily="34" charset="0"/>
              </a:rPr>
              <a:t>A series consisting of 1 dose of </a:t>
            </a:r>
            <a:r>
              <a:rPr lang="en-US" dirty="0" err="1">
                <a:latin typeface="Arial" panose="020B0604020202020204" pitchFamily="34" charset="0"/>
                <a:cs typeface="Arial" panose="020B0604020202020204" pitchFamily="34" charset="0"/>
              </a:rPr>
              <a:t>Heplisav</a:t>
            </a:r>
            <a:r>
              <a:rPr lang="en-US" dirty="0">
                <a:latin typeface="Arial" panose="020B0604020202020204" pitchFamily="34" charset="0"/>
                <a:cs typeface="Arial" panose="020B0604020202020204" pitchFamily="34" charset="0"/>
              </a:rPr>
              <a:t> and a different </a:t>
            </a:r>
            <a:r>
              <a:rPr lang="en-US" dirty="0" err="1">
                <a:latin typeface="Arial" panose="020B0604020202020204" pitchFamily="34" charset="0"/>
                <a:cs typeface="Arial" panose="020B0604020202020204" pitchFamily="34" charset="0"/>
              </a:rPr>
              <a:t>Hep</a:t>
            </a:r>
            <a:r>
              <a:rPr lang="en-US" dirty="0">
                <a:latin typeface="Arial" panose="020B0604020202020204" pitchFamily="34" charset="0"/>
                <a:cs typeface="Arial" panose="020B0604020202020204" pitchFamily="34" charset="0"/>
              </a:rPr>
              <a:t> B vaccine, should consist of 3 total doses using the 3-dose schedule minimum intervals.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Postvaccination Serologic Testing recommended 1-2 months after final dose for:</a:t>
            </a:r>
          </a:p>
          <a:p>
            <a:pPr marL="900113" lvl="2" indent="-214313">
              <a:buFont typeface="Arial" panose="020B0604020202020204" pitchFamily="34" charset="0"/>
              <a:buChar char="•"/>
            </a:pPr>
            <a:r>
              <a:rPr lang="en-US" dirty="0">
                <a:latin typeface="Arial" panose="020B0604020202020204" pitchFamily="34" charset="0"/>
                <a:cs typeface="Arial" panose="020B0604020202020204" pitchFamily="34" charset="0"/>
              </a:rPr>
              <a:t>Hemodialysis patients</a:t>
            </a:r>
          </a:p>
          <a:p>
            <a:pPr marL="900113" lvl="2" indent="-214313">
              <a:buFont typeface="Arial" panose="020B0604020202020204" pitchFamily="34" charset="0"/>
              <a:buChar char="•"/>
            </a:pPr>
            <a:r>
              <a:rPr lang="en-US" dirty="0">
                <a:latin typeface="Arial" panose="020B0604020202020204" pitchFamily="34" charset="0"/>
                <a:cs typeface="Arial" panose="020B0604020202020204" pitchFamily="34" charset="0"/>
              </a:rPr>
              <a:t>Immunocompromised persons including those with HIV</a:t>
            </a:r>
          </a:p>
          <a:p>
            <a:pPr marL="900113" lvl="2" indent="-214313">
              <a:buFont typeface="Arial" panose="020B0604020202020204" pitchFamily="34" charset="0"/>
              <a:buChar char="•"/>
            </a:pPr>
            <a:r>
              <a:rPr lang="en-US" dirty="0">
                <a:latin typeface="Arial" panose="020B0604020202020204" pitchFamily="34" charset="0"/>
                <a:cs typeface="Arial" panose="020B0604020202020204" pitchFamily="34" charset="0"/>
              </a:rPr>
              <a:t>Healthcare personnel</a:t>
            </a:r>
          </a:p>
          <a:p>
            <a:pPr marL="900113" lvl="2" indent="-214313">
              <a:buFont typeface="Arial" panose="020B0604020202020204" pitchFamily="34" charset="0"/>
              <a:buChar char="•"/>
            </a:pPr>
            <a:r>
              <a:rPr lang="en-US" dirty="0">
                <a:latin typeface="Arial" panose="020B0604020202020204" pitchFamily="34" charset="0"/>
                <a:cs typeface="Arial" panose="020B0604020202020204" pitchFamily="34" charset="0"/>
              </a:rPr>
              <a:t>Partners of </a:t>
            </a:r>
            <a:r>
              <a:rPr lang="en-US" dirty="0" err="1">
                <a:latin typeface="Arial" panose="020B0604020202020204" pitchFamily="34" charset="0"/>
                <a:cs typeface="Arial" panose="020B0604020202020204" pitchFamily="34" charset="0"/>
              </a:rPr>
              <a:t>HBsAg</a:t>
            </a:r>
            <a:r>
              <a:rPr lang="en-US" dirty="0">
                <a:latin typeface="Arial" panose="020B0604020202020204" pitchFamily="34" charset="0"/>
                <a:cs typeface="Arial" panose="020B0604020202020204" pitchFamily="34" charset="0"/>
              </a:rPr>
              <a:t>-positive persons</a:t>
            </a:r>
          </a:p>
          <a:p>
            <a:pPr marL="557213" lvl="1" indent="-214313">
              <a:buFont typeface="Arial" panose="020B0604020202020204" pitchFamily="34" charset="0"/>
              <a:buChar char="•"/>
            </a:pPr>
            <a:endParaRPr lang="en-US" sz="1500" dirty="0"/>
          </a:p>
          <a:p>
            <a:pPr marL="557213" lvl="1" indent="-214313">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828565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25" y="152400"/>
            <a:ext cx="6877050" cy="800100"/>
          </a:xfrm>
        </p:spPr>
        <p:txBody>
          <a:bodyPr>
            <a:normAutofit fontScale="90000"/>
          </a:bodyPr>
          <a:lstStyle/>
          <a:p>
            <a:r>
              <a:rPr lang="en-US" sz="2800" dirty="0">
                <a:solidFill>
                  <a:srgbClr val="FFFF99"/>
                </a:solidFill>
                <a:latin typeface="+mn-lt"/>
              </a:rPr>
              <a:t>Polio Vaccine Recommendations for Travel to</a:t>
            </a:r>
            <a:br>
              <a:rPr lang="en-US" sz="2800" dirty="0">
                <a:solidFill>
                  <a:srgbClr val="FFFF99"/>
                </a:solidFill>
                <a:latin typeface="+mn-lt"/>
              </a:rPr>
            </a:br>
            <a:r>
              <a:rPr lang="en-US" sz="2800" dirty="0">
                <a:solidFill>
                  <a:srgbClr val="FFFF99"/>
                </a:solidFill>
                <a:latin typeface="+mn-lt"/>
              </a:rPr>
              <a:t>Countries Experiencing Polio Outbreaks</a:t>
            </a:r>
          </a:p>
        </p:txBody>
      </p:sp>
      <p:sp>
        <p:nvSpPr>
          <p:cNvPr id="3" name="Content Placeholder 2"/>
          <p:cNvSpPr>
            <a:spLocks noGrp="1"/>
          </p:cNvSpPr>
          <p:nvPr>
            <p:ph idx="1"/>
          </p:nvPr>
        </p:nvSpPr>
        <p:spPr>
          <a:xfrm>
            <a:off x="2438400" y="2737809"/>
            <a:ext cx="7239000" cy="2457450"/>
          </a:xfrm>
        </p:spPr>
        <p:txBody>
          <a:bodyPr/>
          <a:lstStyle/>
          <a:p>
            <a:pPr marL="0" indent="0"/>
            <a:r>
              <a:rPr lang="en-US" sz="1800" dirty="0">
                <a:latin typeface="Arial" panose="020B0604020202020204" pitchFamily="34" charset="0"/>
                <a:cs typeface="Arial" panose="020B0604020202020204" pitchFamily="34" charset="0"/>
              </a:rPr>
              <a:t>  If travel will be less than 4 weeks:</a:t>
            </a:r>
          </a:p>
          <a:p>
            <a:pPr marL="0" lvl="1" indent="0">
              <a:buNone/>
            </a:pPr>
            <a:r>
              <a:rPr lang="en-US" sz="1800" dirty="0">
                <a:latin typeface="Arial" panose="020B0604020202020204" pitchFamily="34" charset="0"/>
                <a:cs typeface="Arial" panose="020B0604020202020204" pitchFamily="34" charset="0"/>
              </a:rPr>
              <a:t>       Individuals &lt;18 years – no additional dose if polio</a:t>
            </a:r>
          </a:p>
          <a:p>
            <a:pPr marL="0" lvl="1" indent="0">
              <a:buNone/>
            </a:pPr>
            <a:r>
              <a:rPr lang="en-US" sz="1800" dirty="0">
                <a:latin typeface="Arial" panose="020B0604020202020204" pitchFamily="34" charset="0"/>
                <a:cs typeface="Arial" panose="020B0604020202020204" pitchFamily="34" charset="0"/>
              </a:rPr>
              <a:t>          series has been completed</a:t>
            </a:r>
          </a:p>
          <a:p>
            <a:pPr marL="0" lvl="1" indent="0">
              <a:buNone/>
            </a:pPr>
            <a:r>
              <a:rPr lang="en-US" sz="1800" dirty="0">
                <a:latin typeface="Arial" panose="020B0604020202020204" pitchFamily="34" charset="0"/>
                <a:cs typeface="Arial" panose="020B0604020202020204" pitchFamily="34" charset="0"/>
              </a:rPr>
              <a:t>       Individuals ≥18 years – one dose prior to travel</a:t>
            </a:r>
          </a:p>
          <a:p>
            <a:pPr marL="0" lvl="1" indent="0"/>
            <a:r>
              <a:rPr lang="en-US" sz="1800" dirty="0">
                <a:latin typeface="Arial" panose="020B0604020202020204" pitchFamily="34" charset="0"/>
                <a:cs typeface="Arial" panose="020B0604020202020204" pitchFamily="34" charset="0"/>
              </a:rPr>
              <a:t>  If travel will be for more than 4 weeks:</a:t>
            </a:r>
          </a:p>
          <a:p>
            <a:pPr marL="0" lvl="1" indent="0">
              <a:buNone/>
            </a:pPr>
            <a:r>
              <a:rPr lang="en-US" sz="1800" dirty="0">
                <a:latin typeface="Arial" panose="020B0604020202020204" pitchFamily="34" charset="0"/>
                <a:cs typeface="Arial" panose="020B0604020202020204" pitchFamily="34" charset="0"/>
              </a:rPr>
              <a:t>      Long-term travelers should receive the polio vaccine       	between 4 weeks and 12 months before departure. </a:t>
            </a:r>
          </a:p>
        </p:txBody>
      </p:sp>
      <p:sp>
        <p:nvSpPr>
          <p:cNvPr id="4" name="TextBox 3"/>
          <p:cNvSpPr txBox="1"/>
          <p:nvPr/>
        </p:nvSpPr>
        <p:spPr>
          <a:xfrm>
            <a:off x="3009900" y="1264962"/>
            <a:ext cx="6286500" cy="646331"/>
          </a:xfrm>
          <a:prstGeom prst="rect">
            <a:avLst/>
          </a:prstGeom>
          <a:noFill/>
        </p:spPr>
        <p:txBody>
          <a:bodyPr wrap="square" rtlCol="0">
            <a:spAutoFit/>
          </a:bodyPr>
          <a:lstStyle/>
          <a:p>
            <a:pPr algn="ctr" defTabSz="685800"/>
            <a:r>
              <a:rPr lang="en-US" dirty="0">
                <a:solidFill>
                  <a:srgbClr val="FFFFFF"/>
                </a:solidFill>
                <a:latin typeface="Calibri"/>
              </a:rPr>
              <a:t>As of </a:t>
            </a:r>
            <a:r>
              <a:rPr lang="en-US" dirty="0">
                <a:solidFill>
                  <a:srgbClr val="FFC000"/>
                </a:solidFill>
                <a:latin typeface="Calibri"/>
              </a:rPr>
              <a:t>the end of 2018, </a:t>
            </a:r>
            <a:r>
              <a:rPr lang="en-US" dirty="0">
                <a:solidFill>
                  <a:srgbClr val="FFFFFF"/>
                </a:solidFill>
                <a:latin typeface="Calibri"/>
              </a:rPr>
              <a:t>polio remains endemic  with </a:t>
            </a:r>
            <a:r>
              <a:rPr lang="en-US" dirty="0">
                <a:solidFill>
                  <a:srgbClr val="FFC000"/>
                </a:solidFill>
                <a:latin typeface="Calibri"/>
              </a:rPr>
              <a:t>33*</a:t>
            </a:r>
            <a:r>
              <a:rPr lang="en-US" dirty="0">
                <a:solidFill>
                  <a:srgbClr val="FFFFFF"/>
                </a:solidFill>
                <a:latin typeface="Calibri"/>
              </a:rPr>
              <a:t> cases in 2 countries: Pakistan and Afghanistan.</a:t>
            </a:r>
            <a:endParaRPr lang="en-US" sz="1500" dirty="0">
              <a:solidFill>
                <a:schemeClr val="bg1"/>
              </a:solidFill>
              <a:latin typeface="Calibri"/>
            </a:endParaRPr>
          </a:p>
        </p:txBody>
      </p:sp>
      <p:sp>
        <p:nvSpPr>
          <p:cNvPr id="5" name="TextBox 4"/>
          <p:cNvSpPr txBox="1"/>
          <p:nvPr/>
        </p:nvSpPr>
        <p:spPr>
          <a:xfrm>
            <a:off x="2438400" y="5943601"/>
            <a:ext cx="7935686" cy="715581"/>
          </a:xfrm>
          <a:prstGeom prst="rect">
            <a:avLst/>
          </a:prstGeom>
          <a:noFill/>
        </p:spPr>
        <p:txBody>
          <a:bodyPr wrap="square" rtlCol="0">
            <a:spAutoFit/>
          </a:bodyPr>
          <a:lstStyle/>
          <a:p>
            <a:pPr defTabSz="685800"/>
            <a:r>
              <a:rPr lang="en-US" sz="1050" b="1" dirty="0">
                <a:solidFill>
                  <a:srgbClr val="FFFFFF"/>
                </a:solidFill>
                <a:latin typeface="Calibri"/>
              </a:rPr>
              <a:t> MMWR, July 11, 2014, Vol 63/ # 27</a:t>
            </a:r>
          </a:p>
          <a:p>
            <a:pPr defTabSz="685800"/>
            <a:r>
              <a:rPr lang="en-US" sz="1050" dirty="0">
                <a:solidFill>
                  <a:srgbClr val="FFFFFF"/>
                </a:solidFill>
                <a:latin typeface="Calibri"/>
              </a:rPr>
              <a:t> </a:t>
            </a:r>
            <a:r>
              <a:rPr lang="en-US" sz="1050" b="1" dirty="0">
                <a:solidFill>
                  <a:srgbClr val="FFFFFF"/>
                </a:solidFill>
                <a:latin typeface="Calibri"/>
              </a:rPr>
              <a:t>Clinical Update: Interim CDC Guidance for Travel to and from Countries Affected by the New Polio Vaccine Requirements. August, 2016.</a:t>
            </a:r>
          </a:p>
          <a:p>
            <a:pPr defTabSz="685800"/>
            <a:r>
              <a:rPr lang="en-US" sz="1050" b="1" dirty="0">
                <a:solidFill>
                  <a:srgbClr val="FFFFFF"/>
                </a:solidFill>
                <a:latin typeface="Calibri"/>
              </a:rPr>
              <a:t>*http://polioeradication.org/polio-today/polio-now/this-week/</a:t>
            </a:r>
          </a:p>
          <a:p>
            <a:pPr defTabSz="685800"/>
            <a:endParaRPr lang="en-US" sz="900" b="1" dirty="0">
              <a:solidFill>
                <a:srgbClr val="FFFFFF"/>
              </a:solidFill>
            </a:endParaRPr>
          </a:p>
        </p:txBody>
      </p:sp>
      <p:sp>
        <p:nvSpPr>
          <p:cNvPr id="6" name="TextBox 5"/>
          <p:cNvSpPr txBox="1"/>
          <p:nvPr/>
        </p:nvSpPr>
        <p:spPr>
          <a:xfrm>
            <a:off x="2463044" y="4747753"/>
            <a:ext cx="7312478" cy="369332"/>
          </a:xfrm>
          <a:prstGeom prst="rect">
            <a:avLst/>
          </a:prstGeom>
          <a:noFill/>
        </p:spPr>
        <p:txBody>
          <a:bodyPr wrap="square" rtlCol="0">
            <a:spAutoFit/>
          </a:bodyPr>
          <a:lstStyle/>
          <a:p>
            <a:pPr marL="257175" indent="-257175" defTabSz="685800">
              <a:buFont typeface="Arial" panose="020B0604020202020204" pitchFamily="34" charset="0"/>
              <a:buChar char="•"/>
            </a:pPr>
            <a:r>
              <a:rPr lang="en-US" dirty="0">
                <a:solidFill>
                  <a:srgbClr val="FFFFFF"/>
                </a:solidFill>
                <a:latin typeface="Calibri"/>
              </a:rPr>
              <a:t>Proof of polio vaccination is needed upon leaving infected countries</a:t>
            </a:r>
            <a:r>
              <a:rPr lang="en-US" sz="1350" dirty="0">
                <a:solidFill>
                  <a:srgbClr val="FFFFFF"/>
                </a:solidFill>
                <a:latin typeface="Calibri"/>
              </a:rPr>
              <a:t>.</a:t>
            </a:r>
          </a:p>
        </p:txBody>
      </p:sp>
    </p:spTree>
    <p:extLst>
      <p:ext uri="{BB962C8B-B14F-4D97-AF65-F5344CB8AC3E}">
        <p14:creationId xmlns:p14="http://schemas.microsoft.com/office/powerpoint/2010/main" val="2719940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idx="4294967295"/>
          </p:nvPr>
        </p:nvSpPr>
        <p:spPr>
          <a:xfrm>
            <a:off x="1828800" y="152400"/>
            <a:ext cx="8534400" cy="1066800"/>
          </a:xfrm>
        </p:spPr>
        <p:txBody>
          <a:bodyPr/>
          <a:lstStyle/>
          <a:p>
            <a:pPr algn="ctr" eaLnBrk="1" hangingPunct="1"/>
            <a:r>
              <a:rPr lang="en-US" sz="3600" dirty="0">
                <a:solidFill>
                  <a:srgbClr val="FFFF99"/>
                </a:solidFill>
              </a:rPr>
              <a:t>Meningococcal Disease</a:t>
            </a:r>
            <a:br>
              <a:rPr lang="en-US" sz="3600" dirty="0">
                <a:solidFill>
                  <a:srgbClr val="FFFF99"/>
                </a:solidFill>
              </a:rPr>
            </a:br>
            <a:r>
              <a:rPr lang="en-US" sz="2800" dirty="0">
                <a:solidFill>
                  <a:srgbClr val="FFFF99"/>
                </a:solidFill>
              </a:rPr>
              <a:t>(caused by N. </a:t>
            </a:r>
            <a:r>
              <a:rPr lang="en-US" sz="2800" dirty="0" err="1">
                <a:solidFill>
                  <a:srgbClr val="FFFF99"/>
                </a:solidFill>
              </a:rPr>
              <a:t>meningitidis</a:t>
            </a:r>
            <a:r>
              <a:rPr lang="en-US" sz="2800" dirty="0">
                <a:solidFill>
                  <a:srgbClr val="FFFF99"/>
                </a:solidFill>
              </a:rPr>
              <a:t>)</a:t>
            </a:r>
            <a:endParaRPr lang="en-US" sz="3600" dirty="0">
              <a:solidFill>
                <a:srgbClr val="FFFF99"/>
              </a:solidFill>
            </a:endParaRPr>
          </a:p>
        </p:txBody>
      </p:sp>
      <p:sp>
        <p:nvSpPr>
          <p:cNvPr id="257027" name="Rectangle 3"/>
          <p:cNvSpPr>
            <a:spLocks noChangeArrowheads="1"/>
          </p:cNvSpPr>
          <p:nvPr/>
        </p:nvSpPr>
        <p:spPr bwMode="auto">
          <a:xfrm>
            <a:off x="1828800" y="1219200"/>
            <a:ext cx="6096000" cy="914400"/>
          </a:xfrm>
          <a:prstGeom prst="rect">
            <a:avLst/>
          </a:prstGeom>
          <a:noFill/>
          <a:ln w="9525">
            <a:noFill/>
            <a:miter lim="800000"/>
            <a:headEnd/>
            <a:tailEnd/>
          </a:ln>
        </p:spPr>
        <p:txBody>
          <a:bodyPr/>
          <a:lstStyle/>
          <a:p>
            <a:pPr marL="342900" indent="-342900" algn="ctr">
              <a:lnSpc>
                <a:spcPct val="90000"/>
              </a:lnSpc>
              <a:spcBef>
                <a:spcPct val="20000"/>
              </a:spcBef>
            </a:pPr>
            <a:r>
              <a:rPr lang="en-US" sz="2400" b="1" u="sng" dirty="0">
                <a:solidFill>
                  <a:srgbClr val="00B050"/>
                </a:solidFill>
                <a:latin typeface="Calibri" pitchFamily="34" charset="0"/>
              </a:rPr>
              <a:t>Meningitis</a:t>
            </a:r>
            <a:endParaRPr lang="en-US" sz="2400" dirty="0">
              <a:solidFill>
                <a:srgbClr val="00B050"/>
              </a:solidFill>
              <a:latin typeface="Calibri" pitchFamily="34" charset="0"/>
            </a:endParaRPr>
          </a:p>
          <a:p>
            <a:pPr marL="342900" indent="-342900" algn="ctr">
              <a:lnSpc>
                <a:spcPct val="90000"/>
              </a:lnSpc>
              <a:spcBef>
                <a:spcPct val="20000"/>
              </a:spcBef>
            </a:pPr>
            <a:r>
              <a:rPr lang="en-US" sz="2400" b="1" dirty="0">
                <a:solidFill>
                  <a:srgbClr val="FFFF99"/>
                </a:solidFill>
                <a:latin typeface="Calibri" pitchFamily="34" charset="0"/>
              </a:rPr>
              <a:t>	~50% of cases 	9-10% fatality rate</a:t>
            </a:r>
            <a:r>
              <a:rPr lang="en-US" sz="2400" b="1" dirty="0">
                <a:solidFill>
                  <a:srgbClr val="FFCC66"/>
                </a:solidFill>
              </a:rPr>
              <a:t>       </a:t>
            </a:r>
          </a:p>
        </p:txBody>
      </p:sp>
      <p:sp>
        <p:nvSpPr>
          <p:cNvPr id="421892" name="Rectangle 4"/>
          <p:cNvSpPr>
            <a:spLocks noChangeArrowheads="1"/>
          </p:cNvSpPr>
          <p:nvPr/>
        </p:nvSpPr>
        <p:spPr bwMode="auto">
          <a:xfrm>
            <a:off x="1981200" y="2286000"/>
            <a:ext cx="6019800" cy="3048000"/>
          </a:xfrm>
          <a:prstGeom prst="rect">
            <a:avLst/>
          </a:prstGeom>
          <a:noFill/>
          <a:ln w="9525">
            <a:noFill/>
            <a:miter lim="800000"/>
            <a:headEnd/>
            <a:tailEnd/>
          </a:ln>
        </p:spPr>
        <p:txBody>
          <a:bodyPr/>
          <a:lstStyle/>
          <a:p>
            <a:pPr marL="411163" indent="-411163" algn="ctr">
              <a:lnSpc>
                <a:spcPct val="80000"/>
              </a:lnSpc>
              <a:spcBef>
                <a:spcPct val="20000"/>
              </a:spcBef>
              <a:defRPr/>
            </a:pPr>
            <a:r>
              <a:rPr lang="en-US" sz="2400" b="1" u="sng" dirty="0">
                <a:solidFill>
                  <a:srgbClr val="00B050"/>
                </a:solidFill>
                <a:latin typeface="Calibri"/>
              </a:rPr>
              <a:t>Meningococcemia</a:t>
            </a:r>
          </a:p>
          <a:p>
            <a:pPr marL="411163" indent="-411163" algn="ctr">
              <a:lnSpc>
                <a:spcPct val="80000"/>
              </a:lnSpc>
              <a:spcBef>
                <a:spcPct val="20000"/>
              </a:spcBef>
              <a:defRPr/>
            </a:pPr>
            <a:r>
              <a:rPr lang="en-US" sz="2400" b="1" dirty="0">
                <a:solidFill>
                  <a:srgbClr val="FFFF99"/>
                </a:solidFill>
                <a:latin typeface="Calibri"/>
              </a:rPr>
              <a:t>5%-20% of cases 	Up to 40% fatality rate</a:t>
            </a:r>
            <a:endParaRPr lang="en-US" sz="2400" b="1" u="sng" dirty="0">
              <a:solidFill>
                <a:srgbClr val="46D04D"/>
              </a:solidFill>
              <a:latin typeface="Calibri"/>
            </a:endParaRPr>
          </a:p>
          <a:p>
            <a:pPr marL="288925" indent="-288925">
              <a:lnSpc>
                <a:spcPct val="80000"/>
              </a:lnSpc>
              <a:spcBef>
                <a:spcPct val="20000"/>
              </a:spcBef>
              <a:buFontTx/>
              <a:buChar char="•"/>
              <a:defRPr/>
            </a:pPr>
            <a:r>
              <a:rPr lang="en-US" sz="2400" dirty="0">
                <a:solidFill>
                  <a:srgbClr val="FFFFFF"/>
                </a:solidFill>
                <a:latin typeface="Calibri"/>
              </a:rPr>
              <a:t>Rash</a:t>
            </a:r>
          </a:p>
          <a:p>
            <a:pPr marL="288925" indent="-288925">
              <a:lnSpc>
                <a:spcPct val="80000"/>
              </a:lnSpc>
              <a:spcBef>
                <a:spcPct val="20000"/>
              </a:spcBef>
              <a:buFontTx/>
              <a:buChar char="•"/>
              <a:defRPr/>
            </a:pPr>
            <a:r>
              <a:rPr lang="en-US" sz="2400" dirty="0">
                <a:solidFill>
                  <a:srgbClr val="FFFFFF"/>
                </a:solidFill>
                <a:latin typeface="Calibri"/>
              </a:rPr>
              <a:t>Vascular damage</a:t>
            </a:r>
          </a:p>
          <a:p>
            <a:pPr marL="288925" indent="-288925">
              <a:lnSpc>
                <a:spcPct val="80000"/>
              </a:lnSpc>
              <a:spcBef>
                <a:spcPct val="20000"/>
              </a:spcBef>
              <a:buFontTx/>
              <a:buChar char="•"/>
              <a:defRPr/>
            </a:pPr>
            <a:r>
              <a:rPr lang="en-US" sz="2400" dirty="0">
                <a:solidFill>
                  <a:srgbClr val="FFFFFF"/>
                </a:solidFill>
                <a:latin typeface="Calibri"/>
              </a:rPr>
              <a:t>Disseminated intravascular coagulation</a:t>
            </a:r>
          </a:p>
          <a:p>
            <a:pPr marL="288925" indent="-288925">
              <a:lnSpc>
                <a:spcPct val="80000"/>
              </a:lnSpc>
              <a:spcBef>
                <a:spcPct val="20000"/>
              </a:spcBef>
              <a:buFontTx/>
              <a:buChar char="•"/>
              <a:defRPr/>
            </a:pPr>
            <a:r>
              <a:rPr lang="en-US" sz="2400" dirty="0">
                <a:solidFill>
                  <a:srgbClr val="FFFFFF"/>
                </a:solidFill>
                <a:latin typeface="Calibri"/>
              </a:rPr>
              <a:t>Multi-organ failure</a:t>
            </a:r>
          </a:p>
          <a:p>
            <a:pPr marL="288925" indent="-288925">
              <a:lnSpc>
                <a:spcPct val="80000"/>
              </a:lnSpc>
              <a:spcBef>
                <a:spcPct val="20000"/>
              </a:spcBef>
              <a:buFontTx/>
              <a:buChar char="•"/>
              <a:defRPr/>
            </a:pPr>
            <a:r>
              <a:rPr lang="en-US" sz="2400" dirty="0">
                <a:solidFill>
                  <a:srgbClr val="FFFFFF"/>
                </a:solidFill>
                <a:latin typeface="Calibri"/>
              </a:rPr>
              <a:t>Shock</a:t>
            </a:r>
          </a:p>
          <a:p>
            <a:pPr marL="288925" indent="-288925">
              <a:lnSpc>
                <a:spcPct val="80000"/>
              </a:lnSpc>
              <a:spcBef>
                <a:spcPct val="20000"/>
              </a:spcBef>
              <a:buFontTx/>
              <a:buChar char="•"/>
              <a:defRPr/>
            </a:pPr>
            <a:r>
              <a:rPr lang="en-US" sz="2400" dirty="0">
                <a:solidFill>
                  <a:srgbClr val="FFFFFF"/>
                </a:solidFill>
                <a:latin typeface="Calibri"/>
              </a:rPr>
              <a:t>Death can occur in 24 hours</a:t>
            </a:r>
          </a:p>
        </p:txBody>
      </p:sp>
      <p:sp>
        <p:nvSpPr>
          <p:cNvPr id="257029" name="Text Box 6"/>
          <p:cNvSpPr txBox="1">
            <a:spLocks noChangeArrowheads="1"/>
          </p:cNvSpPr>
          <p:nvPr/>
        </p:nvSpPr>
        <p:spPr bwMode="auto">
          <a:xfrm>
            <a:off x="2743200" y="5943600"/>
            <a:ext cx="7239000" cy="523220"/>
          </a:xfrm>
          <a:prstGeom prst="rect">
            <a:avLst/>
          </a:prstGeom>
          <a:noFill/>
          <a:ln w="9525">
            <a:noFill/>
            <a:miter lim="800000"/>
            <a:headEnd/>
            <a:tailEnd/>
          </a:ln>
        </p:spPr>
        <p:txBody>
          <a:bodyPr wrap="square">
            <a:spAutoFit/>
          </a:bodyPr>
          <a:lstStyle/>
          <a:p>
            <a:r>
              <a:rPr lang="en-US" sz="1400" b="1" dirty="0">
                <a:solidFill>
                  <a:srgbClr val="FFFFFF"/>
                </a:solidFill>
                <a:latin typeface="Calibri" pitchFamily="34" charset="0"/>
              </a:rPr>
              <a:t>Ref: 1. Epidemiology and Prevention of Vaccine-Preventable Diseases. 13th Edition, 2015. </a:t>
            </a:r>
          </a:p>
          <a:p>
            <a:r>
              <a:rPr lang="en-US" sz="1400" b="1" dirty="0">
                <a:solidFill>
                  <a:srgbClr val="FFFFFF"/>
                </a:solidFill>
                <a:latin typeface="Calibri" pitchFamily="34" charset="0"/>
              </a:rPr>
              <a:t>        2. AAP Red Book 2015</a:t>
            </a:r>
            <a:endParaRPr lang="en-US" sz="1400" b="1" i="1" dirty="0">
              <a:solidFill>
                <a:srgbClr val="FFFFFF"/>
              </a:solidFill>
              <a:latin typeface="Calibri" pitchFamily="34" charset="0"/>
            </a:endParaRPr>
          </a:p>
        </p:txBody>
      </p:sp>
      <p:pic>
        <p:nvPicPr>
          <p:cNvPr id="421895" name="Picture 7" descr="meniaap002"/>
          <p:cNvPicPr>
            <a:picLocks noChangeAspect="1" noChangeArrowheads="1"/>
          </p:cNvPicPr>
          <p:nvPr/>
        </p:nvPicPr>
        <p:blipFill>
          <a:blip r:embed="rId3" cstate="print"/>
          <a:srcRect/>
          <a:stretch>
            <a:fillRect/>
          </a:stretch>
        </p:blipFill>
        <p:spPr bwMode="auto">
          <a:xfrm>
            <a:off x="8534400" y="1731433"/>
            <a:ext cx="1447800" cy="1367367"/>
          </a:xfrm>
          <a:prstGeom prst="rect">
            <a:avLst/>
          </a:prstGeom>
          <a:noFill/>
          <a:ln w="9525">
            <a:noFill/>
            <a:miter lim="800000"/>
            <a:headEnd/>
            <a:tailEnd/>
          </a:ln>
        </p:spPr>
      </p:pic>
      <p:sp>
        <p:nvSpPr>
          <p:cNvPr id="421896" name="Text Box 8"/>
          <p:cNvSpPr txBox="1">
            <a:spLocks noChangeArrowheads="1"/>
          </p:cNvSpPr>
          <p:nvPr/>
        </p:nvSpPr>
        <p:spPr bwMode="auto">
          <a:xfrm>
            <a:off x="8153400" y="3124200"/>
            <a:ext cx="2286000" cy="304800"/>
          </a:xfrm>
          <a:prstGeom prst="rect">
            <a:avLst/>
          </a:prstGeom>
          <a:noFill/>
          <a:ln w="9525">
            <a:noFill/>
            <a:miter lim="800000"/>
            <a:headEnd/>
            <a:tailEnd/>
          </a:ln>
          <a:effectLst/>
        </p:spPr>
        <p:txBody>
          <a:bodyPr>
            <a:spAutoFit/>
          </a:bodyPr>
          <a:lstStyle/>
          <a:p>
            <a:pPr>
              <a:spcBef>
                <a:spcPct val="50000"/>
              </a:spcBef>
              <a:defRPr/>
            </a:pPr>
            <a:r>
              <a:rPr lang="en-US" sz="900" dirty="0">
                <a:solidFill>
                  <a:srgbClr val="FFFFFF"/>
                </a:solidFill>
                <a:effectLst>
                  <a:outerShdw blurRad="38100" dist="38100" dir="2700000" algn="tl">
                    <a:srgbClr val="000000"/>
                  </a:outerShdw>
                </a:effectLst>
                <a:latin typeface="Calibri"/>
              </a:rPr>
              <a:t>Photo courtesy CDC: Dr. Brodsky &amp; Mr. Gust</a:t>
            </a:r>
            <a:r>
              <a:rPr lang="en-US" sz="1400" dirty="0">
                <a:solidFill>
                  <a:srgbClr val="FFFFFF"/>
                </a:solidFill>
                <a:effectLst>
                  <a:outerShdw blurRad="38100" dist="38100" dir="2700000" algn="tl">
                    <a:srgbClr val="000000"/>
                  </a:outerShdw>
                </a:effectLst>
                <a:latin typeface="Calibri"/>
              </a:rPr>
              <a:t> </a:t>
            </a:r>
            <a:endParaRPr lang="en-US" sz="1400" dirty="0">
              <a:solidFill>
                <a:srgbClr val="FFFFFF"/>
              </a:solidFill>
              <a:latin typeface="Calibri"/>
            </a:endParaRPr>
          </a:p>
        </p:txBody>
      </p:sp>
      <p:sp>
        <p:nvSpPr>
          <p:cNvPr id="221193" name="Text Box 9"/>
          <p:cNvSpPr txBox="1">
            <a:spLocks noChangeArrowheads="1"/>
          </p:cNvSpPr>
          <p:nvPr/>
        </p:nvSpPr>
        <p:spPr bwMode="auto">
          <a:xfrm>
            <a:off x="2057400" y="5257800"/>
            <a:ext cx="6172200" cy="457200"/>
          </a:xfrm>
          <a:prstGeom prst="rect">
            <a:avLst/>
          </a:prstGeom>
          <a:noFill/>
          <a:ln w="9525">
            <a:noFill/>
            <a:miter lim="800000"/>
            <a:headEnd/>
            <a:tailEnd/>
          </a:ln>
        </p:spPr>
        <p:txBody>
          <a:bodyPr>
            <a:spAutoFit/>
          </a:bodyPr>
          <a:lstStyle/>
          <a:p>
            <a:pPr>
              <a:spcBef>
                <a:spcPct val="50000"/>
              </a:spcBef>
            </a:pPr>
            <a:r>
              <a:rPr lang="en-US" sz="2400" b="1" dirty="0">
                <a:solidFill>
                  <a:srgbClr val="FFFF99"/>
                </a:solidFill>
                <a:latin typeface="Calibri" pitchFamily="34" charset="0"/>
              </a:rPr>
              <a:t>11-19% of survivors have permanent </a:t>
            </a:r>
            <a:r>
              <a:rPr lang="en-US" sz="2400" b="1" dirty="0" err="1">
                <a:solidFill>
                  <a:srgbClr val="FFFF99"/>
                </a:solidFill>
                <a:latin typeface="Calibri" pitchFamily="34" charset="0"/>
              </a:rPr>
              <a:t>sequelae</a:t>
            </a:r>
            <a:endParaRPr lang="en-US" sz="2400" b="1" dirty="0">
              <a:solidFill>
                <a:srgbClr val="FFFF99"/>
              </a:solidFill>
              <a:latin typeface="Calibri" pitchFamily="34" charset="0"/>
            </a:endParaRPr>
          </a:p>
        </p:txBody>
      </p:sp>
      <p:pic>
        <p:nvPicPr>
          <p:cNvPr id="9" name="Picture 2"/>
          <p:cNvPicPr>
            <a:picLocks noChangeAspect="1" noChangeArrowheads="1"/>
          </p:cNvPicPr>
          <p:nvPr/>
        </p:nvPicPr>
        <p:blipFill>
          <a:blip r:embed="rId4" cstate="print"/>
          <a:srcRect/>
          <a:stretch>
            <a:fillRect/>
          </a:stretch>
        </p:blipFill>
        <p:spPr bwMode="auto">
          <a:xfrm>
            <a:off x="7467600" y="3607624"/>
            <a:ext cx="2895600" cy="1637714"/>
          </a:xfrm>
          <a:prstGeom prst="rect">
            <a:avLst/>
          </a:prstGeom>
          <a:noFill/>
          <a:ln w="9525">
            <a:noFill/>
            <a:miter lim="800000"/>
            <a:headEnd/>
            <a:tailEnd/>
          </a:ln>
        </p:spPr>
      </p:pic>
    </p:spTree>
    <p:extLst>
      <p:ext uri="{BB962C8B-B14F-4D97-AF65-F5344CB8AC3E}">
        <p14:creationId xmlns:p14="http://schemas.microsoft.com/office/powerpoint/2010/main" val="3978697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2189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189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189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189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189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189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189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1193">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1752600" y="214908"/>
            <a:ext cx="8915400" cy="857250"/>
          </a:xfrm>
        </p:spPr>
        <p:txBody>
          <a:bodyPr/>
          <a:lstStyle/>
          <a:p>
            <a:pPr algn="ctr"/>
            <a:r>
              <a:rPr lang="en-US" sz="3600" dirty="0">
                <a:solidFill>
                  <a:srgbClr val="FFFF99"/>
                </a:solidFill>
              </a:rPr>
              <a:t>Meningococcal Conjugate Vaccine (MCV4)</a:t>
            </a:r>
            <a:br>
              <a:rPr lang="en-US" sz="3600" dirty="0">
                <a:solidFill>
                  <a:srgbClr val="FFFF99"/>
                </a:solidFill>
              </a:rPr>
            </a:br>
            <a:r>
              <a:rPr lang="en-US" sz="1800" dirty="0">
                <a:solidFill>
                  <a:srgbClr val="FFFFFF"/>
                </a:solidFill>
              </a:rPr>
              <a:t>(Men A,C,Y, W-135)</a:t>
            </a:r>
            <a:endParaRPr lang="en-US" sz="1800" dirty="0">
              <a:solidFill>
                <a:srgbClr val="FFFFFF"/>
              </a:solidFill>
              <a:sym typeface="Symbol" pitchFamily="18" charset="2"/>
            </a:endParaRPr>
          </a:p>
        </p:txBody>
      </p:sp>
      <p:sp>
        <p:nvSpPr>
          <p:cNvPr id="259075" name="Rectangle 3"/>
          <p:cNvSpPr>
            <a:spLocks noGrp="1" noChangeArrowheads="1"/>
          </p:cNvSpPr>
          <p:nvPr>
            <p:ph type="body" idx="4294967295"/>
          </p:nvPr>
        </p:nvSpPr>
        <p:spPr>
          <a:xfrm>
            <a:off x="2585525" y="1372283"/>
            <a:ext cx="6858000" cy="1143000"/>
          </a:xfrm>
        </p:spPr>
        <p:txBody>
          <a:bodyPr/>
          <a:lstStyle/>
          <a:p>
            <a:pPr algn="ctr">
              <a:lnSpc>
                <a:spcPct val="80000"/>
              </a:lnSpc>
              <a:spcBef>
                <a:spcPct val="35000"/>
              </a:spcBef>
              <a:buClr>
                <a:srgbClr val="FFFFCC"/>
              </a:buClr>
              <a:buFontTx/>
              <a:buNone/>
            </a:pPr>
            <a:r>
              <a:rPr lang="en-US" sz="2100" dirty="0" err="1"/>
              <a:t>Menactra</a:t>
            </a:r>
            <a:r>
              <a:rPr lang="en-US" sz="2100" b="1" baseline="30000" dirty="0">
                <a:sym typeface="Symbol" pitchFamily="18" charset="2"/>
              </a:rPr>
              <a:t></a:t>
            </a:r>
            <a:r>
              <a:rPr lang="en-US" sz="2100" b="1" dirty="0"/>
              <a:t> </a:t>
            </a:r>
            <a:r>
              <a:rPr lang="en-US" sz="2100" dirty="0"/>
              <a:t>licensed for 9 mos.</a:t>
            </a:r>
            <a:r>
              <a:rPr lang="en-US" sz="2100" dirty="0">
                <a:solidFill>
                  <a:schemeClr val="accent1"/>
                </a:solidFill>
              </a:rPr>
              <a:t> </a:t>
            </a:r>
            <a:r>
              <a:rPr lang="en-US" sz="2100" dirty="0"/>
              <a:t>through 55 years</a:t>
            </a:r>
          </a:p>
          <a:p>
            <a:pPr algn="ctr">
              <a:lnSpc>
                <a:spcPct val="80000"/>
              </a:lnSpc>
              <a:spcBef>
                <a:spcPct val="35000"/>
              </a:spcBef>
              <a:buClr>
                <a:srgbClr val="FFFFCC"/>
              </a:buClr>
              <a:buFontTx/>
              <a:buNone/>
            </a:pPr>
            <a:r>
              <a:rPr lang="en-US" sz="2100" dirty="0" err="1"/>
              <a:t>Menveo</a:t>
            </a:r>
            <a:r>
              <a:rPr lang="en-US" sz="2100" dirty="0">
                <a:sym typeface="Symbol" pitchFamily="18" charset="2"/>
              </a:rPr>
              <a:t>®</a:t>
            </a:r>
            <a:r>
              <a:rPr lang="en-US" sz="2100" dirty="0"/>
              <a:t> licensed for ages 2 mos. through 55 years</a:t>
            </a:r>
          </a:p>
        </p:txBody>
      </p:sp>
      <p:sp>
        <p:nvSpPr>
          <p:cNvPr id="332804" name="Text Box 4"/>
          <p:cNvSpPr txBox="1">
            <a:spLocks noChangeArrowheads="1"/>
          </p:cNvSpPr>
          <p:nvPr/>
        </p:nvSpPr>
        <p:spPr bwMode="auto">
          <a:xfrm>
            <a:off x="2867025" y="2163724"/>
            <a:ext cx="6629400" cy="3185487"/>
          </a:xfrm>
          <a:prstGeom prst="rect">
            <a:avLst/>
          </a:prstGeom>
          <a:noFill/>
          <a:ln w="9525">
            <a:noFill/>
            <a:miter lim="800000"/>
            <a:headEnd/>
            <a:tailEnd/>
          </a:ln>
        </p:spPr>
        <p:txBody>
          <a:bodyPr wrap="square">
            <a:spAutoFit/>
          </a:bodyPr>
          <a:lstStyle/>
          <a:p>
            <a:pPr defTabSz="685800"/>
            <a:r>
              <a:rPr lang="en-US" sz="2100" b="1" kern="0" dirty="0">
                <a:solidFill>
                  <a:srgbClr val="FFFFCC"/>
                </a:solidFill>
                <a:latin typeface="Calibri" panose="020F0502020204030204" pitchFamily="34" charset="0"/>
              </a:rPr>
              <a:t>ACIP recommends:</a:t>
            </a:r>
            <a:endParaRPr lang="en-US" sz="2100" kern="0" dirty="0">
              <a:solidFill>
                <a:srgbClr val="FFC000"/>
              </a:solidFill>
              <a:latin typeface="Calibri" panose="020F0502020204030204" pitchFamily="34" charset="0"/>
            </a:endParaRPr>
          </a:p>
          <a:p>
            <a:pPr marL="347663" lvl="1" indent="-214313" defTabSz="685800">
              <a:buFontTx/>
              <a:buChar char="•"/>
            </a:pPr>
            <a:r>
              <a:rPr lang="en-US" kern="0" dirty="0">
                <a:solidFill>
                  <a:srgbClr val="FFFFFF"/>
                </a:solidFill>
              </a:rPr>
              <a:t>First dose at age 11 or 12 years and a booster dose at 16 years. </a:t>
            </a:r>
          </a:p>
          <a:p>
            <a:pPr marL="347663" lvl="1" indent="-214313" defTabSz="685800">
              <a:buFontTx/>
              <a:buChar char="•"/>
            </a:pPr>
            <a:r>
              <a:rPr lang="en-US" kern="0" dirty="0">
                <a:solidFill>
                  <a:srgbClr val="FFFFFF"/>
                </a:solidFill>
              </a:rPr>
              <a:t>If first dose is at 13-15 years, give booster dose 5 years after the first dose or sooner, but after age 16 if entering college or technical school.   </a:t>
            </a:r>
          </a:p>
          <a:p>
            <a:pPr marL="347663" lvl="1" indent="-214313" defTabSz="685800">
              <a:buFontTx/>
              <a:buChar char="•"/>
            </a:pPr>
            <a:r>
              <a:rPr lang="en-US" kern="0" dirty="0">
                <a:solidFill>
                  <a:srgbClr val="FFFFFF"/>
                </a:solidFill>
              </a:rPr>
              <a:t>If first dose is received ≥ 16 years of age, a 2</a:t>
            </a:r>
            <a:r>
              <a:rPr lang="en-US" kern="0" baseline="30000" dirty="0">
                <a:solidFill>
                  <a:srgbClr val="FFFFFF"/>
                </a:solidFill>
              </a:rPr>
              <a:t>nd</a:t>
            </a:r>
            <a:r>
              <a:rPr lang="en-US" kern="0" dirty="0">
                <a:solidFill>
                  <a:srgbClr val="FFFFFF"/>
                </a:solidFill>
              </a:rPr>
              <a:t> dose is not needed.</a:t>
            </a:r>
          </a:p>
          <a:p>
            <a:pPr marL="347663" lvl="1" indent="-214313" defTabSz="685800">
              <a:buFontTx/>
              <a:buChar char="•"/>
            </a:pPr>
            <a:r>
              <a:rPr lang="en-US" kern="0" dirty="0">
                <a:solidFill>
                  <a:srgbClr val="FFFFFF"/>
                </a:solidFill>
              </a:rPr>
              <a:t>Persons aged 21 years or younger attending school or college should have documentation of one dose of MVC4 not more than 5 years before enrollment. </a:t>
            </a:r>
          </a:p>
        </p:txBody>
      </p:sp>
      <p:sp>
        <p:nvSpPr>
          <p:cNvPr id="259078" name="Text Box 7"/>
          <p:cNvSpPr txBox="1">
            <a:spLocks noChangeArrowheads="1"/>
          </p:cNvSpPr>
          <p:nvPr/>
        </p:nvSpPr>
        <p:spPr bwMode="auto">
          <a:xfrm>
            <a:off x="8655845" y="3456385"/>
            <a:ext cx="184731" cy="300082"/>
          </a:xfrm>
          <a:prstGeom prst="rect">
            <a:avLst/>
          </a:prstGeom>
          <a:noFill/>
          <a:ln w="9525">
            <a:noFill/>
            <a:miter lim="800000"/>
            <a:headEnd/>
            <a:tailEnd/>
          </a:ln>
        </p:spPr>
        <p:txBody>
          <a:bodyPr wrap="none">
            <a:spAutoFit/>
          </a:bodyPr>
          <a:lstStyle/>
          <a:p>
            <a:pPr defTabSz="685800"/>
            <a:endParaRPr lang="en-US" sz="1350" kern="0">
              <a:solidFill>
                <a:srgbClr val="FFFFFF"/>
              </a:solidFill>
            </a:endParaRPr>
          </a:p>
        </p:txBody>
      </p:sp>
      <p:sp>
        <p:nvSpPr>
          <p:cNvPr id="259079" name="TextBox 6"/>
          <p:cNvSpPr txBox="1">
            <a:spLocks noChangeArrowheads="1"/>
          </p:cNvSpPr>
          <p:nvPr/>
        </p:nvSpPr>
        <p:spPr bwMode="auto">
          <a:xfrm>
            <a:off x="8667750" y="5086351"/>
            <a:ext cx="400050" cy="300082"/>
          </a:xfrm>
          <a:prstGeom prst="rect">
            <a:avLst/>
          </a:prstGeom>
          <a:noFill/>
          <a:ln w="9525">
            <a:noFill/>
            <a:miter lim="800000"/>
            <a:headEnd/>
            <a:tailEnd/>
          </a:ln>
        </p:spPr>
        <p:txBody>
          <a:bodyPr>
            <a:spAutoFit/>
          </a:bodyPr>
          <a:lstStyle/>
          <a:p>
            <a:pPr defTabSz="685800"/>
            <a:endParaRPr lang="en-US" sz="1350" b="1" kern="0">
              <a:solidFill>
                <a:srgbClr val="FFC000"/>
              </a:solidFill>
            </a:endParaRPr>
          </a:p>
        </p:txBody>
      </p:sp>
      <p:sp>
        <p:nvSpPr>
          <p:cNvPr id="9" name="TextBox 8"/>
          <p:cNvSpPr txBox="1"/>
          <p:nvPr/>
        </p:nvSpPr>
        <p:spPr>
          <a:xfrm>
            <a:off x="2057400" y="5245722"/>
            <a:ext cx="8077200" cy="923330"/>
          </a:xfrm>
          <a:prstGeom prst="rect">
            <a:avLst/>
          </a:prstGeom>
          <a:noFill/>
        </p:spPr>
        <p:txBody>
          <a:bodyPr wrap="square">
            <a:spAutoFit/>
          </a:bodyPr>
          <a:lstStyle/>
          <a:p>
            <a:pPr algn="ctr" defTabSz="685800">
              <a:defRPr/>
            </a:pPr>
            <a:r>
              <a:rPr lang="en-US" dirty="0"/>
              <a:t>Persons aged ≥56 years who are recommended meningococcal vaccination because they are at increased risk for meningococcal disease should receive </a:t>
            </a:r>
            <a:r>
              <a:rPr lang="en-US" dirty="0" err="1"/>
              <a:t>MenACWY</a:t>
            </a:r>
            <a:r>
              <a:rPr lang="en-US" dirty="0"/>
              <a:t> conjugate vaccine. </a:t>
            </a:r>
            <a:endParaRPr lang="en-US" b="1" kern="0" dirty="0">
              <a:solidFill>
                <a:srgbClr val="FFFF00">
                  <a:lumMod val="20000"/>
                  <a:lumOff val="80000"/>
                </a:srgbClr>
              </a:solidFill>
            </a:endParaRPr>
          </a:p>
        </p:txBody>
      </p:sp>
      <p:sp>
        <p:nvSpPr>
          <p:cNvPr id="8" name="Rectangle 7"/>
          <p:cNvSpPr/>
          <p:nvPr/>
        </p:nvSpPr>
        <p:spPr>
          <a:xfrm>
            <a:off x="2057400" y="6485388"/>
            <a:ext cx="2632452" cy="253916"/>
          </a:xfrm>
          <a:prstGeom prst="rect">
            <a:avLst/>
          </a:prstGeom>
        </p:spPr>
        <p:txBody>
          <a:bodyPr wrap="none">
            <a:spAutoFit/>
          </a:bodyPr>
          <a:lstStyle/>
          <a:p>
            <a:pPr defTabSz="685800"/>
            <a:r>
              <a:rPr lang="en-US" sz="1050" b="1" kern="0" dirty="0">
                <a:solidFill>
                  <a:srgbClr val="FFFFFF"/>
                </a:solidFill>
              </a:rPr>
              <a:t>MMWR, March 22, 2013, </a:t>
            </a:r>
            <a:r>
              <a:rPr lang="en-US" sz="1050" b="1" kern="0" dirty="0" err="1">
                <a:solidFill>
                  <a:srgbClr val="FFFFFF"/>
                </a:solidFill>
              </a:rPr>
              <a:t>Vol</a:t>
            </a:r>
            <a:r>
              <a:rPr lang="en-US" sz="1050" b="1" kern="0" dirty="0">
                <a:solidFill>
                  <a:srgbClr val="FFFFFF"/>
                </a:solidFill>
              </a:rPr>
              <a:t> 62, #RR02</a:t>
            </a:r>
          </a:p>
        </p:txBody>
      </p:sp>
      <p:sp>
        <p:nvSpPr>
          <p:cNvPr id="2" name="TextBox 1"/>
          <p:cNvSpPr txBox="1"/>
          <p:nvPr/>
        </p:nvSpPr>
        <p:spPr>
          <a:xfrm>
            <a:off x="5181600" y="6427114"/>
            <a:ext cx="5105400" cy="430887"/>
          </a:xfrm>
          <a:prstGeom prst="rect">
            <a:avLst/>
          </a:prstGeom>
          <a:noFill/>
        </p:spPr>
        <p:txBody>
          <a:bodyPr wrap="square" rtlCol="0">
            <a:spAutoFit/>
          </a:bodyPr>
          <a:lstStyle/>
          <a:p>
            <a:r>
              <a:rPr lang="en-US" sz="1100" dirty="0"/>
              <a:t>Advisory Committee on Immunization Practices (ACIP) Summary Report February 22-23, 2017</a:t>
            </a:r>
          </a:p>
        </p:txBody>
      </p:sp>
    </p:spTree>
    <p:extLst>
      <p:ext uri="{BB962C8B-B14F-4D97-AF65-F5344CB8AC3E}">
        <p14:creationId xmlns:p14="http://schemas.microsoft.com/office/powerpoint/2010/main" val="1628791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3280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280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2209800" y="76200"/>
            <a:ext cx="7772400" cy="838200"/>
          </a:xfrm>
        </p:spPr>
        <p:txBody>
          <a:bodyPr/>
          <a:lstStyle/>
          <a:p>
            <a:pPr algn="ctr" eaLnBrk="1" hangingPunct="1"/>
            <a:r>
              <a:rPr lang="en-US" sz="3600" dirty="0">
                <a:solidFill>
                  <a:srgbClr val="FFFF99"/>
                </a:solidFill>
              </a:rPr>
              <a:t>Faculty Disclosure Information</a:t>
            </a:r>
          </a:p>
        </p:txBody>
      </p:sp>
      <p:sp>
        <p:nvSpPr>
          <p:cNvPr id="196610" name="Rectangle 3"/>
          <p:cNvSpPr>
            <a:spLocks noGrp="1" noChangeArrowheads="1"/>
          </p:cNvSpPr>
          <p:nvPr>
            <p:ph type="body" idx="4294967295"/>
          </p:nvPr>
        </p:nvSpPr>
        <p:spPr>
          <a:xfrm>
            <a:off x="1828800" y="1219200"/>
            <a:ext cx="8534400" cy="4876800"/>
          </a:xfrm>
        </p:spPr>
        <p:txBody>
          <a:bodyPr/>
          <a:lstStyle/>
          <a:p>
            <a:pPr eaLnBrk="1" hangingPunct="1"/>
            <a:r>
              <a:rPr lang="en-US" sz="2400" dirty="0"/>
              <a:t>In accordance with ACCME* and ANCC-COA* Standards, all faculty members are required to disclose to the program audience any real or apparent conflict of interest to the content of their presentation. </a:t>
            </a:r>
          </a:p>
          <a:p>
            <a:pPr eaLnBrk="1" hangingPunct="1"/>
            <a:r>
              <a:rPr lang="en-US" sz="2400" dirty="0"/>
              <a:t>This presentation will include the most current ACIP recommendations for frequently used vaccines but is not a comprehensive review of all available vaccines. </a:t>
            </a:r>
          </a:p>
          <a:p>
            <a:pPr eaLnBrk="1" hangingPunct="1"/>
            <a:r>
              <a:rPr lang="en-US" sz="2400" dirty="0"/>
              <a:t>Some ACIP recommendations for the use of vaccines have not currently been approved by the FDA.</a:t>
            </a:r>
          </a:p>
          <a:p>
            <a:pPr eaLnBrk="1" hangingPunct="1"/>
            <a:r>
              <a:rPr lang="en-US" sz="2400" dirty="0"/>
              <a:t>Detailed information regarding all ACIP Recommendations is available at </a:t>
            </a:r>
            <a:r>
              <a:rPr lang="en-US" sz="2400" dirty="0">
                <a:solidFill>
                  <a:srgbClr val="00B0F0"/>
                </a:solidFill>
              </a:rPr>
              <a:t>www.cdc.gov/vaccines/acip/recs/index.html</a:t>
            </a:r>
          </a:p>
          <a:p>
            <a:pPr eaLnBrk="1" hangingPunct="1"/>
            <a:endParaRPr lang="en-US" dirty="0"/>
          </a:p>
        </p:txBody>
      </p:sp>
      <p:sp>
        <p:nvSpPr>
          <p:cNvPr id="196611" name="Text Box 4"/>
          <p:cNvSpPr txBox="1">
            <a:spLocks noChangeArrowheads="1"/>
          </p:cNvSpPr>
          <p:nvPr/>
        </p:nvSpPr>
        <p:spPr bwMode="auto">
          <a:xfrm>
            <a:off x="2590800" y="6096001"/>
            <a:ext cx="6096000" cy="830997"/>
          </a:xfrm>
          <a:prstGeom prst="rect">
            <a:avLst/>
          </a:prstGeom>
          <a:noFill/>
          <a:ln w="9525">
            <a:noFill/>
            <a:miter lim="800000"/>
            <a:headEnd/>
            <a:tailEnd/>
          </a:ln>
        </p:spPr>
        <p:txBody>
          <a:bodyPr wrap="square">
            <a:spAutoFit/>
          </a:bodyPr>
          <a:lstStyle/>
          <a:p>
            <a:pPr>
              <a:spcBef>
                <a:spcPct val="50000"/>
              </a:spcBef>
            </a:pPr>
            <a:r>
              <a:rPr lang="en-US" sz="1200" dirty="0">
                <a:solidFill>
                  <a:srgbClr val="FFFFFF"/>
                </a:solidFill>
              </a:rPr>
              <a:t>*Accreditation Council for Continuing Medical Education</a:t>
            </a:r>
          </a:p>
          <a:p>
            <a:pPr>
              <a:spcBef>
                <a:spcPct val="50000"/>
              </a:spcBef>
            </a:pPr>
            <a:r>
              <a:rPr lang="en-US" sz="1200" dirty="0">
                <a:solidFill>
                  <a:srgbClr val="FFFFFF"/>
                </a:solidFill>
              </a:rPr>
              <a:t>*American Nurses Credentialing Center Commission on Accreditation</a:t>
            </a:r>
          </a:p>
          <a:p>
            <a:pPr>
              <a:spcBef>
                <a:spcPct val="50000"/>
              </a:spcBef>
            </a:pPr>
            <a:endParaRPr lang="en-US" sz="1200" dirty="0">
              <a:solidFill>
                <a:srgbClr val="FFFFFF"/>
              </a:solidFill>
            </a:endParaRPr>
          </a:p>
        </p:txBody>
      </p:sp>
    </p:spTree>
    <p:extLst>
      <p:ext uri="{BB962C8B-B14F-4D97-AF65-F5344CB8AC3E}">
        <p14:creationId xmlns:p14="http://schemas.microsoft.com/office/powerpoint/2010/main" val="665455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70952" y="291769"/>
            <a:ext cx="7164397" cy="1200329"/>
          </a:xfrm>
          <a:prstGeom prst="rect">
            <a:avLst/>
          </a:prstGeom>
        </p:spPr>
        <p:txBody>
          <a:bodyPr wrap="none">
            <a:spAutoFit/>
          </a:bodyPr>
          <a:lstStyle/>
          <a:p>
            <a:pPr algn="ctr" defTabSz="685800"/>
            <a:r>
              <a:rPr lang="en-US" sz="3600" dirty="0">
                <a:solidFill>
                  <a:srgbClr val="FFFF99"/>
                </a:solidFill>
                <a:latin typeface="Calibri"/>
              </a:rPr>
              <a:t>Meningococcal Vaccines for High Risk</a:t>
            </a:r>
          </a:p>
          <a:p>
            <a:pPr algn="ctr" defTabSz="685800"/>
            <a:r>
              <a:rPr lang="en-US" sz="3600" dirty="0">
                <a:solidFill>
                  <a:srgbClr val="FFFF99"/>
                </a:solidFill>
                <a:latin typeface="Calibri"/>
              </a:rPr>
              <a:t>Persons 6 weeks – 55 years</a:t>
            </a:r>
            <a:endParaRPr lang="en-US" sz="3600" dirty="0">
              <a:solidFill>
                <a:srgbClr val="FFFFFF"/>
              </a:solidFill>
              <a:latin typeface="Calibri"/>
            </a:endParaRPr>
          </a:p>
        </p:txBody>
      </p:sp>
      <p:sp>
        <p:nvSpPr>
          <p:cNvPr id="7" name="Rectangle 6"/>
          <p:cNvSpPr/>
          <p:nvPr/>
        </p:nvSpPr>
        <p:spPr>
          <a:xfrm>
            <a:off x="3136962" y="2713481"/>
            <a:ext cx="6934200" cy="2554545"/>
          </a:xfrm>
          <a:prstGeom prst="rect">
            <a:avLst/>
          </a:prstGeom>
        </p:spPr>
        <p:txBody>
          <a:bodyPr wrap="square">
            <a:spAutoFit/>
          </a:bodyPr>
          <a:lstStyle/>
          <a:p>
            <a:pPr defTabSz="685800"/>
            <a:r>
              <a:rPr lang="en-US" sz="2000" dirty="0">
                <a:solidFill>
                  <a:srgbClr val="FFFFFF"/>
                </a:solidFill>
                <a:latin typeface="Calibri"/>
              </a:rPr>
              <a:t>Recommended for persons </a:t>
            </a:r>
            <a:r>
              <a:rPr lang="en-US" sz="2000" b="1" dirty="0">
                <a:solidFill>
                  <a:srgbClr val="FFFFFF"/>
                </a:solidFill>
                <a:latin typeface="Calibri"/>
              </a:rPr>
              <a:t>6 weeks through 55 years:</a:t>
            </a:r>
            <a:r>
              <a:rPr lang="en-US" sz="2000" dirty="0">
                <a:solidFill>
                  <a:srgbClr val="FFFFFF"/>
                </a:solidFill>
                <a:latin typeface="Calibri"/>
              </a:rPr>
              <a:t> </a:t>
            </a:r>
          </a:p>
          <a:p>
            <a:pPr marL="257175" indent="-257175" defTabSz="685800">
              <a:buFont typeface="Arial" panose="020B0604020202020204" pitchFamily="34" charset="0"/>
              <a:buChar char="•"/>
            </a:pPr>
            <a:r>
              <a:rPr lang="en-US" sz="2000" dirty="0">
                <a:solidFill>
                  <a:srgbClr val="FFFFFF"/>
                </a:solidFill>
                <a:latin typeface="Calibri"/>
              </a:rPr>
              <a:t>human immunodeficiency virus (HIV)</a:t>
            </a:r>
          </a:p>
          <a:p>
            <a:pPr marL="257175" indent="-257175" defTabSz="685800">
              <a:buFont typeface="Arial" panose="020B0604020202020204" pitchFamily="34" charset="0"/>
              <a:buChar char="•"/>
            </a:pPr>
            <a:r>
              <a:rPr lang="en-US" sz="2000" dirty="0">
                <a:solidFill>
                  <a:srgbClr val="FFFFFF"/>
                </a:solidFill>
                <a:latin typeface="Calibri"/>
              </a:rPr>
              <a:t>complement component deficiency</a:t>
            </a:r>
          </a:p>
          <a:p>
            <a:pPr marL="257175" indent="-257175" defTabSz="685800">
              <a:buFont typeface="Arial" panose="020B0604020202020204" pitchFamily="34" charset="0"/>
              <a:buChar char="•"/>
            </a:pPr>
            <a:r>
              <a:rPr lang="en-US" sz="2000" dirty="0">
                <a:solidFill>
                  <a:srgbClr val="FFFFFF"/>
                </a:solidFill>
                <a:latin typeface="Calibri"/>
              </a:rPr>
              <a:t>functional or anatomic </a:t>
            </a:r>
            <a:r>
              <a:rPr lang="en-US" sz="2000" dirty="0" err="1">
                <a:solidFill>
                  <a:srgbClr val="FFFFFF"/>
                </a:solidFill>
                <a:latin typeface="Calibri"/>
              </a:rPr>
              <a:t>asplenia</a:t>
            </a:r>
            <a:r>
              <a:rPr lang="en-US" sz="2000" dirty="0">
                <a:solidFill>
                  <a:srgbClr val="FFFFFF"/>
                </a:solidFill>
                <a:latin typeface="Calibri"/>
              </a:rPr>
              <a:t> (sickle cell disease)</a:t>
            </a:r>
          </a:p>
          <a:p>
            <a:pPr marL="257175" indent="-257175" defTabSz="685800">
              <a:buFont typeface="Arial" panose="020B0604020202020204" pitchFamily="34" charset="0"/>
              <a:buChar char="•"/>
            </a:pPr>
            <a:r>
              <a:rPr lang="en-US" sz="2000" dirty="0">
                <a:solidFill>
                  <a:srgbClr val="FFFFFF"/>
                </a:solidFill>
                <a:latin typeface="Calibri"/>
              </a:rPr>
              <a:t>microbiologists exposed to isolates of </a:t>
            </a:r>
            <a:r>
              <a:rPr lang="en-US" sz="2000" i="1" dirty="0">
                <a:solidFill>
                  <a:srgbClr val="FFFFFF"/>
                </a:solidFill>
                <a:latin typeface="Calibri"/>
              </a:rPr>
              <a:t>N. </a:t>
            </a:r>
            <a:r>
              <a:rPr lang="en-US" sz="2000" i="1" dirty="0" err="1">
                <a:solidFill>
                  <a:srgbClr val="FFFFFF"/>
                </a:solidFill>
                <a:latin typeface="Calibri"/>
              </a:rPr>
              <a:t>meningitidis</a:t>
            </a:r>
            <a:endParaRPr lang="en-US" sz="2000" i="1" dirty="0">
              <a:solidFill>
                <a:srgbClr val="FFFFFF"/>
              </a:solidFill>
              <a:latin typeface="Calibri"/>
            </a:endParaRPr>
          </a:p>
          <a:p>
            <a:pPr marL="257175" indent="-257175" defTabSz="685800">
              <a:buFont typeface="Arial" panose="020B0604020202020204" pitchFamily="34" charset="0"/>
              <a:buChar char="•"/>
            </a:pPr>
            <a:r>
              <a:rPr lang="en-US" sz="2000" dirty="0">
                <a:solidFill>
                  <a:srgbClr val="FFFFFF"/>
                </a:solidFill>
                <a:latin typeface="Calibri"/>
              </a:rPr>
              <a:t>part of a community outbreak due to vaccine </a:t>
            </a:r>
            <a:r>
              <a:rPr lang="en-US" sz="2000" dirty="0" err="1">
                <a:solidFill>
                  <a:srgbClr val="FFFFFF"/>
                </a:solidFill>
                <a:latin typeface="Calibri"/>
              </a:rPr>
              <a:t>serogroups</a:t>
            </a:r>
            <a:endParaRPr lang="en-US" sz="2000" dirty="0">
              <a:solidFill>
                <a:srgbClr val="FFFFFF"/>
              </a:solidFill>
              <a:latin typeface="Calibri"/>
            </a:endParaRPr>
          </a:p>
          <a:p>
            <a:pPr marL="257175" indent="-257175" defTabSz="685800">
              <a:buFont typeface="Arial" panose="020B0604020202020204" pitchFamily="34" charset="0"/>
              <a:buChar char="•"/>
            </a:pPr>
            <a:r>
              <a:rPr lang="en-US" sz="2000" dirty="0">
                <a:solidFill>
                  <a:srgbClr val="FFFFFF"/>
                </a:solidFill>
                <a:latin typeface="Calibri"/>
              </a:rPr>
              <a:t>persons traveling internationally to regions with endemic meningococcal disease</a:t>
            </a:r>
            <a:r>
              <a:rPr lang="en-US" sz="2000" i="1" dirty="0">
                <a:solidFill>
                  <a:srgbClr val="FFFFFF"/>
                </a:solidFill>
                <a:latin typeface="Calibri"/>
              </a:rPr>
              <a:t> </a:t>
            </a:r>
          </a:p>
        </p:txBody>
      </p:sp>
      <p:sp>
        <p:nvSpPr>
          <p:cNvPr id="10" name="Rectangle 9"/>
          <p:cNvSpPr/>
          <p:nvPr/>
        </p:nvSpPr>
        <p:spPr>
          <a:xfrm>
            <a:off x="2950723" y="1459180"/>
            <a:ext cx="6515100" cy="542456"/>
          </a:xfrm>
          <a:prstGeom prst="rect">
            <a:avLst/>
          </a:prstGeom>
        </p:spPr>
        <p:txBody>
          <a:bodyPr wrap="square">
            <a:spAutoFit/>
          </a:bodyPr>
          <a:lstStyle/>
          <a:p>
            <a:pPr algn="ctr" defTabSz="685800">
              <a:lnSpc>
                <a:spcPct val="80000"/>
              </a:lnSpc>
              <a:spcBef>
                <a:spcPct val="35000"/>
              </a:spcBef>
              <a:buClr>
                <a:srgbClr val="FFFFCC"/>
              </a:buClr>
            </a:pPr>
            <a:r>
              <a:rPr lang="en-US" sz="1500" b="1" dirty="0" err="1">
                <a:solidFill>
                  <a:srgbClr val="FFFFFF"/>
                </a:solidFill>
                <a:latin typeface="Calibri"/>
              </a:rPr>
              <a:t>Menveo</a:t>
            </a:r>
            <a:r>
              <a:rPr lang="en-US" sz="1500" b="1" dirty="0">
                <a:solidFill>
                  <a:srgbClr val="FFFFFF"/>
                </a:solidFill>
                <a:latin typeface="Calibri"/>
                <a:sym typeface="Symbol" pitchFamily="18" charset="2"/>
              </a:rPr>
              <a:t>®</a:t>
            </a:r>
            <a:r>
              <a:rPr lang="en-US" sz="1500" dirty="0">
                <a:solidFill>
                  <a:srgbClr val="FFFFFF"/>
                </a:solidFill>
                <a:latin typeface="Calibri"/>
              </a:rPr>
              <a:t>  </a:t>
            </a:r>
            <a:r>
              <a:rPr lang="en-US" sz="1500" dirty="0">
                <a:solidFill>
                  <a:srgbClr val="FFFF99"/>
                </a:solidFill>
                <a:latin typeface="Calibri"/>
              </a:rPr>
              <a:t>(Men A,C,Y, W-135) </a:t>
            </a:r>
            <a:r>
              <a:rPr lang="en-US" sz="1500" dirty="0">
                <a:solidFill>
                  <a:srgbClr val="FFFFFF"/>
                </a:solidFill>
                <a:latin typeface="Calibri"/>
              </a:rPr>
              <a:t>licensed for ages 2 mos. through 55 years</a:t>
            </a:r>
          </a:p>
          <a:p>
            <a:pPr algn="ctr" defTabSz="685800">
              <a:lnSpc>
                <a:spcPct val="80000"/>
              </a:lnSpc>
              <a:spcBef>
                <a:spcPct val="35000"/>
              </a:spcBef>
              <a:buClr>
                <a:srgbClr val="FFFFCC"/>
              </a:buClr>
            </a:pPr>
            <a:r>
              <a:rPr lang="en-US" sz="1500" b="1" dirty="0" err="1">
                <a:solidFill>
                  <a:srgbClr val="FFFFFF"/>
                </a:solidFill>
                <a:latin typeface="Calibri"/>
              </a:rPr>
              <a:t>Menactra</a:t>
            </a:r>
            <a:r>
              <a:rPr lang="en-US" sz="1500" b="1" baseline="30000" dirty="0">
                <a:solidFill>
                  <a:srgbClr val="FFFFFF"/>
                </a:solidFill>
                <a:latin typeface="Calibri"/>
                <a:sym typeface="Symbol" pitchFamily="18" charset="2"/>
              </a:rPr>
              <a:t> (</a:t>
            </a:r>
            <a:r>
              <a:rPr lang="en-US" sz="1500" dirty="0">
                <a:solidFill>
                  <a:srgbClr val="FFFF99"/>
                </a:solidFill>
                <a:latin typeface="Calibri"/>
              </a:rPr>
              <a:t>(Men A,C,Y, W-135)</a:t>
            </a:r>
            <a:r>
              <a:rPr lang="en-US" sz="1500" b="1" dirty="0">
                <a:solidFill>
                  <a:srgbClr val="FFFFFF"/>
                </a:solidFill>
                <a:latin typeface="Calibri"/>
              </a:rPr>
              <a:t> </a:t>
            </a:r>
            <a:r>
              <a:rPr lang="en-US" sz="1500" dirty="0">
                <a:solidFill>
                  <a:srgbClr val="FFFFFF"/>
                </a:solidFill>
                <a:latin typeface="Calibri"/>
              </a:rPr>
              <a:t>licensed for 9 mos.</a:t>
            </a:r>
            <a:r>
              <a:rPr lang="en-US" sz="1500" dirty="0">
                <a:solidFill>
                  <a:srgbClr val="FF9900"/>
                </a:solidFill>
                <a:latin typeface="Calibri"/>
              </a:rPr>
              <a:t> </a:t>
            </a:r>
            <a:r>
              <a:rPr lang="en-US" sz="1500" dirty="0">
                <a:solidFill>
                  <a:srgbClr val="FFFFFF"/>
                </a:solidFill>
                <a:latin typeface="Calibri"/>
              </a:rPr>
              <a:t>through 55 years</a:t>
            </a:r>
          </a:p>
        </p:txBody>
      </p:sp>
      <p:sp>
        <p:nvSpPr>
          <p:cNvPr id="8" name="Rectangle 7"/>
          <p:cNvSpPr/>
          <p:nvPr/>
        </p:nvSpPr>
        <p:spPr>
          <a:xfrm>
            <a:off x="3435995" y="6324601"/>
            <a:ext cx="5683568" cy="213585"/>
          </a:xfrm>
          <a:prstGeom prst="rect">
            <a:avLst/>
          </a:prstGeom>
        </p:spPr>
        <p:txBody>
          <a:bodyPr wrap="square">
            <a:spAutoFit/>
          </a:bodyPr>
          <a:lstStyle/>
          <a:p>
            <a:pPr defTabSz="685800"/>
            <a:r>
              <a:rPr lang="en-US" sz="788" b="1" dirty="0">
                <a:solidFill>
                  <a:srgbClr val="FFFFFF"/>
                </a:solidFill>
                <a:latin typeface="Calibri"/>
              </a:rPr>
              <a:t>MMWR, June 20, 2014, Vol 63 #24       MMWR, March 22, 2013, Vol 62, #RR02          MMWR, November 4, 2016, Vol 65 #43</a:t>
            </a:r>
          </a:p>
        </p:txBody>
      </p:sp>
      <p:sp>
        <p:nvSpPr>
          <p:cNvPr id="11" name="Rectangle 10"/>
          <p:cNvSpPr/>
          <p:nvPr/>
        </p:nvSpPr>
        <p:spPr>
          <a:xfrm>
            <a:off x="2086779" y="5486848"/>
            <a:ext cx="8382000" cy="400110"/>
          </a:xfrm>
          <a:prstGeom prst="rect">
            <a:avLst/>
          </a:prstGeom>
        </p:spPr>
        <p:txBody>
          <a:bodyPr wrap="square">
            <a:spAutoFit/>
          </a:bodyPr>
          <a:lstStyle/>
          <a:p>
            <a:pPr algn="ctr" defTabSz="685800"/>
            <a:r>
              <a:rPr lang="en-US" sz="2000" i="1" dirty="0">
                <a:solidFill>
                  <a:srgbClr val="FFFFFF"/>
                </a:solidFill>
                <a:latin typeface="Calibri"/>
              </a:rPr>
              <a:t>For details on doses and schedule refer to the current  Immunization Schedule</a:t>
            </a:r>
          </a:p>
        </p:txBody>
      </p:sp>
    </p:spTree>
    <p:extLst>
      <p:ext uri="{BB962C8B-B14F-4D97-AF65-F5344CB8AC3E}">
        <p14:creationId xmlns:p14="http://schemas.microsoft.com/office/powerpoint/2010/main" val="2237435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idx="4294967295"/>
          </p:nvPr>
        </p:nvSpPr>
        <p:spPr>
          <a:xfrm>
            <a:off x="1524000" y="-123825"/>
            <a:ext cx="9144000" cy="1143000"/>
          </a:xfrm>
        </p:spPr>
        <p:txBody>
          <a:bodyPr/>
          <a:lstStyle/>
          <a:p>
            <a:pPr algn="ctr"/>
            <a:r>
              <a:rPr lang="en-US" sz="3600" dirty="0" err="1">
                <a:solidFill>
                  <a:srgbClr val="FFFF99"/>
                </a:solidFill>
              </a:rPr>
              <a:t>Serogroup</a:t>
            </a:r>
            <a:r>
              <a:rPr lang="en-US" sz="3600" dirty="0">
                <a:solidFill>
                  <a:srgbClr val="FFFF99"/>
                </a:solidFill>
              </a:rPr>
              <a:t> B Meningococcal Vaccine</a:t>
            </a:r>
            <a:endParaRPr lang="en-US" sz="2400" dirty="0">
              <a:solidFill>
                <a:srgbClr val="FFFFFF"/>
              </a:solidFill>
              <a:sym typeface="Symbol" pitchFamily="18" charset="2"/>
            </a:endParaRPr>
          </a:p>
        </p:txBody>
      </p:sp>
      <p:sp>
        <p:nvSpPr>
          <p:cNvPr id="259075" name="Rectangle 3"/>
          <p:cNvSpPr>
            <a:spLocks noGrp="1" noChangeArrowheads="1"/>
          </p:cNvSpPr>
          <p:nvPr>
            <p:ph type="body" idx="4294967295"/>
          </p:nvPr>
        </p:nvSpPr>
        <p:spPr>
          <a:xfrm>
            <a:off x="1524000" y="758011"/>
            <a:ext cx="9144000" cy="914400"/>
          </a:xfrm>
        </p:spPr>
        <p:txBody>
          <a:bodyPr/>
          <a:lstStyle/>
          <a:p>
            <a:pPr algn="ctr">
              <a:lnSpc>
                <a:spcPct val="80000"/>
              </a:lnSpc>
              <a:spcBef>
                <a:spcPct val="35000"/>
              </a:spcBef>
              <a:buClr>
                <a:srgbClr val="FFFFCC"/>
              </a:buClr>
              <a:buFontTx/>
              <a:buNone/>
            </a:pPr>
            <a:r>
              <a:rPr lang="en-US" sz="2400" dirty="0" err="1"/>
              <a:t>Bexsero</a:t>
            </a:r>
            <a:r>
              <a:rPr lang="en-US" sz="2400" dirty="0">
                <a:sym typeface="Symbol" pitchFamily="18" charset="2"/>
              </a:rPr>
              <a:t>®</a:t>
            </a:r>
            <a:r>
              <a:rPr lang="en-US" sz="2400" b="1" dirty="0"/>
              <a:t> </a:t>
            </a:r>
            <a:r>
              <a:rPr lang="en-US" sz="2400" dirty="0"/>
              <a:t>licensed for ages 10 through 25 years (2 dose)</a:t>
            </a:r>
          </a:p>
          <a:p>
            <a:pPr algn="ctr">
              <a:lnSpc>
                <a:spcPct val="80000"/>
              </a:lnSpc>
              <a:spcBef>
                <a:spcPct val="35000"/>
              </a:spcBef>
              <a:buClr>
                <a:srgbClr val="FFFFCC"/>
              </a:buClr>
              <a:buFontTx/>
              <a:buNone/>
            </a:pPr>
            <a:r>
              <a:rPr lang="en-US" sz="2400" dirty="0" err="1">
                <a:sym typeface="Symbol" pitchFamily="18" charset="2"/>
              </a:rPr>
              <a:t>Trumenba</a:t>
            </a:r>
            <a:r>
              <a:rPr lang="en-US" sz="2400" dirty="0">
                <a:sym typeface="Symbol" pitchFamily="18" charset="2"/>
              </a:rPr>
              <a:t>®</a:t>
            </a:r>
            <a:r>
              <a:rPr lang="en-US" sz="2400" dirty="0"/>
              <a:t> licensed for ages 10 through 25 years (3 dose)</a:t>
            </a:r>
          </a:p>
        </p:txBody>
      </p:sp>
      <p:sp>
        <p:nvSpPr>
          <p:cNvPr id="332804" name="Text Box 4"/>
          <p:cNvSpPr txBox="1">
            <a:spLocks noChangeArrowheads="1"/>
          </p:cNvSpPr>
          <p:nvPr/>
        </p:nvSpPr>
        <p:spPr bwMode="auto">
          <a:xfrm>
            <a:off x="1752600" y="1524001"/>
            <a:ext cx="8763000" cy="4708981"/>
          </a:xfrm>
          <a:prstGeom prst="rect">
            <a:avLst/>
          </a:prstGeom>
          <a:noFill/>
          <a:ln w="9525">
            <a:noFill/>
            <a:miter lim="800000"/>
            <a:headEnd/>
            <a:tailEnd/>
          </a:ln>
        </p:spPr>
        <p:txBody>
          <a:bodyPr wrap="square">
            <a:spAutoFit/>
          </a:bodyPr>
          <a:lstStyle/>
          <a:p>
            <a:pPr marL="228600" indent="-228600"/>
            <a:r>
              <a:rPr lang="en-US" sz="2800" dirty="0">
                <a:solidFill>
                  <a:srgbClr val="FFFF99"/>
                </a:solidFill>
                <a:latin typeface="Calibri"/>
              </a:rPr>
              <a:t>ACIP recommends  </a:t>
            </a:r>
            <a:r>
              <a:rPr lang="en-US" sz="2800" dirty="0" err="1">
                <a:solidFill>
                  <a:srgbClr val="FFFF99"/>
                </a:solidFill>
                <a:latin typeface="Calibri"/>
              </a:rPr>
              <a:t>serogroup</a:t>
            </a:r>
            <a:r>
              <a:rPr lang="en-US" sz="2800" dirty="0">
                <a:solidFill>
                  <a:srgbClr val="FFFF99"/>
                </a:solidFill>
                <a:latin typeface="Calibri"/>
              </a:rPr>
              <a:t> B meningococcal vaccine for:</a:t>
            </a:r>
          </a:p>
          <a:p>
            <a:pPr marL="400050" indent="-400050">
              <a:buFont typeface="Arial" pitchFamily="34" charset="0"/>
              <a:buChar char="•"/>
            </a:pPr>
            <a:r>
              <a:rPr lang="en-US" sz="2400" dirty="0">
                <a:solidFill>
                  <a:srgbClr val="FFFFFF"/>
                </a:solidFill>
                <a:latin typeface="Calibri"/>
              </a:rPr>
              <a:t>Persons with persistent complement component deficiencies </a:t>
            </a:r>
          </a:p>
          <a:p>
            <a:pPr marL="400050" indent="-400050">
              <a:buFont typeface="Arial" pitchFamily="34" charset="0"/>
              <a:buChar char="•"/>
            </a:pPr>
            <a:r>
              <a:rPr lang="en-US" sz="2400" dirty="0">
                <a:solidFill>
                  <a:srgbClr val="FFFFFF"/>
                </a:solidFill>
                <a:latin typeface="Calibri"/>
              </a:rPr>
              <a:t>Persons with anatomic or functional </a:t>
            </a:r>
            <a:r>
              <a:rPr lang="en-US" sz="2400" dirty="0" err="1">
                <a:solidFill>
                  <a:srgbClr val="FFFFFF"/>
                </a:solidFill>
                <a:latin typeface="Calibri"/>
              </a:rPr>
              <a:t>asplenia</a:t>
            </a:r>
            <a:r>
              <a:rPr lang="en-US" sz="2400" dirty="0">
                <a:solidFill>
                  <a:srgbClr val="FFFFFF"/>
                </a:solidFill>
                <a:latin typeface="Calibri"/>
              </a:rPr>
              <a:t> </a:t>
            </a:r>
          </a:p>
          <a:p>
            <a:pPr marL="400050" indent="-400050">
              <a:buFont typeface="Arial" pitchFamily="34" charset="0"/>
              <a:buChar char="•"/>
            </a:pPr>
            <a:r>
              <a:rPr lang="en-US" sz="2400" dirty="0">
                <a:solidFill>
                  <a:srgbClr val="FFFFFF"/>
                </a:solidFill>
                <a:latin typeface="Calibri"/>
              </a:rPr>
              <a:t>Microbiologists routinely exposed to isolates of </a:t>
            </a:r>
            <a:r>
              <a:rPr lang="en-US" sz="2400" i="1" dirty="0" err="1">
                <a:solidFill>
                  <a:srgbClr val="FFFFFF"/>
                </a:solidFill>
                <a:latin typeface="Calibri"/>
              </a:rPr>
              <a:t>Neisseria</a:t>
            </a:r>
            <a:r>
              <a:rPr lang="en-US" sz="2400" i="1" dirty="0">
                <a:solidFill>
                  <a:srgbClr val="FFFFFF"/>
                </a:solidFill>
                <a:latin typeface="Calibri"/>
              </a:rPr>
              <a:t> </a:t>
            </a:r>
            <a:r>
              <a:rPr lang="en-US" sz="2400" i="1" dirty="0" err="1">
                <a:solidFill>
                  <a:srgbClr val="FFFFFF"/>
                </a:solidFill>
                <a:latin typeface="Calibri"/>
              </a:rPr>
              <a:t>meningitidis</a:t>
            </a:r>
            <a:r>
              <a:rPr lang="en-US" sz="2400" dirty="0">
                <a:solidFill>
                  <a:srgbClr val="FFFFFF"/>
                </a:solidFill>
                <a:latin typeface="Calibri"/>
              </a:rPr>
              <a:t> </a:t>
            </a:r>
          </a:p>
          <a:p>
            <a:pPr marL="400050" indent="-400050">
              <a:buFont typeface="Arial" pitchFamily="34" charset="0"/>
              <a:buChar char="•"/>
            </a:pPr>
            <a:r>
              <a:rPr lang="en-US" sz="2400" dirty="0">
                <a:solidFill>
                  <a:srgbClr val="FFFFFF"/>
                </a:solidFill>
                <a:latin typeface="Calibri"/>
              </a:rPr>
              <a:t>Persons identified to be at increased risk because of a serogroup B meningococcal disease outbreak </a:t>
            </a:r>
          </a:p>
          <a:p>
            <a:pPr marL="400050" indent="-400050">
              <a:buFont typeface="Arial" pitchFamily="34" charset="0"/>
              <a:buChar char="•"/>
            </a:pPr>
            <a:r>
              <a:rPr lang="en-US" sz="2400" dirty="0">
                <a:latin typeface="Calibri"/>
              </a:rPr>
              <a:t>The 2 vaccine products are not interchangeable.</a:t>
            </a:r>
          </a:p>
          <a:p>
            <a:endParaRPr lang="en-US" sz="2400" dirty="0">
              <a:latin typeface="Calibri"/>
            </a:endParaRPr>
          </a:p>
          <a:p>
            <a:r>
              <a:rPr lang="en-US" sz="2000" dirty="0">
                <a:solidFill>
                  <a:srgbClr val="FFFFFF"/>
                </a:solidFill>
                <a:latin typeface="Calibri"/>
              </a:rPr>
              <a:t>                           </a:t>
            </a:r>
            <a:r>
              <a:rPr lang="en-US" sz="2000" dirty="0">
                <a:solidFill>
                  <a:schemeClr val="accent5">
                    <a:lumMod val="60000"/>
                    <a:lumOff val="40000"/>
                  </a:schemeClr>
                </a:solidFill>
                <a:latin typeface="Calibri"/>
              </a:rPr>
              <a:t>(Category B – Permissive recommendation)</a:t>
            </a:r>
            <a:r>
              <a:rPr lang="en-US" sz="2000" baseline="30000" dirty="0">
                <a:solidFill>
                  <a:schemeClr val="accent5">
                    <a:lumMod val="60000"/>
                    <a:lumOff val="40000"/>
                  </a:schemeClr>
                </a:solidFill>
                <a:latin typeface="Calibri"/>
              </a:rPr>
              <a:t>#</a:t>
            </a:r>
          </a:p>
          <a:p>
            <a:pPr algn="ctr"/>
            <a:r>
              <a:rPr lang="en-US" sz="2000" dirty="0">
                <a:solidFill>
                  <a:srgbClr val="FFFFFF"/>
                </a:solidFill>
                <a:latin typeface="Calibri"/>
              </a:rPr>
              <a:t>A Men B vaccine series </a:t>
            </a:r>
            <a:r>
              <a:rPr lang="en-US" sz="2000" b="1" u="sng" dirty="0">
                <a:solidFill>
                  <a:srgbClr val="FFFFFF"/>
                </a:solidFill>
                <a:latin typeface="Calibri"/>
              </a:rPr>
              <a:t>may</a:t>
            </a:r>
            <a:r>
              <a:rPr lang="en-US" sz="2000" dirty="0">
                <a:solidFill>
                  <a:srgbClr val="FFFFFF"/>
                </a:solidFill>
                <a:latin typeface="Calibri"/>
              </a:rPr>
              <a:t> be administered to adolescents and young adults 16 through 23 years of age to provide short-term protection against most strains of Men B. Preferred age is 16-18 years.</a:t>
            </a:r>
            <a:endParaRPr lang="en-US" sz="2000" dirty="0">
              <a:latin typeface="Calibri"/>
            </a:endParaRPr>
          </a:p>
        </p:txBody>
      </p:sp>
      <p:sp>
        <p:nvSpPr>
          <p:cNvPr id="259078" name="Text Box 7"/>
          <p:cNvSpPr txBox="1">
            <a:spLocks noChangeArrowheads="1"/>
          </p:cNvSpPr>
          <p:nvPr/>
        </p:nvSpPr>
        <p:spPr bwMode="auto">
          <a:xfrm>
            <a:off x="9509125" y="3465513"/>
            <a:ext cx="184150" cy="366712"/>
          </a:xfrm>
          <a:prstGeom prst="rect">
            <a:avLst/>
          </a:prstGeom>
          <a:noFill/>
          <a:ln w="9525">
            <a:noFill/>
            <a:miter lim="800000"/>
            <a:headEnd/>
            <a:tailEnd/>
          </a:ln>
        </p:spPr>
        <p:txBody>
          <a:bodyPr wrap="none">
            <a:spAutoFit/>
          </a:bodyPr>
          <a:lstStyle/>
          <a:p>
            <a:endParaRPr lang="en-US">
              <a:solidFill>
                <a:srgbClr val="FFFFFF"/>
              </a:solidFill>
              <a:latin typeface="Calibri"/>
            </a:endParaRPr>
          </a:p>
        </p:txBody>
      </p:sp>
      <p:sp>
        <p:nvSpPr>
          <p:cNvPr id="259079" name="TextBox 6"/>
          <p:cNvSpPr txBox="1">
            <a:spLocks noChangeArrowheads="1"/>
          </p:cNvSpPr>
          <p:nvPr/>
        </p:nvSpPr>
        <p:spPr bwMode="auto">
          <a:xfrm>
            <a:off x="9525000" y="5638801"/>
            <a:ext cx="533400" cy="366713"/>
          </a:xfrm>
          <a:prstGeom prst="rect">
            <a:avLst/>
          </a:prstGeom>
          <a:noFill/>
          <a:ln w="9525">
            <a:noFill/>
            <a:miter lim="800000"/>
            <a:headEnd/>
            <a:tailEnd/>
          </a:ln>
        </p:spPr>
        <p:txBody>
          <a:bodyPr>
            <a:spAutoFit/>
          </a:bodyPr>
          <a:lstStyle/>
          <a:p>
            <a:endParaRPr lang="en-US" b="1">
              <a:solidFill>
                <a:srgbClr val="FFC000"/>
              </a:solidFill>
              <a:latin typeface="Calibri"/>
            </a:endParaRPr>
          </a:p>
        </p:txBody>
      </p:sp>
      <p:sp>
        <p:nvSpPr>
          <p:cNvPr id="10" name="TextBox 9"/>
          <p:cNvSpPr txBox="1"/>
          <p:nvPr/>
        </p:nvSpPr>
        <p:spPr>
          <a:xfrm>
            <a:off x="2209800" y="6245424"/>
            <a:ext cx="3810000" cy="307777"/>
          </a:xfrm>
          <a:prstGeom prst="rect">
            <a:avLst/>
          </a:prstGeom>
          <a:noFill/>
        </p:spPr>
        <p:txBody>
          <a:bodyPr wrap="square" rtlCol="0">
            <a:spAutoFit/>
          </a:bodyPr>
          <a:lstStyle/>
          <a:p>
            <a:r>
              <a:rPr lang="en-US" sz="1400" b="1" dirty="0">
                <a:solidFill>
                  <a:srgbClr val="FFFFFF"/>
                </a:solidFill>
                <a:latin typeface="Calibri"/>
              </a:rPr>
              <a:t>MMWR; June 12, 2015 ,Vol. 64 #22; 608-611</a:t>
            </a:r>
          </a:p>
        </p:txBody>
      </p:sp>
      <p:sp>
        <p:nvSpPr>
          <p:cNvPr id="9" name="TextBox 8"/>
          <p:cNvSpPr txBox="1"/>
          <p:nvPr/>
        </p:nvSpPr>
        <p:spPr>
          <a:xfrm>
            <a:off x="5867400" y="6245424"/>
            <a:ext cx="4038600" cy="307777"/>
          </a:xfrm>
          <a:prstGeom prst="rect">
            <a:avLst/>
          </a:prstGeom>
          <a:noFill/>
        </p:spPr>
        <p:txBody>
          <a:bodyPr wrap="square" rtlCol="0">
            <a:spAutoFit/>
          </a:bodyPr>
          <a:lstStyle/>
          <a:p>
            <a:r>
              <a:rPr lang="en-US" sz="1400" baseline="30000" dirty="0">
                <a:solidFill>
                  <a:srgbClr val="FFFFFF"/>
                </a:solidFill>
                <a:latin typeface="Calibri"/>
              </a:rPr>
              <a:t>#</a:t>
            </a:r>
            <a:r>
              <a:rPr lang="en-US" sz="1400" dirty="0">
                <a:solidFill>
                  <a:srgbClr val="FFFFFF"/>
                </a:solidFill>
                <a:latin typeface="Calibri"/>
              </a:rPr>
              <a:t> </a:t>
            </a:r>
            <a:r>
              <a:rPr lang="en-US" sz="1400" b="1" dirty="0">
                <a:solidFill>
                  <a:srgbClr val="FFFFFF"/>
                </a:solidFill>
                <a:latin typeface="Calibri"/>
              </a:rPr>
              <a:t>MMWR; October 23, 2015, </a:t>
            </a:r>
            <a:r>
              <a:rPr lang="en-US" sz="1400" b="1" dirty="0" err="1">
                <a:solidFill>
                  <a:srgbClr val="FFFFFF"/>
                </a:solidFill>
                <a:latin typeface="Calibri"/>
              </a:rPr>
              <a:t>Vol</a:t>
            </a:r>
            <a:r>
              <a:rPr lang="en-US" sz="1400" b="1" dirty="0">
                <a:solidFill>
                  <a:srgbClr val="FFFFFF"/>
                </a:solidFill>
                <a:latin typeface="Calibri"/>
              </a:rPr>
              <a:t> .64 #41; 1171-1176  </a:t>
            </a:r>
          </a:p>
        </p:txBody>
      </p:sp>
    </p:spTree>
    <p:extLst>
      <p:ext uri="{BB962C8B-B14F-4D97-AF65-F5344CB8AC3E}">
        <p14:creationId xmlns:p14="http://schemas.microsoft.com/office/powerpoint/2010/main" val="3297307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9301" y="283740"/>
            <a:ext cx="8368496" cy="994172"/>
          </a:xfrm>
        </p:spPr>
        <p:txBody>
          <a:bodyPr>
            <a:normAutofit fontScale="90000"/>
          </a:bodyPr>
          <a:lstStyle/>
          <a:p>
            <a:pPr algn="ctr"/>
            <a:r>
              <a:rPr lang="en-US" sz="3600" dirty="0">
                <a:solidFill>
                  <a:schemeClr val="accent5">
                    <a:lumMod val="60000"/>
                    <a:lumOff val="40000"/>
                  </a:schemeClr>
                </a:solidFill>
              </a:rPr>
              <a:t>Serogroup B Meningococcal</a:t>
            </a:r>
            <a:br>
              <a:rPr lang="en-US" sz="3600" dirty="0">
                <a:solidFill>
                  <a:schemeClr val="accent5">
                    <a:lumMod val="60000"/>
                    <a:lumOff val="40000"/>
                  </a:schemeClr>
                </a:solidFill>
              </a:rPr>
            </a:br>
            <a:r>
              <a:rPr lang="en-US" sz="3600" dirty="0">
                <a:solidFill>
                  <a:schemeClr val="accent5">
                    <a:lumMod val="60000"/>
                    <a:lumOff val="40000"/>
                  </a:schemeClr>
                </a:solidFill>
              </a:rPr>
              <a:t> Vaccine Administration</a:t>
            </a:r>
          </a:p>
        </p:txBody>
      </p:sp>
      <p:sp>
        <p:nvSpPr>
          <p:cNvPr id="3" name="TextBox 2"/>
          <p:cNvSpPr txBox="1"/>
          <p:nvPr/>
        </p:nvSpPr>
        <p:spPr>
          <a:xfrm>
            <a:off x="2133601" y="1447800"/>
            <a:ext cx="8203557" cy="707886"/>
          </a:xfrm>
          <a:prstGeom prst="rect">
            <a:avLst/>
          </a:prstGeom>
          <a:noFill/>
        </p:spPr>
        <p:txBody>
          <a:bodyPr wrap="square" rtlCol="0">
            <a:spAutoFit/>
          </a:bodyPr>
          <a:lstStyle/>
          <a:p>
            <a:pPr algn="ctr" defTabSz="685800"/>
            <a:r>
              <a:rPr lang="en-US" sz="2000" dirty="0" err="1">
                <a:solidFill>
                  <a:srgbClr val="FFFFFF"/>
                </a:solidFill>
                <a:latin typeface="Calibri"/>
              </a:rPr>
              <a:t>Bexsero</a:t>
            </a:r>
            <a:r>
              <a:rPr lang="en-US" sz="2000" dirty="0">
                <a:solidFill>
                  <a:srgbClr val="FFFFFF"/>
                </a:solidFill>
                <a:latin typeface="Calibri"/>
              </a:rPr>
              <a:t>® licensed for ages 10 through 25 years (2 dose)</a:t>
            </a:r>
          </a:p>
          <a:p>
            <a:pPr algn="ctr" defTabSz="685800"/>
            <a:r>
              <a:rPr lang="en-US" sz="2000" dirty="0" err="1">
                <a:solidFill>
                  <a:srgbClr val="FFFFFF"/>
                </a:solidFill>
                <a:latin typeface="Calibri"/>
              </a:rPr>
              <a:t>Trumenba</a:t>
            </a:r>
            <a:r>
              <a:rPr lang="en-US" sz="2000" dirty="0">
                <a:solidFill>
                  <a:srgbClr val="FFFFFF"/>
                </a:solidFill>
                <a:latin typeface="Calibri"/>
              </a:rPr>
              <a:t>® licensed for ages 10 through 25 years (2 dose or 3 dose</a:t>
            </a:r>
            <a:r>
              <a:rPr lang="en-US" sz="2000" dirty="0">
                <a:solidFill>
                  <a:prstClr val="black"/>
                </a:solidFill>
                <a:latin typeface="Calibri"/>
              </a:rPr>
              <a:t>)</a:t>
            </a:r>
          </a:p>
        </p:txBody>
      </p:sp>
      <p:sp>
        <p:nvSpPr>
          <p:cNvPr id="5" name="TextBox 4"/>
          <p:cNvSpPr txBox="1"/>
          <p:nvPr/>
        </p:nvSpPr>
        <p:spPr>
          <a:xfrm>
            <a:off x="2000981" y="2861310"/>
            <a:ext cx="8216816" cy="4170372"/>
          </a:xfrm>
          <a:prstGeom prst="rect">
            <a:avLst/>
          </a:prstGeom>
          <a:noFill/>
        </p:spPr>
        <p:txBody>
          <a:bodyPr wrap="square" rtlCol="0">
            <a:spAutoFit/>
          </a:bodyPr>
          <a:lstStyle/>
          <a:p>
            <a:pPr defTabSz="685800"/>
            <a:r>
              <a:rPr lang="en-US" sz="2000" b="1" dirty="0" err="1">
                <a:solidFill>
                  <a:schemeClr val="tx2">
                    <a:lumMod val="40000"/>
                    <a:lumOff val="60000"/>
                  </a:schemeClr>
                </a:solidFill>
                <a:latin typeface="Calibri"/>
              </a:rPr>
              <a:t>MenB-FHbp</a:t>
            </a:r>
            <a:r>
              <a:rPr lang="en-US" sz="2000" b="1" dirty="0">
                <a:solidFill>
                  <a:schemeClr val="tx2">
                    <a:lumMod val="40000"/>
                    <a:lumOff val="60000"/>
                  </a:schemeClr>
                </a:solidFill>
                <a:latin typeface="Calibri"/>
              </a:rPr>
              <a:t> (</a:t>
            </a:r>
            <a:r>
              <a:rPr lang="en-US" sz="2000" b="1" dirty="0" err="1">
                <a:solidFill>
                  <a:schemeClr val="tx2">
                    <a:lumMod val="40000"/>
                    <a:lumOff val="60000"/>
                  </a:schemeClr>
                </a:solidFill>
                <a:latin typeface="Calibri"/>
              </a:rPr>
              <a:t>Trumenba</a:t>
            </a:r>
            <a:r>
              <a:rPr lang="en-US" sz="2000" b="1" dirty="0">
                <a:solidFill>
                  <a:schemeClr val="tx2">
                    <a:lumMod val="40000"/>
                    <a:lumOff val="60000"/>
                  </a:schemeClr>
                </a:solidFill>
                <a:latin typeface="Calibri"/>
              </a:rPr>
              <a:t>®)   </a:t>
            </a:r>
          </a:p>
          <a:p>
            <a:pPr marL="557213" lvl="1" indent="-214313" defTabSz="685800">
              <a:buFont typeface="Arial" panose="020B0604020202020204" pitchFamily="34" charset="0"/>
              <a:buChar char="•"/>
            </a:pPr>
            <a:r>
              <a:rPr lang="en-US" sz="2000" dirty="0">
                <a:solidFill>
                  <a:srgbClr val="FFFFFF"/>
                </a:solidFill>
                <a:latin typeface="Calibri"/>
              </a:rPr>
              <a:t>2 dose schedule – administered at 0, 6 months</a:t>
            </a:r>
          </a:p>
          <a:p>
            <a:pPr marL="557213" lvl="1" indent="-214313" defTabSz="685800">
              <a:buFont typeface="Arial" panose="020B0604020202020204" pitchFamily="34" charset="0"/>
              <a:buChar char="•"/>
            </a:pPr>
            <a:r>
              <a:rPr lang="en-US" sz="2000" dirty="0">
                <a:solidFill>
                  <a:srgbClr val="FFFFFF"/>
                </a:solidFill>
                <a:latin typeface="Calibri"/>
              </a:rPr>
              <a:t>Given to healthy adolescents who are </a:t>
            </a:r>
            <a:r>
              <a:rPr lang="en-US" sz="2000" u="sng" dirty="0">
                <a:solidFill>
                  <a:srgbClr val="FFFFFF"/>
                </a:solidFill>
                <a:latin typeface="Calibri"/>
              </a:rPr>
              <a:t>not</a:t>
            </a:r>
            <a:r>
              <a:rPr lang="en-US" sz="2000" dirty="0">
                <a:solidFill>
                  <a:srgbClr val="FFFFFF"/>
                </a:solidFill>
                <a:latin typeface="Calibri"/>
              </a:rPr>
              <a:t> at increased risk for meningococcal disease</a:t>
            </a:r>
          </a:p>
          <a:p>
            <a:pPr marL="557213" lvl="1" indent="-214313" defTabSz="685800">
              <a:buFont typeface="Arial" panose="020B0604020202020204" pitchFamily="34" charset="0"/>
              <a:buChar char="•"/>
            </a:pPr>
            <a:endParaRPr lang="en-US" sz="2000" dirty="0">
              <a:solidFill>
                <a:srgbClr val="FFFFFF"/>
              </a:solidFill>
              <a:latin typeface="Calibri"/>
            </a:endParaRPr>
          </a:p>
          <a:p>
            <a:pPr marL="557213" lvl="1" indent="-214313" defTabSz="685800">
              <a:buFont typeface="Arial" panose="020B0604020202020204" pitchFamily="34" charset="0"/>
              <a:buChar char="•"/>
            </a:pPr>
            <a:r>
              <a:rPr lang="en-US" sz="2000" dirty="0">
                <a:solidFill>
                  <a:srgbClr val="FFFFFF"/>
                </a:solidFill>
                <a:latin typeface="Calibri"/>
              </a:rPr>
              <a:t>3 dose schedule – administered at 0, 1-2, 6 months</a:t>
            </a:r>
          </a:p>
          <a:p>
            <a:pPr marL="557213" lvl="1" indent="-214313" defTabSz="685800">
              <a:buFont typeface="Arial" panose="020B0604020202020204" pitchFamily="34" charset="0"/>
              <a:buChar char="•"/>
            </a:pPr>
            <a:r>
              <a:rPr lang="en-US" sz="2000" dirty="0">
                <a:solidFill>
                  <a:srgbClr val="FFFFFF"/>
                </a:solidFill>
                <a:latin typeface="Calibri"/>
              </a:rPr>
              <a:t>Given to persons at increased risk for meningococcal disease and for use during serogroup B outbreaks</a:t>
            </a:r>
          </a:p>
          <a:p>
            <a:pPr marL="557213" lvl="1" indent="-214313" defTabSz="685800">
              <a:buFont typeface="Arial" panose="020B0604020202020204" pitchFamily="34" charset="0"/>
              <a:buChar char="•"/>
            </a:pPr>
            <a:endParaRPr lang="en-US" sz="2000" b="1" dirty="0">
              <a:solidFill>
                <a:srgbClr val="FFFFFF"/>
              </a:solidFill>
              <a:latin typeface="Calibri"/>
            </a:endParaRPr>
          </a:p>
          <a:p>
            <a:pPr defTabSz="685800"/>
            <a:r>
              <a:rPr lang="en-US" sz="2000" b="1" dirty="0">
                <a:solidFill>
                  <a:schemeClr val="tx2">
                    <a:lumMod val="40000"/>
                    <a:lumOff val="60000"/>
                  </a:schemeClr>
                </a:solidFill>
                <a:latin typeface="Calibri"/>
              </a:rPr>
              <a:t>MenB-4C (</a:t>
            </a:r>
            <a:r>
              <a:rPr lang="en-US" sz="2000" b="1" dirty="0" err="1">
                <a:solidFill>
                  <a:schemeClr val="tx2">
                    <a:lumMod val="40000"/>
                    <a:lumOff val="60000"/>
                  </a:schemeClr>
                </a:solidFill>
                <a:latin typeface="Calibri"/>
              </a:rPr>
              <a:t>Bexsero</a:t>
            </a:r>
            <a:r>
              <a:rPr lang="en-US" sz="2000" b="1" dirty="0">
                <a:solidFill>
                  <a:schemeClr val="tx2">
                    <a:lumMod val="40000"/>
                    <a:lumOff val="60000"/>
                  </a:schemeClr>
                </a:solidFill>
                <a:latin typeface="Calibri"/>
              </a:rPr>
              <a:t>®) </a:t>
            </a:r>
          </a:p>
          <a:p>
            <a:pPr marL="557213" lvl="1" indent="-214313" defTabSz="685800">
              <a:buFont typeface="Arial" panose="020B0604020202020204" pitchFamily="34" charset="0"/>
              <a:buChar char="•"/>
            </a:pPr>
            <a:r>
              <a:rPr lang="en-US" sz="2000" dirty="0">
                <a:solidFill>
                  <a:srgbClr val="FFFFFF"/>
                </a:solidFill>
                <a:latin typeface="Calibri"/>
              </a:rPr>
              <a:t>2 dose schedule – 0, 1-2 months</a:t>
            </a:r>
          </a:p>
          <a:p>
            <a:pPr defTabSz="685800"/>
            <a:endParaRPr lang="en-US" b="1" dirty="0">
              <a:solidFill>
                <a:srgbClr val="FFFFFF"/>
              </a:solidFill>
              <a:latin typeface="Calibri"/>
            </a:endParaRPr>
          </a:p>
          <a:p>
            <a:pPr marL="342900" lvl="1" defTabSz="685800"/>
            <a:endParaRPr lang="en-US" sz="1350" dirty="0">
              <a:solidFill>
                <a:prstClr val="black"/>
              </a:solidFill>
              <a:latin typeface="Calibri"/>
            </a:endParaRPr>
          </a:p>
          <a:p>
            <a:pPr marL="342900" lvl="1" defTabSz="685800"/>
            <a:endParaRPr lang="en-US" sz="1350" dirty="0">
              <a:solidFill>
                <a:prstClr val="black"/>
              </a:solidFill>
              <a:latin typeface="Calibri"/>
            </a:endParaRPr>
          </a:p>
        </p:txBody>
      </p:sp>
    </p:spTree>
    <p:extLst>
      <p:ext uri="{BB962C8B-B14F-4D97-AF65-F5344CB8AC3E}">
        <p14:creationId xmlns:p14="http://schemas.microsoft.com/office/powerpoint/2010/main" val="3195872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p:nvPr/>
        </p:nvCxnSpPr>
        <p:spPr bwMode="auto">
          <a:xfrm flipH="1">
            <a:off x="3429000" y="2286000"/>
            <a:ext cx="609600" cy="15240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2" name="TextBox 1"/>
          <p:cNvSpPr txBox="1"/>
          <p:nvPr/>
        </p:nvSpPr>
        <p:spPr>
          <a:xfrm>
            <a:off x="2133600" y="152401"/>
            <a:ext cx="7924800" cy="1200329"/>
          </a:xfrm>
          <a:prstGeom prst="rect">
            <a:avLst/>
          </a:prstGeom>
          <a:noFill/>
        </p:spPr>
        <p:txBody>
          <a:bodyPr wrap="square" rtlCol="0">
            <a:spAutoFit/>
          </a:bodyPr>
          <a:lstStyle/>
          <a:p>
            <a:pPr algn="ctr"/>
            <a:r>
              <a:rPr lang="en-US" sz="3600" dirty="0">
                <a:solidFill>
                  <a:srgbClr val="FFFF99"/>
                </a:solidFill>
                <a:latin typeface="Calibri"/>
              </a:rPr>
              <a:t>Types of Human </a:t>
            </a:r>
            <a:r>
              <a:rPr lang="en-US" sz="3600" dirty="0" err="1">
                <a:solidFill>
                  <a:srgbClr val="FFFF99"/>
                </a:solidFill>
                <a:latin typeface="Calibri"/>
              </a:rPr>
              <a:t>Papilloma</a:t>
            </a:r>
            <a:r>
              <a:rPr lang="en-US" sz="3600" dirty="0">
                <a:solidFill>
                  <a:srgbClr val="FFFF99"/>
                </a:solidFill>
                <a:latin typeface="Calibri"/>
              </a:rPr>
              <a:t> Virus (HPV)</a:t>
            </a:r>
          </a:p>
          <a:p>
            <a:pPr algn="ctr"/>
            <a:r>
              <a:rPr lang="en-US" sz="2400" dirty="0">
                <a:solidFill>
                  <a:srgbClr val="FFFF99"/>
                </a:solidFill>
                <a:latin typeface="Calibri"/>
              </a:rPr>
              <a:t>(More Than </a:t>
            </a:r>
            <a:r>
              <a:rPr lang="en-US" sz="2400" b="1" u="sng" dirty="0">
                <a:solidFill>
                  <a:srgbClr val="FFC000"/>
                </a:solidFill>
                <a:latin typeface="Calibri"/>
              </a:rPr>
              <a:t>200</a:t>
            </a:r>
            <a:r>
              <a:rPr lang="en-US" sz="2400" dirty="0">
                <a:solidFill>
                  <a:srgbClr val="FFFF99"/>
                </a:solidFill>
                <a:latin typeface="Calibri"/>
              </a:rPr>
              <a:t> Types Identified)</a:t>
            </a:r>
            <a:r>
              <a:rPr lang="en-US" sz="3600" dirty="0">
                <a:solidFill>
                  <a:srgbClr val="FFFF99"/>
                </a:solidFill>
                <a:latin typeface="Calibri"/>
              </a:rPr>
              <a:t>  </a:t>
            </a:r>
          </a:p>
        </p:txBody>
      </p:sp>
      <p:sp>
        <p:nvSpPr>
          <p:cNvPr id="6" name="Rounded Rectangle 5"/>
          <p:cNvSpPr/>
          <p:nvPr/>
        </p:nvSpPr>
        <p:spPr bwMode="auto">
          <a:xfrm>
            <a:off x="3276600" y="1600200"/>
            <a:ext cx="18288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Mucosal/Genital</a:t>
            </a:r>
          </a:p>
          <a:p>
            <a:pPr algn="ctr"/>
            <a:r>
              <a:rPr lang="en-US" sz="1600" dirty="0">
                <a:solidFill>
                  <a:srgbClr val="000066"/>
                </a:solidFill>
              </a:rPr>
              <a:t>~40 types</a:t>
            </a:r>
          </a:p>
        </p:txBody>
      </p:sp>
      <p:sp>
        <p:nvSpPr>
          <p:cNvPr id="8" name="Rounded Rectangle 7"/>
          <p:cNvSpPr/>
          <p:nvPr/>
        </p:nvSpPr>
        <p:spPr bwMode="auto">
          <a:xfrm>
            <a:off x="7010400" y="1600200"/>
            <a:ext cx="18288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err="1">
                <a:solidFill>
                  <a:srgbClr val="000066"/>
                </a:solidFill>
              </a:rPr>
              <a:t>Cutaneous</a:t>
            </a:r>
            <a:endParaRPr lang="en-US" sz="1600" dirty="0">
              <a:solidFill>
                <a:srgbClr val="000066"/>
              </a:solidFill>
            </a:endParaRPr>
          </a:p>
          <a:p>
            <a:pPr algn="ctr"/>
            <a:endParaRPr lang="en-US" sz="1600" dirty="0">
              <a:solidFill>
                <a:srgbClr val="000066"/>
              </a:solidFill>
            </a:endParaRPr>
          </a:p>
        </p:txBody>
      </p:sp>
      <p:sp>
        <p:nvSpPr>
          <p:cNvPr id="12" name="Rounded Rectangle 11"/>
          <p:cNvSpPr/>
          <p:nvPr/>
        </p:nvSpPr>
        <p:spPr bwMode="auto">
          <a:xfrm>
            <a:off x="2057400" y="3810000"/>
            <a:ext cx="2971800" cy="15240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Cervical cancer</a:t>
            </a:r>
          </a:p>
          <a:p>
            <a:pPr algn="ctr"/>
            <a:r>
              <a:rPr lang="en-US" sz="1600" dirty="0" err="1">
                <a:solidFill>
                  <a:srgbClr val="000066"/>
                </a:solidFill>
              </a:rPr>
              <a:t>Anogenital</a:t>
            </a:r>
            <a:r>
              <a:rPr lang="en-US" sz="1600" dirty="0">
                <a:solidFill>
                  <a:srgbClr val="000066"/>
                </a:solidFill>
              </a:rPr>
              <a:t> cancer</a:t>
            </a:r>
          </a:p>
          <a:p>
            <a:pPr algn="ctr"/>
            <a:r>
              <a:rPr lang="en-US" sz="1600" dirty="0" err="1">
                <a:solidFill>
                  <a:srgbClr val="000066"/>
                </a:solidFill>
              </a:rPr>
              <a:t>Oropharyngeal</a:t>
            </a:r>
            <a:r>
              <a:rPr lang="en-US" sz="1600" dirty="0">
                <a:solidFill>
                  <a:srgbClr val="000066"/>
                </a:solidFill>
              </a:rPr>
              <a:t> Cancer</a:t>
            </a:r>
          </a:p>
          <a:p>
            <a:pPr algn="ctr"/>
            <a:r>
              <a:rPr lang="en-US" sz="1600" dirty="0">
                <a:solidFill>
                  <a:srgbClr val="000066"/>
                </a:solidFill>
              </a:rPr>
              <a:t>Cancer precursors</a:t>
            </a:r>
          </a:p>
          <a:p>
            <a:pPr algn="ctr"/>
            <a:r>
              <a:rPr lang="en-US" sz="1600" dirty="0">
                <a:solidFill>
                  <a:srgbClr val="000066"/>
                </a:solidFill>
              </a:rPr>
              <a:t>Low grade cervical disease</a:t>
            </a:r>
          </a:p>
        </p:txBody>
      </p:sp>
      <p:sp>
        <p:nvSpPr>
          <p:cNvPr id="14" name="Rounded Rectangle 13"/>
          <p:cNvSpPr/>
          <p:nvPr/>
        </p:nvSpPr>
        <p:spPr bwMode="auto">
          <a:xfrm>
            <a:off x="5257800" y="3886200"/>
            <a:ext cx="2743200" cy="1066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00"/>
                </a:solidFill>
              </a:rPr>
              <a:t>Genital Warts</a:t>
            </a:r>
          </a:p>
          <a:p>
            <a:pPr algn="ctr"/>
            <a:r>
              <a:rPr lang="en-US" sz="1600" dirty="0">
                <a:solidFill>
                  <a:srgbClr val="000000"/>
                </a:solidFill>
              </a:rPr>
              <a:t>Laryngeal </a:t>
            </a:r>
            <a:r>
              <a:rPr lang="en-US" sz="1600" dirty="0" err="1">
                <a:solidFill>
                  <a:srgbClr val="000000"/>
                </a:solidFill>
              </a:rPr>
              <a:t>Papillomas</a:t>
            </a:r>
            <a:endParaRPr lang="en-US" sz="1600" dirty="0">
              <a:solidFill>
                <a:srgbClr val="000000"/>
              </a:solidFill>
            </a:endParaRPr>
          </a:p>
          <a:p>
            <a:pPr algn="ctr"/>
            <a:r>
              <a:rPr lang="en-US" sz="1600" dirty="0">
                <a:solidFill>
                  <a:srgbClr val="000000"/>
                </a:solidFill>
              </a:rPr>
              <a:t>Low grade cervical disease</a:t>
            </a:r>
          </a:p>
        </p:txBody>
      </p:sp>
      <p:sp>
        <p:nvSpPr>
          <p:cNvPr id="17" name="Rounded Rectangle 16"/>
          <p:cNvSpPr/>
          <p:nvPr/>
        </p:nvSpPr>
        <p:spPr bwMode="auto">
          <a:xfrm>
            <a:off x="8229600" y="3962400"/>
            <a:ext cx="1981200" cy="685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1600" dirty="0">
                <a:solidFill>
                  <a:srgbClr val="000066"/>
                </a:solidFill>
              </a:rPr>
              <a:t>Skin warts</a:t>
            </a:r>
          </a:p>
          <a:p>
            <a:pPr algn="ctr"/>
            <a:r>
              <a:rPr lang="en-US" sz="1600" dirty="0">
                <a:solidFill>
                  <a:srgbClr val="000066"/>
                </a:solidFill>
              </a:rPr>
              <a:t>Hands and Feet</a:t>
            </a:r>
          </a:p>
        </p:txBody>
      </p:sp>
      <p:cxnSp>
        <p:nvCxnSpPr>
          <p:cNvPr id="28" name="Straight Arrow Connector 27"/>
          <p:cNvCxnSpPr>
            <a:stCxn id="8" idx="2"/>
            <a:endCxn id="17" idx="0"/>
          </p:cNvCxnSpPr>
          <p:nvPr/>
        </p:nvCxnSpPr>
        <p:spPr bwMode="auto">
          <a:xfrm>
            <a:off x="7924800" y="2286000"/>
            <a:ext cx="1295400" cy="16764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
        <p:nvSpPr>
          <p:cNvPr id="31" name="Rectangle 30"/>
          <p:cNvSpPr/>
          <p:nvPr/>
        </p:nvSpPr>
        <p:spPr>
          <a:xfrm>
            <a:off x="2057400" y="2590801"/>
            <a:ext cx="1752600" cy="954107"/>
          </a:xfrm>
          <a:prstGeom prst="rect">
            <a:avLst/>
          </a:prstGeom>
        </p:spPr>
        <p:txBody>
          <a:bodyPr wrap="square">
            <a:spAutoFit/>
          </a:bodyPr>
          <a:lstStyle/>
          <a:p>
            <a:pPr algn="ctr"/>
            <a:r>
              <a:rPr lang="en-US" sz="1400" b="1" dirty="0">
                <a:solidFill>
                  <a:srgbClr val="FFFFFF"/>
                </a:solidFill>
              </a:rPr>
              <a:t>High risk types </a:t>
            </a:r>
          </a:p>
          <a:p>
            <a:pPr algn="ctr"/>
            <a:r>
              <a:rPr lang="en-US" sz="1400" b="1" dirty="0">
                <a:solidFill>
                  <a:srgbClr val="FFFFFF"/>
                </a:solidFill>
              </a:rPr>
              <a:t>16, 18, 31, 33, 45, 52, 58</a:t>
            </a:r>
          </a:p>
          <a:p>
            <a:pPr algn="ctr"/>
            <a:r>
              <a:rPr lang="en-US" sz="1400" b="1" dirty="0">
                <a:solidFill>
                  <a:srgbClr val="FFFFFF"/>
                </a:solidFill>
              </a:rPr>
              <a:t>(and others)</a:t>
            </a:r>
          </a:p>
        </p:txBody>
      </p:sp>
      <p:sp>
        <p:nvSpPr>
          <p:cNvPr id="24" name="TextBox 23"/>
          <p:cNvSpPr txBox="1"/>
          <p:nvPr/>
        </p:nvSpPr>
        <p:spPr>
          <a:xfrm>
            <a:off x="5410200" y="2635725"/>
            <a:ext cx="1600200" cy="523220"/>
          </a:xfrm>
          <a:prstGeom prst="rect">
            <a:avLst/>
          </a:prstGeom>
          <a:noFill/>
        </p:spPr>
        <p:txBody>
          <a:bodyPr wrap="square" rtlCol="0">
            <a:spAutoFit/>
          </a:bodyPr>
          <a:lstStyle/>
          <a:p>
            <a:pPr algn="ctr"/>
            <a:r>
              <a:rPr lang="en-US" sz="1400" b="1" dirty="0">
                <a:solidFill>
                  <a:srgbClr val="FFFFFF"/>
                </a:solidFill>
              </a:rPr>
              <a:t>Low risk types</a:t>
            </a:r>
          </a:p>
          <a:p>
            <a:pPr algn="ctr"/>
            <a:r>
              <a:rPr lang="en-US" sz="1400" b="1" dirty="0">
                <a:solidFill>
                  <a:srgbClr val="FFFFFF"/>
                </a:solidFill>
              </a:rPr>
              <a:t>6, 11 and others</a:t>
            </a:r>
          </a:p>
        </p:txBody>
      </p:sp>
      <p:sp>
        <p:nvSpPr>
          <p:cNvPr id="20" name="TextBox 19"/>
          <p:cNvSpPr txBox="1"/>
          <p:nvPr/>
        </p:nvSpPr>
        <p:spPr>
          <a:xfrm>
            <a:off x="2667000" y="5662136"/>
            <a:ext cx="7010400" cy="738664"/>
          </a:xfrm>
          <a:prstGeom prst="rect">
            <a:avLst/>
          </a:prstGeom>
          <a:noFill/>
        </p:spPr>
        <p:txBody>
          <a:bodyPr wrap="square" rtlCol="0">
            <a:spAutoFit/>
          </a:bodyPr>
          <a:lstStyle/>
          <a:p>
            <a:r>
              <a:rPr lang="en-US" sz="1400" b="1" dirty="0">
                <a:solidFill>
                  <a:srgbClr val="FFFFFF"/>
                </a:solidFill>
                <a:latin typeface="Calibri"/>
              </a:rPr>
              <a:t>Ref: 1.Epidemiology and Prevention of Vaccine Preventable Diseases 13</a:t>
            </a:r>
            <a:r>
              <a:rPr lang="en-US" sz="1400" b="1" baseline="30000" dirty="0">
                <a:solidFill>
                  <a:srgbClr val="FFFFFF"/>
                </a:solidFill>
                <a:latin typeface="Calibri"/>
              </a:rPr>
              <a:t>th</a:t>
            </a:r>
            <a:r>
              <a:rPr lang="en-US" sz="1400" b="1" dirty="0">
                <a:solidFill>
                  <a:srgbClr val="FFFFFF"/>
                </a:solidFill>
                <a:latin typeface="Calibri"/>
              </a:rPr>
              <a:t> Edition,  2015</a:t>
            </a:r>
          </a:p>
          <a:p>
            <a:r>
              <a:rPr lang="en-US" sz="1400" b="1" dirty="0">
                <a:solidFill>
                  <a:srgbClr val="FFFFFF"/>
                </a:solidFill>
                <a:latin typeface="Calibri"/>
              </a:rPr>
              <a:t>        2. Red Book – AAP 2015 Report of the Committee on Infectious Diseases </a:t>
            </a:r>
          </a:p>
          <a:p>
            <a:r>
              <a:rPr lang="en-US" sz="1400" b="1" dirty="0">
                <a:solidFill>
                  <a:srgbClr val="FFFFFF"/>
                </a:solidFill>
                <a:latin typeface="Calibri"/>
              </a:rPr>
              <a:t>        3. MMWR, August 29, 2014,  RR Vol. 63, No. 5 </a:t>
            </a:r>
          </a:p>
        </p:txBody>
      </p:sp>
      <p:cxnSp>
        <p:nvCxnSpPr>
          <p:cNvPr id="23" name="Straight Arrow Connector 22"/>
          <p:cNvCxnSpPr/>
          <p:nvPr/>
        </p:nvCxnSpPr>
        <p:spPr bwMode="auto">
          <a:xfrm>
            <a:off x="4038600" y="2286000"/>
            <a:ext cx="2438400" cy="1600200"/>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545415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667000" y="152400"/>
            <a:ext cx="6343650" cy="628650"/>
          </a:xfrm>
        </p:spPr>
        <p:txBody>
          <a:bodyPr vert="horz" wrap="square" lIns="68572" tIns="34286" rIns="68572" bIns="34286" numCol="1" rtlCol="0" anchor="ctr" anchorCtr="0" compatLnSpc="1">
            <a:prstTxWarp prst="textNoShape">
              <a:avLst/>
            </a:prstTxWarp>
            <a:normAutofit/>
          </a:bodyPr>
          <a:lstStyle/>
          <a:p>
            <a:pPr algn="ctr" eaLnBrk="1" hangingPunct="1"/>
            <a:r>
              <a:rPr lang="en-US" sz="3600" dirty="0">
                <a:solidFill>
                  <a:srgbClr val="FFFF99"/>
                </a:solidFill>
              </a:rPr>
              <a:t>HPV Vaccine</a:t>
            </a:r>
          </a:p>
        </p:txBody>
      </p:sp>
      <p:sp>
        <p:nvSpPr>
          <p:cNvPr id="75781" name="Text Box 5"/>
          <p:cNvSpPr txBox="1">
            <a:spLocks noChangeArrowheads="1"/>
          </p:cNvSpPr>
          <p:nvPr/>
        </p:nvSpPr>
        <p:spPr bwMode="auto">
          <a:xfrm>
            <a:off x="1981200" y="685800"/>
            <a:ext cx="8229600" cy="6801862"/>
          </a:xfrm>
          <a:prstGeom prst="rect">
            <a:avLst/>
          </a:prstGeom>
          <a:noFill/>
          <a:ln w="9525">
            <a:noFill/>
            <a:miter lim="800000"/>
            <a:headEnd/>
            <a:tailEnd/>
          </a:ln>
        </p:spPr>
        <p:txBody>
          <a:bodyPr wrap="square">
            <a:spAutoFit/>
          </a:bodyPr>
          <a:lstStyle/>
          <a:p>
            <a:pPr algn="ctr" defTabSz="685800"/>
            <a:r>
              <a:rPr lang="en-US" sz="2800" kern="0" dirty="0">
                <a:solidFill>
                  <a:srgbClr val="FFFF00">
                    <a:lumMod val="20000"/>
                    <a:lumOff val="80000"/>
                  </a:srgbClr>
                </a:solidFill>
                <a:latin typeface="Calibri"/>
              </a:rPr>
              <a:t>Gardasil 9</a:t>
            </a:r>
            <a:r>
              <a:rPr lang="en-US" sz="2800" kern="0" baseline="30000" dirty="0">
                <a:solidFill>
                  <a:srgbClr val="FFFF00">
                    <a:lumMod val="20000"/>
                    <a:lumOff val="80000"/>
                  </a:srgbClr>
                </a:solidFill>
                <a:latin typeface="Calibri"/>
              </a:rPr>
              <a:t>® </a:t>
            </a:r>
            <a:r>
              <a:rPr lang="en-US" sz="2800" kern="0" dirty="0">
                <a:solidFill>
                  <a:srgbClr val="FFFF00">
                    <a:lumMod val="20000"/>
                    <a:lumOff val="80000"/>
                  </a:srgbClr>
                </a:solidFill>
                <a:latin typeface="Calibri"/>
              </a:rPr>
              <a:t>(9vHPV) </a:t>
            </a:r>
            <a:r>
              <a:rPr lang="en-US" sz="2000" u="sng" kern="0" dirty="0">
                <a:solidFill>
                  <a:srgbClr val="FFFFFF"/>
                </a:solidFill>
                <a:latin typeface="Calibri"/>
              </a:rPr>
              <a:t>HPV types 6, 11, 16, 18, 31, 33, 45, 52, 58</a:t>
            </a:r>
          </a:p>
          <a:p>
            <a:pPr algn="ctr" defTabSz="685800"/>
            <a:endParaRPr lang="en-US" sz="600" kern="0" dirty="0">
              <a:solidFill>
                <a:srgbClr val="FFFFFF"/>
              </a:solidFill>
              <a:latin typeface="Calibri"/>
            </a:endParaRPr>
          </a:p>
          <a:p>
            <a:pPr algn="ctr" defTabSz="685800"/>
            <a:endParaRPr lang="en-US" sz="600" kern="0" dirty="0">
              <a:solidFill>
                <a:srgbClr val="FFFFFF"/>
              </a:solidFill>
              <a:latin typeface="Calibri"/>
            </a:endParaRPr>
          </a:p>
          <a:p>
            <a:pPr defTabSz="685800"/>
            <a:r>
              <a:rPr lang="en-US" sz="2400" kern="0" dirty="0">
                <a:solidFill>
                  <a:srgbClr val="FFFFFF"/>
                </a:solidFill>
                <a:latin typeface="Calibri"/>
              </a:rPr>
              <a:t>ACIP recommends HPV vaccine starting at age 11 or 12 years for:</a:t>
            </a:r>
          </a:p>
          <a:p>
            <a:pPr marL="714375" lvl="1" indent="-257175" defTabSz="685800">
              <a:buFont typeface="Arial" panose="020B0604020202020204" pitchFamily="34" charset="0"/>
              <a:buChar char="•"/>
            </a:pPr>
            <a:r>
              <a:rPr lang="en-US" sz="2400" kern="0" dirty="0">
                <a:solidFill>
                  <a:srgbClr val="FFFFFF"/>
                </a:solidFill>
                <a:latin typeface="Calibri"/>
              </a:rPr>
              <a:t>All females through 26 years of age</a:t>
            </a:r>
          </a:p>
          <a:p>
            <a:pPr marL="714375" lvl="1" indent="-257175" defTabSz="685800">
              <a:buFont typeface="Arial" panose="020B0604020202020204" pitchFamily="34" charset="0"/>
              <a:buChar char="•"/>
            </a:pPr>
            <a:r>
              <a:rPr lang="en-US" sz="2400" kern="0" dirty="0">
                <a:solidFill>
                  <a:srgbClr val="FFFFFF"/>
                </a:solidFill>
                <a:latin typeface="Calibri"/>
              </a:rPr>
              <a:t>All males through 21 years of age</a:t>
            </a:r>
          </a:p>
          <a:p>
            <a:pPr marL="714375" lvl="1" indent="-257175" defTabSz="685800">
              <a:buFont typeface="Arial" panose="020B0604020202020204" pitchFamily="34" charset="0"/>
              <a:buChar char="•"/>
            </a:pPr>
            <a:r>
              <a:rPr lang="en-US" sz="2400" kern="0" dirty="0">
                <a:solidFill>
                  <a:srgbClr val="FFFFFF"/>
                </a:solidFill>
                <a:latin typeface="Calibri"/>
              </a:rPr>
              <a:t>Men 22 through 26 years who have sex with men or have an immunocompromising condition.      </a:t>
            </a:r>
          </a:p>
          <a:p>
            <a:pPr marL="714375" lvl="1" indent="-257175" defTabSz="685800">
              <a:buFont typeface="Arial" panose="020B0604020202020204" pitchFamily="34" charset="0"/>
              <a:buChar char="•"/>
            </a:pPr>
            <a:r>
              <a:rPr lang="en-US" sz="2400" kern="0" dirty="0">
                <a:solidFill>
                  <a:srgbClr val="FFFFFF"/>
                </a:solidFill>
                <a:latin typeface="Calibri"/>
              </a:rPr>
              <a:t>All other males 22 through 26 years.</a:t>
            </a:r>
          </a:p>
          <a:p>
            <a:pPr lvl="1" defTabSz="685800"/>
            <a:r>
              <a:rPr lang="en-US" sz="2400" kern="0" dirty="0">
                <a:solidFill>
                  <a:srgbClr val="FFFFFF"/>
                </a:solidFill>
                <a:latin typeface="Calibri"/>
              </a:rPr>
              <a:t>	</a:t>
            </a:r>
          </a:p>
          <a:p>
            <a:pPr defTabSz="685800"/>
            <a:r>
              <a:rPr lang="en-US" sz="2400" kern="0" dirty="0">
                <a:solidFill>
                  <a:srgbClr val="FFFFFF"/>
                </a:solidFill>
                <a:latin typeface="Calibri"/>
              </a:rPr>
              <a:t>Series can be completed with 9vHPV if started with 2v or 4v.</a:t>
            </a:r>
          </a:p>
          <a:p>
            <a:pPr defTabSz="685800"/>
            <a:endParaRPr lang="en-US" sz="2400" kern="0" dirty="0">
              <a:solidFill>
                <a:srgbClr val="FFFFFF"/>
              </a:solidFill>
              <a:latin typeface="Calibri"/>
            </a:endParaRPr>
          </a:p>
          <a:p>
            <a:pPr defTabSz="685800"/>
            <a:r>
              <a:rPr lang="en-US" sz="2400" b="1" kern="0" dirty="0">
                <a:solidFill>
                  <a:srgbClr val="FFC000"/>
                </a:solidFill>
                <a:latin typeface="Calibri"/>
              </a:rPr>
              <a:t>Gardasil 9 is now also licensed for all persons 9 through 45 yrs. of age, using the 3-dose schedule for ages 15 – 45.*</a:t>
            </a:r>
          </a:p>
          <a:p>
            <a:pPr lvl="1" defTabSz="685800"/>
            <a:endParaRPr lang="en-US" sz="2400" b="1" kern="0" dirty="0">
              <a:solidFill>
                <a:srgbClr val="FFC000"/>
              </a:solidFill>
              <a:latin typeface="Calibri"/>
            </a:endParaRPr>
          </a:p>
          <a:p>
            <a:pPr defTabSz="685800"/>
            <a:r>
              <a:rPr lang="en-US" sz="2400" b="1" kern="0" dirty="0">
                <a:solidFill>
                  <a:srgbClr val="FFC000"/>
                </a:solidFill>
                <a:latin typeface="Calibri"/>
              </a:rPr>
              <a:t>                  ACIP recommendations forthcoming.</a:t>
            </a:r>
          </a:p>
          <a:p>
            <a:pPr marL="342900" indent="-342900" defTabSz="685800">
              <a:buFont typeface="Arial" panose="020B0604020202020204" pitchFamily="34" charset="0"/>
              <a:buChar char="•"/>
            </a:pPr>
            <a:endParaRPr lang="en-US" sz="2400" kern="0" dirty="0">
              <a:solidFill>
                <a:srgbClr val="FFFFFF"/>
              </a:solidFill>
              <a:latin typeface="Calibri"/>
            </a:endParaRPr>
          </a:p>
          <a:p>
            <a:pPr defTabSz="685800"/>
            <a:endParaRPr lang="en-US" sz="2400" kern="0" dirty="0">
              <a:solidFill>
                <a:srgbClr val="FFFFFF"/>
              </a:solidFill>
              <a:latin typeface="Calibri"/>
            </a:endParaRPr>
          </a:p>
          <a:p>
            <a:pPr defTabSz="685800"/>
            <a:endParaRPr lang="en-US" sz="2400" kern="0" dirty="0">
              <a:solidFill>
                <a:srgbClr val="FFFFFF"/>
              </a:solidFill>
              <a:latin typeface="Calibri"/>
            </a:endParaRPr>
          </a:p>
          <a:p>
            <a:pPr defTabSz="685800"/>
            <a:r>
              <a:rPr lang="en-US" sz="1200" kern="0" dirty="0">
                <a:solidFill>
                  <a:srgbClr val="FFFFFF"/>
                </a:solidFill>
                <a:latin typeface="Calibri"/>
              </a:rPr>
              <a:t> </a:t>
            </a:r>
          </a:p>
        </p:txBody>
      </p:sp>
      <p:sp>
        <p:nvSpPr>
          <p:cNvPr id="7" name="Rectangle 6"/>
          <p:cNvSpPr/>
          <p:nvPr/>
        </p:nvSpPr>
        <p:spPr>
          <a:xfrm>
            <a:off x="1905000" y="6282528"/>
            <a:ext cx="2435282" cy="253916"/>
          </a:xfrm>
          <a:prstGeom prst="rect">
            <a:avLst/>
          </a:prstGeom>
        </p:spPr>
        <p:txBody>
          <a:bodyPr wrap="none">
            <a:spAutoFit/>
          </a:bodyPr>
          <a:lstStyle/>
          <a:p>
            <a:pPr defTabSz="685800"/>
            <a:r>
              <a:rPr lang="en-US" sz="1050" b="1" kern="0" dirty="0">
                <a:solidFill>
                  <a:srgbClr val="FFFFFF"/>
                </a:solidFill>
                <a:latin typeface="Calibri"/>
              </a:rPr>
              <a:t>MMWR, March 27, 2015, Vo1 64, No. 11</a:t>
            </a:r>
          </a:p>
        </p:txBody>
      </p:sp>
      <p:sp>
        <p:nvSpPr>
          <p:cNvPr id="8" name="TextBox 7"/>
          <p:cNvSpPr txBox="1"/>
          <p:nvPr/>
        </p:nvSpPr>
        <p:spPr>
          <a:xfrm>
            <a:off x="4572000" y="6282528"/>
            <a:ext cx="5867400" cy="415498"/>
          </a:xfrm>
          <a:prstGeom prst="rect">
            <a:avLst/>
          </a:prstGeom>
          <a:noFill/>
        </p:spPr>
        <p:txBody>
          <a:bodyPr wrap="square" rtlCol="0">
            <a:spAutoFit/>
          </a:bodyPr>
          <a:lstStyle/>
          <a:p>
            <a:pPr defTabSz="685800"/>
            <a:r>
              <a:rPr lang="en-US" sz="1050" b="1" kern="0" dirty="0">
                <a:solidFill>
                  <a:srgbClr val="FFFFFF"/>
                </a:solidFill>
                <a:latin typeface="Calibri"/>
              </a:rPr>
              <a:t>MMWR, December 16, 2016, Vol 65, No. 49               *https://www.merck.com/product/usa/pi_circulars/g/gardasil_9/gardasil_9_pi.pdf </a:t>
            </a:r>
          </a:p>
        </p:txBody>
      </p:sp>
    </p:spTree>
    <p:extLst>
      <p:ext uri="{BB962C8B-B14F-4D97-AF65-F5344CB8AC3E}">
        <p14:creationId xmlns:p14="http://schemas.microsoft.com/office/powerpoint/2010/main" val="2302290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578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81">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81">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78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1" y="290709"/>
            <a:ext cx="5350495" cy="1077218"/>
          </a:xfrm>
          <a:prstGeom prst="rect">
            <a:avLst/>
          </a:prstGeom>
          <a:noFill/>
        </p:spPr>
        <p:txBody>
          <a:bodyPr wrap="square" rtlCol="0">
            <a:spAutoFit/>
          </a:bodyPr>
          <a:lstStyle/>
          <a:p>
            <a:pPr algn="ctr"/>
            <a:r>
              <a:rPr lang="en-US" sz="3200" b="1" dirty="0">
                <a:solidFill>
                  <a:srgbClr val="FFFF99"/>
                </a:solidFill>
                <a:latin typeface="Arial" panose="020B0604020202020204" pitchFamily="34" charset="0"/>
                <a:cs typeface="Arial" panose="020B0604020202020204" pitchFamily="34" charset="0"/>
              </a:rPr>
              <a:t>Strategies to Avoid Missed Opportunities</a:t>
            </a:r>
          </a:p>
        </p:txBody>
      </p:sp>
      <p:sp>
        <p:nvSpPr>
          <p:cNvPr id="3" name="TextBox 2"/>
          <p:cNvSpPr txBox="1"/>
          <p:nvPr/>
        </p:nvSpPr>
        <p:spPr>
          <a:xfrm>
            <a:off x="1810329" y="6435349"/>
            <a:ext cx="8488217" cy="246221"/>
          </a:xfrm>
          <a:prstGeom prst="rect">
            <a:avLst/>
          </a:prstGeom>
          <a:noFill/>
        </p:spPr>
        <p:txBody>
          <a:bodyPr wrap="square" rtlCol="0">
            <a:spAutoFit/>
          </a:bodyPr>
          <a:lstStyle/>
          <a:p>
            <a:r>
              <a:rPr lang="en-US" sz="1000" dirty="0"/>
              <a:t>Source:  https://www.aap.org/en-us/advocacy-and-policy/aap--health-initiatives/immunizations/Practice- Management/Pages/office- strategies.aspx</a:t>
            </a:r>
          </a:p>
        </p:txBody>
      </p:sp>
      <p:sp>
        <p:nvSpPr>
          <p:cNvPr id="4" name="TextBox 3"/>
          <p:cNvSpPr txBox="1"/>
          <p:nvPr/>
        </p:nvSpPr>
        <p:spPr>
          <a:xfrm>
            <a:off x="2036617" y="1661815"/>
            <a:ext cx="7416800" cy="4524315"/>
          </a:xfrm>
          <a:prstGeom prst="rect">
            <a:avLst/>
          </a:prstGeom>
          <a:noFill/>
        </p:spPr>
        <p:txBody>
          <a:bodyPr wrap="square" rtlCol="0">
            <a:spAutoFit/>
          </a:bodyPr>
          <a:lstStyle/>
          <a:p>
            <a:pPr marL="160735"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Provider Prompts</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Automatic pop-up alerts through your EHR system</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These can sometimes be pre-installed and then customized in your office</a:t>
            </a:r>
          </a:p>
          <a:p>
            <a:pPr marL="160735"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Family-friendly office hours</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Occasional evening or Saturday hours</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“No-appointment-required” if needing immunizations only</a:t>
            </a:r>
          </a:p>
          <a:p>
            <a:pPr marL="160735"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Immunization Champion in your practice</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Manage vaccine supply and schedule periodic updates</a:t>
            </a:r>
          </a:p>
          <a:p>
            <a:pPr marL="417910" lvl="1" indent="-160735">
              <a:buFont typeface="Arial" panose="020B0604020202020204" pitchFamily="34" charset="0"/>
              <a:buChar char="•"/>
            </a:pPr>
            <a:r>
              <a:rPr lang="en-US" sz="2400" dirty="0">
                <a:latin typeface="Arial" panose="020B0604020202020204" pitchFamily="34" charset="0"/>
                <a:cs typeface="Arial" panose="020B0604020202020204" pitchFamily="34" charset="0"/>
              </a:rPr>
              <a:t>Any member of the staff could fill this role</a:t>
            </a:r>
          </a:p>
        </p:txBody>
      </p:sp>
    </p:spTree>
    <p:extLst>
      <p:ext uri="{BB962C8B-B14F-4D97-AF65-F5344CB8AC3E}">
        <p14:creationId xmlns:p14="http://schemas.microsoft.com/office/powerpoint/2010/main" val="4045052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19998" y="357885"/>
            <a:ext cx="3103735" cy="523220"/>
          </a:xfrm>
          <a:prstGeom prst="rect">
            <a:avLst/>
          </a:prstGeom>
          <a:noFill/>
        </p:spPr>
        <p:txBody>
          <a:bodyPr wrap="none" rtlCol="0">
            <a:spAutoFit/>
          </a:bodyPr>
          <a:lstStyle/>
          <a:p>
            <a:r>
              <a:rPr lang="en-US" sz="2800" dirty="0">
                <a:solidFill>
                  <a:srgbClr val="FFFF99"/>
                </a:solidFill>
              </a:rPr>
              <a:t>Strategies (cont’d)</a:t>
            </a:r>
          </a:p>
        </p:txBody>
      </p:sp>
      <p:sp>
        <p:nvSpPr>
          <p:cNvPr id="3" name="TextBox 2"/>
          <p:cNvSpPr txBox="1"/>
          <p:nvPr/>
        </p:nvSpPr>
        <p:spPr>
          <a:xfrm>
            <a:off x="2536413" y="1132788"/>
            <a:ext cx="6857999" cy="3970318"/>
          </a:xfrm>
          <a:prstGeom prst="rect">
            <a:avLst/>
          </a:prstGeom>
          <a:noFill/>
        </p:spPr>
        <p:txBody>
          <a:bodyPr wrap="square" rtlCol="0">
            <a:spAutoFit/>
          </a:bodyPr>
          <a:lstStyle/>
          <a:p>
            <a:pPr marL="214313" indent="-214313">
              <a:buFont typeface="Arial" panose="020B0604020202020204" pitchFamily="34" charset="0"/>
              <a:buChar char="•"/>
            </a:pPr>
            <a:r>
              <a:rPr lang="en-US" sz="2000" dirty="0"/>
              <a:t>Include all recommended vaccines at each visit</a:t>
            </a:r>
          </a:p>
          <a:p>
            <a:pPr marL="214313" indent="-214313">
              <a:buFont typeface="Arial" panose="020B0604020202020204" pitchFamily="34" charset="0"/>
              <a:buChar char="•"/>
            </a:pPr>
            <a:r>
              <a:rPr lang="en-US" sz="2000" dirty="0"/>
              <a:t>Schedule periodic team meetings with all personnel to:</a:t>
            </a:r>
          </a:p>
          <a:p>
            <a:pPr marL="557213" lvl="1" indent="-214313">
              <a:buFont typeface="Arial" panose="020B0604020202020204" pitchFamily="34" charset="0"/>
              <a:buChar char="•"/>
            </a:pPr>
            <a:r>
              <a:rPr lang="en-US" sz="2000" dirty="0"/>
              <a:t>Improve patient flow</a:t>
            </a:r>
          </a:p>
          <a:p>
            <a:pPr marL="557213" lvl="1" indent="-214313">
              <a:buFont typeface="Arial" panose="020B0604020202020204" pitchFamily="34" charset="0"/>
              <a:buChar char="•"/>
            </a:pPr>
            <a:r>
              <a:rPr lang="en-US" sz="2000" dirty="0"/>
              <a:t>Improve quality of care</a:t>
            </a:r>
          </a:p>
          <a:p>
            <a:pPr marL="557213" lvl="1" indent="-214313">
              <a:buFont typeface="Arial" panose="020B0604020202020204" pitchFamily="34" charset="0"/>
              <a:buChar char="•"/>
            </a:pPr>
            <a:r>
              <a:rPr lang="en-US" sz="2000" dirty="0"/>
              <a:t>Discuss problems within the framework of the practice</a:t>
            </a:r>
          </a:p>
          <a:p>
            <a:pPr marL="214313" indent="-214313" algn="ctr">
              <a:buFont typeface="Arial" panose="020B0604020202020204" pitchFamily="34" charset="0"/>
              <a:buChar char="•"/>
            </a:pPr>
            <a:endParaRPr lang="en-US" dirty="0">
              <a:solidFill>
                <a:schemeClr val="bg1">
                  <a:lumMod val="40000"/>
                  <a:lumOff val="60000"/>
                </a:schemeClr>
              </a:solidFill>
            </a:endParaRPr>
          </a:p>
          <a:p>
            <a:pPr algn="ctr"/>
            <a:endParaRPr lang="en-US" b="1" dirty="0">
              <a:solidFill>
                <a:schemeClr val="bg1">
                  <a:lumMod val="40000"/>
                  <a:lumOff val="60000"/>
                </a:schemeClr>
              </a:solidFill>
            </a:endParaRPr>
          </a:p>
          <a:p>
            <a:pPr algn="ctr"/>
            <a:endParaRPr lang="en-US" b="1" dirty="0">
              <a:solidFill>
                <a:schemeClr val="bg1">
                  <a:lumMod val="40000"/>
                  <a:lumOff val="60000"/>
                </a:schemeClr>
              </a:solidFill>
            </a:endParaRPr>
          </a:p>
          <a:p>
            <a:pPr algn="ctr"/>
            <a:endParaRPr lang="en-US" b="1" dirty="0">
              <a:solidFill>
                <a:schemeClr val="bg1">
                  <a:lumMod val="40000"/>
                  <a:lumOff val="60000"/>
                </a:schemeClr>
              </a:solidFill>
            </a:endParaRPr>
          </a:p>
          <a:p>
            <a:pPr algn="ctr"/>
            <a:r>
              <a:rPr lang="en-US" sz="2000" b="1" dirty="0">
                <a:solidFill>
                  <a:srgbClr val="D85ABD"/>
                </a:solidFill>
              </a:rPr>
              <a:t>Bottom line:  NOT receiving a healthcare provider’s recommendation for HPV vaccine was </a:t>
            </a:r>
            <a:r>
              <a:rPr lang="en-US" sz="2000" b="1" u="sng" dirty="0">
                <a:solidFill>
                  <a:srgbClr val="D85ABD"/>
                </a:solidFill>
              </a:rPr>
              <a:t>one of the main </a:t>
            </a:r>
            <a:r>
              <a:rPr lang="en-US" sz="2000" b="1" dirty="0">
                <a:solidFill>
                  <a:srgbClr val="D85ABD"/>
                </a:solidFill>
              </a:rPr>
              <a:t>reasons parents reported for </a:t>
            </a:r>
            <a:r>
              <a:rPr lang="en-US" sz="2000" b="1" u="sng" dirty="0">
                <a:solidFill>
                  <a:srgbClr val="D85ABD"/>
                </a:solidFill>
              </a:rPr>
              <a:t>not</a:t>
            </a:r>
            <a:r>
              <a:rPr lang="en-US" sz="2000" b="1" dirty="0">
                <a:solidFill>
                  <a:srgbClr val="D85ABD"/>
                </a:solidFill>
              </a:rPr>
              <a:t> vaccinating their adolescent children.</a:t>
            </a:r>
          </a:p>
        </p:txBody>
      </p:sp>
      <p:cxnSp>
        <p:nvCxnSpPr>
          <p:cNvPr id="6" name="Straight Connector 5"/>
          <p:cNvCxnSpPr/>
          <p:nvPr/>
        </p:nvCxnSpPr>
        <p:spPr>
          <a:xfrm>
            <a:off x="2987040" y="3288094"/>
            <a:ext cx="6172200" cy="0"/>
          </a:xfrm>
          <a:prstGeom prst="line">
            <a:avLst/>
          </a:prstGeom>
          <a:ln w="38100">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536413" y="6040372"/>
            <a:ext cx="6858000" cy="600164"/>
          </a:xfrm>
          <a:prstGeom prst="rect">
            <a:avLst/>
          </a:prstGeom>
          <a:noFill/>
        </p:spPr>
        <p:txBody>
          <a:bodyPr wrap="square" rtlCol="0">
            <a:spAutoFit/>
          </a:bodyPr>
          <a:lstStyle/>
          <a:p>
            <a:r>
              <a:rPr lang="en-US" sz="825" dirty="0"/>
              <a:t>Sources:  https://www.aap.org/en-us/advocacy-and-policy/aap--health-initiatives/immunizations/Practice-Management/Pages/office-              </a:t>
            </a:r>
          </a:p>
          <a:p>
            <a:r>
              <a:rPr lang="en-US" sz="825" dirty="0"/>
              <a:t>               strategies.aspx</a:t>
            </a:r>
          </a:p>
          <a:p>
            <a:r>
              <a:rPr lang="en-US" sz="825" dirty="0"/>
              <a:t>               http://www.immunize.org/askexperts/experts_hpv.asp</a:t>
            </a:r>
          </a:p>
          <a:p>
            <a:r>
              <a:rPr lang="en-US" sz="825" dirty="0"/>
              <a:t>               www.immunize.org/catg.d/p3090.pdf</a:t>
            </a:r>
          </a:p>
        </p:txBody>
      </p:sp>
    </p:spTree>
    <p:extLst>
      <p:ext uri="{BB962C8B-B14F-4D97-AF65-F5344CB8AC3E}">
        <p14:creationId xmlns:p14="http://schemas.microsoft.com/office/powerpoint/2010/main" val="3891524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38400" y="1981200"/>
            <a:ext cx="7315200" cy="1569660"/>
          </a:xfrm>
          <a:prstGeom prst="rect">
            <a:avLst/>
          </a:prstGeom>
        </p:spPr>
        <p:txBody>
          <a:bodyPr wrap="square">
            <a:spAutoFit/>
          </a:bodyPr>
          <a:lstStyle/>
          <a:p>
            <a:pPr algn="ctr"/>
            <a:r>
              <a:rPr lang="en-US" sz="4800" b="1" dirty="0">
                <a:solidFill>
                  <a:srgbClr val="FFFF99"/>
                </a:solidFill>
                <a:latin typeface="Calibri"/>
              </a:rPr>
              <a:t>Critical Elements for </a:t>
            </a:r>
          </a:p>
          <a:p>
            <a:pPr algn="ctr"/>
            <a:r>
              <a:rPr lang="en-US" sz="4800" b="1" dirty="0">
                <a:solidFill>
                  <a:srgbClr val="FFFF99"/>
                </a:solidFill>
                <a:latin typeface="Calibri"/>
              </a:rPr>
              <a:t>Immunization Services</a:t>
            </a:r>
            <a:endParaRPr lang="en-US" sz="4800" b="1" dirty="0">
              <a:solidFill>
                <a:srgbClr val="FFFFFF"/>
              </a:solidFill>
              <a:latin typeface="Calibri"/>
            </a:endParaRPr>
          </a:p>
        </p:txBody>
      </p:sp>
      <p:sp>
        <p:nvSpPr>
          <p:cNvPr id="5" name="Rectangle 4"/>
          <p:cNvSpPr/>
          <p:nvPr/>
        </p:nvSpPr>
        <p:spPr>
          <a:xfrm>
            <a:off x="8305801" y="6400801"/>
            <a:ext cx="1710725" cy="307777"/>
          </a:xfrm>
          <a:prstGeom prst="rect">
            <a:avLst/>
          </a:prstGeom>
        </p:spPr>
        <p:txBody>
          <a:bodyPr wrap="none">
            <a:spAutoFit/>
          </a:bodyPr>
          <a:lstStyle/>
          <a:p>
            <a:r>
              <a:rPr lang="en-US" sz="1400" b="1" i="1" dirty="0">
                <a:solidFill>
                  <a:srgbClr val="FFC000"/>
                </a:solidFill>
                <a:latin typeface="Calibri"/>
              </a:rPr>
              <a:t>Celebrating 16 years</a:t>
            </a:r>
            <a:endParaRPr lang="en-US" sz="1400" dirty="0">
              <a:solidFill>
                <a:srgbClr val="FFFFFF"/>
              </a:solidFill>
              <a:latin typeface="Calibri"/>
            </a:endParaRPr>
          </a:p>
        </p:txBody>
      </p:sp>
      <p:pic>
        <p:nvPicPr>
          <p:cNvPr id="3074" name="Picture 2" descr="C:\Users\ALANJ\Pictures\2279ac70e31e9d616f03dd8627bd301a.jpg"/>
          <p:cNvPicPr>
            <a:picLocks noChangeAspect="1" noChangeArrowheads="1"/>
          </p:cNvPicPr>
          <p:nvPr/>
        </p:nvPicPr>
        <p:blipFill>
          <a:blip r:embed="rId3" cstate="print"/>
          <a:srcRect/>
          <a:stretch>
            <a:fillRect/>
          </a:stretch>
        </p:blipFill>
        <p:spPr bwMode="auto">
          <a:xfrm>
            <a:off x="8305800" y="5685384"/>
            <a:ext cx="1752600" cy="715416"/>
          </a:xfrm>
          <a:prstGeom prst="rect">
            <a:avLst/>
          </a:prstGeom>
          <a:noFill/>
        </p:spPr>
      </p:pic>
    </p:spTree>
    <p:extLst>
      <p:ext uri="{BB962C8B-B14F-4D97-AF65-F5344CB8AC3E}">
        <p14:creationId xmlns:p14="http://schemas.microsoft.com/office/powerpoint/2010/main" val="3522543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817" y="304801"/>
            <a:ext cx="4270076" cy="847523"/>
          </a:xfrm>
        </p:spPr>
        <p:txBody>
          <a:bodyPr>
            <a:normAutofit fontScale="90000"/>
          </a:bodyPr>
          <a:lstStyle/>
          <a:p>
            <a:pPr algn="ctr"/>
            <a:r>
              <a:rPr lang="en-US" sz="2800" dirty="0">
                <a:solidFill>
                  <a:schemeClr val="accent5">
                    <a:lumMod val="60000"/>
                    <a:lumOff val="40000"/>
                  </a:schemeClr>
                </a:solidFill>
              </a:rPr>
              <a:t>Recommended Healthcare Personnel Vaccinations</a:t>
            </a:r>
          </a:p>
        </p:txBody>
      </p:sp>
      <p:sp>
        <p:nvSpPr>
          <p:cNvPr id="4" name="Text Placeholder 3"/>
          <p:cNvSpPr>
            <a:spLocks noGrp="1"/>
          </p:cNvSpPr>
          <p:nvPr>
            <p:ph type="body" sz="half" idx="2"/>
          </p:nvPr>
        </p:nvSpPr>
        <p:spPr>
          <a:xfrm>
            <a:off x="2004842" y="1445040"/>
            <a:ext cx="3870026" cy="4073544"/>
          </a:xfrm>
        </p:spPr>
        <p:txBody>
          <a:bodyPr>
            <a:normAutofit/>
          </a:bodyPr>
          <a:lstStyle/>
          <a:p>
            <a:pPr marL="214313" indent="-214313">
              <a:buFont typeface="Arial" panose="020B0604020202020204" pitchFamily="34" charset="0"/>
              <a:buChar char="•"/>
            </a:pPr>
            <a:r>
              <a:rPr lang="en-US" sz="2000" dirty="0"/>
              <a:t>Hepatitis B</a:t>
            </a:r>
          </a:p>
          <a:p>
            <a:pPr marL="214313" indent="-214313">
              <a:buFont typeface="Arial" panose="020B0604020202020204" pitchFamily="34" charset="0"/>
              <a:buChar char="•"/>
            </a:pPr>
            <a:r>
              <a:rPr lang="en-US" sz="2000" dirty="0"/>
              <a:t>Influenza</a:t>
            </a:r>
          </a:p>
          <a:p>
            <a:pPr marL="214313" indent="-214313">
              <a:buFont typeface="Arial" panose="020B0604020202020204" pitchFamily="34" charset="0"/>
              <a:buChar char="•"/>
            </a:pPr>
            <a:r>
              <a:rPr lang="en-US" sz="2000" dirty="0"/>
              <a:t>Measles, Mumps, Rubella (MMR)</a:t>
            </a:r>
          </a:p>
          <a:p>
            <a:pPr marL="214313" indent="-214313">
              <a:buFont typeface="Arial" panose="020B0604020202020204" pitchFamily="34" charset="0"/>
              <a:buChar char="•"/>
            </a:pPr>
            <a:r>
              <a:rPr lang="en-US" sz="2000" dirty="0"/>
              <a:t>Varicella (Chickenpox)</a:t>
            </a:r>
          </a:p>
          <a:p>
            <a:pPr marL="214313" indent="-214313">
              <a:buFont typeface="Arial" panose="020B0604020202020204" pitchFamily="34" charset="0"/>
              <a:buChar char="•"/>
            </a:pPr>
            <a:r>
              <a:rPr lang="en-US" sz="2000" dirty="0"/>
              <a:t>Tetanus, Diphtheria, Pertussis (</a:t>
            </a:r>
            <a:r>
              <a:rPr lang="en-US" sz="2000" dirty="0" err="1"/>
              <a:t>Tdap</a:t>
            </a:r>
            <a:r>
              <a:rPr lang="en-US" sz="2000" dirty="0"/>
              <a:t>)</a:t>
            </a:r>
          </a:p>
          <a:p>
            <a:pPr marL="214313" indent="-214313">
              <a:buFont typeface="Arial" panose="020B0604020202020204" pitchFamily="34" charset="0"/>
              <a:buChar char="•"/>
            </a:pPr>
            <a:r>
              <a:rPr lang="en-US" sz="2000" dirty="0"/>
              <a:t>Meningococcal (recommended for microbiologists who are routinely exposed to isolates of N. </a:t>
            </a:r>
            <a:r>
              <a:rPr lang="en-US" sz="2000" dirty="0" err="1"/>
              <a:t>meningitidis</a:t>
            </a:r>
            <a:r>
              <a:rPr lang="en-US" sz="2000" dirty="0"/>
              <a:t>). </a:t>
            </a:r>
          </a:p>
          <a:p>
            <a:endParaRPr lang="en-US" sz="2000" dirty="0"/>
          </a:p>
        </p:txBody>
      </p:sp>
      <p:pic>
        <p:nvPicPr>
          <p:cNvPr id="6" name="Picture 2"/>
          <p:cNvPicPr>
            <a:picLocks noGrp="1" noChangeAspect="1" noChangeArrowheads="1"/>
          </p:cNvPicPr>
          <p:nvPr>
            <p:ph idx="1"/>
          </p:nvPr>
        </p:nvPicPr>
        <p:blipFill>
          <a:blip r:embed="rId3" cstate="print"/>
          <a:srcRect/>
          <a:stretch>
            <a:fillRect/>
          </a:stretch>
        </p:blipFill>
        <p:spPr bwMode="auto">
          <a:xfrm>
            <a:off x="7100116" y="519571"/>
            <a:ext cx="4009845" cy="5707714"/>
          </a:xfrm>
          <a:prstGeom prst="rect">
            <a:avLst/>
          </a:prstGeom>
          <a:noFill/>
          <a:ln w="9525">
            <a:noFill/>
            <a:miter lim="800000"/>
            <a:headEnd/>
            <a:tailEnd/>
          </a:ln>
        </p:spPr>
      </p:pic>
      <p:sp>
        <p:nvSpPr>
          <p:cNvPr id="3" name="TextBox 2"/>
          <p:cNvSpPr txBox="1"/>
          <p:nvPr/>
        </p:nvSpPr>
        <p:spPr>
          <a:xfrm>
            <a:off x="2057401" y="5518584"/>
            <a:ext cx="4378271" cy="1200329"/>
          </a:xfrm>
          <a:prstGeom prst="rect">
            <a:avLst/>
          </a:prstGeom>
          <a:noFill/>
        </p:spPr>
        <p:txBody>
          <a:bodyPr wrap="square" rtlCol="0">
            <a:spAutoFit/>
          </a:bodyPr>
          <a:lstStyle/>
          <a:p>
            <a:pPr lvl="0" fontAlgn="base">
              <a:spcBef>
                <a:spcPct val="50000"/>
              </a:spcBef>
              <a:spcAft>
                <a:spcPct val="0"/>
              </a:spcAft>
            </a:pPr>
            <a:r>
              <a:rPr lang="en-US" sz="3600" b="1" i="1" dirty="0">
                <a:solidFill>
                  <a:srgbClr val="FFFFCC"/>
                </a:solidFill>
              </a:rPr>
              <a:t>Are</a:t>
            </a:r>
            <a:r>
              <a:rPr lang="en-US" sz="3600" b="1" i="1" dirty="0">
                <a:solidFill>
                  <a:srgbClr val="FFFF99"/>
                </a:solidFill>
              </a:rPr>
              <a:t> </a:t>
            </a:r>
            <a:r>
              <a:rPr lang="en-US" sz="3600" b="1" i="1" u="sng" dirty="0">
                <a:solidFill>
                  <a:srgbClr val="FFFF99"/>
                </a:solidFill>
              </a:rPr>
              <a:t>YOU</a:t>
            </a:r>
            <a:r>
              <a:rPr lang="en-US" sz="3600" b="1" i="1" dirty="0">
                <a:solidFill>
                  <a:srgbClr val="FFFF99"/>
                </a:solidFill>
              </a:rPr>
              <a:t> </a:t>
            </a:r>
            <a:r>
              <a:rPr lang="en-US" sz="3600" b="1" i="1" dirty="0">
                <a:solidFill>
                  <a:srgbClr val="FFFFCC"/>
                </a:solidFill>
              </a:rPr>
              <a:t>up to date?</a:t>
            </a:r>
          </a:p>
        </p:txBody>
      </p:sp>
      <p:sp>
        <p:nvSpPr>
          <p:cNvPr id="5" name="TextBox 4"/>
          <p:cNvSpPr txBox="1"/>
          <p:nvPr/>
        </p:nvSpPr>
        <p:spPr>
          <a:xfrm>
            <a:off x="7100116" y="6380359"/>
            <a:ext cx="3837269" cy="338554"/>
          </a:xfrm>
          <a:prstGeom prst="rect">
            <a:avLst/>
          </a:prstGeom>
          <a:noFill/>
        </p:spPr>
        <p:txBody>
          <a:bodyPr wrap="none" rtlCol="0">
            <a:spAutoFit/>
          </a:bodyPr>
          <a:lstStyle/>
          <a:p>
            <a:r>
              <a:rPr lang="en-US" sz="1600" dirty="0"/>
              <a:t>Available at </a:t>
            </a:r>
            <a:r>
              <a:rPr lang="en-US" sz="1600" u="sng" dirty="0">
                <a:solidFill>
                  <a:srgbClr val="00B0F0"/>
                </a:solidFill>
              </a:rPr>
              <a:t>www.immunize.org</a:t>
            </a:r>
            <a:r>
              <a:rPr lang="en-US" sz="1600" dirty="0">
                <a:solidFill>
                  <a:srgbClr val="00B0F0"/>
                </a:solidFill>
              </a:rPr>
              <a:t>,</a:t>
            </a:r>
            <a:r>
              <a:rPr lang="en-US" sz="1600" dirty="0"/>
              <a:t> P#2017</a:t>
            </a:r>
          </a:p>
        </p:txBody>
      </p:sp>
    </p:spTree>
    <p:extLst>
      <p:ext uri="{BB962C8B-B14F-4D97-AF65-F5344CB8AC3E}">
        <p14:creationId xmlns:p14="http://schemas.microsoft.com/office/powerpoint/2010/main" val="2736152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61"/>
          <p:cNvSpPr txBox="1">
            <a:spLocks noChangeArrowheads="1"/>
          </p:cNvSpPr>
          <p:nvPr/>
        </p:nvSpPr>
        <p:spPr bwMode="auto">
          <a:xfrm>
            <a:off x="6429973" y="3706714"/>
            <a:ext cx="184731" cy="369332"/>
          </a:xfrm>
          <a:prstGeom prst="rect">
            <a:avLst/>
          </a:prstGeom>
          <a:noFill/>
          <a:ln w="9525">
            <a:noFill/>
            <a:miter lim="800000"/>
            <a:headEnd/>
            <a:tailEnd/>
          </a:ln>
        </p:spPr>
        <p:txBody>
          <a:bodyPr wrap="none">
            <a:spAutoFit/>
          </a:bodyPr>
          <a:lstStyle/>
          <a:p>
            <a:pPr>
              <a:defRPr/>
            </a:pPr>
            <a:endParaRPr lang="en-US" dirty="0">
              <a:solidFill>
                <a:srgbClr val="000000"/>
              </a:solidFill>
            </a:endParaRPr>
          </a:p>
        </p:txBody>
      </p:sp>
      <p:sp>
        <p:nvSpPr>
          <p:cNvPr id="4099" name="Text Box 466"/>
          <p:cNvSpPr txBox="1">
            <a:spLocks noChangeArrowheads="1"/>
          </p:cNvSpPr>
          <p:nvPr/>
        </p:nvSpPr>
        <p:spPr bwMode="auto">
          <a:xfrm>
            <a:off x="2623127" y="1307301"/>
            <a:ext cx="7352146" cy="307777"/>
          </a:xfrm>
          <a:prstGeom prst="rect">
            <a:avLst/>
          </a:prstGeom>
          <a:noFill/>
          <a:ln w="12700">
            <a:solidFill>
              <a:srgbClr val="FFFFFF"/>
            </a:solidFill>
            <a:miter lim="800000"/>
            <a:headEnd/>
            <a:tailEnd/>
          </a:ln>
        </p:spPr>
        <p:txBody>
          <a:bodyPr wrap="square">
            <a:spAutoFit/>
          </a:bodyPr>
          <a:lstStyle/>
          <a:p>
            <a:pPr>
              <a:spcBef>
                <a:spcPct val="50000"/>
              </a:spcBef>
              <a:defRPr/>
            </a:pPr>
            <a:r>
              <a:rPr lang="en-US" sz="1400" b="1" dirty="0">
                <a:solidFill>
                  <a:srgbClr val="FFC000"/>
                </a:solidFill>
                <a:latin typeface="Arial" panose="020B0604020202020204" pitchFamily="34" charset="0"/>
                <a:cs typeface="Arial" panose="020B0604020202020204" pitchFamily="34" charset="0"/>
              </a:rPr>
              <a:t>Measure antibody to hepatitis B surface antigen (anti-HBs</a:t>
            </a:r>
            <a:r>
              <a:rPr lang="en-US" sz="1400" dirty="0">
                <a:solidFill>
                  <a:srgbClr val="FFC000"/>
                </a:solidFill>
                <a:latin typeface="Arial" panose="020B0604020202020204" pitchFamily="34" charset="0"/>
                <a:cs typeface="Arial" panose="020B0604020202020204" pitchFamily="34" charset="0"/>
              </a:rPr>
              <a:t>)</a:t>
            </a:r>
            <a:r>
              <a:rPr lang="en-US" sz="1400" b="1" dirty="0">
                <a:solidFill>
                  <a:srgbClr val="FFFFFF"/>
                </a:solidFill>
                <a:latin typeface="Arial" panose="020B0604020202020204" pitchFamily="34" charset="0"/>
                <a:cs typeface="Arial" panose="020B0604020202020204" pitchFamily="34" charset="0"/>
              </a:rPr>
              <a:t>   </a:t>
            </a:r>
            <a:r>
              <a:rPr lang="en-US" sz="1400" b="1" dirty="0">
                <a:solidFill>
                  <a:srgbClr val="00B0F0"/>
                </a:solidFill>
                <a:latin typeface="Arial" panose="020B0604020202020204" pitchFamily="34" charset="0"/>
                <a:cs typeface="Arial" panose="020B0604020202020204" pitchFamily="34" charset="0"/>
              </a:rPr>
              <a:t>anti-HBs ≥10 mIU/mL</a:t>
            </a:r>
            <a:endParaRPr lang="en-US" sz="1400" dirty="0">
              <a:solidFill>
                <a:srgbClr val="00B0F0"/>
              </a:solidFill>
              <a:latin typeface="Arial" panose="020B0604020202020204" pitchFamily="34" charset="0"/>
              <a:cs typeface="Arial" panose="020B0604020202020204" pitchFamily="34" charset="0"/>
            </a:endParaRPr>
          </a:p>
        </p:txBody>
      </p:sp>
      <p:sp>
        <p:nvSpPr>
          <p:cNvPr id="4100" name="Text Box 467"/>
          <p:cNvSpPr txBox="1">
            <a:spLocks noChangeArrowheads="1"/>
          </p:cNvSpPr>
          <p:nvPr/>
        </p:nvSpPr>
        <p:spPr bwMode="auto">
          <a:xfrm>
            <a:off x="3958932" y="2031253"/>
            <a:ext cx="1814513" cy="276999"/>
          </a:xfrm>
          <a:prstGeom prst="rect">
            <a:avLst/>
          </a:prstGeom>
          <a:noFill/>
          <a:ln w="12700">
            <a:solidFill>
              <a:srgbClr val="FFFFFF"/>
            </a:solidFill>
            <a:miter lim="800000"/>
            <a:headEnd/>
            <a:tailEnd/>
          </a:ln>
        </p:spPr>
        <p:txBody>
          <a:bodyPr>
            <a:spAutoFit/>
          </a:bodyPr>
          <a:lstStyle/>
          <a:p>
            <a:pPr algn="ctr">
              <a:spcBef>
                <a:spcPct val="50000"/>
              </a:spcBef>
              <a:defRPr/>
            </a:pPr>
            <a:r>
              <a:rPr lang="en-US" sz="1200" b="1" dirty="0">
                <a:solidFill>
                  <a:srgbClr val="FFFFFF"/>
                </a:solidFill>
                <a:latin typeface="Arial" panose="020B0604020202020204" pitchFamily="34" charset="0"/>
                <a:cs typeface="Arial" panose="020B0604020202020204" pitchFamily="34" charset="0"/>
              </a:rPr>
              <a:t>Below adequate level</a:t>
            </a:r>
          </a:p>
        </p:txBody>
      </p:sp>
      <p:sp>
        <p:nvSpPr>
          <p:cNvPr id="4101" name="Text Box 468"/>
          <p:cNvSpPr txBox="1">
            <a:spLocks noChangeArrowheads="1"/>
          </p:cNvSpPr>
          <p:nvPr/>
        </p:nvSpPr>
        <p:spPr bwMode="auto">
          <a:xfrm>
            <a:off x="3768436" y="2560654"/>
            <a:ext cx="2090036" cy="430887"/>
          </a:xfrm>
          <a:prstGeom prst="rect">
            <a:avLst/>
          </a:prstGeom>
          <a:noFill/>
          <a:ln w="12700">
            <a:solidFill>
              <a:srgbClr val="FFFFFF"/>
            </a:solidFill>
            <a:miter lim="800000"/>
            <a:headEnd/>
            <a:tailEnd/>
          </a:ln>
        </p:spPr>
        <p:txBody>
          <a:bodyPr wrap="square">
            <a:spAutoFit/>
          </a:bodyPr>
          <a:lstStyle/>
          <a:p>
            <a:pPr algn="ctr">
              <a:defRPr/>
            </a:pPr>
            <a:r>
              <a:rPr lang="en-US" sz="1100" b="1" dirty="0">
                <a:solidFill>
                  <a:srgbClr val="FFFFFF"/>
                </a:solidFill>
                <a:latin typeface="Arial" panose="020B0604020202020204" pitchFamily="34" charset="0"/>
                <a:cs typeface="Arial" panose="020B0604020202020204" pitchFamily="34" charset="0"/>
              </a:rPr>
              <a:t>1 dose of HepB vaccine,</a:t>
            </a:r>
          </a:p>
          <a:p>
            <a:pPr algn="ctr">
              <a:defRPr/>
            </a:pPr>
            <a:r>
              <a:rPr lang="en-US" sz="1100" b="1" dirty="0">
                <a:solidFill>
                  <a:srgbClr val="FFFFFF"/>
                </a:solidFill>
                <a:latin typeface="Arial" panose="020B0604020202020204" pitchFamily="34" charset="0"/>
                <a:cs typeface="Arial" panose="020B0604020202020204" pitchFamily="34" charset="0"/>
              </a:rPr>
              <a:t>4-6 wks.--- serologic testing</a:t>
            </a:r>
          </a:p>
        </p:txBody>
      </p:sp>
      <p:sp>
        <p:nvSpPr>
          <p:cNvPr id="4102" name="Text Box 469"/>
          <p:cNvSpPr txBox="1">
            <a:spLocks noChangeArrowheads="1"/>
          </p:cNvSpPr>
          <p:nvPr/>
        </p:nvSpPr>
        <p:spPr bwMode="auto">
          <a:xfrm>
            <a:off x="3884245" y="3318891"/>
            <a:ext cx="830461" cy="600164"/>
          </a:xfrm>
          <a:prstGeom prst="rect">
            <a:avLst/>
          </a:prstGeom>
          <a:noFill/>
          <a:ln w="19050">
            <a:solidFill>
              <a:srgbClr val="FFFFFF"/>
            </a:solidFill>
            <a:miter lim="800000"/>
            <a:headEnd/>
            <a:tailEnd/>
          </a:ln>
        </p:spPr>
        <p:txBody>
          <a:bodyPr wrap="square">
            <a:spAutoFit/>
          </a:bodyPr>
          <a:lstStyle/>
          <a:p>
            <a:pPr algn="ctr">
              <a:spcBef>
                <a:spcPct val="50000"/>
              </a:spcBef>
              <a:defRPr/>
            </a:pPr>
            <a:r>
              <a:rPr lang="en-US" sz="1100" b="1" dirty="0">
                <a:solidFill>
                  <a:srgbClr val="FFFFFF"/>
                </a:solidFill>
                <a:latin typeface="Calibri"/>
              </a:rPr>
              <a:t>Below adequate level</a:t>
            </a:r>
          </a:p>
        </p:txBody>
      </p:sp>
      <p:sp>
        <p:nvSpPr>
          <p:cNvPr id="4103" name="Text Box 470"/>
          <p:cNvSpPr txBox="1">
            <a:spLocks noChangeArrowheads="1"/>
          </p:cNvSpPr>
          <p:nvPr/>
        </p:nvSpPr>
        <p:spPr bwMode="auto">
          <a:xfrm>
            <a:off x="3926340" y="4208977"/>
            <a:ext cx="1879699" cy="577081"/>
          </a:xfrm>
          <a:prstGeom prst="rect">
            <a:avLst/>
          </a:prstGeom>
          <a:noFill/>
          <a:ln w="12700">
            <a:solidFill>
              <a:srgbClr val="FFFFFF"/>
            </a:solidFill>
            <a:miter lim="800000"/>
            <a:headEnd/>
            <a:tailEnd/>
          </a:ln>
        </p:spPr>
        <p:txBody>
          <a:bodyPr>
            <a:spAutoFit/>
          </a:bodyPr>
          <a:lstStyle/>
          <a:p>
            <a:pPr algn="ctr">
              <a:defRPr/>
            </a:pPr>
            <a:r>
              <a:rPr lang="en-US" sz="1050" b="1" dirty="0">
                <a:latin typeface="Calibri"/>
              </a:rPr>
              <a:t>1 or 2 more doses of  HepB vaccine, depending on brand</a:t>
            </a:r>
          </a:p>
          <a:p>
            <a:pPr algn="ctr">
              <a:defRPr/>
            </a:pPr>
            <a:r>
              <a:rPr lang="en-US" sz="1050" b="1" dirty="0">
                <a:latin typeface="Calibri"/>
              </a:rPr>
              <a:t>4-6 wks.--- serologic testing</a:t>
            </a:r>
            <a:r>
              <a:rPr lang="en-US" sz="1050" dirty="0">
                <a:solidFill>
                  <a:srgbClr val="FF0000"/>
                </a:solidFill>
              </a:rPr>
              <a:t> </a:t>
            </a:r>
          </a:p>
        </p:txBody>
      </p:sp>
      <p:sp>
        <p:nvSpPr>
          <p:cNvPr id="4104" name="Text Box 471"/>
          <p:cNvSpPr txBox="1">
            <a:spLocks noChangeArrowheads="1"/>
          </p:cNvSpPr>
          <p:nvPr/>
        </p:nvSpPr>
        <p:spPr bwMode="auto">
          <a:xfrm>
            <a:off x="3942725" y="5177680"/>
            <a:ext cx="830461" cy="577081"/>
          </a:xfrm>
          <a:prstGeom prst="rect">
            <a:avLst/>
          </a:prstGeom>
          <a:noFill/>
          <a:ln w="12700">
            <a:solidFill>
              <a:srgbClr val="FFFFFF"/>
            </a:solidFill>
            <a:miter lim="800000"/>
            <a:headEnd/>
            <a:tailEnd/>
          </a:ln>
        </p:spPr>
        <p:txBody>
          <a:bodyPr wrap="square">
            <a:spAutoFit/>
          </a:bodyPr>
          <a:lstStyle/>
          <a:p>
            <a:pPr algn="ctr">
              <a:spcBef>
                <a:spcPct val="50000"/>
              </a:spcBef>
              <a:defRPr/>
            </a:pPr>
            <a:r>
              <a:rPr lang="en-US" sz="1050" b="1" dirty="0">
                <a:solidFill>
                  <a:srgbClr val="FFFFFF"/>
                </a:solidFill>
                <a:latin typeface="Calibri"/>
              </a:rPr>
              <a:t>Below adequate level</a:t>
            </a:r>
          </a:p>
        </p:txBody>
      </p:sp>
      <p:sp>
        <p:nvSpPr>
          <p:cNvPr id="4105" name="Text Box 472"/>
          <p:cNvSpPr txBox="1">
            <a:spLocks noChangeArrowheads="1"/>
          </p:cNvSpPr>
          <p:nvPr/>
        </p:nvSpPr>
        <p:spPr bwMode="auto">
          <a:xfrm>
            <a:off x="4103676" y="6040569"/>
            <a:ext cx="1403747" cy="577081"/>
          </a:xfrm>
          <a:prstGeom prst="rect">
            <a:avLst/>
          </a:prstGeom>
          <a:noFill/>
          <a:ln w="12700">
            <a:solidFill>
              <a:srgbClr val="FFFFFF"/>
            </a:solidFill>
            <a:miter lim="800000"/>
            <a:headEnd/>
            <a:tailEnd/>
          </a:ln>
        </p:spPr>
        <p:txBody>
          <a:bodyPr>
            <a:spAutoFit/>
          </a:bodyPr>
          <a:lstStyle/>
          <a:p>
            <a:pPr>
              <a:spcBef>
                <a:spcPct val="50000"/>
              </a:spcBef>
              <a:defRPr/>
            </a:pPr>
            <a:r>
              <a:rPr lang="en-US" sz="1050" b="1" dirty="0">
                <a:solidFill>
                  <a:srgbClr val="FFFFFF"/>
                </a:solidFill>
                <a:latin typeface="Calibri"/>
              </a:rPr>
              <a:t>HCP need to receive hepatitis B evaluation for all exposures</a:t>
            </a:r>
          </a:p>
        </p:txBody>
      </p:sp>
      <p:sp>
        <p:nvSpPr>
          <p:cNvPr id="4106" name="Text Box 473"/>
          <p:cNvSpPr txBox="1">
            <a:spLocks noChangeArrowheads="1"/>
          </p:cNvSpPr>
          <p:nvPr/>
        </p:nvSpPr>
        <p:spPr bwMode="auto">
          <a:xfrm>
            <a:off x="6692059" y="2116603"/>
            <a:ext cx="2183309" cy="276999"/>
          </a:xfrm>
          <a:prstGeom prst="rect">
            <a:avLst/>
          </a:prstGeom>
          <a:noFill/>
          <a:ln w="12700">
            <a:solidFill>
              <a:srgbClr val="FFFFFF"/>
            </a:solidFill>
            <a:miter lim="800000"/>
            <a:headEnd/>
            <a:tailEnd/>
          </a:ln>
        </p:spPr>
        <p:txBody>
          <a:bodyPr wrap="square">
            <a:spAutoFit/>
          </a:bodyPr>
          <a:lstStyle/>
          <a:p>
            <a:pPr algn="ctr">
              <a:spcBef>
                <a:spcPct val="50000"/>
              </a:spcBef>
              <a:defRPr/>
            </a:pPr>
            <a:r>
              <a:rPr lang="en-US" sz="1200" b="1" dirty="0">
                <a:solidFill>
                  <a:srgbClr val="FFFFFF"/>
                </a:solidFill>
                <a:latin typeface="Arial" panose="020B0604020202020204" pitchFamily="34" charset="0"/>
                <a:cs typeface="Arial" panose="020B0604020202020204" pitchFamily="34" charset="0"/>
              </a:rPr>
              <a:t>anti-HBs ≥10mIU/mL</a:t>
            </a:r>
          </a:p>
        </p:txBody>
      </p:sp>
      <p:sp>
        <p:nvSpPr>
          <p:cNvPr id="4107" name="Text Box 474"/>
          <p:cNvSpPr txBox="1">
            <a:spLocks noChangeArrowheads="1"/>
          </p:cNvSpPr>
          <p:nvPr/>
        </p:nvSpPr>
        <p:spPr bwMode="auto">
          <a:xfrm>
            <a:off x="6533557" y="2938422"/>
            <a:ext cx="2341811" cy="1183081"/>
          </a:xfrm>
          <a:prstGeom prst="rect">
            <a:avLst/>
          </a:prstGeom>
          <a:noFill/>
          <a:ln w="12700">
            <a:solidFill>
              <a:srgbClr val="FFFFFF"/>
            </a:solidFill>
            <a:miter lim="800000"/>
            <a:headEnd/>
            <a:tailEnd/>
          </a:ln>
        </p:spPr>
        <p:txBody>
          <a:bodyPr wrap="square">
            <a:spAutoFit/>
          </a:bodyPr>
          <a:lstStyle/>
          <a:p>
            <a:pPr algn="ctr">
              <a:spcBef>
                <a:spcPct val="50000"/>
              </a:spcBef>
              <a:defRPr/>
            </a:pPr>
            <a:endParaRPr lang="en-US" sz="788" dirty="0">
              <a:solidFill>
                <a:srgbClr val="FFFFFF"/>
              </a:solidFill>
              <a:latin typeface="Calibri"/>
            </a:endParaRPr>
          </a:p>
          <a:p>
            <a:pPr algn="ctr">
              <a:defRPr/>
            </a:pPr>
            <a:r>
              <a:rPr lang="en-US" sz="1050" b="1" u="sng" dirty="0">
                <a:solidFill>
                  <a:srgbClr val="FFFFFF"/>
                </a:solidFill>
                <a:latin typeface="Calibri"/>
              </a:rPr>
              <a:t>No Action for</a:t>
            </a:r>
          </a:p>
          <a:p>
            <a:pPr algn="ctr">
              <a:defRPr/>
            </a:pPr>
            <a:r>
              <a:rPr lang="en-US" sz="1050" b="1" u="sng" dirty="0">
                <a:solidFill>
                  <a:srgbClr val="FFFFFF"/>
                </a:solidFill>
                <a:latin typeface="Calibri"/>
              </a:rPr>
              <a:t>Hepatitis B prophylaxis</a:t>
            </a:r>
          </a:p>
          <a:p>
            <a:pPr algn="ctr">
              <a:spcBef>
                <a:spcPct val="50000"/>
              </a:spcBef>
              <a:defRPr/>
            </a:pPr>
            <a:r>
              <a:rPr lang="en-US" sz="1050" b="1" dirty="0">
                <a:solidFill>
                  <a:srgbClr val="FFFFFF"/>
                </a:solidFill>
                <a:latin typeface="Calibri"/>
              </a:rPr>
              <a:t>(regardless of source patient hepatitis B surface antigen status)</a:t>
            </a:r>
          </a:p>
          <a:p>
            <a:pPr algn="ctr">
              <a:spcBef>
                <a:spcPct val="50000"/>
              </a:spcBef>
              <a:defRPr/>
            </a:pPr>
            <a:endParaRPr lang="en-US" sz="1050" dirty="0">
              <a:solidFill>
                <a:srgbClr val="FFFFFF"/>
              </a:solidFill>
              <a:latin typeface="Calibri"/>
            </a:endParaRPr>
          </a:p>
        </p:txBody>
      </p:sp>
      <p:sp>
        <p:nvSpPr>
          <p:cNvPr id="4108" name="Text Box 475"/>
          <p:cNvSpPr txBox="1">
            <a:spLocks noChangeArrowheads="1"/>
          </p:cNvSpPr>
          <p:nvPr/>
        </p:nvSpPr>
        <p:spPr bwMode="auto">
          <a:xfrm>
            <a:off x="2299855" y="138178"/>
            <a:ext cx="7481454" cy="923330"/>
          </a:xfrm>
          <a:prstGeom prst="rect">
            <a:avLst/>
          </a:prstGeom>
          <a:noFill/>
          <a:ln w="9525">
            <a:noFill/>
            <a:miter lim="800000"/>
            <a:headEnd/>
            <a:tailEnd/>
          </a:ln>
        </p:spPr>
        <p:txBody>
          <a:bodyPr wrap="square">
            <a:spAutoFit/>
          </a:bodyPr>
          <a:lstStyle/>
          <a:p>
            <a:pPr algn="ctr">
              <a:defRPr/>
            </a:pPr>
            <a:r>
              <a:rPr lang="en-US" b="1" dirty="0">
                <a:solidFill>
                  <a:srgbClr val="FFFF99"/>
                </a:solidFill>
                <a:latin typeface="Calibri"/>
              </a:rPr>
              <a:t>PRE-EXPOSURE EVALUATION FOR HEALTH-CARE PERSONNEL </a:t>
            </a:r>
          </a:p>
          <a:p>
            <a:pPr algn="ctr">
              <a:defRPr/>
            </a:pPr>
            <a:r>
              <a:rPr lang="en-US" b="1" u="sng" dirty="0">
                <a:solidFill>
                  <a:srgbClr val="FFFF99"/>
                </a:solidFill>
                <a:latin typeface="Calibri"/>
              </a:rPr>
              <a:t>PREVIOUSLY VACCINATED WITH COMPLETE, 2 or 3 DOSE HEP B VACCINE</a:t>
            </a:r>
          </a:p>
          <a:p>
            <a:pPr algn="ctr">
              <a:defRPr/>
            </a:pPr>
            <a:r>
              <a:rPr lang="en-US" b="1" dirty="0">
                <a:solidFill>
                  <a:srgbClr val="FFFF99"/>
                </a:solidFill>
                <a:latin typeface="Calibri"/>
              </a:rPr>
              <a:t> SERIES WHO HAVE </a:t>
            </a:r>
            <a:r>
              <a:rPr lang="en-US" b="1" u="sng" dirty="0">
                <a:solidFill>
                  <a:srgbClr val="FFFF99"/>
                </a:solidFill>
                <a:latin typeface="Calibri"/>
              </a:rPr>
              <a:t>NOT</a:t>
            </a:r>
            <a:r>
              <a:rPr lang="en-US" b="1" dirty="0">
                <a:solidFill>
                  <a:srgbClr val="FFFF99"/>
                </a:solidFill>
                <a:latin typeface="Calibri"/>
              </a:rPr>
              <a:t> HAD POSTVACCINATION SEROLOGIC TESTING </a:t>
            </a:r>
          </a:p>
        </p:txBody>
      </p:sp>
      <p:sp>
        <p:nvSpPr>
          <p:cNvPr id="4109" name="TextBox 15"/>
          <p:cNvSpPr txBox="1">
            <a:spLocks noChangeArrowheads="1"/>
          </p:cNvSpPr>
          <p:nvPr/>
        </p:nvSpPr>
        <p:spPr bwMode="auto">
          <a:xfrm>
            <a:off x="4914264" y="3293113"/>
            <a:ext cx="893270" cy="769441"/>
          </a:xfrm>
          <a:prstGeom prst="rect">
            <a:avLst/>
          </a:prstGeom>
          <a:noFill/>
          <a:ln w="12700">
            <a:solidFill>
              <a:srgbClr val="FFFFFF"/>
            </a:solidFill>
            <a:miter lim="800000"/>
            <a:headEnd/>
            <a:tailEnd/>
          </a:ln>
        </p:spPr>
        <p:txBody>
          <a:bodyPr wrap="square">
            <a:spAutoFit/>
          </a:bodyPr>
          <a:lstStyle/>
          <a:p>
            <a:pPr algn="ctr">
              <a:defRPr/>
            </a:pPr>
            <a:r>
              <a:rPr lang="en-US" sz="1100" b="1" dirty="0">
                <a:solidFill>
                  <a:srgbClr val="FFFFFF"/>
                </a:solidFill>
                <a:latin typeface="Arial" panose="020B0604020202020204" pitchFamily="34" charset="0"/>
                <a:cs typeface="Arial" panose="020B0604020202020204" pitchFamily="34" charset="0"/>
              </a:rPr>
              <a:t>At or above adequate level</a:t>
            </a:r>
          </a:p>
        </p:txBody>
      </p:sp>
      <p:sp>
        <p:nvSpPr>
          <p:cNvPr id="4110" name="TextBox 16"/>
          <p:cNvSpPr txBox="1">
            <a:spLocks noChangeArrowheads="1"/>
          </p:cNvSpPr>
          <p:nvPr/>
        </p:nvSpPr>
        <p:spPr bwMode="auto">
          <a:xfrm>
            <a:off x="4955217" y="5054737"/>
            <a:ext cx="734021" cy="738664"/>
          </a:xfrm>
          <a:prstGeom prst="rect">
            <a:avLst/>
          </a:prstGeom>
          <a:noFill/>
          <a:ln w="12700">
            <a:solidFill>
              <a:srgbClr val="FFFFFF"/>
            </a:solidFill>
            <a:miter lim="800000"/>
            <a:headEnd/>
            <a:tailEnd/>
          </a:ln>
        </p:spPr>
        <p:txBody>
          <a:bodyPr>
            <a:spAutoFit/>
          </a:bodyPr>
          <a:lstStyle/>
          <a:p>
            <a:pPr algn="ctr">
              <a:defRPr/>
            </a:pPr>
            <a:r>
              <a:rPr lang="en-US" sz="1050" b="1" dirty="0">
                <a:solidFill>
                  <a:srgbClr val="FFFFFF"/>
                </a:solidFill>
                <a:latin typeface="Calibri"/>
              </a:rPr>
              <a:t>At or above adequate level</a:t>
            </a:r>
          </a:p>
        </p:txBody>
      </p:sp>
      <p:cxnSp>
        <p:nvCxnSpPr>
          <p:cNvPr id="22" name="Straight Arrow Connector 21"/>
          <p:cNvCxnSpPr/>
          <p:nvPr/>
        </p:nvCxnSpPr>
        <p:spPr>
          <a:xfrm>
            <a:off x="4941678" y="2326701"/>
            <a:ext cx="0" cy="217885"/>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299474" y="3046419"/>
            <a:ext cx="0" cy="217885"/>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322227" y="3062011"/>
            <a:ext cx="0" cy="217885"/>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357955" y="3967550"/>
            <a:ext cx="0" cy="216992"/>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353064" y="4822146"/>
            <a:ext cx="0" cy="195560"/>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505736" y="5793401"/>
            <a:ext cx="0" cy="132160"/>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377146" y="2347434"/>
            <a:ext cx="0" cy="561678"/>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877223" y="3474606"/>
            <a:ext cx="627758" cy="12905"/>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10" idx="3"/>
          </p:cNvCxnSpPr>
          <p:nvPr/>
        </p:nvCxnSpPr>
        <p:spPr>
          <a:xfrm flipV="1">
            <a:off x="5689238" y="4664105"/>
            <a:ext cx="806321" cy="759964"/>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357954" y="4919926"/>
            <a:ext cx="0" cy="195560"/>
          </a:xfrm>
          <a:prstGeom prst="straightConnector1">
            <a:avLst/>
          </a:prstGeom>
          <a:ln w="19050">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4123" name="TextBox 60"/>
          <p:cNvSpPr txBox="1">
            <a:spLocks noChangeArrowheads="1"/>
          </p:cNvSpPr>
          <p:nvPr/>
        </p:nvSpPr>
        <p:spPr bwMode="auto">
          <a:xfrm>
            <a:off x="7377147" y="6498546"/>
            <a:ext cx="2100263" cy="213585"/>
          </a:xfrm>
          <a:prstGeom prst="rect">
            <a:avLst/>
          </a:prstGeom>
          <a:noFill/>
          <a:ln w="9525">
            <a:noFill/>
            <a:miter lim="800000"/>
            <a:headEnd/>
            <a:tailEnd/>
          </a:ln>
        </p:spPr>
        <p:txBody>
          <a:bodyPr wrap="square">
            <a:spAutoFit/>
          </a:bodyPr>
          <a:lstStyle/>
          <a:p>
            <a:pPr>
              <a:defRPr/>
            </a:pPr>
            <a:r>
              <a:rPr lang="en-US" sz="788" b="1" dirty="0">
                <a:solidFill>
                  <a:srgbClr val="FFFFFF"/>
                </a:solidFill>
                <a:latin typeface="Calibri"/>
              </a:rPr>
              <a:t>MMWR, April 20, 2018/ Vol 67/No. 15</a:t>
            </a:r>
          </a:p>
        </p:txBody>
      </p:sp>
      <p:cxnSp>
        <p:nvCxnSpPr>
          <p:cNvPr id="47" name="Straight Arrow Connector 46"/>
          <p:cNvCxnSpPr/>
          <p:nvPr/>
        </p:nvCxnSpPr>
        <p:spPr>
          <a:xfrm>
            <a:off x="4940052" y="1848135"/>
            <a:ext cx="0" cy="128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377146" y="1976723"/>
            <a:ext cx="0" cy="128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092985" y="4429183"/>
            <a:ext cx="2882289" cy="1815882"/>
          </a:xfrm>
          <a:prstGeom prst="rect">
            <a:avLst/>
          </a:prstGeom>
          <a:noFill/>
        </p:spPr>
        <p:txBody>
          <a:bodyPr wrap="square" rtlCol="0">
            <a:spAutoFit/>
          </a:bodyPr>
          <a:lstStyle/>
          <a:p>
            <a:pPr lvl="0" algn="ctr">
              <a:spcBef>
                <a:spcPct val="50000"/>
              </a:spcBef>
              <a:defRPr/>
            </a:pPr>
            <a:r>
              <a:rPr lang="en-US" sz="1400">
                <a:solidFill>
                  <a:srgbClr val="FFFF00">
                    <a:lumMod val="40000"/>
                    <a:lumOff val="60000"/>
                  </a:srgbClr>
                </a:solidFill>
                <a:latin typeface="Verdana" panose="020B0604030504040204" pitchFamily="34" charset="0"/>
              </a:rPr>
              <a:t>Vaccinated HCP whose anti-HBs remains &lt;10 mIU/mL after revaccination (i.e., after receiving a total of 2 complete series) should be tested for HBsAg and anti-HBc to determine infection status.</a:t>
            </a:r>
            <a:endParaRPr lang="en-US" sz="1400" dirty="0">
              <a:solidFill>
                <a:srgbClr val="FFFF00">
                  <a:lumMod val="40000"/>
                  <a:lumOff val="60000"/>
                </a:srgbClr>
              </a:solidFill>
              <a:latin typeface="Calibri"/>
            </a:endParaRPr>
          </a:p>
        </p:txBody>
      </p:sp>
      <p:cxnSp>
        <p:nvCxnSpPr>
          <p:cNvPr id="4" name="Straight Arrow Connector 3"/>
          <p:cNvCxnSpPr/>
          <p:nvPr/>
        </p:nvCxnSpPr>
        <p:spPr>
          <a:xfrm flipV="1">
            <a:off x="5655656" y="5605971"/>
            <a:ext cx="1107281" cy="6071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699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2133600" y="228600"/>
            <a:ext cx="7772400" cy="533400"/>
          </a:xfrm>
        </p:spPr>
        <p:txBody>
          <a:bodyPr>
            <a:normAutofit fontScale="90000"/>
          </a:bodyPr>
          <a:lstStyle/>
          <a:p>
            <a:pPr algn="ctr" eaLnBrk="1" hangingPunct="1"/>
            <a:r>
              <a:rPr lang="en-US" sz="3600" dirty="0">
                <a:solidFill>
                  <a:srgbClr val="FFFF99"/>
                </a:solidFill>
              </a:rPr>
              <a:t>Objectives</a:t>
            </a:r>
          </a:p>
        </p:txBody>
      </p:sp>
      <p:sp>
        <p:nvSpPr>
          <p:cNvPr id="198658" name="Rectangle 3"/>
          <p:cNvSpPr>
            <a:spLocks noGrp="1" noChangeArrowheads="1"/>
          </p:cNvSpPr>
          <p:nvPr>
            <p:ph type="body" idx="1"/>
          </p:nvPr>
        </p:nvSpPr>
        <p:spPr>
          <a:xfrm>
            <a:off x="2133600" y="1347251"/>
            <a:ext cx="8229600" cy="4876800"/>
          </a:xfrm>
        </p:spPr>
        <p:txBody>
          <a:bodyPr>
            <a:normAutofit lnSpcReduction="10000"/>
          </a:bodyPr>
          <a:lstStyle/>
          <a:p>
            <a:pPr eaLnBrk="1" hangingPunct="1">
              <a:buFontTx/>
              <a:buNone/>
            </a:pPr>
            <a:r>
              <a:rPr lang="en-US" dirty="0"/>
              <a:t>At the end of this presentation, you will be able to:</a:t>
            </a:r>
          </a:p>
          <a:p>
            <a:pPr eaLnBrk="1" hangingPunct="1"/>
            <a:r>
              <a:rPr lang="en-US" dirty="0"/>
              <a:t>Recall the role vaccines have played in preventing diseases</a:t>
            </a:r>
          </a:p>
          <a:p>
            <a:pPr eaLnBrk="1" hangingPunct="1"/>
            <a:r>
              <a:rPr lang="en-US" dirty="0"/>
              <a:t>Discuss the importance of vaccines for adolescents and adults</a:t>
            </a:r>
          </a:p>
          <a:p>
            <a:pPr eaLnBrk="1" hangingPunct="1"/>
            <a:r>
              <a:rPr lang="en-US" dirty="0"/>
              <a:t>Summarize the most recent CDC recommendations for storage and handling of vaccines</a:t>
            </a:r>
          </a:p>
          <a:p>
            <a:pPr eaLnBrk="1" hangingPunct="1"/>
            <a:r>
              <a:rPr lang="en-US" dirty="0"/>
              <a:t>List at least 2 reliable sources for immunization information  </a:t>
            </a:r>
          </a:p>
          <a:p>
            <a:pPr eaLnBrk="1" hangingPunct="1">
              <a:buFontTx/>
              <a:buNone/>
            </a:pPr>
            <a:r>
              <a:rPr lang="en-US" dirty="0"/>
              <a:t> </a:t>
            </a:r>
          </a:p>
          <a:p>
            <a:pPr eaLnBrk="1" hangingPunct="1">
              <a:buFontTx/>
              <a:buNone/>
            </a:pPr>
            <a:endParaRPr lang="en-US" dirty="0"/>
          </a:p>
        </p:txBody>
      </p:sp>
      <p:sp>
        <p:nvSpPr>
          <p:cNvPr id="4" name="TextBox 3"/>
          <p:cNvSpPr txBox="1"/>
          <p:nvPr/>
        </p:nvSpPr>
        <p:spPr>
          <a:xfrm>
            <a:off x="7239000" y="457200"/>
            <a:ext cx="3200400" cy="369332"/>
          </a:xfrm>
          <a:prstGeom prst="rect">
            <a:avLst/>
          </a:prstGeom>
          <a:noFill/>
        </p:spPr>
        <p:txBody>
          <a:bodyPr wrap="square" rtlCol="0">
            <a:spAutoFit/>
          </a:bodyPr>
          <a:lstStyle/>
          <a:p>
            <a:pPr fontAlgn="base">
              <a:spcBef>
                <a:spcPct val="0"/>
              </a:spcBef>
              <a:spcAft>
                <a:spcPct val="0"/>
              </a:spcAft>
            </a:pPr>
            <a:r>
              <a:rPr lang="en-US" dirty="0">
                <a:solidFill>
                  <a:srgbClr val="00FFFF">
                    <a:lumMod val="60000"/>
                    <a:lumOff val="40000"/>
                  </a:srgbClr>
                </a:solidFill>
                <a:latin typeface="Arial" charset="0"/>
                <a:cs typeface="Arial" charset="0"/>
              </a:rPr>
              <a:t> </a:t>
            </a:r>
            <a:endParaRPr lang="en-US" dirty="0">
              <a:solidFill>
                <a:srgbClr val="92D050"/>
              </a:solidFill>
              <a:latin typeface="Arial" charset="0"/>
              <a:cs typeface="Arial" charset="0"/>
            </a:endParaRPr>
          </a:p>
        </p:txBody>
      </p:sp>
      <p:sp>
        <p:nvSpPr>
          <p:cNvPr id="2" name="Rectangle 1"/>
          <p:cNvSpPr/>
          <p:nvPr/>
        </p:nvSpPr>
        <p:spPr>
          <a:xfrm>
            <a:off x="3810000" y="-356651"/>
            <a:ext cx="4572000" cy="1754326"/>
          </a:xfrm>
          <a:prstGeom prst="rect">
            <a:avLst/>
          </a:prstGeom>
        </p:spPr>
        <p:txBody>
          <a:bodyPr>
            <a:spAutoFit/>
          </a:bodyPr>
          <a:lstStyle/>
          <a:p>
            <a:r>
              <a:rPr lang="en-US" dirty="0">
                <a:solidFill>
                  <a:srgbClr val="222222"/>
                </a:solidFill>
                <a:latin typeface="arial" panose="020B0604020202020204" pitchFamily="34" charset="0"/>
              </a:rPr>
              <a:t>Hello,</a:t>
            </a:r>
            <a:br>
              <a:rPr lang="en-US" dirty="0">
                <a:solidFill>
                  <a:srgbClr val="222222"/>
                </a:solidFill>
                <a:latin typeface="arial" panose="020B0604020202020204" pitchFamily="34" charset="0"/>
              </a:rPr>
            </a:br>
            <a:endParaRPr lang="en-US" dirty="0">
              <a:solidFill>
                <a:srgbClr val="222222"/>
              </a:solidFill>
              <a:latin typeface="arial" panose="020B0604020202020204" pitchFamily="34" charset="0"/>
            </a:endParaRPr>
          </a:p>
          <a:p>
            <a:br>
              <a:rPr lang="en-US" dirty="0">
                <a:solidFill>
                  <a:srgbClr val="222222"/>
                </a:solidFill>
                <a:latin typeface="arial" panose="020B0604020202020204" pitchFamily="34" charset="0"/>
              </a:rPr>
            </a:br>
            <a:endParaRPr lang="en-US" dirty="0">
              <a:solidFill>
                <a:srgbClr val="222222"/>
              </a:solidFill>
              <a:latin typeface="arial" panose="020B0604020202020204" pitchFamily="34" charset="0"/>
            </a:endParaRPr>
          </a:p>
          <a:p>
            <a:br>
              <a:rPr lang="en-US" dirty="0"/>
            </a:br>
            <a:endParaRPr lang="en-US" dirty="0"/>
          </a:p>
        </p:txBody>
      </p:sp>
    </p:spTree>
    <p:extLst>
      <p:ext uri="{BB962C8B-B14F-4D97-AF65-F5344CB8AC3E}">
        <p14:creationId xmlns:p14="http://schemas.microsoft.com/office/powerpoint/2010/main" val="3136867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298103"/>
            <a:ext cx="4495800" cy="1200329"/>
          </a:xfrm>
          <a:prstGeom prst="rect">
            <a:avLst/>
          </a:prstGeom>
          <a:noFill/>
        </p:spPr>
        <p:txBody>
          <a:bodyPr wrap="square" rtlCol="0">
            <a:spAutoFit/>
          </a:bodyPr>
          <a:lstStyle/>
          <a:p>
            <a:pPr algn="ctr"/>
            <a:r>
              <a:rPr lang="en-US" sz="2400" dirty="0">
                <a:solidFill>
                  <a:srgbClr val="FFFF99"/>
                </a:solidFill>
              </a:rPr>
              <a:t>2019 Recommended Immunization Schedule for Adults Aged ≥19 Years</a:t>
            </a:r>
          </a:p>
        </p:txBody>
      </p:sp>
      <p:sp>
        <p:nvSpPr>
          <p:cNvPr id="5" name="TextBox 4"/>
          <p:cNvSpPr txBox="1"/>
          <p:nvPr/>
        </p:nvSpPr>
        <p:spPr>
          <a:xfrm>
            <a:off x="1905000" y="1529593"/>
            <a:ext cx="45720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FFFFFF"/>
                </a:solidFill>
              </a:rPr>
              <a:t>Recommended adult schedule by age group</a:t>
            </a:r>
          </a:p>
          <a:p>
            <a:pPr marL="285750" indent="-285750">
              <a:buFont typeface="Arial" panose="020B0604020202020204" pitchFamily="34" charset="0"/>
              <a:buChar char="•"/>
            </a:pPr>
            <a:r>
              <a:rPr lang="en-US" sz="2000" dirty="0">
                <a:solidFill>
                  <a:srgbClr val="FFFFFF"/>
                </a:solidFill>
              </a:rPr>
              <a:t>Recommended immunization schedule for adults aged 19 years or older by medical condition and other indications</a:t>
            </a:r>
          </a:p>
        </p:txBody>
      </p:sp>
      <p:sp>
        <p:nvSpPr>
          <p:cNvPr id="8" name="TextBox 7"/>
          <p:cNvSpPr txBox="1"/>
          <p:nvPr/>
        </p:nvSpPr>
        <p:spPr>
          <a:xfrm>
            <a:off x="2933700" y="5862707"/>
            <a:ext cx="2971800" cy="369332"/>
          </a:xfrm>
          <a:prstGeom prst="rect">
            <a:avLst/>
          </a:prstGeom>
          <a:noFill/>
        </p:spPr>
        <p:txBody>
          <a:bodyPr wrap="square" rtlCol="0">
            <a:spAutoFit/>
          </a:bodyPr>
          <a:lstStyle/>
          <a:p>
            <a:r>
              <a:rPr lang="en-US" b="1" dirty="0">
                <a:solidFill>
                  <a:srgbClr val="FFFF00"/>
                </a:solidFill>
              </a:rPr>
              <a:t>READ THE FOOTNOTES!</a:t>
            </a:r>
          </a:p>
        </p:txBody>
      </p:sp>
      <p:pic>
        <p:nvPicPr>
          <p:cNvPr id="9" name="Picture 8"/>
          <p:cNvPicPr>
            <a:picLocks noChangeAspect="1"/>
          </p:cNvPicPr>
          <p:nvPr/>
        </p:nvPicPr>
        <p:blipFill>
          <a:blip r:embed="rId3"/>
          <a:stretch>
            <a:fillRect/>
          </a:stretch>
        </p:blipFill>
        <p:spPr>
          <a:xfrm>
            <a:off x="7029924" y="381000"/>
            <a:ext cx="3333750" cy="2514600"/>
          </a:xfrm>
          <a:prstGeom prst="rect">
            <a:avLst/>
          </a:prstGeom>
        </p:spPr>
      </p:pic>
      <p:pic>
        <p:nvPicPr>
          <p:cNvPr id="10" name="Picture 9"/>
          <p:cNvPicPr>
            <a:picLocks noChangeAspect="1"/>
          </p:cNvPicPr>
          <p:nvPr/>
        </p:nvPicPr>
        <p:blipFill>
          <a:blip r:embed="rId4"/>
          <a:stretch>
            <a:fillRect/>
          </a:stretch>
        </p:blipFill>
        <p:spPr>
          <a:xfrm>
            <a:off x="7029925" y="3475623"/>
            <a:ext cx="3305175" cy="2571750"/>
          </a:xfrm>
          <a:prstGeom prst="rect">
            <a:avLst/>
          </a:prstGeom>
        </p:spPr>
      </p:pic>
      <p:pic>
        <p:nvPicPr>
          <p:cNvPr id="2" name="Picture 1"/>
          <p:cNvPicPr>
            <a:picLocks noChangeAspect="1"/>
          </p:cNvPicPr>
          <p:nvPr/>
        </p:nvPicPr>
        <p:blipFill>
          <a:blip r:embed="rId5"/>
          <a:stretch>
            <a:fillRect/>
          </a:stretch>
        </p:blipFill>
        <p:spPr>
          <a:xfrm>
            <a:off x="1737778" y="3543218"/>
            <a:ext cx="5120223" cy="2365453"/>
          </a:xfrm>
          <a:prstGeom prst="rect">
            <a:avLst/>
          </a:prstGeom>
        </p:spPr>
      </p:pic>
      <p:sp>
        <p:nvSpPr>
          <p:cNvPr id="11" name="TextBox 10"/>
          <p:cNvSpPr txBox="1"/>
          <p:nvPr/>
        </p:nvSpPr>
        <p:spPr>
          <a:xfrm>
            <a:off x="2599807" y="6414701"/>
            <a:ext cx="4724400" cy="276999"/>
          </a:xfrm>
          <a:prstGeom prst="rect">
            <a:avLst/>
          </a:prstGeom>
          <a:noFill/>
        </p:spPr>
        <p:txBody>
          <a:bodyPr wrap="square" rtlCol="0">
            <a:spAutoFit/>
          </a:bodyPr>
          <a:lstStyle/>
          <a:p>
            <a:r>
              <a:rPr lang="en-US" sz="1200" dirty="0">
                <a:solidFill>
                  <a:srgbClr val="FFFFFF"/>
                </a:solidFill>
              </a:rPr>
              <a:t>CDC Bulletin, February 5, 2019  </a:t>
            </a:r>
          </a:p>
        </p:txBody>
      </p:sp>
    </p:spTree>
    <p:extLst>
      <p:ext uri="{BB962C8B-B14F-4D97-AF65-F5344CB8AC3E}">
        <p14:creationId xmlns:p14="http://schemas.microsoft.com/office/powerpoint/2010/main" val="1502299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4"/>
          <p:cNvSpPr>
            <a:spLocks noGrp="1" noChangeArrowheads="1"/>
          </p:cNvSpPr>
          <p:nvPr>
            <p:ph type="title" idx="4294967295"/>
          </p:nvPr>
        </p:nvSpPr>
        <p:spPr>
          <a:xfrm>
            <a:off x="1828800" y="76200"/>
            <a:ext cx="6070600" cy="1828800"/>
          </a:xfrm>
        </p:spPr>
        <p:txBody>
          <a:bodyPr/>
          <a:lstStyle/>
          <a:p>
            <a:pPr algn="l" eaLnBrk="1" hangingPunct="1"/>
            <a:r>
              <a:rPr lang="en-US" sz="3600" b="1" dirty="0">
                <a:solidFill>
                  <a:schemeClr val="accent5">
                    <a:lumMod val="60000"/>
                    <a:lumOff val="40000"/>
                  </a:schemeClr>
                </a:solidFill>
              </a:rPr>
              <a:t>Indications</a:t>
            </a:r>
            <a:br>
              <a:rPr lang="en-US" sz="3600" b="1" dirty="0">
                <a:solidFill>
                  <a:schemeClr val="accent5">
                    <a:lumMod val="60000"/>
                    <a:lumOff val="40000"/>
                  </a:schemeClr>
                </a:solidFill>
              </a:rPr>
            </a:br>
            <a:r>
              <a:rPr lang="en-US" sz="3600" b="1" dirty="0">
                <a:solidFill>
                  <a:schemeClr val="accent5">
                    <a:lumMod val="60000"/>
                    <a:lumOff val="40000"/>
                  </a:schemeClr>
                </a:solidFill>
              </a:rPr>
              <a:t>       Recommendations </a:t>
            </a:r>
            <a:br>
              <a:rPr lang="en-US" sz="3600" b="1" dirty="0">
                <a:solidFill>
                  <a:schemeClr val="accent5">
                    <a:lumMod val="60000"/>
                    <a:lumOff val="40000"/>
                  </a:schemeClr>
                </a:solidFill>
              </a:rPr>
            </a:br>
            <a:r>
              <a:rPr lang="en-US" sz="3600" b="1" dirty="0">
                <a:solidFill>
                  <a:schemeClr val="accent5">
                    <a:lumMod val="60000"/>
                    <a:lumOff val="40000"/>
                  </a:schemeClr>
                </a:solidFill>
              </a:rPr>
              <a:t>                    Requirements</a:t>
            </a:r>
          </a:p>
        </p:txBody>
      </p:sp>
      <p:sp>
        <p:nvSpPr>
          <p:cNvPr id="346117" name="Text Box 5"/>
          <p:cNvSpPr txBox="1">
            <a:spLocks noChangeArrowheads="1"/>
          </p:cNvSpPr>
          <p:nvPr/>
        </p:nvSpPr>
        <p:spPr bwMode="auto">
          <a:xfrm>
            <a:off x="2057400" y="1790701"/>
            <a:ext cx="8153400" cy="4561249"/>
          </a:xfrm>
          <a:prstGeom prst="rect">
            <a:avLst/>
          </a:prstGeom>
          <a:noFill/>
          <a:ln w="9525">
            <a:noFill/>
            <a:miter lim="800000"/>
            <a:headEnd/>
            <a:tailEnd/>
          </a:ln>
          <a:effectLst/>
        </p:spPr>
        <p:txBody>
          <a:bodyPr wrap="square">
            <a:spAutoFit/>
          </a:bodyPr>
          <a:lstStyle/>
          <a:p>
            <a:pPr>
              <a:spcBef>
                <a:spcPct val="20000"/>
              </a:spcBef>
              <a:buClr>
                <a:srgbClr val="FFFFFF"/>
              </a:buClr>
              <a:buSzPct val="70000"/>
            </a:pPr>
            <a:r>
              <a:rPr lang="en-US" sz="2400" b="1" dirty="0">
                <a:solidFill>
                  <a:srgbClr val="FFFFFF"/>
                </a:solidFill>
                <a:latin typeface="Calibri"/>
              </a:rPr>
              <a:t>Indication</a:t>
            </a:r>
          </a:p>
          <a:p>
            <a:pPr marL="738188" lvl="1" indent="-280988">
              <a:spcBef>
                <a:spcPct val="20000"/>
              </a:spcBef>
              <a:buClr>
                <a:srgbClr val="FFFFFF"/>
              </a:buClr>
              <a:buSzPct val="70000"/>
              <a:buFontTx/>
              <a:buChar char="•"/>
            </a:pPr>
            <a:r>
              <a:rPr lang="en-US" sz="2400" dirty="0">
                <a:solidFill>
                  <a:srgbClr val="FFFFFF"/>
                </a:solidFill>
                <a:latin typeface="Calibri"/>
              </a:rPr>
              <a:t>Information about the appropriate use of the vaccine</a:t>
            </a:r>
          </a:p>
          <a:p>
            <a:pPr>
              <a:spcBef>
                <a:spcPct val="20000"/>
              </a:spcBef>
              <a:buClr>
                <a:srgbClr val="FFFFFF"/>
              </a:buClr>
              <a:buSzPct val="70000"/>
            </a:pPr>
            <a:r>
              <a:rPr lang="en-US" sz="2400" b="1" dirty="0">
                <a:solidFill>
                  <a:srgbClr val="FFFFFF"/>
                </a:solidFill>
                <a:latin typeface="Calibri"/>
              </a:rPr>
              <a:t>Recommendation</a:t>
            </a:r>
          </a:p>
          <a:p>
            <a:pPr marL="738188" lvl="1" indent="-280988">
              <a:spcBef>
                <a:spcPct val="20000"/>
              </a:spcBef>
              <a:buClr>
                <a:srgbClr val="FFFFFF"/>
              </a:buClr>
              <a:buSzPct val="70000"/>
              <a:buFontTx/>
              <a:buChar char="•"/>
            </a:pPr>
            <a:r>
              <a:rPr lang="en-US" sz="2400" dirty="0">
                <a:solidFill>
                  <a:srgbClr val="FFFFFF"/>
                </a:solidFill>
                <a:latin typeface="Calibri"/>
              </a:rPr>
              <a:t>ACIP statement that broadens and further delineates the  Indication found in the package insert</a:t>
            </a:r>
          </a:p>
          <a:p>
            <a:pPr marL="738188" lvl="1" indent="-280988">
              <a:spcBef>
                <a:spcPct val="20000"/>
              </a:spcBef>
              <a:buClr>
                <a:srgbClr val="FFFFFF"/>
              </a:buClr>
              <a:buSzPct val="70000"/>
              <a:buFontTx/>
              <a:buChar char="•"/>
            </a:pPr>
            <a:r>
              <a:rPr lang="en-US" sz="2400" dirty="0">
                <a:solidFill>
                  <a:srgbClr val="FFFFFF"/>
                </a:solidFill>
                <a:latin typeface="Calibri"/>
              </a:rPr>
              <a:t>Basis for standards for best practice</a:t>
            </a:r>
          </a:p>
          <a:p>
            <a:pPr>
              <a:spcBef>
                <a:spcPct val="20000"/>
              </a:spcBef>
              <a:buClr>
                <a:srgbClr val="FFFFFF"/>
              </a:buClr>
              <a:buSzPct val="70000"/>
            </a:pPr>
            <a:r>
              <a:rPr lang="en-US" sz="2400" b="1" dirty="0">
                <a:solidFill>
                  <a:srgbClr val="FFFFFF"/>
                </a:solidFill>
                <a:latin typeface="Calibri"/>
              </a:rPr>
              <a:t>Requirement</a:t>
            </a:r>
          </a:p>
          <a:p>
            <a:pPr marL="738188" lvl="1" indent="-280988">
              <a:spcBef>
                <a:spcPct val="20000"/>
              </a:spcBef>
              <a:buClr>
                <a:srgbClr val="FFFFFF"/>
              </a:buClr>
              <a:buSzPct val="70000"/>
              <a:buFontTx/>
              <a:buChar char="•"/>
            </a:pPr>
            <a:r>
              <a:rPr lang="en-US" sz="2400" dirty="0">
                <a:solidFill>
                  <a:srgbClr val="FFFFFF"/>
                </a:solidFill>
                <a:latin typeface="Calibri"/>
              </a:rPr>
              <a:t>Mandate by a state that a particular vaccine must be administered and documented before entrance to child care and/or school</a:t>
            </a:r>
          </a:p>
          <a:p>
            <a:pPr marL="738188" lvl="1" indent="-280988">
              <a:spcBef>
                <a:spcPct val="20000"/>
              </a:spcBef>
              <a:buClr>
                <a:srgbClr val="FFFFFF"/>
              </a:buClr>
              <a:buSzPct val="70000"/>
              <a:buFontTx/>
              <a:buChar char="•"/>
            </a:pPr>
            <a:endParaRPr lang="en-US" dirty="0">
              <a:solidFill>
                <a:srgbClr val="FFFFFF"/>
              </a:solidFill>
              <a:effectLst>
                <a:outerShdw blurRad="38100" dist="38100" dir="2700000" algn="tl">
                  <a:srgbClr val="000000"/>
                </a:outerShdw>
              </a:effectLst>
              <a:latin typeface="Calibri" pitchFamily="34" charset="0"/>
            </a:endParaRPr>
          </a:p>
        </p:txBody>
      </p:sp>
      <p:pic>
        <p:nvPicPr>
          <p:cNvPr id="271363" name="Picture 6" descr="MC900434411[1]"/>
          <p:cNvPicPr>
            <a:picLocks noChangeAspect="1" noChangeArrowheads="1"/>
          </p:cNvPicPr>
          <p:nvPr/>
        </p:nvPicPr>
        <p:blipFill>
          <a:blip r:embed="rId3" cstate="print"/>
          <a:srcRect/>
          <a:stretch>
            <a:fillRect/>
          </a:stretch>
        </p:blipFill>
        <p:spPr bwMode="auto">
          <a:xfrm>
            <a:off x="9236710" y="358140"/>
            <a:ext cx="1625600" cy="1828800"/>
          </a:xfrm>
          <a:prstGeom prst="rect">
            <a:avLst/>
          </a:prstGeom>
          <a:noFill/>
          <a:ln w="9525">
            <a:noFill/>
            <a:miter lim="800000"/>
            <a:headEnd/>
            <a:tailEnd/>
          </a:ln>
        </p:spPr>
      </p:pic>
    </p:spTree>
    <p:extLst>
      <p:ext uri="{BB962C8B-B14F-4D97-AF65-F5344CB8AC3E}">
        <p14:creationId xmlns:p14="http://schemas.microsoft.com/office/powerpoint/2010/main" val="105366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611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611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611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61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a:xfrm>
            <a:off x="2867465" y="304288"/>
            <a:ext cx="6781800" cy="642938"/>
          </a:xfrm>
        </p:spPr>
        <p:txBody>
          <a:bodyPr>
            <a:normAutofit fontScale="90000"/>
          </a:bodyPr>
          <a:lstStyle/>
          <a:p>
            <a:pPr eaLnBrk="1" hangingPunct="1"/>
            <a:r>
              <a:rPr lang="en-US" sz="3600" dirty="0">
                <a:solidFill>
                  <a:srgbClr val="FFFF99"/>
                </a:solidFill>
              </a:rPr>
              <a:t>Updated Vaccine Storage and Handling Recommendations</a:t>
            </a:r>
          </a:p>
        </p:txBody>
      </p:sp>
      <p:sp>
        <p:nvSpPr>
          <p:cNvPr id="357379" name="Rectangle 3"/>
          <p:cNvSpPr>
            <a:spLocks noGrp="1" noChangeArrowheads="1"/>
          </p:cNvSpPr>
          <p:nvPr>
            <p:ph type="body" sz="half" idx="4294967295"/>
          </p:nvPr>
        </p:nvSpPr>
        <p:spPr>
          <a:xfrm>
            <a:off x="1322070" y="1773495"/>
            <a:ext cx="7456170" cy="4495800"/>
          </a:xfrm>
        </p:spPr>
        <p:txBody>
          <a:bodyPr>
            <a:normAutofit lnSpcReduction="10000"/>
          </a:bodyPr>
          <a:lstStyle/>
          <a:p>
            <a:pPr marL="191989" indent="-191989"/>
            <a:r>
              <a:rPr lang="en-US" sz="2400" dirty="0"/>
              <a:t>Use stand-alone refrigerator and stand-alone </a:t>
            </a:r>
          </a:p>
          <a:p>
            <a:pPr marL="191989" indent="-191989">
              <a:buNone/>
            </a:pPr>
            <a:r>
              <a:rPr lang="en-US" sz="2400" dirty="0"/>
              <a:t>  freezer units. If combined, use only refrigerator part.</a:t>
            </a:r>
          </a:p>
          <a:p>
            <a:pPr marL="191989" indent="-191989"/>
            <a:r>
              <a:rPr lang="en-US" sz="2400" dirty="0"/>
              <a:t>Do not store any vaccine in a dormitory-style or </a:t>
            </a:r>
          </a:p>
          <a:p>
            <a:pPr marL="0" indent="0">
              <a:buNone/>
            </a:pPr>
            <a:r>
              <a:rPr lang="en-US" sz="2400" dirty="0"/>
              <a:t>     bar-style combined refrigerator/freezer unit.</a:t>
            </a:r>
          </a:p>
          <a:p>
            <a:pPr marL="191989" indent="-191989"/>
            <a:r>
              <a:rPr lang="en-US" sz="2400" dirty="0"/>
              <a:t>Use a bio-safe glycol-encased probe </a:t>
            </a:r>
          </a:p>
          <a:p>
            <a:pPr marL="191989" indent="-191989">
              <a:buNone/>
            </a:pPr>
            <a:r>
              <a:rPr lang="en-US" sz="2400" dirty="0"/>
              <a:t>     or a similar temperature buffered probe. </a:t>
            </a:r>
          </a:p>
          <a:p>
            <a:pPr marL="191989" indent="-191989"/>
            <a:r>
              <a:rPr lang="en-US" sz="2400" dirty="0"/>
              <a:t>Use digital data loggers.</a:t>
            </a:r>
          </a:p>
          <a:p>
            <a:pPr marL="191989" indent="-191989"/>
            <a:r>
              <a:rPr lang="en-US" sz="2400" dirty="0"/>
              <a:t>Do not store ANYTHING ELSE in refrigerator.</a:t>
            </a:r>
          </a:p>
          <a:p>
            <a:pPr marL="191989" indent="-191989"/>
            <a:r>
              <a:rPr lang="en-US" sz="2400" dirty="0"/>
              <a:t>Review vaccine expiration dates and rotate </a:t>
            </a:r>
          </a:p>
          <a:p>
            <a:pPr marL="191989" indent="-191989">
              <a:buNone/>
            </a:pPr>
            <a:r>
              <a:rPr lang="en-US" sz="2400" dirty="0"/>
              <a:t>     vaccine stock weekly. </a:t>
            </a:r>
          </a:p>
          <a:p>
            <a:pPr marL="191989" indent="-191989">
              <a:buNone/>
            </a:pPr>
            <a:endParaRPr lang="en-US" sz="2400" dirty="0"/>
          </a:p>
          <a:p>
            <a:pPr marL="191989" indent="-191989">
              <a:buNone/>
            </a:pPr>
            <a:endParaRPr lang="en-US" sz="2400" dirty="0"/>
          </a:p>
          <a:p>
            <a:pPr marL="191989" indent="-191989">
              <a:buNone/>
            </a:pPr>
            <a:endParaRPr lang="en-US" sz="2000" dirty="0"/>
          </a:p>
          <a:p>
            <a:pPr marL="191989" indent="-191989">
              <a:buNone/>
            </a:pPr>
            <a:endParaRPr lang="en-US" dirty="0">
              <a:solidFill>
                <a:srgbClr val="FFFFCC"/>
              </a:solidFill>
            </a:endParaRPr>
          </a:p>
        </p:txBody>
      </p:sp>
      <p:pic>
        <p:nvPicPr>
          <p:cNvPr id="273411" name="Picture 2" descr="http://www.cdc.gov/vaccines/recs/images/Freezer_Fridge_web.gif"/>
          <p:cNvPicPr>
            <a:picLocks noChangeAspect="1" noChangeArrowheads="1"/>
          </p:cNvPicPr>
          <p:nvPr/>
        </p:nvPicPr>
        <p:blipFill>
          <a:blip r:embed="rId3" cstate="print"/>
          <a:srcRect/>
          <a:stretch>
            <a:fillRect/>
          </a:stretch>
        </p:blipFill>
        <p:spPr bwMode="auto">
          <a:xfrm>
            <a:off x="9590042" y="1294061"/>
            <a:ext cx="897434" cy="958869"/>
          </a:xfrm>
          <a:prstGeom prst="rect">
            <a:avLst/>
          </a:prstGeom>
          <a:noFill/>
          <a:ln w="9525">
            <a:noFill/>
            <a:miter lim="800000"/>
            <a:headEnd/>
            <a:tailEnd/>
          </a:ln>
        </p:spPr>
      </p:pic>
      <p:sp>
        <p:nvSpPr>
          <p:cNvPr id="3" name="TextBox 2"/>
          <p:cNvSpPr txBox="1"/>
          <p:nvPr/>
        </p:nvSpPr>
        <p:spPr>
          <a:xfrm>
            <a:off x="3947160" y="6458553"/>
            <a:ext cx="5867400" cy="276999"/>
          </a:xfrm>
          <a:prstGeom prst="rect">
            <a:avLst/>
          </a:prstGeom>
          <a:noFill/>
        </p:spPr>
        <p:txBody>
          <a:bodyPr wrap="square">
            <a:spAutoFit/>
          </a:bodyPr>
          <a:lstStyle/>
          <a:p>
            <a:pPr defTabSz="685800"/>
            <a:r>
              <a:rPr lang="en-US" sz="1200" b="1" kern="0" dirty="0">
                <a:latin typeface="Calibri"/>
              </a:rPr>
              <a:t>Ref:  Vaccine Storage and Handling Toolkit, JANUARY, 2018</a:t>
            </a:r>
          </a:p>
        </p:txBody>
      </p:sp>
      <p:pic>
        <p:nvPicPr>
          <p:cNvPr id="273414" name="Picture 2"/>
          <p:cNvPicPr>
            <a:picLocks noChangeAspect="1" noChangeArrowheads="1"/>
          </p:cNvPicPr>
          <p:nvPr/>
        </p:nvPicPr>
        <p:blipFill>
          <a:blip r:embed="rId4" cstate="print"/>
          <a:srcRect/>
          <a:stretch>
            <a:fillRect/>
          </a:stretch>
        </p:blipFill>
        <p:spPr bwMode="auto">
          <a:xfrm>
            <a:off x="9614489" y="3061762"/>
            <a:ext cx="848540" cy="701405"/>
          </a:xfrm>
          <a:prstGeom prst="rect">
            <a:avLst/>
          </a:prstGeom>
          <a:noFill/>
          <a:ln w="9525">
            <a:noFill/>
            <a:miter lim="800000"/>
            <a:headEnd/>
            <a:tailEnd/>
          </a:ln>
        </p:spPr>
      </p:pic>
      <p:pic>
        <p:nvPicPr>
          <p:cNvPr id="273415" name="Picture 3"/>
          <p:cNvPicPr>
            <a:picLocks noChangeAspect="1" noChangeArrowheads="1"/>
          </p:cNvPicPr>
          <p:nvPr/>
        </p:nvPicPr>
        <p:blipFill>
          <a:blip r:embed="rId5" cstate="print"/>
          <a:srcRect/>
          <a:stretch>
            <a:fillRect/>
          </a:stretch>
        </p:blipFill>
        <p:spPr bwMode="auto">
          <a:xfrm>
            <a:off x="9497442" y="4552914"/>
            <a:ext cx="1082633" cy="789848"/>
          </a:xfrm>
          <a:prstGeom prst="rect">
            <a:avLst/>
          </a:prstGeom>
          <a:noFill/>
          <a:ln w="9525">
            <a:noFill/>
            <a:miter lim="800000"/>
            <a:headEnd/>
            <a:tailEnd/>
          </a:ln>
        </p:spPr>
      </p:pic>
    </p:spTree>
    <p:extLst>
      <p:ext uri="{BB962C8B-B14F-4D97-AF65-F5344CB8AC3E}">
        <p14:creationId xmlns:p14="http://schemas.microsoft.com/office/powerpoint/2010/main" val="4149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737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73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p:cNvSpPr>
            <a:spLocks noGrp="1" noChangeArrowheads="1"/>
          </p:cNvSpPr>
          <p:nvPr>
            <p:ph type="title" idx="4294967295"/>
          </p:nvPr>
        </p:nvSpPr>
        <p:spPr>
          <a:xfrm>
            <a:off x="3181350" y="304800"/>
            <a:ext cx="5829300" cy="857250"/>
          </a:xfrm>
        </p:spPr>
        <p:txBody>
          <a:bodyPr>
            <a:normAutofit fontScale="90000"/>
          </a:bodyPr>
          <a:lstStyle/>
          <a:p>
            <a:pPr algn="ctr" eaLnBrk="1" hangingPunct="1"/>
            <a:r>
              <a:rPr lang="en-US" sz="3600" dirty="0">
                <a:solidFill>
                  <a:srgbClr val="FFFF99"/>
                </a:solidFill>
              </a:rPr>
              <a:t>Maintaining Appropriate </a:t>
            </a:r>
            <a:br>
              <a:rPr lang="en-US" sz="3600" dirty="0">
                <a:solidFill>
                  <a:srgbClr val="FFFF99"/>
                </a:solidFill>
              </a:rPr>
            </a:br>
            <a:r>
              <a:rPr lang="en-US" sz="3600" dirty="0">
                <a:solidFill>
                  <a:srgbClr val="FFFF99"/>
                </a:solidFill>
              </a:rPr>
              <a:t>Vaccine Storage &amp; Handling</a:t>
            </a:r>
          </a:p>
        </p:txBody>
      </p:sp>
      <p:sp>
        <p:nvSpPr>
          <p:cNvPr id="275458" name="Rectangle 3"/>
          <p:cNvSpPr>
            <a:spLocks noGrp="1" noChangeArrowheads="1"/>
          </p:cNvSpPr>
          <p:nvPr>
            <p:ph type="body" sz="half" idx="4294967295"/>
          </p:nvPr>
        </p:nvSpPr>
        <p:spPr>
          <a:xfrm>
            <a:off x="2667000" y="1371600"/>
            <a:ext cx="7086600" cy="3680684"/>
          </a:xfrm>
        </p:spPr>
        <p:txBody>
          <a:bodyPr>
            <a:normAutofit fontScale="92500" lnSpcReduction="10000"/>
          </a:bodyPr>
          <a:lstStyle/>
          <a:p>
            <a:pPr eaLnBrk="1" hangingPunct="1">
              <a:lnSpc>
                <a:spcPct val="90000"/>
              </a:lnSpc>
            </a:pPr>
            <a:r>
              <a:rPr lang="en-US" dirty="0"/>
              <a:t>Assign a primary and alternate vaccine coordinator.</a:t>
            </a:r>
          </a:p>
          <a:p>
            <a:pPr eaLnBrk="1" hangingPunct="1">
              <a:lnSpc>
                <a:spcPct val="90000"/>
              </a:lnSpc>
            </a:pPr>
            <a:r>
              <a:rPr lang="en-US" dirty="0"/>
              <a:t>Store all vaccines as recommended by  manufacturer and IN ORIGINAL PACKAGING.</a:t>
            </a:r>
          </a:p>
          <a:p>
            <a:pPr eaLnBrk="1" hangingPunct="1">
              <a:lnSpc>
                <a:spcPct val="90000"/>
              </a:lnSpc>
            </a:pPr>
            <a:r>
              <a:rPr lang="en-US" dirty="0"/>
              <a:t>Monitor and record temperatures of refrigerator and freezer twice daily.</a:t>
            </a:r>
          </a:p>
          <a:p>
            <a:pPr marL="258366" indent="-258366"/>
            <a:r>
              <a:rPr lang="en-US" dirty="0">
                <a:solidFill>
                  <a:srgbClr val="FFFFFF"/>
                </a:solidFill>
              </a:rPr>
              <a:t>Maintain temperature log records for 3 years.</a:t>
            </a:r>
          </a:p>
          <a:p>
            <a:pPr eaLnBrk="1" hangingPunct="1">
              <a:lnSpc>
                <a:spcPct val="90000"/>
              </a:lnSpc>
              <a:buNone/>
            </a:pPr>
            <a:r>
              <a:rPr lang="en-US" dirty="0"/>
              <a:t>  </a:t>
            </a:r>
          </a:p>
        </p:txBody>
      </p:sp>
      <p:sp>
        <p:nvSpPr>
          <p:cNvPr id="1076230" name="Text Box 6"/>
          <p:cNvSpPr txBox="1">
            <a:spLocks noChangeArrowheads="1"/>
          </p:cNvSpPr>
          <p:nvPr/>
        </p:nvSpPr>
        <p:spPr bwMode="auto">
          <a:xfrm>
            <a:off x="2667001" y="4495800"/>
            <a:ext cx="7830403" cy="1815882"/>
          </a:xfrm>
          <a:prstGeom prst="rect">
            <a:avLst/>
          </a:prstGeom>
          <a:noFill/>
          <a:ln w="9525">
            <a:noFill/>
            <a:miter lim="800000"/>
            <a:headEnd/>
            <a:tailEnd/>
          </a:ln>
        </p:spPr>
        <p:txBody>
          <a:bodyPr wrap="square">
            <a:spAutoFit/>
          </a:bodyPr>
          <a:lstStyle/>
          <a:p>
            <a:pPr>
              <a:lnSpc>
                <a:spcPct val="90000"/>
              </a:lnSpc>
              <a:spcBef>
                <a:spcPct val="20000"/>
              </a:spcBef>
              <a:buSzPct val="125000"/>
              <a:buFont typeface="Arial" pitchFamily="34" charset="0"/>
              <a:buChar char="•"/>
            </a:pPr>
            <a:r>
              <a:rPr lang="en-US" sz="2400" dirty="0">
                <a:solidFill>
                  <a:srgbClr val="FFFFFF"/>
                </a:solidFill>
                <a:latin typeface="Calibri" pitchFamily="34" charset="0"/>
              </a:rPr>
              <a:t>  </a:t>
            </a:r>
            <a:r>
              <a:rPr lang="en-US" sz="2800" dirty="0">
                <a:solidFill>
                  <a:srgbClr val="FFFFFF"/>
                </a:solidFill>
                <a:latin typeface="Calibri"/>
              </a:rPr>
              <a:t>Take immediate action for all out-of-range temps.</a:t>
            </a:r>
          </a:p>
          <a:p>
            <a:pPr marL="255985" indent="-255985">
              <a:lnSpc>
                <a:spcPct val="90000"/>
              </a:lnSpc>
              <a:spcBef>
                <a:spcPct val="20000"/>
              </a:spcBef>
              <a:buSzPct val="125000"/>
              <a:buFont typeface="Arial" pitchFamily="34" charset="0"/>
              <a:buChar char="•"/>
            </a:pPr>
            <a:r>
              <a:rPr lang="en-US" sz="2800" dirty="0">
                <a:solidFill>
                  <a:srgbClr val="FFFFFF"/>
                </a:solidFill>
                <a:latin typeface="Calibri"/>
              </a:rPr>
              <a:t>Implement a vaccine emergency system.</a:t>
            </a:r>
          </a:p>
          <a:p>
            <a:pPr marL="255985" indent="-255985">
              <a:lnSpc>
                <a:spcPct val="90000"/>
              </a:lnSpc>
              <a:spcBef>
                <a:spcPct val="20000"/>
              </a:spcBef>
              <a:buSzPct val="125000"/>
              <a:buFont typeface="Arial" pitchFamily="34" charset="0"/>
              <a:buChar char="•"/>
            </a:pPr>
            <a:r>
              <a:rPr lang="en-US" sz="2800" dirty="0">
                <a:solidFill>
                  <a:srgbClr val="FFFFFF"/>
                </a:solidFill>
                <a:latin typeface="Calibri"/>
              </a:rPr>
              <a:t>If it is necessary to transport vaccine, do NOT use    dry ice.</a:t>
            </a:r>
          </a:p>
        </p:txBody>
      </p:sp>
      <p:sp>
        <p:nvSpPr>
          <p:cNvPr id="275461" name="Text Box 5"/>
          <p:cNvSpPr txBox="1">
            <a:spLocks noChangeArrowheads="1"/>
          </p:cNvSpPr>
          <p:nvPr/>
        </p:nvSpPr>
        <p:spPr bwMode="auto">
          <a:xfrm>
            <a:off x="4114800" y="6400801"/>
            <a:ext cx="4038600" cy="276999"/>
          </a:xfrm>
          <a:prstGeom prst="rect">
            <a:avLst/>
          </a:prstGeom>
          <a:noFill/>
          <a:ln w="9525">
            <a:noFill/>
            <a:miter lim="800000"/>
            <a:headEnd/>
            <a:tailEnd/>
          </a:ln>
          <a:effectLst/>
        </p:spPr>
        <p:txBody>
          <a:bodyPr wrap="square">
            <a:spAutoFit/>
          </a:bodyPr>
          <a:lstStyle/>
          <a:p>
            <a:pPr>
              <a:spcBef>
                <a:spcPct val="50000"/>
              </a:spcBef>
            </a:pPr>
            <a:r>
              <a:rPr lang="en-US" sz="1200" b="1" dirty="0">
                <a:solidFill>
                  <a:srgbClr val="FFFFFF"/>
                </a:solidFill>
                <a:latin typeface="Calibri" pitchFamily="34" charset="0"/>
              </a:rPr>
              <a:t>Ref:  Vaccine Storage and Handling Toolkit, January 2018</a:t>
            </a:r>
          </a:p>
        </p:txBody>
      </p:sp>
    </p:spTree>
    <p:extLst>
      <p:ext uri="{BB962C8B-B14F-4D97-AF65-F5344CB8AC3E}">
        <p14:creationId xmlns:p14="http://schemas.microsoft.com/office/powerpoint/2010/main" val="4267735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7623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62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p:cNvPicPr>
            <a:picLocks noChangeAspect="1" noChangeArrowheads="1"/>
          </p:cNvPicPr>
          <p:nvPr/>
        </p:nvPicPr>
        <p:blipFill>
          <a:blip r:embed="rId3" cstate="print"/>
          <a:srcRect/>
          <a:stretch>
            <a:fillRect/>
          </a:stretch>
        </p:blipFill>
        <p:spPr bwMode="auto">
          <a:xfrm>
            <a:off x="3328988" y="2514601"/>
            <a:ext cx="5705475" cy="2675335"/>
          </a:xfrm>
          <a:prstGeom prst="rect">
            <a:avLst/>
          </a:prstGeom>
          <a:noFill/>
          <a:ln w="9525">
            <a:noFill/>
            <a:miter lim="800000"/>
            <a:headEnd/>
            <a:tailEnd/>
          </a:ln>
        </p:spPr>
      </p:pic>
      <p:sp>
        <p:nvSpPr>
          <p:cNvPr id="277506" name="Text Box 3"/>
          <p:cNvSpPr txBox="1">
            <a:spLocks noChangeArrowheads="1"/>
          </p:cNvSpPr>
          <p:nvPr/>
        </p:nvSpPr>
        <p:spPr bwMode="auto">
          <a:xfrm>
            <a:off x="2001984" y="588866"/>
            <a:ext cx="8229599" cy="1569660"/>
          </a:xfrm>
          <a:prstGeom prst="rect">
            <a:avLst/>
          </a:prstGeom>
          <a:noFill/>
          <a:ln w="9525">
            <a:noFill/>
            <a:miter lim="800000"/>
            <a:headEnd/>
            <a:tailEnd/>
          </a:ln>
        </p:spPr>
        <p:txBody>
          <a:bodyPr wrap="square">
            <a:spAutoFit/>
          </a:bodyPr>
          <a:lstStyle/>
          <a:p>
            <a:pPr algn="ctr">
              <a:spcBef>
                <a:spcPct val="50000"/>
              </a:spcBef>
            </a:pPr>
            <a:r>
              <a:rPr lang="en-US" sz="4800" dirty="0">
                <a:solidFill>
                  <a:srgbClr val="FFFF99"/>
                </a:solidFill>
                <a:latin typeface="Calibri"/>
              </a:rPr>
              <a:t>Check Expiration Date of Vaccines and Diluents</a:t>
            </a:r>
          </a:p>
        </p:txBody>
      </p:sp>
      <p:sp>
        <p:nvSpPr>
          <p:cNvPr id="2" name="Rectangle 1"/>
          <p:cNvSpPr/>
          <p:nvPr/>
        </p:nvSpPr>
        <p:spPr>
          <a:xfrm>
            <a:off x="7239001" y="4014623"/>
            <a:ext cx="181841" cy="628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sz="900" b="1" dirty="0">
                <a:solidFill>
                  <a:srgbClr val="000000"/>
                </a:solidFill>
              </a:rPr>
              <a:t>12/19</a:t>
            </a:r>
          </a:p>
        </p:txBody>
      </p:sp>
      <p:sp>
        <p:nvSpPr>
          <p:cNvPr id="5" name="Rectangle 4"/>
          <p:cNvSpPr/>
          <p:nvPr/>
        </p:nvSpPr>
        <p:spPr>
          <a:xfrm>
            <a:off x="4438650" y="4000500"/>
            <a:ext cx="171450" cy="628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TextBox 5"/>
          <p:cNvSpPr txBox="1"/>
          <p:nvPr/>
        </p:nvSpPr>
        <p:spPr>
          <a:xfrm rot="16200000">
            <a:off x="4210050" y="4194482"/>
            <a:ext cx="628650" cy="230832"/>
          </a:xfrm>
          <a:prstGeom prst="rect">
            <a:avLst/>
          </a:prstGeom>
          <a:noFill/>
        </p:spPr>
        <p:txBody>
          <a:bodyPr>
            <a:spAutoFit/>
          </a:bodyPr>
          <a:lstStyle/>
          <a:p>
            <a:r>
              <a:rPr lang="en-US" sz="900" b="1" dirty="0">
                <a:solidFill>
                  <a:srgbClr val="000000"/>
                </a:solidFill>
                <a:latin typeface="Calibri"/>
              </a:rPr>
              <a:t>12/10/19</a:t>
            </a:r>
          </a:p>
        </p:txBody>
      </p:sp>
      <p:sp>
        <p:nvSpPr>
          <p:cNvPr id="7" name="Rectangle 6"/>
          <p:cNvSpPr/>
          <p:nvPr/>
        </p:nvSpPr>
        <p:spPr>
          <a:xfrm>
            <a:off x="4524376" y="2800350"/>
            <a:ext cx="542925" cy="171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3" name="Rectangle 12"/>
          <p:cNvSpPr/>
          <p:nvPr/>
        </p:nvSpPr>
        <p:spPr>
          <a:xfrm>
            <a:off x="3581400" y="2857501"/>
            <a:ext cx="2400300" cy="4286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77513" name="TextBox 13"/>
          <p:cNvSpPr txBox="1">
            <a:spLocks noChangeArrowheads="1"/>
          </p:cNvSpPr>
          <p:nvPr/>
        </p:nvSpPr>
        <p:spPr bwMode="auto">
          <a:xfrm>
            <a:off x="3493572" y="2800352"/>
            <a:ext cx="2638425" cy="507831"/>
          </a:xfrm>
          <a:prstGeom prst="rect">
            <a:avLst/>
          </a:prstGeom>
          <a:noFill/>
          <a:ln w="9525">
            <a:noFill/>
            <a:miter lim="800000"/>
            <a:headEnd/>
            <a:tailEnd/>
          </a:ln>
        </p:spPr>
        <p:txBody>
          <a:bodyPr wrap="square">
            <a:spAutoFit/>
          </a:bodyPr>
          <a:lstStyle/>
          <a:p>
            <a:pPr algn="ctr"/>
            <a:r>
              <a:rPr lang="en-US" sz="900" b="1" u="sng" dirty="0">
                <a:solidFill>
                  <a:srgbClr val="FF0000"/>
                </a:solidFill>
              </a:rPr>
              <a:t>Vaccine Expiration Date is 12/10/19</a:t>
            </a:r>
          </a:p>
          <a:p>
            <a:pPr algn="ctr"/>
            <a:r>
              <a:rPr lang="en-US" sz="900" b="1" dirty="0">
                <a:solidFill>
                  <a:srgbClr val="000000"/>
                </a:solidFill>
              </a:rPr>
              <a:t>Use through December 10, 2019</a:t>
            </a:r>
          </a:p>
          <a:p>
            <a:r>
              <a:rPr lang="en-US" sz="900" b="1" dirty="0">
                <a:solidFill>
                  <a:srgbClr val="000000"/>
                </a:solidFill>
              </a:rPr>
              <a:t>Do NOT use on or after December 11, 2019.</a:t>
            </a:r>
          </a:p>
        </p:txBody>
      </p:sp>
      <p:sp>
        <p:nvSpPr>
          <p:cNvPr id="15" name="Rectangle 14"/>
          <p:cNvSpPr/>
          <p:nvPr/>
        </p:nvSpPr>
        <p:spPr>
          <a:xfrm>
            <a:off x="3867150" y="2628900"/>
            <a:ext cx="1943100" cy="1714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 name="Rectangle 15"/>
          <p:cNvSpPr/>
          <p:nvPr/>
        </p:nvSpPr>
        <p:spPr>
          <a:xfrm>
            <a:off x="6324600" y="2628902"/>
            <a:ext cx="2628900" cy="6560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85708" name="TextBox 19"/>
          <p:cNvSpPr txBox="1">
            <a:spLocks noChangeArrowheads="1"/>
          </p:cNvSpPr>
          <p:nvPr/>
        </p:nvSpPr>
        <p:spPr bwMode="auto">
          <a:xfrm>
            <a:off x="6381750" y="2800352"/>
            <a:ext cx="2457450" cy="507831"/>
          </a:xfrm>
          <a:prstGeom prst="rect">
            <a:avLst/>
          </a:prstGeom>
          <a:noFill/>
          <a:ln w="9525">
            <a:noFill/>
            <a:miter lim="800000"/>
            <a:headEnd/>
            <a:tailEnd/>
          </a:ln>
        </p:spPr>
        <p:txBody>
          <a:bodyPr>
            <a:spAutoFit/>
          </a:bodyPr>
          <a:lstStyle/>
          <a:p>
            <a:pPr algn="ctr"/>
            <a:r>
              <a:rPr lang="en-US" sz="900" b="1" u="sng" dirty="0">
                <a:solidFill>
                  <a:srgbClr val="FF0000"/>
                </a:solidFill>
              </a:rPr>
              <a:t>Vaccine Expiration Date is 12/19</a:t>
            </a:r>
          </a:p>
          <a:p>
            <a:pPr algn="ctr"/>
            <a:r>
              <a:rPr lang="en-US" sz="900" b="1" dirty="0">
                <a:solidFill>
                  <a:srgbClr val="000000"/>
                </a:solidFill>
              </a:rPr>
              <a:t>Use through December 31, 2019</a:t>
            </a:r>
          </a:p>
          <a:p>
            <a:pPr algn="ctr"/>
            <a:r>
              <a:rPr lang="en-US" sz="900" b="1" dirty="0">
                <a:solidFill>
                  <a:srgbClr val="000000"/>
                </a:solidFill>
              </a:rPr>
              <a:t>Do NOT use on or after January 1, 2020.</a:t>
            </a:r>
            <a:endParaRPr lang="en-US" dirty="0">
              <a:solidFill>
                <a:srgbClr val="000000"/>
              </a:solidFill>
            </a:endParaRPr>
          </a:p>
        </p:txBody>
      </p:sp>
      <p:sp>
        <p:nvSpPr>
          <p:cNvPr id="277518" name="Text Box 14"/>
          <p:cNvSpPr txBox="1">
            <a:spLocks noChangeArrowheads="1"/>
          </p:cNvSpPr>
          <p:nvPr/>
        </p:nvSpPr>
        <p:spPr bwMode="auto">
          <a:xfrm>
            <a:off x="3009900" y="5372100"/>
            <a:ext cx="6343650" cy="923330"/>
          </a:xfrm>
          <a:prstGeom prst="rect">
            <a:avLst/>
          </a:prstGeom>
          <a:noFill/>
          <a:ln w="9525">
            <a:noFill/>
            <a:miter lim="800000"/>
            <a:headEnd/>
            <a:tailEnd/>
          </a:ln>
          <a:effectLst/>
        </p:spPr>
        <p:txBody>
          <a:bodyPr>
            <a:spAutoFit/>
          </a:bodyPr>
          <a:lstStyle/>
          <a:p>
            <a:pPr>
              <a:spcBef>
                <a:spcPct val="50000"/>
              </a:spcBef>
            </a:pPr>
            <a:r>
              <a:rPr lang="en-US" dirty="0">
                <a:solidFill>
                  <a:srgbClr val="FF9900"/>
                </a:solidFill>
                <a:latin typeface="Calibri"/>
              </a:rPr>
              <a:t>Note:  </a:t>
            </a:r>
            <a:r>
              <a:rPr lang="en-US" dirty="0">
                <a:solidFill>
                  <a:srgbClr val="FFFFFF"/>
                </a:solidFill>
                <a:latin typeface="Calibri"/>
              </a:rPr>
              <a:t>Some multidose vials have a specified time frame for use once the vial is entered with a needle. This may vary from the expiration date printed on the vial.</a:t>
            </a:r>
          </a:p>
        </p:txBody>
      </p:sp>
    </p:spTree>
    <p:extLst>
      <p:ext uri="{BB962C8B-B14F-4D97-AF65-F5344CB8AC3E}">
        <p14:creationId xmlns:p14="http://schemas.microsoft.com/office/powerpoint/2010/main" val="2076458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05201" y="76200"/>
            <a:ext cx="5182293" cy="1154162"/>
          </a:xfrm>
          <a:prstGeom prst="rect">
            <a:avLst/>
          </a:prstGeom>
          <a:noFill/>
        </p:spPr>
        <p:txBody>
          <a:bodyPr wrap="square" rtlCol="0">
            <a:spAutoFit/>
          </a:bodyPr>
          <a:lstStyle/>
          <a:p>
            <a:pPr algn="ctr"/>
            <a:r>
              <a:rPr lang="en-US" sz="2400" dirty="0">
                <a:solidFill>
                  <a:srgbClr val="FFFF00">
                    <a:lumMod val="40000"/>
                    <a:lumOff val="60000"/>
                  </a:srgbClr>
                </a:solidFill>
              </a:rPr>
              <a:t>General Best Practice Guidelines for Immunization</a:t>
            </a:r>
          </a:p>
          <a:p>
            <a:r>
              <a:rPr lang="en-US" sz="2100" dirty="0">
                <a:solidFill>
                  <a:srgbClr val="FFFF00">
                    <a:lumMod val="40000"/>
                    <a:lumOff val="60000"/>
                  </a:srgbClr>
                </a:solidFill>
              </a:rPr>
              <a:t>  </a:t>
            </a:r>
            <a:r>
              <a:rPr lang="en-US" sz="1400" dirty="0">
                <a:solidFill>
                  <a:srgbClr val="FFFF00">
                    <a:lumMod val="40000"/>
                    <a:lumOff val="60000"/>
                  </a:srgbClr>
                </a:solidFill>
              </a:rPr>
              <a:t>(formerly General Recommendations on Immunization)</a:t>
            </a:r>
          </a:p>
        </p:txBody>
      </p:sp>
      <p:sp>
        <p:nvSpPr>
          <p:cNvPr id="4" name="TextBox 3"/>
          <p:cNvSpPr txBox="1"/>
          <p:nvPr/>
        </p:nvSpPr>
        <p:spPr>
          <a:xfrm>
            <a:off x="1905001" y="1123177"/>
            <a:ext cx="8306145" cy="5078313"/>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dirty="0">
                <a:solidFill>
                  <a:srgbClr val="FFFFFF"/>
                </a:solidFill>
              </a:rPr>
              <a:t>Timing and Spacing</a:t>
            </a:r>
          </a:p>
          <a:p>
            <a:pPr marL="214313" indent="-214313">
              <a:lnSpc>
                <a:spcPct val="150000"/>
              </a:lnSpc>
              <a:buFont typeface="Arial" panose="020B0604020202020204" pitchFamily="34" charset="0"/>
              <a:buChar char="•"/>
            </a:pPr>
            <a:r>
              <a:rPr lang="en-US" dirty="0">
                <a:solidFill>
                  <a:srgbClr val="FFFFFF"/>
                </a:solidFill>
              </a:rPr>
              <a:t>Contraindications and Precautions</a:t>
            </a:r>
          </a:p>
          <a:p>
            <a:pPr marL="214313" indent="-214313">
              <a:lnSpc>
                <a:spcPct val="150000"/>
              </a:lnSpc>
              <a:buFont typeface="Arial" panose="020B0604020202020204" pitchFamily="34" charset="0"/>
              <a:buChar char="•"/>
            </a:pPr>
            <a:r>
              <a:rPr lang="en-US" dirty="0">
                <a:solidFill>
                  <a:srgbClr val="FFFFFF"/>
                </a:solidFill>
              </a:rPr>
              <a:t>Prevention and Management of Adverse Reactions</a:t>
            </a:r>
          </a:p>
          <a:p>
            <a:pPr marL="214313" indent="-214313">
              <a:lnSpc>
                <a:spcPct val="150000"/>
              </a:lnSpc>
              <a:buFont typeface="Arial" panose="020B0604020202020204" pitchFamily="34" charset="0"/>
              <a:buChar char="•"/>
            </a:pPr>
            <a:r>
              <a:rPr lang="en-US" dirty="0">
                <a:solidFill>
                  <a:srgbClr val="FFFFFF"/>
                </a:solidFill>
              </a:rPr>
              <a:t>Vaccine Administration</a:t>
            </a:r>
          </a:p>
          <a:p>
            <a:pPr marL="214313" indent="-214313">
              <a:lnSpc>
                <a:spcPct val="150000"/>
              </a:lnSpc>
              <a:buFont typeface="Arial" panose="020B0604020202020204" pitchFamily="34" charset="0"/>
              <a:buChar char="•"/>
            </a:pPr>
            <a:r>
              <a:rPr lang="en-US" dirty="0">
                <a:solidFill>
                  <a:srgbClr val="FFFFFF"/>
                </a:solidFill>
              </a:rPr>
              <a:t>Storage and Handling of </a:t>
            </a:r>
            <a:r>
              <a:rPr lang="en-US" dirty="0" err="1">
                <a:solidFill>
                  <a:srgbClr val="FFFFFF"/>
                </a:solidFill>
              </a:rPr>
              <a:t>Immunobiologics</a:t>
            </a:r>
            <a:endParaRPr lang="en-US" dirty="0">
              <a:solidFill>
                <a:srgbClr val="FFFFFF"/>
              </a:solidFill>
            </a:endParaRPr>
          </a:p>
          <a:p>
            <a:pPr marL="214313" indent="-214313">
              <a:lnSpc>
                <a:spcPct val="150000"/>
              </a:lnSpc>
              <a:buFont typeface="Arial" panose="020B0604020202020204" pitchFamily="34" charset="0"/>
              <a:buChar char="•"/>
            </a:pPr>
            <a:r>
              <a:rPr lang="en-US" dirty="0">
                <a:solidFill>
                  <a:srgbClr val="FFFFFF"/>
                </a:solidFill>
              </a:rPr>
              <a:t>Altered </a:t>
            </a:r>
            <a:r>
              <a:rPr lang="en-US" dirty="0" err="1">
                <a:solidFill>
                  <a:srgbClr val="FFFFFF"/>
                </a:solidFill>
              </a:rPr>
              <a:t>Immunocompetence</a:t>
            </a:r>
            <a:endParaRPr lang="en-US" dirty="0">
              <a:solidFill>
                <a:srgbClr val="FFFFFF"/>
              </a:solidFill>
            </a:endParaRPr>
          </a:p>
          <a:p>
            <a:pPr marL="214313" indent="-214313">
              <a:lnSpc>
                <a:spcPct val="150000"/>
              </a:lnSpc>
              <a:buFont typeface="Arial" panose="020B0604020202020204" pitchFamily="34" charset="0"/>
              <a:buChar char="•"/>
            </a:pPr>
            <a:r>
              <a:rPr lang="en-US" dirty="0">
                <a:solidFill>
                  <a:srgbClr val="FFFFFF"/>
                </a:solidFill>
              </a:rPr>
              <a:t>Special Situations</a:t>
            </a:r>
          </a:p>
          <a:p>
            <a:pPr marL="214313" indent="-214313">
              <a:lnSpc>
                <a:spcPct val="150000"/>
              </a:lnSpc>
              <a:buFont typeface="Arial" panose="020B0604020202020204" pitchFamily="34" charset="0"/>
              <a:buChar char="•"/>
            </a:pPr>
            <a:r>
              <a:rPr lang="en-US" dirty="0">
                <a:solidFill>
                  <a:srgbClr val="FFFFFF"/>
                </a:solidFill>
              </a:rPr>
              <a:t>Vaccination Records</a:t>
            </a:r>
          </a:p>
          <a:p>
            <a:pPr marL="214313" indent="-214313">
              <a:lnSpc>
                <a:spcPct val="150000"/>
              </a:lnSpc>
              <a:buFont typeface="Arial" panose="020B0604020202020204" pitchFamily="34" charset="0"/>
              <a:buChar char="•"/>
            </a:pPr>
            <a:r>
              <a:rPr lang="en-US" dirty="0">
                <a:solidFill>
                  <a:srgbClr val="FFFFFF"/>
                </a:solidFill>
              </a:rPr>
              <a:t>Vaccination Programs</a:t>
            </a:r>
          </a:p>
          <a:p>
            <a:pPr marL="214313" indent="-214313">
              <a:lnSpc>
                <a:spcPct val="150000"/>
              </a:lnSpc>
              <a:buFont typeface="Arial" panose="020B0604020202020204" pitchFamily="34" charset="0"/>
              <a:buChar char="•"/>
            </a:pPr>
            <a:r>
              <a:rPr lang="en-US" dirty="0">
                <a:solidFill>
                  <a:srgbClr val="FFFFFF"/>
                </a:solidFill>
              </a:rPr>
              <a:t>Vaccine Information Sources</a:t>
            </a:r>
          </a:p>
          <a:p>
            <a:pPr marL="214313" indent="-214313">
              <a:lnSpc>
                <a:spcPct val="150000"/>
              </a:lnSpc>
              <a:buFont typeface="Arial" panose="020B0604020202020204" pitchFamily="34" charset="0"/>
              <a:buChar char="•"/>
            </a:pPr>
            <a:r>
              <a:rPr lang="en-US" dirty="0">
                <a:solidFill>
                  <a:srgbClr val="FFC000"/>
                </a:solidFill>
              </a:rPr>
              <a:t>Errata available at https://www.cdc.gov/vaccines/hcp/acip-recs/general-recs/general-recs-errata.html</a:t>
            </a:r>
          </a:p>
        </p:txBody>
      </p:sp>
      <p:sp>
        <p:nvSpPr>
          <p:cNvPr id="5" name="TextBox 4"/>
          <p:cNvSpPr txBox="1"/>
          <p:nvPr/>
        </p:nvSpPr>
        <p:spPr>
          <a:xfrm>
            <a:off x="1981547" y="6324601"/>
            <a:ext cx="8229599" cy="430887"/>
          </a:xfrm>
          <a:prstGeom prst="rect">
            <a:avLst/>
          </a:prstGeom>
          <a:noFill/>
        </p:spPr>
        <p:txBody>
          <a:bodyPr wrap="square" rtlCol="0">
            <a:spAutoFit/>
          </a:bodyPr>
          <a:lstStyle/>
          <a:p>
            <a:r>
              <a:rPr lang="en-US" sz="1100" dirty="0">
                <a:solidFill>
                  <a:srgbClr val="FFFFFF"/>
                </a:solidFill>
              </a:rPr>
              <a:t>Kroger AT, </a:t>
            </a:r>
            <a:r>
              <a:rPr lang="en-US" sz="1100" dirty="0" err="1">
                <a:solidFill>
                  <a:srgbClr val="FFFFFF"/>
                </a:solidFill>
              </a:rPr>
              <a:t>Duchin</a:t>
            </a:r>
            <a:r>
              <a:rPr lang="en-US" sz="1100" dirty="0">
                <a:solidFill>
                  <a:srgbClr val="FFFFFF"/>
                </a:solidFill>
              </a:rPr>
              <a:t> J, Vázquez M. General Best Practice Guidelines for Immunization. Best Practices Guidance of the Advisory Committee on Immunization Practices (ACIP). [www.cdc.gov/vaccines/hcp/acip-recs/general-recs/downloads/general-recs.pdf]. </a:t>
            </a:r>
          </a:p>
        </p:txBody>
      </p:sp>
    </p:spTree>
    <p:extLst>
      <p:ext uri="{BB962C8B-B14F-4D97-AF65-F5344CB8AC3E}">
        <p14:creationId xmlns:p14="http://schemas.microsoft.com/office/powerpoint/2010/main" val="232232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8" name="Picture 4"/>
          <p:cNvPicPr>
            <a:picLocks noChangeAspect="1" noChangeArrowheads="1"/>
          </p:cNvPicPr>
          <p:nvPr/>
        </p:nvPicPr>
        <p:blipFill>
          <a:blip r:embed="rId3" cstate="print"/>
          <a:srcRect/>
          <a:stretch>
            <a:fillRect/>
          </a:stretch>
        </p:blipFill>
        <p:spPr bwMode="auto">
          <a:xfrm>
            <a:off x="2819400" y="152400"/>
            <a:ext cx="4953000" cy="6591300"/>
          </a:xfrm>
          <a:prstGeom prst="rect">
            <a:avLst/>
          </a:prstGeom>
          <a:noFill/>
          <a:ln w="9525">
            <a:noFill/>
            <a:miter lim="800000"/>
            <a:headEnd/>
            <a:tailEnd/>
          </a:ln>
          <a:effectLst/>
        </p:spPr>
      </p:pic>
      <p:sp>
        <p:nvSpPr>
          <p:cNvPr id="420869" name="Text Box 4"/>
          <p:cNvSpPr txBox="1">
            <a:spLocks noChangeArrowheads="1"/>
          </p:cNvSpPr>
          <p:nvPr/>
        </p:nvSpPr>
        <p:spPr bwMode="auto">
          <a:xfrm>
            <a:off x="8229600" y="2514600"/>
            <a:ext cx="2057400" cy="1754188"/>
          </a:xfrm>
          <a:prstGeom prst="rect">
            <a:avLst/>
          </a:prstGeom>
          <a:noFill/>
          <a:ln w="9525">
            <a:noFill/>
            <a:miter lim="800000"/>
            <a:headEnd/>
            <a:tailEnd/>
          </a:ln>
        </p:spPr>
        <p:txBody>
          <a:bodyPr>
            <a:spAutoFit/>
          </a:bodyPr>
          <a:lstStyle/>
          <a:p>
            <a:pPr algn="ctr">
              <a:spcBef>
                <a:spcPct val="50000"/>
              </a:spcBef>
            </a:pPr>
            <a:r>
              <a:rPr lang="en-US" sz="3600" dirty="0">
                <a:solidFill>
                  <a:srgbClr val="FFFF99"/>
                </a:solidFill>
                <a:latin typeface="Calibri" pitchFamily="34" charset="0"/>
              </a:rPr>
              <a:t>Check the vial          </a:t>
            </a:r>
            <a:r>
              <a:rPr lang="en-US" sz="3600" dirty="0">
                <a:solidFill>
                  <a:srgbClr val="00B0F0"/>
                </a:solidFill>
                <a:latin typeface="Calibri" pitchFamily="34" charset="0"/>
              </a:rPr>
              <a:t>3 times</a:t>
            </a:r>
            <a:r>
              <a:rPr lang="en-US" sz="3600" b="1" dirty="0">
                <a:solidFill>
                  <a:srgbClr val="00B0F0"/>
                </a:solidFill>
                <a:latin typeface="Calibri" pitchFamily="34" charset="0"/>
              </a:rPr>
              <a:t>!</a:t>
            </a:r>
          </a:p>
        </p:txBody>
      </p:sp>
    </p:spTree>
    <p:extLst>
      <p:ext uri="{BB962C8B-B14F-4D97-AF65-F5344CB8AC3E}">
        <p14:creationId xmlns:p14="http://schemas.microsoft.com/office/powerpoint/2010/main" val="3667472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ChangeArrowheads="1"/>
          </p:cNvSpPr>
          <p:nvPr>
            <p:ph type="title" idx="4294967295"/>
          </p:nvPr>
        </p:nvSpPr>
        <p:spPr>
          <a:xfrm>
            <a:off x="1752600" y="304800"/>
            <a:ext cx="8610600" cy="1447800"/>
          </a:xfrm>
        </p:spPr>
        <p:txBody>
          <a:bodyPr/>
          <a:lstStyle/>
          <a:p>
            <a:pPr eaLnBrk="1" hangingPunct="1"/>
            <a:r>
              <a:rPr lang="en-US" sz="3600">
                <a:solidFill>
                  <a:srgbClr val="FFFF99"/>
                </a:solidFill>
              </a:rPr>
              <a:t>The 7 Rights of  Vaccine Administration</a:t>
            </a:r>
          </a:p>
        </p:txBody>
      </p:sp>
      <p:sp>
        <p:nvSpPr>
          <p:cNvPr id="291842" name="Rectangle 3"/>
          <p:cNvSpPr>
            <a:spLocks noGrp="1" noChangeArrowheads="1"/>
          </p:cNvSpPr>
          <p:nvPr>
            <p:ph type="body" sz="half" idx="4294967295"/>
          </p:nvPr>
        </p:nvSpPr>
        <p:spPr>
          <a:xfrm>
            <a:off x="2419350" y="1540525"/>
            <a:ext cx="7219950" cy="4572000"/>
          </a:xfrm>
        </p:spPr>
        <p:txBody>
          <a:bodyPr/>
          <a:lstStyle/>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Patient</a:t>
            </a:r>
            <a:endParaRPr lang="en-US" dirty="0">
              <a:solidFill>
                <a:srgbClr val="FFFF99"/>
              </a:solidFill>
            </a:endParaRP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Vaccine or Diluent</a:t>
            </a: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Time*</a:t>
            </a: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Dosage</a:t>
            </a: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Route, Needle Length, Technique</a:t>
            </a:r>
            <a:r>
              <a:rPr lang="en-US" dirty="0"/>
              <a:t> </a:t>
            </a:r>
            <a:endParaRPr lang="en-US" dirty="0">
              <a:solidFill>
                <a:schemeClr val="bg1"/>
              </a:solidFill>
            </a:endParaRPr>
          </a:p>
          <a:p>
            <a:pPr eaLnBrk="1" hangingPunct="1">
              <a:spcBef>
                <a:spcPct val="30000"/>
              </a:spcBef>
              <a:buClr>
                <a:srgbClr val="FFFFCC"/>
              </a:buClr>
              <a:buFont typeface="Wingdings" pitchFamily="2" charset="2"/>
              <a:buChar char="ü"/>
            </a:pPr>
            <a:r>
              <a:rPr lang="en-US" dirty="0"/>
              <a:t>Right </a:t>
            </a:r>
            <a:r>
              <a:rPr lang="en-US" b="1" i="1" dirty="0">
                <a:solidFill>
                  <a:srgbClr val="FFFF99"/>
                </a:solidFill>
              </a:rPr>
              <a:t>Site</a:t>
            </a:r>
            <a:r>
              <a:rPr lang="en-US" dirty="0"/>
              <a:t> for route indicated</a:t>
            </a:r>
          </a:p>
          <a:p>
            <a:pPr eaLnBrk="1" hangingPunct="1">
              <a:spcBef>
                <a:spcPct val="30000"/>
              </a:spcBef>
              <a:buClr>
                <a:srgbClr val="FFFFCC"/>
              </a:buClr>
              <a:buFont typeface="Wingdings" pitchFamily="2" charset="2"/>
              <a:buChar char="ü"/>
            </a:pPr>
            <a:r>
              <a:rPr lang="en-US" dirty="0"/>
              <a:t>Right</a:t>
            </a:r>
            <a:r>
              <a:rPr lang="en-US" dirty="0">
                <a:solidFill>
                  <a:schemeClr val="bg1"/>
                </a:solidFill>
              </a:rPr>
              <a:t> </a:t>
            </a:r>
            <a:r>
              <a:rPr lang="en-US" b="1" i="1" dirty="0">
                <a:solidFill>
                  <a:srgbClr val="FFFF99"/>
                </a:solidFill>
              </a:rPr>
              <a:t>Documentation</a:t>
            </a:r>
          </a:p>
          <a:p>
            <a:pPr eaLnBrk="1" hangingPunct="1">
              <a:spcBef>
                <a:spcPct val="30000"/>
              </a:spcBef>
              <a:buClr>
                <a:srgbClr val="FFFFCC"/>
              </a:buClr>
              <a:buFontTx/>
              <a:buNone/>
            </a:pPr>
            <a:r>
              <a:rPr lang="en-US" sz="2000" b="1" i="1" dirty="0"/>
              <a:t>      * Correct age, appropriate interval, and administer before vaccine or diluent expires</a:t>
            </a:r>
          </a:p>
        </p:txBody>
      </p:sp>
      <p:pic>
        <p:nvPicPr>
          <p:cNvPr id="291843" name="Picture 2"/>
          <p:cNvPicPr>
            <a:picLocks noChangeAspect="1" noChangeArrowheads="1"/>
          </p:cNvPicPr>
          <p:nvPr/>
        </p:nvPicPr>
        <p:blipFill>
          <a:blip r:embed="rId3" cstate="print"/>
          <a:srcRect/>
          <a:stretch>
            <a:fillRect/>
          </a:stretch>
        </p:blipFill>
        <p:spPr bwMode="auto">
          <a:xfrm>
            <a:off x="9639300" y="1752600"/>
            <a:ext cx="914400" cy="1166813"/>
          </a:xfrm>
          <a:prstGeom prst="rect">
            <a:avLst/>
          </a:prstGeom>
          <a:noFill/>
          <a:ln w="9525">
            <a:noFill/>
            <a:miter lim="800000"/>
            <a:headEnd/>
            <a:tailEnd/>
          </a:ln>
        </p:spPr>
      </p:pic>
      <p:sp>
        <p:nvSpPr>
          <p:cNvPr id="291844" name="Rectangle 6"/>
          <p:cNvSpPr>
            <a:spLocks noChangeArrowheads="1"/>
          </p:cNvSpPr>
          <p:nvPr/>
        </p:nvSpPr>
        <p:spPr bwMode="auto">
          <a:xfrm>
            <a:off x="2743200" y="6248401"/>
            <a:ext cx="7239000" cy="307777"/>
          </a:xfrm>
          <a:prstGeom prst="rect">
            <a:avLst/>
          </a:prstGeom>
          <a:noFill/>
          <a:ln w="9525">
            <a:noFill/>
            <a:miter lim="800000"/>
            <a:headEnd/>
            <a:tailEnd/>
          </a:ln>
        </p:spPr>
        <p:txBody>
          <a:bodyPr wrap="square">
            <a:spAutoFit/>
          </a:bodyPr>
          <a:lstStyle/>
          <a:p>
            <a:r>
              <a:rPr lang="en-US" sz="1400" b="1" dirty="0">
                <a:solidFill>
                  <a:srgbClr val="FFFFFF"/>
                </a:solidFill>
                <a:latin typeface="Calibri" pitchFamily="34" charset="0"/>
              </a:rPr>
              <a:t>Ref:  Epidemiology and Prevention of Vaccine-Preventable Diseases. 13th Edition, 2015.</a:t>
            </a:r>
            <a:endParaRPr lang="en-US" sz="1400" b="1" dirty="0">
              <a:solidFill>
                <a:srgbClr val="000000"/>
              </a:solidFill>
            </a:endParaRPr>
          </a:p>
        </p:txBody>
      </p:sp>
      <p:sp>
        <p:nvSpPr>
          <p:cNvPr id="6" name="TextBox 5"/>
          <p:cNvSpPr txBox="1"/>
          <p:nvPr/>
        </p:nvSpPr>
        <p:spPr>
          <a:xfrm>
            <a:off x="8839200" y="5607316"/>
            <a:ext cx="1828800" cy="369332"/>
          </a:xfrm>
          <a:prstGeom prst="rect">
            <a:avLst/>
          </a:prstGeom>
          <a:noFill/>
        </p:spPr>
        <p:txBody>
          <a:bodyPr wrap="square" rtlCol="0">
            <a:spAutoFit/>
          </a:bodyPr>
          <a:lstStyle/>
          <a:p>
            <a:r>
              <a:rPr lang="en-US" dirty="0">
                <a:solidFill>
                  <a:srgbClr val="FF0000"/>
                </a:solidFill>
              </a:rPr>
              <a:t> </a:t>
            </a:r>
          </a:p>
        </p:txBody>
      </p:sp>
    </p:spTree>
    <p:extLst>
      <p:ext uri="{BB962C8B-B14F-4D97-AF65-F5344CB8AC3E}">
        <p14:creationId xmlns:p14="http://schemas.microsoft.com/office/powerpoint/2010/main" val="2034003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ext Box 2"/>
          <p:cNvSpPr txBox="1">
            <a:spLocks noChangeArrowheads="1"/>
          </p:cNvSpPr>
          <p:nvPr/>
        </p:nvSpPr>
        <p:spPr bwMode="auto">
          <a:xfrm>
            <a:off x="2240310" y="833935"/>
            <a:ext cx="4224338" cy="5755422"/>
          </a:xfrm>
          <a:prstGeom prst="rect">
            <a:avLst/>
          </a:prstGeom>
          <a:noFill/>
          <a:ln w="9525">
            <a:noFill/>
            <a:miter lim="800000"/>
            <a:headEnd/>
            <a:tailEnd/>
          </a:ln>
        </p:spPr>
        <p:txBody>
          <a:bodyPr wrap="square">
            <a:spAutoFit/>
          </a:bodyPr>
          <a:lstStyle/>
          <a:p>
            <a:pPr defTabSz="685800" eaLnBrk="0" hangingPunct="0">
              <a:lnSpc>
                <a:spcPct val="115000"/>
              </a:lnSpc>
              <a:buClr>
                <a:srgbClr val="FF33CC"/>
              </a:buClr>
            </a:pPr>
            <a:r>
              <a:rPr lang="en-US" sz="1600" b="1" u="sng" kern="0" dirty="0">
                <a:solidFill>
                  <a:srgbClr val="FFFFFF"/>
                </a:solidFill>
                <a:latin typeface="Calibri" pitchFamily="34" charset="0"/>
              </a:rPr>
              <a:t>Intramuscular (IM)</a:t>
            </a:r>
          </a:p>
          <a:p>
            <a:pPr marL="0" lvl="1" defTabSz="685800" eaLnBrk="0" hangingPunct="0">
              <a:lnSpc>
                <a:spcPct val="115000"/>
              </a:lnSpc>
              <a:buClr>
                <a:srgbClr val="FF33CC"/>
              </a:buClr>
            </a:pPr>
            <a:r>
              <a:rPr lang="en-US" sz="1600" kern="0" dirty="0">
                <a:solidFill>
                  <a:srgbClr val="FFFFFF"/>
                </a:solidFill>
                <a:latin typeface="Calibri" pitchFamily="34" charset="0"/>
              </a:rPr>
              <a:t>DTaP, Tdap, Hib, Td, Hep A, Hep B, PCV13, IIV, MCV4, HPV , Herpes Zoster (2-dose vaccine) </a:t>
            </a:r>
          </a:p>
          <a:p>
            <a:pPr defTabSz="685800" eaLnBrk="0" hangingPunct="0">
              <a:lnSpc>
                <a:spcPct val="115000"/>
              </a:lnSpc>
              <a:buClr>
                <a:srgbClr val="FF33CC"/>
              </a:buClr>
            </a:pPr>
            <a:endParaRPr lang="en-US" sz="1600" b="1" u="sng" kern="0" dirty="0">
              <a:solidFill>
                <a:srgbClr val="FFFFFF"/>
              </a:solidFill>
              <a:latin typeface="Calibri" pitchFamily="34" charset="0"/>
            </a:endParaRPr>
          </a:p>
          <a:p>
            <a:pPr defTabSz="685800" eaLnBrk="0" hangingPunct="0">
              <a:lnSpc>
                <a:spcPct val="115000"/>
              </a:lnSpc>
              <a:buClr>
                <a:srgbClr val="FF33CC"/>
              </a:buClr>
            </a:pPr>
            <a:r>
              <a:rPr lang="en-US" sz="1600" b="1" u="sng" kern="0" dirty="0">
                <a:solidFill>
                  <a:srgbClr val="FFFFFF"/>
                </a:solidFill>
                <a:latin typeface="Calibri" pitchFamily="34" charset="0"/>
              </a:rPr>
              <a:t>Subcutaneous (SQ, SC, or sub-Q)</a:t>
            </a:r>
          </a:p>
          <a:p>
            <a:pPr marL="0" lvl="1" defTabSz="685800" eaLnBrk="0" hangingPunct="0">
              <a:lnSpc>
                <a:spcPct val="115000"/>
              </a:lnSpc>
              <a:buClr>
                <a:srgbClr val="FF33CC"/>
              </a:buClr>
            </a:pPr>
            <a:r>
              <a:rPr lang="en-US" sz="1600" kern="0" dirty="0">
                <a:solidFill>
                  <a:srgbClr val="FFFFFF"/>
                </a:solidFill>
                <a:latin typeface="Calibri" pitchFamily="34" charset="0"/>
              </a:rPr>
              <a:t>MMR, MMRV, Varicella, MPSV4, </a:t>
            </a:r>
          </a:p>
          <a:p>
            <a:pPr marL="0" lvl="1" defTabSz="685800" eaLnBrk="0" hangingPunct="0">
              <a:lnSpc>
                <a:spcPct val="115000"/>
              </a:lnSpc>
              <a:buClr>
                <a:srgbClr val="FF33CC"/>
              </a:buClr>
            </a:pPr>
            <a:r>
              <a:rPr lang="en-US" sz="1600" kern="0" dirty="0">
                <a:solidFill>
                  <a:srgbClr val="FFFFFF"/>
                </a:solidFill>
                <a:latin typeface="Calibri" pitchFamily="34" charset="0"/>
              </a:rPr>
              <a:t>Herpes Zoster (1 dose vaccine) </a:t>
            </a:r>
          </a:p>
          <a:p>
            <a:pPr defTabSz="685800" eaLnBrk="0" hangingPunct="0">
              <a:lnSpc>
                <a:spcPct val="115000"/>
              </a:lnSpc>
              <a:buClr>
                <a:srgbClr val="FF33CC"/>
              </a:buClr>
            </a:pPr>
            <a:endParaRPr lang="en-US" sz="1600" b="1" u="sng" kern="0" dirty="0">
              <a:solidFill>
                <a:srgbClr val="FFFFFF"/>
              </a:solidFill>
              <a:latin typeface="Calibri" pitchFamily="34" charset="0"/>
            </a:endParaRPr>
          </a:p>
          <a:p>
            <a:pPr defTabSz="685800" eaLnBrk="0" hangingPunct="0">
              <a:lnSpc>
                <a:spcPct val="115000"/>
              </a:lnSpc>
              <a:buClr>
                <a:srgbClr val="FF33CC"/>
              </a:buClr>
            </a:pPr>
            <a:r>
              <a:rPr lang="en-US" sz="1600" b="1" u="sng" kern="0" dirty="0">
                <a:solidFill>
                  <a:srgbClr val="FFFFFF"/>
                </a:solidFill>
                <a:latin typeface="Calibri" pitchFamily="34" charset="0"/>
              </a:rPr>
              <a:t>Either intramuscular or subcutaneous</a:t>
            </a:r>
          </a:p>
          <a:p>
            <a:pPr marL="0" lvl="1" defTabSz="685800" eaLnBrk="0" hangingPunct="0">
              <a:lnSpc>
                <a:spcPct val="115000"/>
              </a:lnSpc>
              <a:buClr>
                <a:srgbClr val="FF33CC"/>
              </a:buClr>
            </a:pPr>
            <a:r>
              <a:rPr lang="en-US" sz="1600" kern="0" dirty="0">
                <a:solidFill>
                  <a:srgbClr val="FFFFFF"/>
                </a:solidFill>
                <a:latin typeface="Calibri" pitchFamily="34" charset="0"/>
              </a:rPr>
              <a:t>IPV, PPSV23</a:t>
            </a:r>
          </a:p>
          <a:p>
            <a:pPr defTabSz="685800" eaLnBrk="0" hangingPunct="0">
              <a:lnSpc>
                <a:spcPct val="115000"/>
              </a:lnSpc>
              <a:buClr>
                <a:srgbClr val="FF33CC"/>
              </a:buClr>
            </a:pPr>
            <a:endParaRPr lang="en-US" sz="1600" b="1" u="sng" kern="0" dirty="0">
              <a:solidFill>
                <a:srgbClr val="FFFFFF"/>
              </a:solidFill>
              <a:latin typeface="Calibri" pitchFamily="34" charset="0"/>
            </a:endParaRPr>
          </a:p>
          <a:p>
            <a:pPr defTabSz="685800" eaLnBrk="0" hangingPunct="0">
              <a:lnSpc>
                <a:spcPct val="115000"/>
              </a:lnSpc>
              <a:buClr>
                <a:srgbClr val="FF33CC"/>
              </a:buClr>
            </a:pPr>
            <a:r>
              <a:rPr lang="en-US" sz="1600" b="1" u="sng" kern="0" dirty="0">
                <a:solidFill>
                  <a:srgbClr val="FFFFFF"/>
                </a:solidFill>
                <a:latin typeface="Calibri" pitchFamily="34" charset="0"/>
              </a:rPr>
              <a:t>Intranasal </a:t>
            </a:r>
          </a:p>
          <a:p>
            <a:pPr defTabSz="685800" eaLnBrk="0" hangingPunct="0">
              <a:lnSpc>
                <a:spcPct val="115000"/>
              </a:lnSpc>
              <a:buClr>
                <a:srgbClr val="FF33CC"/>
              </a:buClr>
            </a:pPr>
            <a:r>
              <a:rPr lang="en-US" sz="1600" kern="0" dirty="0">
                <a:solidFill>
                  <a:srgbClr val="FFFFFF"/>
                </a:solidFill>
                <a:latin typeface="Calibri" pitchFamily="34" charset="0"/>
              </a:rPr>
              <a:t>        LAIV </a:t>
            </a:r>
          </a:p>
          <a:p>
            <a:pPr defTabSz="685800" eaLnBrk="0" hangingPunct="0">
              <a:lnSpc>
                <a:spcPct val="115000"/>
              </a:lnSpc>
              <a:buClr>
                <a:srgbClr val="FF33CC"/>
              </a:buClr>
            </a:pPr>
            <a:endParaRPr lang="en-US" sz="1600" b="1" u="sng" kern="0" dirty="0">
              <a:solidFill>
                <a:srgbClr val="FFFFFF"/>
              </a:solidFill>
              <a:latin typeface="Calibri" pitchFamily="34" charset="0"/>
            </a:endParaRPr>
          </a:p>
          <a:p>
            <a:pPr defTabSz="685800" eaLnBrk="0" hangingPunct="0">
              <a:lnSpc>
                <a:spcPct val="115000"/>
              </a:lnSpc>
              <a:buClr>
                <a:srgbClr val="FF33CC"/>
              </a:buClr>
            </a:pPr>
            <a:r>
              <a:rPr lang="en-US" sz="1600" b="1" u="sng" kern="0" dirty="0">
                <a:solidFill>
                  <a:srgbClr val="FFFFFF"/>
                </a:solidFill>
                <a:latin typeface="Calibri" pitchFamily="34" charset="0"/>
              </a:rPr>
              <a:t>Intradermal</a:t>
            </a:r>
          </a:p>
          <a:p>
            <a:pPr defTabSz="685800" eaLnBrk="0" hangingPunct="0">
              <a:lnSpc>
                <a:spcPct val="115000"/>
              </a:lnSpc>
              <a:buClr>
                <a:srgbClr val="FF33CC"/>
              </a:buClr>
            </a:pPr>
            <a:r>
              <a:rPr lang="en-US" sz="1600" b="1" kern="0" dirty="0">
                <a:solidFill>
                  <a:srgbClr val="FFFFFF"/>
                </a:solidFill>
                <a:latin typeface="Calibri" pitchFamily="34" charset="0"/>
              </a:rPr>
              <a:t>      </a:t>
            </a:r>
            <a:r>
              <a:rPr lang="en-US" sz="1600" kern="0" dirty="0">
                <a:solidFill>
                  <a:srgbClr val="FFFFFF"/>
                </a:solidFill>
                <a:latin typeface="Calibri" pitchFamily="34" charset="0"/>
              </a:rPr>
              <a:t> IIV3, IIV4 </a:t>
            </a:r>
            <a:r>
              <a:rPr lang="en-US" sz="1600" kern="0" dirty="0">
                <a:solidFill>
                  <a:srgbClr val="FFC000"/>
                </a:solidFill>
                <a:latin typeface="Calibri" pitchFamily="34" charset="0"/>
              </a:rPr>
              <a:t>(</a:t>
            </a:r>
            <a:r>
              <a:rPr lang="en-US" sz="1600" kern="0" dirty="0" err="1">
                <a:solidFill>
                  <a:srgbClr val="FFC000"/>
                </a:solidFill>
                <a:latin typeface="Calibri" pitchFamily="34" charset="0"/>
              </a:rPr>
              <a:t>Fluzone</a:t>
            </a:r>
            <a:r>
              <a:rPr lang="en-US" sz="1600" kern="0" dirty="0">
                <a:solidFill>
                  <a:srgbClr val="FFC000"/>
                </a:solidFill>
                <a:latin typeface="Calibri" pitchFamily="34" charset="0"/>
              </a:rPr>
              <a:t>) </a:t>
            </a:r>
          </a:p>
          <a:p>
            <a:pPr defTabSz="685800" eaLnBrk="0" hangingPunct="0">
              <a:lnSpc>
                <a:spcPct val="115000"/>
              </a:lnSpc>
              <a:buClr>
                <a:srgbClr val="FF33CC"/>
              </a:buClr>
            </a:pPr>
            <a:r>
              <a:rPr lang="en-US" sz="1600" kern="0" dirty="0">
                <a:solidFill>
                  <a:srgbClr val="FFC000"/>
                </a:solidFill>
                <a:latin typeface="Calibri" pitchFamily="34" charset="0"/>
              </a:rPr>
              <a:t>                (not available for 2018-2019 flu season)</a:t>
            </a:r>
            <a:endParaRPr lang="en-US" sz="1600" b="1" u="sng" kern="0" dirty="0">
              <a:solidFill>
                <a:srgbClr val="FFC000"/>
              </a:solidFill>
              <a:latin typeface="Calibri" pitchFamily="34" charset="0"/>
            </a:endParaRPr>
          </a:p>
          <a:p>
            <a:pPr defTabSz="685800" eaLnBrk="0" hangingPunct="0">
              <a:lnSpc>
                <a:spcPct val="115000"/>
              </a:lnSpc>
              <a:buClr>
                <a:srgbClr val="FF33CC"/>
              </a:buClr>
            </a:pPr>
            <a:endParaRPr lang="en-US" sz="1600" b="1" u="sng" kern="0" dirty="0">
              <a:solidFill>
                <a:srgbClr val="FFFFFF"/>
              </a:solidFill>
              <a:latin typeface="Calibri" pitchFamily="34" charset="0"/>
            </a:endParaRPr>
          </a:p>
          <a:p>
            <a:pPr defTabSz="685800" eaLnBrk="0" hangingPunct="0">
              <a:lnSpc>
                <a:spcPct val="115000"/>
              </a:lnSpc>
              <a:buClr>
                <a:srgbClr val="FF33CC"/>
              </a:buClr>
            </a:pPr>
            <a:r>
              <a:rPr lang="en-US" sz="1600" b="1" u="sng" kern="0" dirty="0">
                <a:solidFill>
                  <a:srgbClr val="FFFFFF"/>
                </a:solidFill>
                <a:latin typeface="Calibri" pitchFamily="34" charset="0"/>
              </a:rPr>
              <a:t>Orally (PO)</a:t>
            </a:r>
          </a:p>
          <a:p>
            <a:pPr defTabSz="685800" eaLnBrk="0" hangingPunct="0">
              <a:lnSpc>
                <a:spcPct val="115000"/>
              </a:lnSpc>
              <a:buClr>
                <a:srgbClr val="FF33CC"/>
              </a:buClr>
            </a:pPr>
            <a:r>
              <a:rPr lang="en-US" sz="1600" kern="0" dirty="0">
                <a:solidFill>
                  <a:srgbClr val="FFFFFF"/>
                </a:solidFill>
                <a:latin typeface="Calibri" pitchFamily="34" charset="0"/>
                <a:sym typeface="Symbol" pitchFamily="18" charset="2"/>
              </a:rPr>
              <a:t>       Rotavirus </a:t>
            </a:r>
          </a:p>
        </p:txBody>
      </p:sp>
      <p:sp>
        <p:nvSpPr>
          <p:cNvPr id="293890" name="Text Box 3"/>
          <p:cNvSpPr txBox="1">
            <a:spLocks noChangeArrowheads="1"/>
          </p:cNvSpPr>
          <p:nvPr/>
        </p:nvSpPr>
        <p:spPr bwMode="auto">
          <a:xfrm>
            <a:off x="2286000" y="171272"/>
            <a:ext cx="7086600" cy="646331"/>
          </a:xfrm>
          <a:prstGeom prst="rect">
            <a:avLst/>
          </a:prstGeom>
          <a:noFill/>
          <a:ln w="9525">
            <a:noFill/>
            <a:miter lim="800000"/>
            <a:headEnd/>
            <a:tailEnd/>
          </a:ln>
        </p:spPr>
        <p:txBody>
          <a:bodyPr wrap="square">
            <a:spAutoFit/>
          </a:bodyPr>
          <a:lstStyle/>
          <a:p>
            <a:pPr algn="ctr" defTabSz="685800" eaLnBrk="0" hangingPunct="0">
              <a:spcBef>
                <a:spcPct val="50000"/>
              </a:spcBef>
            </a:pPr>
            <a:r>
              <a:rPr lang="en-US" sz="3600" kern="0" dirty="0">
                <a:solidFill>
                  <a:srgbClr val="FFFF99"/>
                </a:solidFill>
                <a:latin typeface="Calibri" pitchFamily="34" charset="0"/>
              </a:rPr>
              <a:t>Sites for Vaccine Administration</a:t>
            </a:r>
          </a:p>
        </p:txBody>
      </p:sp>
      <p:pic>
        <p:nvPicPr>
          <p:cNvPr id="293891" name="Picture 8"/>
          <p:cNvPicPr>
            <a:picLocks noChangeAspect="1" noChangeArrowheads="1"/>
          </p:cNvPicPr>
          <p:nvPr/>
        </p:nvPicPr>
        <p:blipFill>
          <a:blip r:embed="rId3" cstate="print"/>
          <a:srcRect/>
          <a:stretch>
            <a:fillRect/>
          </a:stretch>
        </p:blipFill>
        <p:spPr bwMode="auto">
          <a:xfrm>
            <a:off x="6674346" y="4262661"/>
            <a:ext cx="1078706" cy="1485900"/>
          </a:xfrm>
          <a:prstGeom prst="rect">
            <a:avLst/>
          </a:prstGeom>
          <a:noFill/>
          <a:ln w="9525">
            <a:noFill/>
            <a:miter lim="800000"/>
            <a:headEnd/>
            <a:tailEnd/>
          </a:ln>
        </p:spPr>
      </p:pic>
      <p:pic>
        <p:nvPicPr>
          <p:cNvPr id="293892" name="Picture 10"/>
          <p:cNvPicPr>
            <a:picLocks noChangeAspect="1" noChangeArrowheads="1"/>
          </p:cNvPicPr>
          <p:nvPr/>
        </p:nvPicPr>
        <p:blipFill>
          <a:blip r:embed="rId4" cstate="print"/>
          <a:srcRect/>
          <a:stretch>
            <a:fillRect/>
          </a:stretch>
        </p:blipFill>
        <p:spPr bwMode="auto">
          <a:xfrm>
            <a:off x="8229600" y="1245168"/>
            <a:ext cx="1028700" cy="1268016"/>
          </a:xfrm>
          <a:prstGeom prst="rect">
            <a:avLst/>
          </a:prstGeom>
          <a:noFill/>
          <a:ln w="9525">
            <a:noFill/>
            <a:miter lim="800000"/>
            <a:headEnd/>
            <a:tailEnd/>
          </a:ln>
        </p:spPr>
      </p:pic>
      <p:pic>
        <p:nvPicPr>
          <p:cNvPr id="293893" name="Picture 2"/>
          <p:cNvPicPr>
            <a:picLocks noChangeAspect="1" noChangeArrowheads="1"/>
          </p:cNvPicPr>
          <p:nvPr/>
        </p:nvPicPr>
        <p:blipFill>
          <a:blip r:embed="rId5" cstate="print"/>
          <a:srcRect/>
          <a:stretch>
            <a:fillRect/>
          </a:stretch>
        </p:blipFill>
        <p:spPr bwMode="auto">
          <a:xfrm>
            <a:off x="8172449" y="4186461"/>
            <a:ext cx="1143000" cy="1562100"/>
          </a:xfrm>
          <a:prstGeom prst="rect">
            <a:avLst/>
          </a:prstGeom>
          <a:noFill/>
          <a:ln w="9525">
            <a:noFill/>
            <a:miter lim="800000"/>
            <a:headEnd/>
            <a:tailEnd/>
          </a:ln>
        </p:spPr>
      </p:pic>
      <p:pic>
        <p:nvPicPr>
          <p:cNvPr id="293894" name="Picture 6"/>
          <p:cNvPicPr>
            <a:picLocks noChangeAspect="1" noChangeArrowheads="1"/>
          </p:cNvPicPr>
          <p:nvPr/>
        </p:nvPicPr>
        <p:blipFill>
          <a:blip r:embed="rId6" cstate="print"/>
          <a:srcRect/>
          <a:stretch>
            <a:fillRect/>
          </a:stretch>
        </p:blipFill>
        <p:spPr bwMode="auto">
          <a:xfrm>
            <a:off x="8069461" y="2724633"/>
            <a:ext cx="1348979" cy="1235869"/>
          </a:xfrm>
          <a:prstGeom prst="rect">
            <a:avLst/>
          </a:prstGeom>
          <a:noFill/>
          <a:ln w="9525">
            <a:noFill/>
            <a:miter lim="800000"/>
            <a:headEnd/>
            <a:tailEnd/>
          </a:ln>
        </p:spPr>
      </p:pic>
    </p:spTree>
    <p:extLst>
      <p:ext uri="{BB962C8B-B14F-4D97-AF65-F5344CB8AC3E}">
        <p14:creationId xmlns:p14="http://schemas.microsoft.com/office/powerpoint/2010/main" val="1606532577"/>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9491" y="307579"/>
            <a:ext cx="8591743" cy="642938"/>
          </a:xfrm>
        </p:spPr>
        <p:txBody>
          <a:bodyPr/>
          <a:lstStyle/>
          <a:p>
            <a:r>
              <a:rPr lang="en-US" sz="2800" b="1" dirty="0">
                <a:solidFill>
                  <a:schemeClr val="accent5">
                    <a:lumMod val="60000"/>
                    <a:lumOff val="40000"/>
                  </a:schemeClr>
                </a:solidFill>
                <a:latin typeface="Arial" panose="020B0604020202020204" pitchFamily="34" charset="0"/>
                <a:cs typeface="Arial" panose="020B0604020202020204" pitchFamily="34" charset="0"/>
              </a:rPr>
              <a:t>Improper Immunization Administration Practices</a:t>
            </a:r>
          </a:p>
        </p:txBody>
      </p:sp>
      <p:sp>
        <p:nvSpPr>
          <p:cNvPr id="3" name="Content Placeholder 2"/>
          <p:cNvSpPr>
            <a:spLocks noGrp="1"/>
          </p:cNvSpPr>
          <p:nvPr>
            <p:ph idx="1"/>
          </p:nvPr>
        </p:nvSpPr>
        <p:spPr>
          <a:xfrm>
            <a:off x="1463040" y="1167081"/>
            <a:ext cx="9395459" cy="3714750"/>
          </a:xfrm>
        </p:spPr>
        <p:txBody>
          <a:bodyPr>
            <a:noAutofit/>
          </a:bodyPr>
          <a:lstStyle/>
          <a:p>
            <a:pPr marL="0" indent="0">
              <a:buNone/>
            </a:pPr>
            <a:r>
              <a:rPr lang="en-US" sz="2000" dirty="0">
                <a:latin typeface="Arial" panose="020B0604020202020204" pitchFamily="34" charset="0"/>
                <a:cs typeface="Arial" panose="020B0604020202020204" pitchFamily="34" charset="0"/>
              </a:rPr>
              <a:t>DO NOT re-use needles or syringes.  This has resulted in:</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Transmission of blood-borne viruses (HCV, HBV, HIV)</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Referral of providers to licensing boards for disciplinary action</a:t>
            </a:r>
          </a:p>
          <a:p>
            <a:pPr lvl="1">
              <a:buFont typeface="Arial" panose="020B0604020202020204" pitchFamily="34" charset="0"/>
              <a:buChar char="•"/>
            </a:pPr>
            <a:r>
              <a:rPr lang="en-US" sz="2000" dirty="0">
                <a:latin typeface="Arial" panose="020B0604020202020204" pitchFamily="34" charset="0"/>
                <a:cs typeface="Arial" panose="020B0604020202020204" pitchFamily="34" charset="0"/>
              </a:rPr>
              <a:t>Malpractice suits filed by patients</a:t>
            </a:r>
          </a:p>
          <a:p>
            <a:pPr marL="18083" indent="0">
              <a:buNone/>
            </a:pPr>
            <a:endParaRPr lang="en-US" sz="2000" dirty="0">
              <a:latin typeface="Arial" panose="020B0604020202020204" pitchFamily="34" charset="0"/>
              <a:cs typeface="Arial" panose="020B0604020202020204" pitchFamily="34" charset="0"/>
            </a:endParaRPr>
          </a:p>
          <a:p>
            <a:pPr marL="18083" indent="0">
              <a:buNone/>
            </a:pPr>
            <a:r>
              <a:rPr lang="en-US" sz="2000" dirty="0">
                <a:latin typeface="Arial" panose="020B0604020202020204" pitchFamily="34" charset="0"/>
                <a:cs typeface="Arial" panose="020B0604020202020204" pitchFamily="34" charset="0"/>
              </a:rPr>
              <a:t>You MAY use the same needle to withdraw a diluent, inject this into a lyophilized vaccine vial, and then administer to a patient, providing the needle or syringe has not otherwise been contaminated.</a:t>
            </a:r>
          </a:p>
          <a:p>
            <a:pPr marL="18083" indent="0">
              <a:buNone/>
            </a:pPr>
            <a:endParaRPr lang="en-US" sz="2000" dirty="0">
              <a:latin typeface="Arial" panose="020B0604020202020204" pitchFamily="34" charset="0"/>
              <a:cs typeface="Arial" panose="020B0604020202020204" pitchFamily="34" charset="0"/>
            </a:endParaRPr>
          </a:p>
          <a:p>
            <a:pPr marL="18083" indent="0">
              <a:buNone/>
            </a:pPr>
            <a:r>
              <a:rPr lang="en-US" sz="2000" dirty="0">
                <a:latin typeface="Arial" panose="020B0604020202020204" pitchFamily="34" charset="0"/>
                <a:cs typeface="Arial" panose="020B0604020202020204" pitchFamily="34" charset="0"/>
              </a:rPr>
              <a:t>Types of Vaccine Errors:</a:t>
            </a:r>
          </a:p>
          <a:p>
            <a:pPr marL="146670" indent="-128588"/>
            <a:r>
              <a:rPr lang="en-US" sz="2000" dirty="0">
                <a:latin typeface="Arial" panose="020B0604020202020204" pitchFamily="34" charset="0"/>
                <a:cs typeface="Arial" panose="020B0604020202020204" pitchFamily="34" charset="0"/>
              </a:rPr>
              <a:t>Wrong vaccine  (23%)                                     Wrong dose (19%)</a:t>
            </a:r>
          </a:p>
          <a:p>
            <a:pPr marL="146670" indent="-128588"/>
            <a:r>
              <a:rPr lang="en-US" sz="2000" dirty="0">
                <a:latin typeface="Arial" panose="020B0604020202020204" pitchFamily="34" charset="0"/>
                <a:cs typeface="Arial" panose="020B0604020202020204" pitchFamily="34" charset="0"/>
              </a:rPr>
              <a:t>Expired or contaminated vaccine  (19%)         Wrong age  (17%)  </a:t>
            </a:r>
          </a:p>
          <a:p>
            <a:pPr marL="146670" indent="-128588"/>
            <a:r>
              <a:rPr lang="en-US" sz="2000" dirty="0">
                <a:latin typeface="Arial" panose="020B0604020202020204" pitchFamily="34" charset="0"/>
                <a:cs typeface="Arial" panose="020B0604020202020204" pitchFamily="34" charset="0"/>
              </a:rPr>
              <a:t>Wrong interval  (8%)                                        Diluent errors (4%)</a:t>
            </a:r>
          </a:p>
          <a:p>
            <a:pPr marL="146670" indent="-128588"/>
            <a:r>
              <a:rPr lang="en-US" sz="2000" dirty="0">
                <a:latin typeface="Arial" panose="020B0604020202020204" pitchFamily="34" charset="0"/>
                <a:cs typeface="Arial" panose="020B0604020202020204" pitchFamily="34" charset="0"/>
              </a:rPr>
              <a:t>Wrong route  (2%)  </a:t>
            </a:r>
          </a:p>
          <a:p>
            <a:pPr marL="146670" indent="-128588"/>
            <a:r>
              <a:rPr lang="en-US" sz="2000" dirty="0">
                <a:latin typeface="Arial" panose="020B0604020202020204" pitchFamily="34" charset="0"/>
                <a:cs typeface="Arial" panose="020B0604020202020204" pitchFamily="34" charset="0"/>
              </a:rPr>
              <a:t>Wrong patient  (1%)</a:t>
            </a:r>
          </a:p>
        </p:txBody>
      </p:sp>
      <p:sp>
        <p:nvSpPr>
          <p:cNvPr id="4" name="TextBox 3"/>
          <p:cNvSpPr txBox="1"/>
          <p:nvPr/>
        </p:nvSpPr>
        <p:spPr>
          <a:xfrm>
            <a:off x="5661660" y="6280662"/>
            <a:ext cx="5838458" cy="577338"/>
          </a:xfrm>
          <a:prstGeom prst="rect">
            <a:avLst/>
          </a:prstGeom>
          <a:noFill/>
        </p:spPr>
        <p:txBody>
          <a:bodyPr wrap="none" rtlCol="0">
            <a:spAutoFit/>
          </a:bodyPr>
          <a:lstStyle/>
          <a:p>
            <a:pPr defTabSz="514350"/>
            <a:r>
              <a:rPr lang="en-US" sz="788" b="1" kern="0" dirty="0">
                <a:solidFill>
                  <a:srgbClr val="FFFFFF"/>
                </a:solidFill>
              </a:rPr>
              <a:t>Ref:   1.Epidemiology and Prevention of Vaccine Preventable Diseases 13</a:t>
            </a:r>
            <a:r>
              <a:rPr lang="en-US" sz="788" b="1" kern="0" baseline="30000" dirty="0">
                <a:solidFill>
                  <a:srgbClr val="FFFFFF"/>
                </a:solidFill>
              </a:rPr>
              <a:t>th</a:t>
            </a:r>
            <a:r>
              <a:rPr lang="en-US" sz="788" b="1" kern="0" dirty="0">
                <a:solidFill>
                  <a:srgbClr val="FFFFFF"/>
                </a:solidFill>
              </a:rPr>
              <a:t> Edition,  2015</a:t>
            </a:r>
          </a:p>
          <a:p>
            <a:pPr defTabSz="514350"/>
            <a:r>
              <a:rPr lang="en-US" sz="788" b="1" kern="0" dirty="0">
                <a:solidFill>
                  <a:srgbClr val="FFFFFF"/>
                </a:solidFill>
              </a:rPr>
              <a:t>          2. CDC, NCEZIZ, DHQP. Injection Safety Information for Providers: www.cdc.gov/injectionsafety/providers.html</a:t>
            </a:r>
          </a:p>
          <a:p>
            <a:pPr defTabSz="514350"/>
            <a:r>
              <a:rPr lang="en-US" sz="788" b="1" kern="0" dirty="0">
                <a:solidFill>
                  <a:srgbClr val="FFFFFF"/>
                </a:solidFill>
              </a:rPr>
              <a:t>          3. http://www.immunize.org/askexperts/administering-vaccines.asp </a:t>
            </a:r>
          </a:p>
          <a:p>
            <a:pPr defTabSz="514350"/>
            <a:r>
              <a:rPr lang="en-US" sz="788" b="1" kern="0" dirty="0">
                <a:solidFill>
                  <a:srgbClr val="FFFFFF"/>
                </a:solidFill>
              </a:rPr>
              <a:t>          4. ISMP National Vaccine Error Reporting Program, June 14, 2018, Volume 23, Issue 12</a:t>
            </a:r>
          </a:p>
        </p:txBody>
      </p:sp>
    </p:spTree>
    <p:extLst>
      <p:ext uri="{BB962C8B-B14F-4D97-AF65-F5344CB8AC3E}">
        <p14:creationId xmlns:p14="http://schemas.microsoft.com/office/powerpoint/2010/main" val="3615293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57500" y="233363"/>
            <a:ext cx="6477000" cy="6391275"/>
          </a:xfrm>
          <a:prstGeom prst="rect">
            <a:avLst/>
          </a:prstGeom>
        </p:spPr>
      </p:pic>
    </p:spTree>
    <p:extLst>
      <p:ext uri="{BB962C8B-B14F-4D97-AF65-F5344CB8AC3E}">
        <p14:creationId xmlns:p14="http://schemas.microsoft.com/office/powerpoint/2010/main" val="40014040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ChangeArrowheads="1"/>
          </p:cNvSpPr>
          <p:nvPr>
            <p:ph type="title" idx="4294967295"/>
          </p:nvPr>
        </p:nvSpPr>
        <p:spPr>
          <a:xfrm>
            <a:off x="2324100" y="-85088"/>
            <a:ext cx="7772400" cy="990600"/>
          </a:xfrm>
        </p:spPr>
        <p:txBody>
          <a:bodyPr/>
          <a:lstStyle/>
          <a:p>
            <a:pPr eaLnBrk="1" hangingPunct="1"/>
            <a:r>
              <a:rPr lang="en-US" sz="4000" dirty="0">
                <a:solidFill>
                  <a:srgbClr val="FFFF99"/>
                </a:solidFill>
              </a:rPr>
              <a:t>Always Document…</a:t>
            </a:r>
          </a:p>
        </p:txBody>
      </p:sp>
      <p:sp>
        <p:nvSpPr>
          <p:cNvPr id="295938" name="Rectangle 3"/>
          <p:cNvSpPr>
            <a:spLocks noGrp="1" noChangeArrowheads="1"/>
          </p:cNvSpPr>
          <p:nvPr>
            <p:ph type="body" idx="4294967295"/>
          </p:nvPr>
        </p:nvSpPr>
        <p:spPr>
          <a:xfrm>
            <a:off x="1828800" y="1066800"/>
            <a:ext cx="8686800" cy="3581400"/>
          </a:xfrm>
        </p:spPr>
        <p:txBody>
          <a:bodyPr>
            <a:normAutofit fontScale="92500"/>
          </a:bodyPr>
          <a:lstStyle/>
          <a:p>
            <a:pPr>
              <a:lnSpc>
                <a:spcPct val="80000"/>
              </a:lnSpc>
              <a:spcBef>
                <a:spcPct val="30000"/>
              </a:spcBef>
              <a:buClr>
                <a:schemeClr val="tx1"/>
              </a:buClr>
            </a:pPr>
            <a:r>
              <a:rPr lang="en-US" sz="2600" dirty="0"/>
              <a:t>Accept only written documentation of prior immunizations</a:t>
            </a:r>
          </a:p>
          <a:p>
            <a:pPr lvl="0">
              <a:lnSpc>
                <a:spcPct val="80000"/>
              </a:lnSpc>
              <a:spcBef>
                <a:spcPct val="30000"/>
              </a:spcBef>
              <a:buClr>
                <a:srgbClr val="FFFFFF"/>
              </a:buClr>
            </a:pPr>
            <a:r>
              <a:rPr lang="en-US" sz="2600" dirty="0"/>
              <a:t>Provide VIS prior to administration of vaccine</a:t>
            </a:r>
          </a:p>
          <a:p>
            <a:pPr>
              <a:lnSpc>
                <a:spcPct val="80000"/>
              </a:lnSpc>
              <a:spcBef>
                <a:spcPct val="30000"/>
              </a:spcBef>
              <a:buClr>
                <a:schemeClr val="tx1"/>
              </a:buClr>
            </a:pPr>
            <a:r>
              <a:rPr lang="en-US" sz="2600" dirty="0"/>
              <a:t>After vaccine administration, </a:t>
            </a:r>
            <a:r>
              <a:rPr lang="en-US" sz="2600" u="sng" dirty="0"/>
              <a:t>document</a:t>
            </a:r>
            <a:r>
              <a:rPr lang="en-US" sz="2600" dirty="0"/>
              <a:t>:</a:t>
            </a:r>
          </a:p>
          <a:p>
            <a:pPr lvl="1">
              <a:lnSpc>
                <a:spcPct val="80000"/>
              </a:lnSpc>
              <a:spcBef>
                <a:spcPct val="30000"/>
              </a:spcBef>
              <a:buClr>
                <a:schemeClr val="tx1"/>
              </a:buClr>
              <a:buFont typeface="Wingdings" pitchFamily="2" charset="2"/>
              <a:buChar char="ü"/>
            </a:pPr>
            <a:r>
              <a:rPr lang="en-US" dirty="0"/>
              <a:t>Publication date of VIS  &amp; date VIS given</a:t>
            </a:r>
          </a:p>
          <a:p>
            <a:pPr lvl="1" eaLnBrk="1" hangingPunct="1">
              <a:lnSpc>
                <a:spcPct val="80000"/>
              </a:lnSpc>
              <a:spcBef>
                <a:spcPct val="30000"/>
              </a:spcBef>
              <a:buClr>
                <a:schemeClr val="tx1"/>
              </a:buClr>
              <a:buFont typeface="Wingdings" pitchFamily="2" charset="2"/>
              <a:buChar char="ü"/>
            </a:pPr>
            <a:r>
              <a:rPr lang="en-US" dirty="0"/>
              <a:t>Date, site, route, antigen(s), manufacturer, lot # </a:t>
            </a:r>
          </a:p>
          <a:p>
            <a:pPr lvl="1" eaLnBrk="1" hangingPunct="1">
              <a:lnSpc>
                <a:spcPct val="80000"/>
              </a:lnSpc>
              <a:spcBef>
                <a:spcPct val="30000"/>
              </a:spcBef>
              <a:buClr>
                <a:schemeClr val="tx1"/>
              </a:buClr>
              <a:buFont typeface="Wingdings" pitchFamily="2" charset="2"/>
              <a:buChar char="ü"/>
            </a:pPr>
            <a:r>
              <a:rPr lang="en-US" dirty="0"/>
              <a:t>Person administering vaccine, practice name and address</a:t>
            </a:r>
          </a:p>
          <a:p>
            <a:pPr lvl="1">
              <a:lnSpc>
                <a:spcPct val="80000"/>
              </a:lnSpc>
              <a:spcBef>
                <a:spcPct val="30000"/>
              </a:spcBef>
              <a:buClr>
                <a:schemeClr val="tx1"/>
              </a:buClr>
              <a:buFont typeface="Wingdings" pitchFamily="2" charset="2"/>
              <a:buChar char="ü"/>
            </a:pPr>
            <a:r>
              <a:rPr lang="en-US" dirty="0"/>
              <a:t>Vaccine refusals with a signed “Refusal to Vaccinate Form”</a:t>
            </a:r>
          </a:p>
          <a:p>
            <a:pPr lvl="1">
              <a:lnSpc>
                <a:spcPct val="80000"/>
              </a:lnSpc>
              <a:spcBef>
                <a:spcPct val="30000"/>
              </a:spcBef>
              <a:buClr>
                <a:schemeClr val="tx1"/>
              </a:buClr>
              <a:buFont typeface="Wingdings" pitchFamily="2" charset="2"/>
              <a:buChar char="ü"/>
            </a:pPr>
            <a:r>
              <a:rPr lang="en-US" dirty="0"/>
              <a:t>GA law does not require signed consent for immunizations</a:t>
            </a:r>
          </a:p>
          <a:p>
            <a:pPr>
              <a:lnSpc>
                <a:spcPct val="80000"/>
              </a:lnSpc>
              <a:spcBef>
                <a:spcPct val="30000"/>
              </a:spcBef>
              <a:buClr>
                <a:schemeClr val="tx1"/>
              </a:buClr>
              <a:buFont typeface="Wingdings" pitchFamily="2" charset="2"/>
              <a:buChar char="ü"/>
            </a:pPr>
            <a:endParaRPr lang="en-US" sz="2600" dirty="0"/>
          </a:p>
        </p:txBody>
      </p:sp>
      <p:pic>
        <p:nvPicPr>
          <p:cNvPr id="7" name="Picture 2"/>
          <p:cNvPicPr>
            <a:picLocks noChangeAspect="1" noChangeArrowheads="1"/>
          </p:cNvPicPr>
          <p:nvPr/>
        </p:nvPicPr>
        <p:blipFill>
          <a:blip r:embed="rId3" cstate="print"/>
          <a:srcRect/>
          <a:stretch>
            <a:fillRect/>
          </a:stretch>
        </p:blipFill>
        <p:spPr bwMode="auto">
          <a:xfrm>
            <a:off x="1678965" y="4491840"/>
            <a:ext cx="2825913" cy="1857482"/>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4722011" y="4677296"/>
            <a:ext cx="2819400" cy="1871701"/>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7772400" y="4477622"/>
            <a:ext cx="2743200" cy="1893841"/>
          </a:xfrm>
          <a:prstGeom prst="rect">
            <a:avLst/>
          </a:prstGeom>
          <a:noFill/>
          <a:ln w="9525">
            <a:noFill/>
            <a:miter lim="800000"/>
            <a:headEnd/>
            <a:tailEnd/>
          </a:ln>
        </p:spPr>
      </p:pic>
    </p:spTree>
    <p:extLst>
      <p:ext uri="{BB962C8B-B14F-4D97-AF65-F5344CB8AC3E}">
        <p14:creationId xmlns:p14="http://schemas.microsoft.com/office/powerpoint/2010/main" val="31992201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Text Box 2"/>
          <p:cNvSpPr txBox="1">
            <a:spLocks noChangeArrowheads="1"/>
          </p:cNvSpPr>
          <p:nvPr/>
        </p:nvSpPr>
        <p:spPr bwMode="auto">
          <a:xfrm>
            <a:off x="1337310" y="2357399"/>
            <a:ext cx="9925050" cy="4401205"/>
          </a:xfrm>
          <a:prstGeom prst="rect">
            <a:avLst/>
          </a:prstGeom>
          <a:noFill/>
          <a:ln w="9525">
            <a:noFill/>
            <a:miter lim="800000"/>
            <a:headEnd/>
            <a:tailEnd/>
          </a:ln>
        </p:spPr>
        <p:txBody>
          <a:bodyPr wrap="square">
            <a:spAutoFit/>
          </a:bodyPr>
          <a:lstStyle/>
          <a:p>
            <a:pPr algn="ctr" eaLnBrk="0" hangingPunct="0">
              <a:spcBef>
                <a:spcPct val="50000"/>
              </a:spcBef>
              <a:defRPr/>
            </a:pPr>
            <a:r>
              <a:rPr lang="en-US" sz="3600" dirty="0">
                <a:solidFill>
                  <a:srgbClr val="FFFF99"/>
                </a:solidFill>
              </a:rPr>
              <a:t>A ‘Birth to Death’ Immunization Registry</a:t>
            </a:r>
          </a:p>
          <a:p>
            <a:pPr marL="285750" indent="-285750" eaLnBrk="0" hangingPunct="0">
              <a:spcBef>
                <a:spcPct val="50000"/>
              </a:spcBef>
              <a:buClr>
                <a:srgbClr val="FFFFFF"/>
              </a:buClr>
              <a:buFont typeface="Arial" pitchFamily="34" charset="0"/>
              <a:buChar char="•"/>
              <a:defRPr/>
            </a:pPr>
            <a:r>
              <a:rPr lang="en-US" sz="2800" dirty="0">
                <a:solidFill>
                  <a:srgbClr val="FFFFFF"/>
                </a:solidFill>
              </a:rPr>
              <a:t>Providers administering vaccines in Georgia must provide   appropriate information to GRITS.  </a:t>
            </a:r>
          </a:p>
          <a:p>
            <a:pPr marL="285750" indent="-285750" eaLnBrk="0" hangingPunct="0">
              <a:spcBef>
                <a:spcPct val="50000"/>
              </a:spcBef>
              <a:buClr>
                <a:srgbClr val="FFFFFF"/>
              </a:buClr>
              <a:buFont typeface="Arial" pitchFamily="34" charset="0"/>
              <a:buChar char="•"/>
              <a:defRPr/>
            </a:pPr>
            <a:r>
              <a:rPr lang="en-US" sz="2800" dirty="0">
                <a:solidFill>
                  <a:srgbClr val="FFFFFF"/>
                </a:solidFill>
              </a:rPr>
              <a:t>GRITS personnel can work with your EHR/EMR vendor to create an interface between your system and GRITS that will drastically decrease data entry time for your practice.</a:t>
            </a:r>
          </a:p>
          <a:p>
            <a:pPr eaLnBrk="0" hangingPunct="0">
              <a:spcBef>
                <a:spcPct val="50000"/>
              </a:spcBef>
              <a:defRPr/>
            </a:pPr>
            <a:endParaRPr lang="en-US" sz="2400" dirty="0">
              <a:solidFill>
                <a:srgbClr val="FFFFFF"/>
              </a:solidFill>
            </a:endParaRPr>
          </a:p>
          <a:p>
            <a:r>
              <a:rPr lang="en-US" sz="1600" dirty="0">
                <a:solidFill>
                  <a:srgbClr val="FFFFFF"/>
                </a:solidFill>
              </a:rPr>
              <a:t>Contact the GRITS Training Coordinator at </a:t>
            </a:r>
            <a:r>
              <a:rPr lang="en-US" sz="1600" dirty="0"/>
              <a:t>(404) 463-0807 </a:t>
            </a:r>
            <a:r>
              <a:rPr lang="en-US" sz="1600" dirty="0">
                <a:solidFill>
                  <a:srgbClr val="FFFFFF"/>
                </a:solidFill>
              </a:rPr>
              <a:t> or e-mail </a:t>
            </a:r>
            <a:r>
              <a:rPr lang="en-US" sz="1600" dirty="0"/>
              <a:t>: </a:t>
            </a:r>
            <a:r>
              <a:rPr lang="en-US" sz="1600" u="sng" dirty="0">
                <a:solidFill>
                  <a:srgbClr val="00B0F0"/>
                </a:solidFill>
              </a:rPr>
              <a:t>dph-immreg@dph.ga.gov</a:t>
            </a:r>
            <a:endParaRPr lang="en-US" sz="1600" dirty="0">
              <a:solidFill>
                <a:srgbClr val="00B0F0"/>
              </a:solidFill>
            </a:endParaRPr>
          </a:p>
          <a:p>
            <a:pPr algn="ctr" eaLnBrk="0" hangingPunct="0">
              <a:spcBef>
                <a:spcPct val="50000"/>
              </a:spcBef>
              <a:defRPr/>
            </a:pPr>
            <a:endParaRPr lang="en-US" sz="1600" dirty="0">
              <a:solidFill>
                <a:srgbClr val="FFFFFF"/>
              </a:solidFill>
            </a:endParaRPr>
          </a:p>
        </p:txBody>
      </p:sp>
      <p:pic>
        <p:nvPicPr>
          <p:cNvPr id="297986" name="Picture 3"/>
          <p:cNvPicPr>
            <a:picLocks noChangeAspect="1" noChangeArrowheads="1"/>
          </p:cNvPicPr>
          <p:nvPr/>
        </p:nvPicPr>
        <p:blipFill>
          <a:blip r:embed="rId3" cstate="print"/>
          <a:srcRect/>
          <a:stretch>
            <a:fillRect/>
          </a:stretch>
        </p:blipFill>
        <p:spPr bwMode="auto">
          <a:xfrm>
            <a:off x="3886200" y="228601"/>
            <a:ext cx="4343400" cy="1641475"/>
          </a:xfrm>
          <a:prstGeom prst="rect">
            <a:avLst/>
          </a:prstGeom>
          <a:noFill/>
          <a:ln w="9525">
            <a:noFill/>
            <a:miter lim="800000"/>
            <a:headEnd/>
            <a:tailEnd/>
          </a:ln>
        </p:spPr>
      </p:pic>
      <p:sp>
        <p:nvSpPr>
          <p:cNvPr id="297987" name="Rectangle 5"/>
          <p:cNvSpPr>
            <a:spLocks noChangeArrowheads="1"/>
          </p:cNvSpPr>
          <p:nvPr/>
        </p:nvSpPr>
        <p:spPr bwMode="auto">
          <a:xfrm>
            <a:off x="3124200" y="6276975"/>
            <a:ext cx="9144000" cy="336550"/>
          </a:xfrm>
          <a:prstGeom prst="rect">
            <a:avLst/>
          </a:prstGeom>
          <a:noFill/>
          <a:ln w="9525">
            <a:noFill/>
            <a:miter lim="800000"/>
            <a:headEnd/>
            <a:tailEnd/>
          </a:ln>
        </p:spPr>
        <p:txBody>
          <a:bodyPr anchor="ctr">
            <a:spAutoFit/>
          </a:bodyPr>
          <a:lstStyle/>
          <a:p>
            <a:r>
              <a:rPr lang="en-US" sz="1600">
                <a:solidFill>
                  <a:srgbClr val="FFFFFF"/>
                </a:solidFill>
              </a:rPr>
              <a:t>	</a:t>
            </a:r>
          </a:p>
        </p:txBody>
      </p:sp>
    </p:spTree>
    <p:extLst>
      <p:ext uri="{BB962C8B-B14F-4D97-AF65-F5344CB8AC3E}">
        <p14:creationId xmlns:p14="http://schemas.microsoft.com/office/powerpoint/2010/main" val="2377260930"/>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ctrTitle" idx="4294967295"/>
          </p:nvPr>
        </p:nvSpPr>
        <p:spPr>
          <a:xfrm>
            <a:off x="2286000" y="228600"/>
            <a:ext cx="7772400" cy="838200"/>
          </a:xfrm>
        </p:spPr>
        <p:txBody>
          <a:bodyPr/>
          <a:lstStyle/>
          <a:p>
            <a:pPr eaLnBrk="1" hangingPunct="1"/>
            <a:r>
              <a:rPr lang="en-US" sz="3600" dirty="0">
                <a:solidFill>
                  <a:srgbClr val="FFFF99"/>
                </a:solidFill>
              </a:rPr>
              <a:t>Vaccine Adverse Events</a:t>
            </a:r>
          </a:p>
        </p:txBody>
      </p:sp>
      <p:sp>
        <p:nvSpPr>
          <p:cNvPr id="302082" name="Rectangle 3"/>
          <p:cNvSpPr>
            <a:spLocks noGrp="1" noChangeArrowheads="1"/>
          </p:cNvSpPr>
          <p:nvPr>
            <p:ph type="subTitle" idx="4294967295"/>
          </p:nvPr>
        </p:nvSpPr>
        <p:spPr>
          <a:xfrm>
            <a:off x="3276600" y="1066800"/>
            <a:ext cx="5943600" cy="4876800"/>
          </a:xfrm>
        </p:spPr>
        <p:txBody>
          <a:bodyPr>
            <a:normAutofit fontScale="92500" lnSpcReduction="10000"/>
          </a:bodyPr>
          <a:lstStyle/>
          <a:p>
            <a:pPr marL="0" indent="292100">
              <a:lnSpc>
                <a:spcPct val="85000"/>
              </a:lnSpc>
            </a:pPr>
            <a:r>
              <a:rPr lang="en-US" b="1" dirty="0"/>
              <a:t>Local</a:t>
            </a:r>
          </a:p>
          <a:p>
            <a:pPr marL="0" indent="292100">
              <a:lnSpc>
                <a:spcPct val="85000"/>
              </a:lnSpc>
              <a:buNone/>
            </a:pPr>
            <a:r>
              <a:rPr lang="en-US" dirty="0"/>
              <a:t>   </a:t>
            </a:r>
            <a:r>
              <a:rPr lang="en-US" sz="2400" dirty="0"/>
              <a:t>-</a:t>
            </a:r>
            <a:r>
              <a:rPr lang="en-US" dirty="0"/>
              <a:t> </a:t>
            </a:r>
            <a:r>
              <a:rPr lang="en-US" sz="2400" dirty="0"/>
              <a:t>pain, swelling, redness at injection site</a:t>
            </a:r>
          </a:p>
          <a:p>
            <a:pPr marL="0" indent="292100">
              <a:buNone/>
            </a:pPr>
            <a:r>
              <a:rPr lang="en-US" sz="2400" dirty="0"/>
              <a:t>    - common with inactivated vaccines</a:t>
            </a:r>
          </a:p>
          <a:p>
            <a:pPr marL="0" indent="292100">
              <a:buNone/>
            </a:pPr>
            <a:r>
              <a:rPr lang="en-US" sz="2400" dirty="0"/>
              <a:t>    - </a:t>
            </a:r>
            <a:r>
              <a:rPr lang="en-US" sz="2400" u="sng" dirty="0"/>
              <a:t>usually mild and self-limited</a:t>
            </a:r>
          </a:p>
          <a:p>
            <a:pPr marL="0" indent="292100"/>
            <a:r>
              <a:rPr lang="en-US" b="1" dirty="0"/>
              <a:t>Systemic</a:t>
            </a:r>
          </a:p>
          <a:p>
            <a:pPr marL="0" indent="292100">
              <a:buNone/>
            </a:pPr>
            <a:r>
              <a:rPr lang="en-US" sz="2400" dirty="0"/>
              <a:t>     - fever, malaise, headache</a:t>
            </a:r>
          </a:p>
          <a:p>
            <a:pPr marL="0" indent="292100">
              <a:buNone/>
            </a:pPr>
            <a:r>
              <a:rPr lang="en-US" sz="2400" dirty="0"/>
              <a:t>     - nonspecific symptoms</a:t>
            </a:r>
          </a:p>
          <a:p>
            <a:pPr marL="0" indent="292100">
              <a:buNone/>
            </a:pPr>
            <a:r>
              <a:rPr lang="en-US" sz="2400" dirty="0"/>
              <a:t>     - </a:t>
            </a:r>
            <a:r>
              <a:rPr lang="en-US" sz="2400" u="sng" dirty="0"/>
              <a:t>may be unrelated to vaccine</a:t>
            </a:r>
          </a:p>
          <a:p>
            <a:pPr marL="0" indent="292100"/>
            <a:r>
              <a:rPr lang="en-US" b="1" dirty="0"/>
              <a:t>Allergic</a:t>
            </a:r>
          </a:p>
          <a:p>
            <a:pPr marL="0" indent="292100">
              <a:buNone/>
            </a:pPr>
            <a:r>
              <a:rPr lang="en-US" dirty="0"/>
              <a:t>    - </a:t>
            </a:r>
            <a:r>
              <a:rPr lang="en-US" sz="2400" dirty="0"/>
              <a:t>anaphylaxis</a:t>
            </a:r>
          </a:p>
          <a:p>
            <a:pPr marL="0" indent="292100">
              <a:buNone/>
            </a:pPr>
            <a:r>
              <a:rPr lang="en-US" sz="2400" dirty="0"/>
              <a:t>     - </a:t>
            </a:r>
            <a:r>
              <a:rPr lang="en-US" sz="2400" u="sng" dirty="0"/>
              <a:t>serious but rare</a:t>
            </a:r>
          </a:p>
        </p:txBody>
      </p:sp>
      <p:sp>
        <p:nvSpPr>
          <p:cNvPr id="302083" name="Text Box 4"/>
          <p:cNvSpPr txBox="1">
            <a:spLocks noChangeArrowheads="1"/>
          </p:cNvSpPr>
          <p:nvPr/>
        </p:nvSpPr>
        <p:spPr bwMode="auto">
          <a:xfrm>
            <a:off x="2667000" y="6321624"/>
            <a:ext cx="7239000" cy="307777"/>
          </a:xfrm>
          <a:prstGeom prst="rect">
            <a:avLst/>
          </a:prstGeom>
          <a:noFill/>
          <a:ln w="9525">
            <a:noFill/>
            <a:miter lim="800000"/>
            <a:headEnd/>
            <a:tailEnd/>
          </a:ln>
        </p:spPr>
        <p:txBody>
          <a:bodyPr wrap="square">
            <a:spAutoFit/>
          </a:bodyPr>
          <a:lstStyle/>
          <a:p>
            <a:pPr>
              <a:spcBef>
                <a:spcPct val="50000"/>
              </a:spcBef>
            </a:pPr>
            <a:r>
              <a:rPr lang="en-US" sz="1400" b="1" dirty="0">
                <a:solidFill>
                  <a:srgbClr val="FFFFFF"/>
                </a:solidFill>
                <a:latin typeface="Calibri"/>
              </a:rPr>
              <a:t>Ref: Epidemiology and Prevention of Vaccine-Preventable Diseases. 13th Edition,  2015</a:t>
            </a:r>
          </a:p>
        </p:txBody>
      </p:sp>
    </p:spTree>
    <p:extLst>
      <p:ext uri="{BB962C8B-B14F-4D97-AF65-F5344CB8AC3E}">
        <p14:creationId xmlns:p14="http://schemas.microsoft.com/office/powerpoint/2010/main" val="1429920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96456" y="1273939"/>
            <a:ext cx="1822537" cy="4149525"/>
          </a:xfrm>
          <a:prstGeom prst="rect">
            <a:avLst/>
          </a:prstGeom>
        </p:spPr>
      </p:pic>
      <p:sp>
        <p:nvSpPr>
          <p:cNvPr id="3" name="Rectangle 2"/>
          <p:cNvSpPr/>
          <p:nvPr/>
        </p:nvSpPr>
        <p:spPr>
          <a:xfrm>
            <a:off x="4600878" y="381001"/>
            <a:ext cx="4204997" cy="507831"/>
          </a:xfrm>
          <a:prstGeom prst="rect">
            <a:avLst/>
          </a:prstGeom>
        </p:spPr>
        <p:txBody>
          <a:bodyPr wrap="none">
            <a:spAutoFit/>
          </a:bodyPr>
          <a:lstStyle/>
          <a:p>
            <a:pPr defTabSz="685800">
              <a:defRPr/>
            </a:pPr>
            <a:r>
              <a:rPr lang="en-US" sz="2700" kern="0" dirty="0">
                <a:solidFill>
                  <a:srgbClr val="FFFF99"/>
                </a:solidFill>
                <a:ea typeface="+mj-ea"/>
                <a:cs typeface="+mj-cs"/>
              </a:rPr>
              <a:t>Monitoring Vaccine Safety</a:t>
            </a:r>
            <a:endParaRPr lang="en-US" sz="1350" kern="0" dirty="0">
              <a:solidFill>
                <a:sysClr val="windowText" lastClr="000000"/>
              </a:solidFill>
            </a:endParaRPr>
          </a:p>
        </p:txBody>
      </p:sp>
      <p:sp>
        <p:nvSpPr>
          <p:cNvPr id="6" name="Rectangle 4"/>
          <p:cNvSpPr>
            <a:spLocks noChangeArrowheads="1"/>
          </p:cNvSpPr>
          <p:nvPr/>
        </p:nvSpPr>
        <p:spPr bwMode="auto">
          <a:xfrm>
            <a:off x="4600878" y="1577262"/>
            <a:ext cx="5412137" cy="2240029"/>
          </a:xfrm>
          <a:prstGeom prst="rect">
            <a:avLst/>
          </a:prstGeom>
          <a:solidFill>
            <a:schemeClr val="tx1">
              <a:lumMod val="85000"/>
            </a:schemeClr>
          </a:solidFill>
          <a:ln>
            <a:noFill/>
          </a:ln>
          <a:effectLst/>
        </p:spPr>
        <p:txBody>
          <a:bodyPr vert="horz" wrap="square" lIns="68580" tIns="0" rIns="68580" bIns="2380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200" b="1" dirty="0">
                <a:solidFill>
                  <a:srgbClr val="002060"/>
                </a:solidFill>
                <a:latin typeface="latobold"/>
              </a:rPr>
              <a:t>Option 1 - Report Online to VAERS (Preferred)</a:t>
            </a:r>
          </a:p>
          <a:p>
            <a:pPr defTabSz="685800"/>
            <a:r>
              <a:rPr lang="en-US" altLang="en-US" sz="1200" dirty="0">
                <a:solidFill>
                  <a:srgbClr val="0070C0"/>
                </a:solidFill>
                <a:latin typeface="latoregular"/>
              </a:rPr>
              <a:t>Submit a VAERS report online. The report must be completed online and submitted in one sitting and cannot be saved and returned to at a later time. Your information will be erased if you are inactive for 20 minutes; you will receive a warning after 15 minutes.</a:t>
            </a:r>
          </a:p>
          <a:p>
            <a:pPr defTabSz="685800"/>
            <a:r>
              <a:rPr lang="en-US" altLang="en-US" sz="1200" dirty="0">
                <a:solidFill>
                  <a:srgbClr val="428BCA"/>
                </a:solidFill>
                <a:latin typeface="latoregular"/>
                <a:hlinkClick r:id="rId4"/>
              </a:rPr>
              <a:t>  </a:t>
            </a:r>
            <a:endParaRPr lang="en-US" altLang="en-US" sz="1050" dirty="0">
              <a:solidFill>
                <a:srgbClr val="428BCA"/>
              </a:solidFill>
              <a:latin typeface="latobold"/>
            </a:endParaRPr>
          </a:p>
          <a:p>
            <a:pPr defTabSz="685800"/>
            <a:r>
              <a:rPr lang="en-US" altLang="en-US" sz="1200" b="1" dirty="0">
                <a:solidFill>
                  <a:srgbClr val="002060"/>
                </a:solidFill>
                <a:latin typeface="latobold"/>
              </a:rPr>
              <a:t>Option 2 - Report using a Writable PDF Form</a:t>
            </a:r>
          </a:p>
          <a:p>
            <a:pPr defTabSz="685800"/>
            <a:r>
              <a:rPr lang="en-US" altLang="en-US" sz="1200" dirty="0">
                <a:solidFill>
                  <a:srgbClr val="0070C0"/>
                </a:solidFill>
                <a:latin typeface="latoregular"/>
              </a:rPr>
              <a:t>Download the Writable PDF Form to a computer. Complete the VAERS report offline if you do not have time to complete it all at once. Return to this page to upload the completed Writable PDF form by clicking here.</a:t>
            </a:r>
          </a:p>
          <a:p>
            <a:pPr defTabSz="685800"/>
            <a:r>
              <a:rPr lang="en-US" altLang="en-US" sz="1200" b="1" dirty="0">
                <a:solidFill>
                  <a:srgbClr val="0070C0"/>
                </a:solidFill>
                <a:latin typeface="latobold"/>
              </a:rPr>
              <a:t>If you need further assistance with reporting to VAERS, please email info@VAERS.org or call 1-800-822-7967.</a:t>
            </a:r>
            <a:endParaRPr lang="en-US" altLang="en-US" sz="1200" dirty="0">
              <a:solidFill>
                <a:srgbClr val="0070C0"/>
              </a:solidFill>
              <a:latin typeface="latoregular"/>
            </a:endParaRPr>
          </a:p>
        </p:txBody>
      </p:sp>
      <p:sp>
        <p:nvSpPr>
          <p:cNvPr id="9" name="TextBox 8"/>
          <p:cNvSpPr txBox="1"/>
          <p:nvPr/>
        </p:nvSpPr>
        <p:spPr>
          <a:xfrm>
            <a:off x="4621426" y="3934476"/>
            <a:ext cx="5665574" cy="2862322"/>
          </a:xfrm>
          <a:prstGeom prst="rect">
            <a:avLst/>
          </a:prstGeom>
          <a:noFill/>
        </p:spPr>
        <p:txBody>
          <a:bodyPr wrap="square" rtlCol="0">
            <a:spAutoFit/>
          </a:bodyPr>
          <a:lstStyle/>
          <a:p>
            <a:pPr marL="257175" indent="-257175">
              <a:buSzPct val="125000"/>
              <a:buFont typeface="Arial" panose="020B0604020202020204" pitchFamily="34" charset="0"/>
              <a:buChar char="•"/>
            </a:pPr>
            <a:r>
              <a:rPr lang="en-US" sz="1500" dirty="0"/>
              <a:t> </a:t>
            </a:r>
            <a:r>
              <a:rPr lang="en-US" b="1" dirty="0"/>
              <a:t>FDA and Vaccine Data Link Safety Project</a:t>
            </a:r>
          </a:p>
          <a:p>
            <a:pPr>
              <a:buSzPct val="125000"/>
            </a:pPr>
            <a:endParaRPr lang="en-US" b="1" dirty="0"/>
          </a:p>
          <a:p>
            <a:pPr marL="257175" indent="-257175">
              <a:buClr>
                <a:srgbClr val="FFFFFF"/>
              </a:buClr>
              <a:buSzPct val="125000"/>
              <a:buFont typeface="Arial" panose="020B0604020202020204" pitchFamily="34" charset="0"/>
              <a:buChar char="•"/>
              <a:defRPr/>
            </a:pPr>
            <a:r>
              <a:rPr lang="en-US" dirty="0">
                <a:solidFill>
                  <a:srgbClr val="FFFFFF"/>
                </a:solidFill>
                <a:cs typeface="Arial" charset="0"/>
              </a:rPr>
              <a:t> </a:t>
            </a:r>
            <a:r>
              <a:rPr lang="en-US" b="1" dirty="0">
                <a:solidFill>
                  <a:srgbClr val="FFFFFF"/>
                </a:solidFill>
                <a:cs typeface="Arial" charset="0"/>
              </a:rPr>
              <a:t>VERP: </a:t>
            </a:r>
            <a:r>
              <a:rPr lang="en-US" b="1" u="sng" dirty="0">
                <a:solidFill>
                  <a:srgbClr val="FFFFFF"/>
                </a:solidFill>
                <a:cs typeface="Arial" charset="0"/>
              </a:rPr>
              <a:t>V</a:t>
            </a:r>
            <a:r>
              <a:rPr lang="en-US" b="1" dirty="0">
                <a:solidFill>
                  <a:srgbClr val="FFFFFF"/>
                </a:solidFill>
                <a:cs typeface="Arial" charset="0"/>
              </a:rPr>
              <a:t>ACCINE </a:t>
            </a:r>
            <a:r>
              <a:rPr lang="en-US" b="1" u="sng" dirty="0">
                <a:solidFill>
                  <a:srgbClr val="FFFFFF"/>
                </a:solidFill>
                <a:cs typeface="Arial" charset="0"/>
              </a:rPr>
              <a:t>E</a:t>
            </a:r>
            <a:r>
              <a:rPr lang="en-US" b="1" dirty="0">
                <a:solidFill>
                  <a:srgbClr val="FFFFFF"/>
                </a:solidFill>
                <a:cs typeface="Arial" charset="0"/>
              </a:rPr>
              <a:t>RROR </a:t>
            </a:r>
            <a:r>
              <a:rPr lang="en-US" b="1" u="sng" dirty="0">
                <a:solidFill>
                  <a:srgbClr val="FFFFFF"/>
                </a:solidFill>
                <a:cs typeface="Arial" charset="0"/>
              </a:rPr>
              <a:t>R</a:t>
            </a:r>
            <a:r>
              <a:rPr lang="en-US" b="1" dirty="0">
                <a:solidFill>
                  <a:srgbClr val="FFFFFF"/>
                </a:solidFill>
                <a:cs typeface="Arial" charset="0"/>
              </a:rPr>
              <a:t>EPORTING </a:t>
            </a:r>
            <a:r>
              <a:rPr lang="en-US" b="1" u="sng" dirty="0">
                <a:solidFill>
                  <a:srgbClr val="FFFFFF"/>
                </a:solidFill>
                <a:cs typeface="Arial" charset="0"/>
              </a:rPr>
              <a:t>S</a:t>
            </a:r>
            <a:r>
              <a:rPr lang="en-US" b="1" dirty="0">
                <a:solidFill>
                  <a:srgbClr val="FFFFFF"/>
                </a:solidFill>
                <a:cs typeface="Arial" charset="0"/>
              </a:rPr>
              <a:t>YSTEM</a:t>
            </a:r>
            <a:r>
              <a:rPr lang="en-US" dirty="0">
                <a:solidFill>
                  <a:srgbClr val="FFFFFF"/>
                </a:solidFill>
                <a:cs typeface="Arial" charset="0"/>
              </a:rPr>
              <a:t>	</a:t>
            </a:r>
          </a:p>
          <a:p>
            <a:pPr lvl="1" fontAlgn="base">
              <a:spcBef>
                <a:spcPct val="0"/>
              </a:spcBef>
              <a:spcAft>
                <a:spcPct val="0"/>
              </a:spcAft>
              <a:buSzPct val="90000"/>
              <a:buFont typeface="Wingdings" pitchFamily="2" charset="2"/>
              <a:buChar char="ü"/>
              <a:defRPr/>
            </a:pPr>
            <a:r>
              <a:rPr lang="en-US" dirty="0">
                <a:solidFill>
                  <a:srgbClr val="FFFFFF"/>
                </a:solidFill>
                <a:cs typeface="Arial" charset="0"/>
              </a:rPr>
              <a:t> On line reporting at </a:t>
            </a:r>
            <a:r>
              <a:rPr lang="en-US" dirty="0">
                <a:solidFill>
                  <a:srgbClr val="00B0F0"/>
                </a:solidFill>
                <a:cs typeface="Arial" charset="0"/>
              </a:rPr>
              <a:t>http://verp.ismp.org/</a:t>
            </a:r>
          </a:p>
          <a:p>
            <a:pPr lvl="1" fontAlgn="base">
              <a:spcBef>
                <a:spcPct val="0"/>
              </a:spcBef>
              <a:spcAft>
                <a:spcPct val="0"/>
              </a:spcAft>
              <a:buSzPct val="90000"/>
              <a:buFont typeface="Wingdings" pitchFamily="2" charset="2"/>
              <a:buChar char="ü"/>
              <a:defRPr/>
            </a:pPr>
            <a:r>
              <a:rPr lang="en-US" dirty="0">
                <a:solidFill>
                  <a:srgbClr val="FFFFFF"/>
                </a:solidFill>
                <a:cs typeface="Arial" charset="0"/>
              </a:rPr>
              <a:t> Report even if no adverse events associated with incident</a:t>
            </a:r>
          </a:p>
          <a:p>
            <a:pPr lvl="1" fontAlgn="base">
              <a:spcBef>
                <a:spcPct val="0"/>
              </a:spcBef>
              <a:spcAft>
                <a:spcPct val="0"/>
              </a:spcAft>
              <a:buSzPct val="90000"/>
              <a:buFont typeface="Wingdings" pitchFamily="2" charset="2"/>
              <a:buChar char="ü"/>
              <a:defRPr/>
            </a:pPr>
            <a:r>
              <a:rPr lang="en-US" dirty="0">
                <a:solidFill>
                  <a:srgbClr val="FFFFFF"/>
                </a:solidFill>
                <a:cs typeface="Arial" charset="0"/>
              </a:rPr>
              <a:t> Will help identify sources of errors to help develop prevention strategies</a:t>
            </a:r>
          </a:p>
          <a:p>
            <a:endParaRPr lang="en-US" dirty="0"/>
          </a:p>
        </p:txBody>
      </p:sp>
      <p:sp>
        <p:nvSpPr>
          <p:cNvPr id="5" name="TextBox 4"/>
          <p:cNvSpPr txBox="1"/>
          <p:nvPr/>
        </p:nvSpPr>
        <p:spPr>
          <a:xfrm>
            <a:off x="4621426" y="1090743"/>
            <a:ext cx="2145236" cy="369332"/>
          </a:xfrm>
          <a:prstGeom prst="rect">
            <a:avLst/>
          </a:prstGeom>
          <a:noFill/>
        </p:spPr>
        <p:txBody>
          <a:bodyPr wrap="square" rtlCol="0">
            <a:spAutoFit/>
          </a:bodyPr>
          <a:lstStyle/>
          <a:p>
            <a:pPr marL="214313" indent="-214313">
              <a:buSzPct val="125000"/>
              <a:buFont typeface="Arial" panose="020B0604020202020204" pitchFamily="34" charset="0"/>
              <a:buChar char="•"/>
            </a:pPr>
            <a:r>
              <a:rPr lang="en-US" b="1" dirty="0"/>
              <a:t>VAERS</a:t>
            </a:r>
          </a:p>
        </p:txBody>
      </p:sp>
    </p:spTree>
    <p:extLst>
      <p:ext uri="{BB962C8B-B14F-4D97-AF65-F5344CB8AC3E}">
        <p14:creationId xmlns:p14="http://schemas.microsoft.com/office/powerpoint/2010/main" val="11849347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ChangeArrowheads="1"/>
          </p:cNvSpPr>
          <p:nvPr>
            <p:ph type="title" idx="4294967295"/>
          </p:nvPr>
        </p:nvSpPr>
        <p:spPr>
          <a:xfrm>
            <a:off x="1752600" y="609600"/>
            <a:ext cx="8610600" cy="914400"/>
          </a:xfrm>
        </p:spPr>
        <p:txBody>
          <a:bodyPr>
            <a:normAutofit fontScale="90000"/>
          </a:bodyPr>
          <a:lstStyle/>
          <a:p>
            <a:pPr eaLnBrk="1" hangingPunct="1"/>
            <a:r>
              <a:rPr lang="en-US" sz="3600" dirty="0">
                <a:solidFill>
                  <a:srgbClr val="FFFF99"/>
                </a:solidFill>
              </a:rPr>
              <a:t>Why do we miss opportunities to immunize?</a:t>
            </a:r>
          </a:p>
        </p:txBody>
      </p:sp>
      <p:sp>
        <p:nvSpPr>
          <p:cNvPr id="306178" name="Rectangle 3"/>
          <p:cNvSpPr>
            <a:spLocks noGrp="1" noChangeArrowheads="1"/>
          </p:cNvSpPr>
          <p:nvPr>
            <p:ph type="body" idx="4294967295"/>
          </p:nvPr>
        </p:nvSpPr>
        <p:spPr>
          <a:xfrm>
            <a:off x="1950720" y="2160270"/>
            <a:ext cx="7848600" cy="3886200"/>
          </a:xfrm>
        </p:spPr>
        <p:txBody>
          <a:bodyPr/>
          <a:lstStyle/>
          <a:p>
            <a:pPr eaLnBrk="1" hangingPunct="1"/>
            <a:r>
              <a:rPr lang="en-US" dirty="0"/>
              <a:t>Physician or patient unaware of the need</a:t>
            </a:r>
          </a:p>
          <a:p>
            <a:pPr eaLnBrk="1" hangingPunct="1"/>
            <a:r>
              <a:rPr lang="en-US" dirty="0"/>
              <a:t>Visits for mild illness, injury, or follow-up</a:t>
            </a:r>
          </a:p>
          <a:p>
            <a:pPr eaLnBrk="1" hangingPunct="1"/>
            <a:r>
              <a:rPr lang="en-US" dirty="0"/>
              <a:t>Need for multiple vaccines</a:t>
            </a:r>
          </a:p>
          <a:p>
            <a:pPr eaLnBrk="1" hangingPunct="1"/>
            <a:r>
              <a:rPr lang="en-US" dirty="0"/>
              <a:t>Invalid contraindications	</a:t>
            </a:r>
          </a:p>
          <a:p>
            <a:pPr eaLnBrk="1" hangingPunct="1"/>
            <a:r>
              <a:rPr lang="en-US" dirty="0">
                <a:solidFill>
                  <a:srgbClr val="FFFFFF"/>
                </a:solidFill>
              </a:rPr>
              <a:t>Inappropriate clinic policies</a:t>
            </a:r>
          </a:p>
          <a:p>
            <a:pPr eaLnBrk="1" hangingPunct="1"/>
            <a:r>
              <a:rPr lang="en-US" dirty="0">
                <a:solidFill>
                  <a:srgbClr val="FFFFFF"/>
                </a:solidFill>
              </a:rPr>
              <a:t>Reimbursement deficiencies</a:t>
            </a:r>
          </a:p>
        </p:txBody>
      </p:sp>
      <p:pic>
        <p:nvPicPr>
          <p:cNvPr id="6" name="Picture 7" descr="frustration">
            <a:hlinkClick r:id="rId3"/>
          </p:cNvPr>
          <p:cNvPicPr>
            <a:picLocks noChangeAspect="1" noChangeArrowheads="1"/>
          </p:cNvPicPr>
          <p:nvPr/>
        </p:nvPicPr>
        <p:blipFill>
          <a:blip r:embed="rId4" cstate="print"/>
          <a:srcRect/>
          <a:stretch>
            <a:fillRect/>
          </a:stretch>
        </p:blipFill>
        <p:spPr bwMode="auto">
          <a:xfrm>
            <a:off x="8825388" y="4232911"/>
            <a:ext cx="1947863" cy="2233613"/>
          </a:xfrm>
          <a:prstGeom prst="rect">
            <a:avLst/>
          </a:prstGeom>
          <a:noFill/>
          <a:ln w="9525">
            <a:noFill/>
            <a:miter lim="800000"/>
            <a:headEnd/>
            <a:tailEnd/>
          </a:ln>
        </p:spPr>
      </p:pic>
    </p:spTree>
    <p:extLst>
      <p:ext uri="{BB962C8B-B14F-4D97-AF65-F5344CB8AC3E}">
        <p14:creationId xmlns:p14="http://schemas.microsoft.com/office/powerpoint/2010/main" val="3841363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idx="4294967295"/>
          </p:nvPr>
        </p:nvSpPr>
        <p:spPr>
          <a:xfrm>
            <a:off x="2209800" y="228600"/>
            <a:ext cx="7772400" cy="1143000"/>
          </a:xfrm>
        </p:spPr>
        <p:txBody>
          <a:bodyPr/>
          <a:lstStyle/>
          <a:p>
            <a:r>
              <a:rPr lang="en-US" sz="3600" u="sng" dirty="0">
                <a:solidFill>
                  <a:srgbClr val="FFFF99"/>
                </a:solidFill>
              </a:rPr>
              <a:t>Invalid</a:t>
            </a:r>
            <a:r>
              <a:rPr lang="en-US" sz="3600" dirty="0">
                <a:solidFill>
                  <a:srgbClr val="FFFF99"/>
                </a:solidFill>
              </a:rPr>
              <a:t> Contraindications to Vaccine</a:t>
            </a:r>
          </a:p>
        </p:txBody>
      </p:sp>
      <p:sp>
        <p:nvSpPr>
          <p:cNvPr id="308227" name="Rectangle 3"/>
          <p:cNvSpPr>
            <a:spLocks noGrp="1" noChangeArrowheads="1"/>
          </p:cNvSpPr>
          <p:nvPr>
            <p:ph type="body" sz="half" idx="4294967295"/>
          </p:nvPr>
        </p:nvSpPr>
        <p:spPr>
          <a:xfrm>
            <a:off x="1981200" y="1524000"/>
            <a:ext cx="3810000" cy="4114800"/>
          </a:xfrm>
        </p:spPr>
        <p:txBody>
          <a:bodyPr>
            <a:normAutofit lnSpcReduction="10000"/>
          </a:bodyPr>
          <a:lstStyle/>
          <a:p>
            <a:pPr>
              <a:spcBef>
                <a:spcPct val="50000"/>
              </a:spcBef>
              <a:buClr>
                <a:schemeClr val="tx1"/>
              </a:buClr>
              <a:buSzPct val="95000"/>
            </a:pPr>
            <a:r>
              <a:rPr lang="en-US" dirty="0"/>
              <a:t>Mild illness or injury</a:t>
            </a:r>
          </a:p>
          <a:p>
            <a:pPr>
              <a:lnSpc>
                <a:spcPct val="75000"/>
              </a:lnSpc>
              <a:spcBef>
                <a:spcPct val="45000"/>
              </a:spcBef>
              <a:buClr>
                <a:schemeClr val="tx1"/>
              </a:buClr>
              <a:buSzPct val="95000"/>
            </a:pPr>
            <a:r>
              <a:rPr lang="en-US" dirty="0"/>
              <a:t>Antibiotic therapy</a:t>
            </a:r>
          </a:p>
          <a:p>
            <a:pPr>
              <a:lnSpc>
                <a:spcPct val="75000"/>
              </a:lnSpc>
              <a:spcBef>
                <a:spcPct val="45000"/>
              </a:spcBef>
              <a:buClr>
                <a:schemeClr val="tx1"/>
              </a:buClr>
              <a:buSzPct val="95000"/>
            </a:pPr>
            <a:r>
              <a:rPr lang="en-US" dirty="0"/>
              <a:t>Disease exposure or convalescence</a:t>
            </a:r>
          </a:p>
          <a:p>
            <a:pPr>
              <a:lnSpc>
                <a:spcPct val="75000"/>
              </a:lnSpc>
              <a:spcBef>
                <a:spcPct val="45000"/>
              </a:spcBef>
              <a:buClr>
                <a:schemeClr val="tx1"/>
              </a:buClr>
              <a:buSzPct val="95000"/>
            </a:pPr>
            <a:r>
              <a:rPr lang="en-US" dirty="0"/>
              <a:t>Pregnancy or immunosuppression in household</a:t>
            </a:r>
          </a:p>
          <a:p>
            <a:pPr>
              <a:lnSpc>
                <a:spcPct val="75000"/>
              </a:lnSpc>
              <a:spcBef>
                <a:spcPct val="45000"/>
              </a:spcBef>
              <a:buClr>
                <a:schemeClr val="tx1"/>
              </a:buClr>
              <a:buSzPct val="95000"/>
            </a:pPr>
            <a:r>
              <a:rPr lang="en-US" dirty="0"/>
              <a:t>Family history of an adverse event to a vaccine</a:t>
            </a:r>
          </a:p>
          <a:p>
            <a:endParaRPr lang="en-US" sz="2900" dirty="0">
              <a:solidFill>
                <a:srgbClr val="FFFFCC"/>
              </a:solidFill>
            </a:endParaRPr>
          </a:p>
        </p:txBody>
      </p:sp>
      <p:sp>
        <p:nvSpPr>
          <p:cNvPr id="61444" name="Rectangle 4"/>
          <p:cNvSpPr>
            <a:spLocks noGrp="1" noChangeArrowheads="1"/>
          </p:cNvSpPr>
          <p:nvPr>
            <p:ph type="body" sz="half" idx="4294967295"/>
          </p:nvPr>
        </p:nvSpPr>
        <p:spPr>
          <a:xfrm>
            <a:off x="6276561" y="1676400"/>
            <a:ext cx="3810000" cy="3581400"/>
          </a:xfrm>
        </p:spPr>
        <p:txBody>
          <a:bodyPr/>
          <a:lstStyle/>
          <a:p>
            <a:pPr>
              <a:lnSpc>
                <a:spcPct val="75000"/>
              </a:lnSpc>
              <a:spcBef>
                <a:spcPct val="45000"/>
              </a:spcBef>
              <a:buClr>
                <a:schemeClr val="tx1"/>
              </a:buClr>
              <a:defRPr/>
            </a:pPr>
            <a:r>
              <a:rPr lang="en-US" dirty="0"/>
              <a:t>Breastfeeding </a:t>
            </a:r>
          </a:p>
          <a:p>
            <a:pPr>
              <a:lnSpc>
                <a:spcPct val="75000"/>
              </a:lnSpc>
              <a:spcBef>
                <a:spcPct val="45000"/>
              </a:spcBef>
              <a:buClr>
                <a:schemeClr val="tx1"/>
              </a:buClr>
              <a:defRPr/>
            </a:pPr>
            <a:r>
              <a:rPr lang="en-US" dirty="0"/>
              <a:t>Prematurity</a:t>
            </a:r>
          </a:p>
          <a:p>
            <a:pPr>
              <a:lnSpc>
                <a:spcPct val="75000"/>
              </a:lnSpc>
              <a:spcBef>
                <a:spcPct val="45000"/>
              </a:spcBef>
              <a:buClr>
                <a:schemeClr val="tx1"/>
              </a:buClr>
              <a:defRPr/>
            </a:pPr>
            <a:r>
              <a:rPr lang="en-US" dirty="0"/>
              <a:t>Allergies to products not in vaccine</a:t>
            </a:r>
          </a:p>
          <a:p>
            <a:pPr>
              <a:lnSpc>
                <a:spcPct val="75000"/>
              </a:lnSpc>
              <a:spcBef>
                <a:spcPct val="45000"/>
              </a:spcBef>
              <a:buClr>
                <a:schemeClr val="tx1"/>
              </a:buClr>
              <a:defRPr/>
            </a:pPr>
            <a:r>
              <a:rPr lang="en-US" dirty="0"/>
              <a:t>Need for TB skin testing</a:t>
            </a:r>
          </a:p>
          <a:p>
            <a:pPr>
              <a:lnSpc>
                <a:spcPct val="75000"/>
              </a:lnSpc>
              <a:spcBef>
                <a:spcPct val="45000"/>
              </a:spcBef>
              <a:buClr>
                <a:schemeClr val="tx1"/>
              </a:buClr>
              <a:defRPr/>
            </a:pPr>
            <a:r>
              <a:rPr lang="en-US" dirty="0"/>
              <a:t>Need for multiple vaccines</a:t>
            </a:r>
            <a:r>
              <a:rPr lang="en-US" dirty="0">
                <a:effectLst>
                  <a:outerShdw blurRad="38100" dist="38100" dir="2700000" algn="tl">
                    <a:srgbClr val="000000"/>
                  </a:outerShdw>
                </a:effectLst>
              </a:rPr>
              <a:t> </a:t>
            </a:r>
            <a:endParaRPr lang="en-US" sz="2900" dirty="0">
              <a:solidFill>
                <a:srgbClr val="FFFFCC"/>
              </a:solidFill>
            </a:endParaRPr>
          </a:p>
        </p:txBody>
      </p:sp>
      <p:sp>
        <p:nvSpPr>
          <p:cNvPr id="308229" name="Text Box 5"/>
          <p:cNvSpPr txBox="1">
            <a:spLocks noChangeArrowheads="1"/>
          </p:cNvSpPr>
          <p:nvPr/>
        </p:nvSpPr>
        <p:spPr bwMode="auto">
          <a:xfrm>
            <a:off x="2667000" y="6096001"/>
            <a:ext cx="7239000" cy="307777"/>
          </a:xfrm>
          <a:prstGeom prst="rect">
            <a:avLst/>
          </a:prstGeom>
          <a:noFill/>
          <a:ln w="9525">
            <a:noFill/>
            <a:miter lim="800000"/>
            <a:headEnd/>
            <a:tailEnd/>
          </a:ln>
        </p:spPr>
        <p:txBody>
          <a:bodyPr wrap="square">
            <a:spAutoFit/>
          </a:bodyPr>
          <a:lstStyle/>
          <a:p>
            <a:pPr>
              <a:spcBef>
                <a:spcPct val="50000"/>
              </a:spcBef>
            </a:pPr>
            <a:r>
              <a:rPr lang="en-US" sz="1400" b="1" dirty="0">
                <a:solidFill>
                  <a:srgbClr val="FFFFFF"/>
                </a:solidFill>
                <a:latin typeface="Calibri" pitchFamily="34" charset="0"/>
              </a:rPr>
              <a:t>Ref: General Recommendations on Immunization - MMWR  January 28, 2011, </a:t>
            </a:r>
            <a:r>
              <a:rPr lang="en-US" sz="1400" b="1" dirty="0" err="1">
                <a:solidFill>
                  <a:srgbClr val="FFFFFF"/>
                </a:solidFill>
                <a:latin typeface="Calibri" pitchFamily="34" charset="0"/>
              </a:rPr>
              <a:t>Vol</a:t>
            </a:r>
            <a:r>
              <a:rPr lang="en-US" sz="1400" b="1" dirty="0">
                <a:solidFill>
                  <a:srgbClr val="FFFFFF"/>
                </a:solidFill>
                <a:latin typeface="Calibri" pitchFamily="34" charset="0"/>
              </a:rPr>
              <a:t> 60 # RR02)</a:t>
            </a:r>
          </a:p>
        </p:txBody>
      </p:sp>
    </p:spTree>
    <p:extLst>
      <p:ext uri="{BB962C8B-B14F-4D97-AF65-F5344CB8AC3E}">
        <p14:creationId xmlns:p14="http://schemas.microsoft.com/office/powerpoint/2010/main" val="1951025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ChangeArrowheads="1"/>
          </p:cNvSpPr>
          <p:nvPr>
            <p:ph type="title" idx="4294967295"/>
          </p:nvPr>
        </p:nvSpPr>
        <p:spPr>
          <a:xfrm>
            <a:off x="1676400" y="152400"/>
            <a:ext cx="8839200" cy="914400"/>
          </a:xfrm>
        </p:spPr>
        <p:txBody>
          <a:bodyPr/>
          <a:lstStyle/>
          <a:p>
            <a:pPr algn="ctr" eaLnBrk="1" hangingPunct="1"/>
            <a:r>
              <a:rPr lang="en-US" sz="3600" dirty="0">
                <a:solidFill>
                  <a:srgbClr val="FFFF99"/>
                </a:solidFill>
              </a:rPr>
              <a:t>Vaccine Risk Perception</a:t>
            </a:r>
            <a:r>
              <a:rPr lang="en-US" sz="3600" dirty="0"/>
              <a:t> </a:t>
            </a:r>
          </a:p>
        </p:txBody>
      </p:sp>
      <p:sp>
        <p:nvSpPr>
          <p:cNvPr id="310274" name="Rectangle 3"/>
          <p:cNvSpPr>
            <a:spLocks noGrp="1" noChangeArrowheads="1"/>
          </p:cNvSpPr>
          <p:nvPr>
            <p:ph type="body" sz="half" idx="4294967295"/>
          </p:nvPr>
        </p:nvSpPr>
        <p:spPr>
          <a:xfrm>
            <a:off x="2057400" y="2792730"/>
            <a:ext cx="8077200" cy="3733800"/>
          </a:xfrm>
        </p:spPr>
        <p:txBody>
          <a:bodyPr/>
          <a:lstStyle/>
          <a:p>
            <a:pPr algn="ctr" eaLnBrk="1" hangingPunct="1">
              <a:buFontTx/>
              <a:buNone/>
            </a:pPr>
            <a:r>
              <a:rPr lang="en-US" u="sng" dirty="0">
                <a:solidFill>
                  <a:schemeClr val="tx2">
                    <a:lumMod val="40000"/>
                    <a:lumOff val="60000"/>
                  </a:schemeClr>
                </a:solidFill>
              </a:rPr>
              <a:t>Concerns</a:t>
            </a:r>
          </a:p>
          <a:p>
            <a:pPr lvl="1" eaLnBrk="1" hangingPunct="1">
              <a:buClr>
                <a:schemeClr val="tx1"/>
              </a:buClr>
              <a:buFontTx/>
              <a:buChar char="•"/>
            </a:pPr>
            <a:r>
              <a:rPr lang="en-US" sz="2900" dirty="0"/>
              <a:t>Immune system overload</a:t>
            </a:r>
          </a:p>
          <a:p>
            <a:pPr lvl="1" eaLnBrk="1" hangingPunct="1">
              <a:buClr>
                <a:schemeClr val="tx1"/>
              </a:buClr>
              <a:buFontTx/>
              <a:buChar char="•"/>
            </a:pPr>
            <a:r>
              <a:rPr lang="en-US" sz="2900" dirty="0"/>
              <a:t>Vaccines have side effects (adverse reactions)</a:t>
            </a:r>
          </a:p>
          <a:p>
            <a:pPr lvl="1" eaLnBrk="1" hangingPunct="1">
              <a:buClr>
                <a:schemeClr val="tx1"/>
              </a:buClr>
              <a:buFontTx/>
              <a:buChar char="•"/>
            </a:pPr>
            <a:r>
              <a:rPr lang="en-US" sz="2900" dirty="0"/>
              <a:t>Immunity from the disease is better than immunity from a vaccine (</a:t>
            </a:r>
            <a:r>
              <a:rPr lang="en-US" sz="2900" dirty="0" err="1"/>
              <a:t>ie</a:t>
            </a:r>
            <a:r>
              <a:rPr lang="en-US" sz="2900" dirty="0"/>
              <a:t>. chicken pox)</a:t>
            </a:r>
          </a:p>
          <a:p>
            <a:pPr lvl="1" eaLnBrk="1" hangingPunct="1">
              <a:buClr>
                <a:schemeClr val="tx1"/>
              </a:buClr>
              <a:buFontTx/>
              <a:buChar char="•"/>
            </a:pPr>
            <a:r>
              <a:rPr lang="en-US" sz="2900" dirty="0"/>
              <a:t>Vaccines cause autism </a:t>
            </a:r>
          </a:p>
        </p:txBody>
      </p:sp>
      <p:sp>
        <p:nvSpPr>
          <p:cNvPr id="4" name="Rectangle 3"/>
          <p:cNvSpPr/>
          <p:nvPr/>
        </p:nvSpPr>
        <p:spPr>
          <a:xfrm>
            <a:off x="1866900" y="1066800"/>
            <a:ext cx="8610600" cy="1384300"/>
          </a:xfrm>
          <a:prstGeom prst="rect">
            <a:avLst/>
          </a:prstGeom>
        </p:spPr>
        <p:txBody>
          <a:bodyPr wrap="square">
            <a:spAutoFit/>
          </a:bodyPr>
          <a:lstStyle/>
          <a:p>
            <a:pPr>
              <a:defRPr/>
            </a:pPr>
            <a:r>
              <a:rPr lang="en-US" sz="2800" dirty="0"/>
              <a:t>Many patients are not familiar with vaccine-preventable diseases and </a:t>
            </a:r>
            <a:r>
              <a:rPr lang="en-US" sz="2800" kern="0" dirty="0">
                <a:solidFill>
                  <a:srgbClr val="FFFFFF"/>
                </a:solidFill>
                <a:latin typeface="Calibri"/>
              </a:rPr>
              <a:t>perceive the risks of vaccines outweigh the  benefits.</a:t>
            </a:r>
            <a:endParaRPr lang="en-US" sz="2800" dirty="0"/>
          </a:p>
        </p:txBody>
      </p:sp>
    </p:spTree>
    <p:extLst>
      <p:ext uri="{BB962C8B-B14F-4D97-AF65-F5344CB8AC3E}">
        <p14:creationId xmlns:p14="http://schemas.microsoft.com/office/powerpoint/2010/main" val="6204362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ChangeArrowheads="1"/>
          </p:cNvSpPr>
          <p:nvPr>
            <p:ph type="title" idx="4294967295"/>
          </p:nvPr>
        </p:nvSpPr>
        <p:spPr>
          <a:xfrm>
            <a:off x="1676400" y="228600"/>
            <a:ext cx="8839200" cy="838200"/>
          </a:xfrm>
        </p:spPr>
        <p:txBody>
          <a:bodyPr/>
          <a:lstStyle/>
          <a:p>
            <a:pPr algn="ctr"/>
            <a:r>
              <a:rPr lang="en-US" sz="3600" dirty="0">
                <a:solidFill>
                  <a:srgbClr val="FFFF99"/>
                </a:solidFill>
              </a:rPr>
              <a:t>Response to Vaccine Safety Concerns</a:t>
            </a:r>
          </a:p>
        </p:txBody>
      </p:sp>
      <p:sp>
        <p:nvSpPr>
          <p:cNvPr id="94211" name="Rectangle 3"/>
          <p:cNvSpPr>
            <a:spLocks noGrp="1" noChangeArrowheads="1"/>
          </p:cNvSpPr>
          <p:nvPr>
            <p:ph type="body" idx="4294967295"/>
          </p:nvPr>
        </p:nvSpPr>
        <p:spPr>
          <a:xfrm>
            <a:off x="2133600" y="990600"/>
            <a:ext cx="7772400" cy="2895600"/>
          </a:xfrm>
        </p:spPr>
        <p:txBody>
          <a:bodyPr>
            <a:normAutofit fontScale="92500"/>
          </a:bodyPr>
          <a:lstStyle/>
          <a:p>
            <a:pPr marL="682625" indent="-396875"/>
            <a:r>
              <a:rPr lang="en-US" sz="2400" dirty="0"/>
              <a:t>Vaccines are among the most thoroughly tested and safest things we put into our bodies</a:t>
            </a:r>
          </a:p>
          <a:p>
            <a:pPr marL="682625" indent="-396875"/>
            <a:r>
              <a:rPr lang="en-US" sz="2400" dirty="0"/>
              <a:t>Refusing a vaccine means taking the risks of the disease and of spreading the disease to others</a:t>
            </a:r>
          </a:p>
          <a:p>
            <a:pPr marL="682625" indent="-396875"/>
            <a:r>
              <a:rPr lang="en-US" sz="2400" dirty="0"/>
              <a:t>“Natural immunity” (from disease) may come with complications, permanent damage, or death</a:t>
            </a:r>
          </a:p>
          <a:p>
            <a:pPr marL="682625" indent="-396875"/>
            <a:r>
              <a:rPr lang="en-US" sz="2400" dirty="0">
                <a:solidFill>
                  <a:srgbClr val="FFFFFF"/>
                </a:solidFill>
              </a:rPr>
              <a:t>In Georgia, an unimmunized student may be prohibited from attending school during an epidemic*</a:t>
            </a:r>
            <a:endParaRPr lang="en-US" sz="2400" dirty="0"/>
          </a:p>
        </p:txBody>
      </p:sp>
      <p:sp>
        <p:nvSpPr>
          <p:cNvPr id="312323" name="TextBox 3"/>
          <p:cNvSpPr txBox="1">
            <a:spLocks noChangeArrowheads="1"/>
          </p:cNvSpPr>
          <p:nvPr/>
        </p:nvSpPr>
        <p:spPr bwMode="auto">
          <a:xfrm>
            <a:off x="2667000" y="6245424"/>
            <a:ext cx="7010400" cy="307777"/>
          </a:xfrm>
          <a:prstGeom prst="rect">
            <a:avLst/>
          </a:prstGeom>
          <a:noFill/>
          <a:ln w="9525">
            <a:noFill/>
            <a:miter lim="800000"/>
            <a:headEnd/>
            <a:tailEnd/>
          </a:ln>
        </p:spPr>
        <p:txBody>
          <a:bodyPr wrap="square">
            <a:spAutoFit/>
          </a:bodyPr>
          <a:lstStyle/>
          <a:p>
            <a:r>
              <a:rPr lang="en-US" sz="1400" b="1" dirty="0">
                <a:solidFill>
                  <a:srgbClr val="FFFFFF"/>
                </a:solidFill>
                <a:latin typeface="Calibri" pitchFamily="34" charset="0"/>
              </a:rPr>
              <a:t>* State of Georgia -Rules of Department of Human Services: Public Health 290-5-4-.07</a:t>
            </a:r>
          </a:p>
        </p:txBody>
      </p:sp>
      <p:sp>
        <p:nvSpPr>
          <p:cNvPr id="5" name="TextBox 4"/>
          <p:cNvSpPr txBox="1"/>
          <p:nvPr/>
        </p:nvSpPr>
        <p:spPr>
          <a:xfrm>
            <a:off x="2133600" y="4114800"/>
            <a:ext cx="7848600" cy="1976438"/>
          </a:xfrm>
          <a:prstGeom prst="rect">
            <a:avLst/>
          </a:prstGeom>
          <a:noFill/>
        </p:spPr>
        <p:txBody>
          <a:bodyPr>
            <a:spAutoFit/>
          </a:bodyPr>
          <a:lstStyle/>
          <a:p>
            <a:pPr marL="682625" indent="-396875" eaLnBrk="0" hangingPunct="0">
              <a:lnSpc>
                <a:spcPct val="90000"/>
              </a:lnSpc>
              <a:spcBef>
                <a:spcPct val="20000"/>
              </a:spcBef>
              <a:buFont typeface="Arial" pitchFamily="34" charset="0"/>
              <a:buChar char="•"/>
              <a:defRPr/>
            </a:pPr>
            <a:r>
              <a:rPr lang="en-US" sz="2400" kern="0" dirty="0">
                <a:solidFill>
                  <a:srgbClr val="FFFFFF"/>
                </a:solidFill>
                <a:latin typeface="Calibri"/>
              </a:rPr>
              <a:t>Consistent reproducible research has shown that autism is NOT caused by:</a:t>
            </a:r>
          </a:p>
          <a:p>
            <a:pPr marL="682625" indent="-396875" eaLnBrk="0" hangingPunct="0">
              <a:lnSpc>
                <a:spcPct val="90000"/>
              </a:lnSpc>
              <a:spcBef>
                <a:spcPct val="20000"/>
              </a:spcBef>
              <a:defRPr/>
            </a:pPr>
            <a:r>
              <a:rPr lang="en-US" sz="2400" kern="0" dirty="0">
                <a:solidFill>
                  <a:srgbClr val="FFFFFF"/>
                </a:solidFill>
                <a:latin typeface="Calibri"/>
              </a:rPr>
              <a:t>	  — </a:t>
            </a:r>
            <a:r>
              <a:rPr lang="en-US" sz="2400" kern="0" dirty="0" err="1">
                <a:solidFill>
                  <a:srgbClr val="FFFFFF"/>
                </a:solidFill>
                <a:latin typeface="Calibri"/>
              </a:rPr>
              <a:t>Thimerosal</a:t>
            </a:r>
            <a:endParaRPr lang="en-US" sz="2400" kern="0" dirty="0">
              <a:solidFill>
                <a:srgbClr val="FFFFFF"/>
              </a:solidFill>
              <a:latin typeface="Calibri"/>
            </a:endParaRPr>
          </a:p>
          <a:p>
            <a:pPr marL="682625" indent="-396875" eaLnBrk="0" hangingPunct="0">
              <a:lnSpc>
                <a:spcPct val="90000"/>
              </a:lnSpc>
              <a:spcBef>
                <a:spcPct val="20000"/>
              </a:spcBef>
              <a:defRPr/>
            </a:pPr>
            <a:r>
              <a:rPr lang="en-US" sz="2400" kern="0" dirty="0">
                <a:solidFill>
                  <a:srgbClr val="FFFFFF"/>
                </a:solidFill>
                <a:latin typeface="Calibri"/>
              </a:rPr>
              <a:t>        — Multiple vaccines at one time </a:t>
            </a:r>
          </a:p>
          <a:p>
            <a:pPr marL="682625" indent="-396875" eaLnBrk="0" hangingPunct="0">
              <a:lnSpc>
                <a:spcPct val="90000"/>
              </a:lnSpc>
              <a:spcBef>
                <a:spcPct val="20000"/>
              </a:spcBef>
              <a:defRPr/>
            </a:pPr>
            <a:r>
              <a:rPr lang="en-US" sz="2400" kern="0" dirty="0">
                <a:solidFill>
                  <a:srgbClr val="FFFFFF"/>
                </a:solidFill>
                <a:latin typeface="Calibri"/>
              </a:rPr>
              <a:t>        — MMR vaccine</a:t>
            </a:r>
            <a:endParaRPr lang="en-US" sz="1600" b="1" dirty="0">
              <a:solidFill>
                <a:srgbClr val="FFFFFF"/>
              </a:solidFill>
            </a:endParaRPr>
          </a:p>
        </p:txBody>
      </p:sp>
    </p:spTree>
    <p:extLst>
      <p:ext uri="{BB962C8B-B14F-4D97-AF65-F5344CB8AC3E}">
        <p14:creationId xmlns:p14="http://schemas.microsoft.com/office/powerpoint/2010/main" val="4183117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idx="4294967295"/>
          </p:nvPr>
        </p:nvSpPr>
        <p:spPr>
          <a:xfrm>
            <a:off x="1752600" y="304800"/>
            <a:ext cx="8610600" cy="914400"/>
          </a:xfrm>
        </p:spPr>
        <p:txBody>
          <a:bodyPr/>
          <a:lstStyle/>
          <a:p>
            <a:pPr algn="ctr"/>
            <a:r>
              <a:rPr lang="en-US" sz="3600" dirty="0">
                <a:solidFill>
                  <a:srgbClr val="FFFF99"/>
                </a:solidFill>
              </a:rPr>
              <a:t>Anti-Vaccine Movement </a:t>
            </a:r>
          </a:p>
        </p:txBody>
      </p:sp>
      <p:sp>
        <p:nvSpPr>
          <p:cNvPr id="318466" name="Rectangle 3"/>
          <p:cNvSpPr>
            <a:spLocks noGrp="1" noChangeArrowheads="1"/>
          </p:cNvSpPr>
          <p:nvPr>
            <p:ph type="body" idx="4294967295"/>
          </p:nvPr>
        </p:nvSpPr>
        <p:spPr>
          <a:xfrm>
            <a:off x="1828800" y="1143000"/>
            <a:ext cx="8382000" cy="2209800"/>
          </a:xfrm>
        </p:spPr>
        <p:txBody>
          <a:bodyPr/>
          <a:lstStyle/>
          <a:p>
            <a:pPr>
              <a:lnSpc>
                <a:spcPct val="90000"/>
              </a:lnSpc>
              <a:spcBef>
                <a:spcPct val="50000"/>
              </a:spcBef>
              <a:buClr>
                <a:schemeClr val="tx1"/>
              </a:buClr>
            </a:pPr>
            <a:r>
              <a:rPr lang="en-US" sz="2400" dirty="0"/>
              <a:t>Promotes the idea that there is less evidence of disease today and immunizations are no longer needed</a:t>
            </a:r>
          </a:p>
          <a:p>
            <a:pPr>
              <a:lnSpc>
                <a:spcPct val="90000"/>
              </a:lnSpc>
              <a:spcBef>
                <a:spcPct val="50000"/>
              </a:spcBef>
              <a:buClr>
                <a:schemeClr val="tx1"/>
              </a:buClr>
            </a:pPr>
            <a:r>
              <a:rPr lang="en-US" sz="2400" dirty="0"/>
              <a:t>Sends confusing &amp; conflicting information</a:t>
            </a:r>
          </a:p>
          <a:p>
            <a:pPr>
              <a:lnSpc>
                <a:spcPct val="90000"/>
              </a:lnSpc>
              <a:spcBef>
                <a:spcPct val="50000"/>
              </a:spcBef>
              <a:buClr>
                <a:schemeClr val="tx1"/>
              </a:buClr>
            </a:pPr>
            <a:r>
              <a:rPr lang="en-US" sz="2400" dirty="0"/>
              <a:t>Uses stories, personal statements, and books to play on the emotional side of concerned parents</a:t>
            </a:r>
          </a:p>
          <a:p>
            <a:pPr>
              <a:lnSpc>
                <a:spcPct val="90000"/>
              </a:lnSpc>
              <a:spcBef>
                <a:spcPct val="50000"/>
              </a:spcBef>
              <a:buClr>
                <a:schemeClr val="tx1"/>
              </a:buClr>
              <a:buFontTx/>
              <a:buNone/>
            </a:pPr>
            <a:endParaRPr lang="en-US" sz="2400" dirty="0"/>
          </a:p>
        </p:txBody>
      </p:sp>
      <p:pic>
        <p:nvPicPr>
          <p:cNvPr id="318467" name="Picture 4" descr="logoquik"/>
          <p:cNvPicPr>
            <a:picLocks noChangeAspect="1" noChangeArrowheads="1"/>
          </p:cNvPicPr>
          <p:nvPr/>
        </p:nvPicPr>
        <p:blipFill>
          <a:blip r:embed="rId3" cstate="print"/>
          <a:srcRect/>
          <a:stretch>
            <a:fillRect/>
          </a:stretch>
        </p:blipFill>
        <p:spPr bwMode="auto">
          <a:xfrm>
            <a:off x="2667000" y="5867401"/>
            <a:ext cx="2959100" cy="638175"/>
          </a:xfrm>
          <a:prstGeom prst="rect">
            <a:avLst/>
          </a:prstGeom>
          <a:noFill/>
          <a:ln w="9525">
            <a:noFill/>
            <a:miter lim="800000"/>
            <a:headEnd/>
            <a:tailEnd/>
          </a:ln>
        </p:spPr>
      </p:pic>
      <p:pic>
        <p:nvPicPr>
          <p:cNvPr id="318468" name="Picture 5"/>
          <p:cNvPicPr>
            <a:picLocks noChangeAspect="1" noChangeArrowheads="1"/>
          </p:cNvPicPr>
          <p:nvPr/>
        </p:nvPicPr>
        <p:blipFill>
          <a:blip r:embed="rId4" cstate="print"/>
          <a:srcRect/>
          <a:stretch>
            <a:fillRect/>
          </a:stretch>
        </p:blipFill>
        <p:spPr bwMode="auto">
          <a:xfrm>
            <a:off x="7239001" y="5867400"/>
            <a:ext cx="2989263" cy="630238"/>
          </a:xfrm>
          <a:prstGeom prst="rect">
            <a:avLst/>
          </a:prstGeom>
          <a:noFill/>
          <a:ln w="9525">
            <a:noFill/>
            <a:miter lim="800000"/>
            <a:headEnd/>
            <a:tailEnd/>
          </a:ln>
        </p:spPr>
      </p:pic>
      <p:pic>
        <p:nvPicPr>
          <p:cNvPr id="318469" name="Picture 6" descr="logo_needle"/>
          <p:cNvPicPr>
            <a:picLocks noChangeAspect="1" noChangeArrowheads="1"/>
          </p:cNvPicPr>
          <p:nvPr/>
        </p:nvPicPr>
        <p:blipFill>
          <a:blip r:embed="rId5" cstate="print"/>
          <a:srcRect/>
          <a:stretch>
            <a:fillRect/>
          </a:stretch>
        </p:blipFill>
        <p:spPr bwMode="auto">
          <a:xfrm>
            <a:off x="7315200" y="4795838"/>
            <a:ext cx="2933700" cy="690562"/>
          </a:xfrm>
          <a:prstGeom prst="rect">
            <a:avLst/>
          </a:prstGeom>
          <a:solidFill>
            <a:schemeClr val="bg1"/>
          </a:solidFill>
          <a:ln w="9525">
            <a:noFill/>
            <a:miter lim="800000"/>
            <a:headEnd/>
            <a:tailEnd/>
          </a:ln>
        </p:spPr>
      </p:pic>
      <p:pic>
        <p:nvPicPr>
          <p:cNvPr id="318470" name="Picture 7" descr="pave-web-logo"/>
          <p:cNvPicPr>
            <a:picLocks noChangeAspect="1" noChangeArrowheads="1"/>
          </p:cNvPicPr>
          <p:nvPr/>
        </p:nvPicPr>
        <p:blipFill>
          <a:blip r:embed="rId6" cstate="print"/>
          <a:srcRect/>
          <a:stretch>
            <a:fillRect/>
          </a:stretch>
        </p:blipFill>
        <p:spPr bwMode="auto">
          <a:xfrm>
            <a:off x="7010400" y="3657601"/>
            <a:ext cx="3252788" cy="765175"/>
          </a:xfrm>
          <a:prstGeom prst="rect">
            <a:avLst/>
          </a:prstGeom>
          <a:noFill/>
          <a:ln w="9525">
            <a:noFill/>
            <a:miter lim="800000"/>
            <a:headEnd/>
            <a:tailEnd/>
          </a:ln>
        </p:spPr>
      </p:pic>
      <p:sp>
        <p:nvSpPr>
          <p:cNvPr id="8" name="TextBox 7"/>
          <p:cNvSpPr txBox="1">
            <a:spLocks noChangeArrowheads="1"/>
          </p:cNvSpPr>
          <p:nvPr/>
        </p:nvSpPr>
        <p:spPr bwMode="auto">
          <a:xfrm>
            <a:off x="1905000" y="3586164"/>
            <a:ext cx="5029200" cy="1976437"/>
          </a:xfrm>
          <a:prstGeom prst="rect">
            <a:avLst/>
          </a:prstGeom>
          <a:noFill/>
          <a:ln w="9525">
            <a:noFill/>
            <a:miter lim="800000"/>
            <a:headEnd/>
            <a:tailEnd/>
          </a:ln>
        </p:spPr>
        <p:txBody>
          <a:bodyPr>
            <a:spAutoFit/>
          </a:bodyPr>
          <a:lstStyle/>
          <a:p>
            <a:pPr>
              <a:lnSpc>
                <a:spcPct val="90000"/>
              </a:lnSpc>
              <a:spcBef>
                <a:spcPct val="50000"/>
              </a:spcBef>
              <a:buClr>
                <a:srgbClr val="FFFFFF"/>
              </a:buClr>
            </a:pPr>
            <a:r>
              <a:rPr lang="en-US" sz="2400" dirty="0">
                <a:solidFill>
                  <a:schemeClr val="tx2">
                    <a:lumMod val="40000"/>
                    <a:lumOff val="60000"/>
                  </a:schemeClr>
                </a:solidFill>
                <a:latin typeface="Calibri" pitchFamily="34" charset="0"/>
              </a:rPr>
              <a:t>Encourage patients to:</a:t>
            </a:r>
          </a:p>
          <a:p>
            <a:pPr lvl="1">
              <a:lnSpc>
                <a:spcPct val="90000"/>
              </a:lnSpc>
              <a:spcBef>
                <a:spcPct val="50000"/>
              </a:spcBef>
              <a:buClr>
                <a:srgbClr val="FFFFFF"/>
              </a:buClr>
              <a:buFontTx/>
              <a:buChar char="•"/>
            </a:pPr>
            <a:r>
              <a:rPr lang="en-US" sz="2400" dirty="0">
                <a:solidFill>
                  <a:srgbClr val="FFFFFF"/>
                </a:solidFill>
                <a:latin typeface="Calibri" pitchFamily="34" charset="0"/>
              </a:rPr>
              <a:t>  Get the facts</a:t>
            </a:r>
          </a:p>
          <a:p>
            <a:pPr lvl="1">
              <a:lnSpc>
                <a:spcPct val="90000"/>
              </a:lnSpc>
              <a:spcBef>
                <a:spcPct val="50000"/>
              </a:spcBef>
              <a:buClr>
                <a:srgbClr val="FFFFFF"/>
              </a:buClr>
              <a:buFontTx/>
              <a:buChar char="•"/>
            </a:pPr>
            <a:r>
              <a:rPr lang="en-US" sz="2400" dirty="0">
                <a:solidFill>
                  <a:srgbClr val="FFFFFF"/>
                </a:solidFill>
                <a:latin typeface="Calibri" pitchFamily="34" charset="0"/>
              </a:rPr>
              <a:t>  Consider the source</a:t>
            </a:r>
          </a:p>
          <a:p>
            <a:pPr lvl="1">
              <a:lnSpc>
                <a:spcPct val="90000"/>
              </a:lnSpc>
              <a:spcBef>
                <a:spcPct val="50000"/>
              </a:spcBef>
              <a:buClr>
                <a:srgbClr val="FFFFFF"/>
              </a:buClr>
              <a:buFontTx/>
              <a:buChar char="•"/>
            </a:pPr>
            <a:r>
              <a:rPr lang="en-US" sz="2400" dirty="0">
                <a:solidFill>
                  <a:srgbClr val="FFFFFF"/>
                </a:solidFill>
                <a:latin typeface="Calibri" pitchFamily="34" charset="0"/>
              </a:rPr>
              <a:t>  Discuss their concerns with you</a:t>
            </a:r>
            <a:endParaRPr lang="en-US" sz="1600" dirty="0">
              <a:solidFill>
                <a:srgbClr val="FFFFFF"/>
              </a:solidFill>
              <a:latin typeface="Calibri" pitchFamily="34" charset="0"/>
            </a:endParaRPr>
          </a:p>
        </p:txBody>
      </p:sp>
      <p:sp>
        <p:nvSpPr>
          <p:cNvPr id="318472" name="TextBox 8"/>
          <p:cNvSpPr txBox="1">
            <a:spLocks noChangeArrowheads="1"/>
          </p:cNvSpPr>
          <p:nvPr/>
        </p:nvSpPr>
        <p:spPr bwMode="auto">
          <a:xfrm>
            <a:off x="6019800" y="6019801"/>
            <a:ext cx="762000" cy="366713"/>
          </a:xfrm>
          <a:prstGeom prst="rect">
            <a:avLst/>
          </a:prstGeom>
          <a:noFill/>
          <a:ln w="9525">
            <a:noFill/>
            <a:miter lim="800000"/>
            <a:headEnd/>
            <a:tailEnd/>
          </a:ln>
        </p:spPr>
        <p:txBody>
          <a:bodyPr>
            <a:spAutoFit/>
          </a:bodyPr>
          <a:lstStyle/>
          <a:p>
            <a:endParaRPr lang="en-US" b="1" dirty="0">
              <a:solidFill>
                <a:srgbClr val="FFC000"/>
              </a:solidFill>
              <a:latin typeface="Calibri" pitchFamily="34" charset="0"/>
            </a:endParaRPr>
          </a:p>
        </p:txBody>
      </p:sp>
    </p:spTree>
    <p:extLst>
      <p:ext uri="{BB962C8B-B14F-4D97-AF65-F5344CB8AC3E}">
        <p14:creationId xmlns:p14="http://schemas.microsoft.com/office/powerpoint/2010/main" val="4214682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ChangeArrowheads="1"/>
          </p:cNvSpPr>
          <p:nvPr>
            <p:ph type="title" idx="4294967295"/>
          </p:nvPr>
        </p:nvSpPr>
        <p:spPr>
          <a:xfrm>
            <a:off x="1676400" y="381000"/>
            <a:ext cx="8763000" cy="1143000"/>
          </a:xfrm>
        </p:spPr>
        <p:txBody>
          <a:bodyPr/>
          <a:lstStyle/>
          <a:p>
            <a:pPr algn="ctr" eaLnBrk="1" hangingPunct="1"/>
            <a:r>
              <a:rPr lang="en-US" sz="3600" dirty="0">
                <a:solidFill>
                  <a:srgbClr val="FFFF99"/>
                </a:solidFill>
              </a:rPr>
              <a:t>Resources for Factual &amp; Responsible</a:t>
            </a:r>
            <a:br>
              <a:rPr lang="en-US" sz="3600" dirty="0">
                <a:solidFill>
                  <a:srgbClr val="FFFF99"/>
                </a:solidFill>
              </a:rPr>
            </a:br>
            <a:r>
              <a:rPr lang="en-US" sz="3600" dirty="0">
                <a:solidFill>
                  <a:srgbClr val="FFFF99"/>
                </a:solidFill>
              </a:rPr>
              <a:t> Vaccine Information</a:t>
            </a:r>
          </a:p>
        </p:txBody>
      </p:sp>
      <p:pic>
        <p:nvPicPr>
          <p:cNvPr id="320514" name="Picture 3"/>
          <p:cNvPicPr>
            <a:picLocks noChangeAspect="1" noChangeArrowheads="1"/>
          </p:cNvPicPr>
          <p:nvPr/>
        </p:nvPicPr>
        <p:blipFill>
          <a:blip r:embed="rId3" cstate="print"/>
          <a:srcRect/>
          <a:stretch>
            <a:fillRect/>
          </a:stretch>
        </p:blipFill>
        <p:spPr bwMode="auto">
          <a:xfrm>
            <a:off x="2057400" y="1828801"/>
            <a:ext cx="6629400" cy="1006475"/>
          </a:xfrm>
          <a:prstGeom prst="rect">
            <a:avLst/>
          </a:prstGeom>
          <a:noFill/>
          <a:ln w="9525">
            <a:noFill/>
            <a:miter lim="800000"/>
            <a:headEnd/>
            <a:tailEnd/>
          </a:ln>
        </p:spPr>
      </p:pic>
      <p:pic>
        <p:nvPicPr>
          <p:cNvPr id="320515" name="Picture 4" descr="ACP-ASIM Online - American College of Physicians-American Society of Internal Medicine"/>
          <p:cNvPicPr>
            <a:picLocks noChangeAspect="1" noChangeArrowheads="1"/>
          </p:cNvPicPr>
          <p:nvPr/>
        </p:nvPicPr>
        <p:blipFill>
          <a:blip r:embed="rId4" cstate="print"/>
          <a:srcRect/>
          <a:stretch>
            <a:fillRect/>
          </a:stretch>
        </p:blipFill>
        <p:spPr bwMode="auto">
          <a:xfrm>
            <a:off x="1905000" y="3276601"/>
            <a:ext cx="4033838" cy="690563"/>
          </a:xfrm>
          <a:prstGeom prst="rect">
            <a:avLst/>
          </a:prstGeom>
          <a:noFill/>
          <a:ln w="9525">
            <a:noFill/>
            <a:miter lim="800000"/>
            <a:headEnd/>
            <a:tailEnd/>
          </a:ln>
        </p:spPr>
      </p:pic>
      <p:pic>
        <p:nvPicPr>
          <p:cNvPr id="320516" name="Picture 5" descr="homepage_header"/>
          <p:cNvPicPr>
            <a:picLocks noChangeAspect="1" noChangeArrowheads="1"/>
          </p:cNvPicPr>
          <p:nvPr/>
        </p:nvPicPr>
        <p:blipFill>
          <a:blip r:embed="rId5" cstate="print"/>
          <a:srcRect/>
          <a:stretch>
            <a:fillRect/>
          </a:stretch>
        </p:blipFill>
        <p:spPr bwMode="auto">
          <a:xfrm>
            <a:off x="6629401" y="3276600"/>
            <a:ext cx="3514725" cy="654050"/>
          </a:xfrm>
          <a:prstGeom prst="rect">
            <a:avLst/>
          </a:prstGeom>
          <a:noFill/>
          <a:ln w="9525">
            <a:noFill/>
            <a:miter lim="800000"/>
            <a:headEnd/>
            <a:tailEnd/>
          </a:ln>
        </p:spPr>
      </p:pic>
      <p:pic>
        <p:nvPicPr>
          <p:cNvPr id="320517" name="Picture 6"/>
          <p:cNvPicPr>
            <a:picLocks noChangeAspect="1" noChangeArrowheads="1"/>
          </p:cNvPicPr>
          <p:nvPr/>
        </p:nvPicPr>
        <p:blipFill>
          <a:blip r:embed="rId6" cstate="print"/>
          <a:srcRect/>
          <a:stretch>
            <a:fillRect/>
          </a:stretch>
        </p:blipFill>
        <p:spPr bwMode="auto">
          <a:xfrm>
            <a:off x="4142895" y="4099476"/>
            <a:ext cx="2133600" cy="857250"/>
          </a:xfrm>
          <a:prstGeom prst="rect">
            <a:avLst/>
          </a:prstGeom>
          <a:solidFill>
            <a:schemeClr val="accent2"/>
          </a:solidFill>
          <a:ln w="9525">
            <a:noFill/>
            <a:miter lim="800000"/>
            <a:headEnd/>
            <a:tailEnd/>
          </a:ln>
        </p:spPr>
      </p:pic>
      <p:pic>
        <p:nvPicPr>
          <p:cNvPr id="320518" name="Picture 7" descr="mast_logo_green"/>
          <p:cNvPicPr>
            <a:picLocks noChangeAspect="1" noChangeArrowheads="1"/>
          </p:cNvPicPr>
          <p:nvPr/>
        </p:nvPicPr>
        <p:blipFill>
          <a:blip r:embed="rId7" cstate="print"/>
          <a:srcRect/>
          <a:stretch>
            <a:fillRect/>
          </a:stretch>
        </p:blipFill>
        <p:spPr bwMode="auto">
          <a:xfrm>
            <a:off x="6468581" y="4086639"/>
            <a:ext cx="2209800" cy="1143000"/>
          </a:xfrm>
          <a:prstGeom prst="rect">
            <a:avLst/>
          </a:prstGeom>
          <a:noFill/>
          <a:ln w="9525">
            <a:solidFill>
              <a:schemeClr val="bg1"/>
            </a:solidFill>
            <a:miter lim="800000"/>
            <a:headEnd/>
            <a:tailEnd/>
          </a:ln>
        </p:spPr>
      </p:pic>
      <p:pic>
        <p:nvPicPr>
          <p:cNvPr id="320519" name="Picture 8" descr="The Global Alliance for Vaccines and Immunization"/>
          <p:cNvPicPr>
            <a:picLocks noChangeAspect="1" noChangeArrowheads="1"/>
          </p:cNvPicPr>
          <p:nvPr/>
        </p:nvPicPr>
        <p:blipFill>
          <a:blip r:embed="rId8" cstate="print"/>
          <a:srcRect/>
          <a:stretch>
            <a:fillRect/>
          </a:stretch>
        </p:blipFill>
        <p:spPr bwMode="auto">
          <a:xfrm>
            <a:off x="8733114" y="4165220"/>
            <a:ext cx="1636713" cy="985838"/>
          </a:xfrm>
          <a:prstGeom prst="rect">
            <a:avLst/>
          </a:prstGeom>
          <a:noFill/>
          <a:ln w="12700">
            <a:noFill/>
            <a:miter lim="800000"/>
            <a:headEnd/>
            <a:tailEnd/>
          </a:ln>
        </p:spPr>
      </p:pic>
      <p:pic>
        <p:nvPicPr>
          <p:cNvPr id="320521" name="Picture 10" descr="Link to Public Health Home Page">
            <a:hlinkClick r:id="rId9"/>
          </p:cNvPr>
          <p:cNvPicPr>
            <a:picLocks noChangeAspect="1" noChangeArrowheads="1"/>
          </p:cNvPicPr>
          <p:nvPr/>
        </p:nvPicPr>
        <p:blipFill>
          <a:blip r:embed="rId10" cstate="print"/>
          <a:srcRect/>
          <a:stretch>
            <a:fillRect/>
          </a:stretch>
        </p:blipFill>
        <p:spPr bwMode="auto">
          <a:xfrm>
            <a:off x="3733801" y="5105401"/>
            <a:ext cx="1863725" cy="1325563"/>
          </a:xfrm>
          <a:prstGeom prst="rect">
            <a:avLst/>
          </a:prstGeom>
          <a:noFill/>
          <a:ln w="9525">
            <a:noFill/>
            <a:miter lim="800000"/>
            <a:headEnd/>
            <a:tailEnd/>
          </a:ln>
        </p:spPr>
      </p:pic>
      <p:pic>
        <p:nvPicPr>
          <p:cNvPr id="320522" name="Picture 11" descr="avglogo2"/>
          <p:cNvPicPr>
            <a:picLocks noChangeAspect="1" noChangeArrowheads="1"/>
          </p:cNvPicPr>
          <p:nvPr/>
        </p:nvPicPr>
        <p:blipFill>
          <a:blip r:embed="rId11" cstate="print"/>
          <a:srcRect/>
          <a:stretch>
            <a:fillRect/>
          </a:stretch>
        </p:blipFill>
        <p:spPr bwMode="auto">
          <a:xfrm>
            <a:off x="5791201" y="5410201"/>
            <a:ext cx="2055813" cy="822325"/>
          </a:xfrm>
          <a:prstGeom prst="rect">
            <a:avLst/>
          </a:prstGeom>
          <a:noFill/>
          <a:ln w="9525">
            <a:noFill/>
            <a:miter lim="800000"/>
            <a:headEnd/>
            <a:tailEnd/>
          </a:ln>
        </p:spPr>
      </p:pic>
      <p:pic>
        <p:nvPicPr>
          <p:cNvPr id="320523" name="Picture 12" descr="cdc logo"/>
          <p:cNvPicPr>
            <a:picLocks noChangeAspect="1" noChangeArrowheads="1"/>
          </p:cNvPicPr>
          <p:nvPr/>
        </p:nvPicPr>
        <p:blipFill>
          <a:blip r:embed="rId12" cstate="print"/>
          <a:srcRect/>
          <a:stretch>
            <a:fillRect/>
          </a:stretch>
        </p:blipFill>
        <p:spPr bwMode="auto">
          <a:xfrm>
            <a:off x="8001000" y="5410201"/>
            <a:ext cx="2362200" cy="1012825"/>
          </a:xfrm>
          <a:prstGeom prst="rect">
            <a:avLst/>
          </a:prstGeom>
          <a:noFill/>
          <a:ln w="9525">
            <a:noFill/>
            <a:miter lim="800000"/>
            <a:headEnd/>
            <a:tailEnd/>
          </a:ln>
        </p:spPr>
      </p:pic>
      <p:pic>
        <p:nvPicPr>
          <p:cNvPr id="320526" name="Picture 15" descr="ACOGlogo70"/>
          <p:cNvPicPr>
            <a:picLocks noChangeAspect="1" noChangeArrowheads="1"/>
          </p:cNvPicPr>
          <p:nvPr/>
        </p:nvPicPr>
        <p:blipFill>
          <a:blip r:embed="rId13" cstate="print"/>
          <a:srcRect/>
          <a:stretch>
            <a:fillRect/>
          </a:stretch>
        </p:blipFill>
        <p:spPr bwMode="auto">
          <a:xfrm>
            <a:off x="9220201" y="1828800"/>
            <a:ext cx="976313" cy="990600"/>
          </a:xfrm>
          <a:prstGeom prst="rect">
            <a:avLst/>
          </a:prstGeom>
          <a:noFill/>
          <a:ln w="9525">
            <a:noFill/>
            <a:miter lim="800000"/>
            <a:headEnd/>
            <a:tailEnd/>
          </a:ln>
        </p:spPr>
      </p:pic>
      <p:pic>
        <p:nvPicPr>
          <p:cNvPr id="460802" name="Picture 2" descr="http://www.immunize.org/images/aboutus/IAC-logo3.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43100" y="5082415"/>
            <a:ext cx="1597025" cy="1348548"/>
          </a:xfrm>
          <a:prstGeom prst="rect">
            <a:avLst/>
          </a:prstGeom>
          <a:noFill/>
          <a:extLst>
            <a:ext uri="{909E8E84-426E-40DD-AFC4-6F175D3DCCD1}">
              <a14:hiddenFill xmlns:a14="http://schemas.microsoft.com/office/drawing/2010/main">
                <a:solidFill>
                  <a:srgbClr val="FFFFFF"/>
                </a:solidFill>
              </a14:hiddenFill>
            </a:ext>
          </a:extLst>
        </p:spPr>
      </p:pic>
      <p:pic>
        <p:nvPicPr>
          <p:cNvPr id="460804" name="Picture 4" descr="National Foundation for Infectious Disease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55352" y="4086640"/>
            <a:ext cx="1781175" cy="83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41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title" idx="4294967295"/>
          </p:nvPr>
        </p:nvSpPr>
        <p:spPr>
          <a:xfrm>
            <a:off x="2209800" y="228600"/>
            <a:ext cx="7772400" cy="1143000"/>
          </a:xfrm>
        </p:spPr>
        <p:txBody>
          <a:bodyPr/>
          <a:lstStyle/>
          <a:p>
            <a:pPr algn="ctr"/>
            <a:r>
              <a:rPr lang="en-US" sz="3600" dirty="0">
                <a:solidFill>
                  <a:srgbClr val="FFFF99"/>
                </a:solidFill>
              </a:rPr>
              <a:t>Advisory Committee on</a:t>
            </a:r>
            <a:br>
              <a:rPr lang="en-US" sz="3600" dirty="0">
                <a:solidFill>
                  <a:srgbClr val="FFFF99"/>
                </a:solidFill>
              </a:rPr>
            </a:br>
            <a:r>
              <a:rPr lang="en-US" sz="3600" dirty="0">
                <a:solidFill>
                  <a:srgbClr val="FFFF99"/>
                </a:solidFill>
              </a:rPr>
              <a:t> Immunization Practices (ACIP)</a:t>
            </a:r>
          </a:p>
        </p:txBody>
      </p:sp>
      <p:sp>
        <p:nvSpPr>
          <p:cNvPr id="21508" name="Rectangle 4"/>
          <p:cNvSpPr>
            <a:spLocks noGrp="1" noChangeArrowheads="1"/>
          </p:cNvSpPr>
          <p:nvPr>
            <p:ph type="body" idx="4294967295"/>
          </p:nvPr>
        </p:nvSpPr>
        <p:spPr>
          <a:xfrm>
            <a:off x="2095500" y="2003091"/>
            <a:ext cx="8001000" cy="4419600"/>
          </a:xfrm>
        </p:spPr>
        <p:txBody>
          <a:bodyPr>
            <a:normAutofit fontScale="92500" lnSpcReduction="10000"/>
          </a:bodyPr>
          <a:lstStyle/>
          <a:p>
            <a:pPr>
              <a:buFont typeface="Arial" pitchFamily="34" charset="0"/>
              <a:buChar char="•"/>
              <a:defRPr/>
            </a:pPr>
            <a:r>
              <a:rPr lang="en-US" sz="2000" dirty="0">
                <a:solidFill>
                  <a:srgbClr val="FFFFCC"/>
                </a:solidFill>
              </a:rPr>
              <a:t>15 voting members with expertise in one or more of the following:</a:t>
            </a:r>
          </a:p>
          <a:p>
            <a:pPr marL="1028700">
              <a:defRPr/>
            </a:pPr>
            <a:r>
              <a:rPr lang="en-US" sz="2000" dirty="0">
                <a:solidFill>
                  <a:srgbClr val="FFFFCC"/>
                </a:solidFill>
              </a:rPr>
              <a:t>Vaccinology</a:t>
            </a:r>
          </a:p>
          <a:p>
            <a:pPr marL="1028700">
              <a:defRPr/>
            </a:pPr>
            <a:r>
              <a:rPr lang="en-US" sz="2000" dirty="0">
                <a:solidFill>
                  <a:srgbClr val="FFFFCC"/>
                </a:solidFill>
              </a:rPr>
              <a:t>Immunology</a:t>
            </a:r>
          </a:p>
          <a:p>
            <a:pPr marL="1028700">
              <a:defRPr/>
            </a:pPr>
            <a:r>
              <a:rPr lang="en-US" sz="2000" dirty="0">
                <a:solidFill>
                  <a:srgbClr val="FFFFCC"/>
                </a:solidFill>
              </a:rPr>
              <a:t>Infectious diseases 		</a:t>
            </a:r>
          </a:p>
          <a:p>
            <a:pPr marL="1028700">
              <a:defRPr/>
            </a:pPr>
            <a:r>
              <a:rPr lang="en-US" sz="2000" dirty="0">
                <a:solidFill>
                  <a:srgbClr val="FFFFCC"/>
                </a:solidFill>
              </a:rPr>
              <a:t>Pediatrics</a:t>
            </a:r>
          </a:p>
          <a:p>
            <a:pPr marL="1028700">
              <a:defRPr/>
            </a:pPr>
            <a:r>
              <a:rPr lang="en-US" sz="2000" dirty="0">
                <a:solidFill>
                  <a:srgbClr val="FFFFCC"/>
                </a:solidFill>
              </a:rPr>
              <a:t>Internal Medicine</a:t>
            </a:r>
          </a:p>
          <a:p>
            <a:pPr marL="1028700">
              <a:defRPr/>
            </a:pPr>
            <a:r>
              <a:rPr lang="en-US" sz="2000" dirty="0">
                <a:solidFill>
                  <a:srgbClr val="FFFFCC"/>
                </a:solidFill>
              </a:rPr>
              <a:t>Preventive medicine</a:t>
            </a:r>
          </a:p>
          <a:p>
            <a:pPr marL="1028700">
              <a:defRPr/>
            </a:pPr>
            <a:r>
              <a:rPr lang="en-US" sz="2000" dirty="0">
                <a:solidFill>
                  <a:srgbClr val="FFFFCC"/>
                </a:solidFill>
              </a:rPr>
              <a:t>Public health</a:t>
            </a:r>
          </a:p>
          <a:p>
            <a:pPr marL="1028700">
              <a:defRPr/>
            </a:pPr>
            <a:r>
              <a:rPr lang="en-US" sz="2000" dirty="0">
                <a:solidFill>
                  <a:srgbClr val="FFFFCC"/>
                </a:solidFill>
              </a:rPr>
              <a:t>Consumer perspectives and/or social and community aspects of immunization programs </a:t>
            </a:r>
          </a:p>
          <a:p>
            <a:pPr marL="685800" indent="0">
              <a:buNone/>
              <a:defRPr/>
            </a:pPr>
            <a:endParaRPr lang="en-US" sz="1200" dirty="0">
              <a:solidFill>
                <a:srgbClr val="FFFFCC"/>
              </a:solidFill>
            </a:endParaRPr>
          </a:p>
          <a:p>
            <a:pPr marL="55563" indent="346075">
              <a:spcBef>
                <a:spcPts val="0"/>
              </a:spcBef>
              <a:defRPr/>
            </a:pPr>
            <a:r>
              <a:rPr lang="en-US" sz="2000" dirty="0">
                <a:solidFill>
                  <a:srgbClr val="FFFFCC"/>
                </a:solidFill>
              </a:rPr>
              <a:t>ACIP develops recommendations and schedules for the use of     </a:t>
            </a:r>
          </a:p>
          <a:p>
            <a:pPr marL="55563" indent="0">
              <a:spcBef>
                <a:spcPts val="0"/>
              </a:spcBef>
              <a:buNone/>
              <a:defRPr/>
            </a:pPr>
            <a:r>
              <a:rPr lang="en-US" sz="2000" dirty="0">
                <a:solidFill>
                  <a:srgbClr val="FFFFCC"/>
                </a:solidFill>
              </a:rPr>
              <a:t>     licensed vaccines</a:t>
            </a:r>
          </a:p>
        </p:txBody>
      </p:sp>
      <p:pic>
        <p:nvPicPr>
          <p:cNvPr id="202755" name="Picture 5" descr="cdc logo"/>
          <p:cNvPicPr>
            <a:picLocks noChangeAspect="1" noChangeArrowheads="1"/>
          </p:cNvPicPr>
          <p:nvPr/>
        </p:nvPicPr>
        <p:blipFill>
          <a:blip r:embed="rId3" cstate="print"/>
          <a:srcRect/>
          <a:stretch>
            <a:fillRect/>
          </a:stretch>
        </p:blipFill>
        <p:spPr bwMode="auto">
          <a:xfrm>
            <a:off x="10325100" y="5883609"/>
            <a:ext cx="1524000" cy="653382"/>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4076433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3" name="Rectangle 2"/>
          <p:cNvSpPr>
            <a:spLocks noChangeArrowheads="1"/>
          </p:cNvSpPr>
          <p:nvPr/>
        </p:nvSpPr>
        <p:spPr bwMode="auto">
          <a:xfrm>
            <a:off x="1744663" y="1380798"/>
            <a:ext cx="8610600" cy="4401205"/>
          </a:xfrm>
          <a:prstGeom prst="rect">
            <a:avLst/>
          </a:prstGeom>
          <a:noFill/>
          <a:ln w="9525">
            <a:noFill/>
            <a:miter lim="800000"/>
            <a:headEnd/>
            <a:tailEnd/>
          </a:ln>
        </p:spPr>
        <p:txBody>
          <a:bodyPr>
            <a:spAutoFit/>
          </a:bodyPr>
          <a:lstStyle/>
          <a:p>
            <a:pPr eaLnBrk="0" hangingPunct="0">
              <a:spcBef>
                <a:spcPct val="50000"/>
              </a:spcBef>
              <a:buClr>
                <a:srgbClr val="FF9900"/>
              </a:buClr>
              <a:defRPr/>
            </a:pPr>
            <a:r>
              <a:rPr lang="en-US" sz="2800" dirty="0">
                <a:solidFill>
                  <a:srgbClr val="FFFFFF"/>
                </a:solidFill>
                <a:latin typeface="Calibri"/>
              </a:rPr>
              <a:t>Use reminders on medical records and notify patients when vaccines are needed</a:t>
            </a:r>
          </a:p>
          <a:p>
            <a:pPr eaLnBrk="0" hangingPunct="0">
              <a:spcBef>
                <a:spcPct val="50000"/>
              </a:spcBef>
              <a:buClr>
                <a:srgbClr val="FF9900"/>
              </a:buClr>
              <a:defRPr/>
            </a:pPr>
            <a:r>
              <a:rPr lang="en-US" sz="2800" dirty="0">
                <a:solidFill>
                  <a:srgbClr val="FFFFFF"/>
                </a:solidFill>
                <a:latin typeface="Calibri"/>
              </a:rPr>
              <a:t>Use of automatic text-messaging systems to remind patients of needed or scheduled appointments</a:t>
            </a:r>
          </a:p>
          <a:p>
            <a:pPr eaLnBrk="0" hangingPunct="0">
              <a:spcBef>
                <a:spcPct val="50000"/>
              </a:spcBef>
              <a:buClr>
                <a:srgbClr val="FF9900"/>
              </a:buClr>
              <a:defRPr/>
            </a:pPr>
            <a:r>
              <a:rPr lang="en-US" sz="2800" dirty="0">
                <a:solidFill>
                  <a:srgbClr val="FFFFFF"/>
                </a:solidFill>
                <a:latin typeface="Calibri"/>
              </a:rPr>
              <a:t>Recall patients when vaccine is available after a shortage</a:t>
            </a:r>
          </a:p>
          <a:p>
            <a:pPr eaLnBrk="0" hangingPunct="0">
              <a:spcBef>
                <a:spcPct val="50000"/>
              </a:spcBef>
              <a:buClr>
                <a:srgbClr val="FF9900"/>
              </a:buClr>
              <a:defRPr/>
            </a:pPr>
            <a:r>
              <a:rPr lang="en-US" sz="2800" dirty="0">
                <a:solidFill>
                  <a:srgbClr val="FFFFFF"/>
                </a:solidFill>
                <a:latin typeface="Calibri"/>
              </a:rPr>
              <a:t>Assess your immunization rates using GRITS to improve patient care, HEDIS</a:t>
            </a:r>
            <a:r>
              <a:rPr lang="en-US" sz="2800" b="1" baseline="60000" dirty="0">
                <a:solidFill>
                  <a:srgbClr val="FFFFFF"/>
                </a:solidFill>
                <a:latin typeface="Calibri"/>
              </a:rPr>
              <a:t>1</a:t>
            </a:r>
            <a:r>
              <a:rPr lang="en-US" sz="2800" dirty="0">
                <a:solidFill>
                  <a:srgbClr val="FFFFFF"/>
                </a:solidFill>
                <a:latin typeface="Calibri"/>
              </a:rPr>
              <a:t> scores, and identify problem areas </a:t>
            </a:r>
          </a:p>
          <a:p>
            <a:pPr eaLnBrk="0" hangingPunct="0">
              <a:spcBef>
                <a:spcPct val="50000"/>
              </a:spcBef>
              <a:buClr>
                <a:srgbClr val="FF9900"/>
              </a:buClr>
              <a:defRPr/>
            </a:pPr>
            <a:r>
              <a:rPr lang="en-US" sz="2800" dirty="0">
                <a:solidFill>
                  <a:srgbClr val="FFFFFF"/>
                </a:solidFill>
                <a:latin typeface="Calibri"/>
              </a:rPr>
              <a:t>Use current codes for vaccines and vaccine administration</a:t>
            </a:r>
          </a:p>
        </p:txBody>
      </p:sp>
      <p:sp>
        <p:nvSpPr>
          <p:cNvPr id="99332" name="Rectangle 4"/>
          <p:cNvSpPr>
            <a:spLocks noChangeArrowheads="1"/>
          </p:cNvSpPr>
          <p:nvPr/>
        </p:nvSpPr>
        <p:spPr bwMode="auto">
          <a:xfrm>
            <a:off x="3513138" y="420688"/>
            <a:ext cx="5073650" cy="646113"/>
          </a:xfrm>
          <a:prstGeom prst="rect">
            <a:avLst/>
          </a:prstGeom>
          <a:noFill/>
          <a:ln w="9525">
            <a:noFill/>
            <a:miter lim="800000"/>
            <a:headEnd/>
            <a:tailEnd/>
          </a:ln>
        </p:spPr>
        <p:txBody>
          <a:bodyPr wrap="none">
            <a:spAutoFit/>
          </a:bodyPr>
          <a:lstStyle/>
          <a:p>
            <a:pPr algn="ctr">
              <a:defRPr/>
            </a:pPr>
            <a:r>
              <a:rPr lang="en-US" sz="3600" dirty="0">
                <a:solidFill>
                  <a:srgbClr val="FFFF99"/>
                </a:solidFill>
                <a:latin typeface="Calibri"/>
              </a:rPr>
              <a:t>Important Office Practices</a:t>
            </a:r>
          </a:p>
        </p:txBody>
      </p:sp>
      <p:sp>
        <p:nvSpPr>
          <p:cNvPr id="3" name="Rectangle 2"/>
          <p:cNvSpPr/>
          <p:nvPr/>
        </p:nvSpPr>
        <p:spPr>
          <a:xfrm>
            <a:off x="2667001" y="6096001"/>
            <a:ext cx="6529387" cy="307777"/>
          </a:xfrm>
          <a:prstGeom prst="rect">
            <a:avLst/>
          </a:prstGeom>
        </p:spPr>
        <p:txBody>
          <a:bodyPr>
            <a:spAutoFit/>
          </a:bodyPr>
          <a:lstStyle/>
          <a:p>
            <a:pPr>
              <a:defRPr/>
            </a:pPr>
            <a:r>
              <a:rPr lang="en-US" sz="1400" b="1" dirty="0">
                <a:solidFill>
                  <a:srgbClr val="FFFFFF"/>
                </a:solidFill>
                <a:latin typeface="Calibri"/>
              </a:rPr>
              <a:t>1.  </a:t>
            </a:r>
            <a:r>
              <a:rPr lang="en-US" sz="1400" b="1" dirty="0">
                <a:solidFill>
                  <a:srgbClr val="46D04D"/>
                </a:solidFill>
                <a:latin typeface="Calibri"/>
              </a:rPr>
              <a:t>H</a:t>
            </a:r>
            <a:r>
              <a:rPr lang="en-US" sz="1400" b="1" dirty="0">
                <a:solidFill>
                  <a:srgbClr val="FFFFFF"/>
                </a:solidFill>
                <a:latin typeface="Calibri"/>
              </a:rPr>
              <a:t>ealth Plan</a:t>
            </a:r>
            <a:r>
              <a:rPr lang="en-US" sz="1400" b="1" dirty="0">
                <a:solidFill>
                  <a:srgbClr val="FFFF00"/>
                </a:solidFill>
                <a:latin typeface="Calibri"/>
              </a:rPr>
              <a:t> </a:t>
            </a:r>
            <a:r>
              <a:rPr lang="en-US" sz="1400" b="1" dirty="0">
                <a:solidFill>
                  <a:srgbClr val="46D04D"/>
                </a:solidFill>
                <a:latin typeface="Calibri"/>
              </a:rPr>
              <a:t>E</a:t>
            </a:r>
            <a:r>
              <a:rPr lang="en-US" sz="1400" b="1" dirty="0">
                <a:solidFill>
                  <a:srgbClr val="FFFFFF"/>
                </a:solidFill>
                <a:latin typeface="Calibri"/>
              </a:rPr>
              <a:t>mployer</a:t>
            </a:r>
            <a:r>
              <a:rPr lang="en-US" sz="1400" b="1" dirty="0">
                <a:solidFill>
                  <a:srgbClr val="FFFF00"/>
                </a:solidFill>
                <a:latin typeface="Calibri"/>
              </a:rPr>
              <a:t> </a:t>
            </a:r>
            <a:r>
              <a:rPr lang="en-US" sz="1400" b="1" dirty="0">
                <a:solidFill>
                  <a:srgbClr val="46D04D"/>
                </a:solidFill>
                <a:latin typeface="Calibri"/>
              </a:rPr>
              <a:t>D</a:t>
            </a:r>
            <a:r>
              <a:rPr lang="en-US" sz="1400" b="1" dirty="0">
                <a:solidFill>
                  <a:srgbClr val="FFFFFF"/>
                </a:solidFill>
                <a:latin typeface="Calibri"/>
              </a:rPr>
              <a:t>ata and</a:t>
            </a:r>
            <a:r>
              <a:rPr lang="en-US" sz="1400" b="1" dirty="0">
                <a:solidFill>
                  <a:srgbClr val="66CCFF"/>
                </a:solidFill>
                <a:latin typeface="Calibri"/>
              </a:rPr>
              <a:t> </a:t>
            </a:r>
            <a:r>
              <a:rPr lang="en-US" sz="1400" b="1" dirty="0">
                <a:solidFill>
                  <a:srgbClr val="46D04D"/>
                </a:solidFill>
                <a:latin typeface="Calibri"/>
              </a:rPr>
              <a:t>I</a:t>
            </a:r>
            <a:r>
              <a:rPr lang="en-US" sz="1400" b="1" dirty="0">
                <a:solidFill>
                  <a:srgbClr val="FFFFFF"/>
                </a:solidFill>
                <a:latin typeface="Calibri"/>
              </a:rPr>
              <a:t>nformation</a:t>
            </a:r>
            <a:r>
              <a:rPr lang="en-US" sz="1400" b="1" dirty="0">
                <a:solidFill>
                  <a:srgbClr val="FFFF00"/>
                </a:solidFill>
                <a:latin typeface="Calibri"/>
              </a:rPr>
              <a:t> </a:t>
            </a:r>
            <a:r>
              <a:rPr lang="en-US" sz="1400" b="1" dirty="0">
                <a:solidFill>
                  <a:srgbClr val="46D04D"/>
                </a:solidFill>
                <a:latin typeface="Calibri"/>
              </a:rPr>
              <a:t>S</a:t>
            </a:r>
            <a:r>
              <a:rPr lang="en-US" sz="1400" b="1" dirty="0">
                <a:solidFill>
                  <a:srgbClr val="FFFFFF"/>
                </a:solidFill>
                <a:latin typeface="Calibri"/>
              </a:rPr>
              <a:t>et</a:t>
            </a:r>
            <a:r>
              <a:rPr lang="en-US" sz="1400" b="1" dirty="0">
                <a:solidFill>
                  <a:srgbClr val="FFFF99"/>
                </a:solidFill>
                <a:latin typeface="Calibri"/>
              </a:rPr>
              <a:t>®</a:t>
            </a:r>
            <a:endParaRPr lang="en-US" sz="1400" b="1" dirty="0">
              <a:solidFill>
                <a:srgbClr val="FFFFFF"/>
              </a:solidFill>
              <a:latin typeface="Calibri"/>
            </a:endParaRPr>
          </a:p>
        </p:txBody>
      </p:sp>
    </p:spTree>
    <p:extLst>
      <p:ext uri="{BB962C8B-B14F-4D97-AF65-F5344CB8AC3E}">
        <p14:creationId xmlns:p14="http://schemas.microsoft.com/office/powerpoint/2010/main" val="40922876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ChangeArrowheads="1"/>
          </p:cNvSpPr>
          <p:nvPr>
            <p:ph type="title" idx="4294967295"/>
          </p:nvPr>
        </p:nvSpPr>
        <p:spPr>
          <a:xfrm>
            <a:off x="2861310" y="579656"/>
            <a:ext cx="5105400" cy="1143000"/>
          </a:xfrm>
        </p:spPr>
        <p:txBody>
          <a:bodyPr/>
          <a:lstStyle/>
          <a:p>
            <a:pPr algn="ctr" eaLnBrk="1" hangingPunct="1"/>
            <a:r>
              <a:rPr lang="en-US" sz="3600" dirty="0">
                <a:solidFill>
                  <a:srgbClr val="FFFF99"/>
                </a:solidFill>
              </a:rPr>
              <a:t>Stay Current!</a:t>
            </a:r>
          </a:p>
        </p:txBody>
      </p:sp>
      <p:sp>
        <p:nvSpPr>
          <p:cNvPr id="324610" name="Rectangle 3"/>
          <p:cNvSpPr>
            <a:spLocks noGrp="1" noChangeArrowheads="1"/>
          </p:cNvSpPr>
          <p:nvPr>
            <p:ph type="body" idx="4294967295"/>
          </p:nvPr>
        </p:nvSpPr>
        <p:spPr>
          <a:xfrm>
            <a:off x="1684020" y="2720341"/>
            <a:ext cx="8763000" cy="4525963"/>
          </a:xfrm>
        </p:spPr>
        <p:txBody>
          <a:bodyPr/>
          <a:lstStyle/>
          <a:p>
            <a:pPr eaLnBrk="1" hangingPunct="1"/>
            <a:r>
              <a:rPr lang="en-US" dirty="0"/>
              <a:t>Sign up for listserv sites which provide timely information pertinent to your practice  </a:t>
            </a:r>
            <a:r>
              <a:rPr lang="en-US" dirty="0">
                <a:solidFill>
                  <a:srgbClr val="00B0F0"/>
                </a:solidFill>
              </a:rPr>
              <a:t>www.immunize.org/resources/emailnews.asp</a:t>
            </a:r>
          </a:p>
          <a:p>
            <a:pPr lvl="1" eaLnBrk="1" hangingPunct="1"/>
            <a:r>
              <a:rPr lang="en-US" dirty="0">
                <a:solidFill>
                  <a:srgbClr val="FFFF99"/>
                </a:solidFill>
              </a:rPr>
              <a:t>AAP Newsletter</a:t>
            </a:r>
          </a:p>
          <a:p>
            <a:pPr lvl="1" eaLnBrk="1" hangingPunct="1"/>
            <a:r>
              <a:rPr lang="en-US" dirty="0">
                <a:solidFill>
                  <a:srgbClr val="FFFF99"/>
                </a:solidFill>
              </a:rPr>
              <a:t>CDC immunization websites (32 in all)</a:t>
            </a:r>
          </a:p>
          <a:p>
            <a:pPr lvl="1" eaLnBrk="1" hangingPunct="1"/>
            <a:r>
              <a:rPr lang="en-US" dirty="0">
                <a:solidFill>
                  <a:srgbClr val="FFFF99"/>
                </a:solidFill>
              </a:rPr>
              <a:t>CHOP Parents Pack Newsletter</a:t>
            </a:r>
          </a:p>
          <a:p>
            <a:pPr lvl="1" eaLnBrk="1" hangingPunct="1"/>
            <a:r>
              <a:rPr lang="en-US" dirty="0">
                <a:solidFill>
                  <a:srgbClr val="FFFF99"/>
                </a:solidFill>
              </a:rPr>
              <a:t>IAC Express, </a:t>
            </a:r>
            <a:r>
              <a:rPr lang="en-US" dirty="0">
                <a:solidFill>
                  <a:schemeClr val="tx2">
                    <a:lumMod val="40000"/>
                    <a:lumOff val="60000"/>
                  </a:schemeClr>
                </a:solidFill>
              </a:rPr>
              <a:t>Needle Tips and Vaccinate Adults</a:t>
            </a:r>
          </a:p>
          <a:p>
            <a:pPr lvl="1" eaLnBrk="1" hangingPunct="1"/>
            <a:r>
              <a:rPr lang="en-US" dirty="0">
                <a:solidFill>
                  <a:srgbClr val="FFFF99"/>
                </a:solidFill>
              </a:rPr>
              <a:t>Websites specific to particular vaccines</a:t>
            </a:r>
          </a:p>
        </p:txBody>
      </p:sp>
      <p:pic>
        <p:nvPicPr>
          <p:cNvPr id="324611" name="Picture 4" descr="MC900439350[1]"/>
          <p:cNvPicPr>
            <a:picLocks noChangeAspect="1" noChangeArrowheads="1"/>
          </p:cNvPicPr>
          <p:nvPr/>
        </p:nvPicPr>
        <p:blipFill>
          <a:blip r:embed="rId3" cstate="print"/>
          <a:srcRect/>
          <a:stretch>
            <a:fillRect/>
          </a:stretch>
        </p:blipFill>
        <p:spPr bwMode="auto">
          <a:xfrm rot="1044087">
            <a:off x="9222873" y="758828"/>
            <a:ext cx="1311538" cy="1311538"/>
          </a:xfrm>
          <a:prstGeom prst="rect">
            <a:avLst/>
          </a:prstGeom>
          <a:noFill/>
          <a:ln w="9525">
            <a:noFill/>
            <a:miter lim="800000"/>
            <a:headEnd/>
            <a:tailEnd/>
          </a:ln>
        </p:spPr>
      </p:pic>
    </p:spTree>
    <p:extLst>
      <p:ext uri="{BB962C8B-B14F-4D97-AF65-F5344CB8AC3E}">
        <p14:creationId xmlns:p14="http://schemas.microsoft.com/office/powerpoint/2010/main" val="1279350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1" y="381000"/>
            <a:ext cx="5294015" cy="3531108"/>
          </a:xfrm>
          <a:prstGeom prst="rect">
            <a:avLst/>
          </a:prstGeom>
        </p:spPr>
      </p:pic>
      <p:sp>
        <p:nvSpPr>
          <p:cNvPr id="3" name="TextBox 2"/>
          <p:cNvSpPr txBox="1"/>
          <p:nvPr/>
        </p:nvSpPr>
        <p:spPr>
          <a:xfrm>
            <a:off x="1676400" y="4191000"/>
            <a:ext cx="8610600" cy="2677656"/>
          </a:xfrm>
          <a:prstGeom prst="rect">
            <a:avLst/>
          </a:prstGeom>
          <a:noFill/>
        </p:spPr>
        <p:txBody>
          <a:bodyPr wrap="square" rtlCol="0">
            <a:spAutoFit/>
          </a:bodyPr>
          <a:lstStyle/>
          <a:p>
            <a:pPr algn="ctr"/>
            <a:r>
              <a:rPr lang="en-US" sz="2400" b="1" dirty="0">
                <a:solidFill>
                  <a:srgbClr val="FFC000"/>
                </a:solidFill>
              </a:rPr>
              <a:t>YOU ARE ALL PART OF THE TEAM THAT CAN</a:t>
            </a:r>
          </a:p>
          <a:p>
            <a:pPr algn="ctr"/>
            <a:r>
              <a:rPr lang="en-US" sz="2400" b="1" dirty="0">
                <a:solidFill>
                  <a:srgbClr val="FFC000"/>
                </a:solidFill>
              </a:rPr>
              <a:t> </a:t>
            </a:r>
          </a:p>
          <a:p>
            <a:pPr algn="ctr"/>
            <a:r>
              <a:rPr lang="en-US" sz="2400" b="1" dirty="0">
                <a:solidFill>
                  <a:srgbClr val="FFC000"/>
                </a:solidFill>
              </a:rPr>
              <a:t>MAKE SURE YOUR PATIENTS RECEIVE THE </a:t>
            </a:r>
          </a:p>
          <a:p>
            <a:pPr algn="ctr"/>
            <a:endParaRPr lang="en-US" sz="2400" b="1" dirty="0">
              <a:solidFill>
                <a:srgbClr val="FFC000"/>
              </a:solidFill>
            </a:endParaRPr>
          </a:p>
          <a:p>
            <a:pPr algn="ctr"/>
            <a:r>
              <a:rPr lang="en-US" sz="2400" b="1" dirty="0">
                <a:solidFill>
                  <a:srgbClr val="FFC000"/>
                </a:solidFill>
              </a:rPr>
              <a:t>IMMUNIZATIONS THEY NEED!</a:t>
            </a:r>
          </a:p>
          <a:p>
            <a:pPr algn="ctr"/>
            <a:r>
              <a:rPr lang="en-US" sz="2400" b="1" dirty="0">
                <a:solidFill>
                  <a:srgbClr val="FFC000"/>
                </a:solidFill>
              </a:rPr>
              <a:t>                                        </a:t>
            </a:r>
          </a:p>
          <a:p>
            <a:pPr algn="ctr"/>
            <a:r>
              <a:rPr lang="en-US" sz="2400" b="1" dirty="0">
                <a:solidFill>
                  <a:srgbClr val="FFC000"/>
                </a:solidFill>
              </a:rPr>
              <a:t>                                                      AND REMEMBER………….</a:t>
            </a:r>
          </a:p>
        </p:txBody>
      </p:sp>
    </p:spTree>
    <p:extLst>
      <p:ext uri="{BB962C8B-B14F-4D97-AF65-F5344CB8AC3E}">
        <p14:creationId xmlns:p14="http://schemas.microsoft.com/office/powerpoint/2010/main" val="24119028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4000" y="0"/>
            <a:ext cx="9144000" cy="6858000"/>
          </a:xfrm>
          <a:prstGeom prst="rect">
            <a:avLst/>
          </a:prstGeom>
          <a:effectLst>
            <a:softEdge rad="241300"/>
          </a:effectLst>
        </p:spPr>
      </p:pic>
    </p:spTree>
    <p:extLst>
      <p:ext uri="{BB962C8B-B14F-4D97-AF65-F5344CB8AC3E}">
        <p14:creationId xmlns:p14="http://schemas.microsoft.com/office/powerpoint/2010/main" val="38141779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ctrTitle" idx="4294967295"/>
          </p:nvPr>
        </p:nvSpPr>
        <p:spPr>
          <a:xfrm>
            <a:off x="2057400" y="0"/>
            <a:ext cx="7772400" cy="806450"/>
          </a:xfrm>
        </p:spPr>
        <p:txBody>
          <a:bodyPr/>
          <a:lstStyle/>
          <a:p>
            <a:pPr algn="ctr" eaLnBrk="1" hangingPunct="1"/>
            <a:r>
              <a:rPr lang="en-US" sz="3600" dirty="0">
                <a:solidFill>
                  <a:srgbClr val="FFFF99"/>
                </a:solidFill>
              </a:rPr>
              <a:t>Questions?</a:t>
            </a:r>
          </a:p>
        </p:txBody>
      </p:sp>
      <p:sp>
        <p:nvSpPr>
          <p:cNvPr id="328706" name="Rectangle 3"/>
          <p:cNvSpPr>
            <a:spLocks noGrp="1" noChangeArrowheads="1"/>
          </p:cNvSpPr>
          <p:nvPr>
            <p:ph type="subTitle" idx="4294967295"/>
          </p:nvPr>
        </p:nvSpPr>
        <p:spPr>
          <a:xfrm>
            <a:off x="1698625" y="781050"/>
            <a:ext cx="8756650" cy="1214438"/>
          </a:xfrm>
        </p:spPr>
        <p:txBody>
          <a:bodyPr>
            <a:normAutofit fontScale="70000" lnSpcReduction="20000"/>
          </a:bodyPr>
          <a:lstStyle/>
          <a:p>
            <a:pPr marL="0" indent="0" algn="ctr">
              <a:buNone/>
            </a:pPr>
            <a:r>
              <a:rPr lang="en-US" sz="3000" b="1"/>
              <a:t>Check out these links for more immunization information and resources!</a:t>
            </a:r>
          </a:p>
          <a:p>
            <a:pPr marL="0" indent="0">
              <a:buNone/>
            </a:pPr>
            <a:endParaRPr lang="en-US" sz="2400" b="1"/>
          </a:p>
          <a:p>
            <a:pPr marL="0" indent="0">
              <a:buNone/>
            </a:pPr>
            <a:r>
              <a:rPr lang="en-US" sz="2400" b="1">
                <a:solidFill>
                  <a:srgbClr val="FFFFCC"/>
                </a:solidFill>
                <a:latin typeface="Arial" charset="0"/>
              </a:rPr>
              <a:t>				</a:t>
            </a:r>
          </a:p>
          <a:p>
            <a:pPr marL="0" indent="0" algn="ctr">
              <a:buNone/>
            </a:pPr>
            <a:endParaRPr lang="en-US" sz="2000" b="1">
              <a:solidFill>
                <a:srgbClr val="FFFFCC"/>
              </a:solidFill>
              <a:latin typeface="Arial" charset="0"/>
            </a:endParaRPr>
          </a:p>
        </p:txBody>
      </p:sp>
      <p:sp>
        <p:nvSpPr>
          <p:cNvPr id="328707" name="Text Box 4"/>
          <p:cNvSpPr txBox="1">
            <a:spLocks noChangeArrowheads="1"/>
          </p:cNvSpPr>
          <p:nvPr/>
        </p:nvSpPr>
        <p:spPr bwMode="auto">
          <a:xfrm>
            <a:off x="1524001" y="4633914"/>
            <a:ext cx="4670425" cy="396875"/>
          </a:xfrm>
          <a:prstGeom prst="rect">
            <a:avLst/>
          </a:prstGeom>
          <a:noFill/>
          <a:ln w="9525">
            <a:noFill/>
            <a:miter lim="800000"/>
            <a:headEnd/>
            <a:tailEnd/>
          </a:ln>
        </p:spPr>
        <p:txBody>
          <a:bodyPr>
            <a:spAutoFit/>
          </a:bodyPr>
          <a:lstStyle/>
          <a:p>
            <a:pPr>
              <a:spcBef>
                <a:spcPct val="50000"/>
              </a:spcBef>
            </a:pPr>
            <a:endParaRPr lang="en-US" sz="2000" b="1">
              <a:solidFill>
                <a:srgbClr val="FFFF66"/>
              </a:solidFill>
            </a:endParaRPr>
          </a:p>
        </p:txBody>
      </p:sp>
      <p:sp>
        <p:nvSpPr>
          <p:cNvPr id="2" name="Rectangle 5"/>
          <p:cNvSpPr>
            <a:spLocks noChangeArrowheads="1"/>
          </p:cNvSpPr>
          <p:nvPr/>
        </p:nvSpPr>
        <p:spPr bwMode="auto">
          <a:xfrm>
            <a:off x="2057401" y="1676401"/>
            <a:ext cx="8329613" cy="4935537"/>
          </a:xfrm>
          <a:prstGeom prst="rect">
            <a:avLst/>
          </a:prstGeom>
          <a:noFill/>
          <a:ln w="9525">
            <a:noFill/>
            <a:miter lim="800000"/>
            <a:headEnd/>
            <a:tailEnd/>
          </a:ln>
        </p:spPr>
        <p:txBody>
          <a:bodyPr tIns="45718" bIns="45718"/>
          <a:lstStyle/>
          <a:p>
            <a:pPr>
              <a:spcBef>
                <a:spcPct val="20000"/>
              </a:spcBef>
            </a:pPr>
            <a:r>
              <a:rPr lang="en-US" sz="2000" dirty="0">
                <a:solidFill>
                  <a:srgbClr val="FFFF99"/>
                </a:solidFill>
                <a:latin typeface="Calibri" pitchFamily="34" charset="0"/>
              </a:rPr>
              <a:t>National Immunization Program</a:t>
            </a:r>
          </a:p>
          <a:p>
            <a:pPr>
              <a:spcBef>
                <a:spcPct val="20000"/>
              </a:spcBef>
            </a:pPr>
            <a:r>
              <a:rPr lang="en-US" sz="2000" dirty="0">
                <a:solidFill>
                  <a:srgbClr val="FFFFFF"/>
                </a:solidFill>
                <a:latin typeface="Calibri" pitchFamily="34" charset="0"/>
              </a:rPr>
              <a:t>E-mail</a:t>
            </a:r>
            <a:r>
              <a:rPr lang="en-US" sz="2000" dirty="0">
                <a:solidFill>
                  <a:srgbClr val="FFFFCC"/>
                </a:solidFill>
                <a:latin typeface="Calibri" pitchFamily="34" charset="0"/>
              </a:rPr>
              <a:t> 	</a:t>
            </a:r>
            <a:r>
              <a:rPr lang="en-US" sz="2000" dirty="0">
                <a:solidFill>
                  <a:srgbClr val="A50021">
                    <a:lumMod val="60000"/>
                    <a:lumOff val="40000"/>
                  </a:srgbClr>
                </a:solidFill>
                <a:latin typeface="Calibri" pitchFamily="34" charset="0"/>
              </a:rPr>
              <a:t>       </a:t>
            </a:r>
            <a:r>
              <a:rPr lang="en-US" sz="2000" dirty="0">
                <a:solidFill>
                  <a:srgbClr val="A50021">
                    <a:lumMod val="60000"/>
                    <a:lumOff val="40000"/>
                  </a:srgbClr>
                </a:solidFill>
                <a:latin typeface="Times New Roman"/>
                <a:cs typeface="Times New Roman"/>
              </a:rPr>
              <a:t>►</a:t>
            </a:r>
            <a:r>
              <a:rPr lang="en-US" sz="2000" dirty="0">
                <a:solidFill>
                  <a:srgbClr val="A50021">
                    <a:lumMod val="60000"/>
                    <a:lumOff val="40000"/>
                  </a:srgbClr>
                </a:solidFill>
                <a:latin typeface="Calibri" pitchFamily="34" charset="0"/>
              </a:rPr>
              <a:t> </a:t>
            </a:r>
            <a:r>
              <a:rPr lang="en-US" sz="2000" b="1" dirty="0">
                <a:solidFill>
                  <a:srgbClr val="00FFFF"/>
                </a:solidFill>
                <a:latin typeface="Calibri" pitchFamily="34" charset="0"/>
              </a:rPr>
              <a:t>NIPInfo@cdc.gov </a:t>
            </a:r>
          </a:p>
          <a:p>
            <a:pPr>
              <a:spcBef>
                <a:spcPct val="20000"/>
              </a:spcBef>
            </a:pPr>
            <a:r>
              <a:rPr lang="en-US" sz="2000" dirty="0">
                <a:solidFill>
                  <a:srgbClr val="FFFFFF"/>
                </a:solidFill>
                <a:latin typeface="Calibri" pitchFamily="34" charset="0"/>
              </a:rPr>
              <a:t>Hotline</a:t>
            </a:r>
            <a:r>
              <a:rPr lang="en-US" sz="2000" dirty="0">
                <a:solidFill>
                  <a:srgbClr val="FFFFCC"/>
                </a:solidFill>
                <a:latin typeface="Calibri" pitchFamily="34" charset="0"/>
              </a:rPr>
              <a:t>	             </a:t>
            </a:r>
            <a:r>
              <a:rPr lang="en-US" sz="2000" dirty="0">
                <a:solidFill>
                  <a:srgbClr val="FFFFFF"/>
                </a:solidFill>
                <a:latin typeface="Calibri" pitchFamily="34" charset="0"/>
              </a:rPr>
              <a:t>800.CDC.INFO</a:t>
            </a:r>
          </a:p>
          <a:p>
            <a:pPr>
              <a:spcBef>
                <a:spcPct val="20000"/>
              </a:spcBef>
            </a:pPr>
            <a:r>
              <a:rPr lang="en-US" sz="2000" dirty="0">
                <a:solidFill>
                  <a:srgbClr val="FFFFFF"/>
                </a:solidFill>
                <a:latin typeface="Calibri" pitchFamily="34" charset="0"/>
              </a:rPr>
              <a:t>Website	</a:t>
            </a:r>
            <a:r>
              <a:rPr lang="en-US" sz="2000" dirty="0">
                <a:solidFill>
                  <a:srgbClr val="FFFFCC"/>
                </a:solidFill>
                <a:latin typeface="Calibri" pitchFamily="34" charset="0"/>
              </a:rPr>
              <a:t>             </a:t>
            </a:r>
            <a:r>
              <a:rPr lang="en-US" sz="2000" b="1" dirty="0">
                <a:solidFill>
                  <a:srgbClr val="00FFFF"/>
                </a:solidFill>
                <a:latin typeface="Calibri" pitchFamily="34" charset="0"/>
              </a:rPr>
              <a:t>http://www.cdc.gov/vaccines</a:t>
            </a:r>
          </a:p>
          <a:p>
            <a:pPr lvl="1">
              <a:spcBef>
                <a:spcPct val="20000"/>
              </a:spcBef>
            </a:pPr>
            <a:endParaRPr lang="en-US" sz="1200" b="1" dirty="0">
              <a:solidFill>
                <a:srgbClr val="00FFFF"/>
              </a:solidFill>
              <a:latin typeface="Calibri" pitchFamily="34" charset="0"/>
            </a:endParaRPr>
          </a:p>
          <a:p>
            <a:pPr>
              <a:spcBef>
                <a:spcPct val="20000"/>
              </a:spcBef>
            </a:pPr>
            <a:r>
              <a:rPr lang="en-US" sz="2000" dirty="0">
                <a:solidFill>
                  <a:srgbClr val="FFFF99"/>
                </a:solidFill>
                <a:latin typeface="Calibri" pitchFamily="34" charset="0"/>
              </a:rPr>
              <a:t>Georgia Immunization Program</a:t>
            </a:r>
          </a:p>
          <a:p>
            <a:pPr>
              <a:spcBef>
                <a:spcPct val="20000"/>
              </a:spcBef>
            </a:pPr>
            <a:r>
              <a:rPr lang="en-US" sz="2000" dirty="0">
                <a:solidFill>
                  <a:srgbClr val="FFFFFF"/>
                </a:solidFill>
                <a:latin typeface="Calibri" pitchFamily="34" charset="0"/>
              </a:rPr>
              <a:t>E-mail 	</a:t>
            </a:r>
            <a:r>
              <a:rPr lang="en-US" sz="2000" dirty="0">
                <a:solidFill>
                  <a:srgbClr val="FF0000"/>
                </a:solidFill>
                <a:latin typeface="Calibri" pitchFamily="34" charset="0"/>
              </a:rPr>
              <a:t>           </a:t>
            </a:r>
            <a:r>
              <a:rPr lang="en-US" sz="2000" dirty="0">
                <a:solidFill>
                  <a:srgbClr val="FFFFFF"/>
                </a:solidFill>
              </a:rPr>
              <a:t> </a:t>
            </a:r>
            <a:r>
              <a:rPr lang="en-US" sz="2000" b="1" dirty="0">
                <a:solidFill>
                  <a:srgbClr val="00FFFF"/>
                </a:solidFill>
                <a:latin typeface="Calibri"/>
              </a:rPr>
              <a:t>DPH-Immunization@dph.ga.gov</a:t>
            </a:r>
          </a:p>
          <a:p>
            <a:pPr>
              <a:spcBef>
                <a:spcPct val="20000"/>
              </a:spcBef>
            </a:pPr>
            <a:r>
              <a:rPr lang="en-US" sz="2000" dirty="0">
                <a:solidFill>
                  <a:srgbClr val="FFFFFF"/>
                </a:solidFill>
                <a:latin typeface="Calibri" pitchFamily="34" charset="0"/>
              </a:rPr>
              <a:t>Hotline</a:t>
            </a:r>
            <a:r>
              <a:rPr lang="en-US" sz="2000" dirty="0">
                <a:solidFill>
                  <a:srgbClr val="FFFFCC"/>
                </a:solidFill>
                <a:latin typeface="Calibri" pitchFamily="34" charset="0"/>
              </a:rPr>
              <a:t>	             </a:t>
            </a:r>
            <a:r>
              <a:rPr lang="en-US" sz="2000" dirty="0">
                <a:solidFill>
                  <a:srgbClr val="FFFFFF"/>
                </a:solidFill>
                <a:latin typeface="Calibri" pitchFamily="34" charset="0"/>
              </a:rPr>
              <a:t>404-657-3158</a:t>
            </a:r>
            <a:br>
              <a:rPr lang="en-US" sz="2000" dirty="0">
                <a:solidFill>
                  <a:srgbClr val="FFFFCC"/>
                </a:solidFill>
                <a:latin typeface="Calibri" pitchFamily="34" charset="0"/>
              </a:rPr>
            </a:br>
            <a:r>
              <a:rPr lang="en-US" sz="2000" dirty="0">
                <a:solidFill>
                  <a:srgbClr val="FFFFFF"/>
                </a:solidFill>
                <a:latin typeface="Calibri" pitchFamily="34" charset="0"/>
              </a:rPr>
              <a:t>Website  </a:t>
            </a:r>
            <a:r>
              <a:rPr lang="en-US" sz="2000" dirty="0">
                <a:solidFill>
                  <a:srgbClr val="FFFFCC"/>
                </a:solidFill>
                <a:latin typeface="Calibri" pitchFamily="34" charset="0"/>
              </a:rPr>
              <a:t>           </a:t>
            </a:r>
            <a:r>
              <a:rPr lang="en-US" sz="2000" b="1" dirty="0">
                <a:solidFill>
                  <a:srgbClr val="00FFFF"/>
                </a:solidFill>
                <a:latin typeface="Calibri" pitchFamily="34" charset="0"/>
              </a:rPr>
              <a:t>http://dph.georgia.gov/immunization-section </a:t>
            </a:r>
          </a:p>
          <a:p>
            <a:pPr>
              <a:spcBef>
                <a:spcPct val="20000"/>
              </a:spcBef>
            </a:pPr>
            <a:endParaRPr lang="en-US" sz="2000" b="1" dirty="0">
              <a:solidFill>
                <a:srgbClr val="00FFFF"/>
              </a:solidFill>
              <a:latin typeface="Calibri" pitchFamily="34" charset="0"/>
            </a:endParaRPr>
          </a:p>
          <a:p>
            <a:pPr>
              <a:spcBef>
                <a:spcPct val="20000"/>
              </a:spcBef>
            </a:pPr>
            <a:r>
              <a:rPr lang="en-US" sz="2000" dirty="0">
                <a:solidFill>
                  <a:srgbClr val="FFFF99"/>
                </a:solidFill>
                <a:latin typeface="Calibri" pitchFamily="34" charset="0"/>
              </a:rPr>
              <a:t>Immunization Action Coalition</a:t>
            </a:r>
          </a:p>
          <a:p>
            <a:pPr>
              <a:spcBef>
                <a:spcPct val="20000"/>
              </a:spcBef>
            </a:pPr>
            <a:r>
              <a:rPr lang="en-US" sz="2000" dirty="0">
                <a:solidFill>
                  <a:srgbClr val="FFFFFF"/>
                </a:solidFill>
                <a:latin typeface="Calibri" pitchFamily="34" charset="0"/>
              </a:rPr>
              <a:t>E-mail 	</a:t>
            </a:r>
            <a:r>
              <a:rPr lang="en-US" sz="2000" dirty="0">
                <a:solidFill>
                  <a:srgbClr val="FFFFCC"/>
                </a:solidFill>
                <a:latin typeface="Calibri" pitchFamily="34" charset="0"/>
              </a:rPr>
              <a:t>             </a:t>
            </a:r>
            <a:r>
              <a:rPr lang="en-US" sz="2000" b="1" dirty="0">
                <a:solidFill>
                  <a:srgbClr val="00FFFF"/>
                </a:solidFill>
                <a:latin typeface="Calibri" pitchFamily="34" charset="0"/>
              </a:rPr>
              <a:t>admin@immunize.org</a:t>
            </a:r>
          </a:p>
          <a:p>
            <a:pPr>
              <a:spcBef>
                <a:spcPct val="20000"/>
              </a:spcBef>
            </a:pPr>
            <a:r>
              <a:rPr lang="en-US" sz="2000" dirty="0">
                <a:solidFill>
                  <a:srgbClr val="FFFFFF"/>
                </a:solidFill>
                <a:latin typeface="Calibri" pitchFamily="34" charset="0"/>
              </a:rPr>
              <a:t>Phone	</a:t>
            </a:r>
            <a:r>
              <a:rPr lang="en-US" sz="2000" dirty="0">
                <a:solidFill>
                  <a:srgbClr val="FFFFCC"/>
                </a:solidFill>
                <a:latin typeface="Calibri" pitchFamily="34" charset="0"/>
              </a:rPr>
              <a:t>             </a:t>
            </a:r>
            <a:r>
              <a:rPr lang="en-US" sz="2000" dirty="0">
                <a:solidFill>
                  <a:srgbClr val="FFFFFF"/>
                </a:solidFill>
                <a:latin typeface="Calibri" pitchFamily="34" charset="0"/>
              </a:rPr>
              <a:t>651.647.9009</a:t>
            </a:r>
            <a:r>
              <a:rPr lang="en-US" sz="2000" dirty="0">
                <a:solidFill>
                  <a:srgbClr val="FFFFCC"/>
                </a:solidFill>
                <a:latin typeface="Calibri" pitchFamily="34" charset="0"/>
              </a:rPr>
              <a:t> </a:t>
            </a:r>
          </a:p>
          <a:p>
            <a:pPr>
              <a:spcBef>
                <a:spcPct val="20000"/>
              </a:spcBef>
            </a:pPr>
            <a:r>
              <a:rPr lang="en-US" sz="2000" dirty="0">
                <a:solidFill>
                  <a:srgbClr val="FFFFFF"/>
                </a:solidFill>
                <a:latin typeface="Calibri" pitchFamily="34" charset="0"/>
              </a:rPr>
              <a:t>Website	</a:t>
            </a:r>
            <a:r>
              <a:rPr lang="en-US" sz="2000" dirty="0">
                <a:solidFill>
                  <a:srgbClr val="FFFFCC"/>
                </a:solidFill>
                <a:latin typeface="Calibri" pitchFamily="34" charset="0"/>
              </a:rPr>
              <a:t>             </a:t>
            </a:r>
            <a:r>
              <a:rPr lang="en-US" sz="2000" b="1" dirty="0">
                <a:solidFill>
                  <a:srgbClr val="00FFFF"/>
                </a:solidFill>
                <a:latin typeface="Calibri" pitchFamily="34" charset="0"/>
              </a:rPr>
              <a:t>www.immunize.org</a:t>
            </a:r>
          </a:p>
        </p:txBody>
      </p:sp>
      <p:sp>
        <p:nvSpPr>
          <p:cNvPr id="328711" name="TextBox 6"/>
          <p:cNvSpPr txBox="1">
            <a:spLocks noChangeArrowheads="1"/>
          </p:cNvSpPr>
          <p:nvPr/>
        </p:nvSpPr>
        <p:spPr bwMode="auto">
          <a:xfrm>
            <a:off x="8915400" y="5867401"/>
            <a:ext cx="838200" cy="366713"/>
          </a:xfrm>
          <a:prstGeom prst="rect">
            <a:avLst/>
          </a:prstGeom>
          <a:noFill/>
          <a:ln w="9525">
            <a:noFill/>
            <a:miter lim="800000"/>
            <a:headEnd/>
            <a:tailEnd/>
          </a:ln>
        </p:spPr>
        <p:txBody>
          <a:bodyPr>
            <a:spAutoFit/>
          </a:bodyPr>
          <a:lstStyle/>
          <a:p>
            <a:endParaRPr lang="en-US" b="1">
              <a:solidFill>
                <a:srgbClr val="FFC000"/>
              </a:solidFill>
              <a:latin typeface="Calibri" pitchFamily="34" charset="0"/>
            </a:endParaRPr>
          </a:p>
        </p:txBody>
      </p:sp>
    </p:spTree>
    <p:extLst>
      <p:ext uri="{BB962C8B-B14F-4D97-AF65-F5344CB8AC3E}">
        <p14:creationId xmlns:p14="http://schemas.microsoft.com/office/powerpoint/2010/main" val="412756066"/>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idx="4294967295"/>
          </p:nvPr>
        </p:nvSpPr>
        <p:spPr>
          <a:xfrm>
            <a:off x="2209800" y="1828800"/>
            <a:ext cx="7772400" cy="2590800"/>
          </a:xfrm>
        </p:spPr>
        <p:txBody>
          <a:bodyPr/>
          <a:lstStyle/>
          <a:p>
            <a:pPr algn="ctr"/>
            <a:r>
              <a:rPr lang="en-US" sz="4800" b="1" i="1" dirty="0">
                <a:solidFill>
                  <a:srgbClr val="FFFF99"/>
                </a:solidFill>
              </a:rPr>
              <a:t>Test Your Knowledge!</a:t>
            </a:r>
            <a:br>
              <a:rPr lang="en-US" sz="4800" b="1" i="1" dirty="0">
                <a:solidFill>
                  <a:srgbClr val="FFFF99"/>
                </a:solidFill>
              </a:rPr>
            </a:br>
            <a:r>
              <a:rPr lang="en-US" sz="4800" b="1" i="1" dirty="0">
                <a:solidFill>
                  <a:srgbClr val="FFFF99"/>
                </a:solidFill>
              </a:rPr>
              <a:t>EPIC 2019</a:t>
            </a:r>
            <a:endParaRPr lang="en-US" sz="4800" b="1" i="1" dirty="0">
              <a:solidFill>
                <a:srgbClr val="FFC000"/>
              </a:solidFill>
            </a:endParaRPr>
          </a:p>
        </p:txBody>
      </p:sp>
    </p:spTree>
    <p:extLst>
      <p:ext uri="{BB962C8B-B14F-4D97-AF65-F5344CB8AC3E}">
        <p14:creationId xmlns:p14="http://schemas.microsoft.com/office/powerpoint/2010/main" val="8209016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ChangeArrowheads="1"/>
          </p:cNvSpPr>
          <p:nvPr>
            <p:ph type="ctrTitle" idx="4294967295"/>
          </p:nvPr>
        </p:nvSpPr>
        <p:spPr>
          <a:xfrm>
            <a:off x="2438400" y="304800"/>
            <a:ext cx="7772400" cy="1066800"/>
          </a:xfrm>
        </p:spPr>
        <p:txBody>
          <a:bodyPr/>
          <a:lstStyle/>
          <a:p>
            <a:pPr algn="l" eaLnBrk="1" hangingPunct="1"/>
            <a:r>
              <a:rPr lang="en-US" sz="4800" b="1" i="1" dirty="0">
                <a:solidFill>
                  <a:srgbClr val="FFFF99"/>
                </a:solidFill>
              </a:rPr>
              <a:t>Test Your Knowledge!</a:t>
            </a:r>
          </a:p>
        </p:txBody>
      </p:sp>
      <p:sp>
        <p:nvSpPr>
          <p:cNvPr id="361475" name="Rectangle 3"/>
          <p:cNvSpPr>
            <a:spLocks noGrp="1" noChangeArrowheads="1"/>
          </p:cNvSpPr>
          <p:nvPr>
            <p:ph type="subTitle" idx="4294967295"/>
          </p:nvPr>
        </p:nvSpPr>
        <p:spPr>
          <a:xfrm>
            <a:off x="2438400" y="1600200"/>
            <a:ext cx="8477250" cy="2743200"/>
          </a:xfrm>
        </p:spPr>
        <p:txBody>
          <a:bodyPr>
            <a:normAutofit fontScale="25000" lnSpcReduction="20000"/>
          </a:bodyPr>
          <a:lstStyle/>
          <a:p>
            <a:pPr marL="0" indent="0">
              <a:lnSpc>
                <a:spcPct val="80000"/>
              </a:lnSpc>
              <a:buNone/>
            </a:pPr>
            <a:r>
              <a:rPr lang="en-US" sz="6200" dirty="0"/>
              <a:t>Ben is a 25 year old plumber. Three months ago he had a motorcycle wreck causing</a:t>
            </a:r>
          </a:p>
          <a:p>
            <a:pPr marL="0" indent="0">
              <a:lnSpc>
                <a:spcPct val="80000"/>
              </a:lnSpc>
              <a:buNone/>
            </a:pPr>
            <a:r>
              <a:rPr lang="en-US" sz="6200" dirty="0"/>
              <a:t>multiple fractures, lacerations, and a ruptured spleen.   His spleen was removed. He</a:t>
            </a:r>
          </a:p>
          <a:p>
            <a:pPr marL="0" indent="0">
              <a:lnSpc>
                <a:spcPct val="80000"/>
              </a:lnSpc>
              <a:buNone/>
            </a:pPr>
            <a:r>
              <a:rPr lang="en-US" sz="6200" dirty="0"/>
              <a:t> received Td in the ER.    </a:t>
            </a:r>
          </a:p>
          <a:p>
            <a:pPr marL="0" indent="0">
              <a:lnSpc>
                <a:spcPct val="80000"/>
              </a:lnSpc>
              <a:buNone/>
            </a:pPr>
            <a:r>
              <a:rPr lang="en-US" sz="6200" dirty="0"/>
              <a:t>     </a:t>
            </a:r>
          </a:p>
          <a:p>
            <a:pPr marL="0" indent="0">
              <a:lnSpc>
                <a:spcPct val="80000"/>
              </a:lnSpc>
              <a:buNone/>
            </a:pPr>
            <a:r>
              <a:rPr lang="en-US" sz="6200" dirty="0"/>
              <a:t>He had chicken pox when he was 6 years old but has no idea if he ever had MMR. </a:t>
            </a:r>
          </a:p>
          <a:p>
            <a:pPr marL="0" indent="0">
              <a:lnSpc>
                <a:spcPct val="80000"/>
              </a:lnSpc>
              <a:buNone/>
            </a:pPr>
            <a:endParaRPr lang="en-US" sz="3400" b="1" dirty="0">
              <a:solidFill>
                <a:srgbClr val="FFFF99"/>
              </a:solidFill>
              <a:cs typeface="Arial" charset="0"/>
            </a:endParaRPr>
          </a:p>
          <a:p>
            <a:pPr marL="0" indent="0">
              <a:lnSpc>
                <a:spcPct val="80000"/>
              </a:lnSpc>
              <a:buNone/>
            </a:pPr>
            <a:endParaRPr lang="en-US" sz="3400" b="1" dirty="0">
              <a:solidFill>
                <a:srgbClr val="FFFF99"/>
              </a:solidFill>
              <a:cs typeface="Arial" charset="0"/>
            </a:endParaRPr>
          </a:p>
          <a:p>
            <a:pPr marL="0" indent="0">
              <a:lnSpc>
                <a:spcPct val="80000"/>
              </a:lnSpc>
              <a:buNone/>
            </a:pPr>
            <a:r>
              <a:rPr lang="en-US" sz="7200" b="1" dirty="0">
                <a:solidFill>
                  <a:srgbClr val="FFFF99"/>
                </a:solidFill>
                <a:cs typeface="Arial" charset="0"/>
              </a:rPr>
              <a:t>What vaccines do you recommend? </a:t>
            </a:r>
          </a:p>
          <a:p>
            <a:pPr marL="0" indent="0">
              <a:lnSpc>
                <a:spcPct val="80000"/>
              </a:lnSpc>
              <a:buNone/>
            </a:pPr>
            <a:endParaRPr lang="en-US" sz="7200" dirty="0"/>
          </a:p>
          <a:p>
            <a:pPr marL="0" indent="0">
              <a:lnSpc>
                <a:spcPct val="80000"/>
              </a:lnSpc>
              <a:buNone/>
            </a:pPr>
            <a:r>
              <a:rPr lang="en-US" sz="7200" dirty="0"/>
              <a:t> </a:t>
            </a:r>
          </a:p>
        </p:txBody>
      </p:sp>
    </p:spTree>
    <p:extLst>
      <p:ext uri="{BB962C8B-B14F-4D97-AF65-F5344CB8AC3E}">
        <p14:creationId xmlns:p14="http://schemas.microsoft.com/office/powerpoint/2010/main" val="2976745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idx="4294967295"/>
          </p:nvPr>
        </p:nvSpPr>
        <p:spPr>
          <a:xfrm>
            <a:off x="2963383" y="330966"/>
            <a:ext cx="6515766" cy="800100"/>
          </a:xfrm>
        </p:spPr>
        <p:txBody>
          <a:bodyPr>
            <a:normAutofit fontScale="90000"/>
          </a:bodyPr>
          <a:lstStyle/>
          <a:p>
            <a:pPr algn="ctr"/>
            <a:r>
              <a:rPr lang="en-US" sz="4800" b="1" i="1" dirty="0">
                <a:solidFill>
                  <a:srgbClr val="FFFF99"/>
                </a:solidFill>
              </a:rPr>
              <a:t>Test Your Knowledge!</a:t>
            </a:r>
          </a:p>
        </p:txBody>
      </p:sp>
      <p:pic>
        <p:nvPicPr>
          <p:cNvPr id="2" name="Picture 1"/>
          <p:cNvPicPr>
            <a:picLocks noChangeAspect="1"/>
          </p:cNvPicPr>
          <p:nvPr/>
        </p:nvPicPr>
        <p:blipFill>
          <a:blip r:embed="rId3"/>
          <a:stretch>
            <a:fillRect/>
          </a:stretch>
        </p:blipFill>
        <p:spPr>
          <a:xfrm>
            <a:off x="1797523" y="1780045"/>
            <a:ext cx="7681626" cy="2139881"/>
          </a:xfrm>
          <a:prstGeom prst="rect">
            <a:avLst/>
          </a:prstGeom>
        </p:spPr>
      </p:pic>
      <p:sp>
        <p:nvSpPr>
          <p:cNvPr id="363524" name="Text Box 5"/>
          <p:cNvSpPr txBox="1">
            <a:spLocks noChangeArrowheads="1"/>
          </p:cNvSpPr>
          <p:nvPr/>
        </p:nvSpPr>
        <p:spPr bwMode="auto">
          <a:xfrm>
            <a:off x="2763358" y="4170909"/>
            <a:ext cx="5486400" cy="1631216"/>
          </a:xfrm>
          <a:prstGeom prst="rect">
            <a:avLst/>
          </a:prstGeom>
          <a:noFill/>
          <a:ln w="9525">
            <a:noFill/>
            <a:miter lim="800000"/>
            <a:headEnd/>
            <a:tailEnd/>
          </a:ln>
        </p:spPr>
        <p:txBody>
          <a:bodyPr anchor="t">
            <a:spAutoFit/>
          </a:bodyPr>
          <a:lstStyle/>
          <a:p>
            <a:pPr defTabSz="685800">
              <a:spcBef>
                <a:spcPct val="50000"/>
              </a:spcBef>
            </a:pPr>
            <a:r>
              <a:rPr lang="en-US" sz="2000" dirty="0" err="1">
                <a:solidFill>
                  <a:srgbClr val="FFFFFF"/>
                </a:solidFill>
                <a:latin typeface="Arial" panose="020B0604020202020204" pitchFamily="34" charset="0"/>
                <a:cs typeface="Arial" panose="020B0604020202020204" pitchFamily="34" charset="0"/>
              </a:rPr>
              <a:t>Tdap</a:t>
            </a:r>
            <a:r>
              <a:rPr lang="en-US" sz="2000" dirty="0">
                <a:solidFill>
                  <a:srgbClr val="FFFFFF"/>
                </a:solidFill>
                <a:latin typeface="Arial" panose="020B0604020202020204" pitchFamily="34" charset="0"/>
                <a:cs typeface="Arial" panose="020B0604020202020204" pitchFamily="34" charset="0"/>
              </a:rPr>
              <a:t>, MCV4, </a:t>
            </a:r>
            <a:r>
              <a:rPr lang="en-US" sz="2000" dirty="0" err="1">
                <a:solidFill>
                  <a:srgbClr val="FFFFFF"/>
                </a:solidFill>
                <a:latin typeface="Arial" panose="020B0604020202020204" pitchFamily="34" charset="0"/>
                <a:cs typeface="Arial" panose="020B0604020202020204" pitchFamily="34" charset="0"/>
              </a:rPr>
              <a:t>MenB</a:t>
            </a:r>
            <a:r>
              <a:rPr lang="en-US" sz="2000" dirty="0">
                <a:solidFill>
                  <a:srgbClr val="FFFFFF"/>
                </a:solidFill>
                <a:latin typeface="Arial" panose="020B0604020202020204" pitchFamily="34" charset="0"/>
                <a:cs typeface="Arial" panose="020B0604020202020204" pitchFamily="34" charset="0"/>
              </a:rPr>
              <a:t>, PCV13, PPSV23, MMR, consider Hib</a:t>
            </a:r>
            <a:r>
              <a:rPr lang="en-US" sz="2000" b="1" dirty="0">
                <a:solidFill>
                  <a:srgbClr val="FFFFFF"/>
                </a:solidFill>
                <a:latin typeface="Arial" panose="020B0604020202020204" pitchFamily="34" charset="0"/>
                <a:cs typeface="Arial" panose="020B0604020202020204" pitchFamily="34" charset="0"/>
              </a:rPr>
              <a:t> </a:t>
            </a:r>
          </a:p>
          <a:p>
            <a:pPr defTabSz="685800">
              <a:spcBef>
                <a:spcPct val="50000"/>
              </a:spcBef>
            </a:pPr>
            <a:r>
              <a:rPr lang="en-US" sz="2000" dirty="0">
                <a:solidFill>
                  <a:srgbClr val="FFFFFF"/>
                </a:solidFill>
                <a:latin typeface="Arial" panose="020B0604020202020204" pitchFamily="34" charset="0"/>
                <a:cs typeface="Arial" panose="020B0604020202020204" pitchFamily="34" charset="0"/>
              </a:rPr>
              <a:t>Influenza vaccine (in fall) </a:t>
            </a:r>
          </a:p>
          <a:p>
            <a:pPr defTabSz="685800">
              <a:spcBef>
                <a:spcPct val="50000"/>
              </a:spcBef>
            </a:pPr>
            <a:r>
              <a:rPr lang="en-US" sz="2000" dirty="0">
                <a:solidFill>
                  <a:srgbClr val="FFFFFF"/>
                </a:solidFill>
                <a:latin typeface="Arial" panose="020B0604020202020204" pitchFamily="34" charset="0"/>
                <a:cs typeface="Arial" panose="020B0604020202020204" pitchFamily="34" charset="0"/>
              </a:rPr>
              <a:t> </a:t>
            </a:r>
            <a:endParaRPr lang="en-US" sz="2000" dirty="0">
              <a:solidFill>
                <a:srgbClr val="FFFFCC"/>
              </a:solidFill>
              <a:latin typeface="Arial" panose="020B0604020202020204" pitchFamily="34" charset="0"/>
              <a:cs typeface="Arial" panose="020B0604020202020204" pitchFamily="34" charset="0"/>
            </a:endParaRPr>
          </a:p>
        </p:txBody>
      </p:sp>
      <p:sp>
        <p:nvSpPr>
          <p:cNvPr id="884743" name="Text Box 7"/>
          <p:cNvSpPr txBox="1">
            <a:spLocks noChangeArrowheads="1"/>
          </p:cNvSpPr>
          <p:nvPr/>
        </p:nvSpPr>
        <p:spPr bwMode="auto">
          <a:xfrm>
            <a:off x="2724150" y="5478126"/>
            <a:ext cx="5543550" cy="461665"/>
          </a:xfrm>
          <a:prstGeom prst="rect">
            <a:avLst/>
          </a:prstGeom>
          <a:noFill/>
          <a:ln w="9525">
            <a:noFill/>
            <a:miter lim="800000"/>
            <a:headEnd/>
            <a:tailEnd/>
          </a:ln>
        </p:spPr>
        <p:txBody>
          <a:bodyPr>
            <a:spAutoFit/>
          </a:bodyPr>
          <a:lstStyle/>
          <a:p>
            <a:pPr lvl="0" defTabSz="685800">
              <a:spcBef>
                <a:spcPct val="50000"/>
              </a:spcBef>
            </a:pPr>
            <a:r>
              <a:rPr lang="en-US" sz="2400" dirty="0">
                <a:solidFill>
                  <a:srgbClr val="FFFFFF"/>
                </a:solidFill>
                <a:latin typeface="Calibri"/>
              </a:rPr>
              <a:t> HPV?</a:t>
            </a:r>
          </a:p>
        </p:txBody>
      </p:sp>
      <p:sp>
        <p:nvSpPr>
          <p:cNvPr id="8" name="TextBox 7"/>
          <p:cNvSpPr txBox="1"/>
          <p:nvPr/>
        </p:nvSpPr>
        <p:spPr>
          <a:xfrm>
            <a:off x="2724150" y="6248400"/>
            <a:ext cx="4857750" cy="253916"/>
          </a:xfrm>
          <a:prstGeom prst="rect">
            <a:avLst/>
          </a:prstGeom>
          <a:noFill/>
        </p:spPr>
        <p:txBody>
          <a:bodyPr>
            <a:spAutoFit/>
          </a:bodyPr>
          <a:lstStyle/>
          <a:p>
            <a:pPr defTabSz="685800">
              <a:defRPr/>
            </a:pPr>
            <a:r>
              <a:rPr lang="en-US" sz="1050" b="1" dirty="0">
                <a:solidFill>
                  <a:srgbClr val="FFFFFF"/>
                </a:solidFill>
                <a:latin typeface="Calibri"/>
              </a:rPr>
              <a:t>Ref: Adult Immunization Schedule </a:t>
            </a:r>
          </a:p>
        </p:txBody>
      </p:sp>
    </p:spTree>
    <p:extLst>
      <p:ext uri="{BB962C8B-B14F-4D97-AF65-F5344CB8AC3E}">
        <p14:creationId xmlns:p14="http://schemas.microsoft.com/office/powerpoint/2010/main" val="19788375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ext Box 2"/>
          <p:cNvSpPr txBox="1">
            <a:spLocks noChangeArrowheads="1"/>
          </p:cNvSpPr>
          <p:nvPr/>
        </p:nvSpPr>
        <p:spPr bwMode="auto">
          <a:xfrm>
            <a:off x="2438400" y="1587500"/>
            <a:ext cx="7315200" cy="2586038"/>
          </a:xfrm>
          <a:prstGeom prst="rect">
            <a:avLst/>
          </a:prstGeom>
          <a:noFill/>
          <a:ln w="9525">
            <a:noFill/>
            <a:miter lim="800000"/>
            <a:headEnd/>
            <a:tailEnd/>
          </a:ln>
        </p:spPr>
        <p:txBody>
          <a:bodyPr>
            <a:spAutoFit/>
          </a:bodyPr>
          <a:lstStyle/>
          <a:p>
            <a:pPr>
              <a:spcBef>
                <a:spcPct val="50000"/>
              </a:spcBef>
            </a:pPr>
            <a:r>
              <a:rPr lang="en-US" sz="2400" dirty="0">
                <a:solidFill>
                  <a:srgbClr val="FFFFFF"/>
                </a:solidFill>
                <a:latin typeface="Calibri"/>
              </a:rPr>
              <a:t>Paige is 24 years old. She has well controlled diabetes. She will be getting married in 3 months. Paige has received 2 doses of MMR and her last Td was 4 years ago. She denies ever having chicken pox but her 2 younger siblings had chicken pox.</a:t>
            </a:r>
          </a:p>
          <a:p>
            <a:pPr>
              <a:spcBef>
                <a:spcPct val="50000"/>
              </a:spcBef>
            </a:pPr>
            <a:r>
              <a:rPr lang="en-US" sz="2400" b="1" dirty="0">
                <a:solidFill>
                  <a:srgbClr val="FFFF99"/>
                </a:solidFill>
                <a:latin typeface="Calibri"/>
              </a:rPr>
              <a:t>What vaccines are recommended now</a:t>
            </a:r>
            <a:r>
              <a:rPr lang="en-US" sz="2400" b="1" dirty="0">
                <a:solidFill>
                  <a:srgbClr val="FFFFCC"/>
                </a:solidFill>
                <a:latin typeface="Calibri"/>
              </a:rPr>
              <a:t>?</a:t>
            </a:r>
          </a:p>
        </p:txBody>
      </p:sp>
      <p:sp>
        <p:nvSpPr>
          <p:cNvPr id="5" name="Rectangle 4"/>
          <p:cNvSpPr/>
          <p:nvPr/>
        </p:nvSpPr>
        <p:spPr>
          <a:xfrm>
            <a:off x="2438400" y="414338"/>
            <a:ext cx="5767388" cy="831850"/>
          </a:xfrm>
          <a:prstGeom prst="rect">
            <a:avLst/>
          </a:prstGeom>
        </p:spPr>
        <p:txBody>
          <a:bodyPr wrap="none">
            <a:spAutoFit/>
          </a:bodyPr>
          <a:lstStyle/>
          <a:p>
            <a:pPr>
              <a:defRPr/>
            </a:pPr>
            <a:r>
              <a:rPr lang="en-US" sz="4800" b="1" i="1" kern="0" dirty="0">
                <a:solidFill>
                  <a:srgbClr val="FFFF99"/>
                </a:solidFill>
                <a:latin typeface="Calibri"/>
              </a:rPr>
              <a:t>Test Your Knowledge!</a:t>
            </a:r>
            <a:endParaRPr lang="en-US" sz="4800" kern="0" dirty="0">
              <a:solidFill>
                <a:srgbClr val="FFFFFF"/>
              </a:solidFill>
              <a:latin typeface="Calibri"/>
            </a:endParaRPr>
          </a:p>
        </p:txBody>
      </p:sp>
    </p:spTree>
    <p:extLst>
      <p:ext uri="{BB962C8B-B14F-4D97-AF65-F5344CB8AC3E}">
        <p14:creationId xmlns:p14="http://schemas.microsoft.com/office/powerpoint/2010/main" val="221585022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Text Box 2"/>
          <p:cNvSpPr txBox="1">
            <a:spLocks noChangeArrowheads="1"/>
          </p:cNvSpPr>
          <p:nvPr/>
        </p:nvSpPr>
        <p:spPr bwMode="auto">
          <a:xfrm>
            <a:off x="2438400" y="1587500"/>
            <a:ext cx="7315200" cy="2586038"/>
          </a:xfrm>
          <a:prstGeom prst="rect">
            <a:avLst/>
          </a:prstGeom>
          <a:noFill/>
          <a:ln w="9525">
            <a:noFill/>
            <a:miter lim="800000"/>
            <a:headEnd/>
            <a:tailEnd/>
          </a:ln>
        </p:spPr>
        <p:txBody>
          <a:bodyPr>
            <a:spAutoFit/>
          </a:bodyPr>
          <a:lstStyle/>
          <a:p>
            <a:pPr>
              <a:spcBef>
                <a:spcPct val="50000"/>
              </a:spcBef>
            </a:pPr>
            <a:r>
              <a:rPr lang="en-US" sz="2400">
                <a:solidFill>
                  <a:srgbClr val="FFFFFF"/>
                </a:solidFill>
                <a:latin typeface="Calibri"/>
              </a:rPr>
              <a:t>Paige is 24 years old. She has well controlled diabetes. She will be getting married in 3 months. Paige has received 2 doses of MMR and her last Td was 4 years ago. She denies ever having chicken pox but her 2 younger siblings had chicken pox.</a:t>
            </a:r>
            <a:endParaRPr lang="en-US" sz="2400" b="1">
              <a:solidFill>
                <a:srgbClr val="FFFF99"/>
              </a:solidFill>
              <a:latin typeface="Calibri"/>
            </a:endParaRPr>
          </a:p>
          <a:p>
            <a:pPr>
              <a:spcBef>
                <a:spcPct val="50000"/>
              </a:spcBef>
            </a:pPr>
            <a:r>
              <a:rPr lang="en-US" sz="2400" b="1">
                <a:solidFill>
                  <a:srgbClr val="FFFF99"/>
                </a:solidFill>
                <a:latin typeface="Calibri"/>
              </a:rPr>
              <a:t>What vaccines are recommended now</a:t>
            </a:r>
            <a:r>
              <a:rPr lang="en-US" sz="2400" b="1">
                <a:solidFill>
                  <a:srgbClr val="FFFFCC"/>
                </a:solidFill>
                <a:latin typeface="Calibri"/>
              </a:rPr>
              <a:t>?</a:t>
            </a:r>
          </a:p>
        </p:txBody>
      </p:sp>
      <p:sp>
        <p:nvSpPr>
          <p:cNvPr id="593924" name="Text Box 3"/>
          <p:cNvSpPr txBox="1">
            <a:spLocks noChangeArrowheads="1"/>
          </p:cNvSpPr>
          <p:nvPr/>
        </p:nvSpPr>
        <p:spPr bwMode="auto">
          <a:xfrm>
            <a:off x="2438400" y="420688"/>
            <a:ext cx="7162800" cy="823912"/>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 </a:t>
            </a:r>
          </a:p>
        </p:txBody>
      </p:sp>
      <p:sp>
        <p:nvSpPr>
          <p:cNvPr id="367620" name="Text Box 5"/>
          <p:cNvSpPr txBox="1">
            <a:spLocks noChangeArrowheads="1"/>
          </p:cNvSpPr>
          <p:nvPr/>
        </p:nvSpPr>
        <p:spPr bwMode="auto">
          <a:xfrm>
            <a:off x="2438400" y="4343400"/>
            <a:ext cx="7467600" cy="1016000"/>
          </a:xfrm>
          <a:prstGeom prst="rect">
            <a:avLst/>
          </a:prstGeom>
          <a:noFill/>
          <a:ln w="9525">
            <a:noFill/>
            <a:miter lim="800000"/>
            <a:headEnd/>
            <a:tailEnd/>
          </a:ln>
        </p:spPr>
        <p:txBody>
          <a:bodyPr>
            <a:spAutoFit/>
          </a:bodyPr>
          <a:lstStyle/>
          <a:p>
            <a:pPr>
              <a:spcBef>
                <a:spcPct val="50000"/>
              </a:spcBef>
            </a:pPr>
            <a:r>
              <a:rPr lang="en-US" sz="2400" dirty="0" err="1">
                <a:solidFill>
                  <a:srgbClr val="FFFFFF"/>
                </a:solidFill>
                <a:latin typeface="Calibri"/>
              </a:rPr>
              <a:t>Tdap</a:t>
            </a:r>
            <a:r>
              <a:rPr lang="en-US" sz="2400" dirty="0">
                <a:solidFill>
                  <a:srgbClr val="FFFFFF"/>
                </a:solidFill>
                <a:latin typeface="Calibri"/>
              </a:rPr>
              <a:t>, PPSV23, hepatitis B, HPV, varicella </a:t>
            </a:r>
          </a:p>
          <a:p>
            <a:pPr>
              <a:spcBef>
                <a:spcPct val="50000"/>
              </a:spcBef>
            </a:pPr>
            <a:r>
              <a:rPr lang="en-US" sz="2400" dirty="0">
                <a:solidFill>
                  <a:srgbClr val="FFFFFF"/>
                </a:solidFill>
                <a:latin typeface="Calibri"/>
              </a:rPr>
              <a:t>Influenza vaccine (in fall) </a:t>
            </a:r>
          </a:p>
        </p:txBody>
      </p:sp>
      <p:sp>
        <p:nvSpPr>
          <p:cNvPr id="6" name="Rectangle 5"/>
          <p:cNvSpPr/>
          <p:nvPr/>
        </p:nvSpPr>
        <p:spPr>
          <a:xfrm>
            <a:off x="2438401" y="6172201"/>
            <a:ext cx="2752741" cy="307777"/>
          </a:xfrm>
          <a:prstGeom prst="rect">
            <a:avLst/>
          </a:prstGeom>
        </p:spPr>
        <p:txBody>
          <a:bodyPr wrap="none">
            <a:spAutoFit/>
          </a:bodyPr>
          <a:lstStyle/>
          <a:p>
            <a:pPr>
              <a:defRPr/>
            </a:pPr>
            <a:r>
              <a:rPr lang="en-US" sz="1400" b="1" dirty="0">
                <a:solidFill>
                  <a:srgbClr val="FFFFFF"/>
                </a:solidFill>
                <a:latin typeface="Calibri"/>
              </a:rPr>
              <a:t>Ref: Adult Immunization Schedule </a:t>
            </a:r>
          </a:p>
        </p:txBody>
      </p:sp>
    </p:spTree>
    <p:extLst>
      <p:ext uri="{BB962C8B-B14F-4D97-AF65-F5344CB8AC3E}">
        <p14:creationId xmlns:p14="http://schemas.microsoft.com/office/powerpoint/2010/main" val="69131245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3105758" y="274156"/>
            <a:ext cx="6172200" cy="884109"/>
          </a:xfrm>
        </p:spPr>
        <p:txBody>
          <a:bodyPr/>
          <a:lstStyle/>
          <a:p>
            <a:pPr algn="ctr" eaLnBrk="1" hangingPunct="1"/>
            <a:r>
              <a:rPr sz="3600" dirty="0">
                <a:solidFill>
                  <a:schemeClr val="accent5">
                    <a:lumMod val="60000"/>
                    <a:lumOff val="40000"/>
                  </a:schemeClr>
                </a:solidFill>
                <a:cs typeface="Arial" pitchFamily="34" charset="0"/>
              </a:rPr>
              <a:t>Community Immunity </a:t>
            </a:r>
            <a:br>
              <a:rPr lang="en-US" sz="3600" dirty="0">
                <a:solidFill>
                  <a:schemeClr val="accent5">
                    <a:lumMod val="60000"/>
                    <a:lumOff val="40000"/>
                  </a:schemeClr>
                </a:solidFill>
                <a:cs typeface="Arial" pitchFamily="34" charset="0"/>
              </a:rPr>
            </a:br>
            <a:r>
              <a:rPr lang="en-US" sz="2000" dirty="0">
                <a:cs typeface="Arial" pitchFamily="34" charset="0"/>
              </a:rPr>
              <a:t>Formerly known as “Herd Immunity”</a:t>
            </a:r>
            <a:endParaRPr sz="2000" dirty="0">
              <a:cs typeface="Arial" pitchFamily="34" charset="0"/>
            </a:endParaRPr>
          </a:p>
        </p:txBody>
      </p:sp>
      <p:grpSp>
        <p:nvGrpSpPr>
          <p:cNvPr id="5" name="Group 4"/>
          <p:cNvGrpSpPr/>
          <p:nvPr/>
        </p:nvGrpSpPr>
        <p:grpSpPr>
          <a:xfrm>
            <a:off x="2895601" y="1397437"/>
            <a:ext cx="6800241" cy="4088963"/>
            <a:chOff x="1544638" y="1630041"/>
            <a:chExt cx="6551612" cy="4689797"/>
          </a:xfrm>
        </p:grpSpPr>
        <p:sp>
          <p:nvSpPr>
            <p:cNvPr id="6" name="Rectangle 3"/>
            <p:cNvSpPr>
              <a:spLocks noChangeArrowheads="1"/>
            </p:cNvSpPr>
            <p:nvPr/>
          </p:nvSpPr>
          <p:spPr bwMode="auto">
            <a:xfrm>
              <a:off x="4576763" y="1882775"/>
              <a:ext cx="30670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333375">
                <a:lnSpc>
                  <a:spcPct val="85000"/>
                </a:lnSpc>
                <a:buClr>
                  <a:srgbClr val="000000"/>
                </a:buClr>
                <a:buSzPct val="90000"/>
              </a:pPr>
              <a:r>
                <a:rPr lang="en-US" dirty="0"/>
                <a:t>Transmitting</a:t>
              </a:r>
              <a:r>
                <a:rPr lang="en-US" sz="1575" dirty="0"/>
                <a:t> </a:t>
              </a:r>
              <a:r>
                <a:rPr lang="en-US" dirty="0"/>
                <a:t>case</a:t>
              </a:r>
            </a:p>
          </p:txBody>
        </p:sp>
        <p:grpSp>
          <p:nvGrpSpPr>
            <p:cNvPr id="7" name="Group 4"/>
            <p:cNvGrpSpPr>
              <a:grpSpLocks/>
            </p:cNvGrpSpPr>
            <p:nvPr/>
          </p:nvGrpSpPr>
          <p:grpSpPr bwMode="auto">
            <a:xfrm>
              <a:off x="2089150" y="4705350"/>
              <a:ext cx="293688" cy="773113"/>
              <a:chOff x="1898" y="2926"/>
              <a:chExt cx="209" cy="487"/>
            </a:xfrm>
          </p:grpSpPr>
          <p:sp>
            <p:nvSpPr>
              <p:cNvPr id="43" name="Freeform 5"/>
              <p:cNvSpPr>
                <a:spLocks/>
              </p:cNvSpPr>
              <p:nvPr/>
            </p:nvSpPr>
            <p:spPr bwMode="auto">
              <a:xfrm>
                <a:off x="1898" y="3021"/>
                <a:ext cx="209" cy="392"/>
              </a:xfrm>
              <a:custGeom>
                <a:avLst/>
                <a:gdLst>
                  <a:gd name="T0" fmla="*/ 8 w 204"/>
                  <a:gd name="T1" fmla="*/ 8 h 444"/>
                  <a:gd name="T2" fmla="*/ 8 w 204"/>
                  <a:gd name="T3" fmla="*/ 8 h 444"/>
                  <a:gd name="T4" fmla="*/ 108 w 204"/>
                  <a:gd name="T5" fmla="*/ 8 h 444"/>
                  <a:gd name="T6" fmla="*/ 108 w 204"/>
                  <a:gd name="T7" fmla="*/ 4 h 444"/>
                  <a:gd name="T8" fmla="*/ 78 w 204"/>
                  <a:gd name="T9" fmla="*/ 4 h 444"/>
                  <a:gd name="T10" fmla="*/ 62 w 204"/>
                  <a:gd name="T11" fmla="*/ 4 h 444"/>
                  <a:gd name="T12" fmla="*/ 57 w 204"/>
                  <a:gd name="T13" fmla="*/ 4 h 444"/>
                  <a:gd name="T14" fmla="*/ 0 w 204"/>
                  <a:gd name="T15" fmla="*/ 4 h 444"/>
                  <a:gd name="T16" fmla="*/ 0 w 204"/>
                  <a:gd name="T17" fmla="*/ 0 h 444"/>
                  <a:gd name="T18" fmla="*/ 173 w 204"/>
                  <a:gd name="T19" fmla="*/ 0 h 444"/>
                  <a:gd name="T20" fmla="*/ 269 w 204"/>
                  <a:gd name="T21" fmla="*/ 0 h 444"/>
                  <a:gd name="T22" fmla="*/ 438 w 204"/>
                  <a:gd name="T23" fmla="*/ 0 h 444"/>
                  <a:gd name="T24" fmla="*/ 438 w 204"/>
                  <a:gd name="T25" fmla="*/ 4 h 444"/>
                  <a:gd name="T26" fmla="*/ 376 w 204"/>
                  <a:gd name="T27" fmla="*/ 4 h 444"/>
                  <a:gd name="T28" fmla="*/ 358 w 204"/>
                  <a:gd name="T29" fmla="*/ 4 h 444"/>
                  <a:gd name="T30" fmla="*/ 327 w 204"/>
                  <a:gd name="T31" fmla="*/ 4 h 444"/>
                  <a:gd name="T32" fmla="*/ 327 w 204"/>
                  <a:gd name="T33" fmla="*/ 8 h 444"/>
                  <a:gd name="T34" fmla="*/ 424 w 204"/>
                  <a:gd name="T35" fmla="*/ 8 h 444"/>
                  <a:gd name="T36" fmla="*/ 424 w 204"/>
                  <a:gd name="T37" fmla="*/ 8 h 444"/>
                  <a:gd name="T38" fmla="*/ 235 w 204"/>
                  <a:gd name="T39" fmla="*/ 8 h 444"/>
                  <a:gd name="T40" fmla="*/ 225 w 204"/>
                  <a:gd name="T41" fmla="*/ 4 h 444"/>
                  <a:gd name="T42" fmla="*/ 205 w 204"/>
                  <a:gd name="T43" fmla="*/ 8 h 444"/>
                  <a:gd name="T44" fmla="*/ 8 w 204"/>
                  <a:gd name="T45" fmla="*/ 8 h 444"/>
                  <a:gd name="T46" fmla="*/ 8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7"/>
                    </a:lnTo>
                    <a:lnTo>
                      <a:pt x="52" y="56"/>
                    </a:lnTo>
                    <a:lnTo>
                      <a:pt x="38" y="56"/>
                    </a:lnTo>
                    <a:lnTo>
                      <a:pt x="30" y="227"/>
                    </a:lnTo>
                    <a:lnTo>
                      <a:pt x="25" y="227"/>
                    </a:lnTo>
                    <a:lnTo>
                      <a:pt x="0" y="227"/>
                    </a:lnTo>
                    <a:lnTo>
                      <a:pt x="0" y="0"/>
                    </a:lnTo>
                    <a:lnTo>
                      <a:pt x="81" y="0"/>
                    </a:lnTo>
                    <a:lnTo>
                      <a:pt x="125" y="0"/>
                    </a:lnTo>
                    <a:lnTo>
                      <a:pt x="203" y="0"/>
                    </a:lnTo>
                    <a:lnTo>
                      <a:pt x="203" y="227"/>
                    </a:lnTo>
                    <a:lnTo>
                      <a:pt x="173" y="227"/>
                    </a:lnTo>
                    <a:lnTo>
                      <a:pt x="165" y="56"/>
                    </a:lnTo>
                    <a:lnTo>
                      <a:pt x="151" y="56"/>
                    </a:lnTo>
                    <a:lnTo>
                      <a:pt x="151" y="407"/>
                    </a:lnTo>
                    <a:lnTo>
                      <a:pt x="195" y="419"/>
                    </a:lnTo>
                    <a:lnTo>
                      <a:pt x="195" y="443"/>
                    </a:lnTo>
                    <a:lnTo>
                      <a:pt x="108" y="426"/>
                    </a:lnTo>
                    <a:lnTo>
                      <a:pt x="103" y="235"/>
                    </a:lnTo>
                    <a:lnTo>
                      <a:pt x="95" y="426"/>
                    </a:lnTo>
                    <a:lnTo>
                      <a:pt x="8" y="443"/>
                    </a:lnTo>
                  </a:path>
                </a:pathLst>
              </a:custGeom>
              <a:solidFill>
                <a:srgbClr val="FFFF00"/>
              </a:solidFill>
              <a:ln w="9525">
                <a:solidFill>
                  <a:srgbClr val="000000"/>
                </a:solidFill>
                <a:round/>
                <a:headEnd/>
                <a:tailEnd/>
              </a:ln>
              <a:extLst/>
            </p:spPr>
            <p:txBody>
              <a:bodyPr/>
              <a:lstStyle/>
              <a:p>
                <a:endParaRPr lang="en-US" dirty="0"/>
              </a:p>
            </p:txBody>
          </p:sp>
          <p:sp>
            <p:nvSpPr>
              <p:cNvPr id="44" name="Oval 6"/>
              <p:cNvSpPr>
                <a:spLocks noChangeArrowheads="1"/>
              </p:cNvSpPr>
              <p:nvPr/>
            </p:nvSpPr>
            <p:spPr bwMode="auto">
              <a:xfrm>
                <a:off x="1950" y="2926"/>
                <a:ext cx="104" cy="89"/>
              </a:xfrm>
              <a:prstGeom prst="ellipse">
                <a:avLst/>
              </a:prstGeom>
              <a:solidFill>
                <a:srgbClr val="FFFF00"/>
              </a:solidFill>
              <a:ln w="9525">
                <a:solidFill>
                  <a:srgbClr val="000000"/>
                </a:solidFill>
                <a:round/>
                <a:headEnd/>
                <a:tailEnd/>
              </a:ln>
              <a:extLst/>
            </p:spPr>
            <p:txBody>
              <a:bodyPr wrap="none" anchor="ctr"/>
              <a:lstStyle/>
              <a:p>
                <a:endParaRPr lang="en-US" dirty="0"/>
              </a:p>
            </p:txBody>
          </p:sp>
        </p:grpSp>
        <p:sp>
          <p:nvSpPr>
            <p:cNvPr id="8" name="Freeform 7"/>
            <p:cNvSpPr>
              <a:spLocks/>
            </p:cNvSpPr>
            <p:nvPr/>
          </p:nvSpPr>
          <p:spPr bwMode="auto">
            <a:xfrm>
              <a:off x="4462463" y="1784350"/>
              <a:ext cx="293687" cy="622300"/>
            </a:xfrm>
            <a:custGeom>
              <a:avLst/>
              <a:gdLst>
                <a:gd name="T0" fmla="*/ 2147483647 w 204"/>
                <a:gd name="T1" fmla="*/ 2147483647 h 444"/>
                <a:gd name="T2" fmla="*/ 2147483647 w 204"/>
                <a:gd name="T3" fmla="*/ 2147483647 h 444"/>
                <a:gd name="T4" fmla="*/ 2147483647 w 204"/>
                <a:gd name="T5" fmla="*/ 2147483647 h 444"/>
                <a:gd name="T6" fmla="*/ 2147483647 w 204"/>
                <a:gd name="T7" fmla="*/ 2147483647 h 444"/>
                <a:gd name="T8" fmla="*/ 2147483647 w 204"/>
                <a:gd name="T9" fmla="*/ 2147483647 h 444"/>
                <a:gd name="T10" fmla="*/ 2147483647 w 204"/>
                <a:gd name="T11" fmla="*/ 2147483647 h 444"/>
                <a:gd name="T12" fmla="*/ 2147483647 w 204"/>
                <a:gd name="T13" fmla="*/ 2147483647 h 444"/>
                <a:gd name="T14" fmla="*/ 0 w 204"/>
                <a:gd name="T15" fmla="*/ 2147483647 h 444"/>
                <a:gd name="T16" fmla="*/ 0 w 204"/>
                <a:gd name="T17" fmla="*/ 0 h 444"/>
                <a:gd name="T18" fmla="*/ 2147483647 w 204"/>
                <a:gd name="T19" fmla="*/ 0 h 444"/>
                <a:gd name="T20" fmla="*/ 2147483647 w 204"/>
                <a:gd name="T21" fmla="*/ 0 h 444"/>
                <a:gd name="T22" fmla="*/ 2147483647 w 204"/>
                <a:gd name="T23" fmla="*/ 0 h 444"/>
                <a:gd name="T24" fmla="*/ 2147483647 w 204"/>
                <a:gd name="T25" fmla="*/ 2147483647 h 444"/>
                <a:gd name="T26" fmla="*/ 2147483647 w 204"/>
                <a:gd name="T27" fmla="*/ 2147483647 h 444"/>
                <a:gd name="T28" fmla="*/ 2147483647 w 204"/>
                <a:gd name="T29" fmla="*/ 2147483647 h 444"/>
                <a:gd name="T30" fmla="*/ 2147483647 w 204"/>
                <a:gd name="T31" fmla="*/ 2147483647 h 444"/>
                <a:gd name="T32" fmla="*/ 2147483647 w 204"/>
                <a:gd name="T33" fmla="*/ 2147483647 h 444"/>
                <a:gd name="T34" fmla="*/ 2147483647 w 204"/>
                <a:gd name="T35" fmla="*/ 2147483647 h 444"/>
                <a:gd name="T36" fmla="*/ 2147483647 w 204"/>
                <a:gd name="T37" fmla="*/ 2147483647 h 444"/>
                <a:gd name="T38" fmla="*/ 2147483647 w 204"/>
                <a:gd name="T39" fmla="*/ 2147483647 h 444"/>
                <a:gd name="T40" fmla="*/ 2147483647 w 204"/>
                <a:gd name="T41" fmla="*/ 2147483647 h 444"/>
                <a:gd name="T42" fmla="*/ 2147483647 w 204"/>
                <a:gd name="T43" fmla="*/ 2147483647 h 444"/>
                <a:gd name="T44" fmla="*/ 2147483647 w 204"/>
                <a:gd name="T45" fmla="*/ 2147483647 h 444"/>
                <a:gd name="T46" fmla="*/ 2147483647 w 204"/>
                <a:gd name="T47" fmla="*/ 2147483647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8"/>
                  </a:lnTo>
                  <a:lnTo>
                    <a:pt x="52" y="57"/>
                  </a:lnTo>
                  <a:lnTo>
                    <a:pt x="38" y="57"/>
                  </a:lnTo>
                  <a:lnTo>
                    <a:pt x="30" y="227"/>
                  </a:lnTo>
                  <a:lnTo>
                    <a:pt x="25" y="227"/>
                  </a:lnTo>
                  <a:lnTo>
                    <a:pt x="0" y="227"/>
                  </a:lnTo>
                  <a:lnTo>
                    <a:pt x="0" y="0"/>
                  </a:lnTo>
                  <a:lnTo>
                    <a:pt x="81" y="0"/>
                  </a:lnTo>
                  <a:lnTo>
                    <a:pt x="125" y="0"/>
                  </a:lnTo>
                  <a:lnTo>
                    <a:pt x="203" y="0"/>
                  </a:lnTo>
                  <a:lnTo>
                    <a:pt x="203" y="227"/>
                  </a:lnTo>
                  <a:lnTo>
                    <a:pt x="173" y="227"/>
                  </a:lnTo>
                  <a:lnTo>
                    <a:pt x="165" y="57"/>
                  </a:lnTo>
                  <a:lnTo>
                    <a:pt x="152" y="57"/>
                  </a:lnTo>
                  <a:lnTo>
                    <a:pt x="152" y="408"/>
                  </a:lnTo>
                  <a:lnTo>
                    <a:pt x="195" y="419"/>
                  </a:lnTo>
                  <a:lnTo>
                    <a:pt x="195" y="443"/>
                  </a:lnTo>
                  <a:lnTo>
                    <a:pt x="108" y="427"/>
                  </a:lnTo>
                  <a:lnTo>
                    <a:pt x="103" y="235"/>
                  </a:lnTo>
                  <a:lnTo>
                    <a:pt x="95" y="427"/>
                  </a:lnTo>
                  <a:lnTo>
                    <a:pt x="8" y="443"/>
                  </a:lnTo>
                </a:path>
              </a:pathLst>
            </a:custGeom>
            <a:solidFill>
              <a:srgbClr val="00FF00"/>
            </a:solidFill>
            <a:ln w="9525">
              <a:solidFill>
                <a:srgbClr val="000000"/>
              </a:solidFill>
              <a:round/>
              <a:headEnd/>
              <a:tailEnd/>
            </a:ln>
            <a:extLst/>
          </p:spPr>
          <p:txBody>
            <a:bodyPr/>
            <a:lstStyle/>
            <a:p>
              <a:endParaRPr lang="en-US" dirty="0"/>
            </a:p>
          </p:txBody>
        </p:sp>
        <p:sp>
          <p:nvSpPr>
            <p:cNvPr id="9" name="Oval 9"/>
            <p:cNvSpPr>
              <a:spLocks noChangeArrowheads="1"/>
            </p:cNvSpPr>
            <p:nvPr/>
          </p:nvSpPr>
          <p:spPr bwMode="auto">
            <a:xfrm>
              <a:off x="4545506" y="1630041"/>
              <a:ext cx="142875" cy="142875"/>
            </a:xfrm>
            <a:prstGeom prst="ellipse">
              <a:avLst/>
            </a:prstGeom>
            <a:solidFill>
              <a:srgbClr val="00FF00"/>
            </a:solidFill>
            <a:ln w="9525">
              <a:solidFill>
                <a:srgbClr val="000000"/>
              </a:solidFill>
              <a:round/>
              <a:headEnd/>
              <a:tailEnd/>
            </a:ln>
            <a:extLst/>
          </p:spPr>
          <p:txBody>
            <a:bodyPr wrap="none" anchor="ctr"/>
            <a:lstStyle/>
            <a:p>
              <a:endParaRPr lang="en-US" dirty="0"/>
            </a:p>
          </p:txBody>
        </p:sp>
        <p:grpSp>
          <p:nvGrpSpPr>
            <p:cNvPr id="10" name="Group 10"/>
            <p:cNvGrpSpPr>
              <a:grpSpLocks/>
            </p:cNvGrpSpPr>
            <p:nvPr/>
          </p:nvGrpSpPr>
          <p:grpSpPr bwMode="auto">
            <a:xfrm>
              <a:off x="3714750" y="3181350"/>
              <a:ext cx="293688" cy="777875"/>
              <a:chOff x="2333" y="1728"/>
              <a:chExt cx="185" cy="487"/>
            </a:xfrm>
          </p:grpSpPr>
          <p:sp>
            <p:nvSpPr>
              <p:cNvPr id="41" name="Freeform 11"/>
              <p:cNvSpPr>
                <a:spLocks/>
              </p:cNvSpPr>
              <p:nvPr/>
            </p:nvSpPr>
            <p:spPr bwMode="auto">
              <a:xfrm>
                <a:off x="2333" y="1824"/>
                <a:ext cx="185" cy="391"/>
              </a:xfrm>
              <a:custGeom>
                <a:avLst/>
                <a:gdLst>
                  <a:gd name="T0" fmla="*/ 5 w 204"/>
                  <a:gd name="T1" fmla="*/ 8 h 444"/>
                  <a:gd name="T2" fmla="*/ 5 w 204"/>
                  <a:gd name="T3" fmla="*/ 8 h 444"/>
                  <a:gd name="T4" fmla="*/ 5 w 204"/>
                  <a:gd name="T5" fmla="*/ 7 h 444"/>
                  <a:gd name="T6" fmla="*/ 5 w 204"/>
                  <a:gd name="T7" fmla="*/ 4 h 444"/>
                  <a:gd name="T8" fmla="*/ 5 w 204"/>
                  <a:gd name="T9" fmla="*/ 4 h 444"/>
                  <a:gd name="T10" fmla="*/ 5 w 204"/>
                  <a:gd name="T11" fmla="*/ 4 h 444"/>
                  <a:gd name="T12" fmla="*/ 5 w 204"/>
                  <a:gd name="T13" fmla="*/ 4 h 444"/>
                  <a:gd name="T14" fmla="*/ 0 w 204"/>
                  <a:gd name="T15" fmla="*/ 4 h 444"/>
                  <a:gd name="T16" fmla="*/ 0 w 204"/>
                  <a:gd name="T17" fmla="*/ 0 h 444"/>
                  <a:gd name="T18" fmla="*/ 5 w 204"/>
                  <a:gd name="T19" fmla="*/ 0 h 444"/>
                  <a:gd name="T20" fmla="*/ 5 w 204"/>
                  <a:gd name="T21" fmla="*/ 0 h 444"/>
                  <a:gd name="T22" fmla="*/ 10 w 204"/>
                  <a:gd name="T23" fmla="*/ 0 h 444"/>
                  <a:gd name="T24" fmla="*/ 10 w 204"/>
                  <a:gd name="T25" fmla="*/ 4 h 444"/>
                  <a:gd name="T26" fmla="*/ 8 w 204"/>
                  <a:gd name="T27" fmla="*/ 4 h 444"/>
                  <a:gd name="T28" fmla="*/ 8 w 204"/>
                  <a:gd name="T29" fmla="*/ 4 h 444"/>
                  <a:gd name="T30" fmla="*/ 7 w 204"/>
                  <a:gd name="T31" fmla="*/ 4 h 444"/>
                  <a:gd name="T32" fmla="*/ 7 w 204"/>
                  <a:gd name="T33" fmla="*/ 7 h 444"/>
                  <a:gd name="T34" fmla="*/ 9 w 204"/>
                  <a:gd name="T35" fmla="*/ 8 h 444"/>
                  <a:gd name="T36" fmla="*/ 9 w 204"/>
                  <a:gd name="T37" fmla="*/ 8 h 444"/>
                  <a:gd name="T38" fmla="*/ 5 w 204"/>
                  <a:gd name="T39" fmla="*/ 8 h 444"/>
                  <a:gd name="T40" fmla="*/ 5 w 204"/>
                  <a:gd name="T41" fmla="*/ 4 h 444"/>
                  <a:gd name="T42" fmla="*/ 5 w 204"/>
                  <a:gd name="T43" fmla="*/ 8 h 444"/>
                  <a:gd name="T44" fmla="*/ 5 w 204"/>
                  <a:gd name="T45" fmla="*/ 8 h 444"/>
                  <a:gd name="T46" fmla="*/ 5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1" y="407"/>
                    </a:lnTo>
                    <a:lnTo>
                      <a:pt x="51" y="56"/>
                    </a:lnTo>
                    <a:lnTo>
                      <a:pt x="38" y="56"/>
                    </a:lnTo>
                    <a:lnTo>
                      <a:pt x="30" y="227"/>
                    </a:lnTo>
                    <a:lnTo>
                      <a:pt x="25" y="227"/>
                    </a:lnTo>
                    <a:lnTo>
                      <a:pt x="0" y="227"/>
                    </a:lnTo>
                    <a:lnTo>
                      <a:pt x="0" y="0"/>
                    </a:lnTo>
                    <a:lnTo>
                      <a:pt x="81" y="0"/>
                    </a:lnTo>
                    <a:lnTo>
                      <a:pt x="124" y="0"/>
                    </a:lnTo>
                    <a:lnTo>
                      <a:pt x="203" y="0"/>
                    </a:lnTo>
                    <a:lnTo>
                      <a:pt x="203" y="227"/>
                    </a:lnTo>
                    <a:lnTo>
                      <a:pt x="173" y="227"/>
                    </a:lnTo>
                    <a:lnTo>
                      <a:pt x="165" y="56"/>
                    </a:lnTo>
                    <a:lnTo>
                      <a:pt x="152" y="56"/>
                    </a:lnTo>
                    <a:lnTo>
                      <a:pt x="152" y="407"/>
                    </a:lnTo>
                    <a:lnTo>
                      <a:pt x="195" y="419"/>
                    </a:lnTo>
                    <a:lnTo>
                      <a:pt x="195" y="443"/>
                    </a:lnTo>
                    <a:lnTo>
                      <a:pt x="108" y="426"/>
                    </a:lnTo>
                    <a:lnTo>
                      <a:pt x="103" y="235"/>
                    </a:lnTo>
                    <a:lnTo>
                      <a:pt x="94" y="426"/>
                    </a:lnTo>
                    <a:lnTo>
                      <a:pt x="8" y="443"/>
                    </a:lnTo>
                  </a:path>
                </a:pathLst>
              </a:custGeom>
              <a:solidFill>
                <a:srgbClr val="FFFF00"/>
              </a:solidFill>
              <a:ln w="9525">
                <a:solidFill>
                  <a:srgbClr val="000000"/>
                </a:solidFill>
                <a:round/>
                <a:headEnd/>
                <a:tailEnd/>
              </a:ln>
              <a:extLst/>
            </p:spPr>
            <p:txBody>
              <a:bodyPr/>
              <a:lstStyle/>
              <a:p>
                <a:endParaRPr lang="en-US" dirty="0"/>
              </a:p>
            </p:txBody>
          </p:sp>
          <p:sp>
            <p:nvSpPr>
              <p:cNvPr id="42" name="Oval 12"/>
              <p:cNvSpPr>
                <a:spLocks noChangeArrowheads="1"/>
              </p:cNvSpPr>
              <p:nvPr/>
            </p:nvSpPr>
            <p:spPr bwMode="auto">
              <a:xfrm>
                <a:off x="2380" y="1728"/>
                <a:ext cx="92" cy="89"/>
              </a:xfrm>
              <a:prstGeom prst="ellipse">
                <a:avLst/>
              </a:prstGeom>
              <a:solidFill>
                <a:srgbClr val="FFFF00"/>
              </a:solidFill>
              <a:ln w="9525">
                <a:solidFill>
                  <a:srgbClr val="000000"/>
                </a:solidFill>
                <a:round/>
                <a:headEnd/>
                <a:tailEnd/>
              </a:ln>
              <a:extLst/>
            </p:spPr>
            <p:txBody>
              <a:bodyPr wrap="none" anchor="ctr"/>
              <a:lstStyle/>
              <a:p>
                <a:endParaRPr lang="en-US" dirty="0"/>
              </a:p>
            </p:txBody>
          </p:sp>
        </p:grpSp>
        <p:grpSp>
          <p:nvGrpSpPr>
            <p:cNvPr id="11" name="Group 13"/>
            <p:cNvGrpSpPr>
              <a:grpSpLocks/>
            </p:cNvGrpSpPr>
            <p:nvPr/>
          </p:nvGrpSpPr>
          <p:grpSpPr bwMode="auto">
            <a:xfrm>
              <a:off x="6954838" y="4691063"/>
              <a:ext cx="295275" cy="771525"/>
              <a:chOff x="4437" y="2926"/>
              <a:chExt cx="207" cy="487"/>
            </a:xfrm>
          </p:grpSpPr>
          <p:sp>
            <p:nvSpPr>
              <p:cNvPr id="39" name="Freeform 14"/>
              <p:cNvSpPr>
                <a:spLocks/>
              </p:cNvSpPr>
              <p:nvPr/>
            </p:nvSpPr>
            <p:spPr bwMode="auto">
              <a:xfrm>
                <a:off x="4437" y="3021"/>
                <a:ext cx="207" cy="392"/>
              </a:xfrm>
              <a:custGeom>
                <a:avLst/>
                <a:gdLst>
                  <a:gd name="T0" fmla="*/ 7 w 203"/>
                  <a:gd name="T1" fmla="*/ 8 h 444"/>
                  <a:gd name="T2" fmla="*/ 7 w 203"/>
                  <a:gd name="T3" fmla="*/ 8 h 444"/>
                  <a:gd name="T4" fmla="*/ 89 w 203"/>
                  <a:gd name="T5" fmla="*/ 8 h 444"/>
                  <a:gd name="T6" fmla="*/ 89 w 203"/>
                  <a:gd name="T7" fmla="*/ 4 h 444"/>
                  <a:gd name="T8" fmla="*/ 69 w 203"/>
                  <a:gd name="T9" fmla="*/ 4 h 444"/>
                  <a:gd name="T10" fmla="*/ 61 w 203"/>
                  <a:gd name="T11" fmla="*/ 4 h 444"/>
                  <a:gd name="T12" fmla="*/ 24 w 203"/>
                  <a:gd name="T13" fmla="*/ 4 h 444"/>
                  <a:gd name="T14" fmla="*/ 0 w 203"/>
                  <a:gd name="T15" fmla="*/ 4 h 444"/>
                  <a:gd name="T16" fmla="*/ 0 w 203"/>
                  <a:gd name="T17" fmla="*/ 0 h 444"/>
                  <a:gd name="T18" fmla="*/ 152 w 203"/>
                  <a:gd name="T19" fmla="*/ 0 h 444"/>
                  <a:gd name="T20" fmla="*/ 231 w 203"/>
                  <a:gd name="T21" fmla="*/ 0 h 444"/>
                  <a:gd name="T22" fmla="*/ 376 w 203"/>
                  <a:gd name="T23" fmla="*/ 0 h 444"/>
                  <a:gd name="T24" fmla="*/ 376 w 203"/>
                  <a:gd name="T25" fmla="*/ 4 h 444"/>
                  <a:gd name="T26" fmla="*/ 323 w 203"/>
                  <a:gd name="T27" fmla="*/ 4 h 444"/>
                  <a:gd name="T28" fmla="*/ 305 w 203"/>
                  <a:gd name="T29" fmla="*/ 4 h 444"/>
                  <a:gd name="T30" fmla="*/ 280 w 203"/>
                  <a:gd name="T31" fmla="*/ 4 h 444"/>
                  <a:gd name="T32" fmla="*/ 280 w 203"/>
                  <a:gd name="T33" fmla="*/ 8 h 444"/>
                  <a:gd name="T34" fmla="*/ 362 w 203"/>
                  <a:gd name="T35" fmla="*/ 8 h 444"/>
                  <a:gd name="T36" fmla="*/ 362 w 203"/>
                  <a:gd name="T37" fmla="*/ 8 h 444"/>
                  <a:gd name="T38" fmla="*/ 199 w 203"/>
                  <a:gd name="T39" fmla="*/ 8 h 444"/>
                  <a:gd name="T40" fmla="*/ 187 w 203"/>
                  <a:gd name="T41" fmla="*/ 4 h 444"/>
                  <a:gd name="T42" fmla="*/ 175 w 203"/>
                  <a:gd name="T43" fmla="*/ 8 h 444"/>
                  <a:gd name="T44" fmla="*/ 7 w 203"/>
                  <a:gd name="T45" fmla="*/ 8 h 444"/>
                  <a:gd name="T46" fmla="*/ 7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7"/>
                    </a:lnTo>
                    <a:lnTo>
                      <a:pt x="51" y="56"/>
                    </a:lnTo>
                    <a:lnTo>
                      <a:pt x="37" y="56"/>
                    </a:lnTo>
                    <a:lnTo>
                      <a:pt x="29" y="227"/>
                    </a:lnTo>
                    <a:lnTo>
                      <a:pt x="24" y="227"/>
                    </a:lnTo>
                    <a:lnTo>
                      <a:pt x="0" y="227"/>
                    </a:lnTo>
                    <a:lnTo>
                      <a:pt x="0" y="0"/>
                    </a:lnTo>
                    <a:lnTo>
                      <a:pt x="80" y="0"/>
                    </a:lnTo>
                    <a:lnTo>
                      <a:pt x="124" y="0"/>
                    </a:lnTo>
                    <a:lnTo>
                      <a:pt x="202" y="0"/>
                    </a:lnTo>
                    <a:lnTo>
                      <a:pt x="202" y="227"/>
                    </a:lnTo>
                    <a:lnTo>
                      <a:pt x="173" y="227"/>
                    </a:lnTo>
                    <a:lnTo>
                      <a:pt x="164" y="56"/>
                    </a:lnTo>
                    <a:lnTo>
                      <a:pt x="151" y="56"/>
                    </a:lnTo>
                    <a:lnTo>
                      <a:pt x="151" y="407"/>
                    </a:lnTo>
                    <a:lnTo>
                      <a:pt x="194" y="419"/>
                    </a:lnTo>
                    <a:lnTo>
                      <a:pt x="194" y="443"/>
                    </a:lnTo>
                    <a:lnTo>
                      <a:pt x="108" y="426"/>
                    </a:lnTo>
                    <a:lnTo>
                      <a:pt x="102" y="235"/>
                    </a:lnTo>
                    <a:lnTo>
                      <a:pt x="95" y="426"/>
                    </a:lnTo>
                    <a:lnTo>
                      <a:pt x="7" y="443"/>
                    </a:lnTo>
                  </a:path>
                </a:pathLst>
              </a:custGeom>
              <a:solidFill>
                <a:srgbClr val="00FFFF"/>
              </a:solidFill>
              <a:ln w="9525">
                <a:solidFill>
                  <a:srgbClr val="000000"/>
                </a:solidFill>
                <a:round/>
                <a:headEnd/>
                <a:tailEnd/>
              </a:ln>
              <a:extLst/>
            </p:spPr>
            <p:txBody>
              <a:bodyPr/>
              <a:lstStyle/>
              <a:p>
                <a:endParaRPr lang="en-US" dirty="0"/>
              </a:p>
            </p:txBody>
          </p:sp>
          <p:sp>
            <p:nvSpPr>
              <p:cNvPr id="40" name="Oval 15"/>
              <p:cNvSpPr>
                <a:spLocks noChangeArrowheads="1"/>
              </p:cNvSpPr>
              <p:nvPr/>
            </p:nvSpPr>
            <p:spPr bwMode="auto">
              <a:xfrm>
                <a:off x="4488" y="2926"/>
                <a:ext cx="104" cy="89"/>
              </a:xfrm>
              <a:prstGeom prst="ellipse">
                <a:avLst/>
              </a:prstGeom>
              <a:solidFill>
                <a:srgbClr val="00FFFF"/>
              </a:solidFill>
              <a:ln w="9525">
                <a:solidFill>
                  <a:srgbClr val="000000"/>
                </a:solidFill>
                <a:round/>
                <a:headEnd/>
                <a:tailEnd/>
              </a:ln>
              <a:extLst/>
            </p:spPr>
            <p:txBody>
              <a:bodyPr wrap="none" anchor="ctr"/>
              <a:lstStyle/>
              <a:p>
                <a:endParaRPr lang="en-US" dirty="0"/>
              </a:p>
            </p:txBody>
          </p:sp>
        </p:grpSp>
        <p:sp>
          <p:nvSpPr>
            <p:cNvPr id="12" name="Line 16"/>
            <p:cNvSpPr>
              <a:spLocks noChangeShapeType="1"/>
            </p:cNvSpPr>
            <p:nvPr/>
          </p:nvSpPr>
          <p:spPr bwMode="auto">
            <a:xfrm flipH="1" flipV="1">
              <a:off x="4957763" y="2395538"/>
              <a:ext cx="1309687" cy="5778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3" name="Line 17"/>
            <p:cNvSpPr>
              <a:spLocks noChangeShapeType="1"/>
            </p:cNvSpPr>
            <p:nvPr/>
          </p:nvSpPr>
          <p:spPr bwMode="auto">
            <a:xfrm>
              <a:off x="4775200" y="2471738"/>
              <a:ext cx="415925" cy="539750"/>
            </a:xfrm>
            <a:prstGeom prst="line">
              <a:avLst/>
            </a:prstGeom>
            <a:ln>
              <a:solidFill>
                <a:schemeClr val="tx2"/>
              </a:solidFill>
              <a:headEnd/>
              <a:tailEnd/>
            </a:ln>
          </p:spPr>
          <p:style>
            <a:lnRef idx="1">
              <a:schemeClr val="accent6"/>
            </a:lnRef>
            <a:fillRef idx="0">
              <a:schemeClr val="accent6"/>
            </a:fillRef>
            <a:effectRef idx="0">
              <a:schemeClr val="accent6"/>
            </a:effectRef>
            <a:fontRef idx="minor">
              <a:schemeClr val="tx1"/>
            </a:fontRef>
          </p:style>
          <p:txBody>
            <a:bodyPr wrap="none" anchor="ctr"/>
            <a:lstStyle/>
            <a:p>
              <a:pPr defTabSz="685772">
                <a:defRPr/>
              </a:pPr>
              <a:endParaRPr lang="en-US" dirty="0"/>
            </a:p>
          </p:txBody>
        </p:sp>
        <p:grpSp>
          <p:nvGrpSpPr>
            <p:cNvPr id="14" name="Group 18"/>
            <p:cNvGrpSpPr>
              <a:grpSpLocks/>
            </p:cNvGrpSpPr>
            <p:nvPr/>
          </p:nvGrpSpPr>
          <p:grpSpPr bwMode="auto">
            <a:xfrm>
              <a:off x="6972300" y="3181350"/>
              <a:ext cx="296863" cy="777875"/>
              <a:chOff x="3744" y="1728"/>
              <a:chExt cx="186" cy="487"/>
            </a:xfrm>
          </p:grpSpPr>
          <p:sp>
            <p:nvSpPr>
              <p:cNvPr id="37" name="Freeform 19"/>
              <p:cNvSpPr>
                <a:spLocks/>
              </p:cNvSpPr>
              <p:nvPr/>
            </p:nvSpPr>
            <p:spPr bwMode="auto">
              <a:xfrm>
                <a:off x="3744" y="1824"/>
                <a:ext cx="186" cy="391"/>
              </a:xfrm>
              <a:custGeom>
                <a:avLst/>
                <a:gdLst>
                  <a:gd name="T0" fmla="*/ 5 w 205"/>
                  <a:gd name="T1" fmla="*/ 8 h 444"/>
                  <a:gd name="T2" fmla="*/ 5 w 205"/>
                  <a:gd name="T3" fmla="*/ 8 h 444"/>
                  <a:gd name="T4" fmla="*/ 5 w 205"/>
                  <a:gd name="T5" fmla="*/ 7 h 444"/>
                  <a:gd name="T6" fmla="*/ 5 w 205"/>
                  <a:gd name="T7" fmla="*/ 4 h 444"/>
                  <a:gd name="T8" fmla="*/ 5 w 205"/>
                  <a:gd name="T9" fmla="*/ 4 h 444"/>
                  <a:gd name="T10" fmla="*/ 5 w 205"/>
                  <a:gd name="T11" fmla="*/ 4 h 444"/>
                  <a:gd name="T12" fmla="*/ 5 w 205"/>
                  <a:gd name="T13" fmla="*/ 4 h 444"/>
                  <a:gd name="T14" fmla="*/ 0 w 205"/>
                  <a:gd name="T15" fmla="*/ 4 h 444"/>
                  <a:gd name="T16" fmla="*/ 0 w 205"/>
                  <a:gd name="T17" fmla="*/ 0 h 444"/>
                  <a:gd name="T18" fmla="*/ 5 w 205"/>
                  <a:gd name="T19" fmla="*/ 0 h 444"/>
                  <a:gd name="T20" fmla="*/ 5 w 205"/>
                  <a:gd name="T21" fmla="*/ 0 h 444"/>
                  <a:gd name="T22" fmla="*/ 10 w 205"/>
                  <a:gd name="T23" fmla="*/ 0 h 444"/>
                  <a:gd name="T24" fmla="*/ 10 w 205"/>
                  <a:gd name="T25" fmla="*/ 4 h 444"/>
                  <a:gd name="T26" fmla="*/ 8 w 205"/>
                  <a:gd name="T27" fmla="*/ 4 h 444"/>
                  <a:gd name="T28" fmla="*/ 8 w 205"/>
                  <a:gd name="T29" fmla="*/ 4 h 444"/>
                  <a:gd name="T30" fmla="*/ 7 w 205"/>
                  <a:gd name="T31" fmla="*/ 4 h 444"/>
                  <a:gd name="T32" fmla="*/ 7 w 205"/>
                  <a:gd name="T33" fmla="*/ 7 h 444"/>
                  <a:gd name="T34" fmla="*/ 9 w 205"/>
                  <a:gd name="T35" fmla="*/ 8 h 444"/>
                  <a:gd name="T36" fmla="*/ 9 w 205"/>
                  <a:gd name="T37" fmla="*/ 8 h 444"/>
                  <a:gd name="T38" fmla="*/ 5 w 205"/>
                  <a:gd name="T39" fmla="*/ 8 h 444"/>
                  <a:gd name="T40" fmla="*/ 5 w 205"/>
                  <a:gd name="T41" fmla="*/ 4 h 444"/>
                  <a:gd name="T42" fmla="*/ 5 w 205"/>
                  <a:gd name="T43" fmla="*/ 8 h 444"/>
                  <a:gd name="T44" fmla="*/ 5 w 205"/>
                  <a:gd name="T45" fmla="*/ 8 h 444"/>
                  <a:gd name="T46" fmla="*/ 5 w 205"/>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5"/>
                  <a:gd name="T73" fmla="*/ 0 h 444"/>
                  <a:gd name="T74" fmla="*/ 205 w 205"/>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5" h="444">
                    <a:moveTo>
                      <a:pt x="9" y="443"/>
                    </a:moveTo>
                    <a:lnTo>
                      <a:pt x="9" y="419"/>
                    </a:lnTo>
                    <a:lnTo>
                      <a:pt x="52" y="407"/>
                    </a:lnTo>
                    <a:lnTo>
                      <a:pt x="52" y="56"/>
                    </a:lnTo>
                    <a:lnTo>
                      <a:pt x="39" y="56"/>
                    </a:lnTo>
                    <a:lnTo>
                      <a:pt x="30" y="227"/>
                    </a:lnTo>
                    <a:lnTo>
                      <a:pt x="25" y="227"/>
                    </a:lnTo>
                    <a:lnTo>
                      <a:pt x="0" y="227"/>
                    </a:lnTo>
                    <a:lnTo>
                      <a:pt x="0" y="0"/>
                    </a:lnTo>
                    <a:lnTo>
                      <a:pt x="82" y="0"/>
                    </a:lnTo>
                    <a:lnTo>
                      <a:pt x="125" y="0"/>
                    </a:lnTo>
                    <a:lnTo>
                      <a:pt x="204" y="0"/>
                    </a:lnTo>
                    <a:lnTo>
                      <a:pt x="204" y="227"/>
                    </a:lnTo>
                    <a:lnTo>
                      <a:pt x="174" y="227"/>
                    </a:lnTo>
                    <a:lnTo>
                      <a:pt x="166" y="56"/>
                    </a:lnTo>
                    <a:lnTo>
                      <a:pt x="152" y="56"/>
                    </a:lnTo>
                    <a:lnTo>
                      <a:pt x="152" y="407"/>
                    </a:lnTo>
                    <a:lnTo>
                      <a:pt x="195" y="419"/>
                    </a:lnTo>
                    <a:lnTo>
                      <a:pt x="195" y="443"/>
                    </a:lnTo>
                    <a:lnTo>
                      <a:pt x="109" y="426"/>
                    </a:lnTo>
                    <a:lnTo>
                      <a:pt x="103" y="235"/>
                    </a:lnTo>
                    <a:lnTo>
                      <a:pt x="95" y="426"/>
                    </a:lnTo>
                    <a:lnTo>
                      <a:pt x="9" y="443"/>
                    </a:lnTo>
                  </a:path>
                </a:pathLst>
              </a:custGeom>
              <a:solidFill>
                <a:srgbClr val="FFFF00"/>
              </a:solidFill>
              <a:ln w="9525">
                <a:solidFill>
                  <a:srgbClr val="000000"/>
                </a:solidFill>
                <a:round/>
                <a:headEnd/>
                <a:tailEnd/>
              </a:ln>
              <a:extLst/>
            </p:spPr>
            <p:txBody>
              <a:bodyPr/>
              <a:lstStyle/>
              <a:p>
                <a:endParaRPr lang="en-US" dirty="0"/>
              </a:p>
            </p:txBody>
          </p:sp>
          <p:sp>
            <p:nvSpPr>
              <p:cNvPr id="38" name="Oval 20"/>
              <p:cNvSpPr>
                <a:spLocks noChangeArrowheads="1"/>
              </p:cNvSpPr>
              <p:nvPr/>
            </p:nvSpPr>
            <p:spPr bwMode="auto">
              <a:xfrm>
                <a:off x="3791" y="1728"/>
                <a:ext cx="93" cy="89"/>
              </a:xfrm>
              <a:prstGeom prst="ellipse">
                <a:avLst/>
              </a:prstGeom>
              <a:solidFill>
                <a:srgbClr val="FFFF00"/>
              </a:solidFill>
              <a:ln w="9525">
                <a:solidFill>
                  <a:srgbClr val="000000"/>
                </a:solidFill>
                <a:round/>
                <a:headEnd/>
                <a:tailEnd/>
              </a:ln>
              <a:extLst/>
            </p:spPr>
            <p:txBody>
              <a:bodyPr wrap="none" anchor="ctr"/>
              <a:lstStyle/>
              <a:p>
                <a:endParaRPr lang="en-US" dirty="0"/>
              </a:p>
            </p:txBody>
          </p:sp>
        </p:grpSp>
        <p:grpSp>
          <p:nvGrpSpPr>
            <p:cNvPr id="15" name="Group 21"/>
            <p:cNvGrpSpPr>
              <a:grpSpLocks/>
            </p:cNvGrpSpPr>
            <p:nvPr/>
          </p:nvGrpSpPr>
          <p:grpSpPr bwMode="auto">
            <a:xfrm>
              <a:off x="2082800" y="3186113"/>
              <a:ext cx="298450" cy="773112"/>
              <a:chOff x="1588" y="1762"/>
              <a:chExt cx="186" cy="486"/>
            </a:xfrm>
          </p:grpSpPr>
          <p:sp>
            <p:nvSpPr>
              <p:cNvPr id="35" name="Freeform 22"/>
              <p:cNvSpPr>
                <a:spLocks/>
              </p:cNvSpPr>
              <p:nvPr/>
            </p:nvSpPr>
            <p:spPr bwMode="auto">
              <a:xfrm>
                <a:off x="1588" y="1856"/>
                <a:ext cx="186" cy="392"/>
              </a:xfrm>
              <a:custGeom>
                <a:avLst/>
                <a:gdLst>
                  <a:gd name="T0" fmla="*/ 5 w 204"/>
                  <a:gd name="T1" fmla="*/ 8 h 444"/>
                  <a:gd name="T2" fmla="*/ 5 w 204"/>
                  <a:gd name="T3" fmla="*/ 8 h 444"/>
                  <a:gd name="T4" fmla="*/ 5 w 204"/>
                  <a:gd name="T5" fmla="*/ 8 h 444"/>
                  <a:gd name="T6" fmla="*/ 5 w 204"/>
                  <a:gd name="T7" fmla="*/ 4 h 444"/>
                  <a:gd name="T8" fmla="*/ 5 w 204"/>
                  <a:gd name="T9" fmla="*/ 4 h 444"/>
                  <a:gd name="T10" fmla="*/ 5 w 204"/>
                  <a:gd name="T11" fmla="*/ 4 h 444"/>
                  <a:gd name="T12" fmla="*/ 5 w 204"/>
                  <a:gd name="T13" fmla="*/ 4 h 444"/>
                  <a:gd name="T14" fmla="*/ 0 w 204"/>
                  <a:gd name="T15" fmla="*/ 4 h 444"/>
                  <a:gd name="T16" fmla="*/ 0 w 204"/>
                  <a:gd name="T17" fmla="*/ 0 h 444"/>
                  <a:gd name="T18" fmla="*/ 5 w 204"/>
                  <a:gd name="T19" fmla="*/ 0 h 444"/>
                  <a:gd name="T20" fmla="*/ 6 w 204"/>
                  <a:gd name="T21" fmla="*/ 0 h 444"/>
                  <a:gd name="T22" fmla="*/ 12 w 204"/>
                  <a:gd name="T23" fmla="*/ 0 h 444"/>
                  <a:gd name="T24" fmla="*/ 12 w 204"/>
                  <a:gd name="T25" fmla="*/ 4 h 444"/>
                  <a:gd name="T26" fmla="*/ 10 w 204"/>
                  <a:gd name="T27" fmla="*/ 4 h 444"/>
                  <a:gd name="T28" fmla="*/ 9 w 204"/>
                  <a:gd name="T29" fmla="*/ 4 h 444"/>
                  <a:gd name="T30" fmla="*/ 9 w 204"/>
                  <a:gd name="T31" fmla="*/ 4 h 444"/>
                  <a:gd name="T32" fmla="*/ 9 w 204"/>
                  <a:gd name="T33" fmla="*/ 8 h 444"/>
                  <a:gd name="T34" fmla="*/ 11 w 204"/>
                  <a:gd name="T35" fmla="*/ 8 h 444"/>
                  <a:gd name="T36" fmla="*/ 11 w 204"/>
                  <a:gd name="T37" fmla="*/ 8 h 444"/>
                  <a:gd name="T38" fmla="*/ 5 w 204"/>
                  <a:gd name="T39" fmla="*/ 8 h 444"/>
                  <a:gd name="T40" fmla="*/ 5 w 204"/>
                  <a:gd name="T41" fmla="*/ 4 h 444"/>
                  <a:gd name="T42" fmla="*/ 5 w 204"/>
                  <a:gd name="T43" fmla="*/ 8 h 444"/>
                  <a:gd name="T44" fmla="*/ 5 w 204"/>
                  <a:gd name="T45" fmla="*/ 8 h 444"/>
                  <a:gd name="T46" fmla="*/ 5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2" y="409"/>
                    </a:lnTo>
                    <a:lnTo>
                      <a:pt x="52" y="57"/>
                    </a:lnTo>
                    <a:lnTo>
                      <a:pt x="38" y="57"/>
                    </a:lnTo>
                    <a:lnTo>
                      <a:pt x="30" y="227"/>
                    </a:lnTo>
                    <a:lnTo>
                      <a:pt x="25" y="227"/>
                    </a:lnTo>
                    <a:lnTo>
                      <a:pt x="0" y="227"/>
                    </a:lnTo>
                    <a:lnTo>
                      <a:pt x="0" y="0"/>
                    </a:lnTo>
                    <a:lnTo>
                      <a:pt x="81" y="0"/>
                    </a:lnTo>
                    <a:lnTo>
                      <a:pt x="125" y="0"/>
                    </a:lnTo>
                    <a:lnTo>
                      <a:pt x="203" y="0"/>
                    </a:lnTo>
                    <a:lnTo>
                      <a:pt x="203" y="227"/>
                    </a:lnTo>
                    <a:lnTo>
                      <a:pt x="173" y="227"/>
                    </a:lnTo>
                    <a:lnTo>
                      <a:pt x="165" y="57"/>
                    </a:lnTo>
                    <a:lnTo>
                      <a:pt x="151" y="57"/>
                    </a:lnTo>
                    <a:lnTo>
                      <a:pt x="151" y="409"/>
                    </a:lnTo>
                    <a:lnTo>
                      <a:pt x="195" y="419"/>
                    </a:lnTo>
                    <a:lnTo>
                      <a:pt x="195" y="443"/>
                    </a:lnTo>
                    <a:lnTo>
                      <a:pt x="108" y="427"/>
                    </a:lnTo>
                    <a:lnTo>
                      <a:pt x="103" y="235"/>
                    </a:lnTo>
                    <a:lnTo>
                      <a:pt x="95" y="427"/>
                    </a:lnTo>
                    <a:lnTo>
                      <a:pt x="8" y="443"/>
                    </a:lnTo>
                  </a:path>
                </a:pathLst>
              </a:custGeom>
              <a:solidFill>
                <a:srgbClr val="FFFF00"/>
              </a:solidFill>
              <a:ln w="9525">
                <a:solidFill>
                  <a:srgbClr val="000000"/>
                </a:solidFill>
                <a:round/>
                <a:headEnd/>
                <a:tailEnd/>
              </a:ln>
              <a:extLst/>
            </p:spPr>
            <p:txBody>
              <a:bodyPr/>
              <a:lstStyle/>
              <a:p>
                <a:endParaRPr lang="en-US" dirty="0"/>
              </a:p>
            </p:txBody>
          </p:sp>
          <p:sp>
            <p:nvSpPr>
              <p:cNvPr id="36" name="Oval 23"/>
              <p:cNvSpPr>
                <a:spLocks noChangeArrowheads="1"/>
              </p:cNvSpPr>
              <p:nvPr/>
            </p:nvSpPr>
            <p:spPr bwMode="auto">
              <a:xfrm>
                <a:off x="1635" y="1762"/>
                <a:ext cx="93" cy="89"/>
              </a:xfrm>
              <a:prstGeom prst="ellipse">
                <a:avLst/>
              </a:prstGeom>
              <a:solidFill>
                <a:srgbClr val="FFFF00"/>
              </a:solidFill>
              <a:ln w="9525">
                <a:solidFill>
                  <a:srgbClr val="000000"/>
                </a:solidFill>
                <a:round/>
                <a:headEnd/>
                <a:tailEnd/>
              </a:ln>
              <a:extLst/>
            </p:spPr>
            <p:txBody>
              <a:bodyPr wrap="none" anchor="ctr"/>
              <a:lstStyle/>
              <a:p>
                <a:endParaRPr lang="en-US" dirty="0"/>
              </a:p>
            </p:txBody>
          </p:sp>
        </p:grpSp>
        <p:grpSp>
          <p:nvGrpSpPr>
            <p:cNvPr id="16" name="Group 24"/>
            <p:cNvGrpSpPr>
              <a:grpSpLocks/>
            </p:cNvGrpSpPr>
            <p:nvPr/>
          </p:nvGrpSpPr>
          <p:grpSpPr bwMode="auto">
            <a:xfrm>
              <a:off x="3709988" y="4676775"/>
              <a:ext cx="298450" cy="773113"/>
              <a:chOff x="2734" y="2926"/>
              <a:chExt cx="209" cy="487"/>
            </a:xfrm>
          </p:grpSpPr>
          <p:sp>
            <p:nvSpPr>
              <p:cNvPr id="33" name="Freeform 25"/>
              <p:cNvSpPr>
                <a:spLocks/>
              </p:cNvSpPr>
              <p:nvPr/>
            </p:nvSpPr>
            <p:spPr bwMode="auto">
              <a:xfrm>
                <a:off x="2734" y="3021"/>
                <a:ext cx="209" cy="392"/>
              </a:xfrm>
              <a:custGeom>
                <a:avLst/>
                <a:gdLst>
                  <a:gd name="T0" fmla="*/ 8 w 204"/>
                  <a:gd name="T1" fmla="*/ 8 h 444"/>
                  <a:gd name="T2" fmla="*/ 8 w 204"/>
                  <a:gd name="T3" fmla="*/ 8 h 444"/>
                  <a:gd name="T4" fmla="*/ 105 w 204"/>
                  <a:gd name="T5" fmla="*/ 8 h 444"/>
                  <a:gd name="T6" fmla="*/ 105 w 204"/>
                  <a:gd name="T7" fmla="*/ 4 h 444"/>
                  <a:gd name="T8" fmla="*/ 78 w 204"/>
                  <a:gd name="T9" fmla="*/ 4 h 444"/>
                  <a:gd name="T10" fmla="*/ 61 w 204"/>
                  <a:gd name="T11" fmla="*/ 4 h 444"/>
                  <a:gd name="T12" fmla="*/ 56 w 204"/>
                  <a:gd name="T13" fmla="*/ 4 h 444"/>
                  <a:gd name="T14" fmla="*/ 0 w 204"/>
                  <a:gd name="T15" fmla="*/ 4 h 444"/>
                  <a:gd name="T16" fmla="*/ 0 w 204"/>
                  <a:gd name="T17" fmla="*/ 0 h 444"/>
                  <a:gd name="T18" fmla="*/ 173 w 204"/>
                  <a:gd name="T19" fmla="*/ 0 h 444"/>
                  <a:gd name="T20" fmla="*/ 269 w 204"/>
                  <a:gd name="T21" fmla="*/ 0 h 444"/>
                  <a:gd name="T22" fmla="*/ 438 w 204"/>
                  <a:gd name="T23" fmla="*/ 0 h 444"/>
                  <a:gd name="T24" fmla="*/ 438 w 204"/>
                  <a:gd name="T25" fmla="*/ 4 h 444"/>
                  <a:gd name="T26" fmla="*/ 376 w 204"/>
                  <a:gd name="T27" fmla="*/ 4 h 444"/>
                  <a:gd name="T28" fmla="*/ 358 w 204"/>
                  <a:gd name="T29" fmla="*/ 4 h 444"/>
                  <a:gd name="T30" fmla="*/ 327 w 204"/>
                  <a:gd name="T31" fmla="*/ 4 h 444"/>
                  <a:gd name="T32" fmla="*/ 327 w 204"/>
                  <a:gd name="T33" fmla="*/ 8 h 444"/>
                  <a:gd name="T34" fmla="*/ 424 w 204"/>
                  <a:gd name="T35" fmla="*/ 8 h 444"/>
                  <a:gd name="T36" fmla="*/ 424 w 204"/>
                  <a:gd name="T37" fmla="*/ 8 h 444"/>
                  <a:gd name="T38" fmla="*/ 235 w 204"/>
                  <a:gd name="T39" fmla="*/ 8 h 444"/>
                  <a:gd name="T40" fmla="*/ 224 w 204"/>
                  <a:gd name="T41" fmla="*/ 4 h 444"/>
                  <a:gd name="T42" fmla="*/ 205 w 204"/>
                  <a:gd name="T43" fmla="*/ 8 h 444"/>
                  <a:gd name="T44" fmla="*/ 8 w 204"/>
                  <a:gd name="T45" fmla="*/ 8 h 444"/>
                  <a:gd name="T46" fmla="*/ 8 w 204"/>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4"/>
                  <a:gd name="T73" fmla="*/ 0 h 444"/>
                  <a:gd name="T74" fmla="*/ 204 w 204"/>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4" h="444">
                    <a:moveTo>
                      <a:pt x="8" y="443"/>
                    </a:moveTo>
                    <a:lnTo>
                      <a:pt x="8" y="419"/>
                    </a:lnTo>
                    <a:lnTo>
                      <a:pt x="51" y="407"/>
                    </a:lnTo>
                    <a:lnTo>
                      <a:pt x="51" y="56"/>
                    </a:lnTo>
                    <a:lnTo>
                      <a:pt x="38" y="56"/>
                    </a:lnTo>
                    <a:lnTo>
                      <a:pt x="29" y="227"/>
                    </a:lnTo>
                    <a:lnTo>
                      <a:pt x="24" y="227"/>
                    </a:lnTo>
                    <a:lnTo>
                      <a:pt x="0" y="227"/>
                    </a:lnTo>
                    <a:lnTo>
                      <a:pt x="0" y="0"/>
                    </a:lnTo>
                    <a:lnTo>
                      <a:pt x="81" y="0"/>
                    </a:lnTo>
                    <a:lnTo>
                      <a:pt x="125" y="0"/>
                    </a:lnTo>
                    <a:lnTo>
                      <a:pt x="203" y="0"/>
                    </a:lnTo>
                    <a:lnTo>
                      <a:pt x="203" y="227"/>
                    </a:lnTo>
                    <a:lnTo>
                      <a:pt x="173" y="227"/>
                    </a:lnTo>
                    <a:lnTo>
                      <a:pt x="165" y="56"/>
                    </a:lnTo>
                    <a:lnTo>
                      <a:pt x="151" y="56"/>
                    </a:lnTo>
                    <a:lnTo>
                      <a:pt x="151" y="407"/>
                    </a:lnTo>
                    <a:lnTo>
                      <a:pt x="195" y="419"/>
                    </a:lnTo>
                    <a:lnTo>
                      <a:pt x="195" y="443"/>
                    </a:lnTo>
                    <a:lnTo>
                      <a:pt x="108" y="426"/>
                    </a:lnTo>
                    <a:lnTo>
                      <a:pt x="102" y="235"/>
                    </a:lnTo>
                    <a:lnTo>
                      <a:pt x="95" y="426"/>
                    </a:lnTo>
                    <a:lnTo>
                      <a:pt x="8" y="443"/>
                    </a:lnTo>
                  </a:path>
                </a:pathLst>
              </a:custGeom>
              <a:solidFill>
                <a:srgbClr val="00FFFF"/>
              </a:solidFill>
              <a:ln w="9525">
                <a:solidFill>
                  <a:srgbClr val="000000"/>
                </a:solidFill>
                <a:round/>
                <a:headEnd/>
                <a:tailEnd/>
              </a:ln>
              <a:extLst/>
            </p:spPr>
            <p:txBody>
              <a:bodyPr/>
              <a:lstStyle/>
              <a:p>
                <a:endParaRPr lang="en-US" dirty="0"/>
              </a:p>
            </p:txBody>
          </p:sp>
          <p:sp>
            <p:nvSpPr>
              <p:cNvPr id="34" name="Oval 26"/>
              <p:cNvSpPr>
                <a:spLocks noChangeArrowheads="1"/>
              </p:cNvSpPr>
              <p:nvPr/>
            </p:nvSpPr>
            <p:spPr bwMode="auto">
              <a:xfrm>
                <a:off x="2787" y="2926"/>
                <a:ext cx="102" cy="89"/>
              </a:xfrm>
              <a:prstGeom prst="ellipse">
                <a:avLst/>
              </a:prstGeom>
              <a:solidFill>
                <a:srgbClr val="00FFFF"/>
              </a:solidFill>
              <a:ln w="9525">
                <a:solidFill>
                  <a:srgbClr val="000000"/>
                </a:solidFill>
                <a:round/>
                <a:headEnd/>
                <a:tailEnd/>
              </a:ln>
              <a:extLst/>
            </p:spPr>
            <p:txBody>
              <a:bodyPr wrap="none" anchor="ctr"/>
              <a:lstStyle/>
              <a:p>
                <a:endParaRPr lang="en-US" dirty="0"/>
              </a:p>
            </p:txBody>
          </p:sp>
        </p:grpSp>
        <p:grpSp>
          <p:nvGrpSpPr>
            <p:cNvPr id="17" name="Group 27"/>
            <p:cNvGrpSpPr>
              <a:grpSpLocks/>
            </p:cNvGrpSpPr>
            <p:nvPr/>
          </p:nvGrpSpPr>
          <p:grpSpPr bwMode="auto">
            <a:xfrm>
              <a:off x="5334000" y="4676775"/>
              <a:ext cx="292100" cy="773113"/>
              <a:chOff x="3598" y="2926"/>
              <a:chExt cx="207" cy="487"/>
            </a:xfrm>
          </p:grpSpPr>
          <p:sp>
            <p:nvSpPr>
              <p:cNvPr id="31" name="Freeform 28"/>
              <p:cNvSpPr>
                <a:spLocks/>
              </p:cNvSpPr>
              <p:nvPr/>
            </p:nvSpPr>
            <p:spPr bwMode="auto">
              <a:xfrm>
                <a:off x="3598" y="3021"/>
                <a:ext cx="207" cy="392"/>
              </a:xfrm>
              <a:custGeom>
                <a:avLst/>
                <a:gdLst>
                  <a:gd name="T0" fmla="*/ 7 w 203"/>
                  <a:gd name="T1" fmla="*/ 8 h 444"/>
                  <a:gd name="T2" fmla="*/ 7 w 203"/>
                  <a:gd name="T3" fmla="*/ 8 h 444"/>
                  <a:gd name="T4" fmla="*/ 89 w 203"/>
                  <a:gd name="T5" fmla="*/ 8 h 444"/>
                  <a:gd name="T6" fmla="*/ 89 w 203"/>
                  <a:gd name="T7" fmla="*/ 4 h 444"/>
                  <a:gd name="T8" fmla="*/ 69 w 203"/>
                  <a:gd name="T9" fmla="*/ 4 h 444"/>
                  <a:gd name="T10" fmla="*/ 61 w 203"/>
                  <a:gd name="T11" fmla="*/ 4 h 444"/>
                  <a:gd name="T12" fmla="*/ 24 w 203"/>
                  <a:gd name="T13" fmla="*/ 4 h 444"/>
                  <a:gd name="T14" fmla="*/ 0 w 203"/>
                  <a:gd name="T15" fmla="*/ 4 h 444"/>
                  <a:gd name="T16" fmla="*/ 0 w 203"/>
                  <a:gd name="T17" fmla="*/ 0 h 444"/>
                  <a:gd name="T18" fmla="*/ 154 w 203"/>
                  <a:gd name="T19" fmla="*/ 0 h 444"/>
                  <a:gd name="T20" fmla="*/ 231 w 203"/>
                  <a:gd name="T21" fmla="*/ 0 h 444"/>
                  <a:gd name="T22" fmla="*/ 376 w 203"/>
                  <a:gd name="T23" fmla="*/ 0 h 444"/>
                  <a:gd name="T24" fmla="*/ 376 w 203"/>
                  <a:gd name="T25" fmla="*/ 4 h 444"/>
                  <a:gd name="T26" fmla="*/ 322 w 203"/>
                  <a:gd name="T27" fmla="*/ 4 h 444"/>
                  <a:gd name="T28" fmla="*/ 305 w 203"/>
                  <a:gd name="T29" fmla="*/ 4 h 444"/>
                  <a:gd name="T30" fmla="*/ 280 w 203"/>
                  <a:gd name="T31" fmla="*/ 4 h 444"/>
                  <a:gd name="T32" fmla="*/ 280 w 203"/>
                  <a:gd name="T33" fmla="*/ 8 h 444"/>
                  <a:gd name="T34" fmla="*/ 362 w 203"/>
                  <a:gd name="T35" fmla="*/ 8 h 444"/>
                  <a:gd name="T36" fmla="*/ 362 w 203"/>
                  <a:gd name="T37" fmla="*/ 8 h 444"/>
                  <a:gd name="T38" fmla="*/ 199 w 203"/>
                  <a:gd name="T39" fmla="*/ 8 h 444"/>
                  <a:gd name="T40" fmla="*/ 187 w 203"/>
                  <a:gd name="T41" fmla="*/ 4 h 444"/>
                  <a:gd name="T42" fmla="*/ 173 w 203"/>
                  <a:gd name="T43" fmla="*/ 8 h 444"/>
                  <a:gd name="T44" fmla="*/ 7 w 203"/>
                  <a:gd name="T45" fmla="*/ 8 h 444"/>
                  <a:gd name="T46" fmla="*/ 7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7"/>
                    </a:lnTo>
                    <a:lnTo>
                      <a:pt x="51" y="56"/>
                    </a:lnTo>
                    <a:lnTo>
                      <a:pt x="37" y="56"/>
                    </a:lnTo>
                    <a:lnTo>
                      <a:pt x="29" y="227"/>
                    </a:lnTo>
                    <a:lnTo>
                      <a:pt x="24" y="227"/>
                    </a:lnTo>
                    <a:lnTo>
                      <a:pt x="0" y="227"/>
                    </a:lnTo>
                    <a:lnTo>
                      <a:pt x="0" y="0"/>
                    </a:lnTo>
                    <a:lnTo>
                      <a:pt x="81" y="0"/>
                    </a:lnTo>
                    <a:lnTo>
                      <a:pt x="124" y="0"/>
                    </a:lnTo>
                    <a:lnTo>
                      <a:pt x="202" y="0"/>
                    </a:lnTo>
                    <a:lnTo>
                      <a:pt x="202" y="227"/>
                    </a:lnTo>
                    <a:lnTo>
                      <a:pt x="172" y="227"/>
                    </a:lnTo>
                    <a:lnTo>
                      <a:pt x="164" y="56"/>
                    </a:lnTo>
                    <a:lnTo>
                      <a:pt x="151" y="56"/>
                    </a:lnTo>
                    <a:lnTo>
                      <a:pt x="151" y="407"/>
                    </a:lnTo>
                    <a:lnTo>
                      <a:pt x="194" y="419"/>
                    </a:lnTo>
                    <a:lnTo>
                      <a:pt x="194" y="443"/>
                    </a:lnTo>
                    <a:lnTo>
                      <a:pt x="108" y="426"/>
                    </a:lnTo>
                    <a:lnTo>
                      <a:pt x="102" y="235"/>
                    </a:lnTo>
                    <a:lnTo>
                      <a:pt x="94" y="426"/>
                    </a:lnTo>
                    <a:lnTo>
                      <a:pt x="7" y="443"/>
                    </a:lnTo>
                  </a:path>
                </a:pathLst>
              </a:custGeom>
              <a:solidFill>
                <a:srgbClr val="FFFF00"/>
              </a:solidFill>
              <a:ln w="9525">
                <a:solidFill>
                  <a:srgbClr val="000000"/>
                </a:solidFill>
                <a:round/>
                <a:headEnd/>
                <a:tailEnd/>
              </a:ln>
              <a:extLst/>
            </p:spPr>
            <p:txBody>
              <a:bodyPr/>
              <a:lstStyle/>
              <a:p>
                <a:endParaRPr lang="en-US" dirty="0"/>
              </a:p>
            </p:txBody>
          </p:sp>
          <p:sp>
            <p:nvSpPr>
              <p:cNvPr id="32" name="Oval 29"/>
              <p:cNvSpPr>
                <a:spLocks noChangeArrowheads="1"/>
              </p:cNvSpPr>
              <p:nvPr/>
            </p:nvSpPr>
            <p:spPr bwMode="auto">
              <a:xfrm>
                <a:off x="3650" y="2926"/>
                <a:ext cx="103" cy="89"/>
              </a:xfrm>
              <a:prstGeom prst="ellipse">
                <a:avLst/>
              </a:prstGeom>
              <a:solidFill>
                <a:srgbClr val="FFFF00"/>
              </a:solidFill>
              <a:ln w="9525">
                <a:solidFill>
                  <a:srgbClr val="000000"/>
                </a:solidFill>
                <a:round/>
                <a:headEnd/>
                <a:tailEnd/>
              </a:ln>
              <a:extLst/>
            </p:spPr>
            <p:txBody>
              <a:bodyPr wrap="none" anchor="ctr"/>
              <a:lstStyle/>
              <a:p>
                <a:endParaRPr lang="en-US" dirty="0"/>
              </a:p>
            </p:txBody>
          </p:sp>
        </p:grpSp>
        <p:grpSp>
          <p:nvGrpSpPr>
            <p:cNvPr id="18" name="Group 30"/>
            <p:cNvGrpSpPr>
              <a:grpSpLocks/>
            </p:cNvGrpSpPr>
            <p:nvPr/>
          </p:nvGrpSpPr>
          <p:grpSpPr bwMode="auto">
            <a:xfrm>
              <a:off x="5346700" y="3181350"/>
              <a:ext cx="287338" cy="777875"/>
              <a:chOff x="3164" y="1766"/>
              <a:chExt cx="184" cy="487"/>
            </a:xfrm>
          </p:grpSpPr>
          <p:sp>
            <p:nvSpPr>
              <p:cNvPr id="29" name="Freeform 31"/>
              <p:cNvSpPr>
                <a:spLocks/>
              </p:cNvSpPr>
              <p:nvPr/>
            </p:nvSpPr>
            <p:spPr bwMode="auto">
              <a:xfrm>
                <a:off x="3164" y="1861"/>
                <a:ext cx="184" cy="392"/>
              </a:xfrm>
              <a:custGeom>
                <a:avLst/>
                <a:gdLst>
                  <a:gd name="T0" fmla="*/ 5 w 203"/>
                  <a:gd name="T1" fmla="*/ 8 h 444"/>
                  <a:gd name="T2" fmla="*/ 5 w 203"/>
                  <a:gd name="T3" fmla="*/ 8 h 444"/>
                  <a:gd name="T4" fmla="*/ 5 w 203"/>
                  <a:gd name="T5" fmla="*/ 8 h 444"/>
                  <a:gd name="T6" fmla="*/ 5 w 203"/>
                  <a:gd name="T7" fmla="*/ 4 h 444"/>
                  <a:gd name="T8" fmla="*/ 5 w 203"/>
                  <a:gd name="T9" fmla="*/ 4 h 444"/>
                  <a:gd name="T10" fmla="*/ 5 w 203"/>
                  <a:gd name="T11" fmla="*/ 4 h 444"/>
                  <a:gd name="T12" fmla="*/ 5 w 203"/>
                  <a:gd name="T13" fmla="*/ 4 h 444"/>
                  <a:gd name="T14" fmla="*/ 0 w 203"/>
                  <a:gd name="T15" fmla="*/ 4 h 444"/>
                  <a:gd name="T16" fmla="*/ 0 w 203"/>
                  <a:gd name="T17" fmla="*/ 0 h 444"/>
                  <a:gd name="T18" fmla="*/ 5 w 203"/>
                  <a:gd name="T19" fmla="*/ 0 h 444"/>
                  <a:gd name="T20" fmla="*/ 5 w 203"/>
                  <a:gd name="T21" fmla="*/ 0 h 444"/>
                  <a:gd name="T22" fmla="*/ 9 w 203"/>
                  <a:gd name="T23" fmla="*/ 0 h 444"/>
                  <a:gd name="T24" fmla="*/ 9 w 203"/>
                  <a:gd name="T25" fmla="*/ 4 h 444"/>
                  <a:gd name="T26" fmla="*/ 8 w 203"/>
                  <a:gd name="T27" fmla="*/ 4 h 444"/>
                  <a:gd name="T28" fmla="*/ 7 w 203"/>
                  <a:gd name="T29" fmla="*/ 4 h 444"/>
                  <a:gd name="T30" fmla="*/ 6 w 203"/>
                  <a:gd name="T31" fmla="*/ 4 h 444"/>
                  <a:gd name="T32" fmla="*/ 6 w 203"/>
                  <a:gd name="T33" fmla="*/ 8 h 444"/>
                  <a:gd name="T34" fmla="*/ 9 w 203"/>
                  <a:gd name="T35" fmla="*/ 8 h 444"/>
                  <a:gd name="T36" fmla="*/ 9 w 203"/>
                  <a:gd name="T37" fmla="*/ 8 h 444"/>
                  <a:gd name="T38" fmla="*/ 5 w 203"/>
                  <a:gd name="T39" fmla="*/ 8 h 444"/>
                  <a:gd name="T40" fmla="*/ 5 w 203"/>
                  <a:gd name="T41" fmla="*/ 4 h 444"/>
                  <a:gd name="T42" fmla="*/ 5 w 203"/>
                  <a:gd name="T43" fmla="*/ 8 h 444"/>
                  <a:gd name="T44" fmla="*/ 5 w 203"/>
                  <a:gd name="T45" fmla="*/ 8 h 444"/>
                  <a:gd name="T46" fmla="*/ 5 w 203"/>
                  <a:gd name="T47" fmla="*/ 8 h 4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3"/>
                  <a:gd name="T73" fmla="*/ 0 h 444"/>
                  <a:gd name="T74" fmla="*/ 203 w 203"/>
                  <a:gd name="T75" fmla="*/ 444 h 4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3" h="444">
                    <a:moveTo>
                      <a:pt x="7" y="443"/>
                    </a:moveTo>
                    <a:lnTo>
                      <a:pt x="7" y="419"/>
                    </a:lnTo>
                    <a:lnTo>
                      <a:pt x="51" y="408"/>
                    </a:lnTo>
                    <a:lnTo>
                      <a:pt x="51" y="57"/>
                    </a:lnTo>
                    <a:lnTo>
                      <a:pt x="37" y="57"/>
                    </a:lnTo>
                    <a:lnTo>
                      <a:pt x="29" y="227"/>
                    </a:lnTo>
                    <a:lnTo>
                      <a:pt x="24" y="227"/>
                    </a:lnTo>
                    <a:lnTo>
                      <a:pt x="0" y="227"/>
                    </a:lnTo>
                    <a:lnTo>
                      <a:pt x="0" y="0"/>
                    </a:lnTo>
                    <a:lnTo>
                      <a:pt x="81" y="0"/>
                    </a:lnTo>
                    <a:lnTo>
                      <a:pt x="124" y="0"/>
                    </a:lnTo>
                    <a:lnTo>
                      <a:pt x="202" y="0"/>
                    </a:lnTo>
                    <a:lnTo>
                      <a:pt x="202" y="227"/>
                    </a:lnTo>
                    <a:lnTo>
                      <a:pt x="172" y="227"/>
                    </a:lnTo>
                    <a:lnTo>
                      <a:pt x="164" y="57"/>
                    </a:lnTo>
                    <a:lnTo>
                      <a:pt x="151" y="57"/>
                    </a:lnTo>
                    <a:lnTo>
                      <a:pt x="151" y="408"/>
                    </a:lnTo>
                    <a:lnTo>
                      <a:pt x="194" y="419"/>
                    </a:lnTo>
                    <a:lnTo>
                      <a:pt x="194" y="443"/>
                    </a:lnTo>
                    <a:lnTo>
                      <a:pt x="108" y="427"/>
                    </a:lnTo>
                    <a:lnTo>
                      <a:pt x="102" y="235"/>
                    </a:lnTo>
                    <a:lnTo>
                      <a:pt x="94" y="427"/>
                    </a:lnTo>
                    <a:lnTo>
                      <a:pt x="7" y="443"/>
                    </a:lnTo>
                  </a:path>
                </a:pathLst>
              </a:custGeom>
              <a:solidFill>
                <a:srgbClr val="FFFF00"/>
              </a:solidFill>
              <a:ln w="9525">
                <a:solidFill>
                  <a:srgbClr val="000000"/>
                </a:solidFill>
                <a:round/>
                <a:headEnd/>
                <a:tailEnd/>
              </a:ln>
              <a:extLst/>
            </p:spPr>
            <p:txBody>
              <a:bodyPr/>
              <a:lstStyle/>
              <a:p>
                <a:endParaRPr lang="en-US" dirty="0"/>
              </a:p>
            </p:txBody>
          </p:sp>
          <p:sp>
            <p:nvSpPr>
              <p:cNvPr id="30" name="Oval 32"/>
              <p:cNvSpPr>
                <a:spLocks noChangeArrowheads="1"/>
              </p:cNvSpPr>
              <p:nvPr/>
            </p:nvSpPr>
            <p:spPr bwMode="auto">
              <a:xfrm>
                <a:off x="3211" y="1766"/>
                <a:ext cx="92" cy="89"/>
              </a:xfrm>
              <a:prstGeom prst="ellipse">
                <a:avLst/>
              </a:prstGeom>
              <a:solidFill>
                <a:srgbClr val="FFFF00"/>
              </a:solidFill>
              <a:ln w="9525">
                <a:solidFill>
                  <a:srgbClr val="000000"/>
                </a:solidFill>
                <a:round/>
                <a:headEnd/>
                <a:tailEnd/>
              </a:ln>
              <a:extLst/>
            </p:spPr>
            <p:txBody>
              <a:bodyPr wrap="none" anchor="ctr"/>
              <a:lstStyle/>
              <a:p>
                <a:endParaRPr lang="en-US" dirty="0"/>
              </a:p>
            </p:txBody>
          </p:sp>
        </p:grpSp>
        <p:sp>
          <p:nvSpPr>
            <p:cNvPr id="19" name="Text Box 33"/>
            <p:cNvSpPr txBox="1">
              <a:spLocks noChangeArrowheads="1"/>
            </p:cNvSpPr>
            <p:nvPr/>
          </p:nvSpPr>
          <p:spPr bwMode="auto">
            <a:xfrm>
              <a:off x="6434138" y="3962400"/>
              <a:ext cx="13303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0" name="Text Box 34"/>
            <p:cNvSpPr txBox="1">
              <a:spLocks noChangeArrowheads="1"/>
            </p:cNvSpPr>
            <p:nvPr/>
          </p:nvSpPr>
          <p:spPr bwMode="auto">
            <a:xfrm>
              <a:off x="4840288" y="3962400"/>
              <a:ext cx="133032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1" name="Text Box 35"/>
            <p:cNvSpPr txBox="1">
              <a:spLocks noChangeArrowheads="1"/>
            </p:cNvSpPr>
            <p:nvPr/>
          </p:nvSpPr>
          <p:spPr bwMode="auto">
            <a:xfrm>
              <a:off x="3187700" y="3962400"/>
              <a:ext cx="13287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2" name="Text Box 36"/>
            <p:cNvSpPr txBox="1">
              <a:spLocks noChangeArrowheads="1"/>
            </p:cNvSpPr>
            <p:nvPr/>
          </p:nvSpPr>
          <p:spPr bwMode="auto">
            <a:xfrm>
              <a:off x="1570038" y="3962400"/>
              <a:ext cx="13335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3" name="Text Box 37"/>
            <p:cNvSpPr txBox="1">
              <a:spLocks noChangeArrowheads="1"/>
            </p:cNvSpPr>
            <p:nvPr/>
          </p:nvSpPr>
          <p:spPr bwMode="auto">
            <a:xfrm>
              <a:off x="6110288" y="5534025"/>
              <a:ext cx="1985962"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Susceptible</a:t>
              </a:r>
            </a:p>
            <a:p>
              <a:pPr algn="ctr">
                <a:lnSpc>
                  <a:spcPct val="85000"/>
                </a:lnSpc>
                <a:buClr>
                  <a:srgbClr val="000000"/>
                </a:buClr>
                <a:buSzPct val="90000"/>
                <a:buFont typeface="Monotype Sorts" pitchFamily="-65" charset="2"/>
                <a:buNone/>
              </a:pPr>
              <a:r>
                <a:rPr kumimoji="1" lang="en-US" sz="1350" dirty="0"/>
                <a:t>(Indirectly</a:t>
              </a:r>
            </a:p>
            <a:p>
              <a:pPr algn="ctr">
                <a:lnSpc>
                  <a:spcPct val="85000"/>
                </a:lnSpc>
                <a:buClr>
                  <a:srgbClr val="000000"/>
                </a:buClr>
                <a:buSzPct val="90000"/>
                <a:buFont typeface="Monotype Sorts" pitchFamily="-65" charset="2"/>
                <a:buNone/>
              </a:pPr>
              <a:r>
                <a:rPr kumimoji="1" lang="en-US" sz="1350" dirty="0"/>
                <a:t>Protected)</a:t>
              </a:r>
            </a:p>
          </p:txBody>
        </p:sp>
        <p:sp>
          <p:nvSpPr>
            <p:cNvPr id="24" name="Text Box 38"/>
            <p:cNvSpPr txBox="1">
              <a:spLocks noChangeArrowheads="1"/>
            </p:cNvSpPr>
            <p:nvPr/>
          </p:nvSpPr>
          <p:spPr bwMode="auto">
            <a:xfrm>
              <a:off x="4832350" y="5534025"/>
              <a:ext cx="127635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5" name="Text Box 39"/>
            <p:cNvSpPr txBox="1">
              <a:spLocks noChangeArrowheads="1"/>
            </p:cNvSpPr>
            <p:nvPr/>
          </p:nvSpPr>
          <p:spPr bwMode="auto">
            <a:xfrm>
              <a:off x="2863850" y="5534025"/>
              <a:ext cx="20066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Susceptible</a:t>
              </a:r>
            </a:p>
            <a:p>
              <a:pPr algn="ctr">
                <a:lnSpc>
                  <a:spcPct val="85000"/>
                </a:lnSpc>
                <a:buClr>
                  <a:srgbClr val="000000"/>
                </a:buClr>
                <a:buSzPct val="90000"/>
                <a:buFont typeface="Monotype Sorts" pitchFamily="-65" charset="2"/>
                <a:buNone/>
              </a:pPr>
              <a:r>
                <a:rPr kumimoji="1" lang="en-US" sz="1350" dirty="0"/>
                <a:t>(Indirectly</a:t>
              </a:r>
            </a:p>
            <a:p>
              <a:pPr algn="ctr">
                <a:lnSpc>
                  <a:spcPct val="85000"/>
                </a:lnSpc>
                <a:buClr>
                  <a:srgbClr val="000000"/>
                </a:buClr>
                <a:buSzPct val="90000"/>
                <a:buFont typeface="Monotype Sorts" pitchFamily="-65" charset="2"/>
                <a:buNone/>
              </a:pPr>
              <a:r>
                <a:rPr kumimoji="1" lang="en-US" sz="1350" dirty="0"/>
                <a:t>Protected)</a:t>
              </a:r>
            </a:p>
          </p:txBody>
        </p:sp>
        <p:sp>
          <p:nvSpPr>
            <p:cNvPr id="26" name="Text Box 40"/>
            <p:cNvSpPr txBox="1">
              <a:spLocks noChangeArrowheads="1"/>
            </p:cNvSpPr>
            <p:nvPr/>
          </p:nvSpPr>
          <p:spPr bwMode="auto">
            <a:xfrm>
              <a:off x="1544638" y="5534025"/>
              <a:ext cx="13239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395288" eaLnBrk="0" hangingPunct="0">
                <a:defRPr sz="2400">
                  <a:solidFill>
                    <a:schemeClr val="tx1"/>
                  </a:solidFill>
                  <a:latin typeface="Arial" pitchFamily="34" charset="0"/>
                  <a:ea typeface="MS PGothic" pitchFamily="34" charset="-128"/>
                </a:defRPr>
              </a:lvl1pPr>
              <a:lvl2pPr marL="742950" indent="-285750" defTabSz="395288" eaLnBrk="0" hangingPunct="0">
                <a:defRPr sz="2400">
                  <a:solidFill>
                    <a:schemeClr val="tx1"/>
                  </a:solidFill>
                  <a:latin typeface="Arial" pitchFamily="34" charset="0"/>
                  <a:ea typeface="MS PGothic" pitchFamily="34" charset="-128"/>
                </a:defRPr>
              </a:lvl2pPr>
              <a:lvl3pPr marL="1143000" indent="-228600" defTabSz="395288" eaLnBrk="0" hangingPunct="0">
                <a:defRPr sz="2400">
                  <a:solidFill>
                    <a:schemeClr val="tx1"/>
                  </a:solidFill>
                  <a:latin typeface="Arial" pitchFamily="34" charset="0"/>
                  <a:ea typeface="MS PGothic" pitchFamily="34" charset="-128"/>
                </a:defRPr>
              </a:lvl3pPr>
              <a:lvl4pPr marL="1600200" indent="-228600" defTabSz="395288" eaLnBrk="0" hangingPunct="0">
                <a:defRPr sz="2400">
                  <a:solidFill>
                    <a:schemeClr val="tx1"/>
                  </a:solidFill>
                  <a:latin typeface="Arial" pitchFamily="34" charset="0"/>
                  <a:ea typeface="MS PGothic" pitchFamily="34" charset="-128"/>
                </a:defRPr>
              </a:lvl4pPr>
              <a:lvl5pPr marL="2057400" indent="-228600" defTabSz="395288" eaLnBrk="0" hangingPunct="0">
                <a:defRPr sz="2400">
                  <a:solidFill>
                    <a:schemeClr val="tx1"/>
                  </a:solidFill>
                  <a:latin typeface="Arial" pitchFamily="34" charset="0"/>
                  <a:ea typeface="MS PGothic" pitchFamily="34" charset="-128"/>
                </a:defRPr>
              </a:lvl5pPr>
              <a:lvl6pPr marL="25146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39528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lnSpc>
                  <a:spcPct val="85000"/>
                </a:lnSpc>
                <a:buClr>
                  <a:srgbClr val="000000"/>
                </a:buClr>
                <a:buSzPct val="90000"/>
                <a:buFont typeface="Monotype Sorts" pitchFamily="-65" charset="2"/>
                <a:buNone/>
              </a:pPr>
              <a:r>
                <a:rPr kumimoji="1" lang="en-US" sz="1350" dirty="0"/>
                <a:t>Immune</a:t>
              </a:r>
            </a:p>
          </p:txBody>
        </p:sp>
        <p:sp>
          <p:nvSpPr>
            <p:cNvPr id="27" name="Line 41"/>
            <p:cNvSpPr>
              <a:spLocks noChangeShapeType="1"/>
            </p:cNvSpPr>
            <p:nvPr/>
          </p:nvSpPr>
          <p:spPr bwMode="auto">
            <a:xfrm flipH="1">
              <a:off x="4146550" y="2471738"/>
              <a:ext cx="412750" cy="5397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28" name="Line 42"/>
            <p:cNvSpPr>
              <a:spLocks noChangeShapeType="1"/>
            </p:cNvSpPr>
            <p:nvPr/>
          </p:nvSpPr>
          <p:spPr bwMode="auto">
            <a:xfrm flipV="1">
              <a:off x="2944813" y="2395538"/>
              <a:ext cx="1308100" cy="5778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sp>
        <p:nvSpPr>
          <p:cNvPr id="45" name="TextBox 44"/>
          <p:cNvSpPr txBox="1"/>
          <p:nvPr/>
        </p:nvSpPr>
        <p:spPr>
          <a:xfrm>
            <a:off x="3460777" y="5828958"/>
            <a:ext cx="6235065" cy="1292662"/>
          </a:xfrm>
          <a:prstGeom prst="rect">
            <a:avLst/>
          </a:prstGeom>
          <a:noFill/>
        </p:spPr>
        <p:txBody>
          <a:bodyPr wrap="square" rtlCol="0">
            <a:spAutoFit/>
          </a:bodyPr>
          <a:lstStyle/>
          <a:p>
            <a:pPr lvl="0"/>
            <a:r>
              <a:rPr lang="en-US" sz="1200" dirty="0">
                <a:solidFill>
                  <a:srgbClr val="FFFFFF"/>
                </a:solidFill>
              </a:rPr>
              <a:t>Reference: Presentation from Immunize Georgia, September 9, 2016 by Walt A. Orenstein, MD</a:t>
            </a:r>
          </a:p>
          <a:p>
            <a:pPr lvl="0"/>
            <a:r>
              <a:rPr lang="en-US" sz="1200" dirty="0">
                <a:solidFill>
                  <a:srgbClr val="FFFFFF"/>
                </a:solidFill>
              </a:rPr>
              <a:t>Professor of Medicine Global, Health, Epidemiology and Pediatrics</a:t>
            </a:r>
          </a:p>
          <a:p>
            <a:pPr lvl="0"/>
            <a:r>
              <a:rPr lang="en-US" sz="1200" dirty="0">
                <a:solidFill>
                  <a:srgbClr val="FFFFFF"/>
                </a:solidFill>
              </a:rPr>
              <a:t>Emory Department of Medicine, Associate Director, Emory Vaccine Center Director</a:t>
            </a:r>
          </a:p>
          <a:p>
            <a:pPr lvl="0"/>
            <a:r>
              <a:rPr lang="en-US" sz="1200" dirty="0">
                <a:solidFill>
                  <a:srgbClr val="FFFFFF"/>
                </a:solidFill>
              </a:rPr>
              <a:t>Vaccine Policy and Development, Emory University, Atlanta, GA</a:t>
            </a:r>
          </a:p>
          <a:p>
            <a:endParaRPr lang="en-US" dirty="0"/>
          </a:p>
        </p:txBody>
      </p:sp>
    </p:spTree>
    <p:extLst>
      <p:ext uri="{BB962C8B-B14F-4D97-AF65-F5344CB8AC3E}">
        <p14:creationId xmlns:p14="http://schemas.microsoft.com/office/powerpoint/2010/main" val="15632358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ctrTitle" idx="4294967295"/>
          </p:nvPr>
        </p:nvSpPr>
        <p:spPr>
          <a:xfrm>
            <a:off x="2438400" y="304800"/>
            <a:ext cx="7772400" cy="1066800"/>
          </a:xfrm>
        </p:spPr>
        <p:txBody>
          <a:bodyPr/>
          <a:lstStyle/>
          <a:p>
            <a:pPr algn="l" eaLnBrk="1" hangingPunct="1"/>
            <a:r>
              <a:rPr lang="en-US" sz="4800" b="1" i="1">
                <a:solidFill>
                  <a:srgbClr val="FFFF99"/>
                </a:solidFill>
              </a:rPr>
              <a:t>Test Your Knowledge!</a:t>
            </a:r>
          </a:p>
        </p:txBody>
      </p:sp>
      <p:sp>
        <p:nvSpPr>
          <p:cNvPr id="369667" name="Rectangle 3"/>
          <p:cNvSpPr>
            <a:spLocks noGrp="1" noChangeArrowheads="1"/>
          </p:cNvSpPr>
          <p:nvPr>
            <p:ph type="subTitle" idx="4294967295"/>
          </p:nvPr>
        </p:nvSpPr>
        <p:spPr>
          <a:xfrm>
            <a:off x="2438400" y="1600200"/>
            <a:ext cx="7848600" cy="2209800"/>
          </a:xfrm>
        </p:spPr>
        <p:txBody>
          <a:bodyPr/>
          <a:lstStyle/>
          <a:p>
            <a:pPr marL="0" indent="0">
              <a:buNone/>
            </a:pPr>
            <a:r>
              <a:rPr lang="en-US" sz="2400"/>
              <a:t>Sam is a 32 year old carpenter. He punctured the palm of his hand with one of his tools at 6pm Friday. The injury caused minimal bleeding and he says it doesn’t need stitches. </a:t>
            </a:r>
          </a:p>
          <a:p>
            <a:pPr marL="0" indent="0">
              <a:buNone/>
            </a:pPr>
            <a:r>
              <a:rPr lang="en-US" sz="2400" b="1">
                <a:solidFill>
                  <a:srgbClr val="FFFF99"/>
                </a:solidFill>
              </a:rPr>
              <a:t>Does he need tetanus toxoid tonight or can he wait until Monday when your office is open? </a:t>
            </a:r>
          </a:p>
        </p:txBody>
      </p:sp>
    </p:spTree>
    <p:extLst>
      <p:ext uri="{BB962C8B-B14F-4D97-AF65-F5344CB8AC3E}">
        <p14:creationId xmlns:p14="http://schemas.microsoft.com/office/powerpoint/2010/main" val="27384232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ctrTitle" idx="4294967295"/>
          </p:nvPr>
        </p:nvSpPr>
        <p:spPr>
          <a:xfrm>
            <a:off x="2438400" y="304800"/>
            <a:ext cx="7772400" cy="1066800"/>
          </a:xfrm>
        </p:spPr>
        <p:txBody>
          <a:bodyPr/>
          <a:lstStyle/>
          <a:p>
            <a:pPr algn="l" eaLnBrk="1" hangingPunct="1"/>
            <a:r>
              <a:rPr lang="en-US" sz="4800" b="1" i="1">
                <a:solidFill>
                  <a:srgbClr val="FFFF99"/>
                </a:solidFill>
              </a:rPr>
              <a:t>Test Your Knowledge!</a:t>
            </a:r>
          </a:p>
        </p:txBody>
      </p:sp>
      <p:sp>
        <p:nvSpPr>
          <p:cNvPr id="371715" name="Rectangle 3"/>
          <p:cNvSpPr>
            <a:spLocks noGrp="1" noChangeArrowheads="1"/>
          </p:cNvSpPr>
          <p:nvPr>
            <p:ph type="subTitle" idx="4294967295"/>
          </p:nvPr>
        </p:nvSpPr>
        <p:spPr>
          <a:xfrm>
            <a:off x="2438400" y="1600200"/>
            <a:ext cx="7848600" cy="2209800"/>
          </a:xfrm>
        </p:spPr>
        <p:txBody>
          <a:bodyPr/>
          <a:lstStyle/>
          <a:p>
            <a:pPr marL="0" indent="0">
              <a:buNone/>
            </a:pPr>
            <a:r>
              <a:rPr lang="en-US" sz="2400"/>
              <a:t>Sam is a 32 year old carpenter. He punctured the palm of his hand with one of his tools at 6pm Friday. The injury caused minimal bleeding and he says it doesn’t need stitches. </a:t>
            </a:r>
          </a:p>
          <a:p>
            <a:pPr marL="0" indent="0">
              <a:buNone/>
            </a:pPr>
            <a:r>
              <a:rPr lang="en-US" sz="2400" b="1">
                <a:solidFill>
                  <a:srgbClr val="FFFF99"/>
                </a:solidFill>
              </a:rPr>
              <a:t>Does he need tetanus toxoid tonight or can he wait until Monday when your office is open? </a:t>
            </a:r>
          </a:p>
        </p:txBody>
      </p:sp>
      <p:sp>
        <p:nvSpPr>
          <p:cNvPr id="371716" name="TextBox 2"/>
          <p:cNvSpPr txBox="1">
            <a:spLocks noChangeArrowheads="1"/>
          </p:cNvSpPr>
          <p:nvPr/>
        </p:nvSpPr>
        <p:spPr bwMode="auto">
          <a:xfrm>
            <a:off x="2438400" y="3886200"/>
            <a:ext cx="7543800" cy="1938338"/>
          </a:xfrm>
          <a:prstGeom prst="rect">
            <a:avLst/>
          </a:prstGeom>
          <a:noFill/>
          <a:ln w="9525">
            <a:noFill/>
            <a:miter lim="800000"/>
            <a:headEnd/>
            <a:tailEnd/>
          </a:ln>
        </p:spPr>
        <p:txBody>
          <a:bodyPr>
            <a:spAutoFit/>
          </a:bodyPr>
          <a:lstStyle/>
          <a:p>
            <a:r>
              <a:rPr lang="en-US" sz="2400">
                <a:solidFill>
                  <a:srgbClr val="FFFFFF"/>
                </a:solidFill>
                <a:latin typeface="Calibri"/>
              </a:rPr>
              <a:t>The decision to delay a booster dose of tetanus toxoid following an injury should be based on the nature of the injury and likelihood that the injured person is susceptible to tetanus. If a tetanus toxoid booster is recommended he should receive Tdap if he has not received Tdap previously. </a:t>
            </a:r>
            <a:endParaRPr lang="en-US" sz="2400" b="1">
              <a:solidFill>
                <a:srgbClr val="FFFFFF"/>
              </a:solidFill>
              <a:latin typeface="Calibri"/>
            </a:endParaRPr>
          </a:p>
        </p:txBody>
      </p:sp>
      <p:sp>
        <p:nvSpPr>
          <p:cNvPr id="445445" name="Rectangle 6"/>
          <p:cNvSpPr>
            <a:spLocks noChangeArrowheads="1"/>
          </p:cNvSpPr>
          <p:nvPr/>
        </p:nvSpPr>
        <p:spPr bwMode="auto">
          <a:xfrm>
            <a:off x="2438400" y="5943600"/>
            <a:ext cx="7772400" cy="738664"/>
          </a:xfrm>
          <a:prstGeom prst="rect">
            <a:avLst/>
          </a:prstGeom>
          <a:noFill/>
          <a:ln w="9525">
            <a:noFill/>
            <a:miter lim="800000"/>
            <a:headEnd/>
            <a:tailEnd/>
          </a:ln>
        </p:spPr>
        <p:txBody>
          <a:bodyPr>
            <a:spAutoFit/>
          </a:bodyPr>
          <a:lstStyle/>
          <a:p>
            <a:pPr>
              <a:defRPr/>
            </a:pPr>
            <a:r>
              <a:rPr lang="en-US" sz="1400" b="1" dirty="0" err="1">
                <a:solidFill>
                  <a:srgbClr val="FFFFFF"/>
                </a:solidFill>
                <a:latin typeface="Calibri"/>
              </a:rPr>
              <a:t>Ref:Updated</a:t>
            </a:r>
            <a:r>
              <a:rPr lang="en-US" sz="1400" b="1" dirty="0">
                <a:solidFill>
                  <a:srgbClr val="FFFFFF"/>
                </a:solidFill>
                <a:latin typeface="Calibri"/>
              </a:rPr>
              <a:t> Recommendations for Use of Tetanus </a:t>
            </a:r>
            <a:r>
              <a:rPr lang="en-US" sz="1400" b="1" dirty="0" err="1">
                <a:solidFill>
                  <a:srgbClr val="FFFFFF"/>
                </a:solidFill>
                <a:latin typeface="Calibri"/>
              </a:rPr>
              <a:t>Toxoid</a:t>
            </a:r>
            <a:r>
              <a:rPr lang="en-US" sz="1400" b="1" dirty="0">
                <a:solidFill>
                  <a:srgbClr val="FFFFFF"/>
                </a:solidFill>
                <a:latin typeface="Calibri"/>
              </a:rPr>
              <a:t>, Reduced Diphtheria </a:t>
            </a:r>
            <a:r>
              <a:rPr lang="en-US" sz="1400" b="1" dirty="0" err="1">
                <a:solidFill>
                  <a:srgbClr val="FFFFFF"/>
                </a:solidFill>
                <a:latin typeface="Calibri"/>
              </a:rPr>
              <a:t>Toxoid</a:t>
            </a:r>
            <a:r>
              <a:rPr lang="en-US" sz="1400" b="1" dirty="0">
                <a:solidFill>
                  <a:srgbClr val="FFFFFF"/>
                </a:solidFill>
                <a:latin typeface="Calibri"/>
              </a:rPr>
              <a:t> and </a:t>
            </a:r>
            <a:r>
              <a:rPr lang="en-US" sz="1400" b="1" dirty="0" err="1">
                <a:solidFill>
                  <a:srgbClr val="FFFFFF"/>
                </a:solidFill>
                <a:latin typeface="Calibri"/>
              </a:rPr>
              <a:t>Acellular</a:t>
            </a:r>
            <a:r>
              <a:rPr lang="en-US" sz="1400" b="1" dirty="0">
                <a:solidFill>
                  <a:srgbClr val="FFFFFF"/>
                </a:solidFill>
                <a:latin typeface="Calibri"/>
              </a:rPr>
              <a:t> </a:t>
            </a:r>
            <a:r>
              <a:rPr lang="en-US" sz="1400" b="1" dirty="0" err="1">
                <a:solidFill>
                  <a:srgbClr val="FFFFFF"/>
                </a:solidFill>
                <a:latin typeface="Calibri"/>
              </a:rPr>
              <a:t>Pertussis</a:t>
            </a:r>
            <a:r>
              <a:rPr lang="en-US" sz="1400" b="1" dirty="0">
                <a:solidFill>
                  <a:srgbClr val="FFFFFF"/>
                </a:solidFill>
                <a:latin typeface="Calibri"/>
              </a:rPr>
              <a:t> (</a:t>
            </a:r>
            <a:r>
              <a:rPr lang="en-US" sz="1400" b="1" dirty="0" err="1">
                <a:solidFill>
                  <a:srgbClr val="FFFFFF"/>
                </a:solidFill>
                <a:latin typeface="Calibri"/>
              </a:rPr>
              <a:t>Tdap</a:t>
            </a:r>
            <a:r>
              <a:rPr lang="en-US" sz="1400" b="1" dirty="0">
                <a:solidFill>
                  <a:srgbClr val="FFFFFF"/>
                </a:solidFill>
                <a:latin typeface="Calibri"/>
              </a:rPr>
              <a:t>) Vaccine from the Advisory Committee on Immunization Practices, 2010  MMWR / January 14, 2011 /</a:t>
            </a:r>
            <a:r>
              <a:rPr lang="en-US" sz="1200" b="1" dirty="0">
                <a:solidFill>
                  <a:srgbClr val="FFFFFF"/>
                </a:solidFill>
                <a:latin typeface="Calibri"/>
              </a:rPr>
              <a:t> Vol. 60 / No. 1 </a:t>
            </a:r>
          </a:p>
        </p:txBody>
      </p:sp>
    </p:spTree>
    <p:extLst>
      <p:ext uri="{BB962C8B-B14F-4D97-AF65-F5344CB8AC3E}">
        <p14:creationId xmlns:p14="http://schemas.microsoft.com/office/powerpoint/2010/main" val="33667087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ctrTitle" idx="4294967295"/>
          </p:nvPr>
        </p:nvSpPr>
        <p:spPr>
          <a:xfrm>
            <a:off x="2438400" y="304800"/>
            <a:ext cx="7772400" cy="1066800"/>
          </a:xfrm>
        </p:spPr>
        <p:txBody>
          <a:bodyPr/>
          <a:lstStyle/>
          <a:p>
            <a:pPr algn="l" eaLnBrk="1" hangingPunct="1"/>
            <a:r>
              <a:rPr lang="en-US" sz="4800" b="1" i="1">
                <a:solidFill>
                  <a:srgbClr val="FFFF99"/>
                </a:solidFill>
              </a:rPr>
              <a:t>Test Your Knowledge!</a:t>
            </a:r>
          </a:p>
        </p:txBody>
      </p:sp>
      <p:sp>
        <p:nvSpPr>
          <p:cNvPr id="334851" name="Rectangle 3"/>
          <p:cNvSpPr>
            <a:spLocks noGrp="1" noChangeArrowheads="1"/>
          </p:cNvSpPr>
          <p:nvPr>
            <p:ph type="subTitle" idx="4294967295"/>
          </p:nvPr>
        </p:nvSpPr>
        <p:spPr>
          <a:xfrm>
            <a:off x="2438400" y="1600200"/>
            <a:ext cx="7315200" cy="2209800"/>
          </a:xfrm>
        </p:spPr>
        <p:txBody>
          <a:bodyPr>
            <a:normAutofit fontScale="92500" lnSpcReduction="20000"/>
          </a:bodyPr>
          <a:lstStyle/>
          <a:p>
            <a:pPr marL="0" indent="0">
              <a:buNone/>
            </a:pPr>
            <a:r>
              <a:rPr lang="en-US" sz="2400" dirty="0"/>
              <a:t>A 45-year-old patient will be traveling to Haiti for a mission trip. She doesn't recall ever getting an MMR booster. She was immune to rubella when pregnant 20 years ago. Her measles titer is negative. </a:t>
            </a:r>
          </a:p>
          <a:p>
            <a:pPr marL="0" indent="0">
              <a:buNone/>
            </a:pPr>
            <a:endParaRPr lang="en-US" sz="2400" b="1" i="1" dirty="0">
              <a:solidFill>
                <a:schemeClr val="tx2">
                  <a:lumMod val="40000"/>
                  <a:lumOff val="60000"/>
                </a:schemeClr>
              </a:solidFill>
            </a:endParaRPr>
          </a:p>
          <a:p>
            <a:pPr marL="0" indent="0">
              <a:buNone/>
            </a:pPr>
            <a:r>
              <a:rPr lang="en-US" sz="2400" b="1" dirty="0">
                <a:solidFill>
                  <a:schemeClr val="tx2">
                    <a:lumMod val="40000"/>
                    <a:lumOff val="60000"/>
                  </a:schemeClr>
                </a:solidFill>
              </a:rPr>
              <a:t>Would you recommend an MMR booster?</a:t>
            </a:r>
          </a:p>
          <a:p>
            <a:pPr marL="0" indent="0">
              <a:buNone/>
            </a:pPr>
            <a:r>
              <a:rPr lang="en-US" b="1" dirty="0">
                <a:solidFill>
                  <a:srgbClr val="FFFF99"/>
                </a:solidFill>
              </a:rPr>
              <a:t>  </a:t>
            </a:r>
          </a:p>
        </p:txBody>
      </p:sp>
    </p:spTree>
    <p:extLst>
      <p:ext uri="{BB962C8B-B14F-4D97-AF65-F5344CB8AC3E}">
        <p14:creationId xmlns:p14="http://schemas.microsoft.com/office/powerpoint/2010/main" val="23957581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ctrTitle" idx="4294967295"/>
          </p:nvPr>
        </p:nvSpPr>
        <p:spPr>
          <a:xfrm>
            <a:off x="2438400" y="304800"/>
            <a:ext cx="7772400" cy="1066800"/>
          </a:xfrm>
        </p:spPr>
        <p:txBody>
          <a:bodyPr/>
          <a:lstStyle/>
          <a:p>
            <a:pPr algn="l" eaLnBrk="1" hangingPunct="1"/>
            <a:r>
              <a:rPr lang="en-US" sz="4800" b="1" i="1">
                <a:solidFill>
                  <a:srgbClr val="FFFF99"/>
                </a:solidFill>
              </a:rPr>
              <a:t>Test Your Knowledge!</a:t>
            </a:r>
          </a:p>
        </p:txBody>
      </p:sp>
      <p:sp>
        <p:nvSpPr>
          <p:cNvPr id="334851" name="Rectangle 3"/>
          <p:cNvSpPr>
            <a:spLocks noGrp="1" noChangeArrowheads="1"/>
          </p:cNvSpPr>
          <p:nvPr>
            <p:ph type="subTitle" idx="4294967295"/>
          </p:nvPr>
        </p:nvSpPr>
        <p:spPr>
          <a:xfrm>
            <a:off x="2438400" y="1600200"/>
            <a:ext cx="7315200" cy="2209800"/>
          </a:xfrm>
        </p:spPr>
        <p:txBody>
          <a:bodyPr>
            <a:normAutofit fontScale="92500" lnSpcReduction="20000"/>
          </a:bodyPr>
          <a:lstStyle/>
          <a:p>
            <a:pPr marL="0" indent="0">
              <a:buNone/>
            </a:pPr>
            <a:r>
              <a:rPr lang="en-US" sz="2400" dirty="0"/>
              <a:t>A 45-year-old patient will be traveling to Haiti for a mission trip. She doesn't recall ever getting an MMR booster. She was immune to rubella when pregnant 20 years ago. Her measles titer is negative. </a:t>
            </a:r>
          </a:p>
          <a:p>
            <a:pPr marL="0" indent="0">
              <a:buNone/>
            </a:pPr>
            <a:endParaRPr lang="en-US" sz="2400" b="1" i="1" dirty="0">
              <a:solidFill>
                <a:schemeClr val="tx2">
                  <a:lumMod val="40000"/>
                  <a:lumOff val="60000"/>
                </a:schemeClr>
              </a:solidFill>
            </a:endParaRPr>
          </a:p>
          <a:p>
            <a:pPr marL="0" indent="0">
              <a:buNone/>
            </a:pPr>
            <a:r>
              <a:rPr lang="en-US" sz="2400" b="1" dirty="0">
                <a:solidFill>
                  <a:schemeClr val="accent5">
                    <a:lumMod val="60000"/>
                    <a:lumOff val="40000"/>
                  </a:schemeClr>
                </a:solidFill>
              </a:rPr>
              <a:t>Would you recommend an MMR booster?</a:t>
            </a:r>
          </a:p>
          <a:p>
            <a:pPr marL="0" indent="0">
              <a:buNone/>
            </a:pPr>
            <a:r>
              <a:rPr lang="en-US" b="1" dirty="0">
                <a:solidFill>
                  <a:schemeClr val="accent5">
                    <a:lumMod val="60000"/>
                    <a:lumOff val="40000"/>
                  </a:schemeClr>
                </a:solidFill>
              </a:rPr>
              <a:t>  </a:t>
            </a:r>
          </a:p>
        </p:txBody>
      </p:sp>
      <p:sp>
        <p:nvSpPr>
          <p:cNvPr id="6" name="Rectangle 5"/>
          <p:cNvSpPr/>
          <p:nvPr/>
        </p:nvSpPr>
        <p:spPr>
          <a:xfrm>
            <a:off x="2743200" y="6169224"/>
            <a:ext cx="7315200" cy="307777"/>
          </a:xfrm>
          <a:prstGeom prst="rect">
            <a:avLst/>
          </a:prstGeom>
        </p:spPr>
        <p:txBody>
          <a:bodyPr>
            <a:spAutoFit/>
          </a:bodyPr>
          <a:lstStyle/>
          <a:p>
            <a:pPr>
              <a:defRPr/>
            </a:pPr>
            <a:r>
              <a:rPr lang="en-US" sz="1400" b="1" dirty="0">
                <a:solidFill>
                  <a:srgbClr val="FFFFFF"/>
                </a:solidFill>
                <a:latin typeface="Calibri"/>
              </a:rPr>
              <a:t>IAC Ask the Experts - Reviewed July 2014</a:t>
            </a:r>
          </a:p>
        </p:txBody>
      </p:sp>
      <p:sp>
        <p:nvSpPr>
          <p:cNvPr id="7" name="Rectangle 6"/>
          <p:cNvSpPr/>
          <p:nvPr/>
        </p:nvSpPr>
        <p:spPr>
          <a:xfrm>
            <a:off x="2438400" y="3962400"/>
            <a:ext cx="7315200" cy="1938992"/>
          </a:xfrm>
          <a:prstGeom prst="rect">
            <a:avLst/>
          </a:prstGeom>
        </p:spPr>
        <p:txBody>
          <a:bodyPr wrap="square">
            <a:spAutoFit/>
          </a:bodyPr>
          <a:lstStyle/>
          <a:p>
            <a:r>
              <a:rPr lang="en-US" sz="2400" dirty="0">
                <a:solidFill>
                  <a:srgbClr val="FFFFFF"/>
                </a:solidFill>
                <a:latin typeface="Calibri"/>
              </a:rPr>
              <a:t>ACIP recommends 2 doses of MMR given at least 4 weeks apart for any adult born in 1957 or later who plans to travel internationally. There is no harm in giving MMR vaccine to a person who may already be immune to one or more of the vaccine viruses.</a:t>
            </a:r>
          </a:p>
        </p:txBody>
      </p:sp>
    </p:spTree>
    <p:extLst>
      <p:ext uri="{BB962C8B-B14F-4D97-AF65-F5344CB8AC3E}">
        <p14:creationId xmlns:p14="http://schemas.microsoft.com/office/powerpoint/2010/main" val="2839525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ctrTitle" idx="4294967295"/>
          </p:nvPr>
        </p:nvSpPr>
        <p:spPr>
          <a:xfrm>
            <a:off x="2438400" y="304800"/>
            <a:ext cx="7772400" cy="1066800"/>
          </a:xfrm>
        </p:spPr>
        <p:txBody>
          <a:bodyPr/>
          <a:lstStyle/>
          <a:p>
            <a:pPr algn="l"/>
            <a:r>
              <a:rPr lang="en-US" sz="4800" b="1" i="1">
                <a:solidFill>
                  <a:srgbClr val="FFFF99"/>
                </a:solidFill>
              </a:rPr>
              <a:t>Test Your Knowledge!</a:t>
            </a:r>
          </a:p>
        </p:txBody>
      </p:sp>
      <p:sp>
        <p:nvSpPr>
          <p:cNvPr id="437251" name="Rectangle 3"/>
          <p:cNvSpPr>
            <a:spLocks noGrp="1" noChangeArrowheads="1"/>
          </p:cNvSpPr>
          <p:nvPr>
            <p:ph type="subTitle" idx="4294967295"/>
          </p:nvPr>
        </p:nvSpPr>
        <p:spPr>
          <a:xfrm>
            <a:off x="2438400" y="1600200"/>
            <a:ext cx="7315200" cy="1600200"/>
          </a:xfrm>
        </p:spPr>
        <p:txBody>
          <a:bodyPr/>
          <a:lstStyle/>
          <a:p>
            <a:pPr marL="0" indent="0">
              <a:lnSpc>
                <a:spcPct val="80000"/>
              </a:lnSpc>
              <a:buNone/>
              <a:defRPr/>
            </a:pPr>
            <a:r>
              <a:rPr lang="en-US" sz="2400" dirty="0"/>
              <a:t>Lillian, a 50 year old grandmother, was given </a:t>
            </a:r>
            <a:r>
              <a:rPr lang="en-US" sz="2400" dirty="0" err="1"/>
              <a:t>DTaP</a:t>
            </a:r>
            <a:r>
              <a:rPr lang="en-US" sz="2400" dirty="0"/>
              <a:t> instead of </a:t>
            </a:r>
            <a:r>
              <a:rPr lang="en-US" sz="2400" dirty="0" err="1"/>
              <a:t>Tdap</a:t>
            </a:r>
            <a:r>
              <a:rPr lang="en-US" sz="2400" dirty="0"/>
              <a:t>.</a:t>
            </a:r>
          </a:p>
          <a:p>
            <a:pPr marL="0" indent="0">
              <a:lnSpc>
                <a:spcPct val="80000"/>
              </a:lnSpc>
              <a:buNone/>
              <a:defRPr/>
            </a:pPr>
            <a:endParaRPr lang="en-US" sz="2400" dirty="0"/>
          </a:p>
          <a:p>
            <a:pPr marL="0" indent="0">
              <a:lnSpc>
                <a:spcPct val="80000"/>
              </a:lnSpc>
              <a:buNone/>
              <a:defRPr/>
            </a:pPr>
            <a:r>
              <a:rPr lang="en-US" sz="2400" b="1" dirty="0">
                <a:solidFill>
                  <a:schemeClr val="accent5">
                    <a:lumMod val="60000"/>
                    <a:lumOff val="40000"/>
                  </a:schemeClr>
                </a:solidFill>
              </a:rPr>
              <a:t>Does she need to receive one dose of </a:t>
            </a:r>
            <a:r>
              <a:rPr lang="en-US" sz="2400" b="1" dirty="0" err="1">
                <a:solidFill>
                  <a:schemeClr val="accent5">
                    <a:lumMod val="60000"/>
                    <a:lumOff val="40000"/>
                  </a:schemeClr>
                </a:solidFill>
              </a:rPr>
              <a:t>Tdap</a:t>
            </a:r>
            <a:r>
              <a:rPr lang="en-US" sz="2400" b="1" dirty="0">
                <a:solidFill>
                  <a:schemeClr val="accent5">
                    <a:lumMod val="60000"/>
                    <a:lumOff val="40000"/>
                  </a:schemeClr>
                </a:solidFill>
              </a:rPr>
              <a:t>? </a:t>
            </a:r>
          </a:p>
        </p:txBody>
      </p:sp>
      <p:sp>
        <p:nvSpPr>
          <p:cNvPr id="437253" name="Text Box 5"/>
          <p:cNvSpPr txBox="1">
            <a:spLocks noChangeArrowheads="1"/>
          </p:cNvSpPr>
          <p:nvPr/>
        </p:nvSpPr>
        <p:spPr bwMode="auto">
          <a:xfrm>
            <a:off x="2438400" y="3275012"/>
            <a:ext cx="7315200" cy="1569660"/>
          </a:xfrm>
          <a:prstGeom prst="rect">
            <a:avLst/>
          </a:prstGeom>
          <a:noFill/>
          <a:ln w="9525">
            <a:noFill/>
            <a:miter lim="800000"/>
            <a:headEnd/>
            <a:tailEnd/>
          </a:ln>
        </p:spPr>
        <p:txBody>
          <a:bodyPr>
            <a:spAutoFit/>
          </a:bodyPr>
          <a:lstStyle/>
          <a:p>
            <a:pPr>
              <a:spcBef>
                <a:spcPct val="50000"/>
              </a:spcBef>
              <a:defRPr/>
            </a:pPr>
            <a:endParaRPr lang="en-US" sz="2400" dirty="0">
              <a:solidFill>
                <a:srgbClr val="FFFFFF"/>
              </a:solidFill>
              <a:latin typeface="Calibri"/>
            </a:endParaRPr>
          </a:p>
          <a:p>
            <a:pPr>
              <a:spcBef>
                <a:spcPct val="50000"/>
              </a:spcBef>
              <a:defRPr/>
            </a:pPr>
            <a:endParaRPr lang="en-US" sz="2400" dirty="0">
              <a:solidFill>
                <a:srgbClr val="FFFFFF"/>
              </a:solidFill>
              <a:latin typeface="Calibri"/>
            </a:endParaRPr>
          </a:p>
          <a:p>
            <a:pPr>
              <a:spcBef>
                <a:spcPct val="50000"/>
              </a:spcBef>
              <a:defRPr/>
            </a:pPr>
            <a:endParaRPr lang="en-US" sz="2400" dirty="0">
              <a:solidFill>
                <a:srgbClr val="FFFFCC"/>
              </a:solidFill>
              <a:latin typeface="Calibri"/>
            </a:endParaRPr>
          </a:p>
        </p:txBody>
      </p:sp>
    </p:spTree>
    <p:extLst>
      <p:ext uri="{BB962C8B-B14F-4D97-AF65-F5344CB8AC3E}">
        <p14:creationId xmlns:p14="http://schemas.microsoft.com/office/powerpoint/2010/main" val="10435621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ChangeArrowheads="1"/>
          </p:cNvSpPr>
          <p:nvPr>
            <p:ph type="ctrTitle" idx="4294967295"/>
          </p:nvPr>
        </p:nvSpPr>
        <p:spPr>
          <a:xfrm>
            <a:off x="2438400" y="304800"/>
            <a:ext cx="7772400" cy="1066800"/>
          </a:xfrm>
        </p:spPr>
        <p:txBody>
          <a:bodyPr/>
          <a:lstStyle/>
          <a:p>
            <a:pPr algn="l"/>
            <a:r>
              <a:rPr lang="en-US" sz="4800" b="1" i="1">
                <a:solidFill>
                  <a:srgbClr val="FFFF99"/>
                </a:solidFill>
              </a:rPr>
              <a:t>Test Your Knowledge!</a:t>
            </a:r>
          </a:p>
        </p:txBody>
      </p:sp>
      <p:sp>
        <p:nvSpPr>
          <p:cNvPr id="437251" name="Rectangle 3"/>
          <p:cNvSpPr>
            <a:spLocks noGrp="1" noChangeArrowheads="1"/>
          </p:cNvSpPr>
          <p:nvPr>
            <p:ph type="subTitle" idx="4294967295"/>
          </p:nvPr>
        </p:nvSpPr>
        <p:spPr>
          <a:xfrm>
            <a:off x="2438400" y="1600200"/>
            <a:ext cx="7315200" cy="1600200"/>
          </a:xfrm>
        </p:spPr>
        <p:txBody>
          <a:bodyPr/>
          <a:lstStyle/>
          <a:p>
            <a:pPr marL="0" indent="0">
              <a:lnSpc>
                <a:spcPct val="80000"/>
              </a:lnSpc>
              <a:buNone/>
              <a:defRPr/>
            </a:pPr>
            <a:r>
              <a:rPr lang="en-US" sz="2400" dirty="0"/>
              <a:t>Lillian, a 50 year old grandmother, was given </a:t>
            </a:r>
            <a:r>
              <a:rPr lang="en-US" sz="2400" dirty="0" err="1"/>
              <a:t>DTaP</a:t>
            </a:r>
            <a:r>
              <a:rPr lang="en-US" sz="2400" dirty="0"/>
              <a:t> instead of </a:t>
            </a:r>
            <a:r>
              <a:rPr lang="en-US" sz="2400" dirty="0" err="1"/>
              <a:t>Tdap</a:t>
            </a:r>
            <a:r>
              <a:rPr lang="en-US" sz="2400" dirty="0"/>
              <a:t>.</a:t>
            </a:r>
          </a:p>
          <a:p>
            <a:pPr marL="0" indent="0">
              <a:lnSpc>
                <a:spcPct val="80000"/>
              </a:lnSpc>
              <a:buNone/>
              <a:defRPr/>
            </a:pPr>
            <a:endParaRPr lang="en-US" sz="2400" dirty="0"/>
          </a:p>
          <a:p>
            <a:pPr marL="0" indent="0">
              <a:lnSpc>
                <a:spcPct val="80000"/>
              </a:lnSpc>
              <a:buNone/>
              <a:defRPr/>
            </a:pPr>
            <a:r>
              <a:rPr lang="en-US" sz="2400" b="1" dirty="0">
                <a:solidFill>
                  <a:schemeClr val="tx2">
                    <a:lumMod val="40000"/>
                    <a:lumOff val="60000"/>
                  </a:schemeClr>
                </a:solidFill>
              </a:rPr>
              <a:t>Does she need to receive one dose of </a:t>
            </a:r>
            <a:r>
              <a:rPr lang="en-US" sz="2400" b="1" dirty="0" err="1">
                <a:solidFill>
                  <a:schemeClr val="tx2">
                    <a:lumMod val="40000"/>
                    <a:lumOff val="60000"/>
                  </a:schemeClr>
                </a:solidFill>
              </a:rPr>
              <a:t>Tdap</a:t>
            </a:r>
            <a:r>
              <a:rPr lang="en-US" sz="2400" b="1" dirty="0">
                <a:solidFill>
                  <a:schemeClr val="tx2">
                    <a:lumMod val="40000"/>
                    <a:lumOff val="60000"/>
                  </a:schemeClr>
                </a:solidFill>
              </a:rPr>
              <a:t>?</a:t>
            </a:r>
            <a:r>
              <a:rPr lang="en-US" sz="2400" b="1" dirty="0">
                <a:solidFill>
                  <a:schemeClr val="tx2">
                    <a:lumMod val="20000"/>
                    <a:lumOff val="80000"/>
                  </a:schemeClr>
                </a:solidFill>
              </a:rPr>
              <a:t>  </a:t>
            </a:r>
          </a:p>
        </p:txBody>
      </p:sp>
      <p:sp>
        <p:nvSpPr>
          <p:cNvPr id="437253" name="Text Box 5"/>
          <p:cNvSpPr txBox="1">
            <a:spLocks noChangeArrowheads="1"/>
          </p:cNvSpPr>
          <p:nvPr/>
        </p:nvSpPr>
        <p:spPr bwMode="auto">
          <a:xfrm>
            <a:off x="2438400" y="3275012"/>
            <a:ext cx="7315200" cy="1569660"/>
          </a:xfrm>
          <a:prstGeom prst="rect">
            <a:avLst/>
          </a:prstGeom>
          <a:noFill/>
          <a:ln w="9525">
            <a:noFill/>
            <a:miter lim="800000"/>
            <a:headEnd/>
            <a:tailEnd/>
          </a:ln>
        </p:spPr>
        <p:txBody>
          <a:bodyPr>
            <a:spAutoFit/>
          </a:bodyPr>
          <a:lstStyle/>
          <a:p>
            <a:pPr>
              <a:spcBef>
                <a:spcPct val="50000"/>
              </a:spcBef>
              <a:defRPr/>
            </a:pPr>
            <a:endParaRPr lang="en-US" sz="2400" dirty="0">
              <a:solidFill>
                <a:srgbClr val="FFFFFF"/>
              </a:solidFill>
              <a:latin typeface="Calibri"/>
            </a:endParaRPr>
          </a:p>
          <a:p>
            <a:pPr>
              <a:spcBef>
                <a:spcPct val="50000"/>
              </a:spcBef>
              <a:defRPr/>
            </a:pPr>
            <a:endParaRPr lang="en-US" sz="2400" dirty="0">
              <a:solidFill>
                <a:srgbClr val="FFFFFF"/>
              </a:solidFill>
              <a:latin typeface="Calibri"/>
            </a:endParaRPr>
          </a:p>
          <a:p>
            <a:pPr>
              <a:spcBef>
                <a:spcPct val="50000"/>
              </a:spcBef>
              <a:defRPr/>
            </a:pPr>
            <a:endParaRPr lang="en-US" sz="2400" dirty="0">
              <a:solidFill>
                <a:srgbClr val="FFFFCC"/>
              </a:solidFill>
              <a:latin typeface="Calibri"/>
            </a:endParaRPr>
          </a:p>
        </p:txBody>
      </p:sp>
      <p:sp>
        <p:nvSpPr>
          <p:cNvPr id="6" name="Rectangle 5"/>
          <p:cNvSpPr/>
          <p:nvPr/>
        </p:nvSpPr>
        <p:spPr>
          <a:xfrm>
            <a:off x="2438400" y="3471208"/>
            <a:ext cx="7315200" cy="1938992"/>
          </a:xfrm>
          <a:prstGeom prst="rect">
            <a:avLst/>
          </a:prstGeom>
        </p:spPr>
        <p:txBody>
          <a:bodyPr wrap="square">
            <a:spAutoFit/>
          </a:bodyPr>
          <a:lstStyle/>
          <a:p>
            <a:r>
              <a:rPr lang="en-US" sz="2400" dirty="0">
                <a:solidFill>
                  <a:srgbClr val="FFFFFF"/>
                </a:solidFill>
                <a:latin typeface="Calibri"/>
              </a:rPr>
              <a:t>Lillian received the appropriate amount of tetanus </a:t>
            </a:r>
            <a:r>
              <a:rPr lang="en-US" sz="2400" dirty="0" err="1">
                <a:solidFill>
                  <a:srgbClr val="FFFFFF"/>
                </a:solidFill>
                <a:latin typeface="Calibri"/>
              </a:rPr>
              <a:t>toxoid</a:t>
            </a:r>
            <a:r>
              <a:rPr lang="en-US" sz="2400" dirty="0">
                <a:solidFill>
                  <a:srgbClr val="FFFFFF"/>
                </a:solidFill>
                <a:latin typeface="Calibri"/>
              </a:rPr>
              <a:t> and MORE diphtheria </a:t>
            </a:r>
            <a:r>
              <a:rPr lang="en-US" sz="2400" dirty="0" err="1">
                <a:solidFill>
                  <a:srgbClr val="FFFFFF"/>
                </a:solidFill>
                <a:latin typeface="Calibri"/>
              </a:rPr>
              <a:t>toxoid</a:t>
            </a:r>
            <a:r>
              <a:rPr lang="en-US" sz="2400" dirty="0">
                <a:solidFill>
                  <a:srgbClr val="FFFFFF"/>
                </a:solidFill>
                <a:latin typeface="Calibri"/>
              </a:rPr>
              <a:t> and </a:t>
            </a:r>
            <a:r>
              <a:rPr lang="en-US" sz="2400" dirty="0" err="1">
                <a:solidFill>
                  <a:srgbClr val="FFFFFF"/>
                </a:solidFill>
                <a:latin typeface="Calibri"/>
              </a:rPr>
              <a:t>pertussis</a:t>
            </a:r>
            <a:r>
              <a:rPr lang="en-US" sz="2400" dirty="0">
                <a:solidFill>
                  <a:srgbClr val="FFFFFF"/>
                </a:solidFill>
                <a:latin typeface="Calibri"/>
              </a:rPr>
              <a:t> antigen than is recommended. Count the dose as </a:t>
            </a:r>
            <a:r>
              <a:rPr lang="en-US" sz="2400" dirty="0" err="1">
                <a:solidFill>
                  <a:srgbClr val="FFFFFF"/>
                </a:solidFill>
                <a:latin typeface="Calibri"/>
              </a:rPr>
              <a:t>Tdap</a:t>
            </a:r>
            <a:r>
              <a:rPr lang="en-US" sz="2400" dirty="0">
                <a:solidFill>
                  <a:srgbClr val="FFFFFF"/>
                </a:solidFill>
                <a:latin typeface="Calibri"/>
              </a:rPr>
              <a:t>. The patient does not need a repeat dose of </a:t>
            </a:r>
            <a:r>
              <a:rPr lang="en-US" sz="2400" dirty="0" err="1">
                <a:solidFill>
                  <a:srgbClr val="FFFFFF"/>
                </a:solidFill>
                <a:latin typeface="Calibri"/>
              </a:rPr>
              <a:t>Tdap</a:t>
            </a:r>
            <a:r>
              <a:rPr lang="en-US" sz="2400" dirty="0">
                <a:solidFill>
                  <a:srgbClr val="FFFFFF"/>
                </a:solidFill>
                <a:latin typeface="Calibri"/>
              </a:rPr>
              <a:t>. </a:t>
            </a:r>
          </a:p>
          <a:p>
            <a:r>
              <a:rPr lang="en-US" sz="2400" b="1" dirty="0">
                <a:solidFill>
                  <a:srgbClr val="FFFF00">
                    <a:lumMod val="40000"/>
                    <a:lumOff val="60000"/>
                  </a:srgbClr>
                </a:solidFill>
                <a:latin typeface="Calibri"/>
              </a:rPr>
              <a:t>Take measures to prevent this error in the future.</a:t>
            </a:r>
            <a:r>
              <a:rPr lang="en-US" sz="2400" dirty="0">
                <a:solidFill>
                  <a:srgbClr val="FFFFFF"/>
                </a:solidFill>
                <a:latin typeface="Calibri"/>
              </a:rPr>
              <a:t> </a:t>
            </a:r>
          </a:p>
        </p:txBody>
      </p:sp>
      <p:sp>
        <p:nvSpPr>
          <p:cNvPr id="7" name="Rectangle 6"/>
          <p:cNvSpPr/>
          <p:nvPr/>
        </p:nvSpPr>
        <p:spPr>
          <a:xfrm>
            <a:off x="2895601" y="6172201"/>
            <a:ext cx="3254481" cy="307777"/>
          </a:xfrm>
          <a:prstGeom prst="rect">
            <a:avLst/>
          </a:prstGeom>
        </p:spPr>
        <p:txBody>
          <a:bodyPr wrap="none">
            <a:spAutoFit/>
          </a:bodyPr>
          <a:lstStyle/>
          <a:p>
            <a:pPr>
              <a:defRPr/>
            </a:pPr>
            <a:r>
              <a:rPr lang="en-US" sz="1400" b="1" dirty="0">
                <a:solidFill>
                  <a:srgbClr val="FFFFFF"/>
                </a:solidFill>
                <a:latin typeface="Calibri"/>
              </a:rPr>
              <a:t>IAC Ask the Experts - Reviewed July 2014</a:t>
            </a:r>
          </a:p>
        </p:txBody>
      </p:sp>
    </p:spTree>
    <p:extLst>
      <p:ext uri="{BB962C8B-B14F-4D97-AF65-F5344CB8AC3E}">
        <p14:creationId xmlns:p14="http://schemas.microsoft.com/office/powerpoint/2010/main" val="7612176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1587500"/>
            <a:ext cx="7543800" cy="2492990"/>
          </a:xfrm>
          <a:prstGeom prst="rect">
            <a:avLst/>
          </a:prstGeom>
          <a:noFill/>
          <a:ln w="9525">
            <a:noFill/>
            <a:miter lim="800000"/>
            <a:headEnd/>
            <a:tailEnd/>
          </a:ln>
        </p:spPr>
        <p:txBody>
          <a:bodyPr wrap="square">
            <a:spAutoFit/>
          </a:bodyPr>
          <a:lstStyle/>
          <a:p>
            <a:pPr>
              <a:spcBef>
                <a:spcPct val="50000"/>
              </a:spcBef>
            </a:pPr>
            <a:r>
              <a:rPr lang="en-US" sz="2400" dirty="0">
                <a:solidFill>
                  <a:srgbClr val="FFFFFF"/>
                </a:solidFill>
                <a:latin typeface="Calibri"/>
              </a:rPr>
              <a:t>Morris is a 59 year old accountant. He is an alcoholic with chronic liver disease and smokes 1 pack of cigarettes per day. No other significant medical problems. His last tetanus booster was 12 years ago. He states he has never had measles or chicken pox.</a:t>
            </a:r>
          </a:p>
          <a:p>
            <a:pPr>
              <a:spcBef>
                <a:spcPct val="50000"/>
              </a:spcBef>
            </a:pPr>
            <a:r>
              <a:rPr lang="en-US" sz="2400" b="1" dirty="0">
                <a:solidFill>
                  <a:srgbClr val="FFFF99"/>
                </a:solidFill>
                <a:latin typeface="Calibri"/>
              </a:rPr>
              <a:t>What vaccines does he need?</a:t>
            </a:r>
            <a:endParaRPr lang="en-US" sz="2400" dirty="0">
              <a:solidFill>
                <a:srgbClr val="FFFFFF"/>
              </a:solidFill>
              <a:latin typeface="Calibri"/>
            </a:endParaRPr>
          </a:p>
        </p:txBody>
      </p:sp>
      <p:sp>
        <p:nvSpPr>
          <p:cNvPr id="449541" name="Text Box 5"/>
          <p:cNvSpPr txBox="1">
            <a:spLocks noChangeArrowheads="1"/>
          </p:cNvSpPr>
          <p:nvPr/>
        </p:nvSpPr>
        <p:spPr bwMode="auto">
          <a:xfrm>
            <a:off x="2438400" y="420688"/>
            <a:ext cx="7696200" cy="823912"/>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a:t>
            </a:r>
          </a:p>
        </p:txBody>
      </p:sp>
      <p:sp>
        <p:nvSpPr>
          <p:cNvPr id="9" name="Rectangle 8"/>
          <p:cNvSpPr/>
          <p:nvPr/>
        </p:nvSpPr>
        <p:spPr>
          <a:xfrm>
            <a:off x="2438401" y="6172201"/>
            <a:ext cx="2752741" cy="307777"/>
          </a:xfrm>
          <a:prstGeom prst="rect">
            <a:avLst/>
          </a:prstGeom>
        </p:spPr>
        <p:txBody>
          <a:bodyPr wrap="none">
            <a:spAutoFit/>
          </a:bodyPr>
          <a:lstStyle/>
          <a:p>
            <a:pPr>
              <a:defRPr/>
            </a:pPr>
            <a:r>
              <a:rPr lang="en-US" sz="1400" b="1" dirty="0">
                <a:solidFill>
                  <a:srgbClr val="FFFFFF"/>
                </a:solidFill>
                <a:latin typeface="Calibri"/>
              </a:rPr>
              <a:t>Ref: Adult Immunization Schedule </a:t>
            </a:r>
          </a:p>
        </p:txBody>
      </p:sp>
    </p:spTree>
    <p:extLst>
      <p:ext uri="{BB962C8B-B14F-4D97-AF65-F5344CB8AC3E}">
        <p14:creationId xmlns:p14="http://schemas.microsoft.com/office/powerpoint/2010/main" val="192245172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518154" y="1208466"/>
            <a:ext cx="7083046" cy="2492990"/>
          </a:xfrm>
          <a:prstGeom prst="rect">
            <a:avLst/>
          </a:prstGeom>
          <a:noFill/>
          <a:ln w="9525">
            <a:noFill/>
            <a:miter lim="800000"/>
            <a:headEnd/>
            <a:tailEnd/>
          </a:ln>
        </p:spPr>
        <p:txBody>
          <a:bodyPr wrap="square">
            <a:spAutoFit/>
          </a:bodyPr>
          <a:lstStyle/>
          <a:p>
            <a:pPr>
              <a:spcBef>
                <a:spcPct val="50000"/>
              </a:spcBef>
            </a:pPr>
            <a:r>
              <a:rPr lang="en-US" sz="2400" dirty="0">
                <a:solidFill>
                  <a:srgbClr val="FFFFFF"/>
                </a:solidFill>
                <a:latin typeface="Calibri"/>
              </a:rPr>
              <a:t>Morris is a 59 year old accountant. He is an alcoholic with chronic liver disease and smokes 1 pack of cigarettes per day. No other significant medical problems. His last tetanus booster was 12 years ago. He states he has never had measles or chicken pox.</a:t>
            </a:r>
          </a:p>
          <a:p>
            <a:pPr>
              <a:spcBef>
                <a:spcPct val="50000"/>
              </a:spcBef>
            </a:pPr>
            <a:r>
              <a:rPr lang="en-US" sz="2400" b="1" dirty="0">
                <a:solidFill>
                  <a:srgbClr val="FFFF99"/>
                </a:solidFill>
                <a:latin typeface="Calibri"/>
              </a:rPr>
              <a:t>What vaccines does he need?</a:t>
            </a:r>
            <a:endParaRPr lang="en-US" sz="2400" dirty="0">
              <a:solidFill>
                <a:srgbClr val="FFFFFF"/>
              </a:solidFill>
              <a:latin typeface="Calibri"/>
            </a:endParaRPr>
          </a:p>
        </p:txBody>
      </p:sp>
      <p:sp>
        <p:nvSpPr>
          <p:cNvPr id="449541" name="Text Box 5"/>
          <p:cNvSpPr txBox="1">
            <a:spLocks noChangeArrowheads="1"/>
          </p:cNvSpPr>
          <p:nvPr/>
        </p:nvSpPr>
        <p:spPr bwMode="auto">
          <a:xfrm>
            <a:off x="2438400" y="377470"/>
            <a:ext cx="5772150" cy="830997"/>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a:t>
            </a:r>
          </a:p>
        </p:txBody>
      </p:sp>
      <p:sp>
        <p:nvSpPr>
          <p:cNvPr id="9" name="Rectangle 8"/>
          <p:cNvSpPr/>
          <p:nvPr/>
        </p:nvSpPr>
        <p:spPr>
          <a:xfrm>
            <a:off x="3429001" y="6282773"/>
            <a:ext cx="2114681" cy="253916"/>
          </a:xfrm>
          <a:prstGeom prst="rect">
            <a:avLst/>
          </a:prstGeom>
        </p:spPr>
        <p:txBody>
          <a:bodyPr wrap="none">
            <a:spAutoFit/>
          </a:bodyPr>
          <a:lstStyle/>
          <a:p>
            <a:pPr>
              <a:defRPr/>
            </a:pPr>
            <a:r>
              <a:rPr lang="en-US" sz="1050" b="1" dirty="0">
                <a:solidFill>
                  <a:srgbClr val="FFFFFF"/>
                </a:solidFill>
                <a:latin typeface="Calibri"/>
              </a:rPr>
              <a:t>Ref: Adult Immunization Schedule </a:t>
            </a:r>
          </a:p>
        </p:txBody>
      </p:sp>
      <p:sp>
        <p:nvSpPr>
          <p:cNvPr id="5" name="Rectangle 4"/>
          <p:cNvSpPr/>
          <p:nvPr/>
        </p:nvSpPr>
        <p:spPr>
          <a:xfrm>
            <a:off x="2518154" y="4070788"/>
            <a:ext cx="6534150" cy="2308324"/>
          </a:xfrm>
          <a:prstGeom prst="rect">
            <a:avLst/>
          </a:prstGeom>
        </p:spPr>
        <p:txBody>
          <a:bodyPr wrap="square">
            <a:spAutoFit/>
          </a:bodyPr>
          <a:lstStyle/>
          <a:p>
            <a:pPr>
              <a:spcBef>
                <a:spcPct val="50000"/>
              </a:spcBef>
            </a:pPr>
            <a:r>
              <a:rPr lang="en-US" sz="2400" dirty="0">
                <a:solidFill>
                  <a:srgbClr val="FFFFFF"/>
                </a:solidFill>
                <a:latin typeface="Calibri"/>
              </a:rPr>
              <a:t>Tdap, hepatitis A, hepatitis B, PPSV23(alcoholic, liver disease and smoker) , </a:t>
            </a:r>
            <a:r>
              <a:rPr lang="en-US" sz="2400" dirty="0" err="1">
                <a:solidFill>
                  <a:srgbClr val="FFC000"/>
                </a:solidFill>
                <a:latin typeface="Calibri"/>
              </a:rPr>
              <a:t>Shingrix</a:t>
            </a:r>
            <a:r>
              <a:rPr lang="en-US" sz="2400" dirty="0">
                <a:solidFill>
                  <a:srgbClr val="FFC000"/>
                </a:solidFill>
                <a:latin typeface="Calibri"/>
              </a:rPr>
              <a:t>® since born before 1980.</a:t>
            </a:r>
          </a:p>
          <a:p>
            <a:pPr>
              <a:spcBef>
                <a:spcPct val="50000"/>
              </a:spcBef>
            </a:pPr>
            <a:r>
              <a:rPr lang="en-US" sz="2400" dirty="0">
                <a:solidFill>
                  <a:srgbClr val="FFFFFF"/>
                </a:solidFill>
                <a:latin typeface="Calibri"/>
              </a:rPr>
              <a:t>MMR (if he has no documentation  of  MMR)</a:t>
            </a:r>
          </a:p>
          <a:p>
            <a:pPr>
              <a:spcBef>
                <a:spcPct val="50000"/>
              </a:spcBef>
            </a:pPr>
            <a:r>
              <a:rPr lang="en-US" sz="2400" dirty="0">
                <a:solidFill>
                  <a:srgbClr val="FFFFFF"/>
                </a:solidFill>
                <a:latin typeface="Calibri"/>
              </a:rPr>
              <a:t>Influenza vaccine (in fall) </a:t>
            </a:r>
          </a:p>
        </p:txBody>
      </p:sp>
    </p:spTree>
    <p:extLst>
      <p:ext uri="{BB962C8B-B14F-4D97-AF65-F5344CB8AC3E}">
        <p14:creationId xmlns:p14="http://schemas.microsoft.com/office/powerpoint/2010/main" val="428834053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ctrTitle" idx="4294967295"/>
          </p:nvPr>
        </p:nvSpPr>
        <p:spPr>
          <a:xfrm>
            <a:off x="2438400" y="381000"/>
            <a:ext cx="7772400" cy="914400"/>
          </a:xfrm>
        </p:spPr>
        <p:txBody>
          <a:bodyPr/>
          <a:lstStyle/>
          <a:p>
            <a:pPr algn="l" eaLnBrk="1" hangingPunct="1"/>
            <a:r>
              <a:rPr lang="en-US" sz="4800" b="1" i="1">
                <a:solidFill>
                  <a:srgbClr val="FFFF99"/>
                </a:solidFill>
              </a:rPr>
              <a:t>Test Your Knowledge!</a:t>
            </a:r>
          </a:p>
        </p:txBody>
      </p:sp>
      <p:sp>
        <p:nvSpPr>
          <p:cNvPr id="377859" name="Rectangle 3"/>
          <p:cNvSpPr>
            <a:spLocks noGrp="1" noChangeArrowheads="1"/>
          </p:cNvSpPr>
          <p:nvPr>
            <p:ph type="subTitle" idx="4294967295"/>
          </p:nvPr>
        </p:nvSpPr>
        <p:spPr>
          <a:xfrm>
            <a:off x="2438400" y="1600200"/>
            <a:ext cx="7315200" cy="2209800"/>
          </a:xfrm>
        </p:spPr>
        <p:txBody>
          <a:bodyPr>
            <a:normAutofit fontScale="85000" lnSpcReduction="20000"/>
          </a:bodyPr>
          <a:lstStyle/>
          <a:p>
            <a:pPr marL="0" indent="0">
              <a:buNone/>
            </a:pPr>
            <a:r>
              <a:rPr lang="en-US" sz="2400"/>
              <a:t>Hazel is 61 years old. She had major surgery one month ago requiring a blood transfusion. During her visit to your office today she tells you she would like to get the shingles vaccine.</a:t>
            </a:r>
          </a:p>
          <a:p>
            <a:pPr marL="0" indent="0">
              <a:buNone/>
            </a:pPr>
            <a:endParaRPr lang="en-US" sz="2400" b="1">
              <a:solidFill>
                <a:srgbClr val="FFFF99"/>
              </a:solidFill>
              <a:cs typeface="Arial" charset="0"/>
            </a:endParaRPr>
          </a:p>
          <a:p>
            <a:pPr marL="0" indent="0">
              <a:buNone/>
            </a:pPr>
            <a:r>
              <a:rPr lang="en-US" sz="2400" b="1">
                <a:solidFill>
                  <a:srgbClr val="FFFF99"/>
                </a:solidFill>
                <a:cs typeface="Arial" charset="0"/>
              </a:rPr>
              <a:t>How would you respond to her request?</a:t>
            </a:r>
          </a:p>
          <a:p>
            <a:pPr marL="0" indent="0">
              <a:buNone/>
            </a:pPr>
            <a:r>
              <a:rPr lang="en-US" sz="2400"/>
              <a:t> </a:t>
            </a:r>
          </a:p>
          <a:p>
            <a:pPr marL="0" indent="0">
              <a:buNone/>
            </a:pPr>
            <a:r>
              <a:rPr lang="en-US" sz="2400"/>
              <a:t>  </a:t>
            </a:r>
          </a:p>
        </p:txBody>
      </p:sp>
    </p:spTree>
    <p:extLst>
      <p:ext uri="{BB962C8B-B14F-4D97-AF65-F5344CB8AC3E}">
        <p14:creationId xmlns:p14="http://schemas.microsoft.com/office/powerpoint/2010/main" val="25906865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ctrTitle" idx="4294967295"/>
          </p:nvPr>
        </p:nvSpPr>
        <p:spPr>
          <a:xfrm>
            <a:off x="2438400" y="381000"/>
            <a:ext cx="7772400" cy="914400"/>
          </a:xfrm>
        </p:spPr>
        <p:txBody>
          <a:bodyPr/>
          <a:lstStyle/>
          <a:p>
            <a:pPr algn="l" eaLnBrk="1" hangingPunct="1"/>
            <a:r>
              <a:rPr lang="en-US" sz="4800" b="1" i="1">
                <a:solidFill>
                  <a:srgbClr val="FFFF99"/>
                </a:solidFill>
              </a:rPr>
              <a:t>Test Your Knowledge!</a:t>
            </a:r>
          </a:p>
        </p:txBody>
      </p:sp>
      <p:sp>
        <p:nvSpPr>
          <p:cNvPr id="379907" name="Rectangle 3"/>
          <p:cNvSpPr>
            <a:spLocks noGrp="1" noChangeArrowheads="1"/>
          </p:cNvSpPr>
          <p:nvPr>
            <p:ph type="subTitle" idx="4294967295"/>
          </p:nvPr>
        </p:nvSpPr>
        <p:spPr>
          <a:xfrm>
            <a:off x="2438400" y="1600200"/>
            <a:ext cx="7315200" cy="2209800"/>
          </a:xfrm>
        </p:spPr>
        <p:txBody>
          <a:bodyPr>
            <a:normAutofit fontScale="92500" lnSpcReduction="20000"/>
          </a:bodyPr>
          <a:lstStyle/>
          <a:p>
            <a:pPr marL="0" indent="0">
              <a:buNone/>
            </a:pPr>
            <a:r>
              <a:rPr lang="en-US" sz="2400" dirty="0"/>
              <a:t>Hazel is 61 years old. She had major surgery one month ago requiring a blood transfusion. During her visit to your office today she tells you she would like to get the shingles vaccine. </a:t>
            </a:r>
          </a:p>
          <a:p>
            <a:pPr marL="0" indent="0">
              <a:buNone/>
            </a:pPr>
            <a:endParaRPr lang="en-US" sz="2400" b="1" dirty="0">
              <a:solidFill>
                <a:srgbClr val="FFFF99"/>
              </a:solidFill>
              <a:cs typeface="Arial" charset="0"/>
            </a:endParaRPr>
          </a:p>
          <a:p>
            <a:pPr marL="0" indent="0">
              <a:buNone/>
            </a:pPr>
            <a:r>
              <a:rPr lang="en-US" sz="2400" b="1" dirty="0">
                <a:solidFill>
                  <a:srgbClr val="FFFF99"/>
                </a:solidFill>
                <a:cs typeface="Arial" charset="0"/>
              </a:rPr>
              <a:t>How would you respond to her request?</a:t>
            </a:r>
          </a:p>
          <a:p>
            <a:pPr marL="0" indent="0">
              <a:buNone/>
            </a:pPr>
            <a:r>
              <a:rPr lang="en-US" sz="2400" dirty="0"/>
              <a:t>  </a:t>
            </a:r>
          </a:p>
        </p:txBody>
      </p:sp>
      <p:sp>
        <p:nvSpPr>
          <p:cNvPr id="379908" name="TextBox 4"/>
          <p:cNvSpPr txBox="1">
            <a:spLocks noChangeArrowheads="1"/>
          </p:cNvSpPr>
          <p:nvPr/>
        </p:nvSpPr>
        <p:spPr bwMode="auto">
          <a:xfrm>
            <a:off x="2438400" y="3962400"/>
            <a:ext cx="7315200" cy="1570038"/>
          </a:xfrm>
          <a:prstGeom prst="rect">
            <a:avLst/>
          </a:prstGeom>
          <a:noFill/>
          <a:ln w="9525">
            <a:noFill/>
            <a:miter lim="800000"/>
            <a:headEnd/>
            <a:tailEnd/>
          </a:ln>
        </p:spPr>
        <p:txBody>
          <a:bodyPr>
            <a:spAutoFit/>
          </a:bodyPr>
          <a:lstStyle/>
          <a:p>
            <a:r>
              <a:rPr lang="en-US" sz="2400">
                <a:solidFill>
                  <a:srgbClr val="FFFFFF"/>
                </a:solidFill>
                <a:latin typeface="Calibri"/>
              </a:rPr>
              <a:t>Zoster vaccine can be given to persons who have recently received blood products. The amount of antigen in zoster vaccine is so substantial that it overpowers any antibody to herpes zoster that may be in the blood product.</a:t>
            </a:r>
          </a:p>
        </p:txBody>
      </p:sp>
      <p:sp>
        <p:nvSpPr>
          <p:cNvPr id="379909" name="Rectangle 5"/>
          <p:cNvSpPr>
            <a:spLocks noChangeArrowheads="1"/>
          </p:cNvSpPr>
          <p:nvPr/>
        </p:nvSpPr>
        <p:spPr bwMode="auto">
          <a:xfrm>
            <a:off x="2438400" y="6172201"/>
            <a:ext cx="7315200" cy="307777"/>
          </a:xfrm>
          <a:prstGeom prst="rect">
            <a:avLst/>
          </a:prstGeom>
          <a:noFill/>
          <a:ln w="9525">
            <a:noFill/>
            <a:miter lim="800000"/>
            <a:headEnd/>
            <a:tailEnd/>
          </a:ln>
        </p:spPr>
        <p:txBody>
          <a:bodyPr>
            <a:spAutoFit/>
          </a:bodyPr>
          <a:lstStyle/>
          <a:p>
            <a:r>
              <a:rPr lang="en-US" sz="1400" b="1" dirty="0">
                <a:solidFill>
                  <a:srgbClr val="FFFFFF"/>
                </a:solidFill>
                <a:latin typeface="Calibri"/>
              </a:rPr>
              <a:t>Ref: Immunization Action Coalition - Ask the Experts – September 2011 </a:t>
            </a:r>
          </a:p>
        </p:txBody>
      </p:sp>
    </p:spTree>
    <p:extLst>
      <p:ext uri="{BB962C8B-B14F-4D97-AF65-F5344CB8AC3E}">
        <p14:creationId xmlns:p14="http://schemas.microsoft.com/office/powerpoint/2010/main" val="3780896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6849" name="Picture 2"/>
          <p:cNvPicPr>
            <a:picLocks noChangeAspect="1" noChangeArrowheads="1"/>
          </p:cNvPicPr>
          <p:nvPr/>
        </p:nvPicPr>
        <p:blipFill>
          <a:blip r:embed="rId5" cstate="print"/>
          <a:srcRect/>
          <a:stretch>
            <a:fillRect/>
          </a:stretch>
        </p:blipFill>
        <p:spPr bwMode="auto">
          <a:xfrm>
            <a:off x="1752600" y="228601"/>
            <a:ext cx="2736850" cy="1787525"/>
          </a:xfrm>
          <a:prstGeom prst="rect">
            <a:avLst/>
          </a:prstGeom>
          <a:noFill/>
          <a:ln w="9525">
            <a:noFill/>
            <a:miter lim="800000"/>
            <a:headEnd/>
            <a:tailEnd/>
          </a:ln>
        </p:spPr>
      </p:pic>
      <p:sp>
        <p:nvSpPr>
          <p:cNvPr id="206850" name="Rectangle 3"/>
          <p:cNvSpPr>
            <a:spLocks noGrp="1" noChangeArrowheads="1"/>
          </p:cNvSpPr>
          <p:nvPr>
            <p:ph type="title" idx="4294967295"/>
          </p:nvPr>
        </p:nvSpPr>
        <p:spPr>
          <a:xfrm>
            <a:off x="2743200" y="2133601"/>
            <a:ext cx="2819400" cy="754063"/>
          </a:xfrm>
        </p:spPr>
        <p:txBody>
          <a:bodyPr/>
          <a:lstStyle/>
          <a:p>
            <a:pPr algn="l" eaLnBrk="1" hangingPunct="1"/>
            <a:r>
              <a:rPr lang="en-US" sz="4000" dirty="0">
                <a:solidFill>
                  <a:srgbClr val="FFFF99"/>
                </a:solidFill>
              </a:rPr>
              <a:t>Diphtheria</a:t>
            </a:r>
          </a:p>
        </p:txBody>
      </p:sp>
      <p:sp>
        <p:nvSpPr>
          <p:cNvPr id="206851" name="Text Box 4"/>
          <p:cNvSpPr txBox="1">
            <a:spLocks noChangeArrowheads="1"/>
          </p:cNvSpPr>
          <p:nvPr/>
        </p:nvSpPr>
        <p:spPr bwMode="auto">
          <a:xfrm>
            <a:off x="6584950" y="400051"/>
            <a:ext cx="3481388" cy="366713"/>
          </a:xfrm>
          <a:prstGeom prst="rect">
            <a:avLst/>
          </a:prstGeom>
          <a:noFill/>
          <a:ln w="9525">
            <a:noFill/>
            <a:miter lim="800000"/>
            <a:headEnd/>
            <a:tailEnd/>
          </a:ln>
        </p:spPr>
        <p:txBody>
          <a:bodyPr>
            <a:spAutoFit/>
          </a:bodyPr>
          <a:lstStyle/>
          <a:p>
            <a:pPr>
              <a:spcBef>
                <a:spcPct val="50000"/>
              </a:spcBef>
            </a:pPr>
            <a:endParaRPr lang="en-US" b="1">
              <a:solidFill>
                <a:srgbClr val="FFFFFF"/>
              </a:solidFill>
            </a:endParaRPr>
          </a:p>
        </p:txBody>
      </p:sp>
      <p:sp>
        <p:nvSpPr>
          <p:cNvPr id="206852" name="Text Box 6"/>
          <p:cNvSpPr txBox="1">
            <a:spLocks noChangeArrowheads="1"/>
          </p:cNvSpPr>
          <p:nvPr/>
        </p:nvSpPr>
        <p:spPr bwMode="auto">
          <a:xfrm>
            <a:off x="7772400" y="2133601"/>
            <a:ext cx="2235200" cy="708025"/>
          </a:xfrm>
          <a:prstGeom prst="rect">
            <a:avLst/>
          </a:prstGeom>
          <a:noFill/>
          <a:ln w="9525">
            <a:noFill/>
            <a:miter lim="800000"/>
            <a:headEnd/>
            <a:tailEnd/>
          </a:ln>
        </p:spPr>
        <p:txBody>
          <a:bodyPr>
            <a:spAutoFit/>
          </a:bodyPr>
          <a:lstStyle/>
          <a:p>
            <a:pPr>
              <a:spcBef>
                <a:spcPct val="50000"/>
              </a:spcBef>
            </a:pPr>
            <a:r>
              <a:rPr lang="en-US" sz="4000">
                <a:solidFill>
                  <a:srgbClr val="FFFF99"/>
                </a:solidFill>
                <a:latin typeface="Calibri" pitchFamily="34" charset="0"/>
              </a:rPr>
              <a:t>Tetanus</a:t>
            </a:r>
          </a:p>
        </p:txBody>
      </p:sp>
      <p:pic>
        <p:nvPicPr>
          <p:cNvPr id="206853" name="Picture 8"/>
          <p:cNvPicPr>
            <a:picLocks noChangeAspect="1" noChangeArrowheads="1"/>
          </p:cNvPicPr>
          <p:nvPr/>
        </p:nvPicPr>
        <p:blipFill>
          <a:blip r:embed="rId6" cstate="print"/>
          <a:srcRect/>
          <a:stretch>
            <a:fillRect/>
          </a:stretch>
        </p:blipFill>
        <p:spPr bwMode="auto">
          <a:xfrm>
            <a:off x="7467600" y="184150"/>
            <a:ext cx="2819400" cy="1873250"/>
          </a:xfrm>
          <a:prstGeom prst="rect">
            <a:avLst/>
          </a:prstGeom>
          <a:noFill/>
          <a:ln w="9525">
            <a:noFill/>
            <a:miter lim="800000"/>
            <a:headEnd/>
            <a:tailEnd/>
          </a:ln>
        </p:spPr>
      </p:pic>
      <p:sp>
        <p:nvSpPr>
          <p:cNvPr id="206854" name="Text Box 9"/>
          <p:cNvSpPr txBox="1">
            <a:spLocks noChangeArrowheads="1"/>
          </p:cNvSpPr>
          <p:nvPr/>
        </p:nvSpPr>
        <p:spPr bwMode="auto">
          <a:xfrm>
            <a:off x="1862138" y="3957638"/>
            <a:ext cx="2768600" cy="366712"/>
          </a:xfrm>
          <a:prstGeom prst="rect">
            <a:avLst/>
          </a:prstGeom>
          <a:noFill/>
          <a:ln w="9525">
            <a:noFill/>
            <a:miter lim="800000"/>
            <a:headEnd/>
            <a:tailEnd/>
          </a:ln>
        </p:spPr>
        <p:txBody>
          <a:bodyPr>
            <a:spAutoFit/>
          </a:bodyPr>
          <a:lstStyle/>
          <a:p>
            <a:pPr>
              <a:spcBef>
                <a:spcPct val="50000"/>
              </a:spcBef>
            </a:pPr>
            <a:endParaRPr lang="en-US" b="1">
              <a:solidFill>
                <a:srgbClr val="FFFFFF"/>
              </a:solidFill>
            </a:endParaRPr>
          </a:p>
        </p:txBody>
      </p:sp>
      <p:pic>
        <p:nvPicPr>
          <p:cNvPr id="206855" name="Picture 10" descr="img0007"/>
          <p:cNvPicPr>
            <a:picLocks noChangeAspect="1" noChangeArrowheads="1"/>
          </p:cNvPicPr>
          <p:nvPr/>
        </p:nvPicPr>
        <p:blipFill>
          <a:blip r:embed="rId7" cstate="print"/>
          <a:srcRect/>
          <a:stretch>
            <a:fillRect/>
          </a:stretch>
        </p:blipFill>
        <p:spPr bwMode="auto">
          <a:xfrm>
            <a:off x="2647951" y="3729038"/>
            <a:ext cx="2498725" cy="2578100"/>
          </a:xfrm>
          <a:prstGeom prst="rect">
            <a:avLst/>
          </a:prstGeom>
          <a:noFill/>
          <a:ln w="9525">
            <a:noFill/>
            <a:miter lim="800000"/>
            <a:headEnd/>
            <a:tailEnd/>
          </a:ln>
        </p:spPr>
      </p:pic>
      <p:sp>
        <p:nvSpPr>
          <p:cNvPr id="206856" name="Text Box 11"/>
          <p:cNvSpPr txBox="1">
            <a:spLocks noChangeArrowheads="1"/>
          </p:cNvSpPr>
          <p:nvPr/>
        </p:nvSpPr>
        <p:spPr bwMode="auto">
          <a:xfrm>
            <a:off x="3829050" y="5022851"/>
            <a:ext cx="2617788" cy="366713"/>
          </a:xfrm>
          <a:prstGeom prst="rect">
            <a:avLst/>
          </a:prstGeom>
          <a:noFill/>
          <a:ln w="9525">
            <a:noFill/>
            <a:miter lim="800000"/>
            <a:headEnd/>
            <a:tailEnd/>
          </a:ln>
        </p:spPr>
        <p:txBody>
          <a:bodyPr>
            <a:spAutoFit/>
          </a:bodyPr>
          <a:lstStyle/>
          <a:p>
            <a:pPr>
              <a:spcBef>
                <a:spcPct val="50000"/>
              </a:spcBef>
            </a:pPr>
            <a:endParaRPr lang="en-US" b="1">
              <a:solidFill>
                <a:srgbClr val="FFFFFF"/>
              </a:solidFill>
            </a:endParaRPr>
          </a:p>
        </p:txBody>
      </p:sp>
      <p:pic>
        <p:nvPicPr>
          <p:cNvPr id="206857" name="Picture 12" descr="pertaap002"/>
          <p:cNvPicPr>
            <a:picLocks noChangeAspect="1" noChangeArrowheads="1"/>
          </p:cNvPicPr>
          <p:nvPr/>
        </p:nvPicPr>
        <p:blipFill>
          <a:blip r:embed="rId8" cstate="print"/>
          <a:srcRect/>
          <a:stretch>
            <a:fillRect/>
          </a:stretch>
        </p:blipFill>
        <p:spPr bwMode="auto">
          <a:xfrm>
            <a:off x="4919663" y="4691063"/>
            <a:ext cx="1979612" cy="1979612"/>
          </a:xfrm>
          <a:prstGeom prst="rect">
            <a:avLst/>
          </a:prstGeom>
          <a:noFill/>
          <a:ln w="9525">
            <a:noFill/>
            <a:miter lim="800000"/>
            <a:headEnd/>
            <a:tailEnd/>
          </a:ln>
        </p:spPr>
      </p:pic>
      <p:sp>
        <p:nvSpPr>
          <p:cNvPr id="206858" name="Text Box 13"/>
          <p:cNvSpPr txBox="1">
            <a:spLocks noChangeArrowheads="1"/>
          </p:cNvSpPr>
          <p:nvPr/>
        </p:nvSpPr>
        <p:spPr bwMode="auto">
          <a:xfrm>
            <a:off x="6508750" y="5611813"/>
            <a:ext cx="1016000" cy="366712"/>
          </a:xfrm>
          <a:prstGeom prst="rect">
            <a:avLst/>
          </a:prstGeom>
          <a:noFill/>
          <a:ln w="9525">
            <a:noFill/>
            <a:miter lim="800000"/>
            <a:headEnd/>
            <a:tailEnd/>
          </a:ln>
        </p:spPr>
        <p:txBody>
          <a:bodyPr>
            <a:spAutoFit/>
          </a:bodyPr>
          <a:lstStyle/>
          <a:p>
            <a:pPr>
              <a:spcBef>
                <a:spcPct val="50000"/>
              </a:spcBef>
            </a:pPr>
            <a:endParaRPr lang="en-US" b="1">
              <a:solidFill>
                <a:srgbClr val="FFFFFF"/>
              </a:solidFill>
            </a:endParaRPr>
          </a:p>
        </p:txBody>
      </p:sp>
      <p:pic>
        <p:nvPicPr>
          <p:cNvPr id="947214" name="coug3182.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9" cstate="print"/>
          <a:srcRect/>
          <a:stretch>
            <a:fillRect/>
          </a:stretch>
        </p:blipFill>
        <p:spPr bwMode="auto">
          <a:xfrm>
            <a:off x="6958013" y="5897563"/>
            <a:ext cx="304800" cy="304800"/>
          </a:xfrm>
          <a:prstGeom prst="rect">
            <a:avLst/>
          </a:prstGeom>
          <a:noFill/>
          <a:ln w="9525">
            <a:noFill/>
            <a:miter lim="800000"/>
            <a:headEnd/>
            <a:tailEnd/>
          </a:ln>
        </p:spPr>
      </p:pic>
      <p:sp>
        <p:nvSpPr>
          <p:cNvPr id="947215" name="Text Box 15"/>
          <p:cNvSpPr txBox="1">
            <a:spLocks noChangeArrowheads="1"/>
          </p:cNvSpPr>
          <p:nvPr/>
        </p:nvSpPr>
        <p:spPr bwMode="auto">
          <a:xfrm>
            <a:off x="7059614" y="5160963"/>
            <a:ext cx="3227387" cy="707886"/>
          </a:xfrm>
          <a:prstGeom prst="rect">
            <a:avLst/>
          </a:prstGeom>
          <a:noFill/>
          <a:ln w="9525">
            <a:noFill/>
            <a:miter lim="800000"/>
            <a:headEnd/>
            <a:tailEnd/>
          </a:ln>
        </p:spPr>
        <p:txBody>
          <a:bodyPr>
            <a:spAutoFit/>
          </a:bodyPr>
          <a:lstStyle/>
          <a:p>
            <a:pPr>
              <a:spcBef>
                <a:spcPct val="50000"/>
              </a:spcBef>
            </a:pPr>
            <a:r>
              <a:rPr lang="en-US" sz="4000" dirty="0" err="1">
                <a:solidFill>
                  <a:srgbClr val="FFFF99"/>
                </a:solidFill>
                <a:latin typeface="Calibri" pitchFamily="34" charset="0"/>
              </a:rPr>
              <a:t>Pertussis</a:t>
            </a:r>
            <a:endParaRPr lang="en-US" sz="4000" dirty="0">
              <a:solidFill>
                <a:srgbClr val="FFFF99"/>
              </a:solidFill>
              <a:latin typeface="Calibri" pitchFamily="34" charset="0"/>
            </a:endParaRPr>
          </a:p>
        </p:txBody>
      </p:sp>
      <p:pic>
        <p:nvPicPr>
          <p:cNvPr id="206861" name="Picture 16"/>
          <p:cNvPicPr>
            <a:picLocks noChangeAspect="1" noChangeArrowheads="1"/>
          </p:cNvPicPr>
          <p:nvPr/>
        </p:nvPicPr>
        <p:blipFill>
          <a:blip r:embed="rId10" cstate="print"/>
          <a:srcRect/>
          <a:stretch>
            <a:fillRect/>
          </a:stretch>
        </p:blipFill>
        <p:spPr bwMode="auto">
          <a:xfrm>
            <a:off x="4953000" y="152400"/>
            <a:ext cx="1690688" cy="1905000"/>
          </a:xfrm>
          <a:prstGeom prst="rect">
            <a:avLst/>
          </a:prstGeom>
          <a:noFill/>
          <a:ln w="9525">
            <a:noFill/>
            <a:miter lim="800000"/>
            <a:headEnd/>
            <a:tailEnd/>
          </a:ln>
        </p:spPr>
      </p:pic>
      <p:sp>
        <p:nvSpPr>
          <p:cNvPr id="206862" name="Rectangle 16"/>
          <p:cNvSpPr>
            <a:spLocks noChangeArrowheads="1"/>
          </p:cNvSpPr>
          <p:nvPr/>
        </p:nvSpPr>
        <p:spPr bwMode="auto">
          <a:xfrm>
            <a:off x="6172201" y="1828800"/>
            <a:ext cx="474663" cy="230188"/>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©AAP</a:t>
            </a:r>
          </a:p>
        </p:txBody>
      </p:sp>
    </p:spTree>
    <p:extLst>
      <p:ext uri="{BB962C8B-B14F-4D97-AF65-F5344CB8AC3E}">
        <p14:creationId xmlns:p14="http://schemas.microsoft.com/office/powerpoint/2010/main" val="21978426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2715" fill="hold"/>
                                        <p:tgtEl>
                                          <p:spTgt spid="9472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472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2438400" y="1587501"/>
            <a:ext cx="7315200" cy="1015663"/>
          </a:xfrm>
          <a:prstGeom prst="rect">
            <a:avLst/>
          </a:prstGeom>
          <a:noFill/>
          <a:ln w="9525">
            <a:noFill/>
            <a:miter lim="800000"/>
            <a:headEnd/>
            <a:tailEnd/>
          </a:ln>
        </p:spPr>
        <p:txBody>
          <a:bodyPr>
            <a:spAutoFit/>
          </a:bodyPr>
          <a:lstStyle/>
          <a:p>
            <a:pPr>
              <a:spcBef>
                <a:spcPct val="50000"/>
              </a:spcBef>
            </a:pPr>
            <a:endParaRPr lang="en-US" sz="2400" dirty="0">
              <a:solidFill>
                <a:srgbClr val="FFFFFF"/>
              </a:solidFill>
              <a:latin typeface="Calibri"/>
            </a:endParaRPr>
          </a:p>
          <a:p>
            <a:pPr>
              <a:spcBef>
                <a:spcPct val="50000"/>
              </a:spcBef>
            </a:pPr>
            <a:endParaRPr lang="en-US" sz="2400" dirty="0">
              <a:solidFill>
                <a:srgbClr val="FFFFFF"/>
              </a:solidFill>
              <a:latin typeface="Calibri"/>
            </a:endParaRPr>
          </a:p>
        </p:txBody>
      </p:sp>
      <p:sp>
        <p:nvSpPr>
          <p:cNvPr id="449541" name="Text Box 5"/>
          <p:cNvSpPr txBox="1">
            <a:spLocks noChangeArrowheads="1"/>
          </p:cNvSpPr>
          <p:nvPr/>
        </p:nvSpPr>
        <p:spPr bwMode="auto">
          <a:xfrm>
            <a:off x="3067050" y="294958"/>
            <a:ext cx="7696200" cy="823912"/>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a:t>
            </a:r>
          </a:p>
        </p:txBody>
      </p:sp>
      <p:sp>
        <p:nvSpPr>
          <p:cNvPr id="4" name="Title 3"/>
          <p:cNvSpPr>
            <a:spLocks noGrp="1"/>
          </p:cNvSpPr>
          <p:nvPr>
            <p:ph type="ctrTitle"/>
          </p:nvPr>
        </p:nvSpPr>
        <p:spPr>
          <a:xfrm>
            <a:off x="963930" y="1587501"/>
            <a:ext cx="11643360" cy="2514600"/>
          </a:xfrm>
        </p:spPr>
        <p:txBody>
          <a:bodyPr/>
          <a:lstStyle/>
          <a:p>
            <a:pPr algn="l">
              <a:spcBef>
                <a:spcPts val="600"/>
              </a:spcBef>
              <a:spcAft>
                <a:spcPts val="600"/>
              </a:spcAft>
            </a:pPr>
            <a:r>
              <a:rPr lang="en-US" sz="2400" dirty="0">
                <a:solidFill>
                  <a:schemeClr val="tx1"/>
                </a:solidFill>
                <a:latin typeface="+mn-lt"/>
              </a:rPr>
              <a:t>Dr.  Brown  treats  many  patients  for  shingles  and </a:t>
            </a:r>
            <a:br>
              <a:rPr lang="en-US" sz="2400" dirty="0">
                <a:solidFill>
                  <a:schemeClr val="tx1"/>
                </a:solidFill>
                <a:latin typeface="+mn-lt"/>
              </a:rPr>
            </a:br>
            <a:r>
              <a:rPr lang="en-US" sz="2400" dirty="0">
                <a:solidFill>
                  <a:schemeClr val="tx1"/>
                </a:solidFill>
                <a:latin typeface="+mn-lt"/>
              </a:rPr>
              <a:t>post-herpetic  neuralgia.   He  is  encouraging  all  his  patients  60  years  and  older  to  get  zoster  vaccine.</a:t>
            </a:r>
            <a:br>
              <a:rPr lang="en-US" sz="2400" dirty="0">
                <a:latin typeface="+mn-lt"/>
              </a:rPr>
            </a:br>
            <a:br>
              <a:rPr lang="en-US" sz="2400" dirty="0">
                <a:latin typeface="+mn-lt"/>
              </a:rPr>
            </a:br>
            <a:r>
              <a:rPr lang="en-US" sz="2400" dirty="0">
                <a:solidFill>
                  <a:schemeClr val="tx2">
                    <a:lumMod val="40000"/>
                    <a:lumOff val="60000"/>
                  </a:schemeClr>
                </a:solidFill>
                <a:latin typeface="+mn-lt"/>
              </a:rPr>
              <a:t>Should  he  ask  his  patients  if  they  had  chickenpox  or  shingles  before </a:t>
            </a:r>
            <a:br>
              <a:rPr lang="en-US" sz="2400" dirty="0">
                <a:solidFill>
                  <a:schemeClr val="tx2">
                    <a:lumMod val="40000"/>
                    <a:lumOff val="60000"/>
                  </a:schemeClr>
                </a:solidFill>
                <a:latin typeface="+mn-lt"/>
              </a:rPr>
            </a:br>
            <a:r>
              <a:rPr lang="en-US" sz="2400" dirty="0">
                <a:solidFill>
                  <a:schemeClr val="tx2">
                    <a:lumMod val="40000"/>
                    <a:lumOff val="60000"/>
                  </a:schemeClr>
                </a:solidFill>
                <a:latin typeface="+mn-lt"/>
              </a:rPr>
              <a:t> administering  zoster  vaccine?</a:t>
            </a:r>
          </a:p>
        </p:txBody>
      </p:sp>
    </p:spTree>
    <p:extLst>
      <p:ext uri="{BB962C8B-B14F-4D97-AF65-F5344CB8AC3E}">
        <p14:creationId xmlns:p14="http://schemas.microsoft.com/office/powerpoint/2010/main" val="2424591571"/>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834390" y="1664036"/>
            <a:ext cx="7315200" cy="1015663"/>
          </a:xfrm>
          <a:prstGeom prst="rect">
            <a:avLst/>
          </a:prstGeom>
          <a:noFill/>
          <a:ln w="9525">
            <a:noFill/>
            <a:miter lim="800000"/>
            <a:headEnd/>
            <a:tailEnd/>
          </a:ln>
        </p:spPr>
        <p:txBody>
          <a:bodyPr>
            <a:spAutoFit/>
          </a:bodyPr>
          <a:lstStyle/>
          <a:p>
            <a:pPr>
              <a:spcBef>
                <a:spcPct val="50000"/>
              </a:spcBef>
            </a:pPr>
            <a:endParaRPr lang="en-US" sz="2400" dirty="0">
              <a:solidFill>
                <a:srgbClr val="FFFFFF"/>
              </a:solidFill>
              <a:latin typeface="Calibri"/>
            </a:endParaRPr>
          </a:p>
          <a:p>
            <a:pPr>
              <a:spcBef>
                <a:spcPct val="50000"/>
              </a:spcBef>
            </a:pPr>
            <a:endParaRPr lang="en-US" sz="2400" dirty="0">
              <a:solidFill>
                <a:srgbClr val="FFFFFF"/>
              </a:solidFill>
              <a:latin typeface="Calibri"/>
            </a:endParaRPr>
          </a:p>
        </p:txBody>
      </p:sp>
      <p:sp>
        <p:nvSpPr>
          <p:cNvPr id="449541" name="Text Box 5"/>
          <p:cNvSpPr txBox="1">
            <a:spLocks noChangeArrowheads="1"/>
          </p:cNvSpPr>
          <p:nvPr/>
        </p:nvSpPr>
        <p:spPr bwMode="auto">
          <a:xfrm>
            <a:off x="2438400" y="420688"/>
            <a:ext cx="7696200" cy="823912"/>
          </a:xfrm>
          <a:prstGeom prst="rect">
            <a:avLst/>
          </a:prstGeom>
          <a:noFill/>
          <a:ln w="9525">
            <a:noFill/>
            <a:miter lim="800000"/>
            <a:headEnd/>
            <a:tailEnd/>
          </a:ln>
        </p:spPr>
        <p:txBody>
          <a:bodyPr>
            <a:spAutoFit/>
          </a:bodyPr>
          <a:lstStyle/>
          <a:p>
            <a:pPr>
              <a:spcBef>
                <a:spcPct val="50000"/>
              </a:spcBef>
              <a:defRPr/>
            </a:pPr>
            <a:r>
              <a:rPr lang="en-US" sz="4800" b="1" i="1" kern="0" dirty="0">
                <a:solidFill>
                  <a:srgbClr val="FFFF99"/>
                </a:solidFill>
                <a:latin typeface="Calibri"/>
              </a:rPr>
              <a:t>Test Your Knowledge!</a:t>
            </a:r>
          </a:p>
        </p:txBody>
      </p:sp>
      <p:sp>
        <p:nvSpPr>
          <p:cNvPr id="4" name="Title 3"/>
          <p:cNvSpPr>
            <a:spLocks noGrp="1"/>
          </p:cNvSpPr>
          <p:nvPr>
            <p:ph type="ctrTitle"/>
          </p:nvPr>
        </p:nvSpPr>
        <p:spPr>
          <a:xfrm>
            <a:off x="1078230" y="1526976"/>
            <a:ext cx="7162800" cy="2514600"/>
          </a:xfrm>
        </p:spPr>
        <p:txBody>
          <a:bodyPr/>
          <a:lstStyle/>
          <a:p>
            <a:pPr algn="l">
              <a:spcBef>
                <a:spcPts val="600"/>
              </a:spcBef>
              <a:spcAft>
                <a:spcPts val="600"/>
              </a:spcAft>
            </a:pPr>
            <a:r>
              <a:rPr lang="en-US" sz="2400" dirty="0">
                <a:solidFill>
                  <a:schemeClr val="tx1"/>
                </a:solidFill>
              </a:rPr>
              <a:t>Dr. Brown  treats  many  patients  for  shingles  and </a:t>
            </a:r>
            <a:br>
              <a:rPr lang="en-US" sz="2400" dirty="0">
                <a:solidFill>
                  <a:schemeClr val="tx1"/>
                </a:solidFill>
              </a:rPr>
            </a:br>
            <a:r>
              <a:rPr lang="en-US" sz="2400" dirty="0">
                <a:solidFill>
                  <a:schemeClr val="tx1"/>
                </a:solidFill>
              </a:rPr>
              <a:t>post-herpetic  neuralgia.   He  is  encouraging  all  his  patients  60  years  and  older  to  get  zoster  vaccine.</a:t>
            </a:r>
            <a:br>
              <a:rPr lang="en-US" sz="2400" b="1" dirty="0"/>
            </a:br>
            <a:br>
              <a:rPr lang="en-US" sz="2400" b="1" dirty="0"/>
            </a:br>
            <a:r>
              <a:rPr lang="en-US" sz="2400" b="1" dirty="0">
                <a:solidFill>
                  <a:schemeClr val="accent5">
                    <a:lumMod val="60000"/>
                    <a:lumOff val="40000"/>
                  </a:schemeClr>
                </a:solidFill>
              </a:rPr>
              <a:t>Should  he  ask  his  patients  if  they  had  chickenpox  or  shingles  before  </a:t>
            </a:r>
            <a:br>
              <a:rPr lang="en-US" sz="2400" b="1" dirty="0">
                <a:solidFill>
                  <a:schemeClr val="accent5">
                    <a:lumMod val="60000"/>
                    <a:lumOff val="40000"/>
                  </a:schemeClr>
                </a:solidFill>
              </a:rPr>
            </a:br>
            <a:r>
              <a:rPr lang="en-US" sz="2400" b="1" dirty="0">
                <a:solidFill>
                  <a:schemeClr val="accent5">
                    <a:lumMod val="60000"/>
                    <a:lumOff val="40000"/>
                  </a:schemeClr>
                </a:solidFill>
              </a:rPr>
              <a:t>administering  zoster  vaccine?</a:t>
            </a:r>
          </a:p>
        </p:txBody>
      </p:sp>
      <p:sp>
        <p:nvSpPr>
          <p:cNvPr id="5" name="Subtitle 4"/>
          <p:cNvSpPr>
            <a:spLocks noGrp="1"/>
          </p:cNvSpPr>
          <p:nvPr>
            <p:ph type="subTitle" idx="1"/>
          </p:nvPr>
        </p:nvSpPr>
        <p:spPr>
          <a:xfrm>
            <a:off x="2072640" y="3295252"/>
            <a:ext cx="7467600" cy="2057400"/>
          </a:xfrm>
        </p:spPr>
        <p:txBody>
          <a:bodyPr>
            <a:normAutofit lnSpcReduction="10000"/>
          </a:bodyPr>
          <a:lstStyle/>
          <a:p>
            <a:pPr algn="l"/>
            <a:r>
              <a:rPr lang="en-US" sz="2400" dirty="0"/>
              <a:t>No. All persons age 60 years or older-whether they have a history of chickenpox or shingles or not-should be given zoster vaccine unless they have a medical contraindication to the vaccine. It is also not necessary to test for </a:t>
            </a:r>
            <a:r>
              <a:rPr lang="en-US" sz="2400" dirty="0" err="1"/>
              <a:t>varicella</a:t>
            </a:r>
            <a:r>
              <a:rPr lang="en-US" sz="2400" dirty="0"/>
              <a:t> antibody prior to giving the vaccine.</a:t>
            </a:r>
          </a:p>
        </p:txBody>
      </p:sp>
      <p:sp>
        <p:nvSpPr>
          <p:cNvPr id="6" name="Rectangle 5"/>
          <p:cNvSpPr/>
          <p:nvPr/>
        </p:nvSpPr>
        <p:spPr>
          <a:xfrm>
            <a:off x="2743200" y="6245424"/>
            <a:ext cx="4572000" cy="307777"/>
          </a:xfrm>
          <a:prstGeom prst="rect">
            <a:avLst/>
          </a:prstGeom>
        </p:spPr>
        <p:txBody>
          <a:bodyPr>
            <a:spAutoFit/>
          </a:bodyPr>
          <a:lstStyle/>
          <a:p>
            <a:r>
              <a:rPr lang="en-US" sz="1400" b="1" dirty="0">
                <a:solidFill>
                  <a:srgbClr val="FFFFFF"/>
                </a:solidFill>
                <a:latin typeface="Calibri"/>
              </a:rPr>
              <a:t>IAC Ask the Experts - Reviewed July 2014</a:t>
            </a:r>
            <a:endParaRPr lang="en-US" sz="1400" dirty="0">
              <a:solidFill>
                <a:srgbClr val="FFFFFF"/>
              </a:solidFill>
              <a:latin typeface="Calibri"/>
            </a:endParaRPr>
          </a:p>
        </p:txBody>
      </p:sp>
    </p:spTree>
    <p:extLst>
      <p:ext uri="{BB962C8B-B14F-4D97-AF65-F5344CB8AC3E}">
        <p14:creationId xmlns:p14="http://schemas.microsoft.com/office/powerpoint/2010/main" val="6236757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ctrTitle" idx="4294967295"/>
          </p:nvPr>
        </p:nvSpPr>
        <p:spPr>
          <a:xfrm>
            <a:off x="2438400" y="304800"/>
            <a:ext cx="7772400" cy="1066800"/>
          </a:xfrm>
        </p:spPr>
        <p:txBody>
          <a:bodyPr/>
          <a:lstStyle/>
          <a:p>
            <a:pPr algn="l" eaLnBrk="1" hangingPunct="1"/>
            <a:r>
              <a:rPr lang="en-US" sz="4800" b="1" i="1">
                <a:solidFill>
                  <a:srgbClr val="FFFF99"/>
                </a:solidFill>
              </a:rPr>
              <a:t>Test Your Knowledge!</a:t>
            </a:r>
          </a:p>
        </p:txBody>
      </p:sp>
      <p:sp>
        <p:nvSpPr>
          <p:cNvPr id="381955" name="Rectangle 3"/>
          <p:cNvSpPr>
            <a:spLocks noGrp="1" noChangeArrowheads="1"/>
          </p:cNvSpPr>
          <p:nvPr>
            <p:ph type="subTitle" idx="4294967295"/>
          </p:nvPr>
        </p:nvSpPr>
        <p:spPr>
          <a:xfrm>
            <a:off x="2438400" y="1600200"/>
            <a:ext cx="7315200" cy="1905000"/>
          </a:xfrm>
        </p:spPr>
        <p:txBody>
          <a:bodyPr>
            <a:normAutofit fontScale="92500"/>
          </a:bodyPr>
          <a:lstStyle/>
          <a:p>
            <a:pPr marL="0" indent="0">
              <a:buNone/>
            </a:pPr>
            <a:r>
              <a:rPr lang="en-US" sz="2400"/>
              <a:t>Sixty five year old Nadine requests the shingles vaccine. In addition, she needs pneumococcal and influenza vaccine.  </a:t>
            </a:r>
            <a:endParaRPr lang="en-US" sz="2400" b="1">
              <a:solidFill>
                <a:srgbClr val="FFFF99"/>
              </a:solidFill>
            </a:endParaRPr>
          </a:p>
          <a:p>
            <a:pPr marL="0" indent="0">
              <a:buNone/>
            </a:pPr>
            <a:endParaRPr lang="en-US" sz="2400" b="1">
              <a:solidFill>
                <a:srgbClr val="FFFF99"/>
              </a:solidFill>
            </a:endParaRPr>
          </a:p>
          <a:p>
            <a:pPr marL="0" indent="0">
              <a:buNone/>
            </a:pPr>
            <a:r>
              <a:rPr lang="en-US" sz="2400" b="1">
                <a:solidFill>
                  <a:srgbClr val="FFFF99"/>
                </a:solidFill>
              </a:rPr>
              <a:t>Should she receive all 3 vaccines on the same day?  </a:t>
            </a:r>
          </a:p>
        </p:txBody>
      </p:sp>
      <p:sp>
        <p:nvSpPr>
          <p:cNvPr id="381956" name="Rectangle 1"/>
          <p:cNvSpPr>
            <a:spLocks noChangeArrowheads="1"/>
          </p:cNvSpPr>
          <p:nvPr/>
        </p:nvSpPr>
        <p:spPr bwMode="auto">
          <a:xfrm>
            <a:off x="8763000" y="533401"/>
            <a:ext cx="184150" cy="519113"/>
          </a:xfrm>
          <a:prstGeom prst="rect">
            <a:avLst/>
          </a:prstGeom>
          <a:noFill/>
          <a:ln w="9525">
            <a:noFill/>
            <a:miter lim="800000"/>
            <a:headEnd/>
            <a:tailEnd/>
          </a:ln>
        </p:spPr>
        <p:txBody>
          <a:bodyPr wrap="none">
            <a:spAutoFit/>
          </a:bodyPr>
          <a:lstStyle/>
          <a:p>
            <a:endParaRPr lang="en-US" sz="2800" b="1">
              <a:solidFill>
                <a:srgbClr val="FFC000"/>
              </a:solidFill>
              <a:latin typeface="Calibri"/>
            </a:endParaRPr>
          </a:p>
        </p:txBody>
      </p:sp>
    </p:spTree>
    <p:extLst>
      <p:ext uri="{BB962C8B-B14F-4D97-AF65-F5344CB8AC3E}">
        <p14:creationId xmlns:p14="http://schemas.microsoft.com/office/powerpoint/2010/main" val="26055601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ctrTitle" idx="4294967295"/>
          </p:nvPr>
        </p:nvSpPr>
        <p:spPr>
          <a:xfrm>
            <a:off x="2438400" y="304800"/>
            <a:ext cx="7772400" cy="1066800"/>
          </a:xfrm>
        </p:spPr>
        <p:txBody>
          <a:bodyPr/>
          <a:lstStyle/>
          <a:p>
            <a:pPr algn="l" eaLnBrk="1" hangingPunct="1"/>
            <a:r>
              <a:rPr lang="en-US" sz="4800" b="1" i="1" dirty="0">
                <a:solidFill>
                  <a:srgbClr val="FFFF99"/>
                </a:solidFill>
              </a:rPr>
              <a:t>Test Your Knowledge!</a:t>
            </a:r>
          </a:p>
        </p:txBody>
      </p:sp>
      <p:sp>
        <p:nvSpPr>
          <p:cNvPr id="384003" name="Rectangle 3"/>
          <p:cNvSpPr>
            <a:spLocks noGrp="1" noChangeArrowheads="1"/>
          </p:cNvSpPr>
          <p:nvPr>
            <p:ph type="subTitle" idx="4294967295"/>
          </p:nvPr>
        </p:nvSpPr>
        <p:spPr>
          <a:xfrm>
            <a:off x="2438400" y="1600200"/>
            <a:ext cx="7315200" cy="1828800"/>
          </a:xfrm>
        </p:spPr>
        <p:txBody>
          <a:bodyPr>
            <a:normAutofit fontScale="92500" lnSpcReduction="10000"/>
          </a:bodyPr>
          <a:lstStyle/>
          <a:p>
            <a:pPr marL="0" indent="0">
              <a:buNone/>
            </a:pPr>
            <a:r>
              <a:rPr lang="en-US" sz="2400" dirty="0"/>
              <a:t>Sixty five year old Nadine requests the shingles vaccine. In addition, she needs pneumococcal and influenza vaccine.  </a:t>
            </a:r>
            <a:endParaRPr lang="en-US" sz="2400" b="1" dirty="0">
              <a:solidFill>
                <a:srgbClr val="FFFF99"/>
              </a:solidFill>
            </a:endParaRPr>
          </a:p>
          <a:p>
            <a:pPr marL="0" indent="0">
              <a:buNone/>
            </a:pPr>
            <a:endParaRPr lang="en-US" sz="2400" b="1" dirty="0">
              <a:solidFill>
                <a:srgbClr val="FFFF99"/>
              </a:solidFill>
            </a:endParaRPr>
          </a:p>
          <a:p>
            <a:pPr marL="0" indent="0">
              <a:buNone/>
            </a:pPr>
            <a:r>
              <a:rPr lang="en-US" sz="2400" b="1" dirty="0">
                <a:solidFill>
                  <a:srgbClr val="FFFF99"/>
                </a:solidFill>
              </a:rPr>
              <a:t>Should she receive all 3 vaccines on the same day?  </a:t>
            </a:r>
          </a:p>
        </p:txBody>
      </p:sp>
      <p:sp>
        <p:nvSpPr>
          <p:cNvPr id="384004" name="TextBox 2"/>
          <p:cNvSpPr txBox="1">
            <a:spLocks noChangeArrowheads="1"/>
          </p:cNvSpPr>
          <p:nvPr/>
        </p:nvSpPr>
        <p:spPr bwMode="auto">
          <a:xfrm>
            <a:off x="2438400" y="3657600"/>
            <a:ext cx="7315200" cy="1938992"/>
          </a:xfrm>
          <a:prstGeom prst="rect">
            <a:avLst/>
          </a:prstGeom>
          <a:noFill/>
          <a:ln w="9525">
            <a:noFill/>
            <a:miter lim="800000"/>
            <a:headEnd/>
            <a:tailEnd/>
          </a:ln>
        </p:spPr>
        <p:txBody>
          <a:bodyPr>
            <a:spAutoFit/>
          </a:bodyPr>
          <a:lstStyle/>
          <a:p>
            <a:r>
              <a:rPr lang="en-US" sz="2400" dirty="0">
                <a:solidFill>
                  <a:srgbClr val="FFFFFF"/>
                </a:solidFill>
                <a:latin typeface="Calibri"/>
              </a:rPr>
              <a:t>Yes.</a:t>
            </a:r>
          </a:p>
          <a:p>
            <a:r>
              <a:rPr lang="en-US" sz="2400" dirty="0">
                <a:solidFill>
                  <a:srgbClr val="FFFFFF"/>
                </a:solidFill>
                <a:latin typeface="Calibri"/>
              </a:rPr>
              <a:t>ACIP states that either shingles vaccine may be given at the same visit along with other appropriate and recommended vaccines, such as pneumococcal and/or influenza.</a:t>
            </a:r>
          </a:p>
        </p:txBody>
      </p:sp>
      <p:sp>
        <p:nvSpPr>
          <p:cNvPr id="384005" name="Rectangle 6"/>
          <p:cNvSpPr>
            <a:spLocks noChangeArrowheads="1"/>
          </p:cNvSpPr>
          <p:nvPr/>
        </p:nvSpPr>
        <p:spPr bwMode="auto">
          <a:xfrm>
            <a:off x="2438400" y="6019801"/>
            <a:ext cx="7507288" cy="307777"/>
          </a:xfrm>
          <a:prstGeom prst="rect">
            <a:avLst/>
          </a:prstGeom>
          <a:noFill/>
          <a:ln w="9525">
            <a:noFill/>
            <a:miter lim="800000"/>
            <a:headEnd/>
            <a:tailEnd/>
          </a:ln>
        </p:spPr>
        <p:txBody>
          <a:bodyPr>
            <a:spAutoFit/>
          </a:bodyPr>
          <a:lstStyle/>
          <a:p>
            <a:r>
              <a:rPr lang="en-US" sz="1400" b="1" dirty="0">
                <a:solidFill>
                  <a:srgbClr val="FFFFFF"/>
                </a:solidFill>
                <a:latin typeface="Calibri"/>
              </a:rPr>
              <a:t>1. Immunization Action Coalition - Ask the Experts – February, 2018</a:t>
            </a:r>
          </a:p>
        </p:txBody>
      </p:sp>
    </p:spTree>
    <p:extLst>
      <p:ext uri="{BB962C8B-B14F-4D97-AF65-F5344CB8AC3E}">
        <p14:creationId xmlns:p14="http://schemas.microsoft.com/office/powerpoint/2010/main" val="661038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idx="4294967295"/>
          </p:nvPr>
        </p:nvSpPr>
        <p:spPr>
          <a:xfrm>
            <a:off x="1676400" y="228600"/>
            <a:ext cx="8839200" cy="1143000"/>
          </a:xfrm>
        </p:spPr>
        <p:txBody>
          <a:bodyPr>
            <a:normAutofit fontScale="90000"/>
          </a:bodyPr>
          <a:lstStyle/>
          <a:p>
            <a:pPr algn="ctr" eaLnBrk="1" hangingPunct="1"/>
            <a:r>
              <a:rPr lang="en-US" sz="3600" dirty="0">
                <a:solidFill>
                  <a:srgbClr val="FFFF99"/>
                </a:solidFill>
              </a:rPr>
              <a:t>Tetanus, Diphtheria, and </a:t>
            </a:r>
            <a:r>
              <a:rPr lang="en-US" sz="3600" dirty="0" err="1">
                <a:solidFill>
                  <a:srgbClr val="FFFF99"/>
                </a:solidFill>
              </a:rPr>
              <a:t>Pertussis</a:t>
            </a:r>
            <a:r>
              <a:rPr lang="en-US" sz="3600" dirty="0">
                <a:solidFill>
                  <a:srgbClr val="FFFF99"/>
                </a:solidFill>
              </a:rPr>
              <a:t> Vaccines </a:t>
            </a:r>
            <a:br>
              <a:rPr lang="en-US" sz="3600" dirty="0">
                <a:solidFill>
                  <a:srgbClr val="FFFF99"/>
                </a:solidFill>
              </a:rPr>
            </a:br>
            <a:r>
              <a:rPr lang="en-US" sz="3600" dirty="0">
                <a:solidFill>
                  <a:srgbClr val="FFFF99"/>
                </a:solidFill>
              </a:rPr>
              <a:t>(</a:t>
            </a:r>
            <a:r>
              <a:rPr lang="en-US" sz="3600" dirty="0" err="1">
                <a:solidFill>
                  <a:srgbClr val="FFFF99"/>
                </a:solidFill>
              </a:rPr>
              <a:t>Tdap</a:t>
            </a:r>
            <a:r>
              <a:rPr lang="en-US" sz="3600" dirty="0">
                <a:solidFill>
                  <a:srgbClr val="FFFF99"/>
                </a:solidFill>
              </a:rPr>
              <a:t>)</a:t>
            </a:r>
          </a:p>
        </p:txBody>
      </p:sp>
      <p:sp>
        <p:nvSpPr>
          <p:cNvPr id="265221" name="Text Box 5"/>
          <p:cNvSpPr txBox="1">
            <a:spLocks noChangeArrowheads="1"/>
          </p:cNvSpPr>
          <p:nvPr/>
        </p:nvSpPr>
        <p:spPr bwMode="auto">
          <a:xfrm>
            <a:off x="1905000" y="1263587"/>
            <a:ext cx="8077200" cy="2597634"/>
          </a:xfrm>
          <a:prstGeom prst="rect">
            <a:avLst/>
          </a:prstGeom>
          <a:noFill/>
          <a:ln w="9525">
            <a:noFill/>
            <a:miter lim="800000"/>
            <a:headEnd/>
            <a:tailEnd/>
          </a:ln>
        </p:spPr>
        <p:txBody>
          <a:bodyPr wrap="square">
            <a:spAutoFit/>
          </a:bodyPr>
          <a:lstStyle/>
          <a:p>
            <a:pPr>
              <a:spcBef>
                <a:spcPts val="1200"/>
              </a:spcBef>
            </a:pPr>
            <a:r>
              <a:rPr lang="en-US" sz="2400" u="sng" dirty="0">
                <a:solidFill>
                  <a:srgbClr val="FFFFFF"/>
                </a:solidFill>
              </a:rPr>
              <a:t>ACIP Recommends:</a:t>
            </a:r>
            <a:r>
              <a:rPr lang="en-US" sz="2400" dirty="0">
                <a:solidFill>
                  <a:srgbClr val="FFFFFF"/>
                </a:solidFill>
                <a:latin typeface="Calibri"/>
              </a:rPr>
              <a:t> </a:t>
            </a:r>
          </a:p>
          <a:p>
            <a:pPr>
              <a:spcBef>
                <a:spcPts val="1200"/>
              </a:spcBef>
            </a:pPr>
            <a:r>
              <a:rPr lang="en-US" sz="2800" dirty="0">
                <a:solidFill>
                  <a:srgbClr val="FFFFFF"/>
                </a:solidFill>
                <a:latin typeface="Calibri"/>
              </a:rPr>
              <a:t>One dose of </a:t>
            </a:r>
            <a:r>
              <a:rPr lang="en-US" sz="2800" b="1" dirty="0" err="1">
                <a:solidFill>
                  <a:srgbClr val="FFFFCC"/>
                </a:solidFill>
                <a:latin typeface="Calibri"/>
              </a:rPr>
              <a:t>Tdap</a:t>
            </a:r>
            <a:r>
              <a:rPr lang="en-US" sz="2800" b="1" dirty="0">
                <a:solidFill>
                  <a:srgbClr val="FFFFCC"/>
                </a:solidFill>
                <a:latin typeface="Calibri"/>
              </a:rPr>
              <a:t>:</a:t>
            </a:r>
            <a:r>
              <a:rPr lang="en-US" sz="2800" dirty="0">
                <a:solidFill>
                  <a:srgbClr val="FFFFFF"/>
                </a:solidFill>
                <a:latin typeface="Calibri"/>
              </a:rPr>
              <a:t> </a:t>
            </a:r>
          </a:p>
          <a:p>
            <a:pPr lvl="1">
              <a:lnSpc>
                <a:spcPct val="90000"/>
              </a:lnSpc>
              <a:buClr>
                <a:srgbClr val="FFFFCC"/>
              </a:buClr>
            </a:pPr>
            <a:r>
              <a:rPr lang="en-US" sz="2800" dirty="0">
                <a:solidFill>
                  <a:srgbClr val="FFFFFF"/>
                </a:solidFill>
                <a:latin typeface="Calibri"/>
              </a:rPr>
              <a:t>For all adolescents and adults. </a:t>
            </a:r>
            <a:r>
              <a:rPr lang="en-US" sz="2800" dirty="0">
                <a:solidFill>
                  <a:srgbClr val="FFFF99"/>
                </a:solidFill>
                <a:latin typeface="Calibri"/>
              </a:rPr>
              <a:t>Give Td every 10 yrs. after that.</a:t>
            </a:r>
          </a:p>
          <a:p>
            <a:pPr lvl="1">
              <a:lnSpc>
                <a:spcPct val="90000"/>
              </a:lnSpc>
              <a:buClr>
                <a:srgbClr val="FFFFCC"/>
              </a:buClr>
            </a:pPr>
            <a:r>
              <a:rPr lang="en-US" sz="2800" dirty="0">
                <a:solidFill>
                  <a:srgbClr val="FF0000"/>
                </a:solidFill>
                <a:latin typeface="Calibri"/>
              </a:rPr>
              <a:t>  </a:t>
            </a:r>
          </a:p>
          <a:p>
            <a:pPr lvl="1">
              <a:lnSpc>
                <a:spcPct val="90000"/>
              </a:lnSpc>
              <a:buClr>
                <a:srgbClr val="FFFFCC"/>
              </a:buClr>
            </a:pPr>
            <a:endParaRPr lang="en-US" sz="2800" b="1" dirty="0">
              <a:solidFill>
                <a:srgbClr val="FF0000"/>
              </a:solidFill>
              <a:latin typeface="Calibri"/>
            </a:endParaRPr>
          </a:p>
        </p:txBody>
      </p:sp>
      <p:sp>
        <p:nvSpPr>
          <p:cNvPr id="7" name="Rectangle 6"/>
          <p:cNvSpPr/>
          <p:nvPr/>
        </p:nvSpPr>
        <p:spPr>
          <a:xfrm>
            <a:off x="2238375" y="3150716"/>
            <a:ext cx="7620000" cy="1040285"/>
          </a:xfrm>
          <a:prstGeom prst="rect">
            <a:avLst/>
          </a:prstGeom>
        </p:spPr>
        <p:txBody>
          <a:bodyPr wrap="square">
            <a:spAutoFit/>
          </a:bodyPr>
          <a:lstStyle/>
          <a:p>
            <a:pPr marL="342900" indent="-342900" algn="ctr" eaLnBrk="0" hangingPunct="0">
              <a:spcBef>
                <a:spcPct val="20000"/>
              </a:spcBef>
            </a:pPr>
            <a:r>
              <a:rPr lang="en-US" sz="2800" dirty="0" err="1">
                <a:solidFill>
                  <a:srgbClr val="FFFFFF"/>
                </a:solidFill>
                <a:latin typeface="Calibri"/>
              </a:rPr>
              <a:t>Boostrix</a:t>
            </a:r>
            <a:r>
              <a:rPr lang="en-US" sz="2800" dirty="0">
                <a:solidFill>
                  <a:srgbClr val="FFFFFF"/>
                </a:solidFill>
                <a:latin typeface="Calibri"/>
              </a:rPr>
              <a:t> is licensed for persons 10 years and older                  </a:t>
            </a:r>
          </a:p>
          <a:p>
            <a:pPr marL="342900" indent="-342900" algn="ctr" eaLnBrk="0" hangingPunct="0">
              <a:spcBef>
                <a:spcPct val="20000"/>
              </a:spcBef>
            </a:pPr>
            <a:r>
              <a:rPr lang="en-US" sz="2800" dirty="0">
                <a:solidFill>
                  <a:srgbClr val="FFFFFF"/>
                </a:solidFill>
                <a:latin typeface="Calibri"/>
              </a:rPr>
              <a:t> </a:t>
            </a:r>
            <a:r>
              <a:rPr lang="en-US" sz="2800" dirty="0" err="1">
                <a:solidFill>
                  <a:srgbClr val="FFFFFF"/>
                </a:solidFill>
                <a:latin typeface="Calibri"/>
              </a:rPr>
              <a:t>Adacel</a:t>
            </a:r>
            <a:r>
              <a:rPr lang="en-US" sz="2800" dirty="0">
                <a:solidFill>
                  <a:srgbClr val="FFFFFF"/>
                </a:solidFill>
                <a:latin typeface="Calibri"/>
              </a:rPr>
              <a:t> is licensed for persons 10 through 64 years</a:t>
            </a:r>
          </a:p>
        </p:txBody>
      </p:sp>
      <p:sp>
        <p:nvSpPr>
          <p:cNvPr id="9" name="Rectangle 8"/>
          <p:cNvSpPr>
            <a:spLocks noChangeArrowheads="1"/>
          </p:cNvSpPr>
          <p:nvPr/>
        </p:nvSpPr>
        <p:spPr bwMode="auto">
          <a:xfrm>
            <a:off x="1371600" y="5562601"/>
            <a:ext cx="8991600" cy="830997"/>
          </a:xfrm>
          <a:prstGeom prst="rect">
            <a:avLst/>
          </a:prstGeom>
          <a:noFill/>
          <a:ln w="9525">
            <a:noFill/>
            <a:miter lim="800000"/>
            <a:headEnd/>
            <a:tailEnd/>
          </a:ln>
        </p:spPr>
        <p:txBody>
          <a:bodyPr wrap="square">
            <a:spAutoFit/>
          </a:bodyPr>
          <a:lstStyle/>
          <a:p>
            <a:pPr lvl="1" algn="ctr">
              <a:spcBef>
                <a:spcPct val="50000"/>
              </a:spcBef>
              <a:buClr>
                <a:srgbClr val="FFFFCC"/>
              </a:buClr>
            </a:pPr>
            <a:r>
              <a:rPr lang="en-US" sz="2400" u="sng" dirty="0">
                <a:solidFill>
                  <a:srgbClr val="FFFF99"/>
                </a:solidFill>
                <a:latin typeface="Calibri"/>
              </a:rPr>
              <a:t>There is no minimum interval                                                                        between the last dose of Td and </a:t>
            </a:r>
            <a:r>
              <a:rPr lang="en-US" sz="2400" u="sng" dirty="0" err="1">
                <a:solidFill>
                  <a:srgbClr val="FFFF99"/>
                </a:solidFill>
                <a:latin typeface="Calibri"/>
              </a:rPr>
              <a:t>Tdap</a:t>
            </a:r>
            <a:r>
              <a:rPr lang="en-US" sz="2400" u="sng" dirty="0">
                <a:solidFill>
                  <a:srgbClr val="FFFF99"/>
                </a:solidFill>
                <a:latin typeface="Calibri"/>
              </a:rPr>
              <a:t>. </a:t>
            </a:r>
          </a:p>
        </p:txBody>
      </p:sp>
      <p:sp>
        <p:nvSpPr>
          <p:cNvPr id="10" name="TextBox 9"/>
          <p:cNvSpPr txBox="1"/>
          <p:nvPr/>
        </p:nvSpPr>
        <p:spPr>
          <a:xfrm>
            <a:off x="1905000" y="4419601"/>
            <a:ext cx="8305800" cy="1200329"/>
          </a:xfrm>
          <a:prstGeom prst="rect">
            <a:avLst/>
          </a:prstGeom>
          <a:noFill/>
        </p:spPr>
        <p:txBody>
          <a:bodyPr wrap="square" rtlCol="0">
            <a:spAutoFit/>
          </a:bodyPr>
          <a:lstStyle/>
          <a:p>
            <a:pPr algn="ctr"/>
            <a:r>
              <a:rPr lang="en-US" sz="2400" dirty="0">
                <a:solidFill>
                  <a:srgbClr val="FFFFFF"/>
                </a:solidFill>
                <a:latin typeface="Calibri"/>
              </a:rPr>
              <a:t>For adults 65 years and older </a:t>
            </a:r>
            <a:r>
              <a:rPr lang="en-US" sz="2400" dirty="0" err="1">
                <a:solidFill>
                  <a:srgbClr val="FFFFFF"/>
                </a:solidFill>
                <a:latin typeface="Calibri"/>
              </a:rPr>
              <a:t>Boostrix</a:t>
            </a:r>
            <a:r>
              <a:rPr lang="en-US" sz="2400" dirty="0">
                <a:solidFill>
                  <a:srgbClr val="FFFFFF"/>
                </a:solidFill>
                <a:latin typeface="Calibri"/>
              </a:rPr>
              <a:t> should be used, when feasible; however, either vaccine product provides protection and is considered valid.</a:t>
            </a:r>
            <a:endParaRPr lang="en-US" sz="2400" dirty="0">
              <a:solidFill>
                <a:srgbClr val="FFFFFF"/>
              </a:solidFill>
            </a:endParaRPr>
          </a:p>
        </p:txBody>
      </p:sp>
      <p:sp>
        <p:nvSpPr>
          <p:cNvPr id="11" name="Rectangle 10"/>
          <p:cNvSpPr/>
          <p:nvPr/>
        </p:nvSpPr>
        <p:spPr bwMode="auto">
          <a:xfrm>
            <a:off x="2362200" y="3124200"/>
            <a:ext cx="7467600" cy="1066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600" b="1">
              <a:solidFill>
                <a:srgbClr val="FFFFFF"/>
              </a:solidFill>
            </a:endParaRPr>
          </a:p>
        </p:txBody>
      </p:sp>
      <p:sp>
        <p:nvSpPr>
          <p:cNvPr id="12" name="Rectangle 11"/>
          <p:cNvSpPr/>
          <p:nvPr/>
        </p:nvSpPr>
        <p:spPr>
          <a:xfrm>
            <a:off x="1524000" y="6321624"/>
            <a:ext cx="9144000" cy="307777"/>
          </a:xfrm>
          <a:prstGeom prst="rect">
            <a:avLst/>
          </a:prstGeom>
        </p:spPr>
        <p:txBody>
          <a:bodyPr wrap="square">
            <a:spAutoFit/>
          </a:bodyPr>
          <a:lstStyle/>
          <a:p>
            <a:r>
              <a:rPr lang="en-US" sz="1400" b="1" dirty="0">
                <a:solidFill>
                  <a:srgbClr val="FFFFFF"/>
                </a:solidFill>
                <a:latin typeface="Calibri"/>
              </a:rPr>
              <a:t>MMWR, September 23, 2011, Vol 60, #37        MMWR, January 14, 2011, Vol 60, #01      MMWR, June 29, 2012, Vol 61, #25</a:t>
            </a:r>
          </a:p>
        </p:txBody>
      </p:sp>
    </p:spTree>
    <p:extLst>
      <p:ext uri="{BB962C8B-B14F-4D97-AF65-F5344CB8AC3E}">
        <p14:creationId xmlns:p14="http://schemas.microsoft.com/office/powerpoint/2010/main" val="7560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55</TotalTime>
  <Words>15971</Words>
  <Application>Microsoft Office PowerPoint</Application>
  <PresentationFormat>Widescreen</PresentationFormat>
  <Paragraphs>1496</Paragraphs>
  <Slides>83</Slides>
  <Notes>82</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83</vt:i4>
      </vt:variant>
    </vt:vector>
  </HeadingPairs>
  <TitlesOfParts>
    <vt:vector size="98" baseType="lpstr">
      <vt:lpstr>Arial Unicode MS</vt:lpstr>
      <vt:lpstr>MS PGothic</vt:lpstr>
      <vt:lpstr>Arial</vt:lpstr>
      <vt:lpstr>Arial</vt:lpstr>
      <vt:lpstr>Calibri</vt:lpstr>
      <vt:lpstr>Lato</vt:lpstr>
      <vt:lpstr>latobold</vt:lpstr>
      <vt:lpstr>latoregular</vt:lpstr>
      <vt:lpstr>Monotype Sorts</vt:lpstr>
      <vt:lpstr>Symbol</vt:lpstr>
      <vt:lpstr>Times New Roman</vt:lpstr>
      <vt:lpstr>TimesNewRomanPSMT-Identity-H</vt:lpstr>
      <vt:lpstr>Verdana</vt:lpstr>
      <vt:lpstr>Wingdings</vt:lpstr>
      <vt:lpstr>Depth</vt:lpstr>
      <vt:lpstr>PowerPoint Presentation</vt:lpstr>
      <vt:lpstr>EPIC® is presented by:</vt:lpstr>
      <vt:lpstr>Faculty Disclosure Information</vt:lpstr>
      <vt:lpstr>Objectives</vt:lpstr>
      <vt:lpstr>PowerPoint Presentation</vt:lpstr>
      <vt:lpstr>Advisory Committee on  Immunization Practices (ACIP)</vt:lpstr>
      <vt:lpstr>Community Immunity  Formerly known as “Herd Immunity”</vt:lpstr>
      <vt:lpstr>Diphtheria</vt:lpstr>
      <vt:lpstr>Tetanus, Diphtheria, and Pertussis Vaccines  (Tdap)</vt:lpstr>
      <vt:lpstr>Pertussis</vt:lpstr>
      <vt:lpstr>Tdap for Pregnant Women</vt:lpstr>
      <vt:lpstr>PowerPoint Presentation</vt:lpstr>
      <vt:lpstr>PowerPoint Presentation</vt:lpstr>
      <vt:lpstr>MMR Vaccine</vt:lpstr>
      <vt:lpstr>Herpes Zoster </vt:lpstr>
      <vt:lpstr>Zostavax®  (ZVL) </vt:lpstr>
      <vt:lpstr>PowerPoint Presentation</vt:lpstr>
      <vt:lpstr>Pneumococcal Conjugate Vaccine for Adults (PCV13)</vt:lpstr>
      <vt:lpstr>Pneumococcal Polysaccharide Vaccine for Adults (PPSV23)</vt:lpstr>
      <vt:lpstr>PowerPoint Presentation</vt:lpstr>
      <vt:lpstr>Influenza Vaccines for 2018-2019 Season</vt:lpstr>
      <vt:lpstr>Live, Attenuated Influenza Vaccine (LAIV4)</vt:lpstr>
      <vt:lpstr>Influenza Vaccination of Persons  with a History of Egg Allergy</vt:lpstr>
      <vt:lpstr>Hepatitis A Vaccine for Adults</vt:lpstr>
      <vt:lpstr>Hepatitis B</vt:lpstr>
      <vt:lpstr>PowerPoint Presentation</vt:lpstr>
      <vt:lpstr>Polio Vaccine Recommendations for Travel to Countries Experiencing Polio Outbreaks</vt:lpstr>
      <vt:lpstr>Meningococcal Disease (caused by N. meningitidis)</vt:lpstr>
      <vt:lpstr>Meningococcal Conjugate Vaccine (MCV4) (Men A,C,Y, W-135)</vt:lpstr>
      <vt:lpstr>PowerPoint Presentation</vt:lpstr>
      <vt:lpstr>Serogroup B Meningococcal Vaccine</vt:lpstr>
      <vt:lpstr>Serogroup B Meningococcal  Vaccine Administration</vt:lpstr>
      <vt:lpstr>PowerPoint Presentation</vt:lpstr>
      <vt:lpstr>HPV Vaccine</vt:lpstr>
      <vt:lpstr>PowerPoint Presentation</vt:lpstr>
      <vt:lpstr>PowerPoint Presentation</vt:lpstr>
      <vt:lpstr>PowerPoint Presentation</vt:lpstr>
      <vt:lpstr>Recommended Healthcare Personnel Vaccinations</vt:lpstr>
      <vt:lpstr>PowerPoint Presentation</vt:lpstr>
      <vt:lpstr>PowerPoint Presentation</vt:lpstr>
      <vt:lpstr>Indications        Recommendations                      Requirements</vt:lpstr>
      <vt:lpstr>Updated Vaccine Storage and Handling Recommendations</vt:lpstr>
      <vt:lpstr>Maintaining Appropriate  Vaccine Storage &amp; Handling</vt:lpstr>
      <vt:lpstr>PowerPoint Presentation</vt:lpstr>
      <vt:lpstr>PowerPoint Presentation</vt:lpstr>
      <vt:lpstr>PowerPoint Presentation</vt:lpstr>
      <vt:lpstr>The 7 Rights of  Vaccine Administration</vt:lpstr>
      <vt:lpstr>PowerPoint Presentation</vt:lpstr>
      <vt:lpstr>Improper Immunization Administration Practices</vt:lpstr>
      <vt:lpstr>Always Document…</vt:lpstr>
      <vt:lpstr>PowerPoint Presentation</vt:lpstr>
      <vt:lpstr>Vaccine Adverse Events</vt:lpstr>
      <vt:lpstr>PowerPoint Presentation</vt:lpstr>
      <vt:lpstr>Why do we miss opportunities to immunize?</vt:lpstr>
      <vt:lpstr>Invalid Contraindications to Vaccine</vt:lpstr>
      <vt:lpstr>Vaccine Risk Perception </vt:lpstr>
      <vt:lpstr>Response to Vaccine Safety Concerns</vt:lpstr>
      <vt:lpstr>Anti-Vaccine Movement </vt:lpstr>
      <vt:lpstr>Resources for Factual &amp; Responsible  Vaccine Information</vt:lpstr>
      <vt:lpstr>PowerPoint Presentation</vt:lpstr>
      <vt:lpstr>Stay Current!</vt:lpstr>
      <vt:lpstr>PowerPoint Presentation</vt:lpstr>
      <vt:lpstr>PowerPoint Presentation</vt:lpstr>
      <vt:lpstr>Questions?</vt:lpstr>
      <vt:lpstr>Test Your Knowledge! EPIC 2019</vt:lpstr>
      <vt:lpstr>Test Your Knowledge!</vt:lpstr>
      <vt:lpstr>Test Your Knowledge!</vt:lpstr>
      <vt:lpstr>PowerPoint Presentation</vt:lpstr>
      <vt:lpstr>PowerPoint Presentation</vt:lpstr>
      <vt:lpstr>Test Your Knowledge!</vt:lpstr>
      <vt:lpstr>Test Your Knowledge!</vt:lpstr>
      <vt:lpstr>Test Your Knowledge!</vt:lpstr>
      <vt:lpstr>Test Your Knowledge!</vt:lpstr>
      <vt:lpstr>Test Your Knowledge!</vt:lpstr>
      <vt:lpstr>Test Your Knowledge!</vt:lpstr>
      <vt:lpstr>PowerPoint Presentation</vt:lpstr>
      <vt:lpstr>PowerPoint Presentation</vt:lpstr>
      <vt:lpstr>Test Your Knowledge!</vt:lpstr>
      <vt:lpstr>Test Your Knowledge!</vt:lpstr>
      <vt:lpstr>Dr.  Brown  treats  many  patients  for  shingles  and  post-herpetic  neuralgia.   He  is  encouraging  all  his  patients  60  years  and  older  to  get  zoster  vaccine.  Should  he  ask  his  patients  if  they  had  chickenpox  or  shingles  before   administering  zoster  vaccine?</vt:lpstr>
      <vt:lpstr>Dr. Brown  treats  many  patients  for  shingles  and  post-herpetic  neuralgia.   He  is  encouraging  all  his  patients  60  years  and  older  to  get  zoster  vaccine.  Should  he  ask  his  patients  if  they  had  chickenpox  or  shingles  before   administering  zoster  vaccine?</vt:lpstr>
      <vt:lpstr>Test Your Knowledge!</vt:lpstr>
      <vt:lpstr>Test Your Knowledge!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Gaskins</dc:creator>
  <cp:lastModifiedBy>Shanrita McClain</cp:lastModifiedBy>
  <cp:revision>28</cp:revision>
  <dcterms:created xsi:type="dcterms:W3CDTF">2019-03-04T16:33:50Z</dcterms:created>
  <dcterms:modified xsi:type="dcterms:W3CDTF">2019-03-06T16:32:28Z</dcterms:modified>
</cp:coreProperties>
</file>