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71" name="Google Shape;7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r>
              <a:rPr lang="en-US"/>
              <a:t> informed Engagement -  which we defined as registering, voting, answering at least one (out of two) campaign knowledge question correctly, answering four or more general political knowledge questions correctly, voting consistently with one’s personal opinion on a campaign issue of one’s choice, and following the news fairly or very closely during the election season. </a:t>
            </a:r>
            <a:endParaRPr sz="1200" b="0" i="0" u="none" strike="noStrike" cap="none">
              <a:solidFill>
                <a:schemeClr val="dk1"/>
              </a:solidFill>
              <a:latin typeface="Calibri"/>
              <a:ea typeface="Calibri"/>
              <a:cs typeface="Calibri"/>
              <a:sym typeface="Calibri"/>
            </a:endParaRPr>
          </a:p>
        </p:txBody>
      </p:sp>
      <p:sp>
        <p:nvSpPr>
          <p:cNvPr id="145" name="Google Shape;14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9109caac3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9109caac3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g59109caac3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9109caac3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9109caac3_0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g59109caac3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91f3aebf0_0_4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91f3aebf0_0_4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g591f3aebf0_0_4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Cr</a:t>
            </a:r>
            <a:endParaRPr/>
          </a:p>
        </p:txBody>
      </p:sp>
      <p:sp>
        <p:nvSpPr>
          <p:cNvPr id="187" name="Google Shape;18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b6b40d027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b6b40d027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5b6b40d027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91f3aebf0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91f3aebf0_0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g591f3aebf0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91f3aebf0_0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91f3aebf0_0_2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g591f3aebf0_0_2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r>
              <a:rPr lang="en-US"/>
              <a:t>Goal:</a:t>
            </a:r>
            <a:endParaRPr sz="1200" b="0" i="0" u="none" strike="noStrike" cap="none">
              <a:solidFill>
                <a:schemeClr val="dk1"/>
              </a:solidFill>
              <a:latin typeface="Calibri"/>
              <a:ea typeface="Calibri"/>
              <a:cs typeface="Calibri"/>
              <a:sym typeface="Calibri"/>
            </a:endParaRPr>
          </a:p>
        </p:txBody>
      </p:sp>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98b83e4e0_0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r>
              <a:rPr lang="en-US"/>
              <a:t>We’ve already had an impact.  </a:t>
            </a:r>
            <a:endParaRPr/>
          </a:p>
          <a:p>
            <a:pPr marL="0" marR="0" lvl="0" indent="0" algn="l" rtl="0">
              <a:spcBef>
                <a:spcPts val="0"/>
              </a:spcBef>
              <a:spcAft>
                <a:spcPts val="0"/>
              </a:spcAft>
              <a:buClr>
                <a:schemeClr val="dk1"/>
              </a:buClr>
              <a:buSzPts val="1400"/>
              <a:buFont typeface="Calibri"/>
              <a:buNone/>
            </a:pPr>
            <a:r>
              <a:rPr lang="en-US"/>
              <a:t>This novem voters will be voting on a constitutional amendment </a:t>
            </a:r>
            <a:endParaRPr/>
          </a:p>
          <a:p>
            <a:pPr marL="0" marR="0" lvl="0" indent="0" algn="l" rtl="0">
              <a:spcBef>
                <a:spcPts val="0"/>
              </a:spcBef>
              <a:spcAft>
                <a:spcPts val="0"/>
              </a:spcAft>
              <a:buClr>
                <a:schemeClr val="dk1"/>
              </a:buClr>
              <a:buSzPts val="1400"/>
              <a:buFont typeface="Calibri"/>
              <a:buNone/>
            </a:pPr>
            <a:r>
              <a:rPr lang="en-US"/>
              <a:t>Let us tell you how that happened.</a:t>
            </a:r>
            <a:endParaRPr/>
          </a:p>
          <a:p>
            <a:pPr marL="0" marR="0" lvl="0" indent="0" algn="l" rtl="0">
              <a:spcBef>
                <a:spcPts val="0"/>
              </a:spcBef>
              <a:spcAft>
                <a:spcPts val="0"/>
              </a:spcAft>
              <a:buClr>
                <a:schemeClr val="dk1"/>
              </a:buClr>
              <a:buSzPts val="1400"/>
              <a:buFont typeface="Calibri"/>
              <a:buNone/>
            </a:pPr>
            <a:r>
              <a:rPr lang="en-US"/>
              <a:t>Aug 2017: poll (thanks to the Abell Foundation) informal and formal make education #1 issue</a:t>
            </a:r>
            <a:endParaRPr/>
          </a:p>
          <a:p>
            <a:pPr marL="0" marR="0" lvl="0" indent="0" algn="l" rtl="0">
              <a:spcBef>
                <a:spcPts val="0"/>
              </a:spcBef>
              <a:spcAft>
                <a:spcPts val="0"/>
              </a:spcAft>
              <a:buClr>
                <a:schemeClr val="dk1"/>
              </a:buClr>
              <a:buSzPts val="1400"/>
              <a:buFont typeface="Calibri"/>
              <a:buNone/>
            </a:pPr>
            <a:r>
              <a:rPr lang="en-US"/>
              <a:t>lock box- constitutional amendment- conversation happened at SSM after the poll was completed </a:t>
            </a:r>
            <a:endParaRPr/>
          </a:p>
          <a:p>
            <a:pPr marL="0" marR="0" lvl="0" indent="0" algn="l" rtl="0">
              <a:spcBef>
                <a:spcPts val="0"/>
              </a:spcBef>
              <a:spcAft>
                <a:spcPts val="0"/>
              </a:spcAft>
              <a:buClr>
                <a:schemeClr val="dk1"/>
              </a:buClr>
              <a:buSzPts val="1400"/>
              <a:buFont typeface="Calibri"/>
              <a:buNone/>
            </a:pPr>
            <a:r>
              <a:rPr lang="en-US"/>
              <a:t>Got leadership on board: took polling to leadership - Maggie showed her polling, made the case and she said we are going to do this. Maggie on board.  Leadership hestinatnt- turned on the SSM  engine, focused on leaderhsip to make this election about education. Leadership recognized something had to happen.  Feb Joan carter-conway, joint press conference both chambers</a:t>
            </a:r>
            <a:endParaRPr/>
          </a:p>
          <a:p>
            <a:pPr marL="0" marR="0" lvl="0" indent="0" algn="l" rtl="0">
              <a:spcBef>
                <a:spcPts val="0"/>
              </a:spcBef>
              <a:spcAft>
                <a:spcPts val="0"/>
              </a:spcAft>
              <a:buClr>
                <a:schemeClr val="dk1"/>
              </a:buClr>
              <a:buSzPts val="1400"/>
              <a:buFont typeface="Calibri"/>
              <a:buNone/>
            </a:pPr>
            <a:r>
              <a:rPr lang="en-US"/>
              <a:t>April- bill paseed and is now on the ballot</a:t>
            </a:r>
            <a:endParaRPr/>
          </a:p>
          <a:p>
            <a:pPr marL="0" marR="0" lvl="0" indent="0" algn="l" rtl="0">
              <a:spcBef>
                <a:spcPts val="0"/>
              </a:spcBef>
              <a:spcAft>
                <a:spcPts val="0"/>
              </a:spcAft>
              <a:buClr>
                <a:schemeClr val="dk1"/>
              </a:buClr>
              <a:buSzPts val="1400"/>
              <a:buFont typeface="Calibri"/>
              <a:buNone/>
            </a:pPr>
            <a:r>
              <a:rPr lang="en-US"/>
              <a:t>not happen spotaneously- organized people, organized $ and an organized plan to influence a policy  outcome</a:t>
            </a:r>
            <a:endParaRPr/>
          </a:p>
          <a:p>
            <a:pPr marL="0" marR="0" lvl="0" indent="0" algn="l" rtl="0">
              <a:spcBef>
                <a:spcPts val="0"/>
              </a:spcBef>
              <a:spcAft>
                <a:spcPts val="0"/>
              </a:spcAft>
              <a:buClr>
                <a:schemeClr val="dk1"/>
              </a:buClr>
              <a:buSzPts val="1400"/>
              <a:buFont typeface="Calibri"/>
              <a:buNone/>
            </a:pPr>
            <a:r>
              <a:rPr lang="en-US"/>
              <a:t>This is a taste of what’s possible.  Version 2.0, next session is infinitely harder.  Why we are here today.  We need support to max moment to truly create a world class education for MD students</a:t>
            </a:r>
            <a:endParaRPr/>
          </a:p>
        </p:txBody>
      </p:sp>
      <p:sp>
        <p:nvSpPr>
          <p:cNvPr id="231" name="Google Shape;231;g398b83e4e0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9109caac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9109caac3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g59109caac3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91f3aebf0_0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91f3aebf0_0_4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591f3aebf0_0_4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91f3aebf0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591f3aebf0_0_4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g591f3aebf0_0_4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91f3aebf0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91f3aebf0_0_2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g591f3aebf0_0_2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91f3aebf0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91f3aebf0_0_2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591f3aebf0_0_2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91f3aebf0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91f3aebf0_0_2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g591f3aebf0_0_2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91f3aebf0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91f3aebf0_0_2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g591f3aebf0_0_2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91f3aebf0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91f3aebf0_0_2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g591f3aebf0_0_2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91f3aebf0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91f3aebf0_0_2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g591f3aebf0_0_2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91f3aebf0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591f3aebf0_0_2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g591f3aebf0_0_2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591f3aebf0_0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591f3aebf0_0_2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g591f3aebf0_0_2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84" name="Google Shape;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91f3aebf0_0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91f3aebf0_0_2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g591f3aebf0_0_2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91f3aebf0_0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591f3aebf0_0_2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g591f3aebf0_0_2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09" name="Google Shape;1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18" name="Google Shape;11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b6b40ce72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5b6b40ce72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g5b6b40ce72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b6b40ce7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5b6b40ce72_0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5b6b40ce72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b6b40ce7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b6b40ce72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g5b6b40ce7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5" name="Google Shape;15;p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p1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lstStyle>
            <a:lvl1pPr marL="457200" lvl="0" indent="-381000" algn="ctr">
              <a:spcBef>
                <a:spcPts val="0"/>
              </a:spcBef>
              <a:spcAft>
                <a:spcPts val="0"/>
              </a:spcAft>
              <a:buSzPts val="24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51" name="Google Shape;51;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1097280" y="286603"/>
            <a:ext cx="10058400" cy="1450800"/>
          </a:xfrm>
          <a:prstGeom prst="rect">
            <a:avLst/>
          </a:prstGeom>
          <a:noFill/>
          <a:ln>
            <a:noFill/>
          </a:ln>
        </p:spPr>
        <p:txBody>
          <a:bodyPr spcFirstLastPara="1" wrap="square" lIns="121900" tIns="121900" rIns="121900" bIns="121900" anchor="b" anchorCtr="0"/>
          <a:lstStyle>
            <a:lvl1pPr marR="0" lvl="0" algn="l" rtl="0">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56" name="Google Shape;56;p13"/>
          <p:cNvSpPr txBox="1">
            <a:spLocks noGrp="1"/>
          </p:cNvSpPr>
          <p:nvPr>
            <p:ph type="body" idx="1"/>
          </p:nvPr>
        </p:nvSpPr>
        <p:spPr>
          <a:xfrm>
            <a:off x="1097280" y="1845734"/>
            <a:ext cx="10058400" cy="4023300"/>
          </a:xfrm>
          <a:prstGeom prst="rect">
            <a:avLst/>
          </a:prstGeom>
          <a:noFill/>
          <a:ln>
            <a:noFill/>
          </a:ln>
        </p:spPr>
        <p:txBody>
          <a:bodyPr spcFirstLastPara="1" wrap="square" lIns="121900" tIns="121900" rIns="121900" bIns="1219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7" name="Google Shape;57;p13"/>
          <p:cNvSpPr txBox="1">
            <a:spLocks noGrp="1"/>
          </p:cNvSpPr>
          <p:nvPr>
            <p:ph type="dt" idx="10"/>
          </p:nvPr>
        </p:nvSpPr>
        <p:spPr>
          <a:xfrm>
            <a:off x="1097280" y="6459785"/>
            <a:ext cx="24723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1400"/>
              <a:buFont typeface="Calibri"/>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3"/>
          <p:cNvSpPr txBox="1">
            <a:spLocks noGrp="1"/>
          </p:cNvSpPr>
          <p:nvPr>
            <p:ph type="ftr" idx="11"/>
          </p:nvPr>
        </p:nvSpPr>
        <p:spPr>
          <a:xfrm>
            <a:off x="3686185" y="6459785"/>
            <a:ext cx="4822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FFFFFF"/>
              </a:buClr>
              <a:buSzPts val="1400"/>
              <a:buFont typeface="Calibri"/>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3"/>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0"/>
        <p:cNvGrpSpPr/>
        <p:nvPr/>
      </p:nvGrpSpPr>
      <p:grpSpPr>
        <a:xfrm>
          <a:off x="0" y="0"/>
          <a:ext cx="0" cy="0"/>
          <a:chOff x="0" y="0"/>
          <a:chExt cx="0" cy="0"/>
        </a:xfrm>
      </p:grpSpPr>
      <p:sp>
        <p:nvSpPr>
          <p:cNvPr id="61" name="Google Shape;61;p14"/>
          <p:cNvSpPr/>
          <p:nvPr/>
        </p:nvSpPr>
        <p:spPr>
          <a:xfrm>
            <a:off x="0" y="4953000"/>
            <a:ext cx="12188700" cy="190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4"/>
          <p:cNvSpPr/>
          <p:nvPr/>
        </p:nvSpPr>
        <p:spPr>
          <a:xfrm>
            <a:off x="15" y="4915076"/>
            <a:ext cx="12188700" cy="6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4"/>
          <p:cNvSpPr txBox="1">
            <a:spLocks noGrp="1"/>
          </p:cNvSpPr>
          <p:nvPr>
            <p:ph type="title"/>
          </p:nvPr>
        </p:nvSpPr>
        <p:spPr>
          <a:xfrm>
            <a:off x="1097280" y="5074920"/>
            <a:ext cx="10113300" cy="822900"/>
          </a:xfrm>
          <a:prstGeom prst="rect">
            <a:avLst/>
          </a:prstGeom>
          <a:noFill/>
          <a:ln>
            <a:noFill/>
          </a:ln>
        </p:spPr>
        <p:txBody>
          <a:bodyPr spcFirstLastPara="1" wrap="square" lIns="121900" tIns="121900" rIns="121900" bIns="121900" anchor="b" anchorCtr="0"/>
          <a:lstStyle>
            <a:lvl1pPr marR="0" lvl="0" algn="l" rtl="0">
              <a:lnSpc>
                <a:spcPct val="85000"/>
              </a:lnSpc>
              <a:spcBef>
                <a:spcPts val="0"/>
              </a:spcBef>
              <a:spcAft>
                <a:spcPts val="0"/>
              </a:spcAft>
              <a:buClr>
                <a:srgbClr val="FFFFFF"/>
              </a:buClr>
              <a:buSzPts val="1400"/>
              <a:buFont typeface="Calibri"/>
              <a:buNone/>
              <a:defRPr sz="3600" b="0" i="0" u="none" strike="noStrike" cap="none">
                <a:solidFill>
                  <a:srgbClr val="FFFFFF"/>
                </a:solidFill>
                <a:latin typeface="Calibri"/>
                <a:ea typeface="Calibri"/>
                <a:cs typeface="Calibri"/>
                <a:sym typeface="Calibri"/>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64" name="Google Shape;64;p14"/>
          <p:cNvSpPr>
            <a:spLocks noGrp="1"/>
          </p:cNvSpPr>
          <p:nvPr>
            <p:ph type="pic" idx="2"/>
          </p:nvPr>
        </p:nvSpPr>
        <p:spPr>
          <a:xfrm>
            <a:off x="15" y="0"/>
            <a:ext cx="12192000" cy="4915200"/>
          </a:xfrm>
          <a:prstGeom prst="rect">
            <a:avLst/>
          </a:prstGeom>
          <a:blipFill rotWithShape="1">
            <a:blip r:embed="rId2">
              <a:alphaModFix/>
            </a:blip>
            <a:stretch>
              <a:fillRect/>
            </a:stretch>
          </a:blipFill>
          <a:ln>
            <a:noFill/>
          </a:ln>
        </p:spPr>
        <p:txBody>
          <a:bodyPr spcFirstLastPara="1" wrap="square" lIns="91425" tIns="91425" rIns="91425" bIns="91425" anchor="t" anchorCtr="0"/>
          <a:lstStyle>
            <a:lvl1pPr marR="0" lvl="0" algn="l" rtl="0">
              <a:lnSpc>
                <a:spcPct val="90000"/>
              </a:lnSpc>
              <a:spcBef>
                <a:spcPts val="1200"/>
              </a:spcBef>
              <a:spcAft>
                <a:spcPts val="0"/>
              </a:spcAft>
              <a:buClr>
                <a:schemeClr val="accent1"/>
              </a:buClr>
              <a:buSzPts val="1400"/>
              <a:buFont typeface="Calibri"/>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14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1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65" name="Google Shape;65;p14"/>
          <p:cNvSpPr txBox="1">
            <a:spLocks noGrp="1"/>
          </p:cNvSpPr>
          <p:nvPr>
            <p:ph type="body" idx="1"/>
          </p:nvPr>
        </p:nvSpPr>
        <p:spPr>
          <a:xfrm>
            <a:off x="1097280" y="5907023"/>
            <a:ext cx="10113300" cy="594300"/>
          </a:xfrm>
          <a:prstGeom prst="rect">
            <a:avLst/>
          </a:prstGeom>
          <a:noFill/>
          <a:ln>
            <a:noFill/>
          </a:ln>
        </p:spPr>
        <p:txBody>
          <a:bodyPr spcFirstLastPara="1" wrap="square" lIns="121900" tIns="121900" rIns="121900" bIns="121900" anchor="t" anchorCtr="0"/>
          <a:lstStyle>
            <a:lvl1pPr marL="457200" marR="0" lvl="0" indent="-228600" algn="l" rtl="0">
              <a:lnSpc>
                <a:spcPct val="90000"/>
              </a:lnSpc>
              <a:spcBef>
                <a:spcPts val="0"/>
              </a:spcBef>
              <a:spcAft>
                <a:spcPts val="0"/>
              </a:spcAft>
              <a:buClr>
                <a:schemeClr val="accent1"/>
              </a:buClr>
              <a:buSzPts val="2000"/>
              <a:buFont typeface="Calibri"/>
              <a:buNone/>
              <a:defRPr sz="15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600"/>
              </a:spcBef>
              <a:spcAft>
                <a:spcPts val="0"/>
              </a:spcAft>
              <a:buClr>
                <a:schemeClr val="accent1"/>
              </a:buClr>
              <a:buSzPts val="1800"/>
              <a:buFont typeface="Calibri"/>
              <a:buNone/>
              <a:defRPr sz="12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400"/>
              <a:buFont typeface="Calibri"/>
              <a:buNone/>
              <a:defRPr sz="10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66" name="Google Shape;66;p14"/>
          <p:cNvSpPr txBox="1">
            <a:spLocks noGrp="1"/>
          </p:cNvSpPr>
          <p:nvPr>
            <p:ph type="dt" idx="10"/>
          </p:nvPr>
        </p:nvSpPr>
        <p:spPr>
          <a:xfrm>
            <a:off x="1097280" y="6459785"/>
            <a:ext cx="24723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1400"/>
              <a:buFont typeface="Calibri"/>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4"/>
          <p:cNvSpPr txBox="1">
            <a:spLocks noGrp="1"/>
          </p:cNvSpPr>
          <p:nvPr>
            <p:ph type="ftr" idx="11"/>
          </p:nvPr>
        </p:nvSpPr>
        <p:spPr>
          <a:xfrm>
            <a:off x="3686185" y="6459785"/>
            <a:ext cx="4822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FFFFFF"/>
              </a:buClr>
              <a:buSzPts val="1400"/>
              <a:buFont typeface="Calibri"/>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4"/>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 name="Google Shape;26;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7" name="Google Shape;27;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8" name="Google Shape;28;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35" name="Google Shape;35;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8" name="Google Shape;38;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2" name="Google Shape;42;p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 name="Google Shape;43;p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4" name="Google Shape;44;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lstStyle>
            <a:lvl1pPr marL="457200" lvl="0" indent="-228600">
              <a:lnSpc>
                <a:spcPct val="100000"/>
              </a:lnSpc>
              <a:spcBef>
                <a:spcPts val="0"/>
              </a:spcBef>
              <a:spcAft>
                <a:spcPts val="0"/>
              </a:spcAft>
              <a:buSzPts val="2400"/>
              <a:buNone/>
              <a:defRPr/>
            </a:lvl1pPr>
          </a:lstStyle>
          <a:p>
            <a:endParaRPr/>
          </a:p>
        </p:txBody>
      </p:sp>
      <p:sp>
        <p:nvSpPr>
          <p:cNvPr id="47" name="Google Shape;47;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2100"/>
              </a:spcBef>
              <a:spcAft>
                <a:spcPts val="0"/>
              </a:spcAft>
              <a:buClr>
                <a:schemeClr val="dk2"/>
              </a:buClr>
              <a:buSzPts val="1900"/>
              <a:buChar char="○"/>
              <a:defRPr sz="1900">
                <a:solidFill>
                  <a:schemeClr val="dk2"/>
                </a:solidFill>
              </a:defRPr>
            </a:lvl2pPr>
            <a:lvl3pPr marL="1371600" lvl="2" indent="-349250">
              <a:lnSpc>
                <a:spcPct val="115000"/>
              </a:lnSpc>
              <a:spcBef>
                <a:spcPts val="2100"/>
              </a:spcBef>
              <a:spcAft>
                <a:spcPts val="0"/>
              </a:spcAft>
              <a:buClr>
                <a:schemeClr val="dk2"/>
              </a:buClr>
              <a:buSzPts val="1900"/>
              <a:buChar char="■"/>
              <a:defRPr sz="1900">
                <a:solidFill>
                  <a:schemeClr val="dk2"/>
                </a:solidFill>
              </a:defRPr>
            </a:lvl3pPr>
            <a:lvl4pPr marL="1828800" lvl="3" indent="-349250">
              <a:lnSpc>
                <a:spcPct val="115000"/>
              </a:lnSpc>
              <a:spcBef>
                <a:spcPts val="2100"/>
              </a:spcBef>
              <a:spcAft>
                <a:spcPts val="0"/>
              </a:spcAft>
              <a:buClr>
                <a:schemeClr val="dk2"/>
              </a:buClr>
              <a:buSzPts val="1900"/>
              <a:buChar char="●"/>
              <a:defRPr sz="1900">
                <a:solidFill>
                  <a:schemeClr val="dk2"/>
                </a:solidFill>
              </a:defRPr>
            </a:lvl4pPr>
            <a:lvl5pPr marL="2286000" lvl="4" indent="-349250">
              <a:lnSpc>
                <a:spcPct val="115000"/>
              </a:lnSpc>
              <a:spcBef>
                <a:spcPts val="2100"/>
              </a:spcBef>
              <a:spcAft>
                <a:spcPts val="0"/>
              </a:spcAft>
              <a:buClr>
                <a:schemeClr val="dk2"/>
              </a:buClr>
              <a:buSzPts val="1900"/>
              <a:buChar char="○"/>
              <a:defRPr sz="1900">
                <a:solidFill>
                  <a:schemeClr val="dk2"/>
                </a:solidFill>
              </a:defRPr>
            </a:lvl5pPr>
            <a:lvl6pPr marL="2743200" lvl="5" indent="-349250">
              <a:lnSpc>
                <a:spcPct val="115000"/>
              </a:lnSpc>
              <a:spcBef>
                <a:spcPts val="2100"/>
              </a:spcBef>
              <a:spcAft>
                <a:spcPts val="0"/>
              </a:spcAft>
              <a:buClr>
                <a:schemeClr val="dk2"/>
              </a:buClr>
              <a:buSzPts val="1900"/>
              <a:buChar char="■"/>
              <a:defRPr sz="1900">
                <a:solidFill>
                  <a:schemeClr val="dk2"/>
                </a:solidFill>
              </a:defRPr>
            </a:lvl6pPr>
            <a:lvl7pPr marL="3200400" lvl="6" indent="-349250">
              <a:lnSpc>
                <a:spcPct val="115000"/>
              </a:lnSpc>
              <a:spcBef>
                <a:spcPts val="2100"/>
              </a:spcBef>
              <a:spcAft>
                <a:spcPts val="0"/>
              </a:spcAft>
              <a:buClr>
                <a:schemeClr val="dk2"/>
              </a:buClr>
              <a:buSzPts val="1900"/>
              <a:buChar char="●"/>
              <a:defRPr sz="1900">
                <a:solidFill>
                  <a:schemeClr val="dk2"/>
                </a:solidFill>
              </a:defRPr>
            </a:lvl7pPr>
            <a:lvl8pPr marL="3657600" lvl="7" indent="-349250">
              <a:lnSpc>
                <a:spcPct val="115000"/>
              </a:lnSpc>
              <a:spcBef>
                <a:spcPts val="2100"/>
              </a:spcBef>
              <a:spcAft>
                <a:spcPts val="0"/>
              </a:spcAft>
              <a:buClr>
                <a:schemeClr val="dk2"/>
              </a:buClr>
              <a:buSzPts val="1900"/>
              <a:buChar char="○"/>
              <a:defRPr sz="1900">
                <a:solidFill>
                  <a:schemeClr val="dk2"/>
                </a:solidFill>
              </a:defRPr>
            </a:lvl8pPr>
            <a:lvl9pPr marL="4114800" lvl="8" indent="-34925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Hu-h-JqyzAw"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43.jpg"/><Relationship Id="rId11" Type="http://schemas.openxmlformats.org/officeDocument/2006/relationships/image" Target="../media/image48.jpg"/><Relationship Id="rId5" Type="http://schemas.openxmlformats.org/officeDocument/2006/relationships/image" Target="../media/image42.jpg"/><Relationship Id="rId10" Type="http://schemas.openxmlformats.org/officeDocument/2006/relationships/image" Target="../media/image47.jpg"/><Relationship Id="rId4" Type="http://schemas.openxmlformats.org/officeDocument/2006/relationships/image" Target="../media/image41.jpg"/><Relationship Id="rId9" Type="http://schemas.openxmlformats.org/officeDocument/2006/relationships/image" Target="../media/image46.jpg"/></Relationships>
</file>

<file path=ppt/slides/_rels/slide2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52.jpg"/><Relationship Id="rId11" Type="http://schemas.openxmlformats.org/officeDocument/2006/relationships/image" Target="../media/image57.jpg"/><Relationship Id="rId5" Type="http://schemas.openxmlformats.org/officeDocument/2006/relationships/image" Target="../media/image51.jpg"/><Relationship Id="rId10" Type="http://schemas.openxmlformats.org/officeDocument/2006/relationships/image" Target="../media/image56.jpg"/><Relationship Id="rId4" Type="http://schemas.openxmlformats.org/officeDocument/2006/relationships/image" Target="../media/image50.jpg"/><Relationship Id="rId9" Type="http://schemas.openxmlformats.org/officeDocument/2006/relationships/image" Target="../media/image55.jpg"/></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descr="Related image"/>
          <p:cNvPicPr preferRelativeResize="0"/>
          <p:nvPr/>
        </p:nvPicPr>
        <p:blipFill>
          <a:blip r:embed="rId3">
            <a:alphaModFix amt="21000"/>
          </a:blip>
          <a:stretch>
            <a:fillRect/>
          </a:stretch>
        </p:blipFill>
        <p:spPr>
          <a:xfrm>
            <a:off x="-705250" y="-531626"/>
            <a:ext cx="14269804" cy="7469176"/>
          </a:xfrm>
          <a:prstGeom prst="rect">
            <a:avLst/>
          </a:prstGeom>
          <a:noFill/>
          <a:ln>
            <a:noFill/>
          </a:ln>
        </p:spPr>
      </p:pic>
      <p:sp>
        <p:nvSpPr>
          <p:cNvPr id="74" name="Google Shape;74;p15"/>
          <p:cNvSpPr txBox="1"/>
          <p:nvPr/>
        </p:nvSpPr>
        <p:spPr>
          <a:xfrm>
            <a:off x="1081025" y="0"/>
            <a:ext cx="9982200" cy="79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7200"/>
              <a:buFont typeface="Calibri"/>
              <a:buNone/>
            </a:pPr>
            <a:endParaRPr/>
          </a:p>
        </p:txBody>
      </p:sp>
      <p:pic>
        <p:nvPicPr>
          <p:cNvPr id="75" name="Google Shape;75;p15"/>
          <p:cNvPicPr preferRelativeResize="0"/>
          <p:nvPr/>
        </p:nvPicPr>
        <p:blipFill>
          <a:blip r:embed="rId4">
            <a:alphaModFix/>
          </a:blip>
          <a:stretch>
            <a:fillRect/>
          </a:stretch>
        </p:blipFill>
        <p:spPr>
          <a:xfrm>
            <a:off x="2667017" y="79550"/>
            <a:ext cx="6857967"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p:nvPr/>
        </p:nvSpPr>
        <p:spPr>
          <a:xfrm>
            <a:off x="0" y="0"/>
            <a:ext cx="12192000" cy="6858000"/>
          </a:xfrm>
          <a:prstGeom prst="rect">
            <a:avLst/>
          </a:prstGeom>
          <a:gradFill>
            <a:gsLst>
              <a:gs pos="0">
                <a:srgbClr val="3B3B3B"/>
              </a:gs>
              <a:gs pos="65000">
                <a:srgbClr val="0A0A0A"/>
              </a:gs>
              <a:gs pos="100000">
                <a:srgbClr val="080808"/>
              </a:gs>
            </a:gsLst>
            <a:lin ang="162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4"/>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24"/>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0" name="Google Shape;150;p24"/>
          <p:cNvCxnSpPr/>
          <p:nvPr/>
        </p:nvCxnSpPr>
        <p:spPr>
          <a:xfrm>
            <a:off x="1207658" y="4343400"/>
            <a:ext cx="9875520" cy="0"/>
          </a:xfrm>
          <a:prstGeom prst="straightConnector1">
            <a:avLst/>
          </a:prstGeom>
          <a:noFill/>
          <a:ln w="9525" cap="flat" cmpd="sng">
            <a:solidFill>
              <a:srgbClr val="FEFEFE"/>
            </a:solidFill>
            <a:prstDash val="solid"/>
            <a:round/>
            <a:headEnd type="none" w="sm" len="sm"/>
            <a:tailEnd type="none" w="sm" len="sm"/>
          </a:ln>
        </p:spPr>
      </p:cxnSp>
      <p:sp>
        <p:nvSpPr>
          <p:cNvPr id="151" name="Google Shape;151;p24"/>
          <p:cNvSpPr/>
          <p:nvPr/>
        </p:nvSpPr>
        <p:spPr>
          <a:xfrm>
            <a:off x="1507"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24"/>
          <p:cNvSpPr/>
          <p:nvPr/>
        </p:nvSpPr>
        <p:spPr>
          <a:xfrm>
            <a:off x="1500" y="5541225"/>
            <a:ext cx="12189001" cy="1316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4"/>
          <p:cNvSpPr/>
          <p:nvPr/>
        </p:nvSpPr>
        <p:spPr>
          <a:xfrm>
            <a:off x="1500" y="0"/>
            <a:ext cx="12189001" cy="5639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24"/>
          <p:cNvSpPr txBox="1"/>
          <p:nvPr/>
        </p:nvSpPr>
        <p:spPr>
          <a:xfrm>
            <a:off x="2325400" y="122075"/>
            <a:ext cx="71235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5400"/>
              <a:buFont typeface="Arial"/>
              <a:buNone/>
            </a:pPr>
            <a:r>
              <a:rPr lang="en-US" sz="5400" b="1" i="0" u="none" strike="noStrike" cap="none">
                <a:solidFill>
                  <a:schemeClr val="dk1"/>
                </a:solidFill>
                <a:latin typeface="Calibri"/>
                <a:ea typeface="Calibri"/>
                <a:cs typeface="Calibri"/>
                <a:sym typeface="Calibri"/>
              </a:rPr>
              <a:t>Why is this important?</a:t>
            </a:r>
            <a:endParaRPr>
              <a:latin typeface="Calibri"/>
              <a:ea typeface="Calibri"/>
              <a:cs typeface="Calibri"/>
              <a:sym typeface="Calibri"/>
            </a:endParaRPr>
          </a:p>
        </p:txBody>
      </p:sp>
      <p:sp>
        <p:nvSpPr>
          <p:cNvPr id="155" name="Google Shape;155;p24"/>
          <p:cNvSpPr txBox="1"/>
          <p:nvPr/>
        </p:nvSpPr>
        <p:spPr>
          <a:xfrm>
            <a:off x="330970" y="5824722"/>
            <a:ext cx="3274200" cy="8571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4400"/>
              <a:buFont typeface="Arial"/>
              <a:buNone/>
            </a:pPr>
            <a:r>
              <a:rPr lang="en-US" sz="4400" b="1" i="0" u="none" strike="noStrike" cap="none">
                <a:solidFill>
                  <a:schemeClr val="accent1"/>
                </a:solidFill>
                <a:latin typeface="Calibri"/>
                <a:ea typeface="Calibri"/>
                <a:cs typeface="Calibri"/>
                <a:sym typeface="Calibri"/>
              </a:rPr>
              <a:t>Economics</a:t>
            </a:r>
            <a:endParaRPr/>
          </a:p>
          <a:p>
            <a:pPr marL="0" marR="0" lvl="0" indent="0" algn="l" rtl="0">
              <a:lnSpc>
                <a:spcPct val="100000"/>
              </a:lnSpc>
              <a:spcBef>
                <a:spcPts val="0"/>
              </a:spcBef>
              <a:spcAft>
                <a:spcPts val="0"/>
              </a:spcAft>
              <a:buClr>
                <a:schemeClr val="dk1"/>
              </a:buClr>
              <a:buSzPts val="4400"/>
              <a:buFont typeface="Arial"/>
              <a:buNone/>
            </a:pPr>
            <a:endParaRPr sz="4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156" name="Google Shape;156;p24"/>
          <p:cNvSpPr txBox="1"/>
          <p:nvPr/>
        </p:nvSpPr>
        <p:spPr>
          <a:xfrm>
            <a:off x="330975" y="1739575"/>
            <a:ext cx="3274200" cy="2871600"/>
          </a:xfrm>
          <a:prstGeom prst="rect">
            <a:avLst/>
          </a:prstGeom>
          <a:noFill/>
          <a:ln w="19050" cap="flat" cmpd="sng">
            <a:solidFill>
              <a:srgbClr val="FF0000">
                <a:alpha val="0"/>
              </a:srgbClr>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rial"/>
              <a:buNone/>
            </a:pPr>
            <a:r>
              <a:rPr lang="en-US" sz="3000" b="0" i="0" u="none" strike="noStrike" cap="none">
                <a:solidFill>
                  <a:schemeClr val="dk1"/>
                </a:solidFill>
                <a:latin typeface="Calibri"/>
                <a:ea typeface="Calibri"/>
                <a:cs typeface="Calibri"/>
                <a:sym typeface="Calibri"/>
              </a:rPr>
              <a:t>By 2020, </a:t>
            </a:r>
            <a:r>
              <a:rPr lang="en-US" sz="3000" b="0" i="0" u="none" strike="noStrike" cap="none">
                <a:solidFill>
                  <a:srgbClr val="FF0000"/>
                </a:solidFill>
                <a:latin typeface="Calibri"/>
                <a:ea typeface="Calibri"/>
                <a:cs typeface="Calibri"/>
                <a:sym typeface="Calibri"/>
              </a:rPr>
              <a:t>2 out of every 3</a:t>
            </a:r>
            <a:r>
              <a:rPr lang="en-US" sz="3000" b="0" i="0" u="none" strike="noStrike" cap="none">
                <a:solidFill>
                  <a:schemeClr val="dk1"/>
                </a:solidFill>
                <a:latin typeface="Calibri"/>
                <a:ea typeface="Calibri"/>
                <a:cs typeface="Calibri"/>
                <a:sym typeface="Calibri"/>
              </a:rPr>
              <a:t> jobs in Maryland will require more than a high school diploma.</a:t>
            </a:r>
            <a:endParaRPr/>
          </a:p>
          <a:p>
            <a:pPr marL="0" marR="0" lvl="0" indent="0" algn="l" rtl="0">
              <a:lnSpc>
                <a:spcPct val="100000"/>
              </a:lnSpc>
              <a:spcBef>
                <a:spcPts val="0"/>
              </a:spcBef>
              <a:spcAft>
                <a:spcPts val="0"/>
              </a:spcAft>
              <a:buClr>
                <a:schemeClr val="lt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157" name="Google Shape;157;p24"/>
          <p:cNvSpPr txBox="1"/>
          <p:nvPr/>
        </p:nvSpPr>
        <p:spPr>
          <a:xfrm>
            <a:off x="4439593" y="5814020"/>
            <a:ext cx="3274200" cy="8571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4400"/>
              <a:buFont typeface="Arial"/>
              <a:buNone/>
            </a:pPr>
            <a:r>
              <a:rPr lang="en-US" sz="4400" b="1" i="0" u="none" strike="noStrike" cap="none">
                <a:solidFill>
                  <a:schemeClr val="accent1"/>
                </a:solidFill>
                <a:latin typeface="Calibri"/>
                <a:ea typeface="Calibri"/>
                <a:cs typeface="Calibri"/>
                <a:sym typeface="Calibri"/>
              </a:rPr>
              <a:t>Equity</a:t>
            </a:r>
            <a:endParaRPr/>
          </a:p>
          <a:p>
            <a:pPr marL="0" marR="0" lvl="0" indent="0" algn="l" rtl="0">
              <a:lnSpc>
                <a:spcPct val="100000"/>
              </a:lnSpc>
              <a:spcBef>
                <a:spcPts val="0"/>
              </a:spcBef>
              <a:spcAft>
                <a:spcPts val="0"/>
              </a:spcAft>
              <a:buClr>
                <a:schemeClr val="dk1"/>
              </a:buClr>
              <a:buSzPts val="4400"/>
              <a:buFont typeface="Arial"/>
              <a:buNone/>
            </a:pPr>
            <a:endParaRPr sz="4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158" name="Google Shape;158;p24"/>
          <p:cNvSpPr txBox="1"/>
          <p:nvPr/>
        </p:nvSpPr>
        <p:spPr>
          <a:xfrm>
            <a:off x="8697292" y="5824724"/>
            <a:ext cx="3274200" cy="8571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4400"/>
              <a:buFont typeface="Arial"/>
              <a:buNone/>
            </a:pPr>
            <a:r>
              <a:rPr lang="en-US" sz="4400" b="1">
                <a:solidFill>
                  <a:schemeClr val="accent1"/>
                </a:solidFill>
                <a:latin typeface="Calibri"/>
                <a:ea typeface="Calibri"/>
                <a:cs typeface="Calibri"/>
                <a:sym typeface="Calibri"/>
              </a:rPr>
              <a:t>Civics</a:t>
            </a:r>
            <a:endParaRPr sz="2400" b="0" i="0" u="none" strike="noStrike" cap="none">
              <a:solidFill>
                <a:schemeClr val="lt1"/>
              </a:solidFill>
              <a:latin typeface="Calibri"/>
              <a:ea typeface="Calibri"/>
              <a:cs typeface="Calibri"/>
              <a:sym typeface="Calibri"/>
            </a:endParaRPr>
          </a:p>
        </p:txBody>
      </p:sp>
      <p:sp>
        <p:nvSpPr>
          <p:cNvPr id="159" name="Google Shape;159;p24"/>
          <p:cNvSpPr txBox="1"/>
          <p:nvPr/>
        </p:nvSpPr>
        <p:spPr>
          <a:xfrm>
            <a:off x="4439600" y="1068625"/>
            <a:ext cx="3274200" cy="436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0000"/>
              </a:buClr>
              <a:buSzPts val="2400"/>
              <a:buFont typeface="Calibri"/>
              <a:buNone/>
            </a:pPr>
            <a:r>
              <a:rPr lang="en-US" sz="2400" b="0" i="0" u="none" strike="noStrike" cap="none">
                <a:solidFill>
                  <a:srgbClr val="FF0000"/>
                </a:solidFill>
                <a:latin typeface="Calibri"/>
                <a:ea typeface="Calibri"/>
                <a:cs typeface="Calibri"/>
                <a:sym typeface="Calibri"/>
              </a:rPr>
              <a:t>58% </a:t>
            </a:r>
            <a:r>
              <a:rPr lang="en-US" sz="2400" b="0" i="0" u="none" strike="noStrike" cap="none">
                <a:solidFill>
                  <a:schemeClr val="dk1"/>
                </a:solidFill>
                <a:latin typeface="Calibri"/>
                <a:ea typeface="Calibri"/>
                <a:cs typeface="Calibri"/>
                <a:sym typeface="Calibri"/>
              </a:rPr>
              <a:t>of schools in Maryland are considered to be in “concentrated poverty”</a:t>
            </a:r>
            <a:endParaRPr/>
          </a:p>
          <a:p>
            <a:pPr marL="0" marR="0" lvl="0" indent="0" algn="ctr" rtl="0">
              <a:lnSpc>
                <a:spcPct val="100000"/>
              </a:lnSpc>
              <a:spcBef>
                <a:spcPts val="0"/>
              </a:spcBef>
              <a:spcAft>
                <a:spcPts val="0"/>
              </a:spcAft>
              <a:buClr>
                <a:srgbClr val="FF0000"/>
              </a:buClr>
              <a:buSzPts val="2400"/>
              <a:buFont typeface="Calibri"/>
              <a:buNone/>
            </a:pPr>
            <a:endParaRPr sz="2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Maryland schools are underfunded by </a:t>
            </a:r>
            <a:r>
              <a:rPr lang="en-US" sz="2400" b="0" i="0" u="none" strike="noStrike" cap="none">
                <a:solidFill>
                  <a:srgbClr val="FF0000"/>
                </a:solidFill>
                <a:latin typeface="Calibri"/>
                <a:ea typeface="Calibri"/>
                <a:cs typeface="Calibri"/>
                <a:sym typeface="Calibri"/>
              </a:rPr>
              <a:t>$2.9 billion</a:t>
            </a:r>
            <a:endParaRPr>
              <a:solidFill>
                <a:srgbClr val="FF0000"/>
              </a:solidFill>
            </a:endParaRPr>
          </a:p>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accent3"/>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Only</a:t>
            </a:r>
            <a:r>
              <a:rPr lang="en-US" sz="2400" b="0" i="0" u="none" strike="noStrike" cap="none">
                <a:solidFill>
                  <a:schemeClr val="lt1"/>
                </a:solidFill>
                <a:latin typeface="Calibri"/>
                <a:ea typeface="Calibri"/>
                <a:cs typeface="Calibri"/>
                <a:sym typeface="Calibri"/>
              </a:rPr>
              <a:t> </a:t>
            </a:r>
            <a:r>
              <a:rPr lang="en-US" sz="2400" b="0" i="0" u="none" strike="noStrike" cap="none">
                <a:solidFill>
                  <a:srgbClr val="FF0000"/>
                </a:solidFill>
                <a:latin typeface="Calibri"/>
                <a:ea typeface="Calibri"/>
                <a:cs typeface="Calibri"/>
                <a:sym typeface="Calibri"/>
              </a:rPr>
              <a:t>4 out of 24</a:t>
            </a:r>
            <a:r>
              <a:rPr lang="en-US" sz="2400" b="0" i="0" u="none" strike="noStrike" cap="none">
                <a:solidFill>
                  <a:schemeClr val="accent3"/>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rPr>
              <a:t>jurisdictions have adequate funding levels</a:t>
            </a:r>
            <a:endParaRPr/>
          </a:p>
        </p:txBody>
      </p:sp>
      <p:sp>
        <p:nvSpPr>
          <p:cNvPr id="160" name="Google Shape;160;p24"/>
          <p:cNvSpPr txBox="1"/>
          <p:nvPr/>
        </p:nvSpPr>
        <p:spPr>
          <a:xfrm>
            <a:off x="8548225" y="1456575"/>
            <a:ext cx="3274200" cy="379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000" b="0" i="0" u="none" strike="noStrike" cap="none">
                <a:solidFill>
                  <a:srgbClr val="FF0000"/>
                </a:solidFill>
                <a:latin typeface="Calibri"/>
                <a:ea typeface="Calibri"/>
                <a:cs typeface="Calibri"/>
                <a:sym typeface="Calibri"/>
              </a:rPr>
              <a:t>10%</a:t>
            </a:r>
            <a:r>
              <a:rPr lang="en-US" sz="3000" b="0" i="0" u="none" strike="noStrike" cap="none">
                <a:solidFill>
                  <a:srgbClr val="000000"/>
                </a:solidFill>
                <a:latin typeface="Calibri"/>
                <a:ea typeface="Calibri"/>
                <a:cs typeface="Calibri"/>
                <a:sym typeface="Calibri"/>
              </a:rPr>
              <a:t> of Americans between 18 and 24 met a standard of “informed engagement” according to the Harvard Institute of Politics</a:t>
            </a:r>
            <a:endParaRPr/>
          </a:p>
        </p:txBody>
      </p:sp>
      <p:sp>
        <p:nvSpPr>
          <p:cNvPr id="161" name="Google Shape;161;p24"/>
          <p:cNvSpPr/>
          <p:nvPr/>
        </p:nvSpPr>
        <p:spPr>
          <a:xfrm>
            <a:off x="3756888" y="6016875"/>
            <a:ext cx="531000" cy="515400"/>
          </a:xfrm>
          <a:prstGeom prst="mathPlus">
            <a:avLst>
              <a:gd name="adj1" fmla="val 2352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162" name="Google Shape;162;p24"/>
          <p:cNvSpPr/>
          <p:nvPr/>
        </p:nvSpPr>
        <p:spPr>
          <a:xfrm>
            <a:off x="7865500" y="6016875"/>
            <a:ext cx="531000" cy="515400"/>
          </a:xfrm>
          <a:prstGeom prst="mathPlus">
            <a:avLst>
              <a:gd name="adj1" fmla="val 2352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cxnSp>
        <p:nvCxnSpPr>
          <p:cNvPr id="163" name="Google Shape;163;p24"/>
          <p:cNvCxnSpPr/>
          <p:nvPr/>
        </p:nvCxnSpPr>
        <p:spPr>
          <a:xfrm rot="10800000" flipH="1">
            <a:off x="2325400" y="999825"/>
            <a:ext cx="7123500" cy="15600"/>
          </a:xfrm>
          <a:prstGeom prst="straightConnector1">
            <a:avLst/>
          </a:prstGeom>
          <a:noFill/>
          <a:ln w="28575" cap="flat" cmpd="sng">
            <a:solidFill>
              <a:schemeClr val="dk2"/>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t>THE OPPORTUNITY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71100" y="-179000"/>
            <a:ext cx="11287800" cy="10077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sz="3600" b="1"/>
              <a:t>This is a once in a generation opportunity</a:t>
            </a:r>
            <a:endParaRPr sz="3600" b="1"/>
          </a:p>
        </p:txBody>
      </p:sp>
      <p:sp>
        <p:nvSpPr>
          <p:cNvPr id="176" name="Google Shape;176;p26"/>
          <p:cNvSpPr txBox="1">
            <a:spLocks noGrp="1"/>
          </p:cNvSpPr>
          <p:nvPr>
            <p:ph type="body" idx="1"/>
          </p:nvPr>
        </p:nvSpPr>
        <p:spPr>
          <a:xfrm>
            <a:off x="480975" y="941525"/>
            <a:ext cx="5216400" cy="4239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Maryland is in the midst of a once in a generation opportunity to change our state education system. </a:t>
            </a:r>
            <a:endParaRPr/>
          </a:p>
          <a:p>
            <a:pPr marL="0" lvl="0" indent="0" algn="l" rtl="0">
              <a:spcBef>
                <a:spcPts val="2100"/>
              </a:spcBef>
              <a:spcAft>
                <a:spcPts val="0"/>
              </a:spcAft>
              <a:buNone/>
            </a:pPr>
            <a:r>
              <a:rPr lang="en-US"/>
              <a:t>In 2016, the state of Maryland created the “Kirwan Commission,” tasked with making recommendations to make Maryland’s education system world-class. </a:t>
            </a:r>
            <a:endParaRPr/>
          </a:p>
          <a:p>
            <a:pPr marL="0" lvl="0" indent="0" algn="l" rtl="0">
              <a:spcBef>
                <a:spcPts val="2100"/>
              </a:spcBef>
              <a:spcAft>
                <a:spcPts val="0"/>
              </a:spcAft>
              <a:buNone/>
            </a:pPr>
            <a:r>
              <a:rPr lang="en-US"/>
              <a:t>The commission is chaired by Dr. William “Brit” Kirwan and they produced a 200+ page report after two years of expert testimony and study. </a:t>
            </a:r>
            <a:endParaRPr/>
          </a:p>
          <a:p>
            <a:pPr marL="0" lvl="0" indent="0" algn="l" rtl="0">
              <a:spcBef>
                <a:spcPts val="2100"/>
              </a:spcBef>
              <a:spcAft>
                <a:spcPts val="0"/>
              </a:spcAft>
              <a:buNone/>
            </a:pPr>
            <a:r>
              <a:rPr lang="en-US"/>
              <a:t>If fully implemented and funded the recommendations will lead to Maryland’s public school system becoming world-class. </a:t>
            </a:r>
            <a:endParaRPr/>
          </a:p>
          <a:p>
            <a:pPr marL="0" lvl="0" indent="0" algn="l" rtl="0">
              <a:spcBef>
                <a:spcPts val="2100"/>
              </a:spcBef>
              <a:spcAft>
                <a:spcPts val="2100"/>
              </a:spcAft>
              <a:buNone/>
            </a:pPr>
            <a:r>
              <a:rPr lang="en-US"/>
              <a:t>Strong Schools Maryland formed to be the only grassroots, Kirwan focused organization in the state with the explicit goal of getting the Kirwan recommendations passed into law. </a:t>
            </a:r>
            <a:endParaRPr/>
          </a:p>
        </p:txBody>
      </p:sp>
      <p:pic>
        <p:nvPicPr>
          <p:cNvPr id="177" name="Google Shape;177;p26"/>
          <p:cNvPicPr preferRelativeResize="0"/>
          <p:nvPr/>
        </p:nvPicPr>
        <p:blipFill>
          <a:blip r:embed="rId3">
            <a:alphaModFix/>
          </a:blip>
          <a:stretch>
            <a:fillRect/>
          </a:stretch>
        </p:blipFill>
        <p:spPr>
          <a:xfrm>
            <a:off x="6740750" y="828700"/>
            <a:ext cx="4393423" cy="5724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7"/>
          <p:cNvPicPr preferRelativeResize="0"/>
          <p:nvPr/>
        </p:nvPicPr>
        <p:blipFill>
          <a:blip r:embed="rId3">
            <a:alphaModFix/>
          </a:blip>
          <a:stretch>
            <a:fillRect/>
          </a:stretch>
        </p:blipFill>
        <p:spPr>
          <a:xfrm>
            <a:off x="121650" y="83700"/>
            <a:ext cx="5621189" cy="6553199"/>
          </a:xfrm>
          <a:prstGeom prst="rect">
            <a:avLst/>
          </a:prstGeom>
          <a:noFill/>
          <a:ln w="19050" cap="flat" cmpd="sng">
            <a:solidFill>
              <a:schemeClr val="dk2"/>
            </a:solidFill>
            <a:prstDash val="solid"/>
            <a:round/>
            <a:headEnd type="none" w="sm" len="sm"/>
            <a:tailEnd type="none" w="sm" len="sm"/>
          </a:ln>
        </p:spPr>
      </p:pic>
      <p:pic>
        <p:nvPicPr>
          <p:cNvPr id="184" name="Google Shape;184;p27"/>
          <p:cNvPicPr preferRelativeResize="0"/>
          <p:nvPr/>
        </p:nvPicPr>
        <p:blipFill>
          <a:blip r:embed="rId4">
            <a:alphaModFix/>
          </a:blip>
          <a:stretch>
            <a:fillRect/>
          </a:stretch>
        </p:blipFill>
        <p:spPr>
          <a:xfrm>
            <a:off x="6759639" y="83700"/>
            <a:ext cx="4710870" cy="65532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8"/>
          <p:cNvPicPr preferRelativeResize="0"/>
          <p:nvPr/>
        </p:nvPicPr>
        <p:blipFill>
          <a:blip r:embed="rId3">
            <a:alphaModFix/>
          </a:blip>
          <a:stretch>
            <a:fillRect/>
          </a:stretch>
        </p:blipFill>
        <p:spPr>
          <a:xfrm>
            <a:off x="0" y="0"/>
            <a:ext cx="12192000" cy="6858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9"/>
          <p:cNvPicPr preferRelativeResize="0"/>
          <p:nvPr/>
        </p:nvPicPr>
        <p:blipFill>
          <a:blip r:embed="rId3">
            <a:alphaModFix/>
          </a:blip>
          <a:stretch>
            <a:fillRect/>
          </a:stretch>
        </p:blipFill>
        <p:spPr>
          <a:xfrm>
            <a:off x="76200" y="228600"/>
            <a:ext cx="12039600" cy="63384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t>Strong School Maryland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1" descr="Strong Schools Maryland - Overview&#10;&#10;This is a high overview of Strong Schools Maryland and Groups of 10.&#10;&#10;Like us on Facebook: www.facebook.com/strongschoolsmaryland/&#10;Like us on Twitter: &#10;https://twitter.com/StrongSchoolsMD&#10;Visit our website: http://www.strongschoolsmaryland.org/&#10;&#10;----------------------&#10;Music:&#10;&#10;BACK IN SUMMER by Nicolai Heidlas Music https://soundcloud.com/nicolai-heidlas&#10;Creative Commons — Attribution 3.0 Unported— CC BY 3.0 &#10;http://creativecommons.org/licenses/b...&#10;Music provided by Audio Library https://youtu.be/sGsC98vR4Q4" title="What is Strong Schools Maryland?">
            <a:hlinkClick r:id="rId3"/>
          </p:cNvPr>
          <p:cNvPicPr preferRelativeResize="0"/>
          <p:nvPr/>
        </p:nvPicPr>
        <p:blipFill>
          <a:blip r:embed="rId4">
            <a:alphaModFix/>
          </a:blip>
          <a:stretch>
            <a:fillRect/>
          </a:stretch>
        </p:blipFill>
        <p:spPr>
          <a:xfrm>
            <a:off x="1978975" y="289650"/>
            <a:ext cx="8234050" cy="6175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2"/>
          <p:cNvSpPr/>
          <p:nvPr/>
        </p:nvSpPr>
        <p:spPr>
          <a:xfrm>
            <a:off x="0" y="0"/>
            <a:ext cx="12192000" cy="63343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3" name="Google Shape;213;p32"/>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32"/>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5" name="Google Shape;215;p32"/>
          <p:cNvCxnSpPr/>
          <p:nvPr/>
        </p:nvCxnSpPr>
        <p:spPr>
          <a:xfrm>
            <a:off x="6840096" y="2085703"/>
            <a:ext cx="4114800" cy="0"/>
          </a:xfrm>
          <a:prstGeom prst="straightConnector1">
            <a:avLst/>
          </a:prstGeom>
          <a:noFill/>
          <a:ln w="9525" cap="flat" cmpd="sng">
            <a:solidFill>
              <a:srgbClr val="7F7F7F">
                <a:alpha val="89411"/>
              </a:srgbClr>
            </a:solidFill>
            <a:prstDash val="solid"/>
            <a:round/>
            <a:headEnd type="none" w="sm" len="sm"/>
            <a:tailEnd type="none" w="sm" len="sm"/>
          </a:ln>
        </p:spPr>
      </p:cxnSp>
      <p:sp>
        <p:nvSpPr>
          <p:cNvPr id="216" name="Google Shape;216;p32"/>
          <p:cNvSpPr/>
          <p:nvPr/>
        </p:nvSpPr>
        <p:spPr>
          <a:xfrm>
            <a:off x="3512061" y="321733"/>
            <a:ext cx="2583939" cy="19552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32"/>
          <p:cNvSpPr/>
          <p:nvPr/>
        </p:nvSpPr>
        <p:spPr>
          <a:xfrm>
            <a:off x="321733" y="3879167"/>
            <a:ext cx="3057906" cy="2135564"/>
          </a:xfrm>
          <a:prstGeom prst="rect">
            <a:avLst/>
          </a:prstGeom>
          <a:solidFill>
            <a:srgbClr val="E5E5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32"/>
          <p:cNvSpPr/>
          <p:nvPr/>
        </p:nvSpPr>
        <p:spPr>
          <a:xfrm>
            <a:off x="321733" y="321733"/>
            <a:ext cx="3057906" cy="3408237"/>
          </a:xfrm>
          <a:prstGeom prst="rect">
            <a:avLst/>
          </a:prstGeom>
          <a:solidFill>
            <a:srgbClr val="FFFFFF"/>
          </a:solidFill>
          <a:ln w="635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32"/>
          <p:cNvSpPr/>
          <p:nvPr/>
        </p:nvSpPr>
        <p:spPr>
          <a:xfrm>
            <a:off x="3528588" y="2451014"/>
            <a:ext cx="2567411" cy="3532765"/>
          </a:xfrm>
          <a:prstGeom prst="rect">
            <a:avLst/>
          </a:prstGeom>
          <a:solidFill>
            <a:srgbClr val="FFFFFF"/>
          </a:solidFill>
          <a:ln w="635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0" name="Google Shape;220;p32" descr="A picture containing clipart  Description generated with very high confidence"/>
          <p:cNvPicPr preferRelativeResize="0">
            <a:picLocks noGrp="1"/>
          </p:cNvPicPr>
          <p:nvPr>
            <p:ph type="body" idx="1"/>
          </p:nvPr>
        </p:nvPicPr>
        <p:blipFill rotWithShape="1">
          <a:blip r:embed="rId3">
            <a:alphaModFix/>
          </a:blip>
          <a:srcRect/>
          <a:stretch/>
        </p:blipFill>
        <p:spPr>
          <a:xfrm>
            <a:off x="9982198" y="-4"/>
            <a:ext cx="2209800" cy="904800"/>
          </a:xfrm>
          <a:prstGeom prst="rect">
            <a:avLst/>
          </a:prstGeom>
          <a:noFill/>
          <a:ln>
            <a:noFill/>
          </a:ln>
        </p:spPr>
      </p:pic>
      <p:sp>
        <p:nvSpPr>
          <p:cNvPr id="221" name="Google Shape;221;p3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FFFFFF"/>
              </a:buClr>
              <a:buSzPts val="1050"/>
              <a:buFont typeface="Calibri"/>
              <a:buNone/>
            </a:pPr>
            <a:fld id="{00000000-1234-1234-1234-123412341234}" type="slidenum">
              <a:rPr lang="en-US"/>
              <a:t>18</a:t>
            </a:fld>
            <a:endParaRPr/>
          </a:p>
        </p:txBody>
      </p:sp>
      <p:sp>
        <p:nvSpPr>
          <p:cNvPr id="222" name="Google Shape;222;p32"/>
          <p:cNvSpPr txBox="1"/>
          <p:nvPr/>
        </p:nvSpPr>
        <p:spPr>
          <a:xfrm>
            <a:off x="6733351" y="483575"/>
            <a:ext cx="4479000" cy="14508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Who are we?</a:t>
            </a:r>
            <a:endParaRPr/>
          </a:p>
        </p:txBody>
      </p:sp>
      <p:sp>
        <p:nvSpPr>
          <p:cNvPr id="223" name="Google Shape;223;p32"/>
          <p:cNvSpPr/>
          <p:nvPr/>
        </p:nvSpPr>
        <p:spPr>
          <a:xfrm>
            <a:off x="321733" y="3879167"/>
            <a:ext cx="3044206" cy="2135564"/>
          </a:xfrm>
          <a:prstGeom prst="rect">
            <a:avLst/>
          </a:prstGeom>
          <a:solidFill>
            <a:schemeClr val="dk1"/>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4" name="Google Shape;224;p32"/>
          <p:cNvSpPr txBox="1"/>
          <p:nvPr/>
        </p:nvSpPr>
        <p:spPr>
          <a:xfrm>
            <a:off x="6657150" y="2100475"/>
            <a:ext cx="4479000" cy="37632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Calibri"/>
              <a:buNone/>
            </a:pPr>
            <a:r>
              <a:rPr lang="en-US" sz="3200" b="1" i="0" u="none" strike="noStrike" cap="none">
                <a:solidFill>
                  <a:schemeClr val="dk1"/>
                </a:solidFill>
                <a:latin typeface="Calibri"/>
                <a:ea typeface="Calibri"/>
                <a:cs typeface="Calibri"/>
                <a:sym typeface="Calibri"/>
              </a:rPr>
              <a:t>We are seizing a once in a generation opportunity, as a time limited campaign, to establish a </a:t>
            </a:r>
            <a:r>
              <a:rPr lang="en-US" sz="3200" b="1" i="0" u="none" strike="noStrike" cap="none">
                <a:solidFill>
                  <a:srgbClr val="FF0000"/>
                </a:solidFill>
                <a:latin typeface="Calibri"/>
                <a:ea typeface="Calibri"/>
                <a:cs typeface="Calibri"/>
                <a:sym typeface="Calibri"/>
              </a:rPr>
              <a:t>WORLD-CLASS EDUCATION for all of Maryland's children. </a:t>
            </a:r>
            <a:endParaRPr>
              <a:solidFill>
                <a:srgbClr val="FF0000"/>
              </a:solidFill>
            </a:endParaRPr>
          </a:p>
        </p:txBody>
      </p:sp>
      <p:pic>
        <p:nvPicPr>
          <p:cNvPr id="225" name="Google Shape;225;p32" descr="bal-premd-kindergarten-p2-readi-20150519.jpg"/>
          <p:cNvPicPr preferRelativeResize="0"/>
          <p:nvPr/>
        </p:nvPicPr>
        <p:blipFill rotWithShape="1">
          <a:blip r:embed="rId4">
            <a:alphaModFix/>
          </a:blip>
          <a:srcRect/>
          <a:stretch/>
        </p:blipFill>
        <p:spPr>
          <a:xfrm>
            <a:off x="3657825" y="543925"/>
            <a:ext cx="2292398" cy="1556550"/>
          </a:xfrm>
          <a:prstGeom prst="rect">
            <a:avLst/>
          </a:prstGeom>
          <a:noFill/>
          <a:ln>
            <a:noFill/>
          </a:ln>
        </p:spPr>
      </p:pic>
      <p:pic>
        <p:nvPicPr>
          <p:cNvPr id="226" name="Google Shape;226;p32" descr="bs-md-school-rankings-parcc-20161025.jpg"/>
          <p:cNvPicPr preferRelativeResize="0"/>
          <p:nvPr/>
        </p:nvPicPr>
        <p:blipFill rotWithShape="1">
          <a:blip r:embed="rId5">
            <a:alphaModFix/>
          </a:blip>
          <a:srcRect/>
          <a:stretch/>
        </p:blipFill>
        <p:spPr>
          <a:xfrm>
            <a:off x="566986" y="4092658"/>
            <a:ext cx="2567400" cy="1708591"/>
          </a:xfrm>
          <a:prstGeom prst="rect">
            <a:avLst/>
          </a:prstGeom>
          <a:noFill/>
          <a:ln>
            <a:noFill/>
          </a:ln>
        </p:spPr>
      </p:pic>
      <p:pic>
        <p:nvPicPr>
          <p:cNvPr id="227" name="Google Shape;227;p32" descr="strong schools.jpg"/>
          <p:cNvPicPr preferRelativeResize="0"/>
          <p:nvPr/>
        </p:nvPicPr>
        <p:blipFill rotWithShape="1">
          <a:blip r:embed="rId6">
            <a:alphaModFix/>
          </a:blip>
          <a:srcRect/>
          <a:stretch/>
        </p:blipFill>
        <p:spPr>
          <a:xfrm>
            <a:off x="3657825" y="3103913"/>
            <a:ext cx="2292400" cy="2403477"/>
          </a:xfrm>
          <a:prstGeom prst="rect">
            <a:avLst/>
          </a:prstGeom>
          <a:noFill/>
          <a:ln>
            <a:noFill/>
          </a:ln>
        </p:spPr>
      </p:pic>
      <p:pic>
        <p:nvPicPr>
          <p:cNvPr id="228" name="Google Shape;228;p32"/>
          <p:cNvPicPr preferRelativeResize="0"/>
          <p:nvPr/>
        </p:nvPicPr>
        <p:blipFill rotWithShape="1">
          <a:blip r:embed="rId7">
            <a:alphaModFix/>
          </a:blip>
          <a:srcRect/>
          <a:stretch/>
        </p:blipFill>
        <p:spPr>
          <a:xfrm>
            <a:off x="440725" y="1086100"/>
            <a:ext cx="2819925" cy="187948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pic>
        <p:nvPicPr>
          <p:cNvPr id="234" name="Google Shape;234;p33"/>
          <p:cNvPicPr preferRelativeResize="0"/>
          <p:nvPr/>
        </p:nvPicPr>
        <p:blipFill>
          <a:blip r:embed="rId3">
            <a:alphaModFix/>
          </a:blip>
          <a:stretch>
            <a:fillRect/>
          </a:stretch>
        </p:blipFill>
        <p:spPr>
          <a:xfrm>
            <a:off x="1361725" y="2057200"/>
            <a:ext cx="3012601" cy="2253675"/>
          </a:xfrm>
          <a:prstGeom prst="rect">
            <a:avLst/>
          </a:prstGeom>
          <a:noFill/>
          <a:ln>
            <a:noFill/>
          </a:ln>
          <a:effectLst>
            <a:outerShdw blurRad="57150" dist="19050" dir="5400000" algn="bl" rotWithShape="0">
              <a:srgbClr val="000000">
                <a:alpha val="50000"/>
              </a:srgbClr>
            </a:outerShdw>
          </a:effectLst>
        </p:spPr>
      </p:pic>
      <p:pic>
        <p:nvPicPr>
          <p:cNvPr id="235" name="Google Shape;235;p33"/>
          <p:cNvPicPr preferRelativeResize="0"/>
          <p:nvPr/>
        </p:nvPicPr>
        <p:blipFill>
          <a:blip r:embed="rId4">
            <a:alphaModFix/>
          </a:blip>
          <a:stretch>
            <a:fillRect/>
          </a:stretch>
        </p:blipFill>
        <p:spPr>
          <a:xfrm>
            <a:off x="3887625" y="2942275"/>
            <a:ext cx="3959560" cy="2253674"/>
          </a:xfrm>
          <a:prstGeom prst="rect">
            <a:avLst/>
          </a:prstGeom>
          <a:noFill/>
          <a:ln>
            <a:noFill/>
          </a:ln>
          <a:effectLst>
            <a:outerShdw blurRad="57150" dist="19050" dir="5400000" algn="bl" rotWithShape="0">
              <a:srgbClr val="000000">
                <a:alpha val="50000"/>
              </a:srgbClr>
            </a:outerShdw>
          </a:effectLst>
        </p:spPr>
      </p:pic>
      <p:pic>
        <p:nvPicPr>
          <p:cNvPr id="236" name="Google Shape;236;p33"/>
          <p:cNvPicPr preferRelativeResize="0"/>
          <p:nvPr/>
        </p:nvPicPr>
        <p:blipFill rotWithShape="1">
          <a:blip r:embed="rId5">
            <a:alphaModFix/>
          </a:blip>
          <a:srcRect l="6143" t="4577" r="12050" b="69325"/>
          <a:stretch/>
        </p:blipFill>
        <p:spPr>
          <a:xfrm>
            <a:off x="6671850" y="4489200"/>
            <a:ext cx="4464000" cy="194207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237" name="Google Shape;237;p33"/>
          <p:cNvSpPr txBox="1"/>
          <p:nvPr/>
        </p:nvSpPr>
        <p:spPr>
          <a:xfrm>
            <a:off x="1520575" y="1242125"/>
            <a:ext cx="28473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0B5394"/>
                </a:solidFill>
                <a:latin typeface="Calibri"/>
                <a:ea typeface="Calibri"/>
                <a:cs typeface="Calibri"/>
                <a:sym typeface="Calibri"/>
              </a:rPr>
              <a:t>August 2017:  </a:t>
            </a:r>
            <a:endParaRPr b="1">
              <a:solidFill>
                <a:srgbClr val="0B5394"/>
              </a:solidFill>
              <a:latin typeface="Calibri"/>
              <a:ea typeface="Calibri"/>
              <a:cs typeface="Calibri"/>
              <a:sym typeface="Calibri"/>
            </a:endParaRPr>
          </a:p>
          <a:p>
            <a:pPr marL="0" lvl="0" indent="0" algn="ctr" rtl="0">
              <a:spcBef>
                <a:spcPts val="0"/>
              </a:spcBef>
              <a:spcAft>
                <a:spcPts val="0"/>
              </a:spcAft>
              <a:buNone/>
            </a:pPr>
            <a:r>
              <a:rPr lang="en-US" b="1">
                <a:solidFill>
                  <a:srgbClr val="0B5394"/>
                </a:solidFill>
                <a:latin typeface="Calibri"/>
                <a:ea typeface="Calibri"/>
                <a:cs typeface="Calibri"/>
                <a:sym typeface="Calibri"/>
              </a:rPr>
              <a:t>SSM Polling</a:t>
            </a:r>
            <a:endParaRPr b="1">
              <a:solidFill>
                <a:srgbClr val="0B5394"/>
              </a:solidFill>
              <a:latin typeface="Calibri"/>
              <a:ea typeface="Calibri"/>
              <a:cs typeface="Calibri"/>
              <a:sym typeface="Calibri"/>
            </a:endParaRPr>
          </a:p>
        </p:txBody>
      </p:sp>
      <p:sp>
        <p:nvSpPr>
          <p:cNvPr id="238" name="Google Shape;238;p33"/>
          <p:cNvSpPr txBox="1"/>
          <p:nvPr/>
        </p:nvSpPr>
        <p:spPr>
          <a:xfrm>
            <a:off x="3963725" y="1242125"/>
            <a:ext cx="39594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0B5394"/>
                </a:solidFill>
                <a:latin typeface="Calibri"/>
                <a:ea typeface="Calibri"/>
                <a:cs typeface="Calibri"/>
                <a:sym typeface="Calibri"/>
              </a:rPr>
              <a:t>February 2018: </a:t>
            </a:r>
            <a:endParaRPr b="1">
              <a:solidFill>
                <a:srgbClr val="0B5394"/>
              </a:solidFill>
              <a:latin typeface="Calibri"/>
              <a:ea typeface="Calibri"/>
              <a:cs typeface="Calibri"/>
              <a:sym typeface="Calibri"/>
            </a:endParaRPr>
          </a:p>
          <a:p>
            <a:pPr marL="0" lvl="0" indent="0" algn="ctr" rtl="0">
              <a:spcBef>
                <a:spcPts val="0"/>
              </a:spcBef>
              <a:spcAft>
                <a:spcPts val="0"/>
              </a:spcAft>
              <a:buNone/>
            </a:pPr>
            <a:r>
              <a:rPr lang="en-US" b="1">
                <a:solidFill>
                  <a:srgbClr val="0B5394"/>
                </a:solidFill>
                <a:latin typeface="Calibri"/>
                <a:ea typeface="Calibri"/>
                <a:cs typeface="Calibri"/>
                <a:sym typeface="Calibri"/>
              </a:rPr>
              <a:t>Leadership Adopts Policy</a:t>
            </a:r>
            <a:endParaRPr b="1">
              <a:solidFill>
                <a:srgbClr val="0B5394"/>
              </a:solidFill>
              <a:latin typeface="Calibri"/>
              <a:ea typeface="Calibri"/>
              <a:cs typeface="Calibri"/>
              <a:sym typeface="Calibri"/>
            </a:endParaRPr>
          </a:p>
        </p:txBody>
      </p:sp>
      <p:sp>
        <p:nvSpPr>
          <p:cNvPr id="239" name="Google Shape;239;p33"/>
          <p:cNvSpPr txBox="1"/>
          <p:nvPr/>
        </p:nvSpPr>
        <p:spPr>
          <a:xfrm>
            <a:off x="6748050" y="1242125"/>
            <a:ext cx="43962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0B5394"/>
                </a:solidFill>
                <a:latin typeface="Calibri"/>
                <a:ea typeface="Calibri"/>
                <a:cs typeface="Calibri"/>
                <a:sym typeface="Calibri"/>
              </a:rPr>
              <a:t>April 2018: </a:t>
            </a:r>
            <a:endParaRPr b="1">
              <a:solidFill>
                <a:srgbClr val="0B5394"/>
              </a:solidFill>
              <a:latin typeface="Calibri"/>
              <a:ea typeface="Calibri"/>
              <a:cs typeface="Calibri"/>
              <a:sym typeface="Calibri"/>
            </a:endParaRPr>
          </a:p>
          <a:p>
            <a:pPr marL="0" lvl="0" indent="0" algn="ctr" rtl="0">
              <a:spcBef>
                <a:spcPts val="0"/>
              </a:spcBef>
              <a:spcAft>
                <a:spcPts val="0"/>
              </a:spcAft>
              <a:buNone/>
            </a:pPr>
            <a:r>
              <a:rPr lang="en-US" b="1">
                <a:solidFill>
                  <a:srgbClr val="0B5394"/>
                </a:solidFill>
                <a:latin typeface="Calibri"/>
                <a:ea typeface="Calibri"/>
                <a:cs typeface="Calibri"/>
                <a:sym typeface="Calibri"/>
              </a:rPr>
              <a:t>Ballot Question Passes</a:t>
            </a:r>
            <a:endParaRPr b="1">
              <a:solidFill>
                <a:srgbClr val="0B5394"/>
              </a:solidFill>
              <a:latin typeface="Calibri"/>
              <a:ea typeface="Calibri"/>
              <a:cs typeface="Calibri"/>
              <a:sym typeface="Calibri"/>
            </a:endParaRPr>
          </a:p>
        </p:txBody>
      </p:sp>
      <p:cxnSp>
        <p:nvCxnSpPr>
          <p:cNvPr id="240" name="Google Shape;240;p33"/>
          <p:cNvCxnSpPr/>
          <p:nvPr/>
        </p:nvCxnSpPr>
        <p:spPr>
          <a:xfrm>
            <a:off x="3963725" y="1532825"/>
            <a:ext cx="772200" cy="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41" name="Google Shape;241;p33"/>
          <p:cNvCxnSpPr/>
          <p:nvPr/>
        </p:nvCxnSpPr>
        <p:spPr>
          <a:xfrm>
            <a:off x="7150925" y="1532825"/>
            <a:ext cx="772200" cy="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242" name="Google Shape;242;p33"/>
          <p:cNvSpPr txBox="1">
            <a:spLocks noGrp="1"/>
          </p:cNvSpPr>
          <p:nvPr>
            <p:ph type="title" idx="4294967295"/>
          </p:nvPr>
        </p:nvSpPr>
        <p:spPr>
          <a:xfrm>
            <a:off x="152400" y="0"/>
            <a:ext cx="11738700" cy="1008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000" b="1">
                <a:latin typeface="Calibri"/>
                <a:ea typeface="Calibri"/>
                <a:cs typeface="Calibri"/>
                <a:sym typeface="Calibri"/>
              </a:rPr>
              <a:t>Example of Immediate Impact &amp; Setting the Stage</a:t>
            </a:r>
            <a:endParaRPr sz="4000" b="1">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t>THE PROBLEM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4"/>
          <p:cNvSpPr txBox="1">
            <a:spLocks noGrp="1"/>
          </p:cNvSpPr>
          <p:nvPr>
            <p:ph type="title"/>
          </p:nvPr>
        </p:nvSpPr>
        <p:spPr>
          <a:xfrm>
            <a:off x="0" y="-8"/>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Examples of 3 wins</a:t>
            </a:r>
            <a:endParaRPr/>
          </a:p>
        </p:txBody>
      </p:sp>
      <p:pic>
        <p:nvPicPr>
          <p:cNvPr id="249" name="Google Shape;249;p34"/>
          <p:cNvPicPr preferRelativeResize="0"/>
          <p:nvPr/>
        </p:nvPicPr>
        <p:blipFill>
          <a:blip r:embed="rId3">
            <a:alphaModFix/>
          </a:blip>
          <a:stretch>
            <a:fillRect/>
          </a:stretch>
        </p:blipFill>
        <p:spPr>
          <a:xfrm>
            <a:off x="91575" y="805850"/>
            <a:ext cx="6474475" cy="2477725"/>
          </a:xfrm>
          <a:prstGeom prst="rect">
            <a:avLst/>
          </a:prstGeom>
          <a:noFill/>
          <a:ln w="19050" cap="flat" cmpd="sng">
            <a:solidFill>
              <a:schemeClr val="dk2"/>
            </a:solidFill>
            <a:prstDash val="solid"/>
            <a:round/>
            <a:headEnd type="none" w="sm" len="sm"/>
            <a:tailEnd type="none" w="sm" len="sm"/>
          </a:ln>
        </p:spPr>
      </p:pic>
      <p:pic>
        <p:nvPicPr>
          <p:cNvPr id="250" name="Google Shape;250;p34"/>
          <p:cNvPicPr preferRelativeResize="0"/>
          <p:nvPr/>
        </p:nvPicPr>
        <p:blipFill>
          <a:blip r:embed="rId4">
            <a:alphaModFix/>
          </a:blip>
          <a:stretch>
            <a:fillRect/>
          </a:stretch>
        </p:blipFill>
        <p:spPr>
          <a:xfrm>
            <a:off x="6971600" y="219625"/>
            <a:ext cx="5079775" cy="3724000"/>
          </a:xfrm>
          <a:prstGeom prst="rect">
            <a:avLst/>
          </a:prstGeom>
          <a:noFill/>
          <a:ln w="19050" cap="flat" cmpd="sng">
            <a:solidFill>
              <a:schemeClr val="dk2"/>
            </a:solidFill>
            <a:prstDash val="solid"/>
            <a:round/>
            <a:headEnd type="none" w="sm" len="sm"/>
            <a:tailEnd type="none" w="sm" len="sm"/>
          </a:ln>
        </p:spPr>
      </p:pic>
      <p:pic>
        <p:nvPicPr>
          <p:cNvPr id="251" name="Google Shape;251;p34"/>
          <p:cNvPicPr preferRelativeResize="0"/>
          <p:nvPr/>
        </p:nvPicPr>
        <p:blipFill>
          <a:blip r:embed="rId5">
            <a:alphaModFix/>
          </a:blip>
          <a:stretch>
            <a:fillRect/>
          </a:stretch>
        </p:blipFill>
        <p:spPr>
          <a:xfrm>
            <a:off x="148801" y="3793222"/>
            <a:ext cx="5184174" cy="2615225"/>
          </a:xfrm>
          <a:prstGeom prst="rect">
            <a:avLst/>
          </a:prstGeom>
          <a:noFill/>
          <a:ln w="28575" cap="flat" cmpd="sng">
            <a:solidFill>
              <a:schemeClr val="dk2"/>
            </a:solidFill>
            <a:prstDash val="solid"/>
            <a:round/>
            <a:headEnd type="none" w="sm" len="sm"/>
            <a:tailEnd type="none" w="sm" len="sm"/>
          </a:ln>
        </p:spPr>
      </p:pic>
      <p:sp>
        <p:nvSpPr>
          <p:cNvPr id="252" name="Google Shape;252;p34"/>
          <p:cNvSpPr txBox="1"/>
          <p:nvPr/>
        </p:nvSpPr>
        <p:spPr>
          <a:xfrm>
            <a:off x="6353350" y="4287750"/>
            <a:ext cx="4659900" cy="2120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a:t>Changing the Maryland Constitution to close the Education Trust Fund loophole (beat polling estimates)</a:t>
            </a:r>
            <a:endParaRPr/>
          </a:p>
          <a:p>
            <a:pPr marL="0" lvl="0" indent="0" algn="l" rtl="0">
              <a:spcBef>
                <a:spcPts val="0"/>
              </a:spcBef>
              <a:spcAft>
                <a:spcPts val="0"/>
              </a:spcAft>
              <a:buNone/>
            </a:pPr>
            <a:endParaRPr/>
          </a:p>
          <a:p>
            <a:pPr marL="0" lvl="0" indent="0" algn="l" rtl="0">
              <a:spcBef>
                <a:spcPts val="0"/>
              </a:spcBef>
              <a:spcAft>
                <a:spcPts val="0"/>
              </a:spcAft>
              <a:buNone/>
            </a:pPr>
            <a:r>
              <a:rPr lang="en-US"/>
              <a:t>Pass the initial phase in for the Kirwan recommendations (2020 will be the session for full phase in plus funding streams) </a:t>
            </a:r>
            <a:endParaRPr/>
          </a:p>
          <a:p>
            <a:pPr marL="0" lvl="0" indent="0" algn="l" rtl="0">
              <a:spcBef>
                <a:spcPts val="0"/>
              </a:spcBef>
              <a:spcAft>
                <a:spcPts val="0"/>
              </a:spcAft>
              <a:buNone/>
            </a:pPr>
            <a:endParaRPr/>
          </a:p>
          <a:p>
            <a:pPr marL="0" lvl="0" indent="0" algn="l" rtl="0">
              <a:spcBef>
                <a:spcPts val="0"/>
              </a:spcBef>
              <a:spcAft>
                <a:spcPts val="0"/>
              </a:spcAft>
              <a:buNone/>
            </a:pPr>
            <a:r>
              <a:rPr lang="en-US"/>
              <a:t>Secured part of a future Kirwan funding source</a:t>
            </a:r>
            <a:endParaRPr/>
          </a:p>
          <a:p>
            <a:pPr marL="0" lvl="0" indent="0" algn="l" rtl="0">
              <a:spcBef>
                <a:spcPts val="0"/>
              </a:spcBef>
              <a:spcAft>
                <a:spcPts val="0"/>
              </a:spcAft>
              <a:buNone/>
            </a:pPr>
            <a:endParaRPr/>
          </a:p>
        </p:txBody>
      </p:sp>
      <p:cxnSp>
        <p:nvCxnSpPr>
          <p:cNvPr id="253" name="Google Shape;253;p34"/>
          <p:cNvCxnSpPr/>
          <p:nvPr/>
        </p:nvCxnSpPr>
        <p:spPr>
          <a:xfrm rot="10800000">
            <a:off x="5518325" y="3417600"/>
            <a:ext cx="807300" cy="852900"/>
          </a:xfrm>
          <a:prstGeom prst="straightConnector1">
            <a:avLst/>
          </a:prstGeom>
          <a:noFill/>
          <a:ln w="9525" cap="flat" cmpd="sng">
            <a:solidFill>
              <a:schemeClr val="dk2"/>
            </a:solidFill>
            <a:prstDash val="solid"/>
            <a:round/>
            <a:headEnd type="none" w="med" len="med"/>
            <a:tailEnd type="triangle" w="med" len="med"/>
          </a:ln>
        </p:spPr>
      </p:cxnSp>
      <p:cxnSp>
        <p:nvCxnSpPr>
          <p:cNvPr id="254" name="Google Shape;254;p34"/>
          <p:cNvCxnSpPr/>
          <p:nvPr/>
        </p:nvCxnSpPr>
        <p:spPr>
          <a:xfrm flipH="1">
            <a:off x="5467050" y="5976425"/>
            <a:ext cx="864300" cy="17100"/>
          </a:xfrm>
          <a:prstGeom prst="straightConnector1">
            <a:avLst/>
          </a:prstGeom>
          <a:noFill/>
          <a:ln w="9525" cap="flat" cmpd="sng">
            <a:solidFill>
              <a:schemeClr val="dk2"/>
            </a:solidFill>
            <a:prstDash val="solid"/>
            <a:round/>
            <a:headEnd type="none" w="med" len="med"/>
            <a:tailEnd type="triangle" w="med" len="med"/>
          </a:ln>
        </p:spPr>
      </p:cxnSp>
      <p:cxnSp>
        <p:nvCxnSpPr>
          <p:cNvPr id="255" name="Google Shape;255;p34"/>
          <p:cNvCxnSpPr>
            <a:stCxn id="252" idx="3"/>
          </p:cNvCxnSpPr>
          <p:nvPr/>
        </p:nvCxnSpPr>
        <p:spPr>
          <a:xfrm rot="10800000" flipH="1">
            <a:off x="11013250" y="4104600"/>
            <a:ext cx="521700" cy="1243500"/>
          </a:xfrm>
          <a:prstGeom prst="bentConnector2">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t>Photos of </a:t>
            </a:r>
            <a:endParaRPr/>
          </a:p>
          <a:p>
            <a:pPr marL="0" lvl="0" indent="0" algn="ctr" rtl="0">
              <a:spcBef>
                <a:spcPts val="0"/>
              </a:spcBef>
              <a:spcAft>
                <a:spcPts val="0"/>
              </a:spcAft>
              <a:buNone/>
            </a:pPr>
            <a:r>
              <a:rPr lang="en-US"/>
              <a:t>Strong Schools Maryland in Action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6"/>
          <p:cNvPicPr preferRelativeResize="0"/>
          <p:nvPr/>
        </p:nvPicPr>
        <p:blipFill rotWithShape="1">
          <a:blip r:embed="rId3">
            <a:alphaModFix/>
          </a:blip>
          <a:srcRect l="15952"/>
          <a:stretch/>
        </p:blipFill>
        <p:spPr>
          <a:xfrm>
            <a:off x="2623593" y="0"/>
            <a:ext cx="8689920" cy="5700251"/>
          </a:xfrm>
          <a:prstGeom prst="rect">
            <a:avLst/>
          </a:prstGeom>
          <a:noFill/>
          <a:ln>
            <a:noFill/>
          </a:ln>
        </p:spPr>
      </p:pic>
      <p:pic>
        <p:nvPicPr>
          <p:cNvPr id="268" name="Google Shape;268;p36"/>
          <p:cNvPicPr preferRelativeResize="0"/>
          <p:nvPr/>
        </p:nvPicPr>
        <p:blipFill>
          <a:blip r:embed="rId4">
            <a:alphaModFix/>
          </a:blip>
          <a:stretch>
            <a:fillRect/>
          </a:stretch>
        </p:blipFill>
        <p:spPr>
          <a:xfrm>
            <a:off x="669138" y="4299400"/>
            <a:ext cx="3694323" cy="2524073"/>
          </a:xfrm>
          <a:prstGeom prst="rect">
            <a:avLst/>
          </a:prstGeom>
          <a:noFill/>
          <a:ln>
            <a:noFill/>
          </a:ln>
        </p:spPr>
      </p:pic>
      <p:pic>
        <p:nvPicPr>
          <p:cNvPr id="269" name="Google Shape;269;p36"/>
          <p:cNvPicPr preferRelativeResize="0"/>
          <p:nvPr/>
        </p:nvPicPr>
        <p:blipFill>
          <a:blip r:embed="rId5">
            <a:alphaModFix/>
          </a:blip>
          <a:stretch>
            <a:fillRect/>
          </a:stretch>
        </p:blipFill>
        <p:spPr>
          <a:xfrm>
            <a:off x="7428006" y="4264868"/>
            <a:ext cx="4094854" cy="259313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7"/>
          <p:cNvPicPr preferRelativeResize="0"/>
          <p:nvPr/>
        </p:nvPicPr>
        <p:blipFill>
          <a:blip r:embed="rId3">
            <a:alphaModFix/>
          </a:blip>
          <a:stretch>
            <a:fillRect/>
          </a:stretch>
        </p:blipFill>
        <p:spPr>
          <a:xfrm>
            <a:off x="1308625" y="-51525"/>
            <a:ext cx="9574760" cy="718106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8"/>
          <p:cNvPicPr preferRelativeResize="0"/>
          <p:nvPr/>
        </p:nvPicPr>
        <p:blipFill>
          <a:blip r:embed="rId3">
            <a:alphaModFix/>
          </a:blip>
          <a:stretch>
            <a:fillRect/>
          </a:stretch>
        </p:blipFill>
        <p:spPr>
          <a:xfrm>
            <a:off x="1349875" y="-130600"/>
            <a:ext cx="9492255" cy="71191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9"/>
          <p:cNvPicPr preferRelativeResize="0"/>
          <p:nvPr/>
        </p:nvPicPr>
        <p:blipFill>
          <a:blip r:embed="rId3">
            <a:alphaModFix/>
          </a:blip>
          <a:stretch>
            <a:fillRect/>
          </a:stretch>
        </p:blipFill>
        <p:spPr>
          <a:xfrm>
            <a:off x="1381125" y="-107150"/>
            <a:ext cx="9429749" cy="70723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0"/>
          <p:cNvPicPr preferRelativeResize="0"/>
          <p:nvPr/>
        </p:nvPicPr>
        <p:blipFill rotWithShape="1">
          <a:blip r:embed="rId3">
            <a:alphaModFix/>
          </a:blip>
          <a:srcRect l="2377" t="3835" r="1744" b="5707"/>
          <a:stretch/>
        </p:blipFill>
        <p:spPr>
          <a:xfrm>
            <a:off x="803425" y="-40075"/>
            <a:ext cx="8649030" cy="3794297"/>
          </a:xfrm>
          <a:prstGeom prst="rect">
            <a:avLst/>
          </a:prstGeom>
          <a:noFill/>
          <a:ln>
            <a:noFill/>
          </a:ln>
        </p:spPr>
      </p:pic>
      <p:pic>
        <p:nvPicPr>
          <p:cNvPr id="294" name="Google Shape;294;p40"/>
          <p:cNvPicPr preferRelativeResize="0"/>
          <p:nvPr/>
        </p:nvPicPr>
        <p:blipFill>
          <a:blip r:embed="rId4">
            <a:alphaModFix/>
          </a:blip>
          <a:stretch>
            <a:fillRect/>
          </a:stretch>
        </p:blipFill>
        <p:spPr>
          <a:xfrm>
            <a:off x="803425" y="3754222"/>
            <a:ext cx="4084940" cy="3063705"/>
          </a:xfrm>
          <a:prstGeom prst="rect">
            <a:avLst/>
          </a:prstGeom>
          <a:noFill/>
          <a:ln>
            <a:noFill/>
          </a:ln>
        </p:spPr>
      </p:pic>
      <p:pic>
        <p:nvPicPr>
          <p:cNvPr id="295" name="Google Shape;295;p40"/>
          <p:cNvPicPr preferRelativeResize="0"/>
          <p:nvPr/>
        </p:nvPicPr>
        <p:blipFill>
          <a:blip r:embed="rId5">
            <a:alphaModFix/>
          </a:blip>
          <a:stretch>
            <a:fillRect/>
          </a:stretch>
        </p:blipFill>
        <p:spPr>
          <a:xfrm>
            <a:off x="5903109" y="3754222"/>
            <a:ext cx="5485465" cy="30637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1"/>
          <p:cNvPicPr preferRelativeResize="0"/>
          <p:nvPr/>
        </p:nvPicPr>
        <p:blipFill>
          <a:blip r:embed="rId3">
            <a:alphaModFix/>
          </a:blip>
          <a:stretch>
            <a:fillRect/>
          </a:stretch>
        </p:blipFill>
        <p:spPr>
          <a:xfrm>
            <a:off x="40075" y="4491830"/>
            <a:ext cx="3109095" cy="2331822"/>
          </a:xfrm>
          <a:prstGeom prst="rect">
            <a:avLst/>
          </a:prstGeom>
          <a:noFill/>
          <a:ln>
            <a:noFill/>
          </a:ln>
        </p:spPr>
      </p:pic>
      <p:pic>
        <p:nvPicPr>
          <p:cNvPr id="302" name="Google Shape;302;p41"/>
          <p:cNvPicPr preferRelativeResize="0"/>
          <p:nvPr/>
        </p:nvPicPr>
        <p:blipFill>
          <a:blip r:embed="rId4">
            <a:alphaModFix/>
          </a:blip>
          <a:stretch>
            <a:fillRect/>
          </a:stretch>
        </p:blipFill>
        <p:spPr>
          <a:xfrm>
            <a:off x="4059923" y="4491817"/>
            <a:ext cx="3109100" cy="2331833"/>
          </a:xfrm>
          <a:prstGeom prst="rect">
            <a:avLst/>
          </a:prstGeom>
          <a:noFill/>
          <a:ln>
            <a:noFill/>
          </a:ln>
        </p:spPr>
      </p:pic>
      <p:pic>
        <p:nvPicPr>
          <p:cNvPr id="303" name="Google Shape;303;p41"/>
          <p:cNvPicPr preferRelativeResize="0"/>
          <p:nvPr/>
        </p:nvPicPr>
        <p:blipFill>
          <a:blip r:embed="rId5">
            <a:alphaModFix/>
          </a:blip>
          <a:stretch>
            <a:fillRect/>
          </a:stretch>
        </p:blipFill>
        <p:spPr>
          <a:xfrm>
            <a:off x="8079772" y="4491806"/>
            <a:ext cx="3297652" cy="2473239"/>
          </a:xfrm>
          <a:prstGeom prst="rect">
            <a:avLst/>
          </a:prstGeom>
          <a:noFill/>
          <a:ln>
            <a:noFill/>
          </a:ln>
        </p:spPr>
      </p:pic>
      <p:pic>
        <p:nvPicPr>
          <p:cNvPr id="304" name="Google Shape;304;p41"/>
          <p:cNvPicPr preferRelativeResize="0"/>
          <p:nvPr/>
        </p:nvPicPr>
        <p:blipFill>
          <a:blip r:embed="rId6">
            <a:alphaModFix/>
          </a:blip>
          <a:stretch>
            <a:fillRect/>
          </a:stretch>
        </p:blipFill>
        <p:spPr>
          <a:xfrm>
            <a:off x="23892" y="2228728"/>
            <a:ext cx="3109095" cy="2331844"/>
          </a:xfrm>
          <a:prstGeom prst="rect">
            <a:avLst/>
          </a:prstGeom>
          <a:noFill/>
          <a:ln>
            <a:noFill/>
          </a:ln>
        </p:spPr>
      </p:pic>
      <p:pic>
        <p:nvPicPr>
          <p:cNvPr id="305" name="Google Shape;305;p41"/>
          <p:cNvPicPr preferRelativeResize="0"/>
          <p:nvPr/>
        </p:nvPicPr>
        <p:blipFill>
          <a:blip r:embed="rId7">
            <a:alphaModFix/>
          </a:blip>
          <a:stretch>
            <a:fillRect/>
          </a:stretch>
        </p:blipFill>
        <p:spPr>
          <a:xfrm>
            <a:off x="3967560" y="2228733"/>
            <a:ext cx="3109095" cy="2331822"/>
          </a:xfrm>
          <a:prstGeom prst="rect">
            <a:avLst/>
          </a:prstGeom>
          <a:noFill/>
          <a:ln>
            <a:noFill/>
          </a:ln>
        </p:spPr>
      </p:pic>
      <p:pic>
        <p:nvPicPr>
          <p:cNvPr id="306" name="Google Shape;306;p41"/>
          <p:cNvPicPr preferRelativeResize="0"/>
          <p:nvPr/>
        </p:nvPicPr>
        <p:blipFill>
          <a:blip r:embed="rId8">
            <a:alphaModFix/>
          </a:blip>
          <a:stretch>
            <a:fillRect/>
          </a:stretch>
        </p:blipFill>
        <p:spPr>
          <a:xfrm>
            <a:off x="8168625" y="2491850"/>
            <a:ext cx="3297672" cy="1947002"/>
          </a:xfrm>
          <a:prstGeom prst="rect">
            <a:avLst/>
          </a:prstGeom>
          <a:noFill/>
          <a:ln>
            <a:noFill/>
          </a:ln>
        </p:spPr>
      </p:pic>
      <p:pic>
        <p:nvPicPr>
          <p:cNvPr id="307" name="Google Shape;307;p41"/>
          <p:cNvPicPr preferRelativeResize="0"/>
          <p:nvPr/>
        </p:nvPicPr>
        <p:blipFill>
          <a:blip r:embed="rId9">
            <a:alphaModFix/>
          </a:blip>
          <a:stretch>
            <a:fillRect/>
          </a:stretch>
        </p:blipFill>
        <p:spPr>
          <a:xfrm>
            <a:off x="40075" y="-34350"/>
            <a:ext cx="3037668" cy="2278244"/>
          </a:xfrm>
          <a:prstGeom prst="rect">
            <a:avLst/>
          </a:prstGeom>
          <a:noFill/>
          <a:ln>
            <a:noFill/>
          </a:ln>
        </p:spPr>
      </p:pic>
      <p:pic>
        <p:nvPicPr>
          <p:cNvPr id="308" name="Google Shape;308;p41"/>
          <p:cNvPicPr preferRelativeResize="0"/>
          <p:nvPr/>
        </p:nvPicPr>
        <p:blipFill>
          <a:blip r:embed="rId10">
            <a:alphaModFix/>
          </a:blip>
          <a:stretch>
            <a:fillRect/>
          </a:stretch>
        </p:blipFill>
        <p:spPr>
          <a:xfrm>
            <a:off x="7968418" y="-34350"/>
            <a:ext cx="3297672" cy="2473239"/>
          </a:xfrm>
          <a:prstGeom prst="rect">
            <a:avLst/>
          </a:prstGeom>
          <a:noFill/>
          <a:ln>
            <a:noFill/>
          </a:ln>
        </p:spPr>
      </p:pic>
      <p:pic>
        <p:nvPicPr>
          <p:cNvPr id="309" name="Google Shape;309;p41"/>
          <p:cNvPicPr preferRelativeResize="0"/>
          <p:nvPr/>
        </p:nvPicPr>
        <p:blipFill>
          <a:blip r:embed="rId11">
            <a:alphaModFix/>
          </a:blip>
          <a:stretch>
            <a:fillRect/>
          </a:stretch>
        </p:blipFill>
        <p:spPr>
          <a:xfrm>
            <a:off x="3967560" y="-35686"/>
            <a:ext cx="3154082" cy="236554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2"/>
          <p:cNvPicPr preferRelativeResize="0"/>
          <p:nvPr/>
        </p:nvPicPr>
        <p:blipFill rotWithShape="1">
          <a:blip r:embed="rId3">
            <a:alphaModFix/>
          </a:blip>
          <a:srcRect/>
          <a:stretch/>
        </p:blipFill>
        <p:spPr>
          <a:xfrm>
            <a:off x="16175" y="4526180"/>
            <a:ext cx="3109095" cy="2331822"/>
          </a:xfrm>
          <a:prstGeom prst="rect">
            <a:avLst/>
          </a:prstGeom>
          <a:noFill/>
          <a:ln>
            <a:noFill/>
          </a:ln>
        </p:spPr>
      </p:pic>
      <p:pic>
        <p:nvPicPr>
          <p:cNvPr id="316" name="Google Shape;316;p42"/>
          <p:cNvPicPr preferRelativeResize="0"/>
          <p:nvPr/>
        </p:nvPicPr>
        <p:blipFill rotWithShape="1">
          <a:blip r:embed="rId4">
            <a:alphaModFix/>
          </a:blip>
          <a:srcRect/>
          <a:stretch/>
        </p:blipFill>
        <p:spPr>
          <a:xfrm>
            <a:off x="4466198" y="4486092"/>
            <a:ext cx="3109105" cy="2331829"/>
          </a:xfrm>
          <a:prstGeom prst="rect">
            <a:avLst/>
          </a:prstGeom>
          <a:noFill/>
          <a:ln>
            <a:noFill/>
          </a:ln>
        </p:spPr>
      </p:pic>
      <p:pic>
        <p:nvPicPr>
          <p:cNvPr id="317" name="Google Shape;317;p42"/>
          <p:cNvPicPr preferRelativeResize="0"/>
          <p:nvPr/>
        </p:nvPicPr>
        <p:blipFill rotWithShape="1">
          <a:blip r:embed="rId5">
            <a:alphaModFix/>
          </a:blip>
          <a:srcRect/>
          <a:stretch/>
        </p:blipFill>
        <p:spPr>
          <a:xfrm>
            <a:off x="8467034" y="4526156"/>
            <a:ext cx="3297652" cy="2473239"/>
          </a:xfrm>
          <a:prstGeom prst="rect">
            <a:avLst/>
          </a:prstGeom>
          <a:noFill/>
          <a:ln>
            <a:noFill/>
          </a:ln>
        </p:spPr>
      </p:pic>
      <p:pic>
        <p:nvPicPr>
          <p:cNvPr id="318" name="Google Shape;318;p42"/>
          <p:cNvPicPr preferRelativeResize="0"/>
          <p:nvPr/>
        </p:nvPicPr>
        <p:blipFill rotWithShape="1">
          <a:blip r:embed="rId6">
            <a:alphaModFix/>
          </a:blip>
          <a:srcRect/>
          <a:stretch/>
        </p:blipFill>
        <p:spPr>
          <a:xfrm>
            <a:off x="-8" y="2263078"/>
            <a:ext cx="3109095" cy="2331844"/>
          </a:xfrm>
          <a:prstGeom prst="rect">
            <a:avLst/>
          </a:prstGeom>
          <a:noFill/>
          <a:ln>
            <a:noFill/>
          </a:ln>
        </p:spPr>
      </p:pic>
      <p:pic>
        <p:nvPicPr>
          <p:cNvPr id="319" name="Google Shape;319;p42"/>
          <p:cNvPicPr preferRelativeResize="0"/>
          <p:nvPr/>
        </p:nvPicPr>
        <p:blipFill rotWithShape="1">
          <a:blip r:embed="rId7">
            <a:alphaModFix/>
          </a:blip>
          <a:srcRect/>
          <a:stretch/>
        </p:blipFill>
        <p:spPr>
          <a:xfrm>
            <a:off x="4390010" y="2223008"/>
            <a:ext cx="3109095" cy="2331822"/>
          </a:xfrm>
          <a:prstGeom prst="rect">
            <a:avLst/>
          </a:prstGeom>
          <a:noFill/>
          <a:ln>
            <a:noFill/>
          </a:ln>
        </p:spPr>
      </p:pic>
      <p:pic>
        <p:nvPicPr>
          <p:cNvPr id="320" name="Google Shape;320;p42"/>
          <p:cNvPicPr preferRelativeResize="0"/>
          <p:nvPr/>
        </p:nvPicPr>
        <p:blipFill rotWithShape="1">
          <a:blip r:embed="rId8">
            <a:alphaModFix/>
          </a:blip>
          <a:srcRect t="2180" b="2171"/>
          <a:stretch/>
        </p:blipFill>
        <p:spPr>
          <a:xfrm>
            <a:off x="7928364" y="2263078"/>
            <a:ext cx="4263628" cy="2365547"/>
          </a:xfrm>
          <a:prstGeom prst="rect">
            <a:avLst/>
          </a:prstGeom>
          <a:noFill/>
          <a:ln>
            <a:noFill/>
          </a:ln>
        </p:spPr>
      </p:pic>
      <p:pic>
        <p:nvPicPr>
          <p:cNvPr id="321" name="Google Shape;321;p42"/>
          <p:cNvPicPr preferRelativeResize="0"/>
          <p:nvPr/>
        </p:nvPicPr>
        <p:blipFill rotWithShape="1">
          <a:blip r:embed="rId9">
            <a:alphaModFix/>
          </a:blip>
          <a:srcRect/>
          <a:stretch/>
        </p:blipFill>
        <p:spPr>
          <a:xfrm>
            <a:off x="16175" y="0"/>
            <a:ext cx="3037663" cy="2278240"/>
          </a:xfrm>
          <a:prstGeom prst="rect">
            <a:avLst/>
          </a:prstGeom>
          <a:noFill/>
          <a:ln>
            <a:noFill/>
          </a:ln>
        </p:spPr>
      </p:pic>
      <p:pic>
        <p:nvPicPr>
          <p:cNvPr id="322" name="Google Shape;322;p42"/>
          <p:cNvPicPr preferRelativeResize="0"/>
          <p:nvPr/>
        </p:nvPicPr>
        <p:blipFill rotWithShape="1">
          <a:blip r:embed="rId10">
            <a:alphaModFix/>
          </a:blip>
          <a:srcRect t="9" b="19"/>
          <a:stretch/>
        </p:blipFill>
        <p:spPr>
          <a:xfrm>
            <a:off x="8355680" y="0"/>
            <a:ext cx="3297671" cy="2473239"/>
          </a:xfrm>
          <a:prstGeom prst="rect">
            <a:avLst/>
          </a:prstGeom>
          <a:noFill/>
          <a:ln>
            <a:noFill/>
          </a:ln>
        </p:spPr>
      </p:pic>
      <p:pic>
        <p:nvPicPr>
          <p:cNvPr id="323" name="Google Shape;323;p42"/>
          <p:cNvPicPr preferRelativeResize="0"/>
          <p:nvPr/>
        </p:nvPicPr>
        <p:blipFill rotWithShape="1">
          <a:blip r:embed="rId11">
            <a:alphaModFix/>
          </a:blip>
          <a:srcRect t="21875" b="21875"/>
          <a:stretch/>
        </p:blipFill>
        <p:spPr>
          <a:xfrm>
            <a:off x="3943660" y="-1336"/>
            <a:ext cx="4078001" cy="236554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43"/>
          <p:cNvPicPr preferRelativeResize="0"/>
          <p:nvPr/>
        </p:nvPicPr>
        <p:blipFill>
          <a:blip r:embed="rId3">
            <a:alphaModFix/>
          </a:blip>
          <a:stretch>
            <a:fillRect/>
          </a:stretch>
        </p:blipFill>
        <p:spPr>
          <a:xfrm>
            <a:off x="1155425" y="-85875"/>
            <a:ext cx="9881142" cy="74108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7" descr="A picture containing clipart  Description generated with very high confidence"/>
          <p:cNvPicPr preferRelativeResize="0">
            <a:picLocks noGrp="1"/>
          </p:cNvPicPr>
          <p:nvPr>
            <p:ph type="body" idx="1"/>
          </p:nvPr>
        </p:nvPicPr>
        <p:blipFill rotWithShape="1">
          <a:blip r:embed="rId3">
            <a:alphaModFix/>
          </a:blip>
          <a:srcRect/>
          <a:stretch/>
        </p:blipFill>
        <p:spPr>
          <a:xfrm>
            <a:off x="9982198" y="-4"/>
            <a:ext cx="2209800" cy="904800"/>
          </a:xfrm>
          <a:prstGeom prst="rect">
            <a:avLst/>
          </a:prstGeom>
          <a:noFill/>
          <a:ln>
            <a:noFill/>
          </a:ln>
        </p:spPr>
      </p:pic>
      <p:sp>
        <p:nvSpPr>
          <p:cNvPr id="87" name="Google Shape;87;p17"/>
          <p:cNvSpPr txBox="1">
            <a:spLocks noGrp="1"/>
          </p:cNvSpPr>
          <p:nvPr>
            <p:ph type="sldNum" idx="12"/>
          </p:nvPr>
        </p:nvSpPr>
        <p:spPr>
          <a:xfrm>
            <a:off x="10868642"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FFFFFF"/>
              </a:buClr>
              <a:buSzPts val="1050"/>
              <a:buFont typeface="Calibri"/>
              <a:buNone/>
            </a:pPr>
            <a:fld id="{00000000-1234-1234-1234-123412341234}" type="slidenum">
              <a:rPr lang="en-US"/>
              <a:t>3</a:t>
            </a:fld>
            <a:endParaRPr/>
          </a:p>
        </p:txBody>
      </p:sp>
      <p:sp>
        <p:nvSpPr>
          <p:cNvPr id="88" name="Google Shape;88;p17"/>
          <p:cNvSpPr txBox="1"/>
          <p:nvPr/>
        </p:nvSpPr>
        <p:spPr>
          <a:xfrm>
            <a:off x="272380" y="270961"/>
            <a:ext cx="99822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Maryland’s Report Card</a:t>
            </a:r>
            <a:endParaRPr/>
          </a:p>
        </p:txBody>
      </p:sp>
      <p:sp>
        <p:nvSpPr>
          <p:cNvPr id="89" name="Google Shape;89;p17"/>
          <p:cNvSpPr txBox="1"/>
          <p:nvPr/>
        </p:nvSpPr>
        <p:spPr>
          <a:xfrm>
            <a:off x="744085" y="1101945"/>
            <a:ext cx="10525800" cy="12855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200"/>
              <a:buFont typeface="Calibri"/>
              <a:buNone/>
            </a:pPr>
            <a:r>
              <a:rPr lang="en-US" sz="3200" b="0" i="0" u="none" strike="noStrike" cap="none">
                <a:solidFill>
                  <a:schemeClr val="dk1"/>
                </a:solidFill>
                <a:latin typeface="Calibri"/>
                <a:ea typeface="Calibri"/>
                <a:cs typeface="Calibri"/>
                <a:sym typeface="Calibri"/>
              </a:rPr>
              <a:t>Maryland is the </a:t>
            </a:r>
            <a:r>
              <a:rPr lang="en-US" sz="3200" b="1" i="0" u="none" strike="noStrike" cap="none">
                <a:solidFill>
                  <a:srgbClr val="FF0000"/>
                </a:solidFill>
                <a:latin typeface="Calibri"/>
                <a:ea typeface="Calibri"/>
                <a:cs typeface="Calibri"/>
                <a:sym typeface="Calibri"/>
              </a:rPr>
              <a:t>only state</a:t>
            </a:r>
            <a:r>
              <a:rPr lang="en-US" sz="3200" b="0" i="0" u="none" strike="noStrike" cap="none">
                <a:solidFill>
                  <a:schemeClr val="dk1"/>
                </a:solidFill>
                <a:latin typeface="Calibri"/>
                <a:ea typeface="Calibri"/>
                <a:cs typeface="Calibri"/>
                <a:sym typeface="Calibri"/>
              </a:rPr>
              <a:t> where average scores in </a:t>
            </a:r>
            <a:r>
              <a:rPr lang="en-US" sz="3200" b="0" i="0" u="none" strike="noStrike" cap="none">
                <a:solidFill>
                  <a:srgbClr val="FF0000"/>
                </a:solidFill>
                <a:latin typeface="Calibri"/>
                <a:ea typeface="Calibri"/>
                <a:cs typeface="Calibri"/>
                <a:sym typeface="Calibri"/>
              </a:rPr>
              <a:t>math </a:t>
            </a:r>
            <a:r>
              <a:rPr lang="en-US" sz="3200" b="0" i="1" u="none" strike="noStrike" cap="none">
                <a:solidFill>
                  <a:srgbClr val="FF0000"/>
                </a:solidFill>
                <a:latin typeface="Calibri"/>
                <a:ea typeface="Calibri"/>
                <a:cs typeface="Calibri"/>
                <a:sym typeface="Calibri"/>
              </a:rPr>
              <a:t>and</a:t>
            </a:r>
            <a:r>
              <a:rPr lang="en-US" sz="3200" b="0" i="0" u="none" strike="noStrike" cap="none">
                <a:solidFill>
                  <a:srgbClr val="FF0000"/>
                </a:solidFill>
                <a:latin typeface="Calibri"/>
                <a:ea typeface="Calibri"/>
                <a:cs typeface="Calibri"/>
                <a:sym typeface="Calibri"/>
              </a:rPr>
              <a:t> reading </a:t>
            </a:r>
            <a:r>
              <a:rPr lang="en-US" sz="3200" b="0" i="0" u="none" strike="noStrike" cap="none">
                <a:solidFill>
                  <a:schemeClr val="dk1"/>
                </a:solidFill>
                <a:latin typeface="Calibri"/>
                <a:ea typeface="Calibri"/>
                <a:cs typeface="Calibri"/>
                <a:sym typeface="Calibri"/>
              </a:rPr>
              <a:t>at grades </a:t>
            </a:r>
            <a:r>
              <a:rPr lang="en-US" sz="3200" b="0" i="0" u="none" strike="noStrike" cap="none">
                <a:solidFill>
                  <a:srgbClr val="000000"/>
                </a:solidFill>
                <a:latin typeface="Calibri"/>
                <a:ea typeface="Calibri"/>
                <a:cs typeface="Calibri"/>
                <a:sym typeface="Calibri"/>
              </a:rPr>
              <a:t>4 </a:t>
            </a:r>
            <a:r>
              <a:rPr lang="en-US" sz="3200" b="0" i="1" u="none" strike="noStrike" cap="none">
                <a:solidFill>
                  <a:srgbClr val="000000"/>
                </a:solidFill>
                <a:latin typeface="Calibri"/>
                <a:ea typeface="Calibri"/>
                <a:cs typeface="Calibri"/>
                <a:sym typeface="Calibri"/>
              </a:rPr>
              <a:t>and</a:t>
            </a:r>
            <a:r>
              <a:rPr lang="en-US" sz="3200" b="0" i="0" u="none" strike="noStrike" cap="none">
                <a:solidFill>
                  <a:srgbClr val="000000"/>
                </a:solidFill>
                <a:latin typeface="Calibri"/>
                <a:ea typeface="Calibri"/>
                <a:cs typeface="Calibri"/>
                <a:sym typeface="Calibri"/>
              </a:rPr>
              <a:t> 8</a:t>
            </a:r>
            <a:r>
              <a:rPr lang="en-US" sz="3200" b="0" i="0" u="none" strike="noStrike" cap="none">
                <a:solidFill>
                  <a:schemeClr val="dk1"/>
                </a:solidFill>
                <a:latin typeface="Calibri"/>
                <a:ea typeface="Calibri"/>
                <a:cs typeface="Calibri"/>
                <a:sym typeface="Calibri"/>
              </a:rPr>
              <a:t> </a:t>
            </a:r>
            <a:r>
              <a:rPr lang="en-US" sz="3200" b="0" i="0" u="sng" strike="noStrike" cap="none">
                <a:solidFill>
                  <a:srgbClr val="FF0000"/>
                </a:solidFill>
                <a:latin typeface="Calibri"/>
                <a:ea typeface="Calibri"/>
                <a:cs typeface="Calibri"/>
                <a:sym typeface="Calibri"/>
              </a:rPr>
              <a:t>decreased</a:t>
            </a:r>
            <a:r>
              <a:rPr lang="en-US" sz="3200" b="0" i="0" u="none" strike="noStrike" cap="none">
                <a:solidFill>
                  <a:srgbClr val="FF0000"/>
                </a:solidFill>
                <a:latin typeface="Calibri"/>
                <a:ea typeface="Calibri"/>
                <a:cs typeface="Calibri"/>
                <a:sym typeface="Calibri"/>
              </a:rPr>
              <a:t> </a:t>
            </a:r>
            <a:r>
              <a:rPr lang="en-US" sz="3200" b="0" i="0" u="none" strike="noStrike" cap="none">
                <a:solidFill>
                  <a:schemeClr val="dk1"/>
                </a:solidFill>
                <a:latin typeface="Calibri"/>
                <a:ea typeface="Calibri"/>
                <a:cs typeface="Calibri"/>
                <a:sym typeface="Calibri"/>
              </a:rPr>
              <a:t>between </a:t>
            </a:r>
            <a:r>
              <a:rPr lang="en-US" sz="3200" b="0" i="0" u="none" strike="noStrike" cap="none">
                <a:solidFill>
                  <a:srgbClr val="000000"/>
                </a:solidFill>
                <a:latin typeface="Calibri"/>
                <a:ea typeface="Calibri"/>
                <a:cs typeface="Calibri"/>
                <a:sym typeface="Calibri"/>
              </a:rPr>
              <a:t>2013 and 2015</a:t>
            </a:r>
            <a:r>
              <a:rPr lang="en-US" sz="3200" b="0" i="0" u="none" strike="noStrike" cap="none">
                <a:solidFill>
                  <a:schemeClr val="dk1"/>
                </a:solidFill>
                <a:latin typeface="Calibri"/>
                <a:ea typeface="Calibri"/>
                <a:cs typeface="Calibri"/>
                <a:sym typeface="Calibri"/>
              </a:rPr>
              <a:t>.</a:t>
            </a:r>
            <a:endParaRPr/>
          </a:p>
        </p:txBody>
      </p:sp>
      <p:pic>
        <p:nvPicPr>
          <p:cNvPr id="90" name="Google Shape;90;p17"/>
          <p:cNvPicPr preferRelativeResize="0"/>
          <p:nvPr/>
        </p:nvPicPr>
        <p:blipFill rotWithShape="1">
          <a:blip r:embed="rId4">
            <a:alphaModFix/>
          </a:blip>
          <a:srcRect t="4207" b="5897"/>
          <a:stretch/>
        </p:blipFill>
        <p:spPr>
          <a:xfrm>
            <a:off x="272375" y="3049337"/>
            <a:ext cx="5348600" cy="3715226"/>
          </a:xfrm>
          <a:prstGeom prst="rect">
            <a:avLst/>
          </a:prstGeom>
          <a:noFill/>
          <a:ln>
            <a:noFill/>
          </a:ln>
        </p:spPr>
      </p:pic>
      <p:pic>
        <p:nvPicPr>
          <p:cNvPr id="91" name="Google Shape;91;p17"/>
          <p:cNvPicPr preferRelativeResize="0"/>
          <p:nvPr/>
        </p:nvPicPr>
        <p:blipFill>
          <a:blip r:embed="rId5">
            <a:alphaModFix/>
          </a:blip>
          <a:stretch>
            <a:fillRect/>
          </a:stretch>
        </p:blipFill>
        <p:spPr>
          <a:xfrm>
            <a:off x="6120975" y="2519276"/>
            <a:ext cx="5588228" cy="4318150"/>
          </a:xfrm>
          <a:prstGeom prst="rect">
            <a:avLst/>
          </a:prstGeom>
          <a:noFill/>
          <a:ln>
            <a:noFill/>
          </a:ln>
        </p:spPr>
      </p:pic>
      <p:pic>
        <p:nvPicPr>
          <p:cNvPr id="92" name="Google Shape;92;p17"/>
          <p:cNvPicPr preferRelativeResize="0"/>
          <p:nvPr/>
        </p:nvPicPr>
        <p:blipFill rotWithShape="1">
          <a:blip r:embed="rId6">
            <a:alphaModFix/>
          </a:blip>
          <a:srcRect l="15407" t="12686" r="43538" b="78757"/>
          <a:stretch/>
        </p:blipFill>
        <p:spPr>
          <a:xfrm>
            <a:off x="4840275" y="2958625"/>
            <a:ext cx="2511450" cy="5233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4"/>
          <p:cNvPicPr preferRelativeResize="0"/>
          <p:nvPr/>
        </p:nvPicPr>
        <p:blipFill>
          <a:blip r:embed="rId3">
            <a:alphaModFix/>
          </a:blip>
          <a:stretch>
            <a:fillRect/>
          </a:stretch>
        </p:blipFill>
        <p:spPr>
          <a:xfrm>
            <a:off x="1237101" y="-11"/>
            <a:ext cx="9717795" cy="728833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45"/>
          <p:cNvPicPr preferRelativeResize="0"/>
          <p:nvPr/>
        </p:nvPicPr>
        <p:blipFill>
          <a:blip r:embed="rId3">
            <a:alphaModFix/>
          </a:blip>
          <a:stretch>
            <a:fillRect/>
          </a:stretch>
        </p:blipFill>
        <p:spPr>
          <a:xfrm>
            <a:off x="1284242" y="2"/>
            <a:ext cx="9623527" cy="72176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p:nvPr/>
        </p:nvSpPr>
        <p:spPr>
          <a:xfrm>
            <a:off x="0" y="0"/>
            <a:ext cx="121863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8" name="Google Shape;98;p18"/>
          <p:cNvPicPr preferRelativeResize="0"/>
          <p:nvPr/>
        </p:nvPicPr>
        <p:blipFill>
          <a:blip r:embed="rId3">
            <a:alphaModFix/>
          </a:blip>
          <a:stretch>
            <a:fillRect/>
          </a:stretch>
        </p:blipFill>
        <p:spPr>
          <a:xfrm>
            <a:off x="4166625" y="527650"/>
            <a:ext cx="8019700" cy="6197047"/>
          </a:xfrm>
          <a:prstGeom prst="rect">
            <a:avLst/>
          </a:prstGeom>
          <a:noFill/>
          <a:ln>
            <a:noFill/>
          </a:ln>
        </p:spPr>
      </p:pic>
      <p:sp>
        <p:nvSpPr>
          <p:cNvPr id="99" name="Google Shape;99;p18"/>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8"/>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 name="Google Shape;101;p18" descr="A picture containing clipart  Description generated with very high confidence"/>
          <p:cNvPicPr preferRelativeResize="0">
            <a:picLocks noGrp="1"/>
          </p:cNvPicPr>
          <p:nvPr>
            <p:ph type="body" idx="1"/>
          </p:nvPr>
        </p:nvPicPr>
        <p:blipFill rotWithShape="1">
          <a:blip r:embed="rId4">
            <a:alphaModFix/>
          </a:blip>
          <a:srcRect/>
          <a:stretch/>
        </p:blipFill>
        <p:spPr>
          <a:xfrm>
            <a:off x="9976523" y="-4"/>
            <a:ext cx="2209800" cy="904800"/>
          </a:xfrm>
          <a:prstGeom prst="rect">
            <a:avLst/>
          </a:prstGeom>
          <a:noFill/>
          <a:ln>
            <a:noFill/>
          </a:ln>
        </p:spPr>
      </p:pic>
      <p:sp>
        <p:nvSpPr>
          <p:cNvPr id="102" name="Google Shape;102;p1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FFFFFF"/>
              </a:buClr>
              <a:buSzPts val="1050"/>
              <a:buFont typeface="Calibri"/>
              <a:buNone/>
            </a:pPr>
            <a:fld id="{00000000-1234-1234-1234-123412341234}" type="slidenum">
              <a:rPr lang="en-US"/>
              <a:t>4</a:t>
            </a:fld>
            <a:endParaRPr/>
          </a:p>
        </p:txBody>
      </p:sp>
      <p:sp>
        <p:nvSpPr>
          <p:cNvPr id="103" name="Google Shape;103;p18"/>
          <p:cNvSpPr txBox="1"/>
          <p:nvPr/>
        </p:nvSpPr>
        <p:spPr>
          <a:xfrm>
            <a:off x="326449" y="279925"/>
            <a:ext cx="3385200" cy="2103900"/>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FFFFFF"/>
              </a:buClr>
              <a:buSzPts val="4800"/>
              <a:buFont typeface="Calibri"/>
              <a:buNone/>
            </a:pPr>
            <a:r>
              <a:rPr lang="en-US" sz="4800" b="1" i="0" u="none" strike="noStrike" cap="none">
                <a:solidFill>
                  <a:srgbClr val="FFFFFF"/>
                </a:solidFill>
                <a:latin typeface="Calibri"/>
                <a:ea typeface="Calibri"/>
                <a:cs typeface="Calibri"/>
                <a:sym typeface="Calibri"/>
              </a:rPr>
              <a:t>Maryland’s Report Card</a:t>
            </a:r>
            <a:endParaRPr/>
          </a:p>
        </p:txBody>
      </p:sp>
      <p:sp>
        <p:nvSpPr>
          <p:cNvPr id="104" name="Google Shape;104;p18"/>
          <p:cNvSpPr txBox="1"/>
          <p:nvPr/>
        </p:nvSpPr>
        <p:spPr>
          <a:xfrm>
            <a:off x="4534525" y="256075"/>
            <a:ext cx="4009800" cy="10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5" name="Google Shape;105;p18"/>
          <p:cNvSpPr txBox="1"/>
          <p:nvPr/>
        </p:nvSpPr>
        <p:spPr>
          <a:xfrm>
            <a:off x="653600" y="2242000"/>
            <a:ext cx="3058200" cy="33354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chemeClr val="accent1"/>
              </a:buClr>
              <a:buSzPts val="2800"/>
              <a:buFont typeface="Calibri"/>
              <a:buNone/>
            </a:pPr>
            <a:r>
              <a:rPr lang="en-US" sz="2800" b="0" i="0" u="none" strike="noStrike" cap="none">
                <a:solidFill>
                  <a:srgbClr val="FFFFFF"/>
                </a:solidFill>
                <a:latin typeface="Calibri"/>
                <a:ea typeface="Calibri"/>
                <a:cs typeface="Calibri"/>
                <a:sym typeface="Calibri"/>
              </a:rPr>
              <a:t>201</a:t>
            </a:r>
            <a:r>
              <a:rPr lang="en-US" sz="2800">
                <a:solidFill>
                  <a:srgbClr val="FFFFFF"/>
                </a:solidFill>
                <a:latin typeface="Calibri"/>
                <a:ea typeface="Calibri"/>
                <a:cs typeface="Calibri"/>
                <a:sym typeface="Calibri"/>
              </a:rPr>
              <a:t>7</a:t>
            </a:r>
            <a:r>
              <a:rPr lang="en-US" sz="2800" b="0" i="0" u="none" strike="noStrike" cap="none">
                <a:solidFill>
                  <a:srgbClr val="FFFFFF"/>
                </a:solidFill>
                <a:latin typeface="Calibri"/>
                <a:ea typeface="Calibri"/>
                <a:cs typeface="Calibri"/>
                <a:sym typeface="Calibri"/>
              </a:rPr>
              <a:t> NAEP scores showed that Maryland ranks</a:t>
            </a:r>
            <a:endParaRPr/>
          </a:p>
          <a:p>
            <a:pPr marL="0" marR="0" lvl="0" indent="0" algn="l" rtl="0">
              <a:lnSpc>
                <a:spcPct val="90000"/>
              </a:lnSpc>
              <a:spcBef>
                <a:spcPts val="600"/>
              </a:spcBef>
              <a:spcAft>
                <a:spcPts val="0"/>
              </a:spcAft>
              <a:buClr>
                <a:schemeClr val="accent1"/>
              </a:buClr>
              <a:buSzPts val="2800"/>
              <a:buFont typeface="Calibri"/>
              <a:buNone/>
            </a:pPr>
            <a:endParaRPr sz="2800" b="0" i="0" u="none" strike="noStrike" cap="none">
              <a:solidFill>
                <a:srgbClr val="FFFFFF"/>
              </a:solidFill>
              <a:latin typeface="Calibri"/>
              <a:ea typeface="Calibri"/>
              <a:cs typeface="Calibri"/>
              <a:sym typeface="Calibri"/>
            </a:endParaRPr>
          </a:p>
          <a:p>
            <a:pPr marL="457200" marR="0" lvl="0" indent="-406400" algn="l" rtl="0">
              <a:lnSpc>
                <a:spcPct val="90000"/>
              </a:lnSpc>
              <a:spcBef>
                <a:spcPts val="600"/>
              </a:spcBef>
              <a:spcAft>
                <a:spcPts val="0"/>
              </a:spcAft>
              <a:buClr>
                <a:schemeClr val="accent1"/>
              </a:buClr>
              <a:buSzPts val="2800"/>
              <a:buFont typeface="Calibri"/>
              <a:buChar char="●"/>
            </a:pPr>
            <a:r>
              <a:rPr lang="en-US" sz="2800" b="0" i="0" u="none" strike="noStrike" cap="none">
                <a:solidFill>
                  <a:srgbClr val="FFFFFF"/>
                </a:solidFill>
                <a:latin typeface="Calibri"/>
                <a:ea typeface="Calibri"/>
                <a:cs typeface="Calibri"/>
                <a:sym typeface="Calibri"/>
              </a:rPr>
              <a:t>2</a:t>
            </a:r>
            <a:r>
              <a:rPr lang="en-US" sz="2800">
                <a:solidFill>
                  <a:srgbClr val="FFFFFF"/>
                </a:solidFill>
                <a:latin typeface="Calibri"/>
                <a:ea typeface="Calibri"/>
                <a:cs typeface="Calibri"/>
                <a:sym typeface="Calibri"/>
              </a:rPr>
              <a:t>8th</a:t>
            </a:r>
            <a:r>
              <a:rPr lang="en-US" sz="2800" b="0" i="0" u="none" strike="noStrike" cap="none">
                <a:solidFill>
                  <a:srgbClr val="FFFFFF"/>
                </a:solidFill>
                <a:latin typeface="Calibri"/>
                <a:ea typeface="Calibri"/>
                <a:cs typeface="Calibri"/>
                <a:sym typeface="Calibri"/>
              </a:rPr>
              <a:t> in Math</a:t>
            </a:r>
            <a:endParaRPr/>
          </a:p>
          <a:p>
            <a:pPr marL="457200" marR="0" lvl="0" indent="-406400" algn="l" rtl="0">
              <a:lnSpc>
                <a:spcPct val="90000"/>
              </a:lnSpc>
              <a:spcBef>
                <a:spcPts val="600"/>
              </a:spcBef>
              <a:spcAft>
                <a:spcPts val="0"/>
              </a:spcAft>
              <a:buClr>
                <a:schemeClr val="accent1"/>
              </a:buClr>
              <a:buSzPts val="2800"/>
              <a:buFont typeface="Calibri"/>
              <a:buChar char="●"/>
            </a:pPr>
            <a:r>
              <a:rPr lang="en-US" sz="2800">
                <a:solidFill>
                  <a:srgbClr val="FFFFFF"/>
                </a:solidFill>
                <a:latin typeface="Calibri"/>
                <a:ea typeface="Calibri"/>
                <a:cs typeface="Calibri"/>
                <a:sym typeface="Calibri"/>
              </a:rPr>
              <a:t>19th</a:t>
            </a:r>
            <a:r>
              <a:rPr lang="en-US" sz="2800" b="0" i="0" u="none" strike="noStrike" cap="none">
                <a:solidFill>
                  <a:srgbClr val="FFFFFF"/>
                </a:solidFill>
                <a:latin typeface="Calibri"/>
                <a:ea typeface="Calibri"/>
                <a:cs typeface="Calibri"/>
                <a:sym typeface="Calibri"/>
              </a:rPr>
              <a:t> in Reading</a:t>
            </a:r>
            <a:endParaRPr/>
          </a:p>
          <a:p>
            <a:pPr marL="457200" lvl="0" indent="-406400" algn="l" rtl="0">
              <a:lnSpc>
                <a:spcPct val="90000"/>
              </a:lnSpc>
              <a:spcBef>
                <a:spcPts val="600"/>
              </a:spcBef>
              <a:spcAft>
                <a:spcPts val="0"/>
              </a:spcAft>
              <a:buClr>
                <a:schemeClr val="accent1"/>
              </a:buClr>
              <a:buSzPts val="2800"/>
              <a:buFont typeface="Calibri"/>
              <a:buChar char="●"/>
            </a:pPr>
            <a:r>
              <a:rPr lang="en-US" sz="2800">
                <a:solidFill>
                  <a:schemeClr val="lt1"/>
                </a:solidFill>
                <a:latin typeface="Calibri"/>
                <a:ea typeface="Calibri"/>
                <a:cs typeface="Calibri"/>
                <a:sym typeface="Calibri"/>
              </a:rPr>
              <a:t>29th in Science (2015)</a:t>
            </a:r>
            <a:endParaRPr sz="2800" b="1" u="sng">
              <a:solidFill>
                <a:srgbClr val="FFFFFF"/>
              </a:solidFill>
              <a:latin typeface="Calibri"/>
              <a:ea typeface="Calibri"/>
              <a:cs typeface="Calibri"/>
              <a:sym typeface="Calibri"/>
            </a:endParaRPr>
          </a:p>
          <a:p>
            <a:pPr marL="457200" marR="0" lvl="0" indent="-406400" algn="l" rtl="0">
              <a:lnSpc>
                <a:spcPct val="90000"/>
              </a:lnSpc>
              <a:spcBef>
                <a:spcPts val="600"/>
              </a:spcBef>
              <a:spcAft>
                <a:spcPts val="0"/>
              </a:spcAft>
              <a:buClr>
                <a:schemeClr val="accent1"/>
              </a:buClr>
              <a:buSzPts val="2800"/>
              <a:buFont typeface="Calibri"/>
              <a:buChar char="●"/>
            </a:pPr>
            <a:r>
              <a:rPr lang="en-US" sz="2800" b="1" u="sng">
                <a:solidFill>
                  <a:srgbClr val="FFFFFF"/>
                </a:solidFill>
                <a:latin typeface="Calibri"/>
                <a:ea typeface="Calibri"/>
                <a:cs typeface="Calibri"/>
                <a:sym typeface="Calibri"/>
              </a:rPr>
              <a:t>26th Overall</a:t>
            </a:r>
            <a:endParaRPr sz="2800" b="1" u="sng">
              <a:solidFill>
                <a:srgbClr val="FFFFFF"/>
              </a:solidFill>
              <a:latin typeface="Calibri"/>
              <a:ea typeface="Calibri"/>
              <a:cs typeface="Calibri"/>
              <a:sym typeface="Calibri"/>
            </a:endParaRPr>
          </a:p>
          <a:p>
            <a:pPr marL="0" marR="0" lvl="0" indent="0" algn="l" rtl="0">
              <a:lnSpc>
                <a:spcPct val="90000"/>
              </a:lnSpc>
              <a:spcBef>
                <a:spcPts val="600"/>
              </a:spcBef>
              <a:spcAft>
                <a:spcPts val="0"/>
              </a:spcAft>
              <a:buClr>
                <a:schemeClr val="accent1"/>
              </a:buClr>
              <a:buSzPts val="2800"/>
              <a:buFont typeface="Calibri"/>
              <a:buNone/>
            </a:pPr>
            <a:endParaRPr sz="2800" b="0" i="0" u="none" strike="noStrike" cap="none">
              <a:solidFill>
                <a:srgbClr val="FFFFFF"/>
              </a:solidFill>
              <a:latin typeface="Calibri"/>
              <a:ea typeface="Calibri"/>
              <a:cs typeface="Calibri"/>
              <a:sym typeface="Calibri"/>
            </a:endParaRPr>
          </a:p>
        </p:txBody>
      </p:sp>
      <p:sp>
        <p:nvSpPr>
          <p:cNvPr id="106" name="Google Shape;106;p18"/>
          <p:cNvSpPr txBox="1"/>
          <p:nvPr/>
        </p:nvSpPr>
        <p:spPr>
          <a:xfrm>
            <a:off x="4166625" y="6373450"/>
            <a:ext cx="78897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Calibri"/>
                <a:ea typeface="Calibri"/>
                <a:cs typeface="Calibri"/>
                <a:sym typeface="Calibri"/>
              </a:rPr>
              <a:t>NAEP Composite Score 2017 (Math/Reading 4th and 8th)</a:t>
            </a:r>
            <a:endParaRPr sz="18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FFFFFF"/>
              </a:buClr>
              <a:buSzPts val="1050"/>
              <a:buFont typeface="Calibri"/>
              <a:buNone/>
            </a:pPr>
            <a:fld id="{00000000-1234-1234-1234-123412341234}" type="slidenum">
              <a:rPr lang="en-US"/>
              <a:t>5</a:t>
            </a:fld>
            <a:endParaRPr/>
          </a:p>
        </p:txBody>
      </p:sp>
      <p:sp>
        <p:nvSpPr>
          <p:cNvPr id="112" name="Google Shape;112;p19"/>
          <p:cNvSpPr txBox="1"/>
          <p:nvPr/>
        </p:nvSpPr>
        <p:spPr>
          <a:xfrm>
            <a:off x="6325361" y="1913108"/>
            <a:ext cx="4818208" cy="403539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chemeClr val="accent1"/>
              </a:buClr>
              <a:buSzPts val="3200"/>
              <a:buFont typeface="Calibri"/>
              <a:buNone/>
            </a:pPr>
            <a:r>
              <a:rPr lang="en-US" sz="3200" b="0" i="0" u="none" strike="noStrike" cap="none">
                <a:solidFill>
                  <a:schemeClr val="dk1"/>
                </a:solidFill>
                <a:latin typeface="Calibri"/>
                <a:ea typeface="Calibri"/>
                <a:cs typeface="Calibri"/>
                <a:sym typeface="Calibri"/>
              </a:rPr>
              <a:t>After adjusting for differences in students’ background, Maryland falls from</a:t>
            </a:r>
            <a:r>
              <a:rPr lang="en-US" sz="3200">
                <a:solidFill>
                  <a:schemeClr val="dk1"/>
                </a:solidFill>
                <a:latin typeface="Calibri"/>
                <a:ea typeface="Calibri"/>
                <a:cs typeface="Calibri"/>
                <a:sym typeface="Calibri"/>
              </a:rPr>
              <a:t> </a:t>
            </a:r>
            <a:r>
              <a:rPr lang="en-US" sz="3200" b="0" i="0" u="none" strike="noStrike" cap="none">
                <a:solidFill>
                  <a:srgbClr val="FF0000"/>
                </a:solidFill>
                <a:latin typeface="Calibri"/>
                <a:ea typeface="Calibri"/>
                <a:cs typeface="Calibri"/>
                <a:sym typeface="Calibri"/>
              </a:rPr>
              <a:t>to 37th</a:t>
            </a:r>
            <a:r>
              <a:rPr lang="en-US" sz="3200" b="0" i="0" u="none" strike="noStrike" cap="none">
                <a:solidFill>
                  <a:schemeClr val="dk1"/>
                </a:solidFill>
                <a:latin typeface="Calibri"/>
                <a:ea typeface="Calibri"/>
                <a:cs typeface="Calibri"/>
                <a:sym typeface="Calibri"/>
              </a:rPr>
              <a:t> among states. </a:t>
            </a:r>
            <a:br>
              <a:rPr lang="en-US" sz="3200" b="0" i="0" u="none" strike="noStrike" cap="none">
                <a:solidFill>
                  <a:schemeClr val="dk1"/>
                </a:solidFill>
                <a:latin typeface="Calibri"/>
                <a:ea typeface="Calibri"/>
                <a:cs typeface="Calibri"/>
                <a:sym typeface="Calibri"/>
              </a:rPr>
            </a:br>
            <a:r>
              <a:rPr lang="en-US" sz="3200" b="0" i="0" u="none" strike="noStrike" cap="none">
                <a:solidFill>
                  <a:schemeClr val="dk1"/>
                </a:solidFill>
                <a:latin typeface="Calibri"/>
                <a:ea typeface="Calibri"/>
                <a:cs typeface="Calibri"/>
                <a:sym typeface="Calibri"/>
              </a:rPr>
              <a:t/>
            </a:r>
            <a:br>
              <a:rPr lang="en-US" sz="3200" b="0" i="0" u="none" strike="noStrike" cap="none">
                <a:solidFill>
                  <a:schemeClr val="dk1"/>
                </a:solidFill>
                <a:latin typeface="Calibri"/>
                <a:ea typeface="Calibri"/>
                <a:cs typeface="Calibri"/>
                <a:sym typeface="Calibri"/>
              </a:rPr>
            </a:br>
            <a:r>
              <a:rPr lang="en-US" sz="3200" b="0" i="0" u="none" strike="noStrike" cap="none">
                <a:solidFill>
                  <a:schemeClr val="dk1"/>
                </a:solidFill>
                <a:latin typeface="Calibri"/>
                <a:ea typeface="Calibri"/>
                <a:cs typeface="Calibri"/>
                <a:sym typeface="Calibri"/>
              </a:rPr>
              <a:t>Among mid-Atlantic states, only Delaware ranks lower.</a:t>
            </a:r>
            <a:r>
              <a:rPr lang="en-US" sz="2000" b="0" i="0" u="none" strike="noStrike" cap="none">
                <a:solidFill>
                  <a:schemeClr val="dk1"/>
                </a:solidFill>
                <a:latin typeface="Calibri"/>
                <a:ea typeface="Calibri"/>
                <a:cs typeface="Calibri"/>
                <a:sym typeface="Calibri"/>
              </a:rPr>
              <a:t/>
            </a:r>
            <a:br>
              <a:rPr lang="en-US" sz="2000" b="0" i="0" u="none" strike="noStrike" cap="none">
                <a:solidFill>
                  <a:schemeClr val="dk1"/>
                </a:solidFill>
                <a:latin typeface="Calibri"/>
                <a:ea typeface="Calibri"/>
                <a:cs typeface="Calibri"/>
                <a:sym typeface="Calibri"/>
              </a:rPr>
            </a:br>
            <a:endParaRPr sz="2000" b="0" i="0" u="none" strike="noStrike" cap="none">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accent1"/>
              </a:buClr>
              <a:buSzPts val="2000"/>
              <a:buFont typeface="Calibri"/>
              <a:buNone/>
            </a:pPr>
            <a:endParaRPr sz="2000" b="0" i="0" u="none" strike="noStrike" cap="none">
              <a:solidFill>
                <a:schemeClr val="dk1"/>
              </a:solidFill>
              <a:latin typeface="Calibri"/>
              <a:ea typeface="Calibri"/>
              <a:cs typeface="Calibri"/>
              <a:sym typeface="Calibri"/>
            </a:endParaRPr>
          </a:p>
        </p:txBody>
      </p:sp>
      <p:pic>
        <p:nvPicPr>
          <p:cNvPr id="113" name="Google Shape;113;p19"/>
          <p:cNvPicPr preferRelativeResize="0"/>
          <p:nvPr/>
        </p:nvPicPr>
        <p:blipFill rotWithShape="1">
          <a:blip r:embed="rId3">
            <a:alphaModFix/>
          </a:blip>
          <a:srcRect/>
          <a:stretch/>
        </p:blipFill>
        <p:spPr>
          <a:xfrm>
            <a:off x="284997" y="105539"/>
            <a:ext cx="5938594" cy="6118052"/>
          </a:xfrm>
          <a:prstGeom prst="rect">
            <a:avLst/>
          </a:prstGeom>
          <a:noFill/>
          <a:ln>
            <a:noFill/>
          </a:ln>
        </p:spPr>
      </p:pic>
      <p:cxnSp>
        <p:nvCxnSpPr>
          <p:cNvPr id="114" name="Google Shape;114;p19"/>
          <p:cNvCxnSpPr/>
          <p:nvPr/>
        </p:nvCxnSpPr>
        <p:spPr>
          <a:xfrm flipH="1">
            <a:off x="3615071" y="2157211"/>
            <a:ext cx="2608520" cy="2258845"/>
          </a:xfrm>
          <a:prstGeom prst="straightConnector1">
            <a:avLst/>
          </a:prstGeom>
          <a:noFill/>
          <a:ln w="25400" cap="flat" cmpd="sng">
            <a:solidFill>
              <a:schemeClr val="accent1"/>
            </a:solidFill>
            <a:prstDash val="solid"/>
            <a:round/>
            <a:headEnd type="none" w="sm" len="sm"/>
            <a:tailEnd type="triangle" w="lg" len="lg"/>
          </a:ln>
          <a:effectLst>
            <a:outerShdw blurRad="38100" dist="25400" dir="2700000" algn="br" rotWithShape="0">
              <a:srgbClr val="000000">
                <a:alpha val="60000"/>
              </a:srgbClr>
            </a:outerShdw>
          </a:effectLst>
        </p:spPr>
      </p:cxnSp>
      <p:sp>
        <p:nvSpPr>
          <p:cNvPr id="115" name="Google Shape;115;p19"/>
          <p:cNvSpPr txBox="1"/>
          <p:nvPr/>
        </p:nvSpPr>
        <p:spPr>
          <a:xfrm>
            <a:off x="6183168" y="152405"/>
            <a:ext cx="4596300" cy="15945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dk1"/>
              </a:buClr>
              <a:buSzPts val="4000"/>
              <a:buFont typeface="Calibri"/>
              <a:buNone/>
            </a:pPr>
            <a:r>
              <a:rPr lang="en-US" sz="4000" b="1" i="0" u="none" strike="noStrike" cap="none">
                <a:solidFill>
                  <a:schemeClr val="dk1"/>
                </a:solidFill>
                <a:latin typeface="Calibri"/>
                <a:ea typeface="Calibri"/>
                <a:cs typeface="Calibri"/>
                <a:sym typeface="Calibri"/>
              </a:rPr>
              <a:t>Maryland’s </a:t>
            </a:r>
            <a:endParaRPr/>
          </a:p>
          <a:p>
            <a:pPr marL="0" marR="0" lvl="0" indent="0" algn="l" rtl="0">
              <a:lnSpc>
                <a:spcPct val="85000"/>
              </a:lnSpc>
              <a:spcBef>
                <a:spcPts val="0"/>
              </a:spcBef>
              <a:spcAft>
                <a:spcPts val="0"/>
              </a:spcAft>
              <a:buClr>
                <a:schemeClr val="dk1"/>
              </a:buClr>
              <a:buSzPts val="4000"/>
              <a:buFont typeface="Calibri"/>
              <a:buNone/>
            </a:pPr>
            <a:r>
              <a:rPr lang="en-US" sz="4000" b="1" i="0" u="none" strike="noStrike" cap="none">
                <a:solidFill>
                  <a:schemeClr val="dk1"/>
                </a:solidFill>
                <a:latin typeface="Calibri"/>
                <a:ea typeface="Calibri"/>
                <a:cs typeface="Calibri"/>
                <a:sym typeface="Calibri"/>
              </a:rPr>
              <a:t>National Ranking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FFFFFF"/>
              </a:buClr>
              <a:buSzPts val="1050"/>
              <a:buFont typeface="Calibri"/>
              <a:buNone/>
            </a:pPr>
            <a:fld id="{00000000-1234-1234-1234-123412341234}" type="slidenum">
              <a:rPr lang="en-US"/>
              <a:t>6</a:t>
            </a:fld>
            <a:endParaRPr/>
          </a:p>
        </p:txBody>
      </p:sp>
      <p:sp>
        <p:nvSpPr>
          <p:cNvPr id="121" name="Google Shape;121;p20"/>
          <p:cNvSpPr/>
          <p:nvPr/>
        </p:nvSpPr>
        <p:spPr>
          <a:xfrm>
            <a:off x="11502025" y="2724400"/>
            <a:ext cx="344400" cy="3460200"/>
          </a:xfrm>
          <a:prstGeom prst="rect">
            <a:avLst/>
          </a:pr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2" name="Google Shape;122;p20"/>
          <p:cNvPicPr preferRelativeResize="0"/>
          <p:nvPr/>
        </p:nvPicPr>
        <p:blipFill rotWithShape="1">
          <a:blip r:embed="rId3">
            <a:alphaModFix/>
          </a:blip>
          <a:srcRect/>
          <a:stretch/>
        </p:blipFill>
        <p:spPr>
          <a:xfrm>
            <a:off x="110788" y="0"/>
            <a:ext cx="11970425" cy="67822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1"/>
          <p:cNvPicPr preferRelativeResize="0"/>
          <p:nvPr/>
        </p:nvPicPr>
        <p:blipFill>
          <a:blip r:embed="rId3">
            <a:alphaModFix/>
          </a:blip>
          <a:stretch>
            <a:fillRect/>
          </a:stretch>
        </p:blipFill>
        <p:spPr>
          <a:xfrm>
            <a:off x="0" y="152400"/>
            <a:ext cx="12192001" cy="6020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2"/>
          <p:cNvPicPr preferRelativeResize="0"/>
          <p:nvPr/>
        </p:nvPicPr>
        <p:blipFill>
          <a:blip r:embed="rId3">
            <a:alphaModFix/>
          </a:blip>
          <a:stretch>
            <a:fillRect/>
          </a:stretch>
        </p:blipFill>
        <p:spPr>
          <a:xfrm>
            <a:off x="2560713" y="119700"/>
            <a:ext cx="7070575" cy="6501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3"/>
          <p:cNvPicPr preferRelativeResize="0"/>
          <p:nvPr/>
        </p:nvPicPr>
        <p:blipFill>
          <a:blip r:embed="rId3">
            <a:alphaModFix/>
          </a:blip>
          <a:stretch>
            <a:fillRect/>
          </a:stretch>
        </p:blipFill>
        <p:spPr>
          <a:xfrm>
            <a:off x="1108775" y="765450"/>
            <a:ext cx="3675764" cy="6092550"/>
          </a:xfrm>
          <a:prstGeom prst="rect">
            <a:avLst/>
          </a:prstGeom>
          <a:noFill/>
          <a:ln>
            <a:noFill/>
          </a:ln>
        </p:spPr>
      </p:pic>
      <p:pic>
        <p:nvPicPr>
          <p:cNvPr id="141" name="Google Shape;141;p23"/>
          <p:cNvPicPr preferRelativeResize="0"/>
          <p:nvPr/>
        </p:nvPicPr>
        <p:blipFill>
          <a:blip r:embed="rId4">
            <a:alphaModFix/>
          </a:blip>
          <a:stretch>
            <a:fillRect/>
          </a:stretch>
        </p:blipFill>
        <p:spPr>
          <a:xfrm>
            <a:off x="6412083" y="842650"/>
            <a:ext cx="4882641" cy="5721075"/>
          </a:xfrm>
          <a:prstGeom prst="rect">
            <a:avLst/>
          </a:prstGeom>
          <a:noFill/>
          <a:ln>
            <a:noFill/>
          </a:ln>
        </p:spPr>
      </p:pic>
      <p:sp>
        <p:nvSpPr>
          <p:cNvPr id="142" name="Google Shape;142;p23"/>
          <p:cNvSpPr txBox="1"/>
          <p:nvPr/>
        </p:nvSpPr>
        <p:spPr>
          <a:xfrm>
            <a:off x="2325400" y="-106525"/>
            <a:ext cx="71235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5400"/>
              <a:buFont typeface="Arial"/>
              <a:buNone/>
            </a:pPr>
            <a:r>
              <a:rPr lang="en-US" sz="5400" b="1">
                <a:solidFill>
                  <a:schemeClr val="dk1"/>
                </a:solidFill>
                <a:latin typeface="Calibri"/>
                <a:ea typeface="Calibri"/>
                <a:cs typeface="Calibri"/>
                <a:sym typeface="Calibri"/>
              </a:rPr>
              <a:t>Montgomery County</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694</Words>
  <Application>Microsoft Office PowerPoint</Application>
  <PresentationFormat>Widescreen</PresentationFormat>
  <Paragraphs>91</Paragraphs>
  <Slides>31</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Simple Light</vt:lpstr>
      <vt:lpstr>PowerPoint Presentation</vt:lpstr>
      <vt:lpstr>THE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OPPORTUNITY</vt:lpstr>
      <vt:lpstr>This is a once in a generation opportunity</vt:lpstr>
      <vt:lpstr>PowerPoint Presentation</vt:lpstr>
      <vt:lpstr>PowerPoint Presentation</vt:lpstr>
      <vt:lpstr>PowerPoint Presentation</vt:lpstr>
      <vt:lpstr>Strong School Maryland</vt:lpstr>
      <vt:lpstr>PowerPoint Presentation</vt:lpstr>
      <vt:lpstr>PowerPoint Presentation</vt:lpstr>
      <vt:lpstr>Example of Immediate Impact &amp; Setting the Stage</vt:lpstr>
      <vt:lpstr>Examples of 3 wins</vt:lpstr>
      <vt:lpstr>Photos of  Strong Schools Maryland in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Ruth L</dc:creator>
  <cp:lastModifiedBy>Harris, Ruth L</cp:lastModifiedBy>
  <cp:revision>1</cp:revision>
  <dcterms:modified xsi:type="dcterms:W3CDTF">2019-06-11T19:13:20Z</dcterms:modified>
</cp:coreProperties>
</file>