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9" r:id="rId24"/>
    <p:sldId id="277"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9" autoAdjust="0"/>
    <p:restoredTop sz="94660"/>
  </p:normalViewPr>
  <p:slideViewPr>
    <p:cSldViewPr>
      <p:cViewPr varScale="1">
        <p:scale>
          <a:sx n="84" d="100"/>
          <a:sy n="84" d="100"/>
        </p:scale>
        <p:origin x="-1392"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F870A35-2089-4950-9D4E-DE8F3D0226B1}" type="datetimeFigureOut">
              <a:rPr lang="en-US" smtClean="0"/>
              <a:t>10/20/2016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DE407E2-5CEC-455C-B2EE-C61AA0888835}" type="slidenum">
              <a:rPr lang="en-US" smtClean="0"/>
              <a:t>‹#›</a:t>
            </a:fld>
            <a:endParaRPr lang="en-US"/>
          </a:p>
        </p:txBody>
      </p:sp>
    </p:spTree>
    <p:extLst>
      <p:ext uri="{BB962C8B-B14F-4D97-AF65-F5344CB8AC3E}">
        <p14:creationId xmlns:p14="http://schemas.microsoft.com/office/powerpoint/2010/main" val="12709953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41491BD-2F8A-4037-9095-3503AFA20ABB}" type="datetimeFigureOut">
              <a:rPr lang="en-US" smtClean="0"/>
              <a:t>10/20/2016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BC3FE12-828A-4824-8DF7-4C5E1D334B21}" type="slidenum">
              <a:rPr lang="en-US" smtClean="0"/>
              <a:t>‹#›</a:t>
            </a:fld>
            <a:endParaRPr lang="en-US"/>
          </a:p>
        </p:txBody>
      </p:sp>
    </p:spTree>
    <p:extLst>
      <p:ext uri="{BB962C8B-B14F-4D97-AF65-F5344CB8AC3E}">
        <p14:creationId xmlns:p14="http://schemas.microsoft.com/office/powerpoint/2010/main" val="4261214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a:t>
            </a:fld>
            <a:endParaRPr lang="en-US"/>
          </a:p>
        </p:txBody>
      </p:sp>
    </p:spTree>
    <p:extLst>
      <p:ext uri="{BB962C8B-B14F-4D97-AF65-F5344CB8AC3E}">
        <p14:creationId xmlns:p14="http://schemas.microsoft.com/office/powerpoint/2010/main" val="1051688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10</a:t>
            </a:fld>
            <a:endParaRPr lang="en-US"/>
          </a:p>
        </p:txBody>
      </p:sp>
    </p:spTree>
    <p:extLst>
      <p:ext uri="{BB962C8B-B14F-4D97-AF65-F5344CB8AC3E}">
        <p14:creationId xmlns:p14="http://schemas.microsoft.com/office/powerpoint/2010/main" val="2083861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11</a:t>
            </a:fld>
            <a:endParaRPr lang="en-US"/>
          </a:p>
        </p:txBody>
      </p:sp>
    </p:spTree>
    <p:extLst>
      <p:ext uri="{BB962C8B-B14F-4D97-AF65-F5344CB8AC3E}">
        <p14:creationId xmlns:p14="http://schemas.microsoft.com/office/powerpoint/2010/main" val="363750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12</a:t>
            </a:fld>
            <a:endParaRPr lang="en-US"/>
          </a:p>
        </p:txBody>
      </p:sp>
    </p:spTree>
    <p:extLst>
      <p:ext uri="{BB962C8B-B14F-4D97-AF65-F5344CB8AC3E}">
        <p14:creationId xmlns:p14="http://schemas.microsoft.com/office/powerpoint/2010/main" val="2059761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13</a:t>
            </a:fld>
            <a:endParaRPr lang="en-US"/>
          </a:p>
        </p:txBody>
      </p:sp>
    </p:spTree>
    <p:extLst>
      <p:ext uri="{BB962C8B-B14F-4D97-AF65-F5344CB8AC3E}">
        <p14:creationId xmlns:p14="http://schemas.microsoft.com/office/powerpoint/2010/main" val="2831689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14</a:t>
            </a:fld>
            <a:endParaRPr lang="en-US"/>
          </a:p>
        </p:txBody>
      </p:sp>
    </p:spTree>
    <p:extLst>
      <p:ext uri="{BB962C8B-B14F-4D97-AF65-F5344CB8AC3E}">
        <p14:creationId xmlns:p14="http://schemas.microsoft.com/office/powerpoint/2010/main" val="3552242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15</a:t>
            </a:fld>
            <a:endParaRPr lang="en-US"/>
          </a:p>
        </p:txBody>
      </p:sp>
    </p:spTree>
    <p:extLst>
      <p:ext uri="{BB962C8B-B14F-4D97-AF65-F5344CB8AC3E}">
        <p14:creationId xmlns:p14="http://schemas.microsoft.com/office/powerpoint/2010/main" val="40681230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16</a:t>
            </a:fld>
            <a:endParaRPr lang="en-US"/>
          </a:p>
        </p:txBody>
      </p:sp>
    </p:spTree>
    <p:extLst>
      <p:ext uri="{BB962C8B-B14F-4D97-AF65-F5344CB8AC3E}">
        <p14:creationId xmlns:p14="http://schemas.microsoft.com/office/powerpoint/2010/main" val="3139880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17</a:t>
            </a:fld>
            <a:endParaRPr lang="en-US"/>
          </a:p>
        </p:txBody>
      </p:sp>
    </p:spTree>
    <p:extLst>
      <p:ext uri="{BB962C8B-B14F-4D97-AF65-F5344CB8AC3E}">
        <p14:creationId xmlns:p14="http://schemas.microsoft.com/office/powerpoint/2010/main" val="37127012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18</a:t>
            </a:fld>
            <a:endParaRPr lang="en-US"/>
          </a:p>
        </p:txBody>
      </p:sp>
    </p:spTree>
    <p:extLst>
      <p:ext uri="{BB962C8B-B14F-4D97-AF65-F5344CB8AC3E}">
        <p14:creationId xmlns:p14="http://schemas.microsoft.com/office/powerpoint/2010/main" val="38186736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19</a:t>
            </a:fld>
            <a:endParaRPr lang="en-US"/>
          </a:p>
        </p:txBody>
      </p:sp>
    </p:spTree>
    <p:extLst>
      <p:ext uri="{BB962C8B-B14F-4D97-AF65-F5344CB8AC3E}">
        <p14:creationId xmlns:p14="http://schemas.microsoft.com/office/powerpoint/2010/main" val="325855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2</a:t>
            </a:fld>
            <a:endParaRPr lang="en-US"/>
          </a:p>
        </p:txBody>
      </p:sp>
    </p:spTree>
    <p:extLst>
      <p:ext uri="{BB962C8B-B14F-4D97-AF65-F5344CB8AC3E}">
        <p14:creationId xmlns:p14="http://schemas.microsoft.com/office/powerpoint/2010/main" val="27030880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20</a:t>
            </a:fld>
            <a:endParaRPr lang="en-US"/>
          </a:p>
        </p:txBody>
      </p:sp>
    </p:spTree>
    <p:extLst>
      <p:ext uri="{BB962C8B-B14F-4D97-AF65-F5344CB8AC3E}">
        <p14:creationId xmlns:p14="http://schemas.microsoft.com/office/powerpoint/2010/main" val="2409154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21</a:t>
            </a:fld>
            <a:endParaRPr lang="en-US"/>
          </a:p>
        </p:txBody>
      </p:sp>
    </p:spTree>
    <p:extLst>
      <p:ext uri="{BB962C8B-B14F-4D97-AF65-F5344CB8AC3E}">
        <p14:creationId xmlns:p14="http://schemas.microsoft.com/office/powerpoint/2010/main" val="20773939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22</a:t>
            </a:fld>
            <a:endParaRPr lang="en-US"/>
          </a:p>
        </p:txBody>
      </p:sp>
    </p:spTree>
    <p:extLst>
      <p:ext uri="{BB962C8B-B14F-4D97-AF65-F5344CB8AC3E}">
        <p14:creationId xmlns:p14="http://schemas.microsoft.com/office/powerpoint/2010/main" val="3296808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23</a:t>
            </a:fld>
            <a:endParaRPr lang="en-US"/>
          </a:p>
        </p:txBody>
      </p:sp>
    </p:spTree>
    <p:extLst>
      <p:ext uri="{BB962C8B-B14F-4D97-AF65-F5344CB8AC3E}">
        <p14:creationId xmlns:p14="http://schemas.microsoft.com/office/powerpoint/2010/main" val="11145072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24</a:t>
            </a:fld>
            <a:endParaRPr lang="en-US"/>
          </a:p>
        </p:txBody>
      </p:sp>
    </p:spTree>
    <p:extLst>
      <p:ext uri="{BB962C8B-B14F-4D97-AF65-F5344CB8AC3E}">
        <p14:creationId xmlns:p14="http://schemas.microsoft.com/office/powerpoint/2010/main" val="1145385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3</a:t>
            </a:fld>
            <a:endParaRPr lang="en-US"/>
          </a:p>
        </p:txBody>
      </p:sp>
    </p:spTree>
    <p:extLst>
      <p:ext uri="{BB962C8B-B14F-4D97-AF65-F5344CB8AC3E}">
        <p14:creationId xmlns:p14="http://schemas.microsoft.com/office/powerpoint/2010/main" val="4203716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4</a:t>
            </a:fld>
            <a:endParaRPr lang="en-US"/>
          </a:p>
        </p:txBody>
      </p:sp>
    </p:spTree>
    <p:extLst>
      <p:ext uri="{BB962C8B-B14F-4D97-AF65-F5344CB8AC3E}">
        <p14:creationId xmlns:p14="http://schemas.microsoft.com/office/powerpoint/2010/main" val="3182563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5</a:t>
            </a:fld>
            <a:endParaRPr lang="en-US"/>
          </a:p>
        </p:txBody>
      </p:sp>
    </p:spTree>
    <p:extLst>
      <p:ext uri="{BB962C8B-B14F-4D97-AF65-F5344CB8AC3E}">
        <p14:creationId xmlns:p14="http://schemas.microsoft.com/office/powerpoint/2010/main" val="3354740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6</a:t>
            </a:fld>
            <a:endParaRPr lang="en-US"/>
          </a:p>
        </p:txBody>
      </p:sp>
    </p:spTree>
    <p:extLst>
      <p:ext uri="{BB962C8B-B14F-4D97-AF65-F5344CB8AC3E}">
        <p14:creationId xmlns:p14="http://schemas.microsoft.com/office/powerpoint/2010/main" val="471059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7</a:t>
            </a:fld>
            <a:endParaRPr lang="en-US"/>
          </a:p>
        </p:txBody>
      </p:sp>
    </p:spTree>
    <p:extLst>
      <p:ext uri="{BB962C8B-B14F-4D97-AF65-F5344CB8AC3E}">
        <p14:creationId xmlns:p14="http://schemas.microsoft.com/office/powerpoint/2010/main" val="1430018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8</a:t>
            </a:fld>
            <a:endParaRPr lang="en-US"/>
          </a:p>
        </p:txBody>
      </p:sp>
    </p:spTree>
    <p:extLst>
      <p:ext uri="{BB962C8B-B14F-4D97-AF65-F5344CB8AC3E}">
        <p14:creationId xmlns:p14="http://schemas.microsoft.com/office/powerpoint/2010/main" val="1419863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C3FE12-828A-4824-8DF7-4C5E1D334B21}" type="slidenum">
              <a:rPr lang="en-US" smtClean="0"/>
              <a:t>9</a:t>
            </a:fld>
            <a:endParaRPr lang="en-US"/>
          </a:p>
        </p:txBody>
      </p:sp>
    </p:spTree>
    <p:extLst>
      <p:ext uri="{BB962C8B-B14F-4D97-AF65-F5344CB8AC3E}">
        <p14:creationId xmlns:p14="http://schemas.microsoft.com/office/powerpoint/2010/main" val="1064228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01600-9AD4-4E6E-981C-B2BEDC78C8C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01600-9AD4-4E6E-981C-B2BEDC78C8C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01600-9AD4-4E6E-981C-B2BEDC78C8C7}" type="slidenum">
              <a:rPr lang="en-US" smtClean="0"/>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01600-9AD4-4E6E-981C-B2BEDC78C8C7}"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C01600-9AD4-4E6E-981C-B2BEDC78C8C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C01600-9AD4-4E6E-981C-B2BEDC78C8C7}" type="slidenum">
              <a:rPr lang="en-US" smtClean="0"/>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2C01600-9AD4-4E6E-981C-B2BEDC78C8C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2C01600-9AD4-4E6E-981C-B2BEDC78C8C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2C01600-9AD4-4E6E-981C-B2BEDC78C8C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C01600-9AD4-4E6E-981C-B2BEDC78C8C7}" type="slidenum">
              <a:rPr lang="en-US" smtClean="0"/>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EAA056-227C-4219-A5B6-A4D32D91106A}" type="datetimeFigureOut">
              <a:rPr lang="en-US" smtClean="0"/>
              <a:t>10/20/2016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C01600-9AD4-4E6E-981C-B2BEDC78C8C7}" type="slidenum">
              <a:rPr lang="en-US" smtClean="0"/>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EEAA056-227C-4219-A5B6-A4D32D91106A}" type="datetimeFigureOut">
              <a:rPr lang="en-US" smtClean="0"/>
              <a:t>10/20/2016</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2C01600-9AD4-4E6E-981C-B2BEDC78C8C7}" type="slidenum">
              <a:rPr lang="en-US" smtClean="0"/>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virtualsc.org/myvsc/important-dates/"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s://virtualsc.org/course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virtualsc.org/how-does-virtualsc-work/"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virtualsc.or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2">
                    <a:lumMod val="25000"/>
                  </a:schemeClr>
                </a:solidFill>
                <a:latin typeface="Lucida Calligraphy" panose="03010101010101010101" pitchFamily="66" charset="0"/>
              </a:rPr>
              <a:t>Laurens County Adult Education</a:t>
            </a:r>
            <a:endParaRPr lang="en-US" dirty="0">
              <a:solidFill>
                <a:schemeClr val="bg2">
                  <a:lumMod val="25000"/>
                </a:schemeClr>
              </a:solidFill>
              <a:latin typeface="Lucida Calligraphy" panose="03010101010101010101" pitchFamily="66" charset="0"/>
            </a:endParaRPr>
          </a:p>
        </p:txBody>
      </p:sp>
      <p:sp>
        <p:nvSpPr>
          <p:cNvPr id="3" name="Subtitle 2"/>
          <p:cNvSpPr>
            <a:spLocks noGrp="1"/>
          </p:cNvSpPr>
          <p:nvPr>
            <p:ph type="subTitle" idx="1"/>
          </p:nvPr>
        </p:nvSpPr>
        <p:spPr/>
        <p:txBody>
          <a:bodyPr>
            <a:normAutofit/>
          </a:bodyPr>
          <a:lstStyle/>
          <a:p>
            <a:r>
              <a:rPr lang="en-US" sz="2800" b="1" dirty="0" smtClean="0">
                <a:solidFill>
                  <a:schemeClr val="bg2">
                    <a:lumMod val="25000"/>
                  </a:schemeClr>
                </a:solidFill>
              </a:rPr>
              <a:t>High School Diploma Program</a:t>
            </a:r>
          </a:p>
          <a:p>
            <a:endParaRPr lang="en-US" sz="2800" b="1" dirty="0">
              <a:solidFill>
                <a:schemeClr val="bg2">
                  <a:lumMod val="25000"/>
                </a:schemeClr>
              </a:solidFill>
            </a:endParaRPr>
          </a:p>
          <a:p>
            <a:pPr algn="r"/>
            <a:r>
              <a:rPr lang="en-US" sz="1200" b="1" smtClean="0">
                <a:solidFill>
                  <a:schemeClr val="bg2">
                    <a:lumMod val="25000"/>
                  </a:schemeClr>
                </a:solidFill>
              </a:rPr>
              <a:t>Revised </a:t>
            </a:r>
            <a:r>
              <a:rPr lang="en-US" sz="1200" b="1" smtClean="0">
                <a:solidFill>
                  <a:schemeClr val="bg2">
                    <a:lumMod val="25000"/>
                  </a:schemeClr>
                </a:solidFill>
              </a:rPr>
              <a:t>October 2016</a:t>
            </a:r>
            <a:endParaRPr lang="en-US" sz="1200" b="1" dirty="0" smtClean="0">
              <a:solidFill>
                <a:schemeClr val="bg2">
                  <a:lumMod val="25000"/>
                </a:schemeClr>
              </a:solidFill>
            </a:endParaRPr>
          </a:p>
        </p:txBody>
      </p:sp>
    </p:spTree>
    <p:extLst>
      <p:ext uri="{BB962C8B-B14F-4D97-AF65-F5344CB8AC3E}">
        <p14:creationId xmlns:p14="http://schemas.microsoft.com/office/powerpoint/2010/main" val="31437171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905000"/>
            <a:ext cx="7391400" cy="3108543"/>
          </a:xfrm>
          <a:prstGeom prst="rect">
            <a:avLst/>
          </a:prstGeom>
          <a:noFill/>
        </p:spPr>
        <p:txBody>
          <a:bodyPr wrap="square" rtlCol="0">
            <a:spAutoFit/>
          </a:bodyPr>
          <a:lstStyle/>
          <a:p>
            <a:pPr marL="285750" indent="-285750">
              <a:buFont typeface="Arial" panose="020B0604020202020204" pitchFamily="34" charset="0"/>
              <a:buChar char="•"/>
            </a:pPr>
            <a:r>
              <a:rPr lang="en-US" sz="2800" b="1" dirty="0" err="1" smtClean="0">
                <a:solidFill>
                  <a:schemeClr val="bg2">
                    <a:lumMod val="25000"/>
                  </a:schemeClr>
                </a:solidFill>
              </a:rPr>
              <a:t>VirtualSC</a:t>
            </a:r>
            <a:r>
              <a:rPr lang="en-US" sz="2800" b="1" dirty="0" smtClean="0">
                <a:solidFill>
                  <a:schemeClr val="bg2">
                    <a:lumMod val="25000"/>
                  </a:schemeClr>
                </a:solidFill>
              </a:rPr>
              <a:t> enrolls students three times a year: August, January, and May.</a:t>
            </a:r>
          </a:p>
          <a:p>
            <a:pPr marL="285750" indent="-285750">
              <a:buFont typeface="Arial" panose="020B0604020202020204" pitchFamily="34" charset="0"/>
              <a:buChar char="•"/>
            </a:pPr>
            <a:r>
              <a:rPr lang="en-US" sz="2800" b="1" dirty="0" smtClean="0">
                <a:solidFill>
                  <a:schemeClr val="bg2">
                    <a:lumMod val="25000"/>
                  </a:schemeClr>
                </a:solidFill>
              </a:rPr>
              <a:t>Enrollment is on a first-come, first-served basis. Students may be placed on a waiting list once a course fills up. If too few students request a course, then the course is not offered that semester.</a:t>
            </a:r>
            <a:endParaRPr lang="en-US" sz="2800" b="1" dirty="0">
              <a:solidFill>
                <a:schemeClr val="bg2">
                  <a:lumMod val="25000"/>
                </a:schemeClr>
              </a:solidFill>
            </a:endParaRPr>
          </a:p>
        </p:txBody>
      </p:sp>
    </p:spTree>
    <p:extLst>
      <p:ext uri="{BB962C8B-B14F-4D97-AF65-F5344CB8AC3E}">
        <p14:creationId xmlns:p14="http://schemas.microsoft.com/office/powerpoint/2010/main" val="214865146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828800"/>
            <a:ext cx="7467600" cy="3108543"/>
          </a:xfrm>
          <a:prstGeom prst="rect">
            <a:avLst/>
          </a:prstGeom>
          <a:noFill/>
        </p:spPr>
        <p:txBody>
          <a:bodyPr wrap="square" rtlCol="0">
            <a:spAutoFit/>
          </a:bodyPr>
          <a:lstStyle/>
          <a:p>
            <a:r>
              <a:rPr lang="en-US" sz="2800" b="1" dirty="0" smtClean="0">
                <a:solidFill>
                  <a:schemeClr val="bg2">
                    <a:lumMod val="25000"/>
                  </a:schemeClr>
                </a:solidFill>
              </a:rPr>
              <a:t>To view enrollment dates, visit this link:</a:t>
            </a:r>
          </a:p>
          <a:p>
            <a:endParaRPr lang="en-US" sz="2800" b="1" dirty="0">
              <a:solidFill>
                <a:schemeClr val="bg2">
                  <a:lumMod val="25000"/>
                </a:schemeClr>
              </a:solidFill>
            </a:endParaRPr>
          </a:p>
          <a:p>
            <a:pPr algn="ctr"/>
            <a:r>
              <a:rPr lang="en-US" sz="2800" b="1" dirty="0">
                <a:solidFill>
                  <a:schemeClr val="bg2">
                    <a:lumMod val="25000"/>
                  </a:schemeClr>
                </a:solidFill>
                <a:hlinkClick r:id="rId3"/>
              </a:rPr>
              <a:t>https://virtualsc.org/myvsc/important-dates</a:t>
            </a:r>
            <a:r>
              <a:rPr lang="en-US" sz="2800" b="1" dirty="0" smtClean="0">
                <a:solidFill>
                  <a:schemeClr val="bg2">
                    <a:lumMod val="25000"/>
                  </a:schemeClr>
                </a:solidFill>
                <a:hlinkClick r:id="rId3"/>
              </a:rPr>
              <a:t>/</a:t>
            </a:r>
            <a:endParaRPr lang="en-US" sz="2800" b="1" dirty="0" smtClean="0">
              <a:solidFill>
                <a:schemeClr val="bg2">
                  <a:lumMod val="25000"/>
                </a:schemeClr>
              </a:solidFill>
            </a:endParaRPr>
          </a:p>
          <a:p>
            <a:endParaRPr lang="en-US" sz="2800" b="1" dirty="0">
              <a:solidFill>
                <a:schemeClr val="bg2">
                  <a:lumMod val="25000"/>
                </a:schemeClr>
              </a:solidFill>
            </a:endParaRPr>
          </a:p>
          <a:p>
            <a:r>
              <a:rPr lang="en-US" sz="2800" b="1" dirty="0" smtClean="0">
                <a:solidFill>
                  <a:schemeClr val="bg2">
                    <a:lumMod val="25000"/>
                  </a:schemeClr>
                </a:solidFill>
              </a:rPr>
              <a:t>To view the course catalog, visit this link:</a:t>
            </a:r>
          </a:p>
          <a:p>
            <a:endParaRPr lang="en-US" sz="2800" b="1" dirty="0">
              <a:solidFill>
                <a:schemeClr val="bg2">
                  <a:lumMod val="25000"/>
                </a:schemeClr>
              </a:solidFill>
            </a:endParaRPr>
          </a:p>
          <a:p>
            <a:pPr algn="ctr"/>
            <a:r>
              <a:rPr lang="en-US" sz="2800" b="1" dirty="0">
                <a:solidFill>
                  <a:schemeClr val="bg2">
                    <a:lumMod val="25000"/>
                  </a:schemeClr>
                </a:solidFill>
                <a:hlinkClick r:id="rId4"/>
              </a:rPr>
              <a:t>https://virtualsc.org/courses</a:t>
            </a:r>
            <a:r>
              <a:rPr lang="en-US" sz="2800" b="1" dirty="0" smtClean="0">
                <a:solidFill>
                  <a:schemeClr val="bg2">
                    <a:lumMod val="25000"/>
                  </a:schemeClr>
                </a:solidFill>
                <a:hlinkClick r:id="rId4"/>
              </a:rPr>
              <a:t>/</a:t>
            </a:r>
            <a:r>
              <a:rPr lang="en-US" sz="2800" b="1" dirty="0" smtClean="0">
                <a:solidFill>
                  <a:schemeClr val="bg2">
                    <a:lumMod val="25000"/>
                  </a:schemeClr>
                </a:solidFill>
              </a:rPr>
              <a:t>  </a:t>
            </a:r>
          </a:p>
        </p:txBody>
      </p:sp>
    </p:spTree>
    <p:extLst>
      <p:ext uri="{BB962C8B-B14F-4D97-AF65-F5344CB8AC3E}">
        <p14:creationId xmlns:p14="http://schemas.microsoft.com/office/powerpoint/2010/main" val="27180449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981200"/>
            <a:ext cx="6858000" cy="4401205"/>
          </a:xfrm>
          <a:prstGeom prst="rect">
            <a:avLst/>
          </a:prstGeom>
          <a:noFill/>
        </p:spPr>
        <p:txBody>
          <a:bodyPr wrap="square" rtlCol="0">
            <a:spAutoFit/>
          </a:bodyPr>
          <a:lstStyle/>
          <a:p>
            <a:pPr marL="457200" indent="-457200">
              <a:buFont typeface="Arial" panose="020B0604020202020204" pitchFamily="34" charset="0"/>
              <a:buChar char="•"/>
            </a:pPr>
            <a:r>
              <a:rPr lang="en-US" sz="2800" b="1" dirty="0" smtClean="0">
                <a:solidFill>
                  <a:schemeClr val="bg2">
                    <a:lumMod val="25000"/>
                  </a:schemeClr>
                </a:solidFill>
              </a:rPr>
              <a:t>The student must sign a contract stating:</a:t>
            </a:r>
          </a:p>
          <a:p>
            <a:pPr marL="914400" lvl="1" indent="-457200">
              <a:buFont typeface="Arial" panose="020B0604020202020204" pitchFamily="34" charset="0"/>
              <a:buChar char="•"/>
            </a:pPr>
            <a:r>
              <a:rPr lang="en-US" sz="2800" b="1" dirty="0" smtClean="0">
                <a:solidFill>
                  <a:schemeClr val="bg2">
                    <a:lumMod val="25000"/>
                  </a:schemeClr>
                </a:solidFill>
              </a:rPr>
              <a:t>I am a SC resident.</a:t>
            </a:r>
          </a:p>
          <a:p>
            <a:pPr marL="914400" lvl="1" indent="-457200">
              <a:buFont typeface="Arial" panose="020B0604020202020204" pitchFamily="34" charset="0"/>
              <a:buChar char="•"/>
            </a:pPr>
            <a:r>
              <a:rPr lang="en-US" sz="2800" b="1" dirty="0" smtClean="0">
                <a:solidFill>
                  <a:schemeClr val="bg2">
                    <a:lumMod val="25000"/>
                  </a:schemeClr>
                </a:solidFill>
              </a:rPr>
              <a:t>I will abide by LCAE Student Conduct Policy.</a:t>
            </a:r>
          </a:p>
          <a:p>
            <a:pPr marL="914400" lvl="1" indent="-457200">
              <a:buFont typeface="Arial" panose="020B0604020202020204" pitchFamily="34" charset="0"/>
              <a:buChar char="•"/>
            </a:pPr>
            <a:r>
              <a:rPr lang="en-US" sz="2800" b="1" dirty="0" smtClean="0">
                <a:solidFill>
                  <a:schemeClr val="bg2">
                    <a:lumMod val="25000"/>
                  </a:schemeClr>
                </a:solidFill>
              </a:rPr>
              <a:t>I have access to high-speed Internet.</a:t>
            </a:r>
          </a:p>
          <a:p>
            <a:pPr marL="914400" lvl="1" indent="-457200">
              <a:buFont typeface="Arial" panose="020B0604020202020204" pitchFamily="34" charset="0"/>
              <a:buChar char="•"/>
            </a:pPr>
            <a:r>
              <a:rPr lang="en-US" sz="2800" b="1" dirty="0" smtClean="0">
                <a:solidFill>
                  <a:schemeClr val="bg2">
                    <a:lumMod val="25000"/>
                  </a:schemeClr>
                </a:solidFill>
              </a:rPr>
              <a:t>I must commit at least 8 hours per week per course (12 hours recommended).</a:t>
            </a:r>
          </a:p>
          <a:p>
            <a:pPr marL="914400" lvl="1" indent="-457200">
              <a:buFont typeface="Arial" panose="020B0604020202020204" pitchFamily="34" charset="0"/>
              <a:buChar char="•"/>
            </a:pPr>
            <a:r>
              <a:rPr lang="en-US" sz="2800" b="1" dirty="0" smtClean="0">
                <a:solidFill>
                  <a:schemeClr val="bg2">
                    <a:lumMod val="25000"/>
                  </a:schemeClr>
                </a:solidFill>
              </a:rPr>
              <a:t>I will check my email daily for correspondence from my teacher. </a:t>
            </a:r>
            <a:endParaRPr lang="en-US" sz="2800" b="1" dirty="0">
              <a:solidFill>
                <a:schemeClr val="bg2">
                  <a:lumMod val="25000"/>
                </a:schemeClr>
              </a:solidFill>
            </a:endParaRPr>
          </a:p>
        </p:txBody>
      </p:sp>
    </p:spTree>
    <p:extLst>
      <p:ext uri="{BB962C8B-B14F-4D97-AF65-F5344CB8AC3E}">
        <p14:creationId xmlns:p14="http://schemas.microsoft.com/office/powerpoint/2010/main" val="4143956230"/>
      </p:ext>
    </p:extLst>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981200"/>
            <a:ext cx="7467600" cy="4401205"/>
          </a:xfrm>
          <a:prstGeom prst="rect">
            <a:avLst/>
          </a:prstGeom>
          <a:noFill/>
        </p:spPr>
        <p:txBody>
          <a:bodyPr wrap="square" rtlCol="0">
            <a:spAutoFit/>
          </a:bodyPr>
          <a:lstStyle/>
          <a:p>
            <a:pPr marL="742950" lvl="1" indent="-285750">
              <a:buFont typeface="Arial" panose="020B0604020202020204" pitchFamily="34" charset="0"/>
              <a:buChar char="•"/>
            </a:pPr>
            <a:r>
              <a:rPr lang="en-US" sz="2800" b="1" dirty="0" smtClean="0">
                <a:solidFill>
                  <a:schemeClr val="bg2">
                    <a:lumMod val="25000"/>
                  </a:schemeClr>
                </a:solidFill>
              </a:rPr>
              <a:t>I will check the pacing chart at the start of each week and will complete lessons weekly.</a:t>
            </a:r>
          </a:p>
          <a:p>
            <a:pPr marL="742950" lvl="1" indent="-285750">
              <a:buFont typeface="Arial" panose="020B0604020202020204" pitchFamily="34" charset="0"/>
              <a:buChar char="•"/>
            </a:pPr>
            <a:r>
              <a:rPr lang="en-US" sz="2800" b="1" dirty="0" smtClean="0">
                <a:solidFill>
                  <a:schemeClr val="bg2">
                    <a:lumMod val="25000"/>
                  </a:schemeClr>
                </a:solidFill>
              </a:rPr>
              <a:t>I will meet deadlines set by the instructor.</a:t>
            </a:r>
          </a:p>
          <a:p>
            <a:pPr marL="742950" lvl="1" indent="-285750">
              <a:buFont typeface="Arial" panose="020B0604020202020204" pitchFamily="34" charset="0"/>
              <a:buChar char="•"/>
            </a:pPr>
            <a:r>
              <a:rPr lang="en-US" sz="2800" b="1" dirty="0" smtClean="0">
                <a:solidFill>
                  <a:schemeClr val="bg2">
                    <a:lumMod val="25000"/>
                  </a:schemeClr>
                </a:solidFill>
              </a:rPr>
              <a:t>I understand I must take a final exam, proctored by the sponsor.</a:t>
            </a:r>
          </a:p>
          <a:p>
            <a:pPr marL="742950" lvl="1" indent="-285750">
              <a:buFont typeface="Arial" panose="020B0604020202020204" pitchFamily="34" charset="0"/>
              <a:buChar char="•"/>
            </a:pPr>
            <a:r>
              <a:rPr lang="en-US" sz="2800" b="1" dirty="0" smtClean="0">
                <a:solidFill>
                  <a:schemeClr val="bg2">
                    <a:lumMod val="25000"/>
                  </a:schemeClr>
                </a:solidFill>
              </a:rPr>
              <a:t>I will be contacted if work is 1 week overdue.</a:t>
            </a:r>
          </a:p>
          <a:p>
            <a:pPr marL="742950" lvl="1" indent="-285750">
              <a:buFont typeface="Arial" panose="020B0604020202020204" pitchFamily="34" charset="0"/>
              <a:buChar char="•"/>
            </a:pPr>
            <a:r>
              <a:rPr lang="en-US" sz="2800" b="1" dirty="0" smtClean="0">
                <a:solidFill>
                  <a:schemeClr val="bg2">
                    <a:lumMod val="25000"/>
                  </a:schemeClr>
                </a:solidFill>
              </a:rPr>
              <a:t>If I drop a </a:t>
            </a:r>
            <a:r>
              <a:rPr lang="en-US" sz="2800" b="1" dirty="0" err="1" smtClean="0">
                <a:solidFill>
                  <a:schemeClr val="bg2">
                    <a:lumMod val="25000"/>
                  </a:schemeClr>
                </a:solidFill>
              </a:rPr>
              <a:t>VitualSC</a:t>
            </a:r>
            <a:r>
              <a:rPr lang="en-US" sz="2800" b="1" dirty="0" smtClean="0">
                <a:solidFill>
                  <a:schemeClr val="bg2">
                    <a:lumMod val="25000"/>
                  </a:schemeClr>
                </a:solidFill>
              </a:rPr>
              <a:t> course, I will notify the LCAE VLC.</a:t>
            </a:r>
            <a:endParaRPr lang="en-US" sz="2800" b="1" dirty="0">
              <a:solidFill>
                <a:schemeClr val="bg2">
                  <a:lumMod val="25000"/>
                </a:schemeClr>
              </a:solidFill>
            </a:endParaRPr>
          </a:p>
        </p:txBody>
      </p:sp>
    </p:spTree>
    <p:extLst>
      <p:ext uri="{BB962C8B-B14F-4D97-AF65-F5344CB8AC3E}">
        <p14:creationId xmlns:p14="http://schemas.microsoft.com/office/powerpoint/2010/main" val="30340977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600200"/>
            <a:ext cx="7848600" cy="3539430"/>
          </a:xfrm>
          <a:prstGeom prst="rect">
            <a:avLst/>
          </a:prstGeom>
          <a:noFill/>
        </p:spPr>
        <p:txBody>
          <a:bodyPr wrap="square" rtlCol="0">
            <a:spAutoFit/>
          </a:bodyPr>
          <a:lstStyle/>
          <a:p>
            <a:pPr marL="914400" lvl="1" indent="-457200">
              <a:buFont typeface="Arial" panose="020B0604020202020204" pitchFamily="34" charset="0"/>
              <a:buChar char="•"/>
            </a:pPr>
            <a:r>
              <a:rPr lang="en-US" sz="2800" b="1" dirty="0" smtClean="0">
                <a:solidFill>
                  <a:schemeClr val="bg2">
                    <a:lumMod val="25000"/>
                  </a:schemeClr>
                </a:solidFill>
              </a:rPr>
              <a:t>I will contact my teacher if I have questions.</a:t>
            </a:r>
          </a:p>
          <a:p>
            <a:pPr marL="914400" lvl="1" indent="-457200">
              <a:buFont typeface="Arial" panose="020B0604020202020204" pitchFamily="34" charset="0"/>
              <a:buChar char="•"/>
            </a:pPr>
            <a:r>
              <a:rPr lang="en-US" sz="2800" b="1" dirty="0" smtClean="0">
                <a:solidFill>
                  <a:schemeClr val="bg2">
                    <a:lumMod val="25000"/>
                  </a:schemeClr>
                </a:solidFill>
              </a:rPr>
              <a:t>I understand I can withdraw without penalty (WNG) within the first ten days of starting a course if it is determined I am not a successful virtual learner. Any withdrawal after that time results in a WF on my transcript, and repeating a course with a WNG or WF may or may NOT be an option.</a:t>
            </a:r>
            <a:endParaRPr lang="en-US" sz="2800" b="1" dirty="0">
              <a:solidFill>
                <a:schemeClr val="bg2">
                  <a:lumMod val="25000"/>
                </a:schemeClr>
              </a:solidFill>
            </a:endParaRPr>
          </a:p>
        </p:txBody>
      </p:sp>
    </p:spTree>
    <p:extLst>
      <p:ext uri="{BB962C8B-B14F-4D97-AF65-F5344CB8AC3E}">
        <p14:creationId xmlns:p14="http://schemas.microsoft.com/office/powerpoint/2010/main" val="222413849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676400"/>
            <a:ext cx="7620000" cy="4401205"/>
          </a:xfrm>
          <a:prstGeom prst="rect">
            <a:avLst/>
          </a:prstGeom>
          <a:noFill/>
        </p:spPr>
        <p:txBody>
          <a:bodyPr wrap="square" rtlCol="0">
            <a:spAutoFit/>
          </a:bodyPr>
          <a:lstStyle/>
          <a:p>
            <a:pPr algn="ctr"/>
            <a:r>
              <a:rPr lang="en-US" sz="2800" b="1" dirty="0" smtClean="0">
                <a:solidFill>
                  <a:schemeClr val="bg2">
                    <a:lumMod val="25000"/>
                  </a:schemeClr>
                </a:solidFill>
              </a:rPr>
              <a:t>Adult Ed </a:t>
            </a:r>
            <a:r>
              <a:rPr lang="en-US" sz="2800" b="1" dirty="0" err="1" smtClean="0">
                <a:solidFill>
                  <a:schemeClr val="bg2">
                    <a:lumMod val="25000"/>
                  </a:schemeClr>
                </a:solidFill>
              </a:rPr>
              <a:t>VirtualSC</a:t>
            </a:r>
            <a:r>
              <a:rPr lang="en-US" sz="2800" b="1" dirty="0" smtClean="0">
                <a:solidFill>
                  <a:schemeClr val="bg2">
                    <a:lumMod val="25000"/>
                  </a:schemeClr>
                </a:solidFill>
              </a:rPr>
              <a:t> Students</a:t>
            </a:r>
          </a:p>
          <a:p>
            <a:pPr marL="457200" indent="-457200">
              <a:buFont typeface="Arial" panose="020B0604020202020204" pitchFamily="34" charset="0"/>
              <a:buChar char="•"/>
            </a:pPr>
            <a:r>
              <a:rPr lang="en-US" sz="2800" b="1" dirty="0" smtClean="0">
                <a:solidFill>
                  <a:schemeClr val="bg2">
                    <a:lumMod val="25000"/>
                  </a:schemeClr>
                </a:solidFill>
              </a:rPr>
              <a:t>Recommended scale score of 567 or better on TABE D or A Reading Test</a:t>
            </a:r>
          </a:p>
          <a:p>
            <a:pPr marL="457200" indent="-457200">
              <a:buFont typeface="Arial" panose="020B0604020202020204" pitchFamily="34" charset="0"/>
              <a:buChar char="•"/>
            </a:pPr>
            <a:r>
              <a:rPr lang="en-US" sz="2800" b="1" dirty="0" smtClean="0">
                <a:solidFill>
                  <a:schemeClr val="bg2">
                    <a:lumMod val="25000"/>
                  </a:schemeClr>
                </a:solidFill>
              </a:rPr>
              <a:t>Transcript shows an ability to benefit</a:t>
            </a:r>
          </a:p>
          <a:p>
            <a:pPr marL="457200" indent="-457200">
              <a:buFont typeface="Arial" panose="020B0604020202020204" pitchFamily="34" charset="0"/>
              <a:buChar char="•"/>
            </a:pPr>
            <a:r>
              <a:rPr lang="en-US" sz="2800" b="1" dirty="0" smtClean="0">
                <a:solidFill>
                  <a:schemeClr val="bg2">
                    <a:lumMod val="25000"/>
                  </a:schemeClr>
                </a:solidFill>
              </a:rPr>
              <a:t>Must exhibit characteristics of a successful online learner</a:t>
            </a:r>
          </a:p>
          <a:p>
            <a:pPr marL="457200" indent="-457200">
              <a:buFont typeface="Arial" panose="020B0604020202020204" pitchFamily="34" charset="0"/>
              <a:buChar char="•"/>
            </a:pPr>
            <a:r>
              <a:rPr lang="en-US" sz="2800" b="1" dirty="0" smtClean="0">
                <a:solidFill>
                  <a:schemeClr val="bg2">
                    <a:lumMod val="25000"/>
                  </a:schemeClr>
                </a:solidFill>
              </a:rPr>
              <a:t>May transfer course credit BACK to high school</a:t>
            </a:r>
          </a:p>
          <a:p>
            <a:pPr marL="457200" indent="-457200">
              <a:buFont typeface="Arial" panose="020B0604020202020204" pitchFamily="34" charset="0"/>
              <a:buChar char="•"/>
            </a:pPr>
            <a:r>
              <a:rPr lang="en-US" sz="2800" b="1" dirty="0" smtClean="0">
                <a:solidFill>
                  <a:schemeClr val="bg2">
                    <a:lumMod val="25000"/>
                  </a:schemeClr>
                </a:solidFill>
              </a:rPr>
              <a:t>May finish a virtual course started in high school</a:t>
            </a:r>
            <a:endParaRPr lang="en-US" sz="2800" b="1" dirty="0">
              <a:solidFill>
                <a:schemeClr val="bg2">
                  <a:lumMod val="25000"/>
                </a:schemeClr>
              </a:solidFill>
            </a:endParaRPr>
          </a:p>
        </p:txBody>
      </p:sp>
    </p:spTree>
    <p:extLst>
      <p:ext uri="{BB962C8B-B14F-4D97-AF65-F5344CB8AC3E}">
        <p14:creationId xmlns:p14="http://schemas.microsoft.com/office/powerpoint/2010/main" val="325931796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676400"/>
            <a:ext cx="7543800" cy="1815882"/>
          </a:xfrm>
          <a:prstGeom prst="rect">
            <a:avLst/>
          </a:prstGeom>
          <a:noFill/>
        </p:spPr>
        <p:txBody>
          <a:bodyPr wrap="square" rtlCol="0">
            <a:spAutoFit/>
          </a:bodyPr>
          <a:lstStyle/>
          <a:p>
            <a:pPr marL="457200" indent="-457200">
              <a:buFont typeface="Arial" panose="020B0604020202020204" pitchFamily="34" charset="0"/>
              <a:buChar char="•"/>
            </a:pPr>
            <a:r>
              <a:rPr lang="en-US" sz="2800" b="1" dirty="0" smtClean="0">
                <a:solidFill>
                  <a:schemeClr val="bg2">
                    <a:lumMod val="25000"/>
                  </a:schemeClr>
                </a:solidFill>
              </a:rPr>
              <a:t>May repeat a course if warranted</a:t>
            </a:r>
          </a:p>
          <a:p>
            <a:pPr marL="457200" indent="-457200">
              <a:buFont typeface="Arial" panose="020B0604020202020204" pitchFamily="34" charset="0"/>
              <a:buChar char="•"/>
            </a:pPr>
            <a:r>
              <a:rPr lang="en-US" sz="2800" b="1" dirty="0" smtClean="0">
                <a:solidFill>
                  <a:schemeClr val="bg2">
                    <a:lumMod val="25000"/>
                  </a:schemeClr>
                </a:solidFill>
              </a:rPr>
              <a:t>High school graduates may take single courses as needed for acceptance into post-secondary programs</a:t>
            </a:r>
            <a:endParaRPr lang="en-US" sz="2800" b="1" dirty="0">
              <a:solidFill>
                <a:schemeClr val="bg2">
                  <a:lumMod val="25000"/>
                </a:schemeClr>
              </a:solidFill>
            </a:endParaRPr>
          </a:p>
        </p:txBody>
      </p:sp>
    </p:spTree>
    <p:extLst>
      <p:ext uri="{BB962C8B-B14F-4D97-AF65-F5344CB8AC3E}">
        <p14:creationId xmlns:p14="http://schemas.microsoft.com/office/powerpoint/2010/main" val="404170500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24000"/>
            <a:ext cx="7696200" cy="5170646"/>
          </a:xfrm>
          <a:prstGeom prst="rect">
            <a:avLst/>
          </a:prstGeom>
          <a:noFill/>
        </p:spPr>
        <p:txBody>
          <a:bodyPr wrap="square" rtlCol="0">
            <a:spAutoFit/>
          </a:bodyPr>
          <a:lstStyle/>
          <a:p>
            <a:pPr algn="ctr"/>
            <a:r>
              <a:rPr lang="en-US" sz="2800" b="1" dirty="0" smtClean="0">
                <a:solidFill>
                  <a:schemeClr val="bg2">
                    <a:lumMod val="25000"/>
                  </a:schemeClr>
                </a:solidFill>
              </a:rPr>
              <a:t>Student Registration Process</a:t>
            </a:r>
          </a:p>
          <a:p>
            <a:endParaRPr lang="en-US" sz="2800" b="1" dirty="0">
              <a:solidFill>
                <a:schemeClr val="bg2">
                  <a:lumMod val="25000"/>
                </a:schemeClr>
              </a:solidFill>
            </a:endParaRPr>
          </a:p>
          <a:p>
            <a:r>
              <a:rPr lang="en-US" sz="2800" b="1" dirty="0" smtClean="0">
                <a:solidFill>
                  <a:schemeClr val="bg2">
                    <a:lumMod val="25000"/>
                  </a:schemeClr>
                </a:solidFill>
              </a:rPr>
              <a:t>Students register through </a:t>
            </a:r>
            <a:r>
              <a:rPr lang="en-US" sz="2800" b="1" dirty="0" err="1" smtClean="0">
                <a:solidFill>
                  <a:schemeClr val="bg2">
                    <a:lumMod val="25000"/>
                  </a:schemeClr>
                </a:solidFill>
              </a:rPr>
              <a:t>VirtualSC</a:t>
            </a:r>
            <a:r>
              <a:rPr lang="en-US" sz="2800" b="1" dirty="0" smtClean="0">
                <a:solidFill>
                  <a:schemeClr val="bg2">
                    <a:lumMod val="25000"/>
                  </a:schemeClr>
                </a:solidFill>
              </a:rPr>
              <a:t>. To enroll with the SCVSP, each student must create an account  </a:t>
            </a:r>
            <a:r>
              <a:rPr lang="en-US" sz="2800" b="1" dirty="0">
                <a:solidFill>
                  <a:schemeClr val="bg2">
                    <a:lumMod val="25000"/>
                  </a:schemeClr>
                </a:solidFill>
              </a:rPr>
              <a:t>at </a:t>
            </a:r>
            <a:r>
              <a:rPr lang="en-US" sz="2800" b="1" dirty="0">
                <a:solidFill>
                  <a:schemeClr val="bg2">
                    <a:lumMod val="25000"/>
                  </a:schemeClr>
                </a:solidFill>
                <a:hlinkClick r:id="rId3"/>
              </a:rPr>
              <a:t>https://virtualsc.org/how-does-virtualsc-work</a:t>
            </a:r>
            <a:r>
              <a:rPr lang="en-US" sz="2800" b="1" dirty="0" smtClean="0">
                <a:solidFill>
                  <a:schemeClr val="bg2">
                    <a:lumMod val="25000"/>
                  </a:schemeClr>
                </a:solidFill>
                <a:hlinkClick r:id="rId3"/>
              </a:rPr>
              <a:t>/</a:t>
            </a:r>
            <a:r>
              <a:rPr lang="en-US" sz="2800" b="1" dirty="0" smtClean="0">
                <a:solidFill>
                  <a:schemeClr val="bg2">
                    <a:lumMod val="25000"/>
                  </a:schemeClr>
                </a:solidFill>
              </a:rPr>
              <a:t>. Click on the Sign Up tab at the top of the screen.</a:t>
            </a:r>
          </a:p>
          <a:p>
            <a:endParaRPr lang="en-US" sz="1100" b="1" dirty="0" smtClean="0">
              <a:solidFill>
                <a:schemeClr val="bg2">
                  <a:lumMod val="25000"/>
                </a:schemeClr>
              </a:solidFill>
            </a:endParaRPr>
          </a:p>
          <a:p>
            <a:r>
              <a:rPr lang="en-US" sz="2800" b="1" dirty="0" smtClean="0">
                <a:solidFill>
                  <a:schemeClr val="bg2">
                    <a:lumMod val="25000"/>
                  </a:schemeClr>
                </a:solidFill>
              </a:rPr>
              <a:t>The student, not the VLC, should create the account.</a:t>
            </a:r>
          </a:p>
          <a:p>
            <a:endParaRPr lang="en-US" sz="1100" b="1" dirty="0">
              <a:solidFill>
                <a:schemeClr val="bg2">
                  <a:lumMod val="25000"/>
                </a:schemeClr>
              </a:solidFill>
            </a:endParaRPr>
          </a:p>
          <a:p>
            <a:r>
              <a:rPr lang="en-US" sz="2800" b="1" dirty="0" smtClean="0">
                <a:solidFill>
                  <a:schemeClr val="bg2">
                    <a:lumMod val="25000"/>
                  </a:schemeClr>
                </a:solidFill>
              </a:rPr>
              <a:t>Students under the age of 18 must have parental approval as well as guidance (VLC) approval.</a:t>
            </a:r>
            <a:endParaRPr lang="en-US" sz="2800" b="1" dirty="0">
              <a:solidFill>
                <a:schemeClr val="bg2">
                  <a:lumMod val="25000"/>
                </a:schemeClr>
              </a:solidFill>
            </a:endParaRPr>
          </a:p>
        </p:txBody>
      </p:sp>
    </p:spTree>
    <p:extLst>
      <p:ext uri="{BB962C8B-B14F-4D97-AF65-F5344CB8AC3E}">
        <p14:creationId xmlns:p14="http://schemas.microsoft.com/office/powerpoint/2010/main" val="3714080728"/>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Characteristics of Successful      Online Learners</a:t>
            </a:r>
            <a:endParaRPr lang="en-US" dirty="0"/>
          </a:p>
        </p:txBody>
      </p:sp>
      <p:sp>
        <p:nvSpPr>
          <p:cNvPr id="4" name="Content Placeholder 3"/>
          <p:cNvSpPr>
            <a:spLocks noGrp="1"/>
          </p:cNvSpPr>
          <p:nvPr>
            <p:ph idx="1"/>
          </p:nvPr>
        </p:nvSpPr>
        <p:spPr/>
        <p:txBody>
          <a:bodyPr/>
          <a:lstStyle/>
          <a:p>
            <a:pPr>
              <a:buFont typeface="Wingdings" panose="05000000000000000000" pitchFamily="2" charset="2"/>
              <a:buChar char="Ø"/>
            </a:pPr>
            <a:r>
              <a:rPr lang="en-US" b="1" dirty="0"/>
              <a:t>Discipline to complete projects by deadlines instead of waiting until the end of the semester</a:t>
            </a:r>
          </a:p>
          <a:p>
            <a:pPr>
              <a:buFont typeface="Wingdings" panose="05000000000000000000" pitchFamily="2" charset="2"/>
              <a:buChar char="Ø"/>
            </a:pPr>
            <a:r>
              <a:rPr lang="en-US" b="1" dirty="0"/>
              <a:t>Motivation to read, write, and participate fully in class activities</a:t>
            </a:r>
          </a:p>
          <a:p>
            <a:pPr>
              <a:buFont typeface="Wingdings" panose="05000000000000000000" pitchFamily="2" charset="2"/>
              <a:buChar char="Ø"/>
            </a:pPr>
            <a:r>
              <a:rPr lang="en-US" b="1" dirty="0"/>
              <a:t>Time to devote approximately 12 hours a week for a one-credit course</a:t>
            </a:r>
          </a:p>
          <a:p>
            <a:pPr>
              <a:buFont typeface="Wingdings" panose="05000000000000000000" pitchFamily="2" charset="2"/>
              <a:buChar char="Ø"/>
            </a:pPr>
            <a:r>
              <a:rPr lang="en-US" b="1" dirty="0"/>
              <a:t>Ability to work independently and in teams</a:t>
            </a:r>
          </a:p>
          <a:p>
            <a:pPr>
              <a:buFont typeface="Wingdings" panose="05000000000000000000" pitchFamily="2" charset="2"/>
              <a:buChar char="Ø"/>
            </a:pPr>
            <a:r>
              <a:rPr lang="en-US" b="1" dirty="0"/>
              <a:t>Flexibility in dealing with technology problems</a:t>
            </a:r>
          </a:p>
          <a:p>
            <a:endParaRPr lang="en-US" dirty="0"/>
          </a:p>
        </p:txBody>
      </p:sp>
    </p:spTree>
    <p:extLst>
      <p:ext uri="{BB962C8B-B14F-4D97-AF65-F5344CB8AC3E}">
        <p14:creationId xmlns:p14="http://schemas.microsoft.com/office/powerpoint/2010/main" val="112052994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Ø"/>
            </a:pPr>
            <a:r>
              <a:rPr lang="en-US" b="1" dirty="0" smtClean="0"/>
              <a:t>Self-starter – does not procrastinate</a:t>
            </a:r>
          </a:p>
          <a:p>
            <a:pPr>
              <a:buFont typeface="Wingdings" panose="05000000000000000000" pitchFamily="2" charset="2"/>
              <a:buChar char="Ø"/>
            </a:pPr>
            <a:r>
              <a:rPr lang="en-US" b="1" dirty="0" smtClean="0"/>
              <a:t>Ability to learn from the printed word (Majority of material and communication happens through reading and writing)</a:t>
            </a:r>
          </a:p>
          <a:p>
            <a:pPr>
              <a:buFont typeface="Wingdings" panose="05000000000000000000" pitchFamily="2" charset="2"/>
              <a:buChar char="Ø"/>
            </a:pPr>
            <a:r>
              <a:rPr lang="en-US" b="1" dirty="0" smtClean="0"/>
              <a:t>Able to set aside specific times on a routine basis to “participate” in the course</a:t>
            </a:r>
          </a:p>
          <a:p>
            <a:pPr>
              <a:buFont typeface="Wingdings" panose="05000000000000000000" pitchFamily="2" charset="2"/>
              <a:buChar char="Ø"/>
            </a:pPr>
            <a:r>
              <a:rPr lang="en-US" b="1" dirty="0" smtClean="0"/>
              <a:t>Asks questions when he/she does not understand</a:t>
            </a:r>
            <a:endParaRPr lang="en-US" b="1" dirty="0"/>
          </a:p>
        </p:txBody>
      </p:sp>
      <p:sp>
        <p:nvSpPr>
          <p:cNvPr id="3" name="Title 2"/>
          <p:cNvSpPr>
            <a:spLocks noGrp="1"/>
          </p:cNvSpPr>
          <p:nvPr>
            <p:ph type="title"/>
          </p:nvPr>
        </p:nvSpPr>
        <p:spPr/>
        <p:txBody>
          <a:bodyPr>
            <a:normAutofit fontScale="90000"/>
          </a:bodyPr>
          <a:lstStyle/>
          <a:p>
            <a:r>
              <a:rPr lang="en-US" dirty="0"/>
              <a:t>Characteristics of Successful      Online Learners</a:t>
            </a:r>
          </a:p>
        </p:txBody>
      </p:sp>
    </p:spTree>
    <p:extLst>
      <p:ext uri="{BB962C8B-B14F-4D97-AF65-F5344CB8AC3E}">
        <p14:creationId xmlns:p14="http://schemas.microsoft.com/office/powerpoint/2010/main" val="28289853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133600"/>
            <a:ext cx="7924800" cy="2677656"/>
          </a:xfrm>
          <a:prstGeom prst="rect">
            <a:avLst/>
          </a:prstGeom>
          <a:noFill/>
        </p:spPr>
        <p:txBody>
          <a:bodyPr wrap="square" rtlCol="0">
            <a:spAutoFit/>
          </a:bodyPr>
          <a:lstStyle/>
          <a:p>
            <a:pPr algn="ctr"/>
            <a:r>
              <a:rPr lang="en-US" sz="2800" b="1" dirty="0" smtClean="0">
                <a:solidFill>
                  <a:schemeClr val="bg2">
                    <a:lumMod val="25000"/>
                  </a:schemeClr>
                </a:solidFill>
              </a:rPr>
              <a:t>All units are awarded through </a:t>
            </a:r>
            <a:r>
              <a:rPr lang="en-US" sz="2800" b="1" dirty="0" err="1" smtClean="0">
                <a:solidFill>
                  <a:schemeClr val="bg2">
                    <a:lumMod val="25000"/>
                  </a:schemeClr>
                </a:solidFill>
              </a:rPr>
              <a:t>VirtualSC</a:t>
            </a:r>
            <a:r>
              <a:rPr lang="en-US" sz="2800" b="1" dirty="0" smtClean="0">
                <a:solidFill>
                  <a:schemeClr val="bg2">
                    <a:lumMod val="25000"/>
                  </a:schemeClr>
                </a:solidFill>
              </a:rPr>
              <a:t>.</a:t>
            </a:r>
          </a:p>
          <a:p>
            <a:pPr algn="ctr"/>
            <a:endParaRPr lang="en-US" sz="2800" b="1" dirty="0">
              <a:solidFill>
                <a:schemeClr val="bg2">
                  <a:lumMod val="25000"/>
                </a:schemeClr>
              </a:solidFill>
            </a:endParaRPr>
          </a:p>
          <a:p>
            <a:pPr algn="ctr"/>
            <a:r>
              <a:rPr lang="en-US" sz="2800" b="1" dirty="0" smtClean="0">
                <a:solidFill>
                  <a:schemeClr val="bg2">
                    <a:lumMod val="25000"/>
                  </a:schemeClr>
                </a:solidFill>
              </a:rPr>
              <a:t>Students must meet </a:t>
            </a:r>
            <a:r>
              <a:rPr lang="en-US" sz="2800" b="1" dirty="0" err="1" smtClean="0">
                <a:solidFill>
                  <a:schemeClr val="bg2">
                    <a:lumMod val="25000"/>
                  </a:schemeClr>
                </a:solidFill>
              </a:rPr>
              <a:t>VirtualSC</a:t>
            </a:r>
            <a:r>
              <a:rPr lang="en-US" sz="2800" b="1" dirty="0" smtClean="0">
                <a:solidFill>
                  <a:schemeClr val="bg2">
                    <a:lumMod val="25000"/>
                  </a:schemeClr>
                </a:solidFill>
              </a:rPr>
              <a:t> and Adult Education requirements in order to participate.</a:t>
            </a:r>
          </a:p>
          <a:p>
            <a:pPr algn="ctr"/>
            <a:endParaRPr lang="en-US" sz="2800" b="1" dirty="0"/>
          </a:p>
          <a:p>
            <a:pPr algn="ctr"/>
            <a:endParaRPr lang="en-US" sz="2800" b="1" dirty="0"/>
          </a:p>
        </p:txBody>
      </p:sp>
    </p:spTree>
    <p:extLst>
      <p:ext uri="{BB962C8B-B14F-4D97-AF65-F5344CB8AC3E}">
        <p14:creationId xmlns:p14="http://schemas.microsoft.com/office/powerpoint/2010/main" val="3196696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Ø"/>
            </a:pPr>
            <a:r>
              <a:rPr lang="en-US" b="1" dirty="0" smtClean="0"/>
              <a:t>Access to current computer and high-speed Internet</a:t>
            </a:r>
          </a:p>
          <a:p>
            <a:pPr>
              <a:buFont typeface="Wingdings" panose="05000000000000000000" pitchFamily="2" charset="2"/>
              <a:buChar char="Ø"/>
            </a:pPr>
            <a:r>
              <a:rPr lang="en-US" b="1" dirty="0" smtClean="0">
                <a:solidFill>
                  <a:schemeClr val="bg2">
                    <a:lumMod val="25000"/>
                  </a:schemeClr>
                </a:solidFill>
              </a:rPr>
              <a:t>Good</a:t>
            </a:r>
            <a:r>
              <a:rPr lang="en-US" b="1" dirty="0" smtClean="0"/>
              <a:t>, basic computer skills</a:t>
            </a:r>
          </a:p>
          <a:p>
            <a:pPr>
              <a:buFont typeface="Wingdings" panose="05000000000000000000" pitchFamily="2" charset="2"/>
              <a:buChar char="Ø"/>
            </a:pPr>
            <a:r>
              <a:rPr lang="en-US" b="1" dirty="0" smtClean="0"/>
              <a:t>Time management skills</a:t>
            </a:r>
            <a:endParaRPr lang="en-US" b="1" dirty="0"/>
          </a:p>
        </p:txBody>
      </p:sp>
      <p:sp>
        <p:nvSpPr>
          <p:cNvPr id="3" name="Title 2"/>
          <p:cNvSpPr>
            <a:spLocks noGrp="1"/>
          </p:cNvSpPr>
          <p:nvPr>
            <p:ph type="title"/>
          </p:nvPr>
        </p:nvSpPr>
        <p:spPr/>
        <p:txBody>
          <a:bodyPr>
            <a:normAutofit fontScale="90000"/>
          </a:bodyPr>
          <a:lstStyle/>
          <a:p>
            <a:r>
              <a:rPr lang="en-US" dirty="0"/>
              <a:t>Characteristics of Successful      Online Learners</a:t>
            </a:r>
          </a:p>
        </p:txBody>
      </p:sp>
    </p:spTree>
    <p:extLst>
      <p:ext uri="{BB962C8B-B14F-4D97-AF65-F5344CB8AC3E}">
        <p14:creationId xmlns:p14="http://schemas.microsoft.com/office/powerpoint/2010/main" val="2848640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b="1" dirty="0" smtClean="0"/>
              <a:t>Recording Attendance Hours for Adult Education</a:t>
            </a:r>
            <a:endParaRPr lang="en-US"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570137037"/>
              </p:ext>
            </p:extLst>
          </p:nvPr>
        </p:nvGraphicFramePr>
        <p:xfrm>
          <a:off x="871538" y="2674938"/>
          <a:ext cx="7408863" cy="2966720"/>
        </p:xfrm>
        <a:graphic>
          <a:graphicData uri="http://schemas.openxmlformats.org/drawingml/2006/table">
            <a:tbl>
              <a:tblPr firstRow="1" bandRow="1">
                <a:tableStyleId>{5C22544A-7EE6-4342-B048-85BDC9FD1C3A}</a:tableStyleId>
              </a:tblPr>
              <a:tblGrid>
                <a:gridCol w="2469621"/>
                <a:gridCol w="2469621"/>
                <a:gridCol w="2469621"/>
              </a:tblGrid>
              <a:tr h="370840">
                <a:tc>
                  <a:txBody>
                    <a:bodyPr/>
                    <a:lstStyle/>
                    <a:p>
                      <a:pPr algn="ctr"/>
                      <a:r>
                        <a:rPr lang="en-US" b="1" dirty="0" smtClean="0"/>
                        <a:t>Grade</a:t>
                      </a:r>
                      <a:endParaRPr lang="en-US" b="1" dirty="0"/>
                    </a:p>
                  </a:txBody>
                  <a:tcPr/>
                </a:tc>
                <a:tc>
                  <a:txBody>
                    <a:bodyPr/>
                    <a:lstStyle/>
                    <a:p>
                      <a:pPr algn="ctr"/>
                      <a:r>
                        <a:rPr lang="en-US" b="1" dirty="0" smtClean="0"/>
                        <a:t>Full Credit</a:t>
                      </a:r>
                      <a:endParaRPr lang="en-US" b="1" dirty="0"/>
                    </a:p>
                  </a:txBody>
                  <a:tcPr/>
                </a:tc>
                <a:tc>
                  <a:txBody>
                    <a:bodyPr/>
                    <a:lstStyle/>
                    <a:p>
                      <a:pPr algn="ctr"/>
                      <a:r>
                        <a:rPr lang="en-US" b="1" dirty="0" smtClean="0"/>
                        <a:t>Half Credit</a:t>
                      </a:r>
                    </a:p>
                  </a:txBody>
                  <a:tcPr/>
                </a:tc>
              </a:tr>
              <a:tr h="370840">
                <a:tc>
                  <a:txBody>
                    <a:bodyPr/>
                    <a:lstStyle/>
                    <a:p>
                      <a:pPr algn="ctr"/>
                      <a:r>
                        <a:rPr lang="en-US" b="1" dirty="0" smtClean="0">
                          <a:solidFill>
                            <a:schemeClr val="bg2">
                              <a:lumMod val="25000"/>
                            </a:schemeClr>
                          </a:solidFill>
                        </a:rPr>
                        <a:t>A</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150 hours</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75 hours</a:t>
                      </a:r>
                      <a:endParaRPr lang="en-US" b="1" dirty="0">
                        <a:solidFill>
                          <a:schemeClr val="bg2">
                            <a:lumMod val="25000"/>
                          </a:schemeClr>
                        </a:solidFill>
                      </a:endParaRPr>
                    </a:p>
                  </a:txBody>
                  <a:tcPr/>
                </a:tc>
              </a:tr>
              <a:tr h="370840">
                <a:tc>
                  <a:txBody>
                    <a:bodyPr/>
                    <a:lstStyle/>
                    <a:p>
                      <a:pPr algn="ctr"/>
                      <a:r>
                        <a:rPr lang="en-US" b="1" dirty="0" smtClean="0">
                          <a:solidFill>
                            <a:schemeClr val="bg2">
                              <a:lumMod val="25000"/>
                            </a:schemeClr>
                          </a:solidFill>
                        </a:rPr>
                        <a:t>B</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120 hours</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60 hours</a:t>
                      </a:r>
                    </a:p>
                  </a:txBody>
                  <a:tcPr/>
                </a:tc>
              </a:tr>
              <a:tr h="370840">
                <a:tc>
                  <a:txBody>
                    <a:bodyPr/>
                    <a:lstStyle/>
                    <a:p>
                      <a:pPr algn="ctr"/>
                      <a:r>
                        <a:rPr lang="en-US" b="1" dirty="0" smtClean="0">
                          <a:solidFill>
                            <a:schemeClr val="bg2">
                              <a:lumMod val="25000"/>
                            </a:schemeClr>
                          </a:solidFill>
                        </a:rPr>
                        <a:t>C</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90 hours</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45 hours</a:t>
                      </a:r>
                      <a:endParaRPr lang="en-US" b="1" dirty="0">
                        <a:solidFill>
                          <a:schemeClr val="bg2">
                            <a:lumMod val="25000"/>
                          </a:schemeClr>
                        </a:solidFill>
                      </a:endParaRPr>
                    </a:p>
                  </a:txBody>
                  <a:tcPr/>
                </a:tc>
              </a:tr>
              <a:tr h="370840">
                <a:tc>
                  <a:txBody>
                    <a:bodyPr/>
                    <a:lstStyle/>
                    <a:p>
                      <a:pPr algn="ctr"/>
                      <a:r>
                        <a:rPr lang="en-US" b="1" dirty="0" smtClean="0">
                          <a:solidFill>
                            <a:schemeClr val="bg2">
                              <a:lumMod val="25000"/>
                            </a:schemeClr>
                          </a:solidFill>
                        </a:rPr>
                        <a:t>D</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60 hours</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30 hours</a:t>
                      </a:r>
                      <a:endParaRPr lang="en-US" b="1" dirty="0">
                        <a:solidFill>
                          <a:schemeClr val="bg2">
                            <a:lumMod val="25000"/>
                          </a:schemeClr>
                        </a:solidFill>
                      </a:endParaRPr>
                    </a:p>
                  </a:txBody>
                  <a:tcPr/>
                </a:tc>
              </a:tr>
              <a:tr h="370840">
                <a:tc>
                  <a:txBody>
                    <a:bodyPr/>
                    <a:lstStyle/>
                    <a:p>
                      <a:pPr algn="ctr"/>
                      <a:r>
                        <a:rPr lang="en-US" b="1" dirty="0" smtClean="0">
                          <a:solidFill>
                            <a:schemeClr val="bg2">
                              <a:lumMod val="25000"/>
                            </a:schemeClr>
                          </a:solidFill>
                        </a:rPr>
                        <a:t>F</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30 hours</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15 hours</a:t>
                      </a:r>
                      <a:endParaRPr lang="en-US" b="1" dirty="0">
                        <a:solidFill>
                          <a:schemeClr val="bg2">
                            <a:lumMod val="25000"/>
                          </a:schemeClr>
                        </a:solidFill>
                      </a:endParaRPr>
                    </a:p>
                  </a:txBody>
                  <a:tcPr/>
                </a:tc>
              </a:tr>
              <a:tr h="370840">
                <a:tc>
                  <a:txBody>
                    <a:bodyPr/>
                    <a:lstStyle/>
                    <a:p>
                      <a:pPr algn="ctr"/>
                      <a:r>
                        <a:rPr lang="en-US" b="1" dirty="0" smtClean="0">
                          <a:solidFill>
                            <a:schemeClr val="bg2">
                              <a:lumMod val="25000"/>
                            </a:schemeClr>
                          </a:solidFill>
                        </a:rPr>
                        <a:t>WF</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Same as “F”</a:t>
                      </a:r>
                      <a:endParaRPr lang="en-US" b="1" dirty="0">
                        <a:solidFill>
                          <a:schemeClr val="bg2">
                            <a:lumMod val="25000"/>
                          </a:schemeClr>
                        </a:solidFill>
                      </a:endParaRPr>
                    </a:p>
                  </a:txBody>
                  <a:tcPr/>
                </a:tc>
                <a:tc>
                  <a:txBody>
                    <a:bodyPr/>
                    <a:lstStyle/>
                    <a:p>
                      <a:endParaRPr lang="en-US" dirty="0">
                        <a:solidFill>
                          <a:schemeClr val="bg2">
                            <a:lumMod val="25000"/>
                          </a:schemeClr>
                        </a:solidFill>
                      </a:endParaRPr>
                    </a:p>
                  </a:txBody>
                  <a:tcPr/>
                </a:tc>
              </a:tr>
              <a:tr h="370840">
                <a:tc>
                  <a:txBody>
                    <a:bodyPr/>
                    <a:lstStyle/>
                    <a:p>
                      <a:pPr algn="ctr"/>
                      <a:r>
                        <a:rPr lang="en-US" b="1" dirty="0" smtClean="0">
                          <a:solidFill>
                            <a:schemeClr val="bg2">
                              <a:lumMod val="25000"/>
                            </a:schemeClr>
                          </a:solidFill>
                        </a:rPr>
                        <a:t>WNG</a:t>
                      </a:r>
                      <a:endParaRPr lang="en-US" b="1" dirty="0">
                        <a:solidFill>
                          <a:schemeClr val="bg2">
                            <a:lumMod val="25000"/>
                          </a:schemeClr>
                        </a:solidFill>
                      </a:endParaRPr>
                    </a:p>
                  </a:txBody>
                  <a:tcPr/>
                </a:tc>
                <a:tc>
                  <a:txBody>
                    <a:bodyPr/>
                    <a:lstStyle/>
                    <a:p>
                      <a:pPr algn="ctr"/>
                      <a:r>
                        <a:rPr lang="en-US" b="1" dirty="0" smtClean="0">
                          <a:solidFill>
                            <a:schemeClr val="bg2">
                              <a:lumMod val="25000"/>
                            </a:schemeClr>
                          </a:solidFill>
                        </a:rPr>
                        <a:t>Check sign-in hours</a:t>
                      </a:r>
                      <a:endParaRPr lang="en-US" b="1" dirty="0">
                        <a:solidFill>
                          <a:schemeClr val="bg2">
                            <a:lumMod val="25000"/>
                          </a:schemeClr>
                        </a:solidFill>
                      </a:endParaRPr>
                    </a:p>
                  </a:txBody>
                  <a:tcPr/>
                </a:tc>
                <a:tc>
                  <a:txBody>
                    <a:bodyPr/>
                    <a:lstStyle/>
                    <a:p>
                      <a:endParaRPr lang="en-US" dirty="0">
                        <a:solidFill>
                          <a:schemeClr val="bg2">
                            <a:lumMod val="25000"/>
                          </a:schemeClr>
                        </a:solidFill>
                      </a:endParaRPr>
                    </a:p>
                  </a:txBody>
                  <a:tcPr/>
                </a:tc>
              </a:tr>
            </a:tbl>
          </a:graphicData>
        </a:graphic>
      </p:graphicFrame>
    </p:spTree>
    <p:extLst>
      <p:ext uri="{BB962C8B-B14F-4D97-AF65-F5344CB8AC3E}">
        <p14:creationId xmlns:p14="http://schemas.microsoft.com/office/powerpoint/2010/main" val="170192817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828800"/>
            <a:ext cx="7772400" cy="3170099"/>
          </a:xfrm>
          <a:prstGeom prst="rect">
            <a:avLst/>
          </a:prstGeom>
          <a:noFill/>
        </p:spPr>
        <p:txBody>
          <a:bodyPr wrap="square" rtlCol="0">
            <a:spAutoFit/>
          </a:bodyPr>
          <a:lstStyle/>
          <a:p>
            <a:pPr algn="ctr"/>
            <a:r>
              <a:rPr lang="en-US" sz="4000" b="1" dirty="0" smtClean="0">
                <a:solidFill>
                  <a:schemeClr val="bg2">
                    <a:lumMod val="25000"/>
                  </a:schemeClr>
                </a:solidFill>
              </a:rPr>
              <a:t>Adult Ed and </a:t>
            </a:r>
            <a:r>
              <a:rPr lang="en-US" sz="4000" b="1" dirty="0" err="1" smtClean="0">
                <a:solidFill>
                  <a:schemeClr val="bg2">
                    <a:lumMod val="25000"/>
                  </a:schemeClr>
                </a:solidFill>
              </a:rPr>
              <a:t>VirtualSC</a:t>
            </a:r>
            <a:r>
              <a:rPr lang="en-US" sz="4000" b="1" dirty="0" smtClean="0">
                <a:solidFill>
                  <a:schemeClr val="bg2">
                    <a:lumMod val="25000"/>
                  </a:schemeClr>
                </a:solidFill>
              </a:rPr>
              <a:t> recommend that a student take no more than two classes per semester due to  time and course requirements.</a:t>
            </a:r>
            <a:endParaRPr lang="en-US" sz="4000" b="1" dirty="0">
              <a:solidFill>
                <a:schemeClr val="bg2">
                  <a:lumMod val="25000"/>
                </a:schemeClr>
              </a:solidFill>
            </a:endParaRPr>
          </a:p>
        </p:txBody>
      </p:sp>
    </p:spTree>
    <p:extLst>
      <p:ext uri="{BB962C8B-B14F-4D97-AF65-F5344CB8AC3E}">
        <p14:creationId xmlns:p14="http://schemas.microsoft.com/office/powerpoint/2010/main" val="33131408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752600"/>
            <a:ext cx="7848600" cy="4216539"/>
          </a:xfrm>
          <a:prstGeom prst="rect">
            <a:avLst/>
          </a:prstGeom>
          <a:noFill/>
        </p:spPr>
        <p:txBody>
          <a:bodyPr wrap="square" rtlCol="0">
            <a:spAutoFit/>
          </a:bodyPr>
          <a:lstStyle/>
          <a:p>
            <a:pPr algn="ctr"/>
            <a:r>
              <a:rPr lang="en-US" sz="4400" b="1" dirty="0" smtClean="0">
                <a:solidFill>
                  <a:schemeClr val="bg2">
                    <a:lumMod val="25000"/>
                  </a:schemeClr>
                </a:solidFill>
              </a:rPr>
              <a:t>Special Needs Students</a:t>
            </a:r>
          </a:p>
          <a:p>
            <a:pPr algn="ctr"/>
            <a:endParaRPr lang="en-US" sz="2800" b="1" dirty="0">
              <a:solidFill>
                <a:schemeClr val="bg2">
                  <a:lumMod val="25000"/>
                </a:schemeClr>
              </a:solidFill>
            </a:endParaRPr>
          </a:p>
          <a:p>
            <a:pPr algn="ctr"/>
            <a:r>
              <a:rPr lang="en-US" sz="2800" b="1" dirty="0" smtClean="0">
                <a:solidFill>
                  <a:schemeClr val="bg2">
                    <a:lumMod val="25000"/>
                  </a:schemeClr>
                </a:solidFill>
              </a:rPr>
              <a:t>An IEP team meeting should be convened to determine whether the student shows the potential for success using virtual learning and whether Adult Ed is the appropriate placement. The VLC must then fax a copy of the student’s IEP accommodations to the </a:t>
            </a:r>
            <a:r>
              <a:rPr lang="en-US" sz="2800" b="1" dirty="0" err="1" smtClean="0">
                <a:solidFill>
                  <a:schemeClr val="bg2">
                    <a:lumMod val="25000"/>
                  </a:schemeClr>
                </a:solidFill>
              </a:rPr>
              <a:t>VirtualSC</a:t>
            </a:r>
            <a:r>
              <a:rPr lang="en-US" sz="2800" b="1" dirty="0" smtClean="0">
                <a:solidFill>
                  <a:schemeClr val="bg2">
                    <a:lumMod val="25000"/>
                  </a:schemeClr>
                </a:solidFill>
              </a:rPr>
              <a:t> Student Services Coordinator.</a:t>
            </a:r>
            <a:endParaRPr lang="en-US" sz="2800" b="1" dirty="0">
              <a:solidFill>
                <a:schemeClr val="bg2">
                  <a:lumMod val="25000"/>
                </a:schemeClr>
              </a:solidFill>
            </a:endParaRPr>
          </a:p>
        </p:txBody>
      </p:sp>
    </p:spTree>
    <p:extLst>
      <p:ext uri="{BB962C8B-B14F-4D97-AF65-F5344CB8AC3E}">
        <p14:creationId xmlns:p14="http://schemas.microsoft.com/office/powerpoint/2010/main" val="39059472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905000"/>
            <a:ext cx="7772400" cy="3416320"/>
          </a:xfrm>
          <a:prstGeom prst="rect">
            <a:avLst/>
          </a:prstGeom>
          <a:noFill/>
        </p:spPr>
        <p:txBody>
          <a:bodyPr wrap="square" rtlCol="0">
            <a:spAutoFit/>
          </a:bodyPr>
          <a:lstStyle/>
          <a:p>
            <a:pPr algn="ctr"/>
            <a:r>
              <a:rPr lang="en-US" sz="4800" b="1" dirty="0" smtClean="0">
                <a:solidFill>
                  <a:schemeClr val="bg2">
                    <a:lumMod val="25000"/>
                  </a:schemeClr>
                </a:solidFill>
              </a:rPr>
              <a:t>Questions?</a:t>
            </a:r>
          </a:p>
          <a:p>
            <a:pPr algn="ctr"/>
            <a:endParaRPr lang="en-US" sz="2800" b="1" dirty="0">
              <a:solidFill>
                <a:schemeClr val="bg2">
                  <a:lumMod val="25000"/>
                </a:schemeClr>
              </a:solidFill>
            </a:endParaRPr>
          </a:p>
          <a:p>
            <a:pPr algn="ctr"/>
            <a:r>
              <a:rPr lang="en-US" sz="2800" b="1" dirty="0" smtClean="0">
                <a:solidFill>
                  <a:schemeClr val="bg2">
                    <a:lumMod val="25000"/>
                  </a:schemeClr>
                </a:solidFill>
              </a:rPr>
              <a:t>Anita Wilson</a:t>
            </a:r>
          </a:p>
          <a:p>
            <a:pPr algn="ctr"/>
            <a:r>
              <a:rPr lang="en-US" sz="2800" b="1" dirty="0" smtClean="0">
                <a:solidFill>
                  <a:schemeClr val="bg2">
                    <a:lumMod val="25000"/>
                  </a:schemeClr>
                </a:solidFill>
              </a:rPr>
              <a:t>Curriculum Director/Virtual </a:t>
            </a:r>
            <a:r>
              <a:rPr lang="en-US" sz="2800" b="1" smtClean="0">
                <a:solidFill>
                  <a:schemeClr val="bg2">
                    <a:lumMod val="25000"/>
                  </a:schemeClr>
                </a:solidFill>
              </a:rPr>
              <a:t>Learning Coordinator</a:t>
            </a:r>
            <a:endParaRPr lang="en-US" sz="2800" b="1" dirty="0" smtClean="0">
              <a:solidFill>
                <a:schemeClr val="bg2">
                  <a:lumMod val="25000"/>
                </a:schemeClr>
              </a:solidFill>
            </a:endParaRPr>
          </a:p>
          <a:p>
            <a:pPr algn="ctr"/>
            <a:r>
              <a:rPr lang="en-US" sz="2800" b="1" dirty="0" smtClean="0">
                <a:solidFill>
                  <a:schemeClr val="bg2">
                    <a:lumMod val="25000"/>
                  </a:schemeClr>
                </a:solidFill>
              </a:rPr>
              <a:t>Laurens County Adult Education</a:t>
            </a:r>
          </a:p>
          <a:p>
            <a:pPr algn="ctr"/>
            <a:r>
              <a:rPr lang="en-US" sz="2800" b="1" dirty="0" smtClean="0">
                <a:solidFill>
                  <a:schemeClr val="bg2">
                    <a:lumMod val="25000"/>
                  </a:schemeClr>
                </a:solidFill>
              </a:rPr>
              <a:t>864.938.1524</a:t>
            </a:r>
          </a:p>
          <a:p>
            <a:pPr algn="ctr"/>
            <a:r>
              <a:rPr lang="en-US" sz="2800" b="1" dirty="0" smtClean="0">
                <a:solidFill>
                  <a:schemeClr val="bg2">
                    <a:lumMod val="25000"/>
                  </a:schemeClr>
                </a:solidFill>
              </a:rPr>
              <a:t>awilson@laurens55.org</a:t>
            </a:r>
            <a:endParaRPr lang="en-US" sz="2800" b="1" dirty="0">
              <a:solidFill>
                <a:schemeClr val="bg2">
                  <a:lumMod val="25000"/>
                </a:schemeClr>
              </a:solidFill>
            </a:endParaRPr>
          </a:p>
        </p:txBody>
      </p:sp>
    </p:spTree>
    <p:extLst>
      <p:ext uri="{BB962C8B-B14F-4D97-AF65-F5344CB8AC3E}">
        <p14:creationId xmlns:p14="http://schemas.microsoft.com/office/powerpoint/2010/main" val="394919153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828800"/>
            <a:ext cx="7696200" cy="4647426"/>
          </a:xfrm>
          <a:prstGeom prst="rect">
            <a:avLst/>
          </a:prstGeom>
          <a:noFill/>
        </p:spPr>
        <p:txBody>
          <a:bodyPr wrap="square" rtlCol="0">
            <a:spAutoFit/>
          </a:bodyPr>
          <a:lstStyle/>
          <a:p>
            <a:pPr algn="ctr"/>
            <a:r>
              <a:rPr lang="en-US" sz="2800" b="1" dirty="0" smtClean="0">
                <a:solidFill>
                  <a:schemeClr val="bg2">
                    <a:lumMod val="25000"/>
                  </a:schemeClr>
                </a:solidFill>
              </a:rPr>
              <a:t>Laurens County Adult Education (LCAE) is currently unable to offer initial credit or credit recovery through PLATO, A-Plus, Nova Net, Apex, or other software.</a:t>
            </a:r>
          </a:p>
          <a:p>
            <a:pPr algn="ctr"/>
            <a:endParaRPr lang="en-US" sz="2800" b="1" dirty="0">
              <a:solidFill>
                <a:schemeClr val="bg2">
                  <a:lumMod val="25000"/>
                </a:schemeClr>
              </a:solidFill>
            </a:endParaRPr>
          </a:p>
          <a:p>
            <a:pPr algn="ctr"/>
            <a:r>
              <a:rPr lang="en-US" sz="2600" b="1" dirty="0" smtClean="0">
                <a:solidFill>
                  <a:schemeClr val="bg2">
                    <a:lumMod val="25000"/>
                  </a:schemeClr>
                </a:solidFill>
              </a:rPr>
              <a:t>Adult Education regulations state that courses must be monitored by instructors certified in the content areas of the offered courses and employed by the Adult Ed program. LCAE’s instructors are usually elementary-certified teachers, not secondary content-area certified teachers.</a:t>
            </a:r>
            <a:endParaRPr lang="en-US" sz="2600" b="1" dirty="0">
              <a:solidFill>
                <a:schemeClr val="bg2">
                  <a:lumMod val="25000"/>
                </a:schemeClr>
              </a:solidFill>
            </a:endParaRPr>
          </a:p>
        </p:txBody>
      </p:sp>
    </p:spTree>
    <p:extLst>
      <p:ext uri="{BB962C8B-B14F-4D97-AF65-F5344CB8AC3E}">
        <p14:creationId xmlns:p14="http://schemas.microsoft.com/office/powerpoint/2010/main" val="919874555"/>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133600"/>
            <a:ext cx="7620000" cy="3970318"/>
          </a:xfrm>
          <a:prstGeom prst="rect">
            <a:avLst/>
          </a:prstGeom>
          <a:noFill/>
        </p:spPr>
        <p:txBody>
          <a:bodyPr wrap="square" rtlCol="0">
            <a:spAutoFit/>
          </a:bodyPr>
          <a:lstStyle/>
          <a:p>
            <a:pPr algn="ctr"/>
            <a:r>
              <a:rPr lang="en-US" sz="2800" b="1" dirty="0" smtClean="0">
                <a:solidFill>
                  <a:schemeClr val="bg2">
                    <a:lumMod val="25000"/>
                  </a:schemeClr>
                </a:solidFill>
              </a:rPr>
              <a:t>Virtual school legislation was recently amended to lift the credit limitations placed on students. There are now no limits of the number of credits that a student may earn towards a high school diploma through </a:t>
            </a:r>
            <a:r>
              <a:rPr lang="en-US" sz="2800" b="1" dirty="0" err="1" smtClean="0">
                <a:solidFill>
                  <a:schemeClr val="bg2">
                    <a:lumMod val="25000"/>
                  </a:schemeClr>
                </a:solidFill>
              </a:rPr>
              <a:t>VirtualSC</a:t>
            </a:r>
            <a:r>
              <a:rPr lang="en-US" sz="2800" b="1" dirty="0" smtClean="0">
                <a:solidFill>
                  <a:schemeClr val="bg2">
                    <a:lumMod val="25000"/>
                  </a:schemeClr>
                </a:solidFill>
              </a:rPr>
              <a:t>.</a:t>
            </a:r>
          </a:p>
          <a:p>
            <a:pPr algn="ctr"/>
            <a:endParaRPr lang="en-US" sz="2800" b="1" dirty="0">
              <a:solidFill>
                <a:schemeClr val="bg2">
                  <a:lumMod val="25000"/>
                </a:schemeClr>
              </a:solidFill>
            </a:endParaRPr>
          </a:p>
          <a:p>
            <a:pPr algn="ctr"/>
            <a:r>
              <a:rPr lang="en-US" sz="2800" b="1" dirty="0" smtClean="0">
                <a:solidFill>
                  <a:schemeClr val="bg2">
                    <a:lumMod val="25000"/>
                  </a:schemeClr>
                </a:solidFill>
              </a:rPr>
              <a:t>Laurens County Adult Education requires that diploma students have a minimum of 18 units to participate in </a:t>
            </a:r>
            <a:r>
              <a:rPr lang="en-US" sz="2800" b="1" smtClean="0">
                <a:solidFill>
                  <a:schemeClr val="bg2">
                    <a:lumMod val="25000"/>
                  </a:schemeClr>
                </a:solidFill>
              </a:rPr>
              <a:t>our program.</a:t>
            </a:r>
            <a:endParaRPr lang="en-US" sz="2800" b="1" dirty="0">
              <a:solidFill>
                <a:schemeClr val="bg2">
                  <a:lumMod val="25000"/>
                </a:schemeClr>
              </a:solidFill>
            </a:endParaRPr>
          </a:p>
        </p:txBody>
      </p:sp>
    </p:spTree>
    <p:extLst>
      <p:ext uri="{BB962C8B-B14F-4D97-AF65-F5344CB8AC3E}">
        <p14:creationId xmlns:p14="http://schemas.microsoft.com/office/powerpoint/2010/main" val="15196289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752600"/>
            <a:ext cx="7924800" cy="4401205"/>
          </a:xfrm>
          <a:prstGeom prst="rect">
            <a:avLst/>
          </a:prstGeom>
          <a:noFill/>
        </p:spPr>
        <p:txBody>
          <a:bodyPr wrap="square" rtlCol="0">
            <a:spAutoFit/>
          </a:bodyPr>
          <a:lstStyle/>
          <a:p>
            <a:pPr algn="ctr"/>
            <a:r>
              <a:rPr lang="en-US" sz="2800" b="1" dirty="0" smtClean="0">
                <a:solidFill>
                  <a:schemeClr val="bg2">
                    <a:lumMod val="25000"/>
                  </a:schemeClr>
                </a:solidFill>
              </a:rPr>
              <a:t>A Few Facts Regarding </a:t>
            </a:r>
            <a:r>
              <a:rPr lang="en-US" sz="2800" b="1" dirty="0" err="1" smtClean="0">
                <a:solidFill>
                  <a:schemeClr val="bg2">
                    <a:lumMod val="25000"/>
                  </a:schemeClr>
                </a:solidFill>
              </a:rPr>
              <a:t>VirtualSC</a:t>
            </a:r>
            <a:endParaRPr lang="en-US" sz="2800" b="1" dirty="0" smtClean="0">
              <a:solidFill>
                <a:schemeClr val="bg2">
                  <a:lumMod val="25000"/>
                </a:schemeClr>
              </a:solidFill>
            </a:endParaRPr>
          </a:p>
          <a:p>
            <a:pPr algn="ctr"/>
            <a:endParaRPr lang="en-US" sz="2800" b="1" dirty="0">
              <a:solidFill>
                <a:schemeClr val="bg2">
                  <a:lumMod val="25000"/>
                </a:schemeClr>
              </a:solidFill>
            </a:endParaRPr>
          </a:p>
          <a:p>
            <a:pPr marL="457200" indent="-457200">
              <a:buFont typeface="Arial" panose="020B0604020202020204" pitchFamily="34" charset="0"/>
              <a:buChar char="•"/>
            </a:pPr>
            <a:r>
              <a:rPr lang="en-US" sz="2800" b="1" dirty="0" smtClean="0">
                <a:solidFill>
                  <a:schemeClr val="bg2">
                    <a:lumMod val="25000"/>
                  </a:schemeClr>
                </a:solidFill>
              </a:rPr>
              <a:t>All classes are either college-prep or Advanced Placement. Adult Ed is not allowed to participate in AP classes.</a:t>
            </a:r>
          </a:p>
          <a:p>
            <a:pPr marL="457200" indent="-457200">
              <a:buFont typeface="Arial" panose="020B0604020202020204" pitchFamily="34" charset="0"/>
              <a:buChar char="•"/>
            </a:pPr>
            <a:r>
              <a:rPr lang="en-US" sz="2800" b="1" dirty="0" smtClean="0">
                <a:solidFill>
                  <a:schemeClr val="bg2">
                    <a:lumMod val="25000"/>
                  </a:schemeClr>
                </a:solidFill>
              </a:rPr>
              <a:t>There are no tech-prep classes.</a:t>
            </a:r>
          </a:p>
          <a:p>
            <a:pPr marL="457200" indent="-457200">
              <a:buFont typeface="Arial" panose="020B0604020202020204" pitchFamily="34" charset="0"/>
              <a:buChar char="•"/>
            </a:pPr>
            <a:r>
              <a:rPr lang="en-US" sz="2800" b="1" dirty="0" smtClean="0">
                <a:solidFill>
                  <a:schemeClr val="bg2">
                    <a:lumMod val="25000"/>
                  </a:schemeClr>
                </a:solidFill>
              </a:rPr>
              <a:t>Classes have prerequisites. (For example, a student taking Probability and Statistics MUST have passed Algebra 1, Algebra 2, and Geometry.)</a:t>
            </a:r>
            <a:endParaRPr lang="en-US" sz="2800" b="1" dirty="0">
              <a:solidFill>
                <a:schemeClr val="bg2">
                  <a:lumMod val="25000"/>
                </a:schemeClr>
              </a:solidFill>
            </a:endParaRPr>
          </a:p>
        </p:txBody>
      </p:sp>
    </p:spTree>
    <p:extLst>
      <p:ext uri="{BB962C8B-B14F-4D97-AF65-F5344CB8AC3E}">
        <p14:creationId xmlns:p14="http://schemas.microsoft.com/office/powerpoint/2010/main" val="350217108"/>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828800"/>
            <a:ext cx="7620000" cy="3539430"/>
          </a:xfrm>
          <a:prstGeom prst="rect">
            <a:avLst/>
          </a:prstGeom>
          <a:noFill/>
        </p:spPr>
        <p:txBody>
          <a:bodyPr wrap="square" rtlCol="0">
            <a:spAutoFit/>
          </a:bodyPr>
          <a:lstStyle/>
          <a:p>
            <a:pPr marL="457200" indent="-457200">
              <a:buFont typeface="Arial" panose="020B0604020202020204" pitchFamily="34" charset="0"/>
              <a:buChar char="•"/>
            </a:pPr>
            <a:r>
              <a:rPr lang="en-US" sz="2800" b="1" dirty="0" smtClean="0">
                <a:solidFill>
                  <a:schemeClr val="bg2">
                    <a:lumMod val="25000"/>
                  </a:schemeClr>
                </a:solidFill>
              </a:rPr>
              <a:t>Eleventh- and twelfth-grade students seeking enrollment in a Virtual School Program course will be assessed with TABE (Test of Adult Basic Education) to determine the student’s reading level. The student should have a scale score of at least 567 (on a Level D or Level A test) to ensure appropriate placement in the program.</a:t>
            </a:r>
            <a:endParaRPr lang="en-US" sz="2800" b="1" dirty="0">
              <a:solidFill>
                <a:schemeClr val="bg2">
                  <a:lumMod val="25000"/>
                </a:schemeClr>
              </a:solidFill>
            </a:endParaRPr>
          </a:p>
        </p:txBody>
      </p:sp>
    </p:spTree>
    <p:extLst>
      <p:ext uri="{BB962C8B-B14F-4D97-AF65-F5344CB8AC3E}">
        <p14:creationId xmlns:p14="http://schemas.microsoft.com/office/powerpoint/2010/main" val="20444247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905000"/>
            <a:ext cx="7543800" cy="3108543"/>
          </a:xfrm>
          <a:prstGeom prst="rect">
            <a:avLst/>
          </a:prstGeom>
          <a:noFill/>
        </p:spPr>
        <p:txBody>
          <a:bodyPr wrap="square" rtlCol="0">
            <a:spAutoFit/>
          </a:bodyPr>
          <a:lstStyle/>
          <a:p>
            <a:pPr marL="457200" indent="-457200">
              <a:buFont typeface="Arial" panose="020B0604020202020204" pitchFamily="34" charset="0"/>
              <a:buChar char="•"/>
            </a:pPr>
            <a:r>
              <a:rPr lang="en-US" sz="2800" b="1" dirty="0" smtClean="0">
                <a:solidFill>
                  <a:schemeClr val="bg2">
                    <a:lumMod val="25000"/>
                  </a:schemeClr>
                </a:solidFill>
              </a:rPr>
              <a:t>The student must set up his own account at </a:t>
            </a:r>
            <a:r>
              <a:rPr lang="en-US" sz="2800" b="1" dirty="0" smtClean="0">
                <a:solidFill>
                  <a:schemeClr val="bg2">
                    <a:lumMod val="25000"/>
                  </a:schemeClr>
                </a:solidFill>
                <a:hlinkClick r:id="rId3"/>
              </a:rPr>
              <a:t>https://virtualsc.org</a:t>
            </a:r>
            <a:r>
              <a:rPr lang="en-US" sz="2800" b="1" dirty="0" smtClean="0">
                <a:solidFill>
                  <a:schemeClr val="bg2">
                    <a:lumMod val="25000"/>
                  </a:schemeClr>
                </a:solidFill>
              </a:rPr>
              <a:t> and request the course(s) needed after meeting with the Adult Education Virtual Learning Coordinator. Part of the technology assessment includes the student setting up his own account without outside assistance.</a:t>
            </a:r>
            <a:endParaRPr lang="en-US" sz="2800" b="1" dirty="0">
              <a:solidFill>
                <a:schemeClr val="bg2">
                  <a:lumMod val="25000"/>
                </a:schemeClr>
              </a:solidFill>
            </a:endParaRPr>
          </a:p>
        </p:txBody>
      </p:sp>
    </p:spTree>
    <p:extLst>
      <p:ext uri="{BB962C8B-B14F-4D97-AF65-F5344CB8AC3E}">
        <p14:creationId xmlns:p14="http://schemas.microsoft.com/office/powerpoint/2010/main" val="444106867"/>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752600"/>
            <a:ext cx="7543800" cy="3539430"/>
          </a:xfrm>
          <a:prstGeom prst="rect">
            <a:avLst/>
          </a:prstGeom>
          <a:noFill/>
        </p:spPr>
        <p:txBody>
          <a:bodyPr wrap="square" rtlCol="0">
            <a:spAutoFit/>
          </a:bodyPr>
          <a:lstStyle/>
          <a:p>
            <a:pPr marL="457200" indent="-457200">
              <a:buFont typeface="Arial" panose="020B0604020202020204" pitchFamily="34" charset="0"/>
              <a:buChar char="•"/>
            </a:pPr>
            <a:r>
              <a:rPr lang="en-US" sz="2800" b="1" dirty="0" err="1" smtClean="0">
                <a:solidFill>
                  <a:schemeClr val="bg2">
                    <a:lumMod val="25000"/>
                  </a:schemeClr>
                </a:solidFill>
              </a:rPr>
              <a:t>VirtualSC</a:t>
            </a:r>
            <a:r>
              <a:rPr lang="en-US" sz="2800" b="1" dirty="0" smtClean="0">
                <a:solidFill>
                  <a:schemeClr val="bg2">
                    <a:lumMod val="25000"/>
                  </a:schemeClr>
                </a:solidFill>
              </a:rPr>
              <a:t> usually requires that courses having  EOCEP tests be taken as </a:t>
            </a:r>
            <a:r>
              <a:rPr lang="en-US" sz="2800" b="1" i="1" dirty="0" smtClean="0">
                <a:solidFill>
                  <a:schemeClr val="bg2">
                    <a:lumMod val="25000"/>
                  </a:schemeClr>
                </a:solidFill>
              </a:rPr>
              <a:t>year-long</a:t>
            </a:r>
            <a:r>
              <a:rPr lang="en-US" sz="2800" b="1" dirty="0" smtClean="0">
                <a:solidFill>
                  <a:schemeClr val="bg2">
                    <a:lumMod val="25000"/>
                  </a:schemeClr>
                </a:solidFill>
              </a:rPr>
              <a:t> courses instead of </a:t>
            </a:r>
            <a:r>
              <a:rPr lang="en-US" sz="2800" b="1" i="1" dirty="0" smtClean="0">
                <a:solidFill>
                  <a:schemeClr val="bg2">
                    <a:lumMod val="25000"/>
                  </a:schemeClr>
                </a:solidFill>
              </a:rPr>
              <a:t>semester-long</a:t>
            </a:r>
            <a:r>
              <a:rPr lang="en-US" sz="2800" b="1" dirty="0" smtClean="0">
                <a:solidFill>
                  <a:schemeClr val="bg2">
                    <a:lumMod val="25000"/>
                  </a:schemeClr>
                </a:solidFill>
              </a:rPr>
              <a:t> courses.</a:t>
            </a:r>
          </a:p>
          <a:p>
            <a:pPr marL="457200" indent="-457200">
              <a:buFont typeface="Arial" panose="020B0604020202020204" pitchFamily="34" charset="0"/>
              <a:buChar char="•"/>
            </a:pPr>
            <a:r>
              <a:rPr lang="en-US" sz="2800" b="1" dirty="0" smtClean="0">
                <a:solidFill>
                  <a:schemeClr val="bg2">
                    <a:lumMod val="25000"/>
                  </a:schemeClr>
                </a:solidFill>
              </a:rPr>
              <a:t>All courses, except credit recovery courses, have final exams. These exams must be proctored by the sponsor (in this case, Laurens County Adult Education’s Curriculum Director).</a:t>
            </a:r>
            <a:endParaRPr lang="en-US" sz="2800" b="1" dirty="0">
              <a:solidFill>
                <a:schemeClr val="bg2">
                  <a:lumMod val="25000"/>
                </a:schemeClr>
              </a:solidFill>
            </a:endParaRPr>
          </a:p>
        </p:txBody>
      </p:sp>
    </p:spTree>
    <p:extLst>
      <p:ext uri="{BB962C8B-B14F-4D97-AF65-F5344CB8AC3E}">
        <p14:creationId xmlns:p14="http://schemas.microsoft.com/office/powerpoint/2010/main" val="36864122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752600"/>
            <a:ext cx="7696200" cy="3539430"/>
          </a:xfrm>
          <a:prstGeom prst="rect">
            <a:avLst/>
          </a:prstGeom>
          <a:noFill/>
        </p:spPr>
        <p:txBody>
          <a:bodyPr wrap="square" rtlCol="0">
            <a:spAutoFit/>
          </a:bodyPr>
          <a:lstStyle/>
          <a:p>
            <a:pPr marL="457200" indent="-457200">
              <a:buFont typeface="Arial" panose="020B0604020202020204" pitchFamily="34" charset="0"/>
              <a:buChar char="•"/>
            </a:pPr>
            <a:r>
              <a:rPr lang="en-US" sz="2800" b="1" dirty="0" smtClean="0">
                <a:solidFill>
                  <a:schemeClr val="bg2">
                    <a:lumMod val="25000"/>
                  </a:schemeClr>
                </a:solidFill>
              </a:rPr>
              <a:t>Students must participate in orientation activities with the </a:t>
            </a:r>
            <a:r>
              <a:rPr lang="en-US" sz="2800" b="1" dirty="0" err="1" smtClean="0">
                <a:solidFill>
                  <a:schemeClr val="bg2">
                    <a:lumMod val="25000"/>
                  </a:schemeClr>
                </a:solidFill>
              </a:rPr>
              <a:t>VirtualSC</a:t>
            </a:r>
            <a:r>
              <a:rPr lang="en-US" sz="2800" b="1" dirty="0" smtClean="0">
                <a:solidFill>
                  <a:schemeClr val="bg2">
                    <a:lumMod val="25000"/>
                  </a:schemeClr>
                </a:solidFill>
              </a:rPr>
              <a:t> teacher and the Virtual Learning Coordinator (VLC).</a:t>
            </a:r>
          </a:p>
          <a:p>
            <a:pPr marL="457200" indent="-457200">
              <a:buFont typeface="Arial" panose="020B0604020202020204" pitchFamily="34" charset="0"/>
              <a:buChar char="•"/>
            </a:pPr>
            <a:r>
              <a:rPr lang="en-US" sz="2800" b="1" dirty="0" smtClean="0">
                <a:solidFill>
                  <a:schemeClr val="bg2">
                    <a:lumMod val="25000"/>
                  </a:schemeClr>
                </a:solidFill>
              </a:rPr>
              <a:t>Students </a:t>
            </a:r>
            <a:r>
              <a:rPr lang="en-US" sz="2800" b="1" i="1" dirty="0" smtClean="0">
                <a:solidFill>
                  <a:schemeClr val="bg2">
                    <a:lumMod val="25000"/>
                  </a:schemeClr>
                </a:solidFill>
              </a:rPr>
              <a:t>must</a:t>
            </a:r>
            <a:r>
              <a:rPr lang="en-US" sz="2800" b="1" dirty="0" smtClean="0">
                <a:solidFill>
                  <a:schemeClr val="bg2">
                    <a:lumMod val="25000"/>
                  </a:schemeClr>
                </a:solidFill>
              </a:rPr>
              <a:t> meet deadlines. They are warned once via e-mail; the sponsor is notified; and if the student still does not meet the expectations, then </a:t>
            </a:r>
            <a:r>
              <a:rPr lang="en-US" sz="2800" b="1" dirty="0" err="1" smtClean="0">
                <a:solidFill>
                  <a:schemeClr val="bg2">
                    <a:lumMod val="25000"/>
                  </a:schemeClr>
                </a:solidFill>
              </a:rPr>
              <a:t>VirtualSC</a:t>
            </a:r>
            <a:r>
              <a:rPr lang="en-US" sz="2800" b="1" dirty="0" smtClean="0">
                <a:solidFill>
                  <a:schemeClr val="bg2">
                    <a:lumMod val="25000"/>
                  </a:schemeClr>
                </a:solidFill>
              </a:rPr>
              <a:t> administratively drops him from the class.</a:t>
            </a:r>
            <a:endParaRPr lang="en-US" sz="2800" b="1" dirty="0">
              <a:solidFill>
                <a:schemeClr val="bg2">
                  <a:lumMod val="25000"/>
                </a:schemeClr>
              </a:solidFill>
            </a:endParaRPr>
          </a:p>
        </p:txBody>
      </p:sp>
    </p:spTree>
    <p:extLst>
      <p:ext uri="{BB962C8B-B14F-4D97-AF65-F5344CB8AC3E}">
        <p14:creationId xmlns:p14="http://schemas.microsoft.com/office/powerpoint/2010/main" val="145090898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262</TotalTime>
  <Words>1131</Words>
  <Application>Microsoft Office PowerPoint</Application>
  <PresentationFormat>On-screen Show (4:3)</PresentationFormat>
  <Paragraphs>134</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Waveform</vt:lpstr>
      <vt:lpstr>Laurens County Adult Education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Characteristics of Successful      Online Learners</vt:lpstr>
      <vt:lpstr>Characteristics of Successful      Online Learners</vt:lpstr>
      <vt:lpstr>Characteristics of Successful      Online Learners</vt:lpstr>
      <vt:lpstr>Recording Attendance Hours for Adult Education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Laurens County Adult Education</dc:title>
  <dc:creator>Anita Wilson</dc:creator>
  <cp:lastModifiedBy>Anita Wilson</cp:lastModifiedBy>
  <cp:revision>36</cp:revision>
  <cp:lastPrinted>2013-10-02T19:09:43Z</cp:lastPrinted>
  <dcterms:created xsi:type="dcterms:W3CDTF">2013-10-02T15:33:32Z</dcterms:created>
  <dcterms:modified xsi:type="dcterms:W3CDTF">2016-10-20T18:06:54Z</dcterms:modified>
</cp:coreProperties>
</file>