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9"/>
  </p:notesMasterIdLst>
  <p:handoutMasterIdLst>
    <p:handoutMasterId r:id="rId60"/>
  </p:handoutMasterIdLst>
  <p:sldIdLst>
    <p:sldId id="256" r:id="rId2"/>
    <p:sldId id="315" r:id="rId3"/>
    <p:sldId id="265" r:id="rId4"/>
    <p:sldId id="264" r:id="rId5"/>
    <p:sldId id="284" r:id="rId6"/>
    <p:sldId id="258" r:id="rId7"/>
    <p:sldId id="259" r:id="rId8"/>
    <p:sldId id="263" r:id="rId9"/>
    <p:sldId id="261" r:id="rId10"/>
    <p:sldId id="260" r:id="rId11"/>
    <p:sldId id="257" r:id="rId12"/>
    <p:sldId id="310" r:id="rId13"/>
    <p:sldId id="262" r:id="rId14"/>
    <p:sldId id="266" r:id="rId15"/>
    <p:sldId id="267" r:id="rId16"/>
    <p:sldId id="321" r:id="rId17"/>
    <p:sldId id="268" r:id="rId18"/>
    <p:sldId id="269" r:id="rId19"/>
    <p:sldId id="272" r:id="rId20"/>
    <p:sldId id="293" r:id="rId21"/>
    <p:sldId id="273" r:id="rId22"/>
    <p:sldId id="270" r:id="rId23"/>
    <p:sldId id="311" r:id="rId24"/>
    <p:sldId id="295" r:id="rId25"/>
    <p:sldId id="271" r:id="rId26"/>
    <p:sldId id="294" r:id="rId27"/>
    <p:sldId id="306" r:id="rId28"/>
    <p:sldId id="274" r:id="rId29"/>
    <p:sldId id="281" r:id="rId30"/>
    <p:sldId id="282" r:id="rId31"/>
    <p:sldId id="298" r:id="rId32"/>
    <p:sldId id="314" r:id="rId33"/>
    <p:sldId id="285" r:id="rId34"/>
    <p:sldId id="320" r:id="rId35"/>
    <p:sldId id="307" r:id="rId36"/>
    <p:sldId id="309" r:id="rId37"/>
    <p:sldId id="288" r:id="rId38"/>
    <p:sldId id="289" r:id="rId39"/>
    <p:sldId id="292" r:id="rId40"/>
    <p:sldId id="291" r:id="rId41"/>
    <p:sldId id="322" r:id="rId42"/>
    <p:sldId id="308" r:id="rId43"/>
    <p:sldId id="312" r:id="rId44"/>
    <p:sldId id="287" r:id="rId45"/>
    <p:sldId id="290" r:id="rId46"/>
    <p:sldId id="283" r:id="rId47"/>
    <p:sldId id="296" r:id="rId48"/>
    <p:sldId id="297" r:id="rId49"/>
    <p:sldId id="302" r:id="rId50"/>
    <p:sldId id="313" r:id="rId51"/>
    <p:sldId id="299" r:id="rId52"/>
    <p:sldId id="286" r:id="rId53"/>
    <p:sldId id="303" r:id="rId54"/>
    <p:sldId id="304" r:id="rId55"/>
    <p:sldId id="300" r:id="rId56"/>
    <p:sldId id="301" r:id="rId57"/>
    <p:sldId id="305" r:id="rId58"/>
  </p:sldIdLst>
  <p:sldSz cx="9144000" cy="6858000" type="screen4x3"/>
  <p:notesSz cx="6858000" cy="9144000"/>
  <p:custShowLst>
    <p:custShow name="Tuscany" id="0">
      <p:sldLst>
        <p:sld r:id="rId2"/>
        <p:sld r:id="rId4"/>
        <p:sld r:id="rId5"/>
        <p:sld r:id="rId7"/>
        <p:sld r:id="rId12"/>
        <p:sld r:id="rId9"/>
        <p:sld r:id="rId10"/>
        <p:sld r:id="rId8"/>
        <p:sld r:id="rId11"/>
        <p:sld r:id="rId14"/>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9" autoAdjust="0"/>
    <p:restoredTop sz="94709" autoAdjust="0"/>
  </p:normalViewPr>
  <p:slideViewPr>
    <p:cSldViewPr>
      <p:cViewPr varScale="1">
        <p:scale>
          <a:sx n="53" d="100"/>
          <a:sy n="53" d="100"/>
        </p:scale>
        <p:origin x="-43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814"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Tuscany  Restaraunt</a:t>
            </a: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ECB271-4234-4D79-A632-B393358B31C3}" type="datetimeFigureOut">
              <a:rPr lang="en-US" smtClean="0"/>
              <a:pPr/>
              <a:t>3/23/2013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smtClean="0"/>
              <a:t>Master book </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r>
              <a:rPr lang="en-US" dirty="0" smtClean="0"/>
              <a:t>1</a:t>
            </a:r>
            <a:endParaRPr lang="en-US" dirty="0"/>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97ADF7-2057-41DB-82C7-B906A49A6C76}" type="datetimeFigureOut">
              <a:rPr lang="en-US" smtClean="0"/>
              <a:pPr/>
              <a:t>3/23/2013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F7BF7B-C028-4E6B-8F29-C8B3D9629A07}" type="slidenum">
              <a:rPr lang="en-US" smtClean="0"/>
              <a:pPr/>
              <a:t>‹#›</a:t>
            </a:fld>
            <a:endParaRPr lang="en-US" dirty="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11</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14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15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19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20</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21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22</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23</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24</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25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26</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27</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28</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29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30</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31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32</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33</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35</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36</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37</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38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39</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40</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42</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43</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44</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45</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46</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47</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48</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49</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50</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51</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52</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53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6</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54</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55</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56</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57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7</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F7BF7B-C028-4E6B-8F29-C8B3D9629A07}" type="slidenum">
              <a:rPr lang="en-US" smtClean="0"/>
              <a:pPr/>
              <a:t>10</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dirty="0"/>
          </a:p>
        </p:txBody>
      </p:sp>
      <p:sp>
        <p:nvSpPr>
          <p:cNvPr id="15" name="Date Placeholder 14"/>
          <p:cNvSpPr>
            <a:spLocks noGrp="1"/>
          </p:cNvSpPr>
          <p:nvPr>
            <p:ph type="dt" sz="half" idx="10"/>
          </p:nvPr>
        </p:nvSpPr>
        <p:spPr/>
        <p:txBody>
          <a:bodyPr/>
          <a:lstStyle/>
          <a:p>
            <a:fld id="{B62B916F-7842-4AC6-A667-CB0EDB0E616E}" type="datetimeFigureOut">
              <a:rPr lang="en-US" smtClean="0"/>
              <a:pPr/>
              <a:t>3/23/2013</a:t>
            </a:fld>
            <a:endParaRPr lang="en-US" dirty="0"/>
          </a:p>
        </p:txBody>
      </p:sp>
      <p:sp>
        <p:nvSpPr>
          <p:cNvPr id="16" name="Slide Number Placeholder 15"/>
          <p:cNvSpPr>
            <a:spLocks noGrp="1"/>
          </p:cNvSpPr>
          <p:nvPr>
            <p:ph type="sldNum" sz="quarter" idx="11"/>
          </p:nvPr>
        </p:nvSpPr>
        <p:spPr/>
        <p:txBody>
          <a:bodyPr/>
          <a:lstStyle/>
          <a:p>
            <a:fld id="{FA860462-2C9C-4861-A528-6EFAFA8EF033}"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2B916F-7842-4AC6-A667-CB0EDB0E616E}" type="datetimeFigureOut">
              <a:rPr lang="en-US" smtClean="0"/>
              <a:pPr/>
              <a:t>3/23/2013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60462-2C9C-4861-A528-6EFAFA8EF03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62B916F-7842-4AC6-A667-CB0EDB0E616E}" type="datetimeFigureOut">
              <a:rPr lang="en-US" smtClean="0"/>
              <a:pPr/>
              <a:t>3/23/2013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60462-2C9C-4861-A528-6EFAFA8EF03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B62B916F-7842-4AC6-A667-CB0EDB0E616E}" type="datetimeFigureOut">
              <a:rPr lang="en-US" smtClean="0"/>
              <a:pPr/>
              <a:t>3/23/2013</a:t>
            </a:fld>
            <a:endParaRPr lang="en-US" dirty="0"/>
          </a:p>
        </p:txBody>
      </p:sp>
      <p:sp>
        <p:nvSpPr>
          <p:cNvPr id="15" name="Slide Number Placeholder 14"/>
          <p:cNvSpPr>
            <a:spLocks noGrp="1"/>
          </p:cNvSpPr>
          <p:nvPr>
            <p:ph type="sldNum" sz="quarter" idx="15"/>
          </p:nvPr>
        </p:nvSpPr>
        <p:spPr/>
        <p:txBody>
          <a:bodyPr/>
          <a:lstStyle>
            <a:lvl1pPr algn="ctr">
              <a:defRPr/>
            </a:lvl1pPr>
          </a:lstStyle>
          <a:p>
            <a:fld id="{FA860462-2C9C-4861-A528-6EFAFA8EF033}" type="slidenum">
              <a:rPr lang="en-US" smtClean="0"/>
              <a:pPr/>
              <a:t>‹#›</a:t>
            </a:fld>
            <a:endParaRPr lang="en-US" dirty="0"/>
          </a:p>
        </p:txBody>
      </p:sp>
      <p:sp>
        <p:nvSpPr>
          <p:cNvPr id="16" name="Footer Placeholder 15"/>
          <p:cNvSpPr>
            <a:spLocks noGrp="1"/>
          </p:cNvSpPr>
          <p:nvPr>
            <p:ph type="ftr" sz="quarter" idx="16"/>
          </p:nvPr>
        </p:nvSpPr>
        <p:spPr/>
        <p:txBody>
          <a:bodyPr/>
          <a:lstStyle/>
          <a:p>
            <a:endParaRPr lang="en-US" dirty="0"/>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62B916F-7842-4AC6-A667-CB0EDB0E616E}" type="datetimeFigureOut">
              <a:rPr lang="en-US" smtClean="0"/>
              <a:pPr/>
              <a:t>3/23/2013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60462-2C9C-4861-A528-6EFAFA8EF033}" type="slidenum">
              <a:rPr lang="en-US" smtClean="0"/>
              <a:pPr/>
              <a:t>‹#›</a:t>
            </a:fld>
            <a:endParaRPr lang="en-US" dirty="0"/>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62B916F-7842-4AC6-A667-CB0EDB0E616E}" type="datetimeFigureOut">
              <a:rPr lang="en-US" smtClean="0"/>
              <a:pPr/>
              <a:t>3/23/2013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860462-2C9C-4861-A528-6EFAFA8EF033}" type="slidenum">
              <a:rPr lang="en-US" smtClean="0"/>
              <a:pPr/>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A860462-2C9C-4861-A528-6EFAFA8EF033}" type="slidenum">
              <a:rPr lang="en-US" smtClean="0"/>
              <a:pPr/>
              <a:t>‹#›</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7" name="Date Placeholder 6"/>
          <p:cNvSpPr>
            <a:spLocks noGrp="1"/>
          </p:cNvSpPr>
          <p:nvPr>
            <p:ph type="dt" sz="half" idx="10"/>
          </p:nvPr>
        </p:nvSpPr>
        <p:spPr/>
        <p:txBody>
          <a:bodyPr/>
          <a:lstStyle/>
          <a:p>
            <a:fld id="{B62B916F-7842-4AC6-A667-CB0EDB0E616E}" type="datetimeFigureOut">
              <a:rPr lang="en-US" smtClean="0"/>
              <a:pPr/>
              <a:t>3/23/2013</a:t>
            </a:fld>
            <a:endParaRPr lang="en-US" dirty="0"/>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2B916F-7842-4AC6-A667-CB0EDB0E616E}" type="datetimeFigureOut">
              <a:rPr lang="en-US" smtClean="0"/>
              <a:pPr/>
              <a:t>3/23/2013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860462-2C9C-4861-A528-6EFAFA8EF033}" type="slidenum">
              <a:rPr lang="en-US" smtClean="0"/>
              <a:pPr/>
              <a:t>‹#›</a:t>
            </a:fld>
            <a:endParaRPr lang="en-US" dirty="0"/>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2B916F-7842-4AC6-A667-CB0EDB0E616E}" type="datetimeFigureOut">
              <a:rPr lang="en-US" smtClean="0"/>
              <a:pPr/>
              <a:t>3/23/2013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860462-2C9C-4861-A528-6EFAFA8EF03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B62B916F-7842-4AC6-A667-CB0EDB0E616E}" type="datetimeFigureOut">
              <a:rPr lang="en-US" smtClean="0"/>
              <a:pPr/>
              <a:t>3/23/2013</a:t>
            </a:fld>
            <a:endParaRPr lang="en-US" dirty="0"/>
          </a:p>
        </p:txBody>
      </p:sp>
      <p:sp>
        <p:nvSpPr>
          <p:cNvPr id="9" name="Slide Number Placeholder 8"/>
          <p:cNvSpPr>
            <a:spLocks noGrp="1"/>
          </p:cNvSpPr>
          <p:nvPr>
            <p:ph type="sldNum" sz="quarter" idx="15"/>
          </p:nvPr>
        </p:nvSpPr>
        <p:spPr/>
        <p:txBody>
          <a:bodyPr/>
          <a:lstStyle/>
          <a:p>
            <a:fld id="{FA860462-2C9C-4861-A528-6EFAFA8EF033}" type="slidenum">
              <a:rPr lang="en-US" smtClean="0"/>
              <a:pPr/>
              <a:t>‹#›</a:t>
            </a:fld>
            <a:endParaRPr lang="en-US" dirty="0"/>
          </a:p>
        </p:txBody>
      </p:sp>
      <p:sp>
        <p:nvSpPr>
          <p:cNvPr id="10" name="Footer Placeholder 9"/>
          <p:cNvSpPr>
            <a:spLocks noGrp="1"/>
          </p:cNvSpPr>
          <p:nvPr>
            <p:ph type="ftr" sz="quarter" idx="16"/>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B62B916F-7842-4AC6-A667-CB0EDB0E616E}" type="datetimeFigureOut">
              <a:rPr lang="en-US" smtClean="0"/>
              <a:pPr/>
              <a:t>3/23/2013</a:t>
            </a:fld>
            <a:endParaRPr lang="en-US" dirty="0"/>
          </a:p>
        </p:txBody>
      </p:sp>
      <p:sp>
        <p:nvSpPr>
          <p:cNvPr id="9" name="Slide Number Placeholder 8"/>
          <p:cNvSpPr>
            <a:spLocks noGrp="1"/>
          </p:cNvSpPr>
          <p:nvPr>
            <p:ph type="sldNum" sz="quarter" idx="11"/>
          </p:nvPr>
        </p:nvSpPr>
        <p:spPr/>
        <p:txBody>
          <a:bodyPr/>
          <a:lstStyle/>
          <a:p>
            <a:fld id="{FA860462-2C9C-4861-A528-6EFAFA8EF033}"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B62B916F-7842-4AC6-A667-CB0EDB0E616E}" type="datetimeFigureOut">
              <a:rPr lang="en-US" smtClean="0"/>
              <a:pPr/>
              <a:t>3/23/2013</a:t>
            </a:fld>
            <a:endParaRPr lang="en-US" dirty="0"/>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A860462-2C9C-4861-A528-6EFAFA8EF033}" type="slidenum">
              <a:rPr lang="en-US" smtClean="0"/>
              <a:pPr/>
              <a:t>‹#›</a:t>
            </a:fld>
            <a:endParaRPr lang="en-US" dirty="0"/>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file:///C:\Documents%20and%20Settings\Administrator\My%20Documents\My%20Music\13WalkinSofa.wma" TargetMode="External"/><Relationship Id="rId7" Type="http://schemas.openxmlformats.org/officeDocument/2006/relationships/image" Target="../media/image4.png"/><Relationship Id="rId2" Type="http://schemas.openxmlformats.org/officeDocument/2006/relationships/audio" Target="file:///C:\Documents%20and%20Settings\Lydia\My%20Documents\My%20Music\Various%20Artists\Cafe%20Roma,%20Vol.%202%20Disc%202\13%20Walkin%20Sofa.wma" TargetMode="External"/><Relationship Id="rId1" Type="http://schemas.openxmlformats.org/officeDocument/2006/relationships/audio" Target="../media/audio1.wav"/><Relationship Id="rId6" Type="http://schemas.openxmlformats.org/officeDocument/2006/relationships/image" Target="../media/image3.png"/><Relationship Id="rId5" Type="http://schemas.openxmlformats.org/officeDocument/2006/relationships/notesSlide" Target="../notesSlides/notesSlide1.xml"/><Relationship Id="rId10" Type="http://schemas.openxmlformats.org/officeDocument/2006/relationships/image" Target="../media/image7.jpeg"/><Relationship Id="rId4" Type="http://schemas.openxmlformats.org/officeDocument/2006/relationships/slideLayout" Target="../slideLayouts/slideLayout7.xml"/><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2.png"/><Relationship Id="rId2" Type="http://schemas.openxmlformats.org/officeDocument/2006/relationships/audio" Target="file:///C:\Documents%20and%20Settings\Administrator\My%20Documents\01PeterPanSyndrome\01PeterPanSyndrome.wma" TargetMode="External"/><Relationship Id="rId1" Type="http://schemas.openxmlformats.org/officeDocument/2006/relationships/audio" Target="file:///C:\Documents%20and%20Settings\Lydia\My%20Documents\My%20Music\Various%20Artists\Red%20Martini\01%20Peter%20Pan%20Syndrome.wma" TargetMode="Externa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9.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81.jpeg"/><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1749.WAV">
            <a:hlinkClick r:id="" action="ppaction://media"/>
          </p:cNvPr>
          <p:cNvPicPr>
            <a:picLocks noRot="1" noChangeAspect="1"/>
          </p:cNvPicPr>
          <p:nvPr>
            <a:wavAudioFile r:embed="rId1" name="~PP1749.WAV"/>
          </p:nvPr>
        </p:nvPicPr>
        <p:blipFill>
          <a:blip r:embed="rId6" cstate="print"/>
          <a:stretch>
            <a:fillRect/>
          </a:stretch>
        </p:blipFill>
        <p:spPr>
          <a:xfrm>
            <a:off x="8001000" y="5105400"/>
            <a:ext cx="304800" cy="304800"/>
          </a:xfrm>
          <a:prstGeom prst="rect">
            <a:avLst/>
          </a:prstGeom>
        </p:spPr>
      </p:pic>
      <p:pic>
        <p:nvPicPr>
          <p:cNvPr id="8" name="13 Walkin Sofa.wma">
            <a:hlinkClick r:id="" action="ppaction://media"/>
          </p:cNvPr>
          <p:cNvPicPr>
            <a:picLocks noRot="1" noChangeAspect="1"/>
          </p:cNvPicPr>
          <p:nvPr>
            <a:audioFile r:link="rId2"/>
          </p:nvPr>
        </p:nvPicPr>
        <p:blipFill>
          <a:blip r:embed="rId7" cstate="print"/>
          <a:stretch>
            <a:fillRect/>
          </a:stretch>
        </p:blipFill>
        <p:spPr>
          <a:xfrm>
            <a:off x="5486400" y="4419600"/>
            <a:ext cx="304800" cy="304800"/>
          </a:xfrm>
          <a:prstGeom prst="rect">
            <a:avLst/>
          </a:prstGeom>
        </p:spPr>
      </p:pic>
      <p:pic>
        <p:nvPicPr>
          <p:cNvPr id="7" name="13WalkinSofa.wma">
            <a:hlinkClick r:id="" action="ppaction://media"/>
          </p:cNvPr>
          <p:cNvPicPr>
            <a:picLocks noRot="1" noChangeAspect="1"/>
          </p:cNvPicPr>
          <p:nvPr>
            <a:audioFile r:link="rId3"/>
          </p:nvPr>
        </p:nvPicPr>
        <p:blipFill>
          <a:blip r:embed="rId8" cstate="print"/>
          <a:stretch>
            <a:fillRect/>
          </a:stretch>
        </p:blipFill>
        <p:spPr>
          <a:xfrm>
            <a:off x="3505200" y="3581400"/>
            <a:ext cx="304800" cy="304800"/>
          </a:xfrm>
          <a:prstGeom prst="rect">
            <a:avLst/>
          </a:prstGeom>
        </p:spPr>
      </p:pic>
      <p:sp>
        <p:nvSpPr>
          <p:cNvPr id="3" name="Subtitle 2"/>
          <p:cNvSpPr>
            <a:spLocks noGrp="1"/>
          </p:cNvSpPr>
          <p:nvPr>
            <p:ph type="subTitle" idx="4294967295"/>
          </p:nvPr>
        </p:nvSpPr>
        <p:spPr>
          <a:xfrm>
            <a:off x="5029200" y="1447800"/>
            <a:ext cx="3657600" cy="576263"/>
          </a:xfrm>
        </p:spPr>
        <p:txBody>
          <a:bodyPr/>
          <a:lstStyle/>
          <a:p>
            <a:r>
              <a:rPr lang="en-US" sz="2800" dirty="0" smtClean="0"/>
              <a:t>Tuscany Restaurant</a:t>
            </a:r>
            <a:endParaRPr lang="en-US" sz="2800" dirty="0"/>
          </a:p>
        </p:txBody>
      </p:sp>
      <p:pic>
        <p:nvPicPr>
          <p:cNvPr id="4" name="Picture 3" descr="DSCF5645.JPG"/>
          <p:cNvPicPr>
            <a:picLocks noChangeAspect="1"/>
          </p:cNvPicPr>
          <p:nvPr/>
        </p:nvPicPr>
        <p:blipFill>
          <a:blip r:embed="rId9" cstate="print"/>
          <a:stretch>
            <a:fillRect/>
          </a:stretch>
        </p:blipFill>
        <p:spPr>
          <a:xfrm>
            <a:off x="4419600" y="2895600"/>
            <a:ext cx="4724400" cy="3543300"/>
          </a:xfrm>
          <a:prstGeom prst="rect">
            <a:avLst/>
          </a:prstGeom>
          <a:ln>
            <a:noFill/>
          </a:ln>
          <a:effectLst>
            <a:softEdge rad="112500"/>
          </a:effectLst>
        </p:spPr>
      </p:pic>
      <p:pic>
        <p:nvPicPr>
          <p:cNvPr id="5" name="Picture 4" descr="DSCF5648.JPG"/>
          <p:cNvPicPr>
            <a:picLocks noChangeAspect="1"/>
          </p:cNvPicPr>
          <p:nvPr/>
        </p:nvPicPr>
        <p:blipFill>
          <a:blip r:embed="rId10" cstate="print"/>
          <a:srcRect l="8334" t="6667" r="8333" b="7778"/>
          <a:stretch>
            <a:fillRect/>
          </a:stretch>
        </p:blipFill>
        <p:spPr>
          <a:xfrm>
            <a:off x="304800" y="762000"/>
            <a:ext cx="4495800" cy="3461766"/>
          </a:xfrm>
          <a:prstGeom prst="rect">
            <a:avLst/>
          </a:prstGeom>
          <a:ln>
            <a:noFill/>
          </a:ln>
          <a:effectLst>
            <a:softEdge rad="112500"/>
          </a:effectLst>
        </p:spPr>
      </p:pic>
    </p:spTree>
  </p:cSld>
  <p:clrMapOvr>
    <a:masterClrMapping/>
  </p:clrMapOvr>
  <p:transition spd="slow" advTm="4906">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30" showWhenStopped="0">
                <p:cTn id="10" repeatCount="indefinite" fill="hold" display="0">
                  <p:stCondLst>
                    <p:cond delay="indefinite"/>
                  </p:stCondLst>
                  <p:endCondLst>
                    <p:cond evt="onPrev" delay="0">
                      <p:tgtEl>
                        <p:sldTgt/>
                      </p:tgtEl>
                    </p:cond>
                    <p:cond evt="onStopAudio" delay="0">
                      <p:tgtEl>
                        <p:sldTgt/>
                      </p:tgtEl>
                    </p:cond>
                  </p:endCondLst>
                </p:cTn>
                <p:tgtEl>
                  <p:spTgt spid="7"/>
                </p:tgtEl>
              </p:cMediaNode>
            </p:audio>
            <p:audio>
              <p:cMediaNode vol="20000" numSld="30" showWhenStopped="0">
                <p:cTn id="11" fill="hold" display="0">
                  <p:stCondLst>
                    <p:cond delay="indefinite"/>
                  </p:stCondLst>
                  <p:endCondLst>
                    <p:cond evt="onPrev" delay="0">
                      <p:tgtEl>
                        <p:sldTgt/>
                      </p:tgtEl>
                    </p:cond>
                    <p:cond evt="onStopAudio" delay="0">
                      <p:tgtEl>
                        <p:sldTgt/>
                      </p:tgtEl>
                    </p:cond>
                  </p:endCondLst>
                </p:cTn>
                <p:tgtEl>
                  <p:spTgt spid="8"/>
                </p:tgtEl>
              </p:cMediaNode>
            </p:audio>
            <p:audio isNarration="1">
              <p:cMediaNode showWhenStopped="0">
                <p:cTn id="12"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74878.jpg"/>
          <p:cNvPicPr>
            <a:picLocks noGrp="1" noChangeAspect="1"/>
          </p:cNvPicPr>
          <p:nvPr>
            <p:ph idx="1"/>
          </p:nvPr>
        </p:nvPicPr>
        <p:blipFill>
          <a:blip r:embed="rId3" cstate="print"/>
          <a:stretch>
            <a:fillRect/>
          </a:stretch>
        </p:blipFill>
        <p:spPr>
          <a:xfrm>
            <a:off x="5791200" y="1981200"/>
            <a:ext cx="2952750" cy="3143250"/>
          </a:xfrm>
        </p:spPr>
      </p:pic>
      <p:sp>
        <p:nvSpPr>
          <p:cNvPr id="3" name="Title 2"/>
          <p:cNvSpPr>
            <a:spLocks noGrp="1"/>
          </p:cNvSpPr>
          <p:nvPr>
            <p:ph type="title"/>
          </p:nvPr>
        </p:nvSpPr>
        <p:spPr>
          <a:xfrm>
            <a:off x="457200" y="-304800"/>
            <a:ext cx="8229600" cy="1219200"/>
          </a:xfrm>
        </p:spPr>
        <p:txBody>
          <a:bodyPr/>
          <a:lstStyle/>
          <a:p>
            <a:pPr algn="ctr"/>
            <a:r>
              <a:rPr smtClean="0"/>
              <a:t>Crystal &amp; Silk Wall Sconces</a:t>
            </a:r>
            <a:endParaRPr lang="en-US" dirty="0"/>
          </a:p>
        </p:txBody>
      </p:sp>
      <p:pic>
        <p:nvPicPr>
          <p:cNvPr id="5" name="Picture 4" descr="decor 153.jpg"/>
          <p:cNvPicPr>
            <a:picLocks noChangeAspect="1"/>
          </p:cNvPicPr>
          <p:nvPr/>
        </p:nvPicPr>
        <p:blipFill>
          <a:blip r:embed="rId4" cstate="print"/>
          <a:stretch>
            <a:fillRect/>
          </a:stretch>
        </p:blipFill>
        <p:spPr>
          <a:xfrm>
            <a:off x="381000" y="1219200"/>
            <a:ext cx="5116729" cy="5181600"/>
          </a:xfrm>
          <a:prstGeom prst="rect">
            <a:avLst/>
          </a:prstGeom>
        </p:spPr>
      </p:pic>
      <p:cxnSp>
        <p:nvCxnSpPr>
          <p:cNvPr id="7" name="Straight Arrow Connector 6"/>
          <p:cNvCxnSpPr/>
          <p:nvPr/>
        </p:nvCxnSpPr>
        <p:spPr>
          <a:xfrm rot="10800000">
            <a:off x="5105400" y="2514600"/>
            <a:ext cx="762000" cy="457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6172200" y="5181600"/>
            <a:ext cx="1825949" cy="923330"/>
          </a:xfrm>
          <a:prstGeom prst="rect">
            <a:avLst/>
          </a:prstGeom>
          <a:noFill/>
        </p:spPr>
        <p:txBody>
          <a:bodyPr wrap="none" rtlCol="0">
            <a:spAutoFit/>
          </a:bodyPr>
          <a:lstStyle/>
          <a:p>
            <a:r>
              <a:rPr lang="en-US" dirty="0" smtClean="0"/>
              <a:t>2- 60 watt bulbs</a:t>
            </a:r>
          </a:p>
          <a:p>
            <a:r>
              <a:rPr lang="en-US" dirty="0" smtClean="0"/>
              <a:t>13W x 14H 6.5 D </a:t>
            </a:r>
          </a:p>
          <a:p>
            <a:r>
              <a:rPr lang="en-US" dirty="0" smtClean="0"/>
              <a:t>ADA Compliant</a:t>
            </a:r>
            <a:endParaRPr lang="en-US" dirty="0"/>
          </a:p>
        </p:txBody>
      </p:sp>
      <p:sp>
        <p:nvSpPr>
          <p:cNvPr id="8" name="TextBox 7"/>
          <p:cNvSpPr txBox="1"/>
          <p:nvPr/>
        </p:nvSpPr>
        <p:spPr>
          <a:xfrm>
            <a:off x="5867400" y="990600"/>
            <a:ext cx="2819400" cy="923330"/>
          </a:xfrm>
          <a:prstGeom prst="rect">
            <a:avLst/>
          </a:prstGeom>
          <a:noFill/>
        </p:spPr>
        <p:txBody>
          <a:bodyPr wrap="square" rtlCol="0">
            <a:spAutoFit/>
          </a:bodyPr>
          <a:lstStyle/>
          <a:p>
            <a:r>
              <a:rPr lang="en-US" dirty="0" smtClean="0"/>
              <a:t>Enhance the space with  soft organic texture &amp; contrasting sparkle.</a:t>
            </a:r>
            <a:endParaRPr lang="en-US" dirty="0"/>
          </a:p>
        </p:txBody>
      </p:sp>
    </p:spTree>
  </p:cSld>
  <p:clrMapOvr>
    <a:masterClrMapping/>
  </p:clrMapOvr>
  <p:transition advTm="6687">
    <p:pull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28600"/>
            <a:ext cx="8610600" cy="1219200"/>
          </a:xfrm>
        </p:spPr>
        <p:txBody>
          <a:bodyPr>
            <a:normAutofit fontScale="90000"/>
          </a:bodyPr>
          <a:lstStyle/>
          <a:p>
            <a:pPr algn="ctr"/>
            <a:r>
              <a:rPr lang="en-US" dirty="0" smtClean="0"/>
              <a:t>C</a:t>
            </a:r>
            <a:r>
              <a:rPr smtClean="0"/>
              <a:t>ream commercial nagahide</a:t>
            </a:r>
            <a:br>
              <a:rPr smtClean="0"/>
            </a:br>
            <a:r>
              <a:rPr smtClean="0"/>
              <a:t> Lounge chairs</a:t>
            </a:r>
            <a:endParaRPr lang="en-US" dirty="0"/>
          </a:p>
        </p:txBody>
      </p:sp>
      <p:pic>
        <p:nvPicPr>
          <p:cNvPr id="6" name="Content Placeholder 5" descr="900236-IMG.jpg"/>
          <p:cNvPicPr>
            <a:picLocks noGrp="1" noChangeAspect="1"/>
          </p:cNvPicPr>
          <p:nvPr>
            <p:ph idx="1"/>
          </p:nvPr>
        </p:nvPicPr>
        <p:blipFill>
          <a:blip r:embed="rId3" cstate="print"/>
          <a:stretch>
            <a:fillRect/>
          </a:stretch>
        </p:blipFill>
        <p:spPr>
          <a:xfrm>
            <a:off x="381000" y="1371600"/>
            <a:ext cx="3418318" cy="4572000"/>
          </a:xfrm>
        </p:spPr>
      </p:pic>
      <p:sp>
        <p:nvSpPr>
          <p:cNvPr id="7" name="TextBox 6"/>
          <p:cNvSpPr txBox="1"/>
          <p:nvPr/>
        </p:nvSpPr>
        <p:spPr>
          <a:xfrm>
            <a:off x="304801" y="6019800"/>
            <a:ext cx="3505199" cy="646331"/>
          </a:xfrm>
          <a:prstGeom prst="rect">
            <a:avLst/>
          </a:prstGeom>
          <a:noFill/>
        </p:spPr>
        <p:txBody>
          <a:bodyPr wrap="square" rtlCol="0">
            <a:spAutoFit/>
          </a:bodyPr>
          <a:lstStyle/>
          <a:p>
            <a:r>
              <a:rPr lang="en-US" dirty="0" smtClean="0"/>
              <a:t>Wizenbeek method 50,000 Double Rub s</a:t>
            </a:r>
            <a:endParaRPr lang="en-US" dirty="0"/>
          </a:p>
        </p:txBody>
      </p:sp>
      <p:pic>
        <p:nvPicPr>
          <p:cNvPr id="5" name="Picture 4" descr="decor 153.jpg"/>
          <p:cNvPicPr>
            <a:picLocks noChangeAspect="1"/>
          </p:cNvPicPr>
          <p:nvPr/>
        </p:nvPicPr>
        <p:blipFill>
          <a:blip r:embed="rId4" cstate="print"/>
          <a:stretch>
            <a:fillRect/>
          </a:stretch>
        </p:blipFill>
        <p:spPr>
          <a:xfrm>
            <a:off x="3962400" y="1371600"/>
            <a:ext cx="4953000" cy="4892258"/>
          </a:xfrm>
          <a:prstGeom prst="rect">
            <a:avLst/>
          </a:prstGeom>
        </p:spPr>
      </p:pic>
      <p:cxnSp>
        <p:nvCxnSpPr>
          <p:cNvPr id="11" name="Straight Arrow Connector 10"/>
          <p:cNvCxnSpPr/>
          <p:nvPr/>
        </p:nvCxnSpPr>
        <p:spPr>
          <a:xfrm>
            <a:off x="2971800" y="4876800"/>
            <a:ext cx="9906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9" name="Picture 8" descr="decor 0081.jpg"/>
          <p:cNvPicPr>
            <a:picLocks noChangeAspect="1"/>
          </p:cNvPicPr>
          <p:nvPr/>
        </p:nvPicPr>
        <p:blipFill>
          <a:blip r:embed="rId5" cstate="print"/>
          <a:stretch>
            <a:fillRect/>
          </a:stretch>
        </p:blipFill>
        <p:spPr>
          <a:xfrm>
            <a:off x="381000" y="990600"/>
            <a:ext cx="1396724" cy="1847088"/>
          </a:xfrm>
          <a:prstGeom prst="rect">
            <a:avLst/>
          </a:prstGeom>
        </p:spPr>
      </p:pic>
      <p:pic>
        <p:nvPicPr>
          <p:cNvPr id="8" name="Picture 7" descr="digimarc.jpg"/>
          <p:cNvPicPr>
            <a:picLocks noChangeAspect="1"/>
          </p:cNvPicPr>
          <p:nvPr/>
        </p:nvPicPr>
        <p:blipFill>
          <a:blip r:embed="rId6" cstate="print"/>
          <a:stretch>
            <a:fillRect/>
          </a:stretch>
        </p:blipFill>
        <p:spPr>
          <a:xfrm>
            <a:off x="1371600" y="1295400"/>
            <a:ext cx="1117600" cy="1117600"/>
          </a:xfrm>
          <a:prstGeom prst="rect">
            <a:avLst/>
          </a:prstGeom>
        </p:spPr>
      </p:pic>
      <p:sp>
        <p:nvSpPr>
          <p:cNvPr id="10" name="TextBox 9"/>
          <p:cNvSpPr txBox="1"/>
          <p:nvPr/>
        </p:nvSpPr>
        <p:spPr>
          <a:xfrm>
            <a:off x="990600" y="2438400"/>
            <a:ext cx="1644296" cy="369332"/>
          </a:xfrm>
          <a:prstGeom prst="rect">
            <a:avLst/>
          </a:prstGeom>
          <a:noFill/>
        </p:spPr>
        <p:txBody>
          <a:bodyPr wrap="none" rtlCol="0">
            <a:spAutoFit/>
          </a:bodyPr>
          <a:lstStyle/>
          <a:p>
            <a:r>
              <a:rPr lang="en-US" dirty="0" smtClean="0"/>
              <a:t>Kidney pillows</a:t>
            </a:r>
            <a:endParaRPr lang="en-US" dirty="0"/>
          </a:p>
        </p:txBody>
      </p:sp>
    </p:spTree>
  </p:cSld>
  <p:clrMapOvr>
    <a:masterClrMapping/>
  </p:clrMapOvr>
  <p:transition spd="slow" advTm="4828">
    <p:pull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R-OB602-sm.jpg"/>
          <p:cNvPicPr>
            <a:picLocks noGrp="1" noChangeAspect="1"/>
          </p:cNvPicPr>
          <p:nvPr>
            <p:ph idx="1"/>
          </p:nvPr>
        </p:nvPicPr>
        <p:blipFill>
          <a:blip r:embed="rId3" cstate="print"/>
          <a:stretch>
            <a:fillRect/>
          </a:stretch>
        </p:blipFill>
        <p:spPr>
          <a:xfrm>
            <a:off x="3505200" y="2286000"/>
            <a:ext cx="2209800" cy="3441492"/>
          </a:xfrm>
        </p:spPr>
      </p:pic>
      <p:sp>
        <p:nvSpPr>
          <p:cNvPr id="3" name="Title 2"/>
          <p:cNvSpPr>
            <a:spLocks noGrp="1"/>
          </p:cNvSpPr>
          <p:nvPr>
            <p:ph type="title"/>
          </p:nvPr>
        </p:nvSpPr>
        <p:spPr>
          <a:xfrm>
            <a:off x="2971800" y="304800"/>
            <a:ext cx="3505200" cy="1219200"/>
          </a:xfrm>
        </p:spPr>
        <p:txBody>
          <a:bodyPr/>
          <a:lstStyle/>
          <a:p>
            <a:r>
              <a:rPr smtClean="0"/>
              <a:t>Obi Pedestal</a:t>
            </a:r>
            <a:endParaRPr lang="en-US" dirty="0"/>
          </a:p>
        </p:txBody>
      </p:sp>
      <p:sp>
        <p:nvSpPr>
          <p:cNvPr id="5" name="TextBox 4"/>
          <p:cNvSpPr txBox="1"/>
          <p:nvPr/>
        </p:nvSpPr>
        <p:spPr>
          <a:xfrm>
            <a:off x="6248400" y="2819400"/>
            <a:ext cx="2469843" cy="646331"/>
          </a:xfrm>
          <a:prstGeom prst="rect">
            <a:avLst/>
          </a:prstGeom>
          <a:noFill/>
        </p:spPr>
        <p:txBody>
          <a:bodyPr wrap="none" rtlCol="0">
            <a:spAutoFit/>
          </a:bodyPr>
          <a:lstStyle/>
          <a:p>
            <a:r>
              <a:rPr lang="en-US" dirty="0" smtClean="0"/>
              <a:t>20 x 20 x 30</a:t>
            </a:r>
          </a:p>
          <a:p>
            <a:r>
              <a:rPr lang="en-US" dirty="0" smtClean="0"/>
              <a:t>Un -finished Obi wood</a:t>
            </a:r>
            <a:endParaRPr lang="en-US" dirty="0"/>
          </a:p>
        </p:txBody>
      </p:sp>
      <p:sp>
        <p:nvSpPr>
          <p:cNvPr id="6" name="TextBox 5"/>
          <p:cNvSpPr txBox="1"/>
          <p:nvPr/>
        </p:nvSpPr>
        <p:spPr>
          <a:xfrm>
            <a:off x="228600" y="2590800"/>
            <a:ext cx="3124200" cy="3046988"/>
          </a:xfrm>
          <a:prstGeom prst="rect">
            <a:avLst/>
          </a:prstGeom>
          <a:noFill/>
        </p:spPr>
        <p:txBody>
          <a:bodyPr wrap="square" rtlCol="0">
            <a:spAutoFit/>
          </a:bodyPr>
          <a:lstStyle/>
          <a:p>
            <a:r>
              <a:rPr lang="en-US" sz="2400" dirty="0" smtClean="0"/>
              <a:t>Obi wood  pedestals used as end tables in the lounge space  tie in the organic features from the main dining area maintaining continuity throughout.</a:t>
            </a:r>
            <a:endParaRPr lang="en-US" sz="2400" dirty="0"/>
          </a:p>
        </p:txBody>
      </p:sp>
    </p:spTree>
  </p:cSld>
  <p:clrMapOvr>
    <a:masterClrMapping/>
  </p:clrMapOvr>
  <p:transition advTm="105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ecor 152a.jpg"/>
          <p:cNvPicPr>
            <a:picLocks noChangeAspect="1"/>
          </p:cNvPicPr>
          <p:nvPr/>
        </p:nvPicPr>
        <p:blipFill>
          <a:blip r:embed="rId3" cstate="print"/>
          <a:stretch>
            <a:fillRect/>
          </a:stretch>
        </p:blipFill>
        <p:spPr>
          <a:xfrm>
            <a:off x="3962400" y="1676400"/>
            <a:ext cx="3313109" cy="4267200"/>
          </a:xfrm>
          <a:prstGeom prst="rect">
            <a:avLst/>
          </a:prstGeom>
        </p:spPr>
      </p:pic>
      <p:sp>
        <p:nvSpPr>
          <p:cNvPr id="3" name="Title 2"/>
          <p:cNvSpPr>
            <a:spLocks noGrp="1"/>
          </p:cNvSpPr>
          <p:nvPr>
            <p:ph type="title"/>
          </p:nvPr>
        </p:nvSpPr>
        <p:spPr/>
        <p:txBody>
          <a:bodyPr>
            <a:normAutofit/>
          </a:bodyPr>
          <a:lstStyle/>
          <a:p>
            <a:pPr algn="ctr"/>
            <a:r>
              <a:rPr sz="2400" smtClean="0"/>
              <a:t>Here we add an upholstered seat to the exsisting barstools. This brings a pop of color to the creamy space  adding  drama. </a:t>
            </a:r>
            <a:endParaRPr lang="en-US" sz="2400" dirty="0"/>
          </a:p>
        </p:txBody>
      </p:sp>
      <p:pic>
        <p:nvPicPr>
          <p:cNvPr id="7" name="Content Placeholder 6" descr="100389-IMG.jpg"/>
          <p:cNvPicPr>
            <a:picLocks noGrp="1" noChangeAspect="1"/>
          </p:cNvPicPr>
          <p:nvPr>
            <p:ph idx="1"/>
          </p:nvPr>
        </p:nvPicPr>
        <p:blipFill>
          <a:blip r:embed="rId4" cstate="print"/>
          <a:stretch>
            <a:fillRect/>
          </a:stretch>
        </p:blipFill>
        <p:spPr>
          <a:xfrm>
            <a:off x="6553200" y="1905000"/>
            <a:ext cx="2131676" cy="3768498"/>
          </a:xfrm>
        </p:spPr>
      </p:pic>
      <p:pic>
        <p:nvPicPr>
          <p:cNvPr id="5" name="Picture 4" descr="decor 153.jpg"/>
          <p:cNvPicPr>
            <a:picLocks noChangeAspect="1"/>
          </p:cNvPicPr>
          <p:nvPr/>
        </p:nvPicPr>
        <p:blipFill>
          <a:blip r:embed="rId5" cstate="print"/>
          <a:stretch>
            <a:fillRect/>
          </a:stretch>
        </p:blipFill>
        <p:spPr>
          <a:xfrm>
            <a:off x="381000" y="1676400"/>
            <a:ext cx="4665253" cy="4724400"/>
          </a:xfrm>
          <a:prstGeom prst="rect">
            <a:avLst/>
          </a:prstGeom>
        </p:spPr>
      </p:pic>
      <p:cxnSp>
        <p:nvCxnSpPr>
          <p:cNvPr id="9" name="Straight Arrow Connector 8"/>
          <p:cNvCxnSpPr/>
          <p:nvPr/>
        </p:nvCxnSpPr>
        <p:spPr>
          <a:xfrm rot="10800000">
            <a:off x="4953000" y="4648200"/>
            <a:ext cx="1752600" cy="158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638800" y="5638800"/>
            <a:ext cx="2331985" cy="923330"/>
          </a:xfrm>
          <a:prstGeom prst="rect">
            <a:avLst/>
          </a:prstGeom>
          <a:noFill/>
        </p:spPr>
        <p:txBody>
          <a:bodyPr wrap="none" rtlCol="0">
            <a:spAutoFit/>
          </a:bodyPr>
          <a:lstStyle/>
          <a:p>
            <a:r>
              <a:rPr lang="en-US" dirty="0" smtClean="0"/>
              <a:t>Crypton Suede</a:t>
            </a:r>
          </a:p>
          <a:p>
            <a:r>
              <a:rPr lang="en-US" dirty="0" smtClean="0"/>
              <a:t>100,000 Double Rubs </a:t>
            </a:r>
          </a:p>
          <a:p>
            <a:r>
              <a:rPr lang="en-US" dirty="0" smtClean="0"/>
              <a:t>Wizenbeek Method</a:t>
            </a:r>
            <a:endParaRPr lang="en-US" dirty="0"/>
          </a:p>
        </p:txBody>
      </p:sp>
    </p:spTree>
  </p:cSld>
  <p:clrMapOvr>
    <a:masterClrMapping/>
  </p:clrMapOvr>
  <p:transition advTm="8656">
    <p:pull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c.jpg"/>
          <p:cNvPicPr>
            <a:picLocks noGrp="1" noChangeAspect="1"/>
          </p:cNvPicPr>
          <p:nvPr>
            <p:ph idx="1"/>
          </p:nvPr>
        </p:nvPicPr>
        <p:blipFill>
          <a:blip r:embed="rId3" cstate="print"/>
          <a:stretch>
            <a:fillRect/>
          </a:stretch>
        </p:blipFill>
        <p:spPr>
          <a:xfrm>
            <a:off x="3581400" y="1905000"/>
            <a:ext cx="1962150" cy="4495800"/>
          </a:xfrm>
        </p:spPr>
      </p:pic>
      <p:sp>
        <p:nvSpPr>
          <p:cNvPr id="3" name="Title 2"/>
          <p:cNvSpPr>
            <a:spLocks noGrp="1"/>
          </p:cNvSpPr>
          <p:nvPr>
            <p:ph type="title"/>
          </p:nvPr>
        </p:nvSpPr>
        <p:spPr>
          <a:xfrm>
            <a:off x="457200" y="381000"/>
            <a:ext cx="8229600" cy="1219200"/>
          </a:xfrm>
        </p:spPr>
        <p:txBody>
          <a:bodyPr>
            <a:normAutofit fontScale="90000"/>
          </a:bodyPr>
          <a:lstStyle/>
          <a:p>
            <a:pPr algn="ctr"/>
            <a:r>
              <a:rPr smtClean="0"/>
              <a:t>Next</a:t>
            </a:r>
            <a:r>
              <a:rPr lang="en-US" dirty="0" smtClean="0"/>
              <a:t>…. </a:t>
            </a:r>
            <a:br>
              <a:rPr lang="en-US" dirty="0" smtClean="0"/>
            </a:br>
            <a:r>
              <a:rPr sz="2700" smtClean="0"/>
              <a:t>We add sophicated color themed chandeliers  from the now taupe curved soffit's to enhance both the dining and lounge areas.</a:t>
            </a:r>
            <a:endParaRPr lang="en-US" sz="2700" dirty="0"/>
          </a:p>
        </p:txBody>
      </p:sp>
    </p:spTree>
  </p:cSld>
  <p:clrMapOvr>
    <a:masterClrMapping/>
  </p:clrMapOvr>
  <p:transition advTm="7688">
    <p:pull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eacock1a.jpg"/>
          <p:cNvPicPr>
            <a:picLocks noGrp="1" noChangeAspect="1"/>
          </p:cNvPicPr>
          <p:nvPr>
            <p:ph idx="1"/>
          </p:nvPr>
        </p:nvPicPr>
        <p:blipFill>
          <a:blip r:embed="rId3" cstate="print"/>
          <a:stretch>
            <a:fillRect/>
          </a:stretch>
        </p:blipFill>
        <p:spPr>
          <a:xfrm>
            <a:off x="5486400" y="990600"/>
            <a:ext cx="3043646" cy="4572000"/>
          </a:xfrm>
        </p:spPr>
      </p:pic>
      <p:sp>
        <p:nvSpPr>
          <p:cNvPr id="3" name="Title 2"/>
          <p:cNvSpPr>
            <a:spLocks noGrp="1"/>
          </p:cNvSpPr>
          <p:nvPr>
            <p:ph type="title"/>
          </p:nvPr>
        </p:nvSpPr>
        <p:spPr>
          <a:xfrm>
            <a:off x="304800" y="0"/>
            <a:ext cx="8229600" cy="1219200"/>
          </a:xfrm>
        </p:spPr>
        <p:txBody>
          <a:bodyPr>
            <a:normAutofit/>
          </a:bodyPr>
          <a:lstStyle/>
          <a:p>
            <a:r>
              <a:rPr sz="2700" smtClean="0"/>
              <a:t>The  themed artwork blends all the spaces, by mixing the old world in with a new contemporary flair </a:t>
            </a:r>
            <a:r>
              <a:rPr smtClean="0"/>
              <a:t>.</a:t>
            </a:r>
            <a:endParaRPr lang="en-US" dirty="0"/>
          </a:p>
        </p:txBody>
      </p:sp>
      <p:pic>
        <p:nvPicPr>
          <p:cNvPr id="5" name="Picture 4" descr="peacock3a.jpg"/>
          <p:cNvPicPr>
            <a:picLocks noChangeAspect="1"/>
          </p:cNvPicPr>
          <p:nvPr/>
        </p:nvPicPr>
        <p:blipFill>
          <a:blip r:embed="rId4" cstate="print"/>
          <a:stretch>
            <a:fillRect/>
          </a:stretch>
        </p:blipFill>
        <p:spPr>
          <a:xfrm>
            <a:off x="4343400" y="2590800"/>
            <a:ext cx="1790095" cy="4042150"/>
          </a:xfrm>
          <a:prstGeom prst="rect">
            <a:avLst/>
          </a:prstGeom>
        </p:spPr>
      </p:pic>
      <p:pic>
        <p:nvPicPr>
          <p:cNvPr id="6" name="Picture 5" descr="peacock4a.jpg"/>
          <p:cNvPicPr>
            <a:picLocks noChangeAspect="1"/>
          </p:cNvPicPr>
          <p:nvPr/>
        </p:nvPicPr>
        <p:blipFill>
          <a:blip r:embed="rId5" cstate="print"/>
          <a:stretch>
            <a:fillRect/>
          </a:stretch>
        </p:blipFill>
        <p:spPr>
          <a:xfrm>
            <a:off x="304800" y="1905000"/>
            <a:ext cx="4619600" cy="3464700"/>
          </a:xfrm>
          <a:prstGeom prst="rect">
            <a:avLst/>
          </a:prstGeom>
        </p:spPr>
      </p:pic>
      <p:sp>
        <p:nvSpPr>
          <p:cNvPr id="7" name="TextBox 6"/>
          <p:cNvSpPr txBox="1"/>
          <p:nvPr/>
        </p:nvSpPr>
        <p:spPr>
          <a:xfrm>
            <a:off x="1066800" y="5791200"/>
            <a:ext cx="2849498" cy="369332"/>
          </a:xfrm>
          <a:prstGeom prst="rect">
            <a:avLst/>
          </a:prstGeom>
          <a:noFill/>
        </p:spPr>
        <p:txBody>
          <a:bodyPr wrap="none" rtlCol="0">
            <a:spAutoFit/>
          </a:bodyPr>
          <a:lstStyle/>
          <a:p>
            <a:r>
              <a:rPr lang="en-US" dirty="0" smtClean="0"/>
              <a:t>Custom Giclees on canvas</a:t>
            </a:r>
            <a:endParaRPr lang="en-US" dirty="0"/>
          </a:p>
        </p:txBody>
      </p:sp>
    </p:spTree>
  </p:cSld>
  <p:clrMapOvr>
    <a:masterClrMapping/>
  </p:clrMapOvr>
  <p:transition spd="slow" advTm="7687">
    <p:wheel spokes="2"/>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F5574.JPG"/>
          <p:cNvPicPr>
            <a:picLocks noChangeAspect="1"/>
          </p:cNvPicPr>
          <p:nvPr/>
        </p:nvPicPr>
        <p:blipFill>
          <a:blip r:embed="rId2" cstate="print"/>
          <a:stretch>
            <a:fillRect/>
          </a:stretch>
        </p:blipFill>
        <p:spPr>
          <a:xfrm>
            <a:off x="838200" y="1981200"/>
            <a:ext cx="4800600" cy="3600450"/>
          </a:xfrm>
          <a:prstGeom prst="rect">
            <a:avLst/>
          </a:prstGeom>
        </p:spPr>
      </p:pic>
      <p:pic>
        <p:nvPicPr>
          <p:cNvPr id="2" name="Picture 1" descr="DSCF5573.JPG"/>
          <p:cNvPicPr>
            <a:picLocks noChangeAspect="1"/>
          </p:cNvPicPr>
          <p:nvPr/>
        </p:nvPicPr>
        <p:blipFill>
          <a:blip r:embed="rId3" cstate="print"/>
          <a:stretch>
            <a:fillRect/>
          </a:stretch>
        </p:blipFill>
        <p:spPr>
          <a:xfrm>
            <a:off x="5638800" y="304800"/>
            <a:ext cx="3352800" cy="2514600"/>
          </a:xfrm>
          <a:prstGeom prst="rect">
            <a:avLst/>
          </a:prstGeom>
        </p:spPr>
      </p:pic>
      <p:pic>
        <p:nvPicPr>
          <p:cNvPr id="3" name="Picture 2" descr="DSCF5580.JPG"/>
          <p:cNvPicPr>
            <a:picLocks noChangeAspect="1"/>
          </p:cNvPicPr>
          <p:nvPr/>
        </p:nvPicPr>
        <p:blipFill>
          <a:blip r:embed="rId4" cstate="print"/>
          <a:stretch>
            <a:fillRect/>
          </a:stretch>
        </p:blipFill>
        <p:spPr>
          <a:xfrm>
            <a:off x="5867400" y="3200400"/>
            <a:ext cx="1752600" cy="2336800"/>
          </a:xfrm>
          <a:prstGeom prst="rect">
            <a:avLst/>
          </a:prstGeom>
        </p:spPr>
      </p:pic>
      <p:sp>
        <p:nvSpPr>
          <p:cNvPr id="5" name="TextBox 4"/>
          <p:cNvSpPr txBox="1"/>
          <p:nvPr/>
        </p:nvSpPr>
        <p:spPr>
          <a:xfrm>
            <a:off x="838200" y="5715000"/>
            <a:ext cx="8077200" cy="923330"/>
          </a:xfrm>
          <a:prstGeom prst="rect">
            <a:avLst/>
          </a:prstGeom>
          <a:noFill/>
        </p:spPr>
        <p:txBody>
          <a:bodyPr wrap="square" rtlCol="0">
            <a:spAutoFit/>
          </a:bodyPr>
          <a:lstStyle/>
          <a:p>
            <a:r>
              <a:rPr lang="en-US" dirty="0" smtClean="0"/>
              <a:t>There is no continuity to this space, no theme , no ambiance. Awesome architectural features that need to be played up. Lighting is an issue as well as the different style , finish and scale of the furnishings.</a:t>
            </a:r>
            <a:endParaRPr lang="en-US" dirty="0"/>
          </a:p>
        </p:txBody>
      </p:sp>
      <p:sp>
        <p:nvSpPr>
          <p:cNvPr id="6" name="TextBox 5"/>
          <p:cNvSpPr txBox="1"/>
          <p:nvPr/>
        </p:nvSpPr>
        <p:spPr>
          <a:xfrm>
            <a:off x="1143000" y="990600"/>
            <a:ext cx="3489610" cy="707886"/>
          </a:xfrm>
          <a:prstGeom prst="rect">
            <a:avLst/>
          </a:prstGeom>
          <a:noFill/>
        </p:spPr>
        <p:txBody>
          <a:bodyPr wrap="none" rtlCol="0">
            <a:spAutoFit/>
          </a:bodyPr>
          <a:lstStyle/>
          <a:p>
            <a:r>
              <a:rPr lang="en-US" sz="4000" dirty="0" smtClean="0"/>
              <a:t>Currently……….</a:t>
            </a:r>
            <a:endParaRPr lang="en-US" sz="4000" dirty="0"/>
          </a:p>
        </p:txBody>
      </p:sp>
    </p:spTree>
  </p:cSld>
  <p:clrMapOvr>
    <a:masterClrMapping/>
  </p:clrMapOvr>
  <p:transition spd="slow" advTm="13562">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smtClean="0"/>
              <a:t>The Dining Room</a:t>
            </a:r>
            <a:r>
              <a:rPr lang="en-US" dirty="0" smtClean="0"/>
              <a:t>……</a:t>
            </a:r>
            <a:endParaRPr lang="en-US" dirty="0"/>
          </a:p>
        </p:txBody>
      </p:sp>
      <p:pic>
        <p:nvPicPr>
          <p:cNvPr id="8" name="Content Placeholder 7" descr="decor 015.jpg"/>
          <p:cNvPicPr>
            <a:picLocks noGrp="1" noChangeAspect="1"/>
          </p:cNvPicPr>
          <p:nvPr>
            <p:ph idx="1"/>
          </p:nvPr>
        </p:nvPicPr>
        <p:blipFill>
          <a:blip r:embed="rId3" cstate="print"/>
          <a:stretch>
            <a:fillRect/>
          </a:stretch>
        </p:blipFill>
        <p:spPr>
          <a:xfrm>
            <a:off x="1295400" y="1524000"/>
            <a:ext cx="6419742" cy="457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0" name="TextBox 9"/>
          <p:cNvSpPr txBox="1"/>
          <p:nvPr/>
        </p:nvSpPr>
        <p:spPr>
          <a:xfrm>
            <a:off x="3581400" y="6172200"/>
            <a:ext cx="1954381" cy="369332"/>
          </a:xfrm>
          <a:prstGeom prst="rect">
            <a:avLst/>
          </a:prstGeom>
          <a:noFill/>
        </p:spPr>
        <p:txBody>
          <a:bodyPr wrap="none" rtlCol="0">
            <a:spAutoFit/>
          </a:bodyPr>
          <a:lstStyle/>
          <a:p>
            <a:r>
              <a:rPr lang="en-US" dirty="0" smtClean="0"/>
              <a:t>The New Concept</a:t>
            </a:r>
            <a:endParaRPr lang="en-US" dirty="0"/>
          </a:p>
        </p:txBody>
      </p:sp>
    </p:spTree>
  </p:cSld>
  <p:clrMapOvr>
    <a:masterClrMapping/>
  </p:clrMapOvr>
  <p:transition spd="slow" advTm="5703">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cor 011.jpg"/>
          <p:cNvPicPr>
            <a:picLocks noGrp="1" noChangeAspect="1"/>
          </p:cNvPicPr>
          <p:nvPr>
            <p:ph idx="1"/>
          </p:nvPr>
        </p:nvPicPr>
        <p:blipFill>
          <a:blip r:embed="rId3" cstate="print"/>
          <a:stretch>
            <a:fillRect/>
          </a:stretch>
        </p:blipFill>
        <p:spPr>
          <a:xfrm>
            <a:off x="1766991" y="1524000"/>
            <a:ext cx="5610017" cy="4572000"/>
          </a:xfrm>
        </p:spPr>
      </p:pic>
      <p:sp>
        <p:nvSpPr>
          <p:cNvPr id="3" name="Title 2"/>
          <p:cNvSpPr>
            <a:spLocks noGrp="1"/>
          </p:cNvSpPr>
          <p:nvPr>
            <p:ph type="title"/>
          </p:nvPr>
        </p:nvSpPr>
        <p:spPr/>
        <p:txBody>
          <a:bodyPr/>
          <a:lstStyle/>
          <a:p>
            <a:pPr algn="ctr"/>
            <a:r>
              <a:rPr smtClean="0"/>
              <a:t>Main Dining Colorization</a:t>
            </a:r>
            <a:endParaRPr lang="en-US" dirty="0"/>
          </a:p>
        </p:txBody>
      </p:sp>
    </p:spTree>
  </p:cSld>
  <p:clrMapOvr>
    <a:masterClrMapping/>
  </p:clrMapOvr>
  <p:transition spd="slow" advTm="5531">
    <p:pull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SCF5579.JPG"/>
          <p:cNvPicPr>
            <a:picLocks noChangeAspect="1"/>
          </p:cNvPicPr>
          <p:nvPr/>
        </p:nvPicPr>
        <p:blipFill>
          <a:blip r:embed="rId3" cstate="print"/>
          <a:stretch>
            <a:fillRect/>
          </a:stretch>
        </p:blipFill>
        <p:spPr>
          <a:xfrm>
            <a:off x="304800" y="762000"/>
            <a:ext cx="4419600" cy="3371850"/>
          </a:xfrm>
          <a:prstGeom prst="rect">
            <a:avLst/>
          </a:prstGeom>
        </p:spPr>
      </p:pic>
      <p:pic>
        <p:nvPicPr>
          <p:cNvPr id="4" name="Content Placeholder 3" descr="decor 004.jpg"/>
          <p:cNvPicPr>
            <a:picLocks noGrp="1" noChangeAspect="1"/>
          </p:cNvPicPr>
          <p:nvPr>
            <p:ph idx="1"/>
          </p:nvPr>
        </p:nvPicPr>
        <p:blipFill>
          <a:blip r:embed="rId4" cstate="print"/>
          <a:stretch>
            <a:fillRect/>
          </a:stretch>
        </p:blipFill>
        <p:spPr>
          <a:xfrm>
            <a:off x="1524000" y="2056118"/>
            <a:ext cx="6781800" cy="3536961"/>
          </a:xfrm>
        </p:spPr>
      </p:pic>
      <p:sp>
        <p:nvSpPr>
          <p:cNvPr id="3" name="Title 2"/>
          <p:cNvSpPr>
            <a:spLocks noGrp="1"/>
          </p:cNvSpPr>
          <p:nvPr>
            <p:ph type="title"/>
          </p:nvPr>
        </p:nvSpPr>
        <p:spPr>
          <a:xfrm>
            <a:off x="3657600" y="685800"/>
            <a:ext cx="5486400" cy="1219200"/>
          </a:xfrm>
        </p:spPr>
        <p:txBody>
          <a:bodyPr>
            <a:normAutofit fontScale="90000"/>
          </a:bodyPr>
          <a:lstStyle/>
          <a:p>
            <a:pPr algn="ctr"/>
            <a:r>
              <a:rPr lang="en-US" dirty="0" smtClean="0"/>
              <a:t>M</a:t>
            </a:r>
            <a:r>
              <a:rPr smtClean="0"/>
              <a:t>ain dining</a:t>
            </a:r>
            <a:br>
              <a:rPr smtClean="0"/>
            </a:br>
            <a:r>
              <a:rPr smtClean="0"/>
              <a:t> area finishes</a:t>
            </a:r>
            <a:endParaRPr lang="en-US" dirty="0"/>
          </a:p>
        </p:txBody>
      </p:sp>
      <p:pic>
        <p:nvPicPr>
          <p:cNvPr id="5" name="Picture 4" descr="decor 005.jpg"/>
          <p:cNvPicPr>
            <a:picLocks noChangeAspect="1"/>
          </p:cNvPicPr>
          <p:nvPr/>
        </p:nvPicPr>
        <p:blipFill>
          <a:blip r:embed="rId5" cstate="print"/>
          <a:stretch>
            <a:fillRect/>
          </a:stretch>
        </p:blipFill>
        <p:spPr>
          <a:xfrm>
            <a:off x="2209800" y="1752600"/>
            <a:ext cx="2596896" cy="4114800"/>
          </a:xfrm>
          <a:prstGeom prst="rect">
            <a:avLst/>
          </a:prstGeom>
        </p:spPr>
      </p:pic>
      <p:sp>
        <p:nvSpPr>
          <p:cNvPr id="7" name="TextBox 6"/>
          <p:cNvSpPr txBox="1"/>
          <p:nvPr/>
        </p:nvSpPr>
        <p:spPr>
          <a:xfrm>
            <a:off x="2971800" y="5867400"/>
            <a:ext cx="1252394" cy="369332"/>
          </a:xfrm>
          <a:prstGeom prst="rect">
            <a:avLst/>
          </a:prstGeom>
          <a:noFill/>
        </p:spPr>
        <p:txBody>
          <a:bodyPr wrap="none" rtlCol="0">
            <a:spAutoFit/>
          </a:bodyPr>
          <a:lstStyle/>
          <a:p>
            <a:r>
              <a:rPr lang="en-US" dirty="0" smtClean="0"/>
              <a:t>Wall Color</a:t>
            </a:r>
            <a:endParaRPr lang="en-US" dirty="0"/>
          </a:p>
        </p:txBody>
      </p:sp>
      <p:sp>
        <p:nvSpPr>
          <p:cNvPr id="8" name="Rectangle 7"/>
          <p:cNvSpPr/>
          <p:nvPr/>
        </p:nvSpPr>
        <p:spPr>
          <a:xfrm>
            <a:off x="5029200" y="5562600"/>
            <a:ext cx="3276666" cy="369332"/>
          </a:xfrm>
          <a:prstGeom prst="rect">
            <a:avLst/>
          </a:prstGeom>
        </p:spPr>
        <p:txBody>
          <a:bodyPr wrap="none">
            <a:spAutoFit/>
          </a:bodyPr>
          <a:lstStyle/>
          <a:p>
            <a:r>
              <a:rPr lang="en-US" dirty="0" smtClean="0"/>
              <a:t>Existing stone – White  washed</a:t>
            </a:r>
            <a:endParaRPr lang="en-US" dirty="0"/>
          </a:p>
        </p:txBody>
      </p:sp>
      <p:sp>
        <p:nvSpPr>
          <p:cNvPr id="9" name="Rectangle 8"/>
          <p:cNvSpPr/>
          <p:nvPr/>
        </p:nvSpPr>
        <p:spPr>
          <a:xfrm rot="16200000">
            <a:off x="955729" y="3616271"/>
            <a:ext cx="1658274" cy="369332"/>
          </a:xfrm>
          <a:prstGeom prst="rect">
            <a:avLst/>
          </a:prstGeom>
        </p:spPr>
        <p:txBody>
          <a:bodyPr wrap="none">
            <a:spAutoFit/>
          </a:bodyPr>
          <a:lstStyle/>
          <a:p>
            <a:r>
              <a:rPr lang="en-US" dirty="0" smtClean="0"/>
              <a:t>Trims &amp; Soffits</a:t>
            </a:r>
            <a:endParaRPr lang="en-US" dirty="0"/>
          </a:p>
        </p:txBody>
      </p:sp>
      <p:sp>
        <p:nvSpPr>
          <p:cNvPr id="11" name="TextBox 10"/>
          <p:cNvSpPr txBox="1"/>
          <p:nvPr/>
        </p:nvSpPr>
        <p:spPr>
          <a:xfrm rot="16200000">
            <a:off x="-296967" y="1897167"/>
            <a:ext cx="1572866" cy="369332"/>
          </a:xfrm>
          <a:prstGeom prst="rect">
            <a:avLst/>
          </a:prstGeom>
          <a:noFill/>
        </p:spPr>
        <p:txBody>
          <a:bodyPr wrap="none" rtlCol="0">
            <a:spAutoFit/>
          </a:bodyPr>
          <a:lstStyle/>
          <a:p>
            <a:r>
              <a:rPr lang="en-US" dirty="0" smtClean="0"/>
              <a:t>Existing Floor</a:t>
            </a:r>
            <a:endParaRPr lang="en-US" dirty="0"/>
          </a:p>
        </p:txBody>
      </p:sp>
    </p:spTree>
  </p:cSld>
  <p:clrMapOvr>
    <a:masterClrMapping/>
  </p:clrMapOvr>
  <p:transition spd="slow" advTm="3718">
    <p:pull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acock6.jpg"/>
          <p:cNvPicPr>
            <a:picLocks noChangeAspect="1"/>
          </p:cNvPicPr>
          <p:nvPr/>
        </p:nvPicPr>
        <p:blipFill>
          <a:blip r:embed="rId2" cstate="print"/>
          <a:stretch>
            <a:fillRect/>
          </a:stretch>
        </p:blipFill>
        <p:spPr>
          <a:xfrm>
            <a:off x="762000" y="685800"/>
            <a:ext cx="7810500" cy="5259070"/>
          </a:xfrm>
          <a:prstGeom prst="rect">
            <a:avLst/>
          </a:prstGeom>
        </p:spPr>
      </p:pic>
      <p:sp>
        <p:nvSpPr>
          <p:cNvPr id="3" name="TextBox 2"/>
          <p:cNvSpPr txBox="1"/>
          <p:nvPr/>
        </p:nvSpPr>
        <p:spPr>
          <a:xfrm>
            <a:off x="3429000" y="5943600"/>
            <a:ext cx="2633028" cy="707886"/>
          </a:xfrm>
          <a:prstGeom prst="rect">
            <a:avLst/>
          </a:prstGeom>
          <a:noFill/>
        </p:spPr>
        <p:txBody>
          <a:bodyPr wrap="none" rtlCol="0">
            <a:spAutoFit/>
          </a:bodyPr>
          <a:lstStyle/>
          <a:p>
            <a:r>
              <a:rPr lang="en-US" sz="4000" dirty="0" smtClean="0">
                <a:solidFill>
                  <a:schemeClr val="bg1"/>
                </a:solidFill>
              </a:rPr>
              <a:t>Blu Pavone</a:t>
            </a:r>
            <a:endParaRPr lang="en-US" sz="4000" dirty="0">
              <a:solidFill>
                <a:schemeClr val="bg1"/>
              </a:solidFill>
            </a:endParaRPr>
          </a:p>
        </p:txBody>
      </p:sp>
    </p:spTree>
  </p:cSld>
  <p:clrMapOvr>
    <a:masterClrMapping/>
  </p:clrMapOvr>
  <p:transition spd="slow" advTm="3891">
    <p:wheel spokes="3"/>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81000"/>
            <a:ext cx="8229600" cy="609600"/>
          </a:xfrm>
        </p:spPr>
        <p:txBody>
          <a:bodyPr>
            <a:normAutofit fontScale="90000"/>
          </a:bodyPr>
          <a:lstStyle/>
          <a:p>
            <a:pPr algn="ctr"/>
            <a:r>
              <a:rPr smtClean="0"/>
              <a:t>RE- Upolster existing booths</a:t>
            </a:r>
            <a:endParaRPr lang="en-US" dirty="0"/>
          </a:p>
        </p:txBody>
      </p:sp>
      <p:pic>
        <p:nvPicPr>
          <p:cNvPr id="5" name="Picture 4" descr="aa1.jpg"/>
          <p:cNvPicPr>
            <a:picLocks noChangeAspect="1"/>
          </p:cNvPicPr>
          <p:nvPr/>
        </p:nvPicPr>
        <p:blipFill>
          <a:blip r:embed="rId3" cstate="print"/>
          <a:stretch>
            <a:fillRect/>
          </a:stretch>
        </p:blipFill>
        <p:spPr>
          <a:xfrm rot="16200000">
            <a:off x="1952544" y="3152856"/>
            <a:ext cx="2334168" cy="4105656"/>
          </a:xfrm>
          <a:prstGeom prst="rect">
            <a:avLst/>
          </a:prstGeom>
        </p:spPr>
      </p:pic>
      <p:pic>
        <p:nvPicPr>
          <p:cNvPr id="6" name="Picture 5" descr="a2.jpg"/>
          <p:cNvPicPr>
            <a:picLocks noChangeAspect="1"/>
          </p:cNvPicPr>
          <p:nvPr/>
        </p:nvPicPr>
        <p:blipFill>
          <a:blip r:embed="rId4" cstate="print"/>
          <a:stretch>
            <a:fillRect/>
          </a:stretch>
        </p:blipFill>
        <p:spPr>
          <a:xfrm>
            <a:off x="4648200" y="1371600"/>
            <a:ext cx="2085547" cy="3557016"/>
          </a:xfrm>
          <a:prstGeom prst="rect">
            <a:avLst/>
          </a:prstGeom>
        </p:spPr>
      </p:pic>
      <p:pic>
        <p:nvPicPr>
          <p:cNvPr id="7" name="Picture 6" descr="a3.jpg"/>
          <p:cNvPicPr>
            <a:picLocks noChangeAspect="1"/>
          </p:cNvPicPr>
          <p:nvPr/>
        </p:nvPicPr>
        <p:blipFill>
          <a:blip r:embed="rId5" cstate="print"/>
          <a:stretch>
            <a:fillRect/>
          </a:stretch>
        </p:blipFill>
        <p:spPr>
          <a:xfrm>
            <a:off x="4648200" y="4648200"/>
            <a:ext cx="2819400" cy="1821887"/>
          </a:xfrm>
          <a:prstGeom prst="rect">
            <a:avLst/>
          </a:prstGeom>
        </p:spPr>
      </p:pic>
      <p:pic>
        <p:nvPicPr>
          <p:cNvPr id="4" name="Content Placeholder 3" descr="decor 1582.JPG"/>
          <p:cNvPicPr>
            <a:picLocks noGrp="1" noChangeAspect="1"/>
          </p:cNvPicPr>
          <p:nvPr>
            <p:ph idx="1"/>
          </p:nvPr>
        </p:nvPicPr>
        <p:blipFill>
          <a:blip r:embed="rId6" cstate="print"/>
          <a:stretch>
            <a:fillRect/>
          </a:stretch>
        </p:blipFill>
        <p:spPr>
          <a:xfrm>
            <a:off x="1295400" y="1524000"/>
            <a:ext cx="3370473" cy="3124200"/>
          </a:xfrm>
        </p:spPr>
      </p:pic>
      <p:sp>
        <p:nvSpPr>
          <p:cNvPr id="8" name="TextBox 7"/>
          <p:cNvSpPr txBox="1"/>
          <p:nvPr/>
        </p:nvSpPr>
        <p:spPr>
          <a:xfrm rot="16200000">
            <a:off x="-543817" y="3287019"/>
            <a:ext cx="3105568" cy="646331"/>
          </a:xfrm>
          <a:prstGeom prst="rect">
            <a:avLst/>
          </a:prstGeom>
          <a:noFill/>
        </p:spPr>
        <p:txBody>
          <a:bodyPr wrap="square" rtlCol="0">
            <a:spAutoFit/>
          </a:bodyPr>
          <a:lstStyle/>
          <a:p>
            <a:pPr algn="ctr"/>
            <a:r>
              <a:rPr lang="en-US" dirty="0" smtClean="0"/>
              <a:t>Out side  back of booth Fabric</a:t>
            </a:r>
            <a:endParaRPr lang="en-US" dirty="0"/>
          </a:p>
        </p:txBody>
      </p:sp>
      <p:sp>
        <p:nvSpPr>
          <p:cNvPr id="9" name="TextBox 8"/>
          <p:cNvSpPr txBox="1"/>
          <p:nvPr/>
        </p:nvSpPr>
        <p:spPr>
          <a:xfrm>
            <a:off x="5867400" y="5181600"/>
            <a:ext cx="2063578" cy="369332"/>
          </a:xfrm>
          <a:prstGeom prst="rect">
            <a:avLst/>
          </a:prstGeom>
          <a:noFill/>
        </p:spPr>
        <p:txBody>
          <a:bodyPr wrap="none" rtlCol="0">
            <a:spAutoFit/>
          </a:bodyPr>
          <a:lstStyle/>
          <a:p>
            <a:r>
              <a:rPr lang="en-US" dirty="0" smtClean="0"/>
              <a:t>Seat cushion fabric</a:t>
            </a:r>
            <a:endParaRPr lang="en-US" dirty="0"/>
          </a:p>
        </p:txBody>
      </p:sp>
      <p:sp>
        <p:nvSpPr>
          <p:cNvPr id="10" name="TextBox 9"/>
          <p:cNvSpPr txBox="1"/>
          <p:nvPr/>
        </p:nvSpPr>
        <p:spPr>
          <a:xfrm>
            <a:off x="5867400" y="1066800"/>
            <a:ext cx="2846036" cy="369332"/>
          </a:xfrm>
          <a:prstGeom prst="rect">
            <a:avLst/>
          </a:prstGeom>
          <a:noFill/>
        </p:spPr>
        <p:txBody>
          <a:bodyPr wrap="none" rtlCol="0">
            <a:spAutoFit/>
          </a:bodyPr>
          <a:lstStyle/>
          <a:p>
            <a:r>
              <a:rPr lang="en-US" dirty="0" smtClean="0"/>
              <a:t>Inside back of booth fabric</a:t>
            </a:r>
            <a:endParaRPr lang="en-US" dirty="0"/>
          </a:p>
        </p:txBody>
      </p:sp>
      <p:sp>
        <p:nvSpPr>
          <p:cNvPr id="11" name="TextBox 10"/>
          <p:cNvSpPr txBox="1"/>
          <p:nvPr/>
        </p:nvSpPr>
        <p:spPr>
          <a:xfrm>
            <a:off x="838200" y="6488668"/>
            <a:ext cx="6850658" cy="369332"/>
          </a:xfrm>
          <a:prstGeom prst="rect">
            <a:avLst/>
          </a:prstGeom>
          <a:noFill/>
        </p:spPr>
        <p:txBody>
          <a:bodyPr wrap="none" rtlCol="0">
            <a:spAutoFit/>
          </a:bodyPr>
          <a:lstStyle/>
          <a:p>
            <a:r>
              <a:rPr lang="en-US" dirty="0" smtClean="0"/>
              <a:t>All Fabrics meet or exceed Wizenbeek Method 50,000 Double Rubs</a:t>
            </a:r>
            <a:endParaRPr lang="en-US" dirty="0"/>
          </a:p>
        </p:txBody>
      </p:sp>
      <p:sp>
        <p:nvSpPr>
          <p:cNvPr id="12" name="TextBox 11"/>
          <p:cNvSpPr txBox="1"/>
          <p:nvPr/>
        </p:nvSpPr>
        <p:spPr>
          <a:xfrm>
            <a:off x="6705600" y="1524000"/>
            <a:ext cx="2438400" cy="1569660"/>
          </a:xfrm>
          <a:prstGeom prst="rect">
            <a:avLst/>
          </a:prstGeom>
          <a:noFill/>
        </p:spPr>
        <p:txBody>
          <a:bodyPr wrap="square" rtlCol="0">
            <a:spAutoFit/>
          </a:bodyPr>
          <a:lstStyle/>
          <a:p>
            <a:r>
              <a:rPr lang="en-US" sz="1600" dirty="0" smtClean="0">
                <a:solidFill>
                  <a:schemeClr val="bg1">
                    <a:lumMod val="75000"/>
                    <a:lumOff val="25000"/>
                  </a:schemeClr>
                </a:solidFill>
              </a:rPr>
              <a:t>All of the colors in the flooring , new paint finishes and furnishings can be found in this fabric creating the perfect tie for our environment.</a:t>
            </a:r>
            <a:endParaRPr lang="en-US" sz="1600" dirty="0">
              <a:solidFill>
                <a:schemeClr val="bg1">
                  <a:lumMod val="75000"/>
                  <a:lumOff val="25000"/>
                </a:schemeClr>
              </a:solidFill>
            </a:endParaRPr>
          </a:p>
        </p:txBody>
      </p:sp>
      <p:sp>
        <p:nvSpPr>
          <p:cNvPr id="14" name="Rectangle 13"/>
          <p:cNvSpPr/>
          <p:nvPr/>
        </p:nvSpPr>
        <p:spPr>
          <a:xfrm>
            <a:off x="6705600" y="3048000"/>
            <a:ext cx="2209800" cy="1569660"/>
          </a:xfrm>
          <a:prstGeom prst="rect">
            <a:avLst/>
          </a:prstGeom>
        </p:spPr>
        <p:txBody>
          <a:bodyPr wrap="square">
            <a:spAutoFit/>
          </a:bodyPr>
          <a:lstStyle/>
          <a:p>
            <a:r>
              <a:rPr lang="en-US" sz="1600" dirty="0" smtClean="0">
                <a:solidFill>
                  <a:schemeClr val="bg1">
                    <a:lumMod val="75000"/>
                    <a:lumOff val="25000"/>
                  </a:schemeClr>
                </a:solidFill>
              </a:rPr>
              <a:t>The mix of patterns and textures on the fabric also help blend &amp; creates  another connection to our new  updated Tuscan style. </a:t>
            </a:r>
            <a:endParaRPr lang="en-US" sz="1600" dirty="0">
              <a:solidFill>
                <a:schemeClr val="bg1">
                  <a:lumMod val="75000"/>
                  <a:lumOff val="25000"/>
                </a:schemeClr>
              </a:solidFill>
            </a:endParaRPr>
          </a:p>
        </p:txBody>
      </p:sp>
    </p:spTree>
  </p:cSld>
  <p:clrMapOvr>
    <a:masterClrMapping/>
  </p:clrMapOvr>
  <p:transition spd="slow" advTm="16344">
    <p:pull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istro.jpg"/>
          <p:cNvPicPr>
            <a:picLocks noGrp="1" noChangeAspect="1"/>
          </p:cNvPicPr>
          <p:nvPr>
            <p:ph idx="1"/>
          </p:nvPr>
        </p:nvPicPr>
        <p:blipFill>
          <a:blip r:embed="rId3" cstate="print"/>
          <a:stretch>
            <a:fillRect/>
          </a:stretch>
        </p:blipFill>
        <p:spPr>
          <a:xfrm>
            <a:off x="990600" y="1371600"/>
            <a:ext cx="1847850" cy="5055038"/>
          </a:xfrm>
        </p:spPr>
      </p:pic>
      <p:sp>
        <p:nvSpPr>
          <p:cNvPr id="3" name="Title 2"/>
          <p:cNvSpPr>
            <a:spLocks noGrp="1"/>
          </p:cNvSpPr>
          <p:nvPr>
            <p:ph type="title"/>
          </p:nvPr>
        </p:nvSpPr>
        <p:spPr>
          <a:xfrm>
            <a:off x="457200" y="0"/>
            <a:ext cx="8229600" cy="1219200"/>
          </a:xfrm>
        </p:spPr>
        <p:txBody>
          <a:bodyPr/>
          <a:lstStyle/>
          <a:p>
            <a:pPr algn="ctr"/>
            <a:r>
              <a:rPr smtClean="0"/>
              <a:t>Crystal Helix Chandeliers</a:t>
            </a:r>
            <a:endParaRPr lang="en-US" dirty="0"/>
          </a:p>
        </p:txBody>
      </p:sp>
      <p:pic>
        <p:nvPicPr>
          <p:cNvPr id="5" name="Picture 4" descr="decor 0151.jpg"/>
          <p:cNvPicPr>
            <a:picLocks noChangeAspect="1"/>
          </p:cNvPicPr>
          <p:nvPr/>
        </p:nvPicPr>
        <p:blipFill>
          <a:blip r:embed="rId4" cstate="print"/>
          <a:stretch>
            <a:fillRect/>
          </a:stretch>
        </p:blipFill>
        <p:spPr>
          <a:xfrm>
            <a:off x="2819400" y="1371600"/>
            <a:ext cx="5791200" cy="4124366"/>
          </a:xfrm>
          <a:prstGeom prst="rect">
            <a:avLst/>
          </a:prstGeom>
        </p:spPr>
      </p:pic>
      <p:cxnSp>
        <p:nvCxnSpPr>
          <p:cNvPr id="7" name="Straight Arrow Connector 6"/>
          <p:cNvCxnSpPr/>
          <p:nvPr/>
        </p:nvCxnSpPr>
        <p:spPr>
          <a:xfrm rot="10800000" flipV="1">
            <a:off x="2286000" y="2971800"/>
            <a:ext cx="2362200" cy="1295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3200400" y="5486400"/>
            <a:ext cx="5257800" cy="1200329"/>
          </a:xfrm>
          <a:prstGeom prst="rect">
            <a:avLst/>
          </a:prstGeom>
          <a:noFill/>
        </p:spPr>
        <p:txBody>
          <a:bodyPr wrap="square" rtlCol="0">
            <a:spAutoFit/>
          </a:bodyPr>
          <a:lstStyle/>
          <a:p>
            <a:pPr algn="ctr"/>
            <a:r>
              <a:rPr lang="en-US" dirty="0" smtClean="0"/>
              <a:t>At 8” W x 12” H these chandelier pendants bring the perfect compliment to the now contemporarily upholstered booths . Contrasting with all the organics adding elegance to the entire space. </a:t>
            </a:r>
            <a:endParaRPr lang="en-US" dirty="0"/>
          </a:p>
        </p:txBody>
      </p:sp>
    </p:spTree>
  </p:cSld>
  <p:clrMapOvr>
    <a:masterClrMapping/>
  </p:clrMapOvr>
  <p:transition spd="slow" advTm="12297">
    <p:pull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smtClean="0"/>
              <a:t>6' </a:t>
            </a:r>
            <a:r>
              <a:rPr lang="en-US" dirty="0" smtClean="0"/>
              <a:t>–</a:t>
            </a:r>
            <a:r>
              <a:rPr smtClean="0"/>
              <a:t> 7' Coffee Trunks</a:t>
            </a:r>
            <a:endParaRPr lang="en-US" dirty="0"/>
          </a:p>
        </p:txBody>
      </p:sp>
      <p:pic>
        <p:nvPicPr>
          <p:cNvPr id="5" name="Picture 4" descr="decor 0151.jpg"/>
          <p:cNvPicPr>
            <a:picLocks noChangeAspect="1"/>
          </p:cNvPicPr>
          <p:nvPr/>
        </p:nvPicPr>
        <p:blipFill>
          <a:blip r:embed="rId3" cstate="print"/>
          <a:stretch>
            <a:fillRect/>
          </a:stretch>
        </p:blipFill>
        <p:spPr>
          <a:xfrm>
            <a:off x="3200400" y="1905000"/>
            <a:ext cx="5410200" cy="3853026"/>
          </a:xfrm>
          <a:prstGeom prst="rect">
            <a:avLst/>
          </a:prstGeom>
        </p:spPr>
      </p:pic>
      <p:pic>
        <p:nvPicPr>
          <p:cNvPr id="4" name="Content Placeholder 3" descr="29000.jpg"/>
          <p:cNvPicPr>
            <a:picLocks noGrp="1" noChangeAspect="1"/>
          </p:cNvPicPr>
          <p:nvPr>
            <p:ph idx="1"/>
          </p:nvPr>
        </p:nvPicPr>
        <p:blipFill>
          <a:blip r:embed="rId4" cstate="print"/>
          <a:stretch>
            <a:fillRect/>
          </a:stretch>
        </p:blipFill>
        <p:spPr>
          <a:xfrm>
            <a:off x="609601" y="1447800"/>
            <a:ext cx="2895599" cy="4724400"/>
          </a:xfrm>
        </p:spPr>
      </p:pic>
      <p:cxnSp>
        <p:nvCxnSpPr>
          <p:cNvPr id="7" name="Straight Arrow Connector 6"/>
          <p:cNvCxnSpPr/>
          <p:nvPr/>
        </p:nvCxnSpPr>
        <p:spPr>
          <a:xfrm flipV="1">
            <a:off x="2971800" y="2971800"/>
            <a:ext cx="1066800" cy="304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3657600" y="5715000"/>
            <a:ext cx="4572000" cy="923330"/>
          </a:xfrm>
          <a:prstGeom prst="rect">
            <a:avLst/>
          </a:prstGeom>
          <a:noFill/>
        </p:spPr>
        <p:txBody>
          <a:bodyPr wrap="square" rtlCol="0">
            <a:spAutoFit/>
          </a:bodyPr>
          <a:lstStyle/>
          <a:p>
            <a:pPr algn="ctr"/>
            <a:r>
              <a:rPr lang="en-US" dirty="0" smtClean="0"/>
              <a:t>Coffee trunks  rescued from the burn pile  of an old coffee plantation bring a whimsical organic  feel to the space</a:t>
            </a:r>
            <a:endParaRPr lang="en-US" dirty="0"/>
          </a:p>
        </p:txBody>
      </p:sp>
    </p:spTree>
  </p:cSld>
  <p:clrMapOvr>
    <a:masterClrMapping/>
  </p:clrMapOvr>
  <p:transition spd="slow" advTm="8375">
    <p:pull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00200" y="0"/>
            <a:ext cx="5638800" cy="1219200"/>
          </a:xfrm>
        </p:spPr>
        <p:txBody>
          <a:bodyPr>
            <a:normAutofit fontScale="90000"/>
          </a:bodyPr>
          <a:lstStyle/>
          <a:p>
            <a:r>
              <a:rPr smtClean="0"/>
              <a:t>Tides Jar for coffee trunks</a:t>
            </a:r>
            <a:endParaRPr lang="en-US" dirty="0"/>
          </a:p>
        </p:txBody>
      </p:sp>
      <p:pic>
        <p:nvPicPr>
          <p:cNvPr id="6" name="Content Placeholder 5" descr="79044.jpg"/>
          <p:cNvPicPr>
            <a:picLocks noGrp="1" noChangeAspect="1"/>
          </p:cNvPicPr>
          <p:nvPr>
            <p:ph idx="1"/>
          </p:nvPr>
        </p:nvPicPr>
        <p:blipFill>
          <a:blip r:embed="rId3" cstate="print"/>
          <a:stretch>
            <a:fillRect/>
          </a:stretch>
        </p:blipFill>
        <p:spPr>
          <a:xfrm>
            <a:off x="3048000" y="1219200"/>
            <a:ext cx="2881313" cy="5229666"/>
          </a:xfrm>
        </p:spPr>
      </p:pic>
      <p:sp>
        <p:nvSpPr>
          <p:cNvPr id="7" name="TextBox 6"/>
          <p:cNvSpPr txBox="1"/>
          <p:nvPr/>
        </p:nvSpPr>
        <p:spPr>
          <a:xfrm>
            <a:off x="6096000" y="2362200"/>
            <a:ext cx="1752600" cy="3139321"/>
          </a:xfrm>
          <a:prstGeom prst="rect">
            <a:avLst/>
          </a:prstGeom>
          <a:noFill/>
        </p:spPr>
        <p:txBody>
          <a:bodyPr wrap="square" rtlCol="0">
            <a:spAutoFit/>
          </a:bodyPr>
          <a:lstStyle/>
          <a:p>
            <a:pPr algn="ctr"/>
            <a:r>
              <a:rPr lang="en-US" dirty="0" smtClean="0"/>
              <a:t>22W x 46H </a:t>
            </a:r>
          </a:p>
          <a:p>
            <a:pPr algn="ctr"/>
            <a:r>
              <a:rPr lang="en-US" dirty="0" smtClean="0"/>
              <a:t>Ceramic primitive fired</a:t>
            </a:r>
          </a:p>
          <a:p>
            <a:pPr algn="ctr"/>
            <a:endParaRPr lang="en-US" dirty="0" smtClean="0"/>
          </a:p>
          <a:p>
            <a:pPr algn="ctr"/>
            <a:r>
              <a:rPr lang="en-US" dirty="0" smtClean="0"/>
              <a:t>These large Jars will be placed in the entry corridor niches as well as between booths to house trees.</a:t>
            </a:r>
            <a:endParaRPr lang="en-US" dirty="0"/>
          </a:p>
        </p:txBody>
      </p:sp>
    </p:spTree>
  </p:cSld>
  <p:clrMapOvr>
    <a:masterClrMapping/>
  </p:clrMapOvr>
  <p:transition advTm="9343"/>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smtClean="0"/>
              <a:t>New Dining Seating</a:t>
            </a:r>
            <a:endParaRPr lang="en-US" dirty="0"/>
          </a:p>
        </p:txBody>
      </p:sp>
      <p:pic>
        <p:nvPicPr>
          <p:cNvPr id="6" name="Picture 5" descr="decor 0151.jpg"/>
          <p:cNvPicPr>
            <a:picLocks noChangeAspect="1"/>
          </p:cNvPicPr>
          <p:nvPr/>
        </p:nvPicPr>
        <p:blipFill>
          <a:blip r:embed="rId3" cstate="print"/>
          <a:stretch>
            <a:fillRect/>
          </a:stretch>
        </p:blipFill>
        <p:spPr>
          <a:xfrm>
            <a:off x="3048000" y="1676400"/>
            <a:ext cx="5029200" cy="3581686"/>
          </a:xfrm>
          <a:prstGeom prst="rect">
            <a:avLst/>
          </a:prstGeom>
        </p:spPr>
      </p:pic>
      <p:pic>
        <p:nvPicPr>
          <p:cNvPr id="5" name="Picture 4" descr="101523-IMG2.jpg"/>
          <p:cNvPicPr>
            <a:picLocks noChangeAspect="1"/>
          </p:cNvPicPr>
          <p:nvPr/>
        </p:nvPicPr>
        <p:blipFill>
          <a:blip r:embed="rId4" cstate="print"/>
          <a:stretch>
            <a:fillRect/>
          </a:stretch>
        </p:blipFill>
        <p:spPr>
          <a:xfrm>
            <a:off x="533400" y="1524000"/>
            <a:ext cx="1741343" cy="2542669"/>
          </a:xfrm>
          <a:prstGeom prst="rect">
            <a:avLst/>
          </a:prstGeom>
        </p:spPr>
      </p:pic>
      <p:pic>
        <p:nvPicPr>
          <p:cNvPr id="4" name="Content Placeholder 3" descr="101521-IMG2.jpg"/>
          <p:cNvPicPr>
            <a:picLocks noGrp="1" noChangeAspect="1"/>
          </p:cNvPicPr>
          <p:nvPr>
            <p:ph idx="1"/>
          </p:nvPr>
        </p:nvPicPr>
        <p:blipFill>
          <a:blip r:embed="rId5" cstate="print"/>
          <a:stretch>
            <a:fillRect/>
          </a:stretch>
        </p:blipFill>
        <p:spPr>
          <a:xfrm>
            <a:off x="1905000" y="3636168"/>
            <a:ext cx="1752600" cy="3012281"/>
          </a:xfrm>
        </p:spPr>
      </p:pic>
      <p:cxnSp>
        <p:nvCxnSpPr>
          <p:cNvPr id="10" name="Straight Arrow Connector 9"/>
          <p:cNvCxnSpPr/>
          <p:nvPr/>
        </p:nvCxnSpPr>
        <p:spPr>
          <a:xfrm flipV="1">
            <a:off x="3429000" y="4953000"/>
            <a:ext cx="2971800" cy="304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a:off x="1981200" y="2819400"/>
            <a:ext cx="3124200" cy="1219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3733800" y="5257800"/>
            <a:ext cx="4724400" cy="1323439"/>
          </a:xfrm>
          <a:prstGeom prst="rect">
            <a:avLst/>
          </a:prstGeom>
          <a:noFill/>
        </p:spPr>
        <p:txBody>
          <a:bodyPr wrap="square" rtlCol="0">
            <a:spAutoFit/>
          </a:bodyPr>
          <a:lstStyle/>
          <a:p>
            <a:r>
              <a:rPr lang="en-US" sz="1600" dirty="0" smtClean="0"/>
              <a:t>In the main dining area we add new  contemporary seating only, keeping the existing dining tables.  This allows us the ability to continue with the change of our environment while still keeping the budget in mind.</a:t>
            </a:r>
            <a:endParaRPr lang="en-US" sz="1600" dirty="0"/>
          </a:p>
        </p:txBody>
      </p:sp>
      <p:sp>
        <p:nvSpPr>
          <p:cNvPr id="9" name="TextBox 8"/>
          <p:cNvSpPr txBox="1"/>
          <p:nvPr/>
        </p:nvSpPr>
        <p:spPr>
          <a:xfrm>
            <a:off x="381000" y="4419600"/>
            <a:ext cx="1447800" cy="1754326"/>
          </a:xfrm>
          <a:prstGeom prst="rect">
            <a:avLst/>
          </a:prstGeom>
          <a:noFill/>
        </p:spPr>
        <p:txBody>
          <a:bodyPr wrap="square" rtlCol="0">
            <a:spAutoFit/>
          </a:bodyPr>
          <a:lstStyle/>
          <a:p>
            <a:r>
              <a:rPr lang="en-US" dirty="0" smtClean="0"/>
              <a:t>Cream nagahide </a:t>
            </a:r>
          </a:p>
          <a:p>
            <a:r>
              <a:rPr lang="en-US" dirty="0" smtClean="0"/>
              <a:t>Wizenbeek 50,000 </a:t>
            </a:r>
          </a:p>
          <a:p>
            <a:r>
              <a:rPr lang="en-US" dirty="0" smtClean="0"/>
              <a:t>Double Rubs</a:t>
            </a:r>
            <a:endParaRPr lang="en-US" dirty="0"/>
          </a:p>
        </p:txBody>
      </p:sp>
    </p:spTree>
  </p:cSld>
  <p:clrMapOvr>
    <a:masterClrMapping/>
  </p:clrMapOvr>
  <p:transition spd="slow" advTm="16250">
    <p:pull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219200"/>
          </a:xfrm>
        </p:spPr>
        <p:txBody>
          <a:bodyPr/>
          <a:lstStyle/>
          <a:p>
            <a:pPr algn="ctr"/>
            <a:r>
              <a:rPr smtClean="0"/>
              <a:t>Root space divider</a:t>
            </a:r>
            <a:endParaRPr lang="en-US" dirty="0"/>
          </a:p>
        </p:txBody>
      </p:sp>
      <p:pic>
        <p:nvPicPr>
          <p:cNvPr id="6" name="Content Placeholder 5" descr="TG-RD501-lg.jpg"/>
          <p:cNvPicPr>
            <a:picLocks noGrp="1" noChangeAspect="1"/>
          </p:cNvPicPr>
          <p:nvPr>
            <p:ph idx="1"/>
          </p:nvPr>
        </p:nvPicPr>
        <p:blipFill>
          <a:blip r:embed="rId3" cstate="print"/>
          <a:stretch>
            <a:fillRect/>
          </a:stretch>
        </p:blipFill>
        <p:spPr>
          <a:xfrm>
            <a:off x="6629400" y="1524000"/>
            <a:ext cx="1809750" cy="4038600"/>
          </a:xfrm>
        </p:spPr>
      </p:pic>
      <p:pic>
        <p:nvPicPr>
          <p:cNvPr id="4" name="Picture 3" descr="decor 0151.jpg"/>
          <p:cNvPicPr>
            <a:picLocks noChangeAspect="1"/>
          </p:cNvPicPr>
          <p:nvPr/>
        </p:nvPicPr>
        <p:blipFill>
          <a:blip r:embed="rId4" cstate="print"/>
          <a:stretch>
            <a:fillRect/>
          </a:stretch>
        </p:blipFill>
        <p:spPr>
          <a:xfrm>
            <a:off x="533400" y="1447800"/>
            <a:ext cx="5715000" cy="4070098"/>
          </a:xfrm>
          <a:prstGeom prst="rect">
            <a:avLst/>
          </a:prstGeom>
        </p:spPr>
      </p:pic>
      <p:cxnSp>
        <p:nvCxnSpPr>
          <p:cNvPr id="7" name="Straight Arrow Connector 6"/>
          <p:cNvCxnSpPr/>
          <p:nvPr/>
        </p:nvCxnSpPr>
        <p:spPr>
          <a:xfrm rot="10800000" flipV="1">
            <a:off x="5334000" y="3048000"/>
            <a:ext cx="1676400" cy="228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457200" y="5715000"/>
            <a:ext cx="8153400" cy="646331"/>
          </a:xfrm>
          <a:prstGeom prst="rect">
            <a:avLst/>
          </a:prstGeom>
          <a:noFill/>
        </p:spPr>
        <p:txBody>
          <a:bodyPr wrap="square" rtlCol="0">
            <a:spAutoFit/>
          </a:bodyPr>
          <a:lstStyle/>
          <a:p>
            <a:pPr algn="ctr"/>
            <a:r>
              <a:rPr lang="en-US" dirty="0" smtClean="0"/>
              <a:t>63H  x 28W x 6” D these root dividers set about the space continue to bring in organics while giving diners a sense of privacy.</a:t>
            </a:r>
            <a:endParaRPr lang="en-US" dirty="0"/>
          </a:p>
        </p:txBody>
      </p:sp>
    </p:spTree>
  </p:cSld>
  <p:clrMapOvr>
    <a:masterClrMapping/>
  </p:clrMapOvr>
  <p:transition spd="slow" advTm="10297">
    <p:pull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74878.jpg"/>
          <p:cNvPicPr>
            <a:picLocks noGrp="1" noChangeAspect="1"/>
          </p:cNvPicPr>
          <p:nvPr>
            <p:ph idx="1"/>
          </p:nvPr>
        </p:nvPicPr>
        <p:blipFill>
          <a:blip r:embed="rId3" cstate="print"/>
          <a:stretch>
            <a:fillRect/>
          </a:stretch>
        </p:blipFill>
        <p:spPr>
          <a:xfrm>
            <a:off x="5943600" y="2286000"/>
            <a:ext cx="2576946" cy="2743200"/>
          </a:xfrm>
        </p:spPr>
      </p:pic>
      <p:sp>
        <p:nvSpPr>
          <p:cNvPr id="3" name="Title 2"/>
          <p:cNvSpPr>
            <a:spLocks noGrp="1"/>
          </p:cNvSpPr>
          <p:nvPr>
            <p:ph type="title"/>
          </p:nvPr>
        </p:nvSpPr>
        <p:spPr/>
        <p:txBody>
          <a:bodyPr/>
          <a:lstStyle/>
          <a:p>
            <a:pPr algn="ctr"/>
            <a:r>
              <a:rPr smtClean="0"/>
              <a:t>Crystal &amp; Silk Wall Sconce</a:t>
            </a:r>
            <a:endParaRPr lang="en-US" dirty="0"/>
          </a:p>
        </p:txBody>
      </p:sp>
      <p:pic>
        <p:nvPicPr>
          <p:cNvPr id="5" name="Picture 4" descr="decor 0151.jpg"/>
          <p:cNvPicPr>
            <a:picLocks noChangeAspect="1"/>
          </p:cNvPicPr>
          <p:nvPr/>
        </p:nvPicPr>
        <p:blipFill>
          <a:blip r:embed="rId4" cstate="print"/>
          <a:stretch>
            <a:fillRect/>
          </a:stretch>
        </p:blipFill>
        <p:spPr>
          <a:xfrm>
            <a:off x="228600" y="1752600"/>
            <a:ext cx="5562600" cy="3961562"/>
          </a:xfrm>
          <a:prstGeom prst="rect">
            <a:avLst/>
          </a:prstGeom>
        </p:spPr>
      </p:pic>
      <p:cxnSp>
        <p:nvCxnSpPr>
          <p:cNvPr id="7" name="Straight Arrow Connector 6"/>
          <p:cNvCxnSpPr/>
          <p:nvPr/>
        </p:nvCxnSpPr>
        <p:spPr>
          <a:xfrm rot="10800000">
            <a:off x="5562600" y="2667000"/>
            <a:ext cx="609600" cy="533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990600" y="5715000"/>
            <a:ext cx="6705600" cy="923330"/>
          </a:xfrm>
          <a:prstGeom prst="rect">
            <a:avLst/>
          </a:prstGeom>
        </p:spPr>
        <p:txBody>
          <a:bodyPr wrap="square">
            <a:spAutoFit/>
          </a:bodyPr>
          <a:lstStyle/>
          <a:p>
            <a:r>
              <a:rPr lang="en-US" dirty="0" smtClean="0"/>
              <a:t>Continuing to enhance the space with  soft organic texture &amp; contrasting sparkle as well as adding a tie in to the helix chandeliers above each booth.</a:t>
            </a:r>
            <a:endParaRPr lang="en-US" dirty="0"/>
          </a:p>
        </p:txBody>
      </p:sp>
    </p:spTree>
  </p:cSld>
  <p:clrMapOvr>
    <a:masterClrMapping/>
  </p:clrMapOvr>
  <p:transition spd="slow" advTm="8438">
    <p:pull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79015.jpg"/>
          <p:cNvPicPr>
            <a:picLocks noGrp="1" noChangeAspect="1"/>
          </p:cNvPicPr>
          <p:nvPr>
            <p:ph idx="1"/>
          </p:nvPr>
        </p:nvPicPr>
        <p:blipFill>
          <a:blip r:embed="rId3" cstate="print"/>
          <a:stretch>
            <a:fillRect/>
          </a:stretch>
        </p:blipFill>
        <p:spPr>
          <a:xfrm>
            <a:off x="1447800" y="1600200"/>
            <a:ext cx="6312940" cy="4572000"/>
          </a:xfrm>
        </p:spPr>
      </p:pic>
      <p:sp>
        <p:nvSpPr>
          <p:cNvPr id="3" name="Title 2"/>
          <p:cNvSpPr>
            <a:spLocks noGrp="1"/>
          </p:cNvSpPr>
          <p:nvPr>
            <p:ph type="title"/>
          </p:nvPr>
        </p:nvSpPr>
        <p:spPr/>
        <p:txBody>
          <a:bodyPr/>
          <a:lstStyle/>
          <a:p>
            <a:pPr algn="ctr"/>
            <a:r>
              <a:rPr smtClean="0"/>
              <a:t>Interior Tabletop accessories</a:t>
            </a:r>
            <a:endParaRPr lang="en-US" dirty="0"/>
          </a:p>
        </p:txBody>
      </p:sp>
    </p:spTree>
  </p:cSld>
  <p:clrMapOvr>
    <a:masterClrMapping/>
  </p:clrMapOvr>
  <p:transition spd="slow" advTm="3282">
    <p:pull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85800"/>
          </a:xfrm>
        </p:spPr>
        <p:txBody>
          <a:bodyPr>
            <a:normAutofit fontScale="90000"/>
          </a:bodyPr>
          <a:lstStyle/>
          <a:p>
            <a:pPr algn="ctr"/>
            <a:r>
              <a:rPr smtClean="0"/>
              <a:t>Private dining up &amp; down stairs</a:t>
            </a:r>
            <a:endParaRPr lang="en-US" dirty="0"/>
          </a:p>
        </p:txBody>
      </p:sp>
      <p:pic>
        <p:nvPicPr>
          <p:cNvPr id="10" name="Content Placeholder 9" descr="decor 154.jpg"/>
          <p:cNvPicPr>
            <a:picLocks noGrp="1" noChangeAspect="1"/>
          </p:cNvPicPr>
          <p:nvPr>
            <p:ph idx="1"/>
          </p:nvPr>
        </p:nvPicPr>
        <p:blipFill>
          <a:blip r:embed="rId3" cstate="print"/>
          <a:stretch>
            <a:fillRect/>
          </a:stretch>
        </p:blipFill>
        <p:spPr>
          <a:xfrm>
            <a:off x="1676400" y="990600"/>
            <a:ext cx="4011930" cy="5121613"/>
          </a:xfrm>
        </p:spPr>
      </p:pic>
      <p:sp>
        <p:nvSpPr>
          <p:cNvPr id="4" name="TextBox 3"/>
          <p:cNvSpPr txBox="1"/>
          <p:nvPr/>
        </p:nvSpPr>
        <p:spPr>
          <a:xfrm>
            <a:off x="6019800" y="1295400"/>
            <a:ext cx="2590800" cy="2585323"/>
          </a:xfrm>
          <a:prstGeom prst="rect">
            <a:avLst/>
          </a:prstGeom>
          <a:noFill/>
        </p:spPr>
        <p:txBody>
          <a:bodyPr wrap="square" rtlCol="0">
            <a:spAutoFit/>
          </a:bodyPr>
          <a:lstStyle/>
          <a:p>
            <a:r>
              <a:rPr lang="en-US" dirty="0" smtClean="0"/>
              <a:t>Elegantly appointed,</a:t>
            </a:r>
          </a:p>
          <a:p>
            <a:r>
              <a:rPr lang="en-US" dirty="0" smtClean="0"/>
              <a:t>organic / contemporary Seating,</a:t>
            </a:r>
          </a:p>
          <a:p>
            <a:r>
              <a:rPr lang="en-US" dirty="0" smtClean="0"/>
              <a:t>Old world Charm and a crystal ball to bring it all together. The once dark over crowded room  becomes a colorful and sophisticated  space.</a:t>
            </a:r>
            <a:endParaRPr lang="en-US" dirty="0"/>
          </a:p>
        </p:txBody>
      </p:sp>
      <p:pic>
        <p:nvPicPr>
          <p:cNvPr id="6" name="Picture 5" descr="DSCF5578.JPG"/>
          <p:cNvPicPr>
            <a:picLocks noChangeAspect="1"/>
          </p:cNvPicPr>
          <p:nvPr/>
        </p:nvPicPr>
        <p:blipFill>
          <a:blip r:embed="rId4" cstate="print"/>
          <a:stretch>
            <a:fillRect/>
          </a:stretch>
        </p:blipFill>
        <p:spPr>
          <a:xfrm>
            <a:off x="6248400" y="3886200"/>
            <a:ext cx="1581150" cy="2108200"/>
          </a:xfrm>
          <a:prstGeom prst="rect">
            <a:avLst/>
          </a:prstGeom>
        </p:spPr>
      </p:pic>
    </p:spTree>
  </p:cSld>
  <p:clrMapOvr>
    <a:masterClrMapping/>
  </p:clrMapOvr>
  <p:transition spd="slow" advTm="11828">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smtClean="0"/>
              <a:t>Private  Dining Finishes</a:t>
            </a:r>
            <a:endParaRPr lang="en-US" dirty="0"/>
          </a:p>
        </p:txBody>
      </p:sp>
      <p:pic>
        <p:nvPicPr>
          <p:cNvPr id="10" name="Picture 9" descr="decor 004.jpg"/>
          <p:cNvPicPr>
            <a:picLocks noChangeAspect="1"/>
          </p:cNvPicPr>
          <p:nvPr/>
        </p:nvPicPr>
        <p:blipFill>
          <a:blip r:embed="rId3" cstate="print"/>
          <a:stretch>
            <a:fillRect/>
          </a:stretch>
        </p:blipFill>
        <p:spPr>
          <a:xfrm>
            <a:off x="1219200" y="2286000"/>
            <a:ext cx="7217664" cy="3764280"/>
          </a:xfrm>
          <a:prstGeom prst="rect">
            <a:avLst/>
          </a:prstGeom>
        </p:spPr>
      </p:pic>
      <p:pic>
        <p:nvPicPr>
          <p:cNvPr id="9" name="Content Placeholder 8" descr="wall.jpg"/>
          <p:cNvPicPr>
            <a:picLocks noGrp="1" noChangeAspect="1"/>
          </p:cNvPicPr>
          <p:nvPr>
            <p:ph idx="1"/>
          </p:nvPr>
        </p:nvPicPr>
        <p:blipFill>
          <a:blip r:embed="rId4" cstate="print"/>
          <a:stretch>
            <a:fillRect/>
          </a:stretch>
        </p:blipFill>
        <p:spPr>
          <a:xfrm>
            <a:off x="1905000" y="1905000"/>
            <a:ext cx="3124200" cy="4419600"/>
          </a:xfrm>
        </p:spPr>
      </p:pic>
      <p:sp>
        <p:nvSpPr>
          <p:cNvPr id="12" name="TextBox 11"/>
          <p:cNvSpPr txBox="1"/>
          <p:nvPr/>
        </p:nvSpPr>
        <p:spPr>
          <a:xfrm>
            <a:off x="2667000" y="5715000"/>
            <a:ext cx="1252394" cy="369332"/>
          </a:xfrm>
          <a:prstGeom prst="rect">
            <a:avLst/>
          </a:prstGeom>
          <a:noFill/>
        </p:spPr>
        <p:txBody>
          <a:bodyPr wrap="none" rtlCol="0">
            <a:spAutoFit/>
          </a:bodyPr>
          <a:lstStyle/>
          <a:p>
            <a:r>
              <a:rPr lang="en-US" dirty="0" smtClean="0"/>
              <a:t>Wall Color</a:t>
            </a:r>
            <a:endParaRPr lang="en-US" dirty="0"/>
          </a:p>
        </p:txBody>
      </p:sp>
      <p:sp>
        <p:nvSpPr>
          <p:cNvPr id="13" name="TextBox 12"/>
          <p:cNvSpPr txBox="1"/>
          <p:nvPr/>
        </p:nvSpPr>
        <p:spPr>
          <a:xfrm rot="16200000">
            <a:off x="909415" y="3433985"/>
            <a:ext cx="1446102" cy="369332"/>
          </a:xfrm>
          <a:prstGeom prst="rect">
            <a:avLst/>
          </a:prstGeom>
          <a:noFill/>
        </p:spPr>
        <p:txBody>
          <a:bodyPr wrap="none" rtlCol="0">
            <a:spAutoFit/>
          </a:bodyPr>
          <a:lstStyle/>
          <a:p>
            <a:r>
              <a:rPr lang="en-US" dirty="0" smtClean="0"/>
              <a:t>Ceiling color</a:t>
            </a:r>
            <a:endParaRPr lang="en-US" dirty="0"/>
          </a:p>
        </p:txBody>
      </p:sp>
      <p:sp>
        <p:nvSpPr>
          <p:cNvPr id="14" name="TextBox 13"/>
          <p:cNvSpPr txBox="1"/>
          <p:nvPr/>
        </p:nvSpPr>
        <p:spPr>
          <a:xfrm>
            <a:off x="5029200" y="6019800"/>
            <a:ext cx="3581400" cy="369332"/>
          </a:xfrm>
          <a:prstGeom prst="rect">
            <a:avLst/>
          </a:prstGeom>
          <a:noFill/>
        </p:spPr>
        <p:txBody>
          <a:bodyPr wrap="square" rtlCol="0">
            <a:spAutoFit/>
          </a:bodyPr>
          <a:lstStyle/>
          <a:p>
            <a:r>
              <a:rPr lang="en-US" dirty="0" smtClean="0"/>
              <a:t>Existing stone – White  washed</a:t>
            </a:r>
            <a:endParaRPr lang="en-US" dirty="0"/>
          </a:p>
        </p:txBody>
      </p:sp>
      <p:pic>
        <p:nvPicPr>
          <p:cNvPr id="15" name="Picture 14" descr="DSCF5594.JPG"/>
          <p:cNvPicPr>
            <a:picLocks noChangeAspect="1"/>
          </p:cNvPicPr>
          <p:nvPr/>
        </p:nvPicPr>
        <p:blipFill>
          <a:blip r:embed="rId5" cstate="print"/>
          <a:stretch>
            <a:fillRect/>
          </a:stretch>
        </p:blipFill>
        <p:spPr>
          <a:xfrm>
            <a:off x="3810000" y="2438400"/>
            <a:ext cx="2000250" cy="2667000"/>
          </a:xfrm>
          <a:prstGeom prst="rect">
            <a:avLst/>
          </a:prstGeom>
        </p:spPr>
      </p:pic>
      <p:sp>
        <p:nvSpPr>
          <p:cNvPr id="16" name="TextBox 15"/>
          <p:cNvSpPr txBox="1"/>
          <p:nvPr/>
        </p:nvSpPr>
        <p:spPr>
          <a:xfrm>
            <a:off x="4114800" y="3581400"/>
            <a:ext cx="987771" cy="646331"/>
          </a:xfrm>
          <a:prstGeom prst="rect">
            <a:avLst/>
          </a:prstGeom>
          <a:noFill/>
        </p:spPr>
        <p:txBody>
          <a:bodyPr wrap="none" rtlCol="0">
            <a:spAutoFit/>
          </a:bodyPr>
          <a:lstStyle/>
          <a:p>
            <a:r>
              <a:rPr lang="en-US" dirty="0" smtClean="0"/>
              <a:t>Existing</a:t>
            </a:r>
          </a:p>
          <a:p>
            <a:r>
              <a:rPr lang="en-US" dirty="0" smtClean="0"/>
              <a:t>Carpet</a:t>
            </a:r>
            <a:endParaRPr lang="en-US" dirty="0"/>
          </a:p>
        </p:txBody>
      </p:sp>
    </p:spTree>
  </p:cSld>
  <p:clrMapOvr>
    <a:masterClrMapping/>
  </p:clrMapOvr>
  <p:transition spd="slow" advTm="5578">
    <p:pull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Creating a new environment   …… </a:t>
            </a:r>
          </a:p>
          <a:p>
            <a:endParaRPr lang="en-US" dirty="0" smtClean="0"/>
          </a:p>
          <a:p>
            <a:r>
              <a:rPr lang="en-US" dirty="0" smtClean="0"/>
              <a:t>Inspiration  - The “blu Pavone” or blue peacock  serves as the inspiration for this project in that ,it is said and taught that to achieve a true Tuscan design one must first study the peacock. True Tuscan design is all about the details and color. </a:t>
            </a:r>
          </a:p>
          <a:p>
            <a:endParaRPr lang="en-US" dirty="0" smtClean="0"/>
          </a:p>
          <a:p>
            <a:r>
              <a:rPr lang="en-US" dirty="0" smtClean="0"/>
              <a:t>Color Palette – Think white, a soft creamy white with taupe accents on soffits , old whitewashed Tuscan stones with color splashed  into the space on furnishings ,accessories and art work.</a:t>
            </a:r>
          </a:p>
          <a:p>
            <a:endParaRPr lang="en-US" dirty="0" smtClean="0"/>
          </a:p>
          <a:p>
            <a:r>
              <a:rPr lang="en-US" dirty="0" smtClean="0"/>
              <a:t>The theme for our new environment is one of a new more contemporary  updated Tuscany of today . Like the bones of our project  (exterior &amp; surrounding interior spaces) a perfect blend of contemporary meets “old world”.</a:t>
            </a:r>
            <a:endParaRPr lang="en-US" dirty="0"/>
          </a:p>
        </p:txBody>
      </p:sp>
      <p:sp>
        <p:nvSpPr>
          <p:cNvPr id="3" name="Title 2"/>
          <p:cNvSpPr>
            <a:spLocks noGrp="1"/>
          </p:cNvSpPr>
          <p:nvPr>
            <p:ph type="title"/>
          </p:nvPr>
        </p:nvSpPr>
        <p:spPr/>
        <p:txBody>
          <a:bodyPr/>
          <a:lstStyle/>
          <a:p>
            <a:pPr algn="ctr"/>
            <a:r>
              <a:rPr smtClean="0"/>
              <a:t>Tuscany Restaraunt</a:t>
            </a:r>
            <a:endParaRPr lang="en-US" dirty="0"/>
          </a:p>
        </p:txBody>
      </p:sp>
    </p:spTree>
  </p:cSld>
  <p:clrMapOvr>
    <a:masterClrMapping/>
  </p:clrMapOvr>
  <p:transition spd="slow" advTm="29469">
    <p:pull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V-40041-sm.jpg"/>
          <p:cNvPicPr>
            <a:picLocks noGrp="1" noChangeAspect="1"/>
          </p:cNvPicPr>
          <p:nvPr>
            <p:ph idx="1"/>
          </p:nvPr>
        </p:nvPicPr>
        <p:blipFill>
          <a:blip r:embed="rId3" cstate="print"/>
          <a:stretch>
            <a:fillRect/>
          </a:stretch>
        </p:blipFill>
        <p:spPr>
          <a:xfrm>
            <a:off x="609600" y="1524000"/>
            <a:ext cx="3276600" cy="2897204"/>
          </a:xfrm>
        </p:spPr>
      </p:pic>
      <p:sp>
        <p:nvSpPr>
          <p:cNvPr id="3" name="Title 2"/>
          <p:cNvSpPr>
            <a:spLocks noGrp="1"/>
          </p:cNvSpPr>
          <p:nvPr>
            <p:ph type="title"/>
          </p:nvPr>
        </p:nvSpPr>
        <p:spPr/>
        <p:txBody>
          <a:bodyPr/>
          <a:lstStyle/>
          <a:p>
            <a:pPr algn="ctr"/>
            <a:r>
              <a:rPr smtClean="0"/>
              <a:t>Private Dining - Furnishings</a:t>
            </a:r>
            <a:endParaRPr lang="en-US" dirty="0"/>
          </a:p>
        </p:txBody>
      </p:sp>
      <p:pic>
        <p:nvPicPr>
          <p:cNvPr id="5" name="Picture 4" descr="UN-KK8227-1-sm.jpg"/>
          <p:cNvPicPr>
            <a:picLocks noChangeAspect="1"/>
          </p:cNvPicPr>
          <p:nvPr/>
        </p:nvPicPr>
        <p:blipFill>
          <a:blip r:embed="rId4" cstate="print"/>
          <a:stretch>
            <a:fillRect/>
          </a:stretch>
        </p:blipFill>
        <p:spPr>
          <a:xfrm>
            <a:off x="3200400" y="3810000"/>
            <a:ext cx="4364691" cy="2733675"/>
          </a:xfrm>
          <a:prstGeom prst="rect">
            <a:avLst/>
          </a:prstGeom>
        </p:spPr>
      </p:pic>
      <p:pic>
        <p:nvPicPr>
          <p:cNvPr id="6" name="Picture 5" descr="dv1212a_th.jpg"/>
          <p:cNvPicPr>
            <a:picLocks noChangeAspect="1"/>
          </p:cNvPicPr>
          <p:nvPr/>
        </p:nvPicPr>
        <p:blipFill>
          <a:blip r:embed="rId5" cstate="print"/>
          <a:stretch>
            <a:fillRect/>
          </a:stretch>
        </p:blipFill>
        <p:spPr>
          <a:xfrm>
            <a:off x="4724400" y="1524000"/>
            <a:ext cx="1879600" cy="1879600"/>
          </a:xfrm>
          <a:prstGeom prst="rect">
            <a:avLst/>
          </a:prstGeom>
          <a:ln>
            <a:noFill/>
          </a:ln>
          <a:effectLst>
            <a:softEdge rad="112500"/>
          </a:effectLst>
        </p:spPr>
      </p:pic>
      <p:sp>
        <p:nvSpPr>
          <p:cNvPr id="7" name="TextBox 6"/>
          <p:cNvSpPr txBox="1"/>
          <p:nvPr/>
        </p:nvSpPr>
        <p:spPr>
          <a:xfrm>
            <a:off x="685800" y="4419600"/>
            <a:ext cx="2435154" cy="646331"/>
          </a:xfrm>
          <a:prstGeom prst="rect">
            <a:avLst/>
          </a:prstGeom>
          <a:noFill/>
        </p:spPr>
        <p:txBody>
          <a:bodyPr wrap="none" rtlCol="0">
            <a:spAutoFit/>
          </a:bodyPr>
          <a:lstStyle/>
          <a:p>
            <a:r>
              <a:rPr lang="en-US" dirty="0" smtClean="0"/>
              <a:t>Boiled peel- Teakwood</a:t>
            </a:r>
          </a:p>
          <a:p>
            <a:r>
              <a:rPr lang="en-US" dirty="0" smtClean="0"/>
              <a:t>Natural black burn.</a:t>
            </a:r>
            <a:endParaRPr lang="en-US" dirty="0"/>
          </a:p>
        </p:txBody>
      </p:sp>
      <p:sp>
        <p:nvSpPr>
          <p:cNvPr id="8" name="TextBox 7"/>
          <p:cNvSpPr txBox="1"/>
          <p:nvPr/>
        </p:nvSpPr>
        <p:spPr>
          <a:xfrm rot="16200000">
            <a:off x="6380214" y="4821187"/>
            <a:ext cx="2973506" cy="646331"/>
          </a:xfrm>
          <a:prstGeom prst="rect">
            <a:avLst/>
          </a:prstGeom>
          <a:noFill/>
        </p:spPr>
        <p:txBody>
          <a:bodyPr wrap="none" rtlCol="0">
            <a:spAutoFit/>
          </a:bodyPr>
          <a:lstStyle/>
          <a:p>
            <a:r>
              <a:rPr lang="en-US" dirty="0" smtClean="0"/>
              <a:t>Solid Mahogany table,</a:t>
            </a:r>
          </a:p>
          <a:p>
            <a:r>
              <a:rPr lang="en-US" dirty="0" smtClean="0"/>
              <a:t>Antique rubbed black finish</a:t>
            </a:r>
            <a:endParaRPr lang="en-US" dirty="0"/>
          </a:p>
        </p:txBody>
      </p:sp>
      <p:sp>
        <p:nvSpPr>
          <p:cNvPr id="9" name="TextBox 8"/>
          <p:cNvSpPr txBox="1"/>
          <p:nvPr/>
        </p:nvSpPr>
        <p:spPr>
          <a:xfrm>
            <a:off x="6629400" y="1600200"/>
            <a:ext cx="1828800" cy="1754326"/>
          </a:xfrm>
          <a:prstGeom prst="rect">
            <a:avLst/>
          </a:prstGeom>
          <a:noFill/>
        </p:spPr>
        <p:txBody>
          <a:bodyPr wrap="square" rtlCol="0">
            <a:spAutoFit/>
          </a:bodyPr>
          <a:lstStyle/>
          <a:p>
            <a:r>
              <a:rPr lang="en-US" dirty="0" smtClean="0"/>
              <a:t>The Da Vinci </a:t>
            </a:r>
          </a:p>
          <a:p>
            <a:r>
              <a:rPr lang="en-US" dirty="0" smtClean="0"/>
              <a:t>10”x 10” pendant chandelier</a:t>
            </a:r>
          </a:p>
          <a:p>
            <a:r>
              <a:rPr lang="en-US" dirty="0" smtClean="0"/>
              <a:t>Bulbs – (6) halogen G9 Watt </a:t>
            </a:r>
            <a:endParaRPr lang="en-US" dirty="0"/>
          </a:p>
        </p:txBody>
      </p:sp>
    </p:spTree>
  </p:cSld>
  <p:clrMapOvr>
    <a:masterClrMapping/>
  </p:clrMapOvr>
  <p:transition spd="slow" advTm="10938">
    <p:pull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ntrance.jpg"/>
          <p:cNvPicPr>
            <a:picLocks noChangeAspect="1"/>
          </p:cNvPicPr>
          <p:nvPr/>
        </p:nvPicPr>
        <p:blipFill>
          <a:blip r:embed="rId5" cstate="print"/>
          <a:stretch>
            <a:fillRect/>
          </a:stretch>
        </p:blipFill>
        <p:spPr>
          <a:xfrm>
            <a:off x="533400" y="381000"/>
            <a:ext cx="8153400" cy="6115050"/>
          </a:xfrm>
          <a:prstGeom prst="rect">
            <a:avLst/>
          </a:prstGeom>
        </p:spPr>
      </p:pic>
      <p:sp>
        <p:nvSpPr>
          <p:cNvPr id="3" name="TextBox 2"/>
          <p:cNvSpPr txBox="1"/>
          <p:nvPr/>
        </p:nvSpPr>
        <p:spPr>
          <a:xfrm rot="20515395">
            <a:off x="695559" y="2984731"/>
            <a:ext cx="7150419" cy="1200329"/>
          </a:xfrm>
          <a:prstGeom prst="rect">
            <a:avLst/>
          </a:prstGeom>
          <a:noFill/>
        </p:spPr>
        <p:txBody>
          <a:bodyPr wrap="none" rtlCol="0">
            <a:spAutoFit/>
          </a:bodyPr>
          <a:lstStyle/>
          <a:p>
            <a:pPr algn="ctr"/>
            <a:r>
              <a:rPr lang="en-US" sz="2400" b="1" dirty="0" smtClean="0">
                <a:solidFill>
                  <a:srgbClr val="C00000"/>
                </a:solidFill>
              </a:rPr>
              <a:t>Going Up ?</a:t>
            </a:r>
          </a:p>
          <a:p>
            <a:pPr algn="ctr"/>
            <a:r>
              <a:rPr lang="en-US" sz="2400" b="1" dirty="0" smtClean="0">
                <a:solidFill>
                  <a:srgbClr val="C00000"/>
                </a:solidFill>
              </a:rPr>
              <a:t>Our theme continues and winds it’s way upstairs</a:t>
            </a:r>
          </a:p>
          <a:p>
            <a:pPr algn="ctr"/>
            <a:r>
              <a:rPr lang="en-US" sz="2400" b="1" dirty="0" smtClean="0">
                <a:solidFill>
                  <a:srgbClr val="C00000"/>
                </a:solidFill>
              </a:rPr>
              <a:t> to the colorful lounge and Sky bar ….</a:t>
            </a:r>
            <a:endParaRPr lang="en-US" sz="2400" b="1" dirty="0">
              <a:solidFill>
                <a:srgbClr val="C00000"/>
              </a:solidFill>
            </a:endParaRPr>
          </a:p>
        </p:txBody>
      </p:sp>
      <p:pic>
        <p:nvPicPr>
          <p:cNvPr id="7" name="01 Peter Pan Syndrome.wma">
            <a:hlinkClick r:id="" action="ppaction://media"/>
          </p:cNvPr>
          <p:cNvPicPr>
            <a:picLocks noRot="1" noChangeAspect="1"/>
          </p:cNvPicPr>
          <p:nvPr>
            <a:audioFile r:link="rId1"/>
          </p:nvPr>
        </p:nvPicPr>
        <p:blipFill>
          <a:blip r:embed="rId6" cstate="print"/>
          <a:stretch>
            <a:fillRect/>
          </a:stretch>
        </p:blipFill>
        <p:spPr>
          <a:xfrm>
            <a:off x="5867400" y="4419600"/>
            <a:ext cx="304800" cy="304800"/>
          </a:xfrm>
          <a:prstGeom prst="rect">
            <a:avLst/>
          </a:prstGeom>
        </p:spPr>
      </p:pic>
      <p:pic>
        <p:nvPicPr>
          <p:cNvPr id="5" name="01PeterPanSyndrome.wma">
            <a:hlinkClick r:id="" action="ppaction://media"/>
          </p:cNvPr>
          <p:cNvPicPr>
            <a:picLocks noRot="1" noChangeAspect="1"/>
          </p:cNvPicPr>
          <p:nvPr>
            <a:audioFile r:link="rId2"/>
          </p:nvPr>
        </p:nvPicPr>
        <p:blipFill>
          <a:blip r:embed="rId7" cstate="print"/>
          <a:stretch>
            <a:fillRect/>
          </a:stretch>
        </p:blipFill>
        <p:spPr>
          <a:xfrm>
            <a:off x="4800600" y="4800600"/>
            <a:ext cx="304800" cy="304800"/>
          </a:xfrm>
          <a:prstGeom prst="rect">
            <a:avLst/>
          </a:prstGeom>
        </p:spPr>
      </p:pic>
    </p:spTree>
  </p:cSld>
  <p:clrMapOvr>
    <a:masterClrMapping/>
  </p:clrMapOvr>
  <p:transition spd="slow" advTm="11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27" showWhenStopped="0">
                <p:cTn id="10" fill="hold" display="0">
                  <p:stCondLst>
                    <p:cond delay="indefinite"/>
                  </p:stCondLst>
                  <p:endCondLst>
                    <p:cond evt="onPrev" delay="0">
                      <p:tgtEl>
                        <p:sldTgt/>
                      </p:tgtEl>
                    </p:cond>
                    <p:cond evt="onStopAudio" delay="0">
                      <p:tgtEl>
                        <p:sldTgt/>
                      </p:tgtEl>
                    </p:cond>
                  </p:endCondLst>
                </p:cTn>
                <p:tgtEl>
                  <p:spTgt spid="7"/>
                </p:tgtEl>
              </p:cMediaNode>
            </p:audio>
            <p:audio>
              <p:cMediaNode numSld="27" showWhenStopped="0">
                <p:cTn id="11"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F5615.JPG"/>
          <p:cNvPicPr>
            <a:picLocks noChangeAspect="1"/>
          </p:cNvPicPr>
          <p:nvPr/>
        </p:nvPicPr>
        <p:blipFill>
          <a:blip r:embed="rId3" cstate="print"/>
          <a:stretch>
            <a:fillRect/>
          </a:stretch>
        </p:blipFill>
        <p:spPr>
          <a:xfrm>
            <a:off x="1371600" y="1600200"/>
            <a:ext cx="3409950" cy="4546600"/>
          </a:xfrm>
          <a:prstGeom prst="rect">
            <a:avLst/>
          </a:prstGeom>
        </p:spPr>
      </p:pic>
      <p:sp>
        <p:nvSpPr>
          <p:cNvPr id="3" name="TextBox 2"/>
          <p:cNvSpPr txBox="1"/>
          <p:nvPr/>
        </p:nvSpPr>
        <p:spPr>
          <a:xfrm>
            <a:off x="2362200" y="609600"/>
            <a:ext cx="4312014" cy="646331"/>
          </a:xfrm>
          <a:prstGeom prst="rect">
            <a:avLst/>
          </a:prstGeom>
          <a:noFill/>
        </p:spPr>
        <p:txBody>
          <a:bodyPr wrap="none" rtlCol="0">
            <a:spAutoFit/>
          </a:bodyPr>
          <a:lstStyle/>
          <a:p>
            <a:pPr algn="ctr"/>
            <a:r>
              <a:rPr lang="en-US" sz="3600" dirty="0" smtClean="0"/>
              <a:t>Staircase </a:t>
            </a:r>
            <a:r>
              <a:rPr lang="en-US" dirty="0" smtClean="0"/>
              <a:t> </a:t>
            </a:r>
            <a:r>
              <a:rPr lang="en-US" sz="3600" dirty="0" smtClean="0"/>
              <a:t>Chandelier</a:t>
            </a:r>
            <a:endParaRPr lang="en-US" sz="3600" dirty="0"/>
          </a:p>
        </p:txBody>
      </p:sp>
      <p:pic>
        <p:nvPicPr>
          <p:cNvPr id="4" name="Picture 3" descr="1.jpg"/>
          <p:cNvPicPr>
            <a:picLocks noChangeAspect="1"/>
          </p:cNvPicPr>
          <p:nvPr/>
        </p:nvPicPr>
        <p:blipFill>
          <a:blip r:embed="rId4" cstate="print"/>
          <a:stretch>
            <a:fillRect/>
          </a:stretch>
        </p:blipFill>
        <p:spPr>
          <a:xfrm>
            <a:off x="3962400" y="3124200"/>
            <a:ext cx="3048000" cy="3048000"/>
          </a:xfrm>
          <a:prstGeom prst="rect">
            <a:avLst/>
          </a:prstGeom>
        </p:spPr>
      </p:pic>
    </p:spTree>
  </p:cSld>
  <p:clrMapOvr>
    <a:masterClrMapping/>
  </p:clrMapOvr>
  <p:transition spd="slow" advTm="5969">
    <p:pull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kybar_A.jpg"/>
          <p:cNvPicPr>
            <a:picLocks noGrp="1" noChangeAspect="1"/>
          </p:cNvPicPr>
          <p:nvPr>
            <p:ph idx="1"/>
          </p:nvPr>
        </p:nvPicPr>
        <p:blipFill>
          <a:blip r:embed="rId3" cstate="print"/>
          <a:stretch>
            <a:fillRect/>
          </a:stretch>
        </p:blipFill>
        <p:spPr>
          <a:xfrm>
            <a:off x="2362200" y="1600200"/>
            <a:ext cx="4416381" cy="4575336"/>
          </a:xfrm>
        </p:spPr>
      </p:pic>
      <p:sp>
        <p:nvSpPr>
          <p:cNvPr id="3" name="Title 2"/>
          <p:cNvSpPr>
            <a:spLocks noGrp="1"/>
          </p:cNvSpPr>
          <p:nvPr>
            <p:ph type="title"/>
          </p:nvPr>
        </p:nvSpPr>
        <p:spPr/>
        <p:txBody>
          <a:bodyPr>
            <a:normAutofit fontScale="90000"/>
          </a:bodyPr>
          <a:lstStyle/>
          <a:p>
            <a:pPr algn="ctr"/>
            <a:r>
              <a:rPr smtClean="0"/>
              <a:t>Up Stairs Sky Lounge &amp; Wine Bar</a:t>
            </a:r>
            <a:br>
              <a:rPr smtClean="0"/>
            </a:br>
            <a:r>
              <a:rPr smtClean="0"/>
              <a:t>Space Plan</a:t>
            </a:r>
            <a:endParaRPr lang="en-US" dirty="0"/>
          </a:p>
        </p:txBody>
      </p:sp>
    </p:spTree>
  </p:cSld>
  <p:clrMapOvr>
    <a:masterClrMapping/>
  </p:clrMapOvr>
  <p:transition advTm="5344"/>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F5611.JPG"/>
          <p:cNvPicPr>
            <a:picLocks noChangeAspect="1"/>
          </p:cNvPicPr>
          <p:nvPr/>
        </p:nvPicPr>
        <p:blipFill>
          <a:blip r:embed="rId2" cstate="print"/>
          <a:stretch>
            <a:fillRect/>
          </a:stretch>
        </p:blipFill>
        <p:spPr>
          <a:xfrm>
            <a:off x="609600" y="381000"/>
            <a:ext cx="6248400" cy="4686300"/>
          </a:xfrm>
          <a:prstGeom prst="rect">
            <a:avLst/>
          </a:prstGeom>
        </p:spPr>
      </p:pic>
      <p:pic>
        <p:nvPicPr>
          <p:cNvPr id="4" name="Picture 3" descr="DSCF5612.JPG"/>
          <p:cNvPicPr>
            <a:picLocks noChangeAspect="1"/>
          </p:cNvPicPr>
          <p:nvPr/>
        </p:nvPicPr>
        <p:blipFill>
          <a:blip r:embed="rId3" cstate="print"/>
          <a:stretch>
            <a:fillRect/>
          </a:stretch>
        </p:blipFill>
        <p:spPr>
          <a:xfrm>
            <a:off x="5638800" y="2438400"/>
            <a:ext cx="2800350" cy="3733800"/>
          </a:xfrm>
          <a:prstGeom prst="rect">
            <a:avLst/>
          </a:prstGeom>
        </p:spPr>
      </p:pic>
      <p:sp>
        <p:nvSpPr>
          <p:cNvPr id="6" name="TextBox 5"/>
          <p:cNvSpPr txBox="1"/>
          <p:nvPr/>
        </p:nvSpPr>
        <p:spPr>
          <a:xfrm>
            <a:off x="838200" y="5257800"/>
            <a:ext cx="4267200" cy="1200329"/>
          </a:xfrm>
          <a:prstGeom prst="rect">
            <a:avLst/>
          </a:prstGeom>
          <a:noFill/>
        </p:spPr>
        <p:txBody>
          <a:bodyPr wrap="square" rtlCol="0">
            <a:spAutoFit/>
          </a:bodyPr>
          <a:lstStyle/>
          <a:p>
            <a:r>
              <a:rPr lang="en-US" dirty="0" smtClean="0"/>
              <a:t>This space has too many different stain finishes and too many different styles of furnishings with no continuity or tie to the other spaces.</a:t>
            </a:r>
            <a:endParaRPr lang="en-US" dirty="0"/>
          </a:p>
        </p:txBody>
      </p:sp>
      <p:sp>
        <p:nvSpPr>
          <p:cNvPr id="7" name="TextBox 6"/>
          <p:cNvSpPr txBox="1"/>
          <p:nvPr/>
        </p:nvSpPr>
        <p:spPr>
          <a:xfrm>
            <a:off x="2057400" y="685800"/>
            <a:ext cx="3358163" cy="707886"/>
          </a:xfrm>
          <a:prstGeom prst="rect">
            <a:avLst/>
          </a:prstGeom>
          <a:noFill/>
        </p:spPr>
        <p:txBody>
          <a:bodyPr wrap="none" rtlCol="0">
            <a:spAutoFit/>
          </a:bodyPr>
          <a:lstStyle/>
          <a:p>
            <a:r>
              <a:rPr lang="en-US" sz="4000" dirty="0" smtClean="0"/>
              <a:t>Currently………</a:t>
            </a:r>
            <a:endParaRPr lang="en-US" sz="4000" dirty="0"/>
          </a:p>
        </p:txBody>
      </p:sp>
    </p:spTree>
  </p:cSld>
  <p:clrMapOvr>
    <a:masterClrMapping/>
  </p:clrMapOvr>
  <p:transition spd="slow" advTm="7312">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SCF5579.JPG"/>
          <p:cNvPicPr>
            <a:picLocks noChangeAspect="1"/>
          </p:cNvPicPr>
          <p:nvPr/>
        </p:nvPicPr>
        <p:blipFill>
          <a:blip r:embed="rId3" cstate="print"/>
          <a:stretch>
            <a:fillRect/>
          </a:stretch>
        </p:blipFill>
        <p:spPr>
          <a:xfrm>
            <a:off x="990600" y="304800"/>
            <a:ext cx="4419600" cy="3371850"/>
          </a:xfrm>
          <a:prstGeom prst="rect">
            <a:avLst/>
          </a:prstGeom>
        </p:spPr>
      </p:pic>
      <p:pic>
        <p:nvPicPr>
          <p:cNvPr id="2" name="Picture 1" descr="decor 004.jpg"/>
          <p:cNvPicPr>
            <a:picLocks noChangeAspect="1"/>
          </p:cNvPicPr>
          <p:nvPr/>
        </p:nvPicPr>
        <p:blipFill>
          <a:blip r:embed="rId4" cstate="print"/>
          <a:stretch>
            <a:fillRect/>
          </a:stretch>
        </p:blipFill>
        <p:spPr>
          <a:xfrm>
            <a:off x="990600" y="2286000"/>
            <a:ext cx="7217664" cy="3764280"/>
          </a:xfrm>
          <a:prstGeom prst="rect">
            <a:avLst/>
          </a:prstGeom>
        </p:spPr>
      </p:pic>
      <p:pic>
        <p:nvPicPr>
          <p:cNvPr id="3" name="Picture 2" descr="decor 005.jpg"/>
          <p:cNvPicPr>
            <a:picLocks noChangeAspect="1"/>
          </p:cNvPicPr>
          <p:nvPr/>
        </p:nvPicPr>
        <p:blipFill>
          <a:blip r:embed="rId5" cstate="print"/>
          <a:stretch>
            <a:fillRect/>
          </a:stretch>
        </p:blipFill>
        <p:spPr>
          <a:xfrm>
            <a:off x="1676400" y="2286000"/>
            <a:ext cx="2749296" cy="3962400"/>
          </a:xfrm>
          <a:prstGeom prst="rect">
            <a:avLst/>
          </a:prstGeom>
        </p:spPr>
      </p:pic>
      <p:sp>
        <p:nvSpPr>
          <p:cNvPr id="5" name="Rectangle 4"/>
          <p:cNvSpPr/>
          <p:nvPr/>
        </p:nvSpPr>
        <p:spPr>
          <a:xfrm rot="16200000">
            <a:off x="269929" y="3159071"/>
            <a:ext cx="1658274" cy="369332"/>
          </a:xfrm>
          <a:prstGeom prst="rect">
            <a:avLst/>
          </a:prstGeom>
        </p:spPr>
        <p:txBody>
          <a:bodyPr wrap="none">
            <a:spAutoFit/>
          </a:bodyPr>
          <a:lstStyle/>
          <a:p>
            <a:r>
              <a:rPr lang="en-US" dirty="0" smtClean="0"/>
              <a:t>Trims &amp; Soffits</a:t>
            </a:r>
            <a:endParaRPr lang="en-US" dirty="0"/>
          </a:p>
        </p:txBody>
      </p:sp>
      <p:sp>
        <p:nvSpPr>
          <p:cNvPr id="6" name="Rectangle 5"/>
          <p:cNvSpPr/>
          <p:nvPr/>
        </p:nvSpPr>
        <p:spPr>
          <a:xfrm>
            <a:off x="2590800" y="6172200"/>
            <a:ext cx="1252394" cy="369332"/>
          </a:xfrm>
          <a:prstGeom prst="rect">
            <a:avLst/>
          </a:prstGeom>
        </p:spPr>
        <p:txBody>
          <a:bodyPr wrap="none">
            <a:spAutoFit/>
          </a:bodyPr>
          <a:lstStyle/>
          <a:p>
            <a:r>
              <a:rPr lang="en-US" dirty="0" smtClean="0"/>
              <a:t>Wall Color</a:t>
            </a:r>
            <a:endParaRPr lang="en-US" dirty="0"/>
          </a:p>
        </p:txBody>
      </p:sp>
      <p:sp>
        <p:nvSpPr>
          <p:cNvPr id="7" name="Rectangle 6"/>
          <p:cNvSpPr/>
          <p:nvPr/>
        </p:nvSpPr>
        <p:spPr>
          <a:xfrm>
            <a:off x="4572000" y="6019800"/>
            <a:ext cx="3276666" cy="369332"/>
          </a:xfrm>
          <a:prstGeom prst="rect">
            <a:avLst/>
          </a:prstGeom>
        </p:spPr>
        <p:txBody>
          <a:bodyPr wrap="none">
            <a:spAutoFit/>
          </a:bodyPr>
          <a:lstStyle/>
          <a:p>
            <a:r>
              <a:rPr lang="en-US" dirty="0" smtClean="0"/>
              <a:t>Existing stone – White  washed</a:t>
            </a:r>
            <a:endParaRPr lang="en-US" dirty="0"/>
          </a:p>
        </p:txBody>
      </p:sp>
      <p:sp>
        <p:nvSpPr>
          <p:cNvPr id="10" name="Rectangle 9"/>
          <p:cNvSpPr/>
          <p:nvPr/>
        </p:nvSpPr>
        <p:spPr>
          <a:xfrm>
            <a:off x="1143000" y="228600"/>
            <a:ext cx="1572866" cy="369332"/>
          </a:xfrm>
          <a:prstGeom prst="rect">
            <a:avLst/>
          </a:prstGeom>
        </p:spPr>
        <p:txBody>
          <a:bodyPr wrap="none">
            <a:spAutoFit/>
          </a:bodyPr>
          <a:lstStyle/>
          <a:p>
            <a:r>
              <a:rPr lang="en-US" dirty="0" smtClean="0"/>
              <a:t>Existing Floor</a:t>
            </a:r>
            <a:endParaRPr lang="en-US" dirty="0"/>
          </a:p>
        </p:txBody>
      </p:sp>
      <p:sp>
        <p:nvSpPr>
          <p:cNvPr id="11" name="TextBox 10"/>
          <p:cNvSpPr txBox="1"/>
          <p:nvPr/>
        </p:nvSpPr>
        <p:spPr>
          <a:xfrm>
            <a:off x="5562600" y="990600"/>
            <a:ext cx="3217547" cy="830997"/>
          </a:xfrm>
          <a:prstGeom prst="rect">
            <a:avLst/>
          </a:prstGeom>
          <a:noFill/>
        </p:spPr>
        <p:txBody>
          <a:bodyPr wrap="none" rtlCol="0">
            <a:spAutoFit/>
          </a:bodyPr>
          <a:lstStyle/>
          <a:p>
            <a:r>
              <a:rPr lang="en-US" sz="2400" dirty="0" smtClean="0"/>
              <a:t>Upstairs Wine Lounge </a:t>
            </a:r>
          </a:p>
          <a:p>
            <a:pPr algn="ctr"/>
            <a:r>
              <a:rPr lang="en-US" sz="2400" dirty="0" smtClean="0"/>
              <a:t>finishes</a:t>
            </a:r>
            <a:endParaRPr lang="en-US" sz="2400" dirty="0"/>
          </a:p>
        </p:txBody>
      </p:sp>
    </p:spTree>
  </p:cSld>
  <p:clrMapOvr>
    <a:masterClrMapping/>
  </p:clrMapOvr>
  <p:transition spd="slow" advTm="4407">
    <p:pull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457200"/>
            <a:ext cx="3637150" cy="523220"/>
          </a:xfrm>
          <a:prstGeom prst="rect">
            <a:avLst/>
          </a:prstGeom>
          <a:noFill/>
        </p:spPr>
        <p:txBody>
          <a:bodyPr wrap="none" rtlCol="0">
            <a:spAutoFit/>
          </a:bodyPr>
          <a:lstStyle/>
          <a:p>
            <a:r>
              <a:rPr lang="en-US" sz="2800" dirty="0" smtClean="0"/>
              <a:t>Upstairs Wine Lounge</a:t>
            </a:r>
            <a:endParaRPr lang="en-US" sz="2800" dirty="0"/>
          </a:p>
        </p:txBody>
      </p:sp>
      <p:pic>
        <p:nvPicPr>
          <p:cNvPr id="5" name="Picture 4" descr="decor 1551.jpg"/>
          <p:cNvPicPr>
            <a:picLocks noChangeAspect="1"/>
          </p:cNvPicPr>
          <p:nvPr/>
        </p:nvPicPr>
        <p:blipFill>
          <a:blip r:embed="rId3" cstate="print"/>
          <a:stretch>
            <a:fillRect/>
          </a:stretch>
        </p:blipFill>
        <p:spPr>
          <a:xfrm>
            <a:off x="1676400" y="990600"/>
            <a:ext cx="6248400" cy="4588324"/>
          </a:xfrm>
          <a:prstGeom prst="rect">
            <a:avLst/>
          </a:prstGeom>
        </p:spPr>
      </p:pic>
      <p:pic>
        <p:nvPicPr>
          <p:cNvPr id="3" name="Picture 2" descr="3 FORM.jpg"/>
          <p:cNvPicPr>
            <a:picLocks noChangeAspect="1"/>
          </p:cNvPicPr>
          <p:nvPr/>
        </p:nvPicPr>
        <p:blipFill>
          <a:blip r:embed="rId4" cstate="print"/>
          <a:stretch>
            <a:fillRect/>
          </a:stretch>
        </p:blipFill>
        <p:spPr>
          <a:xfrm>
            <a:off x="533400" y="4191000"/>
            <a:ext cx="2286000" cy="2286000"/>
          </a:xfrm>
          <a:prstGeom prst="rect">
            <a:avLst/>
          </a:prstGeom>
        </p:spPr>
      </p:pic>
      <p:cxnSp>
        <p:nvCxnSpPr>
          <p:cNvPr id="7" name="Straight Arrow Connector 6"/>
          <p:cNvCxnSpPr/>
          <p:nvPr/>
        </p:nvCxnSpPr>
        <p:spPr>
          <a:xfrm flipV="1">
            <a:off x="2286000" y="4800600"/>
            <a:ext cx="838200" cy="2286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pic>
        <p:nvPicPr>
          <p:cNvPr id="8" name="Picture 7" descr="wall.jpg"/>
          <p:cNvPicPr>
            <a:picLocks noChangeAspect="1"/>
          </p:cNvPicPr>
          <p:nvPr/>
        </p:nvPicPr>
        <p:blipFill>
          <a:blip r:embed="rId5" cstate="print"/>
          <a:stretch>
            <a:fillRect/>
          </a:stretch>
        </p:blipFill>
        <p:spPr>
          <a:xfrm>
            <a:off x="381000" y="1295400"/>
            <a:ext cx="1143000" cy="2552700"/>
          </a:xfrm>
          <a:prstGeom prst="rect">
            <a:avLst/>
          </a:prstGeom>
        </p:spPr>
      </p:pic>
      <p:sp>
        <p:nvSpPr>
          <p:cNvPr id="9" name="TextBox 8"/>
          <p:cNvSpPr txBox="1"/>
          <p:nvPr/>
        </p:nvSpPr>
        <p:spPr>
          <a:xfrm>
            <a:off x="2819400" y="5486400"/>
            <a:ext cx="5943600" cy="1200329"/>
          </a:xfrm>
          <a:prstGeom prst="rect">
            <a:avLst/>
          </a:prstGeom>
          <a:noFill/>
        </p:spPr>
        <p:txBody>
          <a:bodyPr wrap="square" rtlCol="0">
            <a:spAutoFit/>
          </a:bodyPr>
          <a:lstStyle/>
          <a:p>
            <a:pPr algn="ctr"/>
            <a:r>
              <a:rPr lang="en-US" dirty="0" smtClean="0"/>
              <a:t>By adding paint color to the back wall of bar shelving and inserting </a:t>
            </a:r>
          </a:p>
          <a:p>
            <a:pPr algn="ctr"/>
            <a:r>
              <a:rPr lang="en-US" dirty="0" smtClean="0"/>
              <a:t>Back lit 3-form we update the space and add interest in keeping with our theme</a:t>
            </a:r>
            <a:endParaRPr lang="en-US" dirty="0"/>
          </a:p>
        </p:txBody>
      </p:sp>
      <p:sp>
        <p:nvSpPr>
          <p:cNvPr id="10" name="TextBox 9"/>
          <p:cNvSpPr txBox="1"/>
          <p:nvPr/>
        </p:nvSpPr>
        <p:spPr>
          <a:xfrm rot="16200000">
            <a:off x="545607" y="2426193"/>
            <a:ext cx="1259319" cy="369332"/>
          </a:xfrm>
          <a:prstGeom prst="rect">
            <a:avLst/>
          </a:prstGeom>
          <a:noFill/>
        </p:spPr>
        <p:txBody>
          <a:bodyPr wrap="none" rtlCol="0">
            <a:spAutoFit/>
          </a:bodyPr>
          <a:lstStyle/>
          <a:p>
            <a:r>
              <a:rPr lang="en-US" dirty="0" smtClean="0"/>
              <a:t>Paint color</a:t>
            </a:r>
            <a:endParaRPr lang="en-US" dirty="0"/>
          </a:p>
        </p:txBody>
      </p:sp>
      <p:sp>
        <p:nvSpPr>
          <p:cNvPr id="11" name="TextBox 10"/>
          <p:cNvSpPr txBox="1"/>
          <p:nvPr/>
        </p:nvSpPr>
        <p:spPr>
          <a:xfrm rot="16200000">
            <a:off x="-757503" y="5177103"/>
            <a:ext cx="2341538" cy="369332"/>
          </a:xfrm>
          <a:prstGeom prst="rect">
            <a:avLst/>
          </a:prstGeom>
          <a:noFill/>
        </p:spPr>
        <p:txBody>
          <a:bodyPr wrap="none" rtlCol="0">
            <a:spAutoFit/>
          </a:bodyPr>
          <a:lstStyle/>
          <a:p>
            <a:r>
              <a:rPr lang="en-US" dirty="0" smtClean="0"/>
              <a:t>3-Form Acrylic panels</a:t>
            </a:r>
            <a:endParaRPr lang="en-US" dirty="0"/>
          </a:p>
        </p:txBody>
      </p:sp>
    </p:spTree>
  </p:cSld>
  <p:clrMapOvr>
    <a:masterClrMapping/>
  </p:clrMapOvr>
  <p:transition advTm="13438"/>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bmp"/>
          <p:cNvPicPr>
            <a:picLocks noChangeAspect="1"/>
          </p:cNvPicPr>
          <p:nvPr/>
        </p:nvPicPr>
        <p:blipFill>
          <a:blip r:embed="rId3" cstate="print"/>
          <a:stretch>
            <a:fillRect/>
          </a:stretch>
        </p:blipFill>
        <p:spPr>
          <a:xfrm>
            <a:off x="762000" y="304800"/>
            <a:ext cx="7772400" cy="6217920"/>
          </a:xfrm>
          <a:prstGeom prst="rect">
            <a:avLst/>
          </a:prstGeom>
          <a:ln>
            <a:noFill/>
          </a:ln>
          <a:effectLst>
            <a:softEdge rad="112500"/>
          </a:effectLst>
        </p:spPr>
      </p:pic>
    </p:spTree>
  </p:cSld>
  <p:clrMapOvr>
    <a:masterClrMapping/>
  </p:clrMapOvr>
  <p:transition spd="slow" advTm="5671">
    <p:wedg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ue2.jpg"/>
          <p:cNvPicPr>
            <a:picLocks noChangeAspect="1"/>
          </p:cNvPicPr>
          <p:nvPr/>
        </p:nvPicPr>
        <p:blipFill>
          <a:blip r:embed="rId3" cstate="print"/>
          <a:stretch>
            <a:fillRect/>
          </a:stretch>
        </p:blipFill>
        <p:spPr>
          <a:xfrm>
            <a:off x="5410200" y="3505200"/>
            <a:ext cx="3270764" cy="2438400"/>
          </a:xfrm>
          <a:prstGeom prst="rect">
            <a:avLst/>
          </a:prstGeom>
        </p:spPr>
      </p:pic>
      <p:pic>
        <p:nvPicPr>
          <p:cNvPr id="4" name="Content Placeholder 3" descr="100389-IMG.jpg"/>
          <p:cNvPicPr>
            <a:picLocks noGrp="1" noChangeAspect="1"/>
          </p:cNvPicPr>
          <p:nvPr>
            <p:ph idx="1"/>
          </p:nvPr>
        </p:nvPicPr>
        <p:blipFill>
          <a:blip r:embed="rId4" cstate="print"/>
          <a:stretch>
            <a:fillRect/>
          </a:stretch>
        </p:blipFill>
        <p:spPr>
          <a:xfrm>
            <a:off x="1295400" y="1676400"/>
            <a:ext cx="2438400" cy="4310743"/>
          </a:xfrm>
        </p:spPr>
      </p:pic>
      <p:sp>
        <p:nvSpPr>
          <p:cNvPr id="3" name="Title 2"/>
          <p:cNvSpPr>
            <a:spLocks noGrp="1"/>
          </p:cNvSpPr>
          <p:nvPr>
            <p:ph type="title"/>
          </p:nvPr>
        </p:nvSpPr>
        <p:spPr>
          <a:xfrm>
            <a:off x="457200" y="685800"/>
            <a:ext cx="8229600" cy="1219200"/>
          </a:xfrm>
        </p:spPr>
        <p:txBody>
          <a:bodyPr>
            <a:noAutofit/>
          </a:bodyPr>
          <a:lstStyle/>
          <a:p>
            <a:pPr algn="ctr"/>
            <a:r>
              <a:rPr sz="2800" smtClean="0"/>
              <a:t>Here  again we add  upholstered seats to the exsisting barstools  and  existing wood chairs in 3 crypton suede colors that all work to create atmosphere and blend the entire space.</a:t>
            </a:r>
            <a:endParaRPr lang="en-US" sz="2800" dirty="0"/>
          </a:p>
        </p:txBody>
      </p:sp>
      <p:pic>
        <p:nvPicPr>
          <p:cNvPr id="6" name="Picture 5" descr="decor 152a.jpg"/>
          <p:cNvPicPr>
            <a:picLocks noChangeAspect="1"/>
          </p:cNvPicPr>
          <p:nvPr/>
        </p:nvPicPr>
        <p:blipFill>
          <a:blip r:embed="rId5" cstate="print"/>
          <a:stretch>
            <a:fillRect/>
          </a:stretch>
        </p:blipFill>
        <p:spPr>
          <a:xfrm>
            <a:off x="5486400" y="1981200"/>
            <a:ext cx="1926336" cy="2481072"/>
          </a:xfrm>
          <a:prstGeom prst="rect">
            <a:avLst/>
          </a:prstGeom>
        </p:spPr>
      </p:pic>
      <p:pic>
        <p:nvPicPr>
          <p:cNvPr id="7" name="Picture 6" descr="red.jpg"/>
          <p:cNvPicPr>
            <a:picLocks noChangeAspect="1"/>
          </p:cNvPicPr>
          <p:nvPr/>
        </p:nvPicPr>
        <p:blipFill>
          <a:blip r:embed="rId6" cstate="print"/>
          <a:stretch>
            <a:fillRect/>
          </a:stretch>
        </p:blipFill>
        <p:spPr>
          <a:xfrm>
            <a:off x="3962400" y="2438400"/>
            <a:ext cx="2237232" cy="2965704"/>
          </a:xfrm>
          <a:prstGeom prst="rect">
            <a:avLst/>
          </a:prstGeom>
        </p:spPr>
      </p:pic>
      <p:sp>
        <p:nvSpPr>
          <p:cNvPr id="9" name="Rectangle 8"/>
          <p:cNvSpPr/>
          <p:nvPr/>
        </p:nvSpPr>
        <p:spPr>
          <a:xfrm>
            <a:off x="3810000" y="5410200"/>
            <a:ext cx="2514600" cy="923330"/>
          </a:xfrm>
          <a:prstGeom prst="rect">
            <a:avLst/>
          </a:prstGeom>
        </p:spPr>
        <p:txBody>
          <a:bodyPr wrap="square">
            <a:spAutoFit/>
          </a:bodyPr>
          <a:lstStyle/>
          <a:p>
            <a:r>
              <a:rPr lang="en-US" dirty="0" smtClean="0"/>
              <a:t>Crypton Suede</a:t>
            </a:r>
          </a:p>
          <a:p>
            <a:r>
              <a:rPr lang="en-US" dirty="0" smtClean="0"/>
              <a:t>100,000 Double Rubs </a:t>
            </a:r>
          </a:p>
          <a:p>
            <a:r>
              <a:rPr lang="en-US" dirty="0" smtClean="0"/>
              <a:t>Wizenbeek Method</a:t>
            </a:r>
            <a:endParaRPr lang="en-US" dirty="0"/>
          </a:p>
        </p:txBody>
      </p:sp>
    </p:spTree>
  </p:cSld>
  <p:clrMapOvr>
    <a:masterClrMapping/>
  </p:clrMapOvr>
  <p:transition spd="slow" advTm="8906">
    <p:pull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04800"/>
            <a:ext cx="8229600" cy="762000"/>
          </a:xfrm>
        </p:spPr>
        <p:txBody>
          <a:bodyPr/>
          <a:lstStyle/>
          <a:p>
            <a:pPr algn="ctr"/>
            <a:r>
              <a:rPr smtClean="0"/>
              <a:t>GeoMatrix crystal pendants</a:t>
            </a:r>
            <a:endParaRPr lang="en-US" dirty="0"/>
          </a:p>
        </p:txBody>
      </p:sp>
      <p:pic>
        <p:nvPicPr>
          <p:cNvPr id="6" name="Content Placeholder 5" descr="juicebar2.jpg"/>
          <p:cNvPicPr>
            <a:picLocks noGrp="1" noChangeAspect="1"/>
          </p:cNvPicPr>
          <p:nvPr>
            <p:ph idx="1"/>
          </p:nvPr>
        </p:nvPicPr>
        <p:blipFill>
          <a:blip r:embed="rId3" cstate="print"/>
          <a:stretch>
            <a:fillRect/>
          </a:stretch>
        </p:blipFill>
        <p:spPr>
          <a:xfrm>
            <a:off x="685800" y="1143000"/>
            <a:ext cx="7723162" cy="4451350"/>
          </a:xfrm>
        </p:spPr>
      </p:pic>
      <p:sp>
        <p:nvSpPr>
          <p:cNvPr id="4" name="TextBox 3"/>
          <p:cNvSpPr txBox="1"/>
          <p:nvPr/>
        </p:nvSpPr>
        <p:spPr>
          <a:xfrm>
            <a:off x="762000" y="5715000"/>
            <a:ext cx="7772400" cy="923330"/>
          </a:xfrm>
          <a:prstGeom prst="rect">
            <a:avLst/>
          </a:prstGeom>
          <a:noFill/>
        </p:spPr>
        <p:txBody>
          <a:bodyPr wrap="square" rtlCol="0">
            <a:spAutoFit/>
          </a:bodyPr>
          <a:lstStyle/>
          <a:p>
            <a:pPr algn="ctr"/>
            <a:r>
              <a:rPr lang="en-US" dirty="0" smtClean="0"/>
              <a:t>These  4.5”W x 5” H  Matrix mini pendants , 2 of each in our three colors  carry on the theme  and bring a sense of   contemporary refinement to our old world space.</a:t>
            </a:r>
            <a:endParaRPr lang="en-US" dirty="0"/>
          </a:p>
        </p:txBody>
      </p:sp>
    </p:spTree>
  </p:cSld>
  <p:clrMapOvr>
    <a:masterClrMapping/>
  </p:clrMapOvr>
  <p:transition spd="slow" advTm="9500">
    <p:pull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 FORM.jpg"/>
          <p:cNvPicPr>
            <a:picLocks noChangeAspect="1"/>
          </p:cNvPicPr>
          <p:nvPr/>
        </p:nvPicPr>
        <p:blipFill>
          <a:blip r:embed="rId3" cstate="print"/>
          <a:stretch>
            <a:fillRect/>
          </a:stretch>
        </p:blipFill>
        <p:spPr>
          <a:xfrm>
            <a:off x="609600" y="304800"/>
            <a:ext cx="6728749" cy="4876800"/>
          </a:xfrm>
          <a:prstGeom prst="rect">
            <a:avLst/>
          </a:prstGeom>
          <a:ln>
            <a:noFill/>
          </a:ln>
          <a:effectLst>
            <a:reflection blurRad="6350" stA="50000" endA="295" endPos="92000" dist="101600" dir="5400000" sy="-100000" algn="bl" rotWithShape="0"/>
            <a:softEdge rad="112500"/>
          </a:effectLst>
          <a:scene3d>
            <a:camera prst="isometricOffAxis1Right"/>
            <a:lightRig rig="threePt" dir="t"/>
          </a:scene3d>
        </p:spPr>
      </p:pic>
      <p:sp>
        <p:nvSpPr>
          <p:cNvPr id="3" name="Title 2"/>
          <p:cNvSpPr>
            <a:spLocks noGrp="1"/>
          </p:cNvSpPr>
          <p:nvPr>
            <p:ph type="title"/>
          </p:nvPr>
        </p:nvSpPr>
        <p:spPr>
          <a:xfrm>
            <a:off x="457200" y="381000"/>
            <a:ext cx="8229600" cy="5486400"/>
          </a:xfrm>
        </p:spPr>
        <p:txBody>
          <a:bodyPr>
            <a:normAutofit fontScale="90000"/>
          </a:bodyPr>
          <a:lstStyle/>
          <a:p>
            <a:r>
              <a:rPr smtClean="0">
                <a:solidFill>
                  <a:schemeClr val="accent1">
                    <a:lumMod val="50000"/>
                  </a:schemeClr>
                </a:solidFill>
              </a:rPr>
              <a:t>You never get a second chance to make a first impression, with that in mind we create a new space plan that adds a custom acrylic knee wall (3 Form)moved back behind the first window in the dining area to divide the space and will  create a light, airy, sophisticated place  to lounge in and more  importantly  begins our journey </a:t>
            </a:r>
            <a:r>
              <a:rPr lang="en-US" dirty="0" smtClean="0">
                <a:solidFill>
                  <a:schemeClr val="accent1">
                    <a:lumMod val="50000"/>
                  </a:schemeClr>
                </a:solidFill>
              </a:rPr>
              <a:t>…...</a:t>
            </a:r>
            <a:endParaRPr lang="en-US" dirty="0">
              <a:solidFill>
                <a:schemeClr val="accent1">
                  <a:lumMod val="50000"/>
                </a:schemeClr>
              </a:solidFill>
            </a:endParaRPr>
          </a:p>
        </p:txBody>
      </p:sp>
    </p:spTree>
  </p:cSld>
  <p:clrMapOvr>
    <a:masterClrMapping/>
  </p:clrMapOvr>
  <p:transition spd="slow" advTm="18063">
    <p:cover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eacock7.jpg"/>
          <p:cNvPicPr>
            <a:picLocks noGrp="1" noChangeAspect="1"/>
          </p:cNvPicPr>
          <p:nvPr>
            <p:ph idx="1"/>
          </p:nvPr>
        </p:nvPicPr>
        <p:blipFill>
          <a:blip r:embed="rId3" cstate="print"/>
          <a:stretch>
            <a:fillRect/>
          </a:stretch>
        </p:blipFill>
        <p:spPr>
          <a:xfrm>
            <a:off x="1600200" y="1066800"/>
            <a:ext cx="3886200" cy="5181600"/>
          </a:xfrm>
        </p:spPr>
      </p:pic>
      <p:sp>
        <p:nvSpPr>
          <p:cNvPr id="3" name="Title 2"/>
          <p:cNvSpPr>
            <a:spLocks noGrp="1"/>
          </p:cNvSpPr>
          <p:nvPr>
            <p:ph type="title"/>
          </p:nvPr>
        </p:nvSpPr>
        <p:spPr>
          <a:xfrm>
            <a:off x="2362200" y="457200"/>
            <a:ext cx="4343400" cy="609600"/>
          </a:xfrm>
        </p:spPr>
        <p:txBody>
          <a:bodyPr>
            <a:normAutofit fontScale="90000"/>
          </a:bodyPr>
          <a:lstStyle/>
          <a:p>
            <a:pPr algn="ctr"/>
            <a:r>
              <a:rPr smtClean="0"/>
              <a:t>The "blu Pavone "</a:t>
            </a:r>
            <a:endParaRPr lang="en-US" dirty="0"/>
          </a:p>
        </p:txBody>
      </p:sp>
      <p:sp>
        <p:nvSpPr>
          <p:cNvPr id="6" name="TextBox 5"/>
          <p:cNvSpPr txBox="1"/>
          <p:nvPr/>
        </p:nvSpPr>
        <p:spPr>
          <a:xfrm>
            <a:off x="5867400" y="2133600"/>
            <a:ext cx="2667000" cy="2031325"/>
          </a:xfrm>
          <a:prstGeom prst="rect">
            <a:avLst/>
          </a:prstGeom>
          <a:noFill/>
        </p:spPr>
        <p:txBody>
          <a:bodyPr wrap="square" rtlCol="0">
            <a:spAutoFit/>
          </a:bodyPr>
          <a:lstStyle/>
          <a:p>
            <a:r>
              <a:rPr lang="en-US" dirty="0" smtClean="0"/>
              <a:t>This Custom Giclee tells the entire story of our space. Bright detailed elegant colors against   old world organic textures all with a contemporary  Flair. </a:t>
            </a:r>
            <a:endParaRPr lang="en-US" dirty="0"/>
          </a:p>
        </p:txBody>
      </p:sp>
      <p:sp>
        <p:nvSpPr>
          <p:cNvPr id="7" name="TextBox 6"/>
          <p:cNvSpPr txBox="1"/>
          <p:nvPr/>
        </p:nvSpPr>
        <p:spPr>
          <a:xfrm>
            <a:off x="2057400" y="6248400"/>
            <a:ext cx="2595390" cy="369332"/>
          </a:xfrm>
          <a:prstGeom prst="rect">
            <a:avLst/>
          </a:prstGeom>
          <a:noFill/>
        </p:spPr>
        <p:txBody>
          <a:bodyPr wrap="none" rtlCol="0">
            <a:spAutoFit/>
          </a:bodyPr>
          <a:lstStyle/>
          <a:p>
            <a:r>
              <a:rPr lang="en-US" dirty="0" smtClean="0"/>
              <a:t>Main  Wine lounge Wall</a:t>
            </a:r>
            <a:endParaRPr lang="en-US" dirty="0"/>
          </a:p>
        </p:txBody>
      </p:sp>
    </p:spTree>
  </p:cSld>
  <p:clrMapOvr>
    <a:masterClrMapping/>
  </p:clrMapOvr>
  <p:transition spd="slow" advTm="10219">
    <p:pull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F5617.JPG"/>
          <p:cNvPicPr>
            <a:picLocks noChangeAspect="1"/>
          </p:cNvPicPr>
          <p:nvPr/>
        </p:nvPicPr>
        <p:blipFill>
          <a:blip r:embed="rId2" cstate="print"/>
          <a:stretch>
            <a:fillRect/>
          </a:stretch>
        </p:blipFill>
        <p:spPr>
          <a:xfrm>
            <a:off x="381000" y="838200"/>
            <a:ext cx="3429000" cy="2571750"/>
          </a:xfrm>
          <a:prstGeom prst="rect">
            <a:avLst/>
          </a:prstGeom>
        </p:spPr>
      </p:pic>
      <p:pic>
        <p:nvPicPr>
          <p:cNvPr id="5" name="Picture 4" descr="DSCF5604.JPG"/>
          <p:cNvPicPr>
            <a:picLocks noChangeAspect="1"/>
          </p:cNvPicPr>
          <p:nvPr/>
        </p:nvPicPr>
        <p:blipFill>
          <a:blip r:embed="rId3" cstate="print"/>
          <a:stretch>
            <a:fillRect/>
          </a:stretch>
        </p:blipFill>
        <p:spPr>
          <a:xfrm>
            <a:off x="381000" y="3429000"/>
            <a:ext cx="4419600" cy="3314700"/>
          </a:xfrm>
          <a:prstGeom prst="rect">
            <a:avLst/>
          </a:prstGeom>
        </p:spPr>
      </p:pic>
      <p:pic>
        <p:nvPicPr>
          <p:cNvPr id="6" name="Picture 5" descr="DSCF5603.JPG"/>
          <p:cNvPicPr>
            <a:picLocks noChangeAspect="1"/>
          </p:cNvPicPr>
          <p:nvPr/>
        </p:nvPicPr>
        <p:blipFill>
          <a:blip r:embed="rId4" cstate="print"/>
          <a:stretch>
            <a:fillRect/>
          </a:stretch>
        </p:blipFill>
        <p:spPr>
          <a:xfrm>
            <a:off x="3733800" y="381000"/>
            <a:ext cx="4191000" cy="3143250"/>
          </a:xfrm>
          <a:prstGeom prst="rect">
            <a:avLst/>
          </a:prstGeom>
        </p:spPr>
      </p:pic>
      <p:sp>
        <p:nvSpPr>
          <p:cNvPr id="7" name="TextBox 6"/>
          <p:cNvSpPr txBox="1"/>
          <p:nvPr/>
        </p:nvSpPr>
        <p:spPr>
          <a:xfrm>
            <a:off x="5181600" y="3886200"/>
            <a:ext cx="3200400" cy="2308324"/>
          </a:xfrm>
          <a:prstGeom prst="rect">
            <a:avLst/>
          </a:prstGeom>
          <a:noFill/>
        </p:spPr>
        <p:txBody>
          <a:bodyPr wrap="square" rtlCol="0">
            <a:spAutoFit/>
          </a:bodyPr>
          <a:lstStyle/>
          <a:p>
            <a:pPr algn="just"/>
            <a:r>
              <a:rPr lang="en-US" dirty="0" smtClean="0"/>
              <a:t>The different styles and scales of furnishings make this space look a little mixed up, unplanned and  again no continuity or tie to the other spaces  of the building be it interior or exterior.</a:t>
            </a:r>
          </a:p>
          <a:p>
            <a:endParaRPr lang="en-US" dirty="0" smtClean="0"/>
          </a:p>
        </p:txBody>
      </p:sp>
      <p:sp>
        <p:nvSpPr>
          <p:cNvPr id="8" name="TextBox 7"/>
          <p:cNvSpPr txBox="1"/>
          <p:nvPr/>
        </p:nvSpPr>
        <p:spPr>
          <a:xfrm>
            <a:off x="304800" y="228600"/>
            <a:ext cx="3250762" cy="707886"/>
          </a:xfrm>
          <a:prstGeom prst="rect">
            <a:avLst/>
          </a:prstGeom>
          <a:noFill/>
        </p:spPr>
        <p:txBody>
          <a:bodyPr wrap="none" rtlCol="0">
            <a:spAutoFit/>
          </a:bodyPr>
          <a:lstStyle/>
          <a:p>
            <a:r>
              <a:rPr lang="en-US" sz="4000" dirty="0" smtClean="0"/>
              <a:t>Currently……..</a:t>
            </a:r>
            <a:endParaRPr lang="en-US" sz="4000" dirty="0"/>
          </a:p>
        </p:txBody>
      </p:sp>
    </p:spTree>
  </p:cSld>
  <p:clrMapOvr>
    <a:masterClrMapping/>
  </p:clrMapOvr>
  <p:transition spd="slow" advTm="13093">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533400"/>
            <a:ext cx="6629400" cy="523220"/>
          </a:xfrm>
          <a:prstGeom prst="rect">
            <a:avLst/>
          </a:prstGeom>
          <a:noFill/>
        </p:spPr>
        <p:txBody>
          <a:bodyPr wrap="square" rtlCol="0">
            <a:spAutoFit/>
          </a:bodyPr>
          <a:lstStyle/>
          <a:p>
            <a:r>
              <a:rPr lang="en-US" sz="2800" dirty="0" smtClean="0"/>
              <a:t>Sky bar Lounge Indoor/Outdoor Patio</a:t>
            </a:r>
            <a:endParaRPr lang="en-US" sz="2800" dirty="0"/>
          </a:p>
        </p:txBody>
      </p:sp>
      <p:pic>
        <p:nvPicPr>
          <p:cNvPr id="3" name="Picture 2" descr="decor 1583.jpg"/>
          <p:cNvPicPr>
            <a:picLocks noChangeAspect="1"/>
          </p:cNvPicPr>
          <p:nvPr/>
        </p:nvPicPr>
        <p:blipFill>
          <a:blip r:embed="rId3" cstate="print"/>
          <a:stretch>
            <a:fillRect/>
          </a:stretch>
        </p:blipFill>
        <p:spPr>
          <a:xfrm>
            <a:off x="1600200" y="1219200"/>
            <a:ext cx="5410200" cy="4039983"/>
          </a:xfrm>
          <a:prstGeom prst="rect">
            <a:avLst/>
          </a:prstGeom>
          <a:ln>
            <a:noFill/>
          </a:ln>
          <a:effectLst>
            <a:softEdge rad="112500"/>
          </a:effectLst>
        </p:spPr>
      </p:pic>
      <p:sp>
        <p:nvSpPr>
          <p:cNvPr id="6" name="TextBox 5"/>
          <p:cNvSpPr txBox="1"/>
          <p:nvPr/>
        </p:nvSpPr>
        <p:spPr>
          <a:xfrm>
            <a:off x="152400" y="5334000"/>
            <a:ext cx="8839200" cy="1200329"/>
          </a:xfrm>
          <a:prstGeom prst="rect">
            <a:avLst/>
          </a:prstGeom>
          <a:noFill/>
        </p:spPr>
        <p:txBody>
          <a:bodyPr wrap="square" rtlCol="0">
            <a:spAutoFit/>
          </a:bodyPr>
          <a:lstStyle/>
          <a:p>
            <a:pPr algn="just"/>
            <a:r>
              <a:rPr lang="en-US" dirty="0" smtClean="0"/>
              <a:t>Imagine a funky, hip environment that ties in with all the other spaces surrounding it,  yet stands alone. Transitional  seating that  serves for both casual dining and conversation.  Deep, saturated  colors that bring both fun and elegance to the creamy , earthy space.</a:t>
            </a:r>
            <a:endParaRPr lang="en-US" dirty="0"/>
          </a:p>
        </p:txBody>
      </p:sp>
    </p:spTree>
  </p:cSld>
  <p:clrMapOvr>
    <a:masterClrMapping/>
  </p:clrMapOvr>
  <p:transition advTm="20187"/>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F5620.JPG"/>
          <p:cNvPicPr>
            <a:picLocks noChangeAspect="1"/>
          </p:cNvPicPr>
          <p:nvPr/>
        </p:nvPicPr>
        <p:blipFill>
          <a:blip r:embed="rId3" cstate="print"/>
          <a:stretch>
            <a:fillRect/>
          </a:stretch>
        </p:blipFill>
        <p:spPr>
          <a:xfrm>
            <a:off x="2667000" y="2438400"/>
            <a:ext cx="5588000" cy="4191000"/>
          </a:xfrm>
          <a:prstGeom prst="rect">
            <a:avLst/>
          </a:prstGeom>
        </p:spPr>
      </p:pic>
      <p:pic>
        <p:nvPicPr>
          <p:cNvPr id="8" name="Picture 7" descr="decor 004.jpg"/>
          <p:cNvPicPr>
            <a:picLocks noChangeAspect="1"/>
          </p:cNvPicPr>
          <p:nvPr/>
        </p:nvPicPr>
        <p:blipFill>
          <a:blip r:embed="rId4" cstate="print"/>
          <a:stretch>
            <a:fillRect/>
          </a:stretch>
        </p:blipFill>
        <p:spPr>
          <a:xfrm rot="5400000">
            <a:off x="1815084" y="2985516"/>
            <a:ext cx="4828032" cy="1600200"/>
          </a:xfrm>
          <a:prstGeom prst="rect">
            <a:avLst/>
          </a:prstGeom>
        </p:spPr>
      </p:pic>
      <p:pic>
        <p:nvPicPr>
          <p:cNvPr id="3" name="Picture 2" descr="DSCF5609.JPG"/>
          <p:cNvPicPr>
            <a:picLocks noChangeAspect="1"/>
          </p:cNvPicPr>
          <p:nvPr/>
        </p:nvPicPr>
        <p:blipFill>
          <a:blip r:embed="rId5" cstate="print"/>
          <a:stretch>
            <a:fillRect/>
          </a:stretch>
        </p:blipFill>
        <p:spPr>
          <a:xfrm rot="16200000" flipH="1">
            <a:off x="-101600" y="863600"/>
            <a:ext cx="4470400" cy="3352800"/>
          </a:xfrm>
          <a:prstGeom prst="rect">
            <a:avLst/>
          </a:prstGeom>
        </p:spPr>
      </p:pic>
      <p:pic>
        <p:nvPicPr>
          <p:cNvPr id="7" name="Picture 6" descr="decor 005.jpg"/>
          <p:cNvPicPr>
            <a:picLocks noChangeAspect="1"/>
          </p:cNvPicPr>
          <p:nvPr/>
        </p:nvPicPr>
        <p:blipFill>
          <a:blip r:embed="rId6" cstate="print"/>
          <a:stretch>
            <a:fillRect/>
          </a:stretch>
        </p:blipFill>
        <p:spPr>
          <a:xfrm rot="16200000">
            <a:off x="1063752" y="3355848"/>
            <a:ext cx="2596896" cy="3962400"/>
          </a:xfrm>
          <a:prstGeom prst="rect">
            <a:avLst/>
          </a:prstGeom>
        </p:spPr>
      </p:pic>
      <p:sp>
        <p:nvSpPr>
          <p:cNvPr id="9" name="Rectangle 8"/>
          <p:cNvSpPr/>
          <p:nvPr/>
        </p:nvSpPr>
        <p:spPr>
          <a:xfrm>
            <a:off x="4114800" y="609600"/>
            <a:ext cx="3966920" cy="646331"/>
          </a:xfrm>
          <a:prstGeom prst="rect">
            <a:avLst/>
          </a:prstGeom>
        </p:spPr>
        <p:txBody>
          <a:bodyPr wrap="none">
            <a:spAutoFit/>
          </a:bodyPr>
          <a:lstStyle/>
          <a:p>
            <a:r>
              <a:rPr lang="en-US" dirty="0" smtClean="0"/>
              <a:t>Sky bar Lounge Indoor/Outdoor Patio</a:t>
            </a:r>
          </a:p>
          <a:p>
            <a:pPr algn="ctr"/>
            <a:r>
              <a:rPr lang="en-US" dirty="0" smtClean="0"/>
              <a:t>Finishes</a:t>
            </a:r>
            <a:endParaRPr lang="en-US" dirty="0"/>
          </a:p>
        </p:txBody>
      </p:sp>
      <p:sp>
        <p:nvSpPr>
          <p:cNvPr id="10" name="TextBox 9"/>
          <p:cNvSpPr txBox="1"/>
          <p:nvPr/>
        </p:nvSpPr>
        <p:spPr>
          <a:xfrm>
            <a:off x="2667000" y="5791200"/>
            <a:ext cx="1252394" cy="369332"/>
          </a:xfrm>
          <a:prstGeom prst="rect">
            <a:avLst/>
          </a:prstGeom>
          <a:noFill/>
        </p:spPr>
        <p:txBody>
          <a:bodyPr wrap="none" rtlCol="0">
            <a:spAutoFit/>
          </a:bodyPr>
          <a:lstStyle/>
          <a:p>
            <a:r>
              <a:rPr lang="en-US" dirty="0" smtClean="0">
                <a:solidFill>
                  <a:schemeClr val="bg1">
                    <a:lumMod val="50000"/>
                    <a:lumOff val="50000"/>
                  </a:schemeClr>
                </a:solidFill>
              </a:rPr>
              <a:t>Wall Color</a:t>
            </a:r>
            <a:endParaRPr lang="en-US" dirty="0">
              <a:solidFill>
                <a:schemeClr val="bg1">
                  <a:lumMod val="50000"/>
                  <a:lumOff val="50000"/>
                </a:schemeClr>
              </a:solidFill>
            </a:endParaRPr>
          </a:p>
        </p:txBody>
      </p:sp>
      <p:sp>
        <p:nvSpPr>
          <p:cNvPr id="11" name="TextBox 10"/>
          <p:cNvSpPr txBox="1"/>
          <p:nvPr/>
        </p:nvSpPr>
        <p:spPr>
          <a:xfrm rot="16200000">
            <a:off x="4191000" y="2057400"/>
            <a:ext cx="1270989" cy="369332"/>
          </a:xfrm>
          <a:prstGeom prst="rect">
            <a:avLst/>
          </a:prstGeom>
          <a:noFill/>
        </p:spPr>
        <p:txBody>
          <a:bodyPr wrap="none" rtlCol="0">
            <a:spAutoFit/>
          </a:bodyPr>
          <a:lstStyle/>
          <a:p>
            <a:r>
              <a:rPr lang="en-US" dirty="0" smtClean="0"/>
              <a:t>Trim Color</a:t>
            </a:r>
            <a:endParaRPr lang="en-US" dirty="0"/>
          </a:p>
        </p:txBody>
      </p:sp>
      <p:sp>
        <p:nvSpPr>
          <p:cNvPr id="12" name="TextBox 11"/>
          <p:cNvSpPr txBox="1"/>
          <p:nvPr/>
        </p:nvSpPr>
        <p:spPr>
          <a:xfrm>
            <a:off x="6248400" y="6248400"/>
            <a:ext cx="2001958" cy="369332"/>
          </a:xfrm>
          <a:prstGeom prst="rect">
            <a:avLst/>
          </a:prstGeom>
          <a:noFill/>
        </p:spPr>
        <p:txBody>
          <a:bodyPr wrap="none" rtlCol="0">
            <a:spAutoFit/>
          </a:bodyPr>
          <a:lstStyle/>
          <a:p>
            <a:r>
              <a:rPr lang="en-US" dirty="0" smtClean="0"/>
              <a:t>Existing Tile Floor</a:t>
            </a:r>
            <a:endParaRPr lang="en-US" dirty="0"/>
          </a:p>
        </p:txBody>
      </p:sp>
    </p:spTree>
  </p:cSld>
  <p:clrMapOvr>
    <a:masterClrMapping/>
  </p:clrMapOvr>
  <p:transition advTm="6765"/>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ntitled2.bmp"/>
          <p:cNvPicPr>
            <a:picLocks noGrp="1" noChangeAspect="1"/>
          </p:cNvPicPr>
          <p:nvPr>
            <p:ph idx="4294967295"/>
          </p:nvPr>
        </p:nvPicPr>
        <p:blipFill>
          <a:blip r:embed="rId3" cstate="print"/>
          <a:stretch>
            <a:fillRect/>
          </a:stretch>
        </p:blipFill>
        <p:spPr>
          <a:xfrm>
            <a:off x="990600" y="609600"/>
            <a:ext cx="7143750" cy="5715000"/>
          </a:xfrm>
        </p:spPr>
      </p:pic>
    </p:spTree>
  </p:cSld>
  <p:clrMapOvr>
    <a:masterClrMapping/>
  </p:clrMapOvr>
  <p:transition spd="slow" advTm="8203">
    <p:wedg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54-1205-lg.jpg"/>
          <p:cNvPicPr>
            <a:picLocks noGrp="1" noChangeAspect="1"/>
          </p:cNvPicPr>
          <p:nvPr>
            <p:ph idx="1"/>
          </p:nvPr>
        </p:nvPicPr>
        <p:blipFill>
          <a:blip r:embed="rId3" cstate="print"/>
          <a:stretch>
            <a:fillRect/>
          </a:stretch>
        </p:blipFill>
        <p:spPr>
          <a:xfrm>
            <a:off x="2667000" y="2286000"/>
            <a:ext cx="3571875" cy="2857500"/>
          </a:xfrm>
        </p:spPr>
      </p:pic>
      <p:sp>
        <p:nvSpPr>
          <p:cNvPr id="3" name="Title 2"/>
          <p:cNvSpPr>
            <a:spLocks noGrp="1"/>
          </p:cNvSpPr>
          <p:nvPr>
            <p:ph type="title"/>
          </p:nvPr>
        </p:nvSpPr>
        <p:spPr>
          <a:xfrm>
            <a:off x="1828800" y="533400"/>
            <a:ext cx="4876800" cy="1219200"/>
          </a:xfrm>
        </p:spPr>
        <p:txBody>
          <a:bodyPr/>
          <a:lstStyle/>
          <a:p>
            <a:pPr algn="ctr"/>
            <a:r>
              <a:rPr smtClean="0"/>
              <a:t>Rosalio Arm Chair</a:t>
            </a:r>
            <a:endParaRPr lang="en-US" dirty="0"/>
          </a:p>
        </p:txBody>
      </p:sp>
      <p:sp>
        <p:nvSpPr>
          <p:cNvPr id="5" name="TextBox 4"/>
          <p:cNvSpPr txBox="1"/>
          <p:nvPr/>
        </p:nvSpPr>
        <p:spPr>
          <a:xfrm>
            <a:off x="1600200" y="5334000"/>
            <a:ext cx="5867400" cy="1200329"/>
          </a:xfrm>
          <a:prstGeom prst="rect">
            <a:avLst/>
          </a:prstGeom>
          <a:noFill/>
        </p:spPr>
        <p:txBody>
          <a:bodyPr wrap="square" rtlCol="0">
            <a:spAutoFit/>
          </a:bodyPr>
          <a:lstStyle/>
          <a:p>
            <a:pPr algn="ctr"/>
            <a:r>
              <a:rPr lang="en-US" dirty="0" smtClean="0"/>
              <a:t>Natural white washed wicker with stainless feet and red  indoor /outdoor fabric bring  Italian Urbanity to the space, blending the patio finishes with the interior, yet creating  a separate statement all of it’s own.</a:t>
            </a:r>
            <a:endParaRPr lang="en-US" dirty="0"/>
          </a:p>
        </p:txBody>
      </p:sp>
    </p:spTree>
  </p:cSld>
  <p:clrMapOvr>
    <a:masterClrMapping/>
  </p:clrMapOvr>
  <p:transition spd="slow" advTm="11000">
    <p:pull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OC-160-lg.jpg"/>
          <p:cNvPicPr>
            <a:picLocks noGrp="1" noChangeAspect="1"/>
          </p:cNvPicPr>
          <p:nvPr>
            <p:ph idx="1"/>
          </p:nvPr>
        </p:nvPicPr>
        <p:blipFill>
          <a:blip r:embed="rId3" cstate="print"/>
          <a:stretch>
            <a:fillRect/>
          </a:stretch>
        </p:blipFill>
        <p:spPr>
          <a:xfrm>
            <a:off x="3048000" y="1524000"/>
            <a:ext cx="2914650" cy="3095625"/>
          </a:xfrm>
        </p:spPr>
      </p:pic>
      <p:sp>
        <p:nvSpPr>
          <p:cNvPr id="3" name="Title 2"/>
          <p:cNvSpPr>
            <a:spLocks noGrp="1"/>
          </p:cNvSpPr>
          <p:nvPr>
            <p:ph type="title"/>
          </p:nvPr>
        </p:nvSpPr>
        <p:spPr>
          <a:xfrm>
            <a:off x="2514600" y="0"/>
            <a:ext cx="3886200" cy="1219200"/>
          </a:xfrm>
        </p:spPr>
        <p:txBody>
          <a:bodyPr/>
          <a:lstStyle/>
          <a:p>
            <a:r>
              <a:rPr smtClean="0"/>
              <a:t>Luna Side Chair</a:t>
            </a:r>
            <a:endParaRPr lang="en-US" dirty="0"/>
          </a:p>
        </p:txBody>
      </p:sp>
      <p:sp>
        <p:nvSpPr>
          <p:cNvPr id="5" name="Rectangle 4"/>
          <p:cNvSpPr/>
          <p:nvPr/>
        </p:nvSpPr>
        <p:spPr>
          <a:xfrm>
            <a:off x="2286000" y="4876800"/>
            <a:ext cx="4572000" cy="1754326"/>
          </a:xfrm>
          <a:prstGeom prst="rect">
            <a:avLst/>
          </a:prstGeom>
        </p:spPr>
        <p:txBody>
          <a:bodyPr>
            <a:spAutoFit/>
          </a:bodyPr>
          <a:lstStyle/>
          <a:p>
            <a:pPr algn="ctr"/>
            <a:r>
              <a:rPr lang="en-US" dirty="0" smtClean="0"/>
              <a:t>Again, the natural white washed wicker with stainless feet and red  indoor /outdoor fabric bring  Italian Urbanity to the space, blending the patio finishes with the interior, yet creating  a separate statement all of it’s own.</a:t>
            </a:r>
            <a:endParaRPr lang="en-US" dirty="0"/>
          </a:p>
        </p:txBody>
      </p:sp>
    </p:spTree>
  </p:cSld>
  <p:clrMapOvr>
    <a:masterClrMapping/>
  </p:clrMapOvr>
  <p:transition spd="slow" advTm="7875">
    <p:pull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B-RT111-lg.jpg"/>
          <p:cNvPicPr>
            <a:picLocks noChangeAspect="1"/>
          </p:cNvPicPr>
          <p:nvPr/>
        </p:nvPicPr>
        <p:blipFill>
          <a:blip r:embed="rId3" cstate="print"/>
          <a:stretch>
            <a:fillRect/>
          </a:stretch>
        </p:blipFill>
        <p:spPr>
          <a:xfrm>
            <a:off x="2786062" y="2595562"/>
            <a:ext cx="3571875" cy="1666875"/>
          </a:xfrm>
          <a:prstGeom prst="rect">
            <a:avLst/>
          </a:prstGeom>
        </p:spPr>
      </p:pic>
      <p:sp>
        <p:nvSpPr>
          <p:cNvPr id="3" name="TextBox 2"/>
          <p:cNvSpPr txBox="1"/>
          <p:nvPr/>
        </p:nvSpPr>
        <p:spPr>
          <a:xfrm>
            <a:off x="1295400" y="914400"/>
            <a:ext cx="6475171" cy="646331"/>
          </a:xfrm>
          <a:prstGeom prst="rect">
            <a:avLst/>
          </a:prstGeom>
          <a:noFill/>
        </p:spPr>
        <p:txBody>
          <a:bodyPr wrap="none" rtlCol="0">
            <a:spAutoFit/>
          </a:bodyPr>
          <a:lstStyle/>
          <a:p>
            <a:r>
              <a:rPr lang="en-US" sz="3600" dirty="0" smtClean="0"/>
              <a:t>Ratu Coffee Table with slide out</a:t>
            </a:r>
            <a:endParaRPr lang="en-US" sz="3600" dirty="0"/>
          </a:p>
        </p:txBody>
      </p:sp>
      <p:sp>
        <p:nvSpPr>
          <p:cNvPr id="4" name="TextBox 3"/>
          <p:cNvSpPr txBox="1"/>
          <p:nvPr/>
        </p:nvSpPr>
        <p:spPr>
          <a:xfrm>
            <a:off x="2667000" y="4953000"/>
            <a:ext cx="3334246" cy="646331"/>
          </a:xfrm>
          <a:prstGeom prst="rect">
            <a:avLst/>
          </a:prstGeom>
          <a:noFill/>
        </p:spPr>
        <p:txBody>
          <a:bodyPr wrap="none" rtlCol="0">
            <a:spAutoFit/>
          </a:bodyPr>
          <a:lstStyle/>
          <a:p>
            <a:pPr algn="ctr"/>
            <a:r>
              <a:rPr lang="en-US" dirty="0" smtClean="0"/>
              <a:t>Natural 2mm laminated  wicker</a:t>
            </a:r>
          </a:p>
          <a:p>
            <a:pPr algn="ctr"/>
            <a:r>
              <a:rPr lang="en-US" dirty="0" smtClean="0"/>
              <a:t>39 x93 18H</a:t>
            </a:r>
            <a:endParaRPr lang="en-US" dirty="0"/>
          </a:p>
        </p:txBody>
      </p:sp>
    </p:spTree>
  </p:cSld>
  <p:clrMapOvr>
    <a:masterClrMapping/>
  </p:clrMapOvr>
  <p:transition spd="slow" advTm="6125">
    <p:pull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B-RT201SET-lg.jpg"/>
          <p:cNvPicPr>
            <a:picLocks noChangeAspect="1"/>
          </p:cNvPicPr>
          <p:nvPr/>
        </p:nvPicPr>
        <p:blipFill>
          <a:blip r:embed="rId3" cstate="print"/>
          <a:stretch>
            <a:fillRect/>
          </a:stretch>
        </p:blipFill>
        <p:spPr>
          <a:xfrm>
            <a:off x="2881312" y="1643062"/>
            <a:ext cx="3381375" cy="3571875"/>
          </a:xfrm>
          <a:prstGeom prst="rect">
            <a:avLst/>
          </a:prstGeom>
        </p:spPr>
      </p:pic>
      <p:sp>
        <p:nvSpPr>
          <p:cNvPr id="3" name="TextBox 2"/>
          <p:cNvSpPr txBox="1"/>
          <p:nvPr/>
        </p:nvSpPr>
        <p:spPr>
          <a:xfrm>
            <a:off x="2438400" y="762000"/>
            <a:ext cx="4523674" cy="646331"/>
          </a:xfrm>
          <a:prstGeom prst="rect">
            <a:avLst/>
          </a:prstGeom>
          <a:noFill/>
        </p:spPr>
        <p:txBody>
          <a:bodyPr wrap="none" rtlCol="0">
            <a:spAutoFit/>
          </a:bodyPr>
          <a:lstStyle/>
          <a:p>
            <a:r>
              <a:rPr lang="en-US" sz="3600" dirty="0" smtClean="0"/>
              <a:t>Ratu Console Bar Sets</a:t>
            </a:r>
            <a:endParaRPr lang="en-US" sz="3600" dirty="0"/>
          </a:p>
        </p:txBody>
      </p:sp>
      <p:sp>
        <p:nvSpPr>
          <p:cNvPr id="5" name="Rectangle 4"/>
          <p:cNvSpPr/>
          <p:nvPr/>
        </p:nvSpPr>
        <p:spPr>
          <a:xfrm>
            <a:off x="2895600" y="5562600"/>
            <a:ext cx="3334246" cy="646331"/>
          </a:xfrm>
          <a:prstGeom prst="rect">
            <a:avLst/>
          </a:prstGeom>
        </p:spPr>
        <p:txBody>
          <a:bodyPr wrap="none">
            <a:spAutoFit/>
          </a:bodyPr>
          <a:lstStyle/>
          <a:p>
            <a:pPr algn="ctr"/>
            <a:r>
              <a:rPr lang="en-US" dirty="0" smtClean="0"/>
              <a:t>Natural 2mm laminated  wicker</a:t>
            </a:r>
          </a:p>
          <a:p>
            <a:pPr algn="ctr"/>
            <a:r>
              <a:rPr lang="en-US" dirty="0" smtClean="0"/>
              <a:t>36 x 16 x 30</a:t>
            </a:r>
          </a:p>
        </p:txBody>
      </p:sp>
    </p:spTree>
  </p:cSld>
  <p:clrMapOvr>
    <a:masterClrMapping/>
  </p:clrMapOvr>
  <p:transition spd="slow" advTm="6328">
    <p:pull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M-1195-lg.jpg"/>
          <p:cNvPicPr>
            <a:picLocks noGrp="1" noChangeAspect="1"/>
          </p:cNvPicPr>
          <p:nvPr>
            <p:ph idx="1"/>
          </p:nvPr>
        </p:nvPicPr>
        <p:blipFill>
          <a:blip r:embed="rId3" cstate="print"/>
          <a:stretch>
            <a:fillRect/>
          </a:stretch>
        </p:blipFill>
        <p:spPr>
          <a:xfrm>
            <a:off x="3657600" y="1752600"/>
            <a:ext cx="1885950" cy="3571875"/>
          </a:xfrm>
        </p:spPr>
      </p:pic>
      <p:sp>
        <p:nvSpPr>
          <p:cNvPr id="3" name="Title 2"/>
          <p:cNvSpPr>
            <a:spLocks noGrp="1"/>
          </p:cNvSpPr>
          <p:nvPr>
            <p:ph type="title"/>
          </p:nvPr>
        </p:nvSpPr>
        <p:spPr>
          <a:xfrm>
            <a:off x="1828800" y="228600"/>
            <a:ext cx="5715000" cy="1219200"/>
          </a:xfrm>
        </p:spPr>
        <p:txBody>
          <a:bodyPr/>
          <a:lstStyle/>
          <a:p>
            <a:r>
              <a:rPr smtClean="0"/>
              <a:t>Minoru Partition Lamp</a:t>
            </a:r>
            <a:endParaRPr lang="en-US" dirty="0"/>
          </a:p>
        </p:txBody>
      </p:sp>
      <p:sp>
        <p:nvSpPr>
          <p:cNvPr id="5" name="TextBox 4"/>
          <p:cNvSpPr txBox="1"/>
          <p:nvPr/>
        </p:nvSpPr>
        <p:spPr>
          <a:xfrm>
            <a:off x="2895600" y="5638800"/>
            <a:ext cx="3593997" cy="646331"/>
          </a:xfrm>
          <a:prstGeom prst="rect">
            <a:avLst/>
          </a:prstGeom>
          <a:noFill/>
        </p:spPr>
        <p:txBody>
          <a:bodyPr wrap="none" rtlCol="0">
            <a:spAutoFit/>
          </a:bodyPr>
          <a:lstStyle/>
          <a:p>
            <a:pPr algn="ctr"/>
            <a:r>
              <a:rPr lang="en-US" dirty="0" smtClean="0"/>
              <a:t>39W x 71H x 8” D</a:t>
            </a:r>
          </a:p>
          <a:p>
            <a:pPr algn="ctr"/>
            <a:r>
              <a:rPr lang="en-US" dirty="0" smtClean="0"/>
              <a:t>Iron, Fiber, Natural Antiqued Doft</a:t>
            </a:r>
            <a:endParaRPr lang="en-US" dirty="0"/>
          </a:p>
        </p:txBody>
      </p:sp>
    </p:spTree>
  </p:cSld>
  <p:clrMapOvr>
    <a:masterClrMapping/>
  </p:clrMapOvr>
  <p:transition spd="slow" advTm="6140">
    <p:pull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uscany_first_floor.jpg"/>
          <p:cNvPicPr>
            <a:picLocks noGrp="1" noChangeAspect="1"/>
          </p:cNvPicPr>
          <p:nvPr>
            <p:ph idx="1"/>
          </p:nvPr>
        </p:nvPicPr>
        <p:blipFill>
          <a:blip r:embed="rId3" cstate="print"/>
          <a:stretch>
            <a:fillRect/>
          </a:stretch>
        </p:blipFill>
        <p:spPr>
          <a:xfrm>
            <a:off x="1219200" y="1752600"/>
            <a:ext cx="6838533" cy="4572000"/>
          </a:xfrm>
        </p:spPr>
      </p:pic>
      <p:sp>
        <p:nvSpPr>
          <p:cNvPr id="3" name="Title 2"/>
          <p:cNvSpPr>
            <a:spLocks noGrp="1"/>
          </p:cNvSpPr>
          <p:nvPr>
            <p:ph type="title"/>
          </p:nvPr>
        </p:nvSpPr>
        <p:spPr>
          <a:xfrm>
            <a:off x="457200" y="381000"/>
            <a:ext cx="8229600" cy="1219200"/>
          </a:xfrm>
        </p:spPr>
        <p:txBody>
          <a:bodyPr>
            <a:noAutofit/>
          </a:bodyPr>
          <a:lstStyle/>
          <a:p>
            <a:pPr algn="ctr"/>
            <a:r>
              <a:rPr sz="3200" smtClean="0"/>
              <a:t>Downstairs </a:t>
            </a:r>
            <a:r>
              <a:rPr lang="en-US" sz="3200" dirty="0" smtClean="0"/>
              <a:t>–</a:t>
            </a:r>
            <a:r>
              <a:rPr sz="3200" smtClean="0"/>
              <a:t> </a:t>
            </a:r>
            <a:br>
              <a:rPr sz="3200" smtClean="0"/>
            </a:br>
            <a:r>
              <a:rPr sz="3200" smtClean="0"/>
              <a:t>Fine Dining &amp; Patio Entry Lounge</a:t>
            </a:r>
            <a:br>
              <a:rPr sz="3200" smtClean="0"/>
            </a:br>
            <a:r>
              <a:rPr sz="3200" smtClean="0"/>
              <a:t>Space Plan</a:t>
            </a:r>
            <a:endParaRPr lang="en-US" sz="3200" dirty="0"/>
          </a:p>
        </p:txBody>
      </p:sp>
      <p:cxnSp>
        <p:nvCxnSpPr>
          <p:cNvPr id="8" name="Straight Arrow Connector 7"/>
          <p:cNvCxnSpPr/>
          <p:nvPr/>
        </p:nvCxnSpPr>
        <p:spPr>
          <a:xfrm rot="5400000">
            <a:off x="5410200" y="3276600"/>
            <a:ext cx="1752600" cy="1295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6705600" y="2667000"/>
            <a:ext cx="878895" cy="369332"/>
          </a:xfrm>
          <a:prstGeom prst="rect">
            <a:avLst/>
          </a:prstGeom>
          <a:noFill/>
        </p:spPr>
        <p:txBody>
          <a:bodyPr wrap="none" rtlCol="0">
            <a:spAutoFit/>
          </a:bodyPr>
          <a:lstStyle/>
          <a:p>
            <a:r>
              <a:rPr lang="en-US" dirty="0" smtClean="0">
                <a:solidFill>
                  <a:schemeClr val="bg1">
                    <a:lumMod val="65000"/>
                    <a:lumOff val="35000"/>
                  </a:schemeClr>
                </a:solidFill>
              </a:rPr>
              <a:t>3</a:t>
            </a:r>
            <a:r>
              <a:rPr lang="en-US" dirty="0" smtClean="0"/>
              <a:t> </a:t>
            </a:r>
            <a:r>
              <a:rPr lang="en-US" dirty="0" smtClean="0">
                <a:solidFill>
                  <a:schemeClr val="bg1">
                    <a:lumMod val="65000"/>
                    <a:lumOff val="35000"/>
                  </a:schemeClr>
                </a:solidFill>
              </a:rPr>
              <a:t>Form</a:t>
            </a:r>
            <a:endParaRPr lang="en-US" dirty="0">
              <a:solidFill>
                <a:schemeClr val="bg1">
                  <a:lumMod val="65000"/>
                  <a:lumOff val="35000"/>
                </a:schemeClr>
              </a:solidFill>
            </a:endParaRPr>
          </a:p>
        </p:txBody>
      </p:sp>
    </p:spTree>
  </p:cSld>
  <p:clrMapOvr>
    <a:masterClrMapping/>
  </p:clrMapOvr>
  <p:transition advTm="8594"/>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fontScale="90000"/>
          </a:bodyPr>
          <a:lstStyle/>
          <a:p>
            <a:r>
              <a:rPr smtClean="0"/>
              <a:t>Refurbish existing cabinet to conceal  TV </a:t>
            </a:r>
            <a:endParaRPr lang="en-US" dirty="0"/>
          </a:p>
        </p:txBody>
      </p:sp>
      <p:pic>
        <p:nvPicPr>
          <p:cNvPr id="4" name="Picture 3" descr="DSCF55921.JPG"/>
          <p:cNvPicPr>
            <a:picLocks noChangeAspect="1"/>
          </p:cNvPicPr>
          <p:nvPr/>
        </p:nvPicPr>
        <p:blipFill>
          <a:blip r:embed="rId3" cstate="print"/>
          <a:stretch>
            <a:fillRect/>
          </a:stretch>
        </p:blipFill>
        <p:spPr>
          <a:xfrm>
            <a:off x="2819400" y="1447800"/>
            <a:ext cx="2819400" cy="5029200"/>
          </a:xfrm>
          <a:prstGeom prst="rect">
            <a:avLst/>
          </a:prstGeom>
        </p:spPr>
      </p:pic>
    </p:spTree>
  </p:cSld>
  <p:clrMapOvr>
    <a:masterClrMapping/>
  </p:clrMapOvr>
  <p:transition spd="slow" advTm="6656">
    <p:pull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B-JF-P-34-sm.jpg"/>
          <p:cNvPicPr>
            <a:picLocks noChangeAspect="1"/>
          </p:cNvPicPr>
          <p:nvPr/>
        </p:nvPicPr>
        <p:blipFill>
          <a:blip r:embed="rId3" cstate="print"/>
          <a:stretch>
            <a:fillRect/>
          </a:stretch>
        </p:blipFill>
        <p:spPr>
          <a:xfrm>
            <a:off x="1066800" y="609600"/>
            <a:ext cx="4267200" cy="4312596"/>
          </a:xfrm>
          <a:prstGeom prst="rect">
            <a:avLst/>
          </a:prstGeom>
        </p:spPr>
      </p:pic>
      <p:pic>
        <p:nvPicPr>
          <p:cNvPr id="4" name="Picture 3" descr="KB-JF-P-65-lg.jpg"/>
          <p:cNvPicPr>
            <a:picLocks noChangeAspect="1"/>
          </p:cNvPicPr>
          <p:nvPr/>
        </p:nvPicPr>
        <p:blipFill>
          <a:blip r:embed="rId4" cstate="print"/>
          <a:stretch>
            <a:fillRect/>
          </a:stretch>
        </p:blipFill>
        <p:spPr>
          <a:xfrm>
            <a:off x="4648200" y="1371600"/>
            <a:ext cx="3571875" cy="3571875"/>
          </a:xfrm>
          <a:prstGeom prst="rect">
            <a:avLst/>
          </a:prstGeom>
        </p:spPr>
      </p:pic>
      <p:pic>
        <p:nvPicPr>
          <p:cNvPr id="3" name="Picture 2" descr="KB-JF-P-45-lg.jpg"/>
          <p:cNvPicPr>
            <a:picLocks noChangeAspect="1"/>
          </p:cNvPicPr>
          <p:nvPr/>
        </p:nvPicPr>
        <p:blipFill>
          <a:blip r:embed="rId5" cstate="print"/>
          <a:stretch>
            <a:fillRect/>
          </a:stretch>
        </p:blipFill>
        <p:spPr>
          <a:xfrm>
            <a:off x="3733800" y="3962400"/>
            <a:ext cx="2514600" cy="2481072"/>
          </a:xfrm>
          <a:prstGeom prst="rect">
            <a:avLst/>
          </a:prstGeom>
        </p:spPr>
      </p:pic>
      <p:sp>
        <p:nvSpPr>
          <p:cNvPr id="5" name="TextBox 4"/>
          <p:cNvSpPr txBox="1"/>
          <p:nvPr/>
        </p:nvSpPr>
        <p:spPr>
          <a:xfrm>
            <a:off x="990600" y="5181600"/>
            <a:ext cx="2586798" cy="646331"/>
          </a:xfrm>
          <a:prstGeom prst="rect">
            <a:avLst/>
          </a:prstGeom>
          <a:noFill/>
        </p:spPr>
        <p:txBody>
          <a:bodyPr wrap="none" rtlCol="0">
            <a:spAutoFit/>
          </a:bodyPr>
          <a:lstStyle/>
          <a:p>
            <a:pPr algn="ctr"/>
            <a:r>
              <a:rPr lang="en-US" dirty="0" smtClean="0"/>
              <a:t>Acrylic on canvas</a:t>
            </a:r>
          </a:p>
          <a:p>
            <a:pPr algn="ctr"/>
            <a:r>
              <a:rPr lang="en-US" dirty="0" smtClean="0"/>
              <a:t>Indoor/outdoor artwork</a:t>
            </a:r>
            <a:endParaRPr lang="en-US" dirty="0"/>
          </a:p>
        </p:txBody>
      </p:sp>
    </p:spTree>
  </p:cSld>
  <p:clrMapOvr>
    <a:masterClrMapping/>
  </p:clrMapOvr>
  <p:transition spd="slow" advTm="4797">
    <p:pull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juri_caffee_06.jpg"/>
          <p:cNvPicPr>
            <a:picLocks noChangeAspect="1"/>
          </p:cNvPicPr>
          <p:nvPr/>
        </p:nvPicPr>
        <p:blipFill>
          <a:blip r:embed="rId3" cstate="print"/>
          <a:stretch>
            <a:fillRect/>
          </a:stretch>
        </p:blipFill>
        <p:spPr>
          <a:xfrm>
            <a:off x="381000" y="1447800"/>
            <a:ext cx="5029200" cy="5029200"/>
          </a:xfrm>
          <a:prstGeom prst="rect">
            <a:avLst/>
          </a:prstGeom>
        </p:spPr>
      </p:pic>
      <p:sp>
        <p:nvSpPr>
          <p:cNvPr id="3" name="Title 2"/>
          <p:cNvSpPr>
            <a:spLocks noGrp="1"/>
          </p:cNvSpPr>
          <p:nvPr>
            <p:ph type="title"/>
          </p:nvPr>
        </p:nvSpPr>
        <p:spPr/>
        <p:txBody>
          <a:bodyPr/>
          <a:lstStyle/>
          <a:p>
            <a:pPr algn="ctr"/>
            <a:r>
              <a:rPr smtClean="0"/>
              <a:t>Exterior Patio Furnishings</a:t>
            </a:r>
            <a:endParaRPr lang="en-US" dirty="0"/>
          </a:p>
        </p:txBody>
      </p:sp>
      <p:pic>
        <p:nvPicPr>
          <p:cNvPr id="5" name="Picture 4" descr="BB-MR126-sm.jpg"/>
          <p:cNvPicPr>
            <a:picLocks noChangeAspect="1"/>
          </p:cNvPicPr>
          <p:nvPr/>
        </p:nvPicPr>
        <p:blipFill>
          <a:blip r:embed="rId4" cstate="print"/>
          <a:stretch>
            <a:fillRect/>
          </a:stretch>
        </p:blipFill>
        <p:spPr>
          <a:xfrm>
            <a:off x="6477000" y="3352800"/>
            <a:ext cx="2438400" cy="2460567"/>
          </a:xfrm>
          <a:prstGeom prst="rect">
            <a:avLst/>
          </a:prstGeom>
        </p:spPr>
      </p:pic>
      <p:pic>
        <p:nvPicPr>
          <p:cNvPr id="4" name="Content Placeholder 3" descr="BB-ICR101-SWH-sm.jpg"/>
          <p:cNvPicPr>
            <a:picLocks noGrp="1" noChangeAspect="1"/>
          </p:cNvPicPr>
          <p:nvPr>
            <p:ph idx="1"/>
          </p:nvPr>
        </p:nvPicPr>
        <p:blipFill>
          <a:blip r:embed="rId5" cstate="print"/>
          <a:stretch>
            <a:fillRect/>
          </a:stretch>
        </p:blipFill>
        <p:spPr>
          <a:xfrm>
            <a:off x="4648200" y="1828800"/>
            <a:ext cx="2133600" cy="2854817"/>
          </a:xfrm>
        </p:spPr>
      </p:pic>
      <p:pic>
        <p:nvPicPr>
          <p:cNvPr id="9" name="Picture 8" descr="skia_vertijet_juri_g_shade.jpg"/>
          <p:cNvPicPr>
            <a:picLocks noChangeAspect="1"/>
          </p:cNvPicPr>
          <p:nvPr/>
        </p:nvPicPr>
        <p:blipFill>
          <a:blip r:embed="rId6" cstate="print"/>
          <a:stretch>
            <a:fillRect/>
          </a:stretch>
        </p:blipFill>
        <p:spPr>
          <a:xfrm>
            <a:off x="2209800" y="5029200"/>
            <a:ext cx="4457700" cy="1428750"/>
          </a:xfrm>
          <a:prstGeom prst="rect">
            <a:avLst/>
          </a:prstGeom>
        </p:spPr>
      </p:pic>
      <p:pic>
        <p:nvPicPr>
          <p:cNvPr id="10" name="Picture 9" descr="base_media.jpg"/>
          <p:cNvPicPr>
            <a:picLocks noChangeAspect="1"/>
          </p:cNvPicPr>
          <p:nvPr/>
        </p:nvPicPr>
        <p:blipFill>
          <a:blip r:embed="rId7" cstate="print"/>
          <a:stretch>
            <a:fillRect/>
          </a:stretch>
        </p:blipFill>
        <p:spPr>
          <a:xfrm>
            <a:off x="7162800" y="1524000"/>
            <a:ext cx="1219200" cy="1567543"/>
          </a:xfrm>
          <a:prstGeom prst="rect">
            <a:avLst/>
          </a:prstGeom>
        </p:spPr>
      </p:pic>
    </p:spTree>
  </p:cSld>
  <p:clrMapOvr>
    <a:masterClrMapping/>
  </p:clrMapOvr>
  <p:transition spd="slow" advTm="6406">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juri_caffee_06.jpg"/>
          <p:cNvPicPr>
            <a:picLocks noGrp="1" noChangeAspect="1"/>
          </p:cNvPicPr>
          <p:nvPr>
            <p:ph idx="1"/>
          </p:nvPr>
        </p:nvPicPr>
        <p:blipFill>
          <a:blip r:embed="rId3" cstate="print"/>
          <a:stretch>
            <a:fillRect/>
          </a:stretch>
        </p:blipFill>
        <p:spPr>
          <a:xfrm>
            <a:off x="914400" y="1600200"/>
            <a:ext cx="4229100" cy="4229100"/>
          </a:xfrm>
        </p:spPr>
      </p:pic>
      <p:sp>
        <p:nvSpPr>
          <p:cNvPr id="3" name="Title 2"/>
          <p:cNvSpPr>
            <a:spLocks noGrp="1"/>
          </p:cNvSpPr>
          <p:nvPr>
            <p:ph type="title"/>
          </p:nvPr>
        </p:nvSpPr>
        <p:spPr/>
        <p:txBody>
          <a:bodyPr/>
          <a:lstStyle/>
          <a:p>
            <a:pPr algn="ctr"/>
            <a:r>
              <a:rPr smtClean="0"/>
              <a:t>Lighted Outdoor Umbrella</a:t>
            </a:r>
            <a:endParaRPr lang="en-US" dirty="0"/>
          </a:p>
        </p:txBody>
      </p:sp>
      <p:pic>
        <p:nvPicPr>
          <p:cNvPr id="5" name="Picture 4" descr="skia_vertijet_juri_g_shade.jpg"/>
          <p:cNvPicPr>
            <a:picLocks noChangeAspect="1"/>
          </p:cNvPicPr>
          <p:nvPr/>
        </p:nvPicPr>
        <p:blipFill>
          <a:blip r:embed="rId4" cstate="print"/>
          <a:stretch>
            <a:fillRect/>
          </a:stretch>
        </p:blipFill>
        <p:spPr>
          <a:xfrm>
            <a:off x="3886200" y="2971800"/>
            <a:ext cx="4457700" cy="1428750"/>
          </a:xfrm>
          <a:prstGeom prst="rect">
            <a:avLst/>
          </a:prstGeom>
          <a:ln>
            <a:solidFill>
              <a:schemeClr val="tx1"/>
            </a:solidFill>
            <a:prstDash val="sysDot"/>
          </a:ln>
        </p:spPr>
      </p:pic>
      <p:sp>
        <p:nvSpPr>
          <p:cNvPr id="6" name="TextBox 5"/>
          <p:cNvSpPr txBox="1"/>
          <p:nvPr/>
        </p:nvSpPr>
        <p:spPr>
          <a:xfrm>
            <a:off x="5715000" y="4572000"/>
            <a:ext cx="2209799" cy="923330"/>
          </a:xfrm>
          <a:prstGeom prst="rect">
            <a:avLst/>
          </a:prstGeom>
          <a:noFill/>
        </p:spPr>
        <p:txBody>
          <a:bodyPr wrap="square" rtlCol="0">
            <a:spAutoFit/>
          </a:bodyPr>
          <a:lstStyle/>
          <a:p>
            <a:r>
              <a:rPr lang="en-US" dirty="0" smtClean="0"/>
              <a:t>Light rotates through 3 different colors</a:t>
            </a:r>
            <a:endParaRPr lang="en-US" dirty="0"/>
          </a:p>
        </p:txBody>
      </p:sp>
    </p:spTree>
  </p:cSld>
  <p:clrMapOvr>
    <a:masterClrMapping/>
  </p:clrMapOvr>
  <p:transition advTm="6266"/>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1-Tempe_Town_Lake3.jpg"/>
          <p:cNvPicPr>
            <a:picLocks noGrp="1" noChangeAspect="1"/>
          </p:cNvPicPr>
          <p:nvPr>
            <p:ph idx="1"/>
          </p:nvPr>
        </p:nvPicPr>
        <p:blipFill>
          <a:blip r:embed="rId3" cstate="print"/>
          <a:stretch>
            <a:fillRect/>
          </a:stretch>
        </p:blipFill>
        <p:spPr>
          <a:xfrm>
            <a:off x="685800" y="2362200"/>
            <a:ext cx="4495800" cy="3012186"/>
          </a:xfrm>
        </p:spPr>
      </p:pic>
      <p:sp>
        <p:nvSpPr>
          <p:cNvPr id="3" name="Title 2"/>
          <p:cNvSpPr>
            <a:spLocks noGrp="1"/>
          </p:cNvSpPr>
          <p:nvPr>
            <p:ph type="title"/>
          </p:nvPr>
        </p:nvSpPr>
        <p:spPr/>
        <p:txBody>
          <a:bodyPr/>
          <a:lstStyle/>
          <a:p>
            <a:pPr algn="ctr"/>
            <a:r>
              <a:rPr smtClean="0"/>
              <a:t>Alternate outdoor Sail structures</a:t>
            </a:r>
            <a:endParaRPr lang="en-US" dirty="0"/>
          </a:p>
        </p:txBody>
      </p:sp>
      <p:pic>
        <p:nvPicPr>
          <p:cNvPr id="5" name="Picture 4" descr="17-Longbow_Golf_Course4.jpg"/>
          <p:cNvPicPr>
            <a:picLocks noChangeAspect="1"/>
          </p:cNvPicPr>
          <p:nvPr/>
        </p:nvPicPr>
        <p:blipFill>
          <a:blip r:embed="rId4" cstate="print"/>
          <a:stretch>
            <a:fillRect/>
          </a:stretch>
        </p:blipFill>
        <p:spPr>
          <a:xfrm>
            <a:off x="4724400" y="1676400"/>
            <a:ext cx="3259455" cy="4475224"/>
          </a:xfrm>
          <a:prstGeom prst="rect">
            <a:avLst/>
          </a:prstGeom>
        </p:spPr>
      </p:pic>
    </p:spTree>
  </p:cSld>
  <p:clrMapOvr>
    <a:masterClrMapping/>
  </p:clrMapOvr>
  <p:transition advTm="6266"/>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19400" y="228600"/>
            <a:ext cx="3276600" cy="1219200"/>
          </a:xfrm>
        </p:spPr>
        <p:txBody>
          <a:bodyPr/>
          <a:lstStyle/>
          <a:p>
            <a:r>
              <a:rPr smtClean="0"/>
              <a:t>Icarus Chair </a:t>
            </a:r>
            <a:endParaRPr lang="en-US" dirty="0"/>
          </a:p>
        </p:txBody>
      </p:sp>
      <p:pic>
        <p:nvPicPr>
          <p:cNvPr id="7" name="Content Placeholder 6" descr="BB-ICR101-SWH-sm.jpg"/>
          <p:cNvPicPr>
            <a:picLocks noGrp="1" noChangeAspect="1"/>
          </p:cNvPicPr>
          <p:nvPr>
            <p:ph idx="1"/>
          </p:nvPr>
        </p:nvPicPr>
        <p:blipFill>
          <a:blip r:embed="rId3" cstate="print"/>
          <a:stretch>
            <a:fillRect/>
          </a:stretch>
        </p:blipFill>
        <p:spPr>
          <a:xfrm>
            <a:off x="2667000" y="1447800"/>
            <a:ext cx="3343275" cy="4473396"/>
          </a:xfrm>
        </p:spPr>
      </p:pic>
      <p:sp>
        <p:nvSpPr>
          <p:cNvPr id="4" name="TextBox 3"/>
          <p:cNvSpPr txBox="1"/>
          <p:nvPr/>
        </p:nvSpPr>
        <p:spPr>
          <a:xfrm>
            <a:off x="6248400" y="2895600"/>
            <a:ext cx="2240100" cy="1200329"/>
          </a:xfrm>
          <a:prstGeom prst="rect">
            <a:avLst/>
          </a:prstGeom>
          <a:noFill/>
        </p:spPr>
        <p:txBody>
          <a:bodyPr wrap="none" rtlCol="0">
            <a:spAutoFit/>
          </a:bodyPr>
          <a:lstStyle/>
          <a:p>
            <a:r>
              <a:rPr lang="en-US" dirty="0" smtClean="0"/>
              <a:t>20 x24x 31</a:t>
            </a:r>
          </a:p>
          <a:p>
            <a:r>
              <a:rPr lang="en-US" dirty="0" smtClean="0"/>
              <a:t>Polypeel wood grain </a:t>
            </a:r>
          </a:p>
          <a:p>
            <a:r>
              <a:rPr lang="en-US" dirty="0" smtClean="0"/>
              <a:t>Exolux Super white</a:t>
            </a:r>
          </a:p>
          <a:p>
            <a:endParaRPr lang="en-US" dirty="0"/>
          </a:p>
        </p:txBody>
      </p:sp>
    </p:spTree>
  </p:cSld>
  <p:clrMapOvr>
    <a:masterClrMapping/>
  </p:clrMapOvr>
  <p:transition spd="slow" advTm="5360">
    <p:pull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B-MR126-sm.jpg"/>
          <p:cNvPicPr>
            <a:picLocks noGrp="1" noChangeAspect="1"/>
          </p:cNvPicPr>
          <p:nvPr>
            <p:ph idx="1"/>
          </p:nvPr>
        </p:nvPicPr>
        <p:blipFill>
          <a:blip r:embed="rId3" cstate="print"/>
          <a:stretch>
            <a:fillRect/>
          </a:stretch>
        </p:blipFill>
        <p:spPr>
          <a:xfrm>
            <a:off x="2286000" y="2057400"/>
            <a:ext cx="3343275" cy="3373668"/>
          </a:xfrm>
        </p:spPr>
      </p:pic>
      <p:sp>
        <p:nvSpPr>
          <p:cNvPr id="3" name="Title 2"/>
          <p:cNvSpPr>
            <a:spLocks noGrp="1"/>
          </p:cNvSpPr>
          <p:nvPr>
            <p:ph type="title"/>
          </p:nvPr>
        </p:nvSpPr>
        <p:spPr>
          <a:xfrm>
            <a:off x="1295400" y="533400"/>
            <a:ext cx="6400800" cy="1219200"/>
          </a:xfrm>
        </p:spPr>
        <p:txBody>
          <a:bodyPr/>
          <a:lstStyle/>
          <a:p>
            <a:r>
              <a:rPr smtClean="0"/>
              <a:t>Marina Round Dining Table</a:t>
            </a:r>
            <a:endParaRPr lang="en-US" dirty="0"/>
          </a:p>
        </p:txBody>
      </p:sp>
      <p:sp>
        <p:nvSpPr>
          <p:cNvPr id="5" name="TextBox 4"/>
          <p:cNvSpPr txBox="1"/>
          <p:nvPr/>
        </p:nvSpPr>
        <p:spPr>
          <a:xfrm>
            <a:off x="5791200" y="3505200"/>
            <a:ext cx="2660728" cy="923330"/>
          </a:xfrm>
          <a:prstGeom prst="rect">
            <a:avLst/>
          </a:prstGeom>
          <a:noFill/>
        </p:spPr>
        <p:txBody>
          <a:bodyPr wrap="none" rtlCol="0">
            <a:spAutoFit/>
          </a:bodyPr>
          <a:lstStyle/>
          <a:p>
            <a:r>
              <a:rPr lang="en-US" dirty="0" smtClean="0"/>
              <a:t>35 x 35 x 30</a:t>
            </a:r>
          </a:p>
          <a:p>
            <a:r>
              <a:rPr lang="en-US" dirty="0" smtClean="0"/>
              <a:t>Polypeel  Anyaman Biasa</a:t>
            </a:r>
          </a:p>
          <a:p>
            <a:r>
              <a:rPr lang="en-US" dirty="0" smtClean="0"/>
              <a:t>Antiqued Honey</a:t>
            </a:r>
            <a:endParaRPr lang="en-US" dirty="0"/>
          </a:p>
        </p:txBody>
      </p:sp>
    </p:spTree>
  </p:cSld>
  <p:clrMapOvr>
    <a:masterClrMapping/>
  </p:clrMapOvr>
  <p:transition advTm="6625"/>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smtClean="0"/>
              <a:t>Tabletop Personal Fireplace</a:t>
            </a:r>
            <a:endParaRPr lang="en-US" dirty="0"/>
          </a:p>
        </p:txBody>
      </p:sp>
      <p:pic>
        <p:nvPicPr>
          <p:cNvPr id="4" name="Picture 3" descr="AAAAAvIFy1kAAAAAAWlq6Q.jpg"/>
          <p:cNvPicPr>
            <a:picLocks noChangeAspect="1"/>
          </p:cNvPicPr>
          <p:nvPr/>
        </p:nvPicPr>
        <p:blipFill>
          <a:blip r:embed="rId3" cstate="print"/>
          <a:stretch>
            <a:fillRect/>
          </a:stretch>
        </p:blipFill>
        <p:spPr>
          <a:xfrm>
            <a:off x="762000" y="1676400"/>
            <a:ext cx="3581400" cy="3939540"/>
          </a:xfrm>
          <a:prstGeom prst="rect">
            <a:avLst/>
          </a:prstGeom>
        </p:spPr>
      </p:pic>
      <p:sp>
        <p:nvSpPr>
          <p:cNvPr id="5" name="TextBox 4"/>
          <p:cNvSpPr txBox="1"/>
          <p:nvPr/>
        </p:nvSpPr>
        <p:spPr>
          <a:xfrm>
            <a:off x="4724400" y="2286000"/>
            <a:ext cx="3352800" cy="2585323"/>
          </a:xfrm>
          <a:prstGeom prst="rect">
            <a:avLst/>
          </a:prstGeom>
          <a:noFill/>
        </p:spPr>
        <p:txBody>
          <a:bodyPr wrap="square" rtlCol="0">
            <a:spAutoFit/>
          </a:bodyPr>
          <a:lstStyle/>
          <a:p>
            <a:r>
              <a:rPr lang="en-US" dirty="0" smtClean="0"/>
              <a:t>Bringing ambiance to our indoor / outdoor spaces this 10” diameter x 11.5” high tabletop centerpiece  adds so much warmth and charm to our space. </a:t>
            </a:r>
          </a:p>
          <a:p>
            <a:endParaRPr lang="en-US" dirty="0" smtClean="0"/>
          </a:p>
          <a:p>
            <a:r>
              <a:rPr lang="en-US" dirty="0" smtClean="0"/>
              <a:t>Concrete base with hurricane glass chimney, burns low heat safe gel fuel.</a:t>
            </a:r>
            <a:endParaRPr lang="en-US" dirty="0"/>
          </a:p>
        </p:txBody>
      </p:sp>
    </p:spTree>
  </p:cSld>
  <p:clrMapOvr>
    <a:masterClrMapping/>
  </p:clrMapOvr>
  <p:transition spd="slow" advTm="7406">
    <p:pull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81000"/>
            <a:ext cx="7543800" cy="609600"/>
          </a:xfrm>
        </p:spPr>
        <p:txBody>
          <a:bodyPr>
            <a:normAutofit fontScale="90000"/>
          </a:bodyPr>
          <a:lstStyle/>
          <a:p>
            <a:pPr algn="ctr"/>
            <a:r>
              <a:rPr smtClean="0"/>
              <a:t> Patio Entry Lounge</a:t>
            </a:r>
            <a:endParaRPr lang="en-US" dirty="0"/>
          </a:p>
        </p:txBody>
      </p:sp>
      <p:pic>
        <p:nvPicPr>
          <p:cNvPr id="6" name="Picture 5" descr="decor 153.jpg"/>
          <p:cNvPicPr>
            <a:picLocks noChangeAspect="1"/>
          </p:cNvPicPr>
          <p:nvPr/>
        </p:nvPicPr>
        <p:blipFill>
          <a:blip r:embed="rId3" cstate="print"/>
          <a:stretch>
            <a:fillRect/>
          </a:stretch>
        </p:blipFill>
        <p:spPr>
          <a:xfrm>
            <a:off x="381000" y="990600"/>
            <a:ext cx="4648200" cy="5029200"/>
          </a:xfrm>
          <a:prstGeom prst="rect">
            <a:avLst/>
          </a:prstGeom>
        </p:spPr>
      </p:pic>
      <p:sp>
        <p:nvSpPr>
          <p:cNvPr id="8" name="TextBox 7"/>
          <p:cNvSpPr txBox="1"/>
          <p:nvPr/>
        </p:nvSpPr>
        <p:spPr>
          <a:xfrm>
            <a:off x="3505200" y="6019800"/>
            <a:ext cx="1015727" cy="369332"/>
          </a:xfrm>
          <a:prstGeom prst="rect">
            <a:avLst/>
          </a:prstGeom>
          <a:noFill/>
        </p:spPr>
        <p:txBody>
          <a:bodyPr wrap="none" rtlCol="0">
            <a:spAutoFit/>
          </a:bodyPr>
          <a:lstStyle/>
          <a:p>
            <a:r>
              <a:rPr lang="en-US" dirty="0" smtClean="0"/>
              <a:t>Concept</a:t>
            </a:r>
            <a:endParaRPr lang="en-US" dirty="0"/>
          </a:p>
        </p:txBody>
      </p:sp>
      <p:pic>
        <p:nvPicPr>
          <p:cNvPr id="4" name="Content Placeholder 3" descr="DSCF5583.JPG"/>
          <p:cNvPicPr>
            <a:picLocks noGrp="1" noChangeAspect="1"/>
          </p:cNvPicPr>
          <p:nvPr>
            <p:ph idx="1"/>
          </p:nvPr>
        </p:nvPicPr>
        <p:blipFill>
          <a:blip r:embed="rId4" cstate="print"/>
          <a:stretch>
            <a:fillRect/>
          </a:stretch>
        </p:blipFill>
        <p:spPr>
          <a:xfrm>
            <a:off x="4800600" y="3886200"/>
            <a:ext cx="2133600" cy="2415396"/>
          </a:xfrm>
        </p:spPr>
      </p:pic>
      <p:sp>
        <p:nvSpPr>
          <p:cNvPr id="7" name="TextBox 6"/>
          <p:cNvSpPr txBox="1"/>
          <p:nvPr/>
        </p:nvSpPr>
        <p:spPr>
          <a:xfrm>
            <a:off x="5029200" y="990600"/>
            <a:ext cx="3810000" cy="2862322"/>
          </a:xfrm>
          <a:prstGeom prst="rect">
            <a:avLst/>
          </a:prstGeom>
          <a:noFill/>
        </p:spPr>
        <p:txBody>
          <a:bodyPr wrap="square" rtlCol="0">
            <a:spAutoFit/>
          </a:bodyPr>
          <a:lstStyle/>
          <a:p>
            <a:r>
              <a:rPr lang="en-US" sz="2000" dirty="0" smtClean="0"/>
              <a:t>In the current space there is a pole which blocks the main patio entry and cramps the space. By adding 3Form moved back into the dining area we create a new  slightly larger open space in which the pole becomes an architectural feature of the space instead of an obstruction.</a:t>
            </a:r>
            <a:endParaRPr lang="en-US" sz="2000" dirty="0"/>
          </a:p>
        </p:txBody>
      </p:sp>
    </p:spTree>
  </p:cSld>
  <p:clrMapOvr>
    <a:masterClrMapping/>
  </p:clrMapOvr>
  <p:transition spd="slow" advTm="15484">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cor 012.jpg"/>
          <p:cNvPicPr>
            <a:picLocks noGrp="1" noChangeAspect="1"/>
          </p:cNvPicPr>
          <p:nvPr>
            <p:ph idx="1"/>
          </p:nvPr>
        </p:nvPicPr>
        <p:blipFill>
          <a:blip r:embed="rId3" cstate="print"/>
          <a:stretch>
            <a:fillRect/>
          </a:stretch>
        </p:blipFill>
        <p:spPr>
          <a:xfrm>
            <a:off x="1219200" y="1295400"/>
            <a:ext cx="6784342" cy="5214264"/>
          </a:xfrm>
        </p:spPr>
      </p:pic>
      <p:sp>
        <p:nvSpPr>
          <p:cNvPr id="3" name="Title 2"/>
          <p:cNvSpPr>
            <a:spLocks noGrp="1"/>
          </p:cNvSpPr>
          <p:nvPr>
            <p:ph type="title"/>
          </p:nvPr>
        </p:nvSpPr>
        <p:spPr>
          <a:xfrm>
            <a:off x="914400" y="0"/>
            <a:ext cx="8229600" cy="1219200"/>
          </a:xfrm>
        </p:spPr>
        <p:txBody>
          <a:bodyPr/>
          <a:lstStyle/>
          <a:p>
            <a:r>
              <a:rPr smtClean="0"/>
              <a:t>Patio Entry lounge - Colorization</a:t>
            </a:r>
            <a:endParaRPr lang="en-US" dirty="0"/>
          </a:p>
        </p:txBody>
      </p:sp>
    </p:spTree>
  </p:cSld>
  <p:clrMapOvr>
    <a:masterClrMapping/>
  </p:clrMapOvr>
  <p:transition spd="slow" advTm="8328">
    <p:push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38600" y="304800"/>
            <a:ext cx="4267200" cy="1219200"/>
          </a:xfrm>
        </p:spPr>
        <p:txBody>
          <a:bodyPr/>
          <a:lstStyle/>
          <a:p>
            <a:pPr algn="ctr"/>
            <a:r>
              <a:rPr smtClean="0"/>
              <a:t>New Finishes</a:t>
            </a:r>
            <a:endParaRPr lang="en-US" dirty="0"/>
          </a:p>
        </p:txBody>
      </p:sp>
      <p:pic>
        <p:nvPicPr>
          <p:cNvPr id="5" name="Picture 4" descr="decor 004.jpg"/>
          <p:cNvPicPr>
            <a:picLocks noChangeAspect="1"/>
          </p:cNvPicPr>
          <p:nvPr/>
        </p:nvPicPr>
        <p:blipFill>
          <a:blip r:embed="rId3" cstate="print"/>
          <a:stretch>
            <a:fillRect/>
          </a:stretch>
        </p:blipFill>
        <p:spPr>
          <a:xfrm>
            <a:off x="838200" y="1600200"/>
            <a:ext cx="7571232" cy="3764280"/>
          </a:xfrm>
          <a:prstGeom prst="rect">
            <a:avLst/>
          </a:prstGeom>
        </p:spPr>
      </p:pic>
      <p:sp>
        <p:nvSpPr>
          <p:cNvPr id="9" name="TextBox 8"/>
          <p:cNvSpPr txBox="1"/>
          <p:nvPr/>
        </p:nvSpPr>
        <p:spPr>
          <a:xfrm rot="16200000">
            <a:off x="146566" y="3358634"/>
            <a:ext cx="1905000" cy="369332"/>
          </a:xfrm>
          <a:prstGeom prst="rect">
            <a:avLst/>
          </a:prstGeom>
          <a:noFill/>
        </p:spPr>
        <p:txBody>
          <a:bodyPr wrap="square" rtlCol="0">
            <a:spAutoFit/>
          </a:bodyPr>
          <a:lstStyle/>
          <a:p>
            <a:r>
              <a:rPr lang="en-US" dirty="0" smtClean="0"/>
              <a:t>Trims &amp; Soffits</a:t>
            </a:r>
            <a:endParaRPr lang="en-US" dirty="0"/>
          </a:p>
        </p:txBody>
      </p:sp>
      <p:pic>
        <p:nvPicPr>
          <p:cNvPr id="12" name="Content Placeholder 11" descr="decor 005.jpg"/>
          <p:cNvPicPr>
            <a:picLocks noGrp="1" noChangeAspect="1"/>
          </p:cNvPicPr>
          <p:nvPr>
            <p:ph idx="1"/>
          </p:nvPr>
        </p:nvPicPr>
        <p:blipFill>
          <a:blip r:embed="rId4" cstate="print"/>
          <a:stretch>
            <a:fillRect/>
          </a:stretch>
        </p:blipFill>
        <p:spPr>
          <a:xfrm>
            <a:off x="1600200" y="1447800"/>
            <a:ext cx="2667000" cy="3962400"/>
          </a:xfrm>
        </p:spPr>
      </p:pic>
      <p:sp>
        <p:nvSpPr>
          <p:cNvPr id="8" name="TextBox 7"/>
          <p:cNvSpPr txBox="1"/>
          <p:nvPr/>
        </p:nvSpPr>
        <p:spPr>
          <a:xfrm>
            <a:off x="2362200" y="4343400"/>
            <a:ext cx="1676400" cy="381000"/>
          </a:xfrm>
          <a:prstGeom prst="rect">
            <a:avLst/>
          </a:prstGeom>
          <a:noFill/>
        </p:spPr>
        <p:txBody>
          <a:bodyPr wrap="square" rtlCol="0">
            <a:spAutoFit/>
          </a:bodyPr>
          <a:lstStyle/>
          <a:p>
            <a:r>
              <a:rPr lang="en-US" dirty="0" smtClean="0">
                <a:solidFill>
                  <a:schemeClr val="tx1">
                    <a:lumMod val="50000"/>
                  </a:schemeClr>
                </a:solidFill>
              </a:rPr>
              <a:t>Wall Color</a:t>
            </a:r>
            <a:endParaRPr lang="en-US" dirty="0">
              <a:solidFill>
                <a:schemeClr val="tx1">
                  <a:lumMod val="50000"/>
                </a:schemeClr>
              </a:solidFill>
            </a:endParaRPr>
          </a:p>
        </p:txBody>
      </p:sp>
      <p:sp>
        <p:nvSpPr>
          <p:cNvPr id="13" name="Rectangle 12"/>
          <p:cNvSpPr/>
          <p:nvPr/>
        </p:nvSpPr>
        <p:spPr>
          <a:xfrm>
            <a:off x="4572000" y="5334000"/>
            <a:ext cx="3429000" cy="369332"/>
          </a:xfrm>
          <a:prstGeom prst="rect">
            <a:avLst/>
          </a:prstGeom>
        </p:spPr>
        <p:txBody>
          <a:bodyPr wrap="square">
            <a:spAutoFit/>
          </a:bodyPr>
          <a:lstStyle/>
          <a:p>
            <a:r>
              <a:rPr lang="en-US" dirty="0" smtClean="0"/>
              <a:t>Existing stone – White  washed</a:t>
            </a:r>
            <a:endParaRPr lang="en-US" dirty="0"/>
          </a:p>
        </p:txBody>
      </p:sp>
    </p:spTree>
  </p:cSld>
  <p:clrMapOvr>
    <a:masterClrMapping/>
  </p:clrMapOvr>
  <p:transition spd="slow" advTm="4781">
    <p:pull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 FORM.jpg"/>
          <p:cNvPicPr>
            <a:picLocks noGrp="1" noChangeAspect="1"/>
          </p:cNvPicPr>
          <p:nvPr>
            <p:ph idx="1"/>
          </p:nvPr>
        </p:nvPicPr>
        <p:blipFill>
          <a:blip r:embed="rId3" cstate="print"/>
          <a:stretch>
            <a:fillRect/>
          </a:stretch>
        </p:blipFill>
        <p:spPr>
          <a:xfrm>
            <a:off x="990600" y="2133600"/>
            <a:ext cx="3514725" cy="3514725"/>
          </a:xfrm>
        </p:spPr>
      </p:pic>
      <p:sp>
        <p:nvSpPr>
          <p:cNvPr id="3" name="Title 2"/>
          <p:cNvSpPr>
            <a:spLocks noGrp="1"/>
          </p:cNvSpPr>
          <p:nvPr>
            <p:ph type="title"/>
          </p:nvPr>
        </p:nvSpPr>
        <p:spPr/>
        <p:txBody>
          <a:bodyPr>
            <a:normAutofit fontScale="90000"/>
          </a:bodyPr>
          <a:lstStyle/>
          <a:p>
            <a:pPr algn="ctr"/>
            <a:r>
              <a:rPr smtClean="0"/>
              <a:t>3 Form acrylic 48"H knee wall to sep</a:t>
            </a:r>
            <a:r>
              <a:rPr lang="en-US" dirty="0" smtClean="0"/>
              <a:t>a</a:t>
            </a:r>
            <a:r>
              <a:rPr smtClean="0"/>
              <a:t>rate main dining area from lounge</a:t>
            </a:r>
            <a:endParaRPr lang="en-US" dirty="0"/>
          </a:p>
        </p:txBody>
      </p:sp>
      <p:pic>
        <p:nvPicPr>
          <p:cNvPr id="5" name="Picture 4" descr="3FORM2.jpg"/>
          <p:cNvPicPr>
            <a:picLocks noChangeAspect="1"/>
          </p:cNvPicPr>
          <p:nvPr/>
        </p:nvPicPr>
        <p:blipFill>
          <a:blip r:embed="rId4" cstate="print"/>
          <a:stretch>
            <a:fillRect/>
          </a:stretch>
        </p:blipFill>
        <p:spPr>
          <a:xfrm>
            <a:off x="4876800" y="2133600"/>
            <a:ext cx="3505200" cy="3505200"/>
          </a:xfrm>
          <a:prstGeom prst="rect">
            <a:avLst/>
          </a:prstGeom>
        </p:spPr>
      </p:pic>
      <p:sp>
        <p:nvSpPr>
          <p:cNvPr id="6" name="TextBox 5"/>
          <p:cNvSpPr txBox="1"/>
          <p:nvPr/>
        </p:nvSpPr>
        <p:spPr>
          <a:xfrm rot="16200000">
            <a:off x="3193777" y="3740423"/>
            <a:ext cx="2973378" cy="369332"/>
          </a:xfrm>
          <a:prstGeom prst="rect">
            <a:avLst/>
          </a:prstGeom>
          <a:noFill/>
        </p:spPr>
        <p:txBody>
          <a:bodyPr wrap="none" rtlCol="0">
            <a:spAutoFit/>
          </a:bodyPr>
          <a:lstStyle/>
          <a:p>
            <a:r>
              <a:rPr lang="en-US" dirty="0" smtClean="0"/>
              <a:t>Semi transparent 4x8 sheets</a:t>
            </a:r>
            <a:endParaRPr lang="en-US" dirty="0"/>
          </a:p>
        </p:txBody>
      </p:sp>
    </p:spTree>
  </p:cSld>
  <p:clrMapOvr>
    <a:masterClrMapping/>
  </p:clrMapOvr>
  <p:transition advTm="5391"/>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3736</TotalTime>
  <Words>1472</Words>
  <Application>Microsoft Office PowerPoint</Application>
  <PresentationFormat>On-screen Show (4:3)</PresentationFormat>
  <Paragraphs>217</Paragraphs>
  <Slides>57</Slides>
  <Notes>53</Notes>
  <HiddenSlides>0</HiddenSlides>
  <MMClips>5</MMClips>
  <ScaleCrop>false</ScaleCrop>
  <HeadingPairs>
    <vt:vector size="6" baseType="variant">
      <vt:variant>
        <vt:lpstr>Theme</vt:lpstr>
      </vt:variant>
      <vt:variant>
        <vt:i4>1</vt:i4>
      </vt:variant>
      <vt:variant>
        <vt:lpstr>Slide Titles</vt:lpstr>
      </vt:variant>
      <vt:variant>
        <vt:i4>57</vt:i4>
      </vt:variant>
      <vt:variant>
        <vt:lpstr>Custom Shows</vt:lpstr>
      </vt:variant>
      <vt:variant>
        <vt:i4>1</vt:i4>
      </vt:variant>
    </vt:vector>
  </HeadingPairs>
  <TitlesOfParts>
    <vt:vector size="59" baseType="lpstr">
      <vt:lpstr>Paper</vt:lpstr>
      <vt:lpstr>Slide 1</vt:lpstr>
      <vt:lpstr>Slide 2</vt:lpstr>
      <vt:lpstr>Tuscany Restaraunt</vt:lpstr>
      <vt:lpstr>You never get a second chance to make a first impression, with that in mind we create a new space plan that adds a custom acrylic knee wall (3 Form)moved back behind the first window in the dining area to divide the space and will  create a light, airy, sophisticated place  to lounge in and more  importantly  begins our journey …...</vt:lpstr>
      <vt:lpstr>Downstairs –  Fine Dining &amp; Patio Entry Lounge Space Plan</vt:lpstr>
      <vt:lpstr> Patio Entry Lounge</vt:lpstr>
      <vt:lpstr>Patio Entry lounge - Colorization</vt:lpstr>
      <vt:lpstr>New Finishes</vt:lpstr>
      <vt:lpstr>3 Form acrylic 48"H knee wall to separate main dining area from lounge</vt:lpstr>
      <vt:lpstr>Crystal &amp; Silk Wall Sconces</vt:lpstr>
      <vt:lpstr>Cream commercial nagahide  Lounge chairs</vt:lpstr>
      <vt:lpstr>Obi Pedestal</vt:lpstr>
      <vt:lpstr>Here we add an upholstered seat to the exsisting barstools. This brings a pop of color to the creamy space  adding  drama. </vt:lpstr>
      <vt:lpstr>Next….  We add sophicated color themed chandeliers  from the now taupe curved soffit's to enhance both the dining and lounge areas.</vt:lpstr>
      <vt:lpstr>The  themed artwork blends all the spaces, by mixing the old world in with a new contemporary flair .</vt:lpstr>
      <vt:lpstr>Slide 16</vt:lpstr>
      <vt:lpstr>The Dining Room……</vt:lpstr>
      <vt:lpstr>Main Dining Colorization</vt:lpstr>
      <vt:lpstr>Main dining  area finishes</vt:lpstr>
      <vt:lpstr>RE- Upolster existing booths</vt:lpstr>
      <vt:lpstr>Crystal Helix Chandeliers</vt:lpstr>
      <vt:lpstr>6' – 7' Coffee Trunks</vt:lpstr>
      <vt:lpstr>Tides Jar for coffee trunks</vt:lpstr>
      <vt:lpstr>New Dining Seating</vt:lpstr>
      <vt:lpstr>Root space divider</vt:lpstr>
      <vt:lpstr>Crystal &amp; Silk Wall Sconce</vt:lpstr>
      <vt:lpstr>Interior Tabletop accessories</vt:lpstr>
      <vt:lpstr>Private dining up &amp; down stairs</vt:lpstr>
      <vt:lpstr>Private  Dining Finishes</vt:lpstr>
      <vt:lpstr>Private Dining - Furnishings</vt:lpstr>
      <vt:lpstr>Slide 31</vt:lpstr>
      <vt:lpstr>Slide 32</vt:lpstr>
      <vt:lpstr>Up Stairs Sky Lounge &amp; Wine Bar Space Plan</vt:lpstr>
      <vt:lpstr>Slide 34</vt:lpstr>
      <vt:lpstr>Slide 35</vt:lpstr>
      <vt:lpstr>Slide 36</vt:lpstr>
      <vt:lpstr>Slide 37</vt:lpstr>
      <vt:lpstr>Here  again we add  upholstered seats to the exsisting barstools  and  existing wood chairs in 3 crypton suede colors that all work to create atmosphere and blend the entire space.</vt:lpstr>
      <vt:lpstr>GeoMatrix crystal pendants</vt:lpstr>
      <vt:lpstr>The "blu Pavone "</vt:lpstr>
      <vt:lpstr>Slide 41</vt:lpstr>
      <vt:lpstr>Slide 42</vt:lpstr>
      <vt:lpstr>Slide 43</vt:lpstr>
      <vt:lpstr>Slide 44</vt:lpstr>
      <vt:lpstr>Rosalio Arm Chair</vt:lpstr>
      <vt:lpstr>Luna Side Chair</vt:lpstr>
      <vt:lpstr>Slide 47</vt:lpstr>
      <vt:lpstr>Slide 48</vt:lpstr>
      <vt:lpstr>Minoru Partition Lamp</vt:lpstr>
      <vt:lpstr>Refurbish existing cabinet to conceal  TV </vt:lpstr>
      <vt:lpstr>Slide 51</vt:lpstr>
      <vt:lpstr>Exterior Patio Furnishings</vt:lpstr>
      <vt:lpstr>Lighted Outdoor Umbrella</vt:lpstr>
      <vt:lpstr>Alternate outdoor Sail structures</vt:lpstr>
      <vt:lpstr>Icarus Chair </vt:lpstr>
      <vt:lpstr>Marina Round Dining Table</vt:lpstr>
      <vt:lpstr>Tabletop Personal Fireplace</vt:lpstr>
      <vt:lpstr>Tuscany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Valued eMachines Customer</dc:creator>
  <cp:lastModifiedBy> </cp:lastModifiedBy>
  <cp:revision>267</cp:revision>
  <dcterms:created xsi:type="dcterms:W3CDTF">2009-11-21T18:22:04Z</dcterms:created>
  <dcterms:modified xsi:type="dcterms:W3CDTF">2013-03-24T04:35:16Z</dcterms:modified>
</cp:coreProperties>
</file>