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1"/>
  </p:notesMasterIdLst>
  <p:handoutMasterIdLst>
    <p:handoutMasterId r:id="rId32"/>
  </p:handoutMasterIdLst>
  <p:sldIdLst>
    <p:sldId id="257" r:id="rId7"/>
    <p:sldId id="321" r:id="rId8"/>
    <p:sldId id="403" r:id="rId9"/>
    <p:sldId id="385" r:id="rId10"/>
    <p:sldId id="386" r:id="rId11"/>
    <p:sldId id="387" r:id="rId12"/>
    <p:sldId id="388" r:id="rId13"/>
    <p:sldId id="389" r:id="rId14"/>
    <p:sldId id="405" r:id="rId15"/>
    <p:sldId id="404" r:id="rId16"/>
    <p:sldId id="390" r:id="rId17"/>
    <p:sldId id="391" r:id="rId18"/>
    <p:sldId id="392" r:id="rId19"/>
    <p:sldId id="397" r:id="rId20"/>
    <p:sldId id="398" r:id="rId21"/>
    <p:sldId id="399" r:id="rId22"/>
    <p:sldId id="400" r:id="rId23"/>
    <p:sldId id="401" r:id="rId24"/>
    <p:sldId id="402" r:id="rId25"/>
    <p:sldId id="393" r:id="rId26"/>
    <p:sldId id="394" r:id="rId27"/>
    <p:sldId id="395" r:id="rId28"/>
    <p:sldId id="396" r:id="rId29"/>
    <p:sldId id="3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DF8"/>
    <a:srgbClr val="D1EDF9"/>
    <a:srgbClr val="27CAE8"/>
    <a:srgbClr val="8CD1F0"/>
    <a:srgbClr val="01A9D0"/>
    <a:srgbClr val="1F497D"/>
    <a:srgbClr val="4F81BD"/>
    <a:srgbClr val="014E86"/>
    <a:srgbClr val="04BADF"/>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88914" autoAdjust="0"/>
  </p:normalViewPr>
  <p:slideViewPr>
    <p:cSldViewPr snapToGrid="0" showGuides="1">
      <p:cViewPr>
        <p:scale>
          <a:sx n="66" d="100"/>
          <a:sy n="66" d="100"/>
        </p:scale>
        <p:origin x="-1302" y="-690"/>
      </p:cViewPr>
      <p:guideLst>
        <p:guide orient="horz" pos="384"/>
        <p:guide pos="2880"/>
        <p:guide pos="288"/>
        <p:guide pos="547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3" d="100"/>
          <a:sy n="83" d="100"/>
        </p:scale>
        <p:origin x="-31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25E062-3844-8D4D-90F5-0AB22D787686}" type="datetimeFigureOut">
              <a:rPr lang="en-US" smtClean="0"/>
              <a:pPr/>
              <a:t>10/30/2012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216E68-2EED-AC4F-AF3A-2887500560D2}" type="slidenum">
              <a:rPr lang="en-US" smtClean="0"/>
              <a:pPr/>
              <a:t>‹#›</a:t>
            </a:fld>
            <a:endParaRPr lang="en-US"/>
          </a:p>
        </p:txBody>
      </p:sp>
    </p:spTree>
    <p:extLst>
      <p:ext uri="{BB962C8B-B14F-4D97-AF65-F5344CB8AC3E}">
        <p14:creationId xmlns:p14="http://schemas.microsoft.com/office/powerpoint/2010/main" val="251155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806A8-3FBB-4D56-952D-259975E76F94}" type="datetimeFigureOut">
              <a:rPr lang="en-US" smtClean="0"/>
              <a:pPr/>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DB930-BE8F-4086-877D-A7B85115D0F6}" type="slidenum">
              <a:rPr lang="en-US" smtClean="0"/>
              <a:pPr/>
              <a:t>‹#›</a:t>
            </a:fld>
            <a:endParaRPr lang="en-US"/>
          </a:p>
        </p:txBody>
      </p:sp>
    </p:spTree>
    <p:extLst>
      <p:ext uri="{BB962C8B-B14F-4D97-AF65-F5344CB8AC3E}">
        <p14:creationId xmlns:p14="http://schemas.microsoft.com/office/powerpoint/2010/main" val="292550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10/30/2012 10:59 AM</a:t>
            </a:fld>
            <a:endParaRPr lang="en-US" dirty="0">
              <a:solidFill>
                <a:prstClr val="black"/>
              </a:solidFill>
            </a:endParaRPr>
          </a:p>
        </p:txBody>
      </p:sp>
      <p:sp>
        <p:nvSpPr>
          <p:cNvPr id="6" name="Footer Placeholder 5"/>
          <p:cNvSpPr>
            <a:spLocks noGrp="1"/>
          </p:cNvSpPr>
          <p:nvPr>
            <p:ph type="ftr" sz="quarter" idx="12"/>
          </p:nvPr>
        </p:nvSpPr>
        <p:spPr>
          <a:xfrm>
            <a:off x="0" y="8685214"/>
            <a:ext cx="6172200" cy="457200"/>
          </a:xfrm>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solidFill>
                <a:prstClr val="black"/>
              </a:solidFill>
              <a:latin typeface="Trebuchet MS" pitchFamily="34" charset="0"/>
            </a:endParaRPr>
          </a:p>
        </p:txBody>
      </p:sp>
      <p:sp>
        <p:nvSpPr>
          <p:cNvPr id="7" name="Slide Number Placeholder 6"/>
          <p:cNvSpPr>
            <a:spLocks noGrp="1"/>
          </p:cNvSpPr>
          <p:nvPr>
            <p:ph type="sldNum" sz="quarter" idx="13"/>
          </p:nvPr>
        </p:nvSpPr>
        <p:spPr>
          <a:xfrm>
            <a:off x="6172201" y="8685214"/>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7BB63-81BE-418A-BD7F-78D9DA4300AE}"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IE" dirty="0" smtClean="0"/>
              <a:t>Chart shows which roles have access to what information on VLSC.</a:t>
            </a:r>
            <a:endParaRPr lang="en-IE"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8E14E3-7166-4A1A-A172-6B0BFBC0CBB7}" type="slidenum">
              <a:rPr lang="en-IE" smtClean="0"/>
              <a:pPr fontAlgn="base">
                <a:spcBef>
                  <a:spcPct val="0"/>
                </a:spcBef>
                <a:spcAft>
                  <a:spcPct val="0"/>
                </a:spcAft>
                <a:defRPr/>
              </a:pPr>
              <a:t>19</a:t>
            </a:fld>
            <a:endParaRPr lang="en-I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10/30/2012 10:59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pPr>
              <a:defRPr/>
            </a:pPr>
            <a:fld id="{602DA54E-17F5-4917-9D04-85308905E10F}"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D8327-67FD-4016-8F82-0452A94367E0}"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67FD0189-938D-4112-A234-48722F4C65E1}" type="slidenum">
              <a:rPr lang="en-US" smtClean="0"/>
              <a:pPr/>
              <a:t>11</a:t>
            </a:fld>
            <a:endParaRPr lang="en-US" smtClean="0"/>
          </a:p>
        </p:txBody>
      </p:sp>
      <p:sp>
        <p:nvSpPr>
          <p:cNvPr id="37891" name="Rectangle 2"/>
          <p:cNvSpPr>
            <a:spLocks noGrp="1" noRot="1" noChangeAspect="1" noChangeArrowheads="1" noTextEdit="1"/>
          </p:cNvSpPr>
          <p:nvPr>
            <p:ph type="sldImg"/>
          </p:nvPr>
        </p:nvSpPr>
        <p:spPr>
          <a:xfrm>
            <a:off x="1143000" y="684213"/>
            <a:ext cx="4572000" cy="3429000"/>
          </a:xfrm>
          <a:ln/>
        </p:spPr>
      </p:sp>
      <p:sp>
        <p:nvSpPr>
          <p:cNvPr id="37892" name="Rectangle 3"/>
          <p:cNvSpPr>
            <a:spLocks noGrp="1" noChangeArrowheads="1"/>
          </p:cNvSpPr>
          <p:nvPr>
            <p:ph type="body" idx="1"/>
          </p:nvPr>
        </p:nvSpPr>
        <p:spPr>
          <a:xfrm>
            <a:off x="914400" y="4343400"/>
            <a:ext cx="5029200" cy="4116388"/>
          </a:xfrm>
          <a:noFill/>
          <a:ln/>
        </p:spPr>
        <p:txBody>
          <a:bodyPr lIns="91059" tIns="45528" rIns="91059" bIns="45528"/>
          <a:lstStyle/>
          <a:p>
            <a:pPr eaLnBrk="1" hangingPunct="1"/>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DB930-BE8F-4086-877D-A7B85115D0F6}" type="slidenum">
              <a:rPr lang="en-US" smtClean="0"/>
              <a:pPr/>
              <a:t>12</a:t>
            </a:fld>
            <a:endParaRPr lang="en-US"/>
          </a:p>
        </p:txBody>
      </p:sp>
    </p:spTree>
    <p:extLst>
      <p:ext uri="{BB962C8B-B14F-4D97-AF65-F5344CB8AC3E}">
        <p14:creationId xmlns:p14="http://schemas.microsoft.com/office/powerpoint/2010/main" val="199280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000" i="1" baseline="0" dirty="0" smtClean="0"/>
          </a:p>
        </p:txBody>
      </p:sp>
      <p:sp>
        <p:nvSpPr>
          <p:cNvPr id="4" name="Slide Number Placeholder 3"/>
          <p:cNvSpPr>
            <a:spLocks noGrp="1"/>
          </p:cNvSpPr>
          <p:nvPr>
            <p:ph type="sldNum" sz="quarter" idx="10"/>
          </p:nvPr>
        </p:nvSpPr>
        <p:spPr/>
        <p:txBody>
          <a:bodyPr/>
          <a:lstStyle/>
          <a:p>
            <a:fld id="{46BE1FB0-53AF-4AF8-99FC-558881F97B23}" type="slidenum">
              <a:rPr lang="en-US" smtClean="0"/>
              <a:pPr/>
              <a:t>13</a:t>
            </a:fld>
            <a:endParaRPr lang="en-US"/>
          </a:p>
        </p:txBody>
      </p:sp>
    </p:spTree>
    <p:extLst>
      <p:ext uri="{BB962C8B-B14F-4D97-AF65-F5344CB8AC3E}">
        <p14:creationId xmlns:p14="http://schemas.microsoft.com/office/powerpoint/2010/main" val="8823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4ED60-08D4-46DA-A0D4-4F8057E602AD}" type="slidenum">
              <a:rPr lang="en-US" smtClean="0"/>
              <a:pPr fontAlgn="base">
                <a:spcBef>
                  <a:spcPct val="0"/>
                </a:spcBef>
                <a:spcAft>
                  <a:spcPct val="0"/>
                </a:spcAft>
                <a:defRPr/>
              </a:pPr>
              <a:t>15</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sz="9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7BB63-81BE-418A-BD7F-78D9DA4300AE}"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7BB63-81BE-418A-BD7F-78D9DA4300AE}"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438400"/>
            <a:ext cx="4572000" cy="1146175"/>
          </a:xfrm>
        </p:spPr>
        <p:txBody>
          <a:bodyPr anchor="t">
            <a:normAutofit/>
          </a:bodyPr>
          <a:lstStyle>
            <a:lvl1pPr>
              <a:defRPr sz="3200">
                <a:gradFill>
                  <a:gsLst>
                    <a:gs pos="0">
                      <a:schemeClr val="bg1"/>
                    </a:gs>
                    <a:gs pos="100000">
                      <a:schemeClr val="bg1"/>
                    </a:gs>
                  </a:gsLst>
                  <a:lin ang="5400000" scaled="0"/>
                </a:gradFill>
                <a:latin typeface="Segoe UI Light" pitchFamily="34" charset="0"/>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57200" y="3584575"/>
            <a:ext cx="4572000" cy="533400"/>
          </a:xfrm>
        </p:spPr>
        <p:txBody>
          <a:bodyPr>
            <a:normAutofit/>
          </a:bodyPr>
          <a:lstStyle>
            <a:lvl1pPr marL="0" indent="0" algn="l" defTabSz="457200" rtl="0" eaLnBrk="1" latinLnBrk="0" hangingPunct="1">
              <a:spcBef>
                <a:spcPct val="20000"/>
              </a:spcBef>
              <a:buClr>
                <a:schemeClr val="tx2"/>
              </a:buClr>
              <a:buSzPct val="75000"/>
              <a:buFontTx/>
              <a:buNone/>
              <a:defRPr lang="en-US" sz="1500" b="0" i="0" kern="1200" cap="all" dirty="0">
                <a:gradFill>
                  <a:gsLst>
                    <a:gs pos="0">
                      <a:schemeClr val="tx2"/>
                    </a:gs>
                    <a:gs pos="100000">
                      <a:schemeClr val="tx2"/>
                    </a:gs>
                  </a:gsLst>
                  <a:lin ang="5400000" scaled="0"/>
                </a:gradFill>
                <a:latin typeface="Segoe UI Semibold" pitchFamily="34" charset="0"/>
                <a:ea typeface="+mn-ea"/>
                <a:cs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2" descr="C:\Users\adi\Desktop\MS_Volume_Licensi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3463" y="6433201"/>
            <a:ext cx="1890069" cy="21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38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438400"/>
            <a:ext cx="4572000" cy="1146175"/>
          </a:xfrm>
        </p:spPr>
        <p:txBody>
          <a:bodyPr anchor="t">
            <a:normAutofit/>
          </a:bodyPr>
          <a:lstStyle>
            <a:lvl1pPr>
              <a:defRPr sz="3200">
                <a:gradFill>
                  <a:gsLst>
                    <a:gs pos="0">
                      <a:schemeClr val="bg1"/>
                    </a:gs>
                    <a:gs pos="100000">
                      <a:schemeClr val="bg1"/>
                    </a:gs>
                  </a:gsLst>
                  <a:lin ang="5400000" scaled="0"/>
                </a:gradFill>
                <a:latin typeface="Segoe UI Light" pitchFamily="34" charset="0"/>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57200" y="3584575"/>
            <a:ext cx="4572000" cy="533400"/>
          </a:xfrm>
        </p:spPr>
        <p:txBody>
          <a:bodyPr>
            <a:normAutofit/>
          </a:bodyPr>
          <a:lstStyle>
            <a:lvl1pPr marL="0" indent="0" algn="l" defTabSz="457200" rtl="0" eaLnBrk="1" latinLnBrk="0" hangingPunct="1">
              <a:spcBef>
                <a:spcPct val="20000"/>
              </a:spcBef>
              <a:buClr>
                <a:schemeClr val="tx2"/>
              </a:buClr>
              <a:buSzPct val="75000"/>
              <a:buFontTx/>
              <a:buNone/>
              <a:defRPr lang="en-US" sz="1500" b="0" i="0" kern="1200" cap="all" dirty="0">
                <a:gradFill>
                  <a:gsLst>
                    <a:gs pos="0">
                      <a:schemeClr val="tx2"/>
                    </a:gs>
                    <a:gs pos="100000">
                      <a:schemeClr val="tx2"/>
                    </a:gs>
                  </a:gsLst>
                  <a:lin ang="5400000" scaled="0"/>
                </a:gradFill>
                <a:latin typeface="Segoe UI Semibold" pitchFamily="34" charset="0"/>
                <a:ea typeface="+mn-ea"/>
                <a:cs typeface="Segoe UI Semibol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2" descr="C:\Users\adi\Desktop\MS_Volume_Licensi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3463" y="6433201"/>
            <a:ext cx="1890069" cy="21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1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chemeClr val="bg1"/>
                    </a:gs>
                    <a:gs pos="100000">
                      <a:schemeClr val="bg1"/>
                    </a:gs>
                  </a:gsLst>
                  <a:lin ang="5400000" scaled="0"/>
                </a:gra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547" y="1600200"/>
            <a:ext cx="8534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6" name="Picture 2" descr="C:\Users\adi\Desktop\MS_Volume_Licens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3463" y="6433201"/>
            <a:ext cx="1890069" cy="21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14600"/>
            <a:ext cx="4267200" cy="1143000"/>
          </a:xfrm>
        </p:spPr>
        <p:txBody>
          <a:bodyPr anchor="t">
            <a:normAutofit/>
          </a:bodyPr>
          <a:lstStyle>
            <a:lvl1pPr>
              <a:defRPr sz="3200">
                <a:gradFill>
                  <a:gsLst>
                    <a:gs pos="0">
                      <a:schemeClr val="bg1"/>
                    </a:gs>
                    <a:gs pos="100000">
                      <a:schemeClr val="bg1"/>
                    </a:gs>
                  </a:gsLst>
                  <a:lin ang="5400000" scaled="0"/>
                </a:gradFill>
                <a:latin typeface="Segoe UI Light" pitchFamily="34" charset="0"/>
              </a:defRPr>
            </a:lvl1pPr>
          </a:lstStyle>
          <a:p>
            <a:r>
              <a:rPr lang="en-US" dirty="0" smtClean="0"/>
              <a:t>Click to edit Master </a:t>
            </a:r>
            <a:br>
              <a:rPr lang="en-US" dirty="0" smtClean="0"/>
            </a:br>
            <a:r>
              <a:rPr lang="en-US" dirty="0" smtClean="0"/>
              <a:t>title style</a:t>
            </a:r>
            <a:endParaRPr lang="en-US" dirty="0"/>
          </a:p>
        </p:txBody>
      </p:sp>
      <p:pic>
        <p:nvPicPr>
          <p:cNvPr id="6" name="Picture 2" descr="C:\Users\adi\Desktop\MS_Volume_Licensi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3463" y="6433201"/>
            <a:ext cx="1890069" cy="21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Light" pitchFamily="34" charset="0"/>
              </a:defRPr>
            </a:lvl1pPr>
          </a:lstStyle>
          <a:p>
            <a:r>
              <a:rPr lang="en-US" dirty="0" smtClean="0"/>
              <a:t>Click to edit Master title style</a:t>
            </a:r>
            <a:endParaRPr lang="en-US" dirty="0"/>
          </a:p>
        </p:txBody>
      </p:sp>
      <p:pic>
        <p:nvPicPr>
          <p:cNvPr id="4" name="Picture 2" descr="C:\Users\adi\Desktop\MS_Volume_Licens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3463" y="6433201"/>
            <a:ext cx="1890069" cy="21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hasCustomPrompt="1"/>
          </p:nvPr>
        </p:nvSpPr>
        <p:spPr>
          <a:xfrm>
            <a:off x="358698" y="1600200"/>
            <a:ext cx="4114800" cy="4525963"/>
          </a:xfrm>
        </p:spPr>
        <p:txBody>
          <a:bodyPr/>
          <a:lstStyle>
            <a:lvl1pPr>
              <a:defRPr sz="23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hasCustomPrompt="1"/>
          </p:nvPr>
        </p:nvSpPr>
        <p:spPr>
          <a:xfrm>
            <a:off x="4572000" y="1600200"/>
            <a:ext cx="4114800" cy="4525963"/>
          </a:xfrm>
        </p:spPr>
        <p:txBody>
          <a:bodyPr/>
          <a:lstStyle>
            <a:lvl1pPr>
              <a:defRPr sz="2300"/>
            </a:lvl1pPr>
            <a:lvl2pPr>
              <a:defRPr sz="21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a:t>
            </a:r>
            <a:br>
              <a:rPr lang="en-US" dirty="0" smtClean="0"/>
            </a:br>
            <a:r>
              <a:rPr lang="en-US" dirty="0" smtClean="0"/>
              <a:t>text styles</a:t>
            </a:r>
          </a:p>
          <a:p>
            <a:pPr lvl="1"/>
            <a:r>
              <a:rPr lang="en-US" dirty="0" smtClean="0"/>
              <a:t>Second level</a:t>
            </a:r>
          </a:p>
          <a:p>
            <a:pPr lvl="2"/>
            <a:r>
              <a:rPr lang="en-US" dirty="0" smtClean="0"/>
              <a:t>Third level</a:t>
            </a:r>
          </a:p>
          <a:p>
            <a:pPr lvl="3"/>
            <a:r>
              <a:rPr lang="en-US" dirty="0" smtClean="0"/>
              <a:t>Fourth level</a:t>
            </a:r>
          </a:p>
        </p:txBody>
      </p:sp>
      <p:pic>
        <p:nvPicPr>
          <p:cNvPr id="6" name="Picture 2" descr="C:\Users\adi\Desktop\MS_Volume_Licensi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3463" y="6433201"/>
            <a:ext cx="1890069" cy="21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13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7547" y="1600200"/>
            <a:ext cx="8534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p:txBody>
      </p:sp>
      <p:sp>
        <p:nvSpPr>
          <p:cNvPr id="2" name="Title Placeholder 1"/>
          <p:cNvSpPr>
            <a:spLocks noGrp="1"/>
          </p:cNvSpPr>
          <p:nvPr>
            <p:ph type="title"/>
          </p:nvPr>
        </p:nvSpPr>
        <p:spPr>
          <a:xfrm>
            <a:off x="347547" y="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71" r:id="rId2"/>
    <p:sldLayoutId id="2147483650" r:id="rId3"/>
    <p:sldLayoutId id="2147483656" r:id="rId4"/>
    <p:sldLayoutId id="2147483657" r:id="rId5"/>
    <p:sldLayoutId id="2147483655" r:id="rId6"/>
    <p:sldLayoutId id="2147483672" r:id="rId7"/>
  </p:sldLayoutIdLst>
  <p:txStyles>
    <p:titleStyle>
      <a:lvl1pPr algn="l" defTabSz="457200" rtl="0" eaLnBrk="1" latinLnBrk="0" hangingPunct="1">
        <a:spcBef>
          <a:spcPct val="0"/>
        </a:spcBef>
        <a:buNone/>
        <a:defRPr sz="3400" kern="1200">
          <a:gradFill>
            <a:gsLst>
              <a:gs pos="0">
                <a:schemeClr val="bg1"/>
              </a:gs>
              <a:gs pos="100000">
                <a:schemeClr val="bg1"/>
              </a:gs>
            </a:gsLst>
            <a:lin ang="5400000" scaled="0"/>
          </a:gradFill>
          <a:latin typeface="Segoe UI Light" pitchFamily="34" charset="0"/>
          <a:ea typeface="+mj-ea"/>
          <a:cs typeface="Segoe UI Light" pitchFamily="34" charset="0"/>
        </a:defRPr>
      </a:lvl1pPr>
    </p:titleStyle>
    <p:bodyStyle>
      <a:lvl1pPr marL="342900" indent="-342900" algn="l" defTabSz="457200" rtl="0" eaLnBrk="1" latinLnBrk="0" hangingPunct="1">
        <a:spcBef>
          <a:spcPct val="20000"/>
        </a:spcBef>
        <a:buClr>
          <a:schemeClr val="tx2"/>
        </a:buClr>
        <a:buSzPct val="75000"/>
        <a:buFontTx/>
        <a:buBlip>
          <a:blip r:embed="rId10"/>
        </a:buBlip>
        <a:defRPr sz="2300" b="0" i="0" kern="1200">
          <a:gradFill>
            <a:gsLst>
              <a:gs pos="0">
                <a:schemeClr val="tx1">
                  <a:lumMod val="75000"/>
                  <a:lumOff val="25000"/>
                </a:schemeClr>
              </a:gs>
              <a:gs pos="100000">
                <a:schemeClr val="tx1">
                  <a:lumMod val="75000"/>
                  <a:lumOff val="25000"/>
                </a:schemeClr>
              </a:gs>
            </a:gsLst>
            <a:lin ang="5400000" scaled="0"/>
          </a:gradFill>
          <a:latin typeface="+mn-lt"/>
          <a:ea typeface="+mn-ea"/>
          <a:cs typeface="Segoe"/>
        </a:defRPr>
      </a:lvl1pPr>
      <a:lvl2pPr marL="914400" indent="-457200" algn="l" defTabSz="457200" rtl="0" eaLnBrk="1" latinLnBrk="0" hangingPunct="1">
        <a:spcBef>
          <a:spcPct val="20000"/>
        </a:spcBef>
        <a:buClr>
          <a:schemeClr val="tx2"/>
        </a:buClr>
        <a:buSzPct val="75000"/>
        <a:buFontTx/>
        <a:buBlip>
          <a:blip r:embed="rId11"/>
        </a:buBlip>
        <a:defRPr sz="2100" b="0" i="0" kern="1200">
          <a:gradFill>
            <a:gsLst>
              <a:gs pos="0">
                <a:schemeClr val="tx1">
                  <a:lumMod val="75000"/>
                  <a:lumOff val="25000"/>
                </a:schemeClr>
              </a:gs>
              <a:gs pos="100000">
                <a:schemeClr val="tx1">
                  <a:lumMod val="75000"/>
                  <a:lumOff val="25000"/>
                </a:schemeClr>
              </a:gs>
            </a:gsLst>
            <a:lin ang="5400000" scaled="0"/>
          </a:gradFill>
          <a:latin typeface="+mn-lt"/>
          <a:ea typeface="+mn-ea"/>
          <a:cs typeface="Segoe"/>
        </a:defRPr>
      </a:lvl2pPr>
      <a:lvl3pPr marL="1257300" indent="-342900" algn="l" defTabSz="457200" rtl="0" eaLnBrk="1" latinLnBrk="0" hangingPunct="1">
        <a:spcBef>
          <a:spcPct val="20000"/>
        </a:spcBef>
        <a:buClr>
          <a:schemeClr val="tx2"/>
        </a:buClr>
        <a:buSzPct val="75000"/>
        <a:buFontTx/>
        <a:buBlip>
          <a:blip r:embed="rId11"/>
        </a:buBlip>
        <a:defRPr sz="1800" b="0" i="0" kern="1200">
          <a:gradFill>
            <a:gsLst>
              <a:gs pos="0">
                <a:schemeClr val="tx1">
                  <a:lumMod val="75000"/>
                  <a:lumOff val="25000"/>
                </a:schemeClr>
              </a:gs>
              <a:gs pos="100000">
                <a:schemeClr val="tx1">
                  <a:lumMod val="75000"/>
                  <a:lumOff val="25000"/>
                </a:schemeClr>
              </a:gs>
            </a:gsLst>
            <a:lin ang="5400000" scaled="0"/>
          </a:gradFill>
          <a:latin typeface="+mn-lt"/>
          <a:ea typeface="+mn-ea"/>
          <a:cs typeface="Segoe"/>
        </a:defRPr>
      </a:lvl3pPr>
      <a:lvl4pPr marL="1714500" indent="-342900" algn="l" defTabSz="457200" rtl="0" eaLnBrk="1" latinLnBrk="0" hangingPunct="1">
        <a:spcBef>
          <a:spcPct val="20000"/>
        </a:spcBef>
        <a:buClr>
          <a:schemeClr val="tx2"/>
        </a:buClr>
        <a:buSzPct val="75000"/>
        <a:buFontTx/>
        <a:buBlip>
          <a:blip r:embed="rId11"/>
        </a:buBlip>
        <a:defRPr sz="1800" b="0" i="0" u="none" kern="1200">
          <a:gradFill>
            <a:gsLst>
              <a:gs pos="0">
                <a:schemeClr val="tx1">
                  <a:lumMod val="75000"/>
                  <a:lumOff val="25000"/>
                </a:schemeClr>
              </a:gs>
              <a:gs pos="100000">
                <a:schemeClr val="tx1">
                  <a:lumMod val="75000"/>
                  <a:lumOff val="25000"/>
                </a:schemeClr>
              </a:gs>
            </a:gsLst>
            <a:lin ang="5400000" scaled="0"/>
          </a:gradFill>
          <a:latin typeface="+mn-lt"/>
          <a:ea typeface="+mn-ea"/>
          <a:cs typeface="Segoe"/>
        </a:defRPr>
      </a:lvl4pPr>
      <a:lvl5pPr marL="2057400" indent="-228600" algn="l" defTabSz="457200" rtl="0" eaLnBrk="1" latinLnBrk="0" hangingPunct="1">
        <a:spcBef>
          <a:spcPct val="20000"/>
        </a:spcBef>
        <a:buFont typeface="Arial"/>
        <a:buChar char="»"/>
        <a:defRPr sz="2000" b="0" i="0" u="none" kern="1200">
          <a:solidFill>
            <a:schemeClr val="tx1">
              <a:lumMod val="75000"/>
              <a:lumOff val="25000"/>
            </a:schemeClr>
          </a:solidFill>
          <a:latin typeface="Segoe"/>
          <a:ea typeface="+mn-ea"/>
          <a:cs typeface="Sego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microsoft.com/education/msitacademy/default.m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microsoft.com/licensing/servicecente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licensing/about-licensing/volume-licensing-briefs.aspx" TargetMode="External"/><Relationship Id="rId7" Type="http://schemas.openxmlformats.org/officeDocument/2006/relationships/hyperlink" Target="http://www.microsoft.com/licensing/software-assurance/home-use-program.aspx" TargetMode="External"/><Relationship Id="rId2" Type="http://schemas.openxmlformats.org/officeDocument/2006/relationships/hyperlink" Target="http://www.microsoft.com/licensing/about-licensing/product-licensing.aspx" TargetMode="External"/><Relationship Id="rId1" Type="http://schemas.openxmlformats.org/officeDocument/2006/relationships/slideLayout" Target="../slideLayouts/slideLayout3.xml"/><Relationship Id="rId6" Type="http://schemas.openxmlformats.org/officeDocument/2006/relationships/hyperlink" Target="http://www.microsoft.com/licensing/software-assurance/default.aspx" TargetMode="External"/><Relationship Id="rId5" Type="http://schemas.openxmlformats.org/officeDocument/2006/relationships/hyperlink" Target="https://www.microsoft.com/licensing/servicecenter/default.aspx" TargetMode="External"/><Relationship Id="rId4" Type="http://schemas.openxmlformats.org/officeDocument/2006/relationships/hyperlink" Target="http://www.microsoft.com/education/en-us/buy/Pages/index.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licensing/resources/vol/numbers.mspx" TargetMode="External"/><Relationship Id="rId2" Type="http://schemas.openxmlformats.org/officeDocument/2006/relationships/hyperlink" Target="http://technet.microsoft.com/en-us/library/dd878528.aspx" TargetMode="External"/><Relationship Id="rId1" Type="http://schemas.openxmlformats.org/officeDocument/2006/relationships/slideLayout" Target="../slideLayouts/slideLayout3.xml"/><Relationship Id="rId6" Type="http://schemas.openxmlformats.org/officeDocument/2006/relationships/hyperlink" Target="http://technet.microsoft.com/library/ee624358(office.14).aspx" TargetMode="External"/><Relationship Id="rId5" Type="http://schemas.openxmlformats.org/officeDocument/2006/relationships/hyperlink" Target="http://activateoffice.com/" TargetMode="External"/><Relationship Id="rId4" Type="http://schemas.openxmlformats.org/officeDocument/2006/relationships/hyperlink" Target="http://www.technet.com/volumeactiva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ctrTitle"/>
          </p:nvPr>
        </p:nvSpPr>
        <p:spPr>
          <a:xfrm>
            <a:off x="457200" y="1630754"/>
            <a:ext cx="6179574" cy="1146175"/>
          </a:xfrm>
          <a:prstGeom prst="rect">
            <a:avLst/>
          </a:prstGeom>
        </p:spPr>
        <p:txBody>
          <a:bodyPr>
            <a:normAutofit fontScale="90000"/>
          </a:bodyPr>
          <a:lstStyle/>
          <a:p>
            <a:r>
              <a:rPr lang="en-US" sz="4000" dirty="0" smtClean="0">
                <a:solidFill>
                  <a:schemeClr val="bg1"/>
                </a:solidFill>
                <a:effectLst>
                  <a:outerShdw blurRad="38100" dist="38100" dir="2700000" algn="tl">
                    <a:srgbClr val="000000">
                      <a:alpha val="43137"/>
                    </a:srgbClr>
                  </a:outerShdw>
                </a:effectLst>
              </a:rPr>
              <a:t> </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rPr>
              <a:t>Microsoft EES Overview</a:t>
            </a:r>
            <a:br>
              <a:rPr lang="en-US" sz="4000" dirty="0" smtClean="0">
                <a:solidFill>
                  <a:schemeClr val="bg1"/>
                </a:solidFill>
              </a:rPr>
            </a:br>
            <a:r>
              <a:rPr lang="en-US" sz="2700" dirty="0" smtClean="0">
                <a:solidFill>
                  <a:schemeClr val="bg1"/>
                </a:solidFill>
              </a:rPr>
              <a:t>NC Community Colleges</a:t>
            </a:r>
            <a:br>
              <a:rPr lang="en-US" sz="2700" dirty="0" smtClean="0">
                <a:solidFill>
                  <a:schemeClr val="bg1"/>
                </a:solidFill>
              </a:rPr>
            </a:br>
            <a:r>
              <a:rPr lang="en-US" sz="2700" dirty="0" smtClean="0">
                <a:solidFill>
                  <a:schemeClr val="bg1"/>
                </a:solidFill>
              </a:rPr>
              <a:t>October 23, 2012</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bg1"/>
                </a:solidFill>
              </a:rPr>
              <a:t/>
            </a:r>
            <a:br>
              <a:rPr lang="en-US" sz="2700" dirty="0" smtClean="0">
                <a:solidFill>
                  <a:schemeClr val="bg1"/>
                </a:solidFill>
              </a:rPr>
            </a:br>
            <a:r>
              <a:rPr lang="en-US" sz="2700" dirty="0">
                <a:solidFill>
                  <a:schemeClr val="bg1"/>
                </a:solidFill>
              </a:rPr>
              <a:t/>
            </a:r>
            <a:br>
              <a:rPr lang="en-US" sz="2700" dirty="0">
                <a:solidFill>
                  <a:schemeClr val="bg1"/>
                </a:solidFill>
              </a:rPr>
            </a:br>
            <a:r>
              <a:rPr lang="en-US" sz="2700" dirty="0" smtClean="0">
                <a:solidFill>
                  <a:schemeClr val="bg1"/>
                </a:solidFill>
              </a:rPr>
              <a:t/>
            </a:r>
            <a:br>
              <a:rPr lang="en-US" sz="2700" dirty="0" smtClean="0">
                <a:solidFill>
                  <a:schemeClr val="bg1"/>
                </a:solidFill>
              </a:rPr>
            </a:br>
            <a:r>
              <a:rPr lang="en-US" sz="2700" dirty="0" smtClean="0">
                <a:solidFill>
                  <a:schemeClr val="tx2"/>
                </a:solidFill>
              </a:rPr>
              <a:t>Presented by:</a:t>
            </a:r>
            <a:r>
              <a:rPr lang="en-US" sz="2700" dirty="0">
                <a:solidFill>
                  <a:schemeClr val="tx2"/>
                </a:solidFill>
              </a:rPr>
              <a:t/>
            </a:r>
            <a:br>
              <a:rPr lang="en-US" sz="2700" dirty="0">
                <a:solidFill>
                  <a:schemeClr val="tx2"/>
                </a:solidFill>
              </a:rPr>
            </a:br>
            <a:r>
              <a:rPr lang="en-US" sz="2700" dirty="0" smtClean="0">
                <a:solidFill>
                  <a:schemeClr val="tx2"/>
                </a:solidFill>
              </a:rPr>
              <a:t>Kelly Spencer, </a:t>
            </a:r>
            <a:r>
              <a:rPr lang="en-US" sz="2700" dirty="0">
                <a:solidFill>
                  <a:schemeClr val="tx2"/>
                </a:solidFill>
              </a:rPr>
              <a:t>Account Manager</a:t>
            </a:r>
            <a:br>
              <a:rPr lang="en-US" sz="2700" dirty="0">
                <a:solidFill>
                  <a:schemeClr val="tx2"/>
                </a:solidFill>
              </a:rPr>
            </a:br>
            <a:r>
              <a:rPr lang="en-US" sz="2700" dirty="0" smtClean="0">
                <a:solidFill>
                  <a:schemeClr val="tx2"/>
                </a:solidFill>
              </a:rPr>
              <a:t>Jessika Graham, Licensing Specialist</a:t>
            </a:r>
            <a:br>
              <a:rPr lang="en-US" sz="2700" dirty="0" smtClean="0">
                <a:solidFill>
                  <a:schemeClr val="tx2"/>
                </a:solidFill>
              </a:rPr>
            </a:br>
            <a:endParaRPr lang="en-US" sz="2700" dirty="0">
              <a:solidFill>
                <a:schemeClr val="tx2"/>
              </a:solidFill>
            </a:endParaRPr>
          </a:p>
        </p:txBody>
      </p:sp>
      <p:pic>
        <p:nvPicPr>
          <p:cNvPr id="7" name="Picture 5" descr="C:\Users\v-simmil\Desktop\DVD_ART\Artwork_Imagery\Photos_for_PPT\Soft-edge_photos\FY06 Brand - Vista Education\Windows Vista Edu FY06 Amy woman girl smiling arms crossed desktop monitors classroom sittin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4358" y="2776929"/>
            <a:ext cx="3779641" cy="384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6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31776" y="3578647"/>
            <a:ext cx="2103120" cy="1828800"/>
          </a:xfrm>
          <a:prstGeom prst="rect">
            <a:avLst/>
          </a:prstGeom>
          <a:solidFill>
            <a:schemeClr val="bg1"/>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lIns="91440" rIns="91440" rtlCol="0" anchor="t">
            <a:noAutofit/>
          </a:bodyPr>
          <a:lstStyle>
            <a:defPPr>
              <a:defRPr lang="en-US"/>
            </a:defPPr>
            <a:lvl1pPr defTabSz="914099" fontAlgn="base">
              <a:spcBef>
                <a:spcPct val="0"/>
              </a:spcBef>
              <a:spcAft>
                <a:spcPct val="0"/>
              </a:spcAft>
              <a:defRPr sz="160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lvl1pPr>
            <a:lvl2pPr marL="342900" lvl="1" indent="-342900" fontAlgn="base">
              <a:spcBef>
                <a:spcPts val="200"/>
              </a:spcBef>
              <a:spcAft>
                <a:spcPts val="200"/>
              </a:spcAft>
              <a:buClr>
                <a:srgbClr val="1F497D"/>
              </a:buClr>
              <a:buSzPct val="75000"/>
              <a:buBlip>
                <a:blip r:embed="rId2"/>
              </a:buBlip>
              <a:defRPr sz="1400">
                <a:gradFill>
                  <a:gsLst>
                    <a:gs pos="0">
                      <a:prstClr val="black">
                        <a:lumMod val="75000"/>
                        <a:lumOff val="25000"/>
                      </a:prstClr>
                    </a:gs>
                    <a:gs pos="100000">
                      <a:prstClr val="black">
                        <a:lumMod val="75000"/>
                        <a:lumOff val="25000"/>
                      </a:prstClr>
                    </a:gs>
                  </a:gsLst>
                  <a:lin ang="5400000" scaled="0"/>
                </a:gradFill>
              </a:defRPr>
            </a:lvl2pPr>
          </a:lstStyle>
          <a:p>
            <a:pPr lvl="1">
              <a:buSzPct val="100000"/>
              <a:buBlip>
                <a:blip r:embed="rId3"/>
              </a:buBlip>
            </a:pPr>
            <a:r>
              <a:rPr lang="en-US" dirty="0" smtClean="0">
                <a:ln>
                  <a:solidFill>
                    <a:schemeClr val="bg1">
                      <a:alpha val="0"/>
                    </a:schemeClr>
                  </a:solidFill>
                </a:ln>
                <a:solidFill>
                  <a:schemeClr val="accent4">
                    <a:lumMod val="50000"/>
                  </a:schemeClr>
                </a:solidFill>
              </a:rPr>
              <a:t>E-Learning</a:t>
            </a:r>
            <a:endParaRPr lang="en-US" dirty="0">
              <a:ln>
                <a:solidFill>
                  <a:schemeClr val="bg1">
                    <a:alpha val="0"/>
                  </a:schemeClr>
                </a:solidFill>
              </a:ln>
              <a:solidFill>
                <a:schemeClr val="accent4">
                  <a:lumMod val="50000"/>
                </a:schemeClr>
              </a:solidFill>
            </a:endParaRPr>
          </a:p>
          <a:p>
            <a:pPr lvl="1">
              <a:buSzPct val="100000"/>
              <a:buBlip>
                <a:blip r:embed="rId3"/>
              </a:buBlip>
            </a:pPr>
            <a:r>
              <a:rPr lang="en-US" dirty="0">
                <a:ln>
                  <a:solidFill>
                    <a:schemeClr val="bg1">
                      <a:alpha val="0"/>
                    </a:schemeClr>
                  </a:solidFill>
                </a:ln>
                <a:solidFill>
                  <a:schemeClr val="accent4">
                    <a:lumMod val="50000"/>
                  </a:schemeClr>
                </a:solidFill>
              </a:rPr>
              <a:t>MOAC</a:t>
            </a:r>
          </a:p>
          <a:p>
            <a:pPr lvl="1">
              <a:buSzPct val="100000"/>
              <a:buBlip>
                <a:blip r:embed="rId3"/>
              </a:buBlip>
            </a:pPr>
            <a:r>
              <a:rPr lang="en-US" dirty="0">
                <a:ln>
                  <a:solidFill>
                    <a:schemeClr val="bg1">
                      <a:alpha val="0"/>
                    </a:schemeClr>
                  </a:solidFill>
                </a:ln>
                <a:solidFill>
                  <a:schemeClr val="accent4">
                    <a:lumMod val="50000"/>
                  </a:schemeClr>
                </a:solidFill>
              </a:rPr>
              <a:t>MOC</a:t>
            </a:r>
          </a:p>
          <a:p>
            <a:pPr lvl="1">
              <a:buSzPct val="100000"/>
              <a:buBlip>
                <a:blip r:embed="rId3"/>
              </a:buBlip>
            </a:pPr>
            <a:r>
              <a:rPr lang="en-US" dirty="0">
                <a:ln>
                  <a:solidFill>
                    <a:schemeClr val="bg1">
                      <a:alpha val="0"/>
                    </a:schemeClr>
                  </a:solidFill>
                </a:ln>
                <a:solidFill>
                  <a:schemeClr val="accent4">
                    <a:lumMod val="50000"/>
                  </a:schemeClr>
                </a:solidFill>
              </a:rPr>
              <a:t>Office Lesson</a:t>
            </a:r>
            <a:br>
              <a:rPr lang="en-US" dirty="0">
                <a:ln>
                  <a:solidFill>
                    <a:schemeClr val="bg1">
                      <a:alpha val="0"/>
                    </a:schemeClr>
                  </a:solidFill>
                </a:ln>
                <a:solidFill>
                  <a:schemeClr val="accent4">
                    <a:lumMod val="50000"/>
                  </a:schemeClr>
                </a:solidFill>
              </a:rPr>
            </a:br>
            <a:r>
              <a:rPr lang="en-US" dirty="0">
                <a:ln>
                  <a:solidFill>
                    <a:schemeClr val="bg1">
                      <a:alpha val="0"/>
                    </a:schemeClr>
                  </a:solidFill>
                </a:ln>
                <a:solidFill>
                  <a:schemeClr val="accent4">
                    <a:lumMod val="50000"/>
                  </a:schemeClr>
                </a:solidFill>
              </a:rPr>
              <a:t>Plans</a:t>
            </a:r>
          </a:p>
          <a:p>
            <a:pPr lvl="1">
              <a:buSzPct val="100000"/>
              <a:buBlip>
                <a:blip r:embed="rId3"/>
              </a:buBlip>
            </a:pPr>
            <a:r>
              <a:rPr lang="en-US" dirty="0">
                <a:ln>
                  <a:solidFill>
                    <a:schemeClr val="bg1">
                      <a:alpha val="0"/>
                    </a:schemeClr>
                  </a:solidFill>
                </a:ln>
                <a:solidFill>
                  <a:schemeClr val="accent4">
                    <a:lumMod val="50000"/>
                  </a:schemeClr>
                </a:solidFill>
              </a:rPr>
              <a:t>Digital Literacy</a:t>
            </a:r>
          </a:p>
        </p:txBody>
      </p:sp>
      <p:sp>
        <p:nvSpPr>
          <p:cNvPr id="18" name="TextBox 17"/>
          <p:cNvSpPr txBox="1"/>
          <p:nvPr/>
        </p:nvSpPr>
        <p:spPr>
          <a:xfrm>
            <a:off x="2410937" y="3578647"/>
            <a:ext cx="2103120" cy="1828800"/>
          </a:xfrm>
          <a:prstGeom prst="rect">
            <a:avLst/>
          </a:prstGeom>
          <a:solidFill>
            <a:schemeClr val="bg1"/>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lIns="91440" rIns="91440" rtlCol="0" anchor="t">
            <a:noAutofit/>
          </a:bodyPr>
          <a:lstStyle>
            <a:defPPr>
              <a:defRPr lang="en-US"/>
            </a:defPPr>
            <a:lvl1pPr defTabSz="914099" fontAlgn="base">
              <a:spcBef>
                <a:spcPct val="0"/>
              </a:spcBef>
              <a:spcAft>
                <a:spcPct val="0"/>
              </a:spcAft>
              <a:defRPr sz="160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lvl1pPr>
            <a:lvl2pPr marL="342900" lvl="1" indent="-342900" fontAlgn="base">
              <a:spcBef>
                <a:spcPts val="200"/>
              </a:spcBef>
              <a:spcAft>
                <a:spcPts val="200"/>
              </a:spcAft>
              <a:buClr>
                <a:srgbClr val="1F497D"/>
              </a:buClr>
              <a:buSzPct val="75000"/>
              <a:buBlip>
                <a:blip r:embed="rId2"/>
              </a:buBlip>
              <a:defRPr sz="1400">
                <a:gradFill>
                  <a:gsLst>
                    <a:gs pos="0">
                      <a:prstClr val="black">
                        <a:lumMod val="75000"/>
                        <a:lumOff val="25000"/>
                      </a:prstClr>
                    </a:gs>
                    <a:gs pos="100000">
                      <a:prstClr val="black">
                        <a:lumMod val="75000"/>
                        <a:lumOff val="25000"/>
                      </a:prstClr>
                    </a:gs>
                  </a:gsLst>
                  <a:lin ang="5400000" scaled="0"/>
                </a:gradFill>
              </a:defRPr>
            </a:lvl2pPr>
          </a:lstStyle>
          <a:p>
            <a:pPr lvl="1">
              <a:buSzPct val="110000"/>
              <a:buBlip>
                <a:blip r:embed="rId3"/>
              </a:buBlip>
            </a:pPr>
            <a:r>
              <a:rPr lang="en-US" dirty="0" smtClean="0">
                <a:ln>
                  <a:solidFill>
                    <a:schemeClr val="bg1">
                      <a:alpha val="0"/>
                    </a:schemeClr>
                  </a:solidFill>
                </a:ln>
                <a:solidFill>
                  <a:schemeClr val="accent4">
                    <a:lumMod val="50000"/>
                  </a:schemeClr>
                </a:solidFill>
              </a:rPr>
              <a:t>E-Reference </a:t>
            </a:r>
            <a:r>
              <a:rPr lang="en-US" dirty="0">
                <a:ln>
                  <a:solidFill>
                    <a:schemeClr val="bg1">
                      <a:alpha val="0"/>
                    </a:schemeClr>
                  </a:solidFill>
                </a:ln>
                <a:solidFill>
                  <a:schemeClr val="accent4">
                    <a:lumMod val="50000"/>
                  </a:schemeClr>
                </a:solidFill>
              </a:rPr>
              <a:t>Library</a:t>
            </a:r>
          </a:p>
          <a:p>
            <a:pPr lvl="1">
              <a:buSzPct val="110000"/>
              <a:buBlip>
                <a:blip r:embed="rId3"/>
              </a:buBlip>
            </a:pPr>
            <a:r>
              <a:rPr lang="en-US" dirty="0">
                <a:ln>
                  <a:solidFill>
                    <a:schemeClr val="bg1">
                      <a:alpha val="0"/>
                    </a:schemeClr>
                  </a:solidFill>
                </a:ln>
                <a:solidFill>
                  <a:schemeClr val="accent4">
                    <a:lumMod val="50000"/>
                  </a:schemeClr>
                </a:solidFill>
              </a:rPr>
              <a:t>Microsoft Certified Trainer Program</a:t>
            </a:r>
          </a:p>
          <a:p>
            <a:pPr lvl="1">
              <a:buSzPct val="110000"/>
              <a:buBlip>
                <a:blip r:embed="rId3"/>
              </a:buBlip>
            </a:pPr>
            <a:r>
              <a:rPr lang="en-US" dirty="0">
                <a:ln>
                  <a:solidFill>
                    <a:schemeClr val="bg1">
                      <a:alpha val="0"/>
                    </a:schemeClr>
                  </a:solidFill>
                </a:ln>
                <a:solidFill>
                  <a:schemeClr val="accent4">
                    <a:lumMod val="50000"/>
                  </a:schemeClr>
                </a:solidFill>
              </a:rPr>
              <a:t>E-Learning Access</a:t>
            </a:r>
          </a:p>
        </p:txBody>
      </p:sp>
      <p:sp>
        <p:nvSpPr>
          <p:cNvPr id="21" name="TextBox 20"/>
          <p:cNvSpPr txBox="1"/>
          <p:nvPr/>
        </p:nvSpPr>
        <p:spPr>
          <a:xfrm>
            <a:off x="4576357" y="3578647"/>
            <a:ext cx="2103120" cy="1828800"/>
          </a:xfrm>
          <a:prstGeom prst="rect">
            <a:avLst/>
          </a:prstGeom>
          <a:solidFill>
            <a:schemeClr val="bg1"/>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lIns="91440" rIns="91440" rtlCol="0" anchor="t">
            <a:noAutofit/>
          </a:bodyPr>
          <a:lstStyle>
            <a:defPPr>
              <a:defRPr lang="en-US"/>
            </a:defPPr>
            <a:lvl1pPr defTabSz="914099" fontAlgn="base">
              <a:spcBef>
                <a:spcPct val="0"/>
              </a:spcBef>
              <a:spcAft>
                <a:spcPct val="0"/>
              </a:spcAft>
              <a:defRPr sz="160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lvl1pPr>
            <a:lvl2pPr marL="342900" lvl="1" indent="-342900" fontAlgn="base">
              <a:spcBef>
                <a:spcPts val="200"/>
              </a:spcBef>
              <a:spcAft>
                <a:spcPts val="200"/>
              </a:spcAft>
              <a:buClr>
                <a:srgbClr val="1F497D"/>
              </a:buClr>
              <a:buSzPct val="75000"/>
              <a:buBlip>
                <a:blip r:embed="rId2"/>
              </a:buBlip>
              <a:defRPr sz="1400">
                <a:gradFill>
                  <a:gsLst>
                    <a:gs pos="0">
                      <a:prstClr val="black">
                        <a:lumMod val="75000"/>
                        <a:lumOff val="25000"/>
                      </a:prstClr>
                    </a:gs>
                    <a:gs pos="100000">
                      <a:prstClr val="black">
                        <a:lumMod val="75000"/>
                        <a:lumOff val="25000"/>
                      </a:prstClr>
                    </a:gs>
                  </a:gsLst>
                  <a:lin ang="5400000" scaled="0"/>
                </a:gradFill>
              </a:defRPr>
            </a:lvl2pPr>
          </a:lstStyle>
          <a:p>
            <a:pPr lvl="1">
              <a:buSzPct val="110000"/>
              <a:buBlip>
                <a:blip r:embed="rId3"/>
              </a:buBlip>
            </a:pPr>
            <a:r>
              <a:rPr lang="en-US" dirty="0" smtClean="0">
                <a:ln>
                  <a:solidFill>
                    <a:schemeClr val="bg1">
                      <a:alpha val="0"/>
                    </a:schemeClr>
                  </a:solidFill>
                </a:ln>
                <a:solidFill>
                  <a:schemeClr val="accent4">
                    <a:lumMod val="50000"/>
                  </a:schemeClr>
                </a:solidFill>
              </a:rPr>
              <a:t>Academic </a:t>
            </a:r>
            <a:r>
              <a:rPr lang="en-US" dirty="0">
                <a:ln>
                  <a:solidFill>
                    <a:schemeClr val="bg1">
                      <a:alpha val="0"/>
                    </a:schemeClr>
                  </a:solidFill>
                </a:ln>
                <a:solidFill>
                  <a:schemeClr val="accent4">
                    <a:lumMod val="50000"/>
                  </a:schemeClr>
                </a:solidFill>
              </a:rPr>
              <a:t>Pricing</a:t>
            </a:r>
          </a:p>
          <a:p>
            <a:pPr lvl="1">
              <a:buSzPct val="110000"/>
              <a:buBlip>
                <a:blip r:embed="rId3"/>
              </a:buBlip>
            </a:pPr>
            <a:r>
              <a:rPr lang="en-US" dirty="0">
                <a:ln>
                  <a:solidFill>
                    <a:schemeClr val="bg1">
                      <a:alpha val="0"/>
                    </a:schemeClr>
                  </a:solidFill>
                </a:ln>
                <a:solidFill>
                  <a:schemeClr val="accent4">
                    <a:lumMod val="50000"/>
                  </a:schemeClr>
                </a:solidFill>
              </a:rPr>
              <a:t>Second Shot Campaign</a:t>
            </a:r>
          </a:p>
          <a:p>
            <a:pPr lvl="1">
              <a:buSzPct val="110000"/>
              <a:buBlip>
                <a:blip r:embed="rId3"/>
              </a:buBlip>
            </a:pPr>
            <a:r>
              <a:rPr lang="en-US" dirty="0">
                <a:ln>
                  <a:solidFill>
                    <a:schemeClr val="bg1">
                      <a:alpha val="0"/>
                    </a:schemeClr>
                  </a:solidFill>
                </a:ln>
                <a:solidFill>
                  <a:schemeClr val="accent4">
                    <a:lumMod val="50000"/>
                  </a:schemeClr>
                </a:solidFill>
              </a:rPr>
              <a:t>Testing Center Discounts</a:t>
            </a:r>
          </a:p>
        </p:txBody>
      </p:sp>
      <p:sp>
        <p:nvSpPr>
          <p:cNvPr id="22" name="TextBox 21"/>
          <p:cNvSpPr txBox="1"/>
          <p:nvPr/>
        </p:nvSpPr>
        <p:spPr>
          <a:xfrm>
            <a:off x="6741778" y="3578647"/>
            <a:ext cx="2103120" cy="1828800"/>
          </a:xfrm>
          <a:prstGeom prst="rect">
            <a:avLst/>
          </a:prstGeom>
          <a:solidFill>
            <a:schemeClr val="bg1"/>
          </a:solidFill>
          <a:ln w="127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lIns="91440" rIns="91440" rtlCol="0" anchor="t">
            <a:noAutofit/>
          </a:bodyPr>
          <a:lstStyle>
            <a:defPPr>
              <a:defRPr lang="en-US"/>
            </a:defPPr>
            <a:lvl1pPr defTabSz="914099" fontAlgn="base">
              <a:spcBef>
                <a:spcPct val="0"/>
              </a:spcBef>
              <a:spcAft>
                <a:spcPct val="0"/>
              </a:spcAft>
              <a:defRPr sz="160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lvl1pPr>
            <a:lvl2pPr marL="342900" lvl="1" indent="-342900" fontAlgn="base">
              <a:spcBef>
                <a:spcPts val="200"/>
              </a:spcBef>
              <a:spcAft>
                <a:spcPts val="200"/>
              </a:spcAft>
              <a:buClr>
                <a:srgbClr val="1F497D"/>
              </a:buClr>
              <a:buSzPct val="75000"/>
              <a:buBlip>
                <a:blip r:embed="rId2"/>
              </a:buBlip>
              <a:defRPr sz="1400">
                <a:gradFill>
                  <a:gsLst>
                    <a:gs pos="0">
                      <a:prstClr val="black">
                        <a:lumMod val="75000"/>
                        <a:lumOff val="25000"/>
                      </a:prstClr>
                    </a:gs>
                    <a:gs pos="100000">
                      <a:prstClr val="black">
                        <a:lumMod val="75000"/>
                        <a:lumOff val="25000"/>
                      </a:prstClr>
                    </a:gs>
                  </a:gsLst>
                  <a:lin ang="5400000" scaled="0"/>
                </a:gradFill>
              </a:defRPr>
            </a:lvl2pPr>
          </a:lstStyle>
          <a:p>
            <a:pPr lvl="1">
              <a:buSzPct val="110000"/>
              <a:buBlip>
                <a:blip r:embed="rId3"/>
              </a:buBlip>
            </a:pPr>
            <a:r>
              <a:rPr lang="en-US" dirty="0" smtClean="0">
                <a:ln>
                  <a:solidFill>
                    <a:schemeClr val="bg1">
                      <a:alpha val="0"/>
                    </a:schemeClr>
                  </a:solidFill>
                </a:ln>
                <a:solidFill>
                  <a:schemeClr val="accent4">
                    <a:lumMod val="50000"/>
                  </a:schemeClr>
                </a:solidFill>
              </a:rPr>
              <a:t>Marketing resources</a:t>
            </a:r>
          </a:p>
          <a:p>
            <a:pPr lvl="1">
              <a:buSzPct val="110000"/>
              <a:buBlip>
                <a:blip r:embed="rId3"/>
              </a:buBlip>
            </a:pPr>
            <a:r>
              <a:rPr lang="en-US" dirty="0" smtClean="0">
                <a:ln>
                  <a:solidFill>
                    <a:schemeClr val="bg1">
                      <a:alpha val="0"/>
                    </a:schemeClr>
                  </a:solidFill>
                </a:ln>
                <a:solidFill>
                  <a:schemeClr val="accent4">
                    <a:lumMod val="50000"/>
                  </a:schemeClr>
                </a:solidFill>
              </a:rPr>
              <a:t>Private </a:t>
            </a:r>
            <a:r>
              <a:rPr lang="en-US" dirty="0">
                <a:ln>
                  <a:solidFill>
                    <a:schemeClr val="bg1">
                      <a:alpha val="0"/>
                    </a:schemeClr>
                  </a:solidFill>
                </a:ln>
                <a:solidFill>
                  <a:schemeClr val="accent4">
                    <a:lumMod val="50000"/>
                  </a:schemeClr>
                </a:solidFill>
              </a:rPr>
              <a:t>Member Site</a:t>
            </a:r>
          </a:p>
          <a:p>
            <a:pPr lvl="1">
              <a:buSzPct val="110000"/>
              <a:buBlip>
                <a:blip r:embed="rId3"/>
              </a:buBlip>
            </a:pPr>
            <a:r>
              <a:rPr lang="en-US" dirty="0">
                <a:ln>
                  <a:solidFill>
                    <a:schemeClr val="bg1">
                      <a:alpha val="0"/>
                    </a:schemeClr>
                  </a:solidFill>
                </a:ln>
                <a:solidFill>
                  <a:schemeClr val="accent4">
                    <a:lumMod val="50000"/>
                  </a:schemeClr>
                </a:solidFill>
              </a:rPr>
              <a:t>Locator Tool</a:t>
            </a:r>
          </a:p>
          <a:p>
            <a:pPr lvl="1">
              <a:buSzPct val="110000"/>
              <a:buBlip>
                <a:blip r:embed="rId3"/>
              </a:buBlip>
            </a:pPr>
            <a:r>
              <a:rPr lang="en-US" dirty="0">
                <a:ln>
                  <a:solidFill>
                    <a:schemeClr val="bg1">
                      <a:alpha val="0"/>
                    </a:schemeClr>
                  </a:solidFill>
                </a:ln>
                <a:solidFill>
                  <a:schemeClr val="accent4">
                    <a:lumMod val="50000"/>
                  </a:schemeClr>
                </a:solidFill>
              </a:rPr>
              <a:t>Program Logo</a:t>
            </a:r>
          </a:p>
          <a:p>
            <a:pPr lvl="1">
              <a:buSzPct val="110000"/>
              <a:buBlip>
                <a:blip r:embed="rId3"/>
              </a:buBlip>
            </a:pPr>
            <a:r>
              <a:rPr lang="en-US" dirty="0">
                <a:ln>
                  <a:solidFill>
                    <a:schemeClr val="bg1">
                      <a:alpha val="0"/>
                    </a:schemeClr>
                  </a:solidFill>
                </a:ln>
                <a:solidFill>
                  <a:schemeClr val="accent4">
                    <a:lumMod val="50000"/>
                  </a:schemeClr>
                </a:solidFill>
              </a:rPr>
              <a:t>Welcome Kit</a:t>
            </a:r>
          </a:p>
        </p:txBody>
      </p:sp>
      <p:sp>
        <p:nvSpPr>
          <p:cNvPr id="24" name="Rectangle 23"/>
          <p:cNvSpPr/>
          <p:nvPr/>
        </p:nvSpPr>
        <p:spPr bwMode="auto">
          <a:xfrm>
            <a:off x="0" y="1635908"/>
            <a:ext cx="8844898" cy="1005692"/>
          </a:xfrm>
          <a:prstGeom prst="rect">
            <a:avLst/>
          </a:prstGeom>
          <a:solidFill>
            <a:srgbClr val="DF7B07"/>
          </a:solidFill>
          <a:ln>
            <a:solidFill>
              <a:srgbClr val="DF7B07"/>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3" name="Title 2"/>
          <p:cNvSpPr>
            <a:spLocks noGrp="1"/>
          </p:cNvSpPr>
          <p:nvPr>
            <p:ph type="title"/>
          </p:nvPr>
        </p:nvSpPr>
        <p:spPr/>
        <p:txBody>
          <a:bodyPr>
            <a:normAutofit/>
          </a:bodyPr>
          <a:lstStyle/>
          <a:p>
            <a:r>
              <a:rPr lang="en-US" sz="3200" dirty="0" smtClean="0"/>
              <a:t>Microsoft IT Academy Program</a:t>
            </a:r>
            <a:endParaRPr lang="en-US" sz="3200" dirty="0"/>
          </a:p>
        </p:txBody>
      </p:sp>
      <p:sp>
        <p:nvSpPr>
          <p:cNvPr id="42" name="Content Placeholder 41"/>
          <p:cNvSpPr>
            <a:spLocks noGrp="1"/>
          </p:cNvSpPr>
          <p:nvPr>
            <p:ph sz="quarter" idx="4294967295"/>
          </p:nvPr>
        </p:nvSpPr>
        <p:spPr>
          <a:xfrm>
            <a:off x="0" y="1635908"/>
            <a:ext cx="8828177" cy="1005692"/>
          </a:xfrm>
          <a:prstGeom prst="rect">
            <a:avLst/>
          </a:prstGeom>
        </p:spPr>
        <p:style>
          <a:lnRef idx="1">
            <a:schemeClr val="accent1"/>
          </a:lnRef>
          <a:fillRef idx="3">
            <a:schemeClr val="accent1"/>
          </a:fillRef>
          <a:effectRef idx="2">
            <a:schemeClr val="accent1"/>
          </a:effectRef>
          <a:fontRef idx="minor">
            <a:schemeClr val="lt1"/>
          </a:fontRef>
        </p:style>
        <p:txBody>
          <a:bodyPr>
            <a:normAutofit/>
          </a:bodyPr>
          <a:lstStyle/>
          <a:p>
            <a:pPr marL="0" indent="0">
              <a:buNone/>
            </a:pPr>
            <a:r>
              <a:rPr lang="en-US" sz="1600" dirty="0" smtClean="0">
                <a:solidFill>
                  <a:schemeClr val="bg1"/>
                </a:solidFill>
              </a:rPr>
              <a:t>The Microsoft IT Academy Program provides learning solutions for educators, students and staff including Official Microsoft E-Learning courses (Information Worker, IT Professional, Developer), academic exam pricing discounts, and marketing resources.</a:t>
            </a:r>
          </a:p>
        </p:txBody>
      </p:sp>
      <p:sp>
        <p:nvSpPr>
          <p:cNvPr id="9" name="Rectangle 8"/>
          <p:cNvSpPr/>
          <p:nvPr/>
        </p:nvSpPr>
        <p:spPr>
          <a:xfrm>
            <a:off x="306388" y="1817688"/>
            <a:ext cx="8597900" cy="1077218"/>
          </a:xfrm>
          <a:prstGeom prst="rect">
            <a:avLst/>
          </a:prstGeom>
        </p:spPr>
        <p:txBody>
          <a:bodyPr wrap="square">
            <a:noAutofit/>
          </a:bodyPr>
          <a:lstStyle/>
          <a:p>
            <a:pPr fontAlgn="base">
              <a:spcBef>
                <a:spcPct val="20000"/>
              </a:spcBef>
              <a:spcAft>
                <a:spcPct val="0"/>
              </a:spcAft>
              <a:buClr>
                <a:srgbClr val="1F497D"/>
              </a:buClr>
              <a:buSzPct val="75000"/>
            </a:pPr>
            <a:endParaRPr lang="en-US" sz="1600" dirty="0" smtClean="0">
              <a:ln>
                <a:solidFill>
                  <a:schemeClr val="bg1">
                    <a:alpha val="0"/>
                  </a:schemeClr>
                </a:solidFill>
              </a:ln>
              <a:solidFill>
                <a:schemeClr val="tx1">
                  <a:lumMod val="75000"/>
                  <a:lumOff val="25000"/>
                </a:schemeClr>
              </a:solidFill>
            </a:endParaRPr>
          </a:p>
        </p:txBody>
      </p:sp>
      <p:sp>
        <p:nvSpPr>
          <p:cNvPr id="2" name="Rectangle 1"/>
          <p:cNvSpPr/>
          <p:nvPr/>
        </p:nvSpPr>
        <p:spPr>
          <a:xfrm>
            <a:off x="202636" y="5709282"/>
            <a:ext cx="6627812" cy="244682"/>
          </a:xfrm>
          <a:prstGeom prst="rect">
            <a:avLst/>
          </a:prstGeom>
        </p:spPr>
        <p:txBody>
          <a:bodyPr wrap="square">
            <a:spAutoFit/>
          </a:bodyPr>
          <a:lstStyle/>
          <a:p>
            <a:pPr marL="171450" indent="-171450" defTabSz="914099" fontAlgn="base">
              <a:lnSpc>
                <a:spcPct val="90000"/>
              </a:lnSpc>
              <a:spcBef>
                <a:spcPct val="0"/>
              </a:spcBef>
              <a:spcAft>
                <a:spcPts val="600"/>
              </a:spcAft>
              <a:buBlip>
                <a:blip r:embed="rId3"/>
              </a:buBlip>
            </a:pPr>
            <a:r>
              <a:rPr lang="en-US" sz="1100" dirty="0" smtClean="0">
                <a:solidFill>
                  <a:srgbClr val="000000"/>
                </a:solidFill>
              </a:rPr>
              <a:t>IT </a:t>
            </a:r>
            <a:r>
              <a:rPr lang="en-US" sz="1100" dirty="0">
                <a:solidFill>
                  <a:srgbClr val="000000"/>
                </a:solidFill>
              </a:rPr>
              <a:t>Academy Public Site: </a:t>
            </a:r>
            <a:r>
              <a:rPr lang="en-US" sz="1100" dirty="0">
                <a:solidFill>
                  <a:srgbClr val="000000"/>
                </a:solidFill>
                <a:hlinkClick r:id="rId4"/>
              </a:rPr>
              <a:t>http://www.microsoft.com/education/msitacademy/default.mspx</a:t>
            </a:r>
            <a:endParaRPr lang="en-US" sz="1100" dirty="0">
              <a:solidFill>
                <a:srgbClr val="000000"/>
              </a:solidFill>
            </a:endParaRPr>
          </a:p>
        </p:txBody>
      </p:sp>
      <p:sp>
        <p:nvSpPr>
          <p:cNvPr id="30" name="Rectangle 29"/>
          <p:cNvSpPr/>
          <p:nvPr/>
        </p:nvSpPr>
        <p:spPr>
          <a:xfrm>
            <a:off x="232818" y="3027852"/>
            <a:ext cx="2103120" cy="548640"/>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548640" tIns="45720" rIns="45720" bIns="45720" numCol="1" spcCol="1270" anchor="ctr" anchorCtr="0">
            <a:noAutofit/>
          </a:bodyPr>
          <a:lstStyle/>
          <a:p>
            <a:pPr defTabSz="914099" fontAlgn="base">
              <a:spcBef>
                <a:spcPct val="0"/>
              </a:spcBef>
              <a:spcAft>
                <a:spcPct val="0"/>
              </a:spcAft>
            </a:pPr>
            <a:r>
              <a:rPr lang="en-US" sz="1200" dirty="0">
                <a:gradFill>
                  <a:gsLst>
                    <a:gs pos="0">
                      <a:schemeClr val="bg1"/>
                    </a:gs>
                    <a:gs pos="100000">
                      <a:schemeClr val="bg1"/>
                    </a:gs>
                  </a:gsLst>
                  <a:lin ang="13500000" scaled="1"/>
                </a:gradFill>
                <a:latin typeface="Segoe UI Semibold" pitchFamily="34" charset="0"/>
              </a:rPr>
              <a:t>Save </a:t>
            </a:r>
            <a:r>
              <a:rPr lang="en-US" sz="1200" dirty="0" smtClean="0">
                <a:gradFill>
                  <a:gsLst>
                    <a:gs pos="0">
                      <a:schemeClr val="bg1"/>
                    </a:gs>
                    <a:gs pos="100000">
                      <a:schemeClr val="bg1"/>
                    </a:gs>
                  </a:gsLst>
                  <a:lin ang="13500000" scaled="1"/>
                </a:gradFill>
                <a:latin typeface="Segoe UI Semibold" pitchFamily="34" charset="0"/>
              </a:rPr>
              <a:t>Educators’ </a:t>
            </a:r>
            <a:r>
              <a:rPr lang="en-US" sz="1200" dirty="0">
                <a:gradFill>
                  <a:gsLst>
                    <a:gs pos="0">
                      <a:schemeClr val="bg1"/>
                    </a:gs>
                    <a:gs pos="100000">
                      <a:schemeClr val="bg1"/>
                    </a:gs>
                  </a:gsLst>
                  <a:lin ang="13500000" scaled="1"/>
                </a:gradFill>
                <a:latin typeface="Segoe UI Semibold" pitchFamily="34" charset="0"/>
              </a:rPr>
              <a:t>Time with Curriculum</a:t>
            </a:r>
          </a:p>
        </p:txBody>
      </p:sp>
      <p:pic>
        <p:nvPicPr>
          <p:cNvPr id="55" name="Picture 5" descr="\\MAGNUM\Projects\Microsoft\Cloud Power FY12\Design\Icons\PNGs\Stop_watch.png"/>
          <p:cNvPicPr>
            <a:picLocks noChangeAspect="1" noChangeArrowheads="1"/>
          </p:cNvPicPr>
          <p:nvPr/>
        </p:nvPicPr>
        <p:blipFill>
          <a:blip r:embed="rId5" cstate="print">
            <a:lum bright="100000"/>
          </a:blip>
          <a:srcRect/>
          <a:stretch>
            <a:fillRect/>
          </a:stretch>
        </p:blipFill>
        <p:spPr bwMode="auto">
          <a:xfrm>
            <a:off x="202636" y="3042356"/>
            <a:ext cx="573844" cy="580144"/>
          </a:xfrm>
          <a:prstGeom prst="rect">
            <a:avLst/>
          </a:prstGeom>
          <a:noFill/>
        </p:spPr>
      </p:pic>
      <p:sp>
        <p:nvSpPr>
          <p:cNvPr id="36" name="Rectangle 35"/>
          <p:cNvSpPr/>
          <p:nvPr/>
        </p:nvSpPr>
        <p:spPr>
          <a:xfrm>
            <a:off x="2410938" y="3027852"/>
            <a:ext cx="2103120" cy="548640"/>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548640" tIns="45720" rIns="45720" bIns="45720" numCol="1" spcCol="1270" anchor="ctr" anchorCtr="0">
            <a:noAutofit/>
          </a:bodyPr>
          <a:lstStyle/>
          <a:p>
            <a:pPr defTabSz="914099" fontAlgn="base">
              <a:spcBef>
                <a:spcPct val="0"/>
              </a:spcBef>
              <a:spcAft>
                <a:spcPct val="0"/>
              </a:spcAft>
            </a:pPr>
            <a:r>
              <a:rPr lang="en-US" sz="1200" dirty="0" smtClean="0">
                <a:gradFill>
                  <a:gsLst>
                    <a:gs pos="0">
                      <a:schemeClr val="bg1"/>
                    </a:gs>
                    <a:gs pos="100000">
                      <a:schemeClr val="bg1"/>
                    </a:gs>
                  </a:gsLst>
                  <a:lin ang="13500000" scaled="1"/>
                </a:gradFill>
                <a:latin typeface="Segoe UI Semibold" pitchFamily="34" charset="0"/>
              </a:rPr>
              <a:t>Keep </a:t>
            </a:r>
            <a:r>
              <a:rPr lang="en-US" sz="1200" dirty="0">
                <a:gradFill>
                  <a:gsLst>
                    <a:gs pos="0">
                      <a:schemeClr val="bg1"/>
                    </a:gs>
                    <a:gs pos="100000">
                      <a:schemeClr val="bg1"/>
                    </a:gs>
                  </a:gsLst>
                  <a:lin ang="13500000" scaled="1"/>
                </a:gradFill>
                <a:latin typeface="Segoe UI Semibold" pitchFamily="34" charset="0"/>
              </a:rPr>
              <a:t>Current with Professional</a:t>
            </a:r>
          </a:p>
          <a:p>
            <a:pPr defTabSz="914099" fontAlgn="base">
              <a:spcBef>
                <a:spcPct val="0"/>
              </a:spcBef>
              <a:spcAft>
                <a:spcPct val="0"/>
              </a:spcAft>
            </a:pPr>
            <a:r>
              <a:rPr lang="en-US" sz="1200" dirty="0">
                <a:gradFill>
                  <a:gsLst>
                    <a:gs pos="0">
                      <a:schemeClr val="bg1"/>
                    </a:gs>
                    <a:gs pos="100000">
                      <a:schemeClr val="bg1"/>
                    </a:gs>
                  </a:gsLst>
                  <a:lin ang="13500000" scaled="1"/>
                </a:gradFill>
                <a:latin typeface="Segoe UI Semibold" pitchFamily="34" charset="0"/>
              </a:rPr>
              <a:t>Development</a:t>
            </a:r>
          </a:p>
        </p:txBody>
      </p:sp>
      <p:pic>
        <p:nvPicPr>
          <p:cNvPr id="25" name="Picture 2" descr="\\MAGNUM\Projects\Microsoft\Cloud Power FY12\Design\ICONS_PNG\Growth.png"/>
          <p:cNvPicPr>
            <a:picLocks noChangeAspect="1" noChangeArrowheads="1"/>
          </p:cNvPicPr>
          <p:nvPr/>
        </p:nvPicPr>
        <p:blipFill>
          <a:blip r:embed="rId6" cstate="print">
            <a:lum bright="100000"/>
          </a:blip>
          <a:srcRect/>
          <a:stretch>
            <a:fillRect/>
          </a:stretch>
        </p:blipFill>
        <p:spPr bwMode="auto">
          <a:xfrm>
            <a:off x="2398237" y="3013975"/>
            <a:ext cx="629870" cy="636782"/>
          </a:xfrm>
          <a:prstGeom prst="rect">
            <a:avLst/>
          </a:prstGeom>
          <a:noFill/>
        </p:spPr>
      </p:pic>
      <p:sp>
        <p:nvSpPr>
          <p:cNvPr id="48" name="Rectangle 47"/>
          <p:cNvSpPr/>
          <p:nvPr/>
        </p:nvSpPr>
        <p:spPr>
          <a:xfrm>
            <a:off x="4576358" y="3027852"/>
            <a:ext cx="2103120" cy="548640"/>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548640" tIns="45720" rIns="45720" bIns="45720" numCol="1" spcCol="1270" anchor="ctr" anchorCtr="0">
            <a:noAutofit/>
          </a:bodyPr>
          <a:lstStyle/>
          <a:p>
            <a:pPr lvl="0" defTabSz="577850">
              <a:lnSpc>
                <a:spcPct val="90000"/>
              </a:lnSpc>
              <a:spcBef>
                <a:spcPct val="0"/>
              </a:spcBef>
              <a:spcAft>
                <a:spcPct val="35000"/>
              </a:spcAft>
            </a:pPr>
            <a:r>
              <a:rPr lang="en-US" sz="1200" dirty="0" smtClean="0">
                <a:latin typeface="Segoe UI Semibold" pitchFamily="34" charset="0"/>
              </a:rPr>
              <a:t>Validate Skills with Certification</a:t>
            </a:r>
            <a:endParaRPr lang="en-US" sz="1200" kern="1200" dirty="0">
              <a:latin typeface="Segoe UI Semibold" pitchFamily="34" charset="0"/>
            </a:endParaRPr>
          </a:p>
        </p:txBody>
      </p:sp>
      <p:pic>
        <p:nvPicPr>
          <p:cNvPr id="26" name="Picture 2" descr="\\MAGNUM\Projects\Microsoft\Cloud Power FY12\Design\ICONS_PNG\Devices.png"/>
          <p:cNvPicPr>
            <a:picLocks noChangeAspect="1" noChangeArrowheads="1"/>
          </p:cNvPicPr>
          <p:nvPr/>
        </p:nvPicPr>
        <p:blipFill>
          <a:blip r:embed="rId7" cstate="print">
            <a:lum bright="100000" contrast="100000"/>
          </a:blip>
          <a:stretch>
            <a:fillRect/>
          </a:stretch>
        </p:blipFill>
        <p:spPr bwMode="auto">
          <a:xfrm>
            <a:off x="4670702" y="3157303"/>
            <a:ext cx="390151" cy="390151"/>
          </a:xfrm>
          <a:prstGeom prst="rect">
            <a:avLst/>
          </a:prstGeom>
          <a:noFill/>
          <a:ln>
            <a:noFill/>
          </a:ln>
        </p:spPr>
      </p:pic>
      <p:sp>
        <p:nvSpPr>
          <p:cNvPr id="58" name="Rectangle 57"/>
          <p:cNvSpPr/>
          <p:nvPr/>
        </p:nvSpPr>
        <p:spPr>
          <a:xfrm>
            <a:off x="6741778" y="3027852"/>
            <a:ext cx="2103120" cy="548640"/>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548640" tIns="45720" rIns="45720" bIns="45720" numCol="1" spcCol="1270" anchor="ctr" anchorCtr="0">
            <a:noAutofit/>
          </a:bodyPr>
          <a:lstStyle/>
          <a:p>
            <a:pPr lvl="0" defTabSz="577850">
              <a:lnSpc>
                <a:spcPct val="90000"/>
              </a:lnSpc>
              <a:spcBef>
                <a:spcPct val="0"/>
              </a:spcBef>
              <a:spcAft>
                <a:spcPct val="35000"/>
              </a:spcAft>
            </a:pPr>
            <a:r>
              <a:rPr lang="en-US" sz="1200" dirty="0" smtClean="0">
                <a:latin typeface="Segoe UI Semibold" pitchFamily="34" charset="0"/>
              </a:rPr>
              <a:t>Access Partnership</a:t>
            </a:r>
            <a:br>
              <a:rPr lang="en-US" sz="1200" dirty="0" smtClean="0">
                <a:latin typeface="Segoe UI Semibold" pitchFamily="34" charset="0"/>
              </a:rPr>
            </a:br>
            <a:r>
              <a:rPr lang="en-US" sz="1200" dirty="0" smtClean="0">
                <a:latin typeface="Segoe UI Semibold" pitchFamily="34" charset="0"/>
              </a:rPr>
              <a:t>Resources</a:t>
            </a:r>
            <a:endParaRPr lang="en-US" sz="1200" kern="1200" dirty="0">
              <a:latin typeface="Segoe UI Semibold" pitchFamily="34"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5168" y="3211358"/>
            <a:ext cx="481544" cy="292584"/>
          </a:xfrm>
          <a:prstGeom prst="rect">
            <a:avLst/>
          </a:prstGeom>
        </p:spPr>
      </p:pic>
      <p:sp>
        <p:nvSpPr>
          <p:cNvPr id="59" name="TextBox 58"/>
          <p:cNvSpPr txBox="1"/>
          <p:nvPr/>
        </p:nvSpPr>
        <p:spPr>
          <a:xfrm>
            <a:off x="23452" y="6627168"/>
            <a:ext cx="2622701" cy="230832"/>
          </a:xfrm>
          <a:prstGeom prst="rect">
            <a:avLst/>
          </a:prstGeom>
          <a:noFill/>
        </p:spPr>
        <p:txBody>
          <a:bodyPr wrap="square" rtlCol="0">
            <a:spAutoFit/>
          </a:bodyPr>
          <a:lstStyle/>
          <a:p>
            <a:r>
              <a:rPr lang="en-US" sz="900" dirty="0" smtClean="0">
                <a:solidFill>
                  <a:srgbClr val="FF0000"/>
                </a:solidFill>
                <a:latin typeface="Segoe UI Semibold" pitchFamily="34" charset="0"/>
              </a:rPr>
              <a:t>Microsoft Confidential – For Partner Use Only</a:t>
            </a:r>
          </a:p>
        </p:txBody>
      </p:sp>
    </p:spTree>
    <p:extLst>
      <p:ext uri="{BB962C8B-B14F-4D97-AF65-F5344CB8AC3E}">
        <p14:creationId xmlns:p14="http://schemas.microsoft.com/office/powerpoint/2010/main" val="134282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7"/>
          <p:cNvSpPr txBox="1">
            <a:spLocks noChangeArrowheads="1"/>
          </p:cNvSpPr>
          <p:nvPr/>
        </p:nvSpPr>
        <p:spPr bwMode="auto">
          <a:xfrm>
            <a:off x="6885570" y="4867202"/>
            <a:ext cx="1954851" cy="1839809"/>
          </a:xfrm>
          <a:prstGeom prst="rect">
            <a:avLst/>
          </a:prstGeom>
          <a:solidFill>
            <a:srgbClr val="01A9D0"/>
          </a:solidFill>
          <a:ln w="9525">
            <a:no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endParaRPr lang="en-US" sz="1200" dirty="0">
              <a:solidFill>
                <a:schemeClr val="bg1"/>
              </a:solidFill>
              <a:effectLst/>
              <a:latin typeface="Segoe UI Semibold" pitchFamily="34" charset="0"/>
              <a:ea typeface="Cambria"/>
              <a:cs typeface="Times New Roman"/>
            </a:endParaRPr>
          </a:p>
        </p:txBody>
      </p:sp>
      <p:sp>
        <p:nvSpPr>
          <p:cNvPr id="25" name="Text Box 7"/>
          <p:cNvSpPr txBox="1">
            <a:spLocks noChangeArrowheads="1"/>
          </p:cNvSpPr>
          <p:nvPr/>
        </p:nvSpPr>
        <p:spPr bwMode="auto">
          <a:xfrm>
            <a:off x="6890047" y="2902145"/>
            <a:ext cx="1954851" cy="1839809"/>
          </a:xfrm>
          <a:prstGeom prst="rect">
            <a:avLst/>
          </a:prstGeom>
          <a:solidFill>
            <a:srgbClr val="01A9D0"/>
          </a:solidFill>
          <a:ln w="9525">
            <a:no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endParaRPr lang="en-US" sz="1200" dirty="0">
              <a:solidFill>
                <a:schemeClr val="bg1"/>
              </a:solidFill>
              <a:effectLst/>
              <a:latin typeface="Segoe UI Semibold" pitchFamily="34" charset="0"/>
              <a:ea typeface="Cambria"/>
              <a:cs typeface="Times New Roman"/>
            </a:endParaRPr>
          </a:p>
        </p:txBody>
      </p:sp>
      <p:sp>
        <p:nvSpPr>
          <p:cNvPr id="18" name="Rectangle 17"/>
          <p:cNvSpPr/>
          <p:nvPr/>
        </p:nvSpPr>
        <p:spPr bwMode="auto">
          <a:xfrm>
            <a:off x="-8163" y="1789340"/>
            <a:ext cx="8844898" cy="1005135"/>
          </a:xfrm>
          <a:prstGeom prst="rect">
            <a:avLst/>
          </a:prstGeom>
          <a:solidFill>
            <a:srgbClr val="01A9D0"/>
          </a:soli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3315" name="Rectangle 2"/>
          <p:cNvSpPr>
            <a:spLocks noGrp="1" noChangeArrowheads="1"/>
          </p:cNvSpPr>
          <p:nvPr>
            <p:ph type="title"/>
          </p:nvPr>
        </p:nvSpPr>
        <p:spPr>
          <a:xfrm>
            <a:off x="76200" y="122742"/>
            <a:ext cx="8458200" cy="503237"/>
          </a:xfrm>
          <a:ln>
            <a:noFill/>
          </a:ln>
          <a:effectLst/>
        </p:spPr>
        <p:txBody>
          <a:bodyPr>
            <a:noAutofit/>
          </a:bodyPr>
          <a:lstStyle/>
          <a:p>
            <a:pPr eaLnBrk="1" hangingPunct="1"/>
            <a:r>
              <a:rPr lang="en-US" sz="3200" dirty="0" smtClean="0"/>
              <a:t>The Student Option</a:t>
            </a:r>
          </a:p>
        </p:txBody>
      </p:sp>
      <p:sp>
        <p:nvSpPr>
          <p:cNvPr id="13316" name="Rectangle 3"/>
          <p:cNvSpPr>
            <a:spLocks noGrp="1" noChangeArrowheads="1"/>
          </p:cNvSpPr>
          <p:nvPr>
            <p:ph idx="1"/>
          </p:nvPr>
        </p:nvSpPr>
        <p:spPr>
          <a:xfrm>
            <a:off x="236485" y="2953495"/>
            <a:ext cx="6096000" cy="3033644"/>
          </a:xfrm>
          <a:ln>
            <a:noFill/>
          </a:ln>
        </p:spPr>
        <p:txBody>
          <a:bodyPr>
            <a:normAutofit/>
          </a:bodyPr>
          <a:lstStyle/>
          <a:p>
            <a:pPr eaLnBrk="1" hangingPunct="1">
              <a:buFontTx/>
              <a:buNone/>
            </a:pPr>
            <a:r>
              <a:rPr lang="en-US" sz="1400" b="1" dirty="0" smtClean="0"/>
              <a:t>Choose the Student Option to:</a:t>
            </a:r>
          </a:p>
          <a:p>
            <a:pPr marL="381000" indent="-285750" eaLnBrk="1" hangingPunct="1">
              <a:buBlip>
                <a:blip r:embed="rId3"/>
              </a:buBlip>
            </a:pPr>
            <a:r>
              <a:rPr lang="en-US" sz="1400" dirty="0" smtClean="0"/>
              <a:t>License students to use software on their home/personal computer or an institution-owned computer checked out to them</a:t>
            </a:r>
          </a:p>
          <a:p>
            <a:pPr marL="381000" indent="-285750" eaLnBrk="1" hangingPunct="1">
              <a:buBlip>
                <a:blip r:embed="rId3"/>
              </a:buBlip>
            </a:pPr>
            <a:r>
              <a:rPr lang="en-US" sz="1400" dirty="0" smtClean="0"/>
              <a:t>Standardize software for students</a:t>
            </a:r>
          </a:p>
          <a:p>
            <a:pPr marL="381000" indent="-285750" eaLnBrk="1" hangingPunct="1">
              <a:lnSpc>
                <a:spcPct val="110000"/>
              </a:lnSpc>
              <a:buBlip>
                <a:blip r:embed="rId3"/>
              </a:buBlip>
            </a:pPr>
            <a:r>
              <a:rPr lang="en-US" sz="1400" dirty="0" smtClean="0"/>
              <a:t>Provide smarter tools for learning</a:t>
            </a:r>
          </a:p>
          <a:p>
            <a:pPr>
              <a:buNone/>
            </a:pPr>
            <a:r>
              <a:rPr lang="en-US" sz="1400" b="1" dirty="0" smtClean="0"/>
              <a:t>Requirements:</a:t>
            </a:r>
          </a:p>
          <a:p>
            <a:pPr marL="381000" indent="-285750">
              <a:buBlip>
                <a:blip r:embed="rId3"/>
              </a:buBlip>
            </a:pPr>
            <a:r>
              <a:rPr lang="en-US" sz="1400" dirty="0" smtClean="0"/>
              <a:t>License 100</a:t>
            </a:r>
            <a:r>
              <a:rPr lang="en-US" sz="1400" dirty="0"/>
              <a:t>% of students in </a:t>
            </a:r>
            <a:r>
              <a:rPr lang="en-US" sz="1400" dirty="0" smtClean="0"/>
              <a:t>your organization for at least one Desktop Platform Product based on FTE student count*</a:t>
            </a:r>
          </a:p>
          <a:p>
            <a:pPr marL="95250" indent="0">
              <a:buNone/>
            </a:pPr>
            <a:endParaRPr lang="en-US" sz="1600" dirty="0"/>
          </a:p>
          <a:p>
            <a:pPr lvl="1" eaLnBrk="1" hangingPunct="1"/>
            <a:endParaRPr lang="en-US" sz="1600" dirty="0" smtClean="0"/>
          </a:p>
        </p:txBody>
      </p:sp>
      <p:sp>
        <p:nvSpPr>
          <p:cNvPr id="13" name="Rectangle 12"/>
          <p:cNvSpPr/>
          <p:nvPr/>
        </p:nvSpPr>
        <p:spPr>
          <a:xfrm>
            <a:off x="305133" y="1860331"/>
            <a:ext cx="8539765" cy="830997"/>
          </a:xfrm>
          <a:prstGeom prst="rect">
            <a:avLst/>
          </a:prstGeom>
        </p:spPr>
        <p:txBody>
          <a:bodyPr wrap="square">
            <a:spAutoFit/>
          </a:bodyPr>
          <a:lstStyle/>
          <a:p>
            <a:r>
              <a:rPr lang="en-US" sz="1600" dirty="0" smtClean="0">
                <a:solidFill>
                  <a:schemeClr val="bg1"/>
                </a:solidFill>
              </a:rPr>
              <a:t>The EES Student Option provides a convenient and cost-effective way you to license selected products for use by your students on a personally owned computer or an institution-owned computer designated for the student’s exclusive use.</a:t>
            </a:r>
            <a:endParaRPr lang="en-US" sz="1600" dirty="0">
              <a:solidFill>
                <a:schemeClr val="bg1"/>
              </a:solidFill>
            </a:endParaRPr>
          </a:p>
        </p:txBody>
      </p:sp>
      <p:sp>
        <p:nvSpPr>
          <p:cNvPr id="2" name="TextBox 1"/>
          <p:cNvSpPr txBox="1"/>
          <p:nvPr/>
        </p:nvSpPr>
        <p:spPr>
          <a:xfrm>
            <a:off x="6959481" y="2918378"/>
            <a:ext cx="1815981" cy="1754326"/>
          </a:xfrm>
          <a:prstGeom prst="rect">
            <a:avLst/>
          </a:prstGeom>
          <a:noFill/>
        </p:spPr>
        <p:txBody>
          <a:bodyPr wrap="square" rtlCol="0">
            <a:spAutoFit/>
          </a:bodyPr>
          <a:lstStyle/>
          <a:p>
            <a:r>
              <a:rPr lang="en-US" sz="1200" b="1" dirty="0" smtClean="0">
                <a:solidFill>
                  <a:schemeClr val="bg1"/>
                </a:solidFill>
              </a:rPr>
              <a:t>Students in the Cloud</a:t>
            </a:r>
          </a:p>
          <a:p>
            <a:endParaRPr lang="en-US" sz="1200" b="1"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Give students the power of the cloud with the free Plan A2</a:t>
            </a:r>
          </a:p>
        </p:txBody>
      </p:sp>
      <p:grpSp>
        <p:nvGrpSpPr>
          <p:cNvPr id="4" name="Group 3"/>
          <p:cNvGrpSpPr/>
          <p:nvPr/>
        </p:nvGrpSpPr>
        <p:grpSpPr>
          <a:xfrm>
            <a:off x="1613504" y="5162162"/>
            <a:ext cx="3329054" cy="920886"/>
            <a:chOff x="518732" y="4344192"/>
            <a:chExt cx="4297290" cy="1188720"/>
          </a:xfrm>
          <a:solidFill>
            <a:srgbClr val="01A9D0"/>
          </a:solidFill>
        </p:grpSpPr>
        <p:sp>
          <p:nvSpPr>
            <p:cNvPr id="20" name="Text Box 7"/>
            <p:cNvSpPr txBox="1">
              <a:spLocks noChangeArrowheads="1"/>
            </p:cNvSpPr>
            <p:nvPr/>
          </p:nvSpPr>
          <p:spPr bwMode="auto">
            <a:xfrm>
              <a:off x="3627302" y="4344192"/>
              <a:ext cx="1188720" cy="1188720"/>
            </a:xfrm>
            <a:prstGeom prst="rect">
              <a:avLst/>
            </a:prstGeom>
            <a:grpFill/>
            <a:ln w="9525">
              <a:no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200" dirty="0">
                  <a:solidFill>
                    <a:schemeClr val="bg1"/>
                  </a:solidFill>
                  <a:effectLst/>
                  <a:latin typeface="Segoe UI Semibold" pitchFamily="34" charset="0"/>
                  <a:ea typeface="Cambria"/>
                  <a:cs typeface="Times New Roman"/>
                </a:rPr>
                <a:t>Total </a:t>
              </a:r>
              <a:r>
                <a:rPr lang="en-US" sz="1200" dirty="0" smtClean="0">
                  <a:solidFill>
                    <a:schemeClr val="bg1"/>
                  </a:solidFill>
                  <a:effectLst/>
                  <a:latin typeface="Segoe UI Semibold" pitchFamily="34" charset="0"/>
                  <a:ea typeface="Cambria"/>
                  <a:cs typeface="Times New Roman"/>
                </a:rPr>
                <a:t>FTE students</a:t>
              </a:r>
              <a:endParaRPr lang="en-US" sz="1200" dirty="0">
                <a:solidFill>
                  <a:schemeClr val="bg1"/>
                </a:solidFill>
                <a:effectLst/>
                <a:latin typeface="Segoe UI Semibold" pitchFamily="34" charset="0"/>
                <a:ea typeface="Cambria"/>
                <a:cs typeface="Times New Roman"/>
              </a:endParaRPr>
            </a:p>
          </p:txBody>
        </p:sp>
        <p:sp>
          <p:nvSpPr>
            <p:cNvPr id="21" name="Rectangle 20"/>
            <p:cNvSpPr>
              <a:spLocks noChangeArrowheads="1"/>
            </p:cNvSpPr>
            <p:nvPr/>
          </p:nvSpPr>
          <p:spPr bwMode="auto">
            <a:xfrm>
              <a:off x="2081348" y="4344192"/>
              <a:ext cx="1188720" cy="1188720"/>
            </a:xfrm>
            <a:prstGeom prst="rect">
              <a:avLst/>
            </a:prstGeom>
            <a:grpFill/>
            <a:ln w="9525">
              <a:no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200" dirty="0" smtClean="0">
                  <a:solidFill>
                    <a:schemeClr val="bg1"/>
                  </a:solidFill>
                  <a:effectLst/>
                  <a:latin typeface="Segoe UI Semibold" pitchFamily="34" charset="0"/>
                  <a:ea typeface="Cambria"/>
                  <a:cs typeface="Times New Roman"/>
                </a:rPr>
                <a:t>Part-time students</a:t>
              </a:r>
              <a:br>
                <a:rPr lang="en-US" sz="1200" dirty="0" smtClean="0">
                  <a:solidFill>
                    <a:schemeClr val="bg1"/>
                  </a:solidFill>
                  <a:effectLst/>
                  <a:latin typeface="Segoe UI Semibold" pitchFamily="34" charset="0"/>
                  <a:ea typeface="Cambria"/>
                  <a:cs typeface="Times New Roman"/>
                </a:rPr>
              </a:br>
              <a:r>
                <a:rPr lang="en-US" sz="1200" dirty="0" smtClean="0">
                  <a:solidFill>
                    <a:schemeClr val="bg1"/>
                  </a:solidFill>
                  <a:effectLst/>
                  <a:latin typeface="Segoe UI Semibold" pitchFamily="34" charset="0"/>
                  <a:ea typeface="Cambria"/>
                  <a:cs typeface="Times New Roman"/>
                  <a:sym typeface="Symbol"/>
                </a:rPr>
                <a:t></a:t>
              </a:r>
              <a:r>
                <a:rPr lang="en-US" sz="1200" dirty="0" smtClean="0">
                  <a:solidFill>
                    <a:schemeClr val="bg1"/>
                  </a:solidFill>
                  <a:effectLst/>
                  <a:latin typeface="Segoe UI Semibold" pitchFamily="34" charset="0"/>
                  <a:ea typeface="Cambria"/>
                  <a:cs typeface="Times New Roman"/>
                </a:rPr>
                <a:t> </a:t>
              </a:r>
              <a:r>
                <a:rPr lang="en-US" sz="1200" dirty="0">
                  <a:solidFill>
                    <a:schemeClr val="bg1"/>
                  </a:solidFill>
                  <a:effectLst/>
                  <a:latin typeface="Segoe UI Semibold" pitchFamily="34" charset="0"/>
                  <a:ea typeface="Cambria"/>
                  <a:cs typeface="Times New Roman"/>
                </a:rPr>
                <a:t>3</a:t>
              </a:r>
            </a:p>
          </p:txBody>
        </p:sp>
        <p:sp>
          <p:nvSpPr>
            <p:cNvPr id="22" name="Rectangle 21"/>
            <p:cNvSpPr>
              <a:spLocks noChangeArrowheads="1"/>
            </p:cNvSpPr>
            <p:nvPr/>
          </p:nvSpPr>
          <p:spPr bwMode="auto">
            <a:xfrm>
              <a:off x="518732" y="4344192"/>
              <a:ext cx="1188720" cy="1188720"/>
            </a:xfrm>
            <a:prstGeom prst="rect">
              <a:avLst/>
            </a:prstGeom>
            <a:grpFill/>
            <a:ln w="9525">
              <a:no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200" dirty="0">
                  <a:solidFill>
                    <a:schemeClr val="bg1"/>
                  </a:solidFill>
                  <a:effectLst/>
                  <a:latin typeface="Segoe UI Semibold" pitchFamily="34" charset="0"/>
                  <a:ea typeface="Cambria"/>
                  <a:cs typeface="Times New Roman"/>
                </a:rPr>
                <a:t>Full-time </a:t>
              </a:r>
              <a:r>
                <a:rPr lang="en-US" sz="1200" dirty="0" smtClean="0">
                  <a:solidFill>
                    <a:schemeClr val="bg1"/>
                  </a:solidFill>
                  <a:effectLst/>
                  <a:latin typeface="Segoe UI Semibold" pitchFamily="34" charset="0"/>
                  <a:ea typeface="Cambria"/>
                  <a:cs typeface="Times New Roman"/>
                </a:rPr>
                <a:t>students</a:t>
              </a:r>
              <a:endParaRPr lang="en-US" sz="1200" dirty="0">
                <a:solidFill>
                  <a:schemeClr val="bg1"/>
                </a:solidFill>
                <a:effectLst/>
                <a:latin typeface="Segoe UI Semibold" pitchFamily="34" charset="0"/>
                <a:ea typeface="Cambria"/>
                <a:cs typeface="Times New Roman"/>
              </a:endParaRPr>
            </a:p>
          </p:txBody>
        </p:sp>
        <p:sp>
          <p:nvSpPr>
            <p:cNvPr id="23" name="Plus 22"/>
            <p:cNvSpPr/>
            <p:nvPr/>
          </p:nvSpPr>
          <p:spPr>
            <a:xfrm>
              <a:off x="1752103" y="4800979"/>
              <a:ext cx="281940" cy="281940"/>
            </a:xfrm>
            <a:prstGeom prst="mathPlus">
              <a:avLst>
                <a:gd name="adj1" fmla="val 789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Segoe UI Semibold" pitchFamily="34" charset="0"/>
              </a:endParaRPr>
            </a:p>
          </p:txBody>
        </p:sp>
        <p:sp>
          <p:nvSpPr>
            <p:cNvPr id="24" name="Equal 23"/>
            <p:cNvSpPr/>
            <p:nvPr/>
          </p:nvSpPr>
          <p:spPr>
            <a:xfrm>
              <a:off x="3277288" y="4804376"/>
              <a:ext cx="306865" cy="275146"/>
            </a:xfrm>
            <a:prstGeom prst="mathEqual">
              <a:avLst>
                <a:gd name="adj1" fmla="val 11508"/>
                <a:gd name="adj2" fmla="val 1176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chemeClr val="tx1"/>
                </a:solidFill>
                <a:latin typeface="Segoe UI Semibold" pitchFamily="34" charset="0"/>
              </a:endParaRPr>
            </a:p>
          </p:txBody>
        </p:sp>
      </p:grpSp>
      <p:pic>
        <p:nvPicPr>
          <p:cNvPr id="26" name="Picture 2" descr="\\MAGNUM\Projects\Microsoft\Cloud Power FY12\Design\Icons\PNGs\Cloud_on_your_terms.png"/>
          <p:cNvPicPr>
            <a:picLocks noChangeAspect="1" noChangeArrowheads="1"/>
          </p:cNvPicPr>
          <p:nvPr/>
        </p:nvPicPr>
        <p:blipFill>
          <a:blip r:embed="rId4" cstate="print">
            <a:lum bright="100000"/>
          </a:blip>
          <a:stretch>
            <a:fillRect/>
          </a:stretch>
        </p:blipFill>
        <p:spPr bwMode="auto">
          <a:xfrm>
            <a:off x="7252784" y="2891226"/>
            <a:ext cx="1229373" cy="1229373"/>
          </a:xfrm>
          <a:prstGeom prst="rect">
            <a:avLst/>
          </a:prstGeom>
          <a:noFill/>
          <a:ln>
            <a:noFill/>
          </a:ln>
        </p:spPr>
      </p:pic>
      <p:sp>
        <p:nvSpPr>
          <p:cNvPr id="3" name="Rectangle 2"/>
          <p:cNvSpPr/>
          <p:nvPr/>
        </p:nvSpPr>
        <p:spPr>
          <a:xfrm>
            <a:off x="303521" y="6249065"/>
            <a:ext cx="5961927" cy="369332"/>
          </a:xfrm>
          <a:prstGeom prst="rect">
            <a:avLst/>
          </a:prstGeom>
        </p:spPr>
        <p:txBody>
          <a:bodyPr wrap="square">
            <a:spAutoFit/>
          </a:bodyPr>
          <a:lstStyle/>
          <a:p>
            <a:pPr marL="95250">
              <a:spcBef>
                <a:spcPts val="600"/>
              </a:spcBef>
              <a:spcAft>
                <a:spcPts val="600"/>
              </a:spcAft>
              <a:buClrTx/>
              <a:buSzPct val="81000"/>
            </a:pPr>
            <a:r>
              <a:rPr lang="en-US" sz="900" dirty="0" smtClean="0"/>
              <a:t>*Office </a:t>
            </a:r>
            <a:r>
              <a:rPr lang="en-US" sz="900" dirty="0"/>
              <a:t>Professional Plus Subscription is also a DPP, however, unlike other DDPs which are licensed based on the </a:t>
            </a:r>
            <a:r>
              <a:rPr lang="en-US" sz="900" dirty="0" smtClean="0"/>
              <a:t>FTE students, </a:t>
            </a:r>
            <a:r>
              <a:rPr lang="en-US" sz="900" dirty="0"/>
              <a:t>it requires a User Subscription License (USL) for each individual </a:t>
            </a:r>
            <a:r>
              <a:rPr lang="en-US" sz="900" dirty="0" smtClean="0"/>
              <a:t>student organization-wide</a:t>
            </a:r>
            <a:r>
              <a:rPr lang="en-US" sz="900" dirty="0"/>
              <a:t>. </a:t>
            </a:r>
          </a:p>
        </p:txBody>
      </p:sp>
      <p:sp>
        <p:nvSpPr>
          <p:cNvPr id="17" name="TextBox 16"/>
          <p:cNvSpPr txBox="1"/>
          <p:nvPr/>
        </p:nvSpPr>
        <p:spPr>
          <a:xfrm>
            <a:off x="6885571" y="4894354"/>
            <a:ext cx="1919296" cy="1754326"/>
          </a:xfrm>
          <a:prstGeom prst="rect">
            <a:avLst/>
          </a:prstGeom>
          <a:noFill/>
        </p:spPr>
        <p:txBody>
          <a:bodyPr wrap="square" rtlCol="0">
            <a:spAutoFit/>
          </a:bodyPr>
          <a:lstStyle/>
          <a:p>
            <a:r>
              <a:rPr lang="en-US" sz="1200" b="1" dirty="0" smtClean="0">
                <a:solidFill>
                  <a:schemeClr val="bg1"/>
                </a:solidFill>
              </a:rPr>
              <a:t>Free Electronic Delivery</a:t>
            </a:r>
          </a:p>
          <a:p>
            <a:endParaRPr lang="en-US" sz="1200" b="1" dirty="0" smtClean="0">
              <a:solidFill>
                <a:schemeClr val="bg1"/>
              </a:solidFill>
            </a:endParaRPr>
          </a:p>
          <a:p>
            <a:endParaRPr lang="en-US" sz="1200" dirty="0" smtClean="0">
              <a:solidFill>
                <a:schemeClr val="bg1"/>
              </a:solidFill>
            </a:endParaRPr>
          </a:p>
          <a:p>
            <a:endParaRPr lang="en-US" sz="1200" dirty="0" smtClean="0">
              <a:solidFill>
                <a:schemeClr val="bg1"/>
              </a:solidFill>
            </a:endParaRPr>
          </a:p>
          <a:p>
            <a:r>
              <a:rPr lang="en-US" sz="1200" dirty="0" smtClean="0">
                <a:solidFill>
                  <a:schemeClr val="bg1"/>
                </a:solidFill>
              </a:rPr>
              <a:t>Eliminate the </a:t>
            </a:r>
            <a:r>
              <a:rPr lang="en-US" sz="1200" dirty="0">
                <a:solidFill>
                  <a:schemeClr val="bg1"/>
                </a:solidFill>
              </a:rPr>
              <a:t>cost of </a:t>
            </a:r>
            <a:r>
              <a:rPr lang="en-US" sz="1200" dirty="0" smtClean="0">
                <a:solidFill>
                  <a:schemeClr val="bg1"/>
                </a:solidFill>
              </a:rPr>
              <a:t>delivering physical media</a:t>
            </a:r>
            <a:r>
              <a:rPr lang="en-US" sz="1200" dirty="0">
                <a:solidFill>
                  <a:schemeClr val="bg1"/>
                </a:solidFill>
              </a:rPr>
              <a:t>, </a:t>
            </a:r>
            <a:r>
              <a:rPr lang="en-US" sz="1200" dirty="0" smtClean="0">
                <a:solidFill>
                  <a:schemeClr val="bg1"/>
                </a:solidFill>
              </a:rPr>
              <a:t>remove the </a:t>
            </a:r>
            <a:r>
              <a:rPr lang="en-US" sz="1200" dirty="0">
                <a:solidFill>
                  <a:schemeClr val="bg1"/>
                </a:solidFill>
              </a:rPr>
              <a:t>burden of inventory </a:t>
            </a:r>
            <a:r>
              <a:rPr lang="en-US" sz="1200" dirty="0" smtClean="0">
                <a:solidFill>
                  <a:schemeClr val="bg1"/>
                </a:solidFill>
              </a:rPr>
              <a:t>management &amp; program administration</a:t>
            </a:r>
            <a:r>
              <a:rPr lang="en-US" sz="1200" dirty="0">
                <a:solidFill>
                  <a:schemeClr val="bg1"/>
                </a:solidFill>
              </a:rPr>
              <a:t>.</a:t>
            </a:r>
          </a:p>
        </p:txBody>
      </p:sp>
      <p:pic>
        <p:nvPicPr>
          <p:cNvPr id="28" name="Picture 6" descr="\\MAGNUM\Projects\Microsoft\Cloud Power FY12\Design\ICONS_PNG\Cloud.png"/>
          <p:cNvPicPr>
            <a:picLocks noChangeAspect="1" noChangeArrowheads="1"/>
          </p:cNvPicPr>
          <p:nvPr/>
        </p:nvPicPr>
        <p:blipFill>
          <a:blip r:embed="rId5" cstate="print">
            <a:lum bright="100000"/>
          </a:blip>
          <a:srcRect/>
          <a:stretch>
            <a:fillRect/>
          </a:stretch>
        </p:blipFill>
        <p:spPr bwMode="auto">
          <a:xfrm>
            <a:off x="7324184" y="4927117"/>
            <a:ext cx="987114" cy="987114"/>
          </a:xfrm>
          <a:prstGeom prst="rect">
            <a:avLst/>
          </a:prstGeom>
          <a:noFill/>
        </p:spPr>
      </p:pic>
      <p:sp>
        <p:nvSpPr>
          <p:cNvPr id="5" name="Down Arrow 4"/>
          <p:cNvSpPr/>
          <p:nvPr/>
        </p:nvSpPr>
        <p:spPr bwMode="auto">
          <a:xfrm>
            <a:off x="7699861" y="5306359"/>
            <a:ext cx="235761" cy="267582"/>
          </a:xfrm>
          <a:prstGeom prst="downArrow">
            <a:avLst/>
          </a:prstGeom>
          <a:solidFill>
            <a:srgbClr val="01A9D0"/>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5283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Server Platform Licensing Option</a:t>
            </a:r>
            <a:endParaRPr lang="en-US" dirty="0"/>
          </a:p>
        </p:txBody>
      </p:sp>
      <p:sp>
        <p:nvSpPr>
          <p:cNvPr id="6" name="Rounded Rectangle 5"/>
          <p:cNvSpPr/>
          <p:nvPr/>
        </p:nvSpPr>
        <p:spPr bwMode="auto">
          <a:xfrm>
            <a:off x="402440" y="2891589"/>
            <a:ext cx="982135" cy="799147"/>
          </a:xfrm>
          <a:prstGeom prst="roundRect">
            <a:avLst>
              <a:gd name="adj" fmla="val 10792"/>
            </a:avLst>
          </a:prstGeom>
          <a:solidFill>
            <a:schemeClr val="accent1">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7" name="Freeform 5"/>
          <p:cNvSpPr>
            <a:spLocks/>
          </p:cNvSpPr>
          <p:nvPr/>
        </p:nvSpPr>
        <p:spPr bwMode="auto">
          <a:xfrm>
            <a:off x="428116" y="2997748"/>
            <a:ext cx="930783" cy="58682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400" b="1" dirty="0" smtClean="0">
                <a:ln w="3175">
                  <a:solidFill>
                    <a:srgbClr val="000000">
                      <a:alpha val="0"/>
                    </a:srgbClr>
                  </a:solidFill>
                </a:ln>
                <a:solidFill>
                  <a:schemeClr val="tx1">
                    <a:lumMod val="65000"/>
                    <a:lumOff val="35000"/>
                    <a:alpha val="99000"/>
                  </a:schemeClr>
                </a:solidFill>
                <a:cs typeface="Arial" charset="0"/>
              </a:rPr>
              <a:t>SQL Server CAL</a:t>
            </a:r>
            <a:endParaRPr lang="en-US" sz="1400" b="1" dirty="0">
              <a:ln w="3175">
                <a:solidFill>
                  <a:srgbClr val="000000">
                    <a:alpha val="0"/>
                  </a:srgbClr>
                </a:solidFill>
              </a:ln>
              <a:solidFill>
                <a:schemeClr val="tx1">
                  <a:lumMod val="65000"/>
                  <a:lumOff val="35000"/>
                  <a:alpha val="99000"/>
                </a:schemeClr>
              </a:solidFill>
              <a:cs typeface="Arial" charset="0"/>
            </a:endParaRPr>
          </a:p>
        </p:txBody>
      </p:sp>
      <p:grpSp>
        <p:nvGrpSpPr>
          <p:cNvPr id="8" name="Group 31"/>
          <p:cNvGrpSpPr/>
          <p:nvPr/>
        </p:nvGrpSpPr>
        <p:grpSpPr>
          <a:xfrm>
            <a:off x="402439" y="3769340"/>
            <a:ext cx="982136" cy="1053928"/>
            <a:chOff x="592494" y="1493850"/>
            <a:chExt cx="2072329" cy="1138501"/>
          </a:xfrm>
        </p:grpSpPr>
        <p:sp>
          <p:nvSpPr>
            <p:cNvPr id="10" name="Rounded Rectangle 9"/>
            <p:cNvSpPr/>
            <p:nvPr/>
          </p:nvSpPr>
          <p:spPr bwMode="auto">
            <a:xfrm>
              <a:off x="592494" y="1493850"/>
              <a:ext cx="2072329" cy="1138501"/>
            </a:xfrm>
            <a:prstGeom prst="roundRect">
              <a:avLst>
                <a:gd name="adj" fmla="val 10792"/>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11" name="Freeform 5"/>
            <p:cNvSpPr>
              <a:spLocks/>
            </p:cNvSpPr>
            <p:nvPr/>
          </p:nvSpPr>
          <p:spPr bwMode="auto">
            <a:xfrm>
              <a:off x="641268" y="1645089"/>
              <a:ext cx="1953886" cy="836023"/>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400" b="1" dirty="0" smtClean="0">
                  <a:ln w="3175">
                    <a:solidFill>
                      <a:srgbClr val="000000">
                        <a:alpha val="0"/>
                      </a:srgbClr>
                    </a:solidFill>
                  </a:ln>
                  <a:solidFill>
                    <a:schemeClr val="tx1">
                      <a:lumMod val="65000"/>
                      <a:lumOff val="35000"/>
                      <a:alpha val="99000"/>
                    </a:schemeClr>
                  </a:solidFill>
                  <a:cs typeface="Arial" charset="0"/>
                </a:rPr>
                <a:t>Core CAL Suite</a:t>
              </a:r>
              <a:endParaRPr lang="en-US" sz="1400" b="1" dirty="0">
                <a:ln w="3175">
                  <a:solidFill>
                    <a:srgbClr val="000000">
                      <a:alpha val="0"/>
                    </a:srgbClr>
                  </a:solidFill>
                </a:ln>
                <a:solidFill>
                  <a:schemeClr val="tx1">
                    <a:lumMod val="65000"/>
                    <a:lumOff val="35000"/>
                    <a:alpha val="99000"/>
                  </a:schemeClr>
                </a:solidFill>
                <a:cs typeface="Arial" charset="0"/>
              </a:endParaRPr>
            </a:p>
          </p:txBody>
        </p:sp>
      </p:grpSp>
      <p:sp>
        <p:nvSpPr>
          <p:cNvPr id="14" name="Rounded Rectangle 13"/>
          <p:cNvSpPr/>
          <p:nvPr/>
        </p:nvSpPr>
        <p:spPr bwMode="auto">
          <a:xfrm>
            <a:off x="411254" y="4905412"/>
            <a:ext cx="964506" cy="997183"/>
          </a:xfrm>
          <a:prstGeom prst="roundRect">
            <a:avLst>
              <a:gd name="adj" fmla="val 10792"/>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15" name="Freeform 5"/>
          <p:cNvSpPr>
            <a:spLocks/>
          </p:cNvSpPr>
          <p:nvPr/>
        </p:nvSpPr>
        <p:spPr bwMode="auto">
          <a:xfrm>
            <a:off x="402439" y="5110588"/>
            <a:ext cx="982137" cy="58682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300" b="1" dirty="0" smtClean="0">
                <a:ln w="3175">
                  <a:solidFill>
                    <a:srgbClr val="000000">
                      <a:alpha val="0"/>
                    </a:srgbClr>
                  </a:solidFill>
                </a:ln>
                <a:solidFill>
                  <a:schemeClr val="tx1">
                    <a:lumMod val="65000"/>
                    <a:lumOff val="35000"/>
                    <a:alpha val="99000"/>
                  </a:schemeClr>
                </a:solidFill>
                <a:cs typeface="Arial" charset="0"/>
              </a:rPr>
              <a:t>Enterprise</a:t>
            </a:r>
            <a:r>
              <a:rPr lang="en-US" sz="1400" b="1" dirty="0" smtClean="0">
                <a:ln w="3175">
                  <a:solidFill>
                    <a:srgbClr val="000000">
                      <a:alpha val="0"/>
                    </a:srgbClr>
                  </a:solidFill>
                </a:ln>
                <a:solidFill>
                  <a:schemeClr val="tx1">
                    <a:lumMod val="65000"/>
                    <a:lumOff val="35000"/>
                    <a:alpha val="99000"/>
                  </a:schemeClr>
                </a:solidFill>
                <a:cs typeface="Arial" charset="0"/>
              </a:rPr>
              <a:t> CAL Suite</a:t>
            </a:r>
            <a:endParaRPr lang="en-US" sz="1400" b="1" dirty="0">
              <a:ln w="3175">
                <a:solidFill>
                  <a:srgbClr val="000000">
                    <a:alpha val="0"/>
                  </a:srgbClr>
                </a:solidFill>
              </a:ln>
              <a:solidFill>
                <a:schemeClr val="tx1">
                  <a:lumMod val="65000"/>
                  <a:lumOff val="35000"/>
                  <a:alpha val="99000"/>
                </a:schemeClr>
              </a:solidFill>
              <a:cs typeface="Arial" charset="0"/>
            </a:endParaRPr>
          </a:p>
        </p:txBody>
      </p:sp>
      <p:sp>
        <p:nvSpPr>
          <p:cNvPr id="37" name="Rounded Rectangle 36"/>
          <p:cNvSpPr/>
          <p:nvPr/>
        </p:nvSpPr>
        <p:spPr bwMode="auto">
          <a:xfrm>
            <a:off x="1582276" y="2884831"/>
            <a:ext cx="1097588" cy="799147"/>
          </a:xfrm>
          <a:prstGeom prst="roundRect">
            <a:avLst>
              <a:gd name="adj" fmla="val 10792"/>
            </a:avLst>
          </a:prstGeom>
          <a:solidFill>
            <a:schemeClr val="accent1">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38" name="Freeform 5"/>
          <p:cNvSpPr>
            <a:spLocks/>
          </p:cNvSpPr>
          <p:nvPr/>
        </p:nvSpPr>
        <p:spPr bwMode="auto">
          <a:xfrm>
            <a:off x="1602453" y="2990990"/>
            <a:ext cx="1057235" cy="58682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300" b="1" dirty="0" smtClean="0">
                <a:ln w="3175">
                  <a:solidFill>
                    <a:srgbClr val="000000">
                      <a:alpha val="0"/>
                    </a:srgbClr>
                  </a:solidFill>
                </a:ln>
                <a:solidFill>
                  <a:schemeClr val="tx1">
                    <a:lumMod val="65000"/>
                    <a:lumOff val="35000"/>
                    <a:alpha val="99000"/>
                  </a:schemeClr>
                </a:solidFill>
                <a:cs typeface="Arial" charset="0"/>
              </a:rPr>
              <a:t>SQL Server Platform Academic</a:t>
            </a:r>
            <a:endParaRPr lang="en-US" sz="1300" b="1" dirty="0">
              <a:ln w="3175">
                <a:solidFill>
                  <a:srgbClr val="000000">
                    <a:alpha val="0"/>
                  </a:srgbClr>
                </a:solidFill>
              </a:ln>
              <a:solidFill>
                <a:schemeClr val="tx1">
                  <a:lumMod val="65000"/>
                  <a:lumOff val="35000"/>
                  <a:alpha val="99000"/>
                </a:schemeClr>
              </a:solidFill>
              <a:cs typeface="Arial" charset="0"/>
            </a:endParaRPr>
          </a:p>
        </p:txBody>
      </p:sp>
      <p:grpSp>
        <p:nvGrpSpPr>
          <p:cNvPr id="39" name="Group 31"/>
          <p:cNvGrpSpPr/>
          <p:nvPr/>
        </p:nvGrpSpPr>
        <p:grpSpPr>
          <a:xfrm>
            <a:off x="1576776" y="3769340"/>
            <a:ext cx="1108588" cy="1047170"/>
            <a:chOff x="592494" y="1493850"/>
            <a:chExt cx="2072329" cy="1138501"/>
          </a:xfrm>
        </p:grpSpPr>
        <p:sp>
          <p:nvSpPr>
            <p:cNvPr id="40" name="Rounded Rectangle 39"/>
            <p:cNvSpPr/>
            <p:nvPr/>
          </p:nvSpPr>
          <p:spPr bwMode="auto">
            <a:xfrm>
              <a:off x="592494" y="1493850"/>
              <a:ext cx="2072329" cy="1138501"/>
            </a:xfrm>
            <a:prstGeom prst="roundRect">
              <a:avLst>
                <a:gd name="adj" fmla="val 10792"/>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41" name="Freeform 5"/>
            <p:cNvSpPr>
              <a:spLocks/>
            </p:cNvSpPr>
            <p:nvPr/>
          </p:nvSpPr>
          <p:spPr bwMode="auto">
            <a:xfrm>
              <a:off x="641268" y="1645089"/>
              <a:ext cx="1953886" cy="836023"/>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300" b="1" dirty="0" smtClean="0">
                  <a:ln w="3175">
                    <a:solidFill>
                      <a:srgbClr val="000000">
                        <a:alpha val="0"/>
                      </a:srgbClr>
                    </a:solidFill>
                  </a:ln>
                  <a:solidFill>
                    <a:schemeClr val="tx1">
                      <a:lumMod val="65000"/>
                      <a:lumOff val="35000"/>
                      <a:alpha val="99000"/>
                    </a:schemeClr>
                  </a:solidFill>
                  <a:cs typeface="Arial" charset="0"/>
                </a:rPr>
                <a:t>Core Server Platform Academic</a:t>
              </a:r>
              <a:endParaRPr lang="en-US" sz="1300" b="1" dirty="0">
                <a:ln w="3175">
                  <a:solidFill>
                    <a:srgbClr val="000000">
                      <a:alpha val="0"/>
                    </a:srgbClr>
                  </a:solidFill>
                </a:ln>
                <a:solidFill>
                  <a:schemeClr val="tx1">
                    <a:lumMod val="65000"/>
                    <a:lumOff val="35000"/>
                    <a:alpha val="99000"/>
                  </a:schemeClr>
                </a:solidFill>
                <a:cs typeface="Arial" charset="0"/>
              </a:endParaRPr>
            </a:p>
          </p:txBody>
        </p:sp>
      </p:grpSp>
      <p:sp>
        <p:nvSpPr>
          <p:cNvPr id="43" name="Rounded Rectangle 42"/>
          <p:cNvSpPr/>
          <p:nvPr/>
        </p:nvSpPr>
        <p:spPr bwMode="auto">
          <a:xfrm>
            <a:off x="1585591" y="4905412"/>
            <a:ext cx="1090958" cy="990426"/>
          </a:xfrm>
          <a:prstGeom prst="roundRect">
            <a:avLst>
              <a:gd name="adj" fmla="val 10792"/>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44" name="Freeform 5"/>
          <p:cNvSpPr>
            <a:spLocks/>
          </p:cNvSpPr>
          <p:nvPr/>
        </p:nvSpPr>
        <p:spPr bwMode="auto">
          <a:xfrm>
            <a:off x="1616768" y="5036981"/>
            <a:ext cx="1028605" cy="72728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300" b="1" dirty="0" smtClean="0">
                <a:ln w="3175">
                  <a:solidFill>
                    <a:srgbClr val="000000">
                      <a:alpha val="0"/>
                    </a:srgbClr>
                  </a:solidFill>
                </a:ln>
                <a:solidFill>
                  <a:schemeClr val="tx1">
                    <a:lumMod val="65000"/>
                    <a:lumOff val="35000"/>
                    <a:alpha val="99000"/>
                  </a:schemeClr>
                </a:solidFill>
                <a:cs typeface="Arial" charset="0"/>
              </a:rPr>
              <a:t>Enterprise Server Platform Academic</a:t>
            </a:r>
            <a:endParaRPr lang="en-US" sz="1300" b="1" dirty="0">
              <a:ln w="3175">
                <a:solidFill>
                  <a:srgbClr val="000000">
                    <a:alpha val="0"/>
                  </a:srgbClr>
                </a:solidFill>
              </a:ln>
              <a:solidFill>
                <a:schemeClr val="tx1">
                  <a:lumMod val="65000"/>
                  <a:lumOff val="35000"/>
                  <a:alpha val="99000"/>
                </a:schemeClr>
              </a:solidFill>
              <a:cs typeface="Arial" charset="0"/>
            </a:endParaRPr>
          </a:p>
        </p:txBody>
      </p:sp>
      <p:sp>
        <p:nvSpPr>
          <p:cNvPr id="45" name="Rounded Rectangle 44"/>
          <p:cNvSpPr/>
          <p:nvPr/>
        </p:nvSpPr>
        <p:spPr bwMode="auto">
          <a:xfrm>
            <a:off x="2984500" y="2884832"/>
            <a:ext cx="5939362" cy="799147"/>
          </a:xfrm>
          <a:prstGeom prst="roundRect">
            <a:avLst>
              <a:gd name="adj" fmla="val 10792"/>
            </a:avLst>
          </a:prstGeom>
          <a:solidFill>
            <a:schemeClr val="accent1">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46" name="Freeform 5"/>
          <p:cNvSpPr>
            <a:spLocks/>
          </p:cNvSpPr>
          <p:nvPr/>
        </p:nvSpPr>
        <p:spPr bwMode="auto">
          <a:xfrm>
            <a:off x="3068682" y="2988794"/>
            <a:ext cx="2988183" cy="58682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lvl="0"/>
            <a:r>
              <a:rPr lang="en-US" sz="1100" dirty="0">
                <a:solidFill>
                  <a:schemeClr val="tx1">
                    <a:lumMod val="75000"/>
                    <a:lumOff val="25000"/>
                  </a:schemeClr>
                </a:solidFill>
              </a:rPr>
              <a:t>Microsoft SQL Server (all editions)</a:t>
            </a:r>
          </a:p>
          <a:p>
            <a:r>
              <a:rPr lang="en-US" sz="1100" dirty="0">
                <a:solidFill>
                  <a:schemeClr val="tx1">
                    <a:lumMod val="75000"/>
                    <a:lumOff val="25000"/>
                  </a:schemeClr>
                </a:solidFill>
              </a:rPr>
              <a:t>Microsoft BizTalk Server (all editions)</a:t>
            </a:r>
            <a:endParaRPr lang="en-US" sz="1100" b="1" dirty="0">
              <a:ln w="3175">
                <a:solidFill>
                  <a:srgbClr val="000000">
                    <a:alpha val="0"/>
                  </a:srgbClr>
                </a:solidFill>
              </a:ln>
              <a:solidFill>
                <a:schemeClr val="tx1">
                  <a:lumMod val="75000"/>
                  <a:lumOff val="25000"/>
                </a:schemeClr>
              </a:solidFill>
              <a:cs typeface="Arial" charset="0"/>
            </a:endParaRPr>
          </a:p>
        </p:txBody>
      </p:sp>
      <p:sp>
        <p:nvSpPr>
          <p:cNvPr id="48" name="Rounded Rectangle 47"/>
          <p:cNvSpPr/>
          <p:nvPr/>
        </p:nvSpPr>
        <p:spPr bwMode="auto">
          <a:xfrm>
            <a:off x="2984499" y="3769339"/>
            <a:ext cx="5939363" cy="1047172"/>
          </a:xfrm>
          <a:prstGeom prst="roundRect">
            <a:avLst>
              <a:gd name="adj" fmla="val 10792"/>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51" name="Rounded Rectangle 50"/>
          <p:cNvSpPr/>
          <p:nvPr/>
        </p:nvSpPr>
        <p:spPr bwMode="auto">
          <a:xfrm>
            <a:off x="2984500" y="4918110"/>
            <a:ext cx="5939362" cy="1383833"/>
          </a:xfrm>
          <a:prstGeom prst="roundRect">
            <a:avLst>
              <a:gd name="adj" fmla="val 10792"/>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58" name="Rectangle 57"/>
          <p:cNvSpPr/>
          <p:nvPr/>
        </p:nvSpPr>
        <p:spPr>
          <a:xfrm>
            <a:off x="3068681" y="5011606"/>
            <a:ext cx="3195525" cy="1184940"/>
          </a:xfrm>
          <a:prstGeom prst="rect">
            <a:avLst/>
          </a:prstGeom>
        </p:spPr>
        <p:txBody>
          <a:bodyPr wrap="square">
            <a:spAutoFit/>
          </a:bodyPr>
          <a:lstStyle/>
          <a:p>
            <a:pPr lvl="0">
              <a:spcAft>
                <a:spcPts val="200"/>
              </a:spcAft>
            </a:pPr>
            <a:r>
              <a:rPr lang="en-US" sz="1100" dirty="0" smtClean="0">
                <a:solidFill>
                  <a:schemeClr val="tx1">
                    <a:lumMod val="75000"/>
                    <a:lumOff val="25000"/>
                  </a:schemeClr>
                </a:solidFill>
              </a:rPr>
              <a:t>Microsoft </a:t>
            </a:r>
            <a:r>
              <a:rPr lang="en-US" sz="1100" dirty="0">
                <a:solidFill>
                  <a:schemeClr val="tx1">
                    <a:lumMod val="75000"/>
                    <a:lumOff val="25000"/>
                  </a:schemeClr>
                </a:solidFill>
              </a:rPr>
              <a:t>System Center 2012 Datacenter</a:t>
            </a:r>
          </a:p>
          <a:p>
            <a:pPr lvl="0">
              <a:spcAft>
                <a:spcPts val="200"/>
              </a:spcAft>
            </a:pPr>
            <a:r>
              <a:rPr lang="en-US" sz="1100" dirty="0" smtClean="0">
                <a:solidFill>
                  <a:schemeClr val="tx1">
                    <a:lumMod val="75000"/>
                    <a:lumOff val="25000"/>
                  </a:schemeClr>
                </a:solidFill>
              </a:rPr>
              <a:t>Forefront </a:t>
            </a:r>
            <a:r>
              <a:rPr lang="en-US" sz="1100" dirty="0">
                <a:solidFill>
                  <a:schemeClr val="tx1">
                    <a:lumMod val="75000"/>
                    <a:lumOff val="25000"/>
                  </a:schemeClr>
                </a:solidFill>
              </a:rPr>
              <a:t>Unified Application Gateway (UAG) Server</a:t>
            </a:r>
          </a:p>
          <a:p>
            <a:pPr lvl="0">
              <a:spcAft>
                <a:spcPts val="200"/>
              </a:spcAft>
            </a:pPr>
            <a:r>
              <a:rPr lang="en-US" sz="1100" dirty="0" smtClean="0">
                <a:solidFill>
                  <a:schemeClr val="tx1">
                    <a:lumMod val="75000"/>
                    <a:lumOff val="25000"/>
                  </a:schemeClr>
                </a:solidFill>
              </a:rPr>
              <a:t>Forefront </a:t>
            </a:r>
            <a:r>
              <a:rPr lang="en-US" sz="1100" dirty="0">
                <a:solidFill>
                  <a:schemeClr val="tx1">
                    <a:lumMod val="75000"/>
                    <a:lumOff val="25000"/>
                  </a:schemeClr>
                </a:solidFill>
              </a:rPr>
              <a:t>Threat Management Gateway 2010 Standard and Enterprise Server </a:t>
            </a:r>
          </a:p>
          <a:p>
            <a:pPr lvl="0">
              <a:spcAft>
                <a:spcPts val="200"/>
              </a:spcAft>
            </a:pPr>
            <a:r>
              <a:rPr lang="en-US" sz="1100" dirty="0" smtClean="0">
                <a:solidFill>
                  <a:schemeClr val="tx1">
                    <a:lumMod val="75000"/>
                    <a:lumOff val="25000"/>
                  </a:schemeClr>
                </a:solidFill>
              </a:rPr>
              <a:t>FAST </a:t>
            </a:r>
            <a:r>
              <a:rPr lang="en-US" sz="1100" dirty="0">
                <a:solidFill>
                  <a:schemeClr val="tx1">
                    <a:lumMod val="75000"/>
                    <a:lumOff val="25000"/>
                  </a:schemeClr>
                </a:solidFill>
              </a:rPr>
              <a:t>Search for </a:t>
            </a:r>
            <a:r>
              <a:rPr lang="en-US" sz="1100" dirty="0" smtClean="0">
                <a:solidFill>
                  <a:schemeClr val="tx1">
                    <a:lumMod val="75000"/>
                    <a:lumOff val="25000"/>
                  </a:schemeClr>
                </a:solidFill>
              </a:rPr>
              <a:t>SharePoint</a:t>
            </a:r>
            <a:endParaRPr lang="en-US" sz="1100" dirty="0">
              <a:solidFill>
                <a:schemeClr val="tx1">
                  <a:lumMod val="75000"/>
                  <a:lumOff val="25000"/>
                </a:schemeClr>
              </a:solidFill>
            </a:endParaRPr>
          </a:p>
        </p:txBody>
      </p:sp>
      <p:sp>
        <p:nvSpPr>
          <p:cNvPr id="59" name="Rectangle 58"/>
          <p:cNvSpPr/>
          <p:nvPr/>
        </p:nvSpPr>
        <p:spPr>
          <a:xfrm>
            <a:off x="6056865" y="4985958"/>
            <a:ext cx="2773957" cy="1210588"/>
          </a:xfrm>
          <a:prstGeom prst="rect">
            <a:avLst/>
          </a:prstGeom>
        </p:spPr>
        <p:txBody>
          <a:bodyPr wrap="square">
            <a:spAutoFit/>
          </a:bodyPr>
          <a:lstStyle/>
          <a:p>
            <a:pPr lvl="0">
              <a:spcAft>
                <a:spcPts val="200"/>
              </a:spcAft>
            </a:pPr>
            <a:r>
              <a:rPr lang="en-US" sz="1100" dirty="0">
                <a:solidFill>
                  <a:schemeClr val="tx1">
                    <a:lumMod val="75000"/>
                    <a:lumOff val="25000"/>
                  </a:schemeClr>
                </a:solidFill>
              </a:rPr>
              <a:t>Windows RMS External Connector</a:t>
            </a:r>
          </a:p>
          <a:p>
            <a:pPr>
              <a:spcAft>
                <a:spcPts val="200"/>
              </a:spcAft>
            </a:pPr>
            <a:r>
              <a:rPr lang="en-US" sz="1100" dirty="0" smtClean="0">
                <a:solidFill>
                  <a:schemeClr val="tx1">
                    <a:lumMod val="75000"/>
                    <a:lumOff val="25000"/>
                  </a:schemeClr>
                </a:solidFill>
              </a:rPr>
              <a:t>SharePoint </a:t>
            </a:r>
            <a:r>
              <a:rPr lang="en-US" sz="1100" dirty="0">
                <a:solidFill>
                  <a:schemeClr val="tx1">
                    <a:lumMod val="75000"/>
                    <a:lumOff val="25000"/>
                  </a:schemeClr>
                </a:solidFill>
              </a:rPr>
              <a:t>Server for Internet Sites Enterprise</a:t>
            </a:r>
          </a:p>
          <a:p>
            <a:pPr>
              <a:spcAft>
                <a:spcPts val="200"/>
              </a:spcAft>
            </a:pPr>
            <a:r>
              <a:rPr lang="en-US" sz="1100" dirty="0" smtClean="0">
                <a:solidFill>
                  <a:schemeClr val="tx1">
                    <a:lumMod val="75000"/>
                    <a:lumOff val="25000"/>
                  </a:schemeClr>
                </a:solidFill>
              </a:rPr>
              <a:t>Lync </a:t>
            </a:r>
            <a:r>
              <a:rPr lang="en-US" sz="1100" dirty="0">
                <a:solidFill>
                  <a:schemeClr val="tx1">
                    <a:lumMod val="75000"/>
                    <a:lumOff val="25000"/>
                  </a:schemeClr>
                </a:solidFill>
              </a:rPr>
              <a:t>Server Enterprise External Connector</a:t>
            </a:r>
          </a:p>
          <a:p>
            <a:pPr>
              <a:spcAft>
                <a:spcPts val="200"/>
              </a:spcAft>
            </a:pPr>
            <a:r>
              <a:rPr lang="en-US" sz="1100" dirty="0" smtClean="0">
                <a:solidFill>
                  <a:schemeClr val="tx1">
                    <a:lumMod val="75000"/>
                    <a:lumOff val="25000"/>
                  </a:schemeClr>
                </a:solidFill>
              </a:rPr>
              <a:t>Forefront </a:t>
            </a:r>
            <a:r>
              <a:rPr lang="en-US" sz="1100" dirty="0">
                <a:solidFill>
                  <a:schemeClr val="tx1">
                    <a:lumMod val="75000"/>
                    <a:lumOff val="25000"/>
                  </a:schemeClr>
                </a:solidFill>
              </a:rPr>
              <a:t>UAG External Connector (EC)</a:t>
            </a:r>
          </a:p>
          <a:p>
            <a:pPr>
              <a:spcAft>
                <a:spcPts val="200"/>
              </a:spcAft>
            </a:pPr>
            <a:r>
              <a:rPr lang="en-US" sz="1100" dirty="0" smtClean="0">
                <a:solidFill>
                  <a:schemeClr val="tx1">
                    <a:lumMod val="75000"/>
                    <a:lumOff val="25000"/>
                  </a:schemeClr>
                </a:solidFill>
              </a:rPr>
              <a:t>Forefront </a:t>
            </a:r>
            <a:r>
              <a:rPr lang="en-US" sz="1100" dirty="0">
                <a:solidFill>
                  <a:schemeClr val="tx1">
                    <a:lumMod val="75000"/>
                    <a:lumOff val="25000"/>
                  </a:schemeClr>
                </a:solidFill>
              </a:rPr>
              <a:t>Protection Suite EC Add-Ons</a:t>
            </a:r>
          </a:p>
        </p:txBody>
      </p:sp>
      <p:sp>
        <p:nvSpPr>
          <p:cNvPr id="62" name="Freeform 5"/>
          <p:cNvSpPr>
            <a:spLocks/>
          </p:cNvSpPr>
          <p:nvPr/>
        </p:nvSpPr>
        <p:spPr bwMode="auto">
          <a:xfrm>
            <a:off x="1032631" y="2897359"/>
            <a:ext cx="926002" cy="77391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400" b="1" dirty="0" smtClean="0">
                <a:ln w="3175">
                  <a:solidFill>
                    <a:srgbClr val="000000">
                      <a:alpha val="0"/>
                    </a:srgbClr>
                  </a:solidFill>
                </a:ln>
                <a:solidFill>
                  <a:schemeClr val="tx1">
                    <a:lumMod val="65000"/>
                    <a:lumOff val="35000"/>
                    <a:alpha val="99000"/>
                  </a:schemeClr>
                </a:solidFill>
                <a:cs typeface="Arial" charset="0"/>
              </a:rPr>
              <a:t>+</a:t>
            </a:r>
            <a:endParaRPr lang="en-US" sz="1400" b="1" dirty="0">
              <a:ln w="3175">
                <a:solidFill>
                  <a:srgbClr val="000000">
                    <a:alpha val="0"/>
                  </a:srgbClr>
                </a:solidFill>
              </a:ln>
              <a:solidFill>
                <a:schemeClr val="tx1">
                  <a:lumMod val="65000"/>
                  <a:lumOff val="35000"/>
                  <a:alpha val="99000"/>
                </a:schemeClr>
              </a:solidFill>
              <a:cs typeface="Arial" charset="0"/>
            </a:endParaRPr>
          </a:p>
        </p:txBody>
      </p:sp>
      <p:sp>
        <p:nvSpPr>
          <p:cNvPr id="63" name="Freeform 5"/>
          <p:cNvSpPr>
            <a:spLocks/>
          </p:cNvSpPr>
          <p:nvPr/>
        </p:nvSpPr>
        <p:spPr bwMode="auto">
          <a:xfrm>
            <a:off x="1019931" y="3909965"/>
            <a:ext cx="926002" cy="77391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400" b="1" dirty="0" smtClean="0">
                <a:ln w="3175">
                  <a:solidFill>
                    <a:srgbClr val="000000">
                      <a:alpha val="0"/>
                    </a:srgbClr>
                  </a:solidFill>
                </a:ln>
                <a:solidFill>
                  <a:schemeClr val="tx1">
                    <a:lumMod val="65000"/>
                    <a:lumOff val="35000"/>
                    <a:alpha val="99000"/>
                  </a:schemeClr>
                </a:solidFill>
                <a:cs typeface="Arial" charset="0"/>
              </a:rPr>
              <a:t>+</a:t>
            </a:r>
            <a:endParaRPr lang="en-US" sz="1400" b="1" dirty="0">
              <a:ln w="3175">
                <a:solidFill>
                  <a:srgbClr val="000000">
                    <a:alpha val="0"/>
                  </a:srgbClr>
                </a:solidFill>
              </a:ln>
              <a:solidFill>
                <a:schemeClr val="tx1">
                  <a:lumMod val="65000"/>
                  <a:lumOff val="35000"/>
                  <a:alpha val="99000"/>
                </a:schemeClr>
              </a:solidFill>
              <a:cs typeface="Arial" charset="0"/>
            </a:endParaRPr>
          </a:p>
        </p:txBody>
      </p:sp>
      <p:sp>
        <p:nvSpPr>
          <p:cNvPr id="64" name="Freeform 5"/>
          <p:cNvSpPr>
            <a:spLocks/>
          </p:cNvSpPr>
          <p:nvPr/>
        </p:nvSpPr>
        <p:spPr bwMode="auto">
          <a:xfrm>
            <a:off x="1019931" y="5023296"/>
            <a:ext cx="926002" cy="77391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400" b="1" dirty="0" smtClean="0">
                <a:ln w="3175">
                  <a:solidFill>
                    <a:srgbClr val="000000">
                      <a:alpha val="0"/>
                    </a:srgbClr>
                  </a:solidFill>
                </a:ln>
                <a:solidFill>
                  <a:schemeClr val="tx1">
                    <a:lumMod val="65000"/>
                    <a:lumOff val="35000"/>
                    <a:alpha val="99000"/>
                  </a:schemeClr>
                </a:solidFill>
                <a:cs typeface="Arial" charset="0"/>
              </a:rPr>
              <a:t>+</a:t>
            </a:r>
            <a:endParaRPr lang="en-US" sz="1400" b="1" dirty="0">
              <a:ln w="3175">
                <a:solidFill>
                  <a:srgbClr val="000000">
                    <a:alpha val="0"/>
                  </a:srgbClr>
                </a:solidFill>
              </a:ln>
              <a:solidFill>
                <a:schemeClr val="tx1">
                  <a:lumMod val="65000"/>
                  <a:lumOff val="35000"/>
                  <a:alpha val="99000"/>
                </a:schemeClr>
              </a:solidFill>
              <a:cs typeface="Arial" charset="0"/>
            </a:endParaRPr>
          </a:p>
        </p:txBody>
      </p:sp>
      <p:sp>
        <p:nvSpPr>
          <p:cNvPr id="65" name="Freeform 5"/>
          <p:cNvSpPr>
            <a:spLocks/>
          </p:cNvSpPr>
          <p:nvPr/>
        </p:nvSpPr>
        <p:spPr bwMode="auto">
          <a:xfrm>
            <a:off x="2366131" y="2884831"/>
            <a:ext cx="926002" cy="77391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400" b="1" dirty="0" smtClean="0">
                <a:ln w="3175">
                  <a:solidFill>
                    <a:srgbClr val="000000">
                      <a:alpha val="0"/>
                    </a:srgbClr>
                  </a:solidFill>
                </a:ln>
                <a:solidFill>
                  <a:schemeClr val="tx1">
                    <a:lumMod val="65000"/>
                    <a:lumOff val="35000"/>
                    <a:alpha val="99000"/>
                  </a:schemeClr>
                </a:solidFill>
                <a:cs typeface="Arial" charset="0"/>
              </a:rPr>
              <a:t>=</a:t>
            </a:r>
            <a:endParaRPr lang="en-US" sz="1400" b="1" dirty="0">
              <a:ln w="3175">
                <a:solidFill>
                  <a:srgbClr val="000000">
                    <a:alpha val="0"/>
                  </a:srgbClr>
                </a:solidFill>
              </a:ln>
              <a:solidFill>
                <a:schemeClr val="tx1">
                  <a:lumMod val="65000"/>
                  <a:lumOff val="35000"/>
                  <a:alpha val="99000"/>
                </a:schemeClr>
              </a:solidFill>
              <a:cs typeface="Arial" charset="0"/>
            </a:endParaRPr>
          </a:p>
        </p:txBody>
      </p:sp>
      <p:sp>
        <p:nvSpPr>
          <p:cNvPr id="66" name="Freeform 5"/>
          <p:cNvSpPr>
            <a:spLocks/>
          </p:cNvSpPr>
          <p:nvPr/>
        </p:nvSpPr>
        <p:spPr bwMode="auto">
          <a:xfrm>
            <a:off x="2366131" y="3884737"/>
            <a:ext cx="926002" cy="77391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400" b="1" dirty="0" smtClean="0">
                <a:ln w="3175">
                  <a:solidFill>
                    <a:srgbClr val="000000">
                      <a:alpha val="0"/>
                    </a:srgbClr>
                  </a:solidFill>
                </a:ln>
                <a:solidFill>
                  <a:schemeClr val="tx1">
                    <a:lumMod val="65000"/>
                    <a:lumOff val="35000"/>
                    <a:alpha val="99000"/>
                  </a:schemeClr>
                </a:solidFill>
                <a:cs typeface="Arial" charset="0"/>
              </a:rPr>
              <a:t>=</a:t>
            </a:r>
            <a:endParaRPr lang="en-US" sz="1400" b="1" dirty="0">
              <a:ln w="3175">
                <a:solidFill>
                  <a:srgbClr val="000000">
                    <a:alpha val="0"/>
                  </a:srgbClr>
                </a:solidFill>
              </a:ln>
              <a:solidFill>
                <a:schemeClr val="tx1">
                  <a:lumMod val="65000"/>
                  <a:lumOff val="35000"/>
                  <a:alpha val="99000"/>
                </a:schemeClr>
              </a:solidFill>
              <a:cs typeface="Arial" charset="0"/>
            </a:endParaRPr>
          </a:p>
        </p:txBody>
      </p:sp>
      <p:sp>
        <p:nvSpPr>
          <p:cNvPr id="67" name="Freeform 5"/>
          <p:cNvSpPr>
            <a:spLocks/>
          </p:cNvSpPr>
          <p:nvPr/>
        </p:nvSpPr>
        <p:spPr bwMode="auto">
          <a:xfrm>
            <a:off x="2366131" y="5034388"/>
            <a:ext cx="926002" cy="773919"/>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400" b="1" dirty="0" smtClean="0">
                <a:ln w="3175">
                  <a:solidFill>
                    <a:srgbClr val="000000">
                      <a:alpha val="0"/>
                    </a:srgbClr>
                  </a:solidFill>
                </a:ln>
                <a:solidFill>
                  <a:schemeClr val="tx1">
                    <a:lumMod val="65000"/>
                    <a:lumOff val="35000"/>
                    <a:alpha val="99000"/>
                  </a:schemeClr>
                </a:solidFill>
                <a:cs typeface="Arial" charset="0"/>
              </a:rPr>
              <a:t>=</a:t>
            </a:r>
            <a:endParaRPr lang="en-US" sz="1400" b="1" dirty="0">
              <a:ln w="3175">
                <a:solidFill>
                  <a:srgbClr val="000000">
                    <a:alpha val="0"/>
                  </a:srgbClr>
                </a:solidFill>
              </a:ln>
              <a:solidFill>
                <a:schemeClr val="tx1">
                  <a:lumMod val="65000"/>
                  <a:lumOff val="35000"/>
                  <a:alpha val="99000"/>
                </a:schemeClr>
              </a:solidFill>
              <a:cs typeface="Arial" charset="0"/>
            </a:endParaRPr>
          </a:p>
        </p:txBody>
      </p:sp>
      <p:sp>
        <p:nvSpPr>
          <p:cNvPr id="49" name="Freeform 5"/>
          <p:cNvSpPr>
            <a:spLocks/>
          </p:cNvSpPr>
          <p:nvPr/>
        </p:nvSpPr>
        <p:spPr bwMode="auto">
          <a:xfrm>
            <a:off x="3068682" y="3908446"/>
            <a:ext cx="2700168" cy="768958"/>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spcBef>
                <a:spcPct val="0"/>
              </a:spcBef>
            </a:pPr>
            <a:r>
              <a:rPr lang="en-US" sz="1100" dirty="0" smtClean="0">
                <a:ln w="3175">
                  <a:solidFill>
                    <a:srgbClr val="000000">
                      <a:alpha val="0"/>
                    </a:srgbClr>
                  </a:solidFill>
                </a:ln>
                <a:solidFill>
                  <a:schemeClr val="tx1">
                    <a:lumMod val="85000"/>
                    <a:lumOff val="15000"/>
                    <a:alpha val="99000"/>
                  </a:schemeClr>
                </a:solidFill>
                <a:cs typeface="Arial" charset="0"/>
              </a:rPr>
              <a:t>Windows </a:t>
            </a:r>
            <a:r>
              <a:rPr lang="en-US" sz="1100" dirty="0">
                <a:ln w="3175">
                  <a:solidFill>
                    <a:srgbClr val="000000">
                      <a:alpha val="0"/>
                    </a:srgbClr>
                  </a:solidFill>
                </a:ln>
                <a:solidFill>
                  <a:schemeClr val="tx1">
                    <a:lumMod val="85000"/>
                    <a:lumOff val="15000"/>
                    <a:alpha val="99000"/>
                  </a:schemeClr>
                </a:solidFill>
                <a:cs typeface="Arial" charset="0"/>
              </a:rPr>
              <a:t>Server (all editions)</a:t>
            </a:r>
          </a:p>
          <a:p>
            <a:pPr>
              <a:spcBef>
                <a:spcPct val="0"/>
              </a:spcBef>
            </a:pPr>
            <a:r>
              <a:rPr lang="en-US" sz="1100" dirty="0" smtClean="0">
                <a:ln w="3175">
                  <a:solidFill>
                    <a:srgbClr val="000000">
                      <a:alpha val="0"/>
                    </a:srgbClr>
                  </a:solidFill>
                </a:ln>
                <a:solidFill>
                  <a:schemeClr val="tx1">
                    <a:lumMod val="85000"/>
                    <a:lumOff val="15000"/>
                    <a:alpha val="99000"/>
                  </a:schemeClr>
                </a:solidFill>
                <a:cs typeface="Arial" charset="0"/>
              </a:rPr>
              <a:t>Microsoft </a:t>
            </a:r>
            <a:r>
              <a:rPr lang="en-US" sz="1100" dirty="0">
                <a:ln w="3175">
                  <a:solidFill>
                    <a:srgbClr val="000000">
                      <a:alpha val="0"/>
                    </a:srgbClr>
                  </a:solidFill>
                </a:ln>
                <a:solidFill>
                  <a:schemeClr val="tx1">
                    <a:lumMod val="85000"/>
                    <a:lumOff val="15000"/>
                    <a:alpha val="99000"/>
                  </a:schemeClr>
                </a:solidFill>
                <a:cs typeface="Arial" charset="0"/>
              </a:rPr>
              <a:t>SharePoint Server (all editions)</a:t>
            </a:r>
          </a:p>
          <a:p>
            <a:pPr>
              <a:spcBef>
                <a:spcPct val="0"/>
              </a:spcBef>
            </a:pPr>
            <a:r>
              <a:rPr lang="en-US" sz="1100" dirty="0" smtClean="0">
                <a:ln w="3175">
                  <a:solidFill>
                    <a:srgbClr val="000000">
                      <a:alpha val="0"/>
                    </a:srgbClr>
                  </a:solidFill>
                </a:ln>
                <a:solidFill>
                  <a:schemeClr val="tx1">
                    <a:lumMod val="85000"/>
                    <a:lumOff val="15000"/>
                    <a:alpha val="99000"/>
                  </a:schemeClr>
                </a:solidFill>
                <a:cs typeface="Arial" charset="0"/>
              </a:rPr>
              <a:t>Microsoft </a:t>
            </a:r>
            <a:r>
              <a:rPr lang="en-US" sz="1100" dirty="0">
                <a:ln w="3175">
                  <a:solidFill>
                    <a:srgbClr val="000000">
                      <a:alpha val="0"/>
                    </a:srgbClr>
                  </a:solidFill>
                </a:ln>
                <a:solidFill>
                  <a:schemeClr val="tx1">
                    <a:lumMod val="85000"/>
                    <a:lumOff val="15000"/>
                    <a:alpha val="99000"/>
                  </a:schemeClr>
                </a:solidFill>
                <a:cs typeface="Arial" charset="0"/>
              </a:rPr>
              <a:t>Exchange Server (all editions)</a:t>
            </a:r>
          </a:p>
          <a:p>
            <a:pPr>
              <a:spcBef>
                <a:spcPct val="0"/>
              </a:spcBef>
            </a:pPr>
            <a:r>
              <a:rPr lang="en-US" sz="1100" dirty="0" smtClean="0">
                <a:ln w="3175">
                  <a:solidFill>
                    <a:srgbClr val="000000">
                      <a:alpha val="0"/>
                    </a:srgbClr>
                  </a:solidFill>
                </a:ln>
                <a:solidFill>
                  <a:schemeClr val="tx1">
                    <a:lumMod val="85000"/>
                    <a:lumOff val="15000"/>
                    <a:alpha val="99000"/>
                  </a:schemeClr>
                </a:solidFill>
                <a:cs typeface="Arial" charset="0"/>
              </a:rPr>
              <a:t>Microsoft </a:t>
            </a:r>
            <a:r>
              <a:rPr lang="en-US" sz="1100" dirty="0">
                <a:ln w="3175">
                  <a:solidFill>
                    <a:srgbClr val="000000">
                      <a:alpha val="0"/>
                    </a:srgbClr>
                  </a:solidFill>
                </a:ln>
                <a:solidFill>
                  <a:schemeClr val="tx1">
                    <a:lumMod val="85000"/>
                    <a:lumOff val="15000"/>
                    <a:alpha val="99000"/>
                  </a:schemeClr>
                </a:solidFill>
                <a:cs typeface="Arial" charset="0"/>
              </a:rPr>
              <a:t>Lync Server (all editions)</a:t>
            </a:r>
          </a:p>
          <a:p>
            <a:pPr>
              <a:spcBef>
                <a:spcPct val="0"/>
              </a:spcBef>
            </a:pPr>
            <a:r>
              <a:rPr lang="en-US" sz="1100" dirty="0" smtClean="0">
                <a:ln w="3175">
                  <a:solidFill>
                    <a:srgbClr val="000000">
                      <a:alpha val="0"/>
                    </a:srgbClr>
                  </a:solidFill>
                </a:ln>
                <a:solidFill>
                  <a:schemeClr val="tx1">
                    <a:lumMod val="85000"/>
                    <a:lumOff val="15000"/>
                    <a:alpha val="99000"/>
                  </a:schemeClr>
                </a:solidFill>
                <a:cs typeface="Arial" charset="0"/>
              </a:rPr>
              <a:t>Windows </a:t>
            </a:r>
            <a:r>
              <a:rPr lang="en-US" sz="1100" dirty="0">
                <a:ln w="3175">
                  <a:solidFill>
                    <a:srgbClr val="000000">
                      <a:alpha val="0"/>
                    </a:srgbClr>
                  </a:solidFill>
                </a:ln>
                <a:solidFill>
                  <a:schemeClr val="tx1">
                    <a:lumMod val="85000"/>
                    <a:lumOff val="15000"/>
                    <a:alpha val="99000"/>
                  </a:schemeClr>
                </a:solidFill>
                <a:cs typeface="Arial" charset="0"/>
              </a:rPr>
              <a:t>Sever External Connector</a:t>
            </a:r>
          </a:p>
        </p:txBody>
      </p:sp>
      <p:sp>
        <p:nvSpPr>
          <p:cNvPr id="57" name="Rectangle 56"/>
          <p:cNvSpPr/>
          <p:nvPr/>
        </p:nvSpPr>
        <p:spPr>
          <a:xfrm>
            <a:off x="6117456" y="3769340"/>
            <a:ext cx="2486273" cy="1015663"/>
          </a:xfrm>
          <a:prstGeom prst="rect">
            <a:avLst/>
          </a:prstGeom>
        </p:spPr>
        <p:txBody>
          <a:bodyPr wrap="square" lIns="0" tIns="0" rIns="0" bIns="0">
            <a:spAutoFit/>
          </a:bodyPr>
          <a:lstStyle/>
          <a:p>
            <a:pPr>
              <a:spcBef>
                <a:spcPct val="0"/>
              </a:spcBef>
            </a:pPr>
            <a:r>
              <a:rPr lang="en-US" sz="1100" dirty="0" smtClean="0">
                <a:ln w="3175">
                  <a:solidFill>
                    <a:srgbClr val="000000">
                      <a:alpha val="0"/>
                    </a:srgbClr>
                  </a:solidFill>
                </a:ln>
                <a:solidFill>
                  <a:schemeClr val="tx1">
                    <a:lumMod val="85000"/>
                    <a:lumOff val="15000"/>
                    <a:alpha val="99000"/>
                  </a:schemeClr>
                </a:solidFill>
                <a:cs typeface="Arial" charset="0"/>
              </a:rPr>
              <a:t>Exchange </a:t>
            </a:r>
            <a:r>
              <a:rPr lang="en-US" sz="1100" dirty="0">
                <a:ln w="3175">
                  <a:solidFill>
                    <a:srgbClr val="000000">
                      <a:alpha val="0"/>
                    </a:srgbClr>
                  </a:solidFill>
                </a:ln>
                <a:solidFill>
                  <a:schemeClr val="tx1">
                    <a:lumMod val="85000"/>
                    <a:lumOff val="15000"/>
                    <a:alpha val="99000"/>
                  </a:schemeClr>
                </a:solidFill>
                <a:cs typeface="Arial" charset="0"/>
              </a:rPr>
              <a:t>Server External Connector</a:t>
            </a:r>
          </a:p>
          <a:p>
            <a:pPr>
              <a:spcBef>
                <a:spcPct val="0"/>
              </a:spcBef>
            </a:pPr>
            <a:r>
              <a:rPr lang="en-US" sz="1100" dirty="0" smtClean="0">
                <a:ln w="3175">
                  <a:solidFill>
                    <a:srgbClr val="000000">
                      <a:alpha val="0"/>
                    </a:srgbClr>
                  </a:solidFill>
                </a:ln>
                <a:solidFill>
                  <a:schemeClr val="tx1">
                    <a:lumMod val="85000"/>
                    <a:lumOff val="15000"/>
                    <a:alpha val="99000"/>
                  </a:schemeClr>
                </a:solidFill>
                <a:cs typeface="Arial" charset="0"/>
              </a:rPr>
              <a:t>SharePoint </a:t>
            </a:r>
            <a:r>
              <a:rPr lang="en-US" sz="1100" dirty="0">
                <a:ln w="3175">
                  <a:solidFill>
                    <a:srgbClr val="000000">
                      <a:alpha val="0"/>
                    </a:srgbClr>
                  </a:solidFill>
                </a:ln>
                <a:solidFill>
                  <a:schemeClr val="tx1">
                    <a:lumMod val="85000"/>
                    <a:lumOff val="15000"/>
                    <a:alpha val="99000"/>
                  </a:schemeClr>
                </a:solidFill>
                <a:cs typeface="Arial" charset="0"/>
              </a:rPr>
              <a:t>Server for Internet Sites Standard</a:t>
            </a:r>
          </a:p>
          <a:p>
            <a:pPr>
              <a:spcBef>
                <a:spcPct val="0"/>
              </a:spcBef>
            </a:pPr>
            <a:r>
              <a:rPr lang="en-US" sz="1100" dirty="0" smtClean="0">
                <a:ln w="3175">
                  <a:solidFill>
                    <a:srgbClr val="000000">
                      <a:alpha val="0"/>
                    </a:srgbClr>
                  </a:solidFill>
                </a:ln>
                <a:solidFill>
                  <a:schemeClr val="tx1">
                    <a:lumMod val="85000"/>
                    <a:lumOff val="15000"/>
                    <a:alpha val="99000"/>
                  </a:schemeClr>
                </a:solidFill>
                <a:cs typeface="Arial" charset="0"/>
              </a:rPr>
              <a:t>Lync </a:t>
            </a:r>
            <a:r>
              <a:rPr lang="en-US" sz="1100" dirty="0">
                <a:ln w="3175">
                  <a:solidFill>
                    <a:srgbClr val="000000">
                      <a:alpha val="0"/>
                    </a:srgbClr>
                  </a:solidFill>
                </a:ln>
                <a:solidFill>
                  <a:schemeClr val="tx1">
                    <a:lumMod val="85000"/>
                    <a:lumOff val="15000"/>
                    <a:alpha val="99000"/>
                  </a:schemeClr>
                </a:solidFill>
                <a:cs typeface="Arial" charset="0"/>
              </a:rPr>
              <a:t>Server Standard External Connector</a:t>
            </a:r>
          </a:p>
          <a:p>
            <a:pPr>
              <a:spcBef>
                <a:spcPct val="0"/>
              </a:spcBef>
            </a:pPr>
            <a:r>
              <a:rPr lang="en-US" sz="1100" dirty="0" smtClean="0">
                <a:ln w="3175">
                  <a:solidFill>
                    <a:srgbClr val="000000">
                      <a:alpha val="0"/>
                    </a:srgbClr>
                  </a:solidFill>
                </a:ln>
                <a:solidFill>
                  <a:schemeClr val="tx1">
                    <a:lumMod val="85000"/>
                    <a:lumOff val="15000"/>
                    <a:alpha val="99000"/>
                  </a:schemeClr>
                </a:solidFill>
                <a:cs typeface="Arial" charset="0"/>
              </a:rPr>
              <a:t>Windows </a:t>
            </a:r>
            <a:r>
              <a:rPr lang="en-US" sz="1100" dirty="0">
                <a:ln w="3175">
                  <a:solidFill>
                    <a:srgbClr val="000000">
                      <a:alpha val="0"/>
                    </a:srgbClr>
                  </a:solidFill>
                </a:ln>
                <a:solidFill>
                  <a:schemeClr val="tx1">
                    <a:lumMod val="85000"/>
                    <a:lumOff val="15000"/>
                    <a:alpha val="99000"/>
                  </a:schemeClr>
                </a:solidFill>
                <a:cs typeface="Arial" charset="0"/>
              </a:rPr>
              <a:t>HPC Server</a:t>
            </a:r>
          </a:p>
        </p:txBody>
      </p:sp>
      <p:grpSp>
        <p:nvGrpSpPr>
          <p:cNvPr id="21" name="Group 20"/>
          <p:cNvGrpSpPr/>
          <p:nvPr/>
        </p:nvGrpSpPr>
        <p:grpSpPr>
          <a:xfrm>
            <a:off x="278683" y="1617050"/>
            <a:ext cx="1229649" cy="1242381"/>
            <a:chOff x="278683" y="1715906"/>
            <a:chExt cx="1229649" cy="1242381"/>
          </a:xfrm>
        </p:grpSpPr>
        <p:grpSp>
          <p:nvGrpSpPr>
            <p:cNvPr id="20" name="Group 19"/>
            <p:cNvGrpSpPr/>
            <p:nvPr/>
          </p:nvGrpSpPr>
          <p:grpSpPr>
            <a:xfrm>
              <a:off x="278683" y="1715906"/>
              <a:ext cx="1229649" cy="993968"/>
              <a:chOff x="278683" y="1715906"/>
              <a:chExt cx="1229649" cy="993968"/>
            </a:xfrm>
          </p:grpSpPr>
          <p:sp>
            <p:nvSpPr>
              <p:cNvPr id="54" name="Rounded Rectangle 53"/>
              <p:cNvSpPr/>
              <p:nvPr/>
            </p:nvSpPr>
            <p:spPr bwMode="auto">
              <a:xfrm>
                <a:off x="381849" y="1715906"/>
                <a:ext cx="1040553" cy="993968"/>
              </a:xfrm>
              <a:prstGeom prst="roundRect">
                <a:avLst>
                  <a:gd name="adj" fmla="val 10792"/>
                </a:avLst>
              </a:prstGeom>
              <a:solidFill>
                <a:srgbClr val="01A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25" name="Freeform 5"/>
              <p:cNvSpPr>
                <a:spLocks/>
              </p:cNvSpPr>
              <p:nvPr/>
            </p:nvSpPr>
            <p:spPr bwMode="auto">
              <a:xfrm>
                <a:off x="278683" y="1742990"/>
                <a:ext cx="1229649" cy="935098"/>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200" b="1" dirty="0" smtClean="0">
                    <a:ln w="3175">
                      <a:solidFill>
                        <a:srgbClr val="000000">
                          <a:alpha val="0"/>
                        </a:srgbClr>
                      </a:solidFill>
                    </a:ln>
                    <a:solidFill>
                      <a:schemeClr val="bg1">
                        <a:alpha val="99000"/>
                      </a:schemeClr>
                    </a:solidFill>
                    <a:cs typeface="Arial" charset="0"/>
                  </a:rPr>
                  <a:t>License org-wide for all FTE employees and students</a:t>
                </a:r>
                <a:endParaRPr lang="en-US" sz="1200" b="1" dirty="0">
                  <a:ln w="3175">
                    <a:solidFill>
                      <a:srgbClr val="000000">
                        <a:alpha val="0"/>
                      </a:srgbClr>
                    </a:solidFill>
                  </a:ln>
                  <a:solidFill>
                    <a:schemeClr val="bg1">
                      <a:alpha val="99000"/>
                    </a:schemeClr>
                  </a:solidFill>
                  <a:cs typeface="Arial" charset="0"/>
                </a:endParaRPr>
              </a:p>
            </p:txBody>
          </p:sp>
        </p:grpSp>
        <p:sp>
          <p:nvSpPr>
            <p:cNvPr id="70" name="Down Arrow 69"/>
            <p:cNvSpPr/>
            <p:nvPr/>
          </p:nvSpPr>
          <p:spPr bwMode="auto">
            <a:xfrm>
              <a:off x="614107" y="2698858"/>
              <a:ext cx="558800" cy="259429"/>
            </a:xfrm>
            <a:prstGeom prst="downArrow">
              <a:avLst/>
            </a:prstGeom>
            <a:solidFill>
              <a:srgbClr val="01A9D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gradFill>
                  <a:gsLst>
                    <a:gs pos="0">
                      <a:schemeClr val="bg1"/>
                    </a:gs>
                    <a:gs pos="100000">
                      <a:schemeClr val="bg1"/>
                    </a:gs>
                  </a:gsLst>
                  <a:lin ang="13500000" scaled="1"/>
                </a:gradFill>
              </a:endParaRPr>
            </a:p>
          </p:txBody>
        </p:sp>
      </p:grpSp>
      <p:grpSp>
        <p:nvGrpSpPr>
          <p:cNvPr id="23" name="Group 22"/>
          <p:cNvGrpSpPr/>
          <p:nvPr/>
        </p:nvGrpSpPr>
        <p:grpSpPr>
          <a:xfrm>
            <a:off x="2984499" y="1631434"/>
            <a:ext cx="5939363" cy="1239013"/>
            <a:chOff x="3005545" y="1730290"/>
            <a:chExt cx="5855180" cy="1239013"/>
          </a:xfrm>
        </p:grpSpPr>
        <p:sp>
          <p:nvSpPr>
            <p:cNvPr id="60" name="Rounded Rectangle 59"/>
            <p:cNvSpPr/>
            <p:nvPr/>
          </p:nvSpPr>
          <p:spPr bwMode="auto">
            <a:xfrm>
              <a:off x="3037535" y="1730290"/>
              <a:ext cx="5791201" cy="993968"/>
            </a:xfrm>
            <a:prstGeom prst="roundRect">
              <a:avLst>
                <a:gd name="adj" fmla="val 10792"/>
              </a:avLst>
            </a:prstGeom>
            <a:solidFill>
              <a:srgbClr val="01A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28" name="Freeform 5"/>
            <p:cNvSpPr>
              <a:spLocks/>
            </p:cNvSpPr>
            <p:nvPr/>
          </p:nvSpPr>
          <p:spPr bwMode="auto">
            <a:xfrm>
              <a:off x="3005545" y="1844662"/>
              <a:ext cx="5855180" cy="765224"/>
            </a:xfrm>
            <a:prstGeom prst="rect">
              <a:avLst/>
            </a:prstGeom>
            <a:noFill/>
            <a:ln w="25400" cap="flat" cmpd="sng" algn="ctr">
              <a:noFill/>
              <a:prstDash val="solid"/>
            </a:ln>
            <a:effectLst>
              <a:innerShdw blurRad="342900">
                <a:prstClr val="black">
                  <a:alpha val="56000"/>
                </a:prstClr>
              </a:innerShdw>
            </a:effectLst>
            <a:extLst/>
          </p:spPr>
          <p:txBody>
            <a:bodyPr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400" b="1" dirty="0" smtClean="0">
                  <a:ln w="3175">
                    <a:solidFill>
                      <a:srgbClr val="000000">
                        <a:alpha val="0"/>
                      </a:srgbClr>
                    </a:solidFill>
                  </a:ln>
                  <a:solidFill>
                    <a:schemeClr val="bg1">
                      <a:alpha val="99000"/>
                    </a:schemeClr>
                  </a:solidFill>
                  <a:cs typeface="Arial" charset="0"/>
                </a:rPr>
                <a:t>Deploy UNLIMITED instances of these server products*</a:t>
              </a:r>
              <a:endParaRPr lang="en-US" sz="1400" b="1" dirty="0">
                <a:ln w="3175">
                  <a:solidFill>
                    <a:srgbClr val="000000">
                      <a:alpha val="0"/>
                    </a:srgbClr>
                  </a:solidFill>
                </a:ln>
                <a:solidFill>
                  <a:schemeClr val="bg1">
                    <a:alpha val="99000"/>
                  </a:schemeClr>
                </a:solidFill>
                <a:cs typeface="Arial" charset="0"/>
              </a:endParaRPr>
            </a:p>
          </p:txBody>
        </p:sp>
        <p:sp>
          <p:nvSpPr>
            <p:cNvPr id="72" name="Down Arrow 71"/>
            <p:cNvSpPr/>
            <p:nvPr/>
          </p:nvSpPr>
          <p:spPr bwMode="auto">
            <a:xfrm>
              <a:off x="5653735" y="2709874"/>
              <a:ext cx="558800" cy="259429"/>
            </a:xfrm>
            <a:prstGeom prst="downArrow">
              <a:avLst/>
            </a:prstGeom>
            <a:solidFill>
              <a:srgbClr val="01A9D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gradFill>
                  <a:gsLst>
                    <a:gs pos="0">
                      <a:schemeClr val="bg1"/>
                    </a:gs>
                    <a:gs pos="100000">
                      <a:schemeClr val="bg1"/>
                    </a:gs>
                  </a:gsLst>
                  <a:lin ang="13500000" scaled="1"/>
                </a:gradFill>
              </a:endParaRPr>
            </a:p>
          </p:txBody>
        </p:sp>
      </p:grpSp>
      <p:cxnSp>
        <p:nvCxnSpPr>
          <p:cNvPr id="17" name="Straight Connector 16"/>
          <p:cNvCxnSpPr/>
          <p:nvPr/>
        </p:nvCxnSpPr>
        <p:spPr>
          <a:xfrm>
            <a:off x="152400" y="3727004"/>
            <a:ext cx="8885763" cy="0"/>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a:off x="152400" y="4870471"/>
            <a:ext cx="8885763" cy="0"/>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grpSp>
        <p:nvGrpSpPr>
          <p:cNvPr id="22" name="Group 21"/>
          <p:cNvGrpSpPr/>
          <p:nvPr/>
        </p:nvGrpSpPr>
        <p:grpSpPr>
          <a:xfrm>
            <a:off x="1595680" y="1617050"/>
            <a:ext cx="1070781" cy="1230783"/>
            <a:chOff x="1595680" y="1715906"/>
            <a:chExt cx="1070781" cy="1230783"/>
          </a:xfrm>
        </p:grpSpPr>
        <p:grpSp>
          <p:nvGrpSpPr>
            <p:cNvPr id="19" name="Group 18"/>
            <p:cNvGrpSpPr/>
            <p:nvPr/>
          </p:nvGrpSpPr>
          <p:grpSpPr>
            <a:xfrm>
              <a:off x="1595680" y="1715906"/>
              <a:ext cx="1070781" cy="993968"/>
              <a:chOff x="1595680" y="1715906"/>
              <a:chExt cx="1070781" cy="993968"/>
            </a:xfrm>
          </p:grpSpPr>
          <p:sp>
            <p:nvSpPr>
              <p:cNvPr id="55" name="Rounded Rectangle 54"/>
              <p:cNvSpPr/>
              <p:nvPr/>
            </p:nvSpPr>
            <p:spPr bwMode="auto">
              <a:xfrm>
                <a:off x="1610794" y="1715906"/>
                <a:ext cx="1040553" cy="993968"/>
              </a:xfrm>
              <a:prstGeom prst="roundRect">
                <a:avLst>
                  <a:gd name="adj" fmla="val 10792"/>
                </a:avLst>
              </a:prstGeom>
              <a:solidFill>
                <a:srgbClr val="01A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200" dirty="0">
                  <a:solidFill>
                    <a:prstClr val="white">
                      <a:alpha val="99000"/>
                    </a:prstClr>
                  </a:solidFill>
                </a:endParaRPr>
              </a:p>
            </p:txBody>
          </p:sp>
          <p:sp>
            <p:nvSpPr>
              <p:cNvPr id="27" name="Freeform 5"/>
              <p:cNvSpPr>
                <a:spLocks/>
              </p:cNvSpPr>
              <p:nvPr/>
            </p:nvSpPr>
            <p:spPr bwMode="auto">
              <a:xfrm>
                <a:off x="1595680" y="1749376"/>
                <a:ext cx="1070781" cy="935098"/>
              </a:xfrm>
              <a:prstGeom prst="rect">
                <a:avLst/>
              </a:prstGeom>
              <a:noFill/>
              <a:ln w="25400" cap="flat" cmpd="sng" algn="ctr">
                <a:noFill/>
                <a:prstDash val="solid"/>
              </a:ln>
              <a:effectLst>
                <a:innerShdw blurRad="342900">
                  <a:prstClr val="black">
                    <a:alpha val="56000"/>
                  </a:prstClr>
                </a:innerShdw>
              </a:effectLst>
              <a:extLst/>
            </p:spPr>
            <p:txBody>
              <a:bodyPr tIns="91440" bIns="91440" rtlCol="0" anchor="ctr" anchorCtr="0"/>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spcBef>
                    <a:spcPct val="0"/>
                  </a:spcBef>
                </a:pPr>
                <a:r>
                  <a:rPr lang="en-US" sz="1200" b="1" dirty="0" smtClean="0">
                    <a:ln w="3175">
                      <a:solidFill>
                        <a:srgbClr val="000000">
                          <a:alpha val="0"/>
                        </a:srgbClr>
                      </a:solidFill>
                    </a:ln>
                    <a:solidFill>
                      <a:schemeClr val="bg1">
                        <a:alpha val="99000"/>
                      </a:schemeClr>
                    </a:solidFill>
                    <a:cs typeface="Arial" charset="0"/>
                  </a:rPr>
                  <a:t>And license this server platform </a:t>
                </a:r>
                <a:endParaRPr lang="en-US" sz="1200" b="1" dirty="0">
                  <a:ln w="3175">
                    <a:solidFill>
                      <a:srgbClr val="000000">
                        <a:alpha val="0"/>
                      </a:srgbClr>
                    </a:solidFill>
                  </a:ln>
                  <a:solidFill>
                    <a:schemeClr val="bg1">
                      <a:alpha val="99000"/>
                    </a:schemeClr>
                  </a:solidFill>
                  <a:cs typeface="Arial" charset="0"/>
                </a:endParaRPr>
              </a:p>
            </p:txBody>
          </p:sp>
        </p:grpSp>
        <p:sp>
          <p:nvSpPr>
            <p:cNvPr id="71" name="Down Arrow 70"/>
            <p:cNvSpPr/>
            <p:nvPr/>
          </p:nvSpPr>
          <p:spPr bwMode="auto">
            <a:xfrm>
              <a:off x="1851670" y="2687260"/>
              <a:ext cx="558800" cy="259429"/>
            </a:xfrm>
            <a:prstGeom prst="downArrow">
              <a:avLst/>
            </a:prstGeom>
            <a:solidFill>
              <a:srgbClr val="01A9D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b="1" dirty="0" smtClean="0">
                <a:gradFill>
                  <a:gsLst>
                    <a:gs pos="0">
                      <a:schemeClr val="bg1"/>
                    </a:gs>
                    <a:gs pos="100000">
                      <a:schemeClr val="bg1"/>
                    </a:gs>
                  </a:gsLst>
                  <a:lin ang="13500000" scaled="1"/>
                </a:gradFill>
              </a:endParaRPr>
            </a:p>
          </p:txBody>
        </p:sp>
      </p:grpSp>
      <p:sp>
        <p:nvSpPr>
          <p:cNvPr id="26" name="Rectangle 25"/>
          <p:cNvSpPr/>
          <p:nvPr/>
        </p:nvSpPr>
        <p:spPr>
          <a:xfrm>
            <a:off x="0" y="6301943"/>
            <a:ext cx="9144000" cy="507831"/>
          </a:xfrm>
          <a:prstGeom prst="rect">
            <a:avLst/>
          </a:prstGeom>
          <a:solidFill>
            <a:schemeClr val="bg1"/>
          </a:solidFill>
        </p:spPr>
        <p:txBody>
          <a:bodyPr wrap="square">
            <a:spAutoFit/>
          </a:bodyPr>
          <a:lstStyle/>
          <a:p>
            <a:r>
              <a:rPr lang="en-US" sz="900" b="1" dirty="0" smtClean="0">
                <a:gradFill>
                  <a:gsLst>
                    <a:gs pos="0">
                      <a:schemeClr val="tx1">
                        <a:lumMod val="75000"/>
                        <a:lumOff val="25000"/>
                      </a:schemeClr>
                    </a:gs>
                    <a:gs pos="99000">
                      <a:schemeClr val="tx1">
                        <a:lumMod val="75000"/>
                        <a:lumOff val="25000"/>
                      </a:schemeClr>
                    </a:gs>
                  </a:gsLst>
                  <a:lin ang="5400000" scaled="0"/>
                </a:gradFill>
              </a:rPr>
              <a:t>*This </a:t>
            </a:r>
            <a:r>
              <a:rPr lang="en-US" sz="900" b="1" dirty="0">
                <a:gradFill>
                  <a:gsLst>
                    <a:gs pos="0">
                      <a:schemeClr val="tx1">
                        <a:lumMod val="75000"/>
                        <a:lumOff val="25000"/>
                      </a:schemeClr>
                    </a:gs>
                    <a:gs pos="99000">
                      <a:schemeClr val="tx1">
                        <a:lumMod val="75000"/>
                        <a:lumOff val="25000"/>
                      </a:schemeClr>
                    </a:gs>
                  </a:gsLst>
                  <a:lin ang="5400000" scaled="0"/>
                </a:gradFill>
              </a:rPr>
              <a:t>product list is subject to change as CAL </a:t>
            </a:r>
            <a:r>
              <a:rPr lang="en-US" sz="900" b="1" dirty="0" smtClean="0">
                <a:gradFill>
                  <a:gsLst>
                    <a:gs pos="0">
                      <a:schemeClr val="tx1">
                        <a:lumMod val="75000"/>
                        <a:lumOff val="25000"/>
                      </a:schemeClr>
                    </a:gs>
                    <a:gs pos="99000">
                      <a:schemeClr val="tx1">
                        <a:lumMod val="75000"/>
                        <a:lumOff val="25000"/>
                      </a:schemeClr>
                    </a:gs>
                  </a:gsLst>
                  <a:lin ang="5400000" scaled="0"/>
                </a:gradFill>
              </a:rPr>
              <a:t>products are </a:t>
            </a:r>
            <a:r>
              <a:rPr lang="en-US" sz="900" b="1" dirty="0">
                <a:gradFill>
                  <a:gsLst>
                    <a:gs pos="0">
                      <a:schemeClr val="tx1">
                        <a:lumMod val="75000"/>
                        <a:lumOff val="25000"/>
                      </a:schemeClr>
                    </a:gs>
                    <a:gs pos="99000">
                      <a:schemeClr val="tx1">
                        <a:lumMod val="75000"/>
                        <a:lumOff val="25000"/>
                      </a:schemeClr>
                    </a:gs>
                  </a:gsLst>
                  <a:lin ang="5400000" scaled="0"/>
                </a:gradFill>
              </a:rPr>
              <a:t>updated or as new server versions are </a:t>
            </a:r>
            <a:r>
              <a:rPr lang="en-US" sz="900" b="1" dirty="0" smtClean="0">
                <a:gradFill>
                  <a:gsLst>
                    <a:gs pos="0">
                      <a:schemeClr val="tx1">
                        <a:lumMod val="75000"/>
                        <a:lumOff val="25000"/>
                      </a:schemeClr>
                    </a:gs>
                    <a:gs pos="99000">
                      <a:schemeClr val="tx1">
                        <a:lumMod val="75000"/>
                        <a:lumOff val="25000"/>
                      </a:schemeClr>
                    </a:gs>
                  </a:gsLst>
                  <a:lin ang="5400000" scaled="0"/>
                </a:gradFill>
              </a:rPr>
              <a:t>introduced.</a:t>
            </a:r>
            <a:br>
              <a:rPr lang="en-US" sz="900" b="1" dirty="0" smtClean="0">
                <a:gradFill>
                  <a:gsLst>
                    <a:gs pos="0">
                      <a:schemeClr val="tx1">
                        <a:lumMod val="75000"/>
                        <a:lumOff val="25000"/>
                      </a:schemeClr>
                    </a:gs>
                    <a:gs pos="99000">
                      <a:schemeClr val="tx1">
                        <a:lumMod val="75000"/>
                        <a:lumOff val="25000"/>
                      </a:schemeClr>
                    </a:gs>
                  </a:gsLst>
                  <a:lin ang="5400000" scaled="0"/>
                </a:gradFill>
              </a:rPr>
            </a:br>
            <a:r>
              <a:rPr lang="en-US" sz="900" dirty="0" smtClean="0"/>
              <a:t>This </a:t>
            </a:r>
            <a:r>
              <a:rPr lang="en-US" sz="900" dirty="0"/>
              <a:t>option requires licensing a minimum of 1,000 faculty FTE and 1,000 student FTE</a:t>
            </a:r>
            <a:r>
              <a:rPr lang="en-US" sz="900" dirty="0" smtClean="0"/>
              <a:t>. </a:t>
            </a:r>
            <a:r>
              <a:rPr lang="en-US" sz="900" dirty="0"/>
              <a:t>Server Platform Products licensed under this licensing option may only be used </a:t>
            </a:r>
            <a:r>
              <a:rPr lang="en-US" sz="900" dirty="0" smtClean="0"/>
              <a:t>by </a:t>
            </a:r>
            <a:r>
              <a:rPr lang="en-US" sz="900" dirty="0"/>
              <a:t>licensed faculty, staff and students and by licensed external users using the Server Platform Products for the benefit of </a:t>
            </a:r>
            <a:r>
              <a:rPr lang="en-US" sz="900" dirty="0" smtClean="0"/>
              <a:t>the </a:t>
            </a:r>
            <a:r>
              <a:rPr lang="en-US" sz="900" dirty="0"/>
              <a:t>institution</a:t>
            </a:r>
            <a:r>
              <a:rPr lang="en-US" sz="900" dirty="0" smtClean="0"/>
              <a:t>.</a:t>
            </a:r>
            <a:endParaRPr lang="en-US" sz="900" dirty="0"/>
          </a:p>
        </p:txBody>
      </p:sp>
    </p:spTree>
    <p:extLst>
      <p:ext uri="{BB962C8B-B14F-4D97-AF65-F5344CB8AC3E}">
        <p14:creationId xmlns:p14="http://schemas.microsoft.com/office/powerpoint/2010/main" val="334079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3193307"/>
              </p:ext>
            </p:extLst>
          </p:nvPr>
        </p:nvGraphicFramePr>
        <p:xfrm>
          <a:off x="152398" y="595424"/>
          <a:ext cx="8755628" cy="5961535"/>
        </p:xfrm>
        <a:graphic>
          <a:graphicData uri="http://schemas.openxmlformats.org/drawingml/2006/table">
            <a:tbl>
              <a:tblPr firstRow="1" bandRow="1">
                <a:tableStyleId>{21E4AEA4-8DFA-4A89-87EB-49C32662AFE0}</a:tableStyleId>
              </a:tblPr>
              <a:tblGrid>
                <a:gridCol w="901452"/>
                <a:gridCol w="3164189"/>
                <a:gridCol w="4689987"/>
              </a:tblGrid>
              <a:tr h="476332">
                <a:tc>
                  <a:txBody>
                    <a:bodyPr/>
                    <a:lstStyle/>
                    <a:p>
                      <a:r>
                        <a:rPr lang="en-US" sz="1000" dirty="0" smtClean="0"/>
                        <a:t>Feature Area</a:t>
                      </a:r>
                      <a:endParaRPr lang="en-US" sz="1000" b="1" baseline="0" dirty="0" smtClean="0">
                        <a:solidFill>
                          <a:schemeClr val="bg1"/>
                        </a:solidFill>
                        <a:latin typeface="+mn-lt"/>
                      </a:endParaRPr>
                    </a:p>
                  </a:txBody>
                  <a:tcPr anchor="ctr"/>
                </a:tc>
                <a:tc>
                  <a:txBody>
                    <a:bodyPr/>
                    <a:lstStyle/>
                    <a:p>
                      <a:pPr algn="ctr"/>
                      <a:r>
                        <a:rPr lang="en-US" sz="1000" dirty="0" smtClean="0"/>
                        <a:t>CAMPUS/School</a:t>
                      </a:r>
                      <a:r>
                        <a:rPr lang="en-US" sz="1000" baseline="0" dirty="0" smtClean="0"/>
                        <a:t> ENROLLMENT</a:t>
                      </a:r>
                      <a:endParaRPr lang="en-US" sz="1000" b="1" dirty="0">
                        <a:solidFill>
                          <a:schemeClr val="bg1"/>
                        </a:solidFill>
                        <a:latin typeface="+mn-lt"/>
                      </a:endParaRPr>
                    </a:p>
                  </a:txBody>
                  <a:tcPr anchor="ctr"/>
                </a:tc>
                <a:tc>
                  <a:txBody>
                    <a:bodyPr/>
                    <a:lstStyle/>
                    <a:p>
                      <a:pPr algn="ctr"/>
                      <a:r>
                        <a:rPr lang="en-IE" sz="1000" dirty="0" smtClean="0"/>
                        <a:t>EES/OVS-ES </a:t>
                      </a:r>
                    </a:p>
                  </a:txBody>
                  <a:tcPr anchor="ctr"/>
                </a:tc>
              </a:tr>
              <a:tr h="552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u="none" strike="noStrike" dirty="0" smtClean="0"/>
                        <a:t>Minimums</a:t>
                      </a:r>
                      <a:endParaRPr lang="en-US" sz="900" b="1" u="none" strike="noStrike" dirty="0" smtClean="0">
                        <a:solidFill>
                          <a:schemeClr val="tx1"/>
                        </a:solidFill>
                      </a:endParaRPr>
                    </a:p>
                  </a:txBody>
                  <a:tcPr/>
                </a:tc>
                <a:tc>
                  <a:txBody>
                    <a:bodyPr/>
                    <a:lstStyle/>
                    <a:p>
                      <a:pPr marL="0" indent="0" algn="l" fontAlgn="b">
                        <a:buFont typeface="Arial" pitchFamily="34" charset="0"/>
                        <a:buNone/>
                      </a:pPr>
                      <a:r>
                        <a:rPr lang="en-US" sz="900" u="none" strike="noStrike" dirty="0" smtClean="0"/>
                        <a:t>300 Units</a:t>
                      </a:r>
                      <a:r>
                        <a:rPr lang="en-US" sz="900" u="none" strike="noStrike" baseline="0" dirty="0" smtClean="0"/>
                        <a:t> (regional variances exist)</a:t>
                      </a:r>
                      <a:endParaRPr lang="en-US" sz="900" b="0" i="0" u="none" strike="noStrike" dirty="0">
                        <a:solidFill>
                          <a:schemeClr val="tx1"/>
                        </a:solidFill>
                        <a:latin typeface="+mn-lt"/>
                      </a:endParaRPr>
                    </a:p>
                  </a:txBody>
                  <a:tcPr/>
                </a:tc>
                <a:tc>
                  <a:txBody>
                    <a:bodyPr/>
                    <a:lstStyle/>
                    <a:p>
                      <a:pPr marL="119063" indent="-119063" algn="l" fontAlgn="b">
                        <a:buFont typeface="Arial" pitchFamily="34" charset="0"/>
                        <a:buNone/>
                      </a:pPr>
                      <a:r>
                        <a:rPr lang="en-IE" sz="900" u="none" strike="noStrike" dirty="0" smtClean="0"/>
                        <a:t>EES :</a:t>
                      </a:r>
                      <a:r>
                        <a:rPr lang="en-IE" sz="900" u="none" strike="noStrike" baseline="0" dirty="0" smtClean="0"/>
                        <a:t> </a:t>
                      </a:r>
                      <a:r>
                        <a:rPr lang="en-IE" sz="900" u="none" strike="noStrike" dirty="0" smtClean="0"/>
                        <a:t>1000 FTE Minimum</a:t>
                      </a:r>
                    </a:p>
                    <a:p>
                      <a:pPr marL="119063" indent="-119063" algn="l" fontAlgn="b">
                        <a:buFont typeface="Arial" pitchFamily="34" charset="0"/>
                        <a:buNone/>
                      </a:pPr>
                      <a:r>
                        <a:rPr lang="en-IE" sz="900" u="none" strike="noStrike" dirty="0" smtClean="0"/>
                        <a:t>OVS-ES:  5 FTE Minimum</a:t>
                      </a:r>
                    </a:p>
                    <a:p>
                      <a:pPr marL="119063" indent="-119063" algn="l" fontAlgn="b">
                        <a:buFont typeface="Arial" pitchFamily="34" charset="0"/>
                        <a:buNone/>
                      </a:pPr>
                      <a:r>
                        <a:rPr lang="en-IE" sz="900" u="none" strike="noStrike" dirty="0" smtClean="0"/>
                        <a:t>Schools Enrollment:</a:t>
                      </a:r>
                      <a:r>
                        <a:rPr lang="en-IE" sz="900" u="none" strike="noStrike" baseline="0" dirty="0" smtClean="0"/>
                        <a:t> 300 Units (with regional variances)</a:t>
                      </a:r>
                      <a:endParaRPr lang="en-US" sz="900" b="0" i="0" u="none" strike="noStrike" dirty="0">
                        <a:solidFill>
                          <a:schemeClr val="tx1"/>
                        </a:solidFill>
                        <a:latin typeface="+mn-lt"/>
                      </a:endParaRPr>
                    </a:p>
                  </a:txBody>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u="none" strike="noStrike" dirty="0" smtClean="0"/>
                        <a:t>Counting Mechanism</a:t>
                      </a:r>
                      <a:endParaRPr lang="en-US" sz="900" b="1" u="none" strike="noStrike" dirty="0" smtClean="0">
                        <a:solidFill>
                          <a:schemeClr val="tx1"/>
                        </a:solidFill>
                      </a:endParaRPr>
                    </a:p>
                  </a:txBody>
                  <a:tcPr/>
                </a:tc>
                <a:tc>
                  <a:txBody>
                    <a:bodyPr/>
                    <a:lstStyle/>
                    <a:p>
                      <a:pPr marL="119063" indent="-119063" algn="l" fontAlgn="b">
                        <a:buFont typeface="Arial" pitchFamily="34" charset="0"/>
                        <a:buChar char="•"/>
                      </a:pPr>
                      <a:r>
                        <a:rPr lang="en-US" sz="900" u="none" strike="noStrike" dirty="0" smtClean="0"/>
                        <a:t>Campus Enrollment:</a:t>
                      </a:r>
                      <a:r>
                        <a:rPr lang="en-US" sz="900" u="none" strike="noStrike" baseline="0" dirty="0" smtClean="0"/>
                        <a:t> Count Faculty/Staff FTE</a:t>
                      </a:r>
                    </a:p>
                    <a:p>
                      <a:pPr marL="119063" indent="-119063" algn="l" fontAlgn="b">
                        <a:buFont typeface="Arial" pitchFamily="34" charset="0"/>
                        <a:buChar char="•"/>
                      </a:pPr>
                      <a:r>
                        <a:rPr lang="en-IE" sz="900" u="none" strike="noStrike" baseline="0" dirty="0" smtClean="0"/>
                        <a:t>School Enrollment: Count Devices</a:t>
                      </a:r>
                      <a:endParaRPr lang="en-US" sz="900" u="none" strike="noStrike" baseline="0" dirty="0" smtClean="0"/>
                    </a:p>
                  </a:txBody>
                  <a:tcPr/>
                </a:tc>
                <a:tc>
                  <a:txBody>
                    <a:bodyPr/>
                    <a:lstStyle/>
                    <a:p>
                      <a:pPr marL="119063" indent="-119063" algn="l" fontAlgn="b">
                        <a:buFont typeface="Arial" pitchFamily="34" charset="0"/>
                        <a:buChar char="•"/>
                      </a:pPr>
                      <a:r>
                        <a:rPr lang="en-US" sz="900" u="none" strike="noStrike" dirty="0" smtClean="0"/>
                        <a:t>EES:</a:t>
                      </a:r>
                      <a:r>
                        <a:rPr lang="en-US" sz="900" u="none" strike="noStrike" baseline="0" dirty="0" smtClean="0"/>
                        <a:t> Count Faculty/Staff FTE</a:t>
                      </a:r>
                    </a:p>
                    <a:p>
                      <a:pPr marL="119063" indent="-119063" algn="l" fontAlgn="b">
                        <a:buFont typeface="Arial" pitchFamily="34" charset="0"/>
                        <a:buChar char="•"/>
                      </a:pPr>
                      <a:r>
                        <a:rPr lang="en-IE" sz="900" u="none" strike="noStrike" baseline="0" dirty="0" smtClean="0"/>
                        <a:t>OVS-ES: </a:t>
                      </a:r>
                      <a:r>
                        <a:rPr lang="en-US" sz="900" u="none" strike="noStrike" baseline="0" dirty="0" smtClean="0"/>
                        <a:t>Count Faculty/Staff FTE</a:t>
                      </a:r>
                    </a:p>
                    <a:p>
                      <a:pPr marL="119063" marR="0" indent="-119063" algn="l" defTabSz="457200" rtl="0" eaLnBrk="1" fontAlgn="b" latinLnBrk="0" hangingPunct="1">
                        <a:lnSpc>
                          <a:spcPct val="100000"/>
                        </a:lnSpc>
                        <a:spcBef>
                          <a:spcPts val="0"/>
                        </a:spcBef>
                        <a:spcAft>
                          <a:spcPts val="0"/>
                        </a:spcAft>
                        <a:buClrTx/>
                        <a:buSzTx/>
                        <a:buFont typeface="Arial" pitchFamily="34" charset="0"/>
                        <a:buChar char="•"/>
                        <a:tabLst/>
                        <a:defRPr/>
                      </a:pPr>
                      <a:r>
                        <a:rPr lang="en-IE" sz="900" u="none" strike="noStrike" baseline="0" dirty="0" smtClean="0"/>
                        <a:t>School Enrollment: Count Devices</a:t>
                      </a:r>
                      <a:endParaRPr lang="en-US" sz="900" u="none" strike="noStrike" baseline="0" dirty="0" smtClean="0"/>
                    </a:p>
                  </a:txBody>
                  <a:tcPr/>
                </a:tc>
              </a:tr>
              <a:tr h="31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Term</a:t>
                      </a:r>
                      <a:endParaRPr lang="en-US" sz="900" b="1" baseline="0" dirty="0" smtClean="0">
                        <a:solidFill>
                          <a:schemeClr val="tx1"/>
                        </a:solidFill>
                        <a:latin typeface="+mn-lt"/>
                      </a:endParaRPr>
                    </a:p>
                  </a:txBody>
                  <a:tcPr/>
                </a:tc>
                <a:tc>
                  <a:txBody>
                    <a:bodyPr/>
                    <a:lstStyle/>
                    <a:p>
                      <a:pPr algn="l" fontAlgn="b"/>
                      <a:r>
                        <a:rPr lang="en-US" sz="900" u="none" strike="noStrike" dirty="0" smtClean="0"/>
                        <a:t>1 and 3 year enrollment</a:t>
                      </a:r>
                      <a:r>
                        <a:rPr lang="en-US" sz="900" u="none" strike="noStrike" baseline="0" dirty="0" smtClean="0"/>
                        <a:t> terms</a:t>
                      </a:r>
                      <a:endParaRPr lang="en-US" sz="900" b="0" i="0" u="none" strike="noStrike" dirty="0">
                        <a:solidFill>
                          <a:schemeClr val="tx1"/>
                        </a:solidFill>
                        <a:latin typeface="+mn-lt"/>
                      </a:endParaRPr>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dirty="0" smtClean="0"/>
                        <a:t>1 and 3 year term</a:t>
                      </a:r>
                      <a:endParaRPr lang="en-US" sz="900" b="0" i="0" u="none" strike="noStrike" dirty="0" smtClean="0">
                        <a:solidFill>
                          <a:schemeClr val="tx1"/>
                        </a:solidFill>
                        <a:latin typeface="+mn-lt"/>
                      </a:endParaRPr>
                    </a:p>
                  </a:txBody>
                  <a:tcPr/>
                </a:tc>
              </a:tr>
              <a:tr h="548640">
                <a:tc>
                  <a:txBody>
                    <a:bodyPr/>
                    <a:lstStyle/>
                    <a:p>
                      <a:pPr algn="l" fontAlgn="b"/>
                      <a:r>
                        <a:rPr lang="en-US" sz="900" u="none" strike="noStrike" dirty="0" smtClean="0"/>
                        <a:t>Channel Model</a:t>
                      </a:r>
                      <a:endParaRPr lang="en-US" sz="900" b="1" u="none" strike="noStrike" dirty="0" smtClean="0">
                        <a:solidFill>
                          <a:schemeClr val="tx1"/>
                        </a:solidFill>
                      </a:endParaRPr>
                    </a:p>
                  </a:txBody>
                  <a:tcPr/>
                </a:tc>
                <a:tc>
                  <a:txBody>
                    <a:bodyPr/>
                    <a:lstStyle/>
                    <a:p>
                      <a:pPr algn="l" fontAlgn="b"/>
                      <a:r>
                        <a:rPr lang="en-US" sz="900" u="none" strike="noStrike" dirty="0" smtClean="0"/>
                        <a:t>EMEA:</a:t>
                      </a:r>
                      <a:r>
                        <a:rPr lang="en-US" sz="900" u="none" strike="noStrike" baseline="0" dirty="0" smtClean="0"/>
                        <a:t> Campus via LARs, Schools via </a:t>
                      </a:r>
                      <a:r>
                        <a:rPr lang="en-US" sz="900" u="none" strike="noStrike" baseline="0" dirty="0" err="1" smtClean="0"/>
                        <a:t>Distis</a:t>
                      </a:r>
                      <a:endParaRPr lang="en-US" sz="900" u="none" strike="noStrike" baseline="0" dirty="0" smtClean="0"/>
                    </a:p>
                    <a:p>
                      <a:pPr marL="0" marR="0" indent="0" algn="l" defTabSz="457200" rtl="0" eaLnBrk="1" fontAlgn="b" latinLnBrk="0" hangingPunct="1">
                        <a:lnSpc>
                          <a:spcPct val="100000"/>
                        </a:lnSpc>
                        <a:spcBef>
                          <a:spcPts val="0"/>
                        </a:spcBef>
                        <a:spcAft>
                          <a:spcPts val="0"/>
                        </a:spcAft>
                        <a:buClrTx/>
                        <a:buSzTx/>
                        <a:buFontTx/>
                        <a:buNone/>
                        <a:tabLst/>
                        <a:defRPr/>
                      </a:pPr>
                      <a:r>
                        <a:rPr lang="en-IE" sz="900" u="none" strike="noStrike" baseline="0" dirty="0" err="1" smtClean="0"/>
                        <a:t>RoW</a:t>
                      </a:r>
                      <a:r>
                        <a:rPr lang="en-IE" sz="900" u="none" strike="noStrike" baseline="0" dirty="0" smtClean="0"/>
                        <a:t>: Campus &amp; School via </a:t>
                      </a:r>
                      <a:r>
                        <a:rPr lang="en-US" sz="900" u="none" strike="noStrike" baseline="0" dirty="0" smtClean="0"/>
                        <a:t>m</a:t>
                      </a:r>
                      <a:r>
                        <a:rPr lang="en-US" sz="900" u="none" strike="noStrike" dirty="0" smtClean="0"/>
                        <a:t>ixed Disti / VAR (AER) / LAR Channel</a:t>
                      </a:r>
                      <a:endParaRPr lang="en-US" sz="900" b="0" u="none" strike="noStrike" dirty="0" smtClean="0">
                        <a:solidFill>
                          <a:schemeClr val="tx1"/>
                        </a:solidFill>
                      </a:endParaRPr>
                    </a:p>
                  </a:txBody>
                  <a:tcPr/>
                </a:tc>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IE" sz="900" u="none" strike="noStrike" dirty="0" smtClean="0"/>
                        <a:t>EES via LAR channel only (one tier)</a:t>
                      </a:r>
                    </a:p>
                    <a:p>
                      <a:pPr marL="0" marR="0" indent="0" algn="l" defTabSz="914363" rtl="0" eaLnBrk="1" fontAlgn="b" latinLnBrk="0" hangingPunct="1">
                        <a:lnSpc>
                          <a:spcPct val="100000"/>
                        </a:lnSpc>
                        <a:spcBef>
                          <a:spcPts val="0"/>
                        </a:spcBef>
                        <a:spcAft>
                          <a:spcPts val="0"/>
                        </a:spcAft>
                        <a:buClrTx/>
                        <a:buSzTx/>
                        <a:buFontTx/>
                        <a:buNone/>
                        <a:tabLst/>
                        <a:defRPr/>
                      </a:pPr>
                      <a:r>
                        <a:rPr lang="en-IE" sz="900" u="none" strike="noStrike" dirty="0" smtClean="0"/>
                        <a:t>OVS-ES via </a:t>
                      </a:r>
                      <a:r>
                        <a:rPr lang="en-IE" sz="900" u="none" strike="noStrike" dirty="0" err="1" smtClean="0"/>
                        <a:t>Disti</a:t>
                      </a:r>
                      <a:r>
                        <a:rPr lang="en-IE" sz="900" u="none" strike="noStrike" dirty="0" smtClean="0"/>
                        <a:t>-VAR channel only (two tier)</a:t>
                      </a:r>
                    </a:p>
                    <a:p>
                      <a:pPr marL="0" marR="0" indent="0" algn="l" defTabSz="914363" rtl="0" eaLnBrk="1" fontAlgn="b" latinLnBrk="0" hangingPunct="1">
                        <a:lnSpc>
                          <a:spcPct val="100000"/>
                        </a:lnSpc>
                        <a:spcBef>
                          <a:spcPts val="0"/>
                        </a:spcBef>
                        <a:spcAft>
                          <a:spcPts val="0"/>
                        </a:spcAft>
                        <a:buClrTx/>
                        <a:buSzTx/>
                        <a:buFontTx/>
                        <a:buNone/>
                        <a:tabLst/>
                        <a:defRPr/>
                      </a:pPr>
                      <a:r>
                        <a:rPr lang="en-IE" sz="900" u="none" strike="noStrike" dirty="0" smtClean="0"/>
                        <a:t>Schools Enrollment (no change)</a:t>
                      </a:r>
                      <a:endParaRPr lang="en-US" sz="900" b="0" u="none" strike="noStrike" dirty="0" smtClean="0">
                        <a:solidFill>
                          <a:schemeClr val="tx1"/>
                        </a:solidFill>
                      </a:endParaRPr>
                    </a:p>
                  </a:txBody>
                  <a:tcPr/>
                </a:tc>
              </a:tr>
              <a:tr h="640080">
                <a:tc>
                  <a:txBody>
                    <a:bodyPr/>
                    <a:lstStyle/>
                    <a:p>
                      <a:pPr algn="l" fontAlgn="b"/>
                      <a:r>
                        <a:rPr lang="en-US" sz="900" u="none" strike="noStrike" dirty="0" smtClean="0"/>
                        <a:t>Platform Products</a:t>
                      </a:r>
                      <a:endParaRPr lang="en-US" sz="900" b="1" i="0" u="none" strike="noStrike" dirty="0">
                        <a:solidFill>
                          <a:schemeClr val="tx1"/>
                        </a:solidFill>
                        <a:latin typeface="+mn-lt"/>
                      </a:endParaRPr>
                    </a:p>
                  </a:txBody>
                  <a:tcPr/>
                </a:tc>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900" dirty="0" smtClean="0"/>
                        <a:t>Windows</a:t>
                      </a:r>
                      <a:r>
                        <a:rPr lang="en-US" sz="900" baseline="0" dirty="0" smtClean="0"/>
                        <a:t> </a:t>
                      </a:r>
                      <a:r>
                        <a:rPr lang="en-US" sz="900" dirty="0" smtClean="0"/>
                        <a:t>OS Upgrade, Office</a:t>
                      </a:r>
                      <a:r>
                        <a:rPr lang="en-US" sz="900" baseline="0" dirty="0" smtClean="0"/>
                        <a:t> Pro Plus 2010</a:t>
                      </a:r>
                      <a:r>
                        <a:rPr lang="en-US" sz="900" dirty="0" smtClean="0"/>
                        <a:t>, </a:t>
                      </a:r>
                    </a:p>
                    <a:p>
                      <a:pPr marL="0" marR="0" indent="0" algn="l" defTabSz="914363" rtl="0" eaLnBrk="1" fontAlgn="b" latinLnBrk="0" hangingPunct="1">
                        <a:lnSpc>
                          <a:spcPct val="100000"/>
                        </a:lnSpc>
                        <a:spcBef>
                          <a:spcPts val="0"/>
                        </a:spcBef>
                        <a:spcAft>
                          <a:spcPts val="0"/>
                        </a:spcAft>
                        <a:buClrTx/>
                        <a:buSzTx/>
                        <a:buFontTx/>
                        <a:buNone/>
                        <a:tabLst/>
                        <a:defRPr/>
                      </a:pPr>
                      <a:r>
                        <a:rPr lang="en-US" sz="900" dirty="0" smtClean="0"/>
                        <a:t>Core CAL &amp; ECAL Suite. </a:t>
                      </a:r>
                      <a:endParaRPr lang="en-US" sz="900" u="none" strike="noStrike" dirty="0" smtClean="0"/>
                    </a:p>
                    <a:p>
                      <a:pPr marL="0" marR="0" indent="0" algn="l" defTabSz="914363"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chemeClr val="tx1"/>
                        </a:solidFill>
                        <a:latin typeface="+mn-lt"/>
                      </a:endParaRPr>
                    </a:p>
                  </a:txBody>
                  <a:tcPr/>
                </a:tc>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900" dirty="0" smtClean="0"/>
                        <a:t>Windows</a:t>
                      </a:r>
                      <a:r>
                        <a:rPr lang="en-US" sz="900" baseline="0" dirty="0" smtClean="0"/>
                        <a:t> </a:t>
                      </a:r>
                      <a:r>
                        <a:rPr lang="en-US" sz="900" dirty="0" smtClean="0"/>
                        <a:t>OS Upgrade, Office</a:t>
                      </a:r>
                      <a:r>
                        <a:rPr lang="en-US" sz="900" baseline="0" dirty="0" smtClean="0"/>
                        <a:t> Pro Plus 2010</a:t>
                      </a:r>
                      <a:r>
                        <a:rPr lang="en-US" sz="900" dirty="0" smtClean="0"/>
                        <a:t>, Core CAL &amp; ECAL Suite,</a:t>
                      </a:r>
                      <a:r>
                        <a:rPr lang="en-US" sz="900" baseline="0" dirty="0" smtClean="0"/>
                        <a:t> Office 365 A3, Office 365 A4</a:t>
                      </a:r>
                      <a:endParaRPr lang="en-US" sz="900" b="0" i="0" u="none" strike="noStrike" dirty="0" smtClean="0">
                        <a:solidFill>
                          <a:schemeClr val="tx1"/>
                        </a:solidFill>
                        <a:latin typeface="+mn-lt"/>
                      </a:endParaRPr>
                    </a:p>
                  </a:txBody>
                  <a:tcPr/>
                </a:tc>
              </a:tr>
              <a:tr h="4366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u="none" strike="noStrike" dirty="0" smtClean="0"/>
                        <a:t>Additional Products</a:t>
                      </a:r>
                      <a:endParaRPr lang="en-US" sz="900" b="1" u="none" strike="noStrike" dirty="0" smtClean="0">
                        <a:solidFill>
                          <a:schemeClr val="tx1"/>
                        </a:solidFill>
                      </a:endParaRPr>
                    </a:p>
                  </a:txBody>
                  <a:tcPr/>
                </a:tc>
                <a:tc>
                  <a:txBody>
                    <a:bodyPr/>
                    <a:lstStyle/>
                    <a:p>
                      <a:pPr algn="l" fontAlgn="b"/>
                      <a:r>
                        <a:rPr lang="en-US" sz="900" u="none" strike="noStrike" dirty="0" smtClean="0"/>
                        <a:t>Institution</a:t>
                      </a:r>
                      <a:r>
                        <a:rPr lang="en-US" sz="900" u="none" strike="noStrike" baseline="0" dirty="0" smtClean="0"/>
                        <a:t>-wide commitment for both campus and schools</a:t>
                      </a:r>
                      <a:endParaRPr lang="en-US" sz="900" b="0" i="0" u="none" strike="noStrike" dirty="0">
                        <a:solidFill>
                          <a:schemeClr val="tx1"/>
                        </a:solidFill>
                        <a:latin typeface="+mn-lt"/>
                      </a:endParaRPr>
                    </a:p>
                  </a:txBody>
                  <a:tcPr/>
                </a:tc>
                <a:tc>
                  <a:txBody>
                    <a:bodyPr/>
                    <a:lstStyle/>
                    <a:p>
                      <a:pPr marL="119063" indent="0"/>
                      <a:r>
                        <a:rPr lang="en-US" sz="900" u="none" strike="noStrike" baseline="0" dirty="0" smtClean="0"/>
                        <a:t>EES/OVS-ES allows institutions to license institution-wide, department-wide or for individual license </a:t>
                      </a:r>
                    </a:p>
                  </a:txBody>
                  <a:tcPr marL="0"/>
                </a:tc>
              </a:tr>
              <a:tr h="4366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u="none" strike="noStrike" dirty="0" smtClean="0"/>
                        <a:t>Pricing</a:t>
                      </a:r>
                      <a:r>
                        <a:rPr lang="en-US" sz="900" u="none" strike="noStrike" baseline="0" dirty="0" smtClean="0"/>
                        <a:t> Levels</a:t>
                      </a:r>
                      <a:endParaRPr lang="en-US" sz="900" b="1" u="none" strike="noStrike" dirty="0" smtClean="0">
                        <a:solidFill>
                          <a:schemeClr val="tx1"/>
                        </a:solidFill>
                      </a:endParaRPr>
                    </a:p>
                  </a:txBody>
                  <a:tcPr/>
                </a:tc>
                <a:tc>
                  <a:txBody>
                    <a:bodyPr/>
                    <a:lstStyle/>
                    <a:p>
                      <a:pPr marL="0" marR="0" indent="0">
                        <a:spcBef>
                          <a:spcPts val="0"/>
                        </a:spcBef>
                        <a:spcAft>
                          <a:spcPts val="0"/>
                        </a:spcAft>
                      </a:pPr>
                      <a:r>
                        <a:rPr lang="en-US" sz="900" dirty="0" smtClean="0"/>
                        <a:t>Enterprise Products: Level A, Level B</a:t>
                      </a:r>
                    </a:p>
                    <a:p>
                      <a:pPr marL="0" marR="0" indent="0">
                        <a:spcBef>
                          <a:spcPts val="0"/>
                        </a:spcBef>
                        <a:spcAft>
                          <a:spcPts val="0"/>
                        </a:spcAft>
                      </a:pPr>
                      <a:r>
                        <a:rPr lang="en-IE" sz="900" dirty="0" smtClean="0"/>
                        <a:t>(Campus A: Less than 3000, B: 3000 or above</a:t>
                      </a:r>
                    </a:p>
                    <a:p>
                      <a:pPr marL="0" marR="0" indent="0">
                        <a:spcBef>
                          <a:spcPts val="0"/>
                        </a:spcBef>
                        <a:spcAft>
                          <a:spcPts val="0"/>
                        </a:spcAft>
                      </a:pPr>
                      <a:r>
                        <a:rPr lang="en-IE" sz="900" dirty="0" smtClean="0"/>
                        <a:t>Schools</a:t>
                      </a:r>
                      <a:r>
                        <a:rPr lang="en-IE" sz="900" baseline="0" dirty="0" smtClean="0"/>
                        <a:t> A: Less than 2500, B: 2500 or above)</a:t>
                      </a:r>
                      <a:endParaRPr lang="en-US" sz="900" dirty="0" smtClean="0">
                        <a:solidFill>
                          <a:schemeClr val="tx1"/>
                        </a:solidFill>
                      </a:endParaRPr>
                    </a:p>
                  </a:txBody>
                  <a:tcPr/>
                </a:tc>
                <a:tc>
                  <a:txBody>
                    <a:bodyPr/>
                    <a:lstStyle/>
                    <a:p>
                      <a:pPr algn="l"/>
                      <a:r>
                        <a:rPr lang="en-IE" sz="900" u="none" strike="noStrike" baseline="0" dirty="0" smtClean="0"/>
                        <a:t>    EES: Levels  A, B, C &amp; D  </a:t>
                      </a:r>
                    </a:p>
                    <a:p>
                      <a:pPr algn="ctr"/>
                      <a:r>
                        <a:rPr lang="en-IE" sz="900" u="none" strike="noStrike" baseline="0" dirty="0" smtClean="0"/>
                        <a:t>(A: 1000-2999, B: 3000-9999, C: 0000-24999, D: 25,000 &amp; above)</a:t>
                      </a:r>
                    </a:p>
                    <a:p>
                      <a:r>
                        <a:rPr lang="en-IE" sz="900" u="none" strike="noStrike" baseline="0" dirty="0" smtClean="0"/>
                        <a:t>    OVS-ES: Levels  E and F only </a:t>
                      </a:r>
                    </a:p>
                    <a:p>
                      <a:r>
                        <a:rPr lang="en-IE" sz="900" u="none" strike="noStrike" baseline="0" dirty="0" smtClean="0"/>
                        <a:t>                      (E: 5-999 , F: 1000 and above)</a:t>
                      </a:r>
                      <a:endParaRPr lang="en-US" sz="900" b="0" i="0" u="none" strike="noStrike" dirty="0">
                        <a:solidFill>
                          <a:schemeClr val="tx1"/>
                        </a:solidFill>
                        <a:latin typeface="+mn-lt"/>
                      </a:endParaRPr>
                    </a:p>
                  </a:txBody>
                  <a:tcPr marL="0"/>
                </a:tc>
              </a:tr>
              <a:tr h="793885">
                <a:tc>
                  <a:txBody>
                    <a:bodyPr/>
                    <a:lstStyle/>
                    <a:p>
                      <a:pPr algn="l" fontAlgn="b"/>
                      <a:r>
                        <a:rPr lang="en-US" sz="900" u="none" strike="noStrike" dirty="0" smtClean="0"/>
                        <a:t>Work</a:t>
                      </a:r>
                      <a:r>
                        <a:rPr lang="en-US" sz="900" u="none" strike="noStrike" baseline="0" dirty="0" smtClean="0"/>
                        <a:t> At Home Rights</a:t>
                      </a:r>
                      <a:endParaRPr lang="en-US" sz="900" b="1" u="none" strike="noStrike"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effectLst/>
                        </a:rPr>
                        <a:t>Organization wide offer limited Work at Home (WAH) rights to their faculty and staff members only with no additional license charge</a:t>
                      </a:r>
                      <a:endParaRPr lang="en-US" sz="900" u="none" strike="noStrike" dirty="0" smtClean="0"/>
                    </a:p>
                    <a:p>
                      <a:pPr marL="0" marR="0" indent="0" algn="l">
                        <a:spcBef>
                          <a:spcPts val="0"/>
                        </a:spcBef>
                        <a:spcAft>
                          <a:spcPts val="0"/>
                        </a:spcAft>
                      </a:pPr>
                      <a:endParaRPr lang="en-US" sz="900" b="0" u="none" strike="noStrike"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effectLst/>
                        </a:rPr>
                        <a:t>Organization wide offer limited Work at Home (WAH) rights to their faculty and staff members only with no additional license charge</a:t>
                      </a:r>
                      <a:endParaRPr lang="en-US" sz="900" u="none" strike="noStrike" dirty="0" smtClean="0">
                        <a:solidFill>
                          <a:schemeClr val="tx1"/>
                        </a:solidFill>
                        <a:effectLst/>
                      </a:endParaRPr>
                    </a:p>
                  </a:txBody>
                  <a:tcPr marL="0"/>
                </a:tc>
              </a:tr>
              <a:tr h="513234">
                <a:tc>
                  <a:txBody>
                    <a:bodyPr/>
                    <a:lstStyle/>
                    <a:p>
                      <a:pPr algn="l" fontAlgn="b"/>
                      <a:r>
                        <a:rPr lang="en-US" sz="900" u="none" strike="noStrike" dirty="0" smtClean="0"/>
                        <a:t>True Downs</a:t>
                      </a:r>
                      <a:endParaRPr lang="en-US" sz="900" b="1" u="none" strike="noStrike" dirty="0" smtClean="0">
                        <a:solidFill>
                          <a:schemeClr val="tx1"/>
                        </a:solidFill>
                      </a:endParaRPr>
                    </a:p>
                  </a:txBody>
                  <a:tcPr/>
                </a:tc>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900" dirty="0" smtClean="0"/>
                        <a:t>No true downs; license count in years 2 and 3 cannot fall below count in year 1 </a:t>
                      </a:r>
                      <a:endParaRPr lang="en-US" sz="900" b="0" u="none" strike="noStrike" dirty="0" smtClean="0">
                        <a:solidFill>
                          <a:schemeClr val="tx1"/>
                        </a:solidFill>
                      </a:endParaRPr>
                    </a:p>
                  </a:txBody>
                  <a:tcPr/>
                </a:tc>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IE" sz="900" u="none" strike="noStrike" dirty="0" smtClean="0"/>
                        <a:t>EES/OVS-ES: </a:t>
                      </a:r>
                      <a:r>
                        <a:rPr lang="en-US" sz="900" dirty="0" smtClean="0"/>
                        <a:t>No true downs; license count in years 2 and 3 cannot fall below count in year 1 </a:t>
                      </a:r>
                      <a:endParaRPr lang="en-US" sz="900" b="0" u="none" strike="noStrike" dirty="0" smtClean="0">
                        <a:solidFill>
                          <a:schemeClr val="tx1"/>
                        </a:solidFill>
                      </a:endParaRPr>
                    </a:p>
                  </a:txBody>
                  <a:tcPr/>
                </a:tc>
              </a:tr>
              <a:tr h="436637">
                <a:tc>
                  <a:txBody>
                    <a:bodyPr/>
                    <a:lstStyle/>
                    <a:p>
                      <a:pPr algn="l" fontAlgn="b"/>
                      <a:r>
                        <a:rPr lang="en-US" sz="900" u="none" strike="noStrike" dirty="0" smtClean="0"/>
                        <a:t>Student Licensing</a:t>
                      </a:r>
                      <a:endParaRPr lang="en-US" sz="900" b="1" u="none" strike="noStrike" dirty="0" smtClean="0">
                        <a:solidFill>
                          <a:schemeClr val="tx1"/>
                        </a:solidFill>
                      </a:endParaRPr>
                    </a:p>
                  </a:txBody>
                  <a:tcPr/>
                </a:tc>
                <a:tc>
                  <a:txBody>
                    <a:bodyPr/>
                    <a:lstStyle/>
                    <a:p>
                      <a:pPr algn="l" fontAlgn="b"/>
                      <a:r>
                        <a:rPr lang="en-US" sz="900" u="none" strike="noStrike" dirty="0" smtClean="0"/>
                        <a:t>Student</a:t>
                      </a:r>
                      <a:r>
                        <a:rPr lang="en-US" sz="900" u="none" strike="noStrike" baseline="0" dirty="0" smtClean="0"/>
                        <a:t> Option</a:t>
                      </a:r>
                      <a:endParaRPr lang="en-US" sz="900" b="0" u="none" strike="noStrike" dirty="0" smtClean="0">
                        <a:solidFill>
                          <a:schemeClr val="tx1"/>
                        </a:solidFill>
                      </a:endParaRPr>
                    </a:p>
                  </a:txBody>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IE" sz="900" u="none" strike="noStrike" dirty="0" smtClean="0"/>
                        <a:t>EES/OSV-ES: </a:t>
                      </a:r>
                      <a:r>
                        <a:rPr lang="en-US" sz="900" dirty="0" smtClean="0"/>
                        <a:t>Student</a:t>
                      </a:r>
                      <a:r>
                        <a:rPr lang="en-US" sz="900" baseline="0" dirty="0" smtClean="0"/>
                        <a:t> Option</a:t>
                      </a:r>
                      <a:r>
                        <a:rPr lang="en-US" sz="900" dirty="0" smtClean="0"/>
                        <a:t>, ESD option available</a:t>
                      </a:r>
                      <a:endParaRPr lang="en-US" sz="900" b="0" i="1" u="none" strike="noStrike" dirty="0" smtClean="0">
                        <a:solidFill>
                          <a:schemeClr val="tx1"/>
                        </a:solidFill>
                      </a:endParaRPr>
                    </a:p>
                  </a:txBody>
                  <a:tcPr/>
                </a:tc>
              </a:tr>
            </a:tbl>
          </a:graphicData>
        </a:graphic>
      </p:graphicFrame>
      <p:sp>
        <p:nvSpPr>
          <p:cNvPr id="5" name="Title 1"/>
          <p:cNvSpPr>
            <a:spLocks noGrp="1"/>
          </p:cNvSpPr>
          <p:nvPr>
            <p:ph type="title"/>
          </p:nvPr>
        </p:nvSpPr>
        <p:spPr>
          <a:xfrm>
            <a:off x="360040" y="142528"/>
            <a:ext cx="7812360" cy="473489"/>
          </a:xfrm>
        </p:spPr>
        <p:txBody>
          <a:bodyPr anchor="t">
            <a:noAutofit/>
          </a:bodyPr>
          <a:lstStyle/>
          <a:p>
            <a:r>
              <a:rPr lang="en-US" sz="2000" b="1" dirty="0" smtClean="0"/>
              <a:t>CASA/EES/OVS-ES Comparison</a:t>
            </a:r>
            <a:endParaRPr lang="en-US" sz="2000" b="1" dirty="0"/>
          </a:p>
        </p:txBody>
      </p:sp>
      <p:sp>
        <p:nvSpPr>
          <p:cNvPr id="8" name="5-Point Star 7"/>
          <p:cNvSpPr/>
          <p:nvPr/>
        </p:nvSpPr>
        <p:spPr>
          <a:xfrm>
            <a:off x="7946405" y="1148889"/>
            <a:ext cx="217034" cy="2286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7966366" y="4458131"/>
            <a:ext cx="217034" cy="2286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4247535" y="1662619"/>
            <a:ext cx="4646212" cy="4498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954150" y="1727113"/>
            <a:ext cx="217034" cy="2286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4247534" y="3753684"/>
            <a:ext cx="4646213" cy="4498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7966366" y="3965783"/>
            <a:ext cx="217034" cy="2286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255276" y="1093911"/>
            <a:ext cx="4638001" cy="5671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255276" y="4196993"/>
            <a:ext cx="4638001" cy="6552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247534" y="2583618"/>
            <a:ext cx="4646213" cy="4498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7966366" y="2694250"/>
            <a:ext cx="217034" cy="2286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4247064" y="3033483"/>
            <a:ext cx="4646213" cy="7202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8009890" y="3316545"/>
            <a:ext cx="217034" cy="2286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758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732"/>
            <a:ext cx="7005484" cy="1143000"/>
          </a:xfrm>
        </p:spPr>
        <p:txBody>
          <a:bodyPr>
            <a:normAutofit fontScale="90000"/>
          </a:bodyPr>
          <a:lstStyle/>
          <a:p>
            <a:r>
              <a:rPr lang="en-US" sz="3600" dirty="0" smtClean="0"/>
              <a:t>Volume License Service Center (VLSC)</a:t>
            </a:r>
            <a:endParaRPr lang="en-US" sz="3600" dirty="0"/>
          </a:p>
        </p:txBody>
      </p:sp>
    </p:spTree>
    <p:extLst>
      <p:ext uri="{BB962C8B-B14F-4D97-AF65-F5344CB8AC3E}">
        <p14:creationId xmlns:p14="http://schemas.microsoft.com/office/powerpoint/2010/main" val="173571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1"/>
          <p:cNvSpPr txBox="1">
            <a:spLocks noChangeArrowheads="1"/>
          </p:cNvSpPr>
          <p:nvPr/>
        </p:nvSpPr>
        <p:spPr bwMode="auto">
          <a:xfrm>
            <a:off x="0" y="533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2800"/>
          </a:p>
        </p:txBody>
      </p:sp>
      <p:sp>
        <p:nvSpPr>
          <p:cNvPr id="11" name="Title 10"/>
          <p:cNvSpPr>
            <a:spLocks noGrp="1"/>
          </p:cNvSpPr>
          <p:nvPr>
            <p:ph type="title"/>
          </p:nvPr>
        </p:nvSpPr>
        <p:spPr/>
        <p:txBody>
          <a:bodyPr rtlCol="0">
            <a:normAutofit fontScale="90000"/>
          </a:bodyPr>
          <a:lstStyle/>
          <a:p>
            <a:pPr eaLnBrk="1" fontAlgn="auto" hangingPunct="1">
              <a:spcAft>
                <a:spcPts val="0"/>
              </a:spcAft>
              <a:defRPr/>
            </a:pPr>
            <a:r>
              <a:rPr lang="en-US" dirty="0" smtClean="0"/>
              <a:t>Volume Licensing Service Center</a:t>
            </a:r>
            <a:br>
              <a:rPr lang="en-US" dirty="0" smtClean="0"/>
            </a:br>
            <a:endParaRPr lang="en-US" dirty="0"/>
          </a:p>
        </p:txBody>
      </p:sp>
      <p:sp>
        <p:nvSpPr>
          <p:cNvPr id="12" name="Content Placeholder 11"/>
          <p:cNvSpPr>
            <a:spLocks noGrp="1"/>
          </p:cNvSpPr>
          <p:nvPr>
            <p:ph idx="1"/>
          </p:nvPr>
        </p:nvSpPr>
        <p:spPr/>
        <p:txBody>
          <a:bodyPr rtlCol="0">
            <a:normAutofit/>
          </a:bodyPr>
          <a:lstStyle/>
          <a:p>
            <a:pPr marL="0" indent="0" eaLnBrk="1" fontAlgn="auto" hangingPunct="1">
              <a:buFont typeface="Arial"/>
              <a:buNone/>
              <a:defRPr/>
            </a:pPr>
            <a:r>
              <a:rPr lang="en-US" sz="1600" dirty="0" smtClean="0">
                <a:solidFill>
                  <a:srgbClr val="000000"/>
                </a:solidFill>
              </a:rPr>
              <a:t>The single location for Microsoft Volume Licensing customers to view Licensing information, download Microsoft software , manage Volume Licensing benefits and subscriptions</a:t>
            </a:r>
          </a:p>
        </p:txBody>
      </p:sp>
      <p:sp>
        <p:nvSpPr>
          <p:cNvPr id="25605" name="Text Placeholder 12"/>
          <p:cNvSpPr>
            <a:spLocks noGrp="1"/>
          </p:cNvSpPr>
          <p:nvPr>
            <p:ph type="body" sz="quarter" idx="4294967295"/>
          </p:nvPr>
        </p:nvSpPr>
        <p:spPr>
          <a:xfrm>
            <a:off x="457201" y="2362200"/>
            <a:ext cx="8686800" cy="4191000"/>
          </a:xfrm>
        </p:spPr>
        <p:txBody>
          <a:bodyPr/>
          <a:lstStyle/>
          <a:p>
            <a:pPr eaLnBrk="1" hangingPunct="1">
              <a:spcAft>
                <a:spcPct val="0"/>
              </a:spcAft>
              <a:buFont typeface="Arial" charset="0"/>
              <a:buChar char="•"/>
            </a:pPr>
            <a:r>
              <a:rPr lang="en-US" sz="1800" dirty="0" smtClean="0">
                <a:hlinkClick r:id="rId3"/>
              </a:rPr>
              <a:t>https://www.microsoft.com/licensing/servicecenter</a:t>
            </a:r>
            <a:endParaRPr lang="en-US" sz="1800" dirty="0" smtClean="0"/>
          </a:p>
          <a:p>
            <a:pPr eaLnBrk="1" hangingPunct="1">
              <a:spcAft>
                <a:spcPct val="0"/>
              </a:spcAft>
              <a:buFont typeface="Arial" charset="0"/>
              <a:buChar char="•"/>
            </a:pPr>
            <a:endParaRPr lang="en-US" dirty="0" smtClean="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99" y="2946400"/>
            <a:ext cx="8636001"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4534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8"/>
          <p:cNvSpPr>
            <a:spLocks noGrp="1"/>
          </p:cNvSpPr>
          <p:nvPr>
            <p:ph type="sldNum" sz="quarter" idx="4294967295"/>
          </p:nvPr>
        </p:nvSpPr>
        <p:spPr>
          <a:xfrm>
            <a:off x="6553200" y="6356350"/>
            <a:ext cx="2133600" cy="365125"/>
          </a:xfrm>
          <a:prstGeom prst="rect">
            <a:avLst/>
          </a:prstGeom>
        </p:spPr>
        <p:txBody>
          <a:bodyPr/>
          <a:lstStyle/>
          <a:p>
            <a:fld id="{C00AF214-2E1A-4D88-B7A9-2F50AB71D3A7}" type="slidenum">
              <a:rPr lang="en-US" smtClean="0"/>
              <a:pPr/>
              <a:t>16</a:t>
            </a:fld>
            <a:endParaRPr lang="en-US" dirty="0"/>
          </a:p>
        </p:txBody>
      </p:sp>
      <p:sp>
        <p:nvSpPr>
          <p:cNvPr id="15" name="Content Placeholder 14"/>
          <p:cNvSpPr>
            <a:spLocks noGrp="1"/>
          </p:cNvSpPr>
          <p:nvPr>
            <p:ph idx="1"/>
          </p:nvPr>
        </p:nvSpPr>
        <p:spPr>
          <a:xfrm>
            <a:off x="285750" y="1931988"/>
            <a:ext cx="8229600" cy="4361909"/>
          </a:xfrm>
        </p:spPr>
        <p:txBody>
          <a:bodyPr vert="horz" lIns="91440" tIns="45720" rIns="91440" bIns="45720" rtlCol="0">
            <a:normAutofit/>
          </a:bodyPr>
          <a:lstStyle/>
          <a:p>
            <a:pPr marL="0" indent="0">
              <a:buFont typeface="Arial" pitchFamily="34" charset="0"/>
              <a:buNone/>
            </a:pPr>
            <a:r>
              <a:rPr lang="en-US" sz="1900" dirty="0" smtClean="0">
                <a:solidFill>
                  <a:srgbClr val="63A683"/>
                </a:solidFill>
                <a:latin typeface="Verdana" pitchFamily="34" charset="0"/>
                <a:ea typeface="Verdana" pitchFamily="34" charset="0"/>
                <a:cs typeface="Verdana" pitchFamily="34" charset="0"/>
              </a:rPr>
              <a:t>A convenient online resource for users to manage their Volume Licensing agreements and products.</a:t>
            </a:r>
          </a:p>
        </p:txBody>
      </p:sp>
      <p:graphicFrame>
        <p:nvGraphicFramePr>
          <p:cNvPr id="18" name="Table 17"/>
          <p:cNvGraphicFramePr>
            <a:graphicFrameLocks noGrp="1"/>
          </p:cNvGraphicFramePr>
          <p:nvPr/>
        </p:nvGraphicFramePr>
        <p:xfrm>
          <a:off x="474663" y="2703513"/>
          <a:ext cx="7993062" cy="304039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993062"/>
              </a:tblGrid>
              <a:tr h="418071">
                <a:tc>
                  <a:txBody>
                    <a:bodyPr/>
                    <a:lstStyle/>
                    <a:p>
                      <a:pPr>
                        <a:buFont typeface="Arial" pitchFamily="34" charset="0"/>
                        <a:buNone/>
                      </a:pPr>
                      <a:r>
                        <a:rPr lang="en-US" b="0" dirty="0" smtClean="0">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Intuitive User Interface</a:t>
                      </a:r>
                      <a:endParaRPr lang="en-US" b="0" dirty="0">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a:txBody>
                  <a:tcPr anchor="ctr">
                    <a:lnB w="12700" cap="flat" cmpd="sng" algn="ctr">
                      <a:solidFill>
                        <a:schemeClr val="bg1"/>
                      </a:solidFill>
                      <a:prstDash val="solid"/>
                      <a:round/>
                      <a:headEnd type="none" w="med" len="med"/>
                      <a:tailEnd type="none" w="med" len="med"/>
                    </a:lnB>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488719">
                <a:tc>
                  <a:txBody>
                    <a:bodyPr/>
                    <a:lstStyle/>
                    <a:p>
                      <a:r>
                        <a:rPr lang="en-US" sz="1500" kern="1200" dirty="0" smtClean="0">
                          <a:solidFill>
                            <a:schemeClr val="dk1"/>
                          </a:solidFill>
                          <a:latin typeface="Arial" pitchFamily="34" charset="0"/>
                          <a:ea typeface="Verdana" pitchFamily="34" charset="0"/>
                          <a:cs typeface="Arial" pitchFamily="34" charset="0"/>
                        </a:rPr>
                        <a:t>Product</a:t>
                      </a:r>
                      <a:r>
                        <a:rPr lang="en-US" sz="1500" kern="1200" baseline="0" dirty="0" smtClean="0">
                          <a:solidFill>
                            <a:schemeClr val="dk1"/>
                          </a:solidFill>
                          <a:latin typeface="Arial" pitchFamily="34" charset="0"/>
                          <a:ea typeface="Verdana" pitchFamily="34" charset="0"/>
                          <a:cs typeface="Arial" pitchFamily="34" charset="0"/>
                        </a:rPr>
                        <a:t> names and descriptions are simple so that you can easily find the right product.</a:t>
                      </a:r>
                      <a:endParaRPr lang="en-US" sz="1500" dirty="0">
                        <a:latin typeface="Arial" pitchFamily="34" charset="0"/>
                        <a:ea typeface="Verdana" pitchFamily="34" charset="0"/>
                        <a:cs typeface="Arial" pitchFamily="34" charset="0"/>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4EC"/>
                    </a:solidFill>
                  </a:tcPr>
                </a:tc>
              </a:tr>
              <a:tr h="418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effectLst>
                            <a:outerShdw blurRad="50800" dist="38100" dir="2700000" algn="tl" rotWithShape="0">
                              <a:prstClr val="black">
                                <a:alpha val="40000"/>
                              </a:prstClr>
                            </a:outerShdw>
                          </a:effectLst>
                          <a:latin typeface="Arial" pitchFamily="34" charset="0"/>
                          <a:ea typeface="Verdana" pitchFamily="34" charset="0"/>
                          <a:cs typeface="Arial" pitchFamily="34" charset="0"/>
                        </a:rPr>
                        <a:t>Microsoft</a:t>
                      </a:r>
                      <a:r>
                        <a:rPr lang="en-US" sz="1800" b="0" baseline="0" dirty="0" smtClean="0">
                          <a:solidFill>
                            <a:schemeClr val="bg1"/>
                          </a:solidFill>
                          <a:effectLst>
                            <a:outerShdw blurRad="50800" dist="38100" dir="2700000" algn="tl" rotWithShape="0">
                              <a:prstClr val="black">
                                <a:alpha val="40000"/>
                              </a:prstClr>
                            </a:outerShdw>
                          </a:effectLst>
                          <a:latin typeface="Arial" pitchFamily="34" charset="0"/>
                          <a:ea typeface="Verdana" pitchFamily="34" charset="0"/>
                          <a:cs typeface="Arial" pitchFamily="34" charset="0"/>
                        </a:rPr>
                        <a:t> License Statement</a:t>
                      </a:r>
                      <a:endParaRPr lang="en-US" b="0" dirty="0" smtClean="0">
                        <a:solidFill>
                          <a:schemeClr val="bg1"/>
                        </a:solidFill>
                        <a:effectLst>
                          <a:outerShdw blurRad="50800" dist="38100" dir="2700000" algn="tl" rotWithShape="0">
                            <a:prstClr val="black">
                              <a:alpha val="40000"/>
                            </a:prstClr>
                          </a:outerShdw>
                        </a:effectLst>
                        <a:latin typeface="Arial" pitchFamily="34" charset="0"/>
                        <a:ea typeface="Verdana" pitchFamily="34" charset="0"/>
                        <a:cs typeface="Arial" pitchFamily="34" charset="0"/>
                      </a:endParaRPr>
                    </a:p>
                  </a:txBody>
                  <a:tcPr anchor="ctr">
                    <a:lnT w="28575" cap="flat" cmpd="sng" algn="ctr">
                      <a:solidFill>
                        <a:schemeClr val="bg1"/>
                      </a:solidFill>
                      <a:prstDash val="solid"/>
                      <a:round/>
                      <a:headEnd type="none" w="med" len="med"/>
                      <a:tailEnd type="none" w="med" len="med"/>
                    </a:lnT>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648729">
                <a:tc>
                  <a:txBody>
                    <a:bodyPr/>
                    <a:lstStyle/>
                    <a:p>
                      <a:r>
                        <a:rPr lang="en-US" sz="1500" kern="1200" baseline="0" dirty="0" smtClean="0">
                          <a:solidFill>
                            <a:schemeClr val="dk1"/>
                          </a:solidFill>
                          <a:latin typeface="Arial" pitchFamily="34" charset="0"/>
                          <a:ea typeface="Verdana" pitchFamily="34" charset="0"/>
                          <a:cs typeface="Arial" pitchFamily="34" charset="0"/>
                        </a:rPr>
                        <a:t>View your consolidated agreements, license transactions, and calculated license entitlements (by product and version) across all Microsoft Volume Licensing programs.</a:t>
                      </a:r>
                      <a:endParaRPr lang="en-US" sz="1500" dirty="0">
                        <a:latin typeface="Arial" pitchFamily="34" charset="0"/>
                        <a:ea typeface="Verdana" pitchFamily="34" charset="0"/>
                        <a:cs typeface="Arial" pitchFamily="34" charset="0"/>
                      </a:endParaRPr>
                    </a:p>
                  </a:txBody>
                  <a:tcPr anchor="ctr">
                    <a:lnB w="28575" cap="flat" cmpd="sng" algn="ctr">
                      <a:solidFill>
                        <a:schemeClr val="bg1"/>
                      </a:solidFill>
                      <a:prstDash val="solid"/>
                      <a:round/>
                      <a:headEnd type="none" w="med" len="med"/>
                      <a:tailEnd type="none" w="med" len="med"/>
                    </a:lnB>
                    <a:solidFill>
                      <a:srgbClr val="E4F4EC"/>
                    </a:solidFill>
                  </a:tcPr>
                </a:tc>
              </a:tr>
              <a:tr h="418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effectLst>
                            <a:outerShdw blurRad="50800" dist="38100" dir="2700000" algn="tl" rotWithShape="0">
                              <a:prstClr val="black">
                                <a:alpha val="40000"/>
                              </a:prstClr>
                            </a:outerShdw>
                          </a:effectLst>
                          <a:latin typeface="Arial" pitchFamily="34" charset="0"/>
                          <a:ea typeface="Verdana" pitchFamily="34" charset="0"/>
                          <a:cs typeface="Arial" pitchFamily="34" charset="0"/>
                        </a:rPr>
                        <a:t>License</a:t>
                      </a:r>
                      <a:r>
                        <a:rPr lang="en-US" sz="1800" b="0" baseline="0" dirty="0" smtClean="0">
                          <a:solidFill>
                            <a:schemeClr val="bg1"/>
                          </a:solidFill>
                          <a:effectLst>
                            <a:outerShdw blurRad="50800" dist="38100" dir="2700000" algn="tl" rotWithShape="0">
                              <a:prstClr val="black">
                                <a:alpha val="40000"/>
                              </a:prstClr>
                            </a:outerShdw>
                          </a:effectLst>
                          <a:latin typeface="Arial" pitchFamily="34" charset="0"/>
                          <a:ea typeface="Verdana" pitchFamily="34" charset="0"/>
                          <a:cs typeface="Arial" pitchFamily="34" charset="0"/>
                        </a:rPr>
                        <a:t> Reporting Dashboard</a:t>
                      </a:r>
                      <a:endParaRPr lang="en-US" sz="1800" b="0" dirty="0" smtClean="0">
                        <a:solidFill>
                          <a:schemeClr val="bg1"/>
                        </a:solidFill>
                        <a:effectLst>
                          <a:outerShdw blurRad="50800" dist="38100" dir="2700000" algn="tl" rotWithShape="0">
                            <a:prstClr val="black">
                              <a:alpha val="40000"/>
                            </a:prstClr>
                          </a:outerShdw>
                        </a:effectLst>
                        <a:latin typeface="Arial" pitchFamily="34" charset="0"/>
                        <a:ea typeface="Verdana" pitchFamily="34" charset="0"/>
                        <a:cs typeface="Arial" pitchFamily="34" charset="0"/>
                      </a:endParaRPr>
                    </a:p>
                  </a:txBody>
                  <a:tcPr anchor="ctr">
                    <a:lnT w="28575" cap="flat" cmpd="sng" algn="ctr">
                      <a:solidFill>
                        <a:schemeClr val="bg1"/>
                      </a:solidFill>
                      <a:prstDash val="solid"/>
                      <a:round/>
                      <a:headEnd type="none" w="med" len="med"/>
                      <a:tailEnd type="none" w="med" len="med"/>
                    </a:lnT>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648729">
                <a:tc>
                  <a:txBody>
                    <a:bodyPr/>
                    <a:lstStyle/>
                    <a:p>
                      <a:r>
                        <a:rPr lang="en-US" sz="1500" kern="1200" baseline="0" dirty="0" smtClean="0">
                          <a:solidFill>
                            <a:schemeClr val="dk1"/>
                          </a:solidFill>
                          <a:latin typeface="Arial" pitchFamily="34" charset="0"/>
                          <a:ea typeface="Verdana" pitchFamily="34" charset="0"/>
                          <a:cs typeface="Arial" pitchFamily="34" charset="0"/>
                        </a:rPr>
                        <a:t>Easy-to-navigate dashboard gives you a cross-organization view of agreement and purchases down to the order level, plus access to an electronic proof of license.</a:t>
                      </a:r>
                      <a:endParaRPr lang="en-US" sz="1500" dirty="0">
                        <a:latin typeface="Arial" pitchFamily="34" charset="0"/>
                        <a:ea typeface="Verdana" pitchFamily="34" charset="0"/>
                        <a:cs typeface="Arial" pitchFamily="34" charset="0"/>
                      </a:endParaRPr>
                    </a:p>
                  </a:txBody>
                  <a:tcPr anchor="ctr">
                    <a:solidFill>
                      <a:srgbClr val="E4F4EC"/>
                    </a:solidFill>
                  </a:tcPr>
                </a:tc>
              </a:tr>
            </a:tbl>
          </a:graphicData>
        </a:graphic>
      </p:graphicFrame>
      <p:sp>
        <p:nvSpPr>
          <p:cNvPr id="7" name="TextBox 6"/>
          <p:cNvSpPr txBox="1"/>
          <p:nvPr/>
        </p:nvSpPr>
        <p:spPr>
          <a:xfrm>
            <a:off x="132426" y="832104"/>
            <a:ext cx="7340425" cy="361637"/>
          </a:xfrm>
          <a:prstGeom prst="rect">
            <a:avLst/>
          </a:prstGeom>
          <a:noFill/>
        </p:spPr>
        <p:txBody>
          <a:bodyPr wrap="square" rtlCol="0">
            <a:spAutoFit/>
          </a:bodyPr>
          <a:lstStyle/>
          <a:p>
            <a:pPr>
              <a:lnSpc>
                <a:spcPts val="2100"/>
              </a:lnSpc>
            </a:pPr>
            <a:r>
              <a:rPr lang="en-US" sz="2800" dirty="0" smtClean="0">
                <a:solidFill>
                  <a:schemeClr val="bg1"/>
                </a:solidFill>
                <a:effectLst>
                  <a:outerShdw blurRad="38100" dist="38100" dir="2700000" algn="tl">
                    <a:srgbClr val="000000">
                      <a:alpha val="43137"/>
                    </a:srgbClr>
                  </a:outerShdw>
                </a:effectLst>
                <a:latin typeface="Arial" pitchFamily="34" charset="0"/>
                <a:ea typeface="Verdana" pitchFamily="34" charset="0"/>
                <a:cs typeface="Arial" pitchFamily="34" charset="0"/>
              </a:rPr>
              <a:t>Volume Licensing Service Center </a:t>
            </a:r>
            <a:r>
              <a:rPr lang="en-US" sz="2800" dirty="0" smtClean="0">
                <a:solidFill>
                  <a:srgbClr val="FFC000"/>
                </a:solidFill>
                <a:effectLst>
                  <a:outerShdw blurRad="38100" dist="38100" dir="2700000" algn="tl">
                    <a:srgbClr val="000000">
                      <a:alpha val="43137"/>
                    </a:srgbClr>
                  </a:outerShdw>
                </a:effectLst>
                <a:latin typeface="Arial" pitchFamily="34" charset="0"/>
                <a:ea typeface="Verdana" pitchFamily="34" charset="0"/>
                <a:cs typeface="Arial" pitchFamily="34" charset="0"/>
              </a:rPr>
              <a:t>Features</a:t>
            </a:r>
          </a:p>
        </p:txBody>
      </p:sp>
    </p:spTree>
    <p:extLst>
      <p:ext uri="{BB962C8B-B14F-4D97-AF65-F5344CB8AC3E}">
        <p14:creationId xmlns:p14="http://schemas.microsoft.com/office/powerpoint/2010/main" val="5879347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4"/>
          <p:cNvSpPr>
            <a:spLocks noGrp="1"/>
          </p:cNvSpPr>
          <p:nvPr>
            <p:ph idx="1"/>
          </p:nvPr>
        </p:nvSpPr>
        <p:spPr>
          <a:xfrm>
            <a:off x="285750" y="1754564"/>
            <a:ext cx="8229600" cy="4361909"/>
          </a:xfrm>
        </p:spPr>
        <p:txBody>
          <a:bodyPr vert="horz" lIns="91440" tIns="45720" rIns="91440" bIns="45720" rtlCol="0">
            <a:normAutofit/>
          </a:bodyPr>
          <a:lstStyle/>
          <a:p>
            <a:pPr marL="0" indent="0">
              <a:buFont typeface="Arial" pitchFamily="34" charset="0"/>
              <a:buNone/>
            </a:pPr>
            <a:r>
              <a:rPr lang="en-US" sz="1900" dirty="0" smtClean="0">
                <a:solidFill>
                  <a:srgbClr val="63A683"/>
                </a:solidFill>
                <a:latin typeface="Verdana" pitchFamily="34" charset="0"/>
                <a:ea typeface="Verdana" pitchFamily="34" charset="0"/>
                <a:cs typeface="Verdana" pitchFamily="34" charset="0"/>
              </a:rPr>
              <a:t>A convenient online resource for users to manage their Volume Licensing agreements and products.</a:t>
            </a:r>
          </a:p>
        </p:txBody>
      </p:sp>
      <p:sp>
        <p:nvSpPr>
          <p:cNvPr id="13" name="Slide Number Placeholder 8"/>
          <p:cNvSpPr>
            <a:spLocks noGrp="1"/>
          </p:cNvSpPr>
          <p:nvPr>
            <p:ph type="sldNum" sz="quarter" idx="4294967295"/>
          </p:nvPr>
        </p:nvSpPr>
        <p:spPr>
          <a:xfrm>
            <a:off x="6553200" y="6329054"/>
            <a:ext cx="2133600" cy="365125"/>
          </a:xfrm>
          <a:prstGeom prst="rect">
            <a:avLst/>
          </a:prstGeom>
        </p:spPr>
        <p:txBody>
          <a:bodyPr/>
          <a:lstStyle/>
          <a:p>
            <a:fld id="{C00AF214-2E1A-4D88-B7A9-2F50AB71D3A7}" type="slidenum">
              <a:rPr lang="en-US" smtClean="0"/>
              <a:pPr/>
              <a:t>17</a:t>
            </a:fld>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197760494"/>
              </p:ext>
            </p:extLst>
          </p:nvPr>
        </p:nvGraphicFramePr>
        <p:xfrm>
          <a:off x="474663" y="2526089"/>
          <a:ext cx="7993062" cy="382044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993062"/>
              </a:tblGrid>
              <a:tr h="421710">
                <a:tc>
                  <a:txBody>
                    <a:bodyPr/>
                    <a:lstStyle/>
                    <a:p>
                      <a:r>
                        <a:rPr lang="en-US" sz="1800" b="0" dirty="0" smtClean="0">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Improved Product Download Experience</a:t>
                      </a:r>
                      <a:endParaRPr lang="en-US" sz="2000" b="0" dirty="0">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a:txBody>
                  <a:tcPr anchor="ctr">
                    <a:lnB w="12700" cap="flat" cmpd="sng" algn="ctr">
                      <a:solidFill>
                        <a:schemeClr val="bg1"/>
                      </a:solidFill>
                      <a:prstDash val="solid"/>
                      <a:round/>
                      <a:headEnd type="none" w="med" len="med"/>
                      <a:tailEnd type="none" w="med" len="med"/>
                    </a:lnB>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6604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dk1"/>
                          </a:solidFill>
                          <a:latin typeface="Arial" pitchFamily="34" charset="0"/>
                          <a:ea typeface="Verdana" pitchFamily="34" charset="0"/>
                          <a:cs typeface="Arial" pitchFamily="34" charset="0"/>
                        </a:rPr>
                        <a:t>Access licensed product downloads quickly for Open License, Open Value, Open Value Subscription, Select License, Select Plus, Enterprise Agreement (EA), Enterprise Subscription Agreement, Online Subscription, and Campus and School Agreement, Academic, charity, and government programs are included where available—with download options for language, platform, and file format.</a:t>
                      </a:r>
                      <a:endParaRPr lang="en-US" sz="1500" kern="1200" baseline="0" dirty="0">
                        <a:solidFill>
                          <a:schemeClr val="dk1"/>
                        </a:solidFill>
                        <a:latin typeface="Arial" pitchFamily="34" charset="0"/>
                        <a:ea typeface="Verdana" pitchFamily="34" charset="0"/>
                        <a:cs typeface="Arial" pitchFamily="34" charset="0"/>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4EC"/>
                    </a:solidFill>
                  </a:tcPr>
                </a:tc>
              </a:tr>
              <a:tr h="421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Access</a:t>
                      </a:r>
                      <a:r>
                        <a:rPr lang="en-US" sz="1800" b="0" baseline="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 to Product Activation Keys</a:t>
                      </a:r>
                      <a:endParaRPr lang="en-US" b="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a:txBody>
                  <a:tcPr anchor="ctr">
                    <a:lnT w="28575" cap="flat" cmpd="sng" algn="ctr">
                      <a:solidFill>
                        <a:schemeClr val="bg1"/>
                      </a:solidFill>
                      <a:prstDash val="solid"/>
                      <a:round/>
                      <a:headEnd type="none" w="med" len="med"/>
                      <a:tailEnd type="none" w="med" len="med"/>
                    </a:lnT>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660436">
                <a:tc>
                  <a:txBody>
                    <a:bodyPr/>
                    <a:lstStyle/>
                    <a:p>
                      <a:r>
                        <a:rPr lang="en-US" sz="1500" kern="1200" baseline="0" dirty="0" smtClean="0">
                          <a:solidFill>
                            <a:schemeClr val="dk1"/>
                          </a:solidFill>
                          <a:latin typeface="Arial" pitchFamily="34" charset="0"/>
                          <a:ea typeface="Verdana" pitchFamily="34" charset="0"/>
                          <a:cs typeface="Arial" pitchFamily="34" charset="0"/>
                        </a:rPr>
                        <a:t>View Volume License Keys for eligible Volume License software products, including pre-assigned KMS and MAK product keys.</a:t>
                      </a:r>
                      <a:endParaRPr lang="en-US" sz="1500" kern="1200" baseline="0" dirty="0">
                        <a:solidFill>
                          <a:schemeClr val="dk1"/>
                        </a:solidFill>
                        <a:latin typeface="Arial" pitchFamily="34" charset="0"/>
                        <a:ea typeface="Verdana" pitchFamily="34" charset="0"/>
                        <a:cs typeface="Arial" pitchFamily="34" charset="0"/>
                      </a:endParaRPr>
                    </a:p>
                  </a:txBody>
                  <a:tcPr anchor="ctr">
                    <a:lnB w="28575" cap="flat" cmpd="sng" algn="ctr">
                      <a:solidFill>
                        <a:schemeClr val="bg1"/>
                      </a:solidFill>
                      <a:prstDash val="solid"/>
                      <a:round/>
                      <a:headEnd type="none" w="med" len="med"/>
                      <a:tailEnd type="none" w="med" len="med"/>
                    </a:lnB>
                    <a:solidFill>
                      <a:srgbClr val="E4F4EC"/>
                    </a:solidFill>
                  </a:tcPr>
                </a:tc>
              </a:tr>
              <a:tr h="421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Software</a:t>
                      </a:r>
                      <a:r>
                        <a:rPr lang="en-US" sz="1800" b="0" baseline="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 Assurance Benefit Summary</a:t>
                      </a:r>
                      <a:endParaRPr lang="en-US" sz="1800" b="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a:txBody>
                  <a:tcPr anchor="ctr">
                    <a:lnT w="28575" cap="flat" cmpd="sng" algn="ctr">
                      <a:solidFill>
                        <a:schemeClr val="bg1"/>
                      </a:solidFill>
                      <a:prstDash val="solid"/>
                      <a:round/>
                      <a:headEnd type="none" w="med" len="med"/>
                      <a:tailEnd type="none" w="med" len="med"/>
                    </a:lnT>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660436">
                <a:tc>
                  <a:txBody>
                    <a:bodyPr/>
                    <a:lstStyle/>
                    <a:p>
                      <a:r>
                        <a:rPr lang="en-US" sz="1500" kern="1200" baseline="0" dirty="0" smtClean="0">
                          <a:solidFill>
                            <a:schemeClr val="dk1"/>
                          </a:solidFill>
                          <a:latin typeface="Arial" pitchFamily="34" charset="0"/>
                          <a:ea typeface="Verdana" pitchFamily="34" charset="0"/>
                          <a:cs typeface="Arial" pitchFamily="34" charset="0"/>
                        </a:rPr>
                        <a:t>View aggregated Software Assurance benefits based on Software Assurance eligibility profile.</a:t>
                      </a:r>
                      <a:endParaRPr lang="en-US" sz="1500" kern="1200" baseline="0" dirty="0">
                        <a:solidFill>
                          <a:schemeClr val="dk1"/>
                        </a:solidFill>
                        <a:latin typeface="Arial" pitchFamily="34" charset="0"/>
                        <a:ea typeface="Verdana" pitchFamily="34" charset="0"/>
                        <a:cs typeface="Arial" pitchFamily="34" charset="0"/>
                      </a:endParaRPr>
                    </a:p>
                  </a:txBody>
                  <a:tcPr anchor="ctr">
                    <a:solidFill>
                      <a:srgbClr val="E4F4EC"/>
                    </a:solidFill>
                  </a:tcPr>
                </a:tc>
              </a:tr>
            </a:tbl>
          </a:graphicData>
        </a:graphic>
      </p:graphicFrame>
      <p:sp>
        <p:nvSpPr>
          <p:cNvPr id="7" name="TextBox 6"/>
          <p:cNvSpPr txBox="1"/>
          <p:nvPr/>
        </p:nvSpPr>
        <p:spPr>
          <a:xfrm>
            <a:off x="116660" y="832104"/>
            <a:ext cx="7103942" cy="361637"/>
          </a:xfrm>
          <a:prstGeom prst="rect">
            <a:avLst/>
          </a:prstGeom>
          <a:noFill/>
        </p:spPr>
        <p:txBody>
          <a:bodyPr wrap="square" rtlCol="0">
            <a:spAutoFit/>
          </a:bodyPr>
          <a:lstStyle/>
          <a:p>
            <a:pPr>
              <a:lnSpc>
                <a:spcPts val="2100"/>
              </a:lnSpc>
            </a:pPr>
            <a:r>
              <a:rPr lang="en-US" sz="2800" dirty="0" smtClean="0">
                <a:solidFill>
                  <a:schemeClr val="bg1"/>
                </a:solidFill>
                <a:effectLst>
                  <a:outerShdw blurRad="38100" dist="38100" dir="2700000" algn="tl">
                    <a:srgbClr val="000000">
                      <a:alpha val="43137"/>
                    </a:srgbClr>
                  </a:outerShdw>
                </a:effectLst>
                <a:latin typeface="Arial" pitchFamily="34" charset="0"/>
                <a:ea typeface="Verdana" pitchFamily="34" charset="0"/>
                <a:cs typeface="Arial" pitchFamily="34" charset="0"/>
              </a:rPr>
              <a:t>Volume Licensing Service Center </a:t>
            </a:r>
            <a:r>
              <a:rPr lang="en-US" sz="2800" dirty="0" smtClean="0">
                <a:solidFill>
                  <a:srgbClr val="FFC000"/>
                </a:solidFill>
                <a:effectLst>
                  <a:outerShdw blurRad="38100" dist="38100" dir="2700000" algn="tl">
                    <a:srgbClr val="000000">
                      <a:alpha val="43137"/>
                    </a:srgbClr>
                  </a:outerShdw>
                </a:effectLst>
                <a:latin typeface="Arial" pitchFamily="34" charset="0"/>
                <a:ea typeface="Verdana" pitchFamily="34" charset="0"/>
                <a:cs typeface="Arial" pitchFamily="34" charset="0"/>
              </a:rPr>
              <a:t>Features</a:t>
            </a:r>
          </a:p>
        </p:txBody>
      </p:sp>
    </p:spTree>
    <p:extLst>
      <p:ext uri="{BB962C8B-B14F-4D97-AF65-F5344CB8AC3E}">
        <p14:creationId xmlns:p14="http://schemas.microsoft.com/office/powerpoint/2010/main" val="32570791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4"/>
          <p:cNvSpPr>
            <a:spLocks noGrp="1"/>
          </p:cNvSpPr>
          <p:nvPr>
            <p:ph idx="1"/>
          </p:nvPr>
        </p:nvSpPr>
        <p:spPr>
          <a:xfrm>
            <a:off x="285750" y="1758563"/>
            <a:ext cx="8229600" cy="1410302"/>
          </a:xfrm>
        </p:spPr>
        <p:txBody>
          <a:bodyPr vert="horz" lIns="91440" tIns="45720" rIns="91440" bIns="45720" rtlCol="0">
            <a:normAutofit/>
          </a:bodyPr>
          <a:lstStyle/>
          <a:p>
            <a:pPr marL="0" indent="0">
              <a:buFont typeface="Arial" pitchFamily="34" charset="0"/>
              <a:buNone/>
            </a:pPr>
            <a:r>
              <a:rPr lang="en-US" sz="1900" dirty="0" smtClean="0">
                <a:solidFill>
                  <a:srgbClr val="63A683"/>
                </a:solidFill>
                <a:latin typeface="Verdana" pitchFamily="34" charset="0"/>
                <a:ea typeface="Verdana" pitchFamily="34" charset="0"/>
                <a:cs typeface="Verdana" pitchFamily="34" charset="0"/>
              </a:rPr>
              <a:t>A convenient online resource for users to manage their Volume Licensing agreements and products.</a:t>
            </a:r>
          </a:p>
        </p:txBody>
      </p:sp>
      <p:sp>
        <p:nvSpPr>
          <p:cNvPr id="13" name="Slide Number Placeholder 8"/>
          <p:cNvSpPr>
            <a:spLocks noGrp="1"/>
          </p:cNvSpPr>
          <p:nvPr>
            <p:ph type="sldNum" sz="quarter" idx="4294967295"/>
          </p:nvPr>
        </p:nvSpPr>
        <p:spPr>
          <a:xfrm>
            <a:off x="6553200" y="6356350"/>
            <a:ext cx="2133600" cy="365125"/>
          </a:xfrm>
          <a:prstGeom prst="rect">
            <a:avLst/>
          </a:prstGeom>
        </p:spPr>
        <p:txBody>
          <a:bodyPr/>
          <a:lstStyle/>
          <a:p>
            <a:fld id="{C00AF214-2E1A-4D88-B7A9-2F50AB71D3A7}" type="slidenum">
              <a:rPr lang="en-US" smtClean="0"/>
              <a:pPr/>
              <a:t>18</a:t>
            </a:fld>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717081928"/>
              </p:ext>
            </p:extLst>
          </p:nvPr>
        </p:nvGraphicFramePr>
        <p:xfrm>
          <a:off x="474663" y="2482789"/>
          <a:ext cx="7993062" cy="3495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993062"/>
              </a:tblGrid>
              <a:tr h="0">
                <a:tc>
                  <a:txBody>
                    <a:bodyPr/>
                    <a:lstStyle/>
                    <a:p>
                      <a:r>
                        <a:rPr lang="en-US" sz="1800" b="0" dirty="0" smtClean="0">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What’s New Notification Center</a:t>
                      </a:r>
                      <a:endParaRPr lang="en-US" b="0" dirty="0">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a:txBody>
                  <a:tcPr anchor="ctr">
                    <a:lnB w="12700" cap="flat" cmpd="sng" algn="ctr">
                      <a:solidFill>
                        <a:schemeClr val="bg1"/>
                      </a:solidFill>
                      <a:prstDash val="solid"/>
                      <a:round/>
                      <a:headEnd type="none" w="med" len="med"/>
                      <a:tailEnd type="none" w="med" len="med"/>
                    </a:lnB>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370840">
                <a:tc>
                  <a:txBody>
                    <a:bodyPr/>
                    <a:lstStyle/>
                    <a:p>
                      <a:r>
                        <a:rPr lang="en-US" sz="1500" b="0" kern="1200" dirty="0" smtClean="0">
                          <a:solidFill>
                            <a:schemeClr val="dk1"/>
                          </a:solidFill>
                          <a:latin typeface="Verdana" pitchFamily="34" charset="0"/>
                          <a:ea typeface="Verdana" pitchFamily="34" charset="0"/>
                          <a:cs typeface="Verdana" pitchFamily="34" charset="0"/>
                        </a:rPr>
                        <a:t>New</a:t>
                      </a:r>
                      <a:r>
                        <a:rPr lang="en-US" sz="1500" b="0" kern="1200" baseline="0" dirty="0" smtClean="0">
                          <a:solidFill>
                            <a:schemeClr val="dk1"/>
                          </a:solidFill>
                          <a:latin typeface="Verdana" pitchFamily="34" charset="0"/>
                          <a:ea typeface="Verdana" pitchFamily="34" charset="0"/>
                          <a:cs typeface="Verdana" pitchFamily="34" charset="0"/>
                        </a:rPr>
                        <a:t> features and services relevant to VLSC and Microsoft Volume Licensing are highlighted to improve using and managing Volume Licensing agreements.</a:t>
                      </a:r>
                      <a:endParaRPr lang="en-US" sz="1500" b="0" dirty="0">
                        <a:latin typeface="Verdana" pitchFamily="34" charset="0"/>
                        <a:ea typeface="Verdana" pitchFamily="34" charset="0"/>
                        <a:cs typeface="Verdana" pitchFamily="34" charset="0"/>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4F4E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Secure</a:t>
                      </a:r>
                      <a:r>
                        <a:rPr lang="en-US" sz="1800" b="0" baseline="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 Access</a:t>
                      </a:r>
                      <a:endParaRPr lang="en-US" b="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a:txBody>
                  <a:tcPr anchor="ctr">
                    <a:lnT w="28575" cap="flat" cmpd="sng" algn="ctr">
                      <a:solidFill>
                        <a:schemeClr val="bg1"/>
                      </a:solidFill>
                      <a:prstDash val="solid"/>
                      <a:round/>
                      <a:headEnd type="none" w="med" len="med"/>
                      <a:tailEnd type="none" w="med" len="med"/>
                    </a:lnT>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370840">
                <a:tc>
                  <a:txBody>
                    <a:bodyPr/>
                    <a:lstStyle/>
                    <a:p>
                      <a:r>
                        <a:rPr lang="en-US" sz="1500" kern="1200" baseline="0" dirty="0" smtClean="0">
                          <a:solidFill>
                            <a:schemeClr val="dk1"/>
                          </a:solidFill>
                          <a:latin typeface="Verdana" pitchFamily="34" charset="0"/>
                          <a:ea typeface="Verdana" pitchFamily="34" charset="0"/>
                          <a:cs typeface="Verdana" pitchFamily="34" charset="0"/>
                        </a:rPr>
                        <a:t>VLSC is available to registered users only. First time users need a Windows Live</a:t>
                      </a:r>
                      <a:r>
                        <a:rPr lang="en-US" sz="1600" dirty="0" smtClean="0"/>
                        <a:t>™</a:t>
                      </a:r>
                      <a:r>
                        <a:rPr lang="en-US" sz="1500" kern="1200" baseline="0" dirty="0" smtClean="0">
                          <a:solidFill>
                            <a:schemeClr val="dk1"/>
                          </a:solidFill>
                          <a:latin typeface="Verdana" pitchFamily="34" charset="0"/>
                          <a:ea typeface="Verdana" pitchFamily="34" charset="0"/>
                          <a:cs typeface="Verdana" pitchFamily="34" charset="0"/>
                        </a:rPr>
                        <a:t> ID </a:t>
                      </a:r>
                      <a:r>
                        <a:rPr lang="en-US" sz="1500" i="1" kern="1200" baseline="0" dirty="0" smtClean="0">
                          <a:solidFill>
                            <a:schemeClr val="dk1"/>
                          </a:solidFill>
                          <a:latin typeface="Verdana" pitchFamily="34" charset="0"/>
                          <a:ea typeface="Verdana" pitchFamily="34" charset="0"/>
                          <a:cs typeface="Verdana" pitchFamily="34" charset="0"/>
                        </a:rPr>
                        <a:t>and</a:t>
                      </a:r>
                      <a:r>
                        <a:rPr lang="en-US" sz="1500" kern="1200" baseline="0" dirty="0" smtClean="0">
                          <a:solidFill>
                            <a:schemeClr val="dk1"/>
                          </a:solidFill>
                          <a:latin typeface="Verdana" pitchFamily="34" charset="0"/>
                          <a:ea typeface="Verdana" pitchFamily="34" charset="0"/>
                          <a:cs typeface="Verdana" pitchFamily="34" charset="0"/>
                        </a:rPr>
                        <a:t> a business email address, thereafter only a Windows Live ID.</a:t>
                      </a:r>
                      <a:endParaRPr lang="en-US" sz="1500" dirty="0">
                        <a:latin typeface="Verdana" pitchFamily="34" charset="0"/>
                        <a:ea typeface="Verdana" pitchFamily="34" charset="0"/>
                        <a:cs typeface="Verdana" pitchFamily="34" charset="0"/>
                      </a:endParaRPr>
                    </a:p>
                  </a:txBody>
                  <a:tcPr anchor="ctr">
                    <a:lnB w="28575" cap="flat" cmpd="sng" algn="ctr">
                      <a:solidFill>
                        <a:schemeClr val="bg1"/>
                      </a:solidFill>
                      <a:prstDash val="solid"/>
                      <a:round/>
                      <a:headEnd type="none" w="med" len="med"/>
                      <a:tailEnd type="none" w="med" len="med"/>
                    </a:lnB>
                    <a:solidFill>
                      <a:srgbClr val="E4F4E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Localized</a:t>
                      </a:r>
                      <a:r>
                        <a:rPr lang="en-US" sz="1800" b="0" baseline="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 User Interface</a:t>
                      </a:r>
                      <a:endParaRPr lang="en-US" sz="1800" b="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endParaRPr>
                    </a:p>
                  </a:txBody>
                  <a:tcPr anchor="ctr">
                    <a:lnT w="28575" cap="flat" cmpd="sng" algn="ctr">
                      <a:solidFill>
                        <a:schemeClr val="bg1"/>
                      </a:solidFill>
                      <a:prstDash val="solid"/>
                      <a:round/>
                      <a:headEnd type="none" w="med" len="med"/>
                      <a:tailEnd type="none" w="med" len="med"/>
                    </a:lnT>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370840">
                <a:tc>
                  <a:txBody>
                    <a:bodyPr/>
                    <a:lstStyle/>
                    <a:p>
                      <a:r>
                        <a:rPr lang="en-US" sz="1500" kern="1200" baseline="0" dirty="0" smtClean="0">
                          <a:solidFill>
                            <a:schemeClr val="dk1"/>
                          </a:solidFill>
                          <a:latin typeface="Verdana" pitchFamily="34" charset="0"/>
                          <a:ea typeface="Verdana" pitchFamily="34" charset="0"/>
                          <a:cs typeface="Verdana" pitchFamily="34" charset="0"/>
                        </a:rPr>
                        <a:t>Localized user interface is provided in twenty-four (24) languages.</a:t>
                      </a:r>
                    </a:p>
                  </a:txBody>
                  <a:tcPr anchor="ctr">
                    <a:solidFill>
                      <a:srgbClr val="E4F4EC"/>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effectLst>
                            <a:outerShdw blurRad="50800" dist="38100" dir="2700000" algn="tl" rotWithShape="0">
                              <a:prstClr val="black">
                                <a:alpha val="40000"/>
                              </a:prstClr>
                            </a:outerShdw>
                          </a:effectLst>
                          <a:latin typeface="Verdana" pitchFamily="34" charset="0"/>
                          <a:ea typeface="Verdana" pitchFamily="34" charset="0"/>
                          <a:cs typeface="Verdana" pitchFamily="34" charset="0"/>
                        </a:rPr>
                        <a:t>Application Support</a:t>
                      </a:r>
                    </a:p>
                  </a:txBody>
                  <a:tcPr anchor="ctr">
                    <a:gradFill flip="none" rotWithShape="1">
                      <a:gsLst>
                        <a:gs pos="0">
                          <a:srgbClr val="51B987">
                            <a:shade val="30000"/>
                            <a:satMod val="115000"/>
                          </a:srgbClr>
                        </a:gs>
                        <a:gs pos="50000">
                          <a:srgbClr val="51B987">
                            <a:shade val="67500"/>
                            <a:satMod val="115000"/>
                          </a:srgbClr>
                        </a:gs>
                        <a:gs pos="100000">
                          <a:srgbClr val="51B987">
                            <a:shade val="100000"/>
                            <a:satMod val="115000"/>
                          </a:srgbClr>
                        </a:gs>
                      </a:gsLst>
                      <a:lin ang="2700000" scaled="1"/>
                      <a:tileRect/>
                    </a:gra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smtClean="0">
                          <a:solidFill>
                            <a:schemeClr val="tx1"/>
                          </a:solidFill>
                          <a:effectLst/>
                          <a:latin typeface="Verdana" pitchFamily="34" charset="0"/>
                          <a:ea typeface="Verdana" pitchFamily="34" charset="0"/>
                          <a:cs typeface="Verdana" pitchFamily="34" charset="0"/>
                        </a:rPr>
                        <a:t>Phone and</a:t>
                      </a:r>
                      <a:r>
                        <a:rPr lang="en-US" sz="1500" b="0" baseline="0" dirty="0" smtClean="0">
                          <a:solidFill>
                            <a:schemeClr val="tx1"/>
                          </a:solidFill>
                          <a:effectLst/>
                          <a:latin typeface="Verdana" pitchFamily="34" charset="0"/>
                          <a:ea typeface="Verdana" pitchFamily="34" charset="0"/>
                          <a:cs typeface="Verdana" pitchFamily="34" charset="0"/>
                        </a:rPr>
                        <a:t> </a:t>
                      </a:r>
                      <a:r>
                        <a:rPr lang="en-US" sz="1500" b="0" dirty="0" smtClean="0">
                          <a:solidFill>
                            <a:schemeClr val="tx1"/>
                          </a:solidFill>
                          <a:effectLst/>
                          <a:latin typeface="Verdana" pitchFamily="34" charset="0"/>
                          <a:ea typeface="Verdana" pitchFamily="34" charset="0"/>
                          <a:cs typeface="Verdana" pitchFamily="34" charset="0"/>
                        </a:rPr>
                        <a:t>e-mail</a:t>
                      </a:r>
                      <a:r>
                        <a:rPr lang="en-US" sz="1500" b="0" baseline="0" dirty="0" smtClean="0">
                          <a:solidFill>
                            <a:schemeClr val="tx1"/>
                          </a:solidFill>
                          <a:effectLst/>
                          <a:latin typeface="Verdana" pitchFamily="34" charset="0"/>
                          <a:ea typeface="Verdana" pitchFamily="34" charset="0"/>
                          <a:cs typeface="Verdana" pitchFamily="34" charset="0"/>
                        </a:rPr>
                        <a:t> support is available through Microsoft Customer Service call centers worldwide.</a:t>
                      </a:r>
                      <a:endParaRPr lang="en-US" sz="1500" b="0" dirty="0" smtClean="0">
                        <a:solidFill>
                          <a:schemeClr val="tx1"/>
                        </a:solidFill>
                        <a:effectLst/>
                        <a:latin typeface="Verdana" pitchFamily="34" charset="0"/>
                        <a:ea typeface="Verdana" pitchFamily="34" charset="0"/>
                        <a:cs typeface="Verdana" pitchFamily="34" charset="0"/>
                      </a:endParaRPr>
                    </a:p>
                  </a:txBody>
                  <a:tcPr anchor="ctr">
                    <a:solidFill>
                      <a:srgbClr val="E4F4EC"/>
                    </a:solidFill>
                  </a:tcPr>
                </a:tc>
              </a:tr>
            </a:tbl>
          </a:graphicData>
        </a:graphic>
      </p:graphicFrame>
      <p:sp>
        <p:nvSpPr>
          <p:cNvPr id="7" name="TextBox 6"/>
          <p:cNvSpPr txBox="1"/>
          <p:nvPr/>
        </p:nvSpPr>
        <p:spPr>
          <a:xfrm>
            <a:off x="85128" y="832104"/>
            <a:ext cx="7687266" cy="630942"/>
          </a:xfrm>
          <a:prstGeom prst="rect">
            <a:avLst/>
          </a:prstGeom>
          <a:noFill/>
        </p:spPr>
        <p:txBody>
          <a:bodyPr wrap="square" rtlCol="0">
            <a:spAutoFit/>
          </a:bodyPr>
          <a:lstStyle/>
          <a:p>
            <a:pPr>
              <a:lnSpc>
                <a:spcPts val="2100"/>
              </a:lnSpc>
            </a:pPr>
            <a:r>
              <a:rPr lang="en-US" sz="2800" dirty="0" smtClean="0">
                <a:solidFill>
                  <a:schemeClr val="bg1"/>
                </a:solidFill>
                <a:effectLst>
                  <a:outerShdw blurRad="38100" dist="38100" dir="2700000" algn="tl">
                    <a:srgbClr val="000000">
                      <a:alpha val="43137"/>
                    </a:srgbClr>
                  </a:outerShdw>
                </a:effectLst>
                <a:latin typeface="Arial" pitchFamily="34" charset="0"/>
                <a:ea typeface="Verdana" pitchFamily="34" charset="0"/>
                <a:cs typeface="Arial" pitchFamily="34" charset="0"/>
              </a:rPr>
              <a:t>Volume Licensing Service Center </a:t>
            </a:r>
            <a:r>
              <a:rPr lang="en-US" sz="2800" dirty="0" smtClean="0">
                <a:solidFill>
                  <a:srgbClr val="FFC000"/>
                </a:solidFill>
                <a:effectLst>
                  <a:outerShdw blurRad="38100" dist="38100" dir="2700000" algn="tl">
                    <a:srgbClr val="000000">
                      <a:alpha val="43137"/>
                    </a:srgbClr>
                  </a:outerShdw>
                </a:effectLst>
                <a:latin typeface="Arial" pitchFamily="34" charset="0"/>
                <a:ea typeface="Verdana" pitchFamily="34" charset="0"/>
                <a:cs typeface="Arial" pitchFamily="34" charset="0"/>
              </a:rPr>
              <a:t>Features (cont’d)</a:t>
            </a:r>
          </a:p>
        </p:txBody>
      </p:sp>
    </p:spTree>
    <p:extLst>
      <p:ext uri="{BB962C8B-B14F-4D97-AF65-F5344CB8AC3E}">
        <p14:creationId xmlns:p14="http://schemas.microsoft.com/office/powerpoint/2010/main" val="5517781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258763"/>
            <a:ext cx="6919913" cy="628650"/>
          </a:xfrm>
        </p:spPr>
        <p:txBody>
          <a:bodyPr/>
          <a:lstStyle/>
          <a:p>
            <a:pPr algn="ctr" eaLnBrk="1" hangingPunct="1"/>
            <a:r>
              <a:rPr lang="en-IE" smtClean="0"/>
              <a:t>Menu Options by User Role</a:t>
            </a:r>
          </a:p>
        </p:txBody>
      </p:sp>
      <p:graphicFrame>
        <p:nvGraphicFramePr>
          <p:cNvPr id="14" name="Table 13"/>
          <p:cNvGraphicFramePr>
            <a:graphicFrameLocks noGrp="1"/>
          </p:cNvGraphicFramePr>
          <p:nvPr/>
        </p:nvGraphicFramePr>
        <p:xfrm>
          <a:off x="220404" y="1436216"/>
          <a:ext cx="8716766" cy="4865102"/>
        </p:xfrm>
        <a:graphic>
          <a:graphicData uri="http://schemas.openxmlformats.org/drawingml/2006/table">
            <a:tbl>
              <a:tblPr firstRow="1" bandRow="1">
                <a:effectLst/>
                <a:tableStyleId>{D113A9D2-9D6B-4929-AA2D-F23B5EE8CBE7}</a:tableStyleId>
              </a:tblPr>
              <a:tblGrid>
                <a:gridCol w="1771680"/>
                <a:gridCol w="990600"/>
                <a:gridCol w="968829"/>
                <a:gridCol w="1110342"/>
                <a:gridCol w="968829"/>
                <a:gridCol w="1426029"/>
                <a:gridCol w="892628"/>
                <a:gridCol w="587829"/>
              </a:tblGrid>
              <a:tr h="551034">
                <a:tc>
                  <a:txBody>
                    <a:bodyPr/>
                    <a:lstStyle/>
                    <a:p>
                      <a:r>
                        <a:rPr lang="en-IE" sz="1400" dirty="0" smtClean="0">
                          <a:solidFill>
                            <a:srgbClr val="000000"/>
                          </a:solidFill>
                        </a:rPr>
                        <a:t>Role</a:t>
                      </a:r>
                      <a:endParaRPr lang="en-IE" sz="1400" dirty="0">
                        <a:solidFill>
                          <a:srgbClr val="000000"/>
                        </a:solidFill>
                      </a:endParaRPr>
                    </a:p>
                  </a:txBody>
                  <a:tcPr>
                    <a:lnL w="9525" cap="flat" cmpd="sng" algn="ctr">
                      <a:noFill/>
                      <a:prstDash val="solid"/>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bg1"/>
                    </a:solidFill>
                  </a:tcPr>
                </a:tc>
                <a:tc>
                  <a:txBody>
                    <a:bodyPr/>
                    <a:lstStyle/>
                    <a:p>
                      <a:r>
                        <a:rPr lang="en-IE" sz="1400" dirty="0" smtClean="0">
                          <a:solidFill>
                            <a:srgbClr val="000000"/>
                          </a:solidFill>
                        </a:rPr>
                        <a:t>Licenses</a:t>
                      </a:r>
                      <a:endParaRPr lang="en-IE" sz="1400" dirty="0">
                        <a:solidFill>
                          <a:srgbClr val="000000"/>
                        </a:solidFill>
                      </a:endParaRPr>
                    </a:p>
                  </a:txBody>
                  <a:tcPr>
                    <a:lnL>
                      <a:noFill/>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bg1"/>
                    </a:solidFill>
                  </a:tcPr>
                </a:tc>
                <a:tc>
                  <a:txBody>
                    <a:bodyPr/>
                    <a:lstStyle/>
                    <a:p>
                      <a:r>
                        <a:rPr lang="en-IE" sz="1400" dirty="0" smtClean="0">
                          <a:solidFill>
                            <a:srgbClr val="000000"/>
                          </a:solidFill>
                        </a:rPr>
                        <a:t>Software</a:t>
                      </a:r>
                      <a:endParaRPr lang="en-IE" sz="1400" dirty="0">
                        <a:solidFill>
                          <a:srgbClr val="000000"/>
                        </a:solidFill>
                      </a:endParaRPr>
                    </a:p>
                  </a:txBody>
                  <a:tcPr>
                    <a:lnL>
                      <a:noFill/>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bg1"/>
                    </a:solidFill>
                  </a:tcPr>
                </a:tc>
                <a:tc>
                  <a:txBody>
                    <a:bodyPr/>
                    <a:lstStyle/>
                    <a:p>
                      <a:r>
                        <a:rPr lang="en-IE" sz="1400" dirty="0" smtClean="0">
                          <a:solidFill>
                            <a:srgbClr val="000000"/>
                          </a:solidFill>
                        </a:rPr>
                        <a:t>Software</a:t>
                      </a:r>
                      <a:r>
                        <a:rPr lang="en-IE" sz="1400" baseline="0" dirty="0" smtClean="0">
                          <a:solidFill>
                            <a:srgbClr val="000000"/>
                          </a:solidFill>
                        </a:rPr>
                        <a:t> Assurance</a:t>
                      </a:r>
                      <a:endParaRPr lang="en-IE" sz="1400" dirty="0">
                        <a:solidFill>
                          <a:srgbClr val="000000"/>
                        </a:solidFill>
                      </a:endParaRPr>
                    </a:p>
                  </a:txBody>
                  <a:tcPr>
                    <a:lnL>
                      <a:noFill/>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bg1"/>
                    </a:solidFill>
                  </a:tcPr>
                </a:tc>
                <a:tc>
                  <a:txBody>
                    <a:bodyPr/>
                    <a:lstStyle/>
                    <a:p>
                      <a:r>
                        <a:rPr lang="en-IE" sz="1400" dirty="0" smtClean="0">
                          <a:solidFill>
                            <a:srgbClr val="000000"/>
                          </a:solidFill>
                        </a:rPr>
                        <a:t>Services</a:t>
                      </a:r>
                      <a:endParaRPr lang="en-IE" sz="1400" dirty="0">
                        <a:solidFill>
                          <a:srgbClr val="000000"/>
                        </a:solidFill>
                      </a:endParaRPr>
                    </a:p>
                  </a:txBody>
                  <a:tcPr>
                    <a:lnL>
                      <a:noFill/>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bg1"/>
                    </a:solidFill>
                  </a:tcPr>
                </a:tc>
                <a:tc>
                  <a:txBody>
                    <a:bodyPr/>
                    <a:lstStyle/>
                    <a:p>
                      <a:r>
                        <a:rPr lang="en-IE" sz="1400" dirty="0" smtClean="0">
                          <a:solidFill>
                            <a:srgbClr val="000000"/>
                          </a:solidFill>
                        </a:rPr>
                        <a:t>Subscriptions</a:t>
                      </a:r>
                      <a:endParaRPr lang="en-IE" sz="1400" dirty="0">
                        <a:solidFill>
                          <a:srgbClr val="000000"/>
                        </a:solidFill>
                      </a:endParaRPr>
                    </a:p>
                  </a:txBody>
                  <a:tcPr>
                    <a:lnL>
                      <a:noFill/>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bg1"/>
                    </a:solidFill>
                  </a:tcPr>
                </a:tc>
                <a:tc>
                  <a:txBody>
                    <a:bodyPr/>
                    <a:lstStyle/>
                    <a:p>
                      <a:r>
                        <a:rPr lang="en-IE" sz="1400" dirty="0" smtClean="0">
                          <a:solidFill>
                            <a:srgbClr val="000000"/>
                          </a:solidFill>
                        </a:rPr>
                        <a:t>Settings</a:t>
                      </a:r>
                      <a:endParaRPr lang="en-IE" sz="1400" dirty="0">
                        <a:solidFill>
                          <a:srgbClr val="000000"/>
                        </a:solidFill>
                      </a:endParaRPr>
                    </a:p>
                  </a:txBody>
                  <a:tcPr>
                    <a:lnL>
                      <a:noFill/>
                    </a:lnL>
                    <a:lnR>
                      <a:noFill/>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bg1"/>
                    </a:solidFill>
                  </a:tcPr>
                </a:tc>
                <a:tc>
                  <a:txBody>
                    <a:bodyPr/>
                    <a:lstStyle/>
                    <a:p>
                      <a:r>
                        <a:rPr lang="en-IE" sz="1400" dirty="0" smtClean="0">
                          <a:solidFill>
                            <a:srgbClr val="000000"/>
                          </a:solidFill>
                        </a:rPr>
                        <a:t>Help</a:t>
                      </a:r>
                      <a:endParaRPr lang="en-IE" sz="1400" dirty="0">
                        <a:solidFill>
                          <a:srgbClr val="000000"/>
                        </a:solidFill>
                      </a:endParaRPr>
                    </a:p>
                  </a:txBody>
                  <a:tcPr>
                    <a:lnL>
                      <a:noFill/>
                    </a:lnL>
                    <a:lnR w="9525" cap="flat" cmpd="sng" algn="ctr">
                      <a:noFill/>
                      <a:prstDash val="solid"/>
                    </a:lnR>
                    <a:lnT w="9525" cap="flat" cmpd="sng" algn="ctr">
                      <a:noFill/>
                      <a:prstDash val="solid"/>
                    </a:lnT>
                    <a:lnB w="38100" cap="flat" cmpd="sng" algn="ctr">
                      <a:noFill/>
                      <a:prstDash val="solid"/>
                    </a:lnB>
                    <a:lnTlToBr w="12700" cmpd="sng">
                      <a:noFill/>
                      <a:prstDash val="solid"/>
                    </a:lnTlToBr>
                    <a:lnBlToTr w="12700" cmpd="sng">
                      <a:noFill/>
                      <a:prstDash val="solid"/>
                    </a:lnBlToTr>
                    <a:solidFill>
                      <a:schemeClr val="bg1"/>
                    </a:solidFill>
                  </a:tcPr>
                </a:tc>
              </a:tr>
              <a:tr h="324137">
                <a:tc>
                  <a:txBody>
                    <a:bodyPr/>
                    <a:lstStyle/>
                    <a:p>
                      <a:r>
                        <a:rPr lang="en-US" sz="1400" dirty="0" smtClean="0">
                          <a:solidFill>
                            <a:srgbClr val="000000"/>
                          </a:solidFill>
                        </a:rPr>
                        <a:t>Administrator</a:t>
                      </a:r>
                      <a:endParaRPr lang="en-IE" sz="1400" dirty="0">
                        <a:solidFill>
                          <a:srgbClr val="000000"/>
                        </a:solidFill>
                      </a:endParaRPr>
                    </a:p>
                  </a:txBody>
                  <a:tcPr>
                    <a:lnL w="9525" cap="flat" cmpd="sng" algn="ctr">
                      <a:noFill/>
                      <a:prstDash val="solid"/>
                    </a:lnL>
                    <a:lnR>
                      <a:noFill/>
                    </a:lnR>
                    <a:lnT w="38100" cap="flat" cmpd="sng" algn="ctr">
                      <a:noFill/>
                      <a:prstDash val="solid"/>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w="38100" cap="flat" cmpd="sng" algn="ctr">
                      <a:noFill/>
                      <a:prstDash val="solid"/>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w="38100" cap="flat" cmpd="sng" algn="ctr">
                      <a:noFill/>
                      <a:prstDash val="solid"/>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w="38100" cap="flat" cmpd="sng" algn="ctr">
                      <a:noFill/>
                      <a:prstDash val="solid"/>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w="38100" cap="flat" cmpd="sng" algn="ctr">
                      <a:noFill/>
                      <a:prstDash val="solid"/>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w="38100" cap="flat" cmpd="sng" algn="ctr">
                      <a:noFill/>
                      <a:prstDash val="solid"/>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w="38100" cap="flat" cmpd="sng" algn="ctr">
                      <a:noFill/>
                      <a:prstDash val="solid"/>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w="9525" cap="flat" cmpd="sng" algn="ctr">
                      <a:noFill/>
                      <a:prstDash val="solid"/>
                    </a:lnR>
                    <a:lnT w="38100" cap="flat" cmpd="sng" algn="ctr">
                      <a:noFill/>
                      <a:prstDash val="solid"/>
                    </a:lnT>
                    <a:lnB>
                      <a:noFill/>
                    </a:lnB>
                    <a:lnTlToBr w="12700" cmpd="sng">
                      <a:noFill/>
                      <a:prstDash val="solid"/>
                    </a:lnTlToBr>
                    <a:lnBlToTr w="12700" cmpd="sng">
                      <a:noFill/>
                      <a:prstDash val="solid"/>
                    </a:lnBlToTr>
                    <a:solidFill>
                      <a:schemeClr val="bg1"/>
                    </a:solidFill>
                  </a:tcPr>
                </a:tc>
              </a:tr>
              <a:tr h="324137">
                <a:tc>
                  <a:txBody>
                    <a:bodyPr/>
                    <a:lstStyle/>
                    <a:p>
                      <a:r>
                        <a:rPr lang="en-IE" sz="1400" dirty="0" smtClean="0">
                          <a:solidFill>
                            <a:srgbClr val="000000"/>
                          </a:solidFill>
                        </a:rPr>
                        <a:t>Download</a:t>
                      </a:r>
                      <a:endParaRPr lang="en-IE" sz="1400" dirty="0">
                        <a:solidFill>
                          <a:srgbClr val="000000"/>
                        </a:solidFill>
                      </a:endParaRPr>
                    </a:p>
                  </a:txBody>
                  <a:tcPr>
                    <a:lnL w="9525" cap="flat" cmpd="sng" algn="ctr">
                      <a:noFill/>
                      <a:prstDash val="soli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w="9525" cap="flat" cmpd="sng" algn="ctr">
                      <a:noFill/>
                      <a:prstDash val="solid"/>
                    </a:lnR>
                    <a:lnT>
                      <a:noFill/>
                    </a:lnT>
                    <a:lnB>
                      <a:noFill/>
                    </a:lnB>
                    <a:lnTlToBr w="12700" cmpd="sng">
                      <a:noFill/>
                      <a:prstDash val="solid"/>
                    </a:lnTlToBr>
                    <a:lnBlToTr w="12700" cmpd="sng">
                      <a:noFill/>
                      <a:prstDash val="solid"/>
                    </a:lnBlToTr>
                    <a:solidFill>
                      <a:schemeClr val="bg1"/>
                    </a:solidFill>
                  </a:tcPr>
                </a:tc>
              </a:tr>
              <a:tr h="324137">
                <a:tc>
                  <a:txBody>
                    <a:bodyPr/>
                    <a:lstStyle/>
                    <a:p>
                      <a:pPr marL="0" algn="l" defTabSz="914400" rtl="0" eaLnBrk="1" latinLnBrk="0" hangingPunct="1"/>
                      <a:r>
                        <a:rPr lang="en-IE" sz="1400" kern="1200" dirty="0" smtClean="0">
                          <a:solidFill>
                            <a:srgbClr val="000000"/>
                          </a:solidFill>
                        </a:rPr>
                        <a:t>Product Key </a:t>
                      </a:r>
                      <a:endParaRPr lang="en-IE" sz="1400" b="1" kern="1200" dirty="0" smtClean="0">
                        <a:solidFill>
                          <a:srgbClr val="000000"/>
                        </a:solidFill>
                        <a:latin typeface="+mn-lt"/>
                        <a:ea typeface="+mn-ea"/>
                        <a:cs typeface="+mn-cs"/>
                      </a:endParaRPr>
                    </a:p>
                  </a:txBody>
                  <a:tcPr>
                    <a:lnL w="9525" cap="flat" cmpd="sng" algn="ctr">
                      <a:noFill/>
                      <a:prstDash val="soli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w="9525" cap="flat" cmpd="sng" algn="ctr">
                      <a:noFill/>
                      <a:prstDash val="solid"/>
                    </a:lnR>
                    <a:lnT>
                      <a:noFill/>
                    </a:lnT>
                    <a:lnB>
                      <a:noFill/>
                    </a:lnB>
                    <a:lnTlToBr w="12700" cmpd="sng">
                      <a:noFill/>
                      <a:prstDash val="solid"/>
                    </a:lnTlToBr>
                    <a:lnBlToTr w="12700" cmpd="sng">
                      <a:noFill/>
                      <a:prstDash val="solid"/>
                    </a:lnBlToTr>
                    <a:solidFill>
                      <a:schemeClr val="bg1"/>
                    </a:solidFill>
                  </a:tcPr>
                </a:tc>
              </a:tr>
              <a:tr h="324137">
                <a:tc>
                  <a:txBody>
                    <a:bodyPr/>
                    <a:lstStyle/>
                    <a:p>
                      <a:pPr marL="0" algn="l" defTabSz="914400" rtl="0" eaLnBrk="1" latinLnBrk="0" hangingPunct="1"/>
                      <a:r>
                        <a:rPr lang="en-IE" sz="1400" kern="1200" dirty="0" smtClean="0">
                          <a:solidFill>
                            <a:srgbClr val="000000"/>
                          </a:solidFill>
                        </a:rPr>
                        <a:t>Licensing Info</a:t>
                      </a:r>
                      <a:endParaRPr lang="en-IE" sz="1400" b="1" kern="1200" dirty="0" smtClean="0">
                        <a:solidFill>
                          <a:srgbClr val="000000"/>
                        </a:solidFill>
                        <a:latin typeface="+mn-lt"/>
                        <a:ea typeface="+mn-ea"/>
                        <a:cs typeface="+mn-cs"/>
                      </a:endParaRPr>
                    </a:p>
                  </a:txBody>
                  <a:tcPr>
                    <a:lnL w="9525" cap="flat" cmpd="sng" algn="ctr">
                      <a:noFill/>
                      <a:prstDash val="soli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w="9525" cap="flat" cmpd="sng" algn="ctr">
                      <a:noFill/>
                      <a:prstDash val="solid"/>
                    </a:lnR>
                    <a:lnT>
                      <a:noFill/>
                    </a:lnT>
                    <a:lnB>
                      <a:noFill/>
                    </a:lnB>
                    <a:lnTlToBr w="12700" cmpd="sng">
                      <a:noFill/>
                      <a:prstDash val="solid"/>
                    </a:lnTlToBr>
                    <a:lnBlToTr w="12700" cmpd="sng">
                      <a:noFill/>
                      <a:prstDash val="solid"/>
                    </a:lnBlToTr>
                    <a:solidFill>
                      <a:schemeClr val="bg1"/>
                    </a:solidFill>
                  </a:tcPr>
                </a:tc>
              </a:tr>
              <a:tr h="551034">
                <a:tc>
                  <a:txBody>
                    <a:bodyPr/>
                    <a:lstStyle/>
                    <a:p>
                      <a:pPr marL="0" algn="l" defTabSz="914400" rtl="0" eaLnBrk="1" latinLnBrk="0" hangingPunct="1"/>
                      <a:r>
                        <a:rPr lang="en-IE" sz="1400" kern="1200" dirty="0" smtClean="0">
                          <a:solidFill>
                            <a:srgbClr val="000000"/>
                          </a:solidFill>
                        </a:rPr>
                        <a:t>Software Assurance Manager + Software Benefits sub-role</a:t>
                      </a:r>
                      <a:endParaRPr lang="en-IE" sz="1400" b="1" kern="1200" dirty="0" smtClean="0">
                        <a:solidFill>
                          <a:srgbClr val="000000"/>
                        </a:solidFill>
                        <a:latin typeface="+mn-lt"/>
                        <a:ea typeface="+mn-ea"/>
                        <a:cs typeface="+mn-cs"/>
                      </a:endParaRPr>
                    </a:p>
                  </a:txBody>
                  <a:tcPr>
                    <a:lnL w="9525" cap="flat" cmpd="sng" algn="ctr">
                      <a:noFill/>
                      <a:prstDash val="soli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w="9525" cap="flat" cmpd="sng" algn="ctr">
                      <a:noFill/>
                      <a:prstDash val="solid"/>
                    </a:lnR>
                    <a:lnT>
                      <a:noFill/>
                    </a:lnT>
                    <a:lnB>
                      <a:noFill/>
                    </a:lnB>
                    <a:lnTlToBr w="12700" cmpd="sng">
                      <a:noFill/>
                      <a:prstDash val="solid"/>
                    </a:lnTlToBr>
                    <a:lnBlToTr w="12700" cmpd="sng">
                      <a:noFill/>
                      <a:prstDash val="solid"/>
                    </a:lnBlToTr>
                    <a:solidFill>
                      <a:schemeClr val="bg1"/>
                    </a:solidFill>
                  </a:tcPr>
                </a:tc>
              </a:tr>
              <a:tr h="346899">
                <a:tc>
                  <a:txBody>
                    <a:bodyPr/>
                    <a:lstStyle/>
                    <a:p>
                      <a:pPr marL="0" algn="l" defTabSz="914400" rtl="0" eaLnBrk="1" latinLnBrk="0" hangingPunct="1"/>
                      <a:r>
                        <a:rPr lang="en-IE" sz="1400" kern="1200" dirty="0" smtClean="0">
                          <a:solidFill>
                            <a:srgbClr val="000000"/>
                          </a:solidFill>
                        </a:rPr>
                        <a:t>Software Assurance Manager</a:t>
                      </a:r>
                      <a:endParaRPr lang="en-IE" sz="1400" b="1" kern="1200" dirty="0" smtClean="0">
                        <a:solidFill>
                          <a:srgbClr val="000000"/>
                        </a:solidFill>
                        <a:latin typeface="+mn-lt"/>
                        <a:ea typeface="+mn-ea"/>
                        <a:cs typeface="+mn-cs"/>
                      </a:endParaRPr>
                    </a:p>
                  </a:txBody>
                  <a:tcPr>
                    <a:lnL w="9525" cap="flat" cmpd="sng" algn="ctr">
                      <a:noFill/>
                      <a:prstDash val="soli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w="9525" cap="flat" cmpd="sng" algn="ctr">
                      <a:noFill/>
                      <a:prstDash val="solid"/>
                    </a:lnR>
                    <a:lnT>
                      <a:noFill/>
                    </a:lnT>
                    <a:lnB>
                      <a:noFill/>
                    </a:lnB>
                    <a:lnTlToBr w="12700" cmpd="sng">
                      <a:noFill/>
                      <a:prstDash val="solid"/>
                    </a:lnTlToBr>
                    <a:lnBlToTr w="12700" cmpd="sng">
                      <a:noFill/>
                      <a:prstDash val="solid"/>
                    </a:lnBlToTr>
                    <a:solidFill>
                      <a:schemeClr val="bg1"/>
                    </a:solidFill>
                  </a:tcPr>
                </a:tc>
              </a:tr>
              <a:tr h="346899">
                <a:tc>
                  <a:txBody>
                    <a:bodyPr/>
                    <a:lstStyle/>
                    <a:p>
                      <a:pPr marL="0" algn="l" defTabSz="914400" rtl="0" eaLnBrk="1" latinLnBrk="0" hangingPunct="1"/>
                      <a:r>
                        <a:rPr lang="en-IE" sz="1400" kern="1200" dirty="0" smtClean="0">
                          <a:solidFill>
                            <a:srgbClr val="000000"/>
                          </a:solidFill>
                        </a:rPr>
                        <a:t>Subscriptions Manager</a:t>
                      </a:r>
                      <a:endParaRPr lang="en-IE" sz="1400" b="1" kern="1200" dirty="0" smtClean="0">
                        <a:solidFill>
                          <a:srgbClr val="000000"/>
                        </a:solidFill>
                        <a:latin typeface="+mn-lt"/>
                        <a:ea typeface="+mn-ea"/>
                        <a:cs typeface="+mn-cs"/>
                      </a:endParaRPr>
                    </a:p>
                  </a:txBody>
                  <a:tcPr>
                    <a:lnL w="9525" cap="flat" cmpd="sng" algn="ctr">
                      <a:noFill/>
                      <a:prstDash val="soli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w="9525" cap="flat" cmpd="sng" algn="ctr">
                      <a:noFill/>
                      <a:prstDash val="solid"/>
                    </a:lnR>
                    <a:lnT>
                      <a:noFill/>
                    </a:lnT>
                    <a:lnB>
                      <a:noFill/>
                    </a:lnB>
                    <a:lnTlToBr w="12700" cmpd="sng">
                      <a:noFill/>
                      <a:prstDash val="solid"/>
                    </a:lnTlToBr>
                    <a:lnBlToTr w="12700" cmpd="sng">
                      <a:noFill/>
                      <a:prstDash val="solid"/>
                    </a:lnBlToTr>
                    <a:solidFill>
                      <a:schemeClr val="bg1"/>
                    </a:solidFill>
                  </a:tcPr>
                </a:tc>
              </a:tr>
              <a:tr h="346899">
                <a:tc>
                  <a:txBody>
                    <a:bodyPr/>
                    <a:lstStyle/>
                    <a:p>
                      <a:pPr marL="0" algn="l" defTabSz="914400" rtl="0" eaLnBrk="1" latinLnBrk="0" hangingPunct="1"/>
                      <a:r>
                        <a:rPr lang="en-IE" sz="1400" kern="1200" dirty="0" smtClean="0">
                          <a:solidFill>
                            <a:srgbClr val="000000"/>
                          </a:solidFill>
                        </a:rPr>
                        <a:t>Online Services Manager</a:t>
                      </a:r>
                      <a:endParaRPr lang="en-IE" sz="1400" b="1" kern="1200" dirty="0" smtClean="0">
                        <a:solidFill>
                          <a:srgbClr val="000000"/>
                        </a:solidFill>
                        <a:latin typeface="+mn-lt"/>
                        <a:ea typeface="+mn-ea"/>
                        <a:cs typeface="+mn-cs"/>
                      </a:endParaRPr>
                    </a:p>
                  </a:txBody>
                  <a:tcPr>
                    <a:lnL w="9525" cap="flat" cmpd="sng" algn="ctr">
                      <a:noFill/>
                      <a:prstDash val="soli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endParaRPr lang="en-IE" sz="1400" dirty="0">
                        <a:solidFill>
                          <a:srgbClr val="000000"/>
                        </a:solidFill>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w="9525" cap="flat" cmpd="sng" algn="ctr">
                      <a:noFill/>
                      <a:prstDash val="solid"/>
                    </a:lnR>
                    <a:lnT>
                      <a:noFill/>
                    </a:lnT>
                    <a:lnB>
                      <a:noFill/>
                    </a:lnB>
                    <a:lnTlToBr w="12700" cmpd="sng">
                      <a:noFill/>
                      <a:prstDash val="solid"/>
                    </a:lnTlToBr>
                    <a:lnBlToTr w="12700" cmpd="sng">
                      <a:noFill/>
                      <a:prstDash val="solid"/>
                    </a:lnBlToTr>
                    <a:solidFill>
                      <a:schemeClr val="bg1"/>
                    </a:solidFill>
                  </a:tcPr>
                </a:tc>
              </a:tr>
              <a:tr h="346899">
                <a:tc>
                  <a:txBody>
                    <a:bodyPr/>
                    <a:lstStyle/>
                    <a:p>
                      <a:pPr marL="0" algn="l" defTabSz="914400" rtl="0" eaLnBrk="1" latinLnBrk="0" hangingPunct="1"/>
                      <a:r>
                        <a:rPr lang="en-IE" sz="1400" kern="1200" dirty="0" smtClean="0">
                          <a:solidFill>
                            <a:srgbClr val="000000"/>
                          </a:solidFill>
                        </a:rPr>
                        <a:t>Registered User, no role</a:t>
                      </a:r>
                      <a:endParaRPr lang="en-IE" sz="1400" b="1" kern="1200" dirty="0" smtClean="0">
                        <a:solidFill>
                          <a:srgbClr val="000000"/>
                        </a:solidFill>
                        <a:latin typeface="+mn-lt"/>
                        <a:ea typeface="+mn-ea"/>
                        <a:cs typeface="+mn-cs"/>
                      </a:endParaRPr>
                    </a:p>
                  </a:txBody>
                  <a:tcP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rPr>
                        <a:t>-</a:t>
                      </a:r>
                      <a:endParaRPr lang="en-IE" sz="1400" dirty="0">
                        <a:solidFill>
                          <a:srgbClr val="000000"/>
                        </a:solidFill>
                      </a:endParaRPr>
                    </a:p>
                  </a:txBody>
                  <a:tcPr>
                    <a:lnL>
                      <a:noFill/>
                    </a:lnL>
                    <a:lnR>
                      <a:noFill/>
                    </a:lnR>
                    <a:lnT>
                      <a:noFill/>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a:noFill/>
                    </a:lnR>
                    <a:lnT>
                      <a:noFill/>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IE" sz="1400" dirty="0" smtClean="0">
                          <a:solidFill>
                            <a:srgbClr val="000000"/>
                          </a:solidFill>
                          <a:latin typeface="Webdings" pitchFamily="18" charset="2"/>
                        </a:rPr>
                        <a:t>a</a:t>
                      </a:r>
                      <a:endParaRPr lang="en-IE" sz="1400" dirty="0">
                        <a:solidFill>
                          <a:srgbClr val="000000"/>
                        </a:solidFill>
                        <a:latin typeface="Webdings" pitchFamily="18" charset="2"/>
                      </a:endParaRPr>
                    </a:p>
                  </a:txBody>
                  <a:tcPr>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solidFill>
                      <a:schemeClr val="bg1"/>
                    </a:solidFill>
                  </a:tcPr>
                </a:tc>
              </a:tr>
            </a:tbl>
          </a:graphicData>
        </a:graphic>
      </p:graphicFrame>
      <p:sp>
        <p:nvSpPr>
          <p:cNvPr id="26628" name="TextBox 15"/>
          <p:cNvSpPr txBox="1">
            <a:spLocks noChangeArrowheads="1"/>
          </p:cNvSpPr>
          <p:nvPr/>
        </p:nvSpPr>
        <p:spPr bwMode="auto">
          <a:xfrm>
            <a:off x="214313" y="1077913"/>
            <a:ext cx="664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IE">
                <a:solidFill>
                  <a:srgbClr val="000000"/>
                </a:solidFill>
              </a:rPr>
              <a:t>This table shows the menu options available by user role:</a:t>
            </a:r>
          </a:p>
        </p:txBody>
      </p:sp>
    </p:spTree>
    <p:extLst>
      <p:ext uri="{BB962C8B-B14F-4D97-AF65-F5344CB8AC3E}">
        <p14:creationId xmlns:p14="http://schemas.microsoft.com/office/powerpoint/2010/main" val="22389708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a:t>
            </a:r>
            <a:r>
              <a:rPr lang="en-US" smtClean="0"/>
              <a:t>Community Colleges Agenda</a:t>
            </a:r>
            <a:endParaRPr lang="en-US" dirty="0"/>
          </a:p>
        </p:txBody>
      </p:sp>
      <p:sp>
        <p:nvSpPr>
          <p:cNvPr id="4" name="TextBox 3"/>
          <p:cNvSpPr txBox="1"/>
          <p:nvPr/>
        </p:nvSpPr>
        <p:spPr>
          <a:xfrm>
            <a:off x="723900" y="1841500"/>
            <a:ext cx="7480300" cy="2308324"/>
          </a:xfrm>
          <a:prstGeom prst="rect">
            <a:avLst/>
          </a:prstGeom>
          <a:noFill/>
        </p:spPr>
        <p:txBody>
          <a:bodyPr wrap="square" rtlCol="0">
            <a:spAutoFit/>
          </a:bodyPr>
          <a:lstStyle/>
          <a:p>
            <a:r>
              <a:rPr lang="en-US" sz="2400" dirty="0" smtClean="0">
                <a:gradFill>
                  <a:gsLst>
                    <a:gs pos="0">
                      <a:schemeClr val="tx1">
                        <a:lumMod val="75000"/>
                        <a:lumOff val="25000"/>
                      </a:schemeClr>
                    </a:gs>
                    <a:gs pos="99000">
                      <a:schemeClr val="tx1">
                        <a:lumMod val="75000"/>
                        <a:lumOff val="25000"/>
                      </a:schemeClr>
                    </a:gs>
                  </a:gsLst>
                  <a:lin ang="5400000" scaled="0"/>
                </a:gradFill>
              </a:rPr>
              <a:t>♦Academic Volume Licensing @ a Glance</a:t>
            </a:r>
          </a:p>
          <a:p>
            <a:r>
              <a:rPr lang="en-US" sz="2400" dirty="0" smtClean="0">
                <a:gradFill>
                  <a:gsLst>
                    <a:gs pos="0">
                      <a:schemeClr val="tx1">
                        <a:lumMod val="75000"/>
                        <a:lumOff val="25000"/>
                      </a:schemeClr>
                    </a:gs>
                    <a:gs pos="99000">
                      <a:schemeClr val="tx1">
                        <a:lumMod val="75000"/>
                        <a:lumOff val="25000"/>
                      </a:schemeClr>
                    </a:gs>
                  </a:gsLst>
                  <a:lin ang="5400000" scaled="0"/>
                </a:gradFill>
              </a:rPr>
              <a:t>♦What is the Enrollment for Education Solutions (EES)</a:t>
            </a:r>
          </a:p>
          <a:p>
            <a:r>
              <a:rPr lang="en-US" sz="2400" smtClean="0">
                <a:gradFill>
                  <a:gsLst>
                    <a:gs pos="0">
                      <a:schemeClr val="tx1">
                        <a:lumMod val="75000"/>
                        <a:lumOff val="25000"/>
                      </a:schemeClr>
                    </a:gs>
                    <a:gs pos="99000">
                      <a:schemeClr val="tx1">
                        <a:lumMod val="75000"/>
                        <a:lumOff val="25000"/>
                      </a:schemeClr>
                    </a:gs>
                  </a:gsLst>
                  <a:lin ang="5400000" scaled="0"/>
                </a:gradFill>
              </a:rPr>
              <a:t>♦Overview </a:t>
            </a:r>
            <a:r>
              <a:rPr lang="en-US" sz="2400" dirty="0">
                <a:gradFill>
                  <a:gsLst>
                    <a:gs pos="0">
                      <a:schemeClr val="tx1">
                        <a:lumMod val="75000"/>
                        <a:lumOff val="25000"/>
                      </a:schemeClr>
                    </a:gs>
                    <a:gs pos="99000">
                      <a:schemeClr val="tx1">
                        <a:lumMod val="75000"/>
                        <a:lumOff val="25000"/>
                      </a:schemeClr>
                    </a:gs>
                  </a:gsLst>
                  <a:lin ang="5400000" scaled="0"/>
                </a:gradFill>
              </a:rPr>
              <a:t>of the Volume Licensing Service Center</a:t>
            </a:r>
          </a:p>
          <a:p>
            <a:r>
              <a:rPr lang="en-US" sz="2400" dirty="0" smtClean="0">
                <a:gradFill>
                  <a:gsLst>
                    <a:gs pos="0">
                      <a:schemeClr val="tx1">
                        <a:lumMod val="75000"/>
                        <a:lumOff val="25000"/>
                      </a:schemeClr>
                    </a:gs>
                    <a:gs pos="99000">
                      <a:schemeClr val="tx1">
                        <a:lumMod val="75000"/>
                        <a:lumOff val="25000"/>
                      </a:schemeClr>
                    </a:gs>
                  </a:gsLst>
                  <a:lin ang="5400000" scaled="0"/>
                </a:gradFill>
              </a:rPr>
              <a:t>♦Resources</a:t>
            </a:r>
          </a:p>
          <a:p>
            <a:r>
              <a:rPr lang="en-US" sz="2400" dirty="0" smtClean="0">
                <a:gradFill>
                  <a:gsLst>
                    <a:gs pos="0">
                      <a:schemeClr val="tx1">
                        <a:lumMod val="75000"/>
                        <a:lumOff val="25000"/>
                      </a:schemeClr>
                    </a:gs>
                    <a:gs pos="99000">
                      <a:schemeClr val="tx1">
                        <a:lumMod val="75000"/>
                        <a:lumOff val="25000"/>
                      </a:schemeClr>
                    </a:gs>
                  </a:gsLst>
                  <a:lin ang="5400000" scaled="0"/>
                </a:gradFill>
              </a:rPr>
              <a:t>♦Q&amp;A</a:t>
            </a:r>
          </a:p>
          <a:p>
            <a:r>
              <a:rPr lang="en-US" sz="2400" dirty="0" smtClean="0">
                <a:gradFill>
                  <a:gsLst>
                    <a:gs pos="0">
                      <a:schemeClr val="tx1">
                        <a:lumMod val="75000"/>
                        <a:lumOff val="25000"/>
                      </a:schemeClr>
                    </a:gs>
                    <a:gs pos="99000">
                      <a:schemeClr val="tx1">
                        <a:lumMod val="75000"/>
                        <a:lumOff val="25000"/>
                      </a:schemeClr>
                    </a:gs>
                  </a:gsLst>
                  <a:lin ang="5400000" scaled="0"/>
                </a:gradFill>
              </a:rPr>
              <a:t>♦Appendix</a:t>
            </a:r>
          </a:p>
        </p:txBody>
      </p:sp>
    </p:spTree>
    <p:extLst>
      <p:ext uri="{BB962C8B-B14F-4D97-AF65-F5344CB8AC3E}">
        <p14:creationId xmlns:p14="http://schemas.microsoft.com/office/powerpoint/2010/main" val="337419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732"/>
            <a:ext cx="4267200" cy="1143000"/>
          </a:xfrm>
        </p:spPr>
        <p:txBody>
          <a:bodyPr>
            <a:normAutofit/>
          </a:bodyPr>
          <a:lstStyle/>
          <a:p>
            <a:r>
              <a:rPr lang="en-US" sz="3600" dirty="0" smtClean="0"/>
              <a:t>Resources</a:t>
            </a:r>
            <a:endParaRPr lang="en-US" sz="3600" dirty="0"/>
          </a:p>
        </p:txBody>
      </p:sp>
    </p:spTree>
    <p:extLst>
      <p:ext uri="{BB962C8B-B14F-4D97-AF65-F5344CB8AC3E}">
        <p14:creationId xmlns:p14="http://schemas.microsoft.com/office/powerpoint/2010/main" val="160473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47547" y="990600"/>
            <a:ext cx="8534400" cy="5135563"/>
          </a:xfrm>
        </p:spPr>
        <p:txBody>
          <a:bodyPr>
            <a:normAutofit/>
          </a:bodyPr>
          <a:lstStyle/>
          <a:p>
            <a:pPr marL="457200" lvl="1" indent="0">
              <a:buNone/>
            </a:pPr>
            <a:endParaRPr lang="en-US" sz="1050" dirty="0" smtClean="0"/>
          </a:p>
          <a:p>
            <a:r>
              <a:rPr lang="en-US" sz="1400" dirty="0" smtClean="0"/>
              <a:t>Product List – published monthly</a:t>
            </a:r>
          </a:p>
          <a:p>
            <a:pPr marL="457200" lvl="1" indent="0">
              <a:buNone/>
            </a:pPr>
            <a:r>
              <a:rPr lang="en-US" sz="1050" dirty="0">
                <a:hlinkClick r:id="rId2"/>
              </a:rPr>
              <a:t>http://</a:t>
            </a:r>
            <a:r>
              <a:rPr lang="en-US" sz="1050" dirty="0" smtClean="0">
                <a:hlinkClick r:id="rId2"/>
              </a:rPr>
              <a:t>www.microsoft.com/licensing/about-licensing/product-licensing.aspx#tab=2</a:t>
            </a:r>
            <a:endParaRPr lang="en-US" sz="1050" dirty="0" smtClean="0"/>
          </a:p>
          <a:p>
            <a:pPr marL="457200" lvl="1" indent="0">
              <a:buNone/>
            </a:pPr>
            <a:endParaRPr lang="en-US" sz="1050" dirty="0"/>
          </a:p>
          <a:p>
            <a:r>
              <a:rPr lang="en-US" sz="1400" dirty="0" smtClean="0"/>
              <a:t>Product Use Rights – published quarterly</a:t>
            </a:r>
          </a:p>
          <a:p>
            <a:pPr marL="457200" lvl="1" indent="0">
              <a:buNone/>
            </a:pPr>
            <a:r>
              <a:rPr lang="en-US" sz="1050" dirty="0">
                <a:hlinkClick r:id="rId2"/>
              </a:rPr>
              <a:t>http://</a:t>
            </a:r>
            <a:r>
              <a:rPr lang="en-US" sz="1050" dirty="0" smtClean="0">
                <a:hlinkClick r:id="rId2"/>
              </a:rPr>
              <a:t>www.microsoft.com/licensing/about-licensing/product-licensing.aspx#tab=1</a:t>
            </a:r>
            <a:endParaRPr lang="en-US" sz="1050" dirty="0" smtClean="0"/>
          </a:p>
          <a:p>
            <a:pPr marL="457200" lvl="1" indent="0">
              <a:buNone/>
            </a:pPr>
            <a:endParaRPr lang="en-US" sz="1050" dirty="0"/>
          </a:p>
          <a:p>
            <a:r>
              <a:rPr lang="en-US" sz="1400" dirty="0" smtClean="0"/>
              <a:t>Volume Licensing Briefs</a:t>
            </a:r>
          </a:p>
          <a:p>
            <a:pPr marL="0" indent="0">
              <a:buNone/>
            </a:pPr>
            <a:r>
              <a:rPr lang="en-US" sz="1400" dirty="0"/>
              <a:t>	</a:t>
            </a:r>
            <a:r>
              <a:rPr lang="en-US" sz="1400" dirty="0">
                <a:hlinkClick r:id="rId3"/>
              </a:rPr>
              <a:t>http://</a:t>
            </a:r>
            <a:r>
              <a:rPr lang="en-US" sz="1400" dirty="0" smtClean="0">
                <a:hlinkClick r:id="rId3"/>
              </a:rPr>
              <a:t>www.microsoft.com/licensing/about-licensing/volume-licensing-briefs.aspx</a:t>
            </a:r>
            <a:endParaRPr lang="en-US" sz="1400" dirty="0" smtClean="0"/>
          </a:p>
          <a:p>
            <a:pPr marL="0" indent="0">
              <a:buNone/>
            </a:pPr>
            <a:endParaRPr lang="en-US" sz="1400" dirty="0"/>
          </a:p>
          <a:p>
            <a:r>
              <a:rPr lang="en-US" sz="1400" dirty="0" smtClean="0"/>
              <a:t>Education customer website</a:t>
            </a:r>
          </a:p>
          <a:p>
            <a:pPr marL="0" indent="0">
              <a:buNone/>
            </a:pPr>
            <a:r>
              <a:rPr lang="en-US" sz="1400" dirty="0"/>
              <a:t>	</a:t>
            </a:r>
            <a:r>
              <a:rPr lang="en-US" sz="1400" dirty="0">
                <a:hlinkClick r:id="rId4"/>
              </a:rPr>
              <a:t>http://</a:t>
            </a:r>
            <a:r>
              <a:rPr lang="en-US" sz="1400" dirty="0" smtClean="0">
                <a:hlinkClick r:id="rId4"/>
              </a:rPr>
              <a:t>www.microsoft.com/education/en-us/buy/Pages/index.aspx</a:t>
            </a:r>
            <a:endParaRPr lang="en-US" sz="1400" dirty="0" smtClean="0"/>
          </a:p>
          <a:p>
            <a:pPr marL="0" indent="0">
              <a:buNone/>
            </a:pPr>
            <a:endParaRPr lang="en-US" sz="1400" dirty="0"/>
          </a:p>
          <a:p>
            <a:r>
              <a:rPr lang="en-US" sz="1400" dirty="0" smtClean="0"/>
              <a:t>Volume Licensing Service Center Site</a:t>
            </a:r>
          </a:p>
          <a:p>
            <a:pPr marL="0" indent="0">
              <a:buNone/>
            </a:pPr>
            <a:r>
              <a:rPr lang="en-US" sz="1400" dirty="0"/>
              <a:t>	</a:t>
            </a:r>
            <a:r>
              <a:rPr lang="en-US" sz="1400" dirty="0">
                <a:hlinkClick r:id="rId5"/>
              </a:rPr>
              <a:t>https://</a:t>
            </a:r>
            <a:r>
              <a:rPr lang="en-US" sz="1400" dirty="0" smtClean="0">
                <a:hlinkClick r:id="rId5"/>
              </a:rPr>
              <a:t>www.microsoft.com/licensing/servicecenter/default.aspx</a:t>
            </a:r>
            <a:endParaRPr lang="en-US" sz="1400" dirty="0" smtClean="0"/>
          </a:p>
          <a:p>
            <a:pPr marL="0" indent="0">
              <a:buNone/>
            </a:pPr>
            <a:endParaRPr lang="en-US" sz="1400" dirty="0"/>
          </a:p>
          <a:p>
            <a:r>
              <a:rPr lang="en-US" sz="1400" dirty="0" smtClean="0"/>
              <a:t>Software Assurance Benefits</a:t>
            </a:r>
          </a:p>
          <a:p>
            <a:pPr marL="0" indent="0">
              <a:buNone/>
            </a:pPr>
            <a:r>
              <a:rPr lang="en-US" sz="1400" dirty="0"/>
              <a:t>	</a:t>
            </a:r>
            <a:r>
              <a:rPr lang="en-US" sz="1400" dirty="0">
                <a:hlinkClick r:id="rId6"/>
              </a:rPr>
              <a:t>http://</a:t>
            </a:r>
            <a:r>
              <a:rPr lang="en-US" sz="1400" dirty="0" smtClean="0">
                <a:hlinkClick r:id="rId6"/>
              </a:rPr>
              <a:t>www.microsoft.com/licensing/software-assurance/default.aspx</a:t>
            </a:r>
            <a:endParaRPr lang="en-US" sz="1400" dirty="0" smtClean="0"/>
          </a:p>
          <a:p>
            <a:pPr marL="0" indent="0">
              <a:buNone/>
            </a:pPr>
            <a:endParaRPr lang="en-US" sz="1400" dirty="0"/>
          </a:p>
          <a:p>
            <a:r>
              <a:rPr lang="en-US" sz="1400" dirty="0" smtClean="0"/>
              <a:t>Home Use Program</a:t>
            </a:r>
          </a:p>
          <a:p>
            <a:pPr marL="0" indent="0">
              <a:buNone/>
            </a:pPr>
            <a:r>
              <a:rPr lang="en-US" sz="1400" dirty="0" smtClean="0"/>
              <a:t>	</a:t>
            </a:r>
            <a:r>
              <a:rPr lang="en-US" sz="1400" dirty="0">
                <a:hlinkClick r:id="rId7"/>
              </a:rPr>
              <a:t>http://</a:t>
            </a:r>
            <a:r>
              <a:rPr lang="en-US" sz="1400" dirty="0" smtClean="0">
                <a:hlinkClick r:id="rId7"/>
              </a:rPr>
              <a:t>www.microsoft.com/licensing/software-assurance/home-use-program.aspx</a:t>
            </a:r>
            <a:r>
              <a:rPr lang="en-US" sz="1400" dirty="0" smtClean="0"/>
              <a:t>	</a:t>
            </a:r>
          </a:p>
        </p:txBody>
      </p:sp>
    </p:spTree>
    <p:extLst>
      <p:ext uri="{BB962C8B-B14F-4D97-AF65-F5344CB8AC3E}">
        <p14:creationId xmlns:p14="http://schemas.microsoft.com/office/powerpoint/2010/main" val="380331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(cont’d)</a:t>
            </a:r>
            <a:endParaRPr lang="en-US" dirty="0"/>
          </a:p>
        </p:txBody>
      </p:sp>
      <p:sp>
        <p:nvSpPr>
          <p:cNvPr id="3" name="Content Placeholder 2"/>
          <p:cNvSpPr>
            <a:spLocks noGrp="1"/>
          </p:cNvSpPr>
          <p:nvPr>
            <p:ph idx="1"/>
          </p:nvPr>
        </p:nvSpPr>
        <p:spPr>
          <a:xfrm>
            <a:off x="347547" y="990600"/>
            <a:ext cx="8534400" cy="5135563"/>
          </a:xfrm>
        </p:spPr>
        <p:txBody>
          <a:bodyPr>
            <a:normAutofit fontScale="92500" lnSpcReduction="10000"/>
          </a:bodyPr>
          <a:lstStyle/>
          <a:p>
            <a:pPr marL="457200" lvl="1" indent="0">
              <a:buNone/>
            </a:pPr>
            <a:endParaRPr lang="en-US" dirty="0"/>
          </a:p>
          <a:p>
            <a:r>
              <a:rPr lang="en-US" dirty="0"/>
              <a:t>Volume Activation Planning </a:t>
            </a:r>
            <a:r>
              <a:rPr lang="en-US" dirty="0" smtClean="0"/>
              <a:t>Guide</a:t>
            </a:r>
          </a:p>
          <a:p>
            <a:pPr marL="457200" lvl="1" indent="0">
              <a:buNone/>
            </a:pPr>
            <a:r>
              <a:rPr lang="en-US" dirty="0" smtClean="0">
                <a:hlinkClick r:id="rId2"/>
              </a:rPr>
              <a:t>http</a:t>
            </a:r>
            <a:r>
              <a:rPr lang="en-US" dirty="0">
                <a:hlinkClick r:id="rId2"/>
              </a:rPr>
              <a:t>://</a:t>
            </a:r>
            <a:r>
              <a:rPr lang="en-US" dirty="0" smtClean="0">
                <a:hlinkClick r:id="rId2"/>
              </a:rPr>
              <a:t>technet.microsoft.com/en-us/library/dd878528.aspx</a:t>
            </a:r>
            <a:endParaRPr lang="en-US" dirty="0" smtClean="0"/>
          </a:p>
          <a:p>
            <a:pPr marL="0" indent="0">
              <a:buNone/>
            </a:pPr>
            <a:endParaRPr lang="en-US" dirty="0"/>
          </a:p>
          <a:p>
            <a:r>
              <a:rPr lang="en-US" dirty="0"/>
              <a:t>Microsoft Activation </a:t>
            </a:r>
            <a:r>
              <a:rPr lang="en-US" dirty="0" smtClean="0"/>
              <a:t>Center</a:t>
            </a:r>
          </a:p>
          <a:p>
            <a:pPr marL="457200" lvl="1" indent="0">
              <a:buNone/>
            </a:pPr>
            <a:r>
              <a:rPr lang="en-US" dirty="0" smtClean="0">
                <a:hlinkClick r:id="rId3"/>
              </a:rPr>
              <a:t>http</a:t>
            </a:r>
            <a:r>
              <a:rPr lang="en-US" dirty="0">
                <a:hlinkClick r:id="rId3"/>
              </a:rPr>
              <a:t>://</a:t>
            </a:r>
            <a:r>
              <a:rPr lang="en-US" dirty="0" smtClean="0">
                <a:hlinkClick r:id="rId3"/>
              </a:rPr>
              <a:t>www.microsoft.com/licensing/resources/vol/numbers.mspx</a:t>
            </a:r>
            <a:endParaRPr lang="en-US" dirty="0"/>
          </a:p>
          <a:p>
            <a:pPr marL="457200" lvl="1" indent="0">
              <a:buNone/>
            </a:pPr>
            <a:endParaRPr lang="en-US" dirty="0"/>
          </a:p>
          <a:p>
            <a:r>
              <a:rPr lang="en-US" dirty="0"/>
              <a:t>Windows Deployment Resources and Videos</a:t>
            </a:r>
          </a:p>
          <a:p>
            <a:pPr marL="457200" lvl="1" indent="0">
              <a:buNone/>
            </a:pPr>
            <a:r>
              <a:rPr lang="en-US" dirty="0">
                <a:hlinkClick r:id="rId4"/>
              </a:rPr>
              <a:t>http://www.technet.com/volumeactivation</a:t>
            </a:r>
            <a:r>
              <a:rPr lang="en-US" dirty="0"/>
              <a:t/>
            </a:r>
            <a:br>
              <a:rPr lang="en-US" dirty="0"/>
            </a:br>
            <a:endParaRPr lang="en-US" dirty="0"/>
          </a:p>
          <a:p>
            <a:r>
              <a:rPr lang="en-US" dirty="0" smtClean="0"/>
              <a:t>Office Deployment Resources</a:t>
            </a:r>
          </a:p>
          <a:p>
            <a:pPr marL="457200" lvl="1" indent="0">
              <a:buNone/>
            </a:pPr>
            <a:r>
              <a:rPr lang="en-US" dirty="0" smtClean="0">
                <a:hlinkClick r:id="rId5"/>
              </a:rPr>
              <a:t>http</a:t>
            </a:r>
            <a:r>
              <a:rPr lang="en-US" dirty="0">
                <a:hlinkClick r:id="rId5"/>
              </a:rPr>
              <a:t>://activateoffice.com</a:t>
            </a:r>
            <a:r>
              <a:rPr lang="en-US" dirty="0" smtClean="0">
                <a:hlinkClick r:id="rId5"/>
              </a:rPr>
              <a:t>/</a:t>
            </a:r>
            <a:endParaRPr lang="en-US" dirty="0" smtClean="0"/>
          </a:p>
          <a:p>
            <a:pPr marL="457200" lvl="1" indent="0">
              <a:buNone/>
            </a:pPr>
            <a:endParaRPr lang="en-US" dirty="0"/>
          </a:p>
          <a:p>
            <a:r>
              <a:rPr lang="en-US" dirty="0"/>
              <a:t>Office 2010 Volume Activation Planning Site</a:t>
            </a:r>
          </a:p>
          <a:p>
            <a:pPr marL="457200" lvl="1" indent="0">
              <a:buNone/>
            </a:pPr>
            <a:r>
              <a:rPr lang="en-US" dirty="0">
                <a:hlinkClick r:id="rId6"/>
              </a:rPr>
              <a:t>http://technet.microsoft.com/library/ee624358(office.14).</a:t>
            </a:r>
            <a:r>
              <a:rPr lang="en-US" dirty="0" smtClean="0">
                <a:hlinkClick r:id="rId6"/>
              </a:rPr>
              <a:t>aspx#section2</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89848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732"/>
            <a:ext cx="4267200" cy="1143000"/>
          </a:xfrm>
        </p:spPr>
        <p:txBody>
          <a:bodyPr>
            <a:normAutofit/>
          </a:bodyPr>
          <a:lstStyle/>
          <a:p>
            <a:r>
              <a:rPr lang="en-US" sz="3600" dirty="0" smtClean="0"/>
              <a:t>Q &amp; A</a:t>
            </a:r>
            <a:endParaRPr lang="en-US" sz="3600" dirty="0"/>
          </a:p>
        </p:txBody>
      </p:sp>
    </p:spTree>
    <p:extLst>
      <p:ext uri="{BB962C8B-B14F-4D97-AF65-F5344CB8AC3E}">
        <p14:creationId xmlns:p14="http://schemas.microsoft.com/office/powerpoint/2010/main" val="363039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bar"/>
          <p:cNvPicPr>
            <a:picLocks noChangeAspect="1" noChangeArrowheads="1"/>
          </p:cNvPicPr>
          <p:nvPr/>
        </p:nvPicPr>
        <p:blipFill>
          <a:blip r:embed="rId3" cstate="print"/>
          <a:srcRect/>
          <a:stretch>
            <a:fillRect/>
          </a:stretch>
        </p:blipFill>
        <p:spPr bwMode="auto">
          <a:xfrm>
            <a:off x="0" y="2265363"/>
            <a:ext cx="8448675" cy="1798637"/>
          </a:xfrm>
          <a:prstGeom prst="rect">
            <a:avLst/>
          </a:prstGeom>
          <a:noFill/>
        </p:spPr>
      </p:pic>
      <p:sp>
        <p:nvSpPr>
          <p:cNvPr id="5" name="Text Box 3"/>
          <p:cNvSpPr txBox="1">
            <a:spLocks noChangeArrowheads="1"/>
          </p:cNvSpPr>
          <p:nvPr/>
        </p:nvSpPr>
        <p:spPr bwMode="blackWhite">
          <a:xfrm>
            <a:off x="457200" y="5105400"/>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t>© </a:t>
            </a:r>
            <a:r>
              <a:rPr lang="en-US" sz="800" dirty="0" smtClean="0"/>
              <a:t>2012 </a:t>
            </a:r>
            <a:r>
              <a:rPr lang="en-US" sz="800" dirty="0"/>
              <a:t>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Partners should refer to their agreements for a full understanding of their rights and obligations under Microsoft’s Volume Licensing programs.  MICROSOFT MAKES NO WARRANTIES, EXPRESS, IMPLIED OR STATUTORY, AS TO THE INFORMATION IN THIS PRESENTATION.</a:t>
            </a:r>
            <a:endParaRPr lang="en-US" sz="700" dirty="0">
              <a:latin typeface="Trebuchet MS" pitchFamily="34" charset="0"/>
              <a:cs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880" y="1072090"/>
            <a:ext cx="5677612" cy="4387246"/>
          </a:xfrm>
          <a:prstGeom prst="rect">
            <a:avLst/>
          </a:prstGeom>
        </p:spPr>
      </p:pic>
    </p:spTree>
    <p:extLst>
      <p:ext uri="{BB962C8B-B14F-4D97-AF65-F5344CB8AC3E}">
        <p14:creationId xmlns:p14="http://schemas.microsoft.com/office/powerpoint/2010/main" val="30804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Academic Volume Licensing – At a Glance</a:t>
            </a:r>
            <a:endParaRPr lang="en-US" dirty="0"/>
          </a:p>
        </p:txBody>
      </p:sp>
      <p:grpSp>
        <p:nvGrpSpPr>
          <p:cNvPr id="7" name="Group 6"/>
          <p:cNvGrpSpPr/>
          <p:nvPr/>
        </p:nvGrpSpPr>
        <p:grpSpPr>
          <a:xfrm>
            <a:off x="7086600" y="1616935"/>
            <a:ext cx="1953968" cy="3791294"/>
            <a:chOff x="118238" y="1702042"/>
            <a:chExt cx="1953968" cy="3791294"/>
          </a:xfrm>
        </p:grpSpPr>
        <p:sp>
          <p:nvSpPr>
            <p:cNvPr id="17" name="Oval 7"/>
            <p:cNvSpPr>
              <a:spLocks noChangeArrowheads="1"/>
            </p:cNvSpPr>
            <p:nvPr/>
          </p:nvSpPr>
          <p:spPr bwMode="auto">
            <a:xfrm flipV="1">
              <a:off x="118238" y="2229666"/>
              <a:ext cx="1953968" cy="3263670"/>
            </a:xfrm>
            <a:prstGeom prst="round2SameRect">
              <a:avLst>
                <a:gd name="adj1" fmla="val 6666"/>
                <a:gd name="adj2" fmla="val 0"/>
              </a:avLst>
            </a:prstGeom>
            <a:solidFill>
              <a:schemeClr val="accent6">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defTabSz="457200"/>
              <a:endParaRPr lang="en-US" altLang="zh-CN" sz="3600" dirty="0">
                <a:solidFill>
                  <a:prstClr val="white">
                    <a:alpha val="99000"/>
                  </a:prstClr>
                </a:solidFill>
              </a:endParaRPr>
            </a:p>
          </p:txBody>
        </p:sp>
        <p:graphicFrame>
          <p:nvGraphicFramePr>
            <p:cNvPr id="18" name="Group 262"/>
            <p:cNvGraphicFramePr>
              <a:graphicFrameLocks/>
            </p:cNvGraphicFramePr>
            <p:nvPr>
              <p:extLst>
                <p:ext uri="{D42A27DB-BD31-4B8C-83A1-F6EECF244321}">
                  <p14:modId xmlns:p14="http://schemas.microsoft.com/office/powerpoint/2010/main" val="3154585311"/>
                </p:ext>
              </p:extLst>
            </p:nvPr>
          </p:nvGraphicFramePr>
          <p:xfrm>
            <a:off x="228207" y="2342502"/>
            <a:ext cx="1695194" cy="2961567"/>
          </p:xfrm>
          <a:graphic>
            <a:graphicData uri="http://schemas.openxmlformats.org/drawingml/2006/table">
              <a:tbl>
                <a:tblPr/>
                <a:tblGrid>
                  <a:gridCol w="1695194"/>
                </a:tblGrid>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5-license minimum order</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sz="1100" kern="1200" baseline="0" dirty="0" smtClean="0">
                            <a:solidFill>
                              <a:schemeClr val="tx1">
                                <a:lumMod val="85000"/>
                                <a:lumOff val="15000"/>
                                <a:alpha val="99000"/>
                              </a:schemeClr>
                            </a:solidFill>
                            <a:latin typeface="+mn-lt"/>
                            <a:ea typeface="+mn-ea"/>
                            <a:cs typeface="+mn-cs"/>
                          </a:rPr>
                          <a:t>No institution-wide commitment</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Software Assurance optional</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2-year</a:t>
                        </a:r>
                        <a:r>
                          <a:rPr lang="en-US" altLang="zh-CN" sz="1100" kern="1200" baseline="0" dirty="0" smtClean="0">
                            <a:solidFill>
                              <a:schemeClr val="tx1">
                                <a:lumMod val="85000"/>
                                <a:lumOff val="15000"/>
                                <a:alpha val="99000"/>
                              </a:schemeClr>
                            </a:solidFill>
                            <a:latin typeface="+mn-lt"/>
                            <a:ea typeface="+mn-ea"/>
                            <a:cs typeface="+mn-cs"/>
                          </a:rPr>
                          <a:t> agreement </a:t>
                        </a:r>
                        <a:br>
                          <a:rPr lang="en-US" altLang="zh-CN" sz="1100" kern="1200" baseline="0" dirty="0" smtClean="0">
                            <a:solidFill>
                              <a:schemeClr val="tx1">
                                <a:lumMod val="85000"/>
                                <a:lumOff val="15000"/>
                                <a:alpha val="99000"/>
                              </a:schemeClr>
                            </a:solidFill>
                            <a:latin typeface="+mn-lt"/>
                            <a:ea typeface="+mn-ea"/>
                            <a:cs typeface="+mn-cs"/>
                          </a:rPr>
                        </a:br>
                        <a:r>
                          <a:rPr lang="en-US" altLang="zh-CN" sz="1100" kern="1200" baseline="0" dirty="0" smtClean="0">
                            <a:solidFill>
                              <a:schemeClr val="tx1">
                                <a:lumMod val="85000"/>
                                <a:lumOff val="15000"/>
                                <a:alpha val="99000"/>
                              </a:schemeClr>
                            </a:solidFill>
                            <a:latin typeface="+mn-lt"/>
                            <a:ea typeface="+mn-ea"/>
                            <a:cs typeface="+mn-cs"/>
                          </a:rPr>
                          <a:t>term</a:t>
                        </a:r>
                        <a:endParaRPr lang="en-US" altLang="zh-CN" sz="1100" kern="1200" dirty="0" smtClean="0">
                          <a:solidFill>
                            <a:schemeClr val="tx1">
                              <a:lumMod val="85000"/>
                              <a:lumOff val="15000"/>
                              <a:alpha val="99000"/>
                            </a:schemeClr>
                          </a:solidFill>
                          <a:latin typeface="+mn-lt"/>
                          <a:ea typeface="+mn-ea"/>
                          <a:cs typeface="+mn-cs"/>
                        </a:endParaRP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Perpetual licenses</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No student option available</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One price</a:t>
                        </a:r>
                        <a:r>
                          <a:rPr lang="en-US" altLang="zh-CN" sz="1100" kern="1200" baseline="0" dirty="0" smtClean="0">
                            <a:solidFill>
                              <a:schemeClr val="tx1">
                                <a:lumMod val="85000"/>
                                <a:lumOff val="15000"/>
                                <a:alpha val="99000"/>
                              </a:schemeClr>
                            </a:solidFill>
                            <a:latin typeface="+mn-lt"/>
                            <a:ea typeface="+mn-ea"/>
                            <a:cs typeface="+mn-cs"/>
                          </a:rPr>
                          <a:t> level</a:t>
                        </a:r>
                        <a:endParaRPr lang="en-US" altLang="zh-CN" sz="1100" kern="1200" dirty="0" smtClean="0">
                          <a:solidFill>
                            <a:schemeClr val="tx1">
                              <a:lumMod val="85000"/>
                              <a:lumOff val="15000"/>
                              <a:alpha val="99000"/>
                            </a:schemeClr>
                          </a:solidFill>
                          <a:latin typeface="+mn-lt"/>
                          <a:ea typeface="+mn-ea"/>
                          <a:cs typeface="+mn-cs"/>
                        </a:endParaRP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EDF9"/>
                      </a:solidFill>
                    </a:tcPr>
                  </a:tc>
                </a:tr>
              </a:tbl>
            </a:graphicData>
          </a:graphic>
        </p:graphicFrame>
        <p:sp>
          <p:nvSpPr>
            <p:cNvPr id="19" name="Round Same Side Corner Rectangle 18"/>
            <p:cNvSpPr/>
            <p:nvPr/>
          </p:nvSpPr>
          <p:spPr bwMode="auto">
            <a:xfrm>
              <a:off x="125602" y="1702042"/>
              <a:ext cx="1945004" cy="527624"/>
            </a:xfrm>
            <a:prstGeom prst="round2Same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tx1">
                      <a:lumMod val="65000"/>
                      <a:lumOff val="35000"/>
                      <a:alpha val="99000"/>
                    </a:schemeClr>
                  </a:solidFill>
                </a:rPr>
                <a:t>Open License </a:t>
              </a:r>
              <a:br>
                <a:rPr lang="en-US" sz="1300" b="1" dirty="0" smtClean="0">
                  <a:solidFill>
                    <a:schemeClr val="tx1">
                      <a:lumMod val="65000"/>
                      <a:lumOff val="35000"/>
                      <a:alpha val="99000"/>
                    </a:schemeClr>
                  </a:solidFill>
                </a:rPr>
              </a:br>
              <a:r>
                <a:rPr lang="en-US" sz="1300" b="1" dirty="0" smtClean="0">
                  <a:solidFill>
                    <a:schemeClr val="tx1">
                      <a:lumMod val="65000"/>
                      <a:lumOff val="35000"/>
                      <a:alpha val="99000"/>
                    </a:schemeClr>
                  </a:solidFill>
                </a:rPr>
                <a:t>for Academic</a:t>
              </a:r>
            </a:p>
          </p:txBody>
        </p:sp>
      </p:grpSp>
      <p:sp>
        <p:nvSpPr>
          <p:cNvPr id="23" name="Oval 7"/>
          <p:cNvSpPr>
            <a:spLocks noChangeArrowheads="1"/>
          </p:cNvSpPr>
          <p:nvPr/>
        </p:nvSpPr>
        <p:spPr bwMode="auto">
          <a:xfrm flipV="1">
            <a:off x="2667000" y="2144555"/>
            <a:ext cx="2207198" cy="4450776"/>
          </a:xfrm>
          <a:prstGeom prst="round2SameRect">
            <a:avLst>
              <a:gd name="adj1" fmla="val 7777"/>
              <a:gd name="adj2" fmla="val 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defTabSz="457200"/>
            <a:endParaRPr lang="en-US" altLang="zh-CN" sz="3600" dirty="0">
              <a:solidFill>
                <a:prstClr val="white">
                  <a:alpha val="99000"/>
                </a:prstClr>
              </a:solidFill>
            </a:endParaRPr>
          </a:p>
        </p:txBody>
      </p:sp>
      <p:graphicFrame>
        <p:nvGraphicFramePr>
          <p:cNvPr id="24" name="Group 262"/>
          <p:cNvGraphicFramePr>
            <a:graphicFrameLocks/>
          </p:cNvGraphicFramePr>
          <p:nvPr>
            <p:extLst>
              <p:ext uri="{D42A27DB-BD31-4B8C-83A1-F6EECF244321}">
                <p14:modId xmlns:p14="http://schemas.microsoft.com/office/powerpoint/2010/main" val="1715118673"/>
              </p:ext>
            </p:extLst>
          </p:nvPr>
        </p:nvGraphicFramePr>
        <p:xfrm>
          <a:off x="2795432" y="2209769"/>
          <a:ext cx="1923712" cy="4421848"/>
        </p:xfrm>
        <a:graphic>
          <a:graphicData uri="http://schemas.openxmlformats.org/drawingml/2006/table">
            <a:tbl>
              <a:tblPr/>
              <a:tblGrid>
                <a:gridCol w="1923712"/>
              </a:tblGrid>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Count PCs</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sz="1100" kern="1200" baseline="0" dirty="0" smtClean="0">
                          <a:solidFill>
                            <a:schemeClr val="tx1">
                              <a:lumMod val="85000"/>
                              <a:lumOff val="15000"/>
                              <a:alpha val="99000"/>
                            </a:schemeClr>
                          </a:solidFill>
                          <a:latin typeface="+mn-lt"/>
                          <a:ea typeface="+mn-ea"/>
                          <a:cs typeface="+mn-cs"/>
                        </a:rPr>
                        <a:t>Institution-wide commitment</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Software Assurance included</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12 or</a:t>
                      </a:r>
                      <a:r>
                        <a:rPr lang="en-US" altLang="zh-CN" sz="1100" kern="1200" baseline="0" dirty="0" smtClean="0">
                          <a:solidFill>
                            <a:schemeClr val="tx1">
                              <a:lumMod val="85000"/>
                              <a:lumOff val="15000"/>
                              <a:alpha val="99000"/>
                            </a:schemeClr>
                          </a:solidFill>
                          <a:latin typeface="+mn-lt"/>
                          <a:ea typeface="+mn-ea"/>
                          <a:cs typeface="+mn-cs"/>
                        </a:rPr>
                        <a:t> 36 month subscription term</a:t>
                      </a:r>
                      <a:endParaRPr lang="en-US" altLang="zh-CN" sz="1100" kern="1200" dirty="0" smtClean="0">
                        <a:solidFill>
                          <a:schemeClr val="tx1">
                            <a:lumMod val="85000"/>
                            <a:lumOff val="15000"/>
                            <a:alpha val="99000"/>
                          </a:schemeClr>
                        </a:solidFill>
                        <a:latin typeface="+mn-lt"/>
                        <a:ea typeface="+mn-ea"/>
                        <a:cs typeface="+mn-cs"/>
                      </a:endParaRP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300</a:t>
                      </a:r>
                      <a:r>
                        <a:rPr lang="en-US" altLang="zh-CN" sz="1100" kern="1200" baseline="0" dirty="0" smtClean="0">
                          <a:solidFill>
                            <a:schemeClr val="tx1">
                              <a:lumMod val="85000"/>
                              <a:lumOff val="15000"/>
                              <a:alpha val="99000"/>
                            </a:schemeClr>
                          </a:solidFill>
                          <a:latin typeface="+mn-lt"/>
                          <a:ea typeface="+mn-ea"/>
                          <a:cs typeface="+mn-cs"/>
                        </a:rPr>
                        <a:t> unit minimum order (</a:t>
                      </a:r>
                      <a:r>
                        <a:rPr lang="en-US" altLang="zh-CN" sz="1100" kern="1200" baseline="0" dirty="0" err="1" smtClean="0">
                          <a:solidFill>
                            <a:schemeClr val="tx1">
                              <a:lumMod val="85000"/>
                              <a:lumOff val="15000"/>
                              <a:alpha val="99000"/>
                            </a:schemeClr>
                          </a:solidFill>
                          <a:latin typeface="+mn-lt"/>
                          <a:ea typeface="+mn-ea"/>
                          <a:cs typeface="+mn-cs"/>
                        </a:rPr>
                        <a:t>mins</a:t>
                      </a:r>
                      <a:r>
                        <a:rPr lang="en-US" altLang="zh-CN" sz="1100" kern="1200" baseline="0" dirty="0" smtClean="0">
                          <a:solidFill>
                            <a:schemeClr val="tx1">
                              <a:lumMod val="85000"/>
                              <a:lumOff val="15000"/>
                              <a:alpha val="99000"/>
                            </a:schemeClr>
                          </a:solidFill>
                          <a:latin typeface="+mn-lt"/>
                          <a:ea typeface="+mn-ea"/>
                          <a:cs typeface="+mn-cs"/>
                        </a:rPr>
                        <a:t> vary by region)</a:t>
                      </a:r>
                      <a:endParaRPr lang="en-US" altLang="zh-CN" sz="1100" kern="1200" dirty="0" smtClean="0">
                        <a:solidFill>
                          <a:schemeClr val="tx1">
                            <a:lumMod val="85000"/>
                            <a:lumOff val="15000"/>
                            <a:alpha val="99000"/>
                          </a:schemeClr>
                        </a:solidFill>
                        <a:latin typeface="+mn-lt"/>
                        <a:ea typeface="+mn-ea"/>
                        <a:cs typeface="+mn-cs"/>
                      </a:endParaRP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Student Option with free ESD*</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2 pricing</a:t>
                      </a:r>
                      <a:r>
                        <a:rPr lang="en-US" altLang="zh-CN" sz="1100" kern="1200" baseline="0" dirty="0" smtClean="0">
                          <a:solidFill>
                            <a:schemeClr val="tx1">
                              <a:lumMod val="85000"/>
                              <a:lumOff val="15000"/>
                              <a:alpha val="99000"/>
                            </a:schemeClr>
                          </a:solidFill>
                          <a:latin typeface="+mn-lt"/>
                          <a:ea typeface="+mn-ea"/>
                          <a:cs typeface="+mn-cs"/>
                        </a:rPr>
                        <a:t> levels for platform products</a:t>
                      </a:r>
                      <a:endParaRPr lang="en-US" altLang="zh-CN" sz="1100" kern="1200" dirty="0" smtClean="0">
                        <a:solidFill>
                          <a:schemeClr val="tx1">
                            <a:lumMod val="85000"/>
                            <a:lumOff val="15000"/>
                            <a:alpha val="99000"/>
                          </a:schemeClr>
                        </a:solidFill>
                        <a:latin typeface="+mn-lt"/>
                        <a:ea typeface="+mn-ea"/>
                        <a:cs typeface="+mn-cs"/>
                      </a:endParaRP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Primary and secondary schools only</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Online Services</a:t>
                      </a:r>
                    </a:p>
                  </a:txBody>
                  <a:tcPr marR="0" marT="9144" marB="9144"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Enrollment under the Campus and School Agreement</a:t>
                      </a:r>
                    </a:p>
                  </a:txBody>
                  <a:tcPr marR="0" marT="9144" marB="9144"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390064">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Subscription licenses</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DF8"/>
                    </a:solidFill>
                  </a:tcPr>
                </a:tc>
              </a:tr>
            </a:tbl>
          </a:graphicData>
        </a:graphic>
      </p:graphicFrame>
      <p:sp>
        <p:nvSpPr>
          <p:cNvPr id="25" name="Round Same Side Corner Rectangle 24"/>
          <p:cNvSpPr/>
          <p:nvPr/>
        </p:nvSpPr>
        <p:spPr bwMode="auto">
          <a:xfrm>
            <a:off x="2667000" y="1616935"/>
            <a:ext cx="2207198" cy="527624"/>
          </a:xfrm>
          <a:prstGeom prst="round2Same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tx1">
                    <a:lumMod val="65000"/>
                    <a:lumOff val="35000"/>
                    <a:alpha val="99000"/>
                  </a:schemeClr>
                </a:solidFill>
              </a:rPr>
              <a:t>School Enrollment</a:t>
            </a:r>
          </a:p>
        </p:txBody>
      </p:sp>
      <p:grpSp>
        <p:nvGrpSpPr>
          <p:cNvPr id="6" name="Group 5"/>
          <p:cNvGrpSpPr/>
          <p:nvPr/>
        </p:nvGrpSpPr>
        <p:grpSpPr>
          <a:xfrm>
            <a:off x="152400" y="1635077"/>
            <a:ext cx="2387328" cy="4647959"/>
            <a:chOff x="6605753" y="1702042"/>
            <a:chExt cx="2387328" cy="4647959"/>
          </a:xfrm>
        </p:grpSpPr>
        <p:sp>
          <p:nvSpPr>
            <p:cNvPr id="26" name="Oval 7"/>
            <p:cNvSpPr>
              <a:spLocks noChangeArrowheads="1"/>
            </p:cNvSpPr>
            <p:nvPr/>
          </p:nvSpPr>
          <p:spPr bwMode="auto">
            <a:xfrm flipV="1">
              <a:off x="6605753" y="2229666"/>
              <a:ext cx="2387328" cy="4120334"/>
            </a:xfrm>
            <a:prstGeom prst="round2SameRect">
              <a:avLst>
                <a:gd name="adj1" fmla="val 4111"/>
                <a:gd name="adj2" fmla="val 0"/>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defTabSz="457200"/>
              <a:endParaRPr lang="en-US" altLang="zh-CN" sz="3600" dirty="0">
                <a:solidFill>
                  <a:prstClr val="white">
                    <a:alpha val="99000"/>
                  </a:prstClr>
                </a:solidFill>
              </a:endParaRPr>
            </a:p>
          </p:txBody>
        </p:sp>
        <p:graphicFrame>
          <p:nvGraphicFramePr>
            <p:cNvPr id="27" name="Group 262"/>
            <p:cNvGraphicFramePr>
              <a:graphicFrameLocks/>
            </p:cNvGraphicFramePr>
            <p:nvPr>
              <p:extLst>
                <p:ext uri="{D42A27DB-BD31-4B8C-83A1-F6EECF244321}">
                  <p14:modId xmlns:p14="http://schemas.microsoft.com/office/powerpoint/2010/main" val="3916727503"/>
                </p:ext>
              </p:extLst>
            </p:nvPr>
          </p:nvGraphicFramePr>
          <p:xfrm>
            <a:off x="6705600" y="2316520"/>
            <a:ext cx="2227760" cy="4033481"/>
          </p:xfrm>
          <a:graphic>
            <a:graphicData uri="http://schemas.openxmlformats.org/drawingml/2006/table">
              <a:tbl>
                <a:tblPr/>
                <a:tblGrid>
                  <a:gridCol w="2227760"/>
                </a:tblGrid>
                <a:tr h="35891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Count employees (FTE)</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36134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sz="1100" kern="1200" baseline="0" dirty="0" smtClean="0">
                            <a:solidFill>
                              <a:schemeClr val="tx1">
                                <a:lumMod val="75000"/>
                                <a:lumOff val="25000"/>
                              </a:schemeClr>
                            </a:solidFill>
                            <a:latin typeface="+mn-lt"/>
                            <a:ea typeface="+mn-ea"/>
                            <a:cs typeface="+mn-cs"/>
                          </a:rPr>
                          <a:t>Institution-wide commitment for desktop platform products</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36134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Add additional products in any quantity</a:t>
                        </a:r>
                        <a:r>
                          <a:rPr lang="en-US" altLang="zh-CN" sz="1100" kern="1200" baseline="0" dirty="0" smtClean="0">
                            <a:solidFill>
                              <a:schemeClr val="tx1">
                                <a:lumMod val="75000"/>
                                <a:lumOff val="25000"/>
                              </a:schemeClr>
                            </a:solidFill>
                            <a:latin typeface="+mn-lt"/>
                            <a:ea typeface="+mn-ea"/>
                            <a:cs typeface="+mn-cs"/>
                          </a:rPr>
                          <a:t> </a:t>
                        </a:r>
                        <a:r>
                          <a:rPr lang="en-US" altLang="zh-CN" sz="1100" kern="1200" dirty="0" smtClean="0">
                            <a:solidFill>
                              <a:schemeClr val="tx1">
                                <a:lumMod val="75000"/>
                                <a:lumOff val="25000"/>
                              </a:schemeClr>
                            </a:solidFill>
                            <a:latin typeface="+mn-lt"/>
                            <a:ea typeface="+mn-ea"/>
                            <a:cs typeface="+mn-cs"/>
                          </a:rPr>
                          <a:t>as needed</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35891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12 or</a:t>
                        </a:r>
                        <a:r>
                          <a:rPr lang="en-US" altLang="zh-CN" sz="1100" kern="1200" baseline="0" dirty="0" smtClean="0">
                            <a:solidFill>
                              <a:schemeClr val="tx1">
                                <a:lumMod val="75000"/>
                                <a:lumOff val="25000"/>
                              </a:schemeClr>
                            </a:solidFill>
                            <a:latin typeface="+mn-lt"/>
                            <a:ea typeface="+mn-ea"/>
                            <a:cs typeface="+mn-cs"/>
                          </a:rPr>
                          <a:t> 36 month subscription term</a:t>
                        </a:r>
                        <a:endParaRPr lang="en-US" altLang="zh-CN" sz="1100" kern="1200" dirty="0" smtClean="0">
                          <a:solidFill>
                            <a:schemeClr val="tx1">
                              <a:lumMod val="75000"/>
                              <a:lumOff val="25000"/>
                            </a:schemeClr>
                          </a:solidFill>
                          <a:latin typeface="+mn-lt"/>
                          <a:ea typeface="+mn-ea"/>
                          <a:cs typeface="+mn-cs"/>
                        </a:endParaRP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35891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Software Assurance included</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35891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5 FTE minimum</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35891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Student Option with free</a:t>
                        </a:r>
                        <a:r>
                          <a:rPr lang="en-US" altLang="zh-CN" sz="1100" kern="1200" baseline="0" dirty="0" smtClean="0">
                            <a:solidFill>
                              <a:schemeClr val="tx1">
                                <a:lumMod val="75000"/>
                                <a:lumOff val="25000"/>
                              </a:schemeClr>
                            </a:solidFill>
                            <a:latin typeface="+mn-lt"/>
                            <a:ea typeface="+mn-ea"/>
                            <a:cs typeface="+mn-cs"/>
                          </a:rPr>
                          <a:t> ESD*</a:t>
                        </a:r>
                        <a:endParaRPr lang="en-US" altLang="zh-CN" sz="1100" kern="1200" dirty="0" smtClean="0">
                          <a:solidFill>
                            <a:schemeClr val="tx1">
                              <a:lumMod val="75000"/>
                              <a:lumOff val="25000"/>
                            </a:schemeClr>
                          </a:solidFill>
                          <a:latin typeface="+mn-lt"/>
                          <a:ea typeface="+mn-ea"/>
                          <a:cs typeface="+mn-cs"/>
                        </a:endParaRP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36134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Tiered pricing</a:t>
                        </a:r>
                        <a:r>
                          <a:rPr lang="en-US" altLang="zh-CN" sz="1100" kern="1200" baseline="0" dirty="0" smtClean="0">
                            <a:solidFill>
                              <a:schemeClr val="tx1">
                                <a:lumMod val="75000"/>
                                <a:lumOff val="25000"/>
                              </a:schemeClr>
                            </a:solidFill>
                            <a:latin typeface="+mn-lt"/>
                            <a:ea typeface="+mn-ea"/>
                            <a:cs typeface="+mn-cs"/>
                          </a:rPr>
                          <a:t> levels for platform products</a:t>
                        </a:r>
                        <a:endParaRPr lang="en-US" altLang="zh-CN" sz="1100" kern="1200" dirty="0" smtClean="0">
                          <a:solidFill>
                            <a:schemeClr val="tx1">
                              <a:lumMod val="75000"/>
                              <a:lumOff val="25000"/>
                            </a:schemeClr>
                          </a:solidFill>
                          <a:latin typeface="+mn-lt"/>
                          <a:ea typeface="+mn-ea"/>
                          <a:cs typeface="+mn-cs"/>
                        </a:endParaRP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43457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Primary/secondary and higher</a:t>
                        </a:r>
                        <a:r>
                          <a:rPr lang="en-US" altLang="zh-CN" sz="1100" kern="1200" baseline="0" dirty="0" smtClean="0">
                            <a:solidFill>
                              <a:schemeClr val="tx1">
                                <a:lumMod val="75000"/>
                                <a:lumOff val="25000"/>
                              </a:schemeClr>
                            </a:solidFill>
                            <a:latin typeface="+mn-lt"/>
                            <a:ea typeface="+mn-ea"/>
                            <a:cs typeface="+mn-cs"/>
                          </a:rPr>
                          <a:t> education institutions</a:t>
                        </a:r>
                        <a:endParaRPr lang="en-US" altLang="zh-CN" sz="1100" kern="1200" dirty="0" smtClean="0">
                          <a:solidFill>
                            <a:schemeClr val="tx1">
                              <a:lumMod val="75000"/>
                              <a:lumOff val="25000"/>
                            </a:schemeClr>
                          </a:solidFill>
                          <a:latin typeface="+mn-lt"/>
                          <a:ea typeface="+mn-ea"/>
                          <a:cs typeface="+mn-cs"/>
                        </a:endParaRP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36134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2 ways to buy depending on size of the organization</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1EDF9"/>
                      </a:solidFill>
                    </a:tcPr>
                  </a:tc>
                </a:tr>
                <a:tr h="358919">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75000"/>
                                <a:lumOff val="25000"/>
                              </a:schemeClr>
                            </a:solidFill>
                            <a:latin typeface="+mn-lt"/>
                            <a:ea typeface="+mn-ea"/>
                            <a:cs typeface="+mn-cs"/>
                          </a:rPr>
                          <a:t>Subscription licenses</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DF9"/>
                      </a:solidFill>
                    </a:tcPr>
                  </a:tc>
                </a:tr>
              </a:tbl>
            </a:graphicData>
          </a:graphic>
        </p:graphicFrame>
        <p:sp>
          <p:nvSpPr>
            <p:cNvPr id="28" name="Round Same Side Corner Rectangle 27"/>
            <p:cNvSpPr/>
            <p:nvPr/>
          </p:nvSpPr>
          <p:spPr bwMode="auto">
            <a:xfrm>
              <a:off x="6605753" y="1702042"/>
              <a:ext cx="2387328" cy="527624"/>
            </a:xfrm>
            <a:prstGeom prst="round2Same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tx1">
                      <a:lumMod val="65000"/>
                      <a:lumOff val="35000"/>
                      <a:alpha val="99000"/>
                    </a:schemeClr>
                  </a:solidFill>
                </a:rPr>
                <a:t>Enrollment for Education Solutions </a:t>
              </a:r>
              <a:r>
                <a:rPr lang="en-US" sz="1200" b="1" dirty="0" smtClean="0">
                  <a:solidFill>
                    <a:srgbClr val="FF0000">
                      <a:alpha val="99000"/>
                    </a:srgbClr>
                  </a:solidFill>
                </a:rPr>
                <a:t>(including OVS-ES)</a:t>
              </a:r>
            </a:p>
          </p:txBody>
        </p:sp>
      </p:grpSp>
      <p:sp>
        <p:nvSpPr>
          <p:cNvPr id="29" name="TextBox 28"/>
          <p:cNvSpPr txBox="1"/>
          <p:nvPr/>
        </p:nvSpPr>
        <p:spPr>
          <a:xfrm>
            <a:off x="4976198" y="5636704"/>
            <a:ext cx="3195178" cy="646331"/>
          </a:xfrm>
          <a:prstGeom prst="rect">
            <a:avLst/>
          </a:prstGeom>
          <a:noFill/>
        </p:spPr>
        <p:txBody>
          <a:bodyPr wrap="square" rtlCol="0">
            <a:spAutoFit/>
          </a:bodyPr>
          <a:lstStyle/>
          <a:p>
            <a:pPr marL="107950" indent="-107950"/>
            <a:r>
              <a:rPr lang="en-US" sz="1200" dirty="0" smtClean="0">
                <a:gradFill>
                  <a:gsLst>
                    <a:gs pos="0">
                      <a:schemeClr val="tx1">
                        <a:lumMod val="75000"/>
                        <a:lumOff val="25000"/>
                      </a:schemeClr>
                    </a:gs>
                    <a:gs pos="99000">
                      <a:schemeClr val="tx1">
                        <a:lumMod val="75000"/>
                        <a:lumOff val="25000"/>
                      </a:schemeClr>
                    </a:gs>
                  </a:gsLst>
                  <a:lin ang="5400000" scaled="0"/>
                </a:gradFill>
              </a:rPr>
              <a:t>* Student Option provides free Electronic Software Download (ESD) for student software.</a:t>
            </a:r>
          </a:p>
        </p:txBody>
      </p:sp>
      <p:grpSp>
        <p:nvGrpSpPr>
          <p:cNvPr id="31" name="Group 30"/>
          <p:cNvGrpSpPr/>
          <p:nvPr/>
        </p:nvGrpSpPr>
        <p:grpSpPr>
          <a:xfrm>
            <a:off x="4991042" y="1636968"/>
            <a:ext cx="1948005" cy="3791294"/>
            <a:chOff x="2182568" y="1702042"/>
            <a:chExt cx="1948005" cy="3791294"/>
          </a:xfrm>
        </p:grpSpPr>
        <p:sp>
          <p:nvSpPr>
            <p:cNvPr id="32" name="Oval 7"/>
            <p:cNvSpPr>
              <a:spLocks noChangeArrowheads="1"/>
            </p:cNvSpPr>
            <p:nvPr/>
          </p:nvSpPr>
          <p:spPr bwMode="auto">
            <a:xfrm flipV="1">
              <a:off x="2182568" y="2229666"/>
              <a:ext cx="1948005" cy="3263670"/>
            </a:xfrm>
            <a:prstGeom prst="round2SameRect">
              <a:avLst>
                <a:gd name="adj1" fmla="val 6110"/>
                <a:gd name="adj2" fmla="val 0"/>
              </a:avLst>
            </a:prstGeom>
            <a:solidFill>
              <a:schemeClr val="accent6">
                <a:lumMod val="40000"/>
                <a:lumOff val="6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endParaRPr lang="en-US" altLang="zh-CN" sz="3600" dirty="0">
                <a:solidFill>
                  <a:prstClr val="white">
                    <a:alpha val="99000"/>
                  </a:prstClr>
                </a:solidFill>
              </a:endParaRPr>
            </a:p>
          </p:txBody>
        </p:sp>
        <p:graphicFrame>
          <p:nvGraphicFramePr>
            <p:cNvPr id="33" name="Group 262"/>
            <p:cNvGraphicFramePr>
              <a:graphicFrameLocks/>
            </p:cNvGraphicFramePr>
            <p:nvPr>
              <p:extLst>
                <p:ext uri="{D42A27DB-BD31-4B8C-83A1-F6EECF244321}">
                  <p14:modId xmlns:p14="http://schemas.microsoft.com/office/powerpoint/2010/main" val="3374135230"/>
                </p:ext>
              </p:extLst>
            </p:nvPr>
          </p:nvGraphicFramePr>
          <p:xfrm>
            <a:off x="2285173" y="2342502"/>
            <a:ext cx="1697810" cy="2961567"/>
          </p:xfrm>
          <a:graphic>
            <a:graphicData uri="http://schemas.openxmlformats.org/drawingml/2006/table">
              <a:tbl>
                <a:tblPr/>
                <a:tblGrid>
                  <a:gridCol w="1697810"/>
                </a:tblGrid>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Count PCs</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No institution-wide commitment</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Software Assurance optional</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500</a:t>
                        </a:r>
                        <a:r>
                          <a:rPr lang="en-US" altLang="zh-CN" sz="1100" kern="1200" baseline="0" dirty="0" smtClean="0">
                            <a:solidFill>
                              <a:schemeClr val="tx1">
                                <a:lumMod val="85000"/>
                                <a:lumOff val="15000"/>
                                <a:alpha val="99000"/>
                              </a:schemeClr>
                            </a:solidFill>
                            <a:latin typeface="+mn-lt"/>
                            <a:ea typeface="+mn-ea"/>
                            <a:cs typeface="+mn-cs"/>
                          </a:rPr>
                          <a:t> </a:t>
                        </a:r>
                        <a:r>
                          <a:rPr lang="en-US" altLang="zh-CN" sz="1100" kern="1200" dirty="0" smtClean="0">
                            <a:solidFill>
                              <a:schemeClr val="tx1">
                                <a:lumMod val="85000"/>
                                <a:lumOff val="15000"/>
                                <a:alpha val="99000"/>
                              </a:schemeClr>
                            </a:solidFill>
                            <a:latin typeface="+mn-lt"/>
                            <a:ea typeface="+mn-ea"/>
                            <a:cs typeface="+mn-cs"/>
                          </a:rPr>
                          <a:t>points minimum order per pool</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Perpetual licenses</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altLang="zh-CN" sz="1100" kern="1200" dirty="0" smtClean="0">
                            <a:solidFill>
                              <a:schemeClr val="tx1">
                                <a:lumMod val="85000"/>
                                <a:lumOff val="15000"/>
                                <a:alpha val="99000"/>
                              </a:schemeClr>
                            </a:solidFill>
                            <a:latin typeface="+mn-lt"/>
                            <a:ea typeface="+mn-ea"/>
                            <a:cs typeface="+mn-cs"/>
                          </a:rPr>
                          <a:t>No student option available</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r h="423081">
                  <a:tc>
                    <a:txBody>
                      <a:bodyPr/>
                      <a:lstStyle/>
                      <a:p>
                        <a:pPr marL="0" marR="0" indent="0" algn="l" defTabSz="457200" rtl="0" eaLnBrk="1" fontAlgn="auto" latinLnBrk="0" hangingPunct="1">
                          <a:lnSpc>
                            <a:spcPct val="100000"/>
                          </a:lnSpc>
                          <a:spcBef>
                            <a:spcPts val="0"/>
                          </a:spcBef>
                          <a:spcAft>
                            <a:spcPts val="600"/>
                          </a:spcAft>
                          <a:buClrTx/>
                          <a:buSzTx/>
                          <a:buFont typeface="Arial" pitchFamily="34" charset="0"/>
                          <a:buNone/>
                          <a:tabLst/>
                          <a:defRPr/>
                        </a:pPr>
                        <a:r>
                          <a:rPr lang="en-US" sz="1100" kern="1200" dirty="0" smtClean="0">
                            <a:solidFill>
                              <a:schemeClr val="tx1">
                                <a:lumMod val="85000"/>
                                <a:lumOff val="15000"/>
                                <a:alpha val="99000"/>
                              </a:schemeClr>
                            </a:solidFill>
                            <a:latin typeface="+mn-lt"/>
                            <a:ea typeface="+mn-ea"/>
                            <a:cs typeface="+mn-cs"/>
                          </a:rPr>
                          <a:t>One price level</a:t>
                        </a:r>
                      </a:p>
                    </a:txBody>
                    <a:tcPr marR="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EDF8"/>
                      </a:solidFill>
                    </a:tcPr>
                  </a:tc>
                </a:tr>
              </a:tbl>
            </a:graphicData>
          </a:graphic>
        </p:graphicFrame>
        <p:sp>
          <p:nvSpPr>
            <p:cNvPr id="34" name="Round Same Side Corner Rectangle 33"/>
            <p:cNvSpPr/>
            <p:nvPr/>
          </p:nvSpPr>
          <p:spPr bwMode="auto">
            <a:xfrm>
              <a:off x="2182568" y="1702042"/>
              <a:ext cx="1948005" cy="527624"/>
            </a:xfrm>
            <a:prstGeom prst="round2Same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a:solidFill>
                    <a:schemeClr val="tx1">
                      <a:lumMod val="65000"/>
                      <a:lumOff val="35000"/>
                      <a:alpha val="99000"/>
                    </a:schemeClr>
                  </a:solidFill>
                </a:rPr>
                <a:t>Select Plus for Academic</a:t>
              </a:r>
            </a:p>
          </p:txBody>
        </p:sp>
      </p:grpSp>
    </p:spTree>
    <p:extLst>
      <p:ext uri="{BB962C8B-B14F-4D97-AF65-F5344CB8AC3E}">
        <p14:creationId xmlns:p14="http://schemas.microsoft.com/office/powerpoint/2010/main" val="173932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871" y="2658836"/>
            <a:ext cx="7007064" cy="1146175"/>
          </a:xfrm>
        </p:spPr>
        <p:txBody>
          <a:bodyPr/>
          <a:lstStyle/>
          <a:p>
            <a:r>
              <a:rPr lang="en-US" dirty="0" smtClean="0"/>
              <a:t>Enrollment for Education Solutions (EES)</a:t>
            </a:r>
            <a:endParaRPr lang="en-US" dirty="0"/>
          </a:p>
        </p:txBody>
      </p:sp>
    </p:spTree>
    <p:extLst>
      <p:ext uri="{BB962C8B-B14F-4D97-AF65-F5344CB8AC3E}">
        <p14:creationId xmlns:p14="http://schemas.microsoft.com/office/powerpoint/2010/main" val="32332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354" y="1905000"/>
            <a:ext cx="6679474" cy="2133600"/>
          </a:xfrm>
          <a:prstGeom prst="rect">
            <a:avLst/>
          </a:prstGeom>
          <a:solidFill>
            <a:srgbClr val="01A9D0"/>
          </a:soli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2" name="Title 1"/>
          <p:cNvSpPr>
            <a:spLocks noGrp="1"/>
          </p:cNvSpPr>
          <p:nvPr>
            <p:ph type="title"/>
          </p:nvPr>
        </p:nvSpPr>
        <p:spPr>
          <a:xfrm>
            <a:off x="152400" y="230188"/>
            <a:ext cx="8763000" cy="553998"/>
          </a:xfrm>
        </p:spPr>
        <p:txBody>
          <a:bodyPr>
            <a:normAutofit fontScale="90000"/>
          </a:bodyPr>
          <a:lstStyle/>
          <a:p>
            <a:r>
              <a:rPr lang="en-US" sz="4000" b="1" dirty="0" smtClean="0">
                <a:effectLst/>
                <a:ea typeface="Segoe UI" pitchFamily="34" charset="0"/>
                <a:cs typeface="Segoe UI" pitchFamily="34" charset="0"/>
              </a:rPr>
              <a:t>Who is EES for?</a:t>
            </a:r>
            <a:endParaRPr lang="en-US" sz="4000" b="1" dirty="0">
              <a:effectLst/>
              <a:ea typeface="Segoe UI" pitchFamily="34" charset="0"/>
              <a:cs typeface="Segoe UI" pitchFamily="34" charset="0"/>
            </a:endParaRPr>
          </a:p>
        </p:txBody>
      </p:sp>
      <p:sp>
        <p:nvSpPr>
          <p:cNvPr id="9" name="TextBox 8"/>
          <p:cNvSpPr txBox="1"/>
          <p:nvPr/>
        </p:nvSpPr>
        <p:spPr>
          <a:xfrm>
            <a:off x="434158" y="4177224"/>
            <a:ext cx="4719140" cy="2308324"/>
          </a:xfrm>
          <a:prstGeom prst="rect">
            <a:avLst/>
          </a:prstGeom>
          <a:noFill/>
        </p:spPr>
        <p:txBody>
          <a:bodyPr wrap="square" rtlCol="0">
            <a:spAutoFit/>
          </a:bodyPr>
          <a:lstStyle/>
          <a:p>
            <a:pPr lvl="0"/>
            <a:r>
              <a:rPr lang="en-US" sz="1600" b="1" dirty="0" smtClean="0">
                <a:solidFill>
                  <a:schemeClr val="tx1">
                    <a:lumMod val="75000"/>
                    <a:lumOff val="25000"/>
                  </a:schemeClr>
                </a:solidFill>
              </a:rPr>
              <a:t>Defining the </a:t>
            </a:r>
            <a:r>
              <a:rPr lang="en-US" sz="1600" b="1" dirty="0">
                <a:solidFill>
                  <a:schemeClr val="tx1">
                    <a:lumMod val="75000"/>
                    <a:lumOff val="25000"/>
                  </a:schemeClr>
                </a:solidFill>
              </a:rPr>
              <a:t>organization</a:t>
            </a:r>
            <a:r>
              <a:rPr lang="en-US" sz="1600" dirty="0">
                <a:solidFill>
                  <a:schemeClr val="tx1">
                    <a:lumMod val="75000"/>
                    <a:lumOff val="25000"/>
                  </a:schemeClr>
                </a:solidFill>
              </a:rPr>
              <a:t>:</a:t>
            </a:r>
          </a:p>
          <a:p>
            <a:pPr lvl="0"/>
            <a:endParaRPr lang="en-US" sz="1600" dirty="0">
              <a:solidFill>
                <a:schemeClr val="tx1">
                  <a:lumMod val="75000"/>
                  <a:lumOff val="25000"/>
                </a:schemeClr>
              </a:solidFill>
            </a:endParaRPr>
          </a:p>
          <a:p>
            <a:pPr lvl="0"/>
            <a:r>
              <a:rPr lang="en-US" sz="1600" dirty="0">
                <a:solidFill>
                  <a:schemeClr val="tx1">
                    <a:lumMod val="75000"/>
                    <a:lumOff val="25000"/>
                  </a:schemeClr>
                </a:solidFill>
              </a:rPr>
              <a:t>An “organization” may be defined across the spectrum, from the entire institution to a school district to a specific school site or department, and in cases where such definitions are not possible, an “organization” could simply be a logical group within the institution.</a:t>
            </a:r>
          </a:p>
          <a:p>
            <a:pPr lvl="0"/>
            <a:endParaRPr lang="en-US" sz="1600" dirty="0"/>
          </a:p>
        </p:txBody>
      </p:sp>
      <p:pic>
        <p:nvPicPr>
          <p:cNvPr id="11" name="Picture 3" descr="C:\Users\v-simmil\Desktop\DVD_ART\Artwork_Imagery\Photos_for_PPT\Soft-edge_photos\FY04 Brand - Education\education woman classro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050" y="1905000"/>
            <a:ext cx="4324950" cy="50886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2186970"/>
            <a:ext cx="6365966" cy="1877437"/>
          </a:xfrm>
          <a:prstGeom prst="rect">
            <a:avLst/>
          </a:prstGeom>
          <a:noFill/>
        </p:spPr>
        <p:txBody>
          <a:bodyPr wrap="square" rtlCol="0">
            <a:spAutoFit/>
          </a:bodyPr>
          <a:lstStyle/>
          <a:p>
            <a:r>
              <a:rPr lang="en-US" sz="2000" dirty="0">
                <a:solidFill>
                  <a:schemeClr val="bg1"/>
                </a:solidFill>
                <a:latin typeface="Segoe UI" pitchFamily="34" charset="0"/>
                <a:ea typeface="Segoe UI" pitchFamily="34" charset="0"/>
                <a:cs typeface="Segoe UI" pitchFamily="34" charset="0"/>
              </a:rPr>
              <a:t>The Enrollment For Education Solutions offer is available to all qualifying academic organizations </a:t>
            </a:r>
            <a:r>
              <a:rPr lang="en-US" sz="2000" dirty="0" smtClean="0">
                <a:solidFill>
                  <a:schemeClr val="bg1"/>
                </a:solidFill>
                <a:latin typeface="Segoe UI" pitchFamily="34" charset="0"/>
                <a:ea typeface="Segoe UI" pitchFamily="34" charset="0"/>
                <a:cs typeface="Segoe UI" pitchFamily="34" charset="0"/>
              </a:rPr>
              <a:t>including </a:t>
            </a:r>
            <a:r>
              <a:rPr lang="en-US" sz="2000" dirty="0">
                <a:solidFill>
                  <a:schemeClr val="bg1"/>
                </a:solidFill>
                <a:latin typeface="Segoe UI" pitchFamily="34" charset="0"/>
                <a:ea typeface="Segoe UI" pitchFamily="34" charset="0"/>
                <a:cs typeface="Segoe UI" pitchFamily="34" charset="0"/>
              </a:rPr>
              <a:t>Educational Institutions, Administrative </a:t>
            </a:r>
            <a:r>
              <a:rPr lang="en-US" sz="2000" dirty="0" smtClean="0">
                <a:solidFill>
                  <a:schemeClr val="bg1"/>
                </a:solidFill>
                <a:latin typeface="Segoe UI" pitchFamily="34" charset="0"/>
                <a:ea typeface="Segoe UI" pitchFamily="34" charset="0"/>
                <a:cs typeface="Segoe UI" pitchFamily="34" charset="0"/>
              </a:rPr>
              <a:t>Offices, and </a:t>
            </a:r>
            <a:r>
              <a:rPr lang="en-US" sz="2000" dirty="0">
                <a:solidFill>
                  <a:schemeClr val="bg1"/>
                </a:solidFill>
                <a:latin typeface="Segoe UI" pitchFamily="34" charset="0"/>
                <a:ea typeface="Segoe UI" pitchFamily="34" charset="0"/>
                <a:cs typeface="Segoe UI" pitchFamily="34" charset="0"/>
              </a:rPr>
              <a:t>Boards of </a:t>
            </a:r>
            <a:r>
              <a:rPr lang="en-US" sz="2000" dirty="0" smtClean="0">
                <a:solidFill>
                  <a:schemeClr val="bg1"/>
                </a:solidFill>
                <a:latin typeface="Segoe UI" pitchFamily="34" charset="0"/>
                <a:ea typeface="Segoe UI" pitchFamily="34" charset="0"/>
                <a:cs typeface="Segoe UI" pitchFamily="34" charset="0"/>
              </a:rPr>
              <a:t>Education.</a:t>
            </a:r>
            <a:endParaRPr lang="en-US" sz="2000" dirty="0">
              <a:solidFill>
                <a:schemeClr val="bg1"/>
              </a:solidFill>
              <a:latin typeface="Segoe UI" pitchFamily="34" charset="0"/>
              <a:ea typeface="Segoe UI" pitchFamily="34" charset="0"/>
              <a:cs typeface="Segoe UI" pitchFamily="34" charset="0"/>
            </a:endParaRPr>
          </a:p>
          <a:p>
            <a:r>
              <a:rPr lang="en-US" sz="1600" i="1" dirty="0">
                <a:solidFill>
                  <a:schemeClr val="bg1"/>
                </a:solidFill>
                <a:latin typeface="Segoe UI" pitchFamily="34" charset="0"/>
                <a:ea typeface="Segoe UI" pitchFamily="34" charset="0"/>
                <a:cs typeface="Segoe UI" pitchFamily="34" charset="0"/>
              </a:rPr>
              <a:t>(The Qualified Educational User Definition varies by region.)</a:t>
            </a:r>
            <a:endParaRPr lang="en-US" sz="1600" dirty="0">
              <a:solidFill>
                <a:schemeClr val="bg1"/>
              </a:solidFill>
              <a:latin typeface="Segoe UI" pitchFamily="34" charset="0"/>
              <a:ea typeface="Segoe UI" pitchFamily="34" charset="0"/>
              <a:cs typeface="Segoe UI" pitchFamily="34" charset="0"/>
            </a:endParaRPr>
          </a:p>
          <a:p>
            <a:pPr lvl="0"/>
            <a:endParaRPr lang="en-US" sz="2000" b="1" dirty="0">
              <a:solidFill>
                <a:schemeClr val="bg1"/>
              </a:solidFill>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182478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00508" y="4571161"/>
            <a:ext cx="2103120" cy="1371600"/>
            <a:chOff x="4234414" y="1675777"/>
            <a:chExt cx="1237451" cy="1491861"/>
          </a:xfrm>
          <a:noFill/>
        </p:grpSpPr>
        <p:sp>
          <p:nvSpPr>
            <p:cNvPr id="21" name="Rectangle 20"/>
            <p:cNvSpPr/>
            <p:nvPr/>
          </p:nvSpPr>
          <p:spPr>
            <a:xfrm>
              <a:off x="4234414"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4234414"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t" anchorCtr="0">
              <a:noAutofit/>
            </a:bodyPr>
            <a:lstStyle/>
            <a:p>
              <a:pPr marL="0" lvl="1" algn="l" defTabSz="400050" rtl="0">
                <a:lnSpc>
                  <a:spcPct val="90000"/>
                </a:lnSpc>
                <a:spcBef>
                  <a:spcPct val="0"/>
                </a:spcBef>
                <a:spcAft>
                  <a:spcPct val="15000"/>
                </a:spcAft>
              </a:pPr>
              <a:r>
                <a:rPr lang="en-US" sz="1200" b="0" i="0" kern="1200" dirty="0" smtClean="0"/>
                <a:t>Subscription licensing eliminates the need to track your licenses for the selected desktop platform products on every PC</a:t>
              </a:r>
              <a:endParaRPr lang="en-US" sz="1200" kern="1200" dirty="0"/>
            </a:p>
          </p:txBody>
        </p:sp>
      </p:grpSp>
      <p:grpSp>
        <p:nvGrpSpPr>
          <p:cNvPr id="9" name="Group 8"/>
          <p:cNvGrpSpPr/>
          <p:nvPr/>
        </p:nvGrpSpPr>
        <p:grpSpPr>
          <a:xfrm>
            <a:off x="3471376" y="4571161"/>
            <a:ext cx="2103120" cy="1371600"/>
            <a:chOff x="5645109" y="1675777"/>
            <a:chExt cx="1237451" cy="1491861"/>
          </a:xfrm>
          <a:noFill/>
        </p:grpSpPr>
        <p:sp>
          <p:nvSpPr>
            <p:cNvPr id="17" name="Rectangle 16"/>
            <p:cNvSpPr/>
            <p:nvPr/>
          </p:nvSpPr>
          <p:spPr>
            <a:xfrm>
              <a:off x="5645109"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5645109"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t" anchorCtr="0">
              <a:noAutofit/>
            </a:bodyPr>
            <a:lstStyle/>
            <a:p>
              <a:pPr marL="0" lvl="1" algn="l" defTabSz="400050" rtl="0">
                <a:lnSpc>
                  <a:spcPct val="90000"/>
                </a:lnSpc>
                <a:spcBef>
                  <a:spcPct val="0"/>
                </a:spcBef>
                <a:spcAft>
                  <a:spcPct val="15000"/>
                </a:spcAft>
              </a:pPr>
              <a:r>
                <a:rPr lang="en-US" sz="1200" b="0" i="0" kern="1200" dirty="0" smtClean="0"/>
                <a:t>Maximize the value of your investment with access to current technology, Work at Home (WAH) rights, student licensing, evaluation rights, Software Assurance, and more</a:t>
              </a:r>
              <a:endParaRPr lang="en-US" sz="1200" kern="1200" dirty="0"/>
            </a:p>
          </p:txBody>
        </p:sp>
      </p:grpSp>
      <p:grpSp>
        <p:nvGrpSpPr>
          <p:cNvPr id="12" name="Group 11"/>
          <p:cNvGrpSpPr/>
          <p:nvPr/>
        </p:nvGrpSpPr>
        <p:grpSpPr>
          <a:xfrm>
            <a:off x="5842243" y="4571161"/>
            <a:ext cx="2103120" cy="1371600"/>
            <a:chOff x="7055805" y="1675777"/>
            <a:chExt cx="1237451" cy="1491861"/>
          </a:xfrm>
          <a:noFill/>
        </p:grpSpPr>
        <p:sp>
          <p:nvSpPr>
            <p:cNvPr id="13" name="Rectangle 12"/>
            <p:cNvSpPr/>
            <p:nvPr/>
          </p:nvSpPr>
          <p:spPr>
            <a:xfrm>
              <a:off x="7055805"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7055805"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t" anchorCtr="0">
              <a:noAutofit/>
            </a:bodyPr>
            <a:lstStyle/>
            <a:p>
              <a:pPr marL="0" lvl="1" algn="l" defTabSz="400050" rtl="0">
                <a:lnSpc>
                  <a:spcPct val="90000"/>
                </a:lnSpc>
                <a:spcBef>
                  <a:spcPct val="0"/>
                </a:spcBef>
                <a:spcAft>
                  <a:spcPct val="15000"/>
                </a:spcAft>
              </a:pPr>
              <a:r>
                <a:rPr lang="en-US" sz="1200" b="0" i="0" kern="1200" dirty="0" smtClean="0"/>
                <a:t>Free* access to Office 365 Plan 2, plus the ability to subscribe to additional Microsoft Online Services through your EES</a:t>
              </a:r>
              <a:endParaRPr lang="en-US" sz="1200" kern="1200" dirty="0"/>
            </a:p>
          </p:txBody>
        </p:sp>
      </p:grpSp>
      <p:grpSp>
        <p:nvGrpSpPr>
          <p:cNvPr id="26" name="Group 25"/>
          <p:cNvGrpSpPr/>
          <p:nvPr/>
        </p:nvGrpSpPr>
        <p:grpSpPr>
          <a:xfrm>
            <a:off x="1100508" y="2449880"/>
            <a:ext cx="2103120" cy="1371600"/>
            <a:chOff x="2133" y="636383"/>
            <a:chExt cx="2079708" cy="1383839"/>
          </a:xfrm>
          <a:noFill/>
        </p:grpSpPr>
        <p:sp>
          <p:nvSpPr>
            <p:cNvPr id="39" name="Rectangle 38"/>
            <p:cNvSpPr/>
            <p:nvPr/>
          </p:nvSpPr>
          <p:spPr>
            <a:xfrm>
              <a:off x="2133" y="636383"/>
              <a:ext cx="2079708" cy="1383839"/>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Rectangle 39"/>
            <p:cNvSpPr/>
            <p:nvPr/>
          </p:nvSpPr>
          <p:spPr>
            <a:xfrm>
              <a:off x="2133" y="636383"/>
              <a:ext cx="2079708" cy="1383839"/>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t" anchorCtr="0">
              <a:noAutofit/>
            </a:bodyPr>
            <a:lstStyle/>
            <a:p>
              <a:pPr marL="0" lvl="1" algn="l" defTabSz="577850" rtl="0">
                <a:lnSpc>
                  <a:spcPct val="90000"/>
                </a:lnSpc>
                <a:spcBef>
                  <a:spcPct val="0"/>
                </a:spcBef>
                <a:spcAft>
                  <a:spcPct val="15000"/>
                </a:spcAft>
              </a:pPr>
              <a:r>
                <a:rPr lang="en-US" sz="1200" b="0" i="0" kern="1200" dirty="0" smtClean="0"/>
                <a:t>Count your employees once per year and you’re fully covered for all on-premises platform products licensed .</a:t>
              </a:r>
              <a:endParaRPr lang="en-US" sz="1200" kern="1200" dirty="0"/>
            </a:p>
          </p:txBody>
        </p:sp>
      </p:grpSp>
      <p:grpSp>
        <p:nvGrpSpPr>
          <p:cNvPr id="28" name="Group 27"/>
          <p:cNvGrpSpPr/>
          <p:nvPr/>
        </p:nvGrpSpPr>
        <p:grpSpPr>
          <a:xfrm>
            <a:off x="3471375" y="2449879"/>
            <a:ext cx="2103120" cy="1371600"/>
            <a:chOff x="2373000" y="636383"/>
            <a:chExt cx="2079708" cy="1383839"/>
          </a:xfrm>
          <a:noFill/>
        </p:grpSpPr>
        <p:sp>
          <p:nvSpPr>
            <p:cNvPr id="35" name="Rectangle 34"/>
            <p:cNvSpPr/>
            <p:nvPr/>
          </p:nvSpPr>
          <p:spPr>
            <a:xfrm>
              <a:off x="2373000" y="636383"/>
              <a:ext cx="2079708" cy="1383839"/>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Rectangle 35"/>
            <p:cNvSpPr/>
            <p:nvPr/>
          </p:nvSpPr>
          <p:spPr>
            <a:xfrm>
              <a:off x="2373000" y="636383"/>
              <a:ext cx="2079708" cy="1383839"/>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t" anchorCtr="0">
              <a:noAutofit/>
            </a:bodyPr>
            <a:lstStyle/>
            <a:p>
              <a:pPr marL="0" lvl="1" algn="l" defTabSz="577850" rtl="0">
                <a:lnSpc>
                  <a:spcPct val="90000"/>
                </a:lnSpc>
                <a:spcBef>
                  <a:spcPct val="0"/>
                </a:spcBef>
                <a:spcAft>
                  <a:spcPct val="15000"/>
                </a:spcAft>
              </a:pPr>
              <a:r>
                <a:rPr lang="en-US" sz="1200" b="0" i="0" kern="1200" dirty="0" smtClean="0"/>
                <a:t>Add additional products, either institution-wide, departmental-wide, or for individual devices at any time</a:t>
              </a:r>
              <a:endParaRPr lang="en-US" sz="1200" kern="1200" dirty="0"/>
            </a:p>
          </p:txBody>
        </p:sp>
      </p:grpSp>
      <p:grpSp>
        <p:nvGrpSpPr>
          <p:cNvPr id="30" name="Group 29"/>
          <p:cNvGrpSpPr/>
          <p:nvPr/>
        </p:nvGrpSpPr>
        <p:grpSpPr>
          <a:xfrm>
            <a:off x="5842243" y="2449880"/>
            <a:ext cx="2103120" cy="1371600"/>
            <a:chOff x="4743868" y="636383"/>
            <a:chExt cx="2079708" cy="1383839"/>
          </a:xfrm>
          <a:noFill/>
        </p:grpSpPr>
        <p:sp>
          <p:nvSpPr>
            <p:cNvPr id="31" name="Rectangle 30"/>
            <p:cNvSpPr/>
            <p:nvPr/>
          </p:nvSpPr>
          <p:spPr>
            <a:xfrm>
              <a:off x="4743868" y="636383"/>
              <a:ext cx="2079708" cy="1383839"/>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4743868" y="636383"/>
              <a:ext cx="2079708" cy="1383839"/>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t" anchorCtr="0">
              <a:noAutofit/>
            </a:bodyPr>
            <a:lstStyle/>
            <a:p>
              <a:pPr marL="0" lvl="1" algn="l" defTabSz="577850" rtl="0">
                <a:lnSpc>
                  <a:spcPct val="90000"/>
                </a:lnSpc>
                <a:spcBef>
                  <a:spcPct val="0"/>
                </a:spcBef>
                <a:spcAft>
                  <a:spcPct val="15000"/>
                </a:spcAft>
              </a:pPr>
              <a:r>
                <a:rPr lang="en-US" sz="1200" b="0" i="0" kern="1200" dirty="0" smtClean="0"/>
                <a:t>Easily track and manage your software assets with self-service online tools such as Microsoft Volume Licensing Service Center (VLSC)</a:t>
              </a:r>
              <a:endParaRPr lang="en-US" sz="1200" kern="1200" dirty="0"/>
            </a:p>
          </p:txBody>
        </p:sp>
      </p:grpSp>
      <p:sp>
        <p:nvSpPr>
          <p:cNvPr id="2" name="Title 1"/>
          <p:cNvSpPr>
            <a:spLocks noGrp="1"/>
          </p:cNvSpPr>
          <p:nvPr>
            <p:ph type="title"/>
          </p:nvPr>
        </p:nvSpPr>
        <p:spPr>
          <a:xfrm>
            <a:off x="185177" y="0"/>
            <a:ext cx="8534400" cy="838200"/>
          </a:xfrm>
        </p:spPr>
        <p:txBody>
          <a:bodyPr>
            <a:normAutofit/>
          </a:bodyPr>
          <a:lstStyle/>
          <a:p>
            <a:r>
              <a:rPr lang="en-US" sz="3200" dirty="0" smtClean="0"/>
              <a:t>EES Benefits</a:t>
            </a:r>
            <a:endParaRPr lang="en-US" sz="2800" dirty="0"/>
          </a:p>
        </p:txBody>
      </p:sp>
      <p:grpSp>
        <p:nvGrpSpPr>
          <p:cNvPr id="6" name="Group 5"/>
          <p:cNvGrpSpPr/>
          <p:nvPr/>
        </p:nvGrpSpPr>
        <p:grpSpPr>
          <a:xfrm>
            <a:off x="1100508" y="4022521"/>
            <a:ext cx="2103120" cy="548640"/>
            <a:chOff x="4234414" y="1328160"/>
            <a:chExt cx="1237451" cy="347617"/>
          </a:xfrm>
          <a:solidFill>
            <a:srgbClr val="01A9D0"/>
          </a:solidFill>
        </p:grpSpPr>
        <p:sp>
          <p:nvSpPr>
            <p:cNvPr id="23" name="Rectangle 22"/>
            <p:cNvSpPr/>
            <p:nvPr/>
          </p:nvSpPr>
          <p:spPr>
            <a:xfrm>
              <a:off x="4234414"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p:cNvSpPr/>
            <p:nvPr/>
          </p:nvSpPr>
          <p:spPr>
            <a:xfrm>
              <a:off x="4234414"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548640" tIns="45720" rIns="45720" bIns="45720" numCol="1" spcCol="1270" anchor="ctr" anchorCtr="0">
              <a:noAutofit/>
            </a:bodyPr>
            <a:lstStyle/>
            <a:p>
              <a:pPr lvl="0" defTabSz="400050" rtl="0">
                <a:lnSpc>
                  <a:spcPct val="90000"/>
                </a:lnSpc>
                <a:spcBef>
                  <a:spcPct val="0"/>
                </a:spcBef>
                <a:spcAft>
                  <a:spcPct val="35000"/>
                </a:spcAft>
              </a:pPr>
              <a:r>
                <a:rPr lang="en-US" sz="1200" b="1" i="0" kern="1200" dirty="0" smtClean="0"/>
                <a:t>Low Administration</a:t>
              </a:r>
              <a:endParaRPr lang="en-US" sz="1200" b="1" kern="1200" dirty="0"/>
            </a:p>
          </p:txBody>
        </p:sp>
      </p:grpSp>
      <p:grpSp>
        <p:nvGrpSpPr>
          <p:cNvPr id="8" name="Group 7"/>
          <p:cNvGrpSpPr/>
          <p:nvPr/>
        </p:nvGrpSpPr>
        <p:grpSpPr>
          <a:xfrm>
            <a:off x="3471376" y="4022521"/>
            <a:ext cx="2103120" cy="548640"/>
            <a:chOff x="5645109" y="1328160"/>
            <a:chExt cx="1237451" cy="347617"/>
          </a:xfrm>
          <a:solidFill>
            <a:srgbClr val="01A9D0"/>
          </a:solidFill>
        </p:grpSpPr>
        <p:sp>
          <p:nvSpPr>
            <p:cNvPr id="19" name="Rectangle 18"/>
            <p:cNvSpPr/>
            <p:nvPr/>
          </p:nvSpPr>
          <p:spPr>
            <a:xfrm>
              <a:off x="5645109"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19"/>
            <p:cNvSpPr/>
            <p:nvPr/>
          </p:nvSpPr>
          <p:spPr>
            <a:xfrm>
              <a:off x="5645109"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548640" tIns="45720" rIns="45720" bIns="45720" numCol="1" spcCol="1270" anchor="ctr" anchorCtr="0">
              <a:noAutofit/>
            </a:bodyPr>
            <a:lstStyle/>
            <a:p>
              <a:pPr lvl="0" defTabSz="400050" rtl="0">
                <a:lnSpc>
                  <a:spcPct val="90000"/>
                </a:lnSpc>
                <a:spcBef>
                  <a:spcPct val="0"/>
                </a:spcBef>
                <a:spcAft>
                  <a:spcPct val="35000"/>
                </a:spcAft>
              </a:pPr>
              <a:r>
                <a:rPr lang="en-US" sz="1200" b="1" i="0" kern="1200" dirty="0" smtClean="0"/>
                <a:t>Lower Total Cost of Ownership (TCO)</a:t>
              </a:r>
              <a:endParaRPr lang="en-US" sz="1200" b="1" kern="1200" dirty="0"/>
            </a:p>
          </p:txBody>
        </p:sp>
      </p:grpSp>
      <p:grpSp>
        <p:nvGrpSpPr>
          <p:cNvPr id="11" name="Group 10"/>
          <p:cNvGrpSpPr/>
          <p:nvPr/>
        </p:nvGrpSpPr>
        <p:grpSpPr>
          <a:xfrm>
            <a:off x="5842243" y="4022521"/>
            <a:ext cx="2103120" cy="548640"/>
            <a:chOff x="7055805" y="1328160"/>
            <a:chExt cx="1237451" cy="347617"/>
          </a:xfrm>
          <a:solidFill>
            <a:srgbClr val="01A9D0"/>
          </a:solidFill>
        </p:grpSpPr>
        <p:sp>
          <p:nvSpPr>
            <p:cNvPr id="15" name="Rectangle 14"/>
            <p:cNvSpPr/>
            <p:nvPr/>
          </p:nvSpPr>
          <p:spPr>
            <a:xfrm>
              <a:off x="7055805"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7055805"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548640" tIns="45720" rIns="45720" bIns="45720" numCol="1" spcCol="1270" anchor="ctr" anchorCtr="0">
              <a:noAutofit/>
            </a:bodyPr>
            <a:lstStyle/>
            <a:p>
              <a:pPr lvl="0" defTabSz="400050" rtl="0">
                <a:lnSpc>
                  <a:spcPct val="90000"/>
                </a:lnSpc>
                <a:spcBef>
                  <a:spcPct val="0"/>
                </a:spcBef>
                <a:spcAft>
                  <a:spcPct val="35000"/>
                </a:spcAft>
              </a:pPr>
              <a:r>
                <a:rPr lang="en-US" sz="1200" b="1" i="0" kern="1200" dirty="0" smtClean="0"/>
                <a:t>Cloud on Your Terms</a:t>
              </a:r>
              <a:endParaRPr lang="en-US" sz="1200" b="1" kern="1200" dirty="0"/>
            </a:p>
          </p:txBody>
        </p:sp>
      </p:grpSp>
      <p:grpSp>
        <p:nvGrpSpPr>
          <p:cNvPr id="25" name="Group 24"/>
          <p:cNvGrpSpPr/>
          <p:nvPr/>
        </p:nvGrpSpPr>
        <p:grpSpPr>
          <a:xfrm>
            <a:off x="1100508" y="1904083"/>
            <a:ext cx="2103120" cy="548640"/>
            <a:chOff x="2133" y="133316"/>
            <a:chExt cx="2079708" cy="503067"/>
          </a:xfrm>
          <a:solidFill>
            <a:srgbClr val="01A9D0"/>
          </a:solidFill>
        </p:grpSpPr>
        <p:sp>
          <p:nvSpPr>
            <p:cNvPr id="41" name="Rectangle 40"/>
            <p:cNvSpPr/>
            <p:nvPr/>
          </p:nvSpPr>
          <p:spPr>
            <a:xfrm>
              <a:off x="2133" y="133316"/>
              <a:ext cx="2079708" cy="50306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ectangle 41"/>
            <p:cNvSpPr/>
            <p:nvPr/>
          </p:nvSpPr>
          <p:spPr>
            <a:xfrm>
              <a:off x="2133" y="133316"/>
              <a:ext cx="2079708" cy="50306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548640" tIns="45720" rIns="45720" bIns="45720" numCol="1" spcCol="1270" anchor="ctr" anchorCtr="0">
              <a:noAutofit/>
            </a:bodyPr>
            <a:lstStyle/>
            <a:p>
              <a:pPr lvl="0" defTabSz="577850" rtl="0">
                <a:lnSpc>
                  <a:spcPct val="90000"/>
                </a:lnSpc>
                <a:spcBef>
                  <a:spcPct val="0"/>
                </a:spcBef>
                <a:spcAft>
                  <a:spcPct val="35000"/>
                </a:spcAft>
              </a:pPr>
              <a:r>
                <a:rPr lang="en-US" sz="1200" b="1" i="0" kern="1200" dirty="0" smtClean="0"/>
                <a:t>Easy Compliance</a:t>
              </a:r>
              <a:endParaRPr lang="en-US" sz="1200" b="1" kern="1200" dirty="0"/>
            </a:p>
          </p:txBody>
        </p:sp>
      </p:grpSp>
      <p:grpSp>
        <p:nvGrpSpPr>
          <p:cNvPr id="27" name="Group 26"/>
          <p:cNvGrpSpPr/>
          <p:nvPr/>
        </p:nvGrpSpPr>
        <p:grpSpPr>
          <a:xfrm>
            <a:off x="3471375" y="1904083"/>
            <a:ext cx="2103120" cy="548640"/>
            <a:chOff x="2373000" y="133316"/>
            <a:chExt cx="2079708" cy="503067"/>
          </a:xfrm>
          <a:solidFill>
            <a:srgbClr val="01A9D0"/>
          </a:solidFill>
        </p:grpSpPr>
        <p:sp>
          <p:nvSpPr>
            <p:cNvPr id="37" name="Rectangle 36"/>
            <p:cNvSpPr/>
            <p:nvPr/>
          </p:nvSpPr>
          <p:spPr>
            <a:xfrm>
              <a:off x="2373000" y="133316"/>
              <a:ext cx="2079708" cy="50306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ctangle 37"/>
            <p:cNvSpPr/>
            <p:nvPr/>
          </p:nvSpPr>
          <p:spPr>
            <a:xfrm>
              <a:off x="2373000" y="133316"/>
              <a:ext cx="2079708" cy="50306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548640" tIns="45720" rIns="45720" bIns="45720" numCol="1" spcCol="1270" anchor="ctr" anchorCtr="0">
              <a:noAutofit/>
            </a:bodyPr>
            <a:lstStyle/>
            <a:p>
              <a:pPr lvl="0" defTabSz="577850" rtl="0">
                <a:lnSpc>
                  <a:spcPct val="90000"/>
                </a:lnSpc>
                <a:spcBef>
                  <a:spcPct val="0"/>
                </a:spcBef>
                <a:spcAft>
                  <a:spcPct val="35000"/>
                </a:spcAft>
              </a:pPr>
              <a:r>
                <a:rPr lang="en-US" sz="1200" b="1" i="0" kern="1200" dirty="0" smtClean="0"/>
                <a:t>Customized Solutions</a:t>
              </a:r>
              <a:endParaRPr lang="en-US" sz="1200" b="1" kern="1200" dirty="0"/>
            </a:p>
          </p:txBody>
        </p:sp>
      </p:grpSp>
      <p:grpSp>
        <p:nvGrpSpPr>
          <p:cNvPr id="29" name="Group 28"/>
          <p:cNvGrpSpPr/>
          <p:nvPr/>
        </p:nvGrpSpPr>
        <p:grpSpPr>
          <a:xfrm>
            <a:off x="5842243" y="1904083"/>
            <a:ext cx="2103120" cy="548640"/>
            <a:chOff x="4743868" y="133316"/>
            <a:chExt cx="2079708" cy="503067"/>
          </a:xfrm>
          <a:solidFill>
            <a:srgbClr val="01A9D0"/>
          </a:solidFill>
        </p:grpSpPr>
        <p:sp>
          <p:nvSpPr>
            <p:cNvPr id="33" name="Rectangle 32"/>
            <p:cNvSpPr/>
            <p:nvPr/>
          </p:nvSpPr>
          <p:spPr>
            <a:xfrm>
              <a:off x="4743868" y="133316"/>
              <a:ext cx="2079708" cy="50306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ctangle 33"/>
            <p:cNvSpPr/>
            <p:nvPr/>
          </p:nvSpPr>
          <p:spPr>
            <a:xfrm>
              <a:off x="4743868" y="133316"/>
              <a:ext cx="2079708" cy="50306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548640" tIns="45720" rIns="45720" bIns="45720" numCol="1" spcCol="1270" anchor="ctr" anchorCtr="0">
              <a:noAutofit/>
            </a:bodyPr>
            <a:lstStyle/>
            <a:p>
              <a:pPr lvl="0" defTabSz="577850" rtl="0">
                <a:lnSpc>
                  <a:spcPct val="90000"/>
                </a:lnSpc>
                <a:spcBef>
                  <a:spcPct val="0"/>
                </a:spcBef>
                <a:spcAft>
                  <a:spcPct val="35000"/>
                </a:spcAft>
              </a:pPr>
              <a:r>
                <a:rPr lang="en-US" sz="1200" b="1" i="0" kern="1200" dirty="0" smtClean="0"/>
                <a:t>Simplified Asset Management</a:t>
              </a:r>
              <a:endParaRPr lang="en-US" sz="1200" b="1" kern="1200" dirty="0"/>
            </a:p>
          </p:txBody>
        </p:sp>
      </p:grpSp>
      <p:sp>
        <p:nvSpPr>
          <p:cNvPr id="43" name="Freeform 14"/>
          <p:cNvSpPr>
            <a:spLocks noEditPoints="1"/>
          </p:cNvSpPr>
          <p:nvPr/>
        </p:nvSpPr>
        <p:spPr bwMode="black">
          <a:xfrm>
            <a:off x="5955827" y="2006293"/>
            <a:ext cx="325343" cy="344217"/>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pic>
        <p:nvPicPr>
          <p:cNvPr id="44" name="Picture 3" descr="\\MAGNUM\Projects\Microsoft\Cloud Power FY12\Design\ICONS_PNG\Accountability.png"/>
          <p:cNvPicPr>
            <a:picLocks noChangeAspect="1" noChangeArrowheads="1"/>
          </p:cNvPicPr>
          <p:nvPr/>
        </p:nvPicPr>
        <p:blipFill>
          <a:blip r:embed="rId2" cstate="print">
            <a:biLevel thresh="25000"/>
          </a:blip>
          <a:srcRect/>
          <a:stretch>
            <a:fillRect/>
          </a:stretch>
        </p:blipFill>
        <p:spPr bwMode="auto">
          <a:xfrm>
            <a:off x="1147326" y="1944732"/>
            <a:ext cx="467342" cy="467342"/>
          </a:xfrm>
          <a:prstGeom prst="rect">
            <a:avLst/>
          </a:prstGeom>
          <a:noFill/>
        </p:spPr>
      </p:pic>
      <p:pic>
        <p:nvPicPr>
          <p:cNvPr id="46" name="Picture 2" descr="C:\Users\chrisw\Desktop\Cloud Services 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868369" y="4124417"/>
            <a:ext cx="500260" cy="3448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mitchellg\Desktop\Simple_Licensing.png"/>
          <p:cNvPicPr>
            <a:picLocks noChangeAspect="1" noChangeArrowheads="1"/>
          </p:cNvPicPr>
          <p:nvPr/>
        </p:nvPicPr>
        <p:blipFill>
          <a:blip r:embed="rId5" cstate="print">
            <a:biLevel thresh="25000"/>
          </a:blip>
          <a:srcRect/>
          <a:stretch>
            <a:fillRect/>
          </a:stretch>
        </p:blipFill>
        <p:spPr bwMode="auto">
          <a:xfrm>
            <a:off x="1139698" y="4058264"/>
            <a:ext cx="514160" cy="514160"/>
          </a:xfrm>
          <a:prstGeom prst="rect">
            <a:avLst/>
          </a:prstGeom>
          <a:noFill/>
        </p:spPr>
      </p:pic>
      <p:pic>
        <p:nvPicPr>
          <p:cNvPr id="48" name="Picture 30" descr="Reduced-Cost.png"/>
          <p:cNvPicPr>
            <a:picLocks noChangeAspect="1"/>
          </p:cNvPicPr>
          <p:nvPr/>
        </p:nvPicPr>
        <p:blipFill>
          <a:blip r:embed="rId6" cstate="print"/>
          <a:srcRect l="10599" r="12095"/>
          <a:stretch>
            <a:fillRect/>
          </a:stretch>
        </p:blipFill>
        <p:spPr bwMode="auto">
          <a:xfrm>
            <a:off x="3544051" y="4049802"/>
            <a:ext cx="389786" cy="515897"/>
          </a:xfrm>
          <a:prstGeom prst="rect">
            <a:avLst/>
          </a:prstGeom>
          <a:noFill/>
          <a:ln w="9525">
            <a:noFill/>
            <a:miter lim="800000"/>
            <a:headEnd/>
            <a:tailEnd/>
          </a:ln>
          <a:effectLst/>
        </p:spPr>
      </p:pic>
      <p:sp>
        <p:nvSpPr>
          <p:cNvPr id="49" name="Freeform 14"/>
          <p:cNvSpPr>
            <a:spLocks noEditPoints="1"/>
          </p:cNvSpPr>
          <p:nvPr/>
        </p:nvSpPr>
        <p:spPr bwMode="black">
          <a:xfrm>
            <a:off x="3552162" y="1969034"/>
            <a:ext cx="381675" cy="381476"/>
          </a:xfrm>
          <a:custGeom>
            <a:avLst/>
            <a:gdLst>
              <a:gd name="T0" fmla="*/ 518 w 709"/>
              <a:gd name="T1" fmla="*/ 343 h 709"/>
              <a:gd name="T2" fmla="*/ 449 w 709"/>
              <a:gd name="T3" fmla="*/ 258 h 709"/>
              <a:gd name="T4" fmla="*/ 362 w 709"/>
              <a:gd name="T5" fmla="*/ 189 h 709"/>
              <a:gd name="T6" fmla="*/ 449 w 709"/>
              <a:gd name="T7" fmla="*/ 0 h 709"/>
              <a:gd name="T8" fmla="*/ 260 w 709"/>
              <a:gd name="T9" fmla="*/ 189 h 709"/>
              <a:gd name="T10" fmla="*/ 345 w 709"/>
              <a:gd name="T11" fmla="*/ 258 h 709"/>
              <a:gd name="T12" fmla="*/ 260 w 709"/>
              <a:gd name="T13" fmla="*/ 343 h 709"/>
              <a:gd name="T14" fmla="*/ 189 w 709"/>
              <a:gd name="T15" fmla="*/ 258 h 709"/>
              <a:gd name="T16" fmla="*/ 0 w 709"/>
              <a:gd name="T17" fmla="*/ 447 h 709"/>
              <a:gd name="T18" fmla="*/ 85 w 709"/>
              <a:gd name="T19" fmla="*/ 520 h 709"/>
              <a:gd name="T20" fmla="*/ 0 w 709"/>
              <a:gd name="T21" fmla="*/ 709 h 709"/>
              <a:gd name="T22" fmla="*/ 189 w 709"/>
              <a:gd name="T23" fmla="*/ 520 h 709"/>
              <a:gd name="T24" fmla="*/ 104 w 709"/>
              <a:gd name="T25" fmla="*/ 447 h 709"/>
              <a:gd name="T26" fmla="*/ 189 w 709"/>
              <a:gd name="T27" fmla="*/ 362 h 709"/>
              <a:gd name="T28" fmla="*/ 260 w 709"/>
              <a:gd name="T29" fmla="*/ 447 h 709"/>
              <a:gd name="T30" fmla="*/ 345 w 709"/>
              <a:gd name="T31" fmla="*/ 520 h 709"/>
              <a:gd name="T32" fmla="*/ 260 w 709"/>
              <a:gd name="T33" fmla="*/ 709 h 709"/>
              <a:gd name="T34" fmla="*/ 449 w 709"/>
              <a:gd name="T35" fmla="*/ 520 h 709"/>
              <a:gd name="T36" fmla="*/ 362 w 709"/>
              <a:gd name="T37" fmla="*/ 447 h 709"/>
              <a:gd name="T38" fmla="*/ 449 w 709"/>
              <a:gd name="T39" fmla="*/ 362 h 709"/>
              <a:gd name="T40" fmla="*/ 518 w 709"/>
              <a:gd name="T41" fmla="*/ 447 h 709"/>
              <a:gd name="T42" fmla="*/ 709 w 709"/>
              <a:gd name="T43" fmla="*/ 258 h 709"/>
              <a:gd name="T44" fmla="*/ 277 w 709"/>
              <a:gd name="T45" fmla="*/ 17 h 709"/>
              <a:gd name="T46" fmla="*/ 433 w 709"/>
              <a:gd name="T47" fmla="*/ 170 h 709"/>
              <a:gd name="T48" fmla="*/ 277 w 709"/>
              <a:gd name="T49" fmla="*/ 17 h 709"/>
              <a:gd name="T50" fmla="*/ 17 w 709"/>
              <a:gd name="T51" fmla="*/ 690 h 709"/>
              <a:gd name="T52" fmla="*/ 173 w 709"/>
              <a:gd name="T53" fmla="*/ 536 h 709"/>
              <a:gd name="T54" fmla="*/ 173 w 709"/>
              <a:gd name="T55" fmla="*/ 430 h 709"/>
              <a:gd name="T56" fmla="*/ 17 w 709"/>
              <a:gd name="T57" fmla="*/ 274 h 709"/>
              <a:gd name="T58" fmla="*/ 173 w 709"/>
              <a:gd name="T59" fmla="*/ 430 h 709"/>
              <a:gd name="T60" fmla="*/ 277 w 709"/>
              <a:gd name="T61" fmla="*/ 690 h 709"/>
              <a:gd name="T62" fmla="*/ 433 w 709"/>
              <a:gd name="T63" fmla="*/ 536 h 709"/>
              <a:gd name="T64" fmla="*/ 433 w 709"/>
              <a:gd name="T65" fmla="*/ 430 h 709"/>
              <a:gd name="T66" fmla="*/ 277 w 709"/>
              <a:gd name="T67" fmla="*/ 274 h 709"/>
              <a:gd name="T68" fmla="*/ 433 w 709"/>
              <a:gd name="T69" fmla="*/ 430 h 709"/>
              <a:gd name="T70" fmla="*/ 536 w 709"/>
              <a:gd name="T71" fmla="*/ 430 h 709"/>
              <a:gd name="T72" fmla="*/ 690 w 709"/>
              <a:gd name="T73" fmla="*/ 274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9" h="709">
                <a:moveTo>
                  <a:pt x="518" y="258"/>
                </a:moveTo>
                <a:lnTo>
                  <a:pt x="518" y="343"/>
                </a:lnTo>
                <a:lnTo>
                  <a:pt x="449" y="343"/>
                </a:lnTo>
                <a:lnTo>
                  <a:pt x="449" y="258"/>
                </a:lnTo>
                <a:lnTo>
                  <a:pt x="362" y="258"/>
                </a:lnTo>
                <a:lnTo>
                  <a:pt x="362" y="189"/>
                </a:lnTo>
                <a:lnTo>
                  <a:pt x="449" y="189"/>
                </a:lnTo>
                <a:lnTo>
                  <a:pt x="449" y="0"/>
                </a:lnTo>
                <a:lnTo>
                  <a:pt x="260" y="0"/>
                </a:lnTo>
                <a:lnTo>
                  <a:pt x="260" y="189"/>
                </a:lnTo>
                <a:lnTo>
                  <a:pt x="345" y="189"/>
                </a:lnTo>
                <a:lnTo>
                  <a:pt x="345" y="258"/>
                </a:lnTo>
                <a:lnTo>
                  <a:pt x="260" y="258"/>
                </a:lnTo>
                <a:lnTo>
                  <a:pt x="260" y="343"/>
                </a:lnTo>
                <a:lnTo>
                  <a:pt x="189" y="343"/>
                </a:lnTo>
                <a:lnTo>
                  <a:pt x="189" y="258"/>
                </a:lnTo>
                <a:lnTo>
                  <a:pt x="0" y="258"/>
                </a:lnTo>
                <a:lnTo>
                  <a:pt x="0" y="447"/>
                </a:lnTo>
                <a:lnTo>
                  <a:pt x="85" y="447"/>
                </a:lnTo>
                <a:lnTo>
                  <a:pt x="85" y="520"/>
                </a:lnTo>
                <a:lnTo>
                  <a:pt x="0" y="520"/>
                </a:lnTo>
                <a:lnTo>
                  <a:pt x="0" y="709"/>
                </a:lnTo>
                <a:lnTo>
                  <a:pt x="189" y="709"/>
                </a:lnTo>
                <a:lnTo>
                  <a:pt x="189" y="520"/>
                </a:lnTo>
                <a:lnTo>
                  <a:pt x="104" y="520"/>
                </a:lnTo>
                <a:lnTo>
                  <a:pt x="104" y="447"/>
                </a:lnTo>
                <a:lnTo>
                  <a:pt x="189" y="447"/>
                </a:lnTo>
                <a:lnTo>
                  <a:pt x="189" y="362"/>
                </a:lnTo>
                <a:lnTo>
                  <a:pt x="260" y="362"/>
                </a:lnTo>
                <a:lnTo>
                  <a:pt x="260" y="447"/>
                </a:lnTo>
                <a:lnTo>
                  <a:pt x="345" y="447"/>
                </a:lnTo>
                <a:lnTo>
                  <a:pt x="345" y="520"/>
                </a:lnTo>
                <a:lnTo>
                  <a:pt x="260" y="520"/>
                </a:lnTo>
                <a:lnTo>
                  <a:pt x="260" y="709"/>
                </a:lnTo>
                <a:lnTo>
                  <a:pt x="449" y="709"/>
                </a:lnTo>
                <a:lnTo>
                  <a:pt x="449" y="520"/>
                </a:lnTo>
                <a:lnTo>
                  <a:pt x="362" y="520"/>
                </a:lnTo>
                <a:lnTo>
                  <a:pt x="362" y="447"/>
                </a:lnTo>
                <a:lnTo>
                  <a:pt x="449" y="447"/>
                </a:lnTo>
                <a:lnTo>
                  <a:pt x="449" y="362"/>
                </a:lnTo>
                <a:lnTo>
                  <a:pt x="518" y="362"/>
                </a:lnTo>
                <a:lnTo>
                  <a:pt x="518" y="447"/>
                </a:lnTo>
                <a:lnTo>
                  <a:pt x="709" y="447"/>
                </a:lnTo>
                <a:lnTo>
                  <a:pt x="709" y="258"/>
                </a:lnTo>
                <a:lnTo>
                  <a:pt x="518" y="258"/>
                </a:lnTo>
                <a:close/>
                <a:moveTo>
                  <a:pt x="277" y="17"/>
                </a:moveTo>
                <a:lnTo>
                  <a:pt x="433" y="17"/>
                </a:lnTo>
                <a:lnTo>
                  <a:pt x="433" y="170"/>
                </a:lnTo>
                <a:lnTo>
                  <a:pt x="277" y="170"/>
                </a:lnTo>
                <a:lnTo>
                  <a:pt x="277" y="17"/>
                </a:lnTo>
                <a:close/>
                <a:moveTo>
                  <a:pt x="173" y="690"/>
                </a:moveTo>
                <a:lnTo>
                  <a:pt x="17" y="690"/>
                </a:lnTo>
                <a:lnTo>
                  <a:pt x="17" y="536"/>
                </a:lnTo>
                <a:lnTo>
                  <a:pt x="173" y="536"/>
                </a:lnTo>
                <a:lnTo>
                  <a:pt x="173" y="690"/>
                </a:lnTo>
                <a:close/>
                <a:moveTo>
                  <a:pt x="173" y="430"/>
                </a:moveTo>
                <a:lnTo>
                  <a:pt x="17" y="430"/>
                </a:lnTo>
                <a:lnTo>
                  <a:pt x="17" y="274"/>
                </a:lnTo>
                <a:lnTo>
                  <a:pt x="173" y="274"/>
                </a:lnTo>
                <a:lnTo>
                  <a:pt x="173" y="430"/>
                </a:lnTo>
                <a:close/>
                <a:moveTo>
                  <a:pt x="433" y="690"/>
                </a:moveTo>
                <a:lnTo>
                  <a:pt x="277" y="690"/>
                </a:lnTo>
                <a:lnTo>
                  <a:pt x="277" y="536"/>
                </a:lnTo>
                <a:lnTo>
                  <a:pt x="433" y="536"/>
                </a:lnTo>
                <a:lnTo>
                  <a:pt x="433" y="690"/>
                </a:lnTo>
                <a:close/>
                <a:moveTo>
                  <a:pt x="433" y="430"/>
                </a:moveTo>
                <a:lnTo>
                  <a:pt x="277" y="430"/>
                </a:lnTo>
                <a:lnTo>
                  <a:pt x="277" y="274"/>
                </a:lnTo>
                <a:lnTo>
                  <a:pt x="433" y="274"/>
                </a:lnTo>
                <a:lnTo>
                  <a:pt x="433" y="430"/>
                </a:lnTo>
                <a:close/>
                <a:moveTo>
                  <a:pt x="690" y="430"/>
                </a:moveTo>
                <a:lnTo>
                  <a:pt x="536" y="430"/>
                </a:lnTo>
                <a:lnTo>
                  <a:pt x="536" y="274"/>
                </a:lnTo>
                <a:lnTo>
                  <a:pt x="690" y="274"/>
                </a:lnTo>
                <a:lnTo>
                  <a:pt x="690" y="43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dirty="0"/>
          </a:p>
        </p:txBody>
      </p:sp>
      <p:sp>
        <p:nvSpPr>
          <p:cNvPr id="45" name="Rectangle 44"/>
          <p:cNvSpPr/>
          <p:nvPr/>
        </p:nvSpPr>
        <p:spPr>
          <a:xfrm>
            <a:off x="5868369" y="5664649"/>
            <a:ext cx="2063750" cy="307777"/>
          </a:xfrm>
          <a:prstGeom prst="rect">
            <a:avLst/>
          </a:prstGeom>
        </p:spPr>
        <p:txBody>
          <a:bodyPr wrap="square">
            <a:spAutoFit/>
          </a:bodyPr>
          <a:lstStyle/>
          <a:p>
            <a:r>
              <a:rPr lang="en-US" altLang="zh-CN" sz="700" dirty="0">
                <a:solidFill>
                  <a:schemeClr val="tx1">
                    <a:lumMod val="75000"/>
                    <a:lumOff val="25000"/>
                    <a:alpha val="99000"/>
                  </a:schemeClr>
                </a:solidFill>
              </a:rPr>
              <a:t>*No license fee; doesn’t include deployment or support costs associated with the service.</a:t>
            </a:r>
          </a:p>
        </p:txBody>
      </p:sp>
    </p:spTree>
    <p:extLst>
      <p:ext uri="{BB962C8B-B14F-4D97-AF65-F5344CB8AC3E}">
        <p14:creationId xmlns:p14="http://schemas.microsoft.com/office/powerpoint/2010/main" val="38608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7" y="0"/>
            <a:ext cx="8534400" cy="914400"/>
          </a:xfrm>
        </p:spPr>
        <p:txBody>
          <a:bodyPr/>
          <a:lstStyle/>
          <a:p>
            <a:r>
              <a:rPr lang="en-US" dirty="0" smtClean="0"/>
              <a:t>Additional Benefits Included With EES</a:t>
            </a:r>
            <a:endParaRPr lang="en-US" dirty="0"/>
          </a:p>
        </p:txBody>
      </p:sp>
      <p:grpSp>
        <p:nvGrpSpPr>
          <p:cNvPr id="6" name="Group 5"/>
          <p:cNvGrpSpPr/>
          <p:nvPr/>
        </p:nvGrpSpPr>
        <p:grpSpPr>
          <a:xfrm>
            <a:off x="2309279" y="1911250"/>
            <a:ext cx="2193358" cy="2219416"/>
            <a:chOff x="673819" y="2734945"/>
            <a:chExt cx="2193358" cy="2219416"/>
          </a:xfrm>
        </p:grpSpPr>
        <p:grpSp>
          <p:nvGrpSpPr>
            <p:cNvPr id="16" name="Group 15"/>
            <p:cNvGrpSpPr/>
            <p:nvPr/>
          </p:nvGrpSpPr>
          <p:grpSpPr>
            <a:xfrm>
              <a:off x="764057" y="3283585"/>
              <a:ext cx="2103120" cy="1371600"/>
              <a:chOff x="7055805" y="1675777"/>
              <a:chExt cx="1237451" cy="1491861"/>
            </a:xfrm>
            <a:noFill/>
          </p:grpSpPr>
          <p:sp>
            <p:nvSpPr>
              <p:cNvPr id="17" name="Rectangle 16"/>
              <p:cNvSpPr/>
              <p:nvPr/>
            </p:nvSpPr>
            <p:spPr>
              <a:xfrm>
                <a:off x="7055805"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7055805"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ctr" anchorCtr="1">
                <a:noAutofit/>
              </a:bodyPr>
              <a:lstStyle/>
              <a:p>
                <a:pPr marL="0" lvl="1" defTabSz="400050" rtl="0">
                  <a:lnSpc>
                    <a:spcPct val="90000"/>
                  </a:lnSpc>
                  <a:spcBef>
                    <a:spcPct val="0"/>
                  </a:spcBef>
                  <a:spcAft>
                    <a:spcPct val="15000"/>
                  </a:spcAft>
                </a:pPr>
                <a:endParaRPr lang="en-US" sz="1100" b="0" i="0" kern="1200" dirty="0" smtClean="0">
                  <a:solidFill>
                    <a:schemeClr val="tx1">
                      <a:lumMod val="75000"/>
                      <a:lumOff val="25000"/>
                    </a:schemeClr>
                  </a:solidFill>
                </a:endParaRPr>
              </a:p>
              <a:p>
                <a:pPr marL="0" lvl="1" defTabSz="400050" rtl="0">
                  <a:lnSpc>
                    <a:spcPct val="90000"/>
                  </a:lnSpc>
                  <a:spcBef>
                    <a:spcPct val="0"/>
                  </a:spcBef>
                  <a:spcAft>
                    <a:spcPct val="15000"/>
                  </a:spcAft>
                </a:pPr>
                <a:endParaRPr lang="en-US" sz="1100" dirty="0">
                  <a:solidFill>
                    <a:schemeClr val="tx1">
                      <a:lumMod val="75000"/>
                      <a:lumOff val="25000"/>
                    </a:schemeClr>
                  </a:solidFill>
                </a:endParaRPr>
              </a:p>
              <a:p>
                <a:pPr marL="0" lvl="1" defTabSz="400050" rtl="0">
                  <a:lnSpc>
                    <a:spcPct val="90000"/>
                  </a:lnSpc>
                  <a:spcBef>
                    <a:spcPct val="0"/>
                  </a:spcBef>
                  <a:spcAft>
                    <a:spcPct val="15000"/>
                  </a:spcAft>
                </a:pPr>
                <a:endParaRPr lang="en-US" sz="1100" b="0" i="0" kern="1200" dirty="0" smtClean="0">
                  <a:solidFill>
                    <a:schemeClr val="tx1">
                      <a:lumMod val="75000"/>
                      <a:lumOff val="25000"/>
                    </a:schemeClr>
                  </a:solidFill>
                </a:endParaRPr>
              </a:p>
              <a:p>
                <a:pPr marL="0" lvl="1" defTabSz="400050" rtl="0">
                  <a:lnSpc>
                    <a:spcPct val="90000"/>
                  </a:lnSpc>
                  <a:spcBef>
                    <a:spcPct val="0"/>
                  </a:spcBef>
                  <a:spcAft>
                    <a:spcPct val="15000"/>
                  </a:spcAft>
                </a:pPr>
                <a:r>
                  <a:rPr lang="en-US" sz="1100" b="0" i="0" kern="1200" dirty="0" smtClean="0">
                    <a:solidFill>
                      <a:schemeClr val="tx1">
                        <a:lumMod val="75000"/>
                        <a:lumOff val="25000"/>
                      </a:schemeClr>
                    </a:solidFill>
                  </a:rPr>
                  <a:t>Free* access to Office 365 Plan 2</a:t>
                </a:r>
              </a:p>
              <a:p>
                <a:pPr marL="0" lvl="1" defTabSz="400050" rtl="0">
                  <a:lnSpc>
                    <a:spcPct val="90000"/>
                  </a:lnSpc>
                  <a:spcBef>
                    <a:spcPct val="0"/>
                  </a:spcBef>
                  <a:spcAft>
                    <a:spcPct val="15000"/>
                  </a:spcAft>
                </a:pPr>
                <a:endParaRPr lang="en-US" sz="1100" dirty="0">
                  <a:solidFill>
                    <a:schemeClr val="tx1">
                      <a:lumMod val="75000"/>
                      <a:lumOff val="25000"/>
                    </a:schemeClr>
                  </a:solidFill>
                </a:endParaRPr>
              </a:p>
              <a:p>
                <a:r>
                  <a:rPr lang="en-US" altLang="zh-CN" sz="700" dirty="0">
                    <a:solidFill>
                      <a:schemeClr val="tx1">
                        <a:lumMod val="75000"/>
                        <a:lumOff val="25000"/>
                        <a:alpha val="99000"/>
                      </a:schemeClr>
                    </a:solidFill>
                  </a:rPr>
                  <a:t>* No license fee; doesn’t include deployment or support costs associated with the service.</a:t>
                </a:r>
              </a:p>
              <a:p>
                <a:pPr marL="0" lvl="1" defTabSz="400050" rtl="0">
                  <a:lnSpc>
                    <a:spcPct val="90000"/>
                  </a:lnSpc>
                  <a:spcBef>
                    <a:spcPct val="0"/>
                  </a:spcBef>
                  <a:spcAft>
                    <a:spcPct val="15000"/>
                  </a:spcAft>
                </a:pPr>
                <a:endParaRPr lang="en-US" sz="1100" kern="1200" dirty="0">
                  <a:solidFill>
                    <a:schemeClr val="tx1">
                      <a:lumMod val="75000"/>
                      <a:lumOff val="25000"/>
                    </a:schemeClr>
                  </a:solidFill>
                </a:endParaRPr>
              </a:p>
            </p:txBody>
          </p:sp>
        </p:grpSp>
        <p:grpSp>
          <p:nvGrpSpPr>
            <p:cNvPr id="19" name="Group 18"/>
            <p:cNvGrpSpPr/>
            <p:nvPr/>
          </p:nvGrpSpPr>
          <p:grpSpPr>
            <a:xfrm>
              <a:off x="764057" y="2734945"/>
              <a:ext cx="2103120" cy="548640"/>
              <a:chOff x="7055805" y="1328160"/>
              <a:chExt cx="1237451" cy="347617"/>
            </a:xfrm>
            <a:solidFill>
              <a:srgbClr val="01A9D0"/>
            </a:solidFill>
          </p:grpSpPr>
          <p:sp>
            <p:nvSpPr>
              <p:cNvPr id="22" name="Rectangle 21"/>
              <p:cNvSpPr/>
              <p:nvPr/>
            </p:nvSpPr>
            <p:spPr>
              <a:xfrm>
                <a:off x="7055805"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22"/>
              <p:cNvSpPr/>
              <p:nvPr/>
            </p:nvSpPr>
            <p:spPr>
              <a:xfrm>
                <a:off x="7055805"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731520" tIns="45720" rIns="45720" bIns="45720" numCol="1" spcCol="1270" anchor="ctr" anchorCtr="0">
                <a:noAutofit/>
              </a:bodyPr>
              <a:lstStyle/>
              <a:p>
                <a:pPr lvl="0" defTabSz="400050" rtl="0">
                  <a:lnSpc>
                    <a:spcPct val="90000"/>
                  </a:lnSpc>
                  <a:spcBef>
                    <a:spcPct val="0"/>
                  </a:spcBef>
                  <a:spcAft>
                    <a:spcPct val="35000"/>
                  </a:spcAft>
                </a:pPr>
                <a:r>
                  <a:rPr lang="en-US" sz="1200" b="1" i="0" kern="1200" dirty="0" smtClean="0"/>
                  <a:t>Cloud Services</a:t>
                </a:r>
                <a:endParaRPr lang="en-US" sz="1200" b="1" kern="1200" dirty="0"/>
              </a:p>
            </p:txBody>
          </p:sp>
        </p:grpSp>
        <p:pic>
          <p:nvPicPr>
            <p:cNvPr id="25" name="Picture 2" descr="C:\Users\chrisw\Desktop\Cloud Services 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886521" y="2812349"/>
              <a:ext cx="500260" cy="344848"/>
            </a:xfrm>
            <a:prstGeom prst="rect">
              <a:avLst/>
            </a:prstGeom>
            <a:noFill/>
            <a:extLst>
              <a:ext uri="{909E8E84-426E-40DD-AFC4-6F175D3DCCD1}">
                <a14:hiddenFill xmlns:a14="http://schemas.microsoft.com/office/drawing/2010/main">
                  <a:solidFill>
                    <a:srgbClr val="FFFFFF"/>
                  </a:solidFill>
                </a14:hiddenFill>
              </a:ext>
            </a:extLst>
          </p:spPr>
        </p:pic>
        <p:sp>
          <p:nvSpPr>
            <p:cNvPr id="29" name="Rounded Rectangle 28"/>
            <p:cNvSpPr/>
            <p:nvPr/>
          </p:nvSpPr>
          <p:spPr bwMode="auto">
            <a:xfrm>
              <a:off x="673819" y="4655185"/>
              <a:ext cx="2193357" cy="299176"/>
            </a:xfrm>
            <a:prstGeom prst="roundRect">
              <a:avLst>
                <a:gd name="adj" fmla="val 10792"/>
              </a:avLst>
            </a:prstGeom>
            <a:noFill/>
            <a:ln w="12700">
              <a:noFill/>
            </a:ln>
            <a:effectLst/>
          </p:spPr>
          <p:style>
            <a:lnRef idx="1">
              <a:schemeClr val="accent1"/>
            </a:lnRef>
            <a:fillRef idx="3">
              <a:schemeClr val="accent1"/>
            </a:fillRef>
            <a:effectRef idx="2">
              <a:schemeClr val="accent1"/>
            </a:effectRef>
            <a:fontRef idx="minor">
              <a:schemeClr val="lt1"/>
            </a:fontRef>
          </p:style>
          <p:txBody>
            <a:bodyPr wrap="square" lIns="182880" rIns="182880" rtlCol="0" anchor="ctr">
              <a:noAutofit/>
            </a:bodyPr>
            <a:lstStyle/>
            <a:p>
              <a:pPr lvl="0"/>
              <a:endParaRPr lang="en-US" altLang="zh-CN" sz="900" dirty="0">
                <a:solidFill>
                  <a:schemeClr val="tx1">
                    <a:lumMod val="75000"/>
                    <a:lumOff val="25000"/>
                    <a:alpha val="99000"/>
                  </a:schemeClr>
                </a:solidFill>
              </a:endParaRPr>
            </a:p>
          </p:txBody>
        </p:sp>
      </p:grpSp>
      <p:grpSp>
        <p:nvGrpSpPr>
          <p:cNvPr id="7" name="Group 6"/>
          <p:cNvGrpSpPr/>
          <p:nvPr/>
        </p:nvGrpSpPr>
        <p:grpSpPr>
          <a:xfrm>
            <a:off x="4675078" y="1903133"/>
            <a:ext cx="2103120" cy="1920240"/>
            <a:chOff x="3186128" y="2733267"/>
            <a:chExt cx="2103120" cy="1920240"/>
          </a:xfrm>
        </p:grpSpPr>
        <p:grpSp>
          <p:nvGrpSpPr>
            <p:cNvPr id="30" name="Group 29"/>
            <p:cNvGrpSpPr/>
            <p:nvPr/>
          </p:nvGrpSpPr>
          <p:grpSpPr>
            <a:xfrm>
              <a:off x="3186128" y="3281907"/>
              <a:ext cx="2103120" cy="1371600"/>
              <a:chOff x="7055805" y="1675777"/>
              <a:chExt cx="1237451" cy="1491861"/>
            </a:xfrm>
            <a:noFill/>
          </p:grpSpPr>
          <p:sp>
            <p:nvSpPr>
              <p:cNvPr id="31" name="Rectangle 30"/>
              <p:cNvSpPr/>
              <p:nvPr/>
            </p:nvSpPr>
            <p:spPr>
              <a:xfrm>
                <a:off x="7055805"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7055805"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ctr" anchorCtr="1">
                <a:noAutofit/>
              </a:bodyPr>
              <a:lstStyle/>
              <a:p>
                <a:pPr marL="0" lvl="1" defTabSz="400050">
                  <a:lnSpc>
                    <a:spcPct val="90000"/>
                  </a:lnSpc>
                  <a:spcBef>
                    <a:spcPct val="0"/>
                  </a:spcBef>
                  <a:spcAft>
                    <a:spcPct val="15000"/>
                  </a:spcAft>
                </a:pPr>
                <a:r>
                  <a:rPr lang="en-US" sz="1100" dirty="0" smtClean="0">
                    <a:solidFill>
                      <a:schemeClr val="tx1">
                        <a:lumMod val="75000"/>
                        <a:lumOff val="25000"/>
                      </a:schemeClr>
                    </a:solidFill>
                  </a:rPr>
                  <a:t>Permit your faculty </a:t>
                </a:r>
                <a:r>
                  <a:rPr lang="en-US" sz="1100" dirty="0">
                    <a:solidFill>
                      <a:schemeClr val="tx1">
                        <a:lumMod val="75000"/>
                        <a:lumOff val="25000"/>
                      </a:schemeClr>
                    </a:solidFill>
                  </a:rPr>
                  <a:t>and staff to use application, system, and CAL products on a personally owned computer for work-related purposes</a:t>
                </a:r>
                <a:r>
                  <a:rPr lang="en-US" sz="1100" dirty="0" smtClean="0">
                    <a:solidFill>
                      <a:schemeClr val="tx1">
                        <a:lumMod val="75000"/>
                        <a:lumOff val="25000"/>
                      </a:schemeClr>
                    </a:solidFill>
                  </a:rPr>
                  <a:t>.</a:t>
                </a:r>
                <a:endParaRPr lang="en-US" sz="1100" dirty="0">
                  <a:solidFill>
                    <a:schemeClr val="tx1">
                      <a:lumMod val="75000"/>
                      <a:lumOff val="25000"/>
                    </a:schemeClr>
                  </a:solidFill>
                </a:endParaRPr>
              </a:p>
            </p:txBody>
          </p:sp>
        </p:grpSp>
        <p:grpSp>
          <p:nvGrpSpPr>
            <p:cNvPr id="36" name="Group 35"/>
            <p:cNvGrpSpPr/>
            <p:nvPr/>
          </p:nvGrpSpPr>
          <p:grpSpPr>
            <a:xfrm>
              <a:off x="3186128" y="2733267"/>
              <a:ext cx="2103120" cy="548640"/>
              <a:chOff x="7055805" y="1328160"/>
              <a:chExt cx="1237451" cy="347617"/>
            </a:xfrm>
            <a:solidFill>
              <a:srgbClr val="01A9D0"/>
            </a:solidFill>
          </p:grpSpPr>
          <p:sp>
            <p:nvSpPr>
              <p:cNvPr id="40" name="Rectangle 39"/>
              <p:cNvSpPr/>
              <p:nvPr/>
            </p:nvSpPr>
            <p:spPr>
              <a:xfrm>
                <a:off x="7055805"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40"/>
              <p:cNvSpPr/>
              <p:nvPr/>
            </p:nvSpPr>
            <p:spPr>
              <a:xfrm>
                <a:off x="7055805"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731520" tIns="45720" rIns="45720" bIns="45720" numCol="1" spcCol="1270" anchor="ctr" anchorCtr="0">
                <a:noAutofit/>
              </a:bodyPr>
              <a:lstStyle/>
              <a:p>
                <a:pPr lvl="0" defTabSz="400050" rtl="0">
                  <a:lnSpc>
                    <a:spcPct val="90000"/>
                  </a:lnSpc>
                  <a:spcBef>
                    <a:spcPct val="0"/>
                  </a:spcBef>
                  <a:spcAft>
                    <a:spcPct val="35000"/>
                  </a:spcAft>
                </a:pPr>
                <a:r>
                  <a:rPr lang="en-US" sz="1200" b="1" i="0" kern="1200" dirty="0" smtClean="0"/>
                  <a:t>Work at Home Rights</a:t>
                </a:r>
                <a:endParaRPr lang="en-US" sz="1200" b="1" kern="1200" dirty="0"/>
              </a:p>
            </p:txBody>
          </p:sp>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3815"/>
            <a:stretch/>
          </p:blipFill>
          <p:spPr bwMode="auto">
            <a:xfrm>
              <a:off x="3186128" y="2757819"/>
              <a:ext cx="585787" cy="44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55550" y="3915268"/>
            <a:ext cx="2103120" cy="1973933"/>
            <a:chOff x="6846845" y="3903853"/>
            <a:chExt cx="2103120" cy="1973933"/>
          </a:xfrm>
        </p:grpSpPr>
        <p:grpSp>
          <p:nvGrpSpPr>
            <p:cNvPr id="8" name="Group 7"/>
            <p:cNvGrpSpPr/>
            <p:nvPr/>
          </p:nvGrpSpPr>
          <p:grpSpPr>
            <a:xfrm>
              <a:off x="6846845" y="3957546"/>
              <a:ext cx="2103120" cy="1920240"/>
              <a:chOff x="5706171" y="2733267"/>
              <a:chExt cx="2103120" cy="1920240"/>
            </a:xfrm>
          </p:grpSpPr>
          <p:grpSp>
            <p:nvGrpSpPr>
              <p:cNvPr id="44" name="Group 43"/>
              <p:cNvGrpSpPr/>
              <p:nvPr/>
            </p:nvGrpSpPr>
            <p:grpSpPr>
              <a:xfrm>
                <a:off x="5706171" y="3281907"/>
                <a:ext cx="2103120" cy="1371600"/>
                <a:chOff x="7055805" y="1675777"/>
                <a:chExt cx="1237451" cy="1491861"/>
              </a:xfrm>
              <a:noFill/>
            </p:grpSpPr>
            <p:sp>
              <p:nvSpPr>
                <p:cNvPr id="45" name="Rectangle 44"/>
                <p:cNvSpPr/>
                <p:nvPr/>
              </p:nvSpPr>
              <p:spPr>
                <a:xfrm>
                  <a:off x="7055805"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6" name="Rectangle 45"/>
                <p:cNvSpPr/>
                <p:nvPr/>
              </p:nvSpPr>
              <p:spPr>
                <a:xfrm>
                  <a:off x="7055805"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ctr" anchorCtr="1">
                  <a:noAutofit/>
                </a:bodyPr>
                <a:lstStyle/>
                <a:p>
                  <a:pPr marL="0" lvl="1" defTabSz="400050">
                    <a:lnSpc>
                      <a:spcPct val="90000"/>
                    </a:lnSpc>
                    <a:spcBef>
                      <a:spcPct val="0"/>
                    </a:spcBef>
                    <a:spcAft>
                      <a:spcPct val="15000"/>
                    </a:spcAft>
                  </a:pPr>
                  <a:r>
                    <a:rPr lang="en-US" sz="1100" dirty="0">
                      <a:solidFill>
                        <a:schemeClr val="tx1">
                          <a:lumMod val="75000"/>
                          <a:lumOff val="25000"/>
                        </a:schemeClr>
                      </a:solidFill>
                    </a:rPr>
                    <a:t>A</a:t>
                  </a:r>
                  <a:r>
                    <a:rPr lang="en-US" sz="1100" dirty="0" smtClean="0">
                      <a:solidFill>
                        <a:schemeClr val="tx1">
                          <a:lumMod val="75000"/>
                          <a:lumOff val="25000"/>
                        </a:schemeClr>
                      </a:solidFill>
                    </a:rPr>
                    <a:t>ccess </a:t>
                  </a:r>
                  <a:r>
                    <a:rPr lang="en-US" sz="1100" dirty="0">
                      <a:solidFill>
                        <a:schemeClr val="tx1">
                          <a:lumMod val="75000"/>
                          <a:lumOff val="25000"/>
                        </a:schemeClr>
                      </a:solidFill>
                    </a:rPr>
                    <a:t>to Microsoft developer tools, platforms, and servers in labs, classrooms and on student computers for research and instructional </a:t>
                  </a:r>
                  <a:r>
                    <a:rPr lang="en-US" sz="1100" dirty="0" smtClean="0">
                      <a:solidFill>
                        <a:schemeClr val="tx1">
                          <a:lumMod val="75000"/>
                          <a:lumOff val="25000"/>
                        </a:schemeClr>
                      </a:solidFill>
                    </a:rPr>
                    <a:t>purposes.</a:t>
                  </a:r>
                  <a:endParaRPr lang="en-US" sz="1100" dirty="0">
                    <a:solidFill>
                      <a:schemeClr val="tx1">
                        <a:lumMod val="75000"/>
                        <a:lumOff val="25000"/>
                      </a:schemeClr>
                    </a:solidFill>
                  </a:endParaRPr>
                </a:p>
              </p:txBody>
            </p:sp>
          </p:grpSp>
          <p:grpSp>
            <p:nvGrpSpPr>
              <p:cNvPr id="47" name="Group 46"/>
              <p:cNvGrpSpPr/>
              <p:nvPr/>
            </p:nvGrpSpPr>
            <p:grpSpPr>
              <a:xfrm>
                <a:off x="5706171" y="2733267"/>
                <a:ext cx="2103120" cy="548640"/>
                <a:chOff x="7055805" y="1328160"/>
                <a:chExt cx="1237451" cy="347617"/>
              </a:xfrm>
              <a:solidFill>
                <a:srgbClr val="01A9D0"/>
              </a:solidFill>
            </p:grpSpPr>
            <p:sp>
              <p:nvSpPr>
                <p:cNvPr id="48" name="Rectangle 47"/>
                <p:cNvSpPr/>
                <p:nvPr/>
              </p:nvSpPr>
              <p:spPr>
                <a:xfrm>
                  <a:off x="7055805"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Rectangle 48"/>
                <p:cNvSpPr/>
                <p:nvPr/>
              </p:nvSpPr>
              <p:spPr>
                <a:xfrm>
                  <a:off x="7055805"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731520" tIns="45720" rIns="45720" bIns="45720" numCol="1" spcCol="1270" anchor="ctr" anchorCtr="0">
                  <a:noAutofit/>
                </a:bodyPr>
                <a:lstStyle/>
                <a:p>
                  <a:pPr lvl="0" defTabSz="400050" rtl="0">
                    <a:lnSpc>
                      <a:spcPct val="90000"/>
                    </a:lnSpc>
                    <a:spcBef>
                      <a:spcPct val="0"/>
                    </a:spcBef>
                    <a:spcAft>
                      <a:spcPct val="35000"/>
                    </a:spcAft>
                  </a:pPr>
                  <a:r>
                    <a:rPr lang="en-US" sz="1200" b="1" i="0" kern="1200" dirty="0" smtClean="0"/>
                    <a:t>DreamSpark </a:t>
                  </a:r>
                  <a:endParaRPr lang="en-US" sz="1200" b="1" kern="1200" dirty="0"/>
                </a:p>
              </p:txBody>
            </p:sp>
          </p:gr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981" y="3903853"/>
              <a:ext cx="433939" cy="602333"/>
            </a:xfrm>
            <a:prstGeom prst="rect">
              <a:avLst/>
            </a:prstGeom>
          </p:spPr>
        </p:pic>
      </p:grpSp>
      <p:grpSp>
        <p:nvGrpSpPr>
          <p:cNvPr id="34" name="Group 33"/>
          <p:cNvGrpSpPr/>
          <p:nvPr/>
        </p:nvGrpSpPr>
        <p:grpSpPr>
          <a:xfrm>
            <a:off x="4675078" y="3979350"/>
            <a:ext cx="2103120" cy="1920240"/>
            <a:chOff x="764057" y="2734945"/>
            <a:chExt cx="2103120" cy="1920240"/>
          </a:xfrm>
        </p:grpSpPr>
        <p:grpSp>
          <p:nvGrpSpPr>
            <p:cNvPr id="35" name="Group 34"/>
            <p:cNvGrpSpPr/>
            <p:nvPr/>
          </p:nvGrpSpPr>
          <p:grpSpPr>
            <a:xfrm>
              <a:off x="764057" y="3283585"/>
              <a:ext cx="2103120" cy="1371600"/>
              <a:chOff x="7055805" y="1675777"/>
              <a:chExt cx="1237451" cy="1491861"/>
            </a:xfrm>
            <a:noFill/>
          </p:grpSpPr>
          <p:sp>
            <p:nvSpPr>
              <p:cNvPr id="50" name="Rectangle 49"/>
              <p:cNvSpPr/>
              <p:nvPr/>
            </p:nvSpPr>
            <p:spPr>
              <a:xfrm>
                <a:off x="7055805"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1" name="Rectangle 50"/>
              <p:cNvSpPr/>
              <p:nvPr/>
            </p:nvSpPr>
            <p:spPr>
              <a:xfrm>
                <a:off x="7055805"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ctr" anchorCtr="1">
                <a:noAutofit/>
              </a:bodyPr>
              <a:lstStyle/>
              <a:p>
                <a:pPr>
                  <a:lnSpc>
                    <a:spcPct val="90000"/>
                  </a:lnSpc>
                  <a:spcAft>
                    <a:spcPts val="600"/>
                  </a:spcAft>
                </a:pPr>
                <a:r>
                  <a:rPr lang="en-US" sz="1100" dirty="0">
                    <a:solidFill>
                      <a:schemeClr val="tx1">
                        <a:lumMod val="75000"/>
                        <a:lumOff val="25000"/>
                      </a:schemeClr>
                    </a:solidFill>
                  </a:rPr>
                  <a:t>Allow </a:t>
                </a:r>
                <a:r>
                  <a:rPr lang="en-US" sz="1100" dirty="0" smtClean="0">
                    <a:solidFill>
                      <a:schemeClr val="tx1">
                        <a:lumMod val="75000"/>
                        <a:lumOff val="25000"/>
                      </a:schemeClr>
                    </a:solidFill>
                  </a:rPr>
                  <a:t>your users </a:t>
                </a:r>
                <a:r>
                  <a:rPr lang="en-US" sz="1100" dirty="0">
                    <a:solidFill>
                      <a:schemeClr val="tx1">
                        <a:lumMod val="75000"/>
                        <a:lumOff val="25000"/>
                      </a:schemeClr>
                    </a:solidFill>
                  </a:rPr>
                  <a:t>to remotely access software on their virtual desktops from third-party devices such as home PCs and internet kiosks.</a:t>
                </a:r>
              </a:p>
              <a:p>
                <a:pPr>
                  <a:lnSpc>
                    <a:spcPct val="90000"/>
                  </a:lnSpc>
                </a:pPr>
                <a:r>
                  <a:rPr lang="en-US" sz="1100" dirty="0">
                    <a:solidFill>
                      <a:schemeClr val="tx1">
                        <a:lumMod val="75000"/>
                        <a:lumOff val="25000"/>
                      </a:schemeClr>
                    </a:solidFill>
                  </a:rPr>
                  <a:t>Roaming rights + VDA reduce the need for WAH deployment.</a:t>
                </a:r>
              </a:p>
            </p:txBody>
          </p:sp>
        </p:grpSp>
        <p:grpSp>
          <p:nvGrpSpPr>
            <p:cNvPr id="37" name="Group 36"/>
            <p:cNvGrpSpPr/>
            <p:nvPr/>
          </p:nvGrpSpPr>
          <p:grpSpPr>
            <a:xfrm>
              <a:off x="764057" y="2734945"/>
              <a:ext cx="2103120" cy="548640"/>
              <a:chOff x="7055805" y="1328160"/>
              <a:chExt cx="1237451" cy="347617"/>
            </a:xfrm>
            <a:solidFill>
              <a:srgbClr val="01A9D0"/>
            </a:solidFill>
          </p:grpSpPr>
          <p:sp>
            <p:nvSpPr>
              <p:cNvPr id="42" name="Rectangle 41"/>
              <p:cNvSpPr/>
              <p:nvPr/>
            </p:nvSpPr>
            <p:spPr>
              <a:xfrm>
                <a:off x="7055805"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42"/>
              <p:cNvSpPr/>
              <p:nvPr/>
            </p:nvSpPr>
            <p:spPr>
              <a:xfrm>
                <a:off x="7055805"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731520" tIns="45720" rIns="45720" bIns="45720" numCol="1" spcCol="1270" anchor="ctr" anchorCtr="0">
                <a:noAutofit/>
              </a:bodyPr>
              <a:lstStyle/>
              <a:p>
                <a:pPr lvl="0" defTabSz="400050" rtl="0">
                  <a:lnSpc>
                    <a:spcPct val="90000"/>
                  </a:lnSpc>
                  <a:spcBef>
                    <a:spcPct val="0"/>
                  </a:spcBef>
                  <a:spcAft>
                    <a:spcPct val="35000"/>
                  </a:spcAft>
                </a:pPr>
                <a:r>
                  <a:rPr lang="en-US" sz="1200" b="1" i="0" kern="1200" dirty="0" smtClean="0"/>
                  <a:t>Roaming Use Rights</a:t>
                </a:r>
                <a:endParaRPr lang="en-US" sz="1200" b="1" kern="1200" dirty="0"/>
              </a:p>
            </p:txBody>
          </p:sp>
        </p:grpSp>
      </p:grpSp>
      <p:grpSp>
        <p:nvGrpSpPr>
          <p:cNvPr id="61" name="Group 60"/>
          <p:cNvGrpSpPr/>
          <p:nvPr/>
        </p:nvGrpSpPr>
        <p:grpSpPr>
          <a:xfrm>
            <a:off x="6952981" y="3968104"/>
            <a:ext cx="2103120" cy="1920240"/>
            <a:chOff x="5706171" y="2733267"/>
            <a:chExt cx="2103120" cy="1920240"/>
          </a:xfrm>
        </p:grpSpPr>
        <p:grpSp>
          <p:nvGrpSpPr>
            <p:cNvPr id="62" name="Group 61"/>
            <p:cNvGrpSpPr/>
            <p:nvPr/>
          </p:nvGrpSpPr>
          <p:grpSpPr>
            <a:xfrm>
              <a:off x="5706171" y="3281907"/>
              <a:ext cx="2103120" cy="1371600"/>
              <a:chOff x="7055805" y="1675777"/>
              <a:chExt cx="1237451" cy="1491861"/>
            </a:xfrm>
            <a:noFill/>
          </p:grpSpPr>
          <p:sp>
            <p:nvSpPr>
              <p:cNvPr id="66" name="Rectangle 65"/>
              <p:cNvSpPr/>
              <p:nvPr/>
            </p:nvSpPr>
            <p:spPr>
              <a:xfrm>
                <a:off x="7055805"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7" name="Rectangle 66"/>
              <p:cNvSpPr/>
              <p:nvPr/>
            </p:nvSpPr>
            <p:spPr>
              <a:xfrm>
                <a:off x="7055805"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ctr" anchorCtr="1">
                <a:noAutofit/>
              </a:bodyPr>
              <a:lstStyle/>
              <a:p>
                <a:pPr marL="0" lvl="1" defTabSz="400050">
                  <a:lnSpc>
                    <a:spcPct val="90000"/>
                  </a:lnSpc>
                  <a:spcBef>
                    <a:spcPct val="0"/>
                  </a:spcBef>
                  <a:spcAft>
                    <a:spcPct val="15000"/>
                  </a:spcAft>
                </a:pPr>
                <a:r>
                  <a:rPr lang="en-US" sz="1100" dirty="0">
                    <a:solidFill>
                      <a:schemeClr val="tx1">
                        <a:lumMod val="75000"/>
                        <a:lumOff val="25000"/>
                      </a:schemeClr>
                    </a:solidFill>
                  </a:rPr>
                  <a:t>Self-paced trainings help </a:t>
                </a:r>
                <a:r>
                  <a:rPr lang="en-US" sz="1100" dirty="0" smtClean="0">
                    <a:solidFill>
                      <a:schemeClr val="tx1">
                        <a:lumMod val="75000"/>
                        <a:lumOff val="25000"/>
                      </a:schemeClr>
                    </a:solidFill>
                  </a:rPr>
                  <a:t>you faculty</a:t>
                </a:r>
                <a:r>
                  <a:rPr lang="en-US" sz="1100" dirty="0">
                    <a:solidFill>
                      <a:schemeClr val="tx1">
                        <a:lumMod val="75000"/>
                        <a:lumOff val="25000"/>
                      </a:schemeClr>
                    </a:solidFill>
                  </a:rPr>
                  <a:t>, staff, and students learn to use the latest software and improve productivity and classroom learning while reducing </a:t>
                </a:r>
                <a:r>
                  <a:rPr lang="en-US" sz="1100" dirty="0" smtClean="0">
                    <a:solidFill>
                      <a:schemeClr val="tx1">
                        <a:lumMod val="75000"/>
                        <a:lumOff val="25000"/>
                      </a:schemeClr>
                    </a:solidFill>
                  </a:rPr>
                  <a:t>your support </a:t>
                </a:r>
                <a:r>
                  <a:rPr lang="en-US" sz="1100" dirty="0">
                    <a:solidFill>
                      <a:schemeClr val="tx1">
                        <a:lumMod val="75000"/>
                        <a:lumOff val="25000"/>
                      </a:schemeClr>
                    </a:solidFill>
                  </a:rPr>
                  <a:t>costs.</a:t>
                </a:r>
              </a:p>
            </p:txBody>
          </p:sp>
        </p:grpSp>
        <p:grpSp>
          <p:nvGrpSpPr>
            <p:cNvPr id="63" name="Group 62"/>
            <p:cNvGrpSpPr/>
            <p:nvPr/>
          </p:nvGrpSpPr>
          <p:grpSpPr>
            <a:xfrm>
              <a:off x="5706171" y="2733267"/>
              <a:ext cx="2103120" cy="548640"/>
              <a:chOff x="7055805" y="1328160"/>
              <a:chExt cx="1237451" cy="347617"/>
            </a:xfrm>
            <a:solidFill>
              <a:srgbClr val="01A9D0"/>
            </a:solidFill>
          </p:grpSpPr>
          <p:sp>
            <p:nvSpPr>
              <p:cNvPr id="64" name="Rectangle 63"/>
              <p:cNvSpPr/>
              <p:nvPr/>
            </p:nvSpPr>
            <p:spPr>
              <a:xfrm>
                <a:off x="7055805"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Rectangle 64"/>
              <p:cNvSpPr/>
              <p:nvPr/>
            </p:nvSpPr>
            <p:spPr>
              <a:xfrm>
                <a:off x="7055805"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731520" tIns="45720" rIns="45720" bIns="45720" numCol="1" spcCol="1270" anchor="ctr" anchorCtr="0">
                <a:noAutofit/>
              </a:bodyPr>
              <a:lstStyle/>
              <a:p>
                <a:pPr lvl="0" defTabSz="400050" rtl="0">
                  <a:lnSpc>
                    <a:spcPct val="90000"/>
                  </a:lnSpc>
                  <a:spcBef>
                    <a:spcPct val="0"/>
                  </a:spcBef>
                  <a:spcAft>
                    <a:spcPct val="35000"/>
                  </a:spcAft>
                </a:pPr>
                <a:r>
                  <a:rPr lang="en-US" sz="1200" b="1" dirty="0" smtClean="0"/>
                  <a:t> eLearning</a:t>
                </a:r>
                <a:r>
                  <a:rPr lang="en-US" sz="1200" b="1" i="0" kern="1200" dirty="0" smtClean="0"/>
                  <a:t> </a:t>
                </a:r>
                <a:endParaRPr lang="en-US" sz="1200" b="1" kern="1200" dirty="0"/>
              </a:p>
            </p:txBody>
          </p:sp>
        </p:grpSp>
      </p:grpSp>
      <p:grpSp>
        <p:nvGrpSpPr>
          <p:cNvPr id="69" name="Group 68"/>
          <p:cNvGrpSpPr/>
          <p:nvPr/>
        </p:nvGrpSpPr>
        <p:grpSpPr>
          <a:xfrm>
            <a:off x="2406171" y="3968104"/>
            <a:ext cx="2103120" cy="1920240"/>
            <a:chOff x="5706171" y="2733267"/>
            <a:chExt cx="2103120" cy="1920240"/>
          </a:xfrm>
        </p:grpSpPr>
        <p:grpSp>
          <p:nvGrpSpPr>
            <p:cNvPr id="70" name="Group 69"/>
            <p:cNvGrpSpPr/>
            <p:nvPr/>
          </p:nvGrpSpPr>
          <p:grpSpPr>
            <a:xfrm>
              <a:off x="5706171" y="3281907"/>
              <a:ext cx="2103120" cy="1371600"/>
              <a:chOff x="7055805" y="1675777"/>
              <a:chExt cx="1237451" cy="1491861"/>
            </a:xfrm>
            <a:noFill/>
          </p:grpSpPr>
          <p:sp>
            <p:nvSpPr>
              <p:cNvPr id="74" name="Rectangle 73"/>
              <p:cNvSpPr/>
              <p:nvPr/>
            </p:nvSpPr>
            <p:spPr>
              <a:xfrm>
                <a:off x="7055805"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5" name="Rectangle 74"/>
              <p:cNvSpPr/>
              <p:nvPr/>
            </p:nvSpPr>
            <p:spPr>
              <a:xfrm>
                <a:off x="7055805"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182880" rIns="91440" bIns="182880" numCol="1" spcCol="1270" anchor="ctr" anchorCtr="1">
                <a:noAutofit/>
              </a:bodyPr>
              <a:lstStyle/>
              <a:p>
                <a:pPr marL="0" lvl="1" defTabSz="400050">
                  <a:lnSpc>
                    <a:spcPct val="90000"/>
                  </a:lnSpc>
                  <a:spcBef>
                    <a:spcPct val="0"/>
                  </a:spcBef>
                  <a:spcAft>
                    <a:spcPct val="15000"/>
                  </a:spcAft>
                </a:pPr>
                <a:r>
                  <a:rPr lang="en-US" sz="1100" dirty="0">
                    <a:solidFill>
                      <a:schemeClr val="tx1">
                        <a:lumMod val="75000"/>
                        <a:lumOff val="25000"/>
                      </a:schemeClr>
                    </a:solidFill>
                  </a:rPr>
                  <a:t>Windows Virtual Desktop Access (VDA) </a:t>
                </a:r>
                <a:r>
                  <a:rPr lang="en-US" sz="1100" dirty="0" smtClean="0">
                    <a:solidFill>
                      <a:schemeClr val="tx1">
                        <a:lumMod val="75000"/>
                        <a:lumOff val="25000"/>
                      </a:schemeClr>
                    </a:solidFill>
                  </a:rPr>
                  <a:t>with your Windows upgrade license allows </a:t>
                </a:r>
                <a:r>
                  <a:rPr lang="en-US" sz="1100" dirty="0">
                    <a:solidFill>
                      <a:schemeClr val="tx1">
                        <a:lumMod val="75000"/>
                        <a:lumOff val="25000"/>
                      </a:schemeClr>
                    </a:solidFill>
                  </a:rPr>
                  <a:t>access to software in VDI environments and to remotely access virtual desktops from third-party devices such as home PCs.</a:t>
                </a:r>
              </a:p>
            </p:txBody>
          </p:sp>
        </p:grpSp>
        <p:grpSp>
          <p:nvGrpSpPr>
            <p:cNvPr id="71" name="Group 70"/>
            <p:cNvGrpSpPr/>
            <p:nvPr/>
          </p:nvGrpSpPr>
          <p:grpSpPr>
            <a:xfrm>
              <a:off x="5706171" y="2733267"/>
              <a:ext cx="2103120" cy="548640"/>
              <a:chOff x="7055805" y="1328160"/>
              <a:chExt cx="1237451" cy="347617"/>
            </a:xfrm>
            <a:solidFill>
              <a:srgbClr val="01A9D0"/>
            </a:solidFill>
          </p:grpSpPr>
          <p:sp>
            <p:nvSpPr>
              <p:cNvPr id="72" name="Rectangle 71"/>
              <p:cNvSpPr/>
              <p:nvPr/>
            </p:nvSpPr>
            <p:spPr>
              <a:xfrm>
                <a:off x="7055805"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Rectangle 72"/>
              <p:cNvSpPr/>
              <p:nvPr/>
            </p:nvSpPr>
            <p:spPr>
              <a:xfrm>
                <a:off x="7055805"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731520" tIns="45720" rIns="45720" bIns="45720" numCol="1" spcCol="1270" anchor="ctr" anchorCtr="0">
                <a:noAutofit/>
              </a:bodyPr>
              <a:lstStyle/>
              <a:p>
                <a:pPr lvl="0" defTabSz="400050">
                  <a:lnSpc>
                    <a:spcPct val="90000"/>
                  </a:lnSpc>
                  <a:spcBef>
                    <a:spcPct val="0"/>
                  </a:spcBef>
                  <a:spcAft>
                    <a:spcPct val="35000"/>
                  </a:spcAft>
                </a:pPr>
                <a:r>
                  <a:rPr lang="en-US" sz="1200" b="1" dirty="0"/>
                  <a:t>Windows VDA</a:t>
                </a:r>
              </a:p>
            </p:txBody>
          </p:sp>
        </p:grpSp>
      </p:grpSp>
      <p:grpSp>
        <p:nvGrpSpPr>
          <p:cNvPr id="12" name="Group 11"/>
          <p:cNvGrpSpPr/>
          <p:nvPr/>
        </p:nvGrpSpPr>
        <p:grpSpPr>
          <a:xfrm>
            <a:off x="6943984" y="1903133"/>
            <a:ext cx="2103120" cy="1920240"/>
            <a:chOff x="155550" y="3977818"/>
            <a:chExt cx="2103120" cy="1920240"/>
          </a:xfrm>
        </p:grpSpPr>
        <p:grpSp>
          <p:nvGrpSpPr>
            <p:cNvPr id="52" name="Group 51"/>
            <p:cNvGrpSpPr/>
            <p:nvPr/>
          </p:nvGrpSpPr>
          <p:grpSpPr>
            <a:xfrm>
              <a:off x="155550" y="3977818"/>
              <a:ext cx="2103120" cy="1920240"/>
              <a:chOff x="3186128" y="2733267"/>
              <a:chExt cx="2103120" cy="1920240"/>
            </a:xfrm>
          </p:grpSpPr>
          <p:grpSp>
            <p:nvGrpSpPr>
              <p:cNvPr id="53" name="Group 52"/>
              <p:cNvGrpSpPr/>
              <p:nvPr/>
            </p:nvGrpSpPr>
            <p:grpSpPr>
              <a:xfrm>
                <a:off x="3186128" y="3281907"/>
                <a:ext cx="2103120" cy="1371600"/>
                <a:chOff x="7055805" y="1675777"/>
                <a:chExt cx="1237451" cy="1491861"/>
              </a:xfrm>
              <a:noFill/>
            </p:grpSpPr>
            <p:sp>
              <p:nvSpPr>
                <p:cNvPr id="59" name="Rectangle 58"/>
                <p:cNvSpPr/>
                <p:nvPr/>
              </p:nvSpPr>
              <p:spPr>
                <a:xfrm>
                  <a:off x="7055805" y="1675777"/>
                  <a:ext cx="1237451" cy="1491861"/>
                </a:xfrm>
                <a:prstGeom prst="rect">
                  <a:avLst/>
                </a:prstGeom>
                <a:grpFill/>
                <a:ln w="12700">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0" name="Rectangle 59"/>
                <p:cNvSpPr/>
                <p:nvPr/>
              </p:nvSpPr>
              <p:spPr>
                <a:xfrm>
                  <a:off x="7055805" y="1675777"/>
                  <a:ext cx="1237451" cy="1491861"/>
                </a:xfrm>
                <a:prstGeom prst="rect">
                  <a:avLst/>
                </a:prstGeom>
                <a:grpFill/>
                <a:ln w="12700">
                  <a:solidFill>
                    <a:schemeClr val="bg1">
                      <a:lumMod val="5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82880" rIns="91440" bIns="182880" numCol="1" spcCol="1270" anchor="ctr" anchorCtr="1">
                  <a:noAutofit/>
                </a:bodyPr>
                <a:lstStyle/>
                <a:p>
                  <a:pPr defTabSz="400050">
                    <a:lnSpc>
                      <a:spcPct val="90000"/>
                    </a:lnSpc>
                    <a:spcBef>
                      <a:spcPct val="0"/>
                    </a:spcBef>
                    <a:spcAft>
                      <a:spcPts val="600"/>
                    </a:spcAft>
                  </a:pPr>
                  <a:r>
                    <a:rPr lang="en-US" sz="1100" dirty="0" smtClean="0">
                      <a:solidFill>
                        <a:schemeClr val="tx1">
                          <a:lumMod val="75000"/>
                          <a:lumOff val="25000"/>
                        </a:schemeClr>
                      </a:solidFill>
                    </a:rPr>
                    <a:t>Discounted software for educators’ home use.</a:t>
                  </a:r>
                </a:p>
                <a:p>
                  <a:pPr defTabSz="400050">
                    <a:lnSpc>
                      <a:spcPct val="90000"/>
                    </a:lnSpc>
                    <a:spcBef>
                      <a:spcPct val="0"/>
                    </a:spcBef>
                    <a:spcAft>
                      <a:spcPts val="600"/>
                    </a:spcAft>
                  </a:pPr>
                  <a:r>
                    <a:rPr lang="en-US" sz="1100" dirty="0" smtClean="0">
                      <a:solidFill>
                        <a:schemeClr val="tx1">
                          <a:lumMod val="75000"/>
                          <a:lumOff val="25000"/>
                        </a:schemeClr>
                      </a:solidFill>
                    </a:rPr>
                    <a:t>Electronic delivery (</a:t>
                  </a:r>
                  <a:r>
                    <a:rPr lang="en-US" sz="1100" dirty="0" err="1" smtClean="0">
                      <a:solidFill>
                        <a:schemeClr val="tx1">
                          <a:lumMod val="75000"/>
                          <a:lumOff val="25000"/>
                        </a:schemeClr>
                      </a:solidFill>
                    </a:rPr>
                    <a:t>eHUP</a:t>
                  </a:r>
                  <a:r>
                    <a:rPr lang="en-US" sz="1100" dirty="0" smtClean="0">
                      <a:solidFill>
                        <a:schemeClr val="tx1">
                          <a:lumMod val="75000"/>
                          <a:lumOff val="25000"/>
                        </a:schemeClr>
                      </a:solidFill>
                    </a:rPr>
                    <a:t>) eliminates </a:t>
                  </a:r>
                  <a:r>
                    <a:rPr lang="en-US" sz="1100" dirty="0">
                      <a:solidFill>
                        <a:schemeClr val="tx1">
                          <a:lumMod val="75000"/>
                          <a:lumOff val="25000"/>
                        </a:schemeClr>
                      </a:solidFill>
                    </a:rPr>
                    <a:t>need for WAH administration, reduces deployment </a:t>
                  </a:r>
                  <a:r>
                    <a:rPr lang="en-US" sz="1100" dirty="0" smtClean="0">
                      <a:solidFill>
                        <a:schemeClr val="tx1">
                          <a:lumMod val="75000"/>
                          <a:lumOff val="25000"/>
                        </a:schemeClr>
                      </a:solidFill>
                    </a:rPr>
                    <a:t>cost </a:t>
                  </a:r>
                  <a:r>
                    <a:rPr lang="en-US" sz="1100" dirty="0">
                      <a:solidFill>
                        <a:schemeClr val="tx1">
                          <a:lumMod val="75000"/>
                          <a:lumOff val="25000"/>
                        </a:schemeClr>
                      </a:solidFill>
                    </a:rPr>
                    <a:t>&amp; import duties, and is a “green” </a:t>
                  </a:r>
                  <a:r>
                    <a:rPr lang="en-US" sz="1100" dirty="0" smtClean="0">
                      <a:solidFill>
                        <a:schemeClr val="tx1">
                          <a:lumMod val="75000"/>
                          <a:lumOff val="25000"/>
                        </a:schemeClr>
                      </a:solidFill>
                    </a:rPr>
                    <a:t>alternative.</a:t>
                  </a:r>
                  <a:endParaRPr lang="en-US" sz="1100" dirty="0">
                    <a:solidFill>
                      <a:schemeClr val="tx1">
                        <a:lumMod val="75000"/>
                        <a:lumOff val="25000"/>
                      </a:schemeClr>
                    </a:solidFill>
                  </a:endParaRPr>
                </a:p>
              </p:txBody>
            </p:sp>
          </p:grpSp>
          <p:grpSp>
            <p:nvGrpSpPr>
              <p:cNvPr id="54" name="Group 53"/>
              <p:cNvGrpSpPr/>
              <p:nvPr/>
            </p:nvGrpSpPr>
            <p:grpSpPr>
              <a:xfrm>
                <a:off x="3186128" y="2733267"/>
                <a:ext cx="2103120" cy="548640"/>
                <a:chOff x="7055805" y="1328160"/>
                <a:chExt cx="1237451" cy="347617"/>
              </a:xfrm>
              <a:solidFill>
                <a:srgbClr val="01A9D0"/>
              </a:solidFill>
            </p:grpSpPr>
            <p:sp>
              <p:nvSpPr>
                <p:cNvPr id="56" name="Rectangle 55"/>
                <p:cNvSpPr/>
                <p:nvPr/>
              </p:nvSpPr>
              <p:spPr>
                <a:xfrm>
                  <a:off x="7055805" y="1328160"/>
                  <a:ext cx="1237451" cy="347617"/>
                </a:xfrm>
                <a:prstGeom prst="rect">
                  <a:avLst/>
                </a:prstGeom>
                <a:grpFill/>
                <a:ln w="12700">
                  <a:solidFill>
                    <a:srgbClr val="01A9D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Rectangle 57"/>
                <p:cNvSpPr/>
                <p:nvPr/>
              </p:nvSpPr>
              <p:spPr>
                <a:xfrm>
                  <a:off x="7055805" y="1328160"/>
                  <a:ext cx="1237451" cy="347617"/>
                </a:xfrm>
                <a:prstGeom prst="rect">
                  <a:avLst/>
                </a:prstGeom>
                <a:grp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731520" tIns="45720" rIns="45720" bIns="45720" numCol="1" spcCol="1270" anchor="ctr" anchorCtr="0">
                  <a:noAutofit/>
                </a:bodyPr>
                <a:lstStyle/>
                <a:p>
                  <a:pPr lvl="0" defTabSz="400050" rtl="0">
                    <a:lnSpc>
                      <a:spcPct val="90000"/>
                    </a:lnSpc>
                    <a:spcBef>
                      <a:spcPct val="0"/>
                    </a:spcBef>
                    <a:spcAft>
                      <a:spcPct val="35000"/>
                    </a:spcAft>
                  </a:pPr>
                  <a:endParaRPr lang="en-US" sz="1200" b="1" kern="1200" dirty="0"/>
                </a:p>
              </p:txBody>
            </p:sp>
          </p:grpSp>
          <p:pic>
            <p:nvPicPr>
              <p:cNvPr id="5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3815"/>
              <a:stretch/>
            </p:blipFill>
            <p:spPr bwMode="auto">
              <a:xfrm>
                <a:off x="3186128" y="2757819"/>
                <a:ext cx="585787" cy="44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849086" y="4037345"/>
              <a:ext cx="1364346" cy="461665"/>
            </a:xfrm>
            <a:prstGeom prst="rect">
              <a:avLst/>
            </a:prstGeom>
          </p:spPr>
          <p:txBody>
            <a:bodyPr wrap="square">
              <a:spAutoFit/>
            </a:bodyPr>
            <a:lstStyle/>
            <a:p>
              <a:r>
                <a:rPr lang="en-US" sz="1200" b="1" dirty="0" smtClean="0">
                  <a:ln>
                    <a:solidFill>
                      <a:schemeClr val="bg1">
                        <a:alpha val="0"/>
                      </a:schemeClr>
                    </a:solidFill>
                  </a:ln>
                  <a:solidFill>
                    <a:schemeClr val="bg1"/>
                  </a:solidFill>
                </a:rPr>
                <a:t>Home Use Program </a:t>
              </a:r>
              <a:r>
                <a:rPr lang="en-US" sz="700" b="1" dirty="0" smtClean="0">
                  <a:ln>
                    <a:solidFill>
                      <a:schemeClr val="bg1">
                        <a:alpha val="0"/>
                      </a:schemeClr>
                    </a:solidFill>
                  </a:ln>
                  <a:solidFill>
                    <a:schemeClr val="bg1"/>
                  </a:solidFill>
                </a:rPr>
                <a:t> </a:t>
              </a:r>
              <a:endParaRPr lang="en-US" sz="700" b="1" dirty="0">
                <a:ln>
                  <a:solidFill>
                    <a:schemeClr val="bg1">
                      <a:alpha val="0"/>
                    </a:schemeClr>
                  </a:solidFill>
                </a:ln>
                <a:solidFill>
                  <a:schemeClr val="bg1"/>
                </a:solidFill>
              </a:endParaRP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7494" y="4007489"/>
            <a:ext cx="882541" cy="52718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077" y="4037438"/>
            <a:ext cx="778599" cy="465092"/>
          </a:xfrm>
          <a:prstGeom prst="rect">
            <a:avLst/>
          </a:prstGeom>
        </p:spPr>
      </p:pic>
      <p:pic>
        <p:nvPicPr>
          <p:cNvPr id="77" name="Picture 76"/>
          <p:cNvPicPr>
            <a:picLocks/>
          </p:cNvPicPr>
          <p:nvPr/>
        </p:nvPicPr>
        <p:blipFill rotWithShape="1">
          <a:blip r:embed="rId8">
            <a:extLst>
              <a:ext uri="{28A0092B-C50C-407E-A947-70E740481C1C}">
                <a14:useLocalDpi xmlns:a14="http://schemas.microsoft.com/office/drawing/2010/main" val="0"/>
              </a:ext>
            </a:extLst>
          </a:blip>
          <a:srcRect l="26421" t="20537" r="31498" b="25433"/>
          <a:stretch/>
        </p:blipFill>
        <p:spPr>
          <a:xfrm flipH="1">
            <a:off x="7018295" y="4050443"/>
            <a:ext cx="278338" cy="426303"/>
          </a:xfrm>
          <a:prstGeom prst="rect">
            <a:avLst/>
          </a:prstGeom>
        </p:spPr>
      </p:pic>
      <p:pic>
        <p:nvPicPr>
          <p:cNvPr id="78" name="Picture 7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330487" y="4167857"/>
            <a:ext cx="316030" cy="262852"/>
          </a:xfrm>
          <a:prstGeom prst="rect">
            <a:avLst/>
          </a:prstGeom>
        </p:spPr>
      </p:pic>
      <p:grpSp>
        <p:nvGrpSpPr>
          <p:cNvPr id="14" name="Group 13"/>
          <p:cNvGrpSpPr/>
          <p:nvPr/>
        </p:nvGrpSpPr>
        <p:grpSpPr>
          <a:xfrm>
            <a:off x="-90590" y="1896537"/>
            <a:ext cx="2490107" cy="1926655"/>
            <a:chOff x="9098061" y="4103831"/>
            <a:chExt cx="2490107" cy="1926655"/>
          </a:xfrm>
        </p:grpSpPr>
        <p:sp>
          <p:nvSpPr>
            <p:cNvPr id="79" name="Rectangle 78"/>
            <p:cNvSpPr/>
            <p:nvPr/>
          </p:nvSpPr>
          <p:spPr>
            <a:xfrm>
              <a:off x="9352498" y="4103831"/>
              <a:ext cx="2103120" cy="1926655"/>
            </a:xfrm>
            <a:prstGeom prst="rect">
              <a:avLst/>
            </a:prstGeom>
            <a:solidFill>
              <a:srgbClr val="01A9D0"/>
            </a:solidFill>
            <a:ln w="12700">
              <a:solidFill>
                <a:srgbClr val="01A9D0"/>
              </a:solidFill>
            </a:ln>
          </p:spPr>
          <p:style>
            <a:lnRef idx="0">
              <a:scrgbClr r="0" g="0" b="0"/>
            </a:lnRef>
            <a:fillRef idx="0">
              <a:scrgbClr r="0" g="0" b="0"/>
            </a:fillRef>
            <a:effectRef idx="0">
              <a:scrgbClr r="0" g="0" b="0"/>
            </a:effectRef>
            <a:fontRef idx="minor">
              <a:schemeClr val="lt1"/>
            </a:fontRef>
          </p:style>
          <p:txBody>
            <a:bodyPr spcFirstLastPara="0" vert="horz" wrap="square" lIns="0" tIns="0" rIns="91440" bIns="91440" numCol="1" spcCol="1270" anchor="b" anchorCtr="0">
              <a:noAutofit/>
            </a:bodyPr>
            <a:lstStyle/>
            <a:p>
              <a:pPr lvl="0" algn="r" defTabSz="400050" rtl="0">
                <a:lnSpc>
                  <a:spcPct val="90000"/>
                </a:lnSpc>
                <a:spcBef>
                  <a:spcPct val="0"/>
                </a:spcBef>
                <a:spcAft>
                  <a:spcPct val="35000"/>
                </a:spcAft>
              </a:pPr>
              <a:r>
                <a:rPr lang="en-US" sz="1400" dirty="0" smtClean="0">
                  <a:latin typeface="Segoe UI Light" pitchFamily="34" charset="0"/>
                </a:rPr>
                <a:t>STRETCH YOUR</a:t>
              </a:r>
              <a:br>
                <a:rPr lang="en-US" sz="1400" dirty="0" smtClean="0">
                  <a:latin typeface="Segoe UI Light" pitchFamily="34" charset="0"/>
                </a:rPr>
              </a:br>
              <a:r>
                <a:rPr lang="en-US" sz="1400" dirty="0" smtClean="0">
                  <a:latin typeface="Segoe UI Light" pitchFamily="34" charset="0"/>
                </a:rPr>
                <a:t>BUDGET WITH </a:t>
              </a:r>
              <a:br>
                <a:rPr lang="en-US" sz="1400" dirty="0" smtClean="0">
                  <a:latin typeface="Segoe UI Light" pitchFamily="34" charset="0"/>
                </a:rPr>
              </a:br>
              <a:r>
                <a:rPr lang="en-US" sz="1400" dirty="0" smtClean="0">
                  <a:latin typeface="Segoe UI Light" pitchFamily="34" charset="0"/>
                </a:rPr>
                <a:t>VALUABLE BENEFITS</a:t>
              </a:r>
              <a:endParaRPr lang="en-US" sz="1400" kern="1200" dirty="0">
                <a:latin typeface="Segoe UI Light" pitchFamily="34" charset="0"/>
              </a:endParaRPr>
            </a:p>
          </p:txBody>
        </p:sp>
        <p:pic>
          <p:nvPicPr>
            <p:cNvPr id="80" name="Picture 3" descr="\\MAGNUM\Projects\Microsoft\Cloud Power FY12\Design\Icons\PNGs\Public_Cloud_Productivity.png"/>
            <p:cNvPicPr>
              <a:picLocks noChangeAspect="1" noChangeArrowheads="1"/>
            </p:cNvPicPr>
            <p:nvPr/>
          </p:nvPicPr>
          <p:blipFill>
            <a:blip r:embed="rId10" cstate="print">
              <a:lum bright="100000"/>
            </a:blip>
            <a:stretch>
              <a:fillRect/>
            </a:stretch>
          </p:blipFill>
          <p:spPr bwMode="auto">
            <a:xfrm>
              <a:off x="9098061" y="4177816"/>
              <a:ext cx="2490107" cy="1107594"/>
            </a:xfrm>
            <a:prstGeom prst="rect">
              <a:avLst/>
            </a:prstGeom>
            <a:noFill/>
          </p:spPr>
        </p:pic>
      </p:grpSp>
    </p:spTree>
    <p:extLst>
      <p:ext uri="{BB962C8B-B14F-4D97-AF65-F5344CB8AC3E}">
        <p14:creationId xmlns:p14="http://schemas.microsoft.com/office/powerpoint/2010/main" val="338602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0"/>
            <a:ext cx="8534400" cy="914400"/>
          </a:xfrm>
        </p:spPr>
        <p:txBody>
          <a:bodyPr/>
          <a:lstStyle/>
          <a:p>
            <a:r>
              <a:rPr lang="en-US" dirty="0" smtClean="0"/>
              <a:t>EES Includes Software Assurance</a:t>
            </a:r>
            <a:endParaRPr lang="en-US" dirty="0"/>
          </a:p>
        </p:txBody>
      </p:sp>
      <p:sp>
        <p:nvSpPr>
          <p:cNvPr id="8" name="TextBox 7"/>
          <p:cNvSpPr txBox="1"/>
          <p:nvPr/>
        </p:nvSpPr>
        <p:spPr>
          <a:xfrm>
            <a:off x="301137" y="6126655"/>
            <a:ext cx="5938837" cy="507831"/>
          </a:xfrm>
          <a:prstGeom prst="rect">
            <a:avLst/>
          </a:prstGeom>
          <a:noFill/>
        </p:spPr>
        <p:txBody>
          <a:bodyPr>
            <a:spAutoFit/>
          </a:bodyPr>
          <a:lstStyle/>
          <a:p>
            <a:r>
              <a:rPr lang="en-US" sz="900" dirty="0">
                <a:solidFill>
                  <a:schemeClr val="tx1">
                    <a:lumMod val="65000"/>
                    <a:lumOff val="35000"/>
                    <a:alpha val="99000"/>
                  </a:schemeClr>
                </a:solidFill>
              </a:rPr>
              <a:t>Note: Software Assurance benefits are subject to change. Please refer to the Microsoft Volume Licensing Product List at </a:t>
            </a:r>
            <a:r>
              <a:rPr lang="en-US" sz="900" u="sng" dirty="0">
                <a:solidFill>
                  <a:schemeClr val="tx2">
                    <a:alpha val="99000"/>
                  </a:schemeClr>
                </a:solidFill>
              </a:rPr>
              <a:t>http://www.microsoft.com/licensing/userights/</a:t>
            </a:r>
            <a:r>
              <a:rPr lang="en-US" sz="900" dirty="0">
                <a:solidFill>
                  <a:schemeClr val="tx1">
                    <a:lumMod val="65000"/>
                    <a:lumOff val="35000"/>
                    <a:alpha val="99000"/>
                  </a:schemeClr>
                </a:solidFill>
              </a:rPr>
              <a:t>  </a:t>
            </a:r>
            <a:r>
              <a:rPr lang="en-US" sz="900" dirty="0" smtClean="0">
                <a:solidFill>
                  <a:schemeClr val="tx1">
                    <a:lumMod val="65000"/>
                    <a:lumOff val="35000"/>
                    <a:alpha val="99000"/>
                  </a:schemeClr>
                </a:solidFill>
              </a:rPr>
              <a:t>to </a:t>
            </a:r>
            <a:r>
              <a:rPr lang="en-US" sz="900" dirty="0">
                <a:solidFill>
                  <a:schemeClr val="tx1">
                    <a:lumMod val="65000"/>
                    <a:lumOff val="35000"/>
                    <a:alpha val="99000"/>
                  </a:schemeClr>
                </a:solidFill>
              </a:rPr>
              <a:t>verify current benefits.</a:t>
            </a:r>
          </a:p>
          <a:p>
            <a:endParaRPr lang="en-US" sz="900" dirty="0">
              <a:solidFill>
                <a:schemeClr val="tx1">
                  <a:lumMod val="65000"/>
                  <a:lumOff val="35000"/>
                  <a:alpha val="99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911885560"/>
              </p:ext>
            </p:extLst>
          </p:nvPr>
        </p:nvGraphicFramePr>
        <p:xfrm>
          <a:off x="619125" y="2047129"/>
          <a:ext cx="4885236" cy="3401916"/>
        </p:xfrm>
        <a:graphic>
          <a:graphicData uri="http://schemas.openxmlformats.org/drawingml/2006/table">
            <a:tbl>
              <a:tblPr firstRow="1">
                <a:effectLst/>
                <a:tableStyleId>{3C2FFA5D-87B4-456A-9821-1D502468CF0F}</a:tableStyleId>
              </a:tblPr>
              <a:tblGrid>
                <a:gridCol w="1570549"/>
                <a:gridCol w="3314687"/>
              </a:tblGrid>
              <a:tr h="38032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lang="en-US" sz="1800" kern="1200" dirty="0" smtClean="0">
                          <a:solidFill>
                            <a:schemeClr val="bg1"/>
                          </a:solidFill>
                          <a:latin typeface="Segoe UI" pitchFamily="34" charset="0"/>
                          <a:ea typeface="+mn-ea"/>
                          <a:cs typeface="Segoe UI" pitchFamily="34" charset="0"/>
                        </a:rPr>
                        <a:t>Software Assurance Benefits</a:t>
                      </a:r>
                    </a:p>
                  </a:txBody>
                  <a:tcPr marT="45722" marB="45722" anchor="ctr" horzOverflow="overflow">
                    <a:lnL w="9525" cap="flat" cmpd="sng" algn="ctr">
                      <a:noFill/>
                      <a:prstDash val="solid"/>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charset="0"/>
                        <a:ea typeface="MS Mincho"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28B7A"/>
                    </a:solidFill>
                  </a:tcPr>
                </a:tc>
              </a:tr>
              <a:tr h="382744">
                <a:tc row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600" b="0" kern="1200" dirty="0" smtClean="0">
                          <a:solidFill>
                            <a:schemeClr val="tx1">
                              <a:lumMod val="75000"/>
                              <a:lumOff val="25000"/>
                              <a:alpha val="99000"/>
                            </a:schemeClr>
                          </a:solidFill>
                          <a:latin typeface="+mn-lt"/>
                          <a:ea typeface="+mn-ea"/>
                          <a:cs typeface="+mn-cs"/>
                        </a:rPr>
                        <a:t>New Products</a:t>
                      </a:r>
                    </a:p>
                  </a:txBody>
                  <a:tcPr marT="45722" marB="45722" anchor="ctr" horzOverflow="overflow">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bg1">
                            <a:alpha val="55000"/>
                          </a:schemeClr>
                        </a:gs>
                        <a:gs pos="99000">
                          <a:schemeClr val="accent2">
                            <a:lumMod val="20000"/>
                            <a:lumOff val="80000"/>
                          </a:schemeClr>
                        </a:gs>
                        <a:gs pos="0">
                          <a:schemeClr val="accent2">
                            <a:lumMod val="20000"/>
                            <a:lumOff val="80000"/>
                          </a:schemeClr>
                        </a:gs>
                      </a:gsLst>
                      <a:lin ang="10800000" scaled="0"/>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400" kern="1200" dirty="0" smtClean="0">
                          <a:solidFill>
                            <a:schemeClr val="tx1">
                              <a:lumMod val="65000"/>
                              <a:lumOff val="35000"/>
                              <a:alpha val="99000"/>
                            </a:schemeClr>
                          </a:solidFill>
                          <a:latin typeface="+mn-lt"/>
                          <a:ea typeface="+mn-ea"/>
                          <a:cs typeface="+mn-cs"/>
                        </a:rPr>
                        <a:t>New Product Versions</a:t>
                      </a:r>
                    </a:p>
                  </a:txBody>
                  <a:tcPr marL="182880" marR="0" marT="0" marB="0" anchor="ctr" horzOverflow="overflow">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bg1">
                            <a:alpha val="55000"/>
                          </a:schemeClr>
                        </a:gs>
                        <a:gs pos="99000">
                          <a:schemeClr val="accent2">
                            <a:lumMod val="20000"/>
                            <a:lumOff val="80000"/>
                          </a:schemeClr>
                        </a:gs>
                        <a:gs pos="0">
                          <a:schemeClr val="accent2">
                            <a:lumMod val="20000"/>
                            <a:lumOff val="80000"/>
                          </a:schemeClr>
                        </a:gs>
                      </a:gsLst>
                      <a:lin ang="10800000" scaled="0"/>
                    </a:gradFill>
                  </a:tcPr>
                </a:tc>
              </a:tr>
              <a:tr h="393700">
                <a:tc v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1400" kern="1200" dirty="0" smtClean="0">
                          <a:solidFill>
                            <a:schemeClr val="tx1">
                              <a:lumMod val="65000"/>
                              <a:lumOff val="35000"/>
                              <a:alpha val="99000"/>
                            </a:schemeClr>
                          </a:solidFill>
                          <a:latin typeface="+mn-lt"/>
                          <a:ea typeface="+mn-ea"/>
                          <a:cs typeface="+mn-cs"/>
                        </a:rPr>
                        <a:t>Windows 7 Enterprise</a:t>
                      </a:r>
                    </a:p>
                  </a:txBody>
                  <a:tcPr marL="182880" marR="0" marT="0" marB="0" anchor="ctr" horzOverflow="overflow">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bg1">
                            <a:alpha val="55000"/>
                          </a:schemeClr>
                        </a:gs>
                        <a:gs pos="99000">
                          <a:schemeClr val="accent2">
                            <a:lumMod val="20000"/>
                            <a:lumOff val="80000"/>
                          </a:schemeClr>
                        </a:gs>
                        <a:gs pos="0">
                          <a:schemeClr val="accent2">
                            <a:lumMod val="20000"/>
                            <a:lumOff val="80000"/>
                          </a:schemeClr>
                        </a:gs>
                      </a:gsLst>
                      <a:lin ang="10800000" scaled="0"/>
                    </a:gradFill>
                  </a:tcPr>
                </a:tc>
              </a:tr>
              <a:tr h="37419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600" b="0" kern="1200" dirty="0" smtClean="0">
                          <a:solidFill>
                            <a:schemeClr val="tx1">
                              <a:lumMod val="75000"/>
                              <a:lumOff val="25000"/>
                              <a:alpha val="99000"/>
                            </a:schemeClr>
                          </a:solidFill>
                          <a:latin typeface="+mn-lt"/>
                          <a:ea typeface="+mn-ea"/>
                          <a:cs typeface="+mn-cs"/>
                        </a:rPr>
                        <a:t>Deployment</a:t>
                      </a:r>
                    </a:p>
                  </a:txBody>
                  <a:tcPr marT="45722" marB="45722" anchor="ctr" horzOverflow="overflow">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CD1F0"/>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400" kern="1200" dirty="0" smtClean="0">
                          <a:solidFill>
                            <a:schemeClr val="tx1">
                              <a:lumMod val="65000"/>
                              <a:lumOff val="35000"/>
                              <a:alpha val="99000"/>
                            </a:schemeClr>
                          </a:solidFill>
                          <a:latin typeface="+mn-lt"/>
                          <a:ea typeface="+mn-ea"/>
                          <a:cs typeface="+mn-cs"/>
                        </a:rPr>
                        <a:t>Home Use Program (HUP)</a:t>
                      </a:r>
                    </a:p>
                  </a:txBody>
                  <a:tcPr marL="182880" marR="0" marT="0" marB="0" anchor="ctr" horzOverflow="overflow">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CD1F0"/>
                    </a:solidFill>
                  </a:tcPr>
                </a:tc>
              </a:tr>
              <a:tr h="37419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600" b="0" kern="1200" dirty="0" smtClean="0">
                          <a:solidFill>
                            <a:schemeClr val="tx1">
                              <a:lumMod val="75000"/>
                              <a:lumOff val="25000"/>
                              <a:alpha val="99000"/>
                            </a:schemeClr>
                          </a:solidFill>
                          <a:latin typeface="+mn-lt"/>
                          <a:ea typeface="+mn-ea"/>
                          <a:cs typeface="+mn-cs"/>
                        </a:rPr>
                        <a:t>Training</a:t>
                      </a:r>
                    </a:p>
                  </a:txBody>
                  <a:tcPr marT="45722" marB="45722" anchor="ctr" horzOverflow="overflow">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bg1">
                            <a:alpha val="55000"/>
                          </a:schemeClr>
                        </a:gs>
                        <a:gs pos="99000">
                          <a:schemeClr val="accent2">
                            <a:lumMod val="20000"/>
                            <a:lumOff val="80000"/>
                          </a:schemeClr>
                        </a:gs>
                        <a:gs pos="0">
                          <a:schemeClr val="accent2">
                            <a:lumMod val="20000"/>
                            <a:lumOff val="80000"/>
                          </a:schemeClr>
                        </a:gs>
                      </a:gsLst>
                      <a:lin ang="10800000" scaled="0"/>
                    </a:gra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400" kern="1200" dirty="0" smtClean="0">
                          <a:solidFill>
                            <a:schemeClr val="tx1">
                              <a:lumMod val="65000"/>
                              <a:lumOff val="35000"/>
                              <a:alpha val="99000"/>
                            </a:schemeClr>
                          </a:solidFill>
                          <a:latin typeface="+mn-lt"/>
                          <a:ea typeface="+mn-ea"/>
                          <a:cs typeface="+mn-cs"/>
                        </a:rPr>
                        <a:t>E-Learning</a:t>
                      </a:r>
                    </a:p>
                  </a:txBody>
                  <a:tcPr marL="182880" marR="0" marT="0" marB="0" anchor="ctr" horzOverflow="overflow">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bg1">
                            <a:alpha val="55000"/>
                          </a:schemeClr>
                        </a:gs>
                        <a:gs pos="99000">
                          <a:schemeClr val="accent2">
                            <a:lumMod val="20000"/>
                            <a:lumOff val="80000"/>
                          </a:schemeClr>
                        </a:gs>
                        <a:gs pos="0">
                          <a:schemeClr val="accent2">
                            <a:lumMod val="20000"/>
                            <a:lumOff val="80000"/>
                          </a:schemeClr>
                        </a:gs>
                      </a:gsLst>
                      <a:lin ang="10800000" scaled="0"/>
                    </a:gradFill>
                  </a:tcPr>
                </a:tc>
              </a:tr>
              <a:tr h="374192">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600" b="0" kern="1200" dirty="0" smtClean="0">
                          <a:solidFill>
                            <a:schemeClr val="tx1">
                              <a:lumMod val="75000"/>
                              <a:lumOff val="25000"/>
                              <a:alpha val="99000"/>
                            </a:schemeClr>
                          </a:solidFill>
                          <a:latin typeface="+mn-lt"/>
                          <a:ea typeface="+mn-ea"/>
                          <a:cs typeface="+mn-cs"/>
                        </a:rPr>
                        <a:t>Support</a:t>
                      </a:r>
                    </a:p>
                  </a:txBody>
                  <a:tcPr marT="45722" marB="45722" anchor="ctr" horzOverflow="overflow">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CD1F0"/>
                    </a:solidFill>
                  </a:tcPr>
                </a:tc>
                <a:tc>
                  <a:txBody>
                    <a:bodyPr/>
                    <a:lstStyle/>
                    <a:p>
                      <a:pPr marL="0" marR="0" lvl="0" indent="0" algn="l" rtl="0" eaLnBrk="1" latinLnBrk="0" hangingPunct="1">
                        <a:lnSpc>
                          <a:spcPct val="90000"/>
                        </a:lnSpc>
                        <a:spcBef>
                          <a:spcPts val="0"/>
                        </a:spcBef>
                        <a:spcAft>
                          <a:spcPts val="0"/>
                        </a:spcAft>
                      </a:pPr>
                      <a:r>
                        <a:rPr lang="en-US" sz="1400" kern="1200" dirty="0" smtClean="0">
                          <a:solidFill>
                            <a:schemeClr val="tx1">
                              <a:lumMod val="65000"/>
                              <a:lumOff val="35000"/>
                              <a:alpha val="99000"/>
                            </a:schemeClr>
                          </a:solidFill>
                          <a:latin typeface="+mn-lt"/>
                          <a:ea typeface="+mn-ea"/>
                          <a:cs typeface="+mn-cs"/>
                        </a:rPr>
                        <a:t>Extended Hotfix Support</a:t>
                      </a:r>
                      <a:endParaRPr lang="en-US" sz="1400" kern="1200" dirty="0">
                        <a:solidFill>
                          <a:schemeClr val="tx1">
                            <a:lumMod val="65000"/>
                            <a:lumOff val="35000"/>
                            <a:alpha val="99000"/>
                          </a:schemeClr>
                        </a:solidFill>
                        <a:latin typeface="+mn-lt"/>
                        <a:ea typeface="+mn-ea"/>
                        <a:cs typeface="+mn-cs"/>
                      </a:endParaRPr>
                    </a:p>
                  </a:txBody>
                  <a:tcPr marL="182880" marR="0" marT="0" marB="0"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CD1F0"/>
                    </a:solidFill>
                  </a:tcPr>
                </a:tc>
              </a:tr>
              <a:tr h="374192">
                <a:tc row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600" b="0" kern="1200" dirty="0" smtClean="0">
                          <a:solidFill>
                            <a:schemeClr val="tx1">
                              <a:lumMod val="75000"/>
                              <a:lumOff val="25000"/>
                              <a:alpha val="99000"/>
                            </a:schemeClr>
                          </a:solidFill>
                          <a:latin typeface="+mn-lt"/>
                          <a:ea typeface="+mn-ea"/>
                          <a:cs typeface="+mn-cs"/>
                        </a:rPr>
                        <a:t>Specialized</a:t>
                      </a:r>
                    </a:p>
                  </a:txBody>
                  <a:tcPr marT="45722" marB="45722" anchor="ctr" horzOverflow="overflow">
                    <a:lnL w="9525" cap="flat" cmpd="sng" algn="ctr">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gradFill>
                      <a:gsLst>
                        <a:gs pos="50000">
                          <a:schemeClr val="bg1">
                            <a:alpha val="55000"/>
                          </a:schemeClr>
                        </a:gs>
                        <a:gs pos="99000">
                          <a:schemeClr val="accent2">
                            <a:lumMod val="20000"/>
                            <a:lumOff val="80000"/>
                          </a:schemeClr>
                        </a:gs>
                        <a:gs pos="0">
                          <a:schemeClr val="accent2">
                            <a:lumMod val="20000"/>
                            <a:lumOff val="80000"/>
                          </a:schemeClr>
                        </a:gs>
                      </a:gsLst>
                      <a:lin ang="10800000" scaled="0"/>
                    </a:gradFill>
                  </a:tcPr>
                </a:tc>
                <a:tc>
                  <a:txBody>
                    <a:bodyPr/>
                    <a:lstStyle/>
                    <a:p>
                      <a:pPr marL="0" marR="0" lvl="0" indent="0" algn="l" rtl="0" eaLnBrk="1" latinLnBrk="0" hangingPunct="1">
                        <a:lnSpc>
                          <a:spcPct val="90000"/>
                        </a:lnSpc>
                        <a:spcBef>
                          <a:spcPts val="0"/>
                        </a:spcBef>
                        <a:spcAft>
                          <a:spcPts val="0"/>
                        </a:spcAft>
                      </a:pPr>
                      <a:r>
                        <a:rPr lang="en-US" sz="1400" kern="1200" dirty="0" smtClean="0">
                          <a:solidFill>
                            <a:schemeClr val="tx1">
                              <a:lumMod val="65000"/>
                              <a:lumOff val="35000"/>
                              <a:alpha val="99000"/>
                            </a:schemeClr>
                          </a:solidFill>
                          <a:latin typeface="+mn-lt"/>
                          <a:ea typeface="+mn-ea"/>
                          <a:cs typeface="+mn-cs"/>
                        </a:rPr>
                        <a:t>Cold Backups for Disaster Recovery</a:t>
                      </a:r>
                      <a:endParaRPr lang="en-US" sz="1400" kern="1200" dirty="0">
                        <a:solidFill>
                          <a:schemeClr val="tx1">
                            <a:lumMod val="65000"/>
                            <a:lumOff val="35000"/>
                            <a:alpha val="99000"/>
                          </a:schemeClr>
                        </a:solidFill>
                        <a:latin typeface="+mn-lt"/>
                        <a:ea typeface="+mn-ea"/>
                        <a:cs typeface="+mn-cs"/>
                      </a:endParaRPr>
                    </a:p>
                  </a:txBody>
                  <a:tcPr marL="182880" marR="0" marT="0" marB="0" anchor="ctr">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bg1">
                            <a:alpha val="55000"/>
                          </a:schemeClr>
                        </a:gs>
                        <a:gs pos="99000">
                          <a:schemeClr val="accent2">
                            <a:lumMod val="20000"/>
                            <a:lumOff val="80000"/>
                          </a:schemeClr>
                        </a:gs>
                        <a:gs pos="0">
                          <a:schemeClr val="accent2">
                            <a:lumMod val="20000"/>
                            <a:lumOff val="80000"/>
                          </a:schemeClr>
                        </a:gs>
                      </a:gsLst>
                      <a:lin ang="10800000" scaled="0"/>
                    </a:gradFill>
                  </a:tcPr>
                </a:tc>
              </a:tr>
              <a:tr h="37419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solidFill>
                          <a:schemeClr val="tx1"/>
                        </a:solidFill>
                        <a:effectLst/>
                        <a:latin typeface="Arial" charset="0"/>
                        <a:ea typeface="MS Mincho" charset="-128"/>
                        <a:cs typeface="Arial" charset="0"/>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lang="en-US" sz="1400" kern="1200" dirty="0" smtClean="0">
                          <a:solidFill>
                            <a:schemeClr val="tx1">
                              <a:lumMod val="65000"/>
                              <a:lumOff val="35000"/>
                              <a:alpha val="99000"/>
                            </a:schemeClr>
                          </a:solidFill>
                          <a:latin typeface="+mn-lt"/>
                          <a:ea typeface="+mn-ea"/>
                          <a:cs typeface="+mn-cs"/>
                        </a:rPr>
                        <a:t>Windows Thin PC</a:t>
                      </a:r>
                    </a:p>
                  </a:txBody>
                  <a:tcPr marL="182880" marR="0" marT="0" marB="0" anchor="ctr" horzOverflow="overflow">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50000">
                          <a:schemeClr val="bg1">
                            <a:alpha val="55000"/>
                          </a:schemeClr>
                        </a:gs>
                        <a:gs pos="99000">
                          <a:schemeClr val="accent2">
                            <a:lumMod val="20000"/>
                            <a:lumOff val="80000"/>
                          </a:schemeClr>
                        </a:gs>
                        <a:gs pos="0">
                          <a:schemeClr val="accent2">
                            <a:lumMod val="20000"/>
                            <a:lumOff val="80000"/>
                          </a:schemeClr>
                        </a:gs>
                      </a:gsLst>
                      <a:lin ang="10800000" scaled="0"/>
                    </a:gradFill>
                  </a:tcPr>
                </a:tc>
              </a:tr>
              <a:tr h="374192">
                <a:tc vMerge="1">
                  <a:txBody>
                    <a:bodyPr/>
                    <a:lstStyle/>
                    <a:p>
                      <a:endParaRPr lang="en-US"/>
                    </a:p>
                  </a:txBody>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lang="en-US" sz="1400" kern="1200" dirty="0" smtClean="0">
                          <a:solidFill>
                            <a:schemeClr val="tx1">
                              <a:lumMod val="65000"/>
                              <a:lumOff val="35000"/>
                              <a:alpha val="99000"/>
                            </a:schemeClr>
                          </a:solidFill>
                          <a:latin typeface="+mn-lt"/>
                          <a:ea typeface="+mn-ea"/>
                          <a:cs typeface="+mn-cs"/>
                        </a:rPr>
                        <a:t>Spread Payments</a:t>
                      </a:r>
                    </a:p>
                  </a:txBody>
                  <a:tcPr marL="182880" marR="0" marT="0" marB="0" anchor="ctr" horzOverflow="overflow">
                    <a:lnL w="12700" cap="flat" cmpd="sng" algn="ctr">
                      <a:noFill/>
                      <a:prstDash val="solid"/>
                      <a:round/>
                      <a:headEnd type="none" w="med" len="med"/>
                      <a:tailEnd type="none" w="med" len="med"/>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gradFill>
                      <a:gsLst>
                        <a:gs pos="50000">
                          <a:schemeClr val="bg1">
                            <a:alpha val="55000"/>
                          </a:schemeClr>
                        </a:gs>
                        <a:gs pos="99000">
                          <a:schemeClr val="accent2">
                            <a:lumMod val="20000"/>
                            <a:lumOff val="80000"/>
                          </a:schemeClr>
                        </a:gs>
                        <a:gs pos="0">
                          <a:schemeClr val="accent2">
                            <a:lumMod val="20000"/>
                            <a:lumOff val="80000"/>
                          </a:schemeClr>
                        </a:gs>
                      </a:gsLst>
                      <a:lin ang="10800000" scaled="0"/>
                    </a:gradFill>
                  </a:tcPr>
                </a:tc>
              </a:tr>
            </a:tbl>
          </a:graphicData>
        </a:graphic>
      </p:graphicFrame>
      <p:grpSp>
        <p:nvGrpSpPr>
          <p:cNvPr id="15" name="Group 14"/>
          <p:cNvGrpSpPr/>
          <p:nvPr/>
        </p:nvGrpSpPr>
        <p:grpSpPr bwMode="black">
          <a:xfrm>
            <a:off x="5751186" y="2064119"/>
            <a:ext cx="2823077" cy="2989575"/>
            <a:chOff x="5763927" y="908726"/>
            <a:chExt cx="473241" cy="501415"/>
          </a:xfrm>
          <a:solidFill>
            <a:srgbClr val="01A9D0"/>
          </a:solidFill>
        </p:grpSpPr>
        <p:sp>
          <p:nvSpPr>
            <p:cNvPr id="17" name="Rectangle 16"/>
            <p:cNvSpPr/>
            <p:nvPr/>
          </p:nvSpPr>
          <p:spPr bwMode="black">
            <a:xfrm>
              <a:off x="5763927" y="908726"/>
              <a:ext cx="473241" cy="360946"/>
            </a:xfrm>
            <a:prstGeom prst="rect">
              <a:avLst/>
            </a:pr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defTabSz="740740"/>
              <a:r>
                <a:rPr lang="en-US" sz="1200" dirty="0">
                  <a:solidFill>
                    <a:schemeClr val="bg1"/>
                  </a:solidFill>
                </a:rPr>
                <a:t>“Our Microsoft volume licensing agreement is a key component of our strategy to provide consolidated, low cost, high value services to the faculty, staff, and students…. It simplifies administration, lowers costs, and improves security </a:t>
              </a:r>
              <a:br>
                <a:rPr lang="en-US" sz="1200" dirty="0">
                  <a:solidFill>
                    <a:schemeClr val="bg1"/>
                  </a:solidFill>
                </a:rPr>
              </a:br>
              <a:r>
                <a:rPr lang="en-US" sz="1200" dirty="0">
                  <a:solidFill>
                    <a:schemeClr val="bg1"/>
                  </a:solidFill>
                </a:rPr>
                <a:t>and compliance.”</a:t>
              </a:r>
              <a:endParaRPr lang="en-US" sz="1200" spc="-122" dirty="0">
                <a:solidFill>
                  <a:schemeClr val="tx1">
                    <a:lumMod val="50000"/>
                  </a:schemeClr>
                </a:solidFill>
                <a:latin typeface="Segoe Light" pitchFamily="34" charset="0"/>
              </a:endParaRPr>
            </a:p>
          </p:txBody>
        </p:sp>
        <p:sp>
          <p:nvSpPr>
            <p:cNvPr id="18" name="Isosceles Triangle 17"/>
            <p:cNvSpPr/>
            <p:nvPr/>
          </p:nvSpPr>
          <p:spPr bwMode="black">
            <a:xfrm flipV="1">
              <a:off x="5845866" y="1269672"/>
              <a:ext cx="168563" cy="140469"/>
            </a:xfrm>
            <a:prstGeom prst="triangle">
              <a:avLst>
                <a:gd name="adj" fmla="val 20000"/>
              </a:avLst>
            </a:prstGeom>
            <a:gr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grpSp>
      <p:sp>
        <p:nvSpPr>
          <p:cNvPr id="7" name="Rectangle 6"/>
          <p:cNvSpPr/>
          <p:nvPr/>
        </p:nvSpPr>
        <p:spPr>
          <a:xfrm>
            <a:off x="6288263" y="3698827"/>
            <a:ext cx="4572000" cy="369332"/>
          </a:xfrm>
          <a:prstGeom prst="rect">
            <a:avLst/>
          </a:prstGeom>
        </p:spPr>
        <p:txBody>
          <a:bodyPr>
            <a:spAutoFit/>
          </a:bodyPr>
          <a:lstStyle/>
          <a:p>
            <a:r>
              <a:rPr lang="en-US" sz="900" b="1" dirty="0">
                <a:solidFill>
                  <a:schemeClr val="bg1"/>
                </a:solidFill>
              </a:rPr>
              <a:t>Mike Conlon, </a:t>
            </a:r>
            <a:r>
              <a:rPr lang="en-US" sz="900" b="1" dirty="0" err="1">
                <a:solidFill>
                  <a:schemeClr val="bg1"/>
                </a:solidFill>
              </a:rPr>
              <a:t>Ph.D</a:t>
            </a:r>
            <a:r>
              <a:rPr lang="en-US" sz="900" b="1" dirty="0">
                <a:solidFill>
                  <a:schemeClr val="bg1"/>
                </a:solidFill>
              </a:rPr>
              <a:t>, </a:t>
            </a:r>
            <a:r>
              <a:rPr lang="en-US" sz="900" dirty="0">
                <a:solidFill>
                  <a:schemeClr val="bg1"/>
                </a:solidFill>
              </a:rPr>
              <a:t>Associate CIO, </a:t>
            </a:r>
            <a:br>
              <a:rPr lang="en-US" sz="900" dirty="0">
                <a:solidFill>
                  <a:schemeClr val="bg1"/>
                </a:solidFill>
              </a:rPr>
            </a:br>
            <a:r>
              <a:rPr lang="en-US" sz="900" dirty="0">
                <a:solidFill>
                  <a:schemeClr val="bg1"/>
                </a:solidFill>
              </a:rPr>
              <a:t>IT Architecture, University of Florida</a:t>
            </a:r>
          </a:p>
        </p:txBody>
      </p:sp>
    </p:spTree>
    <p:extLst>
      <p:ext uri="{BB962C8B-B14F-4D97-AF65-F5344CB8AC3E}">
        <p14:creationId xmlns:p14="http://schemas.microsoft.com/office/powerpoint/2010/main" val="147316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9613" y="342900"/>
            <a:ext cx="7793037" cy="722313"/>
          </a:xfrm>
        </p:spPr>
        <p:txBody>
          <a:bodyPr rtlCol="0">
            <a:normAutofit fontScale="90000"/>
          </a:bodyPr>
          <a:lstStyle/>
          <a:p>
            <a:pPr algn="ctr" eaLnBrk="1" fontAlgn="auto" hangingPunct="1">
              <a:spcAft>
                <a:spcPts val="0"/>
              </a:spcAft>
              <a:defRPr/>
            </a:pPr>
            <a:r>
              <a:rPr lang="en-US" dirty="0" smtClean="0"/>
              <a:t>Home Use Program </a:t>
            </a:r>
            <a:r>
              <a:rPr lang="en-US" dirty="0" err="1" smtClean="0"/>
              <a:t>vs</a:t>
            </a:r>
            <a:r>
              <a:rPr lang="en-US" dirty="0" smtClean="0"/>
              <a:t> Work at Home Program</a:t>
            </a:r>
            <a:endParaRPr lang="en-US" dirty="0"/>
          </a:p>
        </p:txBody>
      </p:sp>
      <p:sp>
        <p:nvSpPr>
          <p:cNvPr id="28675" name="Content Placeholder 4"/>
          <p:cNvSpPr>
            <a:spLocks noGrp="1"/>
          </p:cNvSpPr>
          <p:nvPr>
            <p:ph sz="half" idx="1"/>
          </p:nvPr>
        </p:nvSpPr>
        <p:spPr>
          <a:xfrm>
            <a:off x="974725" y="1600200"/>
            <a:ext cx="3749675" cy="4525963"/>
          </a:xfrm>
        </p:spPr>
        <p:txBody>
          <a:bodyPr>
            <a:normAutofit fontScale="92500"/>
          </a:bodyPr>
          <a:lstStyle/>
          <a:p>
            <a:pPr marL="0" indent="0" eaLnBrk="1" hangingPunct="1">
              <a:buFont typeface="Wingdings" pitchFamily="2" charset="2"/>
              <a:buChar char="Ø"/>
            </a:pPr>
            <a:r>
              <a:rPr lang="en-US" dirty="0" smtClean="0">
                <a:solidFill>
                  <a:srgbClr val="000000"/>
                </a:solidFill>
              </a:rPr>
              <a:t>Available for Office Product Only</a:t>
            </a:r>
          </a:p>
          <a:p>
            <a:pPr marL="0" indent="0" eaLnBrk="1" hangingPunct="1">
              <a:buFont typeface="Wingdings" pitchFamily="2" charset="2"/>
              <a:buChar char="Ø"/>
            </a:pPr>
            <a:r>
              <a:rPr lang="en-US" dirty="0" smtClean="0">
                <a:solidFill>
                  <a:srgbClr val="000000"/>
                </a:solidFill>
              </a:rPr>
              <a:t>Entitled to one purchase for the lifecycle of the product</a:t>
            </a:r>
          </a:p>
          <a:p>
            <a:pPr marL="0" indent="0" eaLnBrk="1" hangingPunct="1">
              <a:buFont typeface="Wingdings" pitchFamily="2" charset="2"/>
              <a:buChar char="Ø"/>
            </a:pPr>
            <a:r>
              <a:rPr lang="en-US" dirty="0" smtClean="0">
                <a:solidFill>
                  <a:srgbClr val="000000"/>
                </a:solidFill>
              </a:rPr>
              <a:t>Not entitled to both Mac 2011 and Office 2011, only one</a:t>
            </a:r>
          </a:p>
          <a:p>
            <a:pPr marL="0" indent="0" eaLnBrk="1" hangingPunct="1">
              <a:buFont typeface="Wingdings" pitchFamily="2" charset="2"/>
              <a:buChar char="Ø"/>
            </a:pPr>
            <a:r>
              <a:rPr lang="en-US" dirty="0" smtClean="0">
                <a:solidFill>
                  <a:srgbClr val="000000"/>
                </a:solidFill>
              </a:rPr>
              <a:t>Activated via the VLSC website</a:t>
            </a:r>
          </a:p>
          <a:p>
            <a:pPr marL="0" indent="0" eaLnBrk="1" hangingPunct="1">
              <a:buFont typeface="Wingdings" pitchFamily="2" charset="2"/>
              <a:buChar char="Ø"/>
            </a:pPr>
            <a:r>
              <a:rPr lang="en-US" dirty="0" smtClean="0">
                <a:solidFill>
                  <a:srgbClr val="000000"/>
                </a:solidFill>
              </a:rPr>
              <a:t>No use restrictions</a:t>
            </a:r>
          </a:p>
          <a:p>
            <a:pPr marL="0" indent="0" eaLnBrk="1" hangingPunct="1">
              <a:buFont typeface="Wingdings" pitchFamily="2" charset="2"/>
              <a:buChar char="Ø"/>
            </a:pPr>
            <a:r>
              <a:rPr lang="en-US" dirty="0" smtClean="0">
                <a:solidFill>
                  <a:srgbClr val="000000"/>
                </a:solidFill>
              </a:rPr>
              <a:t>License is temporary</a:t>
            </a:r>
          </a:p>
          <a:p>
            <a:pPr marL="0" indent="0" eaLnBrk="1" hangingPunct="1">
              <a:buFont typeface="Wingdings" pitchFamily="2" charset="2"/>
              <a:buChar char="Ø"/>
            </a:pPr>
            <a:endParaRPr lang="en-US" dirty="0" smtClean="0"/>
          </a:p>
        </p:txBody>
      </p:sp>
      <p:sp>
        <p:nvSpPr>
          <p:cNvPr id="28676" name="Content Placeholder 5"/>
          <p:cNvSpPr>
            <a:spLocks noGrp="1"/>
          </p:cNvSpPr>
          <p:nvPr>
            <p:ph sz="half" idx="2"/>
          </p:nvPr>
        </p:nvSpPr>
        <p:spPr/>
        <p:txBody>
          <a:bodyPr>
            <a:normAutofit fontScale="92500"/>
          </a:bodyPr>
          <a:lstStyle/>
          <a:p>
            <a:pPr marL="0" indent="0" eaLnBrk="1" hangingPunct="1">
              <a:buFont typeface="Wingdings" pitchFamily="2" charset="2"/>
              <a:buChar char="Ø"/>
            </a:pPr>
            <a:r>
              <a:rPr lang="en-US" dirty="0" smtClean="0">
                <a:solidFill>
                  <a:srgbClr val="000000"/>
                </a:solidFill>
              </a:rPr>
              <a:t>Available for a multitude of products</a:t>
            </a:r>
          </a:p>
          <a:p>
            <a:pPr marL="0" indent="0" eaLnBrk="1" hangingPunct="1">
              <a:buFont typeface="Wingdings" pitchFamily="2" charset="2"/>
              <a:buChar char="Ø"/>
            </a:pPr>
            <a:r>
              <a:rPr lang="en-US" dirty="0" smtClean="0">
                <a:solidFill>
                  <a:srgbClr val="000000"/>
                </a:solidFill>
              </a:rPr>
              <a:t>Entitled to run one copy of licensed product on home PC</a:t>
            </a:r>
          </a:p>
          <a:p>
            <a:pPr marL="0" indent="0" eaLnBrk="1" hangingPunct="1">
              <a:buFont typeface="Wingdings" pitchFamily="2" charset="2"/>
              <a:buChar char="Ø"/>
            </a:pPr>
            <a:r>
              <a:rPr lang="en-US" dirty="0" smtClean="0">
                <a:solidFill>
                  <a:srgbClr val="000000"/>
                </a:solidFill>
              </a:rPr>
              <a:t>Only entitled to same product the Institution is licensed to run</a:t>
            </a:r>
          </a:p>
          <a:p>
            <a:pPr marL="0" indent="0" eaLnBrk="1" hangingPunct="1">
              <a:buFont typeface="Wingdings" pitchFamily="2" charset="2"/>
              <a:buChar char="Ø"/>
            </a:pPr>
            <a:r>
              <a:rPr lang="en-US" dirty="0" smtClean="0">
                <a:solidFill>
                  <a:srgbClr val="000000"/>
                </a:solidFill>
              </a:rPr>
              <a:t>Institution only entitled to one benefit, HUP or WAH</a:t>
            </a:r>
          </a:p>
          <a:p>
            <a:pPr marL="0" indent="0" eaLnBrk="1" hangingPunct="1">
              <a:buFont typeface="Wingdings" pitchFamily="2" charset="2"/>
              <a:buChar char="Ø"/>
            </a:pPr>
            <a:r>
              <a:rPr lang="en-US" dirty="0" smtClean="0">
                <a:solidFill>
                  <a:srgbClr val="000000"/>
                </a:solidFill>
              </a:rPr>
              <a:t>Media purchased thru reseller</a:t>
            </a:r>
          </a:p>
          <a:p>
            <a:pPr marL="0" indent="0" eaLnBrk="1" hangingPunct="1">
              <a:buFont typeface="Wingdings" pitchFamily="2" charset="2"/>
              <a:buChar char="Ø"/>
            </a:pPr>
            <a:r>
              <a:rPr lang="en-US" dirty="0" smtClean="0">
                <a:solidFill>
                  <a:srgbClr val="000000"/>
                </a:solidFill>
              </a:rPr>
              <a:t>Restricted for work related purposes only</a:t>
            </a:r>
          </a:p>
          <a:p>
            <a:pPr marL="0" indent="0" eaLnBrk="1" hangingPunct="1">
              <a:buFont typeface="Wingdings" pitchFamily="2" charset="2"/>
              <a:buChar char="Ø"/>
            </a:pPr>
            <a:r>
              <a:rPr lang="en-US" dirty="0" smtClean="0"/>
              <a:t>License is temporary</a:t>
            </a:r>
          </a:p>
          <a:p>
            <a:pPr marL="0" indent="0" eaLnBrk="1" hangingPunct="1">
              <a:buFont typeface="Wingdings" pitchFamily="2" charset="2"/>
              <a:buChar char="Ø"/>
            </a:pPr>
            <a:endParaRPr lang="en-US" dirty="0" smtClean="0"/>
          </a:p>
          <a:p>
            <a:pPr marL="0" indent="0" eaLnBrk="1" hangingPunct="1">
              <a:buFont typeface="Wingdings" pitchFamily="2" charset="2"/>
              <a:buChar char="Ø"/>
            </a:pPr>
            <a:endParaRPr lang="en-US" dirty="0" smtClean="0"/>
          </a:p>
          <a:p>
            <a:pPr marL="0" indent="0" eaLnBrk="1" hangingPunct="1"/>
            <a:endParaRPr lang="en-US" dirty="0" smtClean="0"/>
          </a:p>
        </p:txBody>
      </p:sp>
    </p:spTree>
    <p:extLst>
      <p:ext uri="{BB962C8B-B14F-4D97-AF65-F5344CB8AC3E}">
        <p14:creationId xmlns:p14="http://schemas.microsoft.com/office/powerpoint/2010/main" val="293468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S1097_Customer_presentation_template_Blue_r01">
  <a:themeElements>
    <a:clrScheme name="Custom 1">
      <a:dk1>
        <a:sysClr val="windowText" lastClr="000000"/>
      </a:dk1>
      <a:lt1>
        <a:sysClr val="window" lastClr="FFFFFF"/>
      </a:lt1>
      <a:dk2>
        <a:srgbClr val="1F497D"/>
      </a:dk2>
      <a:lt2>
        <a:srgbClr val="EEECE1"/>
      </a:lt2>
      <a:accent1>
        <a:srgbClr val="4F81BD"/>
      </a:accent1>
      <a:accent2>
        <a:srgbClr val="27CAE8"/>
      </a:accent2>
      <a:accent3>
        <a:srgbClr val="7DC844"/>
      </a:accent3>
      <a:accent4>
        <a:srgbClr val="0B5E09"/>
      </a:accent4>
      <a:accent5>
        <a:srgbClr val="FFF31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defPPr>
      </a:lstStyle>
      <a:style>
        <a:lnRef idx="0">
          <a:schemeClr val="accent3"/>
        </a:lnRef>
        <a:fillRef idx="3">
          <a:schemeClr val="accent3"/>
        </a:fillRef>
        <a:effectRef idx="3">
          <a:schemeClr val="accent3"/>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gradFill>
              <a:gsLst>
                <a:gs pos="0">
                  <a:schemeClr val="tx1">
                    <a:lumMod val="75000"/>
                    <a:lumOff val="25000"/>
                  </a:schemeClr>
                </a:gs>
                <a:gs pos="99000">
                  <a:schemeClr val="tx1">
                    <a:lumMod val="75000"/>
                    <a:lumOff val="25000"/>
                  </a:schemeClr>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CDoc" ma:contentTypeID="0x010100FF1FAB0DEDE9AF4ABA57B67AF4A9F3210200596A0E07C3E77448942F9A5D1E81E582" ma:contentTypeVersion="49" ma:contentTypeDescription="" ma:contentTypeScope="" ma:versionID="38d8d67858da443d5c7ecf6b9a058867">
  <xsd:schema xmlns:xsd="http://www.w3.org/2001/XMLSchema" xmlns:xs="http://www.w3.org/2001/XMLSchema" xmlns:p="http://schemas.microsoft.com/office/2006/metadata/properties" xmlns:ns1="http://schemas.microsoft.com/sharepoint/v3" xmlns:ns2="230e9df3-be65-4c73-a93b-d1236ebd677e" xmlns:ns3="4e240d41-6d38-4eac-9584-b3f543b50010" xmlns:ns4="http://schemas.microsoft.com/sharepoint/v4" xmlns:ns6="7b813d5f-7206-4d46-95a5-a58185f478af" targetNamespace="http://schemas.microsoft.com/office/2006/metadata/properties" ma:root="true" ma:fieldsID="53524e29a8dcb098da8c0222e8c702dd" ns1:_="" ns2:_="" ns3:_="" ns4:_="" ns6:_="">
    <xsd:import namespace="http://schemas.microsoft.com/sharepoint/v3"/>
    <xsd:import namespace="230e9df3-be65-4c73-a93b-d1236ebd677e"/>
    <xsd:import namespace="4e240d41-6d38-4eac-9584-b3f543b50010"/>
    <xsd:import namespace="http://schemas.microsoft.com/sharepoint/v4"/>
    <xsd:import namespace="7b813d5f-7206-4d46-95a5-a58185f478af"/>
    <xsd:element name="properties">
      <xsd:complexType>
        <xsd:sequence>
          <xsd:element name="documentManagement">
            <xsd:complexType>
              <xsd:all>
                <xsd:element ref="ns3:Thumbnail1" minOccurs="0"/>
                <xsd:element ref="ns3:DocumentDescription" minOccurs="0"/>
                <xsd:element ref="ns2:TaxKeywordTaxHTField" minOccurs="0"/>
                <xsd:element ref="ns2:TaxCatchAll" minOccurs="0"/>
                <xsd:element ref="ns2:TaxCatchAllLabel" minOccurs="0"/>
                <xsd:element ref="ns3:ItemTypeTaxHTField0" minOccurs="0"/>
                <xsd:element ref="ns1:AverageRating" minOccurs="0"/>
                <xsd:element ref="ns1:RatingCount" minOccurs="0"/>
                <xsd:element ref="ns2:_dlc_DocId" minOccurs="0"/>
                <xsd:element ref="ns2:_dlc_DocIdUrl" minOccurs="0"/>
                <xsd:element ref="ns2:_dlc_DocIdPersistId" minOccurs="0"/>
                <xsd:element ref="ns4:IconOverlay" minOccurs="0"/>
                <xsd:element ref="ns3:PartnersTaxHTField0" minOccurs="0"/>
                <xsd:element ref="ns3:CapabilitiesTaxHTField0" minOccurs="0"/>
                <xsd:element ref="ns3:RolesTaxHTField0" minOccurs="0"/>
                <xsd:element ref="ns3:ProductsTaxHTField0" minOccurs="0"/>
                <xsd:element ref="ns3:CompetitorsTaxHTField0" minOccurs="0"/>
                <xsd:element ref="ns3:SegmentsTaxHTField0" minOccurs="0"/>
                <xsd:element ref="ns3:IndustriesTaxHTField0" minOccurs="0"/>
                <xsd:element ref="ns3:AudiencesTaxHTField0" minOccurs="0"/>
                <xsd:element ref="ns3:RegionTaxHTField0" minOccurs="0"/>
                <xsd:element ref="ns3:ConfidentialityTaxHTField0" minOccurs="0"/>
                <xsd:element ref="ns3:BusinessArchitectureTaxHTField0" minOccurs="0"/>
                <xsd:element ref="ns3:TopicsTaxHTField0" minOccurs="0"/>
                <xsd:element ref="ns3:GroupsTaxHTField0" minOccurs="0"/>
                <xsd:element ref="ns3:CoOwner" minOccurs="0"/>
                <xsd:element ref="ns3:ActivitiesAndProgramsTaxHTField0" minOccurs="0"/>
                <xsd:element ref="ns3:Owner" minOccurs="0"/>
                <xsd:element ref="ns1:RoutingRuleDescription" minOccurs="0"/>
                <xsd:element ref="ns3:SMSGDomainTaxHTField0" minOccurs="0"/>
                <xsd:element ref="ns1:_vti_ItemDeclaredRecord" minOccurs="0"/>
                <xsd:element ref="ns1:_vti_ItemHoldRecordStatus" minOccurs="0"/>
                <xsd:element ref="ns3:LanguagesTaxHTField0" minOccurs="0"/>
                <xsd:element ref="ns6:DocumentSetK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4" nillable="true" ma:displayName="Rating (0-5)" ma:decimals="2" ma:description="Average value of all the ratings that have been submitted" ma:indexed="true" ma:internalName="Rating_x0020__x0028_0_x002d_5_x0029_" ma:readOnly="true">
      <xsd:simpleType>
        <xsd:restriction base="dms:Number"/>
      </xsd:simpleType>
    </xsd:element>
    <xsd:element name="RatingCount" ma:index="15" nillable="true" ma:displayName="Number of Ratings" ma:decimals="0" ma:description="Number of ratings submitted" ma:indexed="true" ma:internalName="Number_x0020_of_x0020_Ratings" ma:readOnly="true">
      <xsd:simpleType>
        <xsd:restriction base="dms:Number"/>
      </xsd:simpleType>
    </xsd:element>
    <xsd:element name="RoutingRuleDescription" ma:index="51" nillable="true" ma:displayName="Description" ma:hidden="true" ma:internalName="RoutingRuleDescription" ma:readOnly="false">
      <xsd:simpleType>
        <xsd:restriction base="dms:Text">
          <xsd:maxLength value="255"/>
        </xsd:restriction>
      </xsd:simpleType>
    </xsd:element>
    <xsd:element name="_vti_ItemDeclaredRecord" ma:index="57" nillable="true" ma:displayName="Declared Record" ma:hidden="true" ma:internalName="_vti_ItemDeclaredRecord" ma:readOnly="true">
      <xsd:simpleType>
        <xsd:restriction base="dms:DateTime"/>
      </xsd:simpleType>
    </xsd:element>
    <xsd:element name="_vti_ItemHoldRecordStatus" ma:index="5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tru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cca7b197-9018-4002-9750-a2693d6b6f1f}" ma:internalName="TaxCatchAll" ma:showField="CatchAllData" ma:web="4e240d41-6d38-4eac-9584-b3f543b500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ca7b197-9018-4002-9750-a2693d6b6f1f}" ma:internalName="TaxCatchAllLabel" ma:readOnly="true" ma:showField="CatchAllDataLabel" ma:web="4e240d41-6d38-4eac-9584-b3f543b50010">
      <xsd:complexType>
        <xsd:complexContent>
          <xsd:extension base="dms:MultiChoiceLookup">
            <xsd:sequence>
              <xsd:element name="Value" type="dms:Lookup" maxOccurs="unbounded" minOccurs="0" nillable="true"/>
            </xsd:sequence>
          </xsd:extension>
        </xsd:complexContent>
      </xsd:complexType>
    </xsd:element>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240d41-6d38-4eac-9584-b3f543b50010" elementFormDefault="qualified">
    <xsd:import namespace="http://schemas.microsoft.com/office/2006/documentManagement/types"/>
    <xsd:import namespace="http://schemas.microsoft.com/office/infopath/2007/PartnerControls"/>
    <xsd:element name="Thumbnail1" ma:index="5" nillable="true" ma:displayName="Thumbnail" ma:format="Hyperlink" ma:internalName="Thumbnail1">
      <xsd:complexType>
        <xsd:complexContent>
          <xsd:extension base="dms:URL">
            <xsd:sequence>
              <xsd:element name="Url" type="dms:ValidUrl" minOccurs="0" nillable="true"/>
              <xsd:element name="Description" type="xsd:string" nillable="true"/>
            </xsd:sequence>
          </xsd:extension>
        </xsd:complexContent>
      </xsd:complexType>
    </xsd:element>
    <xsd:element name="DocumentDescription" ma:index="6" nillable="true" ma:displayName="Document Description" ma:description="Document Description for document content type KCDoc" ma:internalName="DocumentDescription">
      <xsd:simpleType>
        <xsd:restriction base="dms:Note"/>
      </xsd:simpleType>
    </xsd:element>
    <xsd:element name="ItemTypeTaxHTField0" ma:index="12" nillable="true" ma:taxonomy="true" ma:internalName="ItemTypeTaxHTField0" ma:taxonomyFieldName="ItemType" ma:displayName="Item Type" ma:default="" ma:fieldId="{d147f11f-8a15-4fb8-8d37-5fb29263610d}"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PartnersTaxHTField0" ma:index="20" nillable="true" ma:taxonomy="true" ma:internalName="PartnersTaxHTField0" ma:taxonomyFieldName="Partners" ma:displayName="Partners" ma:readOnly="true" ma:default="" ma:fieldId="{7c281638-d92a-454e-b8fe-7088c941df66}"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CapabilitiesTaxHTField0" ma:index="22" nillable="true" ma:taxonomy="true" ma:internalName="CapabilitiesTaxHTField0" ma:taxonomyFieldName="Capabilities" ma:displayName="Capabilities" ma:readOnly="true" ma:default="" ma:fieldId="{4b2822d8-ca12-40bf-b3be-ff82055e8025}" ma:taxonomyMulti="true" ma:sspId="e385fb40-52d4-4fae-9c5b-3e8ff8a5878e" ma:termSetId="04211bf1-defe-49f2-9beb-9d8edf37d152" ma:anchorId="48e655f1-3316-4f2e-a42e-a42d1734479e" ma:open="false" ma:isKeyword="false">
      <xsd:complexType>
        <xsd:sequence>
          <xsd:element ref="pc:Terms" minOccurs="0" maxOccurs="1"/>
        </xsd:sequence>
      </xsd:complexType>
    </xsd:element>
    <xsd:element name="RolesTaxHTField0" ma:index="24" nillable="true" ma:taxonomy="true" ma:internalName="RolesTaxHTField0" ma:taxonomyFieldName="Roles" ma:displayName="Roles" ma:readOnly="true" ma:default="" ma:fieldId="{147013c4-c08e-4610-8a54-80ec865dae35}"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ProductsTaxHTField0" ma:index="26" nillable="true" ma:taxonomy="true" ma:internalName="ProductsTaxHTField0" ma:taxonomyFieldName="Products" ma:displayName="Products &amp; Technologies" ma:readOnly="false" ma:default="" ma:fieldId="{461032cf-5451-4cac-8727-96de1535ed65}"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CompetitorsTaxHTField0" ma:index="28" nillable="true" ma:taxonomy="true" ma:internalName="CompetitorsTaxHTField0" ma:taxonomyFieldName="Competitors" ma:displayName="Competition" ma:readOnly="true" ma:default="" ma:fieldId="{033f61ce-97ac-4204-9e44-87296a243ffe}"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SegmentsTaxHTField0" ma:index="30" nillable="true" ma:taxonomy="true" ma:internalName="SegmentsTaxHTField0" ma:taxonomyFieldName="Segments" ma:displayName="Customer Segments" ma:readOnly="false" ma:default="" ma:fieldId="{5810de59-adc2-4212-9275-76550f6ccd4e}"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IndustriesTaxHTField0" ma:index="32" nillable="true" ma:taxonomy="true" ma:internalName="IndustriesTaxHTField0" ma:taxonomyFieldName="Industries" ma:displayName="Industries" ma:readOnly="false" ma:default="" ma:fieldId="{28af9966-4172-49a2-8fcb-8642a15f1fc5}"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AudiencesTaxHTField0" ma:index="34" nillable="true" ma:taxonomy="true" ma:internalName="AudiencesTaxHTField0" ma:taxonomyFieldName="Audiences" ma:displayName="Customer Audiences" ma:readOnly="false" ma:default="" ma:fieldId="{e142f759-3ac7-4b2f-96cb-1e9174b500b8}"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RegionTaxHTField0" ma:index="36" nillable="true" ma:taxonomy="true" ma:internalName="RegionTaxHTField0" ma:taxonomyFieldName="Region" ma:displayName="Region" ma:readOnly="false" ma:default="" ma:fieldId="{4737695a-1cd7-4a2e-b339-4aad0188abb4}"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ConfidentialityTaxHTField0" ma:index="38" nillable="true" ma:taxonomy="true" ma:internalName="ConfidentialityTaxHTField0" ma:taxonomyFieldName="Confidentiality" ma:displayName="Confidentiality" ma:indexed="true" ma:readOnly="false" ma:default="21;#Microsoft confidential|461efa83-0283-486a-a8d5-943328f3693f" ma:fieldId="{78ab4373-53e1-48d5-ab4d-d29698f3efd9}"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usinessArchitectureTaxHTField0" ma:index="40" nillable="true" ma:taxonomy="true" ma:internalName="BusinessArchitectureTaxHTField0" ma:taxonomyFieldName="BusinessArchitecture" ma:displayName="Business Architecture" ma:readOnly="false" ma:default="" ma:fieldId="{d7cf789b-4ee0-44de-b4df-8d5b0482baa9}"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TopicsTaxHTField0" ma:index="42" nillable="true" ma:taxonomy="true" ma:internalName="TopicsTaxHTField0" ma:taxonomyFieldName="Topics" ma:displayName="Topics" ma:readOnly="false" ma:default="" ma:fieldId="{878ad871-6083-42b1-a9d8-caa3411e86f2}"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GroupsTaxHTField0" ma:index="44" nillable="true" ma:taxonomy="true" ma:internalName="GroupsTaxHTField0" ma:taxonomyFieldName="Groups" ma:displayName="Groups" ma:readOnly="false" ma:default="" ma:fieldId="{822c6b82-c53e-484c-9c53-5c6ce5969db5}"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CoOwner" ma:index="46" nillable="true" ma:displayName="Co-Owner" ma:list="UserInfo" ma:SearchPeopleOnly="false" ma:SharePointGroup="0" ma:internalName="CoOwner" ma:readOnly="true"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itiesAndProgramsTaxHTField0" ma:index="47" nillable="true" ma:taxonomy="true" ma:internalName="ActivitiesAndProgramsTaxHTField0" ma:taxonomyFieldName="ActivitiesAndPrograms" ma:displayName="Activities &amp; Programs" ma:readOnly="false" ma:default="" ma:fieldId="{b1238bc0-413c-4dea-a499-043137e11d15}"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Owner" ma:index="49" nillable="true" ma:displayName="Owner" ma:description="Must be an FTE" ma:indexed="true" ma:list="UserInfo" ma:SharePointGroup="0" ma:internalName="Owner" ma:readOnly="false"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MSGDomainTaxHTField0" ma:index="53" nillable="true" ma:taxonomy="true" ma:internalName="SMSGDomainTaxHTField0" ma:taxonomyFieldName="SMSGDomain" ma:displayName="SMSG Domain" ma:readOnly="true" ma:default="" ma:fieldId="{2c8f543d-b3fa-4810-874a-ad0f88d0f61a}"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anguagesTaxHTField0" ma:index="59" nillable="true" ma:taxonomy="true" ma:internalName="LanguagesTaxHTField0" ma:taxonomyFieldName="Languages" ma:displayName="Languages" ma:default="" ma:fieldId="{57b7e61f-5f00-4c23-b9fb-7e2af434aabb}"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13d5f-7206-4d46-95a5-a58185f478af" elementFormDefault="qualified">
    <xsd:import namespace="http://schemas.microsoft.com/office/2006/documentManagement/types"/>
    <xsd:import namespace="http://schemas.microsoft.com/office/infopath/2007/PartnerControls"/>
    <xsd:element name="DocumentSetKcId" ma:index="62" nillable="true" ma:displayName="DocumentSetKcId" ma:internalName="DocumentSetKc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dustriesTaxHTField0 xmlns="4e240d41-6d38-4eac-9584-b3f543b50010">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669797e6-c8de-4586-8c17-ef56161a07cf</TermId>
        </TermInfo>
      </Terms>
    </IndustriesTaxHTField0>
    <DocumentDescription xmlns="4e240d41-6d38-4eac-9584-b3f543b50010" xsi:nil="true"/>
    <ActivitiesAndProgramsTaxHTField0 xmlns="4e240d41-6d38-4eac-9584-b3f543b50010">
      <Terms xmlns="http://schemas.microsoft.com/office/infopath/2007/PartnerControls"/>
    </ActivitiesAndProgramsTaxHTField0>
    <IconOverlay xmlns="http://schemas.microsoft.com/sharepoint/v4" xsi:nil="true"/>
    <LanguagesTaxHTField0 xmlns="4e240d41-6d38-4eac-9584-b3f543b50010">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cb91f272-ce4d-4a7e-9bbf-78b58e3d188d</TermId>
        </TermInfo>
      </Terms>
    </LanguagesTaxHTField0>
    <AudiencesTaxHTField0 xmlns="4e240d41-6d38-4eac-9584-b3f543b50010">
      <Terms xmlns="http://schemas.microsoft.com/office/infopath/2007/PartnerControls">
        <TermInfo xmlns="http://schemas.microsoft.com/office/infopath/2007/PartnerControls">
          <TermName xmlns="http://schemas.microsoft.com/office/infopath/2007/PartnerControls">academic</TermName>
          <TermId xmlns="http://schemas.microsoft.com/office/infopath/2007/PartnerControls">e87cc971-f25b-4b16-9c30-7e734338e227</TermId>
        </TermInfo>
      </Terms>
    </AudiencesTaxHTField0>
    <ConfidentialityTaxHTField0 xmlns="4e240d41-6d38-4eac-9584-b3f543b50010">
      <Terms xmlns="http://schemas.microsoft.com/office/infopath/2007/PartnerControls">
        <TermInfo xmlns="http://schemas.microsoft.com/office/infopath/2007/PartnerControls">
          <TermName xmlns="http://schemas.microsoft.com/office/infopath/2007/PartnerControls">Microsoft confidential</TermName>
          <TermId xmlns="http://schemas.microsoft.com/office/infopath/2007/PartnerControls">461efa83-0283-486a-a8d5-943328f3693f</TermId>
        </TermInfo>
      </Terms>
    </ConfidentialityTaxHTField0>
    <Thumbnail1 xmlns="4e240d41-6d38-4eac-9584-b3f543b50010">
      <Url xsi:nil="true"/>
      <Description xsi:nil="true"/>
    </Thumbnail1>
    <TopicsTaxHTField0 xmlns="4e240d41-6d38-4eac-9584-b3f543b50010">
      <Terms xmlns="http://schemas.microsoft.com/office/infopath/2007/PartnerControls"/>
    </TopicsTaxHTField0>
    <ProductsTaxHTField0 xmlns="4e240d41-6d38-4eac-9584-b3f543b50010">
      <Terms xmlns="http://schemas.microsoft.com/office/infopath/2007/PartnerControls"/>
    </ProductsTaxHTField0>
    <RegionTaxHTField0 xmlns="4e240d41-6d38-4eac-9584-b3f543b50010">
      <Terms xmlns="http://schemas.microsoft.com/office/infopath/2007/PartnerControls"/>
    </RegionTaxHTField0>
    <Owner xmlns="4e240d41-6d38-4eac-9584-b3f543b50010">
      <UserInfo>
        <DisplayName>Blanca Hernandez (Revel Consulting)</DisplayName>
        <AccountId>7054</AccountId>
        <AccountType/>
      </UserInfo>
    </Owner>
    <RoutingRuleDescription xmlns="http://schemas.microsoft.com/sharepoint/v3" xsi:nil="true"/>
    <SegmentsTaxHTField0 xmlns="4e240d41-6d38-4eac-9584-b3f543b50010">
      <Terms xmlns="http://schemas.microsoft.com/office/infopath/2007/PartnerControls"/>
    </SegmentsTaxHTField0>
    <ItemTypeTaxHTField0 xmlns="4e240d41-6d38-4eac-9584-b3f543b50010">
      <Terms xmlns="http://schemas.microsoft.com/office/infopath/2007/PartnerControls">
        <TermInfo xmlns="http://schemas.microsoft.com/office/infopath/2007/PartnerControls">
          <TermName xmlns="http://schemas.microsoft.com/office/infopath/2007/PartnerControls">presentation materials</TermName>
          <TermId xmlns="http://schemas.microsoft.com/office/infopath/2007/PartnerControls">7e967e7d-c50c-4512-9142-b60809a45202</TermId>
        </TermInfo>
      </Terms>
    </ItemTypeTaxHTField0>
    <BusinessArchitectureTaxHTField0 xmlns="4e240d41-6d38-4eac-9584-b3f543b50010">
      <Terms xmlns="http://schemas.microsoft.com/office/infopath/2007/PartnerControls">
        <TermInfo xmlns="http://schemas.microsoft.com/office/infopath/2007/PartnerControls">
          <TermName xmlns="http://schemas.microsoft.com/office/infopath/2007/PartnerControls">Microsoft Enrollment for Education Solutions</TermName>
          <TermId xmlns="http://schemas.microsoft.com/office/infopath/2007/PartnerControls">15fff64b-33a1-4931-8d94-47ea303348b1</TermId>
        </TermInfo>
      </Terms>
    </BusinessArchitectureTaxHTField0>
    <GroupsTaxHTField0 xmlns="4e240d41-6d38-4eac-9584-b3f543b50010">
      <Terms xmlns="http://schemas.microsoft.com/office/infopath/2007/PartnerControls"/>
    </GroupsTaxHTField0>
    <TaxCatchAll xmlns="230e9df3-be65-4c73-a93b-d1236ebd677e">
      <Value>21</Value>
      <Value>10714</Value>
      <Value>10046</Value>
      <Value>13755</Value>
      <Value>10056</Value>
      <Value>10277</Value>
      <Value>11993</Value>
      <Value>12218</Value>
      <Value>13433</Value>
    </TaxCatchAll>
    <RolesTaxHTField0 xmlns="4e240d41-6d38-4eac-9584-b3f543b50010">
      <Terms xmlns="http://schemas.microsoft.com/office/infopath/2007/PartnerControls"/>
    </RolesTaxHTField0>
    <CoOwner xmlns="4e240d41-6d38-4eac-9584-b3f543b50010">
      <UserInfo>
        <DisplayName>REDMOND\enochr</DisplayName>
        <AccountId>17975</AccountId>
        <AccountType/>
      </UserInfo>
    </CoOwner>
    <PartnersTaxHTField0 xmlns="4e240d41-6d38-4eac-9584-b3f543b50010">
      <Terms xmlns="http://schemas.microsoft.com/office/infopath/2007/PartnerControls"/>
    </PartnersTaxHTField0>
    <CompetitorsTaxHTField0 xmlns="4e240d41-6d38-4eac-9584-b3f543b50010">
      <Terms xmlns="http://schemas.microsoft.com/office/infopath/2007/PartnerControls"/>
    </CompetitorsTaxHTField0>
    <SMSGDomainTaxHTField0 xmlns="4e240d41-6d38-4eac-9584-b3f543b50010">
      <Terms xmlns="http://schemas.microsoft.com/office/infopath/2007/PartnerControls">
        <TermInfo xmlns="http://schemas.microsoft.com/office/infopath/2007/PartnerControls">
          <TermName xmlns="http://schemas.microsoft.com/office/infopath/2007/PartnerControls">Public Sector Domain</TermName>
          <TermId xmlns="http://schemas.microsoft.com/office/infopath/2007/PartnerControls">4a30387b-538a-401d-a52e-c8859ed72771</TermId>
        </TermInfo>
        <TermInfo xmlns="http://schemas.microsoft.com/office/infopath/2007/PartnerControls">
          <TermName xmlns="http://schemas.microsoft.com/office/infopath/2007/PartnerControls">Sales, Marketing, Services Group</TermName>
          <TermId xmlns="http://schemas.microsoft.com/office/infopath/2007/PartnerControls">ecda8836-afa0-40aa-878e-630e18c8fc5c</TermId>
        </TermInfo>
      </Terms>
    </SMSGDomainTaxHTField0>
    <CapabilitiesTaxHTField0 xmlns="4e240d41-6d38-4eac-9584-b3f543b50010">
      <Terms xmlns="http://schemas.microsoft.com/office/infopath/2007/PartnerControls"/>
    </CapabilitiesTaxHTField0>
    <TaxKeywordTaxHTField xmlns="230e9df3-be65-4c73-a93b-d1236ebd677e">
      <Terms xmlns="http://schemas.microsoft.com/office/infopath/2007/PartnerControls">
        <TermInfo xmlns="http://schemas.microsoft.com/office/infopath/2007/PartnerControls">
          <TermName xmlns="http://schemas.microsoft.com/office/infopath/2007/PartnerControls">Microsoft Enrollment for Education Solutions</TermName>
          <TermId xmlns="http://schemas.microsoft.com/office/infopath/2007/PartnerControls">15fff64b-33a1-4931-8d94-47ea303348b1</TermId>
        </TermInfo>
      </Terms>
    </TaxKeywordTaxHTField>
    <_dlc_DocId xmlns="230e9df3-be65-4c73-a93b-d1236ebd677e">KC00-15-167249</_dlc_DocId>
    <_dlc_DocIdUrl xmlns="230e9df3-be65-4c73-a93b-d1236ebd677e">
      <Url>http://infopedia/docstore/_layouts/DocIdRedir.aspx?ID=KC00-15-167249</Url>
      <Description>KC00-15-167249</Description>
    </_dlc_DocIdUrl>
    <AverageRating xmlns="http://schemas.microsoft.com/sharepoint/v3" xsi:nil="true"/>
    <DocumentSetKcId xmlns="7b813d5f-7206-4d46-95a5-a58185f478a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385fb40-52d4-4fae-9c5b-3e8ff8a5878e" ContentTypeId="0x010100FF1FAB0DEDE9AF4ABA57B67AF4A9F32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10009</Type>
    <SequenceNumber>1004</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055ACB7-FEDF-46FD-A068-91343B615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4e240d41-6d38-4eac-9584-b3f543b50010"/>
    <ds:schemaRef ds:uri="http://schemas.microsoft.com/sharepoint/v4"/>
    <ds:schemaRef ds:uri="7b813d5f-7206-4d46-95a5-a58185f47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BD1241-6FBA-4C23-B4E1-D5A8754750CD}">
  <ds:schemaRefs>
    <ds:schemaRef ds:uri="http://schemas.microsoft.com/office/2006/documentManagement/types"/>
    <ds:schemaRef ds:uri="http://purl.org/dc/dcmitype/"/>
    <ds:schemaRef ds:uri="http://purl.org/dc/terms/"/>
    <ds:schemaRef ds:uri="http://schemas.microsoft.com/office/2006/metadata/properties"/>
    <ds:schemaRef ds:uri="230e9df3-be65-4c73-a93b-d1236ebd677e"/>
    <ds:schemaRef ds:uri="http://schemas.microsoft.com/office/infopath/2007/PartnerControls"/>
    <ds:schemaRef ds:uri="http://www.w3.org/XML/1998/namespace"/>
    <ds:schemaRef ds:uri="http://schemas.openxmlformats.org/package/2006/metadata/core-properties"/>
    <ds:schemaRef ds:uri="http://purl.org/dc/elements/1.1/"/>
    <ds:schemaRef ds:uri="7b813d5f-7206-4d46-95a5-a58185f478af"/>
    <ds:schemaRef ds:uri="http://schemas.microsoft.com/sharepoint/v4"/>
    <ds:schemaRef ds:uri="4e240d41-6d38-4eac-9584-b3f543b50010"/>
    <ds:schemaRef ds:uri="http://schemas.microsoft.com/sharepoint/v3"/>
  </ds:schemaRefs>
</ds:datastoreItem>
</file>

<file path=customXml/itemProps3.xml><?xml version="1.0" encoding="utf-8"?>
<ds:datastoreItem xmlns:ds="http://schemas.openxmlformats.org/officeDocument/2006/customXml" ds:itemID="{1FDCB2F8-16CA-4858-9434-4DDEA2FBFE74}">
  <ds:schemaRefs>
    <ds:schemaRef ds:uri="http://schemas.microsoft.com/sharepoint/v3/contenttype/forms"/>
  </ds:schemaRefs>
</ds:datastoreItem>
</file>

<file path=customXml/itemProps4.xml><?xml version="1.0" encoding="utf-8"?>
<ds:datastoreItem xmlns:ds="http://schemas.openxmlformats.org/officeDocument/2006/customXml" ds:itemID="{A215FD6C-1BAF-430D-A7A6-796CB5E9636B}">
  <ds:schemaRefs>
    <ds:schemaRef ds:uri="Microsoft.SharePoint.Taxonomy.ContentTypeSync"/>
  </ds:schemaRefs>
</ds:datastoreItem>
</file>

<file path=customXml/itemProps5.xml><?xml version="1.0" encoding="utf-8"?>
<ds:datastoreItem xmlns:ds="http://schemas.openxmlformats.org/officeDocument/2006/customXml" ds:itemID="{3EE1AA51-1F6C-4A2D-8E1D-F1519E44480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2883</TotalTime>
  <Words>2598</Words>
  <Application>Microsoft Office PowerPoint</Application>
  <PresentationFormat>On-screen Show (4:3)</PresentationFormat>
  <Paragraphs>434</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MS1097_Customer_presentation_template_Blue_r01</vt:lpstr>
      <vt:lpstr>  Microsoft EES Overview NC Community Colleges October 23, 2012     Presented by: Kelly Spencer, Account Manager Jessika Graham, Licensing Specialist </vt:lpstr>
      <vt:lpstr>NC Community Colleges Agenda</vt:lpstr>
      <vt:lpstr>Academic Volume Licensing – At a Glance</vt:lpstr>
      <vt:lpstr>Enrollment for Education Solutions (EES)</vt:lpstr>
      <vt:lpstr>Who is EES for?</vt:lpstr>
      <vt:lpstr>EES Benefits</vt:lpstr>
      <vt:lpstr>Additional Benefits Included With EES</vt:lpstr>
      <vt:lpstr>EES Includes Software Assurance</vt:lpstr>
      <vt:lpstr>Home Use Program vs Work at Home Program</vt:lpstr>
      <vt:lpstr>Microsoft IT Academy Program</vt:lpstr>
      <vt:lpstr>The Student Option</vt:lpstr>
      <vt:lpstr>Education Server Platform Licensing Option</vt:lpstr>
      <vt:lpstr>CASA/EES/OVS-ES Comparison</vt:lpstr>
      <vt:lpstr>Volume License Service Center (VLSC)</vt:lpstr>
      <vt:lpstr>Volume Licensing Service Center </vt:lpstr>
      <vt:lpstr>PowerPoint Presentation</vt:lpstr>
      <vt:lpstr>PowerPoint Presentation</vt:lpstr>
      <vt:lpstr>PowerPoint Presentation</vt:lpstr>
      <vt:lpstr>Menu Options by User Role</vt:lpstr>
      <vt:lpstr>Resources</vt:lpstr>
      <vt:lpstr>Resources</vt:lpstr>
      <vt:lpstr>Resources (cont’d)</vt:lpstr>
      <vt:lpstr>Q &amp; A</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EES Customer</dc:title>
  <dc:creator>Microsoft</dc:creator>
  <cp:keywords>Microsoft Enrollment for Education Solutions</cp:keywords>
  <cp:lastModifiedBy>GailHenry</cp:lastModifiedBy>
  <cp:revision>107</cp:revision>
  <dcterms:created xsi:type="dcterms:W3CDTF">2010-08-13T17:06:18Z</dcterms:created>
  <dcterms:modified xsi:type="dcterms:W3CDTF">2012-10-30T15:07:18Z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0x010100FF1FAB0DEDE9AF4ABA57B67AF4A9F3210200596A0E07C3E77448942F9A5D1E81E582</vt:lpwstr>
  </property>
  <property fmtid="{D5CDD505-2E9C-101B-9397-08002B2CF9AE}" pid="3" name="TaxKeyword">
    <vt:lpwstr>12218;#Microsoft Enrollment for Education Solutions|15fff64b-33a1-4931-8d94-47ea303348b1</vt:lpwstr>
  </property>
  <property fmtid="{D5CDD505-2E9C-101B-9397-08002B2CF9AE}" pid="4" name="Audiences">
    <vt:lpwstr>10714;#academic|e87cc971-f25b-4b16-9c30-7e734338e227</vt:lpwstr>
  </property>
  <property fmtid="{D5CDD505-2E9C-101B-9397-08002B2CF9AE}" pid="5" name="Capabilities">
    <vt:lpwstr/>
  </property>
  <property fmtid="{D5CDD505-2E9C-101B-9397-08002B2CF9AE}" pid="6" name="Region">
    <vt:lpwstr/>
  </property>
  <property fmtid="{D5CDD505-2E9C-101B-9397-08002B2CF9AE}" pid="7" name="Segments">
    <vt:lpwstr/>
  </property>
  <property fmtid="{D5CDD505-2E9C-101B-9397-08002B2CF9AE}" pid="8" name="Confidentiality">
    <vt:lpwstr>21;#Microsoft confidential|461efa83-0283-486a-a8d5-943328f3693f</vt:lpwstr>
  </property>
  <property fmtid="{D5CDD505-2E9C-101B-9397-08002B2CF9AE}" pid="9" name="ActivitiesAndPrograms">
    <vt:lpwstr/>
  </property>
  <property fmtid="{D5CDD505-2E9C-101B-9397-08002B2CF9AE}" pid="10" name="Partners">
    <vt:lpwstr/>
  </property>
  <property fmtid="{D5CDD505-2E9C-101B-9397-08002B2CF9AE}" pid="11" name="Groups">
    <vt:lpwstr/>
  </property>
  <property fmtid="{D5CDD505-2E9C-101B-9397-08002B2CF9AE}" pid="12" name="Topics">
    <vt:lpwstr/>
  </property>
  <property fmtid="{D5CDD505-2E9C-101B-9397-08002B2CF9AE}" pid="13" name="Industries">
    <vt:lpwstr>10277;#education|669797e6-c8de-4586-8c17-ef56161a07cf</vt:lpwstr>
  </property>
  <property fmtid="{D5CDD505-2E9C-101B-9397-08002B2CF9AE}" pid="14" name="Roles">
    <vt:lpwstr/>
  </property>
  <property fmtid="{D5CDD505-2E9C-101B-9397-08002B2CF9AE}" pid="15" name="SMSGDomain">
    <vt:lpwstr>13433;#Public Sector Domain|4a30387b-538a-401d-a52e-c8859ed72771;#13755;#Sales, Marketing, Services Group|ecda8836-afa0-40aa-878e-630e18c8fc5c</vt:lpwstr>
  </property>
  <property fmtid="{D5CDD505-2E9C-101B-9397-08002B2CF9AE}" pid="16" name="Competitors">
    <vt:lpwstr/>
  </property>
  <property fmtid="{D5CDD505-2E9C-101B-9397-08002B2CF9AE}" pid="17" name="BusinessArchitecture">
    <vt:lpwstr>11993;#Microsoft Enrollment for Education Solutions|15fff64b-33a1-4931-8d94-47ea303348b1</vt:lpwstr>
  </property>
  <property fmtid="{D5CDD505-2E9C-101B-9397-08002B2CF9AE}" pid="18" name="Products">
    <vt:lpwstr/>
  </property>
  <property fmtid="{D5CDD505-2E9C-101B-9397-08002B2CF9AE}" pid="19" name="_dlc_policyId">
    <vt:lpwstr/>
  </property>
  <property fmtid="{D5CDD505-2E9C-101B-9397-08002B2CF9AE}" pid="20" name="ItemRetentionFormula">
    <vt:lpwstr/>
  </property>
  <property fmtid="{D5CDD505-2E9C-101B-9397-08002B2CF9AE}" pid="21" name="ItemType">
    <vt:lpwstr>10046;#presentation materials|7e967e7d-c50c-4512-9142-b60809a45202</vt:lpwstr>
  </property>
  <property fmtid="{D5CDD505-2E9C-101B-9397-08002B2CF9AE}" pid="22" name="LastUpdatedByBatchTagging">
    <vt:bool>false</vt:bool>
  </property>
  <property fmtid="{D5CDD505-2E9C-101B-9397-08002B2CF9AE}" pid="23" name="Languages">
    <vt:lpwstr>10056;#English|cb91f272-ce4d-4a7e-9bbf-78b58e3d188d</vt:lpwstr>
  </property>
  <property fmtid="{D5CDD505-2E9C-101B-9397-08002B2CF9AE}" pid="24" name="_dlc_DocIdItemGuid">
    <vt:lpwstr>411cb246-53f9-4764-a107-0369645342d7</vt:lpwstr>
  </property>
  <property fmtid="{D5CDD505-2E9C-101B-9397-08002B2CF9AE}" pid="25" name="WorkflowCreationPath">
    <vt:lpwstr>a2444f68-e94d-4cad-9dda-8c5779e7fca4,3;</vt:lpwstr>
  </property>
  <property fmtid="{D5CDD505-2E9C-101B-9397-08002B2CF9AE}" pid="26" name="SMSGTags">
    <vt:lpwstr/>
  </property>
  <property fmtid="{D5CDD505-2E9C-101B-9397-08002B2CF9AE}" pid="27" name="EnterpriseDomainTags">
    <vt:lpwstr/>
  </property>
  <property fmtid="{D5CDD505-2E9C-101B-9397-08002B2CF9AE}" pid="28" name="EnterpriseDomainTagsTaxHTField0">
    <vt:lpwstr/>
  </property>
  <property fmtid="{D5CDD505-2E9C-101B-9397-08002B2CF9AE}" pid="29" name="_docset_NoMedatataSyncRequired">
    <vt:lpwstr>False</vt:lpwstr>
  </property>
  <property fmtid="{D5CDD505-2E9C-101B-9397-08002B2CF9AE}" pid="30" name="SMSGTagsTaxHTField0">
    <vt:lpwstr/>
  </property>
</Properties>
</file>