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67"/>
  </p:notesMasterIdLst>
  <p:sldIdLst>
    <p:sldId id="256" r:id="rId2"/>
    <p:sldId id="257" r:id="rId3"/>
    <p:sldId id="362" r:id="rId4"/>
    <p:sldId id="259" r:id="rId5"/>
    <p:sldId id="262" r:id="rId6"/>
    <p:sldId id="279" r:id="rId7"/>
    <p:sldId id="281" r:id="rId8"/>
    <p:sldId id="427" r:id="rId9"/>
    <p:sldId id="428" r:id="rId10"/>
    <p:sldId id="429" r:id="rId11"/>
    <p:sldId id="430" r:id="rId12"/>
    <p:sldId id="431" r:id="rId13"/>
    <p:sldId id="432" r:id="rId14"/>
    <p:sldId id="433" r:id="rId15"/>
    <p:sldId id="285" r:id="rId16"/>
    <p:sldId id="302" r:id="rId17"/>
    <p:sldId id="330" r:id="rId18"/>
    <p:sldId id="331" r:id="rId19"/>
    <p:sldId id="287" r:id="rId20"/>
    <p:sldId id="289" r:id="rId21"/>
    <p:sldId id="292" r:id="rId22"/>
    <p:sldId id="294" r:id="rId23"/>
    <p:sldId id="296" r:id="rId24"/>
    <p:sldId id="298" r:id="rId25"/>
    <p:sldId id="300" r:id="rId26"/>
    <p:sldId id="304" r:id="rId27"/>
    <p:sldId id="345" r:id="rId28"/>
    <p:sldId id="353" r:id="rId29"/>
    <p:sldId id="357" r:id="rId30"/>
    <p:sldId id="434" r:id="rId31"/>
    <p:sldId id="364" r:id="rId32"/>
    <p:sldId id="371" r:id="rId33"/>
    <p:sldId id="370" r:id="rId34"/>
    <p:sldId id="369" r:id="rId35"/>
    <p:sldId id="368" r:id="rId36"/>
    <p:sldId id="367" r:id="rId37"/>
    <p:sldId id="366" r:id="rId38"/>
    <p:sldId id="373" r:id="rId39"/>
    <p:sldId id="375" r:id="rId40"/>
    <p:sldId id="377" r:id="rId41"/>
    <p:sldId id="378" r:id="rId42"/>
    <p:sldId id="380" r:id="rId43"/>
    <p:sldId id="382" r:id="rId44"/>
    <p:sldId id="384" r:id="rId45"/>
    <p:sldId id="386" r:id="rId46"/>
    <p:sldId id="388" r:id="rId47"/>
    <p:sldId id="390" r:id="rId48"/>
    <p:sldId id="392" r:id="rId49"/>
    <p:sldId id="394" r:id="rId50"/>
    <p:sldId id="396" r:id="rId51"/>
    <p:sldId id="398" r:id="rId52"/>
    <p:sldId id="400" r:id="rId53"/>
    <p:sldId id="402" r:id="rId54"/>
    <p:sldId id="404" r:id="rId55"/>
    <p:sldId id="406" r:id="rId56"/>
    <p:sldId id="408" r:id="rId57"/>
    <p:sldId id="410" r:id="rId58"/>
    <p:sldId id="412" r:id="rId59"/>
    <p:sldId id="414" r:id="rId60"/>
    <p:sldId id="416" r:id="rId61"/>
    <p:sldId id="418" r:id="rId62"/>
    <p:sldId id="420" r:id="rId63"/>
    <p:sldId id="422" r:id="rId64"/>
    <p:sldId id="424" r:id="rId65"/>
    <p:sldId id="426" r:id="rId66"/>
  </p:sldIdLst>
  <p:sldSz cx="9144000" cy="6858000" type="screen4x3"/>
  <p:notesSz cx="6858000" cy="9144000"/>
  <p:defaultTextStyle>
    <a:defPPr>
      <a:defRPr lang="en-US"/>
    </a:defPPr>
    <a:lvl1pPr algn="l" rtl="0" fontAlgn="base">
      <a:spcBef>
        <a:spcPct val="20000"/>
      </a:spcBef>
      <a:spcAft>
        <a:spcPct val="0"/>
      </a:spcAft>
      <a:buFont typeface="Tahoma" pitchFamily="34" charset="0"/>
      <a:buChar char="–"/>
      <a:defRPr sz="1400" b="1" i="1" kern="1200">
        <a:solidFill>
          <a:schemeClr val="tx1"/>
        </a:solidFill>
        <a:latin typeface="Garamond" pitchFamily="18" charset="0"/>
        <a:ea typeface="+mn-ea"/>
        <a:cs typeface="+mn-cs"/>
      </a:defRPr>
    </a:lvl1pPr>
    <a:lvl2pPr marL="457200" algn="l" rtl="0" fontAlgn="base">
      <a:spcBef>
        <a:spcPct val="20000"/>
      </a:spcBef>
      <a:spcAft>
        <a:spcPct val="0"/>
      </a:spcAft>
      <a:buFont typeface="Tahoma" pitchFamily="34" charset="0"/>
      <a:buChar char="–"/>
      <a:defRPr sz="1400" b="1" i="1" kern="1200">
        <a:solidFill>
          <a:schemeClr val="tx1"/>
        </a:solidFill>
        <a:latin typeface="Garamond" pitchFamily="18" charset="0"/>
        <a:ea typeface="+mn-ea"/>
        <a:cs typeface="+mn-cs"/>
      </a:defRPr>
    </a:lvl2pPr>
    <a:lvl3pPr marL="914400" algn="l" rtl="0" fontAlgn="base">
      <a:spcBef>
        <a:spcPct val="20000"/>
      </a:spcBef>
      <a:spcAft>
        <a:spcPct val="0"/>
      </a:spcAft>
      <a:buFont typeface="Tahoma" pitchFamily="34" charset="0"/>
      <a:buChar char="–"/>
      <a:defRPr sz="1400" b="1" i="1" kern="1200">
        <a:solidFill>
          <a:schemeClr val="tx1"/>
        </a:solidFill>
        <a:latin typeface="Garamond" pitchFamily="18" charset="0"/>
        <a:ea typeface="+mn-ea"/>
        <a:cs typeface="+mn-cs"/>
      </a:defRPr>
    </a:lvl3pPr>
    <a:lvl4pPr marL="1371600" algn="l" rtl="0" fontAlgn="base">
      <a:spcBef>
        <a:spcPct val="20000"/>
      </a:spcBef>
      <a:spcAft>
        <a:spcPct val="0"/>
      </a:spcAft>
      <a:buFont typeface="Tahoma" pitchFamily="34" charset="0"/>
      <a:buChar char="–"/>
      <a:defRPr sz="1400" b="1" i="1" kern="1200">
        <a:solidFill>
          <a:schemeClr val="tx1"/>
        </a:solidFill>
        <a:latin typeface="Garamond" pitchFamily="18" charset="0"/>
        <a:ea typeface="+mn-ea"/>
        <a:cs typeface="+mn-cs"/>
      </a:defRPr>
    </a:lvl4pPr>
    <a:lvl5pPr marL="1828800" algn="l" rtl="0" fontAlgn="base">
      <a:spcBef>
        <a:spcPct val="20000"/>
      </a:spcBef>
      <a:spcAft>
        <a:spcPct val="0"/>
      </a:spcAft>
      <a:buFont typeface="Tahoma" pitchFamily="34" charset="0"/>
      <a:buChar char="–"/>
      <a:defRPr sz="1400" b="1" i="1" kern="1200">
        <a:solidFill>
          <a:schemeClr val="tx1"/>
        </a:solidFill>
        <a:latin typeface="Garamond" pitchFamily="18" charset="0"/>
        <a:ea typeface="+mn-ea"/>
        <a:cs typeface="+mn-cs"/>
      </a:defRPr>
    </a:lvl5pPr>
    <a:lvl6pPr marL="2286000" algn="l" defTabSz="914400" rtl="0" eaLnBrk="1" latinLnBrk="0" hangingPunct="1">
      <a:defRPr sz="1400" b="1" i="1" kern="1200">
        <a:solidFill>
          <a:schemeClr val="tx1"/>
        </a:solidFill>
        <a:latin typeface="Garamond" pitchFamily="18" charset="0"/>
        <a:ea typeface="+mn-ea"/>
        <a:cs typeface="+mn-cs"/>
      </a:defRPr>
    </a:lvl6pPr>
    <a:lvl7pPr marL="2743200" algn="l" defTabSz="914400" rtl="0" eaLnBrk="1" latinLnBrk="0" hangingPunct="1">
      <a:defRPr sz="1400" b="1" i="1" kern="1200">
        <a:solidFill>
          <a:schemeClr val="tx1"/>
        </a:solidFill>
        <a:latin typeface="Garamond" pitchFamily="18" charset="0"/>
        <a:ea typeface="+mn-ea"/>
        <a:cs typeface="+mn-cs"/>
      </a:defRPr>
    </a:lvl7pPr>
    <a:lvl8pPr marL="3200400" algn="l" defTabSz="914400" rtl="0" eaLnBrk="1" latinLnBrk="0" hangingPunct="1">
      <a:defRPr sz="1400" b="1" i="1" kern="1200">
        <a:solidFill>
          <a:schemeClr val="tx1"/>
        </a:solidFill>
        <a:latin typeface="Garamond" pitchFamily="18" charset="0"/>
        <a:ea typeface="+mn-ea"/>
        <a:cs typeface="+mn-cs"/>
      </a:defRPr>
    </a:lvl8pPr>
    <a:lvl9pPr marL="3657600" algn="l" defTabSz="914400" rtl="0" eaLnBrk="1" latinLnBrk="0" hangingPunct="1">
      <a:defRPr sz="1400" b="1" i="1"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4162" autoAdjust="0"/>
  </p:normalViewPr>
  <p:slideViewPr>
    <p:cSldViewPr>
      <p:cViewPr varScale="1">
        <p:scale>
          <a:sx n="67" d="100"/>
          <a:sy n="67" d="100"/>
        </p:scale>
        <p:origin x="146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04172F-6281-4CAB-8121-248EB18E33D1}" type="doc">
      <dgm:prSet loTypeId="urn:microsoft.com/office/officeart/2005/8/layout/cycle1" loCatId="cycle" qsTypeId="urn:microsoft.com/office/officeart/2005/8/quickstyle/simple1" qsCatId="simple" csTypeId="urn:microsoft.com/office/officeart/2005/8/colors/accent1_2" csCatId="accent1"/>
      <dgm:spPr/>
    </dgm:pt>
    <dgm:pt modelId="{59EB0D2F-F288-403A-A486-134CCD6EB7A7}">
      <dgm:prSet/>
      <dgm:spPr/>
      <dgm:t>
        <a:bodyPr/>
        <a:lstStyle/>
        <a:p>
          <a:pPr marL="742950" marR="0" lvl="0" indent="-285750" algn="ctr" defTabSz="914400" rtl="0" eaLnBrk="1" fontAlgn="base" latinLnBrk="0" hangingPunct="1">
            <a:lnSpc>
              <a:spcPct val="100000"/>
            </a:lnSpc>
            <a:spcBef>
              <a:spcPct val="20000"/>
            </a:spcBef>
            <a:spcAft>
              <a:spcPct val="0"/>
            </a:spcAft>
            <a:buClrTx/>
            <a:buSzTx/>
            <a:buFont typeface="Tahoma" pitchFamily="34" charset="0"/>
            <a:buNone/>
            <a:tabLst/>
          </a:pPr>
          <a:r>
            <a:rPr kumimoji="0" lang="en-US" altLang="en-US" sz="1400" b="1" i="1" u="none" strike="noStrike" cap="none" normalizeH="0" baseline="0">
              <a:ln>
                <a:noFill/>
              </a:ln>
              <a:solidFill>
                <a:schemeClr val="tx1"/>
              </a:solidFill>
              <a:effectLst>
                <a:outerShdw blurRad="38100" dist="38100" dir="2700000" algn="tl">
                  <a:srgbClr val="C0C0C0"/>
                </a:outerShdw>
              </a:effectLst>
              <a:latin typeface="Impact" pitchFamily="34" charset="0"/>
            </a:rPr>
            <a:t>DESIGN CYCLES</a:t>
          </a:r>
        </a:p>
      </dgm:t>
    </dgm:pt>
    <dgm:pt modelId="{C48C2779-1523-441A-9ADE-161CF3CE712F}" type="parTrans" cxnId="{8F0C2DF6-363A-4896-8E69-3D5DBC0F3DF2}">
      <dgm:prSet/>
      <dgm:spPr/>
      <dgm:t>
        <a:bodyPr/>
        <a:lstStyle/>
        <a:p>
          <a:endParaRPr lang="en-US"/>
        </a:p>
      </dgm:t>
    </dgm:pt>
    <dgm:pt modelId="{B73E15A0-B371-4476-85FF-ACA922321115}" type="sibTrans" cxnId="{8F0C2DF6-363A-4896-8E69-3D5DBC0F3DF2}">
      <dgm:prSet/>
      <dgm:spPr/>
      <dgm:t>
        <a:bodyPr/>
        <a:lstStyle/>
        <a:p>
          <a:endParaRPr lang="en-US"/>
        </a:p>
      </dgm:t>
    </dgm:pt>
    <dgm:pt modelId="{E32AEE9A-8660-4C5C-A24E-E119A6CD53B1}">
      <dgm:prSet/>
      <dgm:spPr/>
      <dgm:t>
        <a:bodyPr/>
        <a:lstStyle/>
        <a:p>
          <a:pPr marL="742950" marR="0" lvl="0" indent="-285750" algn="ctr" defTabSz="914400" rtl="0" eaLnBrk="1" fontAlgn="base" latinLnBrk="0" hangingPunct="1">
            <a:lnSpc>
              <a:spcPct val="100000"/>
            </a:lnSpc>
            <a:spcBef>
              <a:spcPct val="20000"/>
            </a:spcBef>
            <a:spcAft>
              <a:spcPct val="0"/>
            </a:spcAft>
            <a:buClrTx/>
            <a:buSzTx/>
            <a:buFont typeface="Tahoma" pitchFamily="34" charset="0"/>
            <a:buNone/>
            <a:tabLst/>
          </a:pPr>
          <a:r>
            <a:rPr kumimoji="0" lang="en-US" altLang="en-US" sz="1400" b="1" i="1" u="none" strike="noStrike" cap="none" normalizeH="0" baseline="0">
              <a:ln>
                <a:noFill/>
              </a:ln>
              <a:solidFill>
                <a:schemeClr val="tx1"/>
              </a:solidFill>
              <a:effectLst>
                <a:outerShdw blurRad="38100" dist="38100" dir="2700000" algn="tl">
                  <a:srgbClr val="C0C0C0"/>
                </a:outerShdw>
              </a:effectLst>
              <a:latin typeface="Impact" pitchFamily="34" charset="0"/>
            </a:rPr>
            <a:t>  FIRST WITH ENGINEERING</a:t>
          </a:r>
        </a:p>
      </dgm:t>
    </dgm:pt>
    <dgm:pt modelId="{56959859-EC98-4BD5-8EAC-00B279596F73}" type="parTrans" cxnId="{736B1D4B-31E5-4881-9F60-CDDCBFE6B17A}">
      <dgm:prSet/>
      <dgm:spPr/>
      <dgm:t>
        <a:bodyPr/>
        <a:lstStyle/>
        <a:p>
          <a:endParaRPr lang="en-US"/>
        </a:p>
      </dgm:t>
    </dgm:pt>
    <dgm:pt modelId="{5DB96AFF-7A1F-484B-AE3A-D60F2F7D8042}" type="sibTrans" cxnId="{736B1D4B-31E5-4881-9F60-CDDCBFE6B17A}">
      <dgm:prSet/>
      <dgm:spPr/>
      <dgm:t>
        <a:bodyPr/>
        <a:lstStyle/>
        <a:p>
          <a:endParaRPr lang="en-US"/>
        </a:p>
      </dgm:t>
    </dgm:pt>
    <dgm:pt modelId="{88EE47E2-6E28-4EE7-B9BD-1180F5FAE681}" type="pres">
      <dgm:prSet presAssocID="{D904172F-6281-4CAB-8121-248EB18E33D1}" presName="cycle" presStyleCnt="0">
        <dgm:presLayoutVars>
          <dgm:dir/>
          <dgm:resizeHandles val="exact"/>
        </dgm:presLayoutVars>
      </dgm:prSet>
      <dgm:spPr/>
    </dgm:pt>
    <dgm:pt modelId="{18B009CD-37B9-4392-AEA4-FE26331E59CD}" type="pres">
      <dgm:prSet presAssocID="{59EB0D2F-F288-403A-A486-134CCD6EB7A7}" presName="dummy" presStyleCnt="0"/>
      <dgm:spPr/>
    </dgm:pt>
    <dgm:pt modelId="{7F3E9B74-A824-4291-AAF5-81BAC0C821CC}" type="pres">
      <dgm:prSet presAssocID="{59EB0D2F-F288-403A-A486-134CCD6EB7A7}" presName="node" presStyleLbl="revTx" presStyleIdx="0" presStyleCnt="2">
        <dgm:presLayoutVars>
          <dgm:bulletEnabled val="1"/>
        </dgm:presLayoutVars>
      </dgm:prSet>
      <dgm:spPr/>
    </dgm:pt>
    <dgm:pt modelId="{36BB8231-DA02-4226-86DC-C000F392CC93}" type="pres">
      <dgm:prSet presAssocID="{B73E15A0-B371-4476-85FF-ACA922321115}" presName="sibTrans" presStyleLbl="node1" presStyleIdx="0" presStyleCnt="2"/>
      <dgm:spPr/>
    </dgm:pt>
    <dgm:pt modelId="{0800A1DC-0CD6-4913-B974-E38983CAE14B}" type="pres">
      <dgm:prSet presAssocID="{E32AEE9A-8660-4C5C-A24E-E119A6CD53B1}" presName="dummy" presStyleCnt="0"/>
      <dgm:spPr/>
    </dgm:pt>
    <dgm:pt modelId="{5AF377D2-BCDF-4F2C-8DF5-3AA4FE65ADB9}" type="pres">
      <dgm:prSet presAssocID="{E32AEE9A-8660-4C5C-A24E-E119A6CD53B1}" presName="node" presStyleLbl="revTx" presStyleIdx="1" presStyleCnt="2">
        <dgm:presLayoutVars>
          <dgm:bulletEnabled val="1"/>
        </dgm:presLayoutVars>
      </dgm:prSet>
      <dgm:spPr/>
    </dgm:pt>
    <dgm:pt modelId="{6B631C91-2A35-4BE3-B009-1285B38939B3}" type="pres">
      <dgm:prSet presAssocID="{5DB96AFF-7A1F-484B-AE3A-D60F2F7D8042}" presName="sibTrans" presStyleLbl="node1" presStyleIdx="1" presStyleCnt="2"/>
      <dgm:spPr/>
    </dgm:pt>
  </dgm:ptLst>
  <dgm:cxnLst>
    <dgm:cxn modelId="{AB42A723-6BDF-461C-83B7-379712F84733}" type="presOf" srcId="{B73E15A0-B371-4476-85FF-ACA922321115}" destId="{36BB8231-DA02-4226-86DC-C000F392CC93}" srcOrd="0" destOrd="0" presId="urn:microsoft.com/office/officeart/2005/8/layout/cycle1"/>
    <dgm:cxn modelId="{736B1D4B-31E5-4881-9F60-CDDCBFE6B17A}" srcId="{D904172F-6281-4CAB-8121-248EB18E33D1}" destId="{E32AEE9A-8660-4C5C-A24E-E119A6CD53B1}" srcOrd="1" destOrd="0" parTransId="{56959859-EC98-4BD5-8EAC-00B279596F73}" sibTransId="{5DB96AFF-7A1F-484B-AE3A-D60F2F7D8042}"/>
    <dgm:cxn modelId="{99DC284C-4A34-4BA3-9529-207AB99F9E4E}" type="presOf" srcId="{D904172F-6281-4CAB-8121-248EB18E33D1}" destId="{88EE47E2-6E28-4EE7-B9BD-1180F5FAE681}" srcOrd="0" destOrd="0" presId="urn:microsoft.com/office/officeart/2005/8/layout/cycle1"/>
    <dgm:cxn modelId="{9FF0E1B2-6467-4A7C-B2C1-59387EECA10A}" type="presOf" srcId="{59EB0D2F-F288-403A-A486-134CCD6EB7A7}" destId="{7F3E9B74-A824-4291-AAF5-81BAC0C821CC}" srcOrd="0" destOrd="0" presId="urn:microsoft.com/office/officeart/2005/8/layout/cycle1"/>
    <dgm:cxn modelId="{DDCB2EBF-88DD-49B4-892A-B4A7EBE4B3D5}" type="presOf" srcId="{5DB96AFF-7A1F-484B-AE3A-D60F2F7D8042}" destId="{6B631C91-2A35-4BE3-B009-1285B38939B3}" srcOrd="0" destOrd="0" presId="urn:microsoft.com/office/officeart/2005/8/layout/cycle1"/>
    <dgm:cxn modelId="{378E20D9-4865-473C-865A-2E90ADCC4632}" type="presOf" srcId="{E32AEE9A-8660-4C5C-A24E-E119A6CD53B1}" destId="{5AF377D2-BCDF-4F2C-8DF5-3AA4FE65ADB9}" srcOrd="0" destOrd="0" presId="urn:microsoft.com/office/officeart/2005/8/layout/cycle1"/>
    <dgm:cxn modelId="{8F0C2DF6-363A-4896-8E69-3D5DBC0F3DF2}" srcId="{D904172F-6281-4CAB-8121-248EB18E33D1}" destId="{59EB0D2F-F288-403A-A486-134CCD6EB7A7}" srcOrd="0" destOrd="0" parTransId="{C48C2779-1523-441A-9ADE-161CF3CE712F}" sibTransId="{B73E15A0-B371-4476-85FF-ACA922321115}"/>
    <dgm:cxn modelId="{3100F69D-0BB0-4398-8699-460DFE335842}" type="presParOf" srcId="{88EE47E2-6E28-4EE7-B9BD-1180F5FAE681}" destId="{18B009CD-37B9-4392-AEA4-FE26331E59CD}" srcOrd="0" destOrd="0" presId="urn:microsoft.com/office/officeart/2005/8/layout/cycle1"/>
    <dgm:cxn modelId="{1EEC1096-77B8-4105-A7DF-A399B62F11AC}" type="presParOf" srcId="{88EE47E2-6E28-4EE7-B9BD-1180F5FAE681}" destId="{7F3E9B74-A824-4291-AAF5-81BAC0C821CC}" srcOrd="1" destOrd="0" presId="urn:microsoft.com/office/officeart/2005/8/layout/cycle1"/>
    <dgm:cxn modelId="{D47960AE-F8F2-4042-B84B-E49D217B08DE}" type="presParOf" srcId="{88EE47E2-6E28-4EE7-B9BD-1180F5FAE681}" destId="{36BB8231-DA02-4226-86DC-C000F392CC93}" srcOrd="2" destOrd="0" presId="urn:microsoft.com/office/officeart/2005/8/layout/cycle1"/>
    <dgm:cxn modelId="{D1751C65-A6AF-45B8-A90C-A626B8F5FDBA}" type="presParOf" srcId="{88EE47E2-6E28-4EE7-B9BD-1180F5FAE681}" destId="{0800A1DC-0CD6-4913-B974-E38983CAE14B}" srcOrd="3" destOrd="0" presId="urn:microsoft.com/office/officeart/2005/8/layout/cycle1"/>
    <dgm:cxn modelId="{3C8FA52D-73DD-4315-BBF0-DBE8B37FF2F6}" type="presParOf" srcId="{88EE47E2-6E28-4EE7-B9BD-1180F5FAE681}" destId="{5AF377D2-BCDF-4F2C-8DF5-3AA4FE65ADB9}" srcOrd="4" destOrd="0" presId="urn:microsoft.com/office/officeart/2005/8/layout/cycle1"/>
    <dgm:cxn modelId="{1297365A-7AD0-47AE-B969-AE9D2B802AF4}" type="presParOf" srcId="{88EE47E2-6E28-4EE7-B9BD-1180F5FAE681}" destId="{6B631C91-2A35-4BE3-B009-1285B38939B3}" srcOrd="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E9B74-A824-4291-AAF5-81BAC0C821CC}">
      <dsp:nvSpPr>
        <dsp:cNvPr id="0" name=""/>
        <dsp:cNvSpPr/>
      </dsp:nvSpPr>
      <dsp:spPr>
        <a:xfrm>
          <a:off x="2120903" y="1713534"/>
          <a:ext cx="1297330" cy="1297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742950" marR="0" lvl="0" indent="-285750" algn="ctr" defTabSz="914400" rtl="0" eaLnBrk="1" fontAlgn="base" latinLnBrk="0" hangingPunct="1">
            <a:lnSpc>
              <a:spcPct val="100000"/>
            </a:lnSpc>
            <a:spcBef>
              <a:spcPct val="0"/>
            </a:spcBef>
            <a:spcAft>
              <a:spcPct val="0"/>
            </a:spcAft>
            <a:buClrTx/>
            <a:buSzTx/>
            <a:buFont typeface="Tahoma" pitchFamily="34" charset="0"/>
            <a:buNone/>
            <a:tabLst/>
          </a:pPr>
          <a:r>
            <a:rPr kumimoji="0" lang="en-US" altLang="en-US" sz="800" b="1" i="1" u="none" strike="noStrike" kern="1200" cap="none" normalizeH="0" baseline="0">
              <a:ln>
                <a:noFill/>
              </a:ln>
              <a:solidFill>
                <a:schemeClr val="tx1"/>
              </a:solidFill>
              <a:effectLst>
                <a:outerShdw blurRad="38100" dist="38100" dir="2700000" algn="tl">
                  <a:srgbClr val="C0C0C0"/>
                </a:outerShdw>
              </a:effectLst>
              <a:latin typeface="Impact" pitchFamily="34" charset="0"/>
            </a:rPr>
            <a:t>DESIGN CYCLES</a:t>
          </a:r>
        </a:p>
      </dsp:txBody>
      <dsp:txXfrm>
        <a:off x="2120903" y="1713534"/>
        <a:ext cx="1297330" cy="1297330"/>
      </dsp:txXfrm>
    </dsp:sp>
    <dsp:sp modelId="{36BB8231-DA02-4226-86DC-C000F392CC93}">
      <dsp:nvSpPr>
        <dsp:cNvPr id="0" name=""/>
        <dsp:cNvSpPr/>
      </dsp:nvSpPr>
      <dsp:spPr>
        <a:xfrm>
          <a:off x="375845" y="1028308"/>
          <a:ext cx="2667783" cy="2667783"/>
        </a:xfrm>
        <a:prstGeom prst="circularArrow">
          <a:avLst>
            <a:gd name="adj1" fmla="val 9483"/>
            <a:gd name="adj2" fmla="val 684952"/>
            <a:gd name="adj3" fmla="val 7850793"/>
            <a:gd name="adj4" fmla="val 2264255"/>
            <a:gd name="adj5" fmla="val 110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F377D2-BCDF-4F2C-8DF5-3AA4FE65ADB9}">
      <dsp:nvSpPr>
        <dsp:cNvPr id="0" name=""/>
        <dsp:cNvSpPr/>
      </dsp:nvSpPr>
      <dsp:spPr>
        <a:xfrm>
          <a:off x="1241" y="1713534"/>
          <a:ext cx="1297330" cy="1297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742950" marR="0" lvl="0" indent="-285750" algn="ctr" defTabSz="914400" rtl="0" eaLnBrk="1" fontAlgn="base" latinLnBrk="0" hangingPunct="1">
            <a:lnSpc>
              <a:spcPct val="100000"/>
            </a:lnSpc>
            <a:spcBef>
              <a:spcPct val="0"/>
            </a:spcBef>
            <a:spcAft>
              <a:spcPct val="0"/>
            </a:spcAft>
            <a:buClrTx/>
            <a:buSzTx/>
            <a:buFont typeface="Tahoma" pitchFamily="34" charset="0"/>
            <a:buNone/>
            <a:tabLst/>
          </a:pPr>
          <a:r>
            <a:rPr kumimoji="0" lang="en-US" altLang="en-US" sz="800" b="1" i="1" u="none" strike="noStrike" kern="1200" cap="none" normalizeH="0" baseline="0">
              <a:ln>
                <a:noFill/>
              </a:ln>
              <a:solidFill>
                <a:schemeClr val="tx1"/>
              </a:solidFill>
              <a:effectLst>
                <a:outerShdw blurRad="38100" dist="38100" dir="2700000" algn="tl">
                  <a:srgbClr val="C0C0C0"/>
                </a:outerShdw>
              </a:effectLst>
              <a:latin typeface="Impact" pitchFamily="34" charset="0"/>
            </a:rPr>
            <a:t>  FIRST WITH ENGINEERING</a:t>
          </a:r>
        </a:p>
      </dsp:txBody>
      <dsp:txXfrm>
        <a:off x="1241" y="1713534"/>
        <a:ext cx="1297330" cy="1297330"/>
      </dsp:txXfrm>
    </dsp:sp>
    <dsp:sp modelId="{6B631C91-2A35-4BE3-B009-1285B38939B3}">
      <dsp:nvSpPr>
        <dsp:cNvPr id="0" name=""/>
        <dsp:cNvSpPr/>
      </dsp:nvSpPr>
      <dsp:spPr>
        <a:xfrm>
          <a:off x="375845" y="1028308"/>
          <a:ext cx="2667783" cy="2667783"/>
        </a:xfrm>
        <a:prstGeom prst="circularArrow">
          <a:avLst>
            <a:gd name="adj1" fmla="val 9483"/>
            <a:gd name="adj2" fmla="val 684952"/>
            <a:gd name="adj3" fmla="val 18650793"/>
            <a:gd name="adj4" fmla="val 13064255"/>
            <a:gd name="adj5" fmla="val 110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200" b="0" i="0">
                <a:effectLst/>
                <a:latin typeface="Arial" charset="0"/>
              </a:defRPr>
            </a:lvl1pPr>
          </a:lstStyle>
          <a:p>
            <a:pPr>
              <a:defRPr/>
            </a:pPr>
            <a:endParaRPr lang="en-US"/>
          </a:p>
        </p:txBody>
      </p:sp>
      <p:sp>
        <p:nvSpPr>
          <p:cNvPr id="1105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200" b="0" i="0">
                <a:effectLst/>
                <a:latin typeface="Arial" charset="0"/>
              </a:defRPr>
            </a:lvl1pPr>
          </a:lstStyle>
          <a:p>
            <a:pPr>
              <a:defRPr/>
            </a:pPr>
            <a:endParaRPr lang="en-US"/>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05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buFontTx/>
              <a:buNone/>
              <a:defRPr sz="1200" b="0" i="0">
                <a:effectLst/>
                <a:latin typeface="Arial" charset="0"/>
              </a:defRPr>
            </a:lvl1pPr>
          </a:lstStyle>
          <a:p>
            <a:pPr>
              <a:defRPr/>
            </a:pPr>
            <a:endParaRPr lang="en-US"/>
          </a:p>
        </p:txBody>
      </p:sp>
      <p:sp>
        <p:nvSpPr>
          <p:cNvPr id="1105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buFontTx/>
              <a:buNone/>
              <a:defRPr sz="1200" b="0" i="0">
                <a:effectLst/>
                <a:latin typeface="Arial" charset="0"/>
              </a:defRPr>
            </a:lvl1pPr>
          </a:lstStyle>
          <a:p>
            <a:pPr>
              <a:defRPr/>
            </a:pPr>
            <a:fld id="{7561F35D-3E12-4797-98FE-9FCA67DEC86B}" type="slidenum">
              <a:rPr lang="en-US"/>
              <a:pPr>
                <a:defRPr/>
              </a:pPr>
              <a:t>‹#›</a:t>
            </a:fld>
            <a:endParaRPr lang="en-US"/>
          </a:p>
        </p:txBody>
      </p:sp>
    </p:spTree>
    <p:extLst>
      <p:ext uri="{BB962C8B-B14F-4D97-AF65-F5344CB8AC3E}">
        <p14:creationId xmlns:p14="http://schemas.microsoft.com/office/powerpoint/2010/main" val="7600423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61A607A-3971-4C87-9042-4CF9A474A8EE}" type="slidenum">
              <a:rPr lang="en-US" altLang="en-US" smtClean="0"/>
              <a:pPr eaLnBrk="1" hangingPunct="1">
                <a:spcBef>
                  <a:spcPct val="0"/>
                </a:spcBef>
              </a:pPr>
              <a:t>1</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B11EC48-1BB3-4BF6-9C51-D8282BD282D1}" type="slidenum">
              <a:rPr lang="en-US" altLang="en-US" smtClean="0"/>
              <a:pPr eaLnBrk="1" hangingPunct="1">
                <a:spcBef>
                  <a:spcPct val="0"/>
                </a:spcBef>
              </a:pPr>
              <a:t>20</a:t>
            </a:fld>
            <a:endParaRPr lang="en-US" altLang="en-US"/>
          </a:p>
        </p:txBody>
      </p:sp>
      <p:sp>
        <p:nvSpPr>
          <p:cNvPr id="79875" name="Slide Image Placeholder 1"/>
          <p:cNvSpPr>
            <a:spLocks noGrp="1" noRot="1" noChangeAspect="1" noTextEdit="1"/>
          </p:cNvSpPr>
          <p:nvPr>
            <p:ph type="sldImg"/>
          </p:nvPr>
        </p:nvSpPr>
        <p:spPr>
          <a:ln/>
        </p:spPr>
      </p:sp>
      <p:sp>
        <p:nvSpPr>
          <p:cNvPr id="7987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
        <p:nvSpPr>
          <p:cNvPr id="7987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spcBef>
                <a:spcPct val="0"/>
              </a:spcBef>
              <a:buFontTx/>
              <a:buNone/>
            </a:pPr>
            <a:fld id="{A0B313CC-A304-46F4-9906-26AFEDE0B3CA}" type="slidenum">
              <a:rPr lang="en-US" altLang="en-US" b="0" i="0">
                <a:latin typeface="Times New Roman" pitchFamily="18" charset="0"/>
              </a:rPr>
              <a:pPr algn="r">
                <a:spcBef>
                  <a:spcPct val="0"/>
                </a:spcBef>
                <a:buFontTx/>
                <a:buNone/>
              </a:pPr>
              <a:t>20</a:t>
            </a:fld>
            <a:endParaRPr lang="en-US" altLang="en-US" b="0" i="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AC7954-08A6-4F34-8593-A804AD0B43CD}" type="slidenum">
              <a:rPr lang="en-US" altLang="en-US" smtClean="0"/>
              <a:pPr eaLnBrk="1" hangingPunct="1">
                <a:spcBef>
                  <a:spcPct val="0"/>
                </a:spcBef>
              </a:pPr>
              <a:t>21</a:t>
            </a:fld>
            <a:endParaRPr lang="en-US" altLang="en-US"/>
          </a:p>
        </p:txBody>
      </p:sp>
      <p:sp>
        <p:nvSpPr>
          <p:cNvPr id="81923" name="Slide Image Placeholder 1"/>
          <p:cNvSpPr>
            <a:spLocks noGrp="1" noRot="1" noChangeAspect="1" noTextEdit="1"/>
          </p:cNvSpPr>
          <p:nvPr>
            <p:ph type="sldImg"/>
          </p:nvPr>
        </p:nvSpPr>
        <p:spPr>
          <a:ln/>
        </p:spPr>
      </p:sp>
      <p:sp>
        <p:nvSpPr>
          <p:cNvPr id="8192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
        <p:nvSpPr>
          <p:cNvPr id="8192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spcBef>
                <a:spcPct val="0"/>
              </a:spcBef>
              <a:buFontTx/>
              <a:buNone/>
            </a:pPr>
            <a:fld id="{51FCE315-82A8-41A3-AC63-6FC353CF8B0D}" type="slidenum">
              <a:rPr lang="en-US" altLang="en-US" b="0" i="0">
                <a:latin typeface="Times New Roman" pitchFamily="18" charset="0"/>
              </a:rPr>
              <a:pPr algn="r">
                <a:spcBef>
                  <a:spcPct val="0"/>
                </a:spcBef>
                <a:buFontTx/>
                <a:buNone/>
              </a:pPr>
              <a:t>21</a:t>
            </a:fld>
            <a:endParaRPr lang="en-US" altLang="en-US" b="0" i="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4589407-12D6-4F62-BFBA-F228667F422D}" type="slidenum">
              <a:rPr lang="en-US" altLang="en-US" smtClean="0"/>
              <a:pPr eaLnBrk="1" hangingPunct="1">
                <a:spcBef>
                  <a:spcPct val="0"/>
                </a:spcBef>
              </a:pPr>
              <a:t>22</a:t>
            </a:fld>
            <a:endParaRPr lang="en-US" altLang="en-US"/>
          </a:p>
        </p:txBody>
      </p:sp>
      <p:sp>
        <p:nvSpPr>
          <p:cNvPr id="82947" name="Slide Image Placeholder 1"/>
          <p:cNvSpPr>
            <a:spLocks noGrp="1" noRot="1" noChangeAspect="1" noTextEdit="1"/>
          </p:cNvSpPr>
          <p:nvPr>
            <p:ph type="sldImg"/>
          </p:nvPr>
        </p:nvSpPr>
        <p:spPr>
          <a:ln/>
        </p:spPr>
      </p:sp>
      <p:sp>
        <p:nvSpPr>
          <p:cNvPr id="8294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
        <p:nvSpPr>
          <p:cNvPr id="8294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spcBef>
                <a:spcPct val="0"/>
              </a:spcBef>
              <a:buFontTx/>
              <a:buNone/>
            </a:pPr>
            <a:fld id="{8674A339-091F-42A0-AA0B-BBEF6E82EB50}" type="slidenum">
              <a:rPr lang="en-US" altLang="en-US" b="0" i="0">
                <a:latin typeface="Times New Roman" pitchFamily="18" charset="0"/>
              </a:rPr>
              <a:pPr algn="r">
                <a:spcBef>
                  <a:spcPct val="0"/>
                </a:spcBef>
                <a:buFontTx/>
                <a:buNone/>
              </a:pPr>
              <a:t>22</a:t>
            </a:fld>
            <a:endParaRPr lang="en-US" altLang="en-US" b="0" i="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EE4AE38-DA4C-4876-A263-50D2FC93C6DF}" type="slidenum">
              <a:rPr lang="en-US" altLang="en-US" smtClean="0"/>
              <a:pPr eaLnBrk="1" hangingPunct="1">
                <a:spcBef>
                  <a:spcPct val="0"/>
                </a:spcBef>
              </a:pPr>
              <a:t>23</a:t>
            </a:fld>
            <a:endParaRPr lang="en-US" altLang="en-US"/>
          </a:p>
        </p:txBody>
      </p:sp>
      <p:sp>
        <p:nvSpPr>
          <p:cNvPr id="83971" name="Slide Image Placeholder 1"/>
          <p:cNvSpPr>
            <a:spLocks noGrp="1" noRot="1" noChangeAspect="1" noTextEdit="1"/>
          </p:cNvSpPr>
          <p:nvPr>
            <p:ph type="sldImg"/>
          </p:nvPr>
        </p:nvSpPr>
        <p:spPr>
          <a:ln/>
        </p:spPr>
      </p:sp>
      <p:sp>
        <p:nvSpPr>
          <p:cNvPr id="8397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
        <p:nvSpPr>
          <p:cNvPr id="8397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spcBef>
                <a:spcPct val="0"/>
              </a:spcBef>
              <a:buFontTx/>
              <a:buNone/>
            </a:pPr>
            <a:fld id="{D5C54DF6-C285-47D2-B08D-08B1C620DD20}" type="slidenum">
              <a:rPr lang="en-US" altLang="en-US" b="0" i="0">
                <a:latin typeface="Times New Roman" pitchFamily="18" charset="0"/>
              </a:rPr>
              <a:pPr algn="r">
                <a:spcBef>
                  <a:spcPct val="0"/>
                </a:spcBef>
                <a:buFontTx/>
                <a:buNone/>
              </a:pPr>
              <a:t>23</a:t>
            </a:fld>
            <a:endParaRPr lang="en-US" altLang="en-US" b="0" i="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DDF6B14-24B2-4A3C-9899-913BA3EADC58}" type="slidenum">
              <a:rPr lang="en-US" altLang="en-US" smtClean="0"/>
              <a:pPr eaLnBrk="1" hangingPunct="1">
                <a:spcBef>
                  <a:spcPct val="0"/>
                </a:spcBef>
              </a:pPr>
              <a:t>24</a:t>
            </a:fld>
            <a:endParaRPr lang="en-US" altLang="en-US"/>
          </a:p>
        </p:txBody>
      </p:sp>
      <p:sp>
        <p:nvSpPr>
          <p:cNvPr id="84995" name="Slide Image Placeholder 1"/>
          <p:cNvSpPr>
            <a:spLocks noGrp="1" noRot="1" noChangeAspect="1" noTextEdit="1"/>
          </p:cNvSpPr>
          <p:nvPr>
            <p:ph type="sldImg"/>
          </p:nvPr>
        </p:nvSpPr>
        <p:spPr>
          <a:ln/>
        </p:spPr>
      </p:sp>
      <p:sp>
        <p:nvSpPr>
          <p:cNvPr id="8499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dirty="0"/>
          </a:p>
        </p:txBody>
      </p:sp>
      <p:sp>
        <p:nvSpPr>
          <p:cNvPr id="8499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spcBef>
                <a:spcPct val="0"/>
              </a:spcBef>
              <a:buFontTx/>
              <a:buNone/>
            </a:pPr>
            <a:fld id="{F63545E5-08DA-4A4E-B178-43DCE80E8239}" type="slidenum">
              <a:rPr lang="en-US" altLang="en-US" b="0" i="0">
                <a:latin typeface="Times New Roman" pitchFamily="18" charset="0"/>
              </a:rPr>
              <a:pPr algn="r">
                <a:spcBef>
                  <a:spcPct val="0"/>
                </a:spcBef>
                <a:buFontTx/>
                <a:buNone/>
              </a:pPr>
              <a:t>24</a:t>
            </a:fld>
            <a:endParaRPr lang="en-US" altLang="en-US" b="0" i="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A40A1DB-3C71-4EE1-B9EC-FE2C2DB0B7E7}" type="slidenum">
              <a:rPr lang="en-US" altLang="en-US" smtClean="0"/>
              <a:pPr eaLnBrk="1" hangingPunct="1">
                <a:spcBef>
                  <a:spcPct val="0"/>
                </a:spcBef>
              </a:pPr>
              <a:t>25</a:t>
            </a:fld>
            <a:endParaRPr lang="en-US" altLang="en-US"/>
          </a:p>
        </p:txBody>
      </p:sp>
      <p:sp>
        <p:nvSpPr>
          <p:cNvPr id="86019" name="Slide Image Placeholder 1"/>
          <p:cNvSpPr>
            <a:spLocks noGrp="1" noRot="1" noChangeAspect="1" noTextEdit="1"/>
          </p:cNvSpPr>
          <p:nvPr>
            <p:ph type="sldImg"/>
          </p:nvPr>
        </p:nvSpPr>
        <p:spPr>
          <a:ln/>
        </p:spPr>
      </p:sp>
      <p:sp>
        <p:nvSpPr>
          <p:cNvPr id="8602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
        <p:nvSpPr>
          <p:cNvPr id="8602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spcBef>
                <a:spcPct val="0"/>
              </a:spcBef>
              <a:buFontTx/>
              <a:buNone/>
            </a:pPr>
            <a:fld id="{A033FDCB-0AE4-4D5E-9142-BE762F90DF5C}" type="slidenum">
              <a:rPr lang="en-US" altLang="en-US" b="0" i="0">
                <a:latin typeface="Times New Roman" pitchFamily="18" charset="0"/>
              </a:rPr>
              <a:pPr algn="r">
                <a:spcBef>
                  <a:spcPct val="0"/>
                </a:spcBef>
                <a:buFontTx/>
                <a:buNone/>
              </a:pPr>
              <a:t>25</a:t>
            </a:fld>
            <a:endParaRPr lang="en-US" altLang="en-US" b="0" i="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74ABA85-CDDE-407F-9F53-7CA807940E23}" type="slidenum">
              <a:rPr lang="en-US" altLang="en-US" smtClean="0"/>
              <a:pPr eaLnBrk="1" hangingPunct="1">
                <a:spcBef>
                  <a:spcPct val="0"/>
                </a:spcBef>
              </a:pPr>
              <a:t>26</a:t>
            </a:fld>
            <a:endParaRPr lang="en-US" altLang="en-US"/>
          </a:p>
        </p:txBody>
      </p:sp>
      <p:sp>
        <p:nvSpPr>
          <p:cNvPr id="87043" name="Slide Image Placeholder 1"/>
          <p:cNvSpPr>
            <a:spLocks noGrp="1" noRot="1" noChangeAspect="1" noTextEdit="1"/>
          </p:cNvSpPr>
          <p:nvPr>
            <p:ph type="sldImg"/>
          </p:nvPr>
        </p:nvSpPr>
        <p:spPr>
          <a:ln/>
        </p:spPr>
      </p:sp>
      <p:sp>
        <p:nvSpPr>
          <p:cNvPr id="8704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
        <p:nvSpPr>
          <p:cNvPr id="8704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spcBef>
                <a:spcPct val="0"/>
              </a:spcBef>
              <a:buFontTx/>
              <a:buNone/>
            </a:pPr>
            <a:fld id="{75CFE5D4-2A5E-4C1B-980E-555D4B642198}" type="slidenum">
              <a:rPr lang="en-US" altLang="en-US" b="0" i="0">
                <a:latin typeface="Times New Roman" pitchFamily="18" charset="0"/>
              </a:rPr>
              <a:pPr algn="r">
                <a:spcBef>
                  <a:spcPct val="0"/>
                </a:spcBef>
                <a:buFontTx/>
                <a:buNone/>
              </a:pPr>
              <a:t>26</a:t>
            </a:fld>
            <a:endParaRPr lang="en-US" altLang="en-US" b="0" i="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61F35D-3E12-4797-98FE-9FCA67DEC86B}" type="slidenum">
              <a:rPr lang="en-US" smtClean="0"/>
              <a:pPr>
                <a:defRPr/>
              </a:pPr>
              <a:t>30</a:t>
            </a:fld>
            <a:endParaRPr lang="en-US"/>
          </a:p>
        </p:txBody>
      </p:sp>
    </p:spTree>
    <p:extLst>
      <p:ext uri="{BB962C8B-B14F-4D97-AF65-F5344CB8AC3E}">
        <p14:creationId xmlns:p14="http://schemas.microsoft.com/office/powerpoint/2010/main" val="796918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21B4CC6-ECFA-48E4-85AC-EFD0FFFDF965}" type="slidenum">
              <a:rPr lang="en-US" altLang="en-US" smtClean="0"/>
              <a:pPr eaLnBrk="1" hangingPunct="1">
                <a:spcBef>
                  <a:spcPct val="0"/>
                </a:spcBef>
              </a:pPr>
              <a:t>2</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6EFAD3-6FC7-4288-9CB2-F54C0E50DCFF}" type="slidenum">
              <a:rPr lang="en-US" altLang="en-US" smtClean="0"/>
              <a:pPr eaLnBrk="1" hangingPunct="1">
                <a:spcBef>
                  <a:spcPct val="0"/>
                </a:spcBef>
              </a:pPr>
              <a:t>4</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B9FAD15-F1F0-425B-807D-D0A6959981D5}" type="slidenum">
              <a:rPr lang="en-US" altLang="en-US" smtClean="0"/>
              <a:pPr eaLnBrk="1" hangingPunct="1">
                <a:spcBef>
                  <a:spcPct val="0"/>
                </a:spcBef>
              </a:pPr>
              <a:t>5</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8DDEA8A-4B8C-4415-AA57-858B04F92C47}" type="slidenum">
              <a:rPr lang="en-US" altLang="en-US" smtClean="0"/>
              <a:pPr eaLnBrk="1" hangingPunct="1">
                <a:spcBef>
                  <a:spcPct val="0"/>
                </a:spcBef>
              </a:pPr>
              <a:t>6</a:t>
            </a:fld>
            <a:endParaRPr lang="en-US" altLang="en-US"/>
          </a:p>
        </p:txBody>
      </p:sp>
      <p:sp>
        <p:nvSpPr>
          <p:cNvPr id="73731" name="Slide Image Placeholder 1"/>
          <p:cNvSpPr>
            <a:spLocks noGrp="1" noRot="1" noChangeAspect="1" noTextEdit="1"/>
          </p:cNvSpPr>
          <p:nvPr>
            <p:ph type="sldImg"/>
          </p:nvPr>
        </p:nvSpPr>
        <p:spPr>
          <a:ln/>
        </p:spPr>
      </p:sp>
      <p:sp>
        <p:nvSpPr>
          <p:cNvPr id="7373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
        <p:nvSpPr>
          <p:cNvPr id="7373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spcBef>
                <a:spcPct val="0"/>
              </a:spcBef>
              <a:buFontTx/>
              <a:buNone/>
            </a:pPr>
            <a:fld id="{2D12DC89-E045-4003-B71A-BC4EF85369F7}" type="slidenum">
              <a:rPr lang="en-US" altLang="en-US" b="0" i="0">
                <a:latin typeface="Times New Roman" pitchFamily="18" charset="0"/>
              </a:rPr>
              <a:pPr algn="r">
                <a:spcBef>
                  <a:spcPct val="0"/>
                </a:spcBef>
                <a:buFontTx/>
                <a:buNone/>
              </a:pPr>
              <a:t>6</a:t>
            </a:fld>
            <a:endParaRPr lang="en-US" altLang="en-US" b="0" i="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99A5025-B4DD-49D5-9165-66F1444C27EE}" type="slidenum">
              <a:rPr lang="en-US" altLang="en-US" smtClean="0"/>
              <a:pPr eaLnBrk="1" hangingPunct="1">
                <a:spcBef>
                  <a:spcPct val="0"/>
                </a:spcBef>
              </a:pPr>
              <a:t>7</a:t>
            </a:fld>
            <a:endParaRPr lang="en-US" altLang="en-US"/>
          </a:p>
        </p:txBody>
      </p:sp>
      <p:sp>
        <p:nvSpPr>
          <p:cNvPr id="74755" name="Slide Image Placeholder 1"/>
          <p:cNvSpPr>
            <a:spLocks noGrp="1" noRot="1" noChangeAspect="1" noTextEdit="1"/>
          </p:cNvSpPr>
          <p:nvPr>
            <p:ph type="sldImg"/>
          </p:nvPr>
        </p:nvSpPr>
        <p:spPr>
          <a:ln/>
        </p:spPr>
      </p:sp>
      <p:sp>
        <p:nvSpPr>
          <p:cNvPr id="7475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
        <p:nvSpPr>
          <p:cNvPr id="7475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spcBef>
                <a:spcPct val="0"/>
              </a:spcBef>
              <a:buFontTx/>
              <a:buNone/>
            </a:pPr>
            <a:fld id="{468BECAF-F33B-4116-A38C-0FB6B45B8B5A}" type="slidenum">
              <a:rPr lang="en-US" altLang="en-US" b="0" i="0">
                <a:latin typeface="Times New Roman" pitchFamily="18" charset="0"/>
              </a:rPr>
              <a:pPr algn="r">
                <a:spcBef>
                  <a:spcPct val="0"/>
                </a:spcBef>
                <a:buFontTx/>
                <a:buNone/>
              </a:pPr>
              <a:t>7</a:t>
            </a:fld>
            <a:endParaRPr lang="en-US" altLang="en-US" b="0" i="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86EA755-6646-4C6F-B096-CF08E965E8AF}" type="slidenum">
              <a:rPr lang="en-US" altLang="en-US" smtClean="0"/>
              <a:pPr eaLnBrk="1" hangingPunct="1">
                <a:spcBef>
                  <a:spcPct val="0"/>
                </a:spcBef>
              </a:pPr>
              <a:t>15</a:t>
            </a:fld>
            <a:endParaRPr lang="en-US" altLang="en-US"/>
          </a:p>
        </p:txBody>
      </p:sp>
      <p:sp>
        <p:nvSpPr>
          <p:cNvPr id="77827" name="Slide Image Placeholder 1"/>
          <p:cNvSpPr>
            <a:spLocks noGrp="1" noRot="1" noChangeAspect="1" noTextEdit="1"/>
          </p:cNvSpPr>
          <p:nvPr>
            <p:ph type="sldImg"/>
          </p:nvPr>
        </p:nvSpPr>
        <p:spPr>
          <a:ln/>
        </p:spPr>
      </p:sp>
      <p:sp>
        <p:nvSpPr>
          <p:cNvPr id="7782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
        <p:nvSpPr>
          <p:cNvPr id="7782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spcBef>
                <a:spcPct val="0"/>
              </a:spcBef>
              <a:buFontTx/>
              <a:buNone/>
            </a:pPr>
            <a:fld id="{B0566ABD-1330-4240-8BB7-C547F820E5C6}" type="slidenum">
              <a:rPr lang="en-US" altLang="en-US" b="0" i="0">
                <a:latin typeface="Times New Roman" pitchFamily="18" charset="0"/>
              </a:rPr>
              <a:pPr algn="r">
                <a:spcBef>
                  <a:spcPct val="0"/>
                </a:spcBef>
                <a:buFontTx/>
                <a:buNone/>
              </a:pPr>
              <a:t>15</a:t>
            </a:fld>
            <a:endParaRPr lang="en-US" altLang="en-US" b="0" i="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DCFAFF9-4C18-4A73-A186-00B0A021207E}" type="slidenum">
              <a:rPr lang="en-US" altLang="en-US" smtClean="0"/>
              <a:pPr eaLnBrk="1" hangingPunct="1">
                <a:spcBef>
                  <a:spcPct val="0"/>
                </a:spcBef>
              </a:pPr>
              <a:t>16</a:t>
            </a:fld>
            <a:endParaRPr lang="en-US" altLang="en-US"/>
          </a:p>
        </p:txBody>
      </p:sp>
      <p:sp>
        <p:nvSpPr>
          <p:cNvPr id="75779" name="Slide Image Placeholder 1"/>
          <p:cNvSpPr>
            <a:spLocks noGrp="1" noRot="1" noChangeAspect="1" noTextEdit="1"/>
          </p:cNvSpPr>
          <p:nvPr>
            <p:ph type="sldImg"/>
          </p:nvPr>
        </p:nvSpPr>
        <p:spPr>
          <a:ln/>
        </p:spPr>
      </p:sp>
      <p:sp>
        <p:nvSpPr>
          <p:cNvPr id="7578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
        <p:nvSpPr>
          <p:cNvPr id="7578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spcBef>
                <a:spcPct val="0"/>
              </a:spcBef>
              <a:buFontTx/>
              <a:buNone/>
            </a:pPr>
            <a:fld id="{1C626D71-50C2-4524-895B-B13BE3F4E21F}" type="slidenum">
              <a:rPr lang="en-US" altLang="en-US" b="0" i="0">
                <a:latin typeface="Times New Roman" pitchFamily="18" charset="0"/>
              </a:rPr>
              <a:pPr algn="r">
                <a:spcBef>
                  <a:spcPct val="0"/>
                </a:spcBef>
                <a:buFontTx/>
                <a:buNone/>
              </a:pPr>
              <a:t>16</a:t>
            </a:fld>
            <a:endParaRPr lang="en-US" altLang="en-US" b="0" i="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B9B9138-FB7E-49F4-A361-9843ED038CE8}" type="slidenum">
              <a:rPr lang="en-US" altLang="en-US" smtClean="0"/>
              <a:pPr eaLnBrk="1" hangingPunct="1">
                <a:spcBef>
                  <a:spcPct val="0"/>
                </a:spcBef>
              </a:pPr>
              <a:t>19</a:t>
            </a:fld>
            <a:endParaRPr lang="en-US" altLang="en-US"/>
          </a:p>
        </p:txBody>
      </p:sp>
      <p:sp>
        <p:nvSpPr>
          <p:cNvPr id="78851" name="Slide Image Placeholder 1"/>
          <p:cNvSpPr>
            <a:spLocks noGrp="1" noRot="1" noChangeAspect="1" noTextEdit="1"/>
          </p:cNvSpPr>
          <p:nvPr>
            <p:ph type="sldImg"/>
          </p:nvPr>
        </p:nvSpPr>
        <p:spPr>
          <a:ln/>
        </p:spPr>
      </p:sp>
      <p:sp>
        <p:nvSpPr>
          <p:cNvPr id="7885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
        <p:nvSpPr>
          <p:cNvPr id="7885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a:spcBef>
                <a:spcPct val="0"/>
              </a:spcBef>
              <a:buFontTx/>
              <a:buNone/>
            </a:pPr>
            <a:fld id="{28BB5A44-5898-4593-84C1-01E7BD69A993}" type="slidenum">
              <a:rPr lang="en-US" altLang="en-US" b="0" i="0">
                <a:latin typeface="Times New Roman" pitchFamily="18" charset="0"/>
              </a:rPr>
              <a:pPr algn="r">
                <a:spcBef>
                  <a:spcPct val="0"/>
                </a:spcBef>
                <a:buFontTx/>
                <a:buNone/>
              </a:pPr>
              <a:t>19</a:t>
            </a:fld>
            <a:endParaRPr lang="en-US" altLang="en-US" b="0" i="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spcBef>
                    <a:spcPct val="0"/>
                  </a:spcBef>
                  <a:buFontTx/>
                  <a:buNone/>
                  <a:defRPr/>
                </a:pPr>
                <a:endParaRPr lang="en-US" sz="1800" b="0" i="0"/>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spcBef>
                    <a:spcPct val="0"/>
                  </a:spcBef>
                  <a:buFontTx/>
                  <a:buNone/>
                  <a:defRPr/>
                </a:pPr>
                <a:endParaRPr lang="en-US" sz="1800" b="0" i="0"/>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spcBef>
                    <a:spcPct val="0"/>
                  </a:spcBef>
                  <a:buFontTx/>
                  <a:buNone/>
                  <a:defRPr/>
                </a:pPr>
                <a:endParaRPr lang="en-US" sz="1800" b="0" i="0"/>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spcBef>
                    <a:spcPct val="0"/>
                  </a:spcBef>
                  <a:buFontTx/>
                  <a:buNone/>
                  <a:defRPr/>
                </a:pPr>
                <a:endParaRPr lang="en-US" sz="1800" b="0" i="0"/>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spcBef>
                  <a:spcPct val="0"/>
                </a:spcBef>
                <a:buFontTx/>
                <a:buNone/>
                <a:defRPr/>
              </a:pPr>
              <a:endParaRPr lang="en-US" sz="1800" b="0" i="0"/>
            </a:p>
          </p:txBody>
        </p:sp>
        <p:sp>
          <p:nvSpPr>
            <p:cNvPr id="7" name="Freeform 10"/>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23243"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2324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fld id="{58816E41-267E-4E51-A042-054E1A56A87C}" type="datetimeFigureOut">
              <a:rPr lang="en-US"/>
              <a:pPr>
                <a:defRPr/>
              </a:pPr>
              <a:t>4/14/2023</a:t>
            </a:fld>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D673A662-E05F-46D1-B19D-14E4768AFDF3}" type="slidenum">
              <a:rPr lang="en-US"/>
              <a:pPr>
                <a:defRPr/>
              </a:pPr>
              <a:t>‹#›</a:t>
            </a:fld>
            <a:endParaRPr lang="en-US"/>
          </a:p>
        </p:txBody>
      </p:sp>
    </p:spTree>
    <p:extLst>
      <p:ext uri="{BB962C8B-B14F-4D97-AF65-F5344CB8AC3E}">
        <p14:creationId xmlns:p14="http://schemas.microsoft.com/office/powerpoint/2010/main" val="1168269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B81ED631-7725-4BDC-8A82-C562F2754E7B}" type="datetimeFigureOut">
              <a:rPr lang="en-US"/>
              <a:pPr>
                <a:defRPr/>
              </a:pPr>
              <a:t>4/14/2023</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9767DDB-B05A-422A-A243-2FF145F4BDFA}"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30161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5443E0F7-2DC6-45A9-A807-F3A8B5E95A00}" type="datetimeFigureOut">
              <a:rPr lang="en-US"/>
              <a:pPr>
                <a:defRPr/>
              </a:pPr>
              <a:t>4/14/2023</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D29BA517-1500-4BFA-A883-D97B31C65EA3}"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02668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a:p>
        </p:txBody>
      </p:sp>
      <p:sp>
        <p:nvSpPr>
          <p:cNvPr id="5" name="Rectangle 2"/>
          <p:cNvSpPr>
            <a:spLocks noGrp="1" noChangeArrowheads="1"/>
          </p:cNvSpPr>
          <p:nvPr>
            <p:ph type="dt" sz="half" idx="10"/>
          </p:nvPr>
        </p:nvSpPr>
        <p:spPr>
          <a:ln/>
        </p:spPr>
        <p:txBody>
          <a:bodyPr/>
          <a:lstStyle>
            <a:lvl1pPr>
              <a:defRPr/>
            </a:lvl1pPr>
          </a:lstStyle>
          <a:p>
            <a:pPr>
              <a:defRPr/>
            </a:pPr>
            <a:fld id="{11170F3E-D04B-4D7F-92AB-91DA10DCFFF0}" type="datetimeFigureOut">
              <a:rPr lang="en-US"/>
              <a:pPr>
                <a:defRPr/>
              </a:pPr>
              <a:t>4/14/2023</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C66CFAD-4FF3-4D17-87F6-3FA5829CCF20}"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06960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fld id="{4605F206-1E47-41AE-BFAB-D0524DA568F4}" type="datetimeFigureOut">
              <a:rPr lang="en-US"/>
              <a:pPr>
                <a:defRPr/>
              </a:pPr>
              <a:t>4/14/2023</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B277FC1-83BD-40A8-ACE0-0665D431F10A}"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74610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fld id="{72CB5FB8-481E-4B11-A1A4-B1E4D03A4A07}" type="datetimeFigureOut">
              <a:rPr lang="en-US"/>
              <a:pPr>
                <a:defRPr/>
              </a:pPr>
              <a:t>4/14/2023</a:t>
            </a:fld>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CE36DE0C-0491-4549-A907-BE45C289D07F}"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985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4048F151-C6FE-40E5-A063-BEC378B89CCD}" type="datetimeFigureOut">
              <a:rPr lang="en-US"/>
              <a:pPr>
                <a:defRPr/>
              </a:pPr>
              <a:t>4/14/2023</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1E46A1E-D827-47D7-9706-FDCEC0A6C0ED}"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1275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EDFF7179-8525-489F-B5A9-E59D2F386DBF}" type="datetimeFigureOut">
              <a:rPr lang="en-US"/>
              <a:pPr>
                <a:defRPr/>
              </a:pPr>
              <a:t>4/14/2023</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F65419D-E8DF-484C-A2FD-5BF662D852D6}"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790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fld id="{73686306-304B-4A9E-B203-1098C6DB3617}" type="datetimeFigureOut">
              <a:rPr lang="en-US"/>
              <a:pPr>
                <a:defRPr/>
              </a:pPr>
              <a:t>4/14/2023</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423C4935-21DB-4194-84D2-CB5D12788C85}"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54453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fld id="{97F892E8-C1D0-4FB4-992B-AA47BA99A482}" type="datetimeFigureOut">
              <a:rPr lang="en-US"/>
              <a:pPr>
                <a:defRPr/>
              </a:pPr>
              <a:t>4/14/2023</a:t>
            </a:fld>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FC90B52C-9DD9-4E61-AD31-93908781FD25}"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55195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fld id="{69769855-807F-485A-ACAB-49D7E1FB8586}" type="datetimeFigureOut">
              <a:rPr lang="en-US"/>
              <a:pPr>
                <a:defRPr/>
              </a:pPr>
              <a:t>4/14/2023</a:t>
            </a:fld>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C489B2C7-24C1-4CA6-834A-BA7F490B51F0}"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15286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4F60BF7C-EE89-45F9-9481-756582B13075}" type="datetimeFigureOut">
              <a:rPr lang="en-US"/>
              <a:pPr>
                <a:defRPr/>
              </a:pPr>
              <a:t>4/14/2023</a:t>
            </a:fld>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2A235A50-1962-4A03-A035-84CD241BEA7B}"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0814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936145E8-22A3-45F7-B4BA-EA1D3C31DB44}" type="datetimeFigureOut">
              <a:rPr lang="en-US"/>
              <a:pPr>
                <a:defRPr/>
              </a:pPr>
              <a:t>4/14/2023</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C4F66F2-08EA-4BAF-B1D5-ADEA3A2A34C7}"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30265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452A0469-9C9F-4EC4-AE77-198580963857}" type="datetimeFigureOut">
              <a:rPr lang="en-US"/>
              <a:pPr>
                <a:defRPr/>
              </a:pPr>
              <a:t>4/14/2023</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12F8F77-EADA-4565-BA98-D0C43D0228F7}"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87963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221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buFontTx/>
              <a:buNone/>
              <a:defRPr sz="1200" b="0" i="0">
                <a:latin typeface="Arial" charset="0"/>
              </a:defRPr>
            </a:lvl1pPr>
          </a:lstStyle>
          <a:p>
            <a:pPr>
              <a:defRPr/>
            </a:pPr>
            <a:fld id="{DEEFBAD5-9DF6-4E47-9CE0-9D01129B655C}" type="datetimeFigureOut">
              <a:rPr lang="en-US"/>
              <a:pPr>
                <a:defRPr/>
              </a:pPr>
              <a:t>4/14/2023</a:t>
            </a:fld>
            <a:endParaRPr lang="en-US"/>
          </a:p>
        </p:txBody>
      </p:sp>
      <p:sp>
        <p:nvSpPr>
          <p:cNvPr id="22221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buFontTx/>
              <a:buNone/>
              <a:defRPr sz="1200" b="0" i="0">
                <a:latin typeface="Arial" charset="0"/>
              </a:defRPr>
            </a:lvl1pPr>
          </a:lstStyle>
          <a:p>
            <a:pPr>
              <a:defRPr/>
            </a:pPr>
            <a:fld id="{0B3832FE-D4D9-47CE-9D78-F2F92D94762D}" type="slidenum">
              <a:rPr lang="en-US"/>
              <a:pPr>
                <a:defRPr/>
              </a:pPr>
              <a:t>‹#›</a:t>
            </a:fld>
            <a:endParaRPr lang="en-US"/>
          </a:p>
        </p:txBody>
      </p:sp>
      <p:grpSp>
        <p:nvGrpSpPr>
          <p:cNvPr id="2052" name="Group 4"/>
          <p:cNvGrpSpPr>
            <a:grpSpLocks/>
          </p:cNvGrpSpPr>
          <p:nvPr/>
        </p:nvGrpSpPr>
        <p:grpSpPr bwMode="auto">
          <a:xfrm>
            <a:off x="0" y="0"/>
            <a:ext cx="9140825" cy="6850063"/>
            <a:chOff x="0" y="0"/>
            <a:chExt cx="5758" cy="4315"/>
          </a:xfrm>
        </p:grpSpPr>
        <p:grpSp>
          <p:nvGrpSpPr>
            <p:cNvPr id="2056" name="Group 5"/>
            <p:cNvGrpSpPr>
              <a:grpSpLocks/>
            </p:cNvGrpSpPr>
            <p:nvPr userDrawn="1"/>
          </p:nvGrpSpPr>
          <p:grpSpPr bwMode="auto">
            <a:xfrm>
              <a:off x="1728" y="2230"/>
              <a:ext cx="4027" cy="2085"/>
              <a:chOff x="1728" y="2230"/>
              <a:chExt cx="4027" cy="2085"/>
            </a:xfrm>
          </p:grpSpPr>
          <p:sp>
            <p:nvSpPr>
              <p:cNvPr id="22221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spcBef>
                    <a:spcPct val="0"/>
                  </a:spcBef>
                  <a:buFontTx/>
                  <a:buNone/>
                  <a:defRPr/>
                </a:pPr>
                <a:endParaRPr lang="en-US" sz="1800" b="0" i="0"/>
              </a:p>
            </p:txBody>
          </p:sp>
          <p:sp>
            <p:nvSpPr>
              <p:cNvPr id="22221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spcBef>
                    <a:spcPct val="0"/>
                  </a:spcBef>
                  <a:buFontTx/>
                  <a:buNone/>
                  <a:defRPr/>
                </a:pPr>
                <a:endParaRPr lang="en-US" sz="1800" b="0" i="0"/>
              </a:p>
            </p:txBody>
          </p:sp>
          <p:sp>
            <p:nvSpPr>
              <p:cNvPr id="22221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spcBef>
                    <a:spcPct val="0"/>
                  </a:spcBef>
                  <a:buFontTx/>
                  <a:buNone/>
                  <a:defRPr/>
                </a:pPr>
                <a:endParaRPr lang="en-US" sz="1800" b="0" i="0"/>
              </a:p>
            </p:txBody>
          </p:sp>
          <p:sp>
            <p:nvSpPr>
              <p:cNvPr id="2062"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21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spcBef>
                    <a:spcPct val="0"/>
                  </a:spcBef>
                  <a:buFontTx/>
                  <a:buNone/>
                  <a:defRPr/>
                </a:pPr>
                <a:endParaRPr lang="en-US" sz="1800" b="0" i="0"/>
              </a:p>
            </p:txBody>
          </p:sp>
        </p:grpSp>
        <p:sp>
          <p:nvSpPr>
            <p:cNvPr id="22221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spcBef>
                  <a:spcPct val="0"/>
                </a:spcBef>
                <a:buFontTx/>
                <a:buNone/>
                <a:defRPr/>
              </a:pPr>
              <a:endParaRPr lang="en-US" sz="1800" b="0" i="0"/>
            </a:p>
          </p:txBody>
        </p:sp>
        <p:sp>
          <p:nvSpPr>
            <p:cNvPr id="2058" name="Freeform 12"/>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2222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222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spcBef>
                <a:spcPct val="0"/>
              </a:spcBef>
              <a:buFontTx/>
              <a:buNone/>
              <a:defRPr sz="1200" b="0" i="0">
                <a:latin typeface="Arial" charset="0"/>
              </a:defRPr>
            </a:lvl1pPr>
          </a:lstStyle>
          <a:p>
            <a:pPr>
              <a:defRPr/>
            </a:pPr>
            <a:endParaRPr lang="en-US"/>
          </a:p>
        </p:txBody>
      </p:sp>
      <p:sp>
        <p:nvSpPr>
          <p:cNvPr id="22222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86"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www.oceansidetech.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oleObject" Target="../embeddings/oleObject2.bin"/><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3.bin"/><Relationship Id="rId1" Type="http://schemas.openxmlformats.org/officeDocument/2006/relationships/slideLayout" Target="../slideLayouts/slideLayout6.xml"/><Relationship Id="rId4" Type="http://schemas.openxmlformats.org/officeDocument/2006/relationships/image" Target="../media/image38.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38.wmf"/><Relationship Id="rId1" Type="http://schemas.openxmlformats.org/officeDocument/2006/relationships/slideLayout" Target="../slideLayouts/slideLayout6.xml"/><Relationship Id="rId4" Type="http://schemas.openxmlformats.org/officeDocument/2006/relationships/image" Target="../media/image37.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5.bin"/><Relationship Id="rId1" Type="http://schemas.openxmlformats.org/officeDocument/2006/relationships/slideLayout" Target="../slideLayouts/slideLayout6.x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53.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8.bin"/><Relationship Id="rId1" Type="http://schemas.openxmlformats.org/officeDocument/2006/relationships/slideLayout" Target="../slideLayouts/slideLayout6.xml"/><Relationship Id="rId5" Type="http://schemas.openxmlformats.org/officeDocument/2006/relationships/image" Target="../media/image39.wmf"/><Relationship Id="rId4" Type="http://schemas.openxmlformats.org/officeDocument/2006/relationships/oleObject" Target="../embeddings/oleObject9.bin"/></Relationships>
</file>

<file path=ppt/slides/_rels/slide5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10.bin"/><Relationship Id="rId1" Type="http://schemas.openxmlformats.org/officeDocument/2006/relationships/slideLayout" Target="../slideLayouts/slideLayout6.xml"/><Relationship Id="rId5" Type="http://schemas.openxmlformats.org/officeDocument/2006/relationships/image" Target="../media/image39.wmf"/><Relationship Id="rId4" Type="http://schemas.openxmlformats.org/officeDocument/2006/relationships/oleObject" Target="../embeddings/oleObject11.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image" Target="../media/image38.wmf"/><Relationship Id="rId1" Type="http://schemas.openxmlformats.org/officeDocument/2006/relationships/slideLayout" Target="../slideLayouts/slideLayout6.xml"/><Relationship Id="rId4" Type="http://schemas.openxmlformats.org/officeDocument/2006/relationships/image" Target="../media/image37.wmf"/></Relationships>
</file>

<file path=ppt/slides/_rels/slide61.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13.bin"/><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idx="4294967295"/>
          </p:nvPr>
        </p:nvSpPr>
        <p:spPr>
          <a:xfrm>
            <a:off x="685800" y="609601"/>
            <a:ext cx="7772400" cy="1447799"/>
          </a:xfrm>
        </p:spPr>
        <p:txBody>
          <a:bodyPr anchor="b" anchorCtr="1"/>
          <a:lstStyle/>
          <a:p>
            <a:pPr eaLnBrk="1" hangingPunct="1">
              <a:defRPr/>
            </a:pPr>
            <a:br>
              <a:rPr lang="en-US" dirty="0">
                <a:latin typeface="High Tower Text" panose="02040502050506030303" pitchFamily="18" charset="0"/>
              </a:rPr>
            </a:br>
            <a:br>
              <a:rPr lang="en-US" dirty="0">
                <a:latin typeface="High Tower Text" panose="02040502050506030303" pitchFamily="18" charset="0"/>
              </a:rPr>
            </a:br>
            <a:br>
              <a:rPr lang="en-US" dirty="0">
                <a:latin typeface="High Tower Text" panose="02040502050506030303" pitchFamily="18" charset="0"/>
              </a:rPr>
            </a:br>
            <a:r>
              <a:rPr lang="en-US" dirty="0">
                <a:latin typeface="High Tower Text" panose="02040502050506030303" pitchFamily="18" charset="0"/>
              </a:rPr>
              <a:t>OCEANSIDE</a:t>
            </a:r>
            <a:r>
              <a:rPr lang="en-US" sz="6000" dirty="0"/>
              <a:t> </a:t>
            </a:r>
            <a:r>
              <a:rPr lang="en-US" sz="4000" dirty="0"/>
              <a:t>TECHNICAL SALES INC. </a:t>
            </a:r>
            <a:br>
              <a:rPr lang="en-US" sz="4000" dirty="0"/>
            </a:br>
            <a:r>
              <a:rPr lang="en-US" sz="4000" dirty="0"/>
              <a:t>2023</a:t>
            </a:r>
          </a:p>
        </p:txBody>
      </p:sp>
      <p:sp>
        <p:nvSpPr>
          <p:cNvPr id="96259" name="Rectangle 3"/>
          <p:cNvSpPr>
            <a:spLocks noGrp="1" noChangeArrowheads="1"/>
          </p:cNvSpPr>
          <p:nvPr>
            <p:ph type="subTitle" idx="4294967295"/>
          </p:nvPr>
        </p:nvSpPr>
        <p:spPr>
          <a:xfrm>
            <a:off x="381000" y="2209800"/>
            <a:ext cx="7772400" cy="4038600"/>
          </a:xfrm>
        </p:spPr>
        <p:txBody>
          <a:bodyPr/>
          <a:lstStyle/>
          <a:p>
            <a:pPr marL="0" indent="0" algn="ctr" eaLnBrk="1" hangingPunct="1">
              <a:lnSpc>
                <a:spcPct val="80000"/>
              </a:lnSpc>
              <a:buFont typeface="Wingdings" pitchFamily="2" charset="2"/>
              <a:buNone/>
              <a:defRPr/>
            </a:pPr>
            <a:r>
              <a:rPr lang="en-US" dirty="0"/>
              <a:t>Factory Direct </a:t>
            </a:r>
          </a:p>
          <a:p>
            <a:pPr marL="0" indent="0" algn="ctr" eaLnBrk="1" hangingPunct="1">
              <a:lnSpc>
                <a:spcPct val="80000"/>
              </a:lnSpc>
              <a:buFont typeface="Wingdings" pitchFamily="2" charset="2"/>
              <a:buNone/>
              <a:defRPr/>
            </a:pPr>
            <a:r>
              <a:rPr lang="en-US" dirty="0"/>
              <a:t>Manufacturer Rep Firm</a:t>
            </a:r>
          </a:p>
          <a:p>
            <a:pPr marL="0" indent="0" algn="ctr" eaLnBrk="1" hangingPunct="1">
              <a:lnSpc>
                <a:spcPct val="80000"/>
              </a:lnSpc>
              <a:buFont typeface="Wingdings" pitchFamily="2" charset="2"/>
              <a:buNone/>
              <a:defRPr/>
            </a:pPr>
            <a:endParaRPr lang="en-US" sz="1800" dirty="0"/>
          </a:p>
          <a:p>
            <a:pPr marL="0" indent="0" algn="ctr" eaLnBrk="1" hangingPunct="1">
              <a:lnSpc>
                <a:spcPct val="80000"/>
              </a:lnSpc>
              <a:buFont typeface="Wingdings" pitchFamily="2" charset="2"/>
              <a:buNone/>
              <a:defRPr/>
            </a:pPr>
            <a:r>
              <a:rPr lang="en-US" sz="1800" dirty="0"/>
              <a:t>Latin America</a:t>
            </a:r>
          </a:p>
          <a:p>
            <a:pPr marL="0" indent="0" algn="ctr" eaLnBrk="1" hangingPunct="1">
              <a:lnSpc>
                <a:spcPct val="80000"/>
              </a:lnSpc>
              <a:buFont typeface="Wingdings" pitchFamily="2" charset="2"/>
              <a:buNone/>
              <a:defRPr/>
            </a:pPr>
            <a:r>
              <a:rPr lang="en-US" sz="1800" dirty="0"/>
              <a:t>North /South Carolina</a:t>
            </a:r>
          </a:p>
          <a:p>
            <a:pPr marL="0" indent="0" algn="ctr" eaLnBrk="1" hangingPunct="1">
              <a:lnSpc>
                <a:spcPct val="80000"/>
              </a:lnSpc>
              <a:buFont typeface="Wingdings" pitchFamily="2" charset="2"/>
              <a:buNone/>
              <a:defRPr/>
            </a:pPr>
            <a:r>
              <a:rPr lang="en-US" sz="1800" dirty="0"/>
              <a:t>Georgia, Florida, S.E. USA</a:t>
            </a:r>
          </a:p>
          <a:p>
            <a:pPr marL="0" indent="0" algn="ctr" eaLnBrk="1" hangingPunct="1">
              <a:lnSpc>
                <a:spcPct val="80000"/>
              </a:lnSpc>
              <a:buFont typeface="Wingdings" pitchFamily="2" charset="2"/>
              <a:buNone/>
              <a:defRPr/>
            </a:pPr>
            <a:endParaRPr lang="en-US" sz="1800" dirty="0"/>
          </a:p>
          <a:p>
            <a:pPr marL="0" indent="0" algn="ctr" eaLnBrk="1" hangingPunct="1">
              <a:lnSpc>
                <a:spcPct val="80000"/>
              </a:lnSpc>
              <a:buFont typeface="Wingdings" pitchFamily="2" charset="2"/>
              <a:buNone/>
              <a:defRPr/>
            </a:pPr>
            <a:r>
              <a:rPr lang="en-US" sz="2400" dirty="0"/>
              <a:t>Always work hard to serve all our customer product needs</a:t>
            </a:r>
            <a:r>
              <a:rPr lang="en-US" sz="1800" dirty="0"/>
              <a:t>.</a:t>
            </a:r>
          </a:p>
          <a:p>
            <a:pPr marL="0" indent="0" algn="ctr" eaLnBrk="1" hangingPunct="1">
              <a:lnSpc>
                <a:spcPct val="80000"/>
              </a:lnSpc>
              <a:buFont typeface="Wingdings" pitchFamily="2" charset="2"/>
              <a:buNone/>
              <a:defRPr/>
            </a:pPr>
            <a:endParaRPr lang="en-US" sz="1800" dirty="0"/>
          </a:p>
          <a:p>
            <a:pPr marL="0" indent="0" algn="ctr" eaLnBrk="1" hangingPunct="1">
              <a:lnSpc>
                <a:spcPct val="80000"/>
              </a:lnSpc>
              <a:buFont typeface="Wingdings" pitchFamily="2" charset="2"/>
              <a:buNone/>
              <a:defRPr/>
            </a:pPr>
            <a:r>
              <a:rPr lang="en-US" sz="1800" dirty="0"/>
              <a:t>Since 2001</a:t>
            </a:r>
          </a:p>
          <a:p>
            <a:pPr marL="0" indent="0" algn="ctr" eaLnBrk="1" hangingPunct="1">
              <a:lnSpc>
                <a:spcPct val="80000"/>
              </a:lnSpc>
              <a:buFont typeface="Wingdings" pitchFamily="2" charset="2"/>
              <a:buNone/>
              <a:defRPr/>
            </a:pPr>
            <a:endParaRPr lang="en-US" sz="1800" dirty="0"/>
          </a:p>
          <a:p>
            <a:pPr marL="0" indent="0" algn="ctr" eaLnBrk="1" hangingPunct="1">
              <a:lnSpc>
                <a:spcPct val="80000"/>
              </a:lnSpc>
              <a:buFont typeface="Wingdings" pitchFamily="2" charset="2"/>
              <a:buNone/>
              <a:defRPr/>
            </a:pPr>
            <a:r>
              <a:rPr lang="en-US" sz="1800" dirty="0"/>
              <a:t>www.Oceansidetech.com</a:t>
            </a:r>
          </a:p>
          <a:p>
            <a:pPr marL="0" indent="0" algn="ctr" eaLnBrk="1" hangingPunct="1">
              <a:lnSpc>
                <a:spcPct val="80000"/>
              </a:lnSpc>
              <a:buFont typeface="Wingdings" pitchFamily="2" charset="2"/>
              <a:buNone/>
              <a:defRPr/>
            </a:pPr>
            <a:r>
              <a:rPr lang="en-US" sz="1800" dirty="0"/>
              <a:t> </a:t>
            </a:r>
          </a:p>
          <a:p>
            <a:pPr marL="0" indent="0" algn="ctr" eaLnBrk="1" hangingPunct="1">
              <a:lnSpc>
                <a:spcPct val="80000"/>
              </a:lnSpc>
              <a:buFont typeface="Wingdings" pitchFamily="2" charset="2"/>
              <a:buNone/>
              <a:defRPr/>
            </a:pPr>
            <a:r>
              <a:rPr lang="en-US" sz="1800" dirty="0"/>
              <a:t>  </a:t>
            </a:r>
          </a:p>
          <a:p>
            <a:pPr marL="0" indent="0" algn="ctr" eaLnBrk="1" hangingPunct="1">
              <a:lnSpc>
                <a:spcPct val="80000"/>
              </a:lnSpc>
              <a:buFont typeface="Wingdings" pitchFamily="2" charset="2"/>
              <a:buNone/>
              <a:defRPr/>
            </a:pP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Projected Capacitive</a:t>
            </a:r>
            <a:endParaRPr lang="en-US" dirty="0"/>
          </a:p>
        </p:txBody>
      </p:sp>
      <p:sp>
        <p:nvSpPr>
          <p:cNvPr id="3" name="Content Placeholder 2"/>
          <p:cNvSpPr>
            <a:spLocks noGrp="1"/>
          </p:cNvSpPr>
          <p:nvPr>
            <p:ph sz="half" idx="1"/>
          </p:nvPr>
        </p:nvSpPr>
        <p:spPr>
          <a:xfrm>
            <a:off x="533400" y="1905001"/>
            <a:ext cx="4267200" cy="3394075"/>
          </a:xfrm>
        </p:spPr>
        <p:txBody>
          <a:bodyPr/>
          <a:lstStyle/>
          <a:p>
            <a:pPr marL="0" indent="0">
              <a:buNone/>
            </a:pPr>
            <a:r>
              <a:rPr lang="en-US" dirty="0"/>
              <a:t>Great for many Applications including, but not limited to:</a:t>
            </a:r>
          </a:p>
          <a:p>
            <a:pPr marL="0" indent="0">
              <a:buNone/>
            </a:pPr>
            <a:endParaRPr lang="en-US" dirty="0"/>
          </a:p>
          <a:p>
            <a:pPr>
              <a:buFontTx/>
              <a:buChar char="-"/>
            </a:pPr>
            <a:r>
              <a:rPr lang="en-US" dirty="0"/>
              <a:t>Interactive Digital Signage</a:t>
            </a:r>
          </a:p>
          <a:p>
            <a:pPr>
              <a:buFontTx/>
              <a:buChar char="-"/>
            </a:pPr>
            <a:r>
              <a:rPr lang="en-US" dirty="0"/>
              <a:t>Kiosks</a:t>
            </a:r>
          </a:p>
          <a:p>
            <a:pPr>
              <a:buFontTx/>
              <a:buChar char="-"/>
            </a:pPr>
            <a:r>
              <a:rPr lang="en-US" dirty="0"/>
              <a:t>Industrial Control Panels</a:t>
            </a:r>
          </a:p>
          <a:p>
            <a:pPr>
              <a:buFontTx/>
              <a:buChar char="-"/>
            </a:pPr>
            <a:r>
              <a:rPr lang="en-US" dirty="0"/>
              <a:t>Monitors</a:t>
            </a:r>
          </a:p>
          <a:p>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92500" y="2254437"/>
            <a:ext cx="3750000" cy="3000000"/>
          </a:xfrm>
        </p:spPr>
      </p:pic>
    </p:spTree>
    <p:extLst>
      <p:ext uri="{BB962C8B-B14F-4D97-AF65-F5344CB8AC3E}">
        <p14:creationId xmlns:p14="http://schemas.microsoft.com/office/powerpoint/2010/main" val="3326804511"/>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Projected Capacitive</a:t>
            </a:r>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57800" y="2133601"/>
            <a:ext cx="3615296" cy="2892237"/>
          </a:xfrm>
        </p:spPr>
      </p:pic>
      <p:graphicFrame>
        <p:nvGraphicFramePr>
          <p:cNvPr id="11" name="Table 10"/>
          <p:cNvGraphicFramePr>
            <a:graphicFrameLocks noGrp="1"/>
          </p:cNvGraphicFramePr>
          <p:nvPr/>
        </p:nvGraphicFramePr>
        <p:xfrm>
          <a:off x="304800" y="2286000"/>
          <a:ext cx="4735286" cy="2200724"/>
        </p:xfrm>
        <a:graphic>
          <a:graphicData uri="http://schemas.openxmlformats.org/drawingml/2006/table">
            <a:tbl>
              <a:tblPr firstRow="1" firstCol="1" bandRow="1">
                <a:tableStyleId>{5C22544A-7EE6-4342-B048-85BDC9FD1C3A}</a:tableStyleId>
              </a:tblPr>
              <a:tblGrid>
                <a:gridCol w="2367643">
                  <a:extLst>
                    <a:ext uri="{9D8B030D-6E8A-4147-A177-3AD203B41FA5}">
                      <a16:colId xmlns:a16="http://schemas.microsoft.com/office/drawing/2014/main" val="20000"/>
                    </a:ext>
                  </a:extLst>
                </a:gridCol>
                <a:gridCol w="2367643">
                  <a:extLst>
                    <a:ext uri="{9D8B030D-6E8A-4147-A177-3AD203B41FA5}">
                      <a16:colId xmlns:a16="http://schemas.microsoft.com/office/drawing/2014/main" val="20001"/>
                    </a:ext>
                  </a:extLst>
                </a:gridCol>
              </a:tblGrid>
              <a:tr h="191066">
                <a:tc gridSpan="2">
                  <a:txBody>
                    <a:bodyPr/>
                    <a:lstStyle/>
                    <a:p>
                      <a:pPr marL="0" marR="0" algn="ctr">
                        <a:lnSpc>
                          <a:spcPct val="115000"/>
                        </a:lnSpc>
                        <a:spcBef>
                          <a:spcPts val="0"/>
                        </a:spcBef>
                        <a:spcAft>
                          <a:spcPts val="0"/>
                        </a:spcAft>
                      </a:pPr>
                      <a:r>
                        <a:rPr lang="en-CA" sz="1200" dirty="0">
                          <a:effectLst/>
                        </a:rPr>
                        <a:t>Controller Specifications</a:t>
                      </a:r>
                      <a:endParaRPr lang="en-CA" sz="1100" dirty="0">
                        <a:effectLst/>
                        <a:latin typeface="Calibri"/>
                        <a:ea typeface="Calibri"/>
                        <a:cs typeface="Times New Roman"/>
                      </a:endParaRPr>
                    </a:p>
                  </a:txBody>
                  <a:tcPr marL="68580" marR="68580" marT="0" marB="0"/>
                </a:tc>
                <a:tc hMerge="1">
                  <a:txBody>
                    <a:bodyPr/>
                    <a:lstStyle/>
                    <a:p>
                      <a:endParaRPr lang="en-CA"/>
                    </a:p>
                  </a:txBody>
                  <a:tcPr/>
                </a:tc>
                <a:extLst>
                  <a:ext uri="{0D108BD9-81ED-4DB2-BD59-A6C34878D82A}">
                    <a16:rowId xmlns:a16="http://schemas.microsoft.com/office/drawing/2014/main" val="10000"/>
                  </a:ext>
                </a:extLst>
              </a:tr>
              <a:tr h="191066">
                <a:tc>
                  <a:txBody>
                    <a:bodyPr/>
                    <a:lstStyle/>
                    <a:p>
                      <a:pPr marL="0" marR="0">
                        <a:lnSpc>
                          <a:spcPct val="115000"/>
                        </a:lnSpc>
                        <a:spcBef>
                          <a:spcPts val="0"/>
                        </a:spcBef>
                        <a:spcAft>
                          <a:spcPts val="0"/>
                        </a:spcAft>
                      </a:pPr>
                      <a:r>
                        <a:rPr lang="en-CA" sz="1200">
                          <a:effectLst/>
                        </a:rPr>
                        <a:t>Part Number</a:t>
                      </a:r>
                      <a:endParaRPr lang="en-CA"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CA" sz="1200">
                          <a:effectLst/>
                        </a:rPr>
                        <a:t>CC-02-102WL-02</a:t>
                      </a:r>
                      <a:endParaRPr lang="en-CA" sz="11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191066">
                <a:tc>
                  <a:txBody>
                    <a:bodyPr/>
                    <a:lstStyle/>
                    <a:p>
                      <a:pPr marL="0" marR="0">
                        <a:lnSpc>
                          <a:spcPct val="115000"/>
                        </a:lnSpc>
                        <a:spcBef>
                          <a:spcPts val="0"/>
                        </a:spcBef>
                        <a:spcAft>
                          <a:spcPts val="0"/>
                        </a:spcAft>
                      </a:pPr>
                      <a:r>
                        <a:rPr lang="en-CA" sz="1200">
                          <a:effectLst/>
                        </a:rPr>
                        <a:t>Size Range </a:t>
                      </a:r>
                      <a:endParaRPr lang="en-CA"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CA" sz="1200">
                          <a:effectLst/>
                        </a:rPr>
                        <a:t>7”-23.6”</a:t>
                      </a:r>
                      <a:endParaRPr lang="en-CA" sz="11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191066">
                <a:tc>
                  <a:txBody>
                    <a:bodyPr/>
                    <a:lstStyle/>
                    <a:p>
                      <a:pPr marL="0" marR="0">
                        <a:lnSpc>
                          <a:spcPct val="115000"/>
                        </a:lnSpc>
                        <a:spcBef>
                          <a:spcPts val="0"/>
                        </a:spcBef>
                        <a:spcAft>
                          <a:spcPts val="0"/>
                        </a:spcAft>
                      </a:pPr>
                      <a:r>
                        <a:rPr lang="en-CA" sz="1200">
                          <a:effectLst/>
                        </a:rPr>
                        <a:t>Operating Voltage Range</a:t>
                      </a:r>
                      <a:endParaRPr lang="en-CA"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CA" sz="1200">
                          <a:effectLst/>
                        </a:rPr>
                        <a:t>3.5 – 5.5 [V]</a:t>
                      </a:r>
                      <a:endParaRPr lang="en-CA" sz="11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191066">
                <a:tc>
                  <a:txBody>
                    <a:bodyPr/>
                    <a:lstStyle/>
                    <a:p>
                      <a:pPr marL="0" marR="0">
                        <a:lnSpc>
                          <a:spcPct val="115000"/>
                        </a:lnSpc>
                        <a:spcBef>
                          <a:spcPts val="0"/>
                        </a:spcBef>
                        <a:spcAft>
                          <a:spcPts val="0"/>
                        </a:spcAft>
                      </a:pPr>
                      <a:r>
                        <a:rPr lang="en-CA" sz="1200">
                          <a:effectLst/>
                        </a:rPr>
                        <a:t>Current – Operating Mode</a:t>
                      </a:r>
                      <a:endParaRPr lang="en-CA"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CA" sz="1200">
                          <a:effectLst/>
                        </a:rPr>
                        <a:t>60 [mA]</a:t>
                      </a:r>
                      <a:endParaRPr lang="en-CA" sz="11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191066">
                <a:tc>
                  <a:txBody>
                    <a:bodyPr/>
                    <a:lstStyle/>
                    <a:p>
                      <a:pPr marL="0" marR="0">
                        <a:lnSpc>
                          <a:spcPct val="115000"/>
                        </a:lnSpc>
                        <a:spcBef>
                          <a:spcPts val="0"/>
                        </a:spcBef>
                        <a:spcAft>
                          <a:spcPts val="0"/>
                        </a:spcAft>
                      </a:pPr>
                      <a:r>
                        <a:rPr lang="en-CA" sz="1200">
                          <a:effectLst/>
                        </a:rPr>
                        <a:t>Current – Suspend/Sleep Mode</a:t>
                      </a:r>
                      <a:endParaRPr lang="en-CA"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CA" sz="1200">
                          <a:effectLst/>
                        </a:rPr>
                        <a:t>40 [mA]</a:t>
                      </a:r>
                      <a:endParaRPr lang="en-CA" sz="11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191066">
                <a:tc>
                  <a:txBody>
                    <a:bodyPr/>
                    <a:lstStyle/>
                    <a:p>
                      <a:pPr marL="0" marR="0">
                        <a:lnSpc>
                          <a:spcPct val="115000"/>
                        </a:lnSpc>
                        <a:spcBef>
                          <a:spcPts val="0"/>
                        </a:spcBef>
                        <a:spcAft>
                          <a:spcPts val="0"/>
                        </a:spcAft>
                      </a:pPr>
                      <a:r>
                        <a:rPr lang="en-CA" sz="1200">
                          <a:effectLst/>
                        </a:rPr>
                        <a:t>Current – Sleep Mode</a:t>
                      </a:r>
                      <a:endParaRPr lang="en-CA"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CA" sz="1200">
                          <a:effectLst/>
                        </a:rPr>
                        <a:t>&lt;5 [mA]</a:t>
                      </a:r>
                      <a:endParaRPr lang="en-CA" sz="110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191066">
                <a:tc>
                  <a:txBody>
                    <a:bodyPr/>
                    <a:lstStyle/>
                    <a:p>
                      <a:pPr marL="0" marR="0">
                        <a:lnSpc>
                          <a:spcPct val="115000"/>
                        </a:lnSpc>
                        <a:spcBef>
                          <a:spcPts val="0"/>
                        </a:spcBef>
                        <a:spcAft>
                          <a:spcPts val="0"/>
                        </a:spcAft>
                      </a:pPr>
                      <a:r>
                        <a:rPr lang="en-CA" sz="1200">
                          <a:effectLst/>
                        </a:rPr>
                        <a:t>Operating Temperature</a:t>
                      </a:r>
                      <a:endParaRPr lang="en-CA"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-40</a:t>
                      </a:r>
                      <a:r>
                        <a:rPr lang="en-CA" sz="1100">
                          <a:effectLst/>
                        </a:rPr>
                        <a:t>°C to +85°C</a:t>
                      </a:r>
                      <a:endParaRPr lang="en-CA" sz="110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191066">
                <a:tc>
                  <a:txBody>
                    <a:bodyPr/>
                    <a:lstStyle/>
                    <a:p>
                      <a:pPr marL="0" marR="0">
                        <a:lnSpc>
                          <a:spcPct val="115000"/>
                        </a:lnSpc>
                        <a:spcBef>
                          <a:spcPts val="0"/>
                        </a:spcBef>
                        <a:spcAft>
                          <a:spcPts val="0"/>
                        </a:spcAft>
                      </a:pPr>
                      <a:r>
                        <a:rPr lang="en-CA" sz="1200">
                          <a:effectLst/>
                        </a:rPr>
                        <a:t>Storage Temperature</a:t>
                      </a:r>
                      <a:endParaRPr lang="en-CA"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-40</a:t>
                      </a:r>
                      <a:r>
                        <a:rPr lang="en-CA" sz="1100">
                          <a:effectLst/>
                        </a:rPr>
                        <a:t>°C to +90°C</a:t>
                      </a:r>
                      <a:endParaRPr lang="en-CA" sz="110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191066">
                <a:tc>
                  <a:txBody>
                    <a:bodyPr/>
                    <a:lstStyle/>
                    <a:p>
                      <a:pPr marL="0" marR="0">
                        <a:lnSpc>
                          <a:spcPct val="115000"/>
                        </a:lnSpc>
                        <a:spcBef>
                          <a:spcPts val="0"/>
                        </a:spcBef>
                        <a:spcAft>
                          <a:spcPts val="0"/>
                        </a:spcAft>
                      </a:pPr>
                      <a:r>
                        <a:rPr lang="en-CA" sz="1200">
                          <a:effectLst/>
                        </a:rPr>
                        <a:t>Relative Humidity</a:t>
                      </a:r>
                      <a:endParaRPr lang="en-CA"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CA" sz="1200">
                          <a:effectLst/>
                        </a:rPr>
                        <a:t>90%</a:t>
                      </a:r>
                      <a:endParaRPr lang="en-CA" sz="110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r h="191066">
                <a:tc>
                  <a:txBody>
                    <a:bodyPr/>
                    <a:lstStyle/>
                    <a:p>
                      <a:pPr marL="0" marR="0">
                        <a:lnSpc>
                          <a:spcPct val="115000"/>
                        </a:lnSpc>
                        <a:spcBef>
                          <a:spcPts val="0"/>
                        </a:spcBef>
                        <a:spcAft>
                          <a:spcPts val="0"/>
                        </a:spcAft>
                      </a:pPr>
                      <a:r>
                        <a:rPr lang="en-CA" sz="1200" dirty="0">
                          <a:effectLst/>
                        </a:rPr>
                        <a:t>Physical Dimensions</a:t>
                      </a:r>
                      <a:endParaRPr lang="en-CA"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CA" sz="1200" dirty="0">
                          <a:effectLst/>
                        </a:rPr>
                        <a:t>75x30x8.3 [mm]</a:t>
                      </a:r>
                      <a:endParaRPr lang="en-CA" sz="1100" dirty="0">
                        <a:effectLst/>
                        <a:latin typeface="Calibri"/>
                        <a:ea typeface="Calibri"/>
                        <a:cs typeface="Times New Roman"/>
                      </a:endParaRP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574808274"/>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Projected Capacitive</a:t>
            </a:r>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57800" y="2133601"/>
            <a:ext cx="3615296" cy="2892237"/>
          </a:xfrm>
        </p:spPr>
      </p:pic>
      <p:graphicFrame>
        <p:nvGraphicFramePr>
          <p:cNvPr id="3" name="Table 2"/>
          <p:cNvGraphicFramePr>
            <a:graphicFrameLocks noGrp="1"/>
          </p:cNvGraphicFramePr>
          <p:nvPr/>
        </p:nvGraphicFramePr>
        <p:xfrm>
          <a:off x="1143000" y="1981200"/>
          <a:ext cx="3649980" cy="1799658"/>
        </p:xfrm>
        <a:graphic>
          <a:graphicData uri="http://schemas.openxmlformats.org/drawingml/2006/table">
            <a:tbl>
              <a:tblPr firstRow="1" firstCol="1" bandRow="1">
                <a:tableStyleId>{5C22544A-7EE6-4342-B048-85BDC9FD1C3A}</a:tableStyleId>
              </a:tblPr>
              <a:tblGrid>
                <a:gridCol w="1824990">
                  <a:extLst>
                    <a:ext uri="{9D8B030D-6E8A-4147-A177-3AD203B41FA5}">
                      <a16:colId xmlns:a16="http://schemas.microsoft.com/office/drawing/2014/main" val="20000"/>
                    </a:ext>
                  </a:extLst>
                </a:gridCol>
                <a:gridCol w="1824990">
                  <a:extLst>
                    <a:ext uri="{9D8B030D-6E8A-4147-A177-3AD203B41FA5}">
                      <a16:colId xmlns:a16="http://schemas.microsoft.com/office/drawing/2014/main" val="20001"/>
                    </a:ext>
                  </a:extLst>
                </a:gridCol>
              </a:tblGrid>
              <a:tr h="188263">
                <a:tc gridSpan="2">
                  <a:txBody>
                    <a:bodyPr/>
                    <a:lstStyle/>
                    <a:p>
                      <a:pPr marL="0" marR="0" algn="ctr">
                        <a:lnSpc>
                          <a:spcPct val="115000"/>
                        </a:lnSpc>
                        <a:spcBef>
                          <a:spcPts val="0"/>
                        </a:spcBef>
                        <a:spcAft>
                          <a:spcPts val="0"/>
                        </a:spcAft>
                      </a:pPr>
                      <a:r>
                        <a:rPr lang="en-CA" sz="1200">
                          <a:effectLst/>
                        </a:rPr>
                        <a:t>Controller Specifications</a:t>
                      </a:r>
                      <a:endParaRPr lang="en-CA" sz="1100">
                        <a:effectLst/>
                        <a:latin typeface="Calibri"/>
                        <a:ea typeface="Calibri"/>
                        <a:cs typeface="Times New Roman"/>
                      </a:endParaRPr>
                    </a:p>
                  </a:txBody>
                  <a:tcPr marL="68580" marR="68580" marT="0" marB="0"/>
                </a:tc>
                <a:tc hMerge="1">
                  <a:txBody>
                    <a:bodyPr/>
                    <a:lstStyle/>
                    <a:p>
                      <a:endParaRPr lang="en-CA"/>
                    </a:p>
                  </a:txBody>
                  <a:tcPr/>
                </a:tc>
                <a:extLst>
                  <a:ext uri="{0D108BD9-81ED-4DB2-BD59-A6C34878D82A}">
                    <a16:rowId xmlns:a16="http://schemas.microsoft.com/office/drawing/2014/main" val="10000"/>
                  </a:ext>
                </a:extLst>
              </a:tr>
              <a:tr h="188263">
                <a:tc>
                  <a:txBody>
                    <a:bodyPr/>
                    <a:lstStyle/>
                    <a:p>
                      <a:pPr marL="0" marR="0">
                        <a:lnSpc>
                          <a:spcPct val="115000"/>
                        </a:lnSpc>
                        <a:spcBef>
                          <a:spcPts val="0"/>
                        </a:spcBef>
                        <a:spcAft>
                          <a:spcPts val="0"/>
                        </a:spcAft>
                      </a:pPr>
                      <a:r>
                        <a:rPr lang="en-CA" sz="1200">
                          <a:effectLst/>
                        </a:rPr>
                        <a:t>Number of Touches</a:t>
                      </a:r>
                      <a:endParaRPr lang="en-CA"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CA" sz="1200">
                          <a:effectLst/>
                        </a:rPr>
                        <a:t>Up to 10</a:t>
                      </a:r>
                      <a:endParaRPr lang="en-CA" sz="11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188263">
                <a:tc>
                  <a:txBody>
                    <a:bodyPr/>
                    <a:lstStyle/>
                    <a:p>
                      <a:pPr marL="0" marR="0">
                        <a:lnSpc>
                          <a:spcPct val="115000"/>
                        </a:lnSpc>
                        <a:spcBef>
                          <a:spcPts val="0"/>
                        </a:spcBef>
                        <a:spcAft>
                          <a:spcPts val="0"/>
                        </a:spcAft>
                      </a:pPr>
                      <a:r>
                        <a:rPr lang="en-CA" sz="1200">
                          <a:effectLst/>
                        </a:rPr>
                        <a:t>Touch Refresh Rate </a:t>
                      </a:r>
                      <a:endParaRPr lang="en-CA"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CA" sz="1200">
                          <a:effectLst/>
                        </a:rPr>
                        <a:t>&gt;100 [Hz]</a:t>
                      </a:r>
                      <a:endParaRPr lang="en-CA" sz="11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188263">
                <a:tc>
                  <a:txBody>
                    <a:bodyPr/>
                    <a:lstStyle/>
                    <a:p>
                      <a:pPr marL="0" marR="0">
                        <a:lnSpc>
                          <a:spcPct val="115000"/>
                        </a:lnSpc>
                        <a:spcBef>
                          <a:spcPts val="0"/>
                        </a:spcBef>
                        <a:spcAft>
                          <a:spcPts val="0"/>
                        </a:spcAft>
                      </a:pPr>
                      <a:r>
                        <a:rPr lang="en-CA" sz="1200">
                          <a:effectLst/>
                        </a:rPr>
                        <a:t>Response Time</a:t>
                      </a:r>
                      <a:endParaRPr lang="en-CA"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CA" sz="1200">
                          <a:effectLst/>
                        </a:rPr>
                        <a:t>&lt;25 [mS]</a:t>
                      </a:r>
                      <a:endParaRPr lang="en-CA" sz="11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188263">
                <a:tc>
                  <a:txBody>
                    <a:bodyPr/>
                    <a:lstStyle/>
                    <a:p>
                      <a:pPr marL="0" marR="0">
                        <a:lnSpc>
                          <a:spcPct val="115000"/>
                        </a:lnSpc>
                        <a:spcBef>
                          <a:spcPts val="0"/>
                        </a:spcBef>
                        <a:spcAft>
                          <a:spcPts val="0"/>
                        </a:spcAft>
                      </a:pPr>
                      <a:r>
                        <a:rPr lang="en-CA" sz="1200">
                          <a:effectLst/>
                        </a:rPr>
                        <a:t>RoHS</a:t>
                      </a:r>
                      <a:endParaRPr lang="en-CA"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CA" sz="1200">
                          <a:effectLst/>
                        </a:rPr>
                        <a:t>Yes</a:t>
                      </a:r>
                      <a:endParaRPr lang="en-CA" sz="11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188263">
                <a:tc>
                  <a:txBody>
                    <a:bodyPr/>
                    <a:lstStyle/>
                    <a:p>
                      <a:pPr marL="0" marR="0">
                        <a:lnSpc>
                          <a:spcPct val="115000"/>
                        </a:lnSpc>
                        <a:spcBef>
                          <a:spcPts val="0"/>
                        </a:spcBef>
                        <a:spcAft>
                          <a:spcPts val="0"/>
                        </a:spcAft>
                      </a:pPr>
                      <a:r>
                        <a:rPr lang="en-CA" sz="1200">
                          <a:effectLst/>
                        </a:rPr>
                        <a:t>UL</a:t>
                      </a:r>
                      <a:endParaRPr lang="en-CA"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CA" sz="1200">
                          <a:effectLst/>
                        </a:rPr>
                        <a:t>Compliant</a:t>
                      </a:r>
                      <a:endParaRPr lang="en-CA" sz="11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188263">
                <a:tc>
                  <a:txBody>
                    <a:bodyPr/>
                    <a:lstStyle/>
                    <a:p>
                      <a:pPr marL="0" marR="0">
                        <a:lnSpc>
                          <a:spcPct val="115000"/>
                        </a:lnSpc>
                        <a:spcBef>
                          <a:spcPts val="0"/>
                        </a:spcBef>
                        <a:spcAft>
                          <a:spcPts val="0"/>
                        </a:spcAft>
                      </a:pPr>
                      <a:r>
                        <a:rPr lang="en-CA" sz="1200">
                          <a:effectLst/>
                        </a:rPr>
                        <a:t>FCC</a:t>
                      </a:r>
                      <a:endParaRPr lang="en-CA"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CA" sz="1200">
                          <a:effectLst/>
                        </a:rPr>
                        <a:t>Compliant</a:t>
                      </a:r>
                      <a:endParaRPr lang="en-CA" sz="110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188263">
                <a:tc>
                  <a:txBody>
                    <a:bodyPr/>
                    <a:lstStyle/>
                    <a:p>
                      <a:pPr marL="0" marR="0">
                        <a:lnSpc>
                          <a:spcPct val="115000"/>
                        </a:lnSpc>
                        <a:spcBef>
                          <a:spcPts val="0"/>
                        </a:spcBef>
                        <a:spcAft>
                          <a:spcPts val="0"/>
                        </a:spcAft>
                      </a:pPr>
                      <a:r>
                        <a:rPr lang="en-CA" sz="1200">
                          <a:effectLst/>
                        </a:rPr>
                        <a:t>Interface</a:t>
                      </a:r>
                      <a:endParaRPr lang="en-CA"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USB 2.0</a:t>
                      </a:r>
                      <a:endParaRPr lang="en-CA" sz="110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188263">
                <a:tc>
                  <a:txBody>
                    <a:bodyPr/>
                    <a:lstStyle/>
                    <a:p>
                      <a:pPr marL="0" marR="0">
                        <a:lnSpc>
                          <a:spcPct val="115000"/>
                        </a:lnSpc>
                        <a:spcBef>
                          <a:spcPts val="0"/>
                        </a:spcBef>
                        <a:spcAft>
                          <a:spcPts val="0"/>
                        </a:spcAft>
                      </a:pPr>
                      <a:r>
                        <a:rPr lang="en-CA" sz="1200">
                          <a:effectLst/>
                        </a:rPr>
                        <a:t>Powering</a:t>
                      </a:r>
                      <a:endParaRPr lang="en-CA"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USB</a:t>
                      </a:r>
                      <a:endParaRPr lang="en-CA"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bl>
          </a:graphicData>
        </a:graphic>
      </p:graphicFrame>
      <p:graphicFrame>
        <p:nvGraphicFramePr>
          <p:cNvPr id="4" name="Table 3"/>
          <p:cNvGraphicFramePr>
            <a:graphicFrameLocks noGrp="1"/>
          </p:cNvGraphicFramePr>
          <p:nvPr/>
        </p:nvGraphicFramePr>
        <p:xfrm>
          <a:off x="1143000" y="3962400"/>
          <a:ext cx="3657600" cy="799848"/>
        </p:xfrm>
        <a:graphic>
          <a:graphicData uri="http://schemas.openxmlformats.org/drawingml/2006/table">
            <a:tbl>
              <a:tblPr firstRow="1" firstCol="1" bandRow="1">
                <a:tableStyleId>{5C22544A-7EE6-4342-B048-85BDC9FD1C3A}</a:tableStyleId>
              </a:tblPr>
              <a:tblGrid>
                <a:gridCol w="1547445">
                  <a:extLst>
                    <a:ext uri="{9D8B030D-6E8A-4147-A177-3AD203B41FA5}">
                      <a16:colId xmlns:a16="http://schemas.microsoft.com/office/drawing/2014/main" val="20000"/>
                    </a:ext>
                  </a:extLst>
                </a:gridCol>
                <a:gridCol w="2110155">
                  <a:extLst>
                    <a:ext uri="{9D8B030D-6E8A-4147-A177-3AD203B41FA5}">
                      <a16:colId xmlns:a16="http://schemas.microsoft.com/office/drawing/2014/main" val="20001"/>
                    </a:ext>
                  </a:extLst>
                </a:gridCol>
              </a:tblGrid>
              <a:tr h="159893">
                <a:tc rowSpan="4">
                  <a:txBody>
                    <a:bodyPr/>
                    <a:lstStyle/>
                    <a:p>
                      <a:pPr marL="0" marR="0" algn="ctr">
                        <a:lnSpc>
                          <a:spcPct val="115000"/>
                        </a:lnSpc>
                        <a:spcBef>
                          <a:spcPts val="0"/>
                        </a:spcBef>
                        <a:spcAft>
                          <a:spcPts val="0"/>
                        </a:spcAft>
                      </a:pPr>
                      <a:r>
                        <a:rPr lang="en-CA" sz="1200" dirty="0">
                          <a:effectLst/>
                        </a:rPr>
                        <a:t> </a:t>
                      </a:r>
                      <a:endParaRPr lang="en-CA" sz="1100" dirty="0">
                        <a:effectLst/>
                      </a:endParaRPr>
                    </a:p>
                    <a:p>
                      <a:pPr marL="0" marR="0" algn="ctr">
                        <a:lnSpc>
                          <a:spcPct val="115000"/>
                        </a:lnSpc>
                        <a:spcBef>
                          <a:spcPts val="0"/>
                        </a:spcBef>
                        <a:spcAft>
                          <a:spcPts val="0"/>
                        </a:spcAft>
                      </a:pPr>
                      <a:r>
                        <a:rPr lang="en-CA" sz="1600" dirty="0">
                          <a:effectLst/>
                        </a:rPr>
                        <a:t>OS Driver Support</a:t>
                      </a:r>
                      <a:endParaRPr lang="en-CA"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CA" sz="1200" dirty="0">
                          <a:effectLst/>
                        </a:rPr>
                        <a:t>Windows XP, 7, 8, 10;</a:t>
                      </a:r>
                      <a:endParaRPr lang="en-CA"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59893">
                <a:tc vMerge="1">
                  <a:txBody>
                    <a:bodyPr/>
                    <a:lstStyle/>
                    <a:p>
                      <a:endParaRPr lang="en-CA"/>
                    </a:p>
                  </a:txBody>
                  <a:tcPr/>
                </a:tc>
                <a:tc>
                  <a:txBody>
                    <a:bodyPr/>
                    <a:lstStyle/>
                    <a:p>
                      <a:pPr marL="0" marR="0">
                        <a:lnSpc>
                          <a:spcPct val="115000"/>
                        </a:lnSpc>
                        <a:spcBef>
                          <a:spcPts val="0"/>
                        </a:spcBef>
                        <a:spcAft>
                          <a:spcPts val="0"/>
                        </a:spcAft>
                      </a:pPr>
                      <a:r>
                        <a:rPr lang="en-CA" sz="1200">
                          <a:effectLst/>
                        </a:rPr>
                        <a:t>Windows CE.net/5.0/6.0/7.0</a:t>
                      </a:r>
                      <a:endParaRPr lang="en-CA" sz="11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159893">
                <a:tc vMerge="1">
                  <a:txBody>
                    <a:bodyPr/>
                    <a:lstStyle/>
                    <a:p>
                      <a:endParaRPr lang="en-CA"/>
                    </a:p>
                  </a:txBody>
                  <a:tcPr/>
                </a:tc>
                <a:tc>
                  <a:txBody>
                    <a:bodyPr/>
                    <a:lstStyle/>
                    <a:p>
                      <a:pPr marL="0" marR="0">
                        <a:lnSpc>
                          <a:spcPct val="115000"/>
                        </a:lnSpc>
                        <a:spcBef>
                          <a:spcPts val="0"/>
                        </a:spcBef>
                        <a:spcAft>
                          <a:spcPts val="0"/>
                        </a:spcAft>
                      </a:pPr>
                      <a:r>
                        <a:rPr lang="en-CA" sz="1200">
                          <a:effectLst/>
                        </a:rPr>
                        <a:t>Windows Embedded</a:t>
                      </a:r>
                      <a:endParaRPr lang="en-CA" sz="11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159893">
                <a:tc vMerge="1">
                  <a:txBody>
                    <a:bodyPr/>
                    <a:lstStyle/>
                    <a:p>
                      <a:endParaRPr lang="en-CA"/>
                    </a:p>
                  </a:txBody>
                  <a:tcPr/>
                </a:tc>
                <a:tc>
                  <a:txBody>
                    <a:bodyPr/>
                    <a:lstStyle/>
                    <a:p>
                      <a:pPr marL="0" marR="0">
                        <a:lnSpc>
                          <a:spcPct val="115000"/>
                        </a:lnSpc>
                        <a:spcBef>
                          <a:spcPts val="0"/>
                        </a:spcBef>
                        <a:spcAft>
                          <a:spcPts val="0"/>
                        </a:spcAft>
                      </a:pPr>
                      <a:r>
                        <a:rPr lang="en-CA" sz="1200" dirty="0">
                          <a:effectLst/>
                        </a:rPr>
                        <a:t>Linux Debian 5 Kernel 2.6.34.7</a:t>
                      </a:r>
                      <a:endParaRPr lang="en-CA"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86888701"/>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Projected Capacitive</a:t>
            </a:r>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57800" y="2133601"/>
            <a:ext cx="3615296" cy="2892237"/>
          </a:xfrm>
        </p:spPr>
      </p:pic>
      <p:graphicFrame>
        <p:nvGraphicFramePr>
          <p:cNvPr id="5" name="Table 4"/>
          <p:cNvGraphicFramePr>
            <a:graphicFrameLocks noGrp="1"/>
          </p:cNvGraphicFramePr>
          <p:nvPr/>
        </p:nvGraphicFramePr>
        <p:xfrm>
          <a:off x="609600" y="2111678"/>
          <a:ext cx="4443594" cy="2688924"/>
        </p:xfrm>
        <a:graphic>
          <a:graphicData uri="http://schemas.openxmlformats.org/drawingml/2006/table">
            <a:tbl>
              <a:tblPr firstRow="1" firstCol="1" bandRow="1">
                <a:tableStyleId>{5C22544A-7EE6-4342-B048-85BDC9FD1C3A}</a:tableStyleId>
              </a:tblPr>
              <a:tblGrid>
                <a:gridCol w="2221797">
                  <a:extLst>
                    <a:ext uri="{9D8B030D-6E8A-4147-A177-3AD203B41FA5}">
                      <a16:colId xmlns:a16="http://schemas.microsoft.com/office/drawing/2014/main" val="20000"/>
                    </a:ext>
                  </a:extLst>
                </a:gridCol>
                <a:gridCol w="2221797">
                  <a:extLst>
                    <a:ext uri="{9D8B030D-6E8A-4147-A177-3AD203B41FA5}">
                      <a16:colId xmlns:a16="http://schemas.microsoft.com/office/drawing/2014/main" val="20001"/>
                    </a:ext>
                  </a:extLst>
                </a:gridCol>
              </a:tblGrid>
              <a:tr h="278347">
                <a:tc gridSpan="2">
                  <a:txBody>
                    <a:bodyPr/>
                    <a:lstStyle/>
                    <a:p>
                      <a:pPr marL="0" marR="0" algn="ctr">
                        <a:lnSpc>
                          <a:spcPct val="115000"/>
                        </a:lnSpc>
                        <a:spcBef>
                          <a:spcPts val="0"/>
                        </a:spcBef>
                        <a:spcAft>
                          <a:spcPts val="0"/>
                        </a:spcAft>
                      </a:pPr>
                      <a:r>
                        <a:rPr lang="en-CA" sz="1200" dirty="0">
                          <a:effectLst/>
                        </a:rPr>
                        <a:t>Sensor Mechanical Specifications</a:t>
                      </a:r>
                      <a:endParaRPr lang="en-CA" sz="1200" dirty="0">
                        <a:effectLst/>
                        <a:latin typeface="Calibri"/>
                        <a:ea typeface="Calibri"/>
                        <a:cs typeface="Times New Roman"/>
                      </a:endParaRPr>
                    </a:p>
                  </a:txBody>
                  <a:tcPr marL="68580" marR="68580" marT="0" marB="0"/>
                </a:tc>
                <a:tc hMerge="1">
                  <a:txBody>
                    <a:bodyPr/>
                    <a:lstStyle/>
                    <a:p>
                      <a:endParaRPr lang="en-CA"/>
                    </a:p>
                  </a:txBody>
                  <a:tcPr/>
                </a:tc>
                <a:extLst>
                  <a:ext uri="{0D108BD9-81ED-4DB2-BD59-A6C34878D82A}">
                    <a16:rowId xmlns:a16="http://schemas.microsoft.com/office/drawing/2014/main" val="10000"/>
                  </a:ext>
                </a:extLst>
              </a:tr>
              <a:tr h="278347">
                <a:tc>
                  <a:txBody>
                    <a:bodyPr/>
                    <a:lstStyle/>
                    <a:p>
                      <a:pPr marL="0" marR="0">
                        <a:lnSpc>
                          <a:spcPct val="115000"/>
                        </a:lnSpc>
                        <a:spcBef>
                          <a:spcPts val="0"/>
                        </a:spcBef>
                        <a:spcAft>
                          <a:spcPts val="0"/>
                        </a:spcAft>
                      </a:pPr>
                      <a:r>
                        <a:rPr lang="en-CA" sz="1200" dirty="0">
                          <a:effectLst/>
                        </a:rPr>
                        <a:t>Size Range</a:t>
                      </a:r>
                      <a:endParaRPr lang="en-CA" sz="1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CA" sz="1200">
                          <a:effectLst/>
                        </a:rPr>
                        <a:t>4.3” –  52”</a:t>
                      </a:r>
                      <a:endParaRPr lang="en-CA" sz="12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462148">
                <a:tc>
                  <a:txBody>
                    <a:bodyPr/>
                    <a:lstStyle/>
                    <a:p>
                      <a:pPr marL="0" marR="0">
                        <a:lnSpc>
                          <a:spcPct val="115000"/>
                        </a:lnSpc>
                        <a:spcBef>
                          <a:spcPts val="0"/>
                        </a:spcBef>
                        <a:spcAft>
                          <a:spcPts val="0"/>
                        </a:spcAft>
                      </a:pPr>
                      <a:r>
                        <a:rPr lang="en-CA" sz="1200" dirty="0">
                          <a:effectLst/>
                        </a:rPr>
                        <a:t>Formats</a:t>
                      </a:r>
                      <a:endParaRPr lang="en-CA" sz="1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CA" sz="1200" dirty="0">
                          <a:effectLst/>
                        </a:rPr>
                        <a:t>4:3 or 16:9, Custom Ratios Available</a:t>
                      </a:r>
                      <a:endParaRPr lang="en-CA"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78347">
                <a:tc>
                  <a:txBody>
                    <a:bodyPr/>
                    <a:lstStyle/>
                    <a:p>
                      <a:pPr marL="0" marR="0">
                        <a:lnSpc>
                          <a:spcPct val="115000"/>
                        </a:lnSpc>
                        <a:spcBef>
                          <a:spcPts val="0"/>
                        </a:spcBef>
                        <a:spcAft>
                          <a:spcPts val="0"/>
                        </a:spcAft>
                      </a:pPr>
                      <a:r>
                        <a:rPr lang="en-CA" sz="1200">
                          <a:effectLst/>
                        </a:rPr>
                        <a:t>Cover Glass Thickness</a:t>
                      </a:r>
                      <a:endParaRPr lang="en-CA" sz="1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CA" sz="1200" dirty="0">
                          <a:effectLst/>
                        </a:rPr>
                        <a:t>2.0 [mm]</a:t>
                      </a:r>
                      <a:endParaRPr lang="en-CA"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78347">
                <a:tc>
                  <a:txBody>
                    <a:bodyPr/>
                    <a:lstStyle/>
                    <a:p>
                      <a:pPr marL="0" marR="0">
                        <a:lnSpc>
                          <a:spcPct val="115000"/>
                        </a:lnSpc>
                        <a:spcBef>
                          <a:spcPts val="0"/>
                        </a:spcBef>
                        <a:spcAft>
                          <a:spcPts val="0"/>
                        </a:spcAft>
                      </a:pPr>
                      <a:r>
                        <a:rPr lang="en-CA" sz="1200">
                          <a:effectLst/>
                        </a:rPr>
                        <a:t>Cover Glass Hardness</a:t>
                      </a:r>
                      <a:endParaRPr lang="en-CA" sz="1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a:t>
                      </a:r>
                      <a:r>
                        <a:rPr lang="en-CA" sz="1200" dirty="0">
                          <a:effectLst/>
                        </a:rPr>
                        <a:t> 6.5 [Mohs]</a:t>
                      </a:r>
                      <a:endParaRPr lang="en-CA"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278347">
                <a:tc>
                  <a:txBody>
                    <a:bodyPr/>
                    <a:lstStyle/>
                    <a:p>
                      <a:pPr marL="0" marR="0">
                        <a:lnSpc>
                          <a:spcPct val="115000"/>
                        </a:lnSpc>
                        <a:spcBef>
                          <a:spcPts val="0"/>
                        </a:spcBef>
                        <a:spcAft>
                          <a:spcPts val="0"/>
                        </a:spcAft>
                      </a:pPr>
                      <a:r>
                        <a:rPr lang="en-CA" sz="1200">
                          <a:effectLst/>
                        </a:rPr>
                        <a:t>Sensor Glass Thickness</a:t>
                      </a:r>
                      <a:endParaRPr lang="en-CA" sz="1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CA" sz="1200" dirty="0">
                          <a:effectLst/>
                        </a:rPr>
                        <a:t>1.1 [mm]</a:t>
                      </a:r>
                      <a:endParaRPr lang="en-CA"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278347">
                <a:tc>
                  <a:txBody>
                    <a:bodyPr/>
                    <a:lstStyle/>
                    <a:p>
                      <a:pPr marL="0" marR="0">
                        <a:lnSpc>
                          <a:spcPct val="115000"/>
                        </a:lnSpc>
                        <a:spcBef>
                          <a:spcPts val="0"/>
                        </a:spcBef>
                        <a:spcAft>
                          <a:spcPts val="0"/>
                        </a:spcAft>
                      </a:pPr>
                      <a:r>
                        <a:rPr lang="en-CA" sz="1200">
                          <a:effectLst/>
                        </a:rPr>
                        <a:t>Total Sensor Thickness</a:t>
                      </a:r>
                      <a:endParaRPr lang="en-CA" sz="1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CA" sz="1200" dirty="0">
                          <a:effectLst/>
                        </a:rPr>
                        <a:t>3.3 [mm]</a:t>
                      </a:r>
                      <a:endParaRPr lang="en-CA"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278347">
                <a:tc>
                  <a:txBody>
                    <a:bodyPr/>
                    <a:lstStyle/>
                    <a:p>
                      <a:pPr marL="0" marR="9525">
                        <a:lnSpc>
                          <a:spcPct val="115000"/>
                        </a:lnSpc>
                        <a:spcBef>
                          <a:spcPts val="0"/>
                        </a:spcBef>
                        <a:spcAft>
                          <a:spcPts val="200"/>
                        </a:spcAft>
                      </a:pPr>
                      <a:r>
                        <a:rPr lang="en-US" sz="1200">
                          <a:effectLst/>
                        </a:rPr>
                        <a:t>Light Transmission [Clear]</a:t>
                      </a:r>
                      <a:endParaRPr lang="en-CA" sz="1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a:t>
                      </a:r>
                      <a:r>
                        <a:rPr lang="en-CA" sz="1200" dirty="0">
                          <a:effectLst/>
                        </a:rPr>
                        <a:t>85%</a:t>
                      </a:r>
                      <a:endParaRPr lang="en-CA"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278347">
                <a:tc>
                  <a:txBody>
                    <a:bodyPr/>
                    <a:lstStyle/>
                    <a:p>
                      <a:pPr marL="0" marR="0">
                        <a:lnSpc>
                          <a:spcPct val="115000"/>
                        </a:lnSpc>
                        <a:spcBef>
                          <a:spcPts val="0"/>
                        </a:spcBef>
                        <a:spcAft>
                          <a:spcPts val="0"/>
                        </a:spcAft>
                      </a:pPr>
                      <a:r>
                        <a:rPr lang="en-CA" sz="1200">
                          <a:effectLst/>
                        </a:rPr>
                        <a:t>Sealing Compatibility</a:t>
                      </a:r>
                      <a:endParaRPr lang="en-CA" sz="1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NEMA 4, 12; IP65</a:t>
                      </a:r>
                      <a:endParaRPr lang="en-CA"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bl>
          </a:graphicData>
        </a:graphic>
      </p:graphicFrame>
      <p:sp>
        <p:nvSpPr>
          <p:cNvPr id="7" name="Rectangle 1"/>
          <p:cNvSpPr>
            <a:spLocks noChangeArrowheads="1"/>
          </p:cNvSpPr>
          <p:nvPr/>
        </p:nvSpPr>
        <p:spPr bwMode="auto">
          <a:xfrm>
            <a:off x="1531939" y="29220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spcBef>
                <a:spcPct val="0"/>
              </a:spcBef>
              <a:buNone/>
            </a:pPr>
            <a:endParaRPr lang="en-US" altLang="en-US" sz="1800" b="0" i="0">
              <a:latin typeface="Arial" pitchFamily="34" charset="0"/>
              <a:cs typeface="Arial" pitchFamily="34" charset="0"/>
            </a:endParaRPr>
          </a:p>
        </p:txBody>
      </p:sp>
    </p:spTree>
    <p:extLst>
      <p:ext uri="{BB962C8B-B14F-4D97-AF65-F5344CB8AC3E}">
        <p14:creationId xmlns:p14="http://schemas.microsoft.com/office/powerpoint/2010/main" val="2857709487"/>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Projected Capacitive</a:t>
            </a:r>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57800" y="2133601"/>
            <a:ext cx="3615296" cy="2892237"/>
          </a:xfrm>
        </p:spPr>
      </p:pic>
      <p:graphicFrame>
        <p:nvGraphicFramePr>
          <p:cNvPr id="5" name="Table 4"/>
          <p:cNvGraphicFramePr>
            <a:graphicFrameLocks noGrp="1"/>
          </p:cNvGraphicFramePr>
          <p:nvPr/>
        </p:nvGraphicFramePr>
        <p:xfrm>
          <a:off x="381000" y="2133601"/>
          <a:ext cx="4724400" cy="2879155"/>
        </p:xfrm>
        <a:graphic>
          <a:graphicData uri="http://schemas.openxmlformats.org/drawingml/2006/table">
            <a:tbl>
              <a:tblPr firstRow="1" firstCol="1" bandRow="1">
                <a:tableStyleId>{5C22544A-7EE6-4342-B048-85BDC9FD1C3A}</a:tableStyleId>
              </a:tblPr>
              <a:tblGrid>
                <a:gridCol w="23622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tblGrid>
              <a:tr h="274320">
                <a:tc gridSpan="2">
                  <a:txBody>
                    <a:bodyPr/>
                    <a:lstStyle/>
                    <a:p>
                      <a:pPr marL="0" marR="0" algn="ctr">
                        <a:lnSpc>
                          <a:spcPct val="115000"/>
                        </a:lnSpc>
                        <a:spcBef>
                          <a:spcPts val="0"/>
                        </a:spcBef>
                        <a:spcAft>
                          <a:spcPts val="0"/>
                        </a:spcAft>
                      </a:pPr>
                      <a:r>
                        <a:rPr lang="en-CA" sz="1200" dirty="0">
                          <a:effectLst/>
                        </a:rPr>
                        <a:t>Sensor Mechanical Specifications</a:t>
                      </a:r>
                      <a:endParaRPr lang="en-CA" sz="1200" dirty="0">
                        <a:effectLst/>
                        <a:latin typeface="Calibri"/>
                        <a:ea typeface="Calibri"/>
                        <a:cs typeface="Times New Roman"/>
                      </a:endParaRPr>
                    </a:p>
                  </a:txBody>
                  <a:tcPr marL="68580" marR="68580" marT="0" marB="0"/>
                </a:tc>
                <a:tc hMerge="1">
                  <a:txBody>
                    <a:bodyPr/>
                    <a:lstStyle/>
                    <a:p>
                      <a:endParaRPr lang="en-CA"/>
                    </a:p>
                  </a:txBody>
                  <a:tcPr/>
                </a:tc>
                <a:extLst>
                  <a:ext uri="{0D108BD9-81ED-4DB2-BD59-A6C34878D82A}">
                    <a16:rowId xmlns:a16="http://schemas.microsoft.com/office/drawing/2014/main" val="10000"/>
                  </a:ext>
                </a:extLst>
              </a:tr>
              <a:tr h="548641">
                <a:tc>
                  <a:txBody>
                    <a:bodyPr/>
                    <a:lstStyle/>
                    <a:p>
                      <a:pPr marL="0" marR="0">
                        <a:lnSpc>
                          <a:spcPct val="115000"/>
                        </a:lnSpc>
                        <a:spcBef>
                          <a:spcPts val="0"/>
                        </a:spcBef>
                        <a:spcAft>
                          <a:spcPts val="0"/>
                        </a:spcAft>
                      </a:pPr>
                      <a:r>
                        <a:rPr lang="en-CA" sz="1200" dirty="0">
                          <a:effectLst/>
                        </a:rPr>
                        <a:t>Input</a:t>
                      </a:r>
                      <a:endParaRPr lang="en-CA" sz="1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CA" sz="1200">
                          <a:effectLst/>
                        </a:rPr>
                        <a:t>Finger, Conductive Stylus, Tipped Gloves</a:t>
                      </a:r>
                      <a:endParaRPr lang="en-CA" sz="12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74320">
                <a:tc>
                  <a:txBody>
                    <a:bodyPr/>
                    <a:lstStyle/>
                    <a:p>
                      <a:pPr marL="0" marR="0">
                        <a:lnSpc>
                          <a:spcPct val="115000"/>
                        </a:lnSpc>
                        <a:spcBef>
                          <a:spcPts val="0"/>
                        </a:spcBef>
                        <a:spcAft>
                          <a:spcPts val="0"/>
                        </a:spcAft>
                      </a:pPr>
                      <a:r>
                        <a:rPr lang="en-CA" sz="1200" dirty="0">
                          <a:effectLst/>
                        </a:rPr>
                        <a:t>Number of Touches</a:t>
                      </a:r>
                      <a:endParaRPr lang="en-CA" sz="1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CA" sz="1200">
                          <a:effectLst/>
                        </a:rPr>
                        <a:t>10</a:t>
                      </a:r>
                      <a:endParaRPr lang="en-CA" sz="12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74320">
                <a:tc>
                  <a:txBody>
                    <a:bodyPr/>
                    <a:lstStyle/>
                    <a:p>
                      <a:pPr marL="0" marR="0">
                        <a:lnSpc>
                          <a:spcPct val="115000"/>
                        </a:lnSpc>
                        <a:spcBef>
                          <a:spcPts val="0"/>
                        </a:spcBef>
                        <a:spcAft>
                          <a:spcPts val="0"/>
                        </a:spcAft>
                      </a:pPr>
                      <a:r>
                        <a:rPr lang="en-CA" sz="1200" dirty="0">
                          <a:effectLst/>
                        </a:rPr>
                        <a:t>Touch Force</a:t>
                      </a:r>
                      <a:endParaRPr lang="en-CA" sz="1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CA" sz="1200" dirty="0">
                          <a:effectLst/>
                        </a:rPr>
                        <a:t>0 [g]</a:t>
                      </a:r>
                      <a:endParaRPr lang="en-CA"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74320">
                <a:tc>
                  <a:txBody>
                    <a:bodyPr/>
                    <a:lstStyle/>
                    <a:p>
                      <a:pPr marL="0" marR="0">
                        <a:lnSpc>
                          <a:spcPct val="115000"/>
                        </a:lnSpc>
                        <a:spcBef>
                          <a:spcPts val="0"/>
                        </a:spcBef>
                        <a:spcAft>
                          <a:spcPts val="0"/>
                        </a:spcAft>
                      </a:pPr>
                      <a:r>
                        <a:rPr lang="en-US" sz="1200">
                          <a:effectLst/>
                        </a:rPr>
                        <a:t>Operating Temperature</a:t>
                      </a:r>
                      <a:endParaRPr lang="en-CA" sz="1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10</a:t>
                      </a:r>
                      <a:r>
                        <a:rPr lang="en-CA" sz="1200" baseline="30000" dirty="0" err="1">
                          <a:effectLst/>
                        </a:rPr>
                        <a:t>o</a:t>
                      </a:r>
                      <a:r>
                        <a:rPr lang="en-CA" sz="1200" dirty="0" err="1">
                          <a:effectLst/>
                        </a:rPr>
                        <a:t>C</a:t>
                      </a:r>
                      <a:r>
                        <a:rPr lang="en-CA" sz="1200" dirty="0">
                          <a:effectLst/>
                        </a:rPr>
                        <a:t> to +60</a:t>
                      </a:r>
                      <a:r>
                        <a:rPr lang="en-CA" sz="1200" baseline="30000" dirty="0">
                          <a:effectLst/>
                        </a:rPr>
                        <a:t>o</a:t>
                      </a:r>
                      <a:r>
                        <a:rPr lang="en-CA" sz="1200" dirty="0">
                          <a:effectLst/>
                        </a:rPr>
                        <a:t>C, ≤90% RH</a:t>
                      </a:r>
                      <a:endParaRPr lang="en-CA"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274320">
                <a:tc>
                  <a:txBody>
                    <a:bodyPr/>
                    <a:lstStyle/>
                    <a:p>
                      <a:pPr marL="0" marR="0">
                        <a:lnSpc>
                          <a:spcPct val="115000"/>
                        </a:lnSpc>
                        <a:spcBef>
                          <a:spcPts val="0"/>
                        </a:spcBef>
                        <a:spcAft>
                          <a:spcPts val="0"/>
                        </a:spcAft>
                      </a:pPr>
                      <a:r>
                        <a:rPr lang="en-US" sz="1200">
                          <a:effectLst/>
                        </a:rPr>
                        <a:t>Storage Temperature</a:t>
                      </a:r>
                      <a:endParaRPr lang="en-CA" sz="1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-10</a:t>
                      </a:r>
                      <a:r>
                        <a:rPr lang="en-CA" sz="1200" baseline="30000" dirty="0" err="1">
                          <a:effectLst/>
                        </a:rPr>
                        <a:t>o</a:t>
                      </a:r>
                      <a:r>
                        <a:rPr lang="en-CA" sz="1200" dirty="0" err="1">
                          <a:effectLst/>
                        </a:rPr>
                        <a:t>C</a:t>
                      </a:r>
                      <a:r>
                        <a:rPr lang="en-CA" sz="1200" dirty="0">
                          <a:effectLst/>
                        </a:rPr>
                        <a:t> to +65</a:t>
                      </a:r>
                      <a:r>
                        <a:rPr lang="en-CA" sz="1200" baseline="30000" dirty="0">
                          <a:effectLst/>
                        </a:rPr>
                        <a:t>o</a:t>
                      </a:r>
                      <a:r>
                        <a:rPr lang="en-CA" sz="1200" dirty="0">
                          <a:effectLst/>
                        </a:rPr>
                        <a:t>C, ≤90% RH</a:t>
                      </a:r>
                      <a:endParaRPr lang="en-CA"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274320">
                <a:tc>
                  <a:txBody>
                    <a:bodyPr/>
                    <a:lstStyle/>
                    <a:p>
                      <a:pPr marL="0" marR="0">
                        <a:lnSpc>
                          <a:spcPct val="115000"/>
                        </a:lnSpc>
                        <a:spcBef>
                          <a:spcPts val="0"/>
                        </a:spcBef>
                        <a:spcAft>
                          <a:spcPts val="0"/>
                        </a:spcAft>
                      </a:pPr>
                      <a:r>
                        <a:rPr lang="en-US" sz="1200">
                          <a:effectLst/>
                        </a:rPr>
                        <a:t>Chemical Resistance</a:t>
                      </a:r>
                      <a:endParaRPr lang="en-CA" sz="1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ATSM-D-1308 and ASTM-F-1598-95</a:t>
                      </a:r>
                      <a:endParaRPr lang="en-CA"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274320">
                <a:tc>
                  <a:txBody>
                    <a:bodyPr/>
                    <a:lstStyle/>
                    <a:p>
                      <a:pPr marL="0" marR="0">
                        <a:lnSpc>
                          <a:spcPct val="115000"/>
                        </a:lnSpc>
                        <a:spcBef>
                          <a:spcPts val="0"/>
                        </a:spcBef>
                        <a:spcAft>
                          <a:spcPts val="0"/>
                        </a:spcAft>
                      </a:pPr>
                      <a:r>
                        <a:rPr lang="en-US" sz="1200">
                          <a:effectLst/>
                        </a:rPr>
                        <a:t>Optional Cover Glass Thickness</a:t>
                      </a:r>
                      <a:r>
                        <a:rPr lang="en-CA" sz="1200">
                          <a:effectLst/>
                        </a:rPr>
                        <a:t>es</a:t>
                      </a:r>
                      <a:endParaRPr lang="en-CA" sz="1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0.7, 1.1, 3.0, 4.0 [mm</a:t>
                      </a:r>
                      <a:r>
                        <a:rPr lang="en-CA" sz="1200" dirty="0">
                          <a:effectLst/>
                        </a:rPr>
                        <a:t>]</a:t>
                      </a:r>
                      <a:endParaRPr lang="en-CA"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274320">
                <a:tc>
                  <a:txBody>
                    <a:bodyPr/>
                    <a:lstStyle/>
                    <a:p>
                      <a:pPr marL="0" marR="0">
                        <a:lnSpc>
                          <a:spcPct val="115000"/>
                        </a:lnSpc>
                        <a:spcBef>
                          <a:spcPts val="0"/>
                        </a:spcBef>
                        <a:spcAft>
                          <a:spcPts val="0"/>
                        </a:spcAft>
                      </a:pPr>
                      <a:r>
                        <a:rPr lang="en-US" sz="1200">
                          <a:effectLst/>
                        </a:rPr>
                        <a:t>Optional Sensor Glass Thickness</a:t>
                      </a:r>
                      <a:endParaRPr lang="en-CA" sz="1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0.7 [mm]</a:t>
                      </a:r>
                      <a:endParaRPr lang="en-CA"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209583563"/>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5"/>
          <p:cNvSpPr>
            <a:spLocks noGrp="1" noChangeArrowheads="1"/>
          </p:cNvSpPr>
          <p:nvPr>
            <p:ph type="title" idx="4294967295"/>
          </p:nvPr>
        </p:nvSpPr>
        <p:spPr/>
        <p:txBody>
          <a:bodyPr/>
          <a:lstStyle/>
          <a:p>
            <a:pPr eaLnBrk="1" hangingPunct="1">
              <a:defRPr/>
            </a:pPr>
            <a:r>
              <a:rPr lang="en-US"/>
              <a:t>What is ULTRA?	</a:t>
            </a:r>
          </a:p>
        </p:txBody>
      </p:sp>
      <p:sp>
        <p:nvSpPr>
          <p:cNvPr id="158723" name="Rectangle 8"/>
          <p:cNvSpPr>
            <a:spLocks noGrp="1" noChangeArrowheads="1"/>
          </p:cNvSpPr>
          <p:nvPr>
            <p:ph type="body" sz="half" idx="4294967295"/>
          </p:nvPr>
        </p:nvSpPr>
        <p:spPr>
          <a:xfrm>
            <a:off x="381000" y="1295400"/>
            <a:ext cx="5257800" cy="5334000"/>
          </a:xfrm>
        </p:spPr>
        <p:txBody>
          <a:bodyPr/>
          <a:lstStyle/>
          <a:p>
            <a:pPr eaLnBrk="1" hangingPunct="1">
              <a:lnSpc>
                <a:spcPct val="80000"/>
              </a:lnSpc>
              <a:defRPr/>
            </a:pPr>
            <a:endParaRPr lang="en-US" sz="1600"/>
          </a:p>
          <a:p>
            <a:pPr eaLnBrk="1" hangingPunct="1">
              <a:lnSpc>
                <a:spcPct val="80000"/>
              </a:lnSpc>
              <a:defRPr/>
            </a:pPr>
            <a:r>
              <a:rPr lang="en-US" sz="1600"/>
              <a:t>Resistive based touch sensor with highly durable glass outer surface</a:t>
            </a:r>
          </a:p>
          <a:p>
            <a:pPr eaLnBrk="1" hangingPunct="1">
              <a:lnSpc>
                <a:spcPct val="80000"/>
              </a:lnSpc>
              <a:buFont typeface="Wingdings" pitchFamily="2" charset="2"/>
              <a:buNone/>
              <a:defRPr/>
            </a:pPr>
            <a:endParaRPr lang="en-US" sz="1600"/>
          </a:p>
          <a:p>
            <a:pPr eaLnBrk="1" hangingPunct="1">
              <a:lnSpc>
                <a:spcPct val="80000"/>
              </a:lnSpc>
              <a:defRPr/>
            </a:pPr>
            <a:r>
              <a:rPr lang="en-US" sz="1600"/>
              <a:t>Ultra-thin borosilicate glass/polyester lamination provides 6.5 Mohs flexible glass top sheet that is incredibly strong and resistive to scratching, chemical solvents, dirt, water, flames, etc.</a:t>
            </a:r>
          </a:p>
          <a:p>
            <a:pPr eaLnBrk="1" hangingPunct="1">
              <a:lnSpc>
                <a:spcPct val="80000"/>
              </a:lnSpc>
              <a:defRPr/>
            </a:pPr>
            <a:endParaRPr lang="en-US" sz="1600"/>
          </a:p>
          <a:p>
            <a:pPr eaLnBrk="1" hangingPunct="1">
              <a:lnSpc>
                <a:spcPct val="80000"/>
              </a:lnSpc>
              <a:defRPr/>
            </a:pPr>
            <a:r>
              <a:rPr lang="en-US" sz="1600"/>
              <a:t>Available 100 gloss anti-glare or clear versions available</a:t>
            </a:r>
          </a:p>
          <a:p>
            <a:pPr eaLnBrk="1" hangingPunct="1">
              <a:lnSpc>
                <a:spcPct val="80000"/>
              </a:lnSpc>
              <a:buFont typeface="Wingdings" pitchFamily="2" charset="2"/>
              <a:buNone/>
              <a:defRPr/>
            </a:pPr>
            <a:endParaRPr lang="en-US" sz="1600"/>
          </a:p>
          <a:p>
            <a:pPr eaLnBrk="1" hangingPunct="1">
              <a:lnSpc>
                <a:spcPct val="80000"/>
              </a:lnSpc>
              <a:defRPr/>
            </a:pPr>
            <a:r>
              <a:rPr lang="en-US" sz="1600"/>
              <a:t>Pressure activated technology that provides tactile sense</a:t>
            </a:r>
          </a:p>
          <a:p>
            <a:pPr eaLnBrk="1" hangingPunct="1">
              <a:lnSpc>
                <a:spcPct val="80000"/>
              </a:lnSpc>
              <a:buFont typeface="Wingdings" pitchFamily="2" charset="2"/>
              <a:buNone/>
              <a:defRPr/>
            </a:pPr>
            <a:endParaRPr lang="en-US" sz="1600"/>
          </a:p>
          <a:p>
            <a:pPr eaLnBrk="1" hangingPunct="1">
              <a:lnSpc>
                <a:spcPct val="80000"/>
              </a:lnSpc>
              <a:defRPr/>
            </a:pPr>
            <a:r>
              <a:rPr lang="en-US" sz="1600"/>
              <a:t>Utilizes standard 4 or 5-wire controllers</a:t>
            </a:r>
          </a:p>
          <a:p>
            <a:pPr eaLnBrk="1" hangingPunct="1">
              <a:lnSpc>
                <a:spcPct val="80000"/>
              </a:lnSpc>
              <a:buFont typeface="Wingdings" pitchFamily="2" charset="2"/>
              <a:buNone/>
              <a:defRPr/>
            </a:pPr>
            <a:endParaRPr lang="en-US" sz="1600"/>
          </a:p>
          <a:p>
            <a:pPr eaLnBrk="1" hangingPunct="1">
              <a:lnSpc>
                <a:spcPct val="80000"/>
              </a:lnSpc>
              <a:defRPr/>
            </a:pPr>
            <a:r>
              <a:rPr lang="en-US" sz="1600"/>
              <a:t>Can be applied from small to large format touch screens</a:t>
            </a:r>
          </a:p>
          <a:p>
            <a:pPr eaLnBrk="1" hangingPunct="1">
              <a:lnSpc>
                <a:spcPct val="80000"/>
              </a:lnSpc>
              <a:buFont typeface="Wingdings" pitchFamily="2" charset="2"/>
              <a:buNone/>
              <a:defRPr/>
            </a:pPr>
            <a:endParaRPr lang="en-US" sz="1600"/>
          </a:p>
          <a:p>
            <a:pPr eaLnBrk="1" hangingPunct="1">
              <a:lnSpc>
                <a:spcPct val="80000"/>
              </a:lnSpc>
              <a:defRPr/>
            </a:pPr>
            <a:r>
              <a:rPr lang="en-US" sz="1600"/>
              <a:t>Internal surface anti-Newton Ring type A/G coating</a:t>
            </a:r>
          </a:p>
          <a:p>
            <a:pPr eaLnBrk="1" hangingPunct="1">
              <a:lnSpc>
                <a:spcPct val="80000"/>
              </a:lnSpc>
              <a:defRPr/>
            </a:pPr>
            <a:endParaRPr lang="en-US" sz="1600"/>
          </a:p>
          <a:p>
            <a:pPr eaLnBrk="1" hangingPunct="1">
              <a:lnSpc>
                <a:spcPct val="80000"/>
              </a:lnSpc>
              <a:defRPr/>
            </a:pPr>
            <a:endParaRPr lang="en-US" sz="1800"/>
          </a:p>
        </p:txBody>
      </p:sp>
      <p:graphicFrame>
        <p:nvGraphicFramePr>
          <p:cNvPr id="16388" name="Object 4"/>
          <p:cNvGraphicFramePr>
            <a:graphicFrameLocks noGrp="1" noChangeAspect="1"/>
          </p:cNvGraphicFramePr>
          <p:nvPr>
            <p:ph idx="4294967295"/>
          </p:nvPr>
        </p:nvGraphicFramePr>
        <p:xfrm>
          <a:off x="5380038" y="2387600"/>
          <a:ext cx="3306762" cy="3082925"/>
        </p:xfrm>
        <a:graphic>
          <a:graphicData uri="http://schemas.openxmlformats.org/presentationml/2006/ole">
            <mc:AlternateContent xmlns:mc="http://schemas.openxmlformats.org/markup-compatibility/2006">
              <mc:Choice xmlns:v="urn:schemas-microsoft-com:vml" Requires="v">
                <p:oleObj name="Visio" r:id="rId3" imgW="6476086" imgH="6740388" progId="">
                  <p:embed/>
                </p:oleObj>
              </mc:Choice>
              <mc:Fallback>
                <p:oleObj name="Visio" r:id="rId3" imgW="6476086" imgH="6740388"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0038" y="2387600"/>
                        <a:ext cx="3306762"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01"/>
          <p:cNvSpPr>
            <a:spLocks noGrp="1" noChangeArrowheads="1"/>
          </p:cNvSpPr>
          <p:nvPr>
            <p:ph type="title" idx="4294967295"/>
          </p:nvPr>
        </p:nvSpPr>
        <p:spPr/>
        <p:txBody>
          <a:bodyPr/>
          <a:lstStyle/>
          <a:p>
            <a:pPr eaLnBrk="1" hangingPunct="1">
              <a:defRPr/>
            </a:pPr>
            <a:r>
              <a:rPr lang="en-US" dirty="0">
                <a:solidFill>
                  <a:schemeClr val="tx1"/>
                </a:solidFill>
              </a:rPr>
              <a:t>ULTRA Specs, </a:t>
            </a:r>
            <a:r>
              <a:rPr lang="en-US" sz="2400" dirty="0">
                <a:solidFill>
                  <a:schemeClr val="tx1"/>
                </a:solidFill>
              </a:rPr>
              <a:t>continued</a:t>
            </a:r>
          </a:p>
        </p:txBody>
      </p:sp>
      <p:graphicFrame>
        <p:nvGraphicFramePr>
          <p:cNvPr id="187451" name="Group 59"/>
          <p:cNvGraphicFramePr>
            <a:graphicFrameLocks noGrp="1"/>
          </p:cNvGraphicFramePr>
          <p:nvPr>
            <p:ph sz="half" idx="4294967295"/>
            <p:extLst>
              <p:ext uri="{D42A27DB-BD31-4B8C-83A1-F6EECF244321}">
                <p14:modId xmlns:p14="http://schemas.microsoft.com/office/powerpoint/2010/main" val="1530914328"/>
              </p:ext>
            </p:extLst>
          </p:nvPr>
        </p:nvGraphicFramePr>
        <p:xfrm>
          <a:off x="4645025" y="1447800"/>
          <a:ext cx="3675063" cy="5257803"/>
        </p:xfrm>
        <a:graphic>
          <a:graphicData uri="http://schemas.openxmlformats.org/drawingml/2006/table">
            <a:tbl>
              <a:tblPr/>
              <a:tblGrid>
                <a:gridCol w="1362075">
                  <a:extLst>
                    <a:ext uri="{9D8B030D-6E8A-4147-A177-3AD203B41FA5}">
                      <a16:colId xmlns:a16="http://schemas.microsoft.com/office/drawing/2014/main" val="20000"/>
                    </a:ext>
                  </a:extLst>
                </a:gridCol>
                <a:gridCol w="2312988">
                  <a:extLst>
                    <a:ext uri="{9D8B030D-6E8A-4147-A177-3AD203B41FA5}">
                      <a16:colId xmlns:a16="http://schemas.microsoft.com/office/drawing/2014/main" val="20001"/>
                    </a:ext>
                  </a:extLst>
                </a:gridCol>
              </a:tblGrid>
              <a:tr h="257175">
                <a:tc>
                  <a:txBody>
                    <a:bodyPr/>
                    <a:lstStyle/>
                    <a:p>
                      <a:pPr marL="342900" marR="0" lvl="0" indent="-342900" algn="l" defTabSz="914400" rtl="0" eaLnBrk="1" fontAlgn="t" latinLnBrk="0" hangingPunct="1">
                        <a:lnSpc>
                          <a:spcPct val="100000"/>
                        </a:lnSpc>
                        <a:spcBef>
                          <a:spcPct val="0"/>
                        </a:spcBef>
                        <a:spcAft>
                          <a:spcPct val="0"/>
                        </a:spcAft>
                        <a:buClrTx/>
                        <a:buSzTx/>
                        <a:buFont typeface="Tahoma" charset="0"/>
                        <a:buNone/>
                        <a:tabLst/>
                      </a:pPr>
                      <a:r>
                        <a:rPr kumimoji="0" lang="en-US" sz="900" b="1"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Durability</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 </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800">
                <a:tc>
                  <a:txBody>
                    <a:bodyPr/>
                    <a:lstStyle/>
                    <a:p>
                      <a:pPr marL="342900" marR="0" lvl="0" indent="-34290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Surface Hardness</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6.5 Mohs’</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6738">
                <a:tc>
                  <a:txBody>
                    <a:bodyPr/>
                    <a:lstStyle/>
                    <a:p>
                      <a:pPr marL="342900" marR="0" lvl="0" indent="-34290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Vandal Proof</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Will continue to operate after deep scoring with knife or other metal implement. </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1163">
                <a:tc>
                  <a:txBody>
                    <a:bodyPr/>
                    <a:lstStyle/>
                    <a:p>
                      <a:pPr marL="342900" marR="0" lvl="0" indent="-34290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Fire proof</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Surface unaffected by open flames, cigarettes burns or sparks.</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7175">
                <a:tc>
                  <a:txBody>
                    <a:bodyPr/>
                    <a:lstStyle/>
                    <a:p>
                      <a:pPr marL="342900" marR="0" lvl="0" indent="-34290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Sensor Life</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70 million touches per point</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7838">
                <a:tc>
                  <a:txBody>
                    <a:bodyPr/>
                    <a:lstStyle/>
                    <a:p>
                      <a:pPr marL="342900" marR="0" lvl="0" indent="-34290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Shock Vibration</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In accordance with UL291 when installed in a suitable correct bezel</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74713">
                <a:tc>
                  <a:txBody>
                    <a:bodyPr/>
                    <a:lstStyle/>
                    <a:p>
                      <a:pPr marL="342900" marR="0" lvl="0" indent="-34290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Impact Resistant</a:t>
                      </a:r>
                    </a:p>
                    <a:p>
                      <a:pPr marL="342900" marR="0" lvl="0" indent="-342900" algn="l" defTabSz="914400" rtl="0" eaLnBrk="1" fontAlgn="t" latinLnBrk="0" hangingPunct="1">
                        <a:lnSpc>
                          <a:spcPct val="100000"/>
                        </a:lnSpc>
                        <a:spcBef>
                          <a:spcPct val="0"/>
                        </a:spcBef>
                        <a:spcAft>
                          <a:spcPct val="0"/>
                        </a:spcAft>
                        <a:buClrTx/>
                        <a:buSzTx/>
                        <a:buFont typeface="Tahoma" charset="0"/>
                        <a:buNone/>
                        <a:tabLst/>
                      </a:pPr>
                      <a:r>
                        <a:rPr kumimoji="0" lang="en-US" sz="7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*enhanced substrate versions</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Meets UL-60950 and CSA C22.2 No. 60950 ball drop test (0.5 kg, 50 mm diameter ball dropped from height of 1.3 m) with enhanced backplane.</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874713">
                <a:tc>
                  <a:txBody>
                    <a:bodyPr/>
                    <a:lstStyle/>
                    <a:p>
                      <a:pPr marL="342900" marR="0" lvl="0" indent="-34290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Backplane strengthening</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Optional laminations of chemical strength, tempered glass and polycarbonate substrates to meet vandal proof, explosion proof housing and industrial specifications.</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65150">
                <a:tc>
                  <a:txBody>
                    <a:bodyPr/>
                    <a:lstStyle/>
                    <a:p>
                      <a:pPr marL="342900" marR="0" lvl="0" indent="-34290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Water</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Resistant to water droplets on the surface and impervious to moisture and humidity.</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11163">
                <a:tc>
                  <a:txBody>
                    <a:bodyPr/>
                    <a:lstStyle/>
                    <a:p>
                      <a:pPr marL="342900" marR="0" lvl="0" indent="-34290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Weather</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Resistant to snow, ice, rain, sleet, hail, wind, etc.</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57175">
                <a:tc>
                  <a:txBody>
                    <a:bodyPr/>
                    <a:lstStyle/>
                    <a:p>
                      <a:pPr marL="342900" marR="0" lvl="0" indent="-34290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Warranty</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Touchscreen: 5-year limited warranty</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graphicFrame>
        <p:nvGraphicFramePr>
          <p:cNvPr id="152048" name="Group 496"/>
          <p:cNvGraphicFramePr>
            <a:graphicFrameLocks noGrp="1"/>
          </p:cNvGraphicFramePr>
          <p:nvPr>
            <p:ph sz="half" idx="4294967295"/>
            <p:extLst>
              <p:ext uri="{D42A27DB-BD31-4B8C-83A1-F6EECF244321}">
                <p14:modId xmlns:p14="http://schemas.microsoft.com/office/powerpoint/2010/main" val="16226822"/>
              </p:ext>
            </p:extLst>
          </p:nvPr>
        </p:nvGraphicFramePr>
        <p:xfrm>
          <a:off x="821057" y="1143000"/>
          <a:ext cx="3675064" cy="2209801"/>
        </p:xfrm>
        <a:graphic>
          <a:graphicData uri="http://schemas.openxmlformats.org/drawingml/2006/table">
            <a:tbl>
              <a:tblPr/>
              <a:tblGrid>
                <a:gridCol w="881927">
                  <a:extLst>
                    <a:ext uri="{9D8B030D-6E8A-4147-A177-3AD203B41FA5}">
                      <a16:colId xmlns:a16="http://schemas.microsoft.com/office/drawing/2014/main" val="20000"/>
                    </a:ext>
                  </a:extLst>
                </a:gridCol>
                <a:gridCol w="2793137">
                  <a:extLst>
                    <a:ext uri="{9D8B030D-6E8A-4147-A177-3AD203B41FA5}">
                      <a16:colId xmlns:a16="http://schemas.microsoft.com/office/drawing/2014/main" val="20001"/>
                    </a:ext>
                  </a:extLst>
                </a:gridCol>
              </a:tblGrid>
              <a:tr h="319124">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1"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Optical</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 </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7707">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Light Transmission</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84% +/–5% at 550 nm wavelength</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5263">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Haze and Clarity (Typical Values)</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ULTRA - Haze 2%, Clarity 95%</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7707">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Second surface coating</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Anti-Newton ring type A/G</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12346" name="Picture 498" descr="BatPic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352800"/>
            <a:ext cx="39624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5" descr="image003"/>
          <p:cNvSpPr>
            <a:spLocks noChangeAspect="1" noChangeArrowheads="1"/>
          </p:cNvSpPr>
          <p:nvPr/>
        </p:nvSpPr>
        <p:spPr bwMode="auto">
          <a:xfrm>
            <a:off x="1828800" y="-328613"/>
            <a:ext cx="5486400" cy="7515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13315" name="Rectangle 22"/>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AD Metro ULTRA</a:t>
            </a:r>
          </a:p>
        </p:txBody>
      </p:sp>
      <p:sp>
        <p:nvSpPr>
          <p:cNvPr id="13316" name="Rectangle 23"/>
          <p:cNvSpPr>
            <a:spLocks noGrp="1" noChangeArrowheads="1"/>
          </p:cNvSpPr>
          <p:nvPr>
            <p:ph type="body" sz="half"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a:effectLst/>
              </a:rPr>
              <a:t>Can your Touch Screen</a:t>
            </a:r>
          </a:p>
          <a:p>
            <a:r>
              <a:rPr lang="en-US" altLang="en-US" sz="2800">
                <a:effectLst/>
              </a:rPr>
              <a:t>Take this beating?</a:t>
            </a:r>
          </a:p>
          <a:p>
            <a:r>
              <a:rPr lang="en-US" altLang="en-US" sz="2800">
                <a:effectLst/>
              </a:rPr>
              <a:t>Works with Glove</a:t>
            </a:r>
          </a:p>
          <a:p>
            <a:r>
              <a:rPr lang="en-US" altLang="en-US" sz="2800">
                <a:effectLst/>
              </a:rPr>
              <a:t>Works wet</a:t>
            </a:r>
          </a:p>
          <a:p>
            <a:r>
              <a:rPr lang="en-US" altLang="en-US" sz="2800">
                <a:effectLst/>
              </a:rPr>
              <a:t>Toughest Resistive</a:t>
            </a:r>
          </a:p>
        </p:txBody>
      </p:sp>
      <p:sp>
        <p:nvSpPr>
          <p:cNvPr id="13317" name="Rectangle 24"/>
          <p:cNvSpPr>
            <a:spLocks noGrp="1" noChangeArrowheads="1" noTextEdit="1"/>
          </p:cNvSpPr>
          <p:nvPr>
            <p:ph type="media" sz="half" idx="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3318" name="AutoShape 9" descr="image003"/>
          <p:cNvSpPr>
            <a:spLocks noChangeAspect="1" noChangeArrowheads="1"/>
          </p:cNvSpPr>
          <p:nvPr/>
        </p:nvSpPr>
        <p:spPr bwMode="auto">
          <a:xfrm>
            <a:off x="217488" y="46038"/>
            <a:ext cx="5486400" cy="751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13319" name="AutoShape 11" descr="image003"/>
          <p:cNvSpPr>
            <a:spLocks noChangeAspect="1" noChangeArrowheads="1"/>
          </p:cNvSpPr>
          <p:nvPr/>
        </p:nvSpPr>
        <p:spPr bwMode="auto">
          <a:xfrm>
            <a:off x="217488" y="46038"/>
            <a:ext cx="5486400" cy="751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13320" name="AutoShape 14" descr="image003"/>
          <p:cNvSpPr>
            <a:spLocks noChangeAspect="1" noChangeArrowheads="1"/>
          </p:cNvSpPr>
          <p:nvPr/>
        </p:nvSpPr>
        <p:spPr bwMode="auto">
          <a:xfrm>
            <a:off x="217488" y="46038"/>
            <a:ext cx="5486400" cy="751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13321" name="AutoShape 18" descr="image003"/>
          <p:cNvSpPr>
            <a:spLocks noChangeAspect="1" noChangeArrowheads="1"/>
          </p:cNvSpPr>
          <p:nvPr/>
        </p:nvSpPr>
        <p:spPr bwMode="auto">
          <a:xfrm>
            <a:off x="217488" y="46038"/>
            <a:ext cx="5486400" cy="751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pic>
        <p:nvPicPr>
          <p:cNvPr id="13322" name="Picture 26" descr="Impac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514600"/>
            <a:ext cx="3810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ULTRA Differences</a:t>
            </a:r>
          </a:p>
        </p:txBody>
      </p:sp>
      <p:sp>
        <p:nvSpPr>
          <p:cNvPr id="14339" name="Rectangle 5"/>
          <p:cNvSpPr>
            <a:spLocks noGrp="1" noChangeArrowheads="1" noTextEdit="1"/>
          </p:cNvSpPr>
          <p:nvPr>
            <p:ph type="media" sz="half"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4340" name="Rectangle 6"/>
          <p:cNvSpPr>
            <a:spLocks noGrp="1" noChangeArrowheads="1"/>
          </p:cNvSpPr>
          <p:nvPr>
            <p:ph type="body" sz="half" idx="2"/>
          </p:nvPr>
        </p:nvSpPr>
        <p:spPr>
          <a:xfrm>
            <a:off x="4648200" y="1600200"/>
            <a:ext cx="40386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1400" b="1">
                <a:effectLst/>
              </a:rPr>
              <a:t>ULTRA Variants</a:t>
            </a:r>
            <a:r>
              <a:rPr lang="en-US" altLang="en-US" sz="1400">
                <a:effectLst/>
              </a:rPr>
              <a:t> </a:t>
            </a:r>
            <a:br>
              <a:rPr lang="en-US" altLang="en-US" sz="1400">
                <a:effectLst/>
              </a:rPr>
            </a:br>
            <a:r>
              <a:rPr lang="en-US" altLang="en-US" sz="1400">
                <a:effectLst/>
              </a:rPr>
              <a:t>With such a durable outer layer, ULTRA lends itself to implementations that will be exposed to extreme abuse. Applications such as public kiosks that are prone to vandalism, systems deployed into heavy engineering or mining environments, general ruggedized equipment, etc. To meet the demands of these kinds of applications A D Metro has developed a process to laminate various backplane substrates to the ULTRA touch sensors: </a:t>
            </a:r>
            <a:endParaRPr lang="en-US" altLang="en-US" sz="1400" b="1">
              <a:effectLst/>
            </a:endParaRPr>
          </a:p>
          <a:p>
            <a:pPr>
              <a:lnSpc>
                <a:spcPct val="80000"/>
              </a:lnSpc>
            </a:pPr>
            <a:r>
              <a:rPr lang="en-US" altLang="en-US" sz="1400" b="1">
                <a:effectLst/>
              </a:rPr>
              <a:t>Absolute ULTRA</a:t>
            </a:r>
            <a:br>
              <a:rPr lang="en-US" altLang="en-US" sz="1400">
                <a:effectLst/>
              </a:rPr>
            </a:br>
            <a:r>
              <a:rPr lang="en-US" altLang="en-US" sz="1400">
                <a:effectLst/>
              </a:rPr>
              <a:t>Absolute ULTRA employs a polycarbonate backplane lamination. This option was designed to meet the needs of explosion proof rated equipment, typically for the oil and gas industry. This sort of equipment already protects computer displays with 12mm polycarbonate panels. Absolute ULTRA is the first touch sensor suitable for deployment in such explosion proof rated equipment. </a:t>
            </a:r>
            <a:endParaRPr lang="en-US" altLang="en-US" sz="1400" b="1">
              <a:effectLst/>
            </a:endParaRPr>
          </a:p>
          <a:p>
            <a:pPr>
              <a:lnSpc>
                <a:spcPct val="80000"/>
              </a:lnSpc>
            </a:pPr>
            <a:r>
              <a:rPr lang="en-US" altLang="en-US" sz="1400" b="1">
                <a:effectLst/>
              </a:rPr>
              <a:t>UltimateULTRA</a:t>
            </a:r>
            <a:br>
              <a:rPr lang="en-US" altLang="en-US" sz="1400">
                <a:effectLst/>
              </a:rPr>
            </a:br>
            <a:r>
              <a:rPr lang="en-US" altLang="en-US" sz="1400">
                <a:effectLst/>
              </a:rPr>
              <a:t>Ultimate ULTRA employs chemically strengthened or heat tempered glass backplane laminations. For applications that require additional durability and protection of the display itself, then UltimateULTRA is the solution</a:t>
            </a:r>
          </a:p>
        </p:txBody>
      </p:sp>
      <p:pic>
        <p:nvPicPr>
          <p:cNvPr id="14341" name="Picture 8" descr="UltraVariants287x3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01775"/>
            <a:ext cx="4079875"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idx="4294967295"/>
          </p:nvPr>
        </p:nvSpPr>
        <p:spPr/>
        <p:txBody>
          <a:bodyPr/>
          <a:lstStyle/>
          <a:p>
            <a:pPr eaLnBrk="1" hangingPunct="1">
              <a:defRPr/>
            </a:pPr>
            <a:r>
              <a:rPr lang="en-US"/>
              <a:t>Key Innovation</a:t>
            </a:r>
          </a:p>
        </p:txBody>
      </p:sp>
      <p:sp>
        <p:nvSpPr>
          <p:cNvPr id="161795" name="Rectangle 3"/>
          <p:cNvSpPr>
            <a:spLocks noGrp="1" noChangeArrowheads="1"/>
          </p:cNvSpPr>
          <p:nvPr>
            <p:ph type="body" idx="4294967295"/>
          </p:nvPr>
        </p:nvSpPr>
        <p:spPr>
          <a:xfrm>
            <a:off x="457200" y="1600200"/>
            <a:ext cx="5437188" cy="4264025"/>
          </a:xfrm>
        </p:spPr>
        <p:txBody>
          <a:bodyPr/>
          <a:lstStyle/>
          <a:p>
            <a:pPr eaLnBrk="1" hangingPunct="1">
              <a:lnSpc>
                <a:spcPct val="80000"/>
              </a:lnSpc>
              <a:defRPr/>
            </a:pPr>
            <a:endParaRPr lang="en-US" sz="2000"/>
          </a:p>
          <a:p>
            <a:pPr eaLnBrk="1" hangingPunct="1">
              <a:lnSpc>
                <a:spcPct val="80000"/>
              </a:lnSpc>
              <a:defRPr/>
            </a:pPr>
            <a:r>
              <a:rPr lang="en-US" sz="2000"/>
              <a:t>Advanced material engineering</a:t>
            </a:r>
          </a:p>
          <a:p>
            <a:pPr eaLnBrk="1" hangingPunct="1">
              <a:lnSpc>
                <a:spcPct val="80000"/>
              </a:lnSpc>
              <a:buFont typeface="Wingdings" pitchFamily="2" charset="2"/>
              <a:buNone/>
              <a:defRPr/>
            </a:pPr>
            <a:endParaRPr lang="en-US" sz="2000"/>
          </a:p>
          <a:p>
            <a:pPr eaLnBrk="1" hangingPunct="1">
              <a:lnSpc>
                <a:spcPct val="80000"/>
              </a:lnSpc>
              <a:defRPr/>
            </a:pPr>
            <a:r>
              <a:rPr lang="en-US" sz="2000"/>
              <a:t>O.1mm borosilicate glass laminated to .7mm ITO coated polyester in an optically perfect fashion</a:t>
            </a:r>
          </a:p>
          <a:p>
            <a:pPr eaLnBrk="1" hangingPunct="1">
              <a:lnSpc>
                <a:spcPct val="80000"/>
              </a:lnSpc>
              <a:buFont typeface="Wingdings" pitchFamily="2" charset="2"/>
              <a:buNone/>
              <a:defRPr/>
            </a:pPr>
            <a:endParaRPr lang="en-US" sz="2000"/>
          </a:p>
          <a:p>
            <a:pPr eaLnBrk="1" hangingPunct="1">
              <a:lnSpc>
                <a:spcPct val="80000"/>
              </a:lnSpc>
              <a:defRPr/>
            </a:pPr>
            <a:r>
              <a:rPr lang="en-US" sz="2000"/>
              <a:t>Patent protected bonding process that overcomes the difficulties of different coefficients of thermal expansion and contraction</a:t>
            </a:r>
          </a:p>
          <a:p>
            <a:pPr eaLnBrk="1" hangingPunct="1">
              <a:lnSpc>
                <a:spcPct val="80000"/>
              </a:lnSpc>
              <a:buFont typeface="Wingdings" pitchFamily="2" charset="2"/>
              <a:buNone/>
              <a:defRPr/>
            </a:pPr>
            <a:endParaRPr lang="en-US" sz="2000"/>
          </a:p>
          <a:p>
            <a:pPr eaLnBrk="1" hangingPunct="1">
              <a:lnSpc>
                <a:spcPct val="80000"/>
              </a:lnSpc>
              <a:defRPr/>
            </a:pPr>
            <a:r>
              <a:rPr lang="en-US" sz="2000"/>
              <a:t>Result is a flexible membrane for use in a resistive touch sensor that is incredibly tough and impervious to moisture, chemicals and the elements </a:t>
            </a:r>
          </a:p>
        </p:txBody>
      </p:sp>
      <p:pic>
        <p:nvPicPr>
          <p:cNvPr id="17412" name="Picture 6" descr="UltraPeelAw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888" y="2286000"/>
            <a:ext cx="2830512"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77" name="Rectangle 297"/>
          <p:cNvSpPr>
            <a:spLocks noGrp="1" noChangeArrowheads="1"/>
          </p:cNvSpPr>
          <p:nvPr>
            <p:ph sz="quarter" idx="4294967295"/>
          </p:nvPr>
        </p:nvSpPr>
        <p:spPr>
          <a:xfrm>
            <a:off x="0" y="0"/>
            <a:ext cx="8991600" cy="6858000"/>
          </a:xfrm>
        </p:spPr>
        <p:txBody>
          <a:bodyPr/>
          <a:lstStyle/>
          <a:p>
            <a:pPr lvl="1" eaLnBrk="1" hangingPunct="1">
              <a:buFont typeface="Wingdings" pitchFamily="2" charset="2"/>
              <a:buNone/>
              <a:defRPr/>
            </a:pPr>
            <a:endParaRPr lang="en-US" sz="2000" b="1" i="1" dirty="0">
              <a:solidFill>
                <a:schemeClr val="hlink"/>
              </a:solidFill>
            </a:endParaRPr>
          </a:p>
          <a:p>
            <a:pPr lvl="1" eaLnBrk="1" hangingPunct="1">
              <a:buNone/>
              <a:defRPr/>
            </a:pPr>
            <a:r>
              <a:rPr lang="en-US" sz="2400" b="1" dirty="0"/>
              <a:t>Oceanside Technical Sales Inc. represent manufactures worldwide for our factory design/sales/ services </a:t>
            </a:r>
            <a:r>
              <a:rPr lang="en-US" b="1" dirty="0"/>
              <a:t>. </a:t>
            </a:r>
          </a:p>
          <a:p>
            <a:pPr lvl="1" eaLnBrk="1" hangingPunct="1">
              <a:buFont typeface="Wingdings" pitchFamily="2" charset="2"/>
              <a:buNone/>
              <a:defRPr/>
            </a:pPr>
            <a:endParaRPr lang="en-US" sz="1800" b="1" i="1" dirty="0"/>
          </a:p>
        </p:txBody>
      </p:sp>
      <p:sp>
        <p:nvSpPr>
          <p:cNvPr id="97578" name="Rectangle 298"/>
          <p:cNvSpPr>
            <a:spLocks noGrp="1" noChangeArrowheads="1"/>
          </p:cNvSpPr>
          <p:nvPr>
            <p:ph sz="quarter" idx="4294967295"/>
          </p:nvPr>
        </p:nvSpPr>
        <p:spPr>
          <a:xfrm>
            <a:off x="152400" y="2057400"/>
            <a:ext cx="8991600" cy="4800600"/>
          </a:xfrm>
        </p:spPr>
        <p:txBody>
          <a:bodyPr/>
          <a:lstStyle/>
          <a:p>
            <a:pPr marL="0" indent="0" eaLnBrk="1" hangingPunct="1">
              <a:buNone/>
              <a:defRPr/>
            </a:pPr>
            <a:r>
              <a:rPr lang="en-US" sz="1200" b="1" dirty="0">
                <a:latin typeface="Arial" panose="020B0604020202020204" pitchFamily="34" charset="0"/>
                <a:cs typeface="Arial" panose="020B0604020202020204" pitchFamily="34" charset="0"/>
              </a:rPr>
              <a:t>AD Metro- Capacitive, Projective Capacitive, Armored Resistive, S.A.W.  Custom Touch Screen factory builds. </a:t>
            </a:r>
          </a:p>
          <a:p>
            <a:pPr marL="0" indent="0" eaLnBrk="1" hangingPunct="1">
              <a:buNone/>
              <a:defRPr/>
            </a:pPr>
            <a:endParaRPr lang="en-US" sz="1200" b="1" dirty="0">
              <a:latin typeface="Arial" panose="020B0604020202020204" pitchFamily="34" charset="0"/>
              <a:cs typeface="Arial" panose="020B0604020202020204" pitchFamily="34" charset="0"/>
            </a:endParaRPr>
          </a:p>
          <a:p>
            <a:pPr marL="0" indent="0" eaLnBrk="1" hangingPunct="1">
              <a:buNone/>
              <a:defRPr/>
            </a:pPr>
            <a:r>
              <a:rPr lang="en-US" sz="1200" b="1" dirty="0">
                <a:latin typeface="Arial" panose="020B0604020202020204" pitchFamily="34" charset="0"/>
                <a:cs typeface="Arial" panose="020B0604020202020204" pitchFamily="34" charset="0"/>
              </a:rPr>
              <a:t>Luminary Optics- High Bright Industrial TFT/LCD displays and filters plus optical Bonding</a:t>
            </a:r>
          </a:p>
          <a:p>
            <a:pPr marL="0" indent="0" eaLnBrk="1" hangingPunct="1">
              <a:buNone/>
              <a:defRPr/>
            </a:pPr>
            <a:r>
              <a:rPr lang="en-US" sz="1200" b="1" dirty="0">
                <a:latin typeface="Arial" panose="020B0604020202020204" pitchFamily="34" charset="0"/>
                <a:cs typeface="Arial" panose="020B0604020202020204" pitchFamily="34" charset="0"/>
              </a:rPr>
              <a:t> </a:t>
            </a:r>
          </a:p>
          <a:p>
            <a:pPr marL="0" indent="0" eaLnBrk="1" hangingPunct="1">
              <a:buNone/>
              <a:defRPr/>
            </a:pPr>
            <a:r>
              <a:rPr lang="en-US" sz="1200" b="1" dirty="0">
                <a:latin typeface="Arial" panose="020B0604020202020204" pitchFamily="34" charset="0"/>
                <a:cs typeface="Arial" panose="020B0604020202020204" pitchFamily="34" charset="0"/>
              </a:rPr>
              <a:t>Tech Print-  Custom Printing, Membrane and Silicon Key Pads, Labels, Name Plates, Aerospace, Defense</a:t>
            </a:r>
          </a:p>
          <a:p>
            <a:pPr marL="0" indent="0" eaLnBrk="1" hangingPunct="1">
              <a:buNone/>
              <a:defRPr/>
            </a:pPr>
            <a:endParaRPr lang="en-US" sz="1200" b="1" dirty="0">
              <a:latin typeface="Arial" panose="020B0604020202020204" pitchFamily="34" charset="0"/>
              <a:cs typeface="Arial" panose="020B0604020202020204" pitchFamily="34" charset="0"/>
            </a:endParaRPr>
          </a:p>
          <a:p>
            <a:pPr marL="0" indent="0" eaLnBrk="1" hangingPunct="1">
              <a:buNone/>
              <a:defRPr/>
            </a:pPr>
            <a:r>
              <a:rPr lang="en-US" sz="1200" b="1" dirty="0">
                <a:latin typeface="Arial" panose="020B0604020202020204" pitchFamily="34" charset="0"/>
                <a:cs typeface="Arial" panose="020B0604020202020204" pitchFamily="34" charset="0"/>
              </a:rPr>
              <a:t>  Advance Data Technology-Test Labs, Standard and Obsolete IC’s Standard and Military IC circuits testing</a:t>
            </a:r>
          </a:p>
          <a:p>
            <a:pPr marL="0" indent="0" eaLnBrk="1" hangingPunct="1">
              <a:buNone/>
              <a:defRPr/>
            </a:pPr>
            <a:endParaRPr lang="en-US" sz="1200" b="1" dirty="0">
              <a:latin typeface="Arial" panose="020B0604020202020204" pitchFamily="34" charset="0"/>
              <a:cs typeface="Arial" panose="020B0604020202020204" pitchFamily="34" charset="0"/>
            </a:endParaRPr>
          </a:p>
          <a:p>
            <a:pPr marL="0" indent="0" eaLnBrk="1" hangingPunct="1">
              <a:buNone/>
              <a:defRPr/>
            </a:pPr>
            <a:r>
              <a:rPr lang="en-US" sz="1200" b="1" dirty="0">
                <a:solidFill>
                  <a:srgbClr val="FFFFCC"/>
                </a:solidFill>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Promate Display,   Industrial LCD/TFT and custom Standard Plus high bright Open Frame Displays</a:t>
            </a:r>
          </a:p>
          <a:p>
            <a:pPr marL="0" indent="0" eaLnBrk="1" hangingPunct="1">
              <a:buNone/>
              <a:defRPr/>
            </a:pPr>
            <a:endParaRPr lang="en-US" sz="1200" b="1" dirty="0">
              <a:solidFill>
                <a:srgbClr val="FFC000"/>
              </a:solidFill>
              <a:latin typeface="Arial" panose="020B0604020202020204" pitchFamily="34" charset="0"/>
              <a:cs typeface="Arial" panose="020B0604020202020204" pitchFamily="34" charset="0"/>
            </a:endParaRPr>
          </a:p>
          <a:p>
            <a:pPr marL="0" indent="0" eaLnBrk="1" hangingPunct="1">
              <a:buNone/>
              <a:defRPr/>
            </a:pPr>
            <a:r>
              <a:rPr lang="en-US" sz="1200" b="1" dirty="0">
                <a:latin typeface="Arial" panose="020B0604020202020204" pitchFamily="34" charset="0"/>
                <a:cs typeface="Arial" panose="020B0604020202020204" pitchFamily="34" charset="0"/>
              </a:rPr>
              <a:t>Electronic Solutions Technologies- Memories, Custom embedded applications</a:t>
            </a:r>
          </a:p>
          <a:p>
            <a:pPr marL="0" indent="0" eaLnBrk="1" hangingPunct="1">
              <a:buNone/>
              <a:defRPr/>
            </a:pPr>
            <a:endParaRPr lang="en-US" sz="1200" b="1" dirty="0">
              <a:latin typeface="Arial" panose="020B0604020202020204" pitchFamily="34" charset="0"/>
              <a:cs typeface="Arial" panose="020B0604020202020204" pitchFamily="34" charset="0"/>
            </a:endParaRPr>
          </a:p>
          <a:p>
            <a:pPr marL="0" indent="0" eaLnBrk="1" hangingPunct="1">
              <a:buNone/>
              <a:defRPr/>
            </a:pPr>
            <a:r>
              <a:rPr lang="en-US" sz="1200" b="1" dirty="0">
                <a:latin typeface="Arial" panose="020B0604020202020204" pitchFamily="34" charset="0"/>
                <a:cs typeface="Arial" panose="020B0604020202020204" pitchFamily="34" charset="0"/>
              </a:rPr>
              <a:t> DRA Component Services-Test Labs- Testing Aerospace, Defense, Medical, STD.</a:t>
            </a:r>
          </a:p>
          <a:p>
            <a:pPr marL="0" indent="0" eaLnBrk="1" hangingPunct="1">
              <a:buNone/>
              <a:defRPr/>
            </a:pPr>
            <a:endParaRPr lang="en-US" sz="1200" b="1" dirty="0">
              <a:latin typeface="Arial" panose="020B0604020202020204" pitchFamily="34" charset="0"/>
              <a:cs typeface="Arial" panose="020B0604020202020204" pitchFamily="34" charset="0"/>
            </a:endParaRPr>
          </a:p>
          <a:p>
            <a:pPr marL="0" indent="0" eaLnBrk="1" hangingPunct="1">
              <a:buNone/>
              <a:defRPr/>
            </a:pPr>
            <a:r>
              <a:rPr lang="en-US" sz="1200" b="1" dirty="0">
                <a:latin typeface="Arial" panose="020B0604020202020204" pitchFamily="34" charset="0"/>
                <a:cs typeface="Arial" panose="020B0604020202020204" pitchFamily="34" charset="0"/>
              </a:rPr>
              <a:t> Precision Metals- Metal Fabrication, Machining, Painting, Silk-screening, Aerospace, Defense, Homeland Security</a:t>
            </a:r>
          </a:p>
          <a:p>
            <a:pPr marL="0" indent="0" eaLnBrk="1" hangingPunct="1">
              <a:buNone/>
              <a:defRPr/>
            </a:pPr>
            <a:endParaRPr lang="en-US" sz="1200" b="1" dirty="0">
              <a:latin typeface="Arial" panose="020B0604020202020204" pitchFamily="34" charset="0"/>
              <a:cs typeface="Arial" panose="020B0604020202020204" pitchFamily="34" charset="0"/>
            </a:endParaRPr>
          </a:p>
          <a:p>
            <a:pPr marL="0" indent="0" eaLnBrk="1" hangingPunct="1">
              <a:buNone/>
              <a:defRPr/>
            </a:pPr>
            <a:r>
              <a:rPr lang="en-US" sz="1200" b="1" dirty="0">
                <a:latin typeface="Arial" panose="020B0604020202020204" pitchFamily="34" charset="0"/>
                <a:cs typeface="Arial" panose="020B0604020202020204" pitchFamily="34" charset="0"/>
              </a:rPr>
              <a:t>Foam Factory- Complete custom customer packaging manufacture, Aerospace, Defense, Homeland Security</a:t>
            </a:r>
          </a:p>
          <a:p>
            <a:pPr marL="0" indent="0" eaLnBrk="1" hangingPunct="1">
              <a:buNone/>
              <a:defRPr/>
            </a:pPr>
            <a:endParaRPr lang="en-US" sz="1200" b="1" dirty="0">
              <a:latin typeface="Arial" panose="020B0604020202020204" pitchFamily="34" charset="0"/>
              <a:cs typeface="Arial" panose="020B0604020202020204" pitchFamily="34" charset="0"/>
            </a:endParaRPr>
          </a:p>
          <a:p>
            <a:pPr marL="0" indent="0" eaLnBrk="1" hangingPunct="1">
              <a:buNone/>
              <a:defRPr/>
            </a:pPr>
            <a:r>
              <a:rPr lang="en-US" sz="1200" b="1" dirty="0">
                <a:latin typeface="Arial" panose="020B0604020202020204" pitchFamily="34" charset="0"/>
                <a:cs typeface="Arial" panose="020B0604020202020204" pitchFamily="34" charset="0"/>
              </a:rPr>
              <a:t>Edge Electronics- Top 50 U.S. Distributers of Electronic Components and Display assemblies and enhancements.</a:t>
            </a:r>
          </a:p>
          <a:p>
            <a:pPr marL="457200" indent="-457200" eaLnBrk="1" hangingPunct="1">
              <a:defRPr/>
            </a:pPr>
            <a:endParaRPr lang="en-US" sz="1200" dirty="0"/>
          </a:p>
          <a:p>
            <a:pPr marL="457200" indent="-457200" eaLnBrk="1" hangingPunct="1">
              <a:buFont typeface="Wingdings" pitchFamily="2" charset="2"/>
              <a:buNone/>
              <a:defRPr/>
            </a:pPr>
            <a:br>
              <a:rPr lang="en-US" sz="2400" dirty="0"/>
            </a:br>
            <a:endParaRPr lang="en-US" sz="1200" dirty="0"/>
          </a:p>
          <a:p>
            <a:pPr marL="457200" indent="-457200" eaLnBrk="1" hangingPunct="1">
              <a:buFontTx/>
              <a:buAutoNum type="arabicPeriod" startAt="6"/>
              <a:defRPr/>
            </a:pPr>
            <a:endParaRPr lang="en-US" sz="1200" dirty="0"/>
          </a:p>
          <a:p>
            <a:pPr marL="457200" indent="-457200" eaLnBrk="1" hangingPunct="1">
              <a:buFont typeface="Wingdings" pitchFamily="2" charset="2"/>
              <a:buNone/>
              <a:defRPr/>
            </a:pPr>
            <a:r>
              <a:rPr lang="en-US" sz="1200" dirty="0"/>
              <a:t>           </a:t>
            </a:r>
          </a:p>
          <a:p>
            <a:pPr marL="457200" indent="-457200" eaLnBrk="1" hangingPunct="1">
              <a:buFont typeface="Wingdings" pitchFamily="2" charset="2"/>
              <a:buNone/>
              <a:defRPr/>
            </a:pPr>
            <a:endParaRPr lang="en-US" sz="1200" dirty="0"/>
          </a:p>
          <a:p>
            <a:pPr marL="457200" indent="-457200" eaLnBrk="1" hangingPunct="1">
              <a:buFont typeface="Wingdings" pitchFamily="2" charset="2"/>
              <a:buNone/>
              <a:defRPr/>
            </a:pPr>
            <a:endParaRPr lang="en-US" sz="1200" dirty="0"/>
          </a:p>
          <a:p>
            <a:pPr marL="457200" indent="-457200" eaLnBrk="1" hangingPunct="1">
              <a:buFont typeface="Wingdings" pitchFamily="2" charset="2"/>
              <a:buNone/>
              <a:defRPr/>
            </a:pPr>
            <a:endParaRPr lang="en-US" sz="1200" dirty="0"/>
          </a:p>
          <a:p>
            <a:pPr marL="457200" indent="-457200" eaLnBrk="1" hangingPunct="1">
              <a:buFont typeface="Wingdings" pitchFamily="2" charset="2"/>
              <a:buNone/>
              <a:defRPr/>
            </a:pPr>
            <a:endParaRPr lang="en-US" sz="1200" dirty="0"/>
          </a:p>
          <a:p>
            <a:pPr marL="457200" indent="-457200" eaLnBrk="1" hangingPunct="1">
              <a:buFontTx/>
              <a:buAutoNum type="arabicPeriod"/>
              <a:defRPr/>
            </a:pPr>
            <a:endParaRPr lang="en-US" sz="1200" dirty="0"/>
          </a:p>
          <a:p>
            <a:pPr marL="457200" indent="-457200" eaLnBrk="1" hangingPunct="1">
              <a:buFont typeface="Wingdings" pitchFamily="2" charset="2"/>
              <a:buNone/>
              <a:defRPr/>
            </a:pPr>
            <a:r>
              <a:rPr lang="en-US" sz="2000" dirty="0"/>
              <a:t>.</a:t>
            </a:r>
          </a:p>
          <a:p>
            <a:pPr marL="457200" indent="-457200" eaLnBrk="1" hangingPunct="1">
              <a:buFont typeface="Wingdings" pitchFamily="2" charset="2"/>
              <a:buNone/>
              <a:defRPr/>
            </a:pPr>
            <a:r>
              <a:rPr lang="en-US" sz="1200"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idx="4294967295"/>
          </p:nvPr>
        </p:nvSpPr>
        <p:spPr/>
        <p:txBody>
          <a:bodyPr/>
          <a:lstStyle/>
          <a:p>
            <a:pPr eaLnBrk="1" hangingPunct="1">
              <a:defRPr/>
            </a:pPr>
            <a:r>
              <a:rPr lang="en-US"/>
              <a:t>Benefits of ULTRA</a:t>
            </a:r>
          </a:p>
        </p:txBody>
      </p:sp>
      <p:sp>
        <p:nvSpPr>
          <p:cNvPr id="164867" name="Rectangle 3"/>
          <p:cNvSpPr>
            <a:spLocks noGrp="1" noChangeArrowheads="1"/>
          </p:cNvSpPr>
          <p:nvPr>
            <p:ph type="body" idx="4294967295"/>
          </p:nvPr>
        </p:nvSpPr>
        <p:spPr>
          <a:xfrm>
            <a:off x="381000" y="1295400"/>
            <a:ext cx="6096000" cy="5562600"/>
          </a:xfrm>
        </p:spPr>
        <p:txBody>
          <a:bodyPr/>
          <a:lstStyle/>
          <a:p>
            <a:pPr eaLnBrk="1" hangingPunct="1">
              <a:lnSpc>
                <a:spcPct val="80000"/>
              </a:lnSpc>
              <a:defRPr/>
            </a:pPr>
            <a:endParaRPr lang="en-US" sz="1000"/>
          </a:p>
          <a:p>
            <a:pPr eaLnBrk="1" hangingPunct="1">
              <a:lnSpc>
                <a:spcPct val="80000"/>
              </a:lnSpc>
              <a:defRPr/>
            </a:pPr>
            <a:r>
              <a:rPr lang="en-US" sz="1400"/>
              <a:t>Abrasion and scratch resistant</a:t>
            </a:r>
          </a:p>
          <a:p>
            <a:pPr eaLnBrk="1" hangingPunct="1">
              <a:lnSpc>
                <a:spcPct val="80000"/>
              </a:lnSpc>
              <a:buFont typeface="Wingdings" pitchFamily="2" charset="2"/>
              <a:buNone/>
              <a:defRPr/>
            </a:pPr>
            <a:endParaRPr lang="en-US" sz="1400"/>
          </a:p>
          <a:p>
            <a:pPr eaLnBrk="1" hangingPunct="1">
              <a:lnSpc>
                <a:spcPct val="80000"/>
              </a:lnSpc>
              <a:defRPr/>
            </a:pPr>
            <a:r>
              <a:rPr lang="en-US" sz="1400"/>
              <a:t>Impervious to chemicals, solvents, flame, etc.</a:t>
            </a:r>
          </a:p>
          <a:p>
            <a:pPr eaLnBrk="1" hangingPunct="1">
              <a:lnSpc>
                <a:spcPct val="80000"/>
              </a:lnSpc>
              <a:buFont typeface="Wingdings" pitchFamily="2" charset="2"/>
              <a:buNone/>
              <a:defRPr/>
            </a:pPr>
            <a:endParaRPr lang="en-US" sz="1400"/>
          </a:p>
          <a:p>
            <a:pPr eaLnBrk="1" hangingPunct="1">
              <a:lnSpc>
                <a:spcPct val="80000"/>
              </a:lnSpc>
              <a:defRPr/>
            </a:pPr>
            <a:r>
              <a:rPr lang="en-US" sz="1400"/>
              <a:t>Provides a complete moisture barrier – ideal for very humid environments. Over time, moisture will permeate the polyester in a conventional resistive sensor</a:t>
            </a:r>
          </a:p>
          <a:p>
            <a:pPr eaLnBrk="1" hangingPunct="1">
              <a:lnSpc>
                <a:spcPct val="80000"/>
              </a:lnSpc>
              <a:buFont typeface="Wingdings" pitchFamily="2" charset="2"/>
              <a:buNone/>
              <a:defRPr/>
            </a:pPr>
            <a:endParaRPr lang="en-US" sz="1400"/>
          </a:p>
          <a:p>
            <a:pPr eaLnBrk="1" hangingPunct="1">
              <a:lnSpc>
                <a:spcPct val="80000"/>
              </a:lnSpc>
              <a:defRPr/>
            </a:pPr>
            <a:r>
              <a:rPr lang="en-US" sz="1400"/>
              <a:t>Top-sheet does not shatter and continues to operate even after extreme abuse such as deep scoring, repeated hammer blows and other vandalism</a:t>
            </a:r>
          </a:p>
          <a:p>
            <a:pPr eaLnBrk="1" hangingPunct="1">
              <a:lnSpc>
                <a:spcPct val="80000"/>
              </a:lnSpc>
              <a:buFont typeface="Wingdings" pitchFamily="2" charset="2"/>
              <a:buNone/>
              <a:defRPr/>
            </a:pPr>
            <a:endParaRPr lang="en-US" sz="1400"/>
          </a:p>
          <a:p>
            <a:pPr eaLnBrk="1" hangingPunct="1">
              <a:lnSpc>
                <a:spcPct val="80000"/>
              </a:lnSpc>
              <a:defRPr/>
            </a:pPr>
            <a:r>
              <a:rPr lang="en-US" sz="1400"/>
              <a:t>Contributes to public safety and reduces liability by keeping broken display or substrate glass behind the outer membrane</a:t>
            </a:r>
          </a:p>
          <a:p>
            <a:pPr eaLnBrk="1" hangingPunct="1">
              <a:lnSpc>
                <a:spcPct val="80000"/>
              </a:lnSpc>
              <a:buFont typeface="Wingdings" pitchFamily="2" charset="2"/>
              <a:buNone/>
              <a:defRPr/>
            </a:pPr>
            <a:endParaRPr lang="en-US" sz="1400"/>
          </a:p>
          <a:p>
            <a:pPr eaLnBrk="1" hangingPunct="1">
              <a:lnSpc>
                <a:spcPct val="80000"/>
              </a:lnSpc>
              <a:defRPr/>
            </a:pPr>
            <a:r>
              <a:rPr lang="en-US" sz="1400"/>
              <a:t>Maintains all typical benefits of resistive technology; glove or stylus activation, good EMI/EMF profile, simple/inexpensive controllers, tactile feedback, accurate, cost effective</a:t>
            </a:r>
          </a:p>
          <a:p>
            <a:pPr eaLnBrk="1" hangingPunct="1">
              <a:lnSpc>
                <a:spcPct val="80000"/>
              </a:lnSpc>
              <a:buFont typeface="Wingdings" pitchFamily="2" charset="2"/>
              <a:buNone/>
              <a:defRPr/>
            </a:pPr>
            <a:endParaRPr lang="en-US" sz="1400"/>
          </a:p>
          <a:p>
            <a:pPr eaLnBrk="1" hangingPunct="1">
              <a:lnSpc>
                <a:spcPct val="80000"/>
              </a:lnSpc>
              <a:defRPr/>
            </a:pPr>
            <a:r>
              <a:rPr lang="en-US" sz="1400"/>
              <a:t>Eliminates “pillowing” effective common to regular resistive sensors</a:t>
            </a:r>
          </a:p>
          <a:p>
            <a:pPr eaLnBrk="1" hangingPunct="1">
              <a:lnSpc>
                <a:spcPct val="80000"/>
              </a:lnSpc>
              <a:buFont typeface="Wingdings" pitchFamily="2" charset="2"/>
              <a:buNone/>
              <a:defRPr/>
            </a:pPr>
            <a:endParaRPr lang="en-US" sz="1400"/>
          </a:p>
          <a:p>
            <a:pPr eaLnBrk="1" hangingPunct="1">
              <a:lnSpc>
                <a:spcPct val="80000"/>
              </a:lnSpc>
              <a:defRPr/>
            </a:pPr>
            <a:r>
              <a:rPr lang="en-US" sz="1400"/>
              <a:t>The slightly stiffer membrane significantly extends the operational life of 4 and 5-wire sensors by reducing fracturing of the ITO coated polyester, which is the most common failure for standard resistive sensors</a:t>
            </a:r>
          </a:p>
          <a:p>
            <a:pPr eaLnBrk="1" hangingPunct="1">
              <a:lnSpc>
                <a:spcPct val="80000"/>
              </a:lnSpc>
              <a:buFont typeface="Wingdings" pitchFamily="2" charset="2"/>
              <a:buNone/>
              <a:defRPr/>
            </a:pPr>
            <a:r>
              <a:rPr lang="en-US" sz="1200"/>
              <a:t> </a:t>
            </a:r>
          </a:p>
          <a:p>
            <a:pPr eaLnBrk="1" hangingPunct="1">
              <a:lnSpc>
                <a:spcPct val="80000"/>
              </a:lnSpc>
              <a:buFont typeface="Wingdings" pitchFamily="2" charset="2"/>
              <a:buNone/>
              <a:defRPr/>
            </a:pPr>
            <a:endParaRPr lang="en-US" sz="1200"/>
          </a:p>
          <a:p>
            <a:pPr eaLnBrk="1" hangingPunct="1">
              <a:lnSpc>
                <a:spcPct val="80000"/>
              </a:lnSpc>
              <a:buFont typeface="Wingdings" pitchFamily="2" charset="2"/>
              <a:buNone/>
              <a:defRPr/>
            </a:pPr>
            <a:endParaRPr lang="en-US" sz="1200"/>
          </a:p>
          <a:p>
            <a:pPr eaLnBrk="1" hangingPunct="1">
              <a:lnSpc>
                <a:spcPct val="80000"/>
              </a:lnSpc>
              <a:buFont typeface="Wingdings" pitchFamily="2" charset="2"/>
              <a:buNone/>
              <a:defRPr/>
            </a:pPr>
            <a:endParaRPr lang="en-US" sz="1200"/>
          </a:p>
          <a:p>
            <a:pPr lvl="1" eaLnBrk="1" hangingPunct="1">
              <a:lnSpc>
                <a:spcPct val="80000"/>
              </a:lnSpc>
              <a:defRPr/>
            </a:pPr>
            <a:endParaRPr lang="en-US" sz="900"/>
          </a:p>
        </p:txBody>
      </p:sp>
      <p:pic>
        <p:nvPicPr>
          <p:cNvPr id="18436" name="Picture 5" descr="ham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0325" y="2362200"/>
            <a:ext cx="273367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idx="4294967295"/>
          </p:nvPr>
        </p:nvSpPr>
        <p:spPr/>
        <p:txBody>
          <a:bodyPr/>
          <a:lstStyle/>
          <a:p>
            <a:pPr eaLnBrk="1" hangingPunct="1">
              <a:defRPr/>
            </a:pPr>
            <a:r>
              <a:rPr lang="en-US"/>
              <a:t>ROI Considerations</a:t>
            </a:r>
          </a:p>
        </p:txBody>
      </p:sp>
      <p:sp>
        <p:nvSpPr>
          <p:cNvPr id="169987" name="Rectangle 3"/>
          <p:cNvSpPr>
            <a:spLocks noGrp="1" noChangeArrowheads="1"/>
          </p:cNvSpPr>
          <p:nvPr>
            <p:ph type="body" idx="4294967295"/>
          </p:nvPr>
        </p:nvSpPr>
        <p:spPr>
          <a:xfrm>
            <a:off x="457200" y="1676400"/>
            <a:ext cx="7053263" cy="4343400"/>
          </a:xfrm>
        </p:spPr>
        <p:txBody>
          <a:bodyPr/>
          <a:lstStyle/>
          <a:p>
            <a:pPr eaLnBrk="1" hangingPunct="1">
              <a:defRPr/>
            </a:pPr>
            <a:r>
              <a:rPr lang="en-US" sz="2400"/>
              <a:t>Significant reduction in replacement and field maintenance costs</a:t>
            </a:r>
          </a:p>
          <a:p>
            <a:pPr eaLnBrk="1" hangingPunct="1">
              <a:defRPr/>
            </a:pPr>
            <a:r>
              <a:rPr lang="en-US" sz="2400"/>
              <a:t>Compatible with standard 5-wire controllers and controller chips-sets. Much less costly than capacitive electronics</a:t>
            </a:r>
          </a:p>
          <a:p>
            <a:pPr eaLnBrk="1" hangingPunct="1">
              <a:defRPr/>
            </a:pPr>
            <a:r>
              <a:rPr lang="en-US" sz="2400"/>
              <a:t>No retraining of field technicians required on new technology</a:t>
            </a:r>
          </a:p>
          <a:p>
            <a:pPr eaLnBrk="1" hangingPunct="1">
              <a:defRPr/>
            </a:pPr>
            <a:r>
              <a:rPr lang="en-US" sz="2400"/>
              <a:t>When used with A D Metro drivers; capacitive, regular resistive and ULTRA sensors are interchangeable – reducing logistic, support and maintenance costs</a:t>
            </a:r>
          </a:p>
          <a:p>
            <a:pPr eaLnBrk="1" hangingPunct="1">
              <a:buFont typeface="Wingdings" pitchFamily="2" charset="2"/>
              <a:buNone/>
              <a:defRPr/>
            </a:pPr>
            <a:endParaRPr lang="en-US" sz="2400"/>
          </a:p>
          <a:p>
            <a:pPr eaLnBrk="1" hangingPunct="1">
              <a:defRPr/>
            </a:pPr>
            <a:endParaRPr lang="en-US" sz="2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UltraVaria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200400"/>
            <a:ext cx="2057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59" name="Rectangle 2"/>
          <p:cNvSpPr>
            <a:spLocks noGrp="1" noChangeArrowheads="1"/>
          </p:cNvSpPr>
          <p:nvPr>
            <p:ph type="title" idx="4294967295"/>
          </p:nvPr>
        </p:nvSpPr>
        <p:spPr/>
        <p:txBody>
          <a:bodyPr/>
          <a:lstStyle/>
          <a:p>
            <a:pPr eaLnBrk="1" hangingPunct="1">
              <a:defRPr/>
            </a:pPr>
            <a:r>
              <a:rPr lang="en-US"/>
              <a:t>ULTRA Options </a:t>
            </a:r>
          </a:p>
        </p:txBody>
      </p:sp>
      <p:sp>
        <p:nvSpPr>
          <p:cNvPr id="173060" name="Rectangle 3"/>
          <p:cNvSpPr>
            <a:spLocks noGrp="1" noChangeArrowheads="1"/>
          </p:cNvSpPr>
          <p:nvPr>
            <p:ph type="body" idx="4294967295"/>
          </p:nvPr>
        </p:nvSpPr>
        <p:spPr>
          <a:xfrm>
            <a:off x="228600" y="1676400"/>
            <a:ext cx="7467600" cy="4876800"/>
          </a:xfrm>
        </p:spPr>
        <p:txBody>
          <a:bodyPr/>
          <a:lstStyle/>
          <a:p>
            <a:pPr lvl="1" eaLnBrk="1" hangingPunct="1">
              <a:lnSpc>
                <a:spcPct val="80000"/>
              </a:lnSpc>
              <a:buFont typeface="Wingdings" pitchFamily="2" charset="2"/>
              <a:buNone/>
              <a:defRPr/>
            </a:pPr>
            <a:r>
              <a:rPr lang="en-US" sz="1800" b="1"/>
              <a:t>For improved impact resistance, ULTRA is offered with re-enforced substrates – </a:t>
            </a:r>
            <a:r>
              <a:rPr lang="en-US" sz="1600"/>
              <a:t>additional glass or polycarbonate panels are optically bonded to rear of standard ULTRA sensors.</a:t>
            </a:r>
          </a:p>
          <a:p>
            <a:pPr lvl="1" eaLnBrk="1" hangingPunct="1">
              <a:lnSpc>
                <a:spcPct val="80000"/>
              </a:lnSpc>
              <a:buFont typeface="Wingdings" pitchFamily="2" charset="2"/>
              <a:buNone/>
              <a:defRPr/>
            </a:pPr>
            <a:endParaRPr lang="en-US" sz="1800" b="1"/>
          </a:p>
          <a:p>
            <a:pPr lvl="3" eaLnBrk="1" hangingPunct="1">
              <a:lnSpc>
                <a:spcPct val="80000"/>
              </a:lnSpc>
              <a:defRPr/>
            </a:pPr>
            <a:r>
              <a:rPr lang="en-US" sz="1600" b="1"/>
              <a:t>Ultimate ULTRA</a:t>
            </a:r>
            <a:endParaRPr lang="en-US" sz="1600"/>
          </a:p>
          <a:p>
            <a:pPr lvl="4" eaLnBrk="1" hangingPunct="1">
              <a:lnSpc>
                <a:spcPct val="80000"/>
              </a:lnSpc>
              <a:defRPr/>
            </a:pPr>
            <a:r>
              <a:rPr lang="en-US" sz="1600"/>
              <a:t>Various thickness tempered or chemically strengthened glass</a:t>
            </a:r>
          </a:p>
          <a:p>
            <a:pPr lvl="3" eaLnBrk="1" hangingPunct="1">
              <a:lnSpc>
                <a:spcPct val="80000"/>
              </a:lnSpc>
              <a:buFont typeface="Wingdings" pitchFamily="2" charset="2"/>
              <a:buNone/>
              <a:defRPr/>
            </a:pPr>
            <a:endParaRPr lang="en-US" sz="1600"/>
          </a:p>
          <a:p>
            <a:pPr lvl="3" eaLnBrk="1" hangingPunct="1">
              <a:lnSpc>
                <a:spcPct val="80000"/>
              </a:lnSpc>
              <a:defRPr/>
            </a:pPr>
            <a:r>
              <a:rPr lang="en-US" sz="1600" b="1"/>
              <a:t>Absolute ULTRA</a:t>
            </a:r>
            <a:endParaRPr lang="en-US" sz="1600"/>
          </a:p>
          <a:p>
            <a:pPr lvl="4" eaLnBrk="1" hangingPunct="1">
              <a:lnSpc>
                <a:spcPct val="80000"/>
              </a:lnSpc>
              <a:defRPr/>
            </a:pPr>
            <a:r>
              <a:rPr lang="en-US" sz="1600"/>
              <a:t>Lamination of 12mm polycarbonate backplane</a:t>
            </a:r>
          </a:p>
          <a:p>
            <a:pPr lvl="4" eaLnBrk="1" hangingPunct="1">
              <a:lnSpc>
                <a:spcPct val="80000"/>
              </a:lnSpc>
              <a:defRPr/>
            </a:pPr>
            <a:r>
              <a:rPr lang="en-US" sz="1600"/>
              <a:t>Suitable for use in explosion proof rated equipment</a:t>
            </a:r>
          </a:p>
          <a:p>
            <a:pPr lvl="1" eaLnBrk="1" hangingPunct="1">
              <a:lnSpc>
                <a:spcPct val="80000"/>
              </a:lnSpc>
              <a:defRPr/>
            </a:pPr>
            <a:endParaRPr lang="en-US" sz="2000"/>
          </a:p>
          <a:p>
            <a:pPr lvl="1" eaLnBrk="1" hangingPunct="1">
              <a:lnSpc>
                <a:spcPct val="80000"/>
              </a:lnSpc>
              <a:buFont typeface="Wingdings" pitchFamily="2" charset="2"/>
              <a:buNone/>
              <a:defRPr/>
            </a:pPr>
            <a:r>
              <a:rPr lang="en-US" sz="1800" b="1"/>
              <a:t>Custom</a:t>
            </a:r>
            <a:r>
              <a:rPr lang="en-US" sz="1800"/>
              <a:t> </a:t>
            </a:r>
          </a:p>
          <a:p>
            <a:pPr lvl="2" eaLnBrk="1" hangingPunct="1">
              <a:lnSpc>
                <a:spcPct val="80000"/>
              </a:lnSpc>
              <a:defRPr/>
            </a:pPr>
            <a:r>
              <a:rPr lang="en-US" sz="1600"/>
              <a:t> sizes up to 23” </a:t>
            </a:r>
          </a:p>
          <a:p>
            <a:pPr lvl="3" eaLnBrk="1" hangingPunct="1">
              <a:lnSpc>
                <a:spcPct val="80000"/>
              </a:lnSpc>
              <a:defRPr/>
            </a:pPr>
            <a:r>
              <a:rPr lang="en-US" sz="1400"/>
              <a:t>NRE and minimum order required</a:t>
            </a:r>
          </a:p>
          <a:p>
            <a:pPr lvl="1" eaLnBrk="1" hangingPunct="1">
              <a:lnSpc>
                <a:spcPct val="80000"/>
              </a:lnSpc>
              <a:defRPr/>
            </a:pPr>
            <a:endParaRPr lang="en-US" sz="1800"/>
          </a:p>
          <a:p>
            <a:pPr lvl="1" eaLnBrk="1" hangingPunct="1">
              <a:lnSpc>
                <a:spcPct val="80000"/>
              </a:lnSpc>
              <a:buFont typeface="Wingdings" pitchFamily="2" charset="2"/>
              <a:buNone/>
              <a:defRPr/>
            </a:pPr>
            <a:r>
              <a:rPr lang="en-US" sz="1800" b="1"/>
              <a:t>ULTRA Conversion Program</a:t>
            </a:r>
            <a:r>
              <a:rPr lang="en-US" sz="1800"/>
              <a:t> </a:t>
            </a:r>
          </a:p>
          <a:p>
            <a:pPr lvl="2" eaLnBrk="1" hangingPunct="1">
              <a:lnSpc>
                <a:spcPct val="80000"/>
              </a:lnSpc>
              <a:defRPr/>
            </a:pPr>
            <a:r>
              <a:rPr lang="en-US" sz="1600"/>
              <a:t>ULTRA lamination can be applied to finished polyester sensors </a:t>
            </a:r>
          </a:p>
          <a:p>
            <a:pPr lvl="2" eaLnBrk="1" hangingPunct="1">
              <a:lnSpc>
                <a:spcPct val="80000"/>
              </a:lnSpc>
              <a:defRPr/>
            </a:pPr>
            <a:r>
              <a:rPr lang="en-US" sz="1600"/>
              <a:t>Enables conversion of existing spec’d product to ULTRA</a:t>
            </a:r>
          </a:p>
          <a:p>
            <a:pPr lvl="2" eaLnBrk="1" hangingPunct="1">
              <a:lnSpc>
                <a:spcPct val="80000"/>
              </a:lnSpc>
              <a:defRPr/>
            </a:pPr>
            <a:r>
              <a:rPr lang="en-US" sz="1600"/>
              <a:t>4 and 8-wire conversions</a:t>
            </a:r>
          </a:p>
          <a:p>
            <a:pPr lvl="3" eaLnBrk="1" hangingPunct="1">
              <a:lnSpc>
                <a:spcPct val="80000"/>
              </a:lnSpc>
              <a:defRPr/>
            </a:pPr>
            <a:endParaRPr lang="en-US"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idx="4294967295"/>
          </p:nvPr>
        </p:nvSpPr>
        <p:spPr/>
        <p:txBody>
          <a:bodyPr/>
          <a:lstStyle/>
          <a:p>
            <a:pPr eaLnBrk="1" hangingPunct="1">
              <a:defRPr/>
            </a:pPr>
            <a:r>
              <a:rPr lang="en-US"/>
              <a:t>ULTRA Option cont.</a:t>
            </a:r>
          </a:p>
        </p:txBody>
      </p:sp>
      <p:pic>
        <p:nvPicPr>
          <p:cNvPr id="22531" name="Picture 5" descr="UltraAbsolu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981200"/>
            <a:ext cx="2133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2" name="Rectangle 3"/>
          <p:cNvSpPr>
            <a:spLocks noGrp="1" noChangeArrowheads="1"/>
          </p:cNvSpPr>
          <p:nvPr>
            <p:ph type="body" idx="4294967295"/>
          </p:nvPr>
        </p:nvSpPr>
        <p:spPr>
          <a:xfrm>
            <a:off x="457200" y="1371600"/>
            <a:ext cx="7391400" cy="5257800"/>
          </a:xfrm>
        </p:spPr>
        <p:txBody>
          <a:bodyPr/>
          <a:lstStyle/>
          <a:p>
            <a:pPr marL="609600" indent="-609600" eaLnBrk="1" hangingPunct="1">
              <a:defRPr/>
            </a:pPr>
            <a:r>
              <a:rPr lang="en-US" sz="2800"/>
              <a:t>EMI Shielding </a:t>
            </a:r>
            <a:endParaRPr lang="en-US" sz="2800">
              <a:solidFill>
                <a:srgbClr val="FF0000"/>
              </a:solidFill>
            </a:endParaRPr>
          </a:p>
          <a:p>
            <a:pPr marL="990600" lvl="1" indent="-533400" eaLnBrk="1" hangingPunct="1">
              <a:defRPr/>
            </a:pPr>
            <a:r>
              <a:rPr lang="en-US" sz="2400"/>
              <a:t>Rear surface ITO coating, 100, 20 Ohm/sq/in</a:t>
            </a:r>
          </a:p>
          <a:p>
            <a:pPr marL="990600" lvl="1" indent="-533400" eaLnBrk="1" hangingPunct="1">
              <a:defRPr/>
            </a:pPr>
            <a:r>
              <a:rPr lang="en-US" sz="2400"/>
              <a:t>4 or 8 Ohm/sq/in conductive film</a:t>
            </a:r>
          </a:p>
          <a:p>
            <a:pPr marL="990600" lvl="1" indent="-533400" eaLnBrk="1" hangingPunct="1">
              <a:defRPr/>
            </a:pPr>
            <a:r>
              <a:rPr lang="en-US" sz="2400"/>
              <a:t>&lt;2 Ohm/sq/in micro mesh window</a:t>
            </a:r>
          </a:p>
          <a:p>
            <a:pPr marL="609600" indent="-609600" eaLnBrk="1" hangingPunct="1">
              <a:defRPr/>
            </a:pPr>
            <a:r>
              <a:rPr lang="en-US" sz="2800"/>
              <a:t>IR, Privacy and other film laminations</a:t>
            </a:r>
          </a:p>
          <a:p>
            <a:pPr marL="1371600" lvl="2" indent="-457200" eaLnBrk="1" hangingPunct="1">
              <a:buFont typeface="Wingdings" pitchFamily="2" charset="2"/>
              <a:buNone/>
              <a:defRPr/>
            </a:pPr>
            <a:endParaRPr lang="en-US" sz="2000"/>
          </a:p>
          <a:p>
            <a:pPr marL="609600" indent="-609600" eaLnBrk="1" hangingPunct="1">
              <a:defRPr/>
            </a:pPr>
            <a:r>
              <a:rPr lang="en-US" sz="2800"/>
              <a:t>8/4-Wire sensors utilizing anti-reflective polyester and rear surface treatments reduce internal surface reflection</a:t>
            </a:r>
          </a:p>
          <a:p>
            <a:pPr marL="1371600" lvl="2" indent="-457200" eaLnBrk="1" hangingPunct="1">
              <a:defRPr/>
            </a:pPr>
            <a:r>
              <a:rPr lang="en-US" sz="2000"/>
              <a:t>Enhances contrast and clarity for sunlight and bright overhead light applications</a:t>
            </a:r>
          </a:p>
          <a:p>
            <a:pPr marL="1371600" lvl="2" indent="-457200" eaLnBrk="1" hangingPunct="1">
              <a:buFont typeface="Wingdings" pitchFamily="2" charset="2"/>
              <a:buNone/>
              <a:defRPr/>
            </a:pPr>
            <a:endParaRPr lang="en-US" sz="2800"/>
          </a:p>
          <a:p>
            <a:pPr marL="1371600" lvl="2" indent="-457200" eaLnBrk="1" hangingPunct="1">
              <a:buFont typeface="Wingdings" pitchFamily="2" charset="2"/>
              <a:buNone/>
              <a:defRPr/>
            </a:pPr>
            <a:endParaRPr lang="en-US" sz="2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idx="4294967295"/>
          </p:nvPr>
        </p:nvSpPr>
        <p:spPr/>
        <p:txBody>
          <a:bodyPr/>
          <a:lstStyle/>
          <a:p>
            <a:pPr eaLnBrk="1" hangingPunct="1">
              <a:defRPr/>
            </a:pPr>
            <a:r>
              <a:rPr lang="en-US"/>
              <a:t>Custom Sensor Development</a:t>
            </a:r>
          </a:p>
        </p:txBody>
      </p:sp>
      <p:sp>
        <p:nvSpPr>
          <p:cNvPr id="181251" name="Rectangle 3"/>
          <p:cNvSpPr>
            <a:spLocks noGrp="1" noChangeArrowheads="1"/>
          </p:cNvSpPr>
          <p:nvPr>
            <p:ph type="body" idx="4294967295"/>
          </p:nvPr>
        </p:nvSpPr>
        <p:spPr>
          <a:xfrm>
            <a:off x="457200" y="1600200"/>
            <a:ext cx="7421563" cy="4800600"/>
          </a:xfrm>
        </p:spPr>
        <p:txBody>
          <a:bodyPr/>
          <a:lstStyle/>
          <a:p>
            <a:pPr eaLnBrk="1" hangingPunct="1">
              <a:defRPr/>
            </a:pPr>
            <a:r>
              <a:rPr lang="en-US" sz="2400" dirty="0"/>
              <a:t>ULTRA sensors are ideally suited to difficult to solve touch applications that often require customization and low volume production.</a:t>
            </a:r>
            <a:r>
              <a:rPr lang="en-US" dirty="0"/>
              <a:t> </a:t>
            </a:r>
          </a:p>
          <a:p>
            <a:pPr lvl="2" eaLnBrk="1" hangingPunct="1">
              <a:defRPr/>
            </a:pPr>
            <a:r>
              <a:rPr lang="en-US" sz="2000" b="1" dirty="0"/>
              <a:t>Laminating enhanced glass or polycarbonate backplanes to increase impact resistance</a:t>
            </a:r>
          </a:p>
          <a:p>
            <a:pPr lvl="2" eaLnBrk="1" hangingPunct="1">
              <a:defRPr/>
            </a:pPr>
            <a:r>
              <a:rPr lang="en-US" sz="2000" b="1" dirty="0"/>
              <a:t>Providing various ITO coatings or mesh laminations for RFI/EMI shielding, including sensors for MIL-461 rated environments </a:t>
            </a:r>
          </a:p>
          <a:p>
            <a:pPr lvl="2" eaLnBrk="1" hangingPunct="1">
              <a:defRPr/>
            </a:pPr>
            <a:r>
              <a:rPr lang="en-US" sz="2000" b="1" dirty="0"/>
              <a:t>Infra-red shielding to help reduce solar heating and protect LCD panels in outdoor locations</a:t>
            </a:r>
          </a:p>
          <a:p>
            <a:pPr lvl="2" eaLnBrk="1" hangingPunct="1">
              <a:defRPr/>
            </a:pPr>
            <a:r>
              <a:rPr lang="en-US" sz="2000" b="1" dirty="0"/>
              <a:t>Specific optical configurations such as A/G, A/R, anti-Newton ring and others</a:t>
            </a:r>
          </a:p>
          <a:p>
            <a:pPr lvl="2" eaLnBrk="1" hangingPunct="1">
              <a:defRPr/>
            </a:pPr>
            <a:r>
              <a:rPr lang="en-US" sz="2000" b="1" dirty="0"/>
              <a:t>Custom cable location and length</a:t>
            </a:r>
          </a:p>
          <a:p>
            <a:pPr lvl="4" eaLnBrk="1" hangingPunct="1">
              <a:defRPr/>
            </a:pPr>
            <a:endParaRPr lang="en-US" sz="1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idx="4294967295"/>
          </p:nvPr>
        </p:nvSpPr>
        <p:spPr>
          <a:xfrm>
            <a:off x="381000" y="76200"/>
            <a:ext cx="6934200" cy="1066800"/>
          </a:xfrm>
        </p:spPr>
        <p:txBody>
          <a:bodyPr/>
          <a:lstStyle/>
          <a:p>
            <a:pPr eaLnBrk="1" hangingPunct="1">
              <a:defRPr/>
            </a:pPr>
            <a:r>
              <a:rPr lang="en-US"/>
              <a:t>ULTRA – 5-wire Production Specs</a:t>
            </a:r>
          </a:p>
        </p:txBody>
      </p:sp>
      <p:sp>
        <p:nvSpPr>
          <p:cNvPr id="184323" name="Rectangle 3"/>
          <p:cNvSpPr>
            <a:spLocks noGrp="1" noChangeArrowheads="1"/>
          </p:cNvSpPr>
          <p:nvPr>
            <p:ph type="body" sz="half" idx="4294967295"/>
          </p:nvPr>
        </p:nvSpPr>
        <p:spPr>
          <a:xfrm>
            <a:off x="457200" y="1600200"/>
            <a:ext cx="4041775" cy="4525963"/>
          </a:xfrm>
        </p:spPr>
        <p:txBody>
          <a:bodyPr/>
          <a:lstStyle/>
          <a:p>
            <a:pPr eaLnBrk="1" hangingPunct="1">
              <a:defRPr/>
            </a:pPr>
            <a:endParaRPr lang="en-US" sz="2800"/>
          </a:p>
          <a:p>
            <a:pPr eaLnBrk="1" hangingPunct="1">
              <a:defRPr/>
            </a:pPr>
            <a:endParaRPr lang="en-US" sz="2800"/>
          </a:p>
        </p:txBody>
      </p:sp>
      <p:graphicFrame>
        <p:nvGraphicFramePr>
          <p:cNvPr id="175204" name="Group 100"/>
          <p:cNvGraphicFramePr>
            <a:graphicFrameLocks noGrp="1"/>
          </p:cNvGraphicFramePr>
          <p:nvPr>
            <p:ph sz="quarter" idx="4294967295"/>
            <p:extLst>
              <p:ext uri="{D42A27DB-BD31-4B8C-83A1-F6EECF244321}">
                <p14:modId xmlns:p14="http://schemas.microsoft.com/office/powerpoint/2010/main" val="2085056298"/>
              </p:ext>
            </p:extLst>
          </p:nvPr>
        </p:nvGraphicFramePr>
        <p:xfrm>
          <a:off x="311150" y="1600200"/>
          <a:ext cx="4041775" cy="5029200"/>
        </p:xfrm>
        <a:graphic>
          <a:graphicData uri="http://schemas.openxmlformats.org/drawingml/2006/table">
            <a:tbl>
              <a:tblPr/>
              <a:tblGrid>
                <a:gridCol w="1498600">
                  <a:extLst>
                    <a:ext uri="{9D8B030D-6E8A-4147-A177-3AD203B41FA5}">
                      <a16:colId xmlns:a16="http://schemas.microsoft.com/office/drawing/2014/main" val="20000"/>
                    </a:ext>
                  </a:extLst>
                </a:gridCol>
                <a:gridCol w="2543175">
                  <a:extLst>
                    <a:ext uri="{9D8B030D-6E8A-4147-A177-3AD203B41FA5}">
                      <a16:colId xmlns:a16="http://schemas.microsoft.com/office/drawing/2014/main" val="20001"/>
                    </a:ext>
                  </a:extLst>
                </a:gridCol>
              </a:tblGrid>
              <a:tr h="195263">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1"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Electrical</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a:ln>
                            <a:noFill/>
                          </a:ln>
                          <a:solidFill>
                            <a:schemeClr val="tx1"/>
                          </a:solidFill>
                          <a:effectLst>
                            <a:outerShdw blurRad="38100" dist="38100" dir="2700000" algn="tl">
                              <a:srgbClr val="000000"/>
                            </a:outerShdw>
                          </a:effectLst>
                          <a:latin typeface="Arial" charset="0"/>
                          <a:cs typeface="Arial" charset="0"/>
                        </a:rPr>
                        <a:t> </a:t>
                      </a:r>
                      <a:endParaRPr kumimoji="0" lang="en-US" sz="2400" b="0" i="0" u="none" strike="noStrike" cap="none" normalizeH="0" baseline="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5263">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Type</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a:ln>
                            <a:noFill/>
                          </a:ln>
                          <a:solidFill>
                            <a:schemeClr val="tx1"/>
                          </a:solidFill>
                          <a:effectLst>
                            <a:outerShdw blurRad="38100" dist="38100" dir="2700000" algn="tl">
                              <a:srgbClr val="000000"/>
                            </a:outerShdw>
                          </a:effectLst>
                          <a:latin typeface="Arial" charset="0"/>
                          <a:cs typeface="Arial" charset="0"/>
                        </a:rPr>
                        <a:t>5-Wire resistive</a:t>
                      </a:r>
                      <a:endParaRPr kumimoji="0" lang="en-US" sz="2400" b="0" i="0" u="none" strike="noStrike" cap="none" normalizeH="0" baseline="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5263">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Positional Accuracy</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a:ln>
                            <a:noFill/>
                          </a:ln>
                          <a:solidFill>
                            <a:schemeClr val="tx1"/>
                          </a:solidFill>
                          <a:effectLst>
                            <a:outerShdw blurRad="38100" dist="38100" dir="2700000" algn="tl">
                              <a:srgbClr val="000000"/>
                            </a:outerShdw>
                          </a:effectLst>
                          <a:latin typeface="Arial" charset="0"/>
                          <a:cs typeface="Arial" charset="0"/>
                        </a:rPr>
                        <a:t>+ / - 2.5mm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95263">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Corner to Corner Ohms</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a:ln>
                            <a:noFill/>
                          </a:ln>
                          <a:solidFill>
                            <a:schemeClr val="tx1"/>
                          </a:solidFill>
                          <a:effectLst>
                            <a:outerShdw blurRad="38100" dist="38100" dir="2700000" algn="tl">
                              <a:srgbClr val="000000"/>
                            </a:outerShdw>
                          </a:effectLst>
                          <a:latin typeface="Arial" charset="0"/>
                          <a:cs typeface="Arial" charset="0"/>
                        </a:rPr>
                        <a:t>40 - 60 ohms depending on size</a:t>
                      </a:r>
                      <a:endParaRPr kumimoji="0" lang="en-US" sz="2400" b="0" i="0" u="none" strike="noStrike" cap="none" normalizeH="0" baseline="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96850">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Controller</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a:ln>
                            <a:noFill/>
                          </a:ln>
                          <a:solidFill>
                            <a:schemeClr val="tx1"/>
                          </a:solidFill>
                          <a:effectLst>
                            <a:outerShdw blurRad="38100" dist="38100" dir="2700000" algn="tl">
                              <a:srgbClr val="000000"/>
                            </a:outerShdw>
                          </a:effectLst>
                          <a:latin typeface="Arial" charset="0"/>
                          <a:cs typeface="Arial" charset="0"/>
                        </a:rPr>
                        <a:t>Serial RS232 or USB 2.0</a:t>
                      </a:r>
                      <a:endParaRPr kumimoji="0" lang="en-US" sz="2400" b="0" i="0" u="none" strike="noStrike" cap="none" normalizeH="0" baseline="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95263">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Isolation</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a:ln>
                            <a:noFill/>
                          </a:ln>
                          <a:solidFill>
                            <a:schemeClr val="tx1"/>
                          </a:solidFill>
                          <a:effectLst>
                            <a:outerShdw blurRad="38100" dist="38100" dir="2700000" algn="tl">
                              <a:srgbClr val="000000"/>
                            </a:outerShdw>
                          </a:effectLst>
                          <a:latin typeface="Arial" charset="0"/>
                          <a:cs typeface="Arial" charset="0"/>
                        </a:rPr>
                        <a:t>&gt;= 15 M Ohms</a:t>
                      </a:r>
                      <a:endParaRPr kumimoji="0" lang="en-US" sz="2400" b="0" i="0" u="none" strike="noStrike" cap="none" normalizeH="0" baseline="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95263">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a:ln>
                            <a:noFill/>
                          </a:ln>
                          <a:solidFill>
                            <a:schemeClr val="tx1"/>
                          </a:solidFill>
                          <a:effectLst>
                            <a:outerShdw blurRad="38100" dist="38100" dir="2700000" algn="tl">
                              <a:srgbClr val="000000"/>
                            </a:outerShdw>
                          </a:effectLst>
                          <a:latin typeface="Arial" charset="0"/>
                          <a:cs typeface="Arial" charset="0"/>
                        </a:rPr>
                        <a:t>Cable Termination</a:t>
                      </a:r>
                      <a:endParaRPr kumimoji="0" lang="en-US" sz="2400" b="0" i="0" u="none" strike="noStrike" cap="none" normalizeH="0" baseline="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5 Pin AMP .1" centers</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1150">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a:ln>
                            <a:noFill/>
                          </a:ln>
                          <a:solidFill>
                            <a:schemeClr val="tx1"/>
                          </a:solidFill>
                          <a:effectLst>
                            <a:outerShdw blurRad="38100" dist="38100" dir="2700000" algn="tl">
                              <a:srgbClr val="000000"/>
                            </a:outerShdw>
                          </a:effectLst>
                          <a:latin typeface="Arial" charset="0"/>
                          <a:cs typeface="Arial" charset="0"/>
                        </a:rPr>
                        <a:t>Electrostatic</a:t>
                      </a:r>
                      <a:endParaRPr kumimoji="0" lang="en-US" sz="2400" b="0" i="0" u="none" strike="noStrike" cap="none" normalizeH="0" baseline="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Laminated glass assembly complies with EN 60950, UL 60950, and UL 544</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4325">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a:ln>
                            <a:noFill/>
                          </a:ln>
                          <a:solidFill>
                            <a:schemeClr val="tx1"/>
                          </a:solidFill>
                          <a:effectLst>
                            <a:outerShdw blurRad="38100" dist="38100" dir="2700000" algn="tl">
                              <a:srgbClr val="000000"/>
                            </a:outerShdw>
                          </a:effectLst>
                          <a:latin typeface="Arial" charset="0"/>
                          <a:cs typeface="Arial" charset="0"/>
                        </a:rPr>
                        <a:t> </a:t>
                      </a:r>
                      <a:endParaRPr kumimoji="0" lang="en-US" sz="2400" b="0" i="0" u="none" strike="noStrike" cap="none" normalizeH="0" baseline="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Per EN 61000-4-2, 1995: Withstands 20 discharges up to 15 kV</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a:ln>
                            <a:noFill/>
                          </a:ln>
                          <a:solidFill>
                            <a:schemeClr val="tx1"/>
                          </a:solidFill>
                          <a:effectLst>
                            <a:outerShdw blurRad="38100" dist="38100" dir="2700000" algn="tl">
                              <a:srgbClr val="000000"/>
                            </a:outerShdw>
                          </a:effectLst>
                          <a:latin typeface="Arial" charset="0"/>
                          <a:cs typeface="Arial" charset="0"/>
                        </a:rPr>
                        <a:t>Resolution</a:t>
                      </a:r>
                      <a:endParaRPr kumimoji="0" lang="en-US" sz="2400" b="0" i="0" u="none" strike="noStrike" cap="none" normalizeH="0" baseline="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Touch point density is based on controller resolution.  Typically 4096x4096</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95263">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1" i="0" u="none" strike="noStrike" cap="none" normalizeH="0" baseline="0">
                          <a:ln>
                            <a:noFill/>
                          </a:ln>
                          <a:solidFill>
                            <a:schemeClr val="tx1"/>
                          </a:solidFill>
                          <a:effectLst>
                            <a:outerShdw blurRad="38100" dist="38100" dir="2700000" algn="tl">
                              <a:srgbClr val="000000"/>
                            </a:outerShdw>
                          </a:effectLst>
                          <a:latin typeface="Arial" charset="0"/>
                          <a:cs typeface="Arial" charset="0"/>
                        </a:rPr>
                        <a:t>Mechanical</a:t>
                      </a:r>
                      <a:endParaRPr kumimoji="0" lang="en-US" sz="2400" b="0" i="0" u="none" strike="noStrike" cap="none" normalizeH="0" baseline="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 </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4325">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a:ln>
                            <a:noFill/>
                          </a:ln>
                          <a:solidFill>
                            <a:schemeClr val="tx1"/>
                          </a:solidFill>
                          <a:effectLst>
                            <a:outerShdw blurRad="38100" dist="38100" dir="2700000" algn="tl">
                              <a:srgbClr val="000000"/>
                            </a:outerShdw>
                          </a:effectLst>
                          <a:latin typeface="Arial" charset="0"/>
                          <a:cs typeface="Arial" charset="0"/>
                        </a:rPr>
                        <a:t>Available sizes</a:t>
                      </a:r>
                      <a:endParaRPr kumimoji="0" lang="en-US" sz="2400" b="0" i="0" u="none" strike="noStrike" cap="none" normalizeH="0" baseline="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6.4”, 10.4", 12.1", 15.0". 14.1”, 17.1", 19.1" 20.1 23, 24” and custom sizes</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95263">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a:ln>
                            <a:noFill/>
                          </a:ln>
                          <a:solidFill>
                            <a:schemeClr val="tx1"/>
                          </a:solidFill>
                          <a:effectLst>
                            <a:outerShdw blurRad="38100" dist="38100" dir="2700000" algn="tl">
                              <a:srgbClr val="000000"/>
                            </a:outerShdw>
                          </a:effectLst>
                          <a:latin typeface="Arial" charset="0"/>
                          <a:cs typeface="Arial" charset="0"/>
                        </a:rPr>
                        <a:t>Finish</a:t>
                      </a:r>
                      <a:endParaRPr kumimoji="0" lang="en-US" sz="2400" b="0" i="0" u="none" strike="noStrike" cap="none" normalizeH="0" baseline="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Polished Glass or Anti-Glare</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95263">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a:ln>
                            <a:noFill/>
                          </a:ln>
                          <a:solidFill>
                            <a:schemeClr val="tx1"/>
                          </a:solidFill>
                          <a:effectLst>
                            <a:outerShdw blurRad="38100" dist="38100" dir="2700000" algn="tl">
                              <a:srgbClr val="000000"/>
                            </a:outerShdw>
                          </a:effectLst>
                          <a:latin typeface="Arial" charset="0"/>
                          <a:cs typeface="Arial" charset="0"/>
                        </a:rPr>
                        <a:t>Surface Material</a:t>
                      </a:r>
                      <a:endParaRPr kumimoji="0" lang="en-US" sz="2400" b="0" i="0" u="none" strike="noStrike" cap="none" normalizeH="0" baseline="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Borosilicate Glass</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195263">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a:ln>
                            <a:noFill/>
                          </a:ln>
                          <a:solidFill>
                            <a:schemeClr val="tx1"/>
                          </a:solidFill>
                          <a:effectLst>
                            <a:outerShdw blurRad="38100" dist="38100" dir="2700000" algn="tl">
                              <a:srgbClr val="000000"/>
                            </a:outerShdw>
                          </a:effectLst>
                          <a:latin typeface="Arial" charset="0"/>
                          <a:cs typeface="Arial" charset="0"/>
                        </a:rPr>
                        <a:t>Sensor Thickness</a:t>
                      </a:r>
                      <a:endParaRPr kumimoji="0" lang="en-US" sz="2400" b="0" i="0" u="none" strike="noStrike" cap="none" normalizeH="0" baseline="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2.64mm or 3.64mm </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195263">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a:ln>
                            <a:noFill/>
                          </a:ln>
                          <a:solidFill>
                            <a:schemeClr val="tx1"/>
                          </a:solidFill>
                          <a:effectLst>
                            <a:outerShdw blurRad="38100" dist="38100" dir="2700000" algn="tl">
                              <a:srgbClr val="000000"/>
                            </a:outerShdw>
                          </a:effectLst>
                          <a:latin typeface="Arial" charset="0"/>
                          <a:cs typeface="Arial" charset="0"/>
                        </a:rPr>
                        <a:t>Cable Length</a:t>
                      </a:r>
                      <a:endParaRPr kumimoji="0" lang="en-US" sz="2400" b="0" i="0" u="none" strike="noStrike" cap="none" normalizeH="0" baseline="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455mm</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195263">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a:ln>
                            <a:noFill/>
                          </a:ln>
                          <a:solidFill>
                            <a:schemeClr val="tx1"/>
                          </a:solidFill>
                          <a:effectLst>
                            <a:outerShdw blurRad="38100" dist="38100" dir="2700000" algn="tl">
                              <a:srgbClr val="000000"/>
                            </a:outerShdw>
                          </a:effectLst>
                          <a:latin typeface="Arial" charset="0"/>
                          <a:cs typeface="Arial" charset="0"/>
                        </a:rPr>
                        <a:t>Activation Force</a:t>
                      </a:r>
                      <a:endParaRPr kumimoji="0" lang="en-US" sz="2400" b="0" i="0" u="none" strike="noStrike" cap="none" normalizeH="0" baseline="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85 grams</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117475">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a:ln>
                            <a:noFill/>
                          </a:ln>
                          <a:solidFill>
                            <a:schemeClr val="tx1"/>
                          </a:solidFill>
                          <a:effectLst>
                            <a:outerShdw blurRad="38100" dist="38100" dir="2700000" algn="tl">
                              <a:srgbClr val="000000"/>
                            </a:outerShdw>
                          </a:effectLst>
                          <a:latin typeface="Arial" charset="0"/>
                          <a:cs typeface="Arial" charset="0"/>
                        </a:rPr>
                        <a:t>Input Methods</a:t>
                      </a:r>
                      <a:endParaRPr kumimoji="0" lang="en-US" sz="2400" b="0" i="0" u="none" strike="noStrike" cap="none" normalizeH="0" baseline="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Finger, glove, stylus</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312738">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a:ln>
                            <a:noFill/>
                          </a:ln>
                          <a:solidFill>
                            <a:schemeClr val="tx1"/>
                          </a:solidFill>
                          <a:effectLst>
                            <a:outerShdw blurRad="38100" dist="38100" dir="2700000" algn="tl">
                              <a:srgbClr val="000000"/>
                            </a:outerShdw>
                          </a:effectLst>
                          <a:latin typeface="Arial" charset="0"/>
                          <a:cs typeface="Arial" charset="0"/>
                        </a:rPr>
                        <a:t>Sealability</a:t>
                      </a:r>
                      <a:endParaRPr kumimoji="0" lang="en-US" sz="2400" b="0" i="0" u="none" strike="noStrike" cap="none" normalizeH="0" baseline="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Can be sealed to meet NEMA 4 and 12 and IP 65 standards</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graphicFrame>
        <p:nvGraphicFramePr>
          <p:cNvPr id="175205" name="Group 101"/>
          <p:cNvGraphicFramePr>
            <a:graphicFrameLocks noGrp="1"/>
          </p:cNvGraphicFramePr>
          <p:nvPr>
            <p:ph sz="quarter" idx="4294967295"/>
            <p:extLst>
              <p:ext uri="{D42A27DB-BD31-4B8C-83A1-F6EECF244321}">
                <p14:modId xmlns:p14="http://schemas.microsoft.com/office/powerpoint/2010/main" val="1783631529"/>
              </p:ext>
            </p:extLst>
          </p:nvPr>
        </p:nvGraphicFramePr>
        <p:xfrm>
          <a:off x="4953000" y="3429000"/>
          <a:ext cx="3733800" cy="3222484"/>
        </p:xfrm>
        <a:graphic>
          <a:graphicData uri="http://schemas.openxmlformats.org/drawingml/2006/table">
            <a:tbl>
              <a:tblPr/>
              <a:tblGrid>
                <a:gridCol w="1190625">
                  <a:extLst>
                    <a:ext uri="{9D8B030D-6E8A-4147-A177-3AD203B41FA5}">
                      <a16:colId xmlns:a16="http://schemas.microsoft.com/office/drawing/2014/main" val="20000"/>
                    </a:ext>
                  </a:extLst>
                </a:gridCol>
                <a:gridCol w="2543175">
                  <a:extLst>
                    <a:ext uri="{9D8B030D-6E8A-4147-A177-3AD203B41FA5}">
                      <a16:colId xmlns:a16="http://schemas.microsoft.com/office/drawing/2014/main" val="20001"/>
                    </a:ext>
                  </a:extLst>
                </a:gridCol>
              </a:tblGrid>
              <a:tr h="318083">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1"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Environmental</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a:ln>
                            <a:noFill/>
                          </a:ln>
                          <a:solidFill>
                            <a:schemeClr val="tx1"/>
                          </a:solidFill>
                          <a:effectLst>
                            <a:outerShdw blurRad="38100" dist="38100" dir="2700000" algn="tl">
                              <a:srgbClr val="000000"/>
                            </a:outerShdw>
                          </a:effectLst>
                          <a:latin typeface="Arial" charset="0"/>
                          <a:cs typeface="Arial" charset="0"/>
                        </a:rPr>
                        <a:t> 5 Year Warranty</a:t>
                      </a:r>
                      <a:endParaRPr kumimoji="0" lang="en-US" sz="2400" b="0" i="0" u="none" strike="noStrike" cap="none" normalizeH="0" baseline="0">
                        <a:ln>
                          <a:noFill/>
                        </a:ln>
                        <a:solidFill>
                          <a:schemeClr val="tx1"/>
                        </a:solidFill>
                        <a:effectLst>
                          <a:outerShdw blurRad="38100" dist="38100" dir="2700000" algn="tl">
                            <a:srgbClr val="000000"/>
                          </a:outerShdw>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8753">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a:ln>
                            <a:noFill/>
                          </a:ln>
                          <a:solidFill>
                            <a:schemeClr val="tx1"/>
                          </a:solidFill>
                          <a:effectLst>
                            <a:outerShdw blurRad="38100" dist="38100" dir="2700000" algn="tl">
                              <a:srgbClr val="000000"/>
                            </a:outerShdw>
                          </a:effectLst>
                          <a:latin typeface="Arial" charset="0"/>
                          <a:cs typeface="Arial" charset="0"/>
                        </a:rPr>
                        <a:t>Operating Temperature</a:t>
                      </a:r>
                      <a:endParaRPr kumimoji="0" lang="en-US" sz="2400" b="0" i="0" u="none" strike="noStrike" cap="none" normalizeH="0" baseline="0">
                        <a:ln>
                          <a:noFill/>
                        </a:ln>
                        <a:solidFill>
                          <a:schemeClr val="tx1"/>
                        </a:solidFill>
                        <a:effectLst>
                          <a:outerShdw blurRad="38100" dist="38100" dir="2700000" algn="tl">
                            <a:srgbClr val="000000"/>
                          </a:outerShdw>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a:ln>
                            <a:noFill/>
                          </a:ln>
                          <a:solidFill>
                            <a:schemeClr val="tx1"/>
                          </a:solidFill>
                          <a:effectLst>
                            <a:outerShdw blurRad="38100" dist="38100" dir="2700000" algn="tl">
                              <a:srgbClr val="000000"/>
                            </a:outerShdw>
                          </a:effectLst>
                          <a:latin typeface="Arial" charset="0"/>
                          <a:cs typeface="Arial" charset="0"/>
                        </a:rPr>
                        <a:t>-10 C to 55 C</a:t>
                      </a:r>
                      <a:endParaRPr kumimoji="0" lang="en-US" sz="2400" b="0" i="0" u="none" strike="noStrike" cap="none" normalizeH="0" baseline="0">
                        <a:ln>
                          <a:noFill/>
                        </a:ln>
                        <a:solidFill>
                          <a:schemeClr val="tx1"/>
                        </a:solidFill>
                        <a:effectLst>
                          <a:outerShdw blurRad="38100" dist="38100" dir="2700000" algn="tl">
                            <a:srgbClr val="000000"/>
                          </a:outerShdw>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8753">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a:ln>
                            <a:noFill/>
                          </a:ln>
                          <a:solidFill>
                            <a:schemeClr val="tx1"/>
                          </a:solidFill>
                          <a:effectLst>
                            <a:outerShdw blurRad="38100" dist="38100" dir="2700000" algn="tl">
                              <a:srgbClr val="000000"/>
                            </a:outerShdw>
                          </a:effectLst>
                          <a:latin typeface="Arial" charset="0"/>
                          <a:cs typeface="Arial" charset="0"/>
                        </a:rPr>
                        <a:t>Storage Temperature</a:t>
                      </a:r>
                      <a:endParaRPr kumimoji="0" lang="en-US" sz="2400" b="0" i="0" u="none" strike="noStrike" cap="none" normalizeH="0" baseline="0">
                        <a:ln>
                          <a:noFill/>
                        </a:ln>
                        <a:solidFill>
                          <a:schemeClr val="tx1"/>
                        </a:solidFill>
                        <a:effectLst>
                          <a:outerShdw blurRad="38100" dist="38100" dir="2700000" algn="tl">
                            <a:srgbClr val="000000"/>
                          </a:outerShdw>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a:ln>
                            <a:noFill/>
                          </a:ln>
                          <a:solidFill>
                            <a:schemeClr val="tx1"/>
                          </a:solidFill>
                          <a:effectLst>
                            <a:outerShdw blurRad="38100" dist="38100" dir="2700000" algn="tl">
                              <a:srgbClr val="000000"/>
                            </a:outerShdw>
                          </a:effectLst>
                          <a:latin typeface="Arial" charset="0"/>
                          <a:cs typeface="Arial" charset="0"/>
                        </a:rPr>
                        <a:t>-40 C to 70 C</a:t>
                      </a:r>
                      <a:endParaRPr kumimoji="0" lang="en-US" sz="2400" b="0" i="0" u="none" strike="noStrike" cap="none" normalizeH="0" baseline="0">
                        <a:ln>
                          <a:noFill/>
                        </a:ln>
                        <a:solidFill>
                          <a:schemeClr val="tx1"/>
                        </a:solidFill>
                        <a:effectLst>
                          <a:outerShdw blurRad="38100" dist="38100" dir="2700000" algn="tl">
                            <a:srgbClr val="000000"/>
                          </a:outerShdw>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8753">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a:ln>
                            <a:noFill/>
                          </a:ln>
                          <a:solidFill>
                            <a:schemeClr val="tx1"/>
                          </a:solidFill>
                          <a:effectLst>
                            <a:outerShdw blurRad="38100" dist="38100" dir="2700000" algn="tl">
                              <a:srgbClr val="000000"/>
                            </a:outerShdw>
                          </a:effectLst>
                          <a:latin typeface="Arial" charset="0"/>
                          <a:cs typeface="Arial" charset="0"/>
                        </a:rPr>
                        <a:t>Relative Humidity</a:t>
                      </a:r>
                      <a:endParaRPr kumimoji="0" lang="en-US" sz="2400" b="0" i="0" u="none" strike="noStrike" cap="none" normalizeH="0" baseline="0">
                        <a:ln>
                          <a:noFill/>
                        </a:ln>
                        <a:solidFill>
                          <a:schemeClr val="tx1"/>
                        </a:solidFill>
                        <a:effectLst>
                          <a:outerShdw blurRad="38100" dist="38100" dir="2700000" algn="tl">
                            <a:srgbClr val="000000"/>
                          </a:outerShdw>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a:ln>
                            <a:noFill/>
                          </a:ln>
                          <a:solidFill>
                            <a:schemeClr val="tx1"/>
                          </a:solidFill>
                          <a:effectLst>
                            <a:outerShdw blurRad="38100" dist="38100" dir="2700000" algn="tl">
                              <a:srgbClr val="000000"/>
                            </a:outerShdw>
                          </a:effectLst>
                          <a:latin typeface="Arial" charset="0"/>
                          <a:cs typeface="Arial" charset="0"/>
                        </a:rPr>
                        <a:t>Operating: 90% RH non-condensing at max 35°C</a:t>
                      </a:r>
                      <a:endParaRPr kumimoji="0" lang="en-US" sz="2400" b="0" i="0" u="none" strike="noStrike" cap="none" normalizeH="0" baseline="0">
                        <a:ln>
                          <a:noFill/>
                        </a:ln>
                        <a:solidFill>
                          <a:schemeClr val="tx1"/>
                        </a:solidFill>
                        <a:effectLst>
                          <a:outerShdw blurRad="38100" dist="38100" dir="2700000" algn="tl">
                            <a:srgbClr val="000000"/>
                          </a:outerShdw>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5163">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a:ln>
                            <a:noFill/>
                          </a:ln>
                          <a:solidFill>
                            <a:schemeClr val="tx1"/>
                          </a:solidFill>
                          <a:effectLst>
                            <a:outerShdw blurRad="38100" dist="38100" dir="2700000" algn="tl">
                              <a:srgbClr val="000000"/>
                            </a:outerShdw>
                          </a:effectLst>
                          <a:latin typeface="Arial" charset="0"/>
                          <a:cs typeface="Arial" charset="0"/>
                        </a:rPr>
                        <a:t> </a:t>
                      </a:r>
                      <a:endParaRPr kumimoji="0" lang="en-US" sz="2400" b="0" i="0" u="none" strike="noStrike" cap="none" normalizeH="0" baseline="0">
                        <a:ln>
                          <a:noFill/>
                        </a:ln>
                        <a:solidFill>
                          <a:schemeClr val="tx1"/>
                        </a:solidFill>
                        <a:effectLst>
                          <a:outerShdw blurRad="38100" dist="38100" dir="2700000" algn="tl">
                            <a:srgbClr val="000000"/>
                          </a:outerShdw>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a:ln>
                            <a:noFill/>
                          </a:ln>
                          <a:solidFill>
                            <a:schemeClr val="tx1"/>
                          </a:solidFill>
                          <a:effectLst>
                            <a:outerShdw blurRad="38100" dist="38100" dir="2700000" algn="tl">
                              <a:srgbClr val="000000"/>
                            </a:outerShdw>
                          </a:effectLst>
                          <a:latin typeface="Arial" charset="0"/>
                          <a:cs typeface="Arial" charset="0"/>
                        </a:rPr>
                        <a:t>Storage: 90% RH at max 35°C for 240 hours, non-condensing</a:t>
                      </a:r>
                      <a:endParaRPr kumimoji="0" lang="en-US" sz="2400" b="0" i="0" u="none" strike="noStrike" cap="none" normalizeH="0" baseline="0">
                        <a:ln>
                          <a:noFill/>
                        </a:ln>
                        <a:solidFill>
                          <a:schemeClr val="tx1"/>
                        </a:solidFill>
                        <a:effectLst>
                          <a:outerShdw blurRad="38100" dist="38100" dir="2700000" algn="tl">
                            <a:srgbClr val="000000"/>
                          </a:outerShdw>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7999">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a:ln>
                            <a:noFill/>
                          </a:ln>
                          <a:solidFill>
                            <a:schemeClr val="tx1"/>
                          </a:solidFill>
                          <a:effectLst>
                            <a:outerShdw blurRad="38100" dist="38100" dir="2700000" algn="tl">
                              <a:srgbClr val="000000"/>
                            </a:outerShdw>
                          </a:effectLst>
                          <a:latin typeface="Arial" charset="0"/>
                          <a:cs typeface="Arial" charset="0"/>
                        </a:rPr>
                        <a:t>Altitude</a:t>
                      </a:r>
                      <a:endParaRPr kumimoji="0" lang="en-US" sz="2400" b="0" i="0" u="none" strike="noStrike" cap="none" normalizeH="0" baseline="0">
                        <a:ln>
                          <a:noFill/>
                        </a:ln>
                        <a:solidFill>
                          <a:schemeClr val="tx1"/>
                        </a:solidFill>
                        <a:effectLst>
                          <a:outerShdw blurRad="38100" dist="38100" dir="2700000" algn="tl">
                            <a:srgbClr val="000000"/>
                          </a:outerShdw>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a:ln>
                            <a:noFill/>
                          </a:ln>
                          <a:solidFill>
                            <a:schemeClr val="tx1"/>
                          </a:solidFill>
                          <a:effectLst>
                            <a:outerShdw blurRad="38100" dist="38100" dir="2700000" algn="tl">
                              <a:srgbClr val="000000"/>
                            </a:outerShdw>
                          </a:effectLst>
                          <a:latin typeface="Arial" charset="0"/>
                          <a:cs typeface="Arial" charset="0"/>
                        </a:rPr>
                        <a:t>Operating: 10,000 ft (3,048 m)</a:t>
                      </a:r>
                      <a:endParaRPr kumimoji="0" lang="en-US" sz="2400" b="0" i="0" u="none" strike="noStrike" cap="none" normalizeH="0" baseline="0">
                        <a:ln>
                          <a:noFill/>
                        </a:ln>
                        <a:solidFill>
                          <a:schemeClr val="tx1"/>
                        </a:solidFill>
                        <a:effectLst>
                          <a:outerShdw blurRad="38100" dist="38100" dir="2700000" algn="tl">
                            <a:srgbClr val="000000"/>
                          </a:outerShdw>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7999">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a:ln>
                            <a:noFill/>
                          </a:ln>
                          <a:solidFill>
                            <a:schemeClr val="tx1"/>
                          </a:solidFill>
                          <a:effectLst>
                            <a:outerShdw blurRad="38100" dist="38100" dir="2700000" algn="tl">
                              <a:srgbClr val="000000"/>
                            </a:outerShdw>
                          </a:effectLst>
                          <a:latin typeface="Arial" charset="0"/>
                          <a:cs typeface="Arial" charset="0"/>
                        </a:rPr>
                        <a:t> </a:t>
                      </a:r>
                      <a:endParaRPr kumimoji="0" lang="en-US" sz="2400" b="0" i="0" u="none" strike="noStrike" cap="none" normalizeH="0" baseline="0">
                        <a:ln>
                          <a:noFill/>
                        </a:ln>
                        <a:solidFill>
                          <a:schemeClr val="tx1"/>
                        </a:solidFill>
                        <a:effectLst>
                          <a:outerShdw blurRad="38100" dist="38100" dir="2700000" algn="tl">
                            <a:srgbClr val="000000"/>
                          </a:outerShdw>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a:ln>
                            <a:noFill/>
                          </a:ln>
                          <a:solidFill>
                            <a:schemeClr val="tx1"/>
                          </a:solidFill>
                          <a:effectLst>
                            <a:outerShdw blurRad="38100" dist="38100" dir="2700000" algn="tl">
                              <a:srgbClr val="000000"/>
                            </a:outerShdw>
                          </a:effectLst>
                          <a:latin typeface="Arial" charset="0"/>
                          <a:cs typeface="Arial" charset="0"/>
                        </a:rPr>
                        <a:t>Storage/transport: 50,000 ft (15,240 m)</a:t>
                      </a:r>
                      <a:endParaRPr kumimoji="0" lang="en-US" sz="2400" b="0" i="0" u="none" strike="noStrike" cap="none" normalizeH="0" baseline="0">
                        <a:ln>
                          <a:noFill/>
                        </a:ln>
                        <a:solidFill>
                          <a:schemeClr val="tx1"/>
                        </a:solidFill>
                        <a:effectLst>
                          <a:outerShdw blurRad="38100" dist="38100" dir="2700000" algn="tl">
                            <a:srgbClr val="000000"/>
                          </a:outerShdw>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06981">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Chemical Resistance</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 typeface="Tahoma" charset="0"/>
                        <a:buNone/>
                        <a:tabLst/>
                      </a:pPr>
                      <a:r>
                        <a:rPr kumimoji="0" lang="en-US" sz="900" b="0" i="0" u="none" strike="noStrike" cap="none" normalizeH="0" baseline="0" dirty="0">
                          <a:ln>
                            <a:noFill/>
                          </a:ln>
                          <a:solidFill>
                            <a:schemeClr val="tx1"/>
                          </a:solidFill>
                          <a:effectLst>
                            <a:outerShdw blurRad="38100" dist="38100" dir="2700000" algn="tl">
                              <a:srgbClr val="000000"/>
                            </a:outerShdw>
                          </a:effectLst>
                          <a:latin typeface="Arial" charset="0"/>
                          <a:cs typeface="Arial" charset="0"/>
                        </a:rPr>
                        <a:t>Impervious to all chemicals and solvents that do not affect glass</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pic>
        <p:nvPicPr>
          <p:cNvPr id="24671" name="Picture 1509" descr="UltraSenso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447800"/>
            <a:ext cx="2514600"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idx="4294967295"/>
          </p:nvPr>
        </p:nvSpPr>
        <p:spPr/>
        <p:txBody>
          <a:bodyPr/>
          <a:lstStyle/>
          <a:p>
            <a:pPr eaLnBrk="1" hangingPunct="1">
              <a:defRPr/>
            </a:pPr>
            <a:br>
              <a:rPr lang="en-US" dirty="0">
                <a:solidFill>
                  <a:srgbClr val="FFC000"/>
                </a:solidFill>
              </a:rPr>
            </a:br>
            <a:r>
              <a:rPr lang="en-US" dirty="0">
                <a:solidFill>
                  <a:srgbClr val="FFC000"/>
                </a:solidFill>
              </a:rPr>
              <a:t>Contact Info</a:t>
            </a:r>
            <a:br>
              <a:rPr lang="en-US" dirty="0">
                <a:solidFill>
                  <a:srgbClr val="FFC000"/>
                </a:solidFill>
              </a:rPr>
            </a:br>
            <a:r>
              <a:rPr lang="en-US" dirty="0">
                <a:solidFill>
                  <a:srgbClr val="FFC000"/>
                </a:solidFill>
              </a:rPr>
              <a:t>direct USA factory design/sales 	</a:t>
            </a:r>
            <a:r>
              <a:rPr lang="en-US" dirty="0"/>
              <a:t>	</a:t>
            </a:r>
          </a:p>
        </p:txBody>
      </p:sp>
      <p:pic>
        <p:nvPicPr>
          <p:cNvPr id="25603" name="Picture 5" descr="home_img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057400"/>
            <a:ext cx="265588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6"/>
          <p:cNvSpPr txBox="1">
            <a:spLocks noChangeArrowheads="1"/>
          </p:cNvSpPr>
          <p:nvPr/>
        </p:nvSpPr>
        <p:spPr bwMode="auto">
          <a:xfrm>
            <a:off x="381000" y="1600200"/>
            <a:ext cx="56388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50000"/>
              </a:spcBef>
              <a:buClrTx/>
              <a:buSzTx/>
              <a:buFontTx/>
              <a:buNone/>
            </a:pPr>
            <a:r>
              <a:rPr lang="en-US" altLang="en-US" sz="2400" b="0" i="0" dirty="0">
                <a:latin typeface="Tahoma" pitchFamily="34" charset="0"/>
              </a:rPr>
              <a:t>A D Metro/Oceanside Technical sales</a:t>
            </a:r>
          </a:p>
          <a:p>
            <a:pPr>
              <a:spcBef>
                <a:spcPct val="50000"/>
              </a:spcBef>
              <a:buClrTx/>
              <a:buSzTx/>
              <a:buFontTx/>
              <a:buNone/>
            </a:pPr>
            <a:r>
              <a:rPr lang="en-US" altLang="en-US" sz="2400" b="0" i="0" dirty="0">
                <a:latin typeface="Tahoma" pitchFamily="34" charset="0"/>
              </a:rPr>
              <a:t>PO Box 802 Cowpens S.C. 29330</a:t>
            </a:r>
          </a:p>
          <a:p>
            <a:pPr>
              <a:spcBef>
                <a:spcPct val="50000"/>
              </a:spcBef>
              <a:buClrTx/>
              <a:buSzTx/>
              <a:buFontTx/>
              <a:buNone/>
            </a:pPr>
            <a:r>
              <a:rPr lang="en-US" altLang="en-US" sz="2400" b="0" i="0" dirty="0">
                <a:latin typeface="Tahoma" pitchFamily="34" charset="0"/>
              </a:rPr>
              <a:t>Canada &amp; USA: 	</a:t>
            </a:r>
          </a:p>
          <a:p>
            <a:pPr>
              <a:spcBef>
                <a:spcPct val="50000"/>
              </a:spcBef>
              <a:buClrTx/>
              <a:buSzTx/>
              <a:buFontTx/>
              <a:buNone/>
            </a:pPr>
            <a:r>
              <a:rPr lang="en-US" altLang="en-US" sz="2400" b="0" i="0" dirty="0">
                <a:latin typeface="Tahoma" pitchFamily="34" charset="0"/>
              </a:rPr>
              <a:t>Telephone: 864 406-0479</a:t>
            </a:r>
          </a:p>
          <a:p>
            <a:pPr>
              <a:spcBef>
                <a:spcPct val="50000"/>
              </a:spcBef>
              <a:buClrTx/>
              <a:buSzTx/>
              <a:buFontTx/>
              <a:buNone/>
            </a:pPr>
            <a:r>
              <a:rPr lang="en-US" altLang="en-US" sz="2400" b="0" i="0" dirty="0">
                <a:latin typeface="Tahoma" pitchFamily="34" charset="0"/>
              </a:rPr>
              <a:t>Email ken.beuck@oceansidetech.com</a:t>
            </a:r>
          </a:p>
          <a:p>
            <a:pPr>
              <a:spcBef>
                <a:spcPct val="50000"/>
              </a:spcBef>
              <a:buClrTx/>
              <a:buSzTx/>
              <a:buFontTx/>
              <a:buNone/>
            </a:pPr>
            <a:r>
              <a:rPr lang="en-US" altLang="en-US" sz="2400" b="0" i="0" dirty="0">
                <a:latin typeface="Tahoma" pitchFamily="34" charset="0"/>
              </a:rPr>
              <a:t>Web:	</a:t>
            </a:r>
            <a:r>
              <a:rPr lang="en-US" altLang="en-US" sz="2400" b="0" i="0" dirty="0">
                <a:latin typeface="Tahoma" pitchFamily="34" charset="0"/>
                <a:hlinkClick r:id="rId4"/>
              </a:rPr>
              <a:t>ww.oceansidetech.com</a:t>
            </a:r>
            <a:endParaRPr lang="en-US" altLang="en-US" sz="2400" b="0" i="0" dirty="0">
              <a:latin typeface="Tahoma" pitchFamily="34" charset="0"/>
            </a:endParaRPr>
          </a:p>
          <a:p>
            <a:pPr>
              <a:spcBef>
                <a:spcPct val="50000"/>
              </a:spcBef>
              <a:buClrTx/>
              <a:buSzTx/>
              <a:buFontTx/>
              <a:buNone/>
            </a:pPr>
            <a:endParaRPr lang="en-US" altLang="en-US" sz="2400" b="0" i="0" dirty="0">
              <a:latin typeface="Tahoma" pitchFamily="34" charset="0"/>
            </a:endParaRPr>
          </a:p>
          <a:p>
            <a:pPr>
              <a:spcBef>
                <a:spcPct val="50000"/>
              </a:spcBef>
              <a:buClrTx/>
              <a:buSzTx/>
              <a:buFontTx/>
              <a:buNone/>
            </a:pPr>
            <a:r>
              <a:rPr lang="en-US" altLang="en-US" sz="2400" b="0" i="0" dirty="0">
                <a:latin typeface="Tahoma" pitchFamily="34" charset="0"/>
              </a:rPr>
              <a:t>For Appointments and quotes call today</a:t>
            </a:r>
          </a:p>
          <a:p>
            <a:pPr>
              <a:spcBef>
                <a:spcPct val="50000"/>
              </a:spcBef>
              <a:buClrTx/>
              <a:buSzTx/>
              <a:buFontTx/>
              <a:buNone/>
            </a:pPr>
            <a:endParaRPr lang="en-US" altLang="en-US" sz="2400" b="0" i="0" dirty="0">
              <a:latin typeface="Tahoma"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2004 boile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descr="2003kioskawardslogoaug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4213" y="0"/>
            <a:ext cx="839787"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BSI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8350" y="6092825"/>
            <a:ext cx="6842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descr="kioskcom_awards2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116013"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ZYPOS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908050"/>
            <a:ext cx="5761037"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untitled1"/>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611188" y="2925763"/>
            <a:ext cx="2012950" cy="1984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75" name="Picture 3" descr="Aerofl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341438"/>
            <a:ext cx="2320925" cy="1657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76" name="Picture 4" descr="Channel 1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1341438"/>
            <a:ext cx="2027237"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table-abo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538" y="2781300"/>
            <a:ext cx="2230437" cy="2054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28678" name="Group 6"/>
          <p:cNvGrpSpPr>
            <a:grpSpLocks/>
          </p:cNvGrpSpPr>
          <p:nvPr/>
        </p:nvGrpSpPr>
        <p:grpSpPr bwMode="auto">
          <a:xfrm>
            <a:off x="2771775" y="1341438"/>
            <a:ext cx="3851275" cy="1439862"/>
            <a:chOff x="0" y="2059"/>
            <a:chExt cx="5760" cy="2261"/>
          </a:xfrm>
        </p:grpSpPr>
        <p:pic>
          <p:nvPicPr>
            <p:cNvPr id="28681" name="Picture 7" descr="untitled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059"/>
              <a:ext cx="2111" cy="226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82" name="Picture 8" descr="untitled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4" y="2069"/>
              <a:ext cx="3696" cy="22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28683" name="Group 9"/>
            <p:cNvGrpSpPr>
              <a:grpSpLocks/>
            </p:cNvGrpSpPr>
            <p:nvPr/>
          </p:nvGrpSpPr>
          <p:grpSpPr bwMode="auto">
            <a:xfrm>
              <a:off x="2064" y="2061"/>
              <a:ext cx="1496" cy="2259"/>
              <a:chOff x="2064" y="2061"/>
              <a:chExt cx="1496" cy="2259"/>
            </a:xfrm>
          </p:grpSpPr>
          <p:pic>
            <p:nvPicPr>
              <p:cNvPr id="28684" name="Picture 10" descr="App-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4" y="2061"/>
                <a:ext cx="1496" cy="1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85" name="Picture 11" descr="robot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4" y="3171"/>
                <a:ext cx="1496" cy="114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pic>
        <p:nvPicPr>
          <p:cNvPr id="28679" name="Picture 12" descr="NCR Universal AT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4075" y="2781300"/>
            <a:ext cx="2454275" cy="30527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680" name="Text Box 13"/>
          <p:cNvSpPr txBox="1">
            <a:spLocks noChangeArrowheads="1"/>
          </p:cNvSpPr>
          <p:nvPr/>
        </p:nvSpPr>
        <p:spPr bwMode="auto">
          <a:xfrm>
            <a:off x="755650" y="188913"/>
            <a:ext cx="74882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50000"/>
              </a:spcBef>
              <a:buClrTx/>
              <a:buSzTx/>
              <a:buFontTx/>
              <a:buNone/>
            </a:pPr>
            <a:r>
              <a:rPr lang="en-GB" altLang="en-US" sz="4000" b="0" i="0">
                <a:latin typeface="Arial" charset="0"/>
              </a:rPr>
              <a:t>APPLICATIONS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ffectLst/>
              </a:rPr>
              <a:t>Key Design Products</a:t>
            </a:r>
          </a:p>
        </p:txBody>
      </p:sp>
      <p:sp>
        <p:nvSpPr>
          <p:cNvPr id="257027" name="Rectangle 3"/>
          <p:cNvSpPr>
            <a:spLocks noGrp="1" noChangeArrowheads="1"/>
          </p:cNvSpPr>
          <p:nvPr>
            <p:ph type="body" idx="1"/>
          </p:nvPr>
        </p:nvSpPr>
        <p:spPr>
          <a:xfrm>
            <a:off x="685800" y="1447800"/>
            <a:ext cx="7467600" cy="5181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nSpc>
                <a:spcPct val="80000"/>
              </a:lnSpc>
              <a:defRPr/>
            </a:pPr>
            <a:endParaRPr lang="en-US" sz="2000" b="1" dirty="0">
              <a:effectLst/>
            </a:endParaRPr>
          </a:p>
          <a:p>
            <a:pPr marL="609600" indent="-609600">
              <a:lnSpc>
                <a:spcPct val="80000"/>
              </a:lnSpc>
              <a:defRPr/>
            </a:pPr>
            <a:endParaRPr lang="en-US" sz="1200" dirty="0">
              <a:effectLst/>
              <a:latin typeface="Arial Rounded MT Bold" panose="020F0704030504030204" pitchFamily="34" charset="0"/>
            </a:endParaRPr>
          </a:p>
          <a:p>
            <a:pPr marL="609600" indent="-609600">
              <a:lnSpc>
                <a:spcPct val="80000"/>
              </a:lnSpc>
              <a:defRPr/>
            </a:pPr>
            <a:r>
              <a:rPr lang="en-US" sz="1400" dirty="0">
                <a:effectLst/>
                <a:latin typeface="Arial" panose="020B0604020202020204" pitchFamily="34" charset="0"/>
                <a:cs typeface="Arial" panose="020B0604020202020204" pitchFamily="34" charset="0"/>
              </a:rPr>
              <a:t>ADMetro</a:t>
            </a:r>
            <a:r>
              <a:rPr lang="en-US" sz="1200" dirty="0">
                <a:effectLst/>
                <a:latin typeface="Arial" panose="020B0604020202020204" pitchFamily="34" charset="0"/>
                <a:cs typeface="Arial" panose="020B0604020202020204" pitchFamily="34" charset="0"/>
              </a:rPr>
              <a:t>, Ruggedized Touch screen touch sensor, Controllers, Pcap,  Pcap Multi Touch ,</a:t>
            </a:r>
          </a:p>
          <a:p>
            <a:pPr marL="609600" indent="-609600">
              <a:lnSpc>
                <a:spcPct val="80000"/>
              </a:lnSpc>
              <a:defRPr/>
            </a:pPr>
            <a:r>
              <a:rPr lang="en-US" sz="1200" dirty="0">
                <a:effectLst/>
                <a:latin typeface="Arial" panose="020B0604020202020204" pitchFamily="34" charset="0"/>
                <a:cs typeface="Arial" panose="020B0604020202020204" pitchFamily="34" charset="0"/>
              </a:rPr>
              <a:t>ULTRA Resistive, Resistive, S.A.W</a:t>
            </a:r>
          </a:p>
          <a:p>
            <a:pPr marL="609600" indent="-609600">
              <a:lnSpc>
                <a:spcPct val="80000"/>
              </a:lnSpc>
              <a:defRPr/>
            </a:pPr>
            <a:endParaRPr lang="en-US" sz="1200" dirty="0">
              <a:effectLst/>
              <a:latin typeface="Arial" panose="020B0604020202020204" pitchFamily="34" charset="0"/>
              <a:cs typeface="Arial" panose="020B0604020202020204" pitchFamily="34" charset="0"/>
            </a:endParaRPr>
          </a:p>
          <a:p>
            <a:pPr lvl="1"/>
            <a:r>
              <a:rPr lang="en-US" sz="1200" dirty="0">
                <a:effectLst/>
                <a:latin typeface="Arial Rounded MT Bold" panose="020F0704030504030204" pitchFamily="34" charset="0"/>
              </a:rPr>
              <a:t>Luminary Optics, Optical Bonding TFT/LCD </a:t>
            </a:r>
            <a:r>
              <a:rPr lang="en-US" sz="1200" cap="all" dirty="0">
                <a:effectLst/>
                <a:latin typeface="Arial" panose="020B0604020202020204" pitchFamily="34" charset="0"/>
                <a:cs typeface="Arial" panose="020B0604020202020204" pitchFamily="34" charset="0"/>
              </a:rPr>
              <a:t>offers the widest range of optical 		enhancement 	services including</a:t>
            </a:r>
            <a:r>
              <a:rPr lang="en-US" sz="650" cap="all" dirty="0">
                <a:effectLst/>
                <a:latin typeface="Arial" panose="020B0604020202020204" pitchFamily="34" charset="0"/>
                <a:cs typeface="Arial" panose="020B0604020202020204" pitchFamily="34" charset="0"/>
              </a:rPr>
              <a:t>:</a:t>
            </a:r>
          </a:p>
          <a:p>
            <a:pPr marL="0" indent="0">
              <a:buNone/>
            </a:pPr>
            <a:r>
              <a:rPr lang="en-US" sz="1050" cap="all" dirty="0">
                <a:effectLst/>
                <a:latin typeface="Arial" panose="020B0604020202020204" pitchFamily="34" charset="0"/>
                <a:cs typeface="Arial" panose="020B0604020202020204" pitchFamily="34" charset="0"/>
              </a:rPr>
              <a:t>      	optical bonding, HEA 2000 AR  film lamination, circular polarizers, custom PCAP             </a:t>
            </a:r>
          </a:p>
          <a:p>
            <a:pPr marL="0" indent="0">
              <a:buNone/>
            </a:pPr>
            <a:r>
              <a:rPr lang="en-US" sz="1050" cap="all" dirty="0">
                <a:effectLst/>
                <a:latin typeface="Arial" panose="020B0604020202020204" pitchFamily="34" charset="0"/>
                <a:cs typeface="Arial" panose="020B0604020202020204" pitchFamily="34" charset="0"/>
              </a:rPr>
              <a:t>	touch windows with AR coating, optically bonded EMI filters, EMI filters 	laminated to touch screens, smudge-free, print-free oleophobic/hydrophobic 	coatings, high bright LED lighting and display assembly services.</a:t>
            </a:r>
            <a:endParaRPr lang="en-US" sz="1050" dirty="0">
              <a:effectLst/>
              <a:latin typeface="Arial Rounded MT Bold" panose="020F0704030504030204" pitchFamily="34" charset="0"/>
            </a:endParaRPr>
          </a:p>
          <a:p>
            <a:pPr marL="609600" indent="-609600">
              <a:lnSpc>
                <a:spcPct val="80000"/>
              </a:lnSpc>
              <a:defRPr/>
            </a:pPr>
            <a:endParaRPr lang="en-US" sz="1200" dirty="0">
              <a:latin typeface="Arial Rounded MT Bold" panose="020F0704030504030204" pitchFamily="34" charset="0"/>
            </a:endParaRPr>
          </a:p>
          <a:p>
            <a:pPr marL="609600" indent="-609600">
              <a:lnSpc>
                <a:spcPct val="80000"/>
              </a:lnSpc>
              <a:defRPr/>
            </a:pPr>
            <a:r>
              <a:rPr lang="en-US" sz="1400" b="1" dirty="0">
                <a:latin typeface="Arial Narrow" panose="020B0606020202030204" pitchFamily="34" charset="0"/>
                <a:cs typeface="Arial" panose="020B0604020202020204" pitchFamily="34" charset="0"/>
              </a:rPr>
              <a:t>Precision Metals- </a:t>
            </a:r>
            <a:r>
              <a:rPr lang="en-US" sz="1400" dirty="0">
                <a:latin typeface="Arial Narrow" panose="020B0606020202030204" pitchFamily="34" charset="0"/>
                <a:cs typeface="Arial" panose="020B0604020202020204" pitchFamily="34" charset="0"/>
              </a:rPr>
              <a:t>Metal Fabrication, Machining, Painting, Silk-screening, Aerospace, Defense, Homeland Security precision custom Machined Part and Sheet Metal Laser Cut Precision Enclosures, custom test pins, shells, Plastics</a:t>
            </a:r>
          </a:p>
          <a:p>
            <a:pPr marL="609600" indent="-609600">
              <a:lnSpc>
                <a:spcPct val="80000"/>
              </a:lnSpc>
              <a:defRPr/>
            </a:pPr>
            <a:endParaRPr lang="en-US" sz="1400" dirty="0">
              <a:latin typeface="Arial Narrow" panose="020B0606020202030204" pitchFamily="34" charset="0"/>
              <a:cs typeface="Arial" panose="020B0604020202020204" pitchFamily="34" charset="0"/>
            </a:endParaRPr>
          </a:p>
          <a:p>
            <a:pPr marL="609600" indent="-609600">
              <a:lnSpc>
                <a:spcPct val="80000"/>
              </a:lnSpc>
              <a:defRPr/>
            </a:pPr>
            <a:r>
              <a:rPr lang="en-US" sz="1400" dirty="0">
                <a:latin typeface="Arial Narrow" panose="020B0606020202030204" pitchFamily="34" charset="0"/>
                <a:cs typeface="Arial" panose="020B0604020202020204" pitchFamily="34" charset="0"/>
              </a:rPr>
              <a:t>Test Labs- Testing for components plus complete assemblies Aerospace, Defense, Medical, STD</a:t>
            </a:r>
          </a:p>
          <a:p>
            <a:pPr marL="609600" indent="-609600">
              <a:lnSpc>
                <a:spcPct val="80000"/>
              </a:lnSpc>
              <a:defRPr/>
            </a:pPr>
            <a:r>
              <a:rPr lang="en-US" sz="1400" dirty="0">
                <a:latin typeface="Arial" panose="020B0604020202020204" pitchFamily="34" charset="0"/>
                <a:cs typeface="Arial" panose="020B0604020202020204" pitchFamily="34" charset="0"/>
              </a:rPr>
              <a:t>TechPrint,</a:t>
            </a:r>
          </a:p>
          <a:p>
            <a:pPr marL="609600" indent="-609600">
              <a:lnSpc>
                <a:spcPct val="80000"/>
              </a:lnSpc>
              <a:defRPr/>
            </a:pPr>
            <a:r>
              <a:rPr lang="en-US" sz="1400" dirty="0">
                <a:latin typeface="Arial Narrow" panose="020B0606020202030204" pitchFamily="34" charset="0"/>
                <a:cs typeface="Arial" panose="020B0604020202020204" pitchFamily="34" charset="0"/>
              </a:rPr>
              <a:t>Custom Printing, Membrane and Silicon Key Pads, Labels, Name Plates, Aerospace, Defense</a:t>
            </a:r>
          </a:p>
          <a:p>
            <a:pPr marL="609600" indent="-609600">
              <a:lnSpc>
                <a:spcPct val="80000"/>
              </a:lnSpc>
              <a:defRPr/>
            </a:pPr>
            <a:endParaRPr lang="en-US" sz="1400" dirty="0">
              <a:latin typeface="Arial Narrow" panose="020B0606020202030204" pitchFamily="34" charset="0"/>
              <a:cs typeface="Arial" panose="020B0604020202020204" pitchFamily="34" charset="0"/>
            </a:endParaRPr>
          </a:p>
          <a:p>
            <a:pPr marL="609600" indent="-609600">
              <a:lnSpc>
                <a:spcPct val="80000"/>
              </a:lnSpc>
              <a:defRPr/>
            </a:pPr>
            <a:r>
              <a:rPr lang="en-US" sz="1400" dirty="0">
                <a:latin typeface="Arial Narrow" panose="020B0606020202030204" pitchFamily="34" charset="0"/>
                <a:cs typeface="Arial" panose="020B0604020202020204" pitchFamily="34" charset="0"/>
              </a:rPr>
              <a:t>Complete customer packaging manufacture, Aerospace, Defense, Homeland Security, Foam Factory.</a:t>
            </a:r>
          </a:p>
          <a:p>
            <a:pPr marL="609600" indent="-609600">
              <a:lnSpc>
                <a:spcPct val="80000"/>
              </a:lnSpc>
              <a:defRPr/>
            </a:pPr>
            <a:endParaRPr lang="en-US" sz="1400" dirty="0">
              <a:latin typeface="Arial Narrow" panose="020B0606020202030204" pitchFamily="34" charset="0"/>
              <a:cs typeface="Arial" panose="020B0604020202020204" pitchFamily="34" charset="0"/>
            </a:endParaRPr>
          </a:p>
          <a:p>
            <a:pPr marL="609600" indent="-609600">
              <a:lnSpc>
                <a:spcPct val="80000"/>
              </a:lnSpc>
              <a:defRPr/>
            </a:pPr>
            <a:r>
              <a:rPr lang="en-US" sz="1400" dirty="0">
                <a:latin typeface="Arial Narrow" panose="020B0606020202030204" pitchFamily="34" charset="0"/>
                <a:cs typeface="Arial" panose="020B0604020202020204" pitchFamily="34" charset="0"/>
              </a:rPr>
              <a:t>IC Semiconductors, Fans, TFT/LCD’s, Connectors, Relays, much more.</a:t>
            </a:r>
          </a:p>
          <a:p>
            <a:pPr marL="609600" indent="-609600">
              <a:lnSpc>
                <a:spcPct val="80000"/>
              </a:lnSpc>
              <a:defRPr/>
            </a:pPr>
            <a:endParaRPr lang="en-US" sz="1400" dirty="0">
              <a:latin typeface="Arial Rounded MT Bold" panose="020F07040305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03326-2DC6-4C5B-8C80-92567AE3549B}"/>
              </a:ext>
            </a:extLst>
          </p:cNvPr>
          <p:cNvSpPr>
            <a:spLocks noGrp="1"/>
          </p:cNvSpPr>
          <p:nvPr>
            <p:ph type="title"/>
          </p:nvPr>
        </p:nvSpPr>
        <p:spPr/>
        <p:txBody>
          <a:bodyPr/>
          <a:lstStyle/>
          <a:p>
            <a:r>
              <a:rPr lang="en-US" b="0" dirty="0">
                <a:effectLst/>
              </a:rPr>
              <a:t>Luminary Optics</a:t>
            </a:r>
            <a:endParaRPr lang="en-US" sz="1800" dirty="0"/>
          </a:p>
        </p:txBody>
      </p:sp>
      <p:sp>
        <p:nvSpPr>
          <p:cNvPr id="3" name="Content Placeholder 2">
            <a:extLst>
              <a:ext uri="{FF2B5EF4-FFF2-40B4-BE49-F238E27FC236}">
                <a16:creationId xmlns:a16="http://schemas.microsoft.com/office/drawing/2014/main" id="{88C93D46-EBDA-471C-8AA0-3B34C84D1B58}"/>
              </a:ext>
            </a:extLst>
          </p:cNvPr>
          <p:cNvSpPr>
            <a:spLocks noGrp="1"/>
          </p:cNvSpPr>
          <p:nvPr>
            <p:ph sz="half" idx="1"/>
          </p:nvPr>
        </p:nvSpPr>
        <p:spPr>
          <a:xfrm>
            <a:off x="152400" y="1782762"/>
            <a:ext cx="4419600" cy="4525963"/>
          </a:xfrm>
        </p:spPr>
        <p:txBody>
          <a:bodyPr/>
          <a:lstStyle/>
          <a:p>
            <a:pPr lvl="2"/>
            <a:r>
              <a:rPr lang="en-US" sz="1400" cap="all" dirty="0">
                <a:effectLst/>
                <a:latin typeface="Arial" panose="020B0604020202020204" pitchFamily="34" charset="0"/>
                <a:cs typeface="Arial" panose="020B0604020202020204" pitchFamily="34" charset="0"/>
              </a:rPr>
              <a:t>Luminary optics</a:t>
            </a:r>
            <a:br>
              <a:rPr lang="en-US" sz="1400" cap="all" dirty="0">
                <a:effectLst/>
                <a:latin typeface="Arial" panose="020B0604020202020204" pitchFamily="34" charset="0"/>
                <a:cs typeface="Arial" panose="020B0604020202020204" pitchFamily="34" charset="0"/>
              </a:rPr>
            </a:br>
            <a:endParaRPr lang="en-US" sz="1400" cap="all" dirty="0">
              <a:effectLst/>
              <a:latin typeface="Arial" panose="020B0604020202020204" pitchFamily="34" charset="0"/>
              <a:cs typeface="Arial" panose="020B0604020202020204" pitchFamily="34" charset="0"/>
            </a:endParaRPr>
          </a:p>
          <a:p>
            <a:r>
              <a:rPr lang="en-US" sz="1400" cap="all" dirty="0">
                <a:effectLst/>
                <a:latin typeface="Arial" panose="020B0604020202020204" pitchFamily="34" charset="0"/>
                <a:cs typeface="Arial" panose="020B0604020202020204" pitchFamily="34" charset="0"/>
              </a:rPr>
              <a:t>offers the widest range of optical enhancement services including:</a:t>
            </a:r>
            <a:br>
              <a:rPr lang="en-US" sz="1400" cap="all" dirty="0">
                <a:effectLst/>
                <a:latin typeface="Arial" panose="020B0604020202020204" pitchFamily="34" charset="0"/>
                <a:cs typeface="Arial" panose="020B0604020202020204" pitchFamily="34" charset="0"/>
              </a:rPr>
            </a:br>
            <a:endParaRPr lang="en-US" sz="1400" cap="all" dirty="0">
              <a:effectLst/>
              <a:latin typeface="Arial" panose="020B0604020202020204" pitchFamily="34" charset="0"/>
              <a:cs typeface="Arial" panose="020B0604020202020204" pitchFamily="34" charset="0"/>
            </a:endParaRPr>
          </a:p>
          <a:p>
            <a:r>
              <a:rPr lang="en-US" sz="1400" cap="all" dirty="0">
                <a:effectLst/>
                <a:latin typeface="Arial" panose="020B0604020202020204" pitchFamily="34" charset="0"/>
                <a:cs typeface="Arial" panose="020B0604020202020204" pitchFamily="34" charset="0"/>
              </a:rPr>
              <a:t>optical bonding, HEA 2000 AR  film lamination, circular polarizers, custom PCAP touch, windows with AR coating, optically bonded EMI filters, EMI filters laminated to touch screens, smudge-free, print-free oleophobic/hydrophobic coatings, high bright LED lighting and display assembly services</a:t>
            </a:r>
            <a:r>
              <a:rPr lang="en-US" sz="900" cap="all" dirty="0">
                <a:effectLst/>
                <a:latin typeface="Arial" panose="020B0604020202020204" pitchFamily="34" charset="0"/>
                <a:cs typeface="Arial" panose="020B0604020202020204" pitchFamily="34" charset="0"/>
              </a:rPr>
              <a:t>.</a:t>
            </a:r>
            <a:br>
              <a:rPr lang="en-US" sz="900" cap="all" dirty="0">
                <a:effectLst/>
                <a:latin typeface="Arial" panose="020B0604020202020204" pitchFamily="34" charset="0"/>
                <a:cs typeface="Arial" panose="020B0604020202020204" pitchFamily="34" charset="0"/>
              </a:rPr>
            </a:br>
            <a:endParaRPr lang="en-US" sz="900" cap="all" dirty="0">
              <a:effectLst/>
              <a:latin typeface="Arial" panose="020B0604020202020204" pitchFamily="34" charset="0"/>
              <a:cs typeface="Arial" panose="020B0604020202020204" pitchFamily="34" charset="0"/>
            </a:endParaRPr>
          </a:p>
          <a:p>
            <a:endParaRPr lang="en-US" dirty="0"/>
          </a:p>
        </p:txBody>
      </p:sp>
      <p:sp>
        <p:nvSpPr>
          <p:cNvPr id="4" name="Content Placeholder 3">
            <a:extLst>
              <a:ext uri="{FF2B5EF4-FFF2-40B4-BE49-F238E27FC236}">
                <a16:creationId xmlns:a16="http://schemas.microsoft.com/office/drawing/2014/main" id="{1B584D60-F1AC-4745-8833-2A4B53BA78BD}"/>
              </a:ext>
            </a:extLst>
          </p:cNvPr>
          <p:cNvSpPr>
            <a:spLocks noGrp="1"/>
          </p:cNvSpPr>
          <p:nvPr>
            <p:ph sz="half" idx="2"/>
          </p:nvPr>
        </p:nvSpPr>
        <p:spPr>
          <a:xfrm>
            <a:off x="4419600" y="1600200"/>
            <a:ext cx="4267200" cy="4708525"/>
          </a:xfrm>
        </p:spPr>
        <p:txBody>
          <a:bodyPr/>
          <a:lstStyle/>
          <a:p>
            <a:r>
              <a:rPr lang="en-US" sz="1400" dirty="0">
                <a:effectLst/>
                <a:latin typeface="Arial" panose="020B0604020202020204" pitchFamily="34" charset="0"/>
                <a:cs typeface="Arial" panose="020B0604020202020204" pitchFamily="34" charset="0"/>
              </a:rPr>
              <a:t>As a supplier of optical bonding and display enhancements, Luminary offers a wide range of products and services that increase the performance of displays, making them perform in the most demanding applications.  Our unique approach to the industry is what sets us apart from the others.  Luminary Optics follows the philosophy of "Spec Standards".  Simply put, Luminary engineers unique solutions for our customers by creating designs built to their "specs" but by utilizing "standard" optical components and materials.  </a:t>
            </a:r>
            <a:br>
              <a:rPr lang="en-US" sz="1400" dirty="0">
                <a:effectLst/>
                <a:latin typeface="Arial" panose="020B0604020202020204" pitchFamily="34" charset="0"/>
                <a:cs typeface="Arial" panose="020B0604020202020204" pitchFamily="34" charset="0"/>
              </a:rPr>
            </a:br>
            <a:endParaRPr lang="en-US" sz="1400" dirty="0">
              <a:effectLst/>
              <a:latin typeface="Arial" panose="020B0604020202020204" pitchFamily="34" charset="0"/>
              <a:cs typeface="Arial" panose="020B0604020202020204" pitchFamily="34" charset="0"/>
            </a:endParaRPr>
          </a:p>
          <a:p>
            <a:r>
              <a:rPr lang="en-US" sz="1400" dirty="0">
                <a:effectLst/>
                <a:latin typeface="Arial" panose="020B0604020202020204" pitchFamily="34" charset="0"/>
                <a:cs typeface="Arial" panose="020B0604020202020204" pitchFamily="34" charset="0"/>
              </a:rPr>
              <a:t>Luminary Optics array of display enhancements can be applied on most sizes of displays, from 3" to 80+".  The work is performed in our new 5500 sq. ft. facility, that has a 1000 sq. ft. cleanroom and a display bonding area with a capacity of 2000+ displays per month.  </a:t>
            </a:r>
          </a:p>
          <a:p>
            <a:endParaRPr lang="en-US" sz="1050" dirty="0"/>
          </a:p>
        </p:txBody>
      </p:sp>
      <p:pic>
        <p:nvPicPr>
          <p:cNvPr id="63490" name="Picture 2" descr="9e94aa317dac6d616eada3b30136f290?AccessKeyId=881684EE2693C323919C&amp;disposition=0&amp;alloworigin=1">
            <a:extLst>
              <a:ext uri="{FF2B5EF4-FFF2-40B4-BE49-F238E27FC236}">
                <a16:creationId xmlns:a16="http://schemas.microsoft.com/office/drawing/2014/main" id="{82544835-17FB-4C87-8A44-F0E9DC90C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47750" cy="98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827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304800" y="174625"/>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dirty="0">
                <a:effectLst/>
              </a:rPr>
              <a:t>High Ambient Applications and Markets</a:t>
            </a:r>
          </a:p>
        </p:txBody>
      </p:sp>
      <p:graphicFrame>
        <p:nvGraphicFramePr>
          <p:cNvPr id="30723" name="Object 3"/>
          <p:cNvGraphicFramePr>
            <a:graphicFrameLocks noChangeAspect="1"/>
          </p:cNvGraphicFramePr>
          <p:nvPr/>
        </p:nvGraphicFramePr>
        <p:xfrm>
          <a:off x="658813" y="1268413"/>
          <a:ext cx="2073275" cy="1219200"/>
        </p:xfrm>
        <a:graphic>
          <a:graphicData uri="http://schemas.openxmlformats.org/presentationml/2006/ole">
            <mc:AlternateContent xmlns:mc="http://schemas.openxmlformats.org/markup-compatibility/2006">
              <mc:Choice xmlns:v="urn:schemas-microsoft-com:vml" Requires="v">
                <p:oleObj name="Bitmap Image" r:id="rId2" imgW="3466954" imgH="2038293" progId="Paint.Picture">
                  <p:embed/>
                </p:oleObj>
              </mc:Choice>
              <mc:Fallback>
                <p:oleObj name="Bitmap Image" r:id="rId2" imgW="3466954" imgH="2038293" progId="Paint.Picture">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3" y="1268413"/>
                        <a:ext cx="2073275"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4" name="Text Box 4"/>
          <p:cNvSpPr txBox="1">
            <a:spLocks noChangeArrowheads="1"/>
          </p:cNvSpPr>
          <p:nvPr/>
        </p:nvSpPr>
        <p:spPr bwMode="auto">
          <a:xfrm>
            <a:off x="596900" y="2574925"/>
            <a:ext cx="22002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2000" b="0" i="0">
                <a:latin typeface="Arial" charset="0"/>
              </a:rPr>
              <a:t>Automotive / GPS</a:t>
            </a:r>
          </a:p>
        </p:txBody>
      </p:sp>
      <p:sp>
        <p:nvSpPr>
          <p:cNvPr id="30725" name="Text Box 5"/>
          <p:cNvSpPr txBox="1">
            <a:spLocks noChangeArrowheads="1"/>
          </p:cNvSpPr>
          <p:nvPr/>
        </p:nvSpPr>
        <p:spPr bwMode="auto">
          <a:xfrm>
            <a:off x="1857375" y="5102225"/>
            <a:ext cx="17653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50000"/>
              </a:spcBef>
              <a:buClrTx/>
              <a:buSzTx/>
              <a:buFontTx/>
              <a:buNone/>
            </a:pPr>
            <a:r>
              <a:rPr lang="en-US" altLang="en-US" sz="2000" b="0" i="0">
                <a:latin typeface="Arial" charset="0"/>
              </a:rPr>
              <a:t>Gas Pump POS</a:t>
            </a:r>
          </a:p>
        </p:txBody>
      </p:sp>
      <p:sp>
        <p:nvSpPr>
          <p:cNvPr id="30726" name="Text Box 6"/>
          <p:cNvSpPr txBox="1">
            <a:spLocks noChangeArrowheads="1"/>
          </p:cNvSpPr>
          <p:nvPr/>
        </p:nvSpPr>
        <p:spPr bwMode="auto">
          <a:xfrm>
            <a:off x="3548063" y="5343525"/>
            <a:ext cx="179228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2000" b="0" i="0">
                <a:latin typeface="Arial" charset="0"/>
              </a:rPr>
              <a:t>Outdoor Kiosk</a:t>
            </a:r>
          </a:p>
        </p:txBody>
      </p:sp>
      <p:sp>
        <p:nvSpPr>
          <p:cNvPr id="30727" name="Text Box 7"/>
          <p:cNvSpPr txBox="1">
            <a:spLocks noChangeArrowheads="1"/>
          </p:cNvSpPr>
          <p:nvPr/>
        </p:nvSpPr>
        <p:spPr bwMode="auto">
          <a:xfrm>
            <a:off x="6450013" y="3646488"/>
            <a:ext cx="197643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50000"/>
              </a:spcBef>
              <a:buClrTx/>
              <a:buSzTx/>
              <a:buFontTx/>
              <a:buNone/>
            </a:pPr>
            <a:r>
              <a:rPr lang="en-US" altLang="en-US" sz="2000" b="0" i="0">
                <a:latin typeface="Arial" charset="0"/>
              </a:rPr>
              <a:t>Kiosks / ATMs</a:t>
            </a:r>
          </a:p>
        </p:txBody>
      </p:sp>
      <p:pic>
        <p:nvPicPr>
          <p:cNvPr id="30728" name="Picture 8" descr="avidy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9975" y="1203325"/>
            <a:ext cx="1995488"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Text Box 9"/>
          <p:cNvSpPr txBox="1">
            <a:spLocks noChangeArrowheads="1"/>
          </p:cNvSpPr>
          <p:nvPr/>
        </p:nvSpPr>
        <p:spPr bwMode="auto">
          <a:xfrm>
            <a:off x="3946525" y="2835275"/>
            <a:ext cx="1131888" cy="3968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2000" b="0" i="0">
                <a:latin typeface="Arial" charset="0"/>
              </a:rPr>
              <a:t>Avionics</a:t>
            </a:r>
          </a:p>
        </p:txBody>
      </p:sp>
      <p:pic>
        <p:nvPicPr>
          <p:cNvPr id="30730" name="Picture 10" descr="MobileVu-COVER-PHOTO-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9813" y="4411663"/>
            <a:ext cx="1846262"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1" name="Text Box 11"/>
          <p:cNvSpPr txBox="1">
            <a:spLocks noChangeArrowheads="1"/>
          </p:cNvSpPr>
          <p:nvPr/>
        </p:nvSpPr>
        <p:spPr bwMode="auto">
          <a:xfrm>
            <a:off x="5764213" y="5969000"/>
            <a:ext cx="2625725" cy="3968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2000" b="0" i="0">
                <a:latin typeface="Arial" charset="0"/>
              </a:rPr>
              <a:t>In-Vehicle Computers</a:t>
            </a:r>
          </a:p>
        </p:txBody>
      </p:sp>
      <p:pic>
        <p:nvPicPr>
          <p:cNvPr id="30732"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5913" y="1416050"/>
            <a:ext cx="1531937"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113" y="4505325"/>
            <a:ext cx="1381125"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33763" y="3360738"/>
            <a:ext cx="2011362"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1450" y="3222625"/>
            <a:ext cx="18192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242888" y="212725"/>
            <a:ext cx="81661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a:effectLst/>
              </a:rPr>
              <a:t>Contrast ratios: two methods, two results</a:t>
            </a:r>
          </a:p>
        </p:txBody>
      </p:sp>
      <p:grpSp>
        <p:nvGrpSpPr>
          <p:cNvPr id="31747" name="Group 3"/>
          <p:cNvGrpSpPr>
            <a:grpSpLocks/>
          </p:cNvGrpSpPr>
          <p:nvPr/>
        </p:nvGrpSpPr>
        <p:grpSpPr bwMode="auto">
          <a:xfrm>
            <a:off x="1216025" y="1600200"/>
            <a:ext cx="2686050" cy="3473450"/>
            <a:chOff x="883" y="940"/>
            <a:chExt cx="1692" cy="2188"/>
          </a:xfrm>
        </p:grpSpPr>
        <p:sp>
          <p:nvSpPr>
            <p:cNvPr id="31799" name="Freeform 4"/>
            <p:cNvSpPr>
              <a:spLocks/>
            </p:cNvSpPr>
            <p:nvPr/>
          </p:nvSpPr>
          <p:spPr bwMode="auto">
            <a:xfrm>
              <a:off x="1528" y="2252"/>
              <a:ext cx="890" cy="427"/>
            </a:xfrm>
            <a:custGeom>
              <a:avLst/>
              <a:gdLst>
                <a:gd name="T0" fmla="*/ 152 w 1194"/>
                <a:gd name="T1" fmla="*/ 19 h 618"/>
                <a:gd name="T2" fmla="*/ 82 w 1194"/>
                <a:gd name="T3" fmla="*/ 46 h 618"/>
                <a:gd name="T4" fmla="*/ 6 w 1194"/>
                <a:gd name="T5" fmla="*/ 28 h 618"/>
                <a:gd name="T6" fmla="*/ 0 w 1194"/>
                <a:gd name="T7" fmla="*/ 27 h 618"/>
                <a:gd name="T8" fmla="*/ 64 w 1194"/>
                <a:gd name="T9" fmla="*/ 0 h 618"/>
                <a:gd name="T10" fmla="*/ 148 w 1194"/>
                <a:gd name="T11" fmla="*/ 17 h 618"/>
                <a:gd name="T12" fmla="*/ 152 w 1194"/>
                <a:gd name="T13" fmla="*/ 18 h 6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4" h="618">
                  <a:moveTo>
                    <a:pt x="1192" y="245"/>
                  </a:moveTo>
                  <a:lnTo>
                    <a:pt x="638" y="618"/>
                  </a:lnTo>
                  <a:lnTo>
                    <a:pt x="48" y="377"/>
                  </a:lnTo>
                  <a:lnTo>
                    <a:pt x="0" y="356"/>
                  </a:lnTo>
                  <a:lnTo>
                    <a:pt x="501" y="0"/>
                  </a:lnTo>
                  <a:lnTo>
                    <a:pt x="1154" y="227"/>
                  </a:lnTo>
                  <a:lnTo>
                    <a:pt x="1194" y="243"/>
                  </a:lnTo>
                </a:path>
              </a:pathLst>
            </a:custGeom>
            <a:solidFill>
              <a:srgbClr val="A0A0A0"/>
            </a:solidFill>
            <a:ln w="9525"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00" name="Freeform 5"/>
            <p:cNvSpPr>
              <a:spLocks/>
            </p:cNvSpPr>
            <p:nvPr/>
          </p:nvSpPr>
          <p:spPr bwMode="auto">
            <a:xfrm>
              <a:off x="1534" y="2495"/>
              <a:ext cx="441" cy="262"/>
            </a:xfrm>
            <a:custGeom>
              <a:avLst/>
              <a:gdLst>
                <a:gd name="T0" fmla="*/ 76 w 591"/>
                <a:gd name="T1" fmla="*/ 28 h 379"/>
                <a:gd name="T2" fmla="*/ 7 w 591"/>
                <a:gd name="T3" fmla="*/ 1 h 379"/>
                <a:gd name="T4" fmla="*/ 0 w 591"/>
                <a:gd name="T5" fmla="*/ 0 h 379"/>
                <a:gd name="T6" fmla="*/ 0 w 591"/>
                <a:gd name="T7" fmla="*/ 3 h 379"/>
                <a:gd name="T8" fmla="*/ 76 w 591"/>
                <a:gd name="T9" fmla="*/ 28 h 3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1" h="379">
                  <a:moveTo>
                    <a:pt x="590" y="378"/>
                  </a:moveTo>
                  <a:lnTo>
                    <a:pt x="49" y="21"/>
                  </a:lnTo>
                  <a:lnTo>
                    <a:pt x="0" y="0"/>
                  </a:lnTo>
                  <a:lnTo>
                    <a:pt x="0" y="43"/>
                  </a:lnTo>
                  <a:lnTo>
                    <a:pt x="590" y="378"/>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01" name="Freeform 6"/>
            <p:cNvSpPr>
              <a:spLocks/>
            </p:cNvSpPr>
            <p:nvPr/>
          </p:nvSpPr>
          <p:spPr bwMode="auto">
            <a:xfrm>
              <a:off x="1015" y="2047"/>
              <a:ext cx="927" cy="427"/>
            </a:xfrm>
            <a:custGeom>
              <a:avLst/>
              <a:gdLst>
                <a:gd name="T0" fmla="*/ 1 w 1244"/>
                <a:gd name="T1" fmla="*/ 26 h 618"/>
                <a:gd name="T2" fmla="*/ 80 w 1244"/>
                <a:gd name="T3" fmla="*/ 46 h 618"/>
                <a:gd name="T4" fmla="*/ 159 w 1244"/>
                <a:gd name="T5" fmla="*/ 19 h 618"/>
                <a:gd name="T6" fmla="*/ 79 w 1244"/>
                <a:gd name="T7" fmla="*/ 0 h 618"/>
                <a:gd name="T8" fmla="*/ 0 w 1244"/>
                <a:gd name="T9" fmla="*/ 24 h 6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4" h="618">
                  <a:moveTo>
                    <a:pt x="7" y="345"/>
                  </a:moveTo>
                  <a:lnTo>
                    <a:pt x="626" y="618"/>
                  </a:lnTo>
                  <a:lnTo>
                    <a:pt x="1244" y="254"/>
                  </a:lnTo>
                  <a:lnTo>
                    <a:pt x="616" y="0"/>
                  </a:lnTo>
                  <a:lnTo>
                    <a:pt x="0" y="324"/>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02" name="Line 7"/>
            <p:cNvSpPr>
              <a:spLocks noChangeShapeType="1"/>
            </p:cNvSpPr>
            <p:nvPr/>
          </p:nvSpPr>
          <p:spPr bwMode="auto">
            <a:xfrm>
              <a:off x="1499" y="2484"/>
              <a:ext cx="50" cy="10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03" name="Freeform 8"/>
            <p:cNvSpPr>
              <a:spLocks/>
            </p:cNvSpPr>
            <p:nvPr/>
          </p:nvSpPr>
          <p:spPr bwMode="auto">
            <a:xfrm>
              <a:off x="979" y="2229"/>
              <a:ext cx="1003" cy="311"/>
            </a:xfrm>
            <a:custGeom>
              <a:avLst/>
              <a:gdLst>
                <a:gd name="T0" fmla="*/ 7 w 1346"/>
                <a:gd name="T1" fmla="*/ 6 h 450"/>
                <a:gd name="T2" fmla="*/ 89 w 1346"/>
                <a:gd name="T3" fmla="*/ 26 h 450"/>
                <a:gd name="T4" fmla="*/ 165 w 1346"/>
                <a:gd name="T5" fmla="*/ 0 h 450"/>
                <a:gd name="T6" fmla="*/ 171 w 1346"/>
                <a:gd name="T7" fmla="*/ 6 h 450"/>
                <a:gd name="T8" fmla="*/ 94 w 1346"/>
                <a:gd name="T9" fmla="*/ 34 h 450"/>
                <a:gd name="T10" fmla="*/ 0 w 1346"/>
                <a:gd name="T11" fmla="*/ 10 h 450"/>
                <a:gd name="T12" fmla="*/ 7 w 1346"/>
                <a:gd name="T13" fmla="*/ 6 h 4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6" h="450">
                  <a:moveTo>
                    <a:pt x="50" y="69"/>
                  </a:moveTo>
                  <a:lnTo>
                    <a:pt x="701" y="346"/>
                  </a:lnTo>
                  <a:lnTo>
                    <a:pt x="1292" y="0"/>
                  </a:lnTo>
                  <a:lnTo>
                    <a:pt x="1346" y="82"/>
                  </a:lnTo>
                  <a:lnTo>
                    <a:pt x="734" y="450"/>
                  </a:lnTo>
                  <a:lnTo>
                    <a:pt x="0" y="130"/>
                  </a:lnTo>
                  <a:lnTo>
                    <a:pt x="50" y="69"/>
                  </a:lnTo>
                </a:path>
              </a:pathLst>
            </a:custGeom>
            <a:solidFill>
              <a:srgbClr val="80808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04" name="Freeform 9"/>
            <p:cNvSpPr>
              <a:spLocks/>
            </p:cNvSpPr>
            <p:nvPr/>
          </p:nvSpPr>
          <p:spPr bwMode="auto">
            <a:xfrm>
              <a:off x="1054" y="2066"/>
              <a:ext cx="847" cy="376"/>
            </a:xfrm>
            <a:custGeom>
              <a:avLst/>
              <a:gdLst>
                <a:gd name="T0" fmla="*/ 0 w 1136"/>
                <a:gd name="T1" fmla="*/ 23 h 545"/>
                <a:gd name="T2" fmla="*/ 75 w 1136"/>
                <a:gd name="T3" fmla="*/ 41 h 545"/>
                <a:gd name="T4" fmla="*/ 145 w 1136"/>
                <a:gd name="T5" fmla="*/ 17 h 545"/>
                <a:gd name="T6" fmla="*/ 71 w 1136"/>
                <a:gd name="T7" fmla="*/ 0 h 545"/>
                <a:gd name="T8" fmla="*/ 3 w 1136"/>
                <a:gd name="T9" fmla="*/ 22 h 5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6" h="545">
                  <a:moveTo>
                    <a:pt x="0" y="309"/>
                  </a:moveTo>
                  <a:lnTo>
                    <a:pt x="582" y="545"/>
                  </a:lnTo>
                  <a:lnTo>
                    <a:pt x="1136" y="227"/>
                  </a:lnTo>
                  <a:lnTo>
                    <a:pt x="554" y="0"/>
                  </a:lnTo>
                  <a:lnTo>
                    <a:pt x="26" y="293"/>
                  </a:lnTo>
                </a:path>
              </a:pathLst>
            </a:custGeom>
            <a:solidFill>
              <a:srgbClr val="FFF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05" name="Freeform 10"/>
            <p:cNvSpPr>
              <a:spLocks/>
            </p:cNvSpPr>
            <p:nvPr/>
          </p:nvSpPr>
          <p:spPr bwMode="auto">
            <a:xfrm>
              <a:off x="973" y="2292"/>
              <a:ext cx="1049" cy="521"/>
            </a:xfrm>
            <a:custGeom>
              <a:avLst/>
              <a:gdLst>
                <a:gd name="T0" fmla="*/ 5 w 1408"/>
                <a:gd name="T1" fmla="*/ 0 h 754"/>
                <a:gd name="T2" fmla="*/ 180 w 1408"/>
                <a:gd name="T3" fmla="*/ 42 h 754"/>
                <a:gd name="T4" fmla="*/ 174 w 1408"/>
                <a:gd name="T5" fmla="*/ 50 h 754"/>
                <a:gd name="T6" fmla="*/ 166 w 1408"/>
                <a:gd name="T7" fmla="*/ 57 h 754"/>
                <a:gd name="T8" fmla="*/ 1 w 1408"/>
                <a:gd name="T9" fmla="*/ 18 h 754"/>
                <a:gd name="T10" fmla="*/ 0 w 1408"/>
                <a:gd name="T11" fmla="*/ 6 h 754"/>
                <a:gd name="T12" fmla="*/ 5 w 1408"/>
                <a:gd name="T13" fmla="*/ 0 h 7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8" h="754">
                  <a:moveTo>
                    <a:pt x="45" y="0"/>
                  </a:moveTo>
                  <a:lnTo>
                    <a:pt x="1408" y="564"/>
                  </a:lnTo>
                  <a:lnTo>
                    <a:pt x="1372" y="673"/>
                  </a:lnTo>
                  <a:lnTo>
                    <a:pt x="1300" y="754"/>
                  </a:lnTo>
                  <a:lnTo>
                    <a:pt x="9" y="236"/>
                  </a:lnTo>
                  <a:lnTo>
                    <a:pt x="0" y="82"/>
                  </a:lnTo>
                  <a:lnTo>
                    <a:pt x="45" y="0"/>
                  </a:lnTo>
                  <a:close/>
                </a:path>
              </a:pathLst>
            </a:custGeom>
            <a:solidFill>
              <a:srgbClr val="80808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06" name="Line 11"/>
            <p:cNvSpPr>
              <a:spLocks noChangeShapeType="1"/>
            </p:cNvSpPr>
            <p:nvPr/>
          </p:nvSpPr>
          <p:spPr bwMode="auto">
            <a:xfrm>
              <a:off x="980" y="2342"/>
              <a:ext cx="1009" cy="40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07" name="Freeform 12"/>
            <p:cNvSpPr>
              <a:spLocks/>
            </p:cNvSpPr>
            <p:nvPr/>
          </p:nvSpPr>
          <p:spPr bwMode="auto">
            <a:xfrm>
              <a:off x="1065" y="2285"/>
              <a:ext cx="698" cy="810"/>
            </a:xfrm>
            <a:custGeom>
              <a:avLst/>
              <a:gdLst>
                <a:gd name="T0" fmla="*/ 108 w 937"/>
                <a:gd name="T1" fmla="*/ 77 h 1172"/>
                <a:gd name="T2" fmla="*/ 112 w 937"/>
                <a:gd name="T3" fmla="*/ 73 h 1172"/>
                <a:gd name="T4" fmla="*/ 115 w 937"/>
                <a:gd name="T5" fmla="*/ 68 h 1172"/>
                <a:gd name="T6" fmla="*/ 118 w 937"/>
                <a:gd name="T7" fmla="*/ 64 h 1172"/>
                <a:gd name="T8" fmla="*/ 119 w 937"/>
                <a:gd name="T9" fmla="*/ 59 h 1172"/>
                <a:gd name="T10" fmla="*/ 118 w 937"/>
                <a:gd name="T11" fmla="*/ 53 h 1172"/>
                <a:gd name="T12" fmla="*/ 116 w 937"/>
                <a:gd name="T13" fmla="*/ 50 h 1172"/>
                <a:gd name="T14" fmla="*/ 112 w 937"/>
                <a:gd name="T15" fmla="*/ 46 h 1172"/>
                <a:gd name="T16" fmla="*/ 110 w 937"/>
                <a:gd name="T17" fmla="*/ 44 h 1172"/>
                <a:gd name="T18" fmla="*/ 103 w 937"/>
                <a:gd name="T19" fmla="*/ 40 h 1172"/>
                <a:gd name="T20" fmla="*/ 92 w 937"/>
                <a:gd name="T21" fmla="*/ 37 h 1172"/>
                <a:gd name="T22" fmla="*/ 90 w 937"/>
                <a:gd name="T23" fmla="*/ 32 h 1172"/>
                <a:gd name="T24" fmla="*/ 90 w 937"/>
                <a:gd name="T25" fmla="*/ 26 h 1172"/>
                <a:gd name="T26" fmla="*/ 85 w 937"/>
                <a:gd name="T27" fmla="*/ 21 h 1172"/>
                <a:gd name="T28" fmla="*/ 91 w 937"/>
                <a:gd name="T29" fmla="*/ 17 h 1172"/>
                <a:gd name="T30" fmla="*/ 93 w 937"/>
                <a:gd name="T31" fmla="*/ 10 h 1172"/>
                <a:gd name="T32" fmla="*/ 91 w 937"/>
                <a:gd name="T33" fmla="*/ 3 h 1172"/>
                <a:gd name="T34" fmla="*/ 80 w 937"/>
                <a:gd name="T35" fmla="*/ 0 h 1172"/>
                <a:gd name="T36" fmla="*/ 66 w 937"/>
                <a:gd name="T37" fmla="*/ 4 h 1172"/>
                <a:gd name="T38" fmla="*/ 57 w 937"/>
                <a:gd name="T39" fmla="*/ 9 h 1172"/>
                <a:gd name="T40" fmla="*/ 54 w 937"/>
                <a:gd name="T41" fmla="*/ 15 h 1172"/>
                <a:gd name="T42" fmla="*/ 53 w 937"/>
                <a:gd name="T43" fmla="*/ 19 h 1172"/>
                <a:gd name="T44" fmla="*/ 51 w 937"/>
                <a:gd name="T45" fmla="*/ 24 h 1172"/>
                <a:gd name="T46" fmla="*/ 51 w 937"/>
                <a:gd name="T47" fmla="*/ 28 h 1172"/>
                <a:gd name="T48" fmla="*/ 51 w 937"/>
                <a:gd name="T49" fmla="*/ 33 h 1172"/>
                <a:gd name="T50" fmla="*/ 53 w 937"/>
                <a:gd name="T51" fmla="*/ 38 h 1172"/>
                <a:gd name="T52" fmla="*/ 56 w 937"/>
                <a:gd name="T53" fmla="*/ 42 h 1172"/>
                <a:gd name="T54" fmla="*/ 61 w 937"/>
                <a:gd name="T55" fmla="*/ 46 h 1172"/>
                <a:gd name="T56" fmla="*/ 63 w 937"/>
                <a:gd name="T57" fmla="*/ 50 h 1172"/>
                <a:gd name="T58" fmla="*/ 61 w 937"/>
                <a:gd name="T59" fmla="*/ 46 h 1172"/>
                <a:gd name="T60" fmla="*/ 56 w 937"/>
                <a:gd name="T61" fmla="*/ 41 h 1172"/>
                <a:gd name="T62" fmla="*/ 50 w 937"/>
                <a:gd name="T63" fmla="*/ 37 h 1172"/>
                <a:gd name="T64" fmla="*/ 44 w 937"/>
                <a:gd name="T65" fmla="*/ 34 h 1172"/>
                <a:gd name="T66" fmla="*/ 38 w 937"/>
                <a:gd name="T67" fmla="*/ 32 h 1172"/>
                <a:gd name="T68" fmla="*/ 30 w 937"/>
                <a:gd name="T69" fmla="*/ 29 h 1172"/>
                <a:gd name="T70" fmla="*/ 23 w 937"/>
                <a:gd name="T71" fmla="*/ 27 h 1172"/>
                <a:gd name="T72" fmla="*/ 16 w 937"/>
                <a:gd name="T73" fmla="*/ 24 h 1172"/>
                <a:gd name="T74" fmla="*/ 10 w 937"/>
                <a:gd name="T75" fmla="*/ 22 h 1172"/>
                <a:gd name="T76" fmla="*/ 1 w 937"/>
                <a:gd name="T77" fmla="*/ 19 h 1172"/>
                <a:gd name="T78" fmla="*/ 0 w 937"/>
                <a:gd name="T79" fmla="*/ 23 h 1172"/>
                <a:gd name="T80" fmla="*/ 2 w 937"/>
                <a:gd name="T81" fmla="*/ 28 h 1172"/>
                <a:gd name="T82" fmla="*/ 4 w 937"/>
                <a:gd name="T83" fmla="*/ 33 h 1172"/>
                <a:gd name="T84" fmla="*/ 7 w 937"/>
                <a:gd name="T85" fmla="*/ 38 h 1172"/>
                <a:gd name="T86" fmla="*/ 9 w 937"/>
                <a:gd name="T87" fmla="*/ 44 h 1172"/>
                <a:gd name="T88" fmla="*/ 12 w 937"/>
                <a:gd name="T89" fmla="*/ 48 h 1172"/>
                <a:gd name="T90" fmla="*/ 17 w 937"/>
                <a:gd name="T91" fmla="*/ 53 h 1172"/>
                <a:gd name="T92" fmla="*/ 25 w 937"/>
                <a:gd name="T93" fmla="*/ 58 h 1172"/>
                <a:gd name="T94" fmla="*/ 30 w 937"/>
                <a:gd name="T95" fmla="*/ 64 h 1172"/>
                <a:gd name="T96" fmla="*/ 34 w 937"/>
                <a:gd name="T97" fmla="*/ 68 h 1172"/>
                <a:gd name="T98" fmla="*/ 40 w 937"/>
                <a:gd name="T99" fmla="*/ 72 h 1172"/>
                <a:gd name="T100" fmla="*/ 49 w 937"/>
                <a:gd name="T101" fmla="*/ 75 h 1172"/>
                <a:gd name="T102" fmla="*/ 54 w 937"/>
                <a:gd name="T103" fmla="*/ 78 h 1172"/>
                <a:gd name="T104" fmla="*/ 61 w 937"/>
                <a:gd name="T105" fmla="*/ 84 h 1172"/>
                <a:gd name="T106" fmla="*/ 67 w 937"/>
                <a:gd name="T107" fmla="*/ 87 h 1172"/>
                <a:gd name="T108" fmla="*/ 76 w 937"/>
                <a:gd name="T109" fmla="*/ 87 h 1172"/>
                <a:gd name="T110" fmla="*/ 83 w 937"/>
                <a:gd name="T111" fmla="*/ 87 h 1172"/>
                <a:gd name="T112" fmla="*/ 90 w 937"/>
                <a:gd name="T113" fmla="*/ 86 h 1172"/>
                <a:gd name="T114" fmla="*/ 98 w 937"/>
                <a:gd name="T115" fmla="*/ 83 h 1172"/>
                <a:gd name="T116" fmla="*/ 104 w 937"/>
                <a:gd name="T117" fmla="*/ 79 h 1172"/>
                <a:gd name="T118" fmla="*/ 110 w 937"/>
                <a:gd name="T119" fmla="*/ 75 h 11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37" h="1172">
                  <a:moveTo>
                    <a:pt x="819" y="1016"/>
                  </a:moveTo>
                  <a:lnTo>
                    <a:pt x="848" y="1016"/>
                  </a:lnTo>
                  <a:lnTo>
                    <a:pt x="858" y="989"/>
                  </a:lnTo>
                  <a:lnTo>
                    <a:pt x="878" y="962"/>
                  </a:lnTo>
                  <a:lnTo>
                    <a:pt x="897" y="934"/>
                  </a:lnTo>
                  <a:lnTo>
                    <a:pt x="907" y="906"/>
                  </a:lnTo>
                  <a:lnTo>
                    <a:pt x="917" y="879"/>
                  </a:lnTo>
                  <a:lnTo>
                    <a:pt x="926" y="843"/>
                  </a:lnTo>
                  <a:lnTo>
                    <a:pt x="936" y="806"/>
                  </a:lnTo>
                  <a:lnTo>
                    <a:pt x="936" y="778"/>
                  </a:lnTo>
                  <a:lnTo>
                    <a:pt x="936" y="742"/>
                  </a:lnTo>
                  <a:lnTo>
                    <a:pt x="926" y="706"/>
                  </a:lnTo>
                  <a:lnTo>
                    <a:pt x="915" y="683"/>
                  </a:lnTo>
                  <a:lnTo>
                    <a:pt x="917" y="665"/>
                  </a:lnTo>
                  <a:lnTo>
                    <a:pt x="902" y="637"/>
                  </a:lnTo>
                  <a:lnTo>
                    <a:pt x="888" y="614"/>
                  </a:lnTo>
                  <a:lnTo>
                    <a:pt x="872" y="596"/>
                  </a:lnTo>
                  <a:lnTo>
                    <a:pt x="863" y="582"/>
                  </a:lnTo>
                  <a:lnTo>
                    <a:pt x="839" y="555"/>
                  </a:lnTo>
                  <a:lnTo>
                    <a:pt x="805" y="537"/>
                  </a:lnTo>
                  <a:lnTo>
                    <a:pt x="781" y="514"/>
                  </a:lnTo>
                  <a:lnTo>
                    <a:pt x="718" y="482"/>
                  </a:lnTo>
                  <a:lnTo>
                    <a:pt x="718" y="460"/>
                  </a:lnTo>
                  <a:lnTo>
                    <a:pt x="712" y="423"/>
                  </a:lnTo>
                  <a:lnTo>
                    <a:pt x="703" y="373"/>
                  </a:lnTo>
                  <a:lnTo>
                    <a:pt x="708" y="345"/>
                  </a:lnTo>
                  <a:lnTo>
                    <a:pt x="684" y="309"/>
                  </a:lnTo>
                  <a:lnTo>
                    <a:pt x="667" y="280"/>
                  </a:lnTo>
                  <a:lnTo>
                    <a:pt x="692" y="256"/>
                  </a:lnTo>
                  <a:lnTo>
                    <a:pt x="716" y="220"/>
                  </a:lnTo>
                  <a:lnTo>
                    <a:pt x="732" y="182"/>
                  </a:lnTo>
                  <a:lnTo>
                    <a:pt x="733" y="143"/>
                  </a:lnTo>
                  <a:lnTo>
                    <a:pt x="733" y="96"/>
                  </a:lnTo>
                  <a:lnTo>
                    <a:pt x="717" y="46"/>
                  </a:lnTo>
                  <a:lnTo>
                    <a:pt x="684" y="12"/>
                  </a:lnTo>
                  <a:lnTo>
                    <a:pt x="630" y="0"/>
                  </a:lnTo>
                  <a:lnTo>
                    <a:pt x="563" y="17"/>
                  </a:lnTo>
                  <a:lnTo>
                    <a:pt x="519" y="53"/>
                  </a:lnTo>
                  <a:lnTo>
                    <a:pt x="485" y="90"/>
                  </a:lnTo>
                  <a:lnTo>
                    <a:pt x="456" y="122"/>
                  </a:lnTo>
                  <a:lnTo>
                    <a:pt x="437" y="168"/>
                  </a:lnTo>
                  <a:lnTo>
                    <a:pt x="425" y="201"/>
                  </a:lnTo>
                  <a:lnTo>
                    <a:pt x="417" y="231"/>
                  </a:lnTo>
                  <a:lnTo>
                    <a:pt x="415" y="259"/>
                  </a:lnTo>
                  <a:lnTo>
                    <a:pt x="413" y="286"/>
                  </a:lnTo>
                  <a:lnTo>
                    <a:pt x="407" y="321"/>
                  </a:lnTo>
                  <a:lnTo>
                    <a:pt x="402" y="350"/>
                  </a:lnTo>
                  <a:lnTo>
                    <a:pt x="402" y="378"/>
                  </a:lnTo>
                  <a:lnTo>
                    <a:pt x="402" y="405"/>
                  </a:lnTo>
                  <a:lnTo>
                    <a:pt x="402" y="441"/>
                  </a:lnTo>
                  <a:lnTo>
                    <a:pt x="404" y="468"/>
                  </a:lnTo>
                  <a:lnTo>
                    <a:pt x="413" y="504"/>
                  </a:lnTo>
                  <a:lnTo>
                    <a:pt x="422" y="532"/>
                  </a:lnTo>
                  <a:lnTo>
                    <a:pt x="441" y="560"/>
                  </a:lnTo>
                  <a:lnTo>
                    <a:pt x="461" y="587"/>
                  </a:lnTo>
                  <a:lnTo>
                    <a:pt x="480" y="614"/>
                  </a:lnTo>
                  <a:lnTo>
                    <a:pt x="490" y="642"/>
                  </a:lnTo>
                  <a:lnTo>
                    <a:pt x="499" y="670"/>
                  </a:lnTo>
                  <a:lnTo>
                    <a:pt x="499" y="642"/>
                  </a:lnTo>
                  <a:lnTo>
                    <a:pt x="480" y="614"/>
                  </a:lnTo>
                  <a:lnTo>
                    <a:pt x="461" y="587"/>
                  </a:lnTo>
                  <a:lnTo>
                    <a:pt x="441" y="551"/>
                  </a:lnTo>
                  <a:lnTo>
                    <a:pt x="413" y="514"/>
                  </a:lnTo>
                  <a:lnTo>
                    <a:pt x="392" y="486"/>
                  </a:lnTo>
                  <a:lnTo>
                    <a:pt x="383" y="455"/>
                  </a:lnTo>
                  <a:lnTo>
                    <a:pt x="344" y="451"/>
                  </a:lnTo>
                  <a:lnTo>
                    <a:pt x="325" y="441"/>
                  </a:lnTo>
                  <a:lnTo>
                    <a:pt x="296" y="419"/>
                  </a:lnTo>
                  <a:lnTo>
                    <a:pt x="252" y="405"/>
                  </a:lnTo>
                  <a:lnTo>
                    <a:pt x="237" y="387"/>
                  </a:lnTo>
                  <a:lnTo>
                    <a:pt x="213" y="378"/>
                  </a:lnTo>
                  <a:lnTo>
                    <a:pt x="184" y="359"/>
                  </a:lnTo>
                  <a:lnTo>
                    <a:pt x="154" y="342"/>
                  </a:lnTo>
                  <a:lnTo>
                    <a:pt x="119" y="323"/>
                  </a:lnTo>
                  <a:lnTo>
                    <a:pt x="91" y="311"/>
                  </a:lnTo>
                  <a:lnTo>
                    <a:pt x="74" y="300"/>
                  </a:lnTo>
                  <a:lnTo>
                    <a:pt x="41" y="287"/>
                  </a:lnTo>
                  <a:lnTo>
                    <a:pt x="1" y="265"/>
                  </a:lnTo>
                  <a:lnTo>
                    <a:pt x="0" y="286"/>
                  </a:lnTo>
                  <a:lnTo>
                    <a:pt x="0" y="309"/>
                  </a:lnTo>
                  <a:lnTo>
                    <a:pt x="5" y="336"/>
                  </a:lnTo>
                  <a:lnTo>
                    <a:pt x="17" y="369"/>
                  </a:lnTo>
                  <a:lnTo>
                    <a:pt x="26" y="400"/>
                  </a:lnTo>
                  <a:lnTo>
                    <a:pt x="36" y="435"/>
                  </a:lnTo>
                  <a:lnTo>
                    <a:pt x="47" y="474"/>
                  </a:lnTo>
                  <a:lnTo>
                    <a:pt x="55" y="510"/>
                  </a:lnTo>
                  <a:lnTo>
                    <a:pt x="63" y="548"/>
                  </a:lnTo>
                  <a:lnTo>
                    <a:pt x="66" y="580"/>
                  </a:lnTo>
                  <a:lnTo>
                    <a:pt x="74" y="610"/>
                  </a:lnTo>
                  <a:lnTo>
                    <a:pt x="88" y="641"/>
                  </a:lnTo>
                  <a:lnTo>
                    <a:pt x="111" y="667"/>
                  </a:lnTo>
                  <a:lnTo>
                    <a:pt x="138" y="697"/>
                  </a:lnTo>
                  <a:lnTo>
                    <a:pt x="160" y="724"/>
                  </a:lnTo>
                  <a:lnTo>
                    <a:pt x="203" y="776"/>
                  </a:lnTo>
                  <a:lnTo>
                    <a:pt x="220" y="813"/>
                  </a:lnTo>
                  <a:lnTo>
                    <a:pt x="236" y="843"/>
                  </a:lnTo>
                  <a:lnTo>
                    <a:pt x="254" y="871"/>
                  </a:lnTo>
                  <a:lnTo>
                    <a:pt x="266" y="897"/>
                  </a:lnTo>
                  <a:lnTo>
                    <a:pt x="285" y="925"/>
                  </a:lnTo>
                  <a:lnTo>
                    <a:pt x="315" y="953"/>
                  </a:lnTo>
                  <a:lnTo>
                    <a:pt x="344" y="971"/>
                  </a:lnTo>
                  <a:lnTo>
                    <a:pt x="383" y="989"/>
                  </a:lnTo>
                  <a:lnTo>
                    <a:pt x="408" y="1014"/>
                  </a:lnTo>
                  <a:lnTo>
                    <a:pt x="429" y="1039"/>
                  </a:lnTo>
                  <a:lnTo>
                    <a:pt x="454" y="1074"/>
                  </a:lnTo>
                  <a:lnTo>
                    <a:pt x="481" y="1110"/>
                  </a:lnTo>
                  <a:lnTo>
                    <a:pt x="499" y="1144"/>
                  </a:lnTo>
                  <a:lnTo>
                    <a:pt x="529" y="1153"/>
                  </a:lnTo>
                  <a:lnTo>
                    <a:pt x="568" y="1162"/>
                  </a:lnTo>
                  <a:lnTo>
                    <a:pt x="597" y="1162"/>
                  </a:lnTo>
                  <a:lnTo>
                    <a:pt x="626" y="1171"/>
                  </a:lnTo>
                  <a:lnTo>
                    <a:pt x="655" y="1162"/>
                  </a:lnTo>
                  <a:lnTo>
                    <a:pt x="684" y="1144"/>
                  </a:lnTo>
                  <a:lnTo>
                    <a:pt x="712" y="1135"/>
                  </a:lnTo>
                  <a:lnTo>
                    <a:pt x="741" y="1116"/>
                  </a:lnTo>
                  <a:lnTo>
                    <a:pt x="771" y="1098"/>
                  </a:lnTo>
                  <a:lnTo>
                    <a:pt x="800" y="1079"/>
                  </a:lnTo>
                  <a:lnTo>
                    <a:pt x="819" y="1052"/>
                  </a:lnTo>
                  <a:lnTo>
                    <a:pt x="848" y="1034"/>
                  </a:lnTo>
                  <a:lnTo>
                    <a:pt x="868" y="1007"/>
                  </a:lnTo>
                  <a:lnTo>
                    <a:pt x="819" y="1016"/>
                  </a:lnTo>
                </a:path>
              </a:pathLst>
            </a:custGeom>
            <a:solidFill>
              <a:srgbClr val="FFA08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08" name="Freeform 13"/>
            <p:cNvSpPr>
              <a:spLocks/>
            </p:cNvSpPr>
            <p:nvPr/>
          </p:nvSpPr>
          <p:spPr bwMode="auto">
            <a:xfrm>
              <a:off x="1117" y="2506"/>
              <a:ext cx="345" cy="263"/>
            </a:xfrm>
            <a:custGeom>
              <a:avLst/>
              <a:gdLst>
                <a:gd name="T0" fmla="*/ 228 w 345"/>
                <a:gd name="T1" fmla="*/ 91 h 263"/>
                <a:gd name="T2" fmla="*/ 243 w 345"/>
                <a:gd name="T3" fmla="*/ 105 h 263"/>
                <a:gd name="T4" fmla="*/ 250 w 345"/>
                <a:gd name="T5" fmla="*/ 124 h 263"/>
                <a:gd name="T6" fmla="*/ 254 w 345"/>
                <a:gd name="T7" fmla="*/ 141 h 263"/>
                <a:gd name="T8" fmla="*/ 260 w 345"/>
                <a:gd name="T9" fmla="*/ 160 h 263"/>
                <a:gd name="T10" fmla="*/ 273 w 345"/>
                <a:gd name="T11" fmla="*/ 178 h 263"/>
                <a:gd name="T12" fmla="*/ 291 w 345"/>
                <a:gd name="T13" fmla="*/ 197 h 263"/>
                <a:gd name="T14" fmla="*/ 304 w 345"/>
                <a:gd name="T15" fmla="*/ 218 h 263"/>
                <a:gd name="T16" fmla="*/ 318 w 345"/>
                <a:gd name="T17" fmla="*/ 238 h 263"/>
                <a:gd name="T18" fmla="*/ 311 w 345"/>
                <a:gd name="T19" fmla="*/ 243 h 263"/>
                <a:gd name="T20" fmla="*/ 287 w 345"/>
                <a:gd name="T21" fmla="*/ 230 h 263"/>
                <a:gd name="T22" fmla="*/ 270 w 345"/>
                <a:gd name="T23" fmla="*/ 210 h 263"/>
                <a:gd name="T24" fmla="*/ 254 w 345"/>
                <a:gd name="T25" fmla="*/ 194 h 263"/>
                <a:gd name="T26" fmla="*/ 234 w 345"/>
                <a:gd name="T27" fmla="*/ 177 h 263"/>
                <a:gd name="T28" fmla="*/ 224 w 345"/>
                <a:gd name="T29" fmla="*/ 158 h 263"/>
                <a:gd name="T30" fmla="*/ 217 w 345"/>
                <a:gd name="T31" fmla="*/ 140 h 263"/>
                <a:gd name="T32" fmla="*/ 217 w 345"/>
                <a:gd name="T33" fmla="*/ 121 h 263"/>
                <a:gd name="T34" fmla="*/ 195 w 345"/>
                <a:gd name="T35" fmla="*/ 124 h 263"/>
                <a:gd name="T36" fmla="*/ 174 w 345"/>
                <a:gd name="T37" fmla="*/ 136 h 263"/>
                <a:gd name="T38" fmla="*/ 163 w 345"/>
                <a:gd name="T39" fmla="*/ 156 h 263"/>
                <a:gd name="T40" fmla="*/ 156 w 345"/>
                <a:gd name="T41" fmla="*/ 156 h 263"/>
                <a:gd name="T42" fmla="*/ 156 w 345"/>
                <a:gd name="T43" fmla="*/ 136 h 263"/>
                <a:gd name="T44" fmla="*/ 174 w 345"/>
                <a:gd name="T45" fmla="*/ 121 h 263"/>
                <a:gd name="T46" fmla="*/ 192 w 345"/>
                <a:gd name="T47" fmla="*/ 107 h 263"/>
                <a:gd name="T48" fmla="*/ 174 w 345"/>
                <a:gd name="T49" fmla="*/ 94 h 263"/>
                <a:gd name="T50" fmla="*/ 151 w 345"/>
                <a:gd name="T51" fmla="*/ 77 h 263"/>
                <a:gd name="T52" fmla="*/ 130 w 345"/>
                <a:gd name="T53" fmla="*/ 67 h 263"/>
                <a:gd name="T54" fmla="*/ 108 w 345"/>
                <a:gd name="T55" fmla="*/ 58 h 263"/>
                <a:gd name="T56" fmla="*/ 83 w 345"/>
                <a:gd name="T57" fmla="*/ 46 h 263"/>
                <a:gd name="T58" fmla="*/ 61 w 345"/>
                <a:gd name="T59" fmla="*/ 33 h 263"/>
                <a:gd name="T60" fmla="*/ 43 w 345"/>
                <a:gd name="T61" fmla="*/ 18 h 263"/>
                <a:gd name="T62" fmla="*/ 21 w 345"/>
                <a:gd name="T63" fmla="*/ 5 h 263"/>
                <a:gd name="T64" fmla="*/ 17 w 345"/>
                <a:gd name="T65" fmla="*/ 0 h 2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45" h="263">
                  <a:moveTo>
                    <a:pt x="17" y="0"/>
                  </a:moveTo>
                  <a:lnTo>
                    <a:pt x="228" y="91"/>
                  </a:lnTo>
                  <a:lnTo>
                    <a:pt x="239" y="96"/>
                  </a:lnTo>
                  <a:lnTo>
                    <a:pt x="243" y="105"/>
                  </a:lnTo>
                  <a:lnTo>
                    <a:pt x="243" y="114"/>
                  </a:lnTo>
                  <a:lnTo>
                    <a:pt x="250" y="124"/>
                  </a:lnTo>
                  <a:lnTo>
                    <a:pt x="250" y="134"/>
                  </a:lnTo>
                  <a:lnTo>
                    <a:pt x="254" y="141"/>
                  </a:lnTo>
                  <a:lnTo>
                    <a:pt x="259" y="152"/>
                  </a:lnTo>
                  <a:lnTo>
                    <a:pt x="260" y="160"/>
                  </a:lnTo>
                  <a:lnTo>
                    <a:pt x="269" y="169"/>
                  </a:lnTo>
                  <a:lnTo>
                    <a:pt x="273" y="178"/>
                  </a:lnTo>
                  <a:lnTo>
                    <a:pt x="280" y="187"/>
                  </a:lnTo>
                  <a:lnTo>
                    <a:pt x="291" y="197"/>
                  </a:lnTo>
                  <a:lnTo>
                    <a:pt x="300" y="205"/>
                  </a:lnTo>
                  <a:lnTo>
                    <a:pt x="304" y="218"/>
                  </a:lnTo>
                  <a:lnTo>
                    <a:pt x="312" y="227"/>
                  </a:lnTo>
                  <a:lnTo>
                    <a:pt x="318" y="238"/>
                  </a:lnTo>
                  <a:lnTo>
                    <a:pt x="345" y="263"/>
                  </a:lnTo>
                  <a:lnTo>
                    <a:pt x="311" y="243"/>
                  </a:lnTo>
                  <a:lnTo>
                    <a:pt x="301" y="239"/>
                  </a:lnTo>
                  <a:lnTo>
                    <a:pt x="287" y="230"/>
                  </a:lnTo>
                  <a:lnTo>
                    <a:pt x="280" y="220"/>
                  </a:lnTo>
                  <a:lnTo>
                    <a:pt x="270" y="210"/>
                  </a:lnTo>
                  <a:lnTo>
                    <a:pt x="267" y="234"/>
                  </a:lnTo>
                  <a:lnTo>
                    <a:pt x="254" y="194"/>
                  </a:lnTo>
                  <a:lnTo>
                    <a:pt x="243" y="187"/>
                  </a:lnTo>
                  <a:lnTo>
                    <a:pt x="234" y="177"/>
                  </a:lnTo>
                  <a:lnTo>
                    <a:pt x="228" y="168"/>
                  </a:lnTo>
                  <a:lnTo>
                    <a:pt x="224" y="158"/>
                  </a:lnTo>
                  <a:lnTo>
                    <a:pt x="220" y="150"/>
                  </a:lnTo>
                  <a:lnTo>
                    <a:pt x="217" y="140"/>
                  </a:lnTo>
                  <a:lnTo>
                    <a:pt x="217" y="130"/>
                  </a:lnTo>
                  <a:lnTo>
                    <a:pt x="217" y="121"/>
                  </a:lnTo>
                  <a:lnTo>
                    <a:pt x="207" y="121"/>
                  </a:lnTo>
                  <a:lnTo>
                    <a:pt x="195" y="124"/>
                  </a:lnTo>
                  <a:lnTo>
                    <a:pt x="184" y="127"/>
                  </a:lnTo>
                  <a:lnTo>
                    <a:pt x="174" y="136"/>
                  </a:lnTo>
                  <a:lnTo>
                    <a:pt x="170" y="147"/>
                  </a:lnTo>
                  <a:lnTo>
                    <a:pt x="163" y="156"/>
                  </a:lnTo>
                  <a:lnTo>
                    <a:pt x="160" y="165"/>
                  </a:lnTo>
                  <a:lnTo>
                    <a:pt x="156" y="156"/>
                  </a:lnTo>
                  <a:lnTo>
                    <a:pt x="156" y="147"/>
                  </a:lnTo>
                  <a:lnTo>
                    <a:pt x="156" y="136"/>
                  </a:lnTo>
                  <a:lnTo>
                    <a:pt x="163" y="127"/>
                  </a:lnTo>
                  <a:lnTo>
                    <a:pt x="174" y="121"/>
                  </a:lnTo>
                  <a:lnTo>
                    <a:pt x="184" y="118"/>
                  </a:lnTo>
                  <a:lnTo>
                    <a:pt x="192" y="107"/>
                  </a:lnTo>
                  <a:lnTo>
                    <a:pt x="188" y="100"/>
                  </a:lnTo>
                  <a:lnTo>
                    <a:pt x="174" y="94"/>
                  </a:lnTo>
                  <a:lnTo>
                    <a:pt x="163" y="84"/>
                  </a:lnTo>
                  <a:lnTo>
                    <a:pt x="151" y="77"/>
                  </a:lnTo>
                  <a:lnTo>
                    <a:pt x="141" y="74"/>
                  </a:lnTo>
                  <a:lnTo>
                    <a:pt x="130" y="67"/>
                  </a:lnTo>
                  <a:lnTo>
                    <a:pt x="119" y="65"/>
                  </a:lnTo>
                  <a:lnTo>
                    <a:pt x="108" y="58"/>
                  </a:lnTo>
                  <a:lnTo>
                    <a:pt x="93" y="52"/>
                  </a:lnTo>
                  <a:lnTo>
                    <a:pt x="83" y="46"/>
                  </a:lnTo>
                  <a:lnTo>
                    <a:pt x="73" y="39"/>
                  </a:lnTo>
                  <a:lnTo>
                    <a:pt x="61" y="33"/>
                  </a:lnTo>
                  <a:lnTo>
                    <a:pt x="53" y="23"/>
                  </a:lnTo>
                  <a:lnTo>
                    <a:pt x="43" y="18"/>
                  </a:lnTo>
                  <a:lnTo>
                    <a:pt x="32" y="11"/>
                  </a:lnTo>
                  <a:lnTo>
                    <a:pt x="21" y="5"/>
                  </a:lnTo>
                  <a:lnTo>
                    <a:pt x="0" y="1"/>
                  </a:lnTo>
                  <a:lnTo>
                    <a:pt x="17" y="0"/>
                  </a:lnTo>
                </a:path>
              </a:pathLst>
            </a:custGeom>
            <a:solidFill>
              <a:srgbClr val="FF804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09" name="Freeform 14"/>
            <p:cNvSpPr>
              <a:spLocks/>
            </p:cNvSpPr>
            <p:nvPr/>
          </p:nvSpPr>
          <p:spPr bwMode="auto">
            <a:xfrm>
              <a:off x="1425" y="2299"/>
              <a:ext cx="129" cy="113"/>
            </a:xfrm>
            <a:custGeom>
              <a:avLst/>
              <a:gdLst>
                <a:gd name="T0" fmla="*/ 10 w 173"/>
                <a:gd name="T1" fmla="*/ 1 h 164"/>
                <a:gd name="T2" fmla="*/ 12 w 173"/>
                <a:gd name="T3" fmla="*/ 1 h 164"/>
                <a:gd name="T4" fmla="*/ 13 w 173"/>
                <a:gd name="T5" fmla="*/ 0 h 164"/>
                <a:gd name="T6" fmla="*/ 16 w 173"/>
                <a:gd name="T7" fmla="*/ 1 h 164"/>
                <a:gd name="T8" fmla="*/ 17 w 173"/>
                <a:gd name="T9" fmla="*/ 1 h 164"/>
                <a:gd name="T10" fmla="*/ 19 w 173"/>
                <a:gd name="T11" fmla="*/ 1 h 164"/>
                <a:gd name="T12" fmla="*/ 20 w 173"/>
                <a:gd name="T13" fmla="*/ 1 h 164"/>
                <a:gd name="T14" fmla="*/ 21 w 173"/>
                <a:gd name="T15" fmla="*/ 2 h 164"/>
                <a:gd name="T16" fmla="*/ 22 w 173"/>
                <a:gd name="T17" fmla="*/ 3 h 164"/>
                <a:gd name="T18" fmla="*/ 22 w 173"/>
                <a:gd name="T19" fmla="*/ 4 h 164"/>
                <a:gd name="T20" fmla="*/ 22 w 173"/>
                <a:gd name="T21" fmla="*/ 4 h 164"/>
                <a:gd name="T22" fmla="*/ 22 w 173"/>
                <a:gd name="T23" fmla="*/ 5 h 164"/>
                <a:gd name="T24" fmla="*/ 21 w 173"/>
                <a:gd name="T25" fmla="*/ 6 h 164"/>
                <a:gd name="T26" fmla="*/ 21 w 173"/>
                <a:gd name="T27" fmla="*/ 6 h 164"/>
                <a:gd name="T28" fmla="*/ 21 w 173"/>
                <a:gd name="T29" fmla="*/ 7 h 164"/>
                <a:gd name="T30" fmla="*/ 21 w 173"/>
                <a:gd name="T31" fmla="*/ 7 h 164"/>
                <a:gd name="T32" fmla="*/ 21 w 173"/>
                <a:gd name="T33" fmla="*/ 8 h 164"/>
                <a:gd name="T34" fmla="*/ 19 w 173"/>
                <a:gd name="T35" fmla="*/ 9 h 164"/>
                <a:gd name="T36" fmla="*/ 19 w 173"/>
                <a:gd name="T37" fmla="*/ 10 h 164"/>
                <a:gd name="T38" fmla="*/ 16 w 173"/>
                <a:gd name="T39" fmla="*/ 10 h 164"/>
                <a:gd name="T40" fmla="*/ 16 w 173"/>
                <a:gd name="T41" fmla="*/ 11 h 164"/>
                <a:gd name="T42" fmla="*/ 14 w 173"/>
                <a:gd name="T43" fmla="*/ 12 h 164"/>
                <a:gd name="T44" fmla="*/ 12 w 173"/>
                <a:gd name="T45" fmla="*/ 12 h 164"/>
                <a:gd name="T46" fmla="*/ 10 w 173"/>
                <a:gd name="T47" fmla="*/ 12 h 164"/>
                <a:gd name="T48" fmla="*/ 7 w 173"/>
                <a:gd name="T49" fmla="*/ 12 h 164"/>
                <a:gd name="T50" fmla="*/ 5 w 173"/>
                <a:gd name="T51" fmla="*/ 12 h 164"/>
                <a:gd name="T52" fmla="*/ 4 w 173"/>
                <a:gd name="T53" fmla="*/ 11 h 164"/>
                <a:gd name="T54" fmla="*/ 3 w 173"/>
                <a:gd name="T55" fmla="*/ 10 h 164"/>
                <a:gd name="T56" fmla="*/ 1 w 173"/>
                <a:gd name="T57" fmla="*/ 10 h 164"/>
                <a:gd name="T58" fmla="*/ 1 w 173"/>
                <a:gd name="T59" fmla="*/ 8 h 164"/>
                <a:gd name="T60" fmla="*/ 0 w 173"/>
                <a:gd name="T61" fmla="*/ 7 h 164"/>
                <a:gd name="T62" fmla="*/ 1 w 173"/>
                <a:gd name="T63" fmla="*/ 6 h 164"/>
                <a:gd name="T64" fmla="*/ 1 w 173"/>
                <a:gd name="T65" fmla="*/ 6 h 164"/>
                <a:gd name="T66" fmla="*/ 3 w 173"/>
                <a:gd name="T67" fmla="*/ 4 h 164"/>
                <a:gd name="T68" fmla="*/ 4 w 173"/>
                <a:gd name="T69" fmla="*/ 3 h 164"/>
                <a:gd name="T70" fmla="*/ 5 w 173"/>
                <a:gd name="T71" fmla="*/ 2 h 164"/>
                <a:gd name="T72" fmla="*/ 7 w 173"/>
                <a:gd name="T73" fmla="*/ 1 h 164"/>
                <a:gd name="T74" fmla="*/ 9 w 173"/>
                <a:gd name="T75" fmla="*/ 1 h 164"/>
                <a:gd name="T76" fmla="*/ 10 w 173"/>
                <a:gd name="T77" fmla="*/ 1 h 1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3" h="164">
                  <a:moveTo>
                    <a:pt x="76" y="4"/>
                  </a:moveTo>
                  <a:lnTo>
                    <a:pt x="91" y="2"/>
                  </a:lnTo>
                  <a:lnTo>
                    <a:pt x="105" y="0"/>
                  </a:lnTo>
                  <a:lnTo>
                    <a:pt x="122" y="4"/>
                  </a:lnTo>
                  <a:lnTo>
                    <a:pt x="134" y="9"/>
                  </a:lnTo>
                  <a:lnTo>
                    <a:pt x="145" y="13"/>
                  </a:lnTo>
                  <a:lnTo>
                    <a:pt x="157" y="18"/>
                  </a:lnTo>
                  <a:lnTo>
                    <a:pt x="165" y="27"/>
                  </a:lnTo>
                  <a:lnTo>
                    <a:pt x="171" y="41"/>
                  </a:lnTo>
                  <a:lnTo>
                    <a:pt x="171" y="50"/>
                  </a:lnTo>
                  <a:lnTo>
                    <a:pt x="172" y="55"/>
                  </a:lnTo>
                  <a:lnTo>
                    <a:pt x="171" y="64"/>
                  </a:lnTo>
                  <a:lnTo>
                    <a:pt x="168" y="74"/>
                  </a:lnTo>
                  <a:lnTo>
                    <a:pt x="168" y="80"/>
                  </a:lnTo>
                  <a:lnTo>
                    <a:pt x="167" y="89"/>
                  </a:lnTo>
                  <a:lnTo>
                    <a:pt x="163" y="98"/>
                  </a:lnTo>
                  <a:lnTo>
                    <a:pt x="159" y="110"/>
                  </a:lnTo>
                  <a:lnTo>
                    <a:pt x="151" y="120"/>
                  </a:lnTo>
                  <a:lnTo>
                    <a:pt x="143" y="131"/>
                  </a:lnTo>
                  <a:lnTo>
                    <a:pt x="131" y="141"/>
                  </a:lnTo>
                  <a:lnTo>
                    <a:pt x="125" y="147"/>
                  </a:lnTo>
                  <a:lnTo>
                    <a:pt x="109" y="158"/>
                  </a:lnTo>
                  <a:lnTo>
                    <a:pt x="96" y="163"/>
                  </a:lnTo>
                  <a:lnTo>
                    <a:pt x="82" y="163"/>
                  </a:lnTo>
                  <a:lnTo>
                    <a:pt x="61" y="163"/>
                  </a:lnTo>
                  <a:lnTo>
                    <a:pt x="46" y="156"/>
                  </a:lnTo>
                  <a:lnTo>
                    <a:pt x="31" y="148"/>
                  </a:lnTo>
                  <a:lnTo>
                    <a:pt x="21" y="139"/>
                  </a:lnTo>
                  <a:lnTo>
                    <a:pt x="12" y="128"/>
                  </a:lnTo>
                  <a:lnTo>
                    <a:pt x="2" y="111"/>
                  </a:lnTo>
                  <a:lnTo>
                    <a:pt x="0" y="97"/>
                  </a:lnTo>
                  <a:lnTo>
                    <a:pt x="3" y="81"/>
                  </a:lnTo>
                  <a:lnTo>
                    <a:pt x="13" y="69"/>
                  </a:lnTo>
                  <a:lnTo>
                    <a:pt x="21" y="56"/>
                  </a:lnTo>
                  <a:lnTo>
                    <a:pt x="31" y="44"/>
                  </a:lnTo>
                  <a:lnTo>
                    <a:pt x="46" y="32"/>
                  </a:lnTo>
                  <a:lnTo>
                    <a:pt x="57" y="17"/>
                  </a:lnTo>
                  <a:lnTo>
                    <a:pt x="68" y="7"/>
                  </a:lnTo>
                  <a:lnTo>
                    <a:pt x="76" y="4"/>
                  </a:lnTo>
                </a:path>
              </a:pathLst>
            </a:custGeom>
            <a:solidFill>
              <a:srgbClr val="FFE0C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10" name="Freeform 15"/>
            <p:cNvSpPr>
              <a:spLocks/>
            </p:cNvSpPr>
            <p:nvPr/>
          </p:nvSpPr>
          <p:spPr bwMode="auto">
            <a:xfrm>
              <a:off x="1379" y="2452"/>
              <a:ext cx="107" cy="41"/>
            </a:xfrm>
            <a:custGeom>
              <a:avLst/>
              <a:gdLst>
                <a:gd name="T0" fmla="*/ 19 w 144"/>
                <a:gd name="T1" fmla="*/ 3 h 59"/>
                <a:gd name="T2" fmla="*/ 16 w 144"/>
                <a:gd name="T3" fmla="*/ 2 h 59"/>
                <a:gd name="T4" fmla="*/ 14 w 144"/>
                <a:gd name="T5" fmla="*/ 1 h 59"/>
                <a:gd name="T6" fmla="*/ 12 w 144"/>
                <a:gd name="T7" fmla="*/ 1 h 59"/>
                <a:gd name="T8" fmla="*/ 10 w 144"/>
                <a:gd name="T9" fmla="*/ 0 h 59"/>
                <a:gd name="T10" fmla="*/ 9 w 144"/>
                <a:gd name="T11" fmla="*/ 0 h 59"/>
                <a:gd name="T12" fmla="*/ 7 w 144"/>
                <a:gd name="T13" fmla="*/ 0 h 59"/>
                <a:gd name="T14" fmla="*/ 5 w 144"/>
                <a:gd name="T15" fmla="*/ 0 h 59"/>
                <a:gd name="T16" fmla="*/ 3 w 144"/>
                <a:gd name="T17" fmla="*/ 0 h 59"/>
                <a:gd name="T18" fmla="*/ 1 w 144"/>
                <a:gd name="T19" fmla="*/ 0 h 59"/>
                <a:gd name="T20" fmla="*/ 1 w 144"/>
                <a:gd name="T21" fmla="*/ 1 h 59"/>
                <a:gd name="T22" fmla="*/ 0 w 144"/>
                <a:gd name="T23" fmla="*/ 2 h 59"/>
                <a:gd name="T24" fmla="*/ 1 w 144"/>
                <a:gd name="T25" fmla="*/ 2 h 59"/>
                <a:gd name="T26" fmla="*/ 4 w 144"/>
                <a:gd name="T27" fmla="*/ 1 h 59"/>
                <a:gd name="T28" fmla="*/ 5 w 144"/>
                <a:gd name="T29" fmla="*/ 1 h 59"/>
                <a:gd name="T30" fmla="*/ 7 w 144"/>
                <a:gd name="T31" fmla="*/ 1 h 59"/>
                <a:gd name="T32" fmla="*/ 9 w 144"/>
                <a:gd name="T33" fmla="*/ 1 h 59"/>
                <a:gd name="T34" fmla="*/ 11 w 144"/>
                <a:gd name="T35" fmla="*/ 1 h 59"/>
                <a:gd name="T36" fmla="*/ 12 w 144"/>
                <a:gd name="T37" fmla="*/ 2 h 59"/>
                <a:gd name="T38" fmla="*/ 14 w 144"/>
                <a:gd name="T39" fmla="*/ 3 h 59"/>
                <a:gd name="T40" fmla="*/ 16 w 144"/>
                <a:gd name="T41" fmla="*/ 4 h 59"/>
                <a:gd name="T42" fmla="*/ 19 w 144"/>
                <a:gd name="T43" fmla="*/ 4 h 59"/>
                <a:gd name="T44" fmla="*/ 19 w 144"/>
                <a:gd name="T45" fmla="*/ 3 h 59"/>
                <a:gd name="T46" fmla="*/ 19 w 144"/>
                <a:gd name="T47" fmla="*/ 2 h 59"/>
                <a:gd name="T48" fmla="*/ 19 w 144"/>
                <a:gd name="T49" fmla="*/ 3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 h="59">
                  <a:moveTo>
                    <a:pt x="143" y="34"/>
                  </a:moveTo>
                  <a:lnTo>
                    <a:pt x="128" y="29"/>
                  </a:lnTo>
                  <a:lnTo>
                    <a:pt x="113" y="20"/>
                  </a:lnTo>
                  <a:lnTo>
                    <a:pt x="99" y="9"/>
                  </a:lnTo>
                  <a:lnTo>
                    <a:pt x="84" y="0"/>
                  </a:lnTo>
                  <a:lnTo>
                    <a:pt x="69" y="0"/>
                  </a:lnTo>
                  <a:lnTo>
                    <a:pt x="54" y="0"/>
                  </a:lnTo>
                  <a:lnTo>
                    <a:pt x="40" y="0"/>
                  </a:lnTo>
                  <a:lnTo>
                    <a:pt x="24" y="0"/>
                  </a:lnTo>
                  <a:lnTo>
                    <a:pt x="10" y="0"/>
                  </a:lnTo>
                  <a:lnTo>
                    <a:pt x="5" y="15"/>
                  </a:lnTo>
                  <a:lnTo>
                    <a:pt x="0" y="29"/>
                  </a:lnTo>
                  <a:lnTo>
                    <a:pt x="15" y="29"/>
                  </a:lnTo>
                  <a:lnTo>
                    <a:pt x="30" y="20"/>
                  </a:lnTo>
                  <a:lnTo>
                    <a:pt x="44" y="15"/>
                  </a:lnTo>
                  <a:lnTo>
                    <a:pt x="59" y="15"/>
                  </a:lnTo>
                  <a:lnTo>
                    <a:pt x="74" y="15"/>
                  </a:lnTo>
                  <a:lnTo>
                    <a:pt x="89" y="15"/>
                  </a:lnTo>
                  <a:lnTo>
                    <a:pt x="99" y="29"/>
                  </a:lnTo>
                  <a:lnTo>
                    <a:pt x="113" y="38"/>
                  </a:lnTo>
                  <a:lnTo>
                    <a:pt x="128" y="49"/>
                  </a:lnTo>
                  <a:lnTo>
                    <a:pt x="143" y="58"/>
                  </a:lnTo>
                  <a:lnTo>
                    <a:pt x="143" y="44"/>
                  </a:lnTo>
                  <a:lnTo>
                    <a:pt x="143" y="29"/>
                  </a:lnTo>
                  <a:lnTo>
                    <a:pt x="143" y="34"/>
                  </a:lnTo>
                </a:path>
              </a:pathLst>
            </a:custGeom>
            <a:solidFill>
              <a:srgbClr val="FF804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11" name="Freeform 16"/>
            <p:cNvSpPr>
              <a:spLocks/>
            </p:cNvSpPr>
            <p:nvPr/>
          </p:nvSpPr>
          <p:spPr bwMode="auto">
            <a:xfrm>
              <a:off x="1372" y="2499"/>
              <a:ext cx="111" cy="41"/>
            </a:xfrm>
            <a:custGeom>
              <a:avLst/>
              <a:gdLst>
                <a:gd name="T0" fmla="*/ 1 w 150"/>
                <a:gd name="T1" fmla="*/ 0 h 59"/>
                <a:gd name="T2" fmla="*/ 1 w 150"/>
                <a:gd name="T3" fmla="*/ 1 h 59"/>
                <a:gd name="T4" fmla="*/ 4 w 150"/>
                <a:gd name="T5" fmla="*/ 1 h 59"/>
                <a:gd name="T6" fmla="*/ 5 w 150"/>
                <a:gd name="T7" fmla="*/ 2 h 59"/>
                <a:gd name="T8" fmla="*/ 7 w 150"/>
                <a:gd name="T9" fmla="*/ 2 h 59"/>
                <a:gd name="T10" fmla="*/ 9 w 150"/>
                <a:gd name="T11" fmla="*/ 2 h 59"/>
                <a:gd name="T12" fmla="*/ 11 w 150"/>
                <a:gd name="T13" fmla="*/ 2 h 59"/>
                <a:gd name="T14" fmla="*/ 13 w 150"/>
                <a:gd name="T15" fmla="*/ 2 h 59"/>
                <a:gd name="T16" fmla="*/ 15 w 150"/>
                <a:gd name="T17" fmla="*/ 2 h 59"/>
                <a:gd name="T18" fmla="*/ 16 w 150"/>
                <a:gd name="T19" fmla="*/ 2 h 59"/>
                <a:gd name="T20" fmla="*/ 18 w 150"/>
                <a:gd name="T21" fmla="*/ 2 h 59"/>
                <a:gd name="T22" fmla="*/ 16 w 150"/>
                <a:gd name="T23" fmla="*/ 3 h 59"/>
                <a:gd name="T24" fmla="*/ 15 w 150"/>
                <a:gd name="T25" fmla="*/ 3 h 59"/>
                <a:gd name="T26" fmla="*/ 13 w 150"/>
                <a:gd name="T27" fmla="*/ 4 h 59"/>
                <a:gd name="T28" fmla="*/ 11 w 150"/>
                <a:gd name="T29" fmla="*/ 4 h 59"/>
                <a:gd name="T30" fmla="*/ 9 w 150"/>
                <a:gd name="T31" fmla="*/ 4 h 59"/>
                <a:gd name="T32" fmla="*/ 7 w 150"/>
                <a:gd name="T33" fmla="*/ 4 h 59"/>
                <a:gd name="T34" fmla="*/ 5 w 150"/>
                <a:gd name="T35" fmla="*/ 4 h 59"/>
                <a:gd name="T36" fmla="*/ 4 w 150"/>
                <a:gd name="T37" fmla="*/ 4 h 59"/>
                <a:gd name="T38" fmla="*/ 1 w 150"/>
                <a:gd name="T39" fmla="*/ 3 h 59"/>
                <a:gd name="T40" fmla="*/ 1 w 150"/>
                <a:gd name="T41" fmla="*/ 2 h 59"/>
                <a:gd name="T42" fmla="*/ 0 w 150"/>
                <a:gd name="T43" fmla="*/ 1 h 59"/>
                <a:gd name="T44" fmla="*/ 0 w 150"/>
                <a:gd name="T45" fmla="*/ 0 h 59"/>
                <a:gd name="T46" fmla="*/ 1 w 150"/>
                <a:gd name="T47" fmla="*/ 0 h 5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0" h="59">
                  <a:moveTo>
                    <a:pt x="10" y="0"/>
                  </a:moveTo>
                  <a:lnTo>
                    <a:pt x="15" y="15"/>
                  </a:lnTo>
                  <a:lnTo>
                    <a:pt x="30" y="20"/>
                  </a:lnTo>
                  <a:lnTo>
                    <a:pt x="45" y="24"/>
                  </a:lnTo>
                  <a:lnTo>
                    <a:pt x="60" y="24"/>
                  </a:lnTo>
                  <a:lnTo>
                    <a:pt x="75" y="29"/>
                  </a:lnTo>
                  <a:lnTo>
                    <a:pt x="89" y="29"/>
                  </a:lnTo>
                  <a:lnTo>
                    <a:pt x="104" y="29"/>
                  </a:lnTo>
                  <a:lnTo>
                    <a:pt x="119" y="24"/>
                  </a:lnTo>
                  <a:lnTo>
                    <a:pt x="134" y="24"/>
                  </a:lnTo>
                  <a:lnTo>
                    <a:pt x="149" y="24"/>
                  </a:lnTo>
                  <a:lnTo>
                    <a:pt x="134" y="34"/>
                  </a:lnTo>
                  <a:lnTo>
                    <a:pt x="119" y="44"/>
                  </a:lnTo>
                  <a:lnTo>
                    <a:pt x="104" y="49"/>
                  </a:lnTo>
                  <a:lnTo>
                    <a:pt x="89" y="49"/>
                  </a:lnTo>
                  <a:lnTo>
                    <a:pt x="75" y="53"/>
                  </a:lnTo>
                  <a:lnTo>
                    <a:pt x="60" y="53"/>
                  </a:lnTo>
                  <a:lnTo>
                    <a:pt x="45" y="58"/>
                  </a:lnTo>
                  <a:lnTo>
                    <a:pt x="30" y="53"/>
                  </a:lnTo>
                  <a:lnTo>
                    <a:pt x="15" y="44"/>
                  </a:lnTo>
                  <a:lnTo>
                    <a:pt x="10" y="29"/>
                  </a:lnTo>
                  <a:lnTo>
                    <a:pt x="0" y="15"/>
                  </a:lnTo>
                  <a:lnTo>
                    <a:pt x="0" y="0"/>
                  </a:lnTo>
                  <a:lnTo>
                    <a:pt x="10" y="0"/>
                  </a:lnTo>
                </a:path>
              </a:pathLst>
            </a:custGeom>
            <a:solidFill>
              <a:srgbClr val="FF804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12" name="Freeform 17"/>
            <p:cNvSpPr>
              <a:spLocks/>
            </p:cNvSpPr>
            <p:nvPr/>
          </p:nvSpPr>
          <p:spPr bwMode="auto">
            <a:xfrm>
              <a:off x="1989" y="2424"/>
              <a:ext cx="427" cy="326"/>
            </a:xfrm>
            <a:custGeom>
              <a:avLst/>
              <a:gdLst>
                <a:gd name="T0" fmla="*/ 5 w 573"/>
                <a:gd name="T1" fmla="*/ 27 h 473"/>
                <a:gd name="T2" fmla="*/ 73 w 573"/>
                <a:gd name="T3" fmla="*/ 0 h 473"/>
                <a:gd name="T4" fmla="*/ 71 w 573"/>
                <a:gd name="T5" fmla="*/ 5 h 473"/>
                <a:gd name="T6" fmla="*/ 0 w 573"/>
                <a:gd name="T7" fmla="*/ 35 h 473"/>
                <a:gd name="T8" fmla="*/ 5 w 573"/>
                <a:gd name="T9" fmla="*/ 2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3" h="473">
                  <a:moveTo>
                    <a:pt x="37" y="364"/>
                  </a:moveTo>
                  <a:lnTo>
                    <a:pt x="573" y="0"/>
                  </a:lnTo>
                  <a:lnTo>
                    <a:pt x="552" y="64"/>
                  </a:lnTo>
                  <a:lnTo>
                    <a:pt x="0" y="473"/>
                  </a:lnTo>
                  <a:lnTo>
                    <a:pt x="37" y="364"/>
                  </a:lnTo>
                  <a:close/>
                </a:path>
              </a:pathLst>
            </a:custGeom>
            <a:solidFill>
              <a:srgbClr val="80808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13" name="Freeform 18"/>
            <p:cNvSpPr>
              <a:spLocks/>
            </p:cNvSpPr>
            <p:nvPr/>
          </p:nvSpPr>
          <p:spPr bwMode="auto">
            <a:xfrm>
              <a:off x="1937" y="2471"/>
              <a:ext cx="461" cy="339"/>
            </a:xfrm>
            <a:custGeom>
              <a:avLst/>
              <a:gdLst>
                <a:gd name="T0" fmla="*/ 9 w 619"/>
                <a:gd name="T1" fmla="*/ 30 h 491"/>
                <a:gd name="T2" fmla="*/ 79 w 619"/>
                <a:gd name="T3" fmla="*/ 0 h 491"/>
                <a:gd name="T4" fmla="*/ 73 w 619"/>
                <a:gd name="T5" fmla="*/ 5 h 491"/>
                <a:gd name="T6" fmla="*/ 0 w 619"/>
                <a:gd name="T7" fmla="*/ 37 h 491"/>
                <a:gd name="T8" fmla="*/ 9 w 619"/>
                <a:gd name="T9" fmla="*/ 30 h 4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9" h="491">
                  <a:moveTo>
                    <a:pt x="73" y="400"/>
                  </a:moveTo>
                  <a:lnTo>
                    <a:pt x="619" y="0"/>
                  </a:lnTo>
                  <a:lnTo>
                    <a:pt x="577" y="65"/>
                  </a:lnTo>
                  <a:lnTo>
                    <a:pt x="0" y="491"/>
                  </a:lnTo>
                  <a:lnTo>
                    <a:pt x="73" y="400"/>
                  </a:lnTo>
                  <a:close/>
                </a:path>
              </a:pathLst>
            </a:custGeom>
            <a:solidFill>
              <a:srgbClr val="80808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31814" name="Group 19"/>
            <p:cNvGrpSpPr>
              <a:grpSpLocks/>
            </p:cNvGrpSpPr>
            <p:nvPr/>
          </p:nvGrpSpPr>
          <p:grpSpPr bwMode="auto">
            <a:xfrm>
              <a:off x="1649" y="2449"/>
              <a:ext cx="458" cy="170"/>
              <a:chOff x="2925" y="2838"/>
              <a:chExt cx="615" cy="246"/>
            </a:xfrm>
          </p:grpSpPr>
          <p:grpSp>
            <p:nvGrpSpPr>
              <p:cNvPr id="31900" name="Group 20"/>
              <p:cNvGrpSpPr>
                <a:grpSpLocks/>
              </p:cNvGrpSpPr>
              <p:nvPr/>
            </p:nvGrpSpPr>
            <p:grpSpPr bwMode="auto">
              <a:xfrm>
                <a:off x="2925" y="2838"/>
                <a:ext cx="204" cy="80"/>
                <a:chOff x="3198" y="2121"/>
                <a:chExt cx="342" cy="186"/>
              </a:xfrm>
            </p:grpSpPr>
            <p:sp>
              <p:nvSpPr>
                <p:cNvPr id="31913" name="Freeform 21"/>
                <p:cNvSpPr>
                  <a:spLocks/>
                </p:cNvSpPr>
                <p:nvPr/>
              </p:nvSpPr>
              <p:spPr bwMode="auto">
                <a:xfrm>
                  <a:off x="3198" y="2124"/>
                  <a:ext cx="342" cy="183"/>
                </a:xfrm>
                <a:custGeom>
                  <a:avLst/>
                  <a:gdLst>
                    <a:gd name="T0" fmla="*/ 0 w 342"/>
                    <a:gd name="T1" fmla="*/ 90 h 183"/>
                    <a:gd name="T2" fmla="*/ 173 w 342"/>
                    <a:gd name="T3" fmla="*/ 0 h 183"/>
                    <a:gd name="T4" fmla="*/ 342 w 342"/>
                    <a:gd name="T5" fmla="*/ 56 h 183"/>
                    <a:gd name="T6" fmla="*/ 342 w 342"/>
                    <a:gd name="T7" fmla="*/ 84 h 183"/>
                    <a:gd name="T8" fmla="*/ 174 w 342"/>
                    <a:gd name="T9" fmla="*/ 183 h 183"/>
                    <a:gd name="T10" fmla="*/ 0 w 342"/>
                    <a:gd name="T11" fmla="*/ 120 h 183"/>
                    <a:gd name="T12" fmla="*/ 0 w 342"/>
                    <a:gd name="T13" fmla="*/ 90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183">
                      <a:moveTo>
                        <a:pt x="0" y="90"/>
                      </a:moveTo>
                      <a:lnTo>
                        <a:pt x="173" y="0"/>
                      </a:lnTo>
                      <a:lnTo>
                        <a:pt x="342" y="56"/>
                      </a:lnTo>
                      <a:lnTo>
                        <a:pt x="342" y="84"/>
                      </a:lnTo>
                      <a:lnTo>
                        <a:pt x="174" y="183"/>
                      </a:lnTo>
                      <a:lnTo>
                        <a:pt x="0" y="120"/>
                      </a:lnTo>
                      <a:lnTo>
                        <a:pt x="0" y="90"/>
                      </a:lnTo>
                      <a:close/>
                    </a:path>
                  </a:pathLst>
                </a:custGeom>
                <a:solidFill>
                  <a:srgbClr val="C0FEFD"/>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914" name="Freeform 22"/>
                <p:cNvSpPr>
                  <a:spLocks/>
                </p:cNvSpPr>
                <p:nvPr/>
              </p:nvSpPr>
              <p:spPr bwMode="auto">
                <a:xfrm>
                  <a:off x="3198" y="2121"/>
                  <a:ext cx="342" cy="155"/>
                </a:xfrm>
                <a:custGeom>
                  <a:avLst/>
                  <a:gdLst>
                    <a:gd name="T0" fmla="*/ 0 w 342"/>
                    <a:gd name="T1" fmla="*/ 98 h 155"/>
                    <a:gd name="T2" fmla="*/ 170 w 342"/>
                    <a:gd name="T3" fmla="*/ 0 h 155"/>
                    <a:gd name="T4" fmla="*/ 342 w 342"/>
                    <a:gd name="T5" fmla="*/ 60 h 155"/>
                    <a:gd name="T6" fmla="*/ 170 w 342"/>
                    <a:gd name="T7" fmla="*/ 155 h 155"/>
                    <a:gd name="T8" fmla="*/ 0 w 342"/>
                    <a:gd name="T9" fmla="*/ 98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155">
                      <a:moveTo>
                        <a:pt x="0" y="98"/>
                      </a:moveTo>
                      <a:lnTo>
                        <a:pt x="170" y="0"/>
                      </a:lnTo>
                      <a:lnTo>
                        <a:pt x="342" y="60"/>
                      </a:lnTo>
                      <a:lnTo>
                        <a:pt x="170" y="155"/>
                      </a:lnTo>
                      <a:lnTo>
                        <a:pt x="0" y="98"/>
                      </a:ln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915" name="Line 23"/>
                <p:cNvSpPr>
                  <a:spLocks noChangeShapeType="1"/>
                </p:cNvSpPr>
                <p:nvPr/>
              </p:nvSpPr>
              <p:spPr bwMode="auto">
                <a:xfrm>
                  <a:off x="3366" y="2274"/>
                  <a:ext cx="0" cy="3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1901" name="Group 24"/>
              <p:cNvGrpSpPr>
                <a:grpSpLocks/>
              </p:cNvGrpSpPr>
              <p:nvPr/>
            </p:nvGrpSpPr>
            <p:grpSpPr bwMode="auto">
              <a:xfrm>
                <a:off x="3041" y="2893"/>
                <a:ext cx="204" cy="83"/>
                <a:chOff x="3198" y="2121"/>
                <a:chExt cx="342" cy="186"/>
              </a:xfrm>
            </p:grpSpPr>
            <p:sp>
              <p:nvSpPr>
                <p:cNvPr id="31910" name="Freeform 25"/>
                <p:cNvSpPr>
                  <a:spLocks/>
                </p:cNvSpPr>
                <p:nvPr/>
              </p:nvSpPr>
              <p:spPr bwMode="auto">
                <a:xfrm>
                  <a:off x="3198" y="2124"/>
                  <a:ext cx="342" cy="183"/>
                </a:xfrm>
                <a:custGeom>
                  <a:avLst/>
                  <a:gdLst>
                    <a:gd name="T0" fmla="*/ 0 w 342"/>
                    <a:gd name="T1" fmla="*/ 90 h 183"/>
                    <a:gd name="T2" fmla="*/ 173 w 342"/>
                    <a:gd name="T3" fmla="*/ 0 h 183"/>
                    <a:gd name="T4" fmla="*/ 342 w 342"/>
                    <a:gd name="T5" fmla="*/ 56 h 183"/>
                    <a:gd name="T6" fmla="*/ 342 w 342"/>
                    <a:gd name="T7" fmla="*/ 84 h 183"/>
                    <a:gd name="T8" fmla="*/ 174 w 342"/>
                    <a:gd name="T9" fmla="*/ 183 h 183"/>
                    <a:gd name="T10" fmla="*/ 0 w 342"/>
                    <a:gd name="T11" fmla="*/ 120 h 183"/>
                    <a:gd name="T12" fmla="*/ 0 w 342"/>
                    <a:gd name="T13" fmla="*/ 90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183">
                      <a:moveTo>
                        <a:pt x="0" y="90"/>
                      </a:moveTo>
                      <a:lnTo>
                        <a:pt x="173" y="0"/>
                      </a:lnTo>
                      <a:lnTo>
                        <a:pt x="342" y="56"/>
                      </a:lnTo>
                      <a:lnTo>
                        <a:pt x="342" y="84"/>
                      </a:lnTo>
                      <a:lnTo>
                        <a:pt x="174" y="183"/>
                      </a:lnTo>
                      <a:lnTo>
                        <a:pt x="0" y="120"/>
                      </a:lnTo>
                      <a:lnTo>
                        <a:pt x="0" y="90"/>
                      </a:lnTo>
                      <a:close/>
                    </a:path>
                  </a:pathLst>
                </a:custGeom>
                <a:solidFill>
                  <a:srgbClr val="C0FEFD"/>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911" name="Freeform 26"/>
                <p:cNvSpPr>
                  <a:spLocks/>
                </p:cNvSpPr>
                <p:nvPr/>
              </p:nvSpPr>
              <p:spPr bwMode="auto">
                <a:xfrm>
                  <a:off x="3198" y="2121"/>
                  <a:ext cx="342" cy="155"/>
                </a:xfrm>
                <a:custGeom>
                  <a:avLst/>
                  <a:gdLst>
                    <a:gd name="T0" fmla="*/ 0 w 342"/>
                    <a:gd name="T1" fmla="*/ 98 h 155"/>
                    <a:gd name="T2" fmla="*/ 170 w 342"/>
                    <a:gd name="T3" fmla="*/ 0 h 155"/>
                    <a:gd name="T4" fmla="*/ 342 w 342"/>
                    <a:gd name="T5" fmla="*/ 60 h 155"/>
                    <a:gd name="T6" fmla="*/ 170 w 342"/>
                    <a:gd name="T7" fmla="*/ 155 h 155"/>
                    <a:gd name="T8" fmla="*/ 0 w 342"/>
                    <a:gd name="T9" fmla="*/ 98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155">
                      <a:moveTo>
                        <a:pt x="0" y="98"/>
                      </a:moveTo>
                      <a:lnTo>
                        <a:pt x="170" y="0"/>
                      </a:lnTo>
                      <a:lnTo>
                        <a:pt x="342" y="60"/>
                      </a:lnTo>
                      <a:lnTo>
                        <a:pt x="170" y="155"/>
                      </a:lnTo>
                      <a:lnTo>
                        <a:pt x="0" y="98"/>
                      </a:ln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912" name="Line 27"/>
                <p:cNvSpPr>
                  <a:spLocks noChangeShapeType="1"/>
                </p:cNvSpPr>
                <p:nvPr/>
              </p:nvSpPr>
              <p:spPr bwMode="auto">
                <a:xfrm>
                  <a:off x="3366" y="2274"/>
                  <a:ext cx="0" cy="3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1902" name="Group 28"/>
              <p:cNvGrpSpPr>
                <a:grpSpLocks/>
              </p:cNvGrpSpPr>
              <p:nvPr/>
            </p:nvGrpSpPr>
            <p:grpSpPr bwMode="auto">
              <a:xfrm>
                <a:off x="3203" y="2942"/>
                <a:ext cx="204" cy="83"/>
                <a:chOff x="3198" y="2121"/>
                <a:chExt cx="342" cy="186"/>
              </a:xfrm>
            </p:grpSpPr>
            <p:sp>
              <p:nvSpPr>
                <p:cNvPr id="31907" name="Freeform 29"/>
                <p:cNvSpPr>
                  <a:spLocks/>
                </p:cNvSpPr>
                <p:nvPr/>
              </p:nvSpPr>
              <p:spPr bwMode="auto">
                <a:xfrm>
                  <a:off x="3198" y="2124"/>
                  <a:ext cx="342" cy="183"/>
                </a:xfrm>
                <a:custGeom>
                  <a:avLst/>
                  <a:gdLst>
                    <a:gd name="T0" fmla="*/ 0 w 342"/>
                    <a:gd name="T1" fmla="*/ 90 h 183"/>
                    <a:gd name="T2" fmla="*/ 173 w 342"/>
                    <a:gd name="T3" fmla="*/ 0 h 183"/>
                    <a:gd name="T4" fmla="*/ 342 w 342"/>
                    <a:gd name="T5" fmla="*/ 56 h 183"/>
                    <a:gd name="T6" fmla="*/ 342 w 342"/>
                    <a:gd name="T7" fmla="*/ 84 h 183"/>
                    <a:gd name="T8" fmla="*/ 174 w 342"/>
                    <a:gd name="T9" fmla="*/ 183 h 183"/>
                    <a:gd name="T10" fmla="*/ 0 w 342"/>
                    <a:gd name="T11" fmla="*/ 120 h 183"/>
                    <a:gd name="T12" fmla="*/ 0 w 342"/>
                    <a:gd name="T13" fmla="*/ 90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183">
                      <a:moveTo>
                        <a:pt x="0" y="90"/>
                      </a:moveTo>
                      <a:lnTo>
                        <a:pt x="173" y="0"/>
                      </a:lnTo>
                      <a:lnTo>
                        <a:pt x="342" y="56"/>
                      </a:lnTo>
                      <a:lnTo>
                        <a:pt x="342" y="84"/>
                      </a:lnTo>
                      <a:lnTo>
                        <a:pt x="174" y="183"/>
                      </a:lnTo>
                      <a:lnTo>
                        <a:pt x="0" y="120"/>
                      </a:lnTo>
                      <a:lnTo>
                        <a:pt x="0" y="90"/>
                      </a:lnTo>
                      <a:close/>
                    </a:path>
                  </a:pathLst>
                </a:custGeom>
                <a:solidFill>
                  <a:srgbClr val="C0FEFD"/>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908" name="Freeform 30"/>
                <p:cNvSpPr>
                  <a:spLocks/>
                </p:cNvSpPr>
                <p:nvPr/>
              </p:nvSpPr>
              <p:spPr bwMode="auto">
                <a:xfrm>
                  <a:off x="3198" y="2121"/>
                  <a:ext cx="342" cy="155"/>
                </a:xfrm>
                <a:custGeom>
                  <a:avLst/>
                  <a:gdLst>
                    <a:gd name="T0" fmla="*/ 0 w 342"/>
                    <a:gd name="T1" fmla="*/ 98 h 155"/>
                    <a:gd name="T2" fmla="*/ 170 w 342"/>
                    <a:gd name="T3" fmla="*/ 0 h 155"/>
                    <a:gd name="T4" fmla="*/ 342 w 342"/>
                    <a:gd name="T5" fmla="*/ 60 h 155"/>
                    <a:gd name="T6" fmla="*/ 170 w 342"/>
                    <a:gd name="T7" fmla="*/ 155 h 155"/>
                    <a:gd name="T8" fmla="*/ 0 w 342"/>
                    <a:gd name="T9" fmla="*/ 98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155">
                      <a:moveTo>
                        <a:pt x="0" y="98"/>
                      </a:moveTo>
                      <a:lnTo>
                        <a:pt x="170" y="0"/>
                      </a:lnTo>
                      <a:lnTo>
                        <a:pt x="342" y="60"/>
                      </a:lnTo>
                      <a:lnTo>
                        <a:pt x="170" y="155"/>
                      </a:lnTo>
                      <a:lnTo>
                        <a:pt x="0" y="98"/>
                      </a:ln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909" name="Line 31"/>
                <p:cNvSpPr>
                  <a:spLocks noChangeShapeType="1"/>
                </p:cNvSpPr>
                <p:nvPr/>
              </p:nvSpPr>
              <p:spPr bwMode="auto">
                <a:xfrm>
                  <a:off x="3366" y="2274"/>
                  <a:ext cx="0" cy="3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1903" name="Group 32"/>
              <p:cNvGrpSpPr>
                <a:grpSpLocks/>
              </p:cNvGrpSpPr>
              <p:nvPr/>
            </p:nvGrpSpPr>
            <p:grpSpPr bwMode="auto">
              <a:xfrm>
                <a:off x="3336" y="3001"/>
                <a:ext cx="204" cy="83"/>
                <a:chOff x="3198" y="2121"/>
                <a:chExt cx="342" cy="186"/>
              </a:xfrm>
            </p:grpSpPr>
            <p:sp>
              <p:nvSpPr>
                <p:cNvPr id="31904" name="Freeform 33"/>
                <p:cNvSpPr>
                  <a:spLocks/>
                </p:cNvSpPr>
                <p:nvPr/>
              </p:nvSpPr>
              <p:spPr bwMode="auto">
                <a:xfrm>
                  <a:off x="3198" y="2124"/>
                  <a:ext cx="342" cy="183"/>
                </a:xfrm>
                <a:custGeom>
                  <a:avLst/>
                  <a:gdLst>
                    <a:gd name="T0" fmla="*/ 0 w 342"/>
                    <a:gd name="T1" fmla="*/ 90 h 183"/>
                    <a:gd name="T2" fmla="*/ 173 w 342"/>
                    <a:gd name="T3" fmla="*/ 0 h 183"/>
                    <a:gd name="T4" fmla="*/ 342 w 342"/>
                    <a:gd name="T5" fmla="*/ 56 h 183"/>
                    <a:gd name="T6" fmla="*/ 342 w 342"/>
                    <a:gd name="T7" fmla="*/ 84 h 183"/>
                    <a:gd name="T8" fmla="*/ 174 w 342"/>
                    <a:gd name="T9" fmla="*/ 183 h 183"/>
                    <a:gd name="T10" fmla="*/ 0 w 342"/>
                    <a:gd name="T11" fmla="*/ 120 h 183"/>
                    <a:gd name="T12" fmla="*/ 0 w 342"/>
                    <a:gd name="T13" fmla="*/ 90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183">
                      <a:moveTo>
                        <a:pt x="0" y="90"/>
                      </a:moveTo>
                      <a:lnTo>
                        <a:pt x="173" y="0"/>
                      </a:lnTo>
                      <a:lnTo>
                        <a:pt x="342" y="56"/>
                      </a:lnTo>
                      <a:lnTo>
                        <a:pt x="342" y="84"/>
                      </a:lnTo>
                      <a:lnTo>
                        <a:pt x="174" y="183"/>
                      </a:lnTo>
                      <a:lnTo>
                        <a:pt x="0" y="120"/>
                      </a:lnTo>
                      <a:lnTo>
                        <a:pt x="0" y="90"/>
                      </a:lnTo>
                      <a:close/>
                    </a:path>
                  </a:pathLst>
                </a:custGeom>
                <a:solidFill>
                  <a:srgbClr val="C0FEFD"/>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905" name="Freeform 34"/>
                <p:cNvSpPr>
                  <a:spLocks/>
                </p:cNvSpPr>
                <p:nvPr/>
              </p:nvSpPr>
              <p:spPr bwMode="auto">
                <a:xfrm>
                  <a:off x="3198" y="2121"/>
                  <a:ext cx="342" cy="155"/>
                </a:xfrm>
                <a:custGeom>
                  <a:avLst/>
                  <a:gdLst>
                    <a:gd name="T0" fmla="*/ 0 w 342"/>
                    <a:gd name="T1" fmla="*/ 98 h 155"/>
                    <a:gd name="T2" fmla="*/ 170 w 342"/>
                    <a:gd name="T3" fmla="*/ 0 h 155"/>
                    <a:gd name="T4" fmla="*/ 342 w 342"/>
                    <a:gd name="T5" fmla="*/ 60 h 155"/>
                    <a:gd name="T6" fmla="*/ 170 w 342"/>
                    <a:gd name="T7" fmla="*/ 155 h 155"/>
                    <a:gd name="T8" fmla="*/ 0 w 342"/>
                    <a:gd name="T9" fmla="*/ 98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155">
                      <a:moveTo>
                        <a:pt x="0" y="98"/>
                      </a:moveTo>
                      <a:lnTo>
                        <a:pt x="170" y="0"/>
                      </a:lnTo>
                      <a:lnTo>
                        <a:pt x="342" y="60"/>
                      </a:lnTo>
                      <a:lnTo>
                        <a:pt x="170" y="155"/>
                      </a:lnTo>
                      <a:lnTo>
                        <a:pt x="0" y="98"/>
                      </a:ln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906" name="Line 35"/>
                <p:cNvSpPr>
                  <a:spLocks noChangeShapeType="1"/>
                </p:cNvSpPr>
                <p:nvPr/>
              </p:nvSpPr>
              <p:spPr bwMode="auto">
                <a:xfrm>
                  <a:off x="3366" y="2274"/>
                  <a:ext cx="0" cy="3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grpSp>
          <p:nvGrpSpPr>
            <p:cNvPr id="31815" name="Group 36"/>
            <p:cNvGrpSpPr>
              <a:grpSpLocks/>
            </p:cNvGrpSpPr>
            <p:nvPr/>
          </p:nvGrpSpPr>
          <p:grpSpPr bwMode="auto">
            <a:xfrm>
              <a:off x="1748" y="2397"/>
              <a:ext cx="458" cy="170"/>
              <a:chOff x="2925" y="2838"/>
              <a:chExt cx="615" cy="246"/>
            </a:xfrm>
          </p:grpSpPr>
          <p:grpSp>
            <p:nvGrpSpPr>
              <p:cNvPr id="31884" name="Group 37"/>
              <p:cNvGrpSpPr>
                <a:grpSpLocks/>
              </p:cNvGrpSpPr>
              <p:nvPr/>
            </p:nvGrpSpPr>
            <p:grpSpPr bwMode="auto">
              <a:xfrm>
                <a:off x="2925" y="2838"/>
                <a:ext cx="204" cy="80"/>
                <a:chOff x="3198" y="2121"/>
                <a:chExt cx="342" cy="186"/>
              </a:xfrm>
            </p:grpSpPr>
            <p:sp>
              <p:nvSpPr>
                <p:cNvPr id="31897" name="Freeform 38"/>
                <p:cNvSpPr>
                  <a:spLocks/>
                </p:cNvSpPr>
                <p:nvPr/>
              </p:nvSpPr>
              <p:spPr bwMode="auto">
                <a:xfrm>
                  <a:off x="3198" y="2124"/>
                  <a:ext cx="342" cy="183"/>
                </a:xfrm>
                <a:custGeom>
                  <a:avLst/>
                  <a:gdLst>
                    <a:gd name="T0" fmla="*/ 0 w 342"/>
                    <a:gd name="T1" fmla="*/ 90 h 183"/>
                    <a:gd name="T2" fmla="*/ 173 w 342"/>
                    <a:gd name="T3" fmla="*/ 0 h 183"/>
                    <a:gd name="T4" fmla="*/ 342 w 342"/>
                    <a:gd name="T5" fmla="*/ 56 h 183"/>
                    <a:gd name="T6" fmla="*/ 342 w 342"/>
                    <a:gd name="T7" fmla="*/ 84 h 183"/>
                    <a:gd name="T8" fmla="*/ 174 w 342"/>
                    <a:gd name="T9" fmla="*/ 183 h 183"/>
                    <a:gd name="T10" fmla="*/ 0 w 342"/>
                    <a:gd name="T11" fmla="*/ 120 h 183"/>
                    <a:gd name="T12" fmla="*/ 0 w 342"/>
                    <a:gd name="T13" fmla="*/ 90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183">
                      <a:moveTo>
                        <a:pt x="0" y="90"/>
                      </a:moveTo>
                      <a:lnTo>
                        <a:pt x="173" y="0"/>
                      </a:lnTo>
                      <a:lnTo>
                        <a:pt x="342" y="56"/>
                      </a:lnTo>
                      <a:lnTo>
                        <a:pt x="342" y="84"/>
                      </a:lnTo>
                      <a:lnTo>
                        <a:pt x="174" y="183"/>
                      </a:lnTo>
                      <a:lnTo>
                        <a:pt x="0" y="120"/>
                      </a:lnTo>
                      <a:lnTo>
                        <a:pt x="0" y="90"/>
                      </a:lnTo>
                      <a:close/>
                    </a:path>
                  </a:pathLst>
                </a:custGeom>
                <a:solidFill>
                  <a:srgbClr val="C0FEFD"/>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98" name="Freeform 39"/>
                <p:cNvSpPr>
                  <a:spLocks/>
                </p:cNvSpPr>
                <p:nvPr/>
              </p:nvSpPr>
              <p:spPr bwMode="auto">
                <a:xfrm>
                  <a:off x="3198" y="2121"/>
                  <a:ext cx="342" cy="155"/>
                </a:xfrm>
                <a:custGeom>
                  <a:avLst/>
                  <a:gdLst>
                    <a:gd name="T0" fmla="*/ 0 w 342"/>
                    <a:gd name="T1" fmla="*/ 98 h 155"/>
                    <a:gd name="T2" fmla="*/ 170 w 342"/>
                    <a:gd name="T3" fmla="*/ 0 h 155"/>
                    <a:gd name="T4" fmla="*/ 342 w 342"/>
                    <a:gd name="T5" fmla="*/ 60 h 155"/>
                    <a:gd name="T6" fmla="*/ 170 w 342"/>
                    <a:gd name="T7" fmla="*/ 155 h 155"/>
                    <a:gd name="T8" fmla="*/ 0 w 342"/>
                    <a:gd name="T9" fmla="*/ 98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155">
                      <a:moveTo>
                        <a:pt x="0" y="98"/>
                      </a:moveTo>
                      <a:lnTo>
                        <a:pt x="170" y="0"/>
                      </a:lnTo>
                      <a:lnTo>
                        <a:pt x="342" y="60"/>
                      </a:lnTo>
                      <a:lnTo>
                        <a:pt x="170" y="155"/>
                      </a:lnTo>
                      <a:lnTo>
                        <a:pt x="0" y="98"/>
                      </a:ln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99" name="Line 40"/>
                <p:cNvSpPr>
                  <a:spLocks noChangeShapeType="1"/>
                </p:cNvSpPr>
                <p:nvPr/>
              </p:nvSpPr>
              <p:spPr bwMode="auto">
                <a:xfrm>
                  <a:off x="3366" y="2274"/>
                  <a:ext cx="0" cy="3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1885" name="Group 41"/>
              <p:cNvGrpSpPr>
                <a:grpSpLocks/>
              </p:cNvGrpSpPr>
              <p:nvPr/>
            </p:nvGrpSpPr>
            <p:grpSpPr bwMode="auto">
              <a:xfrm>
                <a:off x="3041" y="2893"/>
                <a:ext cx="204" cy="83"/>
                <a:chOff x="3198" y="2121"/>
                <a:chExt cx="342" cy="186"/>
              </a:xfrm>
            </p:grpSpPr>
            <p:sp>
              <p:nvSpPr>
                <p:cNvPr id="31894" name="Freeform 42"/>
                <p:cNvSpPr>
                  <a:spLocks/>
                </p:cNvSpPr>
                <p:nvPr/>
              </p:nvSpPr>
              <p:spPr bwMode="auto">
                <a:xfrm>
                  <a:off x="3198" y="2124"/>
                  <a:ext cx="342" cy="183"/>
                </a:xfrm>
                <a:custGeom>
                  <a:avLst/>
                  <a:gdLst>
                    <a:gd name="T0" fmla="*/ 0 w 342"/>
                    <a:gd name="T1" fmla="*/ 90 h 183"/>
                    <a:gd name="T2" fmla="*/ 173 w 342"/>
                    <a:gd name="T3" fmla="*/ 0 h 183"/>
                    <a:gd name="T4" fmla="*/ 342 w 342"/>
                    <a:gd name="T5" fmla="*/ 56 h 183"/>
                    <a:gd name="T6" fmla="*/ 342 w 342"/>
                    <a:gd name="T7" fmla="*/ 84 h 183"/>
                    <a:gd name="T8" fmla="*/ 174 w 342"/>
                    <a:gd name="T9" fmla="*/ 183 h 183"/>
                    <a:gd name="T10" fmla="*/ 0 w 342"/>
                    <a:gd name="T11" fmla="*/ 120 h 183"/>
                    <a:gd name="T12" fmla="*/ 0 w 342"/>
                    <a:gd name="T13" fmla="*/ 90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183">
                      <a:moveTo>
                        <a:pt x="0" y="90"/>
                      </a:moveTo>
                      <a:lnTo>
                        <a:pt x="173" y="0"/>
                      </a:lnTo>
                      <a:lnTo>
                        <a:pt x="342" y="56"/>
                      </a:lnTo>
                      <a:lnTo>
                        <a:pt x="342" y="84"/>
                      </a:lnTo>
                      <a:lnTo>
                        <a:pt x="174" y="183"/>
                      </a:lnTo>
                      <a:lnTo>
                        <a:pt x="0" y="120"/>
                      </a:lnTo>
                      <a:lnTo>
                        <a:pt x="0" y="90"/>
                      </a:lnTo>
                      <a:close/>
                    </a:path>
                  </a:pathLst>
                </a:custGeom>
                <a:solidFill>
                  <a:srgbClr val="C0FEFD"/>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95" name="Freeform 43"/>
                <p:cNvSpPr>
                  <a:spLocks/>
                </p:cNvSpPr>
                <p:nvPr/>
              </p:nvSpPr>
              <p:spPr bwMode="auto">
                <a:xfrm>
                  <a:off x="3198" y="2121"/>
                  <a:ext cx="342" cy="155"/>
                </a:xfrm>
                <a:custGeom>
                  <a:avLst/>
                  <a:gdLst>
                    <a:gd name="T0" fmla="*/ 0 w 342"/>
                    <a:gd name="T1" fmla="*/ 98 h 155"/>
                    <a:gd name="T2" fmla="*/ 170 w 342"/>
                    <a:gd name="T3" fmla="*/ 0 h 155"/>
                    <a:gd name="T4" fmla="*/ 342 w 342"/>
                    <a:gd name="T5" fmla="*/ 60 h 155"/>
                    <a:gd name="T6" fmla="*/ 170 w 342"/>
                    <a:gd name="T7" fmla="*/ 155 h 155"/>
                    <a:gd name="T8" fmla="*/ 0 w 342"/>
                    <a:gd name="T9" fmla="*/ 98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155">
                      <a:moveTo>
                        <a:pt x="0" y="98"/>
                      </a:moveTo>
                      <a:lnTo>
                        <a:pt x="170" y="0"/>
                      </a:lnTo>
                      <a:lnTo>
                        <a:pt x="342" y="60"/>
                      </a:lnTo>
                      <a:lnTo>
                        <a:pt x="170" y="155"/>
                      </a:lnTo>
                      <a:lnTo>
                        <a:pt x="0" y="98"/>
                      </a:ln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96" name="Line 44"/>
                <p:cNvSpPr>
                  <a:spLocks noChangeShapeType="1"/>
                </p:cNvSpPr>
                <p:nvPr/>
              </p:nvSpPr>
              <p:spPr bwMode="auto">
                <a:xfrm>
                  <a:off x="3366" y="2274"/>
                  <a:ext cx="0" cy="3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1886" name="Group 45"/>
              <p:cNvGrpSpPr>
                <a:grpSpLocks/>
              </p:cNvGrpSpPr>
              <p:nvPr/>
            </p:nvGrpSpPr>
            <p:grpSpPr bwMode="auto">
              <a:xfrm>
                <a:off x="3203" y="2942"/>
                <a:ext cx="204" cy="83"/>
                <a:chOff x="3198" y="2121"/>
                <a:chExt cx="342" cy="186"/>
              </a:xfrm>
            </p:grpSpPr>
            <p:sp>
              <p:nvSpPr>
                <p:cNvPr id="31891" name="Freeform 46"/>
                <p:cNvSpPr>
                  <a:spLocks/>
                </p:cNvSpPr>
                <p:nvPr/>
              </p:nvSpPr>
              <p:spPr bwMode="auto">
                <a:xfrm>
                  <a:off x="3198" y="2124"/>
                  <a:ext cx="342" cy="183"/>
                </a:xfrm>
                <a:custGeom>
                  <a:avLst/>
                  <a:gdLst>
                    <a:gd name="T0" fmla="*/ 0 w 342"/>
                    <a:gd name="T1" fmla="*/ 90 h 183"/>
                    <a:gd name="T2" fmla="*/ 173 w 342"/>
                    <a:gd name="T3" fmla="*/ 0 h 183"/>
                    <a:gd name="T4" fmla="*/ 342 w 342"/>
                    <a:gd name="T5" fmla="*/ 56 h 183"/>
                    <a:gd name="T6" fmla="*/ 342 w 342"/>
                    <a:gd name="T7" fmla="*/ 84 h 183"/>
                    <a:gd name="T8" fmla="*/ 174 w 342"/>
                    <a:gd name="T9" fmla="*/ 183 h 183"/>
                    <a:gd name="T10" fmla="*/ 0 w 342"/>
                    <a:gd name="T11" fmla="*/ 120 h 183"/>
                    <a:gd name="T12" fmla="*/ 0 w 342"/>
                    <a:gd name="T13" fmla="*/ 90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183">
                      <a:moveTo>
                        <a:pt x="0" y="90"/>
                      </a:moveTo>
                      <a:lnTo>
                        <a:pt x="173" y="0"/>
                      </a:lnTo>
                      <a:lnTo>
                        <a:pt x="342" y="56"/>
                      </a:lnTo>
                      <a:lnTo>
                        <a:pt x="342" y="84"/>
                      </a:lnTo>
                      <a:lnTo>
                        <a:pt x="174" y="183"/>
                      </a:lnTo>
                      <a:lnTo>
                        <a:pt x="0" y="120"/>
                      </a:lnTo>
                      <a:lnTo>
                        <a:pt x="0" y="90"/>
                      </a:lnTo>
                      <a:close/>
                    </a:path>
                  </a:pathLst>
                </a:custGeom>
                <a:solidFill>
                  <a:srgbClr val="C0FEFD"/>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92" name="Freeform 47"/>
                <p:cNvSpPr>
                  <a:spLocks/>
                </p:cNvSpPr>
                <p:nvPr/>
              </p:nvSpPr>
              <p:spPr bwMode="auto">
                <a:xfrm>
                  <a:off x="3198" y="2121"/>
                  <a:ext cx="342" cy="155"/>
                </a:xfrm>
                <a:custGeom>
                  <a:avLst/>
                  <a:gdLst>
                    <a:gd name="T0" fmla="*/ 0 w 342"/>
                    <a:gd name="T1" fmla="*/ 98 h 155"/>
                    <a:gd name="T2" fmla="*/ 170 w 342"/>
                    <a:gd name="T3" fmla="*/ 0 h 155"/>
                    <a:gd name="T4" fmla="*/ 342 w 342"/>
                    <a:gd name="T5" fmla="*/ 60 h 155"/>
                    <a:gd name="T6" fmla="*/ 170 w 342"/>
                    <a:gd name="T7" fmla="*/ 155 h 155"/>
                    <a:gd name="T8" fmla="*/ 0 w 342"/>
                    <a:gd name="T9" fmla="*/ 98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155">
                      <a:moveTo>
                        <a:pt x="0" y="98"/>
                      </a:moveTo>
                      <a:lnTo>
                        <a:pt x="170" y="0"/>
                      </a:lnTo>
                      <a:lnTo>
                        <a:pt x="342" y="60"/>
                      </a:lnTo>
                      <a:lnTo>
                        <a:pt x="170" y="155"/>
                      </a:lnTo>
                      <a:lnTo>
                        <a:pt x="0" y="98"/>
                      </a:ln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93" name="Line 48"/>
                <p:cNvSpPr>
                  <a:spLocks noChangeShapeType="1"/>
                </p:cNvSpPr>
                <p:nvPr/>
              </p:nvSpPr>
              <p:spPr bwMode="auto">
                <a:xfrm>
                  <a:off x="3366" y="2274"/>
                  <a:ext cx="0" cy="3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1887" name="Group 49"/>
              <p:cNvGrpSpPr>
                <a:grpSpLocks/>
              </p:cNvGrpSpPr>
              <p:nvPr/>
            </p:nvGrpSpPr>
            <p:grpSpPr bwMode="auto">
              <a:xfrm>
                <a:off x="3336" y="3001"/>
                <a:ext cx="204" cy="83"/>
                <a:chOff x="3198" y="2121"/>
                <a:chExt cx="342" cy="186"/>
              </a:xfrm>
            </p:grpSpPr>
            <p:sp>
              <p:nvSpPr>
                <p:cNvPr id="31888" name="Freeform 50"/>
                <p:cNvSpPr>
                  <a:spLocks/>
                </p:cNvSpPr>
                <p:nvPr/>
              </p:nvSpPr>
              <p:spPr bwMode="auto">
                <a:xfrm>
                  <a:off x="3198" y="2124"/>
                  <a:ext cx="342" cy="183"/>
                </a:xfrm>
                <a:custGeom>
                  <a:avLst/>
                  <a:gdLst>
                    <a:gd name="T0" fmla="*/ 0 w 342"/>
                    <a:gd name="T1" fmla="*/ 90 h 183"/>
                    <a:gd name="T2" fmla="*/ 173 w 342"/>
                    <a:gd name="T3" fmla="*/ 0 h 183"/>
                    <a:gd name="T4" fmla="*/ 342 w 342"/>
                    <a:gd name="T5" fmla="*/ 56 h 183"/>
                    <a:gd name="T6" fmla="*/ 342 w 342"/>
                    <a:gd name="T7" fmla="*/ 84 h 183"/>
                    <a:gd name="T8" fmla="*/ 174 w 342"/>
                    <a:gd name="T9" fmla="*/ 183 h 183"/>
                    <a:gd name="T10" fmla="*/ 0 w 342"/>
                    <a:gd name="T11" fmla="*/ 120 h 183"/>
                    <a:gd name="T12" fmla="*/ 0 w 342"/>
                    <a:gd name="T13" fmla="*/ 90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183">
                      <a:moveTo>
                        <a:pt x="0" y="90"/>
                      </a:moveTo>
                      <a:lnTo>
                        <a:pt x="173" y="0"/>
                      </a:lnTo>
                      <a:lnTo>
                        <a:pt x="342" y="56"/>
                      </a:lnTo>
                      <a:lnTo>
                        <a:pt x="342" y="84"/>
                      </a:lnTo>
                      <a:lnTo>
                        <a:pt x="174" y="183"/>
                      </a:lnTo>
                      <a:lnTo>
                        <a:pt x="0" y="120"/>
                      </a:lnTo>
                      <a:lnTo>
                        <a:pt x="0" y="90"/>
                      </a:lnTo>
                      <a:close/>
                    </a:path>
                  </a:pathLst>
                </a:custGeom>
                <a:solidFill>
                  <a:srgbClr val="C0FEFD"/>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89" name="Freeform 51"/>
                <p:cNvSpPr>
                  <a:spLocks/>
                </p:cNvSpPr>
                <p:nvPr/>
              </p:nvSpPr>
              <p:spPr bwMode="auto">
                <a:xfrm>
                  <a:off x="3198" y="2121"/>
                  <a:ext cx="342" cy="155"/>
                </a:xfrm>
                <a:custGeom>
                  <a:avLst/>
                  <a:gdLst>
                    <a:gd name="T0" fmla="*/ 0 w 342"/>
                    <a:gd name="T1" fmla="*/ 98 h 155"/>
                    <a:gd name="T2" fmla="*/ 170 w 342"/>
                    <a:gd name="T3" fmla="*/ 0 h 155"/>
                    <a:gd name="T4" fmla="*/ 342 w 342"/>
                    <a:gd name="T5" fmla="*/ 60 h 155"/>
                    <a:gd name="T6" fmla="*/ 170 w 342"/>
                    <a:gd name="T7" fmla="*/ 155 h 155"/>
                    <a:gd name="T8" fmla="*/ 0 w 342"/>
                    <a:gd name="T9" fmla="*/ 98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155">
                      <a:moveTo>
                        <a:pt x="0" y="98"/>
                      </a:moveTo>
                      <a:lnTo>
                        <a:pt x="170" y="0"/>
                      </a:lnTo>
                      <a:lnTo>
                        <a:pt x="342" y="60"/>
                      </a:lnTo>
                      <a:lnTo>
                        <a:pt x="170" y="155"/>
                      </a:lnTo>
                      <a:lnTo>
                        <a:pt x="0" y="98"/>
                      </a:ln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90" name="Line 52"/>
                <p:cNvSpPr>
                  <a:spLocks noChangeShapeType="1"/>
                </p:cNvSpPr>
                <p:nvPr/>
              </p:nvSpPr>
              <p:spPr bwMode="auto">
                <a:xfrm>
                  <a:off x="3366" y="2274"/>
                  <a:ext cx="0" cy="3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grpSp>
          <p:nvGrpSpPr>
            <p:cNvPr id="31816" name="Group 53"/>
            <p:cNvGrpSpPr>
              <a:grpSpLocks/>
            </p:cNvGrpSpPr>
            <p:nvPr/>
          </p:nvGrpSpPr>
          <p:grpSpPr bwMode="auto">
            <a:xfrm>
              <a:off x="1819" y="2350"/>
              <a:ext cx="458" cy="170"/>
              <a:chOff x="2925" y="2838"/>
              <a:chExt cx="615" cy="246"/>
            </a:xfrm>
          </p:grpSpPr>
          <p:grpSp>
            <p:nvGrpSpPr>
              <p:cNvPr id="31868" name="Group 54"/>
              <p:cNvGrpSpPr>
                <a:grpSpLocks/>
              </p:cNvGrpSpPr>
              <p:nvPr/>
            </p:nvGrpSpPr>
            <p:grpSpPr bwMode="auto">
              <a:xfrm>
                <a:off x="2925" y="2838"/>
                <a:ext cx="204" cy="80"/>
                <a:chOff x="3198" y="2121"/>
                <a:chExt cx="342" cy="186"/>
              </a:xfrm>
            </p:grpSpPr>
            <p:sp>
              <p:nvSpPr>
                <p:cNvPr id="31881" name="Freeform 55"/>
                <p:cNvSpPr>
                  <a:spLocks/>
                </p:cNvSpPr>
                <p:nvPr/>
              </p:nvSpPr>
              <p:spPr bwMode="auto">
                <a:xfrm>
                  <a:off x="3198" y="2124"/>
                  <a:ext cx="342" cy="183"/>
                </a:xfrm>
                <a:custGeom>
                  <a:avLst/>
                  <a:gdLst>
                    <a:gd name="T0" fmla="*/ 0 w 342"/>
                    <a:gd name="T1" fmla="*/ 90 h 183"/>
                    <a:gd name="T2" fmla="*/ 173 w 342"/>
                    <a:gd name="T3" fmla="*/ 0 h 183"/>
                    <a:gd name="T4" fmla="*/ 342 w 342"/>
                    <a:gd name="T5" fmla="*/ 56 h 183"/>
                    <a:gd name="T6" fmla="*/ 342 w 342"/>
                    <a:gd name="T7" fmla="*/ 84 h 183"/>
                    <a:gd name="T8" fmla="*/ 174 w 342"/>
                    <a:gd name="T9" fmla="*/ 183 h 183"/>
                    <a:gd name="T10" fmla="*/ 0 w 342"/>
                    <a:gd name="T11" fmla="*/ 120 h 183"/>
                    <a:gd name="T12" fmla="*/ 0 w 342"/>
                    <a:gd name="T13" fmla="*/ 90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183">
                      <a:moveTo>
                        <a:pt x="0" y="90"/>
                      </a:moveTo>
                      <a:lnTo>
                        <a:pt x="173" y="0"/>
                      </a:lnTo>
                      <a:lnTo>
                        <a:pt x="342" y="56"/>
                      </a:lnTo>
                      <a:lnTo>
                        <a:pt x="342" y="84"/>
                      </a:lnTo>
                      <a:lnTo>
                        <a:pt x="174" y="183"/>
                      </a:lnTo>
                      <a:lnTo>
                        <a:pt x="0" y="120"/>
                      </a:lnTo>
                      <a:lnTo>
                        <a:pt x="0" y="90"/>
                      </a:lnTo>
                      <a:close/>
                    </a:path>
                  </a:pathLst>
                </a:custGeom>
                <a:solidFill>
                  <a:srgbClr val="C0FEFD"/>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82" name="Freeform 56"/>
                <p:cNvSpPr>
                  <a:spLocks/>
                </p:cNvSpPr>
                <p:nvPr/>
              </p:nvSpPr>
              <p:spPr bwMode="auto">
                <a:xfrm>
                  <a:off x="3198" y="2121"/>
                  <a:ext cx="342" cy="155"/>
                </a:xfrm>
                <a:custGeom>
                  <a:avLst/>
                  <a:gdLst>
                    <a:gd name="T0" fmla="*/ 0 w 342"/>
                    <a:gd name="T1" fmla="*/ 98 h 155"/>
                    <a:gd name="T2" fmla="*/ 170 w 342"/>
                    <a:gd name="T3" fmla="*/ 0 h 155"/>
                    <a:gd name="T4" fmla="*/ 342 w 342"/>
                    <a:gd name="T5" fmla="*/ 60 h 155"/>
                    <a:gd name="T6" fmla="*/ 170 w 342"/>
                    <a:gd name="T7" fmla="*/ 155 h 155"/>
                    <a:gd name="T8" fmla="*/ 0 w 342"/>
                    <a:gd name="T9" fmla="*/ 98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155">
                      <a:moveTo>
                        <a:pt x="0" y="98"/>
                      </a:moveTo>
                      <a:lnTo>
                        <a:pt x="170" y="0"/>
                      </a:lnTo>
                      <a:lnTo>
                        <a:pt x="342" y="60"/>
                      </a:lnTo>
                      <a:lnTo>
                        <a:pt x="170" y="155"/>
                      </a:lnTo>
                      <a:lnTo>
                        <a:pt x="0" y="98"/>
                      </a:ln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83" name="Line 57"/>
                <p:cNvSpPr>
                  <a:spLocks noChangeShapeType="1"/>
                </p:cNvSpPr>
                <p:nvPr/>
              </p:nvSpPr>
              <p:spPr bwMode="auto">
                <a:xfrm>
                  <a:off x="3366" y="2274"/>
                  <a:ext cx="0" cy="3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1869" name="Group 58"/>
              <p:cNvGrpSpPr>
                <a:grpSpLocks/>
              </p:cNvGrpSpPr>
              <p:nvPr/>
            </p:nvGrpSpPr>
            <p:grpSpPr bwMode="auto">
              <a:xfrm>
                <a:off x="3041" y="2893"/>
                <a:ext cx="204" cy="83"/>
                <a:chOff x="3198" y="2121"/>
                <a:chExt cx="342" cy="186"/>
              </a:xfrm>
            </p:grpSpPr>
            <p:sp>
              <p:nvSpPr>
                <p:cNvPr id="31878" name="Freeform 59"/>
                <p:cNvSpPr>
                  <a:spLocks/>
                </p:cNvSpPr>
                <p:nvPr/>
              </p:nvSpPr>
              <p:spPr bwMode="auto">
                <a:xfrm>
                  <a:off x="3198" y="2124"/>
                  <a:ext cx="342" cy="183"/>
                </a:xfrm>
                <a:custGeom>
                  <a:avLst/>
                  <a:gdLst>
                    <a:gd name="T0" fmla="*/ 0 w 342"/>
                    <a:gd name="T1" fmla="*/ 90 h 183"/>
                    <a:gd name="T2" fmla="*/ 173 w 342"/>
                    <a:gd name="T3" fmla="*/ 0 h 183"/>
                    <a:gd name="T4" fmla="*/ 342 w 342"/>
                    <a:gd name="T5" fmla="*/ 56 h 183"/>
                    <a:gd name="T6" fmla="*/ 342 w 342"/>
                    <a:gd name="T7" fmla="*/ 84 h 183"/>
                    <a:gd name="T8" fmla="*/ 174 w 342"/>
                    <a:gd name="T9" fmla="*/ 183 h 183"/>
                    <a:gd name="T10" fmla="*/ 0 w 342"/>
                    <a:gd name="T11" fmla="*/ 120 h 183"/>
                    <a:gd name="T12" fmla="*/ 0 w 342"/>
                    <a:gd name="T13" fmla="*/ 90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183">
                      <a:moveTo>
                        <a:pt x="0" y="90"/>
                      </a:moveTo>
                      <a:lnTo>
                        <a:pt x="173" y="0"/>
                      </a:lnTo>
                      <a:lnTo>
                        <a:pt x="342" y="56"/>
                      </a:lnTo>
                      <a:lnTo>
                        <a:pt x="342" y="84"/>
                      </a:lnTo>
                      <a:lnTo>
                        <a:pt x="174" y="183"/>
                      </a:lnTo>
                      <a:lnTo>
                        <a:pt x="0" y="120"/>
                      </a:lnTo>
                      <a:lnTo>
                        <a:pt x="0" y="90"/>
                      </a:lnTo>
                      <a:close/>
                    </a:path>
                  </a:pathLst>
                </a:custGeom>
                <a:solidFill>
                  <a:srgbClr val="C0FEFD"/>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79" name="Freeform 60"/>
                <p:cNvSpPr>
                  <a:spLocks/>
                </p:cNvSpPr>
                <p:nvPr/>
              </p:nvSpPr>
              <p:spPr bwMode="auto">
                <a:xfrm>
                  <a:off x="3198" y="2121"/>
                  <a:ext cx="342" cy="155"/>
                </a:xfrm>
                <a:custGeom>
                  <a:avLst/>
                  <a:gdLst>
                    <a:gd name="T0" fmla="*/ 0 w 342"/>
                    <a:gd name="T1" fmla="*/ 98 h 155"/>
                    <a:gd name="T2" fmla="*/ 170 w 342"/>
                    <a:gd name="T3" fmla="*/ 0 h 155"/>
                    <a:gd name="T4" fmla="*/ 342 w 342"/>
                    <a:gd name="T5" fmla="*/ 60 h 155"/>
                    <a:gd name="T6" fmla="*/ 170 w 342"/>
                    <a:gd name="T7" fmla="*/ 155 h 155"/>
                    <a:gd name="T8" fmla="*/ 0 w 342"/>
                    <a:gd name="T9" fmla="*/ 98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155">
                      <a:moveTo>
                        <a:pt x="0" y="98"/>
                      </a:moveTo>
                      <a:lnTo>
                        <a:pt x="170" y="0"/>
                      </a:lnTo>
                      <a:lnTo>
                        <a:pt x="342" y="60"/>
                      </a:lnTo>
                      <a:lnTo>
                        <a:pt x="170" y="155"/>
                      </a:lnTo>
                      <a:lnTo>
                        <a:pt x="0" y="98"/>
                      </a:ln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80" name="Line 61"/>
                <p:cNvSpPr>
                  <a:spLocks noChangeShapeType="1"/>
                </p:cNvSpPr>
                <p:nvPr/>
              </p:nvSpPr>
              <p:spPr bwMode="auto">
                <a:xfrm>
                  <a:off x="3366" y="2274"/>
                  <a:ext cx="0" cy="3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1870" name="Group 62"/>
              <p:cNvGrpSpPr>
                <a:grpSpLocks/>
              </p:cNvGrpSpPr>
              <p:nvPr/>
            </p:nvGrpSpPr>
            <p:grpSpPr bwMode="auto">
              <a:xfrm>
                <a:off x="3203" y="2942"/>
                <a:ext cx="204" cy="83"/>
                <a:chOff x="3198" y="2121"/>
                <a:chExt cx="342" cy="186"/>
              </a:xfrm>
            </p:grpSpPr>
            <p:sp>
              <p:nvSpPr>
                <p:cNvPr id="31875" name="Freeform 63"/>
                <p:cNvSpPr>
                  <a:spLocks/>
                </p:cNvSpPr>
                <p:nvPr/>
              </p:nvSpPr>
              <p:spPr bwMode="auto">
                <a:xfrm>
                  <a:off x="3198" y="2124"/>
                  <a:ext cx="342" cy="183"/>
                </a:xfrm>
                <a:custGeom>
                  <a:avLst/>
                  <a:gdLst>
                    <a:gd name="T0" fmla="*/ 0 w 342"/>
                    <a:gd name="T1" fmla="*/ 90 h 183"/>
                    <a:gd name="T2" fmla="*/ 173 w 342"/>
                    <a:gd name="T3" fmla="*/ 0 h 183"/>
                    <a:gd name="T4" fmla="*/ 342 w 342"/>
                    <a:gd name="T5" fmla="*/ 56 h 183"/>
                    <a:gd name="T6" fmla="*/ 342 w 342"/>
                    <a:gd name="T7" fmla="*/ 84 h 183"/>
                    <a:gd name="T8" fmla="*/ 174 w 342"/>
                    <a:gd name="T9" fmla="*/ 183 h 183"/>
                    <a:gd name="T10" fmla="*/ 0 w 342"/>
                    <a:gd name="T11" fmla="*/ 120 h 183"/>
                    <a:gd name="T12" fmla="*/ 0 w 342"/>
                    <a:gd name="T13" fmla="*/ 90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183">
                      <a:moveTo>
                        <a:pt x="0" y="90"/>
                      </a:moveTo>
                      <a:lnTo>
                        <a:pt x="173" y="0"/>
                      </a:lnTo>
                      <a:lnTo>
                        <a:pt x="342" y="56"/>
                      </a:lnTo>
                      <a:lnTo>
                        <a:pt x="342" y="84"/>
                      </a:lnTo>
                      <a:lnTo>
                        <a:pt x="174" y="183"/>
                      </a:lnTo>
                      <a:lnTo>
                        <a:pt x="0" y="120"/>
                      </a:lnTo>
                      <a:lnTo>
                        <a:pt x="0" y="90"/>
                      </a:lnTo>
                      <a:close/>
                    </a:path>
                  </a:pathLst>
                </a:custGeom>
                <a:solidFill>
                  <a:srgbClr val="C0FEFD"/>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76" name="Freeform 64"/>
                <p:cNvSpPr>
                  <a:spLocks/>
                </p:cNvSpPr>
                <p:nvPr/>
              </p:nvSpPr>
              <p:spPr bwMode="auto">
                <a:xfrm>
                  <a:off x="3198" y="2121"/>
                  <a:ext cx="342" cy="155"/>
                </a:xfrm>
                <a:custGeom>
                  <a:avLst/>
                  <a:gdLst>
                    <a:gd name="T0" fmla="*/ 0 w 342"/>
                    <a:gd name="T1" fmla="*/ 98 h 155"/>
                    <a:gd name="T2" fmla="*/ 170 w 342"/>
                    <a:gd name="T3" fmla="*/ 0 h 155"/>
                    <a:gd name="T4" fmla="*/ 342 w 342"/>
                    <a:gd name="T5" fmla="*/ 60 h 155"/>
                    <a:gd name="T6" fmla="*/ 170 w 342"/>
                    <a:gd name="T7" fmla="*/ 155 h 155"/>
                    <a:gd name="T8" fmla="*/ 0 w 342"/>
                    <a:gd name="T9" fmla="*/ 98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155">
                      <a:moveTo>
                        <a:pt x="0" y="98"/>
                      </a:moveTo>
                      <a:lnTo>
                        <a:pt x="170" y="0"/>
                      </a:lnTo>
                      <a:lnTo>
                        <a:pt x="342" y="60"/>
                      </a:lnTo>
                      <a:lnTo>
                        <a:pt x="170" y="155"/>
                      </a:lnTo>
                      <a:lnTo>
                        <a:pt x="0" y="98"/>
                      </a:ln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77" name="Line 65"/>
                <p:cNvSpPr>
                  <a:spLocks noChangeShapeType="1"/>
                </p:cNvSpPr>
                <p:nvPr/>
              </p:nvSpPr>
              <p:spPr bwMode="auto">
                <a:xfrm>
                  <a:off x="3366" y="2274"/>
                  <a:ext cx="0" cy="3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1871" name="Group 66"/>
              <p:cNvGrpSpPr>
                <a:grpSpLocks/>
              </p:cNvGrpSpPr>
              <p:nvPr/>
            </p:nvGrpSpPr>
            <p:grpSpPr bwMode="auto">
              <a:xfrm>
                <a:off x="3336" y="3001"/>
                <a:ext cx="204" cy="83"/>
                <a:chOff x="3198" y="2121"/>
                <a:chExt cx="342" cy="186"/>
              </a:xfrm>
            </p:grpSpPr>
            <p:sp>
              <p:nvSpPr>
                <p:cNvPr id="31872" name="Freeform 67"/>
                <p:cNvSpPr>
                  <a:spLocks/>
                </p:cNvSpPr>
                <p:nvPr/>
              </p:nvSpPr>
              <p:spPr bwMode="auto">
                <a:xfrm>
                  <a:off x="3198" y="2124"/>
                  <a:ext cx="342" cy="183"/>
                </a:xfrm>
                <a:custGeom>
                  <a:avLst/>
                  <a:gdLst>
                    <a:gd name="T0" fmla="*/ 0 w 342"/>
                    <a:gd name="T1" fmla="*/ 90 h 183"/>
                    <a:gd name="T2" fmla="*/ 173 w 342"/>
                    <a:gd name="T3" fmla="*/ 0 h 183"/>
                    <a:gd name="T4" fmla="*/ 342 w 342"/>
                    <a:gd name="T5" fmla="*/ 56 h 183"/>
                    <a:gd name="T6" fmla="*/ 342 w 342"/>
                    <a:gd name="T7" fmla="*/ 84 h 183"/>
                    <a:gd name="T8" fmla="*/ 174 w 342"/>
                    <a:gd name="T9" fmla="*/ 183 h 183"/>
                    <a:gd name="T10" fmla="*/ 0 w 342"/>
                    <a:gd name="T11" fmla="*/ 120 h 183"/>
                    <a:gd name="T12" fmla="*/ 0 w 342"/>
                    <a:gd name="T13" fmla="*/ 90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183">
                      <a:moveTo>
                        <a:pt x="0" y="90"/>
                      </a:moveTo>
                      <a:lnTo>
                        <a:pt x="173" y="0"/>
                      </a:lnTo>
                      <a:lnTo>
                        <a:pt x="342" y="56"/>
                      </a:lnTo>
                      <a:lnTo>
                        <a:pt x="342" y="84"/>
                      </a:lnTo>
                      <a:lnTo>
                        <a:pt x="174" y="183"/>
                      </a:lnTo>
                      <a:lnTo>
                        <a:pt x="0" y="120"/>
                      </a:lnTo>
                      <a:lnTo>
                        <a:pt x="0" y="90"/>
                      </a:lnTo>
                      <a:close/>
                    </a:path>
                  </a:pathLst>
                </a:custGeom>
                <a:solidFill>
                  <a:srgbClr val="C0FEFD"/>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73" name="Freeform 68"/>
                <p:cNvSpPr>
                  <a:spLocks/>
                </p:cNvSpPr>
                <p:nvPr/>
              </p:nvSpPr>
              <p:spPr bwMode="auto">
                <a:xfrm>
                  <a:off x="3198" y="2121"/>
                  <a:ext cx="342" cy="155"/>
                </a:xfrm>
                <a:custGeom>
                  <a:avLst/>
                  <a:gdLst>
                    <a:gd name="T0" fmla="*/ 0 w 342"/>
                    <a:gd name="T1" fmla="*/ 98 h 155"/>
                    <a:gd name="T2" fmla="*/ 170 w 342"/>
                    <a:gd name="T3" fmla="*/ 0 h 155"/>
                    <a:gd name="T4" fmla="*/ 342 w 342"/>
                    <a:gd name="T5" fmla="*/ 60 h 155"/>
                    <a:gd name="T6" fmla="*/ 170 w 342"/>
                    <a:gd name="T7" fmla="*/ 155 h 155"/>
                    <a:gd name="T8" fmla="*/ 0 w 342"/>
                    <a:gd name="T9" fmla="*/ 98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155">
                      <a:moveTo>
                        <a:pt x="0" y="98"/>
                      </a:moveTo>
                      <a:lnTo>
                        <a:pt x="170" y="0"/>
                      </a:lnTo>
                      <a:lnTo>
                        <a:pt x="342" y="60"/>
                      </a:lnTo>
                      <a:lnTo>
                        <a:pt x="170" y="155"/>
                      </a:lnTo>
                      <a:lnTo>
                        <a:pt x="0" y="98"/>
                      </a:ln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74" name="Line 69"/>
                <p:cNvSpPr>
                  <a:spLocks noChangeShapeType="1"/>
                </p:cNvSpPr>
                <p:nvPr/>
              </p:nvSpPr>
              <p:spPr bwMode="auto">
                <a:xfrm>
                  <a:off x="3366" y="2274"/>
                  <a:ext cx="0" cy="3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grpSp>
          <p:nvGrpSpPr>
            <p:cNvPr id="31817" name="Group 70"/>
            <p:cNvGrpSpPr>
              <a:grpSpLocks/>
            </p:cNvGrpSpPr>
            <p:nvPr/>
          </p:nvGrpSpPr>
          <p:grpSpPr bwMode="auto">
            <a:xfrm>
              <a:off x="1917" y="2297"/>
              <a:ext cx="459" cy="170"/>
              <a:chOff x="2925" y="2838"/>
              <a:chExt cx="615" cy="246"/>
            </a:xfrm>
          </p:grpSpPr>
          <p:grpSp>
            <p:nvGrpSpPr>
              <p:cNvPr id="31852" name="Group 71"/>
              <p:cNvGrpSpPr>
                <a:grpSpLocks/>
              </p:cNvGrpSpPr>
              <p:nvPr/>
            </p:nvGrpSpPr>
            <p:grpSpPr bwMode="auto">
              <a:xfrm>
                <a:off x="2925" y="2838"/>
                <a:ext cx="204" cy="80"/>
                <a:chOff x="3198" y="2121"/>
                <a:chExt cx="342" cy="186"/>
              </a:xfrm>
            </p:grpSpPr>
            <p:sp>
              <p:nvSpPr>
                <p:cNvPr id="31865" name="Freeform 72"/>
                <p:cNvSpPr>
                  <a:spLocks/>
                </p:cNvSpPr>
                <p:nvPr/>
              </p:nvSpPr>
              <p:spPr bwMode="auto">
                <a:xfrm>
                  <a:off x="3198" y="2124"/>
                  <a:ext cx="342" cy="183"/>
                </a:xfrm>
                <a:custGeom>
                  <a:avLst/>
                  <a:gdLst>
                    <a:gd name="T0" fmla="*/ 0 w 342"/>
                    <a:gd name="T1" fmla="*/ 90 h 183"/>
                    <a:gd name="T2" fmla="*/ 173 w 342"/>
                    <a:gd name="T3" fmla="*/ 0 h 183"/>
                    <a:gd name="T4" fmla="*/ 342 w 342"/>
                    <a:gd name="T5" fmla="*/ 56 h 183"/>
                    <a:gd name="T6" fmla="*/ 342 w 342"/>
                    <a:gd name="T7" fmla="*/ 84 h 183"/>
                    <a:gd name="T8" fmla="*/ 174 w 342"/>
                    <a:gd name="T9" fmla="*/ 183 h 183"/>
                    <a:gd name="T10" fmla="*/ 0 w 342"/>
                    <a:gd name="T11" fmla="*/ 120 h 183"/>
                    <a:gd name="T12" fmla="*/ 0 w 342"/>
                    <a:gd name="T13" fmla="*/ 90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183">
                      <a:moveTo>
                        <a:pt x="0" y="90"/>
                      </a:moveTo>
                      <a:lnTo>
                        <a:pt x="173" y="0"/>
                      </a:lnTo>
                      <a:lnTo>
                        <a:pt x="342" y="56"/>
                      </a:lnTo>
                      <a:lnTo>
                        <a:pt x="342" y="84"/>
                      </a:lnTo>
                      <a:lnTo>
                        <a:pt x="174" y="183"/>
                      </a:lnTo>
                      <a:lnTo>
                        <a:pt x="0" y="120"/>
                      </a:lnTo>
                      <a:lnTo>
                        <a:pt x="0" y="90"/>
                      </a:lnTo>
                      <a:close/>
                    </a:path>
                  </a:pathLst>
                </a:custGeom>
                <a:solidFill>
                  <a:srgbClr val="C0FEFD"/>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66" name="Freeform 73"/>
                <p:cNvSpPr>
                  <a:spLocks/>
                </p:cNvSpPr>
                <p:nvPr/>
              </p:nvSpPr>
              <p:spPr bwMode="auto">
                <a:xfrm>
                  <a:off x="3198" y="2121"/>
                  <a:ext cx="342" cy="155"/>
                </a:xfrm>
                <a:custGeom>
                  <a:avLst/>
                  <a:gdLst>
                    <a:gd name="T0" fmla="*/ 0 w 342"/>
                    <a:gd name="T1" fmla="*/ 98 h 155"/>
                    <a:gd name="T2" fmla="*/ 170 w 342"/>
                    <a:gd name="T3" fmla="*/ 0 h 155"/>
                    <a:gd name="T4" fmla="*/ 342 w 342"/>
                    <a:gd name="T5" fmla="*/ 60 h 155"/>
                    <a:gd name="T6" fmla="*/ 170 w 342"/>
                    <a:gd name="T7" fmla="*/ 155 h 155"/>
                    <a:gd name="T8" fmla="*/ 0 w 342"/>
                    <a:gd name="T9" fmla="*/ 98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155">
                      <a:moveTo>
                        <a:pt x="0" y="98"/>
                      </a:moveTo>
                      <a:lnTo>
                        <a:pt x="170" y="0"/>
                      </a:lnTo>
                      <a:lnTo>
                        <a:pt x="342" y="60"/>
                      </a:lnTo>
                      <a:lnTo>
                        <a:pt x="170" y="155"/>
                      </a:lnTo>
                      <a:lnTo>
                        <a:pt x="0" y="98"/>
                      </a:ln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67" name="Line 74"/>
                <p:cNvSpPr>
                  <a:spLocks noChangeShapeType="1"/>
                </p:cNvSpPr>
                <p:nvPr/>
              </p:nvSpPr>
              <p:spPr bwMode="auto">
                <a:xfrm>
                  <a:off x="3366" y="2274"/>
                  <a:ext cx="0" cy="3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1853" name="Group 75"/>
              <p:cNvGrpSpPr>
                <a:grpSpLocks/>
              </p:cNvGrpSpPr>
              <p:nvPr/>
            </p:nvGrpSpPr>
            <p:grpSpPr bwMode="auto">
              <a:xfrm>
                <a:off x="3041" y="2893"/>
                <a:ext cx="204" cy="83"/>
                <a:chOff x="3198" y="2121"/>
                <a:chExt cx="342" cy="186"/>
              </a:xfrm>
            </p:grpSpPr>
            <p:sp>
              <p:nvSpPr>
                <p:cNvPr id="31862" name="Freeform 76"/>
                <p:cNvSpPr>
                  <a:spLocks/>
                </p:cNvSpPr>
                <p:nvPr/>
              </p:nvSpPr>
              <p:spPr bwMode="auto">
                <a:xfrm>
                  <a:off x="3198" y="2124"/>
                  <a:ext cx="342" cy="183"/>
                </a:xfrm>
                <a:custGeom>
                  <a:avLst/>
                  <a:gdLst>
                    <a:gd name="T0" fmla="*/ 0 w 342"/>
                    <a:gd name="T1" fmla="*/ 90 h 183"/>
                    <a:gd name="T2" fmla="*/ 173 w 342"/>
                    <a:gd name="T3" fmla="*/ 0 h 183"/>
                    <a:gd name="T4" fmla="*/ 342 w 342"/>
                    <a:gd name="T5" fmla="*/ 56 h 183"/>
                    <a:gd name="T6" fmla="*/ 342 w 342"/>
                    <a:gd name="T7" fmla="*/ 84 h 183"/>
                    <a:gd name="T8" fmla="*/ 174 w 342"/>
                    <a:gd name="T9" fmla="*/ 183 h 183"/>
                    <a:gd name="T10" fmla="*/ 0 w 342"/>
                    <a:gd name="T11" fmla="*/ 120 h 183"/>
                    <a:gd name="T12" fmla="*/ 0 w 342"/>
                    <a:gd name="T13" fmla="*/ 90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183">
                      <a:moveTo>
                        <a:pt x="0" y="90"/>
                      </a:moveTo>
                      <a:lnTo>
                        <a:pt x="173" y="0"/>
                      </a:lnTo>
                      <a:lnTo>
                        <a:pt x="342" y="56"/>
                      </a:lnTo>
                      <a:lnTo>
                        <a:pt x="342" y="84"/>
                      </a:lnTo>
                      <a:lnTo>
                        <a:pt x="174" y="183"/>
                      </a:lnTo>
                      <a:lnTo>
                        <a:pt x="0" y="120"/>
                      </a:lnTo>
                      <a:lnTo>
                        <a:pt x="0" y="90"/>
                      </a:lnTo>
                      <a:close/>
                    </a:path>
                  </a:pathLst>
                </a:custGeom>
                <a:solidFill>
                  <a:srgbClr val="C0FEFD"/>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63" name="Freeform 77"/>
                <p:cNvSpPr>
                  <a:spLocks/>
                </p:cNvSpPr>
                <p:nvPr/>
              </p:nvSpPr>
              <p:spPr bwMode="auto">
                <a:xfrm>
                  <a:off x="3198" y="2121"/>
                  <a:ext cx="342" cy="155"/>
                </a:xfrm>
                <a:custGeom>
                  <a:avLst/>
                  <a:gdLst>
                    <a:gd name="T0" fmla="*/ 0 w 342"/>
                    <a:gd name="T1" fmla="*/ 98 h 155"/>
                    <a:gd name="T2" fmla="*/ 170 w 342"/>
                    <a:gd name="T3" fmla="*/ 0 h 155"/>
                    <a:gd name="T4" fmla="*/ 342 w 342"/>
                    <a:gd name="T5" fmla="*/ 60 h 155"/>
                    <a:gd name="T6" fmla="*/ 170 w 342"/>
                    <a:gd name="T7" fmla="*/ 155 h 155"/>
                    <a:gd name="T8" fmla="*/ 0 w 342"/>
                    <a:gd name="T9" fmla="*/ 98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155">
                      <a:moveTo>
                        <a:pt x="0" y="98"/>
                      </a:moveTo>
                      <a:lnTo>
                        <a:pt x="170" y="0"/>
                      </a:lnTo>
                      <a:lnTo>
                        <a:pt x="342" y="60"/>
                      </a:lnTo>
                      <a:lnTo>
                        <a:pt x="170" y="155"/>
                      </a:lnTo>
                      <a:lnTo>
                        <a:pt x="0" y="98"/>
                      </a:ln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64" name="Line 78"/>
                <p:cNvSpPr>
                  <a:spLocks noChangeShapeType="1"/>
                </p:cNvSpPr>
                <p:nvPr/>
              </p:nvSpPr>
              <p:spPr bwMode="auto">
                <a:xfrm>
                  <a:off x="3366" y="2274"/>
                  <a:ext cx="0" cy="3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1854" name="Group 79"/>
              <p:cNvGrpSpPr>
                <a:grpSpLocks/>
              </p:cNvGrpSpPr>
              <p:nvPr/>
            </p:nvGrpSpPr>
            <p:grpSpPr bwMode="auto">
              <a:xfrm>
                <a:off x="3203" y="2942"/>
                <a:ext cx="204" cy="83"/>
                <a:chOff x="3198" y="2121"/>
                <a:chExt cx="342" cy="186"/>
              </a:xfrm>
            </p:grpSpPr>
            <p:sp>
              <p:nvSpPr>
                <p:cNvPr id="31859" name="Freeform 80"/>
                <p:cNvSpPr>
                  <a:spLocks/>
                </p:cNvSpPr>
                <p:nvPr/>
              </p:nvSpPr>
              <p:spPr bwMode="auto">
                <a:xfrm>
                  <a:off x="3198" y="2124"/>
                  <a:ext cx="342" cy="183"/>
                </a:xfrm>
                <a:custGeom>
                  <a:avLst/>
                  <a:gdLst>
                    <a:gd name="T0" fmla="*/ 0 w 342"/>
                    <a:gd name="T1" fmla="*/ 90 h 183"/>
                    <a:gd name="T2" fmla="*/ 173 w 342"/>
                    <a:gd name="T3" fmla="*/ 0 h 183"/>
                    <a:gd name="T4" fmla="*/ 342 w 342"/>
                    <a:gd name="T5" fmla="*/ 56 h 183"/>
                    <a:gd name="T6" fmla="*/ 342 w 342"/>
                    <a:gd name="T7" fmla="*/ 84 h 183"/>
                    <a:gd name="T8" fmla="*/ 174 w 342"/>
                    <a:gd name="T9" fmla="*/ 183 h 183"/>
                    <a:gd name="T10" fmla="*/ 0 w 342"/>
                    <a:gd name="T11" fmla="*/ 120 h 183"/>
                    <a:gd name="T12" fmla="*/ 0 w 342"/>
                    <a:gd name="T13" fmla="*/ 90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183">
                      <a:moveTo>
                        <a:pt x="0" y="90"/>
                      </a:moveTo>
                      <a:lnTo>
                        <a:pt x="173" y="0"/>
                      </a:lnTo>
                      <a:lnTo>
                        <a:pt x="342" y="56"/>
                      </a:lnTo>
                      <a:lnTo>
                        <a:pt x="342" y="84"/>
                      </a:lnTo>
                      <a:lnTo>
                        <a:pt x="174" y="183"/>
                      </a:lnTo>
                      <a:lnTo>
                        <a:pt x="0" y="120"/>
                      </a:lnTo>
                      <a:lnTo>
                        <a:pt x="0" y="90"/>
                      </a:lnTo>
                      <a:close/>
                    </a:path>
                  </a:pathLst>
                </a:custGeom>
                <a:solidFill>
                  <a:srgbClr val="C0FEFD"/>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60" name="Freeform 81"/>
                <p:cNvSpPr>
                  <a:spLocks/>
                </p:cNvSpPr>
                <p:nvPr/>
              </p:nvSpPr>
              <p:spPr bwMode="auto">
                <a:xfrm>
                  <a:off x="3198" y="2121"/>
                  <a:ext cx="342" cy="155"/>
                </a:xfrm>
                <a:custGeom>
                  <a:avLst/>
                  <a:gdLst>
                    <a:gd name="T0" fmla="*/ 0 w 342"/>
                    <a:gd name="T1" fmla="*/ 98 h 155"/>
                    <a:gd name="T2" fmla="*/ 170 w 342"/>
                    <a:gd name="T3" fmla="*/ 0 h 155"/>
                    <a:gd name="T4" fmla="*/ 342 w 342"/>
                    <a:gd name="T5" fmla="*/ 60 h 155"/>
                    <a:gd name="T6" fmla="*/ 170 w 342"/>
                    <a:gd name="T7" fmla="*/ 155 h 155"/>
                    <a:gd name="T8" fmla="*/ 0 w 342"/>
                    <a:gd name="T9" fmla="*/ 98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155">
                      <a:moveTo>
                        <a:pt x="0" y="98"/>
                      </a:moveTo>
                      <a:lnTo>
                        <a:pt x="170" y="0"/>
                      </a:lnTo>
                      <a:lnTo>
                        <a:pt x="342" y="60"/>
                      </a:lnTo>
                      <a:lnTo>
                        <a:pt x="170" y="155"/>
                      </a:lnTo>
                      <a:lnTo>
                        <a:pt x="0" y="98"/>
                      </a:ln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61" name="Line 82"/>
                <p:cNvSpPr>
                  <a:spLocks noChangeShapeType="1"/>
                </p:cNvSpPr>
                <p:nvPr/>
              </p:nvSpPr>
              <p:spPr bwMode="auto">
                <a:xfrm>
                  <a:off x="3366" y="2274"/>
                  <a:ext cx="0" cy="3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1855" name="Group 83"/>
              <p:cNvGrpSpPr>
                <a:grpSpLocks/>
              </p:cNvGrpSpPr>
              <p:nvPr/>
            </p:nvGrpSpPr>
            <p:grpSpPr bwMode="auto">
              <a:xfrm>
                <a:off x="3336" y="3001"/>
                <a:ext cx="204" cy="83"/>
                <a:chOff x="3198" y="2121"/>
                <a:chExt cx="342" cy="186"/>
              </a:xfrm>
            </p:grpSpPr>
            <p:sp>
              <p:nvSpPr>
                <p:cNvPr id="31856" name="Freeform 84"/>
                <p:cNvSpPr>
                  <a:spLocks/>
                </p:cNvSpPr>
                <p:nvPr/>
              </p:nvSpPr>
              <p:spPr bwMode="auto">
                <a:xfrm>
                  <a:off x="3198" y="2124"/>
                  <a:ext cx="342" cy="183"/>
                </a:xfrm>
                <a:custGeom>
                  <a:avLst/>
                  <a:gdLst>
                    <a:gd name="T0" fmla="*/ 0 w 342"/>
                    <a:gd name="T1" fmla="*/ 90 h 183"/>
                    <a:gd name="T2" fmla="*/ 173 w 342"/>
                    <a:gd name="T3" fmla="*/ 0 h 183"/>
                    <a:gd name="T4" fmla="*/ 342 w 342"/>
                    <a:gd name="T5" fmla="*/ 56 h 183"/>
                    <a:gd name="T6" fmla="*/ 342 w 342"/>
                    <a:gd name="T7" fmla="*/ 84 h 183"/>
                    <a:gd name="T8" fmla="*/ 174 w 342"/>
                    <a:gd name="T9" fmla="*/ 183 h 183"/>
                    <a:gd name="T10" fmla="*/ 0 w 342"/>
                    <a:gd name="T11" fmla="*/ 120 h 183"/>
                    <a:gd name="T12" fmla="*/ 0 w 342"/>
                    <a:gd name="T13" fmla="*/ 90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183">
                      <a:moveTo>
                        <a:pt x="0" y="90"/>
                      </a:moveTo>
                      <a:lnTo>
                        <a:pt x="173" y="0"/>
                      </a:lnTo>
                      <a:lnTo>
                        <a:pt x="342" y="56"/>
                      </a:lnTo>
                      <a:lnTo>
                        <a:pt x="342" y="84"/>
                      </a:lnTo>
                      <a:lnTo>
                        <a:pt x="174" y="183"/>
                      </a:lnTo>
                      <a:lnTo>
                        <a:pt x="0" y="120"/>
                      </a:lnTo>
                      <a:lnTo>
                        <a:pt x="0" y="90"/>
                      </a:lnTo>
                      <a:close/>
                    </a:path>
                  </a:pathLst>
                </a:custGeom>
                <a:solidFill>
                  <a:srgbClr val="C0FEFD"/>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57" name="Freeform 85"/>
                <p:cNvSpPr>
                  <a:spLocks/>
                </p:cNvSpPr>
                <p:nvPr/>
              </p:nvSpPr>
              <p:spPr bwMode="auto">
                <a:xfrm>
                  <a:off x="3198" y="2121"/>
                  <a:ext cx="342" cy="155"/>
                </a:xfrm>
                <a:custGeom>
                  <a:avLst/>
                  <a:gdLst>
                    <a:gd name="T0" fmla="*/ 0 w 342"/>
                    <a:gd name="T1" fmla="*/ 98 h 155"/>
                    <a:gd name="T2" fmla="*/ 170 w 342"/>
                    <a:gd name="T3" fmla="*/ 0 h 155"/>
                    <a:gd name="T4" fmla="*/ 342 w 342"/>
                    <a:gd name="T5" fmla="*/ 60 h 155"/>
                    <a:gd name="T6" fmla="*/ 170 w 342"/>
                    <a:gd name="T7" fmla="*/ 155 h 155"/>
                    <a:gd name="T8" fmla="*/ 0 w 342"/>
                    <a:gd name="T9" fmla="*/ 98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155">
                      <a:moveTo>
                        <a:pt x="0" y="98"/>
                      </a:moveTo>
                      <a:lnTo>
                        <a:pt x="170" y="0"/>
                      </a:lnTo>
                      <a:lnTo>
                        <a:pt x="342" y="60"/>
                      </a:lnTo>
                      <a:lnTo>
                        <a:pt x="170" y="155"/>
                      </a:lnTo>
                      <a:lnTo>
                        <a:pt x="0" y="98"/>
                      </a:ln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58" name="Line 86"/>
                <p:cNvSpPr>
                  <a:spLocks noChangeShapeType="1"/>
                </p:cNvSpPr>
                <p:nvPr/>
              </p:nvSpPr>
              <p:spPr bwMode="auto">
                <a:xfrm>
                  <a:off x="3366" y="2274"/>
                  <a:ext cx="0" cy="3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sp>
          <p:nvSpPr>
            <p:cNvPr id="31818" name="Freeform 87"/>
            <p:cNvSpPr>
              <a:spLocks/>
            </p:cNvSpPr>
            <p:nvPr/>
          </p:nvSpPr>
          <p:spPr bwMode="auto">
            <a:xfrm>
              <a:off x="912" y="940"/>
              <a:ext cx="1521" cy="1066"/>
            </a:xfrm>
            <a:custGeom>
              <a:avLst/>
              <a:gdLst>
                <a:gd name="T0" fmla="*/ 0 w 2272"/>
                <a:gd name="T1" fmla="*/ 0 h 1624"/>
                <a:gd name="T2" fmla="*/ 137 w 2272"/>
                <a:gd name="T3" fmla="*/ 0 h 1624"/>
                <a:gd name="T4" fmla="*/ 137 w 2272"/>
                <a:gd name="T5" fmla="*/ 13 h 1624"/>
                <a:gd name="T6" fmla="*/ 131 w 2272"/>
                <a:gd name="T7" fmla="*/ 13 h 1624"/>
                <a:gd name="T8" fmla="*/ 131 w 2272"/>
                <a:gd name="T9" fmla="*/ 72 h 1624"/>
                <a:gd name="T10" fmla="*/ 137 w 2272"/>
                <a:gd name="T11" fmla="*/ 72 h 1624"/>
                <a:gd name="T12" fmla="*/ 137 w 2272"/>
                <a:gd name="T13" fmla="*/ 85 h 1624"/>
                <a:gd name="T14" fmla="*/ 0 w 2272"/>
                <a:gd name="T15" fmla="*/ 85 h 1624"/>
                <a:gd name="T16" fmla="*/ 0 w 2272"/>
                <a:gd name="T17" fmla="*/ 0 h 16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72" h="1624">
                  <a:moveTo>
                    <a:pt x="0" y="0"/>
                  </a:moveTo>
                  <a:lnTo>
                    <a:pt x="2271" y="0"/>
                  </a:lnTo>
                  <a:lnTo>
                    <a:pt x="2271" y="256"/>
                  </a:lnTo>
                  <a:lnTo>
                    <a:pt x="2184" y="256"/>
                  </a:lnTo>
                  <a:lnTo>
                    <a:pt x="2184" y="1367"/>
                  </a:lnTo>
                  <a:lnTo>
                    <a:pt x="2271" y="1367"/>
                  </a:lnTo>
                  <a:lnTo>
                    <a:pt x="2271" y="1623"/>
                  </a:lnTo>
                  <a:lnTo>
                    <a:pt x="0" y="1623"/>
                  </a:lnTo>
                  <a:lnTo>
                    <a:pt x="0" y="0"/>
                  </a:lnTo>
                </a:path>
              </a:pathLst>
            </a:custGeom>
            <a:solidFill>
              <a:srgbClr val="C0C0C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19" name="Rectangle 88"/>
            <p:cNvSpPr>
              <a:spLocks noChangeArrowheads="1"/>
            </p:cNvSpPr>
            <p:nvPr/>
          </p:nvSpPr>
          <p:spPr bwMode="auto">
            <a:xfrm>
              <a:off x="976" y="1004"/>
              <a:ext cx="1331" cy="981"/>
            </a:xfrm>
            <a:prstGeom prst="rect">
              <a:avLst/>
            </a:prstGeom>
            <a:solidFill>
              <a:srgbClr val="C0C0C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1820" name="Rectangle 89"/>
            <p:cNvSpPr>
              <a:spLocks noChangeArrowheads="1"/>
            </p:cNvSpPr>
            <p:nvPr/>
          </p:nvSpPr>
          <p:spPr bwMode="auto">
            <a:xfrm>
              <a:off x="1022" y="999"/>
              <a:ext cx="1277" cy="954"/>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1821" name="Freeform 90"/>
            <p:cNvSpPr>
              <a:spLocks/>
            </p:cNvSpPr>
            <p:nvPr/>
          </p:nvSpPr>
          <p:spPr bwMode="auto">
            <a:xfrm>
              <a:off x="2325" y="1103"/>
              <a:ext cx="101" cy="33"/>
            </a:xfrm>
            <a:custGeom>
              <a:avLst/>
              <a:gdLst>
                <a:gd name="T0" fmla="*/ 9 w 150"/>
                <a:gd name="T1" fmla="*/ 1 h 51"/>
                <a:gd name="T2" fmla="*/ 7 w 150"/>
                <a:gd name="T3" fmla="*/ 3 h 51"/>
                <a:gd name="T4" fmla="*/ 0 w 150"/>
                <a:gd name="T5" fmla="*/ 3 h 51"/>
                <a:gd name="T6" fmla="*/ 1 w 150"/>
                <a:gd name="T7" fmla="*/ 0 h 51"/>
                <a:gd name="T8" fmla="*/ 9 w 150"/>
                <a:gd name="T9" fmla="*/ 1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51">
                  <a:moveTo>
                    <a:pt x="149" y="21"/>
                  </a:moveTo>
                  <a:lnTo>
                    <a:pt x="105" y="50"/>
                  </a:lnTo>
                  <a:lnTo>
                    <a:pt x="0" y="50"/>
                  </a:lnTo>
                  <a:lnTo>
                    <a:pt x="18" y="0"/>
                  </a:lnTo>
                  <a:lnTo>
                    <a:pt x="149" y="21"/>
                  </a:lnTo>
                </a:path>
              </a:pathLst>
            </a:custGeom>
            <a:solidFill>
              <a:schemeClr val="bg2"/>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22" name="Oval 91"/>
            <p:cNvSpPr>
              <a:spLocks noChangeArrowheads="1"/>
            </p:cNvSpPr>
            <p:nvPr/>
          </p:nvSpPr>
          <p:spPr bwMode="auto">
            <a:xfrm>
              <a:off x="934" y="979"/>
              <a:ext cx="22" cy="20"/>
            </a:xfrm>
            <a:prstGeom prst="ellipse">
              <a:avLst/>
            </a:prstGeom>
            <a:solidFill>
              <a:schemeClr val="tx1"/>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1823" name="Oval 92"/>
            <p:cNvSpPr>
              <a:spLocks noChangeArrowheads="1"/>
            </p:cNvSpPr>
            <p:nvPr/>
          </p:nvSpPr>
          <p:spPr bwMode="auto">
            <a:xfrm>
              <a:off x="943" y="1945"/>
              <a:ext cx="21" cy="22"/>
            </a:xfrm>
            <a:prstGeom prst="ellipse">
              <a:avLst/>
            </a:prstGeom>
            <a:solidFill>
              <a:schemeClr val="tx1"/>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1824" name="Oval 93"/>
            <p:cNvSpPr>
              <a:spLocks noChangeArrowheads="1"/>
            </p:cNvSpPr>
            <p:nvPr/>
          </p:nvSpPr>
          <p:spPr bwMode="auto">
            <a:xfrm>
              <a:off x="2375" y="1056"/>
              <a:ext cx="31" cy="30"/>
            </a:xfrm>
            <a:prstGeom prst="ellipse">
              <a:avLst/>
            </a:prstGeom>
            <a:solidFill>
              <a:schemeClr val="tx1"/>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1825" name="Freeform 94"/>
            <p:cNvSpPr>
              <a:spLocks/>
            </p:cNvSpPr>
            <p:nvPr/>
          </p:nvSpPr>
          <p:spPr bwMode="auto">
            <a:xfrm>
              <a:off x="883" y="941"/>
              <a:ext cx="24" cy="1061"/>
            </a:xfrm>
            <a:custGeom>
              <a:avLst/>
              <a:gdLst>
                <a:gd name="T0" fmla="*/ 2 w 36"/>
                <a:gd name="T1" fmla="*/ 0 h 1616"/>
                <a:gd name="T2" fmla="*/ 0 w 36"/>
                <a:gd name="T3" fmla="*/ 5 h 1616"/>
                <a:gd name="T4" fmla="*/ 0 w 36"/>
                <a:gd name="T5" fmla="*/ 79 h 1616"/>
                <a:gd name="T6" fmla="*/ 2 w 36"/>
                <a:gd name="T7" fmla="*/ 85 h 1616"/>
                <a:gd name="T8" fmla="*/ 2 w 36"/>
                <a:gd name="T9" fmla="*/ 0 h 16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616">
                  <a:moveTo>
                    <a:pt x="35" y="0"/>
                  </a:moveTo>
                  <a:lnTo>
                    <a:pt x="0" y="82"/>
                  </a:lnTo>
                  <a:lnTo>
                    <a:pt x="0" y="1507"/>
                  </a:lnTo>
                  <a:lnTo>
                    <a:pt x="35" y="1615"/>
                  </a:lnTo>
                  <a:lnTo>
                    <a:pt x="35" y="0"/>
                  </a:lnTo>
                </a:path>
              </a:pathLst>
            </a:custGeom>
            <a:solidFill>
              <a:schemeClr val="bg2"/>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26" name="Freeform 95"/>
            <p:cNvSpPr>
              <a:spLocks/>
            </p:cNvSpPr>
            <p:nvPr/>
          </p:nvSpPr>
          <p:spPr bwMode="auto">
            <a:xfrm>
              <a:off x="2251" y="1529"/>
              <a:ext cx="86" cy="26"/>
            </a:xfrm>
            <a:custGeom>
              <a:avLst/>
              <a:gdLst>
                <a:gd name="T0" fmla="*/ 7 w 128"/>
                <a:gd name="T1" fmla="*/ 2 h 40"/>
                <a:gd name="T2" fmla="*/ 5 w 128"/>
                <a:gd name="T3" fmla="*/ 0 h 40"/>
                <a:gd name="T4" fmla="*/ 0 w 128"/>
                <a:gd name="T5" fmla="*/ 0 h 40"/>
                <a:gd name="T6" fmla="*/ 1 w 128"/>
                <a:gd name="T7" fmla="*/ 2 h 40"/>
                <a:gd name="T8" fmla="*/ 7 w 128"/>
                <a:gd name="T9" fmla="*/ 2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40">
                  <a:moveTo>
                    <a:pt x="127" y="35"/>
                  </a:moveTo>
                  <a:lnTo>
                    <a:pt x="87" y="0"/>
                  </a:lnTo>
                  <a:lnTo>
                    <a:pt x="0" y="0"/>
                  </a:lnTo>
                  <a:lnTo>
                    <a:pt x="11" y="39"/>
                  </a:lnTo>
                  <a:lnTo>
                    <a:pt x="127" y="35"/>
                  </a:lnTo>
                </a:path>
              </a:pathLst>
            </a:custGeom>
            <a:solidFill>
              <a:schemeClr val="bg2"/>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27" name="Oval 96"/>
            <p:cNvSpPr>
              <a:spLocks noChangeArrowheads="1"/>
            </p:cNvSpPr>
            <p:nvPr/>
          </p:nvSpPr>
          <p:spPr bwMode="auto">
            <a:xfrm>
              <a:off x="2296" y="1585"/>
              <a:ext cx="26" cy="35"/>
            </a:xfrm>
            <a:prstGeom prst="ellipse">
              <a:avLst/>
            </a:prstGeom>
            <a:solidFill>
              <a:schemeClr val="tx1"/>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1828" name="Oval 97"/>
            <p:cNvSpPr>
              <a:spLocks noChangeArrowheads="1"/>
            </p:cNvSpPr>
            <p:nvPr/>
          </p:nvSpPr>
          <p:spPr bwMode="auto">
            <a:xfrm rot="-1391348">
              <a:off x="1660" y="1205"/>
              <a:ext cx="502" cy="368"/>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1829" name="Freeform 98"/>
            <p:cNvSpPr>
              <a:spLocks/>
            </p:cNvSpPr>
            <p:nvPr/>
          </p:nvSpPr>
          <p:spPr bwMode="auto">
            <a:xfrm>
              <a:off x="1728" y="1218"/>
              <a:ext cx="682" cy="623"/>
            </a:xfrm>
            <a:custGeom>
              <a:avLst/>
              <a:gdLst>
                <a:gd name="T0" fmla="*/ 0 w 1099"/>
                <a:gd name="T1" fmla="*/ 35 h 846"/>
                <a:gd name="T2" fmla="*/ 2 w 1099"/>
                <a:gd name="T3" fmla="*/ 28 h 846"/>
                <a:gd name="T4" fmla="*/ 4 w 1099"/>
                <a:gd name="T5" fmla="*/ 24 h 846"/>
                <a:gd name="T6" fmla="*/ 6 w 1099"/>
                <a:gd name="T7" fmla="*/ 15 h 846"/>
                <a:gd name="T8" fmla="*/ 7 w 1099"/>
                <a:gd name="T9" fmla="*/ 5 h 846"/>
                <a:gd name="T10" fmla="*/ 8 w 1099"/>
                <a:gd name="T11" fmla="*/ 11 h 846"/>
                <a:gd name="T12" fmla="*/ 14 w 1099"/>
                <a:gd name="T13" fmla="*/ 0 h 846"/>
                <a:gd name="T14" fmla="*/ 23 w 1099"/>
                <a:gd name="T15" fmla="*/ 15 h 846"/>
                <a:gd name="T16" fmla="*/ 38 w 1099"/>
                <a:gd name="T17" fmla="*/ 51 h 846"/>
                <a:gd name="T18" fmla="*/ 39 w 1099"/>
                <a:gd name="T19" fmla="*/ 91 h 846"/>
                <a:gd name="T20" fmla="*/ 24 w 1099"/>
                <a:gd name="T21" fmla="*/ 99 h 846"/>
                <a:gd name="T22" fmla="*/ 10 w 1099"/>
                <a:gd name="T23" fmla="*/ 63 h 846"/>
                <a:gd name="T24" fmla="*/ 2 w 1099"/>
                <a:gd name="T25" fmla="*/ 57 h 846"/>
                <a:gd name="T26" fmla="*/ 2 w 1099"/>
                <a:gd name="T27" fmla="*/ 54 h 846"/>
                <a:gd name="T28" fmla="*/ 1 w 1099"/>
                <a:gd name="T29" fmla="*/ 51 h 846"/>
                <a:gd name="T30" fmla="*/ 1 w 1099"/>
                <a:gd name="T31" fmla="*/ 44 h 846"/>
                <a:gd name="T32" fmla="*/ 0 w 1099"/>
                <a:gd name="T33" fmla="*/ 35 h 8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99" h="846">
                  <a:moveTo>
                    <a:pt x="0" y="300"/>
                  </a:moveTo>
                  <a:cubicBezTo>
                    <a:pt x="12" y="282"/>
                    <a:pt x="47" y="251"/>
                    <a:pt x="63" y="236"/>
                  </a:cubicBezTo>
                  <a:cubicBezTo>
                    <a:pt x="72" y="227"/>
                    <a:pt x="83" y="219"/>
                    <a:pt x="91" y="209"/>
                  </a:cubicBezTo>
                  <a:cubicBezTo>
                    <a:pt x="102" y="195"/>
                    <a:pt x="124" y="152"/>
                    <a:pt x="145" y="136"/>
                  </a:cubicBezTo>
                  <a:cubicBezTo>
                    <a:pt x="163" y="123"/>
                    <a:pt x="118" y="100"/>
                    <a:pt x="190" y="45"/>
                  </a:cubicBezTo>
                  <a:cubicBezTo>
                    <a:pt x="309" y="27"/>
                    <a:pt x="219" y="96"/>
                    <a:pt x="227" y="91"/>
                  </a:cubicBezTo>
                  <a:cubicBezTo>
                    <a:pt x="273" y="65"/>
                    <a:pt x="353" y="18"/>
                    <a:pt x="400" y="0"/>
                  </a:cubicBezTo>
                  <a:cubicBezTo>
                    <a:pt x="579" y="10"/>
                    <a:pt x="536" y="27"/>
                    <a:pt x="645" y="136"/>
                  </a:cubicBezTo>
                  <a:lnTo>
                    <a:pt x="1081" y="436"/>
                  </a:lnTo>
                  <a:lnTo>
                    <a:pt x="1099" y="782"/>
                  </a:lnTo>
                  <a:lnTo>
                    <a:pt x="681" y="846"/>
                  </a:lnTo>
                  <a:cubicBezTo>
                    <a:pt x="548" y="743"/>
                    <a:pt x="426" y="622"/>
                    <a:pt x="281" y="536"/>
                  </a:cubicBezTo>
                  <a:cubicBezTo>
                    <a:pt x="171" y="471"/>
                    <a:pt x="161" y="566"/>
                    <a:pt x="72" y="482"/>
                  </a:cubicBezTo>
                  <a:cubicBezTo>
                    <a:pt x="69" y="473"/>
                    <a:pt x="68" y="463"/>
                    <a:pt x="63" y="455"/>
                  </a:cubicBezTo>
                  <a:cubicBezTo>
                    <a:pt x="59" y="447"/>
                    <a:pt x="49" y="444"/>
                    <a:pt x="45" y="436"/>
                  </a:cubicBezTo>
                  <a:cubicBezTo>
                    <a:pt x="37" y="419"/>
                    <a:pt x="27" y="382"/>
                    <a:pt x="27" y="382"/>
                  </a:cubicBezTo>
                  <a:cubicBezTo>
                    <a:pt x="36" y="296"/>
                    <a:pt x="28" y="328"/>
                    <a:pt x="0" y="300"/>
                  </a:cubicBezTo>
                  <a:close/>
                </a:path>
              </a:pathLst>
            </a:custGeom>
            <a:solidFill>
              <a:schemeClr val="bg2"/>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31830" name="Group 99"/>
            <p:cNvGrpSpPr>
              <a:grpSpLocks/>
            </p:cNvGrpSpPr>
            <p:nvPr/>
          </p:nvGrpSpPr>
          <p:grpSpPr bwMode="auto">
            <a:xfrm>
              <a:off x="1773" y="1322"/>
              <a:ext cx="802" cy="747"/>
              <a:chOff x="2390" y="1288"/>
              <a:chExt cx="1874" cy="1476"/>
            </a:xfrm>
          </p:grpSpPr>
          <p:sp>
            <p:nvSpPr>
              <p:cNvPr id="31835" name="Freeform 100"/>
              <p:cNvSpPr>
                <a:spLocks/>
              </p:cNvSpPr>
              <p:nvPr/>
            </p:nvSpPr>
            <p:spPr bwMode="auto">
              <a:xfrm>
                <a:off x="2390" y="1288"/>
                <a:ext cx="1874" cy="1476"/>
              </a:xfrm>
              <a:custGeom>
                <a:avLst/>
                <a:gdLst>
                  <a:gd name="T0" fmla="*/ 1330 w 1874"/>
                  <a:gd name="T1" fmla="*/ 326 h 1476"/>
                  <a:gd name="T2" fmla="*/ 1247 w 1874"/>
                  <a:gd name="T3" fmla="*/ 258 h 1476"/>
                  <a:gd name="T4" fmla="*/ 1003 w 1874"/>
                  <a:gd name="T5" fmla="*/ 47 h 1476"/>
                  <a:gd name="T6" fmla="*/ 799 w 1874"/>
                  <a:gd name="T7" fmla="*/ 14 h 1476"/>
                  <a:gd name="T8" fmla="*/ 625 w 1874"/>
                  <a:gd name="T9" fmla="*/ 38 h 1476"/>
                  <a:gd name="T10" fmla="*/ 415 w 1874"/>
                  <a:gd name="T11" fmla="*/ 134 h 1476"/>
                  <a:gd name="T12" fmla="*/ 631 w 1874"/>
                  <a:gd name="T13" fmla="*/ 197 h 1476"/>
                  <a:gd name="T14" fmla="*/ 784 w 1874"/>
                  <a:gd name="T15" fmla="*/ 203 h 1476"/>
                  <a:gd name="T16" fmla="*/ 862 w 1874"/>
                  <a:gd name="T17" fmla="*/ 251 h 1476"/>
                  <a:gd name="T18" fmla="*/ 928 w 1874"/>
                  <a:gd name="T19" fmla="*/ 335 h 1476"/>
                  <a:gd name="T20" fmla="*/ 829 w 1874"/>
                  <a:gd name="T21" fmla="*/ 358 h 1476"/>
                  <a:gd name="T22" fmla="*/ 580 w 1874"/>
                  <a:gd name="T23" fmla="*/ 266 h 1476"/>
                  <a:gd name="T24" fmla="*/ 409 w 1874"/>
                  <a:gd name="T25" fmla="*/ 200 h 1476"/>
                  <a:gd name="T26" fmla="*/ 286 w 1874"/>
                  <a:gd name="T27" fmla="*/ 149 h 1476"/>
                  <a:gd name="T28" fmla="*/ 184 w 1874"/>
                  <a:gd name="T29" fmla="*/ 101 h 1476"/>
                  <a:gd name="T30" fmla="*/ 40 w 1874"/>
                  <a:gd name="T31" fmla="*/ 197 h 1476"/>
                  <a:gd name="T32" fmla="*/ 232 w 1874"/>
                  <a:gd name="T33" fmla="*/ 329 h 1476"/>
                  <a:gd name="T34" fmla="*/ 447 w 1874"/>
                  <a:gd name="T35" fmla="*/ 476 h 1476"/>
                  <a:gd name="T36" fmla="*/ 595 w 1874"/>
                  <a:gd name="T37" fmla="*/ 572 h 1476"/>
                  <a:gd name="T38" fmla="*/ 742 w 1874"/>
                  <a:gd name="T39" fmla="*/ 638 h 1476"/>
                  <a:gd name="T40" fmla="*/ 739 w 1874"/>
                  <a:gd name="T41" fmla="*/ 758 h 1476"/>
                  <a:gd name="T42" fmla="*/ 628 w 1874"/>
                  <a:gd name="T43" fmla="*/ 797 h 1476"/>
                  <a:gd name="T44" fmla="*/ 328 w 1874"/>
                  <a:gd name="T45" fmla="*/ 686 h 1476"/>
                  <a:gd name="T46" fmla="*/ 280 w 1874"/>
                  <a:gd name="T47" fmla="*/ 638 h 1476"/>
                  <a:gd name="T48" fmla="*/ 172 w 1874"/>
                  <a:gd name="T49" fmla="*/ 533 h 1476"/>
                  <a:gd name="T50" fmla="*/ 157 w 1874"/>
                  <a:gd name="T51" fmla="*/ 524 h 1476"/>
                  <a:gd name="T52" fmla="*/ 130 w 1874"/>
                  <a:gd name="T53" fmla="*/ 524 h 1476"/>
                  <a:gd name="T54" fmla="*/ 88 w 1874"/>
                  <a:gd name="T55" fmla="*/ 509 h 1476"/>
                  <a:gd name="T56" fmla="*/ 4 w 1874"/>
                  <a:gd name="T57" fmla="*/ 593 h 1476"/>
                  <a:gd name="T58" fmla="*/ 103 w 1874"/>
                  <a:gd name="T59" fmla="*/ 797 h 1476"/>
                  <a:gd name="T60" fmla="*/ 232 w 1874"/>
                  <a:gd name="T61" fmla="*/ 917 h 1476"/>
                  <a:gd name="T62" fmla="*/ 385 w 1874"/>
                  <a:gd name="T63" fmla="*/ 1028 h 1476"/>
                  <a:gd name="T64" fmla="*/ 508 w 1874"/>
                  <a:gd name="T65" fmla="*/ 1085 h 1476"/>
                  <a:gd name="T66" fmla="*/ 634 w 1874"/>
                  <a:gd name="T67" fmla="*/ 1139 h 1476"/>
                  <a:gd name="T68" fmla="*/ 889 w 1874"/>
                  <a:gd name="T69" fmla="*/ 1256 h 1476"/>
                  <a:gd name="T70" fmla="*/ 1220 w 1874"/>
                  <a:gd name="T71" fmla="*/ 1376 h 1476"/>
                  <a:gd name="T72" fmla="*/ 1483 w 1874"/>
                  <a:gd name="T73" fmla="*/ 1413 h 1476"/>
                  <a:gd name="T74" fmla="*/ 1856 w 1874"/>
                  <a:gd name="T75" fmla="*/ 1258 h 1476"/>
                  <a:gd name="T76" fmla="*/ 1780 w 1874"/>
                  <a:gd name="T77" fmla="*/ 1043 h 1476"/>
                  <a:gd name="T78" fmla="*/ 1723 w 1874"/>
                  <a:gd name="T79" fmla="*/ 668 h 1476"/>
                  <a:gd name="T80" fmla="*/ 1510 w 1874"/>
                  <a:gd name="T81" fmla="*/ 258 h 1476"/>
                  <a:gd name="T82" fmla="*/ 1438 w 1874"/>
                  <a:gd name="T83" fmla="*/ 176 h 1476"/>
                  <a:gd name="T84" fmla="*/ 1220 w 1874"/>
                  <a:gd name="T85" fmla="*/ 103 h 1476"/>
                  <a:gd name="T86" fmla="*/ 1363 w 1874"/>
                  <a:gd name="T87" fmla="*/ 206 h 1476"/>
                  <a:gd name="T88" fmla="*/ 1183 w 1874"/>
                  <a:gd name="T89" fmla="*/ 85 h 1476"/>
                  <a:gd name="T90" fmla="*/ 1165 w 1874"/>
                  <a:gd name="T91" fmla="*/ 191 h 1476"/>
                  <a:gd name="T92" fmla="*/ 1292 w 1874"/>
                  <a:gd name="T93" fmla="*/ 285 h 1476"/>
                  <a:gd name="T94" fmla="*/ 1339 w 1874"/>
                  <a:gd name="T95" fmla="*/ 329 h 1476"/>
                  <a:gd name="T96" fmla="*/ 1321 w 1874"/>
                  <a:gd name="T97" fmla="*/ 347 h 14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74" h="1476">
                    <a:moveTo>
                      <a:pt x="1321" y="347"/>
                    </a:moveTo>
                    <a:cubicBezTo>
                      <a:pt x="1328" y="345"/>
                      <a:pt x="1287" y="332"/>
                      <a:pt x="1288" y="329"/>
                    </a:cubicBezTo>
                    <a:cubicBezTo>
                      <a:pt x="1289" y="326"/>
                      <a:pt x="1328" y="327"/>
                      <a:pt x="1330" y="326"/>
                    </a:cubicBezTo>
                    <a:cubicBezTo>
                      <a:pt x="1304" y="353"/>
                      <a:pt x="1337" y="334"/>
                      <a:pt x="1301" y="322"/>
                    </a:cubicBezTo>
                    <a:cubicBezTo>
                      <a:pt x="1295" y="304"/>
                      <a:pt x="1290" y="280"/>
                      <a:pt x="1274" y="267"/>
                    </a:cubicBezTo>
                    <a:cubicBezTo>
                      <a:pt x="1267" y="261"/>
                      <a:pt x="1255" y="262"/>
                      <a:pt x="1247" y="258"/>
                    </a:cubicBezTo>
                    <a:cubicBezTo>
                      <a:pt x="1218" y="243"/>
                      <a:pt x="1206" y="224"/>
                      <a:pt x="1174" y="213"/>
                    </a:cubicBezTo>
                    <a:cubicBezTo>
                      <a:pt x="1138" y="176"/>
                      <a:pt x="1108" y="139"/>
                      <a:pt x="1074" y="103"/>
                    </a:cubicBezTo>
                    <a:cubicBezTo>
                      <a:pt x="1049" y="72"/>
                      <a:pt x="1020" y="64"/>
                      <a:pt x="1003" y="47"/>
                    </a:cubicBezTo>
                    <a:cubicBezTo>
                      <a:pt x="983" y="32"/>
                      <a:pt x="979" y="18"/>
                      <a:pt x="955" y="11"/>
                    </a:cubicBezTo>
                    <a:cubicBezTo>
                      <a:pt x="907" y="14"/>
                      <a:pt x="904" y="0"/>
                      <a:pt x="856" y="5"/>
                    </a:cubicBezTo>
                    <a:cubicBezTo>
                      <a:pt x="815" y="9"/>
                      <a:pt x="859" y="5"/>
                      <a:pt x="799" y="14"/>
                    </a:cubicBezTo>
                    <a:cubicBezTo>
                      <a:pt x="781" y="22"/>
                      <a:pt x="751" y="20"/>
                      <a:pt x="730" y="23"/>
                    </a:cubicBezTo>
                    <a:cubicBezTo>
                      <a:pt x="709" y="26"/>
                      <a:pt x="687" y="33"/>
                      <a:pt x="670" y="35"/>
                    </a:cubicBezTo>
                    <a:cubicBezTo>
                      <a:pt x="653" y="40"/>
                      <a:pt x="655" y="38"/>
                      <a:pt x="625" y="38"/>
                    </a:cubicBezTo>
                    <a:cubicBezTo>
                      <a:pt x="595" y="38"/>
                      <a:pt x="523" y="35"/>
                      <a:pt x="487" y="38"/>
                    </a:cubicBezTo>
                    <a:cubicBezTo>
                      <a:pt x="451" y="44"/>
                      <a:pt x="420" y="42"/>
                      <a:pt x="409" y="59"/>
                    </a:cubicBezTo>
                    <a:cubicBezTo>
                      <a:pt x="397" y="75"/>
                      <a:pt x="407" y="115"/>
                      <a:pt x="415" y="134"/>
                    </a:cubicBezTo>
                    <a:cubicBezTo>
                      <a:pt x="421" y="154"/>
                      <a:pt x="442" y="162"/>
                      <a:pt x="460" y="173"/>
                    </a:cubicBezTo>
                    <a:cubicBezTo>
                      <a:pt x="478" y="184"/>
                      <a:pt x="495" y="196"/>
                      <a:pt x="523" y="200"/>
                    </a:cubicBezTo>
                    <a:cubicBezTo>
                      <a:pt x="558" y="213"/>
                      <a:pt x="607" y="197"/>
                      <a:pt x="631" y="197"/>
                    </a:cubicBezTo>
                    <a:cubicBezTo>
                      <a:pt x="655" y="197"/>
                      <a:pt x="652" y="202"/>
                      <a:pt x="665" y="203"/>
                    </a:cubicBezTo>
                    <a:cubicBezTo>
                      <a:pt x="682" y="205"/>
                      <a:pt x="692" y="203"/>
                      <a:pt x="712" y="203"/>
                    </a:cubicBezTo>
                    <a:cubicBezTo>
                      <a:pt x="732" y="203"/>
                      <a:pt x="762" y="203"/>
                      <a:pt x="784" y="203"/>
                    </a:cubicBezTo>
                    <a:cubicBezTo>
                      <a:pt x="802" y="205"/>
                      <a:pt x="835" y="195"/>
                      <a:pt x="847" y="200"/>
                    </a:cubicBezTo>
                    <a:cubicBezTo>
                      <a:pt x="859" y="205"/>
                      <a:pt x="854" y="225"/>
                      <a:pt x="856" y="233"/>
                    </a:cubicBezTo>
                    <a:cubicBezTo>
                      <a:pt x="871" y="230"/>
                      <a:pt x="859" y="239"/>
                      <a:pt x="862" y="251"/>
                    </a:cubicBezTo>
                    <a:cubicBezTo>
                      <a:pt x="872" y="260"/>
                      <a:pt x="882" y="276"/>
                      <a:pt x="892" y="287"/>
                    </a:cubicBezTo>
                    <a:cubicBezTo>
                      <a:pt x="899" y="297"/>
                      <a:pt x="898" y="306"/>
                      <a:pt x="904" y="314"/>
                    </a:cubicBezTo>
                    <a:cubicBezTo>
                      <a:pt x="910" y="322"/>
                      <a:pt x="918" y="325"/>
                      <a:pt x="928" y="335"/>
                    </a:cubicBezTo>
                    <a:cubicBezTo>
                      <a:pt x="934" y="353"/>
                      <a:pt x="953" y="358"/>
                      <a:pt x="964" y="374"/>
                    </a:cubicBezTo>
                    <a:cubicBezTo>
                      <a:pt x="1006" y="437"/>
                      <a:pt x="1041" y="438"/>
                      <a:pt x="992" y="422"/>
                    </a:cubicBezTo>
                    <a:cubicBezTo>
                      <a:pt x="950" y="378"/>
                      <a:pt x="887" y="366"/>
                      <a:pt x="829" y="358"/>
                    </a:cubicBezTo>
                    <a:cubicBezTo>
                      <a:pt x="811" y="352"/>
                      <a:pt x="790" y="351"/>
                      <a:pt x="774" y="340"/>
                    </a:cubicBezTo>
                    <a:cubicBezTo>
                      <a:pt x="765" y="334"/>
                      <a:pt x="757" y="326"/>
                      <a:pt x="747" y="322"/>
                    </a:cubicBezTo>
                    <a:cubicBezTo>
                      <a:pt x="691" y="297"/>
                      <a:pt x="641" y="273"/>
                      <a:pt x="580" y="266"/>
                    </a:cubicBezTo>
                    <a:cubicBezTo>
                      <a:pt x="536" y="253"/>
                      <a:pt x="515" y="238"/>
                      <a:pt x="496" y="233"/>
                    </a:cubicBezTo>
                    <a:cubicBezTo>
                      <a:pt x="478" y="226"/>
                      <a:pt x="483" y="226"/>
                      <a:pt x="469" y="221"/>
                    </a:cubicBezTo>
                    <a:cubicBezTo>
                      <a:pt x="401" y="187"/>
                      <a:pt x="477" y="222"/>
                      <a:pt x="409" y="200"/>
                    </a:cubicBezTo>
                    <a:cubicBezTo>
                      <a:pt x="392" y="188"/>
                      <a:pt x="364" y="180"/>
                      <a:pt x="349" y="173"/>
                    </a:cubicBezTo>
                    <a:cubicBezTo>
                      <a:pt x="334" y="166"/>
                      <a:pt x="329" y="165"/>
                      <a:pt x="319" y="161"/>
                    </a:cubicBezTo>
                    <a:cubicBezTo>
                      <a:pt x="309" y="157"/>
                      <a:pt x="293" y="151"/>
                      <a:pt x="286" y="149"/>
                    </a:cubicBezTo>
                    <a:cubicBezTo>
                      <a:pt x="277" y="146"/>
                      <a:pt x="295" y="155"/>
                      <a:pt x="277" y="149"/>
                    </a:cubicBezTo>
                    <a:cubicBezTo>
                      <a:pt x="267" y="144"/>
                      <a:pt x="245" y="135"/>
                      <a:pt x="235" y="131"/>
                    </a:cubicBezTo>
                    <a:cubicBezTo>
                      <a:pt x="217" y="123"/>
                      <a:pt x="184" y="101"/>
                      <a:pt x="184" y="101"/>
                    </a:cubicBezTo>
                    <a:cubicBezTo>
                      <a:pt x="164" y="94"/>
                      <a:pt x="149" y="79"/>
                      <a:pt x="130" y="77"/>
                    </a:cubicBezTo>
                    <a:cubicBezTo>
                      <a:pt x="111" y="75"/>
                      <a:pt x="82" y="69"/>
                      <a:pt x="67" y="89"/>
                    </a:cubicBezTo>
                    <a:cubicBezTo>
                      <a:pt x="25" y="107"/>
                      <a:pt x="40" y="197"/>
                      <a:pt x="40" y="197"/>
                    </a:cubicBezTo>
                    <a:cubicBezTo>
                      <a:pt x="43" y="221"/>
                      <a:pt x="74" y="253"/>
                      <a:pt x="83" y="276"/>
                    </a:cubicBezTo>
                    <a:cubicBezTo>
                      <a:pt x="87" y="286"/>
                      <a:pt x="102" y="287"/>
                      <a:pt x="111" y="294"/>
                    </a:cubicBezTo>
                    <a:cubicBezTo>
                      <a:pt x="165" y="338"/>
                      <a:pt x="162" y="318"/>
                      <a:pt x="232" y="329"/>
                    </a:cubicBezTo>
                    <a:cubicBezTo>
                      <a:pt x="232" y="347"/>
                      <a:pt x="292" y="394"/>
                      <a:pt x="337" y="403"/>
                    </a:cubicBezTo>
                    <a:cubicBezTo>
                      <a:pt x="344" y="411"/>
                      <a:pt x="419" y="442"/>
                      <a:pt x="427" y="449"/>
                    </a:cubicBezTo>
                    <a:cubicBezTo>
                      <a:pt x="434" y="455"/>
                      <a:pt x="439" y="472"/>
                      <a:pt x="447" y="476"/>
                    </a:cubicBezTo>
                    <a:cubicBezTo>
                      <a:pt x="452" y="483"/>
                      <a:pt x="446" y="484"/>
                      <a:pt x="475" y="500"/>
                    </a:cubicBezTo>
                    <a:cubicBezTo>
                      <a:pt x="489" y="510"/>
                      <a:pt x="512" y="524"/>
                      <a:pt x="532" y="536"/>
                    </a:cubicBezTo>
                    <a:cubicBezTo>
                      <a:pt x="552" y="548"/>
                      <a:pt x="580" y="562"/>
                      <a:pt x="595" y="572"/>
                    </a:cubicBezTo>
                    <a:cubicBezTo>
                      <a:pt x="610" y="582"/>
                      <a:pt x="609" y="588"/>
                      <a:pt x="625" y="596"/>
                    </a:cubicBezTo>
                    <a:cubicBezTo>
                      <a:pt x="639" y="606"/>
                      <a:pt x="679" y="610"/>
                      <a:pt x="694" y="620"/>
                    </a:cubicBezTo>
                    <a:cubicBezTo>
                      <a:pt x="713" y="627"/>
                      <a:pt x="730" y="629"/>
                      <a:pt x="742" y="638"/>
                    </a:cubicBezTo>
                    <a:cubicBezTo>
                      <a:pt x="756" y="646"/>
                      <a:pt x="757" y="657"/>
                      <a:pt x="763" y="671"/>
                    </a:cubicBezTo>
                    <a:cubicBezTo>
                      <a:pt x="769" y="685"/>
                      <a:pt x="782" y="705"/>
                      <a:pt x="778" y="719"/>
                    </a:cubicBezTo>
                    <a:cubicBezTo>
                      <a:pt x="789" y="732"/>
                      <a:pt x="746" y="750"/>
                      <a:pt x="739" y="758"/>
                    </a:cubicBezTo>
                    <a:cubicBezTo>
                      <a:pt x="732" y="766"/>
                      <a:pt x="740" y="760"/>
                      <a:pt x="733" y="766"/>
                    </a:cubicBezTo>
                    <a:cubicBezTo>
                      <a:pt x="729" y="768"/>
                      <a:pt x="710" y="794"/>
                      <a:pt x="694" y="797"/>
                    </a:cubicBezTo>
                    <a:cubicBezTo>
                      <a:pt x="677" y="802"/>
                      <a:pt x="665" y="804"/>
                      <a:pt x="628" y="797"/>
                    </a:cubicBezTo>
                    <a:cubicBezTo>
                      <a:pt x="622" y="803"/>
                      <a:pt x="495" y="773"/>
                      <a:pt x="471" y="754"/>
                    </a:cubicBezTo>
                    <a:cubicBezTo>
                      <a:pt x="426" y="741"/>
                      <a:pt x="394" y="718"/>
                      <a:pt x="370" y="707"/>
                    </a:cubicBezTo>
                    <a:cubicBezTo>
                      <a:pt x="346" y="696"/>
                      <a:pt x="339" y="691"/>
                      <a:pt x="328" y="686"/>
                    </a:cubicBezTo>
                    <a:cubicBezTo>
                      <a:pt x="301" y="671"/>
                      <a:pt x="309" y="678"/>
                      <a:pt x="304" y="674"/>
                    </a:cubicBezTo>
                    <a:cubicBezTo>
                      <a:pt x="299" y="670"/>
                      <a:pt x="302" y="668"/>
                      <a:pt x="298" y="662"/>
                    </a:cubicBezTo>
                    <a:cubicBezTo>
                      <a:pt x="294" y="656"/>
                      <a:pt x="287" y="646"/>
                      <a:pt x="280" y="638"/>
                    </a:cubicBezTo>
                    <a:cubicBezTo>
                      <a:pt x="273" y="630"/>
                      <a:pt x="266" y="620"/>
                      <a:pt x="256" y="611"/>
                    </a:cubicBezTo>
                    <a:cubicBezTo>
                      <a:pt x="246" y="602"/>
                      <a:pt x="237" y="597"/>
                      <a:pt x="223" y="584"/>
                    </a:cubicBezTo>
                    <a:cubicBezTo>
                      <a:pt x="197" y="564"/>
                      <a:pt x="183" y="544"/>
                      <a:pt x="172" y="533"/>
                    </a:cubicBezTo>
                    <a:cubicBezTo>
                      <a:pt x="167" y="527"/>
                      <a:pt x="194" y="551"/>
                      <a:pt x="193" y="551"/>
                    </a:cubicBezTo>
                    <a:cubicBezTo>
                      <a:pt x="179" y="535"/>
                      <a:pt x="141" y="525"/>
                      <a:pt x="163" y="533"/>
                    </a:cubicBezTo>
                    <a:cubicBezTo>
                      <a:pt x="153" y="526"/>
                      <a:pt x="161" y="525"/>
                      <a:pt x="157" y="524"/>
                    </a:cubicBezTo>
                    <a:cubicBezTo>
                      <a:pt x="153" y="523"/>
                      <a:pt x="141" y="526"/>
                      <a:pt x="136" y="524"/>
                    </a:cubicBezTo>
                    <a:cubicBezTo>
                      <a:pt x="125" y="520"/>
                      <a:pt x="128" y="512"/>
                      <a:pt x="127" y="512"/>
                    </a:cubicBezTo>
                    <a:cubicBezTo>
                      <a:pt x="126" y="512"/>
                      <a:pt x="128" y="522"/>
                      <a:pt x="130" y="524"/>
                    </a:cubicBezTo>
                    <a:cubicBezTo>
                      <a:pt x="132" y="526"/>
                      <a:pt x="142" y="526"/>
                      <a:pt x="139" y="524"/>
                    </a:cubicBezTo>
                    <a:cubicBezTo>
                      <a:pt x="136" y="522"/>
                      <a:pt x="117" y="511"/>
                      <a:pt x="109" y="509"/>
                    </a:cubicBezTo>
                    <a:cubicBezTo>
                      <a:pt x="106" y="510"/>
                      <a:pt x="94" y="509"/>
                      <a:pt x="88" y="509"/>
                    </a:cubicBezTo>
                    <a:cubicBezTo>
                      <a:pt x="82" y="509"/>
                      <a:pt x="84" y="507"/>
                      <a:pt x="73" y="512"/>
                    </a:cubicBezTo>
                    <a:cubicBezTo>
                      <a:pt x="55" y="503"/>
                      <a:pt x="34" y="525"/>
                      <a:pt x="19" y="542"/>
                    </a:cubicBezTo>
                    <a:cubicBezTo>
                      <a:pt x="13" y="581"/>
                      <a:pt x="1" y="560"/>
                      <a:pt x="4" y="593"/>
                    </a:cubicBezTo>
                    <a:cubicBezTo>
                      <a:pt x="0" y="606"/>
                      <a:pt x="2" y="604"/>
                      <a:pt x="4" y="617"/>
                    </a:cubicBezTo>
                    <a:cubicBezTo>
                      <a:pt x="6" y="630"/>
                      <a:pt x="3" y="644"/>
                      <a:pt x="19" y="674"/>
                    </a:cubicBezTo>
                    <a:cubicBezTo>
                      <a:pt x="42" y="708"/>
                      <a:pt x="63" y="779"/>
                      <a:pt x="103" y="797"/>
                    </a:cubicBezTo>
                    <a:cubicBezTo>
                      <a:pt x="120" y="805"/>
                      <a:pt x="109" y="818"/>
                      <a:pt x="127" y="824"/>
                    </a:cubicBezTo>
                    <a:cubicBezTo>
                      <a:pt x="136" y="827"/>
                      <a:pt x="142" y="842"/>
                      <a:pt x="142" y="842"/>
                    </a:cubicBezTo>
                    <a:cubicBezTo>
                      <a:pt x="164" y="875"/>
                      <a:pt x="193" y="900"/>
                      <a:pt x="232" y="917"/>
                    </a:cubicBezTo>
                    <a:cubicBezTo>
                      <a:pt x="251" y="937"/>
                      <a:pt x="282" y="951"/>
                      <a:pt x="295" y="965"/>
                    </a:cubicBezTo>
                    <a:cubicBezTo>
                      <a:pt x="314" y="979"/>
                      <a:pt x="328" y="991"/>
                      <a:pt x="343" y="1001"/>
                    </a:cubicBezTo>
                    <a:cubicBezTo>
                      <a:pt x="353" y="1006"/>
                      <a:pt x="380" y="1021"/>
                      <a:pt x="385" y="1028"/>
                    </a:cubicBezTo>
                    <a:cubicBezTo>
                      <a:pt x="395" y="1035"/>
                      <a:pt x="395" y="1038"/>
                      <a:pt x="403" y="1043"/>
                    </a:cubicBezTo>
                    <a:cubicBezTo>
                      <a:pt x="408" y="1051"/>
                      <a:pt x="423" y="1050"/>
                      <a:pt x="433" y="1058"/>
                    </a:cubicBezTo>
                    <a:cubicBezTo>
                      <a:pt x="451" y="1065"/>
                      <a:pt x="491" y="1077"/>
                      <a:pt x="508" y="1085"/>
                    </a:cubicBezTo>
                    <a:cubicBezTo>
                      <a:pt x="511" y="1100"/>
                      <a:pt x="525" y="1103"/>
                      <a:pt x="538" y="1106"/>
                    </a:cubicBezTo>
                    <a:cubicBezTo>
                      <a:pt x="543" y="1113"/>
                      <a:pt x="577" y="1120"/>
                      <a:pt x="589" y="1127"/>
                    </a:cubicBezTo>
                    <a:cubicBezTo>
                      <a:pt x="605" y="1132"/>
                      <a:pt x="619" y="1135"/>
                      <a:pt x="634" y="1139"/>
                    </a:cubicBezTo>
                    <a:cubicBezTo>
                      <a:pt x="655" y="1146"/>
                      <a:pt x="659" y="1142"/>
                      <a:pt x="679" y="1151"/>
                    </a:cubicBezTo>
                    <a:cubicBezTo>
                      <a:pt x="709" y="1164"/>
                      <a:pt x="745" y="1184"/>
                      <a:pt x="775" y="1196"/>
                    </a:cubicBezTo>
                    <a:cubicBezTo>
                      <a:pt x="807" y="1219"/>
                      <a:pt x="862" y="1235"/>
                      <a:pt x="889" y="1256"/>
                    </a:cubicBezTo>
                    <a:cubicBezTo>
                      <a:pt x="930" y="1272"/>
                      <a:pt x="984" y="1281"/>
                      <a:pt x="1024" y="1295"/>
                    </a:cubicBezTo>
                    <a:cubicBezTo>
                      <a:pt x="1062" y="1311"/>
                      <a:pt x="1096" y="1324"/>
                      <a:pt x="1129" y="1337"/>
                    </a:cubicBezTo>
                    <a:cubicBezTo>
                      <a:pt x="1162" y="1350"/>
                      <a:pt x="1191" y="1353"/>
                      <a:pt x="1220" y="1376"/>
                    </a:cubicBezTo>
                    <a:cubicBezTo>
                      <a:pt x="1248" y="1419"/>
                      <a:pt x="1261" y="1449"/>
                      <a:pt x="1301" y="1476"/>
                    </a:cubicBezTo>
                    <a:cubicBezTo>
                      <a:pt x="1307" y="1464"/>
                      <a:pt x="1309" y="1448"/>
                      <a:pt x="1320" y="1440"/>
                    </a:cubicBezTo>
                    <a:cubicBezTo>
                      <a:pt x="1354" y="1415"/>
                      <a:pt x="1460" y="1415"/>
                      <a:pt x="1483" y="1413"/>
                    </a:cubicBezTo>
                    <a:cubicBezTo>
                      <a:pt x="1525" y="1399"/>
                      <a:pt x="1559" y="1372"/>
                      <a:pt x="1601" y="1358"/>
                    </a:cubicBezTo>
                    <a:cubicBezTo>
                      <a:pt x="1645" y="1316"/>
                      <a:pt x="1699" y="1318"/>
                      <a:pt x="1756" y="1304"/>
                    </a:cubicBezTo>
                    <a:cubicBezTo>
                      <a:pt x="1790" y="1286"/>
                      <a:pt x="1824" y="1279"/>
                      <a:pt x="1856" y="1258"/>
                    </a:cubicBezTo>
                    <a:cubicBezTo>
                      <a:pt x="1874" y="1245"/>
                      <a:pt x="1852" y="1222"/>
                      <a:pt x="1843" y="1196"/>
                    </a:cubicBezTo>
                    <a:cubicBezTo>
                      <a:pt x="1834" y="1170"/>
                      <a:pt x="1811" y="1125"/>
                      <a:pt x="1801" y="1100"/>
                    </a:cubicBezTo>
                    <a:cubicBezTo>
                      <a:pt x="1788" y="1062"/>
                      <a:pt x="1784" y="1056"/>
                      <a:pt x="1780" y="1043"/>
                    </a:cubicBezTo>
                    <a:cubicBezTo>
                      <a:pt x="1774" y="1031"/>
                      <a:pt x="1772" y="1037"/>
                      <a:pt x="1768" y="1028"/>
                    </a:cubicBezTo>
                    <a:cubicBezTo>
                      <a:pt x="1764" y="1019"/>
                      <a:pt x="1766" y="1046"/>
                      <a:pt x="1759" y="986"/>
                    </a:cubicBezTo>
                    <a:cubicBezTo>
                      <a:pt x="1752" y="866"/>
                      <a:pt x="1747" y="787"/>
                      <a:pt x="1723" y="668"/>
                    </a:cubicBezTo>
                    <a:cubicBezTo>
                      <a:pt x="1715" y="628"/>
                      <a:pt x="1703" y="558"/>
                      <a:pt x="1693" y="518"/>
                    </a:cubicBezTo>
                    <a:cubicBezTo>
                      <a:pt x="1685" y="449"/>
                      <a:pt x="1694" y="346"/>
                      <a:pt x="1629" y="303"/>
                    </a:cubicBezTo>
                    <a:cubicBezTo>
                      <a:pt x="1599" y="283"/>
                      <a:pt x="1544" y="269"/>
                      <a:pt x="1510" y="258"/>
                    </a:cubicBezTo>
                    <a:cubicBezTo>
                      <a:pt x="1501" y="255"/>
                      <a:pt x="1483" y="249"/>
                      <a:pt x="1483" y="249"/>
                    </a:cubicBezTo>
                    <a:cubicBezTo>
                      <a:pt x="1472" y="233"/>
                      <a:pt x="1457" y="220"/>
                      <a:pt x="1447" y="203"/>
                    </a:cubicBezTo>
                    <a:cubicBezTo>
                      <a:pt x="1442" y="195"/>
                      <a:pt x="1445" y="183"/>
                      <a:pt x="1438" y="176"/>
                    </a:cubicBezTo>
                    <a:cubicBezTo>
                      <a:pt x="1390" y="129"/>
                      <a:pt x="1326" y="128"/>
                      <a:pt x="1273" y="92"/>
                    </a:cubicBezTo>
                    <a:cubicBezTo>
                      <a:pt x="1246" y="95"/>
                      <a:pt x="1218" y="85"/>
                      <a:pt x="1192" y="94"/>
                    </a:cubicBezTo>
                    <a:cubicBezTo>
                      <a:pt x="1183" y="97"/>
                      <a:pt x="1212" y="98"/>
                      <a:pt x="1220" y="103"/>
                    </a:cubicBezTo>
                    <a:cubicBezTo>
                      <a:pt x="1227" y="108"/>
                      <a:pt x="1254" y="116"/>
                      <a:pt x="1261" y="122"/>
                    </a:cubicBezTo>
                    <a:cubicBezTo>
                      <a:pt x="1273" y="134"/>
                      <a:pt x="1299" y="141"/>
                      <a:pt x="1315" y="158"/>
                    </a:cubicBezTo>
                    <a:cubicBezTo>
                      <a:pt x="1332" y="172"/>
                      <a:pt x="1356" y="195"/>
                      <a:pt x="1363" y="206"/>
                    </a:cubicBezTo>
                    <a:cubicBezTo>
                      <a:pt x="1370" y="217"/>
                      <a:pt x="1365" y="231"/>
                      <a:pt x="1357" y="224"/>
                    </a:cubicBezTo>
                    <a:cubicBezTo>
                      <a:pt x="1393" y="224"/>
                      <a:pt x="1341" y="184"/>
                      <a:pt x="1312" y="161"/>
                    </a:cubicBezTo>
                    <a:cubicBezTo>
                      <a:pt x="1283" y="138"/>
                      <a:pt x="1223" y="96"/>
                      <a:pt x="1183" y="85"/>
                    </a:cubicBezTo>
                    <a:cubicBezTo>
                      <a:pt x="1147" y="88"/>
                      <a:pt x="1101" y="69"/>
                      <a:pt x="1074" y="94"/>
                    </a:cubicBezTo>
                    <a:cubicBezTo>
                      <a:pt x="1054" y="113"/>
                      <a:pt x="1117" y="141"/>
                      <a:pt x="1132" y="164"/>
                    </a:cubicBezTo>
                    <a:cubicBezTo>
                      <a:pt x="1142" y="180"/>
                      <a:pt x="1165" y="191"/>
                      <a:pt x="1165" y="191"/>
                    </a:cubicBezTo>
                    <a:cubicBezTo>
                      <a:pt x="1194" y="222"/>
                      <a:pt x="1198" y="245"/>
                      <a:pt x="1238" y="258"/>
                    </a:cubicBezTo>
                    <a:cubicBezTo>
                      <a:pt x="1247" y="264"/>
                      <a:pt x="1255" y="271"/>
                      <a:pt x="1265" y="276"/>
                    </a:cubicBezTo>
                    <a:cubicBezTo>
                      <a:pt x="1273" y="280"/>
                      <a:pt x="1285" y="278"/>
                      <a:pt x="1292" y="285"/>
                    </a:cubicBezTo>
                    <a:cubicBezTo>
                      <a:pt x="1299" y="292"/>
                      <a:pt x="1295" y="305"/>
                      <a:pt x="1301" y="313"/>
                    </a:cubicBezTo>
                    <a:cubicBezTo>
                      <a:pt x="1313" y="328"/>
                      <a:pt x="1339" y="334"/>
                      <a:pt x="1356" y="340"/>
                    </a:cubicBezTo>
                    <a:cubicBezTo>
                      <a:pt x="1404" y="332"/>
                      <a:pt x="1294" y="341"/>
                      <a:pt x="1339" y="329"/>
                    </a:cubicBezTo>
                    <a:cubicBezTo>
                      <a:pt x="1351" y="332"/>
                      <a:pt x="1301" y="325"/>
                      <a:pt x="1309" y="335"/>
                    </a:cubicBezTo>
                    <a:cubicBezTo>
                      <a:pt x="1303" y="336"/>
                      <a:pt x="1319" y="324"/>
                      <a:pt x="1321" y="326"/>
                    </a:cubicBezTo>
                    <a:cubicBezTo>
                      <a:pt x="1323" y="328"/>
                      <a:pt x="1321" y="343"/>
                      <a:pt x="1321" y="347"/>
                    </a:cubicBezTo>
                    <a:close/>
                  </a:path>
                </a:pathLst>
              </a:custGeom>
              <a:solidFill>
                <a:srgbClr val="FFA08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36" name="Freeform 101"/>
              <p:cNvSpPr>
                <a:spLocks/>
              </p:cNvSpPr>
              <p:nvPr/>
            </p:nvSpPr>
            <p:spPr bwMode="auto">
              <a:xfrm>
                <a:off x="2405" y="1832"/>
                <a:ext cx="139" cy="174"/>
              </a:xfrm>
              <a:custGeom>
                <a:avLst/>
                <a:gdLst>
                  <a:gd name="T0" fmla="*/ 31 w 139"/>
                  <a:gd name="T1" fmla="*/ 7 h 174"/>
                  <a:gd name="T2" fmla="*/ 58 w 139"/>
                  <a:gd name="T3" fmla="*/ 13 h 174"/>
                  <a:gd name="T4" fmla="*/ 10 w 139"/>
                  <a:gd name="T5" fmla="*/ 19 h 174"/>
                  <a:gd name="T6" fmla="*/ 1 w 139"/>
                  <a:gd name="T7" fmla="*/ 52 h 174"/>
                  <a:gd name="T8" fmla="*/ 17 w 139"/>
                  <a:gd name="T9" fmla="*/ 82 h 174"/>
                  <a:gd name="T10" fmla="*/ 31 w 139"/>
                  <a:gd name="T11" fmla="*/ 115 h 174"/>
                  <a:gd name="T12" fmla="*/ 58 w 139"/>
                  <a:gd name="T13" fmla="*/ 157 h 174"/>
                  <a:gd name="T14" fmla="*/ 106 w 139"/>
                  <a:gd name="T15" fmla="*/ 151 h 174"/>
                  <a:gd name="T16" fmla="*/ 127 w 139"/>
                  <a:gd name="T17" fmla="*/ 124 h 174"/>
                  <a:gd name="T18" fmla="*/ 121 w 139"/>
                  <a:gd name="T19" fmla="*/ 136 h 174"/>
                  <a:gd name="T20" fmla="*/ 115 w 139"/>
                  <a:gd name="T21" fmla="*/ 130 h 174"/>
                  <a:gd name="T22" fmla="*/ 127 w 139"/>
                  <a:gd name="T23" fmla="*/ 112 h 174"/>
                  <a:gd name="T24" fmla="*/ 127 w 139"/>
                  <a:gd name="T25" fmla="*/ 133 h 174"/>
                  <a:gd name="T26" fmla="*/ 133 w 139"/>
                  <a:gd name="T27" fmla="*/ 100 h 174"/>
                  <a:gd name="T28" fmla="*/ 118 w 139"/>
                  <a:gd name="T29" fmla="*/ 58 h 174"/>
                  <a:gd name="T30" fmla="*/ 97 w 139"/>
                  <a:gd name="T31" fmla="*/ 22 h 174"/>
                  <a:gd name="T32" fmla="*/ 91 w 139"/>
                  <a:gd name="T33" fmla="*/ 16 h 174"/>
                  <a:gd name="T34" fmla="*/ 73 w 139"/>
                  <a:gd name="T35" fmla="*/ 16 h 174"/>
                  <a:gd name="T36" fmla="*/ 70 w 139"/>
                  <a:gd name="T37" fmla="*/ 13 h 174"/>
                  <a:gd name="T38" fmla="*/ 31 w 139"/>
                  <a:gd name="T39" fmla="*/ 7 h 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9" h="174">
                    <a:moveTo>
                      <a:pt x="31" y="7"/>
                    </a:moveTo>
                    <a:cubicBezTo>
                      <a:pt x="11" y="0"/>
                      <a:pt x="61" y="11"/>
                      <a:pt x="58" y="13"/>
                    </a:cubicBezTo>
                    <a:cubicBezTo>
                      <a:pt x="55" y="15"/>
                      <a:pt x="19" y="13"/>
                      <a:pt x="10" y="19"/>
                    </a:cubicBezTo>
                    <a:cubicBezTo>
                      <a:pt x="2" y="27"/>
                      <a:pt x="0" y="42"/>
                      <a:pt x="1" y="52"/>
                    </a:cubicBezTo>
                    <a:cubicBezTo>
                      <a:pt x="2" y="62"/>
                      <a:pt x="12" y="72"/>
                      <a:pt x="17" y="82"/>
                    </a:cubicBezTo>
                    <a:cubicBezTo>
                      <a:pt x="18" y="97"/>
                      <a:pt x="27" y="102"/>
                      <a:pt x="31" y="115"/>
                    </a:cubicBezTo>
                    <a:cubicBezTo>
                      <a:pt x="38" y="128"/>
                      <a:pt x="40" y="148"/>
                      <a:pt x="58" y="157"/>
                    </a:cubicBezTo>
                    <a:cubicBezTo>
                      <a:pt x="72" y="174"/>
                      <a:pt x="95" y="156"/>
                      <a:pt x="106" y="151"/>
                    </a:cubicBezTo>
                    <a:cubicBezTo>
                      <a:pt x="117" y="146"/>
                      <a:pt x="125" y="126"/>
                      <a:pt x="127" y="124"/>
                    </a:cubicBezTo>
                    <a:cubicBezTo>
                      <a:pt x="128" y="121"/>
                      <a:pt x="123" y="135"/>
                      <a:pt x="121" y="136"/>
                    </a:cubicBezTo>
                    <a:cubicBezTo>
                      <a:pt x="119" y="137"/>
                      <a:pt x="114" y="134"/>
                      <a:pt x="115" y="130"/>
                    </a:cubicBezTo>
                    <a:cubicBezTo>
                      <a:pt x="116" y="126"/>
                      <a:pt x="125" y="111"/>
                      <a:pt x="127" y="112"/>
                    </a:cubicBezTo>
                    <a:cubicBezTo>
                      <a:pt x="129" y="113"/>
                      <a:pt x="126" y="135"/>
                      <a:pt x="127" y="133"/>
                    </a:cubicBezTo>
                    <a:cubicBezTo>
                      <a:pt x="115" y="73"/>
                      <a:pt x="139" y="115"/>
                      <a:pt x="133" y="100"/>
                    </a:cubicBezTo>
                    <a:cubicBezTo>
                      <a:pt x="121" y="64"/>
                      <a:pt x="124" y="71"/>
                      <a:pt x="118" y="58"/>
                    </a:cubicBezTo>
                    <a:cubicBezTo>
                      <a:pt x="112" y="45"/>
                      <a:pt x="101" y="29"/>
                      <a:pt x="97" y="22"/>
                    </a:cubicBezTo>
                    <a:cubicBezTo>
                      <a:pt x="93" y="15"/>
                      <a:pt x="95" y="17"/>
                      <a:pt x="91" y="16"/>
                    </a:cubicBezTo>
                    <a:cubicBezTo>
                      <a:pt x="87" y="15"/>
                      <a:pt x="76" y="16"/>
                      <a:pt x="73" y="16"/>
                    </a:cubicBezTo>
                    <a:cubicBezTo>
                      <a:pt x="70" y="16"/>
                      <a:pt x="77" y="14"/>
                      <a:pt x="70" y="13"/>
                    </a:cubicBezTo>
                    <a:cubicBezTo>
                      <a:pt x="63" y="12"/>
                      <a:pt x="36" y="6"/>
                      <a:pt x="31" y="7"/>
                    </a:cubicBezTo>
                    <a:close/>
                  </a:path>
                </a:pathLst>
              </a:custGeom>
              <a:solidFill>
                <a:srgbClr val="FFE0C0"/>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37" name="Freeform 102"/>
              <p:cNvSpPr>
                <a:spLocks/>
              </p:cNvSpPr>
              <p:nvPr/>
            </p:nvSpPr>
            <p:spPr bwMode="auto">
              <a:xfrm>
                <a:off x="2524" y="2027"/>
                <a:ext cx="147" cy="112"/>
              </a:xfrm>
              <a:custGeom>
                <a:avLst/>
                <a:gdLst>
                  <a:gd name="T0" fmla="*/ 11 w 147"/>
                  <a:gd name="T1" fmla="*/ 79 h 112"/>
                  <a:gd name="T2" fmla="*/ 2 w 147"/>
                  <a:gd name="T3" fmla="*/ 58 h 112"/>
                  <a:gd name="T4" fmla="*/ 20 w 147"/>
                  <a:gd name="T5" fmla="*/ 34 h 112"/>
                  <a:gd name="T6" fmla="*/ 86 w 147"/>
                  <a:gd name="T7" fmla="*/ 1 h 112"/>
                  <a:gd name="T8" fmla="*/ 122 w 147"/>
                  <a:gd name="T9" fmla="*/ 4 h 112"/>
                  <a:gd name="T10" fmla="*/ 113 w 147"/>
                  <a:gd name="T11" fmla="*/ 10 h 112"/>
                  <a:gd name="T12" fmla="*/ 59 w 147"/>
                  <a:gd name="T13" fmla="*/ 13 h 112"/>
                  <a:gd name="T14" fmla="*/ 17 w 147"/>
                  <a:gd name="T15" fmla="*/ 73 h 112"/>
                  <a:gd name="T16" fmla="*/ 53 w 147"/>
                  <a:gd name="T17" fmla="*/ 91 h 112"/>
                  <a:gd name="T18" fmla="*/ 116 w 147"/>
                  <a:gd name="T19" fmla="*/ 52 h 112"/>
                  <a:gd name="T20" fmla="*/ 131 w 147"/>
                  <a:gd name="T21" fmla="*/ 22 h 112"/>
                  <a:gd name="T22" fmla="*/ 113 w 147"/>
                  <a:gd name="T23" fmla="*/ 97 h 112"/>
                  <a:gd name="T24" fmla="*/ 77 w 147"/>
                  <a:gd name="T25" fmla="*/ 112 h 112"/>
                  <a:gd name="T26" fmla="*/ 23 w 147"/>
                  <a:gd name="T27" fmla="*/ 109 h 112"/>
                  <a:gd name="T28" fmla="*/ 11 w 147"/>
                  <a:gd name="T29" fmla="*/ 79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7" h="112">
                    <a:moveTo>
                      <a:pt x="11" y="79"/>
                    </a:moveTo>
                    <a:cubicBezTo>
                      <a:pt x="9" y="72"/>
                      <a:pt x="3" y="66"/>
                      <a:pt x="2" y="58"/>
                    </a:cubicBezTo>
                    <a:cubicBezTo>
                      <a:pt x="0" y="47"/>
                      <a:pt x="14" y="39"/>
                      <a:pt x="20" y="34"/>
                    </a:cubicBezTo>
                    <a:cubicBezTo>
                      <a:pt x="40" y="17"/>
                      <a:pt x="62" y="9"/>
                      <a:pt x="86" y="1"/>
                    </a:cubicBezTo>
                    <a:cubicBezTo>
                      <a:pt x="98" y="2"/>
                      <a:pt x="111" y="0"/>
                      <a:pt x="122" y="4"/>
                    </a:cubicBezTo>
                    <a:cubicBezTo>
                      <a:pt x="125" y="5"/>
                      <a:pt x="117" y="9"/>
                      <a:pt x="113" y="10"/>
                    </a:cubicBezTo>
                    <a:cubicBezTo>
                      <a:pt x="95" y="13"/>
                      <a:pt x="77" y="12"/>
                      <a:pt x="59" y="13"/>
                    </a:cubicBezTo>
                    <a:cubicBezTo>
                      <a:pt x="35" y="29"/>
                      <a:pt x="32" y="51"/>
                      <a:pt x="17" y="73"/>
                    </a:cubicBezTo>
                    <a:cubicBezTo>
                      <a:pt x="22" y="100"/>
                      <a:pt x="25" y="94"/>
                      <a:pt x="53" y="91"/>
                    </a:cubicBezTo>
                    <a:cubicBezTo>
                      <a:pt x="78" y="83"/>
                      <a:pt x="95" y="66"/>
                      <a:pt x="116" y="52"/>
                    </a:cubicBezTo>
                    <a:cubicBezTo>
                      <a:pt x="122" y="42"/>
                      <a:pt x="127" y="33"/>
                      <a:pt x="131" y="22"/>
                    </a:cubicBezTo>
                    <a:cubicBezTo>
                      <a:pt x="145" y="50"/>
                      <a:pt x="147" y="86"/>
                      <a:pt x="113" y="97"/>
                    </a:cubicBezTo>
                    <a:cubicBezTo>
                      <a:pt x="101" y="109"/>
                      <a:pt x="93" y="109"/>
                      <a:pt x="77" y="112"/>
                    </a:cubicBezTo>
                    <a:cubicBezTo>
                      <a:pt x="59" y="111"/>
                      <a:pt x="41" y="112"/>
                      <a:pt x="23" y="109"/>
                    </a:cubicBezTo>
                    <a:cubicBezTo>
                      <a:pt x="13" y="108"/>
                      <a:pt x="4" y="86"/>
                      <a:pt x="11" y="79"/>
                    </a:cubicBezTo>
                    <a:close/>
                  </a:path>
                </a:pathLst>
              </a:custGeom>
              <a:solidFill>
                <a:srgbClr val="FF8040"/>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38" name="Freeform 103"/>
              <p:cNvSpPr>
                <a:spLocks/>
              </p:cNvSpPr>
              <p:nvPr/>
            </p:nvSpPr>
            <p:spPr bwMode="auto">
              <a:xfrm>
                <a:off x="2694" y="1953"/>
                <a:ext cx="50" cy="66"/>
              </a:xfrm>
              <a:custGeom>
                <a:avLst/>
                <a:gdLst>
                  <a:gd name="T0" fmla="*/ 0 w 50"/>
                  <a:gd name="T1" fmla="*/ 0 h 66"/>
                  <a:gd name="T2" fmla="*/ 3 w 50"/>
                  <a:gd name="T3" fmla="*/ 12 h 66"/>
                  <a:gd name="T4" fmla="*/ 6 w 50"/>
                  <a:gd name="T5" fmla="*/ 63 h 66"/>
                  <a:gd name="T6" fmla="*/ 15 w 50"/>
                  <a:gd name="T7" fmla="*/ 60 h 66"/>
                  <a:gd name="T8" fmla="*/ 42 w 50"/>
                  <a:gd name="T9" fmla="*/ 39 h 66"/>
                  <a:gd name="T10" fmla="*/ 48 w 50"/>
                  <a:gd name="T11" fmla="*/ 30 h 66"/>
                  <a:gd name="T12" fmla="*/ 30 w 50"/>
                  <a:gd name="T13" fmla="*/ 24 h 66"/>
                  <a:gd name="T14" fmla="*/ 21 w 50"/>
                  <a:gd name="T15" fmla="*/ 21 h 66"/>
                  <a:gd name="T16" fmla="*/ 0 w 50"/>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66">
                    <a:moveTo>
                      <a:pt x="0" y="0"/>
                    </a:moveTo>
                    <a:cubicBezTo>
                      <a:pt x="1" y="4"/>
                      <a:pt x="3" y="8"/>
                      <a:pt x="3" y="12"/>
                    </a:cubicBezTo>
                    <a:cubicBezTo>
                      <a:pt x="5" y="29"/>
                      <a:pt x="2" y="46"/>
                      <a:pt x="6" y="63"/>
                    </a:cubicBezTo>
                    <a:cubicBezTo>
                      <a:pt x="7" y="66"/>
                      <a:pt x="12" y="61"/>
                      <a:pt x="15" y="60"/>
                    </a:cubicBezTo>
                    <a:cubicBezTo>
                      <a:pt x="25" y="55"/>
                      <a:pt x="32" y="45"/>
                      <a:pt x="42" y="39"/>
                    </a:cubicBezTo>
                    <a:cubicBezTo>
                      <a:pt x="44" y="36"/>
                      <a:pt x="50" y="33"/>
                      <a:pt x="48" y="30"/>
                    </a:cubicBezTo>
                    <a:cubicBezTo>
                      <a:pt x="44" y="25"/>
                      <a:pt x="36" y="26"/>
                      <a:pt x="30" y="24"/>
                    </a:cubicBezTo>
                    <a:cubicBezTo>
                      <a:pt x="27" y="23"/>
                      <a:pt x="21" y="21"/>
                      <a:pt x="21" y="21"/>
                    </a:cubicBezTo>
                    <a:cubicBezTo>
                      <a:pt x="13" y="9"/>
                      <a:pt x="5" y="14"/>
                      <a:pt x="0" y="0"/>
                    </a:cubicBezTo>
                    <a:close/>
                  </a:path>
                </a:pathLst>
              </a:custGeom>
              <a:solidFill>
                <a:srgbClr val="FF8040"/>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39" name="Freeform 104"/>
              <p:cNvSpPr>
                <a:spLocks/>
              </p:cNvSpPr>
              <p:nvPr/>
            </p:nvSpPr>
            <p:spPr bwMode="auto">
              <a:xfrm>
                <a:off x="2652" y="1464"/>
                <a:ext cx="84" cy="87"/>
              </a:xfrm>
              <a:custGeom>
                <a:avLst/>
                <a:gdLst>
                  <a:gd name="T0" fmla="*/ 54 w 84"/>
                  <a:gd name="T1" fmla="*/ 0 h 87"/>
                  <a:gd name="T2" fmla="*/ 27 w 84"/>
                  <a:gd name="T3" fmla="*/ 54 h 87"/>
                  <a:gd name="T4" fmla="*/ 9 w 84"/>
                  <a:gd name="T5" fmla="*/ 66 h 87"/>
                  <a:gd name="T6" fmla="*/ 0 w 84"/>
                  <a:gd name="T7" fmla="*/ 72 h 87"/>
                  <a:gd name="T8" fmla="*/ 27 w 84"/>
                  <a:gd name="T9" fmla="*/ 78 h 87"/>
                  <a:gd name="T10" fmla="*/ 39 w 84"/>
                  <a:gd name="T11" fmla="*/ 48 h 87"/>
                  <a:gd name="T12" fmla="*/ 57 w 84"/>
                  <a:gd name="T13" fmla="*/ 33 h 87"/>
                  <a:gd name="T14" fmla="*/ 69 w 84"/>
                  <a:gd name="T15" fmla="*/ 15 h 87"/>
                  <a:gd name="T16" fmla="*/ 66 w 84"/>
                  <a:gd name="T17" fmla="*/ 48 h 87"/>
                  <a:gd name="T18" fmla="*/ 60 w 84"/>
                  <a:gd name="T19" fmla="*/ 66 h 87"/>
                  <a:gd name="T20" fmla="*/ 42 w 84"/>
                  <a:gd name="T21" fmla="*/ 78 h 87"/>
                  <a:gd name="T22" fmla="*/ 63 w 84"/>
                  <a:gd name="T23" fmla="*/ 78 h 87"/>
                  <a:gd name="T24" fmla="*/ 84 w 84"/>
                  <a:gd name="T25" fmla="*/ 33 h 87"/>
                  <a:gd name="T26" fmla="*/ 54 w 84"/>
                  <a:gd name="T27" fmla="*/ 0 h 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4" h="87">
                    <a:moveTo>
                      <a:pt x="54" y="0"/>
                    </a:moveTo>
                    <a:cubicBezTo>
                      <a:pt x="60" y="18"/>
                      <a:pt x="41" y="42"/>
                      <a:pt x="27" y="54"/>
                    </a:cubicBezTo>
                    <a:cubicBezTo>
                      <a:pt x="22" y="59"/>
                      <a:pt x="15" y="62"/>
                      <a:pt x="9" y="66"/>
                    </a:cubicBezTo>
                    <a:cubicBezTo>
                      <a:pt x="6" y="68"/>
                      <a:pt x="0" y="72"/>
                      <a:pt x="0" y="72"/>
                    </a:cubicBezTo>
                    <a:cubicBezTo>
                      <a:pt x="8" y="84"/>
                      <a:pt x="6" y="87"/>
                      <a:pt x="27" y="78"/>
                    </a:cubicBezTo>
                    <a:cubicBezTo>
                      <a:pt x="36" y="74"/>
                      <a:pt x="35" y="55"/>
                      <a:pt x="39" y="48"/>
                    </a:cubicBezTo>
                    <a:cubicBezTo>
                      <a:pt x="43" y="42"/>
                      <a:pt x="51" y="37"/>
                      <a:pt x="57" y="33"/>
                    </a:cubicBezTo>
                    <a:cubicBezTo>
                      <a:pt x="61" y="27"/>
                      <a:pt x="65" y="21"/>
                      <a:pt x="69" y="15"/>
                    </a:cubicBezTo>
                    <a:cubicBezTo>
                      <a:pt x="75" y="6"/>
                      <a:pt x="68" y="37"/>
                      <a:pt x="66" y="48"/>
                    </a:cubicBezTo>
                    <a:cubicBezTo>
                      <a:pt x="65" y="54"/>
                      <a:pt x="62" y="60"/>
                      <a:pt x="60" y="66"/>
                    </a:cubicBezTo>
                    <a:cubicBezTo>
                      <a:pt x="58" y="73"/>
                      <a:pt x="42" y="78"/>
                      <a:pt x="42" y="78"/>
                    </a:cubicBezTo>
                    <a:cubicBezTo>
                      <a:pt x="48" y="80"/>
                      <a:pt x="57" y="85"/>
                      <a:pt x="63" y="78"/>
                    </a:cubicBezTo>
                    <a:cubicBezTo>
                      <a:pt x="64" y="77"/>
                      <a:pt x="83" y="37"/>
                      <a:pt x="84" y="33"/>
                    </a:cubicBezTo>
                    <a:cubicBezTo>
                      <a:pt x="79" y="9"/>
                      <a:pt x="68" y="19"/>
                      <a:pt x="54" y="0"/>
                    </a:cubicBezTo>
                    <a:close/>
                  </a:path>
                </a:pathLst>
              </a:custGeom>
              <a:solidFill>
                <a:srgbClr val="FF8040"/>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40" name="Freeform 105"/>
              <p:cNvSpPr>
                <a:spLocks/>
              </p:cNvSpPr>
              <p:nvPr/>
            </p:nvSpPr>
            <p:spPr bwMode="auto">
              <a:xfrm>
                <a:off x="2866" y="1548"/>
                <a:ext cx="181" cy="108"/>
              </a:xfrm>
              <a:custGeom>
                <a:avLst/>
                <a:gdLst>
                  <a:gd name="T0" fmla="*/ 26 w 181"/>
                  <a:gd name="T1" fmla="*/ 51 h 108"/>
                  <a:gd name="T2" fmla="*/ 68 w 181"/>
                  <a:gd name="T3" fmla="*/ 12 h 108"/>
                  <a:gd name="T4" fmla="*/ 95 w 181"/>
                  <a:gd name="T5" fmla="*/ 0 h 108"/>
                  <a:gd name="T6" fmla="*/ 167 w 181"/>
                  <a:gd name="T7" fmla="*/ 24 h 108"/>
                  <a:gd name="T8" fmla="*/ 152 w 181"/>
                  <a:gd name="T9" fmla="*/ 72 h 108"/>
                  <a:gd name="T10" fmla="*/ 116 w 181"/>
                  <a:gd name="T11" fmla="*/ 102 h 108"/>
                  <a:gd name="T12" fmla="*/ 98 w 181"/>
                  <a:gd name="T13" fmla="*/ 108 h 108"/>
                  <a:gd name="T14" fmla="*/ 128 w 181"/>
                  <a:gd name="T15" fmla="*/ 75 h 108"/>
                  <a:gd name="T16" fmla="*/ 146 w 181"/>
                  <a:gd name="T17" fmla="*/ 48 h 108"/>
                  <a:gd name="T18" fmla="*/ 143 w 181"/>
                  <a:gd name="T19" fmla="*/ 30 h 108"/>
                  <a:gd name="T20" fmla="*/ 119 w 181"/>
                  <a:gd name="T21" fmla="*/ 24 h 108"/>
                  <a:gd name="T22" fmla="*/ 77 w 181"/>
                  <a:gd name="T23" fmla="*/ 27 h 108"/>
                  <a:gd name="T24" fmla="*/ 59 w 181"/>
                  <a:gd name="T25" fmla="*/ 39 h 108"/>
                  <a:gd name="T26" fmla="*/ 26 w 181"/>
                  <a:gd name="T27" fmla="*/ 60 h 108"/>
                  <a:gd name="T28" fmla="*/ 20 w 181"/>
                  <a:gd name="T29" fmla="*/ 66 h 108"/>
                  <a:gd name="T30" fmla="*/ 26 w 181"/>
                  <a:gd name="T31" fmla="*/ 51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1" h="108">
                    <a:moveTo>
                      <a:pt x="26" y="51"/>
                    </a:moveTo>
                    <a:cubicBezTo>
                      <a:pt x="41" y="40"/>
                      <a:pt x="52" y="22"/>
                      <a:pt x="68" y="12"/>
                    </a:cubicBezTo>
                    <a:cubicBezTo>
                      <a:pt x="76" y="7"/>
                      <a:pt x="95" y="0"/>
                      <a:pt x="95" y="0"/>
                    </a:cubicBezTo>
                    <a:cubicBezTo>
                      <a:pt x="123" y="3"/>
                      <a:pt x="144" y="9"/>
                      <a:pt x="167" y="24"/>
                    </a:cubicBezTo>
                    <a:cubicBezTo>
                      <a:pt x="181" y="45"/>
                      <a:pt x="175" y="64"/>
                      <a:pt x="152" y="72"/>
                    </a:cubicBezTo>
                    <a:cubicBezTo>
                      <a:pt x="142" y="82"/>
                      <a:pt x="129" y="96"/>
                      <a:pt x="116" y="102"/>
                    </a:cubicBezTo>
                    <a:cubicBezTo>
                      <a:pt x="110" y="105"/>
                      <a:pt x="98" y="108"/>
                      <a:pt x="98" y="108"/>
                    </a:cubicBezTo>
                    <a:cubicBezTo>
                      <a:pt x="108" y="93"/>
                      <a:pt x="113" y="85"/>
                      <a:pt x="128" y="75"/>
                    </a:cubicBezTo>
                    <a:cubicBezTo>
                      <a:pt x="135" y="65"/>
                      <a:pt x="142" y="59"/>
                      <a:pt x="146" y="48"/>
                    </a:cubicBezTo>
                    <a:cubicBezTo>
                      <a:pt x="145" y="42"/>
                      <a:pt x="148" y="34"/>
                      <a:pt x="143" y="30"/>
                    </a:cubicBezTo>
                    <a:cubicBezTo>
                      <a:pt x="137" y="25"/>
                      <a:pt x="119" y="24"/>
                      <a:pt x="119" y="24"/>
                    </a:cubicBezTo>
                    <a:cubicBezTo>
                      <a:pt x="105" y="25"/>
                      <a:pt x="91" y="24"/>
                      <a:pt x="77" y="27"/>
                    </a:cubicBezTo>
                    <a:cubicBezTo>
                      <a:pt x="70" y="29"/>
                      <a:pt x="59" y="39"/>
                      <a:pt x="59" y="39"/>
                    </a:cubicBezTo>
                    <a:cubicBezTo>
                      <a:pt x="51" y="51"/>
                      <a:pt x="38" y="52"/>
                      <a:pt x="26" y="60"/>
                    </a:cubicBezTo>
                    <a:cubicBezTo>
                      <a:pt x="22" y="67"/>
                      <a:pt x="0" y="79"/>
                      <a:pt x="20" y="66"/>
                    </a:cubicBezTo>
                    <a:cubicBezTo>
                      <a:pt x="27" y="55"/>
                      <a:pt x="26" y="61"/>
                      <a:pt x="26" y="51"/>
                    </a:cubicBezTo>
                    <a:close/>
                  </a:path>
                </a:pathLst>
              </a:custGeom>
              <a:solidFill>
                <a:srgbClr val="FF8040"/>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41" name="Freeform 106"/>
              <p:cNvSpPr>
                <a:spLocks/>
              </p:cNvSpPr>
              <p:nvPr/>
            </p:nvSpPr>
            <p:spPr bwMode="auto">
              <a:xfrm>
                <a:off x="3137" y="1872"/>
                <a:ext cx="89" cy="153"/>
              </a:xfrm>
              <a:custGeom>
                <a:avLst/>
                <a:gdLst>
                  <a:gd name="T0" fmla="*/ 1 w 89"/>
                  <a:gd name="T1" fmla="*/ 51 h 153"/>
                  <a:gd name="T2" fmla="*/ 46 w 89"/>
                  <a:gd name="T3" fmla="*/ 33 h 153"/>
                  <a:gd name="T4" fmla="*/ 76 w 89"/>
                  <a:gd name="T5" fmla="*/ 9 h 153"/>
                  <a:gd name="T6" fmla="*/ 82 w 89"/>
                  <a:gd name="T7" fmla="*/ 0 h 153"/>
                  <a:gd name="T8" fmla="*/ 79 w 89"/>
                  <a:gd name="T9" fmla="*/ 9 h 153"/>
                  <a:gd name="T10" fmla="*/ 61 w 89"/>
                  <a:gd name="T11" fmla="*/ 36 h 153"/>
                  <a:gd name="T12" fmla="*/ 55 w 89"/>
                  <a:gd name="T13" fmla="*/ 54 h 153"/>
                  <a:gd name="T14" fmla="*/ 85 w 89"/>
                  <a:gd name="T15" fmla="*/ 117 h 153"/>
                  <a:gd name="T16" fmla="*/ 73 w 89"/>
                  <a:gd name="T17" fmla="*/ 129 h 153"/>
                  <a:gd name="T18" fmla="*/ 70 w 89"/>
                  <a:gd name="T19" fmla="*/ 138 h 153"/>
                  <a:gd name="T20" fmla="*/ 46 w 89"/>
                  <a:gd name="T21" fmla="*/ 153 h 153"/>
                  <a:gd name="T22" fmla="*/ 52 w 89"/>
                  <a:gd name="T23" fmla="*/ 135 h 153"/>
                  <a:gd name="T24" fmla="*/ 37 w 89"/>
                  <a:gd name="T25" fmla="*/ 126 h 153"/>
                  <a:gd name="T26" fmla="*/ 28 w 89"/>
                  <a:gd name="T27" fmla="*/ 96 h 153"/>
                  <a:gd name="T28" fmla="*/ 10 w 89"/>
                  <a:gd name="T29" fmla="*/ 60 h 153"/>
                  <a:gd name="T30" fmla="*/ 1 w 89"/>
                  <a:gd name="T31" fmla="*/ 51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153">
                    <a:moveTo>
                      <a:pt x="1" y="51"/>
                    </a:moveTo>
                    <a:cubicBezTo>
                      <a:pt x="18" y="45"/>
                      <a:pt x="30" y="38"/>
                      <a:pt x="46" y="33"/>
                    </a:cubicBezTo>
                    <a:cubicBezTo>
                      <a:pt x="55" y="24"/>
                      <a:pt x="67" y="18"/>
                      <a:pt x="76" y="9"/>
                    </a:cubicBezTo>
                    <a:cubicBezTo>
                      <a:pt x="79" y="6"/>
                      <a:pt x="78" y="0"/>
                      <a:pt x="82" y="0"/>
                    </a:cubicBezTo>
                    <a:cubicBezTo>
                      <a:pt x="85" y="0"/>
                      <a:pt x="81" y="6"/>
                      <a:pt x="79" y="9"/>
                    </a:cubicBezTo>
                    <a:cubicBezTo>
                      <a:pt x="79" y="9"/>
                      <a:pt x="64" y="31"/>
                      <a:pt x="61" y="36"/>
                    </a:cubicBezTo>
                    <a:cubicBezTo>
                      <a:pt x="57" y="41"/>
                      <a:pt x="55" y="54"/>
                      <a:pt x="55" y="54"/>
                    </a:cubicBezTo>
                    <a:cubicBezTo>
                      <a:pt x="57" y="91"/>
                      <a:pt x="52" y="106"/>
                      <a:pt x="85" y="117"/>
                    </a:cubicBezTo>
                    <a:cubicBezTo>
                      <a:pt x="77" y="141"/>
                      <a:pt x="89" y="113"/>
                      <a:pt x="73" y="129"/>
                    </a:cubicBezTo>
                    <a:cubicBezTo>
                      <a:pt x="71" y="131"/>
                      <a:pt x="72" y="136"/>
                      <a:pt x="70" y="138"/>
                    </a:cubicBezTo>
                    <a:cubicBezTo>
                      <a:pt x="64" y="146"/>
                      <a:pt x="53" y="146"/>
                      <a:pt x="46" y="153"/>
                    </a:cubicBezTo>
                    <a:cubicBezTo>
                      <a:pt x="48" y="147"/>
                      <a:pt x="50" y="141"/>
                      <a:pt x="52" y="135"/>
                    </a:cubicBezTo>
                    <a:cubicBezTo>
                      <a:pt x="53" y="132"/>
                      <a:pt x="37" y="126"/>
                      <a:pt x="37" y="126"/>
                    </a:cubicBezTo>
                    <a:cubicBezTo>
                      <a:pt x="31" y="91"/>
                      <a:pt x="59" y="122"/>
                      <a:pt x="28" y="96"/>
                    </a:cubicBezTo>
                    <a:cubicBezTo>
                      <a:pt x="17" y="87"/>
                      <a:pt x="14" y="72"/>
                      <a:pt x="10" y="60"/>
                    </a:cubicBezTo>
                    <a:cubicBezTo>
                      <a:pt x="0" y="31"/>
                      <a:pt x="1" y="64"/>
                      <a:pt x="1" y="51"/>
                    </a:cubicBezTo>
                    <a:close/>
                  </a:path>
                </a:pathLst>
              </a:custGeom>
              <a:solidFill>
                <a:srgbClr val="FF8040"/>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42" name="Freeform 107"/>
              <p:cNvSpPr>
                <a:spLocks/>
              </p:cNvSpPr>
              <p:nvPr/>
            </p:nvSpPr>
            <p:spPr bwMode="auto">
              <a:xfrm>
                <a:off x="2454" y="1368"/>
                <a:ext cx="151" cy="106"/>
              </a:xfrm>
              <a:custGeom>
                <a:avLst/>
                <a:gdLst>
                  <a:gd name="T0" fmla="*/ 51 w 151"/>
                  <a:gd name="T1" fmla="*/ 0 h 106"/>
                  <a:gd name="T2" fmla="*/ 12 w 151"/>
                  <a:gd name="T3" fmla="*/ 24 h 106"/>
                  <a:gd name="T4" fmla="*/ 0 w 151"/>
                  <a:gd name="T5" fmla="*/ 42 h 106"/>
                  <a:gd name="T6" fmla="*/ 39 w 151"/>
                  <a:gd name="T7" fmla="*/ 84 h 106"/>
                  <a:gd name="T8" fmla="*/ 78 w 151"/>
                  <a:gd name="T9" fmla="*/ 102 h 106"/>
                  <a:gd name="T10" fmla="*/ 99 w 151"/>
                  <a:gd name="T11" fmla="*/ 99 h 106"/>
                  <a:gd name="T12" fmla="*/ 150 w 151"/>
                  <a:gd name="T13" fmla="*/ 60 h 106"/>
                  <a:gd name="T14" fmla="*/ 147 w 151"/>
                  <a:gd name="T15" fmla="*/ 57 h 106"/>
                  <a:gd name="T16" fmla="*/ 126 w 151"/>
                  <a:gd name="T17" fmla="*/ 24 h 106"/>
                  <a:gd name="T18" fmla="*/ 87 w 151"/>
                  <a:gd name="T19" fmla="*/ 12 h 106"/>
                  <a:gd name="T20" fmla="*/ 51 w 151"/>
                  <a:gd name="T21" fmla="*/ 0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1" h="106">
                    <a:moveTo>
                      <a:pt x="51" y="0"/>
                    </a:moveTo>
                    <a:cubicBezTo>
                      <a:pt x="40" y="1"/>
                      <a:pt x="22" y="19"/>
                      <a:pt x="12" y="24"/>
                    </a:cubicBezTo>
                    <a:cubicBezTo>
                      <a:pt x="5" y="27"/>
                      <a:pt x="0" y="42"/>
                      <a:pt x="0" y="42"/>
                    </a:cubicBezTo>
                    <a:cubicBezTo>
                      <a:pt x="3" y="73"/>
                      <a:pt x="14" y="78"/>
                      <a:pt x="39" y="84"/>
                    </a:cubicBezTo>
                    <a:cubicBezTo>
                      <a:pt x="49" y="93"/>
                      <a:pt x="67" y="98"/>
                      <a:pt x="78" y="102"/>
                    </a:cubicBezTo>
                    <a:cubicBezTo>
                      <a:pt x="88" y="105"/>
                      <a:pt x="87" y="106"/>
                      <a:pt x="99" y="99"/>
                    </a:cubicBezTo>
                    <a:cubicBezTo>
                      <a:pt x="125" y="96"/>
                      <a:pt x="142" y="85"/>
                      <a:pt x="150" y="60"/>
                    </a:cubicBezTo>
                    <a:cubicBezTo>
                      <a:pt x="149" y="51"/>
                      <a:pt x="151" y="65"/>
                      <a:pt x="147" y="57"/>
                    </a:cubicBezTo>
                    <a:cubicBezTo>
                      <a:pt x="140" y="44"/>
                      <a:pt x="136" y="31"/>
                      <a:pt x="126" y="24"/>
                    </a:cubicBezTo>
                    <a:lnTo>
                      <a:pt x="87" y="12"/>
                    </a:lnTo>
                    <a:lnTo>
                      <a:pt x="51" y="0"/>
                    </a:lnTo>
                    <a:close/>
                  </a:path>
                </a:pathLst>
              </a:custGeom>
              <a:solidFill>
                <a:srgbClr val="FFE0C0"/>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43" name="Freeform 108"/>
              <p:cNvSpPr>
                <a:spLocks/>
              </p:cNvSpPr>
              <p:nvPr/>
            </p:nvSpPr>
            <p:spPr bwMode="auto">
              <a:xfrm>
                <a:off x="2820" y="1332"/>
                <a:ext cx="142" cy="46"/>
              </a:xfrm>
              <a:custGeom>
                <a:avLst/>
                <a:gdLst>
                  <a:gd name="T0" fmla="*/ 51 w 142"/>
                  <a:gd name="T1" fmla="*/ 3 h 46"/>
                  <a:gd name="T2" fmla="*/ 0 w 142"/>
                  <a:gd name="T3" fmla="*/ 27 h 46"/>
                  <a:gd name="T4" fmla="*/ 30 w 142"/>
                  <a:gd name="T5" fmla="*/ 39 h 46"/>
                  <a:gd name="T6" fmla="*/ 69 w 142"/>
                  <a:gd name="T7" fmla="*/ 45 h 46"/>
                  <a:gd name="T8" fmla="*/ 132 w 142"/>
                  <a:gd name="T9" fmla="*/ 33 h 46"/>
                  <a:gd name="T10" fmla="*/ 93 w 142"/>
                  <a:gd name="T11" fmla="*/ 0 h 46"/>
                  <a:gd name="T12" fmla="*/ 45 w 142"/>
                  <a:gd name="T13" fmla="*/ 3 h 46"/>
                  <a:gd name="T14" fmla="*/ 12 w 142"/>
                  <a:gd name="T15" fmla="*/ 3 h 46"/>
                  <a:gd name="T16" fmla="*/ 51 w 142"/>
                  <a:gd name="T17" fmla="*/ 3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 h="46">
                    <a:moveTo>
                      <a:pt x="51" y="3"/>
                    </a:moveTo>
                    <a:cubicBezTo>
                      <a:pt x="32" y="9"/>
                      <a:pt x="11" y="11"/>
                      <a:pt x="0" y="27"/>
                    </a:cubicBezTo>
                    <a:cubicBezTo>
                      <a:pt x="5" y="42"/>
                      <a:pt x="16" y="39"/>
                      <a:pt x="30" y="39"/>
                    </a:cubicBezTo>
                    <a:cubicBezTo>
                      <a:pt x="43" y="41"/>
                      <a:pt x="52" y="46"/>
                      <a:pt x="69" y="45"/>
                    </a:cubicBezTo>
                    <a:cubicBezTo>
                      <a:pt x="86" y="44"/>
                      <a:pt x="128" y="40"/>
                      <a:pt x="132" y="33"/>
                    </a:cubicBezTo>
                    <a:cubicBezTo>
                      <a:pt x="142" y="2"/>
                      <a:pt x="116" y="3"/>
                      <a:pt x="93" y="0"/>
                    </a:cubicBezTo>
                    <a:cubicBezTo>
                      <a:pt x="78" y="1"/>
                      <a:pt x="60" y="1"/>
                      <a:pt x="45" y="3"/>
                    </a:cubicBezTo>
                    <a:cubicBezTo>
                      <a:pt x="41" y="4"/>
                      <a:pt x="9" y="12"/>
                      <a:pt x="12" y="3"/>
                    </a:cubicBezTo>
                    <a:cubicBezTo>
                      <a:pt x="10" y="3"/>
                      <a:pt x="52" y="5"/>
                      <a:pt x="51" y="3"/>
                    </a:cubicBezTo>
                    <a:close/>
                  </a:path>
                </a:pathLst>
              </a:custGeom>
              <a:solidFill>
                <a:srgbClr val="FFE0C0"/>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44" name="Freeform 109"/>
              <p:cNvSpPr>
                <a:spLocks/>
              </p:cNvSpPr>
              <p:nvPr/>
            </p:nvSpPr>
            <p:spPr bwMode="auto">
              <a:xfrm>
                <a:off x="3016" y="1434"/>
                <a:ext cx="74" cy="54"/>
              </a:xfrm>
              <a:custGeom>
                <a:avLst/>
                <a:gdLst>
                  <a:gd name="T0" fmla="*/ 11 w 74"/>
                  <a:gd name="T1" fmla="*/ 39 h 54"/>
                  <a:gd name="T2" fmla="*/ 38 w 74"/>
                  <a:gd name="T3" fmla="*/ 18 h 54"/>
                  <a:gd name="T4" fmla="*/ 44 w 74"/>
                  <a:gd name="T5" fmla="*/ 0 h 54"/>
                  <a:gd name="T6" fmla="*/ 74 w 74"/>
                  <a:gd name="T7" fmla="*/ 48 h 54"/>
                  <a:gd name="T8" fmla="*/ 17 w 74"/>
                  <a:gd name="T9" fmla="*/ 45 h 54"/>
                  <a:gd name="T10" fmla="*/ 2 w 74"/>
                  <a:gd name="T11" fmla="*/ 48 h 54"/>
                  <a:gd name="T12" fmla="*/ 14 w 74"/>
                  <a:gd name="T13" fmla="*/ 51 h 54"/>
                  <a:gd name="T14" fmla="*/ 11 w 74"/>
                  <a:gd name="T15" fmla="*/ 3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 h="54">
                    <a:moveTo>
                      <a:pt x="11" y="39"/>
                    </a:moveTo>
                    <a:cubicBezTo>
                      <a:pt x="24" y="36"/>
                      <a:pt x="32" y="31"/>
                      <a:pt x="38" y="18"/>
                    </a:cubicBezTo>
                    <a:cubicBezTo>
                      <a:pt x="41" y="12"/>
                      <a:pt x="44" y="0"/>
                      <a:pt x="44" y="0"/>
                    </a:cubicBezTo>
                    <a:cubicBezTo>
                      <a:pt x="48" y="54"/>
                      <a:pt x="43" y="27"/>
                      <a:pt x="74" y="48"/>
                    </a:cubicBezTo>
                    <a:cubicBezTo>
                      <a:pt x="55" y="54"/>
                      <a:pt x="36" y="48"/>
                      <a:pt x="17" y="45"/>
                    </a:cubicBezTo>
                    <a:cubicBezTo>
                      <a:pt x="12" y="46"/>
                      <a:pt x="4" y="43"/>
                      <a:pt x="2" y="48"/>
                    </a:cubicBezTo>
                    <a:cubicBezTo>
                      <a:pt x="0" y="52"/>
                      <a:pt x="11" y="54"/>
                      <a:pt x="14" y="51"/>
                    </a:cubicBezTo>
                    <a:cubicBezTo>
                      <a:pt x="17" y="48"/>
                      <a:pt x="12" y="43"/>
                      <a:pt x="11" y="39"/>
                    </a:cubicBezTo>
                    <a:close/>
                  </a:path>
                </a:pathLst>
              </a:custGeom>
              <a:solidFill>
                <a:srgbClr val="FF8040"/>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45" name="Freeform 110"/>
              <p:cNvSpPr>
                <a:spLocks/>
              </p:cNvSpPr>
              <p:nvPr/>
            </p:nvSpPr>
            <p:spPr bwMode="auto">
              <a:xfrm>
                <a:off x="3243" y="1431"/>
                <a:ext cx="75" cy="102"/>
              </a:xfrm>
              <a:custGeom>
                <a:avLst/>
                <a:gdLst>
                  <a:gd name="T0" fmla="*/ 0 w 75"/>
                  <a:gd name="T1" fmla="*/ 60 h 102"/>
                  <a:gd name="T2" fmla="*/ 60 w 75"/>
                  <a:gd name="T3" fmla="*/ 0 h 102"/>
                  <a:gd name="T4" fmla="*/ 51 w 75"/>
                  <a:gd name="T5" fmla="*/ 48 h 102"/>
                  <a:gd name="T6" fmla="*/ 36 w 75"/>
                  <a:gd name="T7" fmla="*/ 63 h 102"/>
                  <a:gd name="T8" fmla="*/ 51 w 75"/>
                  <a:gd name="T9" fmla="*/ 60 h 102"/>
                  <a:gd name="T10" fmla="*/ 75 w 75"/>
                  <a:gd name="T11" fmla="*/ 39 h 102"/>
                  <a:gd name="T12" fmla="*/ 54 w 75"/>
                  <a:gd name="T13" fmla="*/ 63 h 102"/>
                  <a:gd name="T14" fmla="*/ 48 w 75"/>
                  <a:gd name="T15" fmla="*/ 72 h 102"/>
                  <a:gd name="T16" fmla="*/ 39 w 75"/>
                  <a:gd name="T17" fmla="*/ 75 h 102"/>
                  <a:gd name="T18" fmla="*/ 27 w 75"/>
                  <a:gd name="T19" fmla="*/ 93 h 102"/>
                  <a:gd name="T20" fmla="*/ 21 w 75"/>
                  <a:gd name="T21" fmla="*/ 102 h 102"/>
                  <a:gd name="T22" fmla="*/ 0 w 75"/>
                  <a:gd name="T23" fmla="*/ 60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5" h="102">
                    <a:moveTo>
                      <a:pt x="0" y="60"/>
                    </a:moveTo>
                    <a:cubicBezTo>
                      <a:pt x="40" y="52"/>
                      <a:pt x="41" y="29"/>
                      <a:pt x="60" y="0"/>
                    </a:cubicBezTo>
                    <a:cubicBezTo>
                      <a:pt x="57" y="15"/>
                      <a:pt x="55" y="34"/>
                      <a:pt x="51" y="48"/>
                    </a:cubicBezTo>
                    <a:cubicBezTo>
                      <a:pt x="48" y="59"/>
                      <a:pt x="35" y="62"/>
                      <a:pt x="36" y="63"/>
                    </a:cubicBezTo>
                    <a:cubicBezTo>
                      <a:pt x="41" y="65"/>
                      <a:pt x="46" y="61"/>
                      <a:pt x="51" y="60"/>
                    </a:cubicBezTo>
                    <a:cubicBezTo>
                      <a:pt x="61" y="53"/>
                      <a:pt x="65" y="46"/>
                      <a:pt x="75" y="39"/>
                    </a:cubicBezTo>
                    <a:cubicBezTo>
                      <a:pt x="61" y="60"/>
                      <a:pt x="69" y="53"/>
                      <a:pt x="54" y="63"/>
                    </a:cubicBezTo>
                    <a:cubicBezTo>
                      <a:pt x="52" y="66"/>
                      <a:pt x="51" y="70"/>
                      <a:pt x="48" y="72"/>
                    </a:cubicBezTo>
                    <a:cubicBezTo>
                      <a:pt x="46" y="74"/>
                      <a:pt x="41" y="73"/>
                      <a:pt x="39" y="75"/>
                    </a:cubicBezTo>
                    <a:cubicBezTo>
                      <a:pt x="34" y="80"/>
                      <a:pt x="31" y="87"/>
                      <a:pt x="27" y="93"/>
                    </a:cubicBezTo>
                    <a:cubicBezTo>
                      <a:pt x="25" y="96"/>
                      <a:pt x="21" y="102"/>
                      <a:pt x="21" y="102"/>
                    </a:cubicBezTo>
                    <a:cubicBezTo>
                      <a:pt x="18" y="69"/>
                      <a:pt x="22" y="74"/>
                      <a:pt x="0" y="60"/>
                    </a:cubicBezTo>
                    <a:close/>
                  </a:path>
                </a:pathLst>
              </a:custGeom>
              <a:solidFill>
                <a:srgbClr val="FF8040"/>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46" name="Freeform 111"/>
              <p:cNvSpPr>
                <a:spLocks/>
              </p:cNvSpPr>
              <p:nvPr/>
            </p:nvSpPr>
            <p:spPr bwMode="auto">
              <a:xfrm>
                <a:off x="3226" y="1293"/>
                <a:ext cx="143" cy="72"/>
              </a:xfrm>
              <a:custGeom>
                <a:avLst/>
                <a:gdLst>
                  <a:gd name="T0" fmla="*/ 62 w 143"/>
                  <a:gd name="T1" fmla="*/ 6 h 72"/>
                  <a:gd name="T2" fmla="*/ 35 w 143"/>
                  <a:gd name="T3" fmla="*/ 6 h 72"/>
                  <a:gd name="T4" fmla="*/ 17 w 143"/>
                  <a:gd name="T5" fmla="*/ 18 h 72"/>
                  <a:gd name="T6" fmla="*/ 41 w 143"/>
                  <a:gd name="T7" fmla="*/ 18 h 72"/>
                  <a:gd name="T8" fmla="*/ 71 w 143"/>
                  <a:gd name="T9" fmla="*/ 15 h 72"/>
                  <a:gd name="T10" fmla="*/ 113 w 143"/>
                  <a:gd name="T11" fmla="*/ 18 h 72"/>
                  <a:gd name="T12" fmla="*/ 131 w 143"/>
                  <a:gd name="T13" fmla="*/ 45 h 72"/>
                  <a:gd name="T14" fmla="*/ 116 w 143"/>
                  <a:gd name="T15" fmla="*/ 60 h 72"/>
                  <a:gd name="T16" fmla="*/ 98 w 143"/>
                  <a:gd name="T17" fmla="*/ 66 h 72"/>
                  <a:gd name="T18" fmla="*/ 140 w 143"/>
                  <a:gd name="T19" fmla="*/ 57 h 72"/>
                  <a:gd name="T20" fmla="*/ 143 w 143"/>
                  <a:gd name="T21" fmla="*/ 48 h 72"/>
                  <a:gd name="T22" fmla="*/ 107 w 143"/>
                  <a:gd name="T23" fmla="*/ 12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3" h="72">
                    <a:moveTo>
                      <a:pt x="62" y="6"/>
                    </a:moveTo>
                    <a:cubicBezTo>
                      <a:pt x="51" y="3"/>
                      <a:pt x="47" y="0"/>
                      <a:pt x="35" y="6"/>
                    </a:cubicBezTo>
                    <a:cubicBezTo>
                      <a:pt x="28" y="9"/>
                      <a:pt x="17" y="18"/>
                      <a:pt x="17" y="18"/>
                    </a:cubicBezTo>
                    <a:cubicBezTo>
                      <a:pt x="0" y="52"/>
                      <a:pt x="34" y="20"/>
                      <a:pt x="41" y="18"/>
                    </a:cubicBezTo>
                    <a:cubicBezTo>
                      <a:pt x="51" y="15"/>
                      <a:pt x="61" y="16"/>
                      <a:pt x="71" y="15"/>
                    </a:cubicBezTo>
                    <a:cubicBezTo>
                      <a:pt x="86" y="11"/>
                      <a:pt x="98" y="13"/>
                      <a:pt x="113" y="18"/>
                    </a:cubicBezTo>
                    <a:cubicBezTo>
                      <a:pt x="122" y="27"/>
                      <a:pt x="127" y="33"/>
                      <a:pt x="131" y="45"/>
                    </a:cubicBezTo>
                    <a:cubicBezTo>
                      <a:pt x="127" y="62"/>
                      <a:pt x="132" y="55"/>
                      <a:pt x="116" y="60"/>
                    </a:cubicBezTo>
                    <a:cubicBezTo>
                      <a:pt x="110" y="62"/>
                      <a:pt x="98" y="66"/>
                      <a:pt x="98" y="66"/>
                    </a:cubicBezTo>
                    <a:cubicBezTo>
                      <a:pt x="115" y="72"/>
                      <a:pt x="128" y="69"/>
                      <a:pt x="140" y="57"/>
                    </a:cubicBezTo>
                    <a:cubicBezTo>
                      <a:pt x="141" y="54"/>
                      <a:pt x="143" y="51"/>
                      <a:pt x="143" y="48"/>
                    </a:cubicBezTo>
                    <a:cubicBezTo>
                      <a:pt x="143" y="7"/>
                      <a:pt x="134" y="26"/>
                      <a:pt x="107" y="12"/>
                    </a:cubicBezTo>
                  </a:path>
                </a:pathLst>
              </a:custGeom>
              <a:solidFill>
                <a:srgbClr val="FF8040"/>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47" name="Freeform 112"/>
              <p:cNvSpPr>
                <a:spLocks/>
              </p:cNvSpPr>
              <p:nvPr/>
            </p:nvSpPr>
            <p:spPr bwMode="auto">
              <a:xfrm>
                <a:off x="3412" y="1746"/>
                <a:ext cx="98" cy="120"/>
              </a:xfrm>
              <a:custGeom>
                <a:avLst/>
                <a:gdLst>
                  <a:gd name="T0" fmla="*/ 17 w 98"/>
                  <a:gd name="T1" fmla="*/ 12 h 120"/>
                  <a:gd name="T2" fmla="*/ 47 w 98"/>
                  <a:gd name="T3" fmla="*/ 27 h 120"/>
                  <a:gd name="T4" fmla="*/ 65 w 98"/>
                  <a:gd name="T5" fmla="*/ 63 h 120"/>
                  <a:gd name="T6" fmla="*/ 89 w 98"/>
                  <a:gd name="T7" fmla="*/ 99 h 120"/>
                  <a:gd name="T8" fmla="*/ 98 w 98"/>
                  <a:gd name="T9" fmla="*/ 66 h 120"/>
                  <a:gd name="T10" fmla="*/ 65 w 98"/>
                  <a:gd name="T11" fmla="*/ 15 h 120"/>
                  <a:gd name="T12" fmla="*/ 38 w 98"/>
                  <a:gd name="T13" fmla="*/ 3 h 120"/>
                  <a:gd name="T14" fmla="*/ 2 w 98"/>
                  <a:gd name="T15" fmla="*/ 12 h 120"/>
                  <a:gd name="T16" fmla="*/ 17 w 98"/>
                  <a:gd name="T17" fmla="*/ 12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 h="120">
                    <a:moveTo>
                      <a:pt x="17" y="12"/>
                    </a:moveTo>
                    <a:cubicBezTo>
                      <a:pt x="28" y="15"/>
                      <a:pt x="47" y="27"/>
                      <a:pt x="47" y="27"/>
                    </a:cubicBezTo>
                    <a:cubicBezTo>
                      <a:pt x="54" y="38"/>
                      <a:pt x="61" y="51"/>
                      <a:pt x="65" y="63"/>
                    </a:cubicBezTo>
                    <a:cubicBezTo>
                      <a:pt x="62" y="98"/>
                      <a:pt x="57" y="120"/>
                      <a:pt x="89" y="99"/>
                    </a:cubicBezTo>
                    <a:cubicBezTo>
                      <a:pt x="93" y="88"/>
                      <a:pt x="94" y="77"/>
                      <a:pt x="98" y="66"/>
                    </a:cubicBezTo>
                    <a:cubicBezTo>
                      <a:pt x="95" y="31"/>
                      <a:pt x="96" y="23"/>
                      <a:pt x="65" y="15"/>
                    </a:cubicBezTo>
                    <a:cubicBezTo>
                      <a:pt x="57" y="10"/>
                      <a:pt x="38" y="3"/>
                      <a:pt x="38" y="3"/>
                    </a:cubicBezTo>
                    <a:cubicBezTo>
                      <a:pt x="26" y="5"/>
                      <a:pt x="6" y="0"/>
                      <a:pt x="2" y="12"/>
                    </a:cubicBezTo>
                    <a:cubicBezTo>
                      <a:pt x="0" y="17"/>
                      <a:pt x="13" y="14"/>
                      <a:pt x="17" y="12"/>
                    </a:cubicBezTo>
                    <a:close/>
                  </a:path>
                </a:pathLst>
              </a:custGeom>
              <a:solidFill>
                <a:srgbClr val="FF8040"/>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48" name="Freeform 113"/>
              <p:cNvSpPr>
                <a:spLocks/>
              </p:cNvSpPr>
              <p:nvPr/>
            </p:nvSpPr>
            <p:spPr bwMode="auto">
              <a:xfrm>
                <a:off x="3744" y="1641"/>
                <a:ext cx="96" cy="90"/>
              </a:xfrm>
              <a:custGeom>
                <a:avLst/>
                <a:gdLst>
                  <a:gd name="T0" fmla="*/ 0 w 96"/>
                  <a:gd name="T1" fmla="*/ 9 h 90"/>
                  <a:gd name="T2" fmla="*/ 66 w 96"/>
                  <a:gd name="T3" fmla="*/ 33 h 90"/>
                  <a:gd name="T4" fmla="*/ 84 w 96"/>
                  <a:gd name="T5" fmla="*/ 90 h 90"/>
                  <a:gd name="T6" fmla="*/ 96 w 96"/>
                  <a:gd name="T7" fmla="*/ 63 h 90"/>
                  <a:gd name="T8" fmla="*/ 90 w 96"/>
                  <a:gd name="T9" fmla="*/ 33 h 90"/>
                  <a:gd name="T10" fmla="*/ 0 w 96"/>
                  <a:gd name="T11" fmla="*/ 9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90">
                    <a:moveTo>
                      <a:pt x="0" y="9"/>
                    </a:moveTo>
                    <a:cubicBezTo>
                      <a:pt x="65" y="13"/>
                      <a:pt x="44" y="0"/>
                      <a:pt x="66" y="33"/>
                    </a:cubicBezTo>
                    <a:cubicBezTo>
                      <a:pt x="71" y="52"/>
                      <a:pt x="78" y="70"/>
                      <a:pt x="84" y="90"/>
                    </a:cubicBezTo>
                    <a:cubicBezTo>
                      <a:pt x="89" y="82"/>
                      <a:pt x="96" y="63"/>
                      <a:pt x="96" y="63"/>
                    </a:cubicBezTo>
                    <a:cubicBezTo>
                      <a:pt x="95" y="53"/>
                      <a:pt x="96" y="41"/>
                      <a:pt x="90" y="33"/>
                    </a:cubicBezTo>
                    <a:cubicBezTo>
                      <a:pt x="76" y="15"/>
                      <a:pt x="21" y="9"/>
                      <a:pt x="0" y="9"/>
                    </a:cubicBezTo>
                    <a:close/>
                  </a:path>
                </a:pathLst>
              </a:custGeom>
              <a:solidFill>
                <a:srgbClr val="FF8040"/>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49" name="Freeform 114"/>
              <p:cNvSpPr>
                <a:spLocks/>
              </p:cNvSpPr>
              <p:nvPr/>
            </p:nvSpPr>
            <p:spPr bwMode="auto">
              <a:xfrm>
                <a:off x="3446" y="1372"/>
                <a:ext cx="349" cy="301"/>
              </a:xfrm>
              <a:custGeom>
                <a:avLst/>
                <a:gdLst>
                  <a:gd name="T0" fmla="*/ 4 w 349"/>
                  <a:gd name="T1" fmla="*/ 26 h 301"/>
                  <a:gd name="T2" fmla="*/ 118 w 349"/>
                  <a:gd name="T3" fmla="*/ 17 h 301"/>
                  <a:gd name="T4" fmla="*/ 154 w 349"/>
                  <a:gd name="T5" fmla="*/ 8 h 301"/>
                  <a:gd name="T6" fmla="*/ 205 w 349"/>
                  <a:gd name="T7" fmla="*/ 35 h 301"/>
                  <a:gd name="T8" fmla="*/ 277 w 349"/>
                  <a:gd name="T9" fmla="*/ 68 h 301"/>
                  <a:gd name="T10" fmla="*/ 295 w 349"/>
                  <a:gd name="T11" fmla="*/ 83 h 301"/>
                  <a:gd name="T12" fmla="*/ 319 w 349"/>
                  <a:gd name="T13" fmla="*/ 110 h 301"/>
                  <a:gd name="T14" fmla="*/ 337 w 349"/>
                  <a:gd name="T15" fmla="*/ 137 h 301"/>
                  <a:gd name="T16" fmla="*/ 349 w 349"/>
                  <a:gd name="T17" fmla="*/ 155 h 301"/>
                  <a:gd name="T18" fmla="*/ 346 w 349"/>
                  <a:gd name="T19" fmla="*/ 230 h 301"/>
                  <a:gd name="T20" fmla="*/ 331 w 349"/>
                  <a:gd name="T21" fmla="*/ 248 h 301"/>
                  <a:gd name="T22" fmla="*/ 274 w 349"/>
                  <a:gd name="T23" fmla="*/ 287 h 301"/>
                  <a:gd name="T24" fmla="*/ 196 w 349"/>
                  <a:gd name="T25" fmla="*/ 263 h 301"/>
                  <a:gd name="T26" fmla="*/ 127 w 349"/>
                  <a:gd name="T27" fmla="*/ 194 h 301"/>
                  <a:gd name="T28" fmla="*/ 106 w 349"/>
                  <a:gd name="T29" fmla="*/ 149 h 301"/>
                  <a:gd name="T30" fmla="*/ 28 w 349"/>
                  <a:gd name="T31" fmla="*/ 80 h 301"/>
                  <a:gd name="T32" fmla="*/ 1 w 349"/>
                  <a:gd name="T33" fmla="*/ 47 h 301"/>
                  <a:gd name="T34" fmla="*/ 4 w 349"/>
                  <a:gd name="T35" fmla="*/ 26 h 3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49" h="301">
                    <a:moveTo>
                      <a:pt x="4" y="26"/>
                    </a:moveTo>
                    <a:cubicBezTo>
                      <a:pt x="43" y="0"/>
                      <a:pt x="0" y="26"/>
                      <a:pt x="118" y="17"/>
                    </a:cubicBezTo>
                    <a:cubicBezTo>
                      <a:pt x="130" y="16"/>
                      <a:pt x="142" y="9"/>
                      <a:pt x="154" y="8"/>
                    </a:cubicBezTo>
                    <a:cubicBezTo>
                      <a:pt x="194" y="13"/>
                      <a:pt x="176" y="19"/>
                      <a:pt x="205" y="35"/>
                    </a:cubicBezTo>
                    <a:cubicBezTo>
                      <a:pt x="228" y="48"/>
                      <a:pt x="255" y="53"/>
                      <a:pt x="277" y="68"/>
                    </a:cubicBezTo>
                    <a:cubicBezTo>
                      <a:pt x="292" y="90"/>
                      <a:pt x="272" y="64"/>
                      <a:pt x="295" y="83"/>
                    </a:cubicBezTo>
                    <a:cubicBezTo>
                      <a:pt x="305" y="91"/>
                      <a:pt x="308" y="103"/>
                      <a:pt x="319" y="110"/>
                    </a:cubicBezTo>
                    <a:cubicBezTo>
                      <a:pt x="322" y="115"/>
                      <a:pt x="332" y="130"/>
                      <a:pt x="337" y="137"/>
                    </a:cubicBezTo>
                    <a:cubicBezTo>
                      <a:pt x="341" y="143"/>
                      <a:pt x="349" y="155"/>
                      <a:pt x="349" y="155"/>
                    </a:cubicBezTo>
                    <a:cubicBezTo>
                      <a:pt x="348" y="180"/>
                      <a:pt x="349" y="205"/>
                      <a:pt x="346" y="230"/>
                    </a:cubicBezTo>
                    <a:cubicBezTo>
                      <a:pt x="345" y="235"/>
                      <a:pt x="333" y="245"/>
                      <a:pt x="331" y="248"/>
                    </a:cubicBezTo>
                    <a:cubicBezTo>
                      <a:pt x="310" y="274"/>
                      <a:pt x="312" y="282"/>
                      <a:pt x="274" y="287"/>
                    </a:cubicBezTo>
                    <a:cubicBezTo>
                      <a:pt x="233" y="301"/>
                      <a:pt x="230" y="274"/>
                      <a:pt x="196" y="263"/>
                    </a:cubicBezTo>
                    <a:cubicBezTo>
                      <a:pt x="176" y="237"/>
                      <a:pt x="150" y="217"/>
                      <a:pt x="127" y="194"/>
                    </a:cubicBezTo>
                    <a:cubicBezTo>
                      <a:pt x="115" y="182"/>
                      <a:pt x="115" y="163"/>
                      <a:pt x="106" y="149"/>
                    </a:cubicBezTo>
                    <a:cubicBezTo>
                      <a:pt x="88" y="120"/>
                      <a:pt x="56" y="99"/>
                      <a:pt x="28" y="80"/>
                    </a:cubicBezTo>
                    <a:cubicBezTo>
                      <a:pt x="20" y="68"/>
                      <a:pt x="12" y="54"/>
                      <a:pt x="1" y="47"/>
                    </a:cubicBezTo>
                    <a:cubicBezTo>
                      <a:pt x="4" y="28"/>
                      <a:pt x="4" y="35"/>
                      <a:pt x="4" y="26"/>
                    </a:cubicBezTo>
                    <a:close/>
                  </a:path>
                </a:pathLst>
              </a:custGeom>
              <a:solidFill>
                <a:srgbClr val="FFA080"/>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50" name="Freeform 115"/>
              <p:cNvSpPr>
                <a:spLocks/>
              </p:cNvSpPr>
              <p:nvPr/>
            </p:nvSpPr>
            <p:spPr bwMode="auto">
              <a:xfrm>
                <a:off x="3460" y="1386"/>
                <a:ext cx="272" cy="273"/>
              </a:xfrm>
              <a:custGeom>
                <a:avLst/>
                <a:gdLst>
                  <a:gd name="T0" fmla="*/ 5 w 272"/>
                  <a:gd name="T1" fmla="*/ 0 h 273"/>
                  <a:gd name="T2" fmla="*/ 59 w 272"/>
                  <a:gd name="T3" fmla="*/ 39 h 273"/>
                  <a:gd name="T4" fmla="*/ 86 w 272"/>
                  <a:gd name="T5" fmla="*/ 72 h 273"/>
                  <a:gd name="T6" fmla="*/ 107 w 272"/>
                  <a:gd name="T7" fmla="*/ 96 h 273"/>
                  <a:gd name="T8" fmla="*/ 167 w 272"/>
                  <a:gd name="T9" fmla="*/ 165 h 273"/>
                  <a:gd name="T10" fmla="*/ 185 w 272"/>
                  <a:gd name="T11" fmla="*/ 174 h 273"/>
                  <a:gd name="T12" fmla="*/ 203 w 272"/>
                  <a:gd name="T13" fmla="*/ 180 h 273"/>
                  <a:gd name="T14" fmla="*/ 230 w 272"/>
                  <a:gd name="T15" fmla="*/ 201 h 273"/>
                  <a:gd name="T16" fmla="*/ 263 w 272"/>
                  <a:gd name="T17" fmla="*/ 222 h 273"/>
                  <a:gd name="T18" fmla="*/ 269 w 272"/>
                  <a:gd name="T19" fmla="*/ 240 h 273"/>
                  <a:gd name="T20" fmla="*/ 272 w 272"/>
                  <a:gd name="T21" fmla="*/ 249 h 273"/>
                  <a:gd name="T22" fmla="*/ 266 w 272"/>
                  <a:gd name="T23" fmla="*/ 231 h 273"/>
                  <a:gd name="T24" fmla="*/ 245 w 272"/>
                  <a:gd name="T25" fmla="*/ 225 h 273"/>
                  <a:gd name="T26" fmla="*/ 209 w 272"/>
                  <a:gd name="T27" fmla="*/ 207 h 273"/>
                  <a:gd name="T28" fmla="*/ 215 w 272"/>
                  <a:gd name="T29" fmla="*/ 252 h 273"/>
                  <a:gd name="T30" fmla="*/ 218 w 272"/>
                  <a:gd name="T31" fmla="*/ 270 h 273"/>
                  <a:gd name="T32" fmla="*/ 212 w 272"/>
                  <a:gd name="T33" fmla="*/ 261 h 273"/>
                  <a:gd name="T34" fmla="*/ 206 w 272"/>
                  <a:gd name="T35" fmla="*/ 243 h 273"/>
                  <a:gd name="T36" fmla="*/ 197 w 272"/>
                  <a:gd name="T37" fmla="*/ 231 h 273"/>
                  <a:gd name="T38" fmla="*/ 173 w 272"/>
                  <a:gd name="T39" fmla="*/ 186 h 273"/>
                  <a:gd name="T40" fmla="*/ 149 w 272"/>
                  <a:gd name="T41" fmla="*/ 153 h 273"/>
                  <a:gd name="T42" fmla="*/ 125 w 272"/>
                  <a:gd name="T43" fmla="*/ 132 h 273"/>
                  <a:gd name="T44" fmla="*/ 104 w 272"/>
                  <a:gd name="T45" fmla="*/ 108 h 273"/>
                  <a:gd name="T46" fmla="*/ 92 w 272"/>
                  <a:gd name="T47" fmla="*/ 93 h 273"/>
                  <a:gd name="T48" fmla="*/ 59 w 272"/>
                  <a:gd name="T49" fmla="*/ 60 h 273"/>
                  <a:gd name="T50" fmla="*/ 53 w 272"/>
                  <a:gd name="T51" fmla="*/ 51 h 273"/>
                  <a:gd name="T52" fmla="*/ 44 w 272"/>
                  <a:gd name="T53" fmla="*/ 48 h 273"/>
                  <a:gd name="T54" fmla="*/ 32 w 272"/>
                  <a:gd name="T55" fmla="*/ 36 h 273"/>
                  <a:gd name="T56" fmla="*/ 5 w 272"/>
                  <a:gd name="T57" fmla="*/ 0 h 2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72" h="273">
                    <a:moveTo>
                      <a:pt x="5" y="0"/>
                    </a:moveTo>
                    <a:cubicBezTo>
                      <a:pt x="27" y="7"/>
                      <a:pt x="40" y="27"/>
                      <a:pt x="59" y="39"/>
                    </a:cubicBezTo>
                    <a:cubicBezTo>
                      <a:pt x="68" y="53"/>
                      <a:pt x="73" y="63"/>
                      <a:pt x="86" y="72"/>
                    </a:cubicBezTo>
                    <a:cubicBezTo>
                      <a:pt x="90" y="84"/>
                      <a:pt x="96" y="89"/>
                      <a:pt x="107" y="96"/>
                    </a:cubicBezTo>
                    <a:cubicBezTo>
                      <a:pt x="124" y="121"/>
                      <a:pt x="142" y="148"/>
                      <a:pt x="167" y="165"/>
                    </a:cubicBezTo>
                    <a:cubicBezTo>
                      <a:pt x="173" y="169"/>
                      <a:pt x="179" y="171"/>
                      <a:pt x="185" y="174"/>
                    </a:cubicBezTo>
                    <a:cubicBezTo>
                      <a:pt x="191" y="177"/>
                      <a:pt x="203" y="180"/>
                      <a:pt x="203" y="180"/>
                    </a:cubicBezTo>
                    <a:cubicBezTo>
                      <a:pt x="211" y="188"/>
                      <a:pt x="230" y="201"/>
                      <a:pt x="230" y="201"/>
                    </a:cubicBezTo>
                    <a:cubicBezTo>
                      <a:pt x="238" y="213"/>
                      <a:pt x="251" y="214"/>
                      <a:pt x="263" y="222"/>
                    </a:cubicBezTo>
                    <a:cubicBezTo>
                      <a:pt x="265" y="228"/>
                      <a:pt x="267" y="234"/>
                      <a:pt x="269" y="240"/>
                    </a:cubicBezTo>
                    <a:cubicBezTo>
                      <a:pt x="270" y="243"/>
                      <a:pt x="272" y="249"/>
                      <a:pt x="272" y="249"/>
                    </a:cubicBezTo>
                    <a:cubicBezTo>
                      <a:pt x="272" y="249"/>
                      <a:pt x="272" y="233"/>
                      <a:pt x="266" y="231"/>
                    </a:cubicBezTo>
                    <a:cubicBezTo>
                      <a:pt x="253" y="227"/>
                      <a:pt x="260" y="229"/>
                      <a:pt x="245" y="225"/>
                    </a:cubicBezTo>
                    <a:cubicBezTo>
                      <a:pt x="234" y="218"/>
                      <a:pt x="221" y="211"/>
                      <a:pt x="209" y="207"/>
                    </a:cubicBezTo>
                    <a:cubicBezTo>
                      <a:pt x="191" y="213"/>
                      <a:pt x="206" y="239"/>
                      <a:pt x="215" y="252"/>
                    </a:cubicBezTo>
                    <a:cubicBezTo>
                      <a:pt x="216" y="258"/>
                      <a:pt x="220" y="264"/>
                      <a:pt x="218" y="270"/>
                    </a:cubicBezTo>
                    <a:cubicBezTo>
                      <a:pt x="217" y="273"/>
                      <a:pt x="213" y="264"/>
                      <a:pt x="212" y="261"/>
                    </a:cubicBezTo>
                    <a:cubicBezTo>
                      <a:pt x="209" y="255"/>
                      <a:pt x="210" y="248"/>
                      <a:pt x="206" y="243"/>
                    </a:cubicBezTo>
                    <a:cubicBezTo>
                      <a:pt x="203" y="239"/>
                      <a:pt x="200" y="235"/>
                      <a:pt x="197" y="231"/>
                    </a:cubicBezTo>
                    <a:cubicBezTo>
                      <a:pt x="192" y="215"/>
                      <a:pt x="185" y="198"/>
                      <a:pt x="173" y="186"/>
                    </a:cubicBezTo>
                    <a:cubicBezTo>
                      <a:pt x="168" y="171"/>
                      <a:pt x="161" y="161"/>
                      <a:pt x="149" y="153"/>
                    </a:cubicBezTo>
                    <a:cubicBezTo>
                      <a:pt x="143" y="144"/>
                      <a:pt x="125" y="132"/>
                      <a:pt x="125" y="132"/>
                    </a:cubicBezTo>
                    <a:cubicBezTo>
                      <a:pt x="111" y="111"/>
                      <a:pt x="119" y="118"/>
                      <a:pt x="104" y="108"/>
                    </a:cubicBezTo>
                    <a:cubicBezTo>
                      <a:pt x="93" y="75"/>
                      <a:pt x="111" y="124"/>
                      <a:pt x="92" y="93"/>
                    </a:cubicBezTo>
                    <a:cubicBezTo>
                      <a:pt x="79" y="73"/>
                      <a:pt x="87" y="69"/>
                      <a:pt x="59" y="60"/>
                    </a:cubicBezTo>
                    <a:cubicBezTo>
                      <a:pt x="57" y="57"/>
                      <a:pt x="56" y="53"/>
                      <a:pt x="53" y="51"/>
                    </a:cubicBezTo>
                    <a:cubicBezTo>
                      <a:pt x="51" y="49"/>
                      <a:pt x="46" y="50"/>
                      <a:pt x="44" y="48"/>
                    </a:cubicBezTo>
                    <a:cubicBezTo>
                      <a:pt x="28" y="32"/>
                      <a:pt x="56" y="44"/>
                      <a:pt x="32" y="36"/>
                    </a:cubicBezTo>
                    <a:cubicBezTo>
                      <a:pt x="25" y="26"/>
                      <a:pt x="0" y="10"/>
                      <a:pt x="5" y="0"/>
                    </a:cubicBezTo>
                    <a:close/>
                  </a:path>
                </a:pathLst>
              </a:custGeom>
              <a:solidFill>
                <a:srgbClr val="FF8040"/>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51" name="Freeform 116"/>
              <p:cNvSpPr>
                <a:spLocks/>
              </p:cNvSpPr>
              <p:nvPr/>
            </p:nvSpPr>
            <p:spPr bwMode="auto">
              <a:xfrm>
                <a:off x="3666" y="1386"/>
                <a:ext cx="118" cy="168"/>
              </a:xfrm>
              <a:custGeom>
                <a:avLst/>
                <a:gdLst>
                  <a:gd name="T0" fmla="*/ 0 w 118"/>
                  <a:gd name="T1" fmla="*/ 0 h 168"/>
                  <a:gd name="T2" fmla="*/ 18 w 118"/>
                  <a:gd name="T3" fmla="*/ 9 h 168"/>
                  <a:gd name="T4" fmla="*/ 36 w 118"/>
                  <a:gd name="T5" fmla="*/ 33 h 168"/>
                  <a:gd name="T6" fmla="*/ 84 w 118"/>
                  <a:gd name="T7" fmla="*/ 75 h 168"/>
                  <a:gd name="T8" fmla="*/ 111 w 118"/>
                  <a:gd name="T9" fmla="*/ 99 h 168"/>
                  <a:gd name="T10" fmla="*/ 114 w 118"/>
                  <a:gd name="T11" fmla="*/ 168 h 168"/>
                  <a:gd name="T12" fmla="*/ 78 w 118"/>
                  <a:gd name="T13" fmla="*/ 102 h 168"/>
                  <a:gd name="T14" fmla="*/ 48 w 118"/>
                  <a:gd name="T15" fmla="*/ 69 h 168"/>
                  <a:gd name="T16" fmla="*/ 30 w 118"/>
                  <a:gd name="T17" fmla="*/ 51 h 168"/>
                  <a:gd name="T18" fmla="*/ 15 w 118"/>
                  <a:gd name="T19" fmla="*/ 24 h 168"/>
                  <a:gd name="T20" fmla="*/ 0 w 118"/>
                  <a:gd name="T21" fmla="*/ 0 h 1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8" h="168">
                    <a:moveTo>
                      <a:pt x="0" y="0"/>
                    </a:moveTo>
                    <a:cubicBezTo>
                      <a:pt x="6" y="4"/>
                      <a:pt x="13" y="4"/>
                      <a:pt x="18" y="9"/>
                    </a:cubicBezTo>
                    <a:cubicBezTo>
                      <a:pt x="26" y="17"/>
                      <a:pt x="25" y="26"/>
                      <a:pt x="36" y="33"/>
                    </a:cubicBezTo>
                    <a:cubicBezTo>
                      <a:pt x="47" y="49"/>
                      <a:pt x="65" y="69"/>
                      <a:pt x="84" y="75"/>
                    </a:cubicBezTo>
                    <a:cubicBezTo>
                      <a:pt x="95" y="83"/>
                      <a:pt x="104" y="88"/>
                      <a:pt x="111" y="99"/>
                    </a:cubicBezTo>
                    <a:cubicBezTo>
                      <a:pt x="118" y="129"/>
                      <a:pt x="117" y="125"/>
                      <a:pt x="114" y="168"/>
                    </a:cubicBezTo>
                    <a:cubicBezTo>
                      <a:pt x="109" y="141"/>
                      <a:pt x="101" y="117"/>
                      <a:pt x="78" y="102"/>
                    </a:cubicBezTo>
                    <a:cubicBezTo>
                      <a:pt x="70" y="90"/>
                      <a:pt x="58" y="80"/>
                      <a:pt x="48" y="69"/>
                    </a:cubicBezTo>
                    <a:cubicBezTo>
                      <a:pt x="42" y="63"/>
                      <a:pt x="30" y="51"/>
                      <a:pt x="30" y="51"/>
                    </a:cubicBezTo>
                    <a:cubicBezTo>
                      <a:pt x="27" y="41"/>
                      <a:pt x="15" y="24"/>
                      <a:pt x="15" y="24"/>
                    </a:cubicBezTo>
                    <a:cubicBezTo>
                      <a:pt x="11" y="7"/>
                      <a:pt x="15" y="15"/>
                      <a:pt x="0" y="0"/>
                    </a:cubicBezTo>
                    <a:close/>
                  </a:path>
                </a:pathLst>
              </a:custGeom>
              <a:solidFill>
                <a:srgbClr val="FF8040"/>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31831" name="Text Box 117"/>
            <p:cNvSpPr txBox="1">
              <a:spLocks noChangeArrowheads="1"/>
            </p:cNvSpPr>
            <p:nvPr/>
          </p:nvSpPr>
          <p:spPr bwMode="auto">
            <a:xfrm rot="-2121798">
              <a:off x="1153" y="2050"/>
              <a:ext cx="689"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1400" b="0" i="0">
                  <a:latin typeface="Tahoma" pitchFamily="34" charset="0"/>
                </a:rPr>
                <a:t>350nits</a:t>
              </a:r>
            </a:p>
          </p:txBody>
        </p:sp>
        <p:sp>
          <p:nvSpPr>
            <p:cNvPr id="31832" name="Freeform 118"/>
            <p:cNvSpPr>
              <a:spLocks/>
            </p:cNvSpPr>
            <p:nvPr/>
          </p:nvSpPr>
          <p:spPr bwMode="auto">
            <a:xfrm>
              <a:off x="1740" y="1593"/>
              <a:ext cx="293" cy="702"/>
            </a:xfrm>
            <a:custGeom>
              <a:avLst/>
              <a:gdLst>
                <a:gd name="T0" fmla="*/ 768 w 237"/>
                <a:gd name="T1" fmla="*/ 0 h 591"/>
                <a:gd name="T2" fmla="*/ 205 w 237"/>
                <a:gd name="T3" fmla="*/ 121 h 591"/>
                <a:gd name="T4" fmla="*/ 0 w 237"/>
                <a:gd name="T5" fmla="*/ 392 h 591"/>
                <a:gd name="T6" fmla="*/ 40 w 237"/>
                <a:gd name="T7" fmla="*/ 850 h 591"/>
                <a:gd name="T8" fmla="*/ 723 w 237"/>
                <a:gd name="T9" fmla="*/ 1365 h 591"/>
                <a:gd name="T10" fmla="*/ 1047 w 237"/>
                <a:gd name="T11" fmla="*/ 1973 h 5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7" h="591">
                  <a:moveTo>
                    <a:pt x="173" y="0"/>
                  </a:moveTo>
                  <a:cubicBezTo>
                    <a:pt x="115" y="7"/>
                    <a:pt x="91" y="6"/>
                    <a:pt x="46" y="36"/>
                  </a:cubicBezTo>
                  <a:cubicBezTo>
                    <a:pt x="4" y="99"/>
                    <a:pt x="16" y="70"/>
                    <a:pt x="0" y="118"/>
                  </a:cubicBezTo>
                  <a:cubicBezTo>
                    <a:pt x="3" y="164"/>
                    <a:pt x="2" y="210"/>
                    <a:pt x="9" y="255"/>
                  </a:cubicBezTo>
                  <a:cubicBezTo>
                    <a:pt x="17" y="306"/>
                    <a:pt x="122" y="381"/>
                    <a:pt x="164" y="409"/>
                  </a:cubicBezTo>
                  <a:cubicBezTo>
                    <a:pt x="210" y="478"/>
                    <a:pt x="237" y="502"/>
                    <a:pt x="237" y="591"/>
                  </a:cubicBezTo>
                </a:path>
              </a:pathLst>
            </a:custGeom>
            <a:noFill/>
            <a:ln w="2857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33" name="Freeform 119"/>
            <p:cNvSpPr>
              <a:spLocks/>
            </p:cNvSpPr>
            <p:nvPr/>
          </p:nvSpPr>
          <p:spPr bwMode="auto">
            <a:xfrm>
              <a:off x="1685" y="2695"/>
              <a:ext cx="435" cy="433"/>
            </a:xfrm>
            <a:custGeom>
              <a:avLst/>
              <a:gdLst>
                <a:gd name="T0" fmla="*/ 364 w 351"/>
                <a:gd name="T1" fmla="*/ 30 h 365"/>
                <a:gd name="T2" fmla="*/ 198 w 351"/>
                <a:gd name="T3" fmla="*/ 301 h 365"/>
                <a:gd name="T4" fmla="*/ 319 w 351"/>
                <a:gd name="T5" fmla="*/ 1202 h 365"/>
                <a:gd name="T6" fmla="*/ 814 w 351"/>
                <a:gd name="T7" fmla="*/ 1172 h 365"/>
                <a:gd name="T8" fmla="*/ 1055 w 351"/>
                <a:gd name="T9" fmla="*/ 1051 h 365"/>
                <a:gd name="T10" fmla="*/ 1136 w 351"/>
                <a:gd name="T11" fmla="*/ 960 h 365"/>
                <a:gd name="T12" fmla="*/ 1259 w 351"/>
                <a:gd name="T13" fmla="*/ 871 h 365"/>
                <a:gd name="T14" fmla="*/ 1425 w 351"/>
                <a:gd name="T15" fmla="*/ 603 h 365"/>
                <a:gd name="T16" fmla="*/ 1502 w 351"/>
                <a:gd name="T17" fmla="*/ 123 h 365"/>
                <a:gd name="T18" fmla="*/ 1502 w 351"/>
                <a:gd name="T19" fmla="*/ 0 h 3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1" h="365">
                  <a:moveTo>
                    <a:pt x="81" y="9"/>
                  </a:moveTo>
                  <a:cubicBezTo>
                    <a:pt x="58" y="74"/>
                    <a:pt x="73" y="48"/>
                    <a:pt x="44" y="91"/>
                  </a:cubicBezTo>
                  <a:cubicBezTo>
                    <a:pt x="15" y="181"/>
                    <a:pt x="0" y="293"/>
                    <a:pt x="71" y="364"/>
                  </a:cubicBezTo>
                  <a:cubicBezTo>
                    <a:pt x="108" y="361"/>
                    <a:pt x="146" y="365"/>
                    <a:pt x="181" y="355"/>
                  </a:cubicBezTo>
                  <a:cubicBezTo>
                    <a:pt x="202" y="349"/>
                    <a:pt x="235" y="319"/>
                    <a:pt x="235" y="319"/>
                  </a:cubicBezTo>
                  <a:cubicBezTo>
                    <a:pt x="241" y="310"/>
                    <a:pt x="246" y="300"/>
                    <a:pt x="253" y="291"/>
                  </a:cubicBezTo>
                  <a:cubicBezTo>
                    <a:pt x="261" y="281"/>
                    <a:pt x="274" y="275"/>
                    <a:pt x="281" y="264"/>
                  </a:cubicBezTo>
                  <a:cubicBezTo>
                    <a:pt x="293" y="246"/>
                    <a:pt x="310" y="204"/>
                    <a:pt x="317" y="182"/>
                  </a:cubicBezTo>
                  <a:cubicBezTo>
                    <a:pt x="323" y="134"/>
                    <a:pt x="320" y="83"/>
                    <a:pt x="335" y="37"/>
                  </a:cubicBezTo>
                  <a:cubicBezTo>
                    <a:pt x="345" y="5"/>
                    <a:pt x="351" y="16"/>
                    <a:pt x="335" y="0"/>
                  </a:cubicBezTo>
                </a:path>
              </a:pathLst>
            </a:custGeom>
            <a:noFill/>
            <a:ln w="2857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34" name="Rectangle 120"/>
            <p:cNvSpPr>
              <a:spLocks noChangeArrowheads="1"/>
            </p:cNvSpPr>
            <p:nvPr/>
          </p:nvSpPr>
          <p:spPr bwMode="auto">
            <a:xfrm>
              <a:off x="1032" y="1017"/>
              <a:ext cx="617" cy="913"/>
            </a:xfrm>
            <a:prstGeom prst="rect">
              <a:avLst/>
            </a:prstGeom>
            <a:solidFill>
              <a:schemeClr val="tx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grpSp>
      <p:sp>
        <p:nvSpPr>
          <p:cNvPr id="31748" name="Text Box 121"/>
          <p:cNvSpPr txBox="1">
            <a:spLocks noChangeArrowheads="1"/>
          </p:cNvSpPr>
          <p:nvPr/>
        </p:nvSpPr>
        <p:spPr bwMode="auto">
          <a:xfrm>
            <a:off x="1008063" y="5046663"/>
            <a:ext cx="3302000" cy="1249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1600" b="0" i="0">
                <a:latin typeface="Arial Rounded MT Bold" pitchFamily="34" charset="0"/>
              </a:rPr>
              <a:t>Intrinsic Contrast Ratio</a:t>
            </a:r>
          </a:p>
          <a:p>
            <a:pPr>
              <a:spcBef>
                <a:spcPct val="0"/>
              </a:spcBef>
              <a:buClrTx/>
              <a:buSzTx/>
              <a:buFontTx/>
              <a:buNone/>
            </a:pPr>
            <a:r>
              <a:rPr lang="en-US" altLang="en-US" sz="1200" b="0" i="0">
                <a:latin typeface="Arial Rounded MT Bold" pitchFamily="34" charset="0"/>
              </a:rPr>
              <a:t>On the surface, the display, may read a 300:1 contrast ratio.  This does not take into account ambient lighting. In addition, the light meter is measuring total flux regardless of angular distribution</a:t>
            </a:r>
          </a:p>
        </p:txBody>
      </p:sp>
      <p:grpSp>
        <p:nvGrpSpPr>
          <p:cNvPr id="31749" name="Group 122"/>
          <p:cNvGrpSpPr>
            <a:grpSpLocks/>
          </p:cNvGrpSpPr>
          <p:nvPr/>
        </p:nvGrpSpPr>
        <p:grpSpPr bwMode="auto">
          <a:xfrm>
            <a:off x="4238625" y="1585913"/>
            <a:ext cx="2287588" cy="1654175"/>
            <a:chOff x="835" y="1341"/>
            <a:chExt cx="1250" cy="897"/>
          </a:xfrm>
        </p:grpSpPr>
        <p:sp>
          <p:nvSpPr>
            <p:cNvPr id="31791" name="Freeform 123"/>
            <p:cNvSpPr>
              <a:spLocks/>
            </p:cNvSpPr>
            <p:nvPr/>
          </p:nvSpPr>
          <p:spPr bwMode="auto">
            <a:xfrm>
              <a:off x="858" y="1341"/>
              <a:ext cx="1227" cy="897"/>
            </a:xfrm>
            <a:custGeom>
              <a:avLst/>
              <a:gdLst>
                <a:gd name="T0" fmla="*/ 0 w 2272"/>
                <a:gd name="T1" fmla="*/ 0 h 1624"/>
                <a:gd name="T2" fmla="*/ 30 w 2272"/>
                <a:gd name="T3" fmla="*/ 0 h 1624"/>
                <a:gd name="T4" fmla="*/ 30 w 2272"/>
                <a:gd name="T5" fmla="*/ 4 h 1624"/>
                <a:gd name="T6" fmla="*/ 29 w 2272"/>
                <a:gd name="T7" fmla="*/ 4 h 1624"/>
                <a:gd name="T8" fmla="*/ 29 w 2272"/>
                <a:gd name="T9" fmla="*/ 22 h 1624"/>
                <a:gd name="T10" fmla="*/ 30 w 2272"/>
                <a:gd name="T11" fmla="*/ 22 h 1624"/>
                <a:gd name="T12" fmla="*/ 30 w 2272"/>
                <a:gd name="T13" fmla="*/ 25 h 1624"/>
                <a:gd name="T14" fmla="*/ 0 w 2272"/>
                <a:gd name="T15" fmla="*/ 25 h 1624"/>
                <a:gd name="T16" fmla="*/ 0 w 2272"/>
                <a:gd name="T17" fmla="*/ 0 h 16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72" h="1624">
                  <a:moveTo>
                    <a:pt x="0" y="0"/>
                  </a:moveTo>
                  <a:lnTo>
                    <a:pt x="2271" y="0"/>
                  </a:lnTo>
                  <a:lnTo>
                    <a:pt x="2271" y="256"/>
                  </a:lnTo>
                  <a:lnTo>
                    <a:pt x="2184" y="256"/>
                  </a:lnTo>
                  <a:lnTo>
                    <a:pt x="2184" y="1367"/>
                  </a:lnTo>
                  <a:lnTo>
                    <a:pt x="2271" y="1367"/>
                  </a:lnTo>
                  <a:lnTo>
                    <a:pt x="2271" y="1623"/>
                  </a:lnTo>
                  <a:lnTo>
                    <a:pt x="0" y="1623"/>
                  </a:lnTo>
                  <a:lnTo>
                    <a:pt x="0" y="0"/>
                  </a:lnTo>
                </a:path>
              </a:pathLst>
            </a:custGeom>
            <a:solidFill>
              <a:srgbClr val="C0C0C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92" name="Rectangle 124"/>
            <p:cNvSpPr>
              <a:spLocks noChangeArrowheads="1"/>
            </p:cNvSpPr>
            <p:nvPr/>
          </p:nvSpPr>
          <p:spPr bwMode="auto">
            <a:xfrm>
              <a:off x="910" y="1395"/>
              <a:ext cx="1073" cy="825"/>
            </a:xfrm>
            <a:prstGeom prst="rect">
              <a:avLst/>
            </a:prstGeom>
            <a:solidFill>
              <a:srgbClr val="C0C0C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1793" name="Rectangle 125"/>
            <p:cNvSpPr>
              <a:spLocks noChangeArrowheads="1"/>
            </p:cNvSpPr>
            <p:nvPr/>
          </p:nvSpPr>
          <p:spPr bwMode="auto">
            <a:xfrm>
              <a:off x="947" y="1391"/>
              <a:ext cx="1030" cy="802"/>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1794" name="Freeform 126"/>
            <p:cNvSpPr>
              <a:spLocks/>
            </p:cNvSpPr>
            <p:nvPr/>
          </p:nvSpPr>
          <p:spPr bwMode="auto">
            <a:xfrm>
              <a:off x="1998" y="1478"/>
              <a:ext cx="81" cy="28"/>
            </a:xfrm>
            <a:custGeom>
              <a:avLst/>
              <a:gdLst>
                <a:gd name="T0" fmla="*/ 2 w 150"/>
                <a:gd name="T1" fmla="*/ 1 h 51"/>
                <a:gd name="T2" fmla="*/ 2 w 150"/>
                <a:gd name="T3" fmla="*/ 1 h 51"/>
                <a:gd name="T4" fmla="*/ 0 w 150"/>
                <a:gd name="T5" fmla="*/ 1 h 51"/>
                <a:gd name="T6" fmla="*/ 1 w 150"/>
                <a:gd name="T7" fmla="*/ 0 h 51"/>
                <a:gd name="T8" fmla="*/ 2 w 150"/>
                <a:gd name="T9" fmla="*/ 1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51">
                  <a:moveTo>
                    <a:pt x="149" y="21"/>
                  </a:moveTo>
                  <a:lnTo>
                    <a:pt x="105" y="50"/>
                  </a:lnTo>
                  <a:lnTo>
                    <a:pt x="0" y="50"/>
                  </a:lnTo>
                  <a:lnTo>
                    <a:pt x="18" y="0"/>
                  </a:lnTo>
                  <a:lnTo>
                    <a:pt x="149" y="21"/>
                  </a:lnTo>
                </a:path>
              </a:pathLst>
            </a:custGeom>
            <a:solidFill>
              <a:schemeClr val="bg2"/>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95" name="Oval 127"/>
            <p:cNvSpPr>
              <a:spLocks noChangeArrowheads="1"/>
            </p:cNvSpPr>
            <p:nvPr/>
          </p:nvSpPr>
          <p:spPr bwMode="auto">
            <a:xfrm>
              <a:off x="876" y="1374"/>
              <a:ext cx="18" cy="17"/>
            </a:xfrm>
            <a:prstGeom prst="ellipse">
              <a:avLst/>
            </a:prstGeom>
            <a:solidFill>
              <a:schemeClr val="tx1"/>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1796" name="Oval 128"/>
            <p:cNvSpPr>
              <a:spLocks noChangeArrowheads="1"/>
            </p:cNvSpPr>
            <p:nvPr/>
          </p:nvSpPr>
          <p:spPr bwMode="auto">
            <a:xfrm>
              <a:off x="883" y="2187"/>
              <a:ext cx="17" cy="18"/>
            </a:xfrm>
            <a:prstGeom prst="ellipse">
              <a:avLst/>
            </a:prstGeom>
            <a:solidFill>
              <a:schemeClr val="tx1"/>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1797" name="Oval 129"/>
            <p:cNvSpPr>
              <a:spLocks noChangeArrowheads="1"/>
            </p:cNvSpPr>
            <p:nvPr/>
          </p:nvSpPr>
          <p:spPr bwMode="auto">
            <a:xfrm>
              <a:off x="2038" y="1439"/>
              <a:ext cx="25" cy="25"/>
            </a:xfrm>
            <a:prstGeom prst="ellipse">
              <a:avLst/>
            </a:prstGeom>
            <a:solidFill>
              <a:schemeClr val="tx1"/>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1798" name="Freeform 130"/>
            <p:cNvSpPr>
              <a:spLocks/>
            </p:cNvSpPr>
            <p:nvPr/>
          </p:nvSpPr>
          <p:spPr bwMode="auto">
            <a:xfrm>
              <a:off x="835" y="1342"/>
              <a:ext cx="19" cy="893"/>
            </a:xfrm>
            <a:custGeom>
              <a:avLst/>
              <a:gdLst>
                <a:gd name="T0" fmla="*/ 1 w 36"/>
                <a:gd name="T1" fmla="*/ 0 h 1616"/>
                <a:gd name="T2" fmla="*/ 0 w 36"/>
                <a:gd name="T3" fmla="*/ 1 h 1616"/>
                <a:gd name="T4" fmla="*/ 0 w 36"/>
                <a:gd name="T5" fmla="*/ 24 h 1616"/>
                <a:gd name="T6" fmla="*/ 1 w 36"/>
                <a:gd name="T7" fmla="*/ 25 h 1616"/>
                <a:gd name="T8" fmla="*/ 1 w 36"/>
                <a:gd name="T9" fmla="*/ 0 h 16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616">
                  <a:moveTo>
                    <a:pt x="35" y="0"/>
                  </a:moveTo>
                  <a:lnTo>
                    <a:pt x="0" y="82"/>
                  </a:lnTo>
                  <a:lnTo>
                    <a:pt x="0" y="1507"/>
                  </a:lnTo>
                  <a:lnTo>
                    <a:pt x="35" y="1615"/>
                  </a:lnTo>
                  <a:lnTo>
                    <a:pt x="35" y="0"/>
                  </a:lnTo>
                </a:path>
              </a:pathLst>
            </a:custGeom>
            <a:solidFill>
              <a:schemeClr val="bg2"/>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1750" name="Group 131"/>
          <p:cNvGrpSpPr>
            <a:grpSpLocks/>
          </p:cNvGrpSpPr>
          <p:nvPr/>
        </p:nvGrpSpPr>
        <p:grpSpPr bwMode="auto">
          <a:xfrm rot="577280">
            <a:off x="6704013" y="3663950"/>
            <a:ext cx="1639887" cy="881063"/>
            <a:chOff x="4393" y="2355"/>
            <a:chExt cx="1033" cy="555"/>
          </a:xfrm>
        </p:grpSpPr>
        <p:grpSp>
          <p:nvGrpSpPr>
            <p:cNvPr id="31781" name="Group 132"/>
            <p:cNvGrpSpPr>
              <a:grpSpLocks/>
            </p:cNvGrpSpPr>
            <p:nvPr/>
          </p:nvGrpSpPr>
          <p:grpSpPr bwMode="auto">
            <a:xfrm>
              <a:off x="4393" y="2429"/>
              <a:ext cx="255" cy="252"/>
              <a:chOff x="2909" y="3156"/>
              <a:chExt cx="360" cy="486"/>
            </a:xfrm>
          </p:grpSpPr>
          <p:sp>
            <p:nvSpPr>
              <p:cNvPr id="31788" name="Oval 133"/>
              <p:cNvSpPr>
                <a:spLocks noChangeArrowheads="1"/>
              </p:cNvSpPr>
              <p:nvPr/>
            </p:nvSpPr>
            <p:spPr bwMode="auto">
              <a:xfrm>
                <a:off x="2909" y="3156"/>
                <a:ext cx="290" cy="418"/>
              </a:xfrm>
              <a:prstGeom prst="ellipse">
                <a:avLst/>
              </a:prstGeom>
              <a:solidFill>
                <a:srgbClr val="FF66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1789" name="Oval 134"/>
              <p:cNvSpPr>
                <a:spLocks noChangeArrowheads="1"/>
              </p:cNvSpPr>
              <p:nvPr/>
            </p:nvSpPr>
            <p:spPr bwMode="auto">
              <a:xfrm>
                <a:off x="3005" y="3242"/>
                <a:ext cx="264" cy="400"/>
              </a:xfrm>
              <a:prstGeom prst="ellipse">
                <a:avLst/>
              </a:prstGeom>
              <a:solidFill>
                <a:srgbClr val="FF66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1790" name="Oval 135"/>
              <p:cNvSpPr>
                <a:spLocks noChangeArrowheads="1"/>
              </p:cNvSpPr>
              <p:nvPr/>
            </p:nvSpPr>
            <p:spPr bwMode="auto">
              <a:xfrm>
                <a:off x="2999" y="3236"/>
                <a:ext cx="264" cy="400"/>
              </a:xfrm>
              <a:prstGeom prst="ellipse">
                <a:avLst/>
              </a:prstGeom>
              <a:solidFill>
                <a:srgbClr val="FF66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grpSp>
        <p:sp>
          <p:nvSpPr>
            <p:cNvPr id="31782" name="Freeform 136"/>
            <p:cNvSpPr>
              <a:spLocks/>
            </p:cNvSpPr>
            <p:nvPr/>
          </p:nvSpPr>
          <p:spPr bwMode="auto">
            <a:xfrm>
              <a:off x="4500" y="2355"/>
              <a:ext cx="926" cy="555"/>
            </a:xfrm>
            <a:custGeom>
              <a:avLst/>
              <a:gdLst>
                <a:gd name="T0" fmla="*/ 56 w 1309"/>
                <a:gd name="T1" fmla="*/ 0 h 828"/>
                <a:gd name="T2" fmla="*/ 6 w 1309"/>
                <a:gd name="T3" fmla="*/ 4 h 828"/>
                <a:gd name="T4" fmla="*/ 0 w 1309"/>
                <a:gd name="T5" fmla="*/ 11 h 828"/>
                <a:gd name="T6" fmla="*/ 7 w 1309"/>
                <a:gd name="T7" fmla="*/ 36 h 828"/>
                <a:gd name="T8" fmla="*/ 72 w 1309"/>
                <a:gd name="T9" fmla="*/ 50 h 828"/>
                <a:gd name="T10" fmla="*/ 104 w 1309"/>
                <a:gd name="T11" fmla="*/ 45 h 828"/>
                <a:gd name="T12" fmla="*/ 116 w 1309"/>
                <a:gd name="T13" fmla="*/ 19 h 828"/>
                <a:gd name="T14" fmla="*/ 112 w 1309"/>
                <a:gd name="T15" fmla="*/ 9 h 828"/>
                <a:gd name="T16" fmla="*/ 56 w 1309"/>
                <a:gd name="T17" fmla="*/ 0 h 8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09" h="828">
                  <a:moveTo>
                    <a:pt x="627" y="0"/>
                  </a:moveTo>
                  <a:lnTo>
                    <a:pt x="63" y="64"/>
                  </a:lnTo>
                  <a:lnTo>
                    <a:pt x="0" y="191"/>
                  </a:lnTo>
                  <a:lnTo>
                    <a:pt x="81" y="591"/>
                  </a:lnTo>
                  <a:lnTo>
                    <a:pt x="809" y="828"/>
                  </a:lnTo>
                  <a:lnTo>
                    <a:pt x="1172" y="737"/>
                  </a:lnTo>
                  <a:lnTo>
                    <a:pt x="1309" y="310"/>
                  </a:lnTo>
                  <a:lnTo>
                    <a:pt x="1263" y="155"/>
                  </a:lnTo>
                  <a:lnTo>
                    <a:pt x="627" y="0"/>
                  </a:lnTo>
                  <a:close/>
                </a:path>
              </a:pathLst>
            </a:custGeom>
            <a:solidFill>
              <a:srgbClr val="FF66CC"/>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783" name="Freeform 137"/>
            <p:cNvSpPr>
              <a:spLocks/>
            </p:cNvSpPr>
            <p:nvPr/>
          </p:nvSpPr>
          <p:spPr bwMode="auto">
            <a:xfrm>
              <a:off x="4539" y="2398"/>
              <a:ext cx="861" cy="116"/>
            </a:xfrm>
            <a:custGeom>
              <a:avLst/>
              <a:gdLst>
                <a:gd name="T0" fmla="*/ 0 w 1218"/>
                <a:gd name="T1" fmla="*/ 0 h 173"/>
                <a:gd name="T2" fmla="*/ 59 w 1218"/>
                <a:gd name="T3" fmla="*/ 10 h 173"/>
                <a:gd name="T4" fmla="*/ 108 w 1218"/>
                <a:gd name="T5" fmla="*/ 7 h 173"/>
                <a:gd name="T6" fmla="*/ 0 60000 65536"/>
                <a:gd name="T7" fmla="*/ 0 60000 65536"/>
                <a:gd name="T8" fmla="*/ 0 60000 65536"/>
              </a:gdLst>
              <a:ahLst/>
              <a:cxnLst>
                <a:cxn ang="T6">
                  <a:pos x="T0" y="T1"/>
                </a:cxn>
                <a:cxn ang="T7">
                  <a:pos x="T2" y="T3"/>
                </a:cxn>
                <a:cxn ang="T8">
                  <a:pos x="T4" y="T5"/>
                </a:cxn>
              </a:cxnLst>
              <a:rect l="0" t="0" r="r" b="b"/>
              <a:pathLst>
                <a:path w="1218" h="173">
                  <a:moveTo>
                    <a:pt x="0" y="0"/>
                  </a:moveTo>
                  <a:lnTo>
                    <a:pt x="673" y="173"/>
                  </a:lnTo>
                  <a:lnTo>
                    <a:pt x="1218" y="109"/>
                  </a:lnTo>
                </a:path>
              </a:pathLst>
            </a:custGeom>
            <a:solidFill>
              <a:srgbClr val="FF66CC"/>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784" name="Freeform 138"/>
            <p:cNvSpPr>
              <a:spLocks/>
            </p:cNvSpPr>
            <p:nvPr/>
          </p:nvSpPr>
          <p:spPr bwMode="auto">
            <a:xfrm>
              <a:off x="4507" y="2477"/>
              <a:ext cx="919" cy="140"/>
            </a:xfrm>
            <a:custGeom>
              <a:avLst/>
              <a:gdLst>
                <a:gd name="T0" fmla="*/ 0 w 1300"/>
                <a:gd name="T1" fmla="*/ 0 h 209"/>
                <a:gd name="T2" fmla="*/ 62 w 1300"/>
                <a:gd name="T3" fmla="*/ 13 h 209"/>
                <a:gd name="T4" fmla="*/ 115 w 1300"/>
                <a:gd name="T5" fmla="*/ 7 h 209"/>
                <a:gd name="T6" fmla="*/ 0 60000 65536"/>
                <a:gd name="T7" fmla="*/ 0 60000 65536"/>
                <a:gd name="T8" fmla="*/ 0 60000 65536"/>
              </a:gdLst>
              <a:ahLst/>
              <a:cxnLst>
                <a:cxn ang="T6">
                  <a:pos x="T0" y="T1"/>
                </a:cxn>
                <a:cxn ang="T7">
                  <a:pos x="T2" y="T3"/>
                </a:cxn>
                <a:cxn ang="T8">
                  <a:pos x="T4" y="T5"/>
                </a:cxn>
              </a:cxnLst>
              <a:rect l="0" t="0" r="r" b="b"/>
              <a:pathLst>
                <a:path w="1300" h="209">
                  <a:moveTo>
                    <a:pt x="0" y="0"/>
                  </a:moveTo>
                  <a:lnTo>
                    <a:pt x="709" y="209"/>
                  </a:lnTo>
                  <a:lnTo>
                    <a:pt x="1300" y="128"/>
                  </a:lnTo>
                </a:path>
              </a:pathLst>
            </a:custGeom>
            <a:solidFill>
              <a:srgbClr val="FF66CC"/>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785" name="Line 139"/>
            <p:cNvSpPr>
              <a:spLocks noChangeShapeType="1"/>
            </p:cNvSpPr>
            <p:nvPr/>
          </p:nvSpPr>
          <p:spPr bwMode="auto">
            <a:xfrm>
              <a:off x="4474" y="2648"/>
              <a:ext cx="71" cy="3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786" name="Line 140"/>
            <p:cNvSpPr>
              <a:spLocks noChangeShapeType="1"/>
            </p:cNvSpPr>
            <p:nvPr/>
          </p:nvSpPr>
          <p:spPr bwMode="auto">
            <a:xfrm>
              <a:off x="5002" y="2611"/>
              <a:ext cx="77" cy="29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787" name="Line 141"/>
            <p:cNvSpPr>
              <a:spLocks noChangeShapeType="1"/>
            </p:cNvSpPr>
            <p:nvPr/>
          </p:nvSpPr>
          <p:spPr bwMode="auto">
            <a:xfrm flipH="1">
              <a:off x="5008" y="2514"/>
              <a:ext cx="19" cy="9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31751" name="Line 142"/>
          <p:cNvSpPr>
            <a:spLocks noChangeShapeType="1"/>
          </p:cNvSpPr>
          <p:nvPr/>
        </p:nvSpPr>
        <p:spPr bwMode="auto">
          <a:xfrm>
            <a:off x="5473700" y="3273425"/>
            <a:ext cx="1211263" cy="577850"/>
          </a:xfrm>
          <a:prstGeom prst="line">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752" name="Rectangle 143"/>
          <p:cNvSpPr>
            <a:spLocks noChangeArrowheads="1"/>
          </p:cNvSpPr>
          <p:nvPr/>
        </p:nvSpPr>
        <p:spPr bwMode="auto">
          <a:xfrm>
            <a:off x="4464050" y="1692275"/>
            <a:ext cx="930275" cy="1455738"/>
          </a:xfrm>
          <a:prstGeom prst="rect">
            <a:avLst/>
          </a:prstGeom>
          <a:solidFill>
            <a:srgbClr val="96969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1753" name="Text Box 144"/>
          <p:cNvSpPr txBox="1">
            <a:spLocks noChangeArrowheads="1"/>
          </p:cNvSpPr>
          <p:nvPr/>
        </p:nvSpPr>
        <p:spPr bwMode="auto">
          <a:xfrm>
            <a:off x="5857875" y="3262313"/>
            <a:ext cx="1841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600" b="0" i="0">
              <a:latin typeface="Times New Roman" pitchFamily="18" charset="0"/>
            </a:endParaRPr>
          </a:p>
        </p:txBody>
      </p:sp>
      <p:sp>
        <p:nvSpPr>
          <p:cNvPr id="31754" name="Line 145"/>
          <p:cNvSpPr>
            <a:spLocks noChangeShapeType="1"/>
          </p:cNvSpPr>
          <p:nvPr/>
        </p:nvSpPr>
        <p:spPr bwMode="auto">
          <a:xfrm flipH="1">
            <a:off x="6122988" y="2049463"/>
            <a:ext cx="1312862" cy="11271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755" name="Line 146"/>
          <p:cNvSpPr>
            <a:spLocks noChangeShapeType="1"/>
          </p:cNvSpPr>
          <p:nvPr/>
        </p:nvSpPr>
        <p:spPr bwMode="auto">
          <a:xfrm flipH="1">
            <a:off x="6121400" y="2206625"/>
            <a:ext cx="1371600" cy="5619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756" name="Line 147"/>
          <p:cNvSpPr>
            <a:spLocks noChangeShapeType="1"/>
          </p:cNvSpPr>
          <p:nvPr/>
        </p:nvSpPr>
        <p:spPr bwMode="auto">
          <a:xfrm flipH="1">
            <a:off x="7132638" y="2451100"/>
            <a:ext cx="461962" cy="4333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757" name="Line 148"/>
          <p:cNvSpPr>
            <a:spLocks noChangeShapeType="1"/>
          </p:cNvSpPr>
          <p:nvPr/>
        </p:nvSpPr>
        <p:spPr bwMode="auto">
          <a:xfrm flipH="1" flipV="1">
            <a:off x="6843713" y="1643063"/>
            <a:ext cx="534987" cy="20161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758" name="Line 149"/>
          <p:cNvSpPr>
            <a:spLocks noChangeShapeType="1"/>
          </p:cNvSpPr>
          <p:nvPr/>
        </p:nvSpPr>
        <p:spPr bwMode="auto">
          <a:xfrm flipV="1">
            <a:off x="8058150" y="1614488"/>
            <a:ext cx="330200" cy="17303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759" name="Line 150"/>
          <p:cNvSpPr>
            <a:spLocks noChangeShapeType="1"/>
          </p:cNvSpPr>
          <p:nvPr/>
        </p:nvSpPr>
        <p:spPr bwMode="auto">
          <a:xfrm>
            <a:off x="8042275" y="2220913"/>
            <a:ext cx="433388" cy="10001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760" name="Line 151"/>
          <p:cNvSpPr>
            <a:spLocks noChangeShapeType="1"/>
          </p:cNvSpPr>
          <p:nvPr/>
        </p:nvSpPr>
        <p:spPr bwMode="auto">
          <a:xfrm flipH="1" flipV="1">
            <a:off x="7551738" y="1484313"/>
            <a:ext cx="114300" cy="17303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761" name="Text Box 152"/>
          <p:cNvSpPr txBox="1">
            <a:spLocks noChangeArrowheads="1"/>
          </p:cNvSpPr>
          <p:nvPr/>
        </p:nvSpPr>
        <p:spPr bwMode="auto">
          <a:xfrm>
            <a:off x="4467225" y="4973638"/>
            <a:ext cx="3875088" cy="884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1600" b="0" i="0">
                <a:latin typeface="Arial Rounded MT Bold" pitchFamily="34" charset="0"/>
              </a:rPr>
              <a:t>Extrinsic Contrast Ratio</a:t>
            </a:r>
            <a:endParaRPr lang="en-US" altLang="en-US" sz="1200" b="0" i="0">
              <a:latin typeface="Arial Rounded MT Bold" pitchFamily="34" charset="0"/>
            </a:endParaRPr>
          </a:p>
          <a:p>
            <a:pPr>
              <a:spcBef>
                <a:spcPct val="0"/>
              </a:spcBef>
              <a:buClrTx/>
              <a:buSzTx/>
              <a:buFontTx/>
              <a:buNone/>
            </a:pPr>
            <a:r>
              <a:rPr lang="en-US" altLang="en-US" sz="1200" b="0" i="0">
                <a:latin typeface="Arial Rounded MT Bold" pitchFamily="34" charset="0"/>
              </a:rPr>
              <a:t>A reading from a distance, taking into account ambient light and reflections. A good extrinsic contrast ratio is 10 :1.  </a:t>
            </a:r>
          </a:p>
        </p:txBody>
      </p:sp>
      <p:grpSp>
        <p:nvGrpSpPr>
          <p:cNvPr id="31762" name="Group 153"/>
          <p:cNvGrpSpPr>
            <a:grpSpLocks noChangeAspect="1"/>
          </p:cNvGrpSpPr>
          <p:nvPr/>
        </p:nvGrpSpPr>
        <p:grpSpPr bwMode="auto">
          <a:xfrm>
            <a:off x="7451725" y="1719263"/>
            <a:ext cx="590550" cy="942975"/>
            <a:chOff x="1212" y="2165"/>
            <a:chExt cx="372" cy="594"/>
          </a:xfrm>
        </p:grpSpPr>
        <p:sp>
          <p:nvSpPr>
            <p:cNvPr id="31763" name="AutoShape 154"/>
            <p:cNvSpPr>
              <a:spLocks noChangeAspect="1" noChangeArrowheads="1" noTextEdit="1"/>
            </p:cNvSpPr>
            <p:nvPr/>
          </p:nvSpPr>
          <p:spPr bwMode="auto">
            <a:xfrm>
              <a:off x="1212" y="2165"/>
              <a:ext cx="372"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764" name="Freeform 155"/>
            <p:cNvSpPr>
              <a:spLocks/>
            </p:cNvSpPr>
            <p:nvPr/>
          </p:nvSpPr>
          <p:spPr bwMode="auto">
            <a:xfrm>
              <a:off x="1214" y="2167"/>
              <a:ext cx="368" cy="590"/>
            </a:xfrm>
            <a:custGeom>
              <a:avLst/>
              <a:gdLst>
                <a:gd name="T0" fmla="*/ 1 w 368"/>
                <a:gd name="T1" fmla="*/ 199 h 590"/>
                <a:gd name="T2" fmla="*/ 10 w 368"/>
                <a:gd name="T3" fmla="*/ 246 h 590"/>
                <a:gd name="T4" fmla="*/ 32 w 368"/>
                <a:gd name="T5" fmla="*/ 287 h 590"/>
                <a:gd name="T6" fmla="*/ 55 w 368"/>
                <a:gd name="T7" fmla="*/ 318 h 590"/>
                <a:gd name="T8" fmla="*/ 80 w 368"/>
                <a:gd name="T9" fmla="*/ 361 h 590"/>
                <a:gd name="T10" fmla="*/ 87 w 368"/>
                <a:gd name="T11" fmla="*/ 399 h 590"/>
                <a:gd name="T12" fmla="*/ 90 w 368"/>
                <a:gd name="T13" fmla="*/ 421 h 590"/>
                <a:gd name="T14" fmla="*/ 92 w 368"/>
                <a:gd name="T15" fmla="*/ 432 h 590"/>
                <a:gd name="T16" fmla="*/ 93 w 368"/>
                <a:gd name="T17" fmla="*/ 443 h 590"/>
                <a:gd name="T18" fmla="*/ 96 w 368"/>
                <a:gd name="T19" fmla="*/ 450 h 590"/>
                <a:gd name="T20" fmla="*/ 95 w 368"/>
                <a:gd name="T21" fmla="*/ 460 h 590"/>
                <a:gd name="T22" fmla="*/ 94 w 368"/>
                <a:gd name="T23" fmla="*/ 470 h 590"/>
                <a:gd name="T24" fmla="*/ 97 w 368"/>
                <a:gd name="T25" fmla="*/ 480 h 590"/>
                <a:gd name="T26" fmla="*/ 94 w 368"/>
                <a:gd name="T27" fmla="*/ 497 h 590"/>
                <a:gd name="T28" fmla="*/ 97 w 368"/>
                <a:gd name="T29" fmla="*/ 507 h 590"/>
                <a:gd name="T30" fmla="*/ 94 w 368"/>
                <a:gd name="T31" fmla="*/ 521 h 590"/>
                <a:gd name="T32" fmla="*/ 95 w 368"/>
                <a:gd name="T33" fmla="*/ 529 h 590"/>
                <a:gd name="T34" fmla="*/ 103 w 368"/>
                <a:gd name="T35" fmla="*/ 541 h 590"/>
                <a:gd name="T36" fmla="*/ 109 w 368"/>
                <a:gd name="T37" fmla="*/ 549 h 590"/>
                <a:gd name="T38" fmla="*/ 152 w 368"/>
                <a:gd name="T39" fmla="*/ 586 h 590"/>
                <a:gd name="T40" fmla="*/ 166 w 368"/>
                <a:gd name="T41" fmla="*/ 590 h 590"/>
                <a:gd name="T42" fmla="*/ 210 w 368"/>
                <a:gd name="T43" fmla="*/ 590 h 590"/>
                <a:gd name="T44" fmla="*/ 222 w 368"/>
                <a:gd name="T45" fmla="*/ 583 h 590"/>
                <a:gd name="T46" fmla="*/ 264 w 368"/>
                <a:gd name="T47" fmla="*/ 543 h 590"/>
                <a:gd name="T48" fmla="*/ 269 w 368"/>
                <a:gd name="T49" fmla="*/ 529 h 590"/>
                <a:gd name="T50" fmla="*/ 269 w 368"/>
                <a:gd name="T51" fmla="*/ 526 h 590"/>
                <a:gd name="T52" fmla="*/ 274 w 368"/>
                <a:gd name="T53" fmla="*/ 509 h 590"/>
                <a:gd name="T54" fmla="*/ 273 w 368"/>
                <a:gd name="T55" fmla="*/ 501 h 590"/>
                <a:gd name="T56" fmla="*/ 273 w 368"/>
                <a:gd name="T57" fmla="*/ 490 h 590"/>
                <a:gd name="T58" fmla="*/ 274 w 368"/>
                <a:gd name="T59" fmla="*/ 479 h 590"/>
                <a:gd name="T60" fmla="*/ 271 w 368"/>
                <a:gd name="T61" fmla="*/ 469 h 590"/>
                <a:gd name="T62" fmla="*/ 274 w 368"/>
                <a:gd name="T63" fmla="*/ 453 h 590"/>
                <a:gd name="T64" fmla="*/ 273 w 368"/>
                <a:gd name="T65" fmla="*/ 449 h 590"/>
                <a:gd name="T66" fmla="*/ 275 w 368"/>
                <a:gd name="T67" fmla="*/ 442 h 590"/>
                <a:gd name="T68" fmla="*/ 276 w 368"/>
                <a:gd name="T69" fmla="*/ 432 h 590"/>
                <a:gd name="T70" fmla="*/ 278 w 368"/>
                <a:gd name="T71" fmla="*/ 421 h 590"/>
                <a:gd name="T72" fmla="*/ 281 w 368"/>
                <a:gd name="T73" fmla="*/ 399 h 590"/>
                <a:gd name="T74" fmla="*/ 288 w 368"/>
                <a:gd name="T75" fmla="*/ 361 h 590"/>
                <a:gd name="T76" fmla="*/ 312 w 368"/>
                <a:gd name="T77" fmla="*/ 318 h 590"/>
                <a:gd name="T78" fmla="*/ 336 w 368"/>
                <a:gd name="T79" fmla="*/ 287 h 590"/>
                <a:gd name="T80" fmla="*/ 358 w 368"/>
                <a:gd name="T81" fmla="*/ 246 h 590"/>
                <a:gd name="T82" fmla="*/ 367 w 368"/>
                <a:gd name="T83" fmla="*/ 199 h 590"/>
                <a:gd name="T84" fmla="*/ 367 w 368"/>
                <a:gd name="T85" fmla="*/ 165 h 590"/>
                <a:gd name="T86" fmla="*/ 353 w 368"/>
                <a:gd name="T87" fmla="*/ 113 h 590"/>
                <a:gd name="T88" fmla="*/ 326 w 368"/>
                <a:gd name="T89" fmla="*/ 67 h 590"/>
                <a:gd name="T90" fmla="*/ 286 w 368"/>
                <a:gd name="T91" fmla="*/ 32 h 590"/>
                <a:gd name="T92" fmla="*/ 239 w 368"/>
                <a:gd name="T93" fmla="*/ 8 h 590"/>
                <a:gd name="T94" fmla="*/ 184 w 368"/>
                <a:gd name="T95" fmla="*/ 0 h 590"/>
                <a:gd name="T96" fmla="*/ 147 w 368"/>
                <a:gd name="T97" fmla="*/ 4 h 590"/>
                <a:gd name="T98" fmla="*/ 96 w 368"/>
                <a:gd name="T99" fmla="*/ 23 h 590"/>
                <a:gd name="T100" fmla="*/ 54 w 368"/>
                <a:gd name="T101" fmla="*/ 54 h 590"/>
                <a:gd name="T102" fmla="*/ 23 w 368"/>
                <a:gd name="T103" fmla="*/ 96 h 590"/>
                <a:gd name="T104" fmla="*/ 4 w 368"/>
                <a:gd name="T105" fmla="*/ 147 h 590"/>
                <a:gd name="T106" fmla="*/ 0 w 368"/>
                <a:gd name="T107" fmla="*/ 184 h 5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8" h="590">
                  <a:moveTo>
                    <a:pt x="0" y="184"/>
                  </a:moveTo>
                  <a:lnTo>
                    <a:pt x="0" y="184"/>
                  </a:lnTo>
                  <a:lnTo>
                    <a:pt x="1" y="199"/>
                  </a:lnTo>
                  <a:lnTo>
                    <a:pt x="3" y="215"/>
                  </a:lnTo>
                  <a:lnTo>
                    <a:pt x="6" y="230"/>
                  </a:lnTo>
                  <a:lnTo>
                    <a:pt x="10" y="246"/>
                  </a:lnTo>
                  <a:lnTo>
                    <a:pt x="17" y="260"/>
                  </a:lnTo>
                  <a:lnTo>
                    <a:pt x="24" y="274"/>
                  </a:lnTo>
                  <a:lnTo>
                    <a:pt x="32" y="287"/>
                  </a:lnTo>
                  <a:lnTo>
                    <a:pt x="41" y="300"/>
                  </a:lnTo>
                  <a:lnTo>
                    <a:pt x="55" y="318"/>
                  </a:lnTo>
                  <a:lnTo>
                    <a:pt x="66" y="334"/>
                  </a:lnTo>
                  <a:lnTo>
                    <a:pt x="74" y="348"/>
                  </a:lnTo>
                  <a:lnTo>
                    <a:pt x="80" y="361"/>
                  </a:lnTo>
                  <a:lnTo>
                    <a:pt x="84" y="372"/>
                  </a:lnTo>
                  <a:lnTo>
                    <a:pt x="86" y="381"/>
                  </a:lnTo>
                  <a:lnTo>
                    <a:pt x="87" y="399"/>
                  </a:lnTo>
                  <a:lnTo>
                    <a:pt x="89" y="413"/>
                  </a:lnTo>
                  <a:lnTo>
                    <a:pt x="90" y="421"/>
                  </a:lnTo>
                  <a:lnTo>
                    <a:pt x="93" y="428"/>
                  </a:lnTo>
                  <a:lnTo>
                    <a:pt x="92" y="432"/>
                  </a:lnTo>
                  <a:lnTo>
                    <a:pt x="92" y="436"/>
                  </a:lnTo>
                  <a:lnTo>
                    <a:pt x="93" y="443"/>
                  </a:lnTo>
                  <a:lnTo>
                    <a:pt x="96" y="450"/>
                  </a:lnTo>
                  <a:lnTo>
                    <a:pt x="98" y="454"/>
                  </a:lnTo>
                  <a:lnTo>
                    <a:pt x="95" y="460"/>
                  </a:lnTo>
                  <a:lnTo>
                    <a:pt x="94" y="467"/>
                  </a:lnTo>
                  <a:lnTo>
                    <a:pt x="94" y="470"/>
                  </a:lnTo>
                  <a:lnTo>
                    <a:pt x="95" y="475"/>
                  </a:lnTo>
                  <a:lnTo>
                    <a:pt x="97" y="480"/>
                  </a:lnTo>
                  <a:lnTo>
                    <a:pt x="95" y="487"/>
                  </a:lnTo>
                  <a:lnTo>
                    <a:pt x="94" y="494"/>
                  </a:lnTo>
                  <a:lnTo>
                    <a:pt x="94" y="497"/>
                  </a:lnTo>
                  <a:lnTo>
                    <a:pt x="95" y="502"/>
                  </a:lnTo>
                  <a:lnTo>
                    <a:pt x="97" y="507"/>
                  </a:lnTo>
                  <a:lnTo>
                    <a:pt x="95" y="513"/>
                  </a:lnTo>
                  <a:lnTo>
                    <a:pt x="94" y="521"/>
                  </a:lnTo>
                  <a:lnTo>
                    <a:pt x="94" y="524"/>
                  </a:lnTo>
                  <a:lnTo>
                    <a:pt x="95" y="529"/>
                  </a:lnTo>
                  <a:lnTo>
                    <a:pt x="97" y="533"/>
                  </a:lnTo>
                  <a:lnTo>
                    <a:pt x="100" y="537"/>
                  </a:lnTo>
                  <a:lnTo>
                    <a:pt x="103" y="541"/>
                  </a:lnTo>
                  <a:lnTo>
                    <a:pt x="105" y="546"/>
                  </a:lnTo>
                  <a:lnTo>
                    <a:pt x="109" y="549"/>
                  </a:lnTo>
                  <a:lnTo>
                    <a:pt x="149" y="584"/>
                  </a:lnTo>
                  <a:lnTo>
                    <a:pt x="152" y="586"/>
                  </a:lnTo>
                  <a:lnTo>
                    <a:pt x="156" y="588"/>
                  </a:lnTo>
                  <a:lnTo>
                    <a:pt x="161" y="590"/>
                  </a:lnTo>
                  <a:lnTo>
                    <a:pt x="166" y="590"/>
                  </a:lnTo>
                  <a:lnTo>
                    <a:pt x="205" y="590"/>
                  </a:lnTo>
                  <a:lnTo>
                    <a:pt x="210" y="590"/>
                  </a:lnTo>
                  <a:lnTo>
                    <a:pt x="214" y="588"/>
                  </a:lnTo>
                  <a:lnTo>
                    <a:pt x="218" y="586"/>
                  </a:lnTo>
                  <a:lnTo>
                    <a:pt x="222" y="583"/>
                  </a:lnTo>
                  <a:lnTo>
                    <a:pt x="260" y="548"/>
                  </a:lnTo>
                  <a:lnTo>
                    <a:pt x="264" y="543"/>
                  </a:lnTo>
                  <a:lnTo>
                    <a:pt x="267" y="539"/>
                  </a:lnTo>
                  <a:lnTo>
                    <a:pt x="268" y="534"/>
                  </a:lnTo>
                  <a:lnTo>
                    <a:pt x="269" y="529"/>
                  </a:lnTo>
                  <a:lnTo>
                    <a:pt x="269" y="526"/>
                  </a:lnTo>
                  <a:lnTo>
                    <a:pt x="272" y="518"/>
                  </a:lnTo>
                  <a:lnTo>
                    <a:pt x="273" y="513"/>
                  </a:lnTo>
                  <a:lnTo>
                    <a:pt x="274" y="509"/>
                  </a:lnTo>
                  <a:lnTo>
                    <a:pt x="274" y="505"/>
                  </a:lnTo>
                  <a:lnTo>
                    <a:pt x="273" y="501"/>
                  </a:lnTo>
                  <a:lnTo>
                    <a:pt x="271" y="496"/>
                  </a:lnTo>
                  <a:lnTo>
                    <a:pt x="273" y="490"/>
                  </a:lnTo>
                  <a:lnTo>
                    <a:pt x="274" y="482"/>
                  </a:lnTo>
                  <a:lnTo>
                    <a:pt x="274" y="479"/>
                  </a:lnTo>
                  <a:lnTo>
                    <a:pt x="273" y="474"/>
                  </a:lnTo>
                  <a:lnTo>
                    <a:pt x="271" y="469"/>
                  </a:lnTo>
                  <a:lnTo>
                    <a:pt x="273" y="463"/>
                  </a:lnTo>
                  <a:lnTo>
                    <a:pt x="274" y="456"/>
                  </a:lnTo>
                  <a:lnTo>
                    <a:pt x="274" y="453"/>
                  </a:lnTo>
                  <a:lnTo>
                    <a:pt x="273" y="449"/>
                  </a:lnTo>
                  <a:lnTo>
                    <a:pt x="273" y="448"/>
                  </a:lnTo>
                  <a:lnTo>
                    <a:pt x="275" y="442"/>
                  </a:lnTo>
                  <a:lnTo>
                    <a:pt x="276" y="436"/>
                  </a:lnTo>
                  <a:lnTo>
                    <a:pt x="276" y="432"/>
                  </a:lnTo>
                  <a:lnTo>
                    <a:pt x="275" y="428"/>
                  </a:lnTo>
                  <a:lnTo>
                    <a:pt x="278" y="421"/>
                  </a:lnTo>
                  <a:lnTo>
                    <a:pt x="279" y="413"/>
                  </a:lnTo>
                  <a:lnTo>
                    <a:pt x="281" y="399"/>
                  </a:lnTo>
                  <a:lnTo>
                    <a:pt x="282" y="381"/>
                  </a:lnTo>
                  <a:lnTo>
                    <a:pt x="284" y="372"/>
                  </a:lnTo>
                  <a:lnTo>
                    <a:pt x="288" y="361"/>
                  </a:lnTo>
                  <a:lnTo>
                    <a:pt x="294" y="348"/>
                  </a:lnTo>
                  <a:lnTo>
                    <a:pt x="302" y="334"/>
                  </a:lnTo>
                  <a:lnTo>
                    <a:pt x="312" y="318"/>
                  </a:lnTo>
                  <a:lnTo>
                    <a:pt x="327" y="300"/>
                  </a:lnTo>
                  <a:lnTo>
                    <a:pt x="336" y="287"/>
                  </a:lnTo>
                  <a:lnTo>
                    <a:pt x="344" y="274"/>
                  </a:lnTo>
                  <a:lnTo>
                    <a:pt x="351" y="260"/>
                  </a:lnTo>
                  <a:lnTo>
                    <a:pt x="358" y="246"/>
                  </a:lnTo>
                  <a:lnTo>
                    <a:pt x="362" y="230"/>
                  </a:lnTo>
                  <a:lnTo>
                    <a:pt x="365" y="215"/>
                  </a:lnTo>
                  <a:lnTo>
                    <a:pt x="367" y="199"/>
                  </a:lnTo>
                  <a:lnTo>
                    <a:pt x="368" y="184"/>
                  </a:lnTo>
                  <a:lnTo>
                    <a:pt x="367" y="165"/>
                  </a:lnTo>
                  <a:lnTo>
                    <a:pt x="364" y="147"/>
                  </a:lnTo>
                  <a:lnTo>
                    <a:pt x="360" y="129"/>
                  </a:lnTo>
                  <a:lnTo>
                    <a:pt x="353" y="113"/>
                  </a:lnTo>
                  <a:lnTo>
                    <a:pt x="345" y="96"/>
                  </a:lnTo>
                  <a:lnTo>
                    <a:pt x="337" y="82"/>
                  </a:lnTo>
                  <a:lnTo>
                    <a:pt x="326" y="67"/>
                  </a:lnTo>
                  <a:lnTo>
                    <a:pt x="314" y="54"/>
                  </a:lnTo>
                  <a:lnTo>
                    <a:pt x="301" y="42"/>
                  </a:lnTo>
                  <a:lnTo>
                    <a:pt x="286" y="32"/>
                  </a:lnTo>
                  <a:lnTo>
                    <a:pt x="272" y="23"/>
                  </a:lnTo>
                  <a:lnTo>
                    <a:pt x="255" y="15"/>
                  </a:lnTo>
                  <a:lnTo>
                    <a:pt x="239" y="8"/>
                  </a:lnTo>
                  <a:lnTo>
                    <a:pt x="221" y="4"/>
                  </a:lnTo>
                  <a:lnTo>
                    <a:pt x="203" y="1"/>
                  </a:lnTo>
                  <a:lnTo>
                    <a:pt x="184" y="0"/>
                  </a:lnTo>
                  <a:lnTo>
                    <a:pt x="165" y="1"/>
                  </a:lnTo>
                  <a:lnTo>
                    <a:pt x="147" y="4"/>
                  </a:lnTo>
                  <a:lnTo>
                    <a:pt x="129" y="8"/>
                  </a:lnTo>
                  <a:lnTo>
                    <a:pt x="113" y="15"/>
                  </a:lnTo>
                  <a:lnTo>
                    <a:pt x="96" y="23"/>
                  </a:lnTo>
                  <a:lnTo>
                    <a:pt x="82" y="32"/>
                  </a:lnTo>
                  <a:lnTo>
                    <a:pt x="67" y="42"/>
                  </a:lnTo>
                  <a:lnTo>
                    <a:pt x="54" y="54"/>
                  </a:lnTo>
                  <a:lnTo>
                    <a:pt x="42" y="67"/>
                  </a:lnTo>
                  <a:lnTo>
                    <a:pt x="31" y="82"/>
                  </a:lnTo>
                  <a:lnTo>
                    <a:pt x="23" y="96"/>
                  </a:lnTo>
                  <a:lnTo>
                    <a:pt x="15" y="113"/>
                  </a:lnTo>
                  <a:lnTo>
                    <a:pt x="8" y="129"/>
                  </a:lnTo>
                  <a:lnTo>
                    <a:pt x="4" y="147"/>
                  </a:lnTo>
                  <a:lnTo>
                    <a:pt x="1" y="165"/>
                  </a:lnTo>
                  <a:lnTo>
                    <a:pt x="0" y="184"/>
                  </a:lnTo>
                  <a:close/>
                </a:path>
              </a:pathLst>
            </a:custGeom>
            <a:solidFill>
              <a:srgbClr val="8DD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5" name="Freeform 156"/>
            <p:cNvSpPr>
              <a:spLocks/>
            </p:cNvSpPr>
            <p:nvPr/>
          </p:nvSpPr>
          <p:spPr bwMode="auto">
            <a:xfrm>
              <a:off x="1226" y="2179"/>
              <a:ext cx="344" cy="566"/>
            </a:xfrm>
            <a:custGeom>
              <a:avLst/>
              <a:gdLst>
                <a:gd name="T0" fmla="*/ 2 w 344"/>
                <a:gd name="T1" fmla="*/ 186 h 566"/>
                <a:gd name="T2" fmla="*/ 11 w 344"/>
                <a:gd name="T3" fmla="*/ 230 h 566"/>
                <a:gd name="T4" fmla="*/ 30 w 344"/>
                <a:gd name="T5" fmla="*/ 268 h 566"/>
                <a:gd name="T6" fmla="*/ 54 w 344"/>
                <a:gd name="T7" fmla="*/ 299 h 566"/>
                <a:gd name="T8" fmla="*/ 80 w 344"/>
                <a:gd name="T9" fmla="*/ 345 h 566"/>
                <a:gd name="T10" fmla="*/ 87 w 344"/>
                <a:gd name="T11" fmla="*/ 386 h 566"/>
                <a:gd name="T12" fmla="*/ 89 w 344"/>
                <a:gd name="T13" fmla="*/ 401 h 566"/>
                <a:gd name="T14" fmla="*/ 96 w 344"/>
                <a:gd name="T15" fmla="*/ 416 h 566"/>
                <a:gd name="T16" fmla="*/ 92 w 344"/>
                <a:gd name="T17" fmla="*/ 419 h 566"/>
                <a:gd name="T18" fmla="*/ 92 w 344"/>
                <a:gd name="T19" fmla="*/ 428 h 566"/>
                <a:gd name="T20" fmla="*/ 100 w 344"/>
                <a:gd name="T21" fmla="*/ 440 h 566"/>
                <a:gd name="T22" fmla="*/ 100 w 344"/>
                <a:gd name="T23" fmla="*/ 444 h 566"/>
                <a:gd name="T24" fmla="*/ 95 w 344"/>
                <a:gd name="T25" fmla="*/ 455 h 566"/>
                <a:gd name="T26" fmla="*/ 97 w 344"/>
                <a:gd name="T27" fmla="*/ 462 h 566"/>
                <a:gd name="T28" fmla="*/ 100 w 344"/>
                <a:gd name="T29" fmla="*/ 469 h 566"/>
                <a:gd name="T30" fmla="*/ 96 w 344"/>
                <a:gd name="T31" fmla="*/ 479 h 566"/>
                <a:gd name="T32" fmla="*/ 95 w 344"/>
                <a:gd name="T33" fmla="*/ 484 h 566"/>
                <a:gd name="T34" fmla="*/ 100 w 344"/>
                <a:gd name="T35" fmla="*/ 493 h 566"/>
                <a:gd name="T36" fmla="*/ 97 w 344"/>
                <a:gd name="T37" fmla="*/ 503 h 566"/>
                <a:gd name="T38" fmla="*/ 95 w 344"/>
                <a:gd name="T39" fmla="*/ 511 h 566"/>
                <a:gd name="T40" fmla="*/ 97 w 344"/>
                <a:gd name="T41" fmla="*/ 517 h 566"/>
                <a:gd name="T42" fmla="*/ 103 w 344"/>
                <a:gd name="T43" fmla="*/ 525 h 566"/>
                <a:gd name="T44" fmla="*/ 145 w 344"/>
                <a:gd name="T45" fmla="*/ 562 h 566"/>
                <a:gd name="T46" fmla="*/ 193 w 344"/>
                <a:gd name="T47" fmla="*/ 566 h 566"/>
                <a:gd name="T48" fmla="*/ 202 w 344"/>
                <a:gd name="T49" fmla="*/ 561 h 566"/>
                <a:gd name="T50" fmla="*/ 243 w 344"/>
                <a:gd name="T51" fmla="*/ 522 h 566"/>
                <a:gd name="T52" fmla="*/ 244 w 344"/>
                <a:gd name="T53" fmla="*/ 509 h 566"/>
                <a:gd name="T54" fmla="*/ 248 w 344"/>
                <a:gd name="T55" fmla="*/ 500 h 566"/>
                <a:gd name="T56" fmla="*/ 250 w 344"/>
                <a:gd name="T57" fmla="*/ 495 h 566"/>
                <a:gd name="T58" fmla="*/ 244 w 344"/>
                <a:gd name="T59" fmla="*/ 485 h 566"/>
                <a:gd name="T60" fmla="*/ 247 w 344"/>
                <a:gd name="T61" fmla="*/ 477 h 566"/>
                <a:gd name="T62" fmla="*/ 250 w 344"/>
                <a:gd name="T63" fmla="*/ 468 h 566"/>
                <a:gd name="T64" fmla="*/ 244 w 344"/>
                <a:gd name="T65" fmla="*/ 458 h 566"/>
                <a:gd name="T66" fmla="*/ 244 w 344"/>
                <a:gd name="T67" fmla="*/ 456 h 566"/>
                <a:gd name="T68" fmla="*/ 250 w 344"/>
                <a:gd name="T69" fmla="*/ 444 h 566"/>
                <a:gd name="T70" fmla="*/ 248 w 344"/>
                <a:gd name="T71" fmla="*/ 438 h 566"/>
                <a:gd name="T72" fmla="*/ 250 w 344"/>
                <a:gd name="T73" fmla="*/ 431 h 566"/>
                <a:gd name="T74" fmla="*/ 252 w 344"/>
                <a:gd name="T75" fmla="*/ 427 h 566"/>
                <a:gd name="T76" fmla="*/ 252 w 344"/>
                <a:gd name="T77" fmla="*/ 420 h 566"/>
                <a:gd name="T78" fmla="*/ 248 w 344"/>
                <a:gd name="T79" fmla="*/ 416 h 566"/>
                <a:gd name="T80" fmla="*/ 255 w 344"/>
                <a:gd name="T81" fmla="*/ 401 h 566"/>
                <a:gd name="T82" fmla="*/ 257 w 344"/>
                <a:gd name="T83" fmla="*/ 386 h 566"/>
                <a:gd name="T84" fmla="*/ 264 w 344"/>
                <a:gd name="T85" fmla="*/ 345 h 566"/>
                <a:gd name="T86" fmla="*/ 290 w 344"/>
                <a:gd name="T87" fmla="*/ 299 h 566"/>
                <a:gd name="T88" fmla="*/ 314 w 344"/>
                <a:gd name="T89" fmla="*/ 268 h 566"/>
                <a:gd name="T90" fmla="*/ 333 w 344"/>
                <a:gd name="T91" fmla="*/ 230 h 566"/>
                <a:gd name="T92" fmla="*/ 343 w 344"/>
                <a:gd name="T93" fmla="*/ 186 h 566"/>
                <a:gd name="T94" fmla="*/ 343 w 344"/>
                <a:gd name="T95" fmla="*/ 154 h 566"/>
                <a:gd name="T96" fmla="*/ 330 w 344"/>
                <a:gd name="T97" fmla="*/ 106 h 566"/>
                <a:gd name="T98" fmla="*/ 304 w 344"/>
                <a:gd name="T99" fmla="*/ 63 h 566"/>
                <a:gd name="T100" fmla="*/ 268 w 344"/>
                <a:gd name="T101" fmla="*/ 30 h 566"/>
                <a:gd name="T102" fmla="*/ 223 w 344"/>
                <a:gd name="T103" fmla="*/ 9 h 566"/>
                <a:gd name="T104" fmla="*/ 172 w 344"/>
                <a:gd name="T105" fmla="*/ 0 h 566"/>
                <a:gd name="T106" fmla="*/ 138 w 344"/>
                <a:gd name="T107" fmla="*/ 5 h 566"/>
                <a:gd name="T108" fmla="*/ 90 w 344"/>
                <a:gd name="T109" fmla="*/ 21 h 566"/>
                <a:gd name="T110" fmla="*/ 51 w 344"/>
                <a:gd name="T111" fmla="*/ 51 h 566"/>
                <a:gd name="T112" fmla="*/ 21 w 344"/>
                <a:gd name="T113" fmla="*/ 90 h 566"/>
                <a:gd name="T114" fmla="*/ 4 w 344"/>
                <a:gd name="T115" fmla="*/ 138 h 566"/>
                <a:gd name="T116" fmla="*/ 0 w 344"/>
                <a:gd name="T117" fmla="*/ 172 h 5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44" h="566">
                  <a:moveTo>
                    <a:pt x="0" y="172"/>
                  </a:moveTo>
                  <a:lnTo>
                    <a:pt x="0" y="172"/>
                  </a:lnTo>
                  <a:lnTo>
                    <a:pt x="2" y="186"/>
                  </a:lnTo>
                  <a:lnTo>
                    <a:pt x="3" y="201"/>
                  </a:lnTo>
                  <a:lnTo>
                    <a:pt x="6" y="215"/>
                  </a:lnTo>
                  <a:lnTo>
                    <a:pt x="11" y="230"/>
                  </a:lnTo>
                  <a:lnTo>
                    <a:pt x="16" y="243"/>
                  </a:lnTo>
                  <a:lnTo>
                    <a:pt x="22" y="256"/>
                  </a:lnTo>
                  <a:lnTo>
                    <a:pt x="30" y="268"/>
                  </a:lnTo>
                  <a:lnTo>
                    <a:pt x="39" y="280"/>
                  </a:lnTo>
                  <a:lnTo>
                    <a:pt x="54" y="299"/>
                  </a:lnTo>
                  <a:lnTo>
                    <a:pt x="66" y="317"/>
                  </a:lnTo>
                  <a:lnTo>
                    <a:pt x="74" y="332"/>
                  </a:lnTo>
                  <a:lnTo>
                    <a:pt x="80" y="345"/>
                  </a:lnTo>
                  <a:lnTo>
                    <a:pt x="83" y="357"/>
                  </a:lnTo>
                  <a:lnTo>
                    <a:pt x="85" y="368"/>
                  </a:lnTo>
                  <a:lnTo>
                    <a:pt x="87" y="386"/>
                  </a:lnTo>
                  <a:lnTo>
                    <a:pt x="88" y="393"/>
                  </a:lnTo>
                  <a:lnTo>
                    <a:pt x="89" y="401"/>
                  </a:lnTo>
                  <a:lnTo>
                    <a:pt x="91" y="409"/>
                  </a:lnTo>
                  <a:lnTo>
                    <a:pt x="96" y="416"/>
                  </a:lnTo>
                  <a:lnTo>
                    <a:pt x="93" y="417"/>
                  </a:lnTo>
                  <a:lnTo>
                    <a:pt x="92" y="419"/>
                  </a:lnTo>
                  <a:lnTo>
                    <a:pt x="92" y="424"/>
                  </a:lnTo>
                  <a:lnTo>
                    <a:pt x="92" y="428"/>
                  </a:lnTo>
                  <a:lnTo>
                    <a:pt x="95" y="431"/>
                  </a:lnTo>
                  <a:lnTo>
                    <a:pt x="100" y="440"/>
                  </a:lnTo>
                  <a:lnTo>
                    <a:pt x="100" y="444"/>
                  </a:lnTo>
                  <a:lnTo>
                    <a:pt x="97" y="449"/>
                  </a:lnTo>
                  <a:lnTo>
                    <a:pt x="96" y="452"/>
                  </a:lnTo>
                  <a:lnTo>
                    <a:pt x="95" y="455"/>
                  </a:lnTo>
                  <a:lnTo>
                    <a:pt x="95" y="457"/>
                  </a:lnTo>
                  <a:lnTo>
                    <a:pt x="97" y="462"/>
                  </a:lnTo>
                  <a:lnTo>
                    <a:pt x="100" y="467"/>
                  </a:lnTo>
                  <a:lnTo>
                    <a:pt x="100" y="469"/>
                  </a:lnTo>
                  <a:lnTo>
                    <a:pt x="97" y="476"/>
                  </a:lnTo>
                  <a:lnTo>
                    <a:pt x="96" y="479"/>
                  </a:lnTo>
                  <a:lnTo>
                    <a:pt x="95" y="482"/>
                  </a:lnTo>
                  <a:lnTo>
                    <a:pt x="95" y="484"/>
                  </a:lnTo>
                  <a:lnTo>
                    <a:pt x="97" y="489"/>
                  </a:lnTo>
                  <a:lnTo>
                    <a:pt x="100" y="493"/>
                  </a:lnTo>
                  <a:lnTo>
                    <a:pt x="100" y="496"/>
                  </a:lnTo>
                  <a:lnTo>
                    <a:pt x="97" y="503"/>
                  </a:lnTo>
                  <a:lnTo>
                    <a:pt x="96" y="506"/>
                  </a:lnTo>
                  <a:lnTo>
                    <a:pt x="95" y="509"/>
                  </a:lnTo>
                  <a:lnTo>
                    <a:pt x="95" y="511"/>
                  </a:lnTo>
                  <a:lnTo>
                    <a:pt x="96" y="514"/>
                  </a:lnTo>
                  <a:lnTo>
                    <a:pt x="97" y="517"/>
                  </a:lnTo>
                  <a:lnTo>
                    <a:pt x="101" y="522"/>
                  </a:lnTo>
                  <a:lnTo>
                    <a:pt x="103" y="525"/>
                  </a:lnTo>
                  <a:lnTo>
                    <a:pt x="105" y="527"/>
                  </a:lnTo>
                  <a:lnTo>
                    <a:pt x="145" y="562"/>
                  </a:lnTo>
                  <a:lnTo>
                    <a:pt x="149" y="565"/>
                  </a:lnTo>
                  <a:lnTo>
                    <a:pt x="154" y="566"/>
                  </a:lnTo>
                  <a:lnTo>
                    <a:pt x="193" y="566"/>
                  </a:lnTo>
                  <a:lnTo>
                    <a:pt x="198" y="565"/>
                  </a:lnTo>
                  <a:lnTo>
                    <a:pt x="202" y="561"/>
                  </a:lnTo>
                  <a:lnTo>
                    <a:pt x="239" y="527"/>
                  </a:lnTo>
                  <a:lnTo>
                    <a:pt x="243" y="522"/>
                  </a:lnTo>
                  <a:lnTo>
                    <a:pt x="244" y="517"/>
                  </a:lnTo>
                  <a:lnTo>
                    <a:pt x="244" y="509"/>
                  </a:lnTo>
                  <a:lnTo>
                    <a:pt x="247" y="504"/>
                  </a:lnTo>
                  <a:lnTo>
                    <a:pt x="248" y="500"/>
                  </a:lnTo>
                  <a:lnTo>
                    <a:pt x="250" y="497"/>
                  </a:lnTo>
                  <a:lnTo>
                    <a:pt x="250" y="495"/>
                  </a:lnTo>
                  <a:lnTo>
                    <a:pt x="247" y="490"/>
                  </a:lnTo>
                  <a:lnTo>
                    <a:pt x="244" y="485"/>
                  </a:lnTo>
                  <a:lnTo>
                    <a:pt x="244" y="482"/>
                  </a:lnTo>
                  <a:lnTo>
                    <a:pt x="247" y="477"/>
                  </a:lnTo>
                  <a:lnTo>
                    <a:pt x="248" y="474"/>
                  </a:lnTo>
                  <a:lnTo>
                    <a:pt x="250" y="470"/>
                  </a:lnTo>
                  <a:lnTo>
                    <a:pt x="250" y="468"/>
                  </a:lnTo>
                  <a:lnTo>
                    <a:pt x="247" y="463"/>
                  </a:lnTo>
                  <a:lnTo>
                    <a:pt x="244" y="458"/>
                  </a:lnTo>
                  <a:lnTo>
                    <a:pt x="244" y="456"/>
                  </a:lnTo>
                  <a:lnTo>
                    <a:pt x="247" y="450"/>
                  </a:lnTo>
                  <a:lnTo>
                    <a:pt x="248" y="447"/>
                  </a:lnTo>
                  <a:lnTo>
                    <a:pt x="250" y="444"/>
                  </a:lnTo>
                  <a:lnTo>
                    <a:pt x="250" y="442"/>
                  </a:lnTo>
                  <a:lnTo>
                    <a:pt x="248" y="438"/>
                  </a:lnTo>
                  <a:lnTo>
                    <a:pt x="247" y="435"/>
                  </a:lnTo>
                  <a:lnTo>
                    <a:pt x="250" y="431"/>
                  </a:lnTo>
                  <a:lnTo>
                    <a:pt x="252" y="427"/>
                  </a:lnTo>
                  <a:lnTo>
                    <a:pt x="252" y="424"/>
                  </a:lnTo>
                  <a:lnTo>
                    <a:pt x="252" y="420"/>
                  </a:lnTo>
                  <a:lnTo>
                    <a:pt x="251" y="418"/>
                  </a:lnTo>
                  <a:lnTo>
                    <a:pt x="248" y="416"/>
                  </a:lnTo>
                  <a:lnTo>
                    <a:pt x="253" y="409"/>
                  </a:lnTo>
                  <a:lnTo>
                    <a:pt x="255" y="401"/>
                  </a:lnTo>
                  <a:lnTo>
                    <a:pt x="256" y="393"/>
                  </a:lnTo>
                  <a:lnTo>
                    <a:pt x="257" y="386"/>
                  </a:lnTo>
                  <a:lnTo>
                    <a:pt x="259" y="368"/>
                  </a:lnTo>
                  <a:lnTo>
                    <a:pt x="261" y="357"/>
                  </a:lnTo>
                  <a:lnTo>
                    <a:pt x="264" y="345"/>
                  </a:lnTo>
                  <a:lnTo>
                    <a:pt x="270" y="332"/>
                  </a:lnTo>
                  <a:lnTo>
                    <a:pt x="278" y="317"/>
                  </a:lnTo>
                  <a:lnTo>
                    <a:pt x="290" y="299"/>
                  </a:lnTo>
                  <a:lnTo>
                    <a:pt x="305" y="280"/>
                  </a:lnTo>
                  <a:lnTo>
                    <a:pt x="314" y="268"/>
                  </a:lnTo>
                  <a:lnTo>
                    <a:pt x="322" y="256"/>
                  </a:lnTo>
                  <a:lnTo>
                    <a:pt x="328" y="243"/>
                  </a:lnTo>
                  <a:lnTo>
                    <a:pt x="333" y="230"/>
                  </a:lnTo>
                  <a:lnTo>
                    <a:pt x="338" y="215"/>
                  </a:lnTo>
                  <a:lnTo>
                    <a:pt x="341" y="201"/>
                  </a:lnTo>
                  <a:lnTo>
                    <a:pt x="343" y="186"/>
                  </a:lnTo>
                  <a:lnTo>
                    <a:pt x="344" y="172"/>
                  </a:lnTo>
                  <a:lnTo>
                    <a:pt x="343" y="154"/>
                  </a:lnTo>
                  <a:lnTo>
                    <a:pt x="340" y="138"/>
                  </a:lnTo>
                  <a:lnTo>
                    <a:pt x="336" y="121"/>
                  </a:lnTo>
                  <a:lnTo>
                    <a:pt x="330" y="106"/>
                  </a:lnTo>
                  <a:lnTo>
                    <a:pt x="323" y="90"/>
                  </a:lnTo>
                  <a:lnTo>
                    <a:pt x="315" y="76"/>
                  </a:lnTo>
                  <a:lnTo>
                    <a:pt x="304" y="63"/>
                  </a:lnTo>
                  <a:lnTo>
                    <a:pt x="293" y="51"/>
                  </a:lnTo>
                  <a:lnTo>
                    <a:pt x="282" y="40"/>
                  </a:lnTo>
                  <a:lnTo>
                    <a:pt x="268" y="30"/>
                  </a:lnTo>
                  <a:lnTo>
                    <a:pt x="254" y="21"/>
                  </a:lnTo>
                  <a:lnTo>
                    <a:pt x="239" y="14"/>
                  </a:lnTo>
                  <a:lnTo>
                    <a:pt x="223" y="9"/>
                  </a:lnTo>
                  <a:lnTo>
                    <a:pt x="206" y="5"/>
                  </a:lnTo>
                  <a:lnTo>
                    <a:pt x="190" y="1"/>
                  </a:lnTo>
                  <a:lnTo>
                    <a:pt x="172" y="0"/>
                  </a:lnTo>
                  <a:lnTo>
                    <a:pt x="154" y="1"/>
                  </a:lnTo>
                  <a:lnTo>
                    <a:pt x="138" y="5"/>
                  </a:lnTo>
                  <a:lnTo>
                    <a:pt x="121" y="9"/>
                  </a:lnTo>
                  <a:lnTo>
                    <a:pt x="105" y="14"/>
                  </a:lnTo>
                  <a:lnTo>
                    <a:pt x="90" y="21"/>
                  </a:lnTo>
                  <a:lnTo>
                    <a:pt x="76" y="30"/>
                  </a:lnTo>
                  <a:lnTo>
                    <a:pt x="62" y="40"/>
                  </a:lnTo>
                  <a:lnTo>
                    <a:pt x="51" y="51"/>
                  </a:lnTo>
                  <a:lnTo>
                    <a:pt x="40" y="63"/>
                  </a:lnTo>
                  <a:lnTo>
                    <a:pt x="29" y="76"/>
                  </a:lnTo>
                  <a:lnTo>
                    <a:pt x="21" y="90"/>
                  </a:lnTo>
                  <a:lnTo>
                    <a:pt x="14" y="106"/>
                  </a:lnTo>
                  <a:lnTo>
                    <a:pt x="8" y="121"/>
                  </a:lnTo>
                  <a:lnTo>
                    <a:pt x="4" y="138"/>
                  </a:lnTo>
                  <a:lnTo>
                    <a:pt x="2" y="154"/>
                  </a:lnTo>
                  <a:lnTo>
                    <a:pt x="0" y="1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6" name="Freeform 157"/>
            <p:cNvSpPr>
              <a:spLocks/>
            </p:cNvSpPr>
            <p:nvPr/>
          </p:nvSpPr>
          <p:spPr bwMode="auto">
            <a:xfrm>
              <a:off x="1237" y="2190"/>
              <a:ext cx="322" cy="409"/>
            </a:xfrm>
            <a:custGeom>
              <a:avLst/>
              <a:gdLst>
                <a:gd name="T0" fmla="*/ 218 w 322"/>
                <a:gd name="T1" fmla="*/ 409 h 409"/>
                <a:gd name="T2" fmla="*/ 228 w 322"/>
                <a:gd name="T3" fmla="*/ 401 h 409"/>
                <a:gd name="T4" fmla="*/ 233 w 322"/>
                <a:gd name="T5" fmla="*/ 390 h 409"/>
                <a:gd name="T6" fmla="*/ 236 w 322"/>
                <a:gd name="T7" fmla="*/ 362 h 409"/>
                <a:gd name="T8" fmla="*/ 240 w 322"/>
                <a:gd name="T9" fmla="*/ 345 h 409"/>
                <a:gd name="T10" fmla="*/ 247 w 322"/>
                <a:gd name="T11" fmla="*/ 322 h 409"/>
                <a:gd name="T12" fmla="*/ 262 w 322"/>
                <a:gd name="T13" fmla="*/ 295 h 409"/>
                <a:gd name="T14" fmla="*/ 286 w 322"/>
                <a:gd name="T15" fmla="*/ 262 h 409"/>
                <a:gd name="T16" fmla="*/ 294 w 322"/>
                <a:gd name="T17" fmla="*/ 252 h 409"/>
                <a:gd name="T18" fmla="*/ 308 w 322"/>
                <a:gd name="T19" fmla="*/ 228 h 409"/>
                <a:gd name="T20" fmla="*/ 317 w 322"/>
                <a:gd name="T21" fmla="*/ 202 h 409"/>
                <a:gd name="T22" fmla="*/ 321 w 322"/>
                <a:gd name="T23" fmla="*/ 175 h 409"/>
                <a:gd name="T24" fmla="*/ 322 w 322"/>
                <a:gd name="T25" fmla="*/ 161 h 409"/>
                <a:gd name="T26" fmla="*/ 319 w 322"/>
                <a:gd name="T27" fmla="*/ 129 h 409"/>
                <a:gd name="T28" fmla="*/ 310 w 322"/>
                <a:gd name="T29" fmla="*/ 98 h 409"/>
                <a:gd name="T30" fmla="*/ 294 w 322"/>
                <a:gd name="T31" fmla="*/ 71 h 409"/>
                <a:gd name="T32" fmla="*/ 275 w 322"/>
                <a:gd name="T33" fmla="*/ 47 h 409"/>
                <a:gd name="T34" fmla="*/ 251 w 322"/>
                <a:gd name="T35" fmla="*/ 28 h 409"/>
                <a:gd name="T36" fmla="*/ 224 w 322"/>
                <a:gd name="T37" fmla="*/ 12 h 409"/>
                <a:gd name="T38" fmla="*/ 193 w 322"/>
                <a:gd name="T39" fmla="*/ 3 h 409"/>
                <a:gd name="T40" fmla="*/ 161 w 322"/>
                <a:gd name="T41" fmla="*/ 0 h 409"/>
                <a:gd name="T42" fmla="*/ 144 w 322"/>
                <a:gd name="T43" fmla="*/ 1 h 409"/>
                <a:gd name="T44" fmla="*/ 113 w 322"/>
                <a:gd name="T45" fmla="*/ 7 h 409"/>
                <a:gd name="T46" fmla="*/ 85 w 322"/>
                <a:gd name="T47" fmla="*/ 19 h 409"/>
                <a:gd name="T48" fmla="*/ 59 w 322"/>
                <a:gd name="T49" fmla="*/ 37 h 409"/>
                <a:gd name="T50" fmla="*/ 37 w 322"/>
                <a:gd name="T51" fmla="*/ 59 h 409"/>
                <a:gd name="T52" fmla="*/ 19 w 322"/>
                <a:gd name="T53" fmla="*/ 85 h 409"/>
                <a:gd name="T54" fmla="*/ 7 w 322"/>
                <a:gd name="T55" fmla="*/ 113 h 409"/>
                <a:gd name="T56" fmla="*/ 1 w 322"/>
                <a:gd name="T57" fmla="*/ 144 h 409"/>
                <a:gd name="T58" fmla="*/ 0 w 322"/>
                <a:gd name="T59" fmla="*/ 161 h 409"/>
                <a:gd name="T60" fmla="*/ 2 w 322"/>
                <a:gd name="T61" fmla="*/ 189 h 409"/>
                <a:gd name="T62" fmla="*/ 9 w 322"/>
                <a:gd name="T63" fmla="*/ 216 h 409"/>
                <a:gd name="T64" fmla="*/ 20 w 322"/>
                <a:gd name="T65" fmla="*/ 240 h 409"/>
                <a:gd name="T66" fmla="*/ 36 w 322"/>
                <a:gd name="T67" fmla="*/ 262 h 409"/>
                <a:gd name="T68" fmla="*/ 49 w 322"/>
                <a:gd name="T69" fmla="*/ 280 h 409"/>
                <a:gd name="T70" fmla="*/ 69 w 322"/>
                <a:gd name="T71" fmla="*/ 310 h 409"/>
                <a:gd name="T72" fmla="*/ 79 w 322"/>
                <a:gd name="T73" fmla="*/ 334 h 409"/>
                <a:gd name="T74" fmla="*/ 85 w 322"/>
                <a:gd name="T75" fmla="*/ 354 h 409"/>
                <a:gd name="T76" fmla="*/ 87 w 322"/>
                <a:gd name="T77" fmla="*/ 378 h 409"/>
                <a:gd name="T78" fmla="*/ 91 w 322"/>
                <a:gd name="T79" fmla="*/ 395 h 409"/>
                <a:gd name="T80" fmla="*/ 98 w 322"/>
                <a:gd name="T81" fmla="*/ 405 h 409"/>
                <a:gd name="T82" fmla="*/ 218 w 322"/>
                <a:gd name="T83" fmla="*/ 409 h 4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22" h="409">
                  <a:moveTo>
                    <a:pt x="218" y="409"/>
                  </a:moveTo>
                  <a:lnTo>
                    <a:pt x="218" y="409"/>
                  </a:lnTo>
                  <a:lnTo>
                    <a:pt x="224" y="405"/>
                  </a:lnTo>
                  <a:lnTo>
                    <a:pt x="228" y="401"/>
                  </a:lnTo>
                  <a:lnTo>
                    <a:pt x="231" y="395"/>
                  </a:lnTo>
                  <a:lnTo>
                    <a:pt x="233" y="390"/>
                  </a:lnTo>
                  <a:lnTo>
                    <a:pt x="235" y="378"/>
                  </a:lnTo>
                  <a:lnTo>
                    <a:pt x="236" y="362"/>
                  </a:lnTo>
                  <a:lnTo>
                    <a:pt x="237" y="354"/>
                  </a:lnTo>
                  <a:lnTo>
                    <a:pt x="240" y="345"/>
                  </a:lnTo>
                  <a:lnTo>
                    <a:pt x="243" y="334"/>
                  </a:lnTo>
                  <a:lnTo>
                    <a:pt x="247" y="322"/>
                  </a:lnTo>
                  <a:lnTo>
                    <a:pt x="253" y="310"/>
                  </a:lnTo>
                  <a:lnTo>
                    <a:pt x="262" y="295"/>
                  </a:lnTo>
                  <a:lnTo>
                    <a:pt x="273" y="280"/>
                  </a:lnTo>
                  <a:lnTo>
                    <a:pt x="286" y="262"/>
                  </a:lnTo>
                  <a:lnTo>
                    <a:pt x="294" y="252"/>
                  </a:lnTo>
                  <a:lnTo>
                    <a:pt x="302" y="240"/>
                  </a:lnTo>
                  <a:lnTo>
                    <a:pt x="308" y="228"/>
                  </a:lnTo>
                  <a:lnTo>
                    <a:pt x="313" y="216"/>
                  </a:lnTo>
                  <a:lnTo>
                    <a:pt x="317" y="202"/>
                  </a:lnTo>
                  <a:lnTo>
                    <a:pt x="320" y="189"/>
                  </a:lnTo>
                  <a:lnTo>
                    <a:pt x="321" y="175"/>
                  </a:lnTo>
                  <a:lnTo>
                    <a:pt x="322" y="161"/>
                  </a:lnTo>
                  <a:lnTo>
                    <a:pt x="321" y="144"/>
                  </a:lnTo>
                  <a:lnTo>
                    <a:pt x="319" y="129"/>
                  </a:lnTo>
                  <a:lnTo>
                    <a:pt x="315" y="113"/>
                  </a:lnTo>
                  <a:lnTo>
                    <a:pt x="310" y="98"/>
                  </a:lnTo>
                  <a:lnTo>
                    <a:pt x="303" y="85"/>
                  </a:lnTo>
                  <a:lnTo>
                    <a:pt x="294" y="71"/>
                  </a:lnTo>
                  <a:lnTo>
                    <a:pt x="285" y="59"/>
                  </a:lnTo>
                  <a:lnTo>
                    <a:pt x="275" y="47"/>
                  </a:lnTo>
                  <a:lnTo>
                    <a:pt x="263" y="37"/>
                  </a:lnTo>
                  <a:lnTo>
                    <a:pt x="251" y="28"/>
                  </a:lnTo>
                  <a:lnTo>
                    <a:pt x="237" y="19"/>
                  </a:lnTo>
                  <a:lnTo>
                    <a:pt x="224" y="12"/>
                  </a:lnTo>
                  <a:lnTo>
                    <a:pt x="209" y="7"/>
                  </a:lnTo>
                  <a:lnTo>
                    <a:pt x="193" y="3"/>
                  </a:lnTo>
                  <a:lnTo>
                    <a:pt x="178" y="1"/>
                  </a:lnTo>
                  <a:lnTo>
                    <a:pt x="161" y="0"/>
                  </a:lnTo>
                  <a:lnTo>
                    <a:pt x="144" y="1"/>
                  </a:lnTo>
                  <a:lnTo>
                    <a:pt x="129" y="3"/>
                  </a:lnTo>
                  <a:lnTo>
                    <a:pt x="113" y="7"/>
                  </a:lnTo>
                  <a:lnTo>
                    <a:pt x="98" y="12"/>
                  </a:lnTo>
                  <a:lnTo>
                    <a:pt x="85" y="19"/>
                  </a:lnTo>
                  <a:lnTo>
                    <a:pt x="71" y="28"/>
                  </a:lnTo>
                  <a:lnTo>
                    <a:pt x="59" y="37"/>
                  </a:lnTo>
                  <a:lnTo>
                    <a:pt x="47" y="47"/>
                  </a:lnTo>
                  <a:lnTo>
                    <a:pt x="37" y="59"/>
                  </a:lnTo>
                  <a:lnTo>
                    <a:pt x="28" y="71"/>
                  </a:lnTo>
                  <a:lnTo>
                    <a:pt x="19" y="85"/>
                  </a:lnTo>
                  <a:lnTo>
                    <a:pt x="12" y="98"/>
                  </a:lnTo>
                  <a:lnTo>
                    <a:pt x="7" y="113"/>
                  </a:lnTo>
                  <a:lnTo>
                    <a:pt x="3" y="129"/>
                  </a:lnTo>
                  <a:lnTo>
                    <a:pt x="1" y="144"/>
                  </a:lnTo>
                  <a:lnTo>
                    <a:pt x="0" y="161"/>
                  </a:lnTo>
                  <a:lnTo>
                    <a:pt x="1" y="175"/>
                  </a:lnTo>
                  <a:lnTo>
                    <a:pt x="2" y="189"/>
                  </a:lnTo>
                  <a:lnTo>
                    <a:pt x="5" y="202"/>
                  </a:lnTo>
                  <a:lnTo>
                    <a:pt x="9" y="216"/>
                  </a:lnTo>
                  <a:lnTo>
                    <a:pt x="14" y="228"/>
                  </a:lnTo>
                  <a:lnTo>
                    <a:pt x="20" y="240"/>
                  </a:lnTo>
                  <a:lnTo>
                    <a:pt x="28" y="252"/>
                  </a:lnTo>
                  <a:lnTo>
                    <a:pt x="36" y="262"/>
                  </a:lnTo>
                  <a:lnTo>
                    <a:pt x="49" y="280"/>
                  </a:lnTo>
                  <a:lnTo>
                    <a:pt x="60" y="295"/>
                  </a:lnTo>
                  <a:lnTo>
                    <a:pt x="69" y="310"/>
                  </a:lnTo>
                  <a:lnTo>
                    <a:pt x="75" y="322"/>
                  </a:lnTo>
                  <a:lnTo>
                    <a:pt x="79" y="334"/>
                  </a:lnTo>
                  <a:lnTo>
                    <a:pt x="82" y="345"/>
                  </a:lnTo>
                  <a:lnTo>
                    <a:pt x="85" y="354"/>
                  </a:lnTo>
                  <a:lnTo>
                    <a:pt x="86" y="362"/>
                  </a:lnTo>
                  <a:lnTo>
                    <a:pt x="87" y="378"/>
                  </a:lnTo>
                  <a:lnTo>
                    <a:pt x="89" y="390"/>
                  </a:lnTo>
                  <a:lnTo>
                    <a:pt x="91" y="395"/>
                  </a:lnTo>
                  <a:lnTo>
                    <a:pt x="94" y="401"/>
                  </a:lnTo>
                  <a:lnTo>
                    <a:pt x="98" y="405"/>
                  </a:lnTo>
                  <a:lnTo>
                    <a:pt x="104" y="409"/>
                  </a:lnTo>
                  <a:lnTo>
                    <a:pt x="218" y="4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7" name="Freeform 158"/>
            <p:cNvSpPr>
              <a:spLocks/>
            </p:cNvSpPr>
            <p:nvPr/>
          </p:nvSpPr>
          <p:spPr bwMode="auto">
            <a:xfrm>
              <a:off x="1237" y="2190"/>
              <a:ext cx="322" cy="409"/>
            </a:xfrm>
            <a:custGeom>
              <a:avLst/>
              <a:gdLst>
                <a:gd name="T0" fmla="*/ 218 w 322"/>
                <a:gd name="T1" fmla="*/ 409 h 409"/>
                <a:gd name="T2" fmla="*/ 228 w 322"/>
                <a:gd name="T3" fmla="*/ 401 h 409"/>
                <a:gd name="T4" fmla="*/ 233 w 322"/>
                <a:gd name="T5" fmla="*/ 390 h 409"/>
                <a:gd name="T6" fmla="*/ 236 w 322"/>
                <a:gd name="T7" fmla="*/ 362 h 409"/>
                <a:gd name="T8" fmla="*/ 240 w 322"/>
                <a:gd name="T9" fmla="*/ 345 h 409"/>
                <a:gd name="T10" fmla="*/ 247 w 322"/>
                <a:gd name="T11" fmla="*/ 322 h 409"/>
                <a:gd name="T12" fmla="*/ 262 w 322"/>
                <a:gd name="T13" fmla="*/ 295 h 409"/>
                <a:gd name="T14" fmla="*/ 286 w 322"/>
                <a:gd name="T15" fmla="*/ 262 h 409"/>
                <a:gd name="T16" fmla="*/ 294 w 322"/>
                <a:gd name="T17" fmla="*/ 252 h 409"/>
                <a:gd name="T18" fmla="*/ 308 w 322"/>
                <a:gd name="T19" fmla="*/ 228 h 409"/>
                <a:gd name="T20" fmla="*/ 317 w 322"/>
                <a:gd name="T21" fmla="*/ 202 h 409"/>
                <a:gd name="T22" fmla="*/ 321 w 322"/>
                <a:gd name="T23" fmla="*/ 175 h 409"/>
                <a:gd name="T24" fmla="*/ 322 w 322"/>
                <a:gd name="T25" fmla="*/ 161 h 409"/>
                <a:gd name="T26" fmla="*/ 319 w 322"/>
                <a:gd name="T27" fmla="*/ 129 h 409"/>
                <a:gd name="T28" fmla="*/ 310 w 322"/>
                <a:gd name="T29" fmla="*/ 98 h 409"/>
                <a:gd name="T30" fmla="*/ 294 w 322"/>
                <a:gd name="T31" fmla="*/ 71 h 409"/>
                <a:gd name="T32" fmla="*/ 275 w 322"/>
                <a:gd name="T33" fmla="*/ 47 h 409"/>
                <a:gd name="T34" fmla="*/ 251 w 322"/>
                <a:gd name="T35" fmla="*/ 28 h 409"/>
                <a:gd name="T36" fmla="*/ 224 w 322"/>
                <a:gd name="T37" fmla="*/ 12 h 409"/>
                <a:gd name="T38" fmla="*/ 193 w 322"/>
                <a:gd name="T39" fmla="*/ 3 h 409"/>
                <a:gd name="T40" fmla="*/ 161 w 322"/>
                <a:gd name="T41" fmla="*/ 0 h 409"/>
                <a:gd name="T42" fmla="*/ 144 w 322"/>
                <a:gd name="T43" fmla="*/ 1 h 409"/>
                <a:gd name="T44" fmla="*/ 113 w 322"/>
                <a:gd name="T45" fmla="*/ 7 h 409"/>
                <a:gd name="T46" fmla="*/ 85 w 322"/>
                <a:gd name="T47" fmla="*/ 19 h 409"/>
                <a:gd name="T48" fmla="*/ 59 w 322"/>
                <a:gd name="T49" fmla="*/ 37 h 409"/>
                <a:gd name="T50" fmla="*/ 37 w 322"/>
                <a:gd name="T51" fmla="*/ 59 h 409"/>
                <a:gd name="T52" fmla="*/ 19 w 322"/>
                <a:gd name="T53" fmla="*/ 85 h 409"/>
                <a:gd name="T54" fmla="*/ 7 w 322"/>
                <a:gd name="T55" fmla="*/ 113 h 409"/>
                <a:gd name="T56" fmla="*/ 1 w 322"/>
                <a:gd name="T57" fmla="*/ 144 h 409"/>
                <a:gd name="T58" fmla="*/ 0 w 322"/>
                <a:gd name="T59" fmla="*/ 161 h 409"/>
                <a:gd name="T60" fmla="*/ 2 w 322"/>
                <a:gd name="T61" fmla="*/ 189 h 409"/>
                <a:gd name="T62" fmla="*/ 9 w 322"/>
                <a:gd name="T63" fmla="*/ 216 h 409"/>
                <a:gd name="T64" fmla="*/ 20 w 322"/>
                <a:gd name="T65" fmla="*/ 240 h 409"/>
                <a:gd name="T66" fmla="*/ 36 w 322"/>
                <a:gd name="T67" fmla="*/ 262 h 409"/>
                <a:gd name="T68" fmla="*/ 49 w 322"/>
                <a:gd name="T69" fmla="*/ 280 h 409"/>
                <a:gd name="T70" fmla="*/ 69 w 322"/>
                <a:gd name="T71" fmla="*/ 310 h 409"/>
                <a:gd name="T72" fmla="*/ 79 w 322"/>
                <a:gd name="T73" fmla="*/ 334 h 409"/>
                <a:gd name="T74" fmla="*/ 85 w 322"/>
                <a:gd name="T75" fmla="*/ 354 h 409"/>
                <a:gd name="T76" fmla="*/ 87 w 322"/>
                <a:gd name="T77" fmla="*/ 378 h 409"/>
                <a:gd name="T78" fmla="*/ 91 w 322"/>
                <a:gd name="T79" fmla="*/ 395 h 409"/>
                <a:gd name="T80" fmla="*/ 98 w 322"/>
                <a:gd name="T81" fmla="*/ 405 h 4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22" h="409">
                  <a:moveTo>
                    <a:pt x="218" y="409"/>
                  </a:moveTo>
                  <a:lnTo>
                    <a:pt x="218" y="409"/>
                  </a:lnTo>
                  <a:lnTo>
                    <a:pt x="224" y="405"/>
                  </a:lnTo>
                  <a:lnTo>
                    <a:pt x="228" y="401"/>
                  </a:lnTo>
                  <a:lnTo>
                    <a:pt x="231" y="395"/>
                  </a:lnTo>
                  <a:lnTo>
                    <a:pt x="233" y="390"/>
                  </a:lnTo>
                  <a:lnTo>
                    <a:pt x="235" y="378"/>
                  </a:lnTo>
                  <a:lnTo>
                    <a:pt x="236" y="362"/>
                  </a:lnTo>
                  <a:lnTo>
                    <a:pt x="237" y="354"/>
                  </a:lnTo>
                  <a:lnTo>
                    <a:pt x="240" y="345"/>
                  </a:lnTo>
                  <a:lnTo>
                    <a:pt x="243" y="334"/>
                  </a:lnTo>
                  <a:lnTo>
                    <a:pt x="247" y="322"/>
                  </a:lnTo>
                  <a:lnTo>
                    <a:pt x="253" y="310"/>
                  </a:lnTo>
                  <a:lnTo>
                    <a:pt x="262" y="295"/>
                  </a:lnTo>
                  <a:lnTo>
                    <a:pt x="273" y="280"/>
                  </a:lnTo>
                  <a:lnTo>
                    <a:pt x="286" y="262"/>
                  </a:lnTo>
                  <a:lnTo>
                    <a:pt x="294" y="252"/>
                  </a:lnTo>
                  <a:lnTo>
                    <a:pt x="302" y="240"/>
                  </a:lnTo>
                  <a:lnTo>
                    <a:pt x="308" y="228"/>
                  </a:lnTo>
                  <a:lnTo>
                    <a:pt x="313" y="216"/>
                  </a:lnTo>
                  <a:lnTo>
                    <a:pt x="317" y="202"/>
                  </a:lnTo>
                  <a:lnTo>
                    <a:pt x="320" y="189"/>
                  </a:lnTo>
                  <a:lnTo>
                    <a:pt x="321" y="175"/>
                  </a:lnTo>
                  <a:lnTo>
                    <a:pt x="322" y="161"/>
                  </a:lnTo>
                  <a:lnTo>
                    <a:pt x="321" y="144"/>
                  </a:lnTo>
                  <a:lnTo>
                    <a:pt x="319" y="129"/>
                  </a:lnTo>
                  <a:lnTo>
                    <a:pt x="315" y="113"/>
                  </a:lnTo>
                  <a:lnTo>
                    <a:pt x="310" y="98"/>
                  </a:lnTo>
                  <a:lnTo>
                    <a:pt x="303" y="85"/>
                  </a:lnTo>
                  <a:lnTo>
                    <a:pt x="294" y="71"/>
                  </a:lnTo>
                  <a:lnTo>
                    <a:pt x="285" y="59"/>
                  </a:lnTo>
                  <a:lnTo>
                    <a:pt x="275" y="47"/>
                  </a:lnTo>
                  <a:lnTo>
                    <a:pt x="263" y="37"/>
                  </a:lnTo>
                  <a:lnTo>
                    <a:pt x="251" y="28"/>
                  </a:lnTo>
                  <a:lnTo>
                    <a:pt x="237" y="19"/>
                  </a:lnTo>
                  <a:lnTo>
                    <a:pt x="224" y="12"/>
                  </a:lnTo>
                  <a:lnTo>
                    <a:pt x="209" y="7"/>
                  </a:lnTo>
                  <a:lnTo>
                    <a:pt x="193" y="3"/>
                  </a:lnTo>
                  <a:lnTo>
                    <a:pt x="178" y="1"/>
                  </a:lnTo>
                  <a:lnTo>
                    <a:pt x="161" y="0"/>
                  </a:lnTo>
                  <a:lnTo>
                    <a:pt x="144" y="1"/>
                  </a:lnTo>
                  <a:lnTo>
                    <a:pt x="129" y="3"/>
                  </a:lnTo>
                  <a:lnTo>
                    <a:pt x="113" y="7"/>
                  </a:lnTo>
                  <a:lnTo>
                    <a:pt x="98" y="12"/>
                  </a:lnTo>
                  <a:lnTo>
                    <a:pt x="85" y="19"/>
                  </a:lnTo>
                  <a:lnTo>
                    <a:pt x="71" y="28"/>
                  </a:lnTo>
                  <a:lnTo>
                    <a:pt x="59" y="37"/>
                  </a:lnTo>
                  <a:lnTo>
                    <a:pt x="47" y="47"/>
                  </a:lnTo>
                  <a:lnTo>
                    <a:pt x="37" y="59"/>
                  </a:lnTo>
                  <a:lnTo>
                    <a:pt x="28" y="71"/>
                  </a:lnTo>
                  <a:lnTo>
                    <a:pt x="19" y="85"/>
                  </a:lnTo>
                  <a:lnTo>
                    <a:pt x="12" y="98"/>
                  </a:lnTo>
                  <a:lnTo>
                    <a:pt x="7" y="113"/>
                  </a:lnTo>
                  <a:lnTo>
                    <a:pt x="3" y="129"/>
                  </a:lnTo>
                  <a:lnTo>
                    <a:pt x="1" y="144"/>
                  </a:lnTo>
                  <a:lnTo>
                    <a:pt x="0" y="161"/>
                  </a:lnTo>
                  <a:lnTo>
                    <a:pt x="1" y="175"/>
                  </a:lnTo>
                  <a:lnTo>
                    <a:pt x="2" y="189"/>
                  </a:lnTo>
                  <a:lnTo>
                    <a:pt x="5" y="202"/>
                  </a:lnTo>
                  <a:lnTo>
                    <a:pt x="9" y="216"/>
                  </a:lnTo>
                  <a:lnTo>
                    <a:pt x="14" y="228"/>
                  </a:lnTo>
                  <a:lnTo>
                    <a:pt x="20" y="240"/>
                  </a:lnTo>
                  <a:lnTo>
                    <a:pt x="28" y="252"/>
                  </a:lnTo>
                  <a:lnTo>
                    <a:pt x="36" y="262"/>
                  </a:lnTo>
                  <a:lnTo>
                    <a:pt x="49" y="280"/>
                  </a:lnTo>
                  <a:lnTo>
                    <a:pt x="60" y="295"/>
                  </a:lnTo>
                  <a:lnTo>
                    <a:pt x="69" y="310"/>
                  </a:lnTo>
                  <a:lnTo>
                    <a:pt x="75" y="322"/>
                  </a:lnTo>
                  <a:lnTo>
                    <a:pt x="79" y="334"/>
                  </a:lnTo>
                  <a:lnTo>
                    <a:pt x="82" y="345"/>
                  </a:lnTo>
                  <a:lnTo>
                    <a:pt x="85" y="354"/>
                  </a:lnTo>
                  <a:lnTo>
                    <a:pt x="86" y="362"/>
                  </a:lnTo>
                  <a:lnTo>
                    <a:pt x="87" y="378"/>
                  </a:lnTo>
                  <a:lnTo>
                    <a:pt x="89" y="390"/>
                  </a:lnTo>
                  <a:lnTo>
                    <a:pt x="91" y="395"/>
                  </a:lnTo>
                  <a:lnTo>
                    <a:pt x="94" y="401"/>
                  </a:lnTo>
                  <a:lnTo>
                    <a:pt x="98" y="405"/>
                  </a:lnTo>
                  <a:lnTo>
                    <a:pt x="104" y="4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8" name="Freeform 159"/>
            <p:cNvSpPr>
              <a:spLocks/>
            </p:cNvSpPr>
            <p:nvPr/>
          </p:nvSpPr>
          <p:spPr bwMode="auto">
            <a:xfrm>
              <a:off x="1237" y="2201"/>
              <a:ext cx="322" cy="398"/>
            </a:xfrm>
            <a:custGeom>
              <a:avLst/>
              <a:gdLst>
                <a:gd name="T0" fmla="*/ 218 w 322"/>
                <a:gd name="T1" fmla="*/ 398 h 398"/>
                <a:gd name="T2" fmla="*/ 228 w 322"/>
                <a:gd name="T3" fmla="*/ 390 h 398"/>
                <a:gd name="T4" fmla="*/ 233 w 322"/>
                <a:gd name="T5" fmla="*/ 379 h 398"/>
                <a:gd name="T6" fmla="*/ 236 w 322"/>
                <a:gd name="T7" fmla="*/ 353 h 398"/>
                <a:gd name="T8" fmla="*/ 240 w 322"/>
                <a:gd name="T9" fmla="*/ 336 h 398"/>
                <a:gd name="T10" fmla="*/ 247 w 322"/>
                <a:gd name="T11" fmla="*/ 314 h 398"/>
                <a:gd name="T12" fmla="*/ 262 w 322"/>
                <a:gd name="T13" fmla="*/ 287 h 398"/>
                <a:gd name="T14" fmla="*/ 286 w 322"/>
                <a:gd name="T15" fmla="*/ 255 h 398"/>
                <a:gd name="T16" fmla="*/ 294 w 322"/>
                <a:gd name="T17" fmla="*/ 245 h 398"/>
                <a:gd name="T18" fmla="*/ 308 w 322"/>
                <a:gd name="T19" fmla="*/ 222 h 398"/>
                <a:gd name="T20" fmla="*/ 317 w 322"/>
                <a:gd name="T21" fmla="*/ 197 h 398"/>
                <a:gd name="T22" fmla="*/ 321 w 322"/>
                <a:gd name="T23" fmla="*/ 171 h 398"/>
                <a:gd name="T24" fmla="*/ 322 w 322"/>
                <a:gd name="T25" fmla="*/ 157 h 398"/>
                <a:gd name="T26" fmla="*/ 319 w 322"/>
                <a:gd name="T27" fmla="*/ 125 h 398"/>
                <a:gd name="T28" fmla="*/ 310 w 322"/>
                <a:gd name="T29" fmla="*/ 96 h 398"/>
                <a:gd name="T30" fmla="*/ 294 w 322"/>
                <a:gd name="T31" fmla="*/ 69 h 398"/>
                <a:gd name="T32" fmla="*/ 275 w 322"/>
                <a:gd name="T33" fmla="*/ 46 h 398"/>
                <a:gd name="T34" fmla="*/ 251 w 322"/>
                <a:gd name="T35" fmla="*/ 27 h 398"/>
                <a:gd name="T36" fmla="*/ 224 w 322"/>
                <a:gd name="T37" fmla="*/ 13 h 398"/>
                <a:gd name="T38" fmla="*/ 193 w 322"/>
                <a:gd name="T39" fmla="*/ 3 h 398"/>
                <a:gd name="T40" fmla="*/ 161 w 322"/>
                <a:gd name="T41" fmla="*/ 0 h 398"/>
                <a:gd name="T42" fmla="*/ 144 w 322"/>
                <a:gd name="T43" fmla="*/ 1 h 398"/>
                <a:gd name="T44" fmla="*/ 113 w 322"/>
                <a:gd name="T45" fmla="*/ 7 h 398"/>
                <a:gd name="T46" fmla="*/ 85 w 322"/>
                <a:gd name="T47" fmla="*/ 19 h 398"/>
                <a:gd name="T48" fmla="*/ 59 w 322"/>
                <a:gd name="T49" fmla="*/ 36 h 398"/>
                <a:gd name="T50" fmla="*/ 37 w 322"/>
                <a:gd name="T51" fmla="*/ 57 h 398"/>
                <a:gd name="T52" fmla="*/ 19 w 322"/>
                <a:gd name="T53" fmla="*/ 82 h 398"/>
                <a:gd name="T54" fmla="*/ 7 w 322"/>
                <a:gd name="T55" fmla="*/ 111 h 398"/>
                <a:gd name="T56" fmla="*/ 1 w 322"/>
                <a:gd name="T57" fmla="*/ 141 h 398"/>
                <a:gd name="T58" fmla="*/ 0 w 322"/>
                <a:gd name="T59" fmla="*/ 157 h 398"/>
                <a:gd name="T60" fmla="*/ 2 w 322"/>
                <a:gd name="T61" fmla="*/ 184 h 398"/>
                <a:gd name="T62" fmla="*/ 9 w 322"/>
                <a:gd name="T63" fmla="*/ 210 h 398"/>
                <a:gd name="T64" fmla="*/ 20 w 322"/>
                <a:gd name="T65" fmla="*/ 234 h 398"/>
                <a:gd name="T66" fmla="*/ 36 w 322"/>
                <a:gd name="T67" fmla="*/ 255 h 398"/>
                <a:gd name="T68" fmla="*/ 49 w 322"/>
                <a:gd name="T69" fmla="*/ 272 h 398"/>
                <a:gd name="T70" fmla="*/ 69 w 322"/>
                <a:gd name="T71" fmla="*/ 301 h 398"/>
                <a:gd name="T72" fmla="*/ 79 w 322"/>
                <a:gd name="T73" fmla="*/ 326 h 398"/>
                <a:gd name="T74" fmla="*/ 85 w 322"/>
                <a:gd name="T75" fmla="*/ 345 h 398"/>
                <a:gd name="T76" fmla="*/ 87 w 322"/>
                <a:gd name="T77" fmla="*/ 368 h 398"/>
                <a:gd name="T78" fmla="*/ 91 w 322"/>
                <a:gd name="T79" fmla="*/ 384 h 398"/>
                <a:gd name="T80" fmla="*/ 98 w 322"/>
                <a:gd name="T81" fmla="*/ 394 h 398"/>
                <a:gd name="T82" fmla="*/ 218 w 322"/>
                <a:gd name="T83" fmla="*/ 398 h 3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22" h="398">
                  <a:moveTo>
                    <a:pt x="218" y="398"/>
                  </a:moveTo>
                  <a:lnTo>
                    <a:pt x="218" y="398"/>
                  </a:lnTo>
                  <a:lnTo>
                    <a:pt x="224" y="394"/>
                  </a:lnTo>
                  <a:lnTo>
                    <a:pt x="228" y="390"/>
                  </a:lnTo>
                  <a:lnTo>
                    <a:pt x="231" y="384"/>
                  </a:lnTo>
                  <a:lnTo>
                    <a:pt x="233" y="379"/>
                  </a:lnTo>
                  <a:lnTo>
                    <a:pt x="235" y="368"/>
                  </a:lnTo>
                  <a:lnTo>
                    <a:pt x="236" y="353"/>
                  </a:lnTo>
                  <a:lnTo>
                    <a:pt x="237" y="345"/>
                  </a:lnTo>
                  <a:lnTo>
                    <a:pt x="240" y="336"/>
                  </a:lnTo>
                  <a:lnTo>
                    <a:pt x="243" y="326"/>
                  </a:lnTo>
                  <a:lnTo>
                    <a:pt x="247" y="314"/>
                  </a:lnTo>
                  <a:lnTo>
                    <a:pt x="253" y="301"/>
                  </a:lnTo>
                  <a:lnTo>
                    <a:pt x="262" y="287"/>
                  </a:lnTo>
                  <a:lnTo>
                    <a:pt x="273" y="272"/>
                  </a:lnTo>
                  <a:lnTo>
                    <a:pt x="286" y="255"/>
                  </a:lnTo>
                  <a:lnTo>
                    <a:pt x="294" y="245"/>
                  </a:lnTo>
                  <a:lnTo>
                    <a:pt x="302" y="234"/>
                  </a:lnTo>
                  <a:lnTo>
                    <a:pt x="308" y="222"/>
                  </a:lnTo>
                  <a:lnTo>
                    <a:pt x="313" y="210"/>
                  </a:lnTo>
                  <a:lnTo>
                    <a:pt x="317" y="197"/>
                  </a:lnTo>
                  <a:lnTo>
                    <a:pt x="320" y="184"/>
                  </a:lnTo>
                  <a:lnTo>
                    <a:pt x="321" y="171"/>
                  </a:lnTo>
                  <a:lnTo>
                    <a:pt x="322" y="157"/>
                  </a:lnTo>
                  <a:lnTo>
                    <a:pt x="321" y="141"/>
                  </a:lnTo>
                  <a:lnTo>
                    <a:pt x="319" y="125"/>
                  </a:lnTo>
                  <a:lnTo>
                    <a:pt x="315" y="111"/>
                  </a:lnTo>
                  <a:lnTo>
                    <a:pt x="310" y="96"/>
                  </a:lnTo>
                  <a:lnTo>
                    <a:pt x="303" y="82"/>
                  </a:lnTo>
                  <a:lnTo>
                    <a:pt x="294" y="69"/>
                  </a:lnTo>
                  <a:lnTo>
                    <a:pt x="285" y="57"/>
                  </a:lnTo>
                  <a:lnTo>
                    <a:pt x="275" y="46"/>
                  </a:lnTo>
                  <a:lnTo>
                    <a:pt x="263" y="36"/>
                  </a:lnTo>
                  <a:lnTo>
                    <a:pt x="251" y="27"/>
                  </a:lnTo>
                  <a:lnTo>
                    <a:pt x="237" y="19"/>
                  </a:lnTo>
                  <a:lnTo>
                    <a:pt x="224" y="13"/>
                  </a:lnTo>
                  <a:lnTo>
                    <a:pt x="209" y="7"/>
                  </a:lnTo>
                  <a:lnTo>
                    <a:pt x="193" y="3"/>
                  </a:lnTo>
                  <a:lnTo>
                    <a:pt x="178" y="1"/>
                  </a:lnTo>
                  <a:lnTo>
                    <a:pt x="161" y="0"/>
                  </a:lnTo>
                  <a:lnTo>
                    <a:pt x="144" y="1"/>
                  </a:lnTo>
                  <a:lnTo>
                    <a:pt x="129" y="3"/>
                  </a:lnTo>
                  <a:lnTo>
                    <a:pt x="113" y="7"/>
                  </a:lnTo>
                  <a:lnTo>
                    <a:pt x="98" y="13"/>
                  </a:lnTo>
                  <a:lnTo>
                    <a:pt x="85" y="19"/>
                  </a:lnTo>
                  <a:lnTo>
                    <a:pt x="71" y="27"/>
                  </a:lnTo>
                  <a:lnTo>
                    <a:pt x="59" y="36"/>
                  </a:lnTo>
                  <a:lnTo>
                    <a:pt x="47" y="46"/>
                  </a:lnTo>
                  <a:lnTo>
                    <a:pt x="37" y="57"/>
                  </a:lnTo>
                  <a:lnTo>
                    <a:pt x="28" y="69"/>
                  </a:lnTo>
                  <a:lnTo>
                    <a:pt x="19" y="82"/>
                  </a:lnTo>
                  <a:lnTo>
                    <a:pt x="12" y="96"/>
                  </a:lnTo>
                  <a:lnTo>
                    <a:pt x="7" y="111"/>
                  </a:lnTo>
                  <a:lnTo>
                    <a:pt x="3" y="125"/>
                  </a:lnTo>
                  <a:lnTo>
                    <a:pt x="1" y="141"/>
                  </a:lnTo>
                  <a:lnTo>
                    <a:pt x="0" y="157"/>
                  </a:lnTo>
                  <a:lnTo>
                    <a:pt x="1" y="171"/>
                  </a:lnTo>
                  <a:lnTo>
                    <a:pt x="2" y="184"/>
                  </a:lnTo>
                  <a:lnTo>
                    <a:pt x="5" y="197"/>
                  </a:lnTo>
                  <a:lnTo>
                    <a:pt x="9" y="210"/>
                  </a:lnTo>
                  <a:lnTo>
                    <a:pt x="14" y="222"/>
                  </a:lnTo>
                  <a:lnTo>
                    <a:pt x="20" y="234"/>
                  </a:lnTo>
                  <a:lnTo>
                    <a:pt x="28" y="245"/>
                  </a:lnTo>
                  <a:lnTo>
                    <a:pt x="36" y="255"/>
                  </a:lnTo>
                  <a:lnTo>
                    <a:pt x="49" y="272"/>
                  </a:lnTo>
                  <a:lnTo>
                    <a:pt x="60" y="287"/>
                  </a:lnTo>
                  <a:lnTo>
                    <a:pt x="69" y="301"/>
                  </a:lnTo>
                  <a:lnTo>
                    <a:pt x="75" y="314"/>
                  </a:lnTo>
                  <a:lnTo>
                    <a:pt x="79" y="326"/>
                  </a:lnTo>
                  <a:lnTo>
                    <a:pt x="82" y="336"/>
                  </a:lnTo>
                  <a:lnTo>
                    <a:pt x="85" y="345"/>
                  </a:lnTo>
                  <a:lnTo>
                    <a:pt x="86" y="353"/>
                  </a:lnTo>
                  <a:lnTo>
                    <a:pt x="87" y="368"/>
                  </a:lnTo>
                  <a:lnTo>
                    <a:pt x="89" y="379"/>
                  </a:lnTo>
                  <a:lnTo>
                    <a:pt x="91" y="384"/>
                  </a:lnTo>
                  <a:lnTo>
                    <a:pt x="94" y="390"/>
                  </a:lnTo>
                  <a:lnTo>
                    <a:pt x="98" y="394"/>
                  </a:lnTo>
                  <a:lnTo>
                    <a:pt x="104" y="398"/>
                  </a:lnTo>
                  <a:lnTo>
                    <a:pt x="218" y="398"/>
                  </a:lnTo>
                  <a:close/>
                </a:path>
              </a:pathLst>
            </a:custGeom>
            <a:solidFill>
              <a:srgbClr val="FFE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9" name="Freeform 160"/>
            <p:cNvSpPr>
              <a:spLocks/>
            </p:cNvSpPr>
            <p:nvPr/>
          </p:nvSpPr>
          <p:spPr bwMode="auto">
            <a:xfrm>
              <a:off x="1329" y="2599"/>
              <a:ext cx="138" cy="135"/>
            </a:xfrm>
            <a:custGeom>
              <a:avLst/>
              <a:gdLst>
                <a:gd name="T0" fmla="*/ 138 w 138"/>
                <a:gd name="T1" fmla="*/ 4 h 135"/>
                <a:gd name="T2" fmla="*/ 138 w 138"/>
                <a:gd name="T3" fmla="*/ 2 h 135"/>
                <a:gd name="T4" fmla="*/ 135 w 138"/>
                <a:gd name="T5" fmla="*/ 0 h 135"/>
                <a:gd name="T6" fmla="*/ 3 w 138"/>
                <a:gd name="T7" fmla="*/ 0 h 135"/>
                <a:gd name="T8" fmla="*/ 0 w 138"/>
                <a:gd name="T9" fmla="*/ 2 h 135"/>
                <a:gd name="T10" fmla="*/ 0 w 138"/>
                <a:gd name="T11" fmla="*/ 4 h 135"/>
                <a:gd name="T12" fmla="*/ 0 w 138"/>
                <a:gd name="T13" fmla="*/ 6 h 135"/>
                <a:gd name="T14" fmla="*/ 7 w 138"/>
                <a:gd name="T15" fmla="*/ 16 h 135"/>
                <a:gd name="T16" fmla="*/ 7 w 138"/>
                <a:gd name="T17" fmla="*/ 28 h 135"/>
                <a:gd name="T18" fmla="*/ 5 w 138"/>
                <a:gd name="T19" fmla="*/ 29 h 135"/>
                <a:gd name="T20" fmla="*/ 2 w 138"/>
                <a:gd name="T21" fmla="*/ 33 h 135"/>
                <a:gd name="T22" fmla="*/ 2 w 138"/>
                <a:gd name="T23" fmla="*/ 36 h 135"/>
                <a:gd name="T24" fmla="*/ 7 w 138"/>
                <a:gd name="T25" fmla="*/ 43 h 135"/>
                <a:gd name="T26" fmla="*/ 7 w 138"/>
                <a:gd name="T27" fmla="*/ 54 h 135"/>
                <a:gd name="T28" fmla="*/ 5 w 138"/>
                <a:gd name="T29" fmla="*/ 56 h 135"/>
                <a:gd name="T30" fmla="*/ 2 w 138"/>
                <a:gd name="T31" fmla="*/ 60 h 135"/>
                <a:gd name="T32" fmla="*/ 2 w 138"/>
                <a:gd name="T33" fmla="*/ 63 h 135"/>
                <a:gd name="T34" fmla="*/ 7 w 138"/>
                <a:gd name="T35" fmla="*/ 70 h 135"/>
                <a:gd name="T36" fmla="*/ 7 w 138"/>
                <a:gd name="T37" fmla="*/ 80 h 135"/>
                <a:gd name="T38" fmla="*/ 5 w 138"/>
                <a:gd name="T39" fmla="*/ 81 h 135"/>
                <a:gd name="T40" fmla="*/ 2 w 138"/>
                <a:gd name="T41" fmla="*/ 87 h 135"/>
                <a:gd name="T42" fmla="*/ 2 w 138"/>
                <a:gd name="T43" fmla="*/ 90 h 135"/>
                <a:gd name="T44" fmla="*/ 7 w 138"/>
                <a:gd name="T45" fmla="*/ 96 h 135"/>
                <a:gd name="T46" fmla="*/ 7 w 138"/>
                <a:gd name="T47" fmla="*/ 97 h 135"/>
                <a:gd name="T48" fmla="*/ 7 w 138"/>
                <a:gd name="T49" fmla="*/ 98 h 135"/>
                <a:gd name="T50" fmla="*/ 48 w 138"/>
                <a:gd name="T51" fmla="*/ 134 h 135"/>
                <a:gd name="T52" fmla="*/ 51 w 138"/>
                <a:gd name="T53" fmla="*/ 135 h 135"/>
                <a:gd name="T54" fmla="*/ 90 w 138"/>
                <a:gd name="T55" fmla="*/ 135 h 135"/>
                <a:gd name="T56" fmla="*/ 130 w 138"/>
                <a:gd name="T57" fmla="*/ 99 h 135"/>
                <a:gd name="T58" fmla="*/ 131 w 138"/>
                <a:gd name="T59" fmla="*/ 98 h 135"/>
                <a:gd name="T60" fmla="*/ 131 w 138"/>
                <a:gd name="T61" fmla="*/ 97 h 135"/>
                <a:gd name="T62" fmla="*/ 131 w 138"/>
                <a:gd name="T63" fmla="*/ 85 h 135"/>
                <a:gd name="T64" fmla="*/ 135 w 138"/>
                <a:gd name="T65" fmla="*/ 81 h 135"/>
                <a:gd name="T66" fmla="*/ 136 w 138"/>
                <a:gd name="T67" fmla="*/ 76 h 135"/>
                <a:gd name="T68" fmla="*/ 134 w 138"/>
                <a:gd name="T69" fmla="*/ 72 h 135"/>
                <a:gd name="T70" fmla="*/ 131 w 138"/>
                <a:gd name="T71" fmla="*/ 69 h 135"/>
                <a:gd name="T72" fmla="*/ 131 w 138"/>
                <a:gd name="T73" fmla="*/ 59 h 135"/>
                <a:gd name="T74" fmla="*/ 135 w 138"/>
                <a:gd name="T75" fmla="*/ 55 h 135"/>
                <a:gd name="T76" fmla="*/ 136 w 138"/>
                <a:gd name="T77" fmla="*/ 49 h 135"/>
                <a:gd name="T78" fmla="*/ 134 w 138"/>
                <a:gd name="T79" fmla="*/ 45 h 135"/>
                <a:gd name="T80" fmla="*/ 131 w 138"/>
                <a:gd name="T81" fmla="*/ 42 h 135"/>
                <a:gd name="T82" fmla="*/ 131 w 138"/>
                <a:gd name="T83" fmla="*/ 32 h 135"/>
                <a:gd name="T84" fmla="*/ 135 w 138"/>
                <a:gd name="T85" fmla="*/ 28 h 135"/>
                <a:gd name="T86" fmla="*/ 136 w 138"/>
                <a:gd name="T87" fmla="*/ 23 h 135"/>
                <a:gd name="T88" fmla="*/ 134 w 138"/>
                <a:gd name="T89" fmla="*/ 18 h 135"/>
                <a:gd name="T90" fmla="*/ 131 w 138"/>
                <a:gd name="T91" fmla="*/ 16 h 135"/>
                <a:gd name="T92" fmla="*/ 138 w 138"/>
                <a:gd name="T93" fmla="*/ 6 h 135"/>
                <a:gd name="T94" fmla="*/ 138 w 138"/>
                <a:gd name="T95" fmla="*/ 4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8" h="135">
                  <a:moveTo>
                    <a:pt x="138" y="4"/>
                  </a:moveTo>
                  <a:lnTo>
                    <a:pt x="138" y="4"/>
                  </a:lnTo>
                  <a:lnTo>
                    <a:pt x="138" y="2"/>
                  </a:lnTo>
                  <a:lnTo>
                    <a:pt x="137" y="1"/>
                  </a:lnTo>
                  <a:lnTo>
                    <a:pt x="135" y="0"/>
                  </a:lnTo>
                  <a:lnTo>
                    <a:pt x="3" y="0"/>
                  </a:lnTo>
                  <a:lnTo>
                    <a:pt x="2" y="1"/>
                  </a:lnTo>
                  <a:lnTo>
                    <a:pt x="0" y="2"/>
                  </a:lnTo>
                  <a:lnTo>
                    <a:pt x="0" y="4"/>
                  </a:lnTo>
                  <a:lnTo>
                    <a:pt x="0" y="6"/>
                  </a:lnTo>
                  <a:lnTo>
                    <a:pt x="7" y="16"/>
                  </a:lnTo>
                  <a:lnTo>
                    <a:pt x="7" y="28"/>
                  </a:lnTo>
                  <a:lnTo>
                    <a:pt x="5" y="29"/>
                  </a:lnTo>
                  <a:lnTo>
                    <a:pt x="3" y="31"/>
                  </a:lnTo>
                  <a:lnTo>
                    <a:pt x="2" y="33"/>
                  </a:lnTo>
                  <a:lnTo>
                    <a:pt x="2" y="36"/>
                  </a:lnTo>
                  <a:lnTo>
                    <a:pt x="4" y="40"/>
                  </a:lnTo>
                  <a:lnTo>
                    <a:pt x="7" y="43"/>
                  </a:lnTo>
                  <a:lnTo>
                    <a:pt x="7" y="54"/>
                  </a:lnTo>
                  <a:lnTo>
                    <a:pt x="5" y="56"/>
                  </a:lnTo>
                  <a:lnTo>
                    <a:pt x="3" y="58"/>
                  </a:lnTo>
                  <a:lnTo>
                    <a:pt x="2" y="60"/>
                  </a:lnTo>
                  <a:lnTo>
                    <a:pt x="2" y="63"/>
                  </a:lnTo>
                  <a:lnTo>
                    <a:pt x="4" y="67"/>
                  </a:lnTo>
                  <a:lnTo>
                    <a:pt x="7" y="70"/>
                  </a:lnTo>
                  <a:lnTo>
                    <a:pt x="7" y="80"/>
                  </a:lnTo>
                  <a:lnTo>
                    <a:pt x="5" y="81"/>
                  </a:lnTo>
                  <a:lnTo>
                    <a:pt x="3" y="85"/>
                  </a:lnTo>
                  <a:lnTo>
                    <a:pt x="2" y="87"/>
                  </a:lnTo>
                  <a:lnTo>
                    <a:pt x="2" y="90"/>
                  </a:lnTo>
                  <a:lnTo>
                    <a:pt x="4" y="94"/>
                  </a:lnTo>
                  <a:lnTo>
                    <a:pt x="7" y="96"/>
                  </a:lnTo>
                  <a:lnTo>
                    <a:pt x="7" y="97"/>
                  </a:lnTo>
                  <a:lnTo>
                    <a:pt x="7" y="98"/>
                  </a:lnTo>
                  <a:lnTo>
                    <a:pt x="8" y="99"/>
                  </a:lnTo>
                  <a:lnTo>
                    <a:pt x="48" y="134"/>
                  </a:lnTo>
                  <a:lnTo>
                    <a:pt x="51" y="135"/>
                  </a:lnTo>
                  <a:lnTo>
                    <a:pt x="90" y="135"/>
                  </a:lnTo>
                  <a:lnTo>
                    <a:pt x="92" y="134"/>
                  </a:lnTo>
                  <a:lnTo>
                    <a:pt x="130" y="99"/>
                  </a:lnTo>
                  <a:lnTo>
                    <a:pt x="131" y="98"/>
                  </a:lnTo>
                  <a:lnTo>
                    <a:pt x="131" y="97"/>
                  </a:lnTo>
                  <a:lnTo>
                    <a:pt x="131" y="85"/>
                  </a:lnTo>
                  <a:lnTo>
                    <a:pt x="133" y="84"/>
                  </a:lnTo>
                  <a:lnTo>
                    <a:pt x="135" y="81"/>
                  </a:lnTo>
                  <a:lnTo>
                    <a:pt x="136" y="78"/>
                  </a:lnTo>
                  <a:lnTo>
                    <a:pt x="136" y="76"/>
                  </a:lnTo>
                  <a:lnTo>
                    <a:pt x="134" y="72"/>
                  </a:lnTo>
                  <a:lnTo>
                    <a:pt x="131" y="69"/>
                  </a:lnTo>
                  <a:lnTo>
                    <a:pt x="131" y="59"/>
                  </a:lnTo>
                  <a:lnTo>
                    <a:pt x="133" y="57"/>
                  </a:lnTo>
                  <a:lnTo>
                    <a:pt x="135" y="55"/>
                  </a:lnTo>
                  <a:lnTo>
                    <a:pt x="136" y="53"/>
                  </a:lnTo>
                  <a:lnTo>
                    <a:pt x="136" y="49"/>
                  </a:lnTo>
                  <a:lnTo>
                    <a:pt x="134" y="45"/>
                  </a:lnTo>
                  <a:lnTo>
                    <a:pt x="131" y="42"/>
                  </a:lnTo>
                  <a:lnTo>
                    <a:pt x="131" y="32"/>
                  </a:lnTo>
                  <a:lnTo>
                    <a:pt x="133" y="30"/>
                  </a:lnTo>
                  <a:lnTo>
                    <a:pt x="135" y="28"/>
                  </a:lnTo>
                  <a:lnTo>
                    <a:pt x="136" y="26"/>
                  </a:lnTo>
                  <a:lnTo>
                    <a:pt x="136" y="23"/>
                  </a:lnTo>
                  <a:lnTo>
                    <a:pt x="134" y="18"/>
                  </a:lnTo>
                  <a:lnTo>
                    <a:pt x="131" y="16"/>
                  </a:lnTo>
                  <a:lnTo>
                    <a:pt x="138" y="6"/>
                  </a:lnTo>
                  <a:lnTo>
                    <a:pt x="138" y="4"/>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0" name="Freeform 161"/>
            <p:cNvSpPr>
              <a:spLocks/>
            </p:cNvSpPr>
            <p:nvPr/>
          </p:nvSpPr>
          <p:spPr bwMode="auto">
            <a:xfrm>
              <a:off x="1342" y="2599"/>
              <a:ext cx="109" cy="118"/>
            </a:xfrm>
            <a:custGeom>
              <a:avLst/>
              <a:gdLst>
                <a:gd name="T0" fmla="*/ 96 w 109"/>
                <a:gd name="T1" fmla="*/ 25 h 118"/>
                <a:gd name="T2" fmla="*/ 92 w 109"/>
                <a:gd name="T3" fmla="*/ 18 h 118"/>
                <a:gd name="T4" fmla="*/ 107 w 109"/>
                <a:gd name="T5" fmla="*/ 15 h 118"/>
                <a:gd name="T6" fmla="*/ 109 w 109"/>
                <a:gd name="T7" fmla="*/ 14 h 118"/>
                <a:gd name="T8" fmla="*/ 107 w 109"/>
                <a:gd name="T9" fmla="*/ 8 h 118"/>
                <a:gd name="T10" fmla="*/ 103 w 109"/>
                <a:gd name="T11" fmla="*/ 1 h 118"/>
                <a:gd name="T12" fmla="*/ 0 w 109"/>
                <a:gd name="T13" fmla="*/ 0 h 118"/>
                <a:gd name="T14" fmla="*/ 11 w 109"/>
                <a:gd name="T15" fmla="*/ 15 h 118"/>
                <a:gd name="T16" fmla="*/ 11 w 109"/>
                <a:gd name="T17" fmla="*/ 16 h 118"/>
                <a:gd name="T18" fmla="*/ 11 w 109"/>
                <a:gd name="T19" fmla="*/ 27 h 118"/>
                <a:gd name="T20" fmla="*/ 7 w 109"/>
                <a:gd name="T21" fmla="*/ 30 h 118"/>
                <a:gd name="T22" fmla="*/ 6 w 109"/>
                <a:gd name="T23" fmla="*/ 36 h 118"/>
                <a:gd name="T24" fmla="*/ 7 w 109"/>
                <a:gd name="T25" fmla="*/ 40 h 118"/>
                <a:gd name="T26" fmla="*/ 11 w 109"/>
                <a:gd name="T27" fmla="*/ 54 h 118"/>
                <a:gd name="T28" fmla="*/ 8 w 109"/>
                <a:gd name="T29" fmla="*/ 55 h 118"/>
                <a:gd name="T30" fmla="*/ 6 w 109"/>
                <a:gd name="T31" fmla="*/ 60 h 118"/>
                <a:gd name="T32" fmla="*/ 6 w 109"/>
                <a:gd name="T33" fmla="*/ 62 h 118"/>
                <a:gd name="T34" fmla="*/ 11 w 109"/>
                <a:gd name="T35" fmla="*/ 69 h 118"/>
                <a:gd name="T36" fmla="*/ 11 w 109"/>
                <a:gd name="T37" fmla="*/ 79 h 118"/>
                <a:gd name="T38" fmla="*/ 7 w 109"/>
                <a:gd name="T39" fmla="*/ 84 h 118"/>
                <a:gd name="T40" fmla="*/ 6 w 109"/>
                <a:gd name="T41" fmla="*/ 89 h 118"/>
                <a:gd name="T42" fmla="*/ 7 w 109"/>
                <a:gd name="T43" fmla="*/ 93 h 118"/>
                <a:gd name="T44" fmla="*/ 11 w 109"/>
                <a:gd name="T45" fmla="*/ 96 h 118"/>
                <a:gd name="T46" fmla="*/ 11 w 109"/>
                <a:gd name="T47" fmla="*/ 96 h 118"/>
                <a:gd name="T48" fmla="*/ 11 w 109"/>
                <a:gd name="T49" fmla="*/ 97 h 118"/>
                <a:gd name="T50" fmla="*/ 33 w 109"/>
                <a:gd name="T51" fmla="*/ 118 h 118"/>
                <a:gd name="T52" fmla="*/ 90 w 109"/>
                <a:gd name="T53" fmla="*/ 101 h 118"/>
                <a:gd name="T54" fmla="*/ 91 w 109"/>
                <a:gd name="T55" fmla="*/ 100 h 118"/>
                <a:gd name="T56" fmla="*/ 91 w 109"/>
                <a:gd name="T57" fmla="*/ 99 h 118"/>
                <a:gd name="T58" fmla="*/ 91 w 109"/>
                <a:gd name="T59" fmla="*/ 87 h 118"/>
                <a:gd name="T60" fmla="*/ 93 w 109"/>
                <a:gd name="T61" fmla="*/ 86 h 118"/>
                <a:gd name="T62" fmla="*/ 96 w 109"/>
                <a:gd name="T63" fmla="*/ 80 h 118"/>
                <a:gd name="T64" fmla="*/ 96 w 109"/>
                <a:gd name="T65" fmla="*/ 78 h 118"/>
                <a:gd name="T66" fmla="*/ 91 w 109"/>
                <a:gd name="T67" fmla="*/ 71 h 118"/>
                <a:gd name="T68" fmla="*/ 91 w 109"/>
                <a:gd name="T69" fmla="*/ 61 h 118"/>
                <a:gd name="T70" fmla="*/ 95 w 109"/>
                <a:gd name="T71" fmla="*/ 57 h 118"/>
                <a:gd name="T72" fmla="*/ 96 w 109"/>
                <a:gd name="T73" fmla="*/ 52 h 118"/>
                <a:gd name="T74" fmla="*/ 94 w 109"/>
                <a:gd name="T75" fmla="*/ 47 h 118"/>
                <a:gd name="T76" fmla="*/ 91 w 109"/>
                <a:gd name="T77" fmla="*/ 34 h 118"/>
                <a:gd name="T78" fmla="*/ 93 w 109"/>
                <a:gd name="T79" fmla="*/ 32 h 118"/>
                <a:gd name="T80" fmla="*/ 96 w 109"/>
                <a:gd name="T81" fmla="*/ 28 h 118"/>
                <a:gd name="T82" fmla="*/ 96 w 109"/>
                <a:gd name="T83" fmla="*/ 25 h 1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9" h="118">
                  <a:moveTo>
                    <a:pt x="96" y="25"/>
                  </a:moveTo>
                  <a:lnTo>
                    <a:pt x="96" y="25"/>
                  </a:lnTo>
                  <a:lnTo>
                    <a:pt x="94" y="21"/>
                  </a:lnTo>
                  <a:lnTo>
                    <a:pt x="92" y="18"/>
                  </a:lnTo>
                  <a:lnTo>
                    <a:pt x="107" y="15"/>
                  </a:lnTo>
                  <a:lnTo>
                    <a:pt x="109" y="14"/>
                  </a:lnTo>
                  <a:lnTo>
                    <a:pt x="109" y="13"/>
                  </a:lnTo>
                  <a:lnTo>
                    <a:pt x="107" y="8"/>
                  </a:lnTo>
                  <a:lnTo>
                    <a:pt x="104" y="4"/>
                  </a:lnTo>
                  <a:lnTo>
                    <a:pt x="103" y="1"/>
                  </a:lnTo>
                  <a:lnTo>
                    <a:pt x="104" y="0"/>
                  </a:lnTo>
                  <a:lnTo>
                    <a:pt x="0" y="0"/>
                  </a:lnTo>
                  <a:lnTo>
                    <a:pt x="11" y="15"/>
                  </a:lnTo>
                  <a:lnTo>
                    <a:pt x="11" y="16"/>
                  </a:lnTo>
                  <a:lnTo>
                    <a:pt x="11" y="27"/>
                  </a:lnTo>
                  <a:lnTo>
                    <a:pt x="8" y="28"/>
                  </a:lnTo>
                  <a:lnTo>
                    <a:pt x="7" y="30"/>
                  </a:lnTo>
                  <a:lnTo>
                    <a:pt x="6" y="33"/>
                  </a:lnTo>
                  <a:lnTo>
                    <a:pt x="6" y="36"/>
                  </a:lnTo>
                  <a:lnTo>
                    <a:pt x="7" y="40"/>
                  </a:lnTo>
                  <a:lnTo>
                    <a:pt x="11" y="42"/>
                  </a:lnTo>
                  <a:lnTo>
                    <a:pt x="11" y="54"/>
                  </a:lnTo>
                  <a:lnTo>
                    <a:pt x="8" y="55"/>
                  </a:lnTo>
                  <a:lnTo>
                    <a:pt x="7" y="57"/>
                  </a:lnTo>
                  <a:lnTo>
                    <a:pt x="6" y="60"/>
                  </a:lnTo>
                  <a:lnTo>
                    <a:pt x="6" y="62"/>
                  </a:lnTo>
                  <a:lnTo>
                    <a:pt x="7" y="66"/>
                  </a:lnTo>
                  <a:lnTo>
                    <a:pt x="11" y="69"/>
                  </a:lnTo>
                  <a:lnTo>
                    <a:pt x="11" y="79"/>
                  </a:lnTo>
                  <a:lnTo>
                    <a:pt x="8" y="81"/>
                  </a:lnTo>
                  <a:lnTo>
                    <a:pt x="7" y="84"/>
                  </a:lnTo>
                  <a:lnTo>
                    <a:pt x="6" y="86"/>
                  </a:lnTo>
                  <a:lnTo>
                    <a:pt x="6" y="89"/>
                  </a:lnTo>
                  <a:lnTo>
                    <a:pt x="7" y="93"/>
                  </a:lnTo>
                  <a:lnTo>
                    <a:pt x="11" y="96"/>
                  </a:lnTo>
                  <a:lnTo>
                    <a:pt x="11" y="97"/>
                  </a:lnTo>
                  <a:lnTo>
                    <a:pt x="13" y="99"/>
                  </a:lnTo>
                  <a:lnTo>
                    <a:pt x="33" y="118"/>
                  </a:lnTo>
                  <a:lnTo>
                    <a:pt x="73" y="118"/>
                  </a:lnTo>
                  <a:lnTo>
                    <a:pt x="90" y="101"/>
                  </a:lnTo>
                  <a:lnTo>
                    <a:pt x="91" y="100"/>
                  </a:lnTo>
                  <a:lnTo>
                    <a:pt x="91" y="99"/>
                  </a:lnTo>
                  <a:lnTo>
                    <a:pt x="91" y="97"/>
                  </a:lnTo>
                  <a:lnTo>
                    <a:pt x="91" y="87"/>
                  </a:lnTo>
                  <a:lnTo>
                    <a:pt x="93" y="86"/>
                  </a:lnTo>
                  <a:lnTo>
                    <a:pt x="95" y="84"/>
                  </a:lnTo>
                  <a:lnTo>
                    <a:pt x="96" y="80"/>
                  </a:lnTo>
                  <a:lnTo>
                    <a:pt x="96" y="78"/>
                  </a:lnTo>
                  <a:lnTo>
                    <a:pt x="94" y="74"/>
                  </a:lnTo>
                  <a:lnTo>
                    <a:pt x="91" y="71"/>
                  </a:lnTo>
                  <a:lnTo>
                    <a:pt x="91" y="61"/>
                  </a:lnTo>
                  <a:lnTo>
                    <a:pt x="93" y="59"/>
                  </a:lnTo>
                  <a:lnTo>
                    <a:pt x="95" y="57"/>
                  </a:lnTo>
                  <a:lnTo>
                    <a:pt x="96" y="55"/>
                  </a:lnTo>
                  <a:lnTo>
                    <a:pt x="96" y="52"/>
                  </a:lnTo>
                  <a:lnTo>
                    <a:pt x="94" y="47"/>
                  </a:lnTo>
                  <a:lnTo>
                    <a:pt x="91" y="44"/>
                  </a:lnTo>
                  <a:lnTo>
                    <a:pt x="91" y="34"/>
                  </a:lnTo>
                  <a:lnTo>
                    <a:pt x="93" y="32"/>
                  </a:lnTo>
                  <a:lnTo>
                    <a:pt x="95" y="30"/>
                  </a:lnTo>
                  <a:lnTo>
                    <a:pt x="96" y="28"/>
                  </a:lnTo>
                  <a:lnTo>
                    <a:pt x="96" y="2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1" name="Freeform 162"/>
            <p:cNvSpPr>
              <a:spLocks/>
            </p:cNvSpPr>
            <p:nvPr/>
          </p:nvSpPr>
          <p:spPr bwMode="auto">
            <a:xfrm>
              <a:off x="1364" y="2609"/>
              <a:ext cx="51" cy="90"/>
            </a:xfrm>
            <a:custGeom>
              <a:avLst/>
              <a:gdLst>
                <a:gd name="T0" fmla="*/ 5 w 51"/>
                <a:gd name="T1" fmla="*/ 90 h 90"/>
                <a:gd name="T2" fmla="*/ 4 w 51"/>
                <a:gd name="T3" fmla="*/ 84 h 90"/>
                <a:gd name="T4" fmla="*/ 4 w 51"/>
                <a:gd name="T5" fmla="*/ 84 h 90"/>
                <a:gd name="T6" fmla="*/ 1 w 51"/>
                <a:gd name="T7" fmla="*/ 81 h 90"/>
                <a:gd name="T8" fmla="*/ 0 w 51"/>
                <a:gd name="T9" fmla="*/ 77 h 90"/>
                <a:gd name="T10" fmla="*/ 0 w 51"/>
                <a:gd name="T11" fmla="*/ 77 h 90"/>
                <a:gd name="T12" fmla="*/ 0 w 51"/>
                <a:gd name="T13" fmla="*/ 75 h 90"/>
                <a:gd name="T14" fmla="*/ 1 w 51"/>
                <a:gd name="T15" fmla="*/ 71 h 90"/>
                <a:gd name="T16" fmla="*/ 3 w 51"/>
                <a:gd name="T17" fmla="*/ 69 h 90"/>
                <a:gd name="T18" fmla="*/ 4 w 51"/>
                <a:gd name="T19" fmla="*/ 68 h 90"/>
                <a:gd name="T20" fmla="*/ 4 w 51"/>
                <a:gd name="T21" fmla="*/ 57 h 90"/>
                <a:gd name="T22" fmla="*/ 4 w 51"/>
                <a:gd name="T23" fmla="*/ 57 h 90"/>
                <a:gd name="T24" fmla="*/ 1 w 51"/>
                <a:gd name="T25" fmla="*/ 55 h 90"/>
                <a:gd name="T26" fmla="*/ 0 w 51"/>
                <a:gd name="T27" fmla="*/ 51 h 90"/>
                <a:gd name="T28" fmla="*/ 0 w 51"/>
                <a:gd name="T29" fmla="*/ 51 h 90"/>
                <a:gd name="T30" fmla="*/ 0 w 51"/>
                <a:gd name="T31" fmla="*/ 48 h 90"/>
                <a:gd name="T32" fmla="*/ 1 w 51"/>
                <a:gd name="T33" fmla="*/ 45 h 90"/>
                <a:gd name="T34" fmla="*/ 3 w 51"/>
                <a:gd name="T35" fmla="*/ 43 h 90"/>
                <a:gd name="T36" fmla="*/ 4 w 51"/>
                <a:gd name="T37" fmla="*/ 42 h 90"/>
                <a:gd name="T38" fmla="*/ 4 w 51"/>
                <a:gd name="T39" fmla="*/ 31 h 90"/>
                <a:gd name="T40" fmla="*/ 4 w 51"/>
                <a:gd name="T41" fmla="*/ 31 h 90"/>
                <a:gd name="T42" fmla="*/ 1 w 51"/>
                <a:gd name="T43" fmla="*/ 28 h 90"/>
                <a:gd name="T44" fmla="*/ 0 w 51"/>
                <a:gd name="T45" fmla="*/ 24 h 90"/>
                <a:gd name="T46" fmla="*/ 0 w 51"/>
                <a:gd name="T47" fmla="*/ 24 h 90"/>
                <a:gd name="T48" fmla="*/ 0 w 51"/>
                <a:gd name="T49" fmla="*/ 21 h 90"/>
                <a:gd name="T50" fmla="*/ 1 w 51"/>
                <a:gd name="T51" fmla="*/ 19 h 90"/>
                <a:gd name="T52" fmla="*/ 3 w 51"/>
                <a:gd name="T53" fmla="*/ 17 h 90"/>
                <a:gd name="T54" fmla="*/ 4 w 51"/>
                <a:gd name="T55" fmla="*/ 15 h 90"/>
                <a:gd name="T56" fmla="*/ 4 w 51"/>
                <a:gd name="T57" fmla="*/ 0 h 90"/>
                <a:gd name="T58" fmla="*/ 46 w 51"/>
                <a:gd name="T59" fmla="*/ 1 h 90"/>
                <a:gd name="T60" fmla="*/ 46 w 51"/>
                <a:gd name="T61" fmla="*/ 11 h 90"/>
                <a:gd name="T62" fmla="*/ 46 w 51"/>
                <a:gd name="T63" fmla="*/ 11 h 90"/>
                <a:gd name="T64" fmla="*/ 50 w 51"/>
                <a:gd name="T65" fmla="*/ 14 h 90"/>
                <a:gd name="T66" fmla="*/ 51 w 51"/>
                <a:gd name="T67" fmla="*/ 18 h 90"/>
                <a:gd name="T68" fmla="*/ 51 w 51"/>
                <a:gd name="T69" fmla="*/ 18 h 90"/>
                <a:gd name="T70" fmla="*/ 51 w 51"/>
                <a:gd name="T71" fmla="*/ 20 h 90"/>
                <a:gd name="T72" fmla="*/ 50 w 51"/>
                <a:gd name="T73" fmla="*/ 23 h 90"/>
                <a:gd name="T74" fmla="*/ 48 w 51"/>
                <a:gd name="T75" fmla="*/ 25 h 90"/>
                <a:gd name="T76" fmla="*/ 46 w 51"/>
                <a:gd name="T77" fmla="*/ 26 h 90"/>
                <a:gd name="T78" fmla="*/ 46 w 51"/>
                <a:gd name="T79" fmla="*/ 36 h 90"/>
                <a:gd name="T80" fmla="*/ 46 w 51"/>
                <a:gd name="T81" fmla="*/ 36 h 90"/>
                <a:gd name="T82" fmla="*/ 50 w 51"/>
                <a:gd name="T83" fmla="*/ 39 h 90"/>
                <a:gd name="T84" fmla="*/ 51 w 51"/>
                <a:gd name="T85" fmla="*/ 44 h 90"/>
                <a:gd name="T86" fmla="*/ 51 w 51"/>
                <a:gd name="T87" fmla="*/ 44 h 90"/>
                <a:gd name="T88" fmla="*/ 51 w 51"/>
                <a:gd name="T89" fmla="*/ 47 h 90"/>
                <a:gd name="T90" fmla="*/ 50 w 51"/>
                <a:gd name="T91" fmla="*/ 49 h 90"/>
                <a:gd name="T92" fmla="*/ 48 w 51"/>
                <a:gd name="T93" fmla="*/ 51 h 90"/>
                <a:gd name="T94" fmla="*/ 46 w 51"/>
                <a:gd name="T95" fmla="*/ 53 h 90"/>
                <a:gd name="T96" fmla="*/ 46 w 51"/>
                <a:gd name="T97" fmla="*/ 63 h 90"/>
                <a:gd name="T98" fmla="*/ 46 w 51"/>
                <a:gd name="T99" fmla="*/ 63 h 90"/>
                <a:gd name="T100" fmla="*/ 50 w 51"/>
                <a:gd name="T101" fmla="*/ 66 h 90"/>
                <a:gd name="T102" fmla="*/ 51 w 51"/>
                <a:gd name="T103" fmla="*/ 70 h 90"/>
                <a:gd name="T104" fmla="*/ 51 w 51"/>
                <a:gd name="T105" fmla="*/ 70 h 90"/>
                <a:gd name="T106" fmla="*/ 51 w 51"/>
                <a:gd name="T107" fmla="*/ 74 h 90"/>
                <a:gd name="T108" fmla="*/ 50 w 51"/>
                <a:gd name="T109" fmla="*/ 76 h 90"/>
                <a:gd name="T110" fmla="*/ 48 w 51"/>
                <a:gd name="T111" fmla="*/ 78 h 90"/>
                <a:gd name="T112" fmla="*/ 46 w 51"/>
                <a:gd name="T113" fmla="*/ 80 h 90"/>
                <a:gd name="T114" fmla="*/ 46 w 51"/>
                <a:gd name="T115" fmla="*/ 90 h 90"/>
                <a:gd name="T116" fmla="*/ 5 w 51"/>
                <a:gd name="T117" fmla="*/ 90 h 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1" h="90">
                  <a:moveTo>
                    <a:pt x="5" y="90"/>
                  </a:moveTo>
                  <a:lnTo>
                    <a:pt x="4" y="84"/>
                  </a:lnTo>
                  <a:lnTo>
                    <a:pt x="1" y="81"/>
                  </a:lnTo>
                  <a:lnTo>
                    <a:pt x="0" y="77"/>
                  </a:lnTo>
                  <a:lnTo>
                    <a:pt x="0" y="75"/>
                  </a:lnTo>
                  <a:lnTo>
                    <a:pt x="1" y="71"/>
                  </a:lnTo>
                  <a:lnTo>
                    <a:pt x="3" y="69"/>
                  </a:lnTo>
                  <a:lnTo>
                    <a:pt x="4" y="68"/>
                  </a:lnTo>
                  <a:lnTo>
                    <a:pt x="4" y="57"/>
                  </a:lnTo>
                  <a:lnTo>
                    <a:pt x="1" y="55"/>
                  </a:lnTo>
                  <a:lnTo>
                    <a:pt x="0" y="51"/>
                  </a:lnTo>
                  <a:lnTo>
                    <a:pt x="0" y="48"/>
                  </a:lnTo>
                  <a:lnTo>
                    <a:pt x="1" y="45"/>
                  </a:lnTo>
                  <a:lnTo>
                    <a:pt x="3" y="43"/>
                  </a:lnTo>
                  <a:lnTo>
                    <a:pt x="4" y="42"/>
                  </a:lnTo>
                  <a:lnTo>
                    <a:pt x="4" y="31"/>
                  </a:lnTo>
                  <a:lnTo>
                    <a:pt x="1" y="28"/>
                  </a:lnTo>
                  <a:lnTo>
                    <a:pt x="0" y="24"/>
                  </a:lnTo>
                  <a:lnTo>
                    <a:pt x="0" y="21"/>
                  </a:lnTo>
                  <a:lnTo>
                    <a:pt x="1" y="19"/>
                  </a:lnTo>
                  <a:lnTo>
                    <a:pt x="3" y="17"/>
                  </a:lnTo>
                  <a:lnTo>
                    <a:pt x="4" y="15"/>
                  </a:lnTo>
                  <a:lnTo>
                    <a:pt x="4" y="0"/>
                  </a:lnTo>
                  <a:lnTo>
                    <a:pt x="46" y="1"/>
                  </a:lnTo>
                  <a:lnTo>
                    <a:pt x="46" y="11"/>
                  </a:lnTo>
                  <a:lnTo>
                    <a:pt x="50" y="14"/>
                  </a:lnTo>
                  <a:lnTo>
                    <a:pt x="51" y="18"/>
                  </a:lnTo>
                  <a:lnTo>
                    <a:pt x="51" y="20"/>
                  </a:lnTo>
                  <a:lnTo>
                    <a:pt x="50" y="23"/>
                  </a:lnTo>
                  <a:lnTo>
                    <a:pt x="48" y="25"/>
                  </a:lnTo>
                  <a:lnTo>
                    <a:pt x="46" y="26"/>
                  </a:lnTo>
                  <a:lnTo>
                    <a:pt x="46" y="36"/>
                  </a:lnTo>
                  <a:lnTo>
                    <a:pt x="50" y="39"/>
                  </a:lnTo>
                  <a:lnTo>
                    <a:pt x="51" y="44"/>
                  </a:lnTo>
                  <a:lnTo>
                    <a:pt x="51" y="47"/>
                  </a:lnTo>
                  <a:lnTo>
                    <a:pt x="50" y="49"/>
                  </a:lnTo>
                  <a:lnTo>
                    <a:pt x="48" y="51"/>
                  </a:lnTo>
                  <a:lnTo>
                    <a:pt x="46" y="53"/>
                  </a:lnTo>
                  <a:lnTo>
                    <a:pt x="46" y="63"/>
                  </a:lnTo>
                  <a:lnTo>
                    <a:pt x="50" y="66"/>
                  </a:lnTo>
                  <a:lnTo>
                    <a:pt x="51" y="70"/>
                  </a:lnTo>
                  <a:lnTo>
                    <a:pt x="51" y="74"/>
                  </a:lnTo>
                  <a:lnTo>
                    <a:pt x="50" y="76"/>
                  </a:lnTo>
                  <a:lnTo>
                    <a:pt x="48" y="78"/>
                  </a:lnTo>
                  <a:lnTo>
                    <a:pt x="46" y="80"/>
                  </a:lnTo>
                  <a:lnTo>
                    <a:pt x="46" y="90"/>
                  </a:lnTo>
                  <a:lnTo>
                    <a:pt x="5" y="9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2" name="Freeform 163"/>
            <p:cNvSpPr>
              <a:spLocks/>
            </p:cNvSpPr>
            <p:nvPr/>
          </p:nvSpPr>
          <p:spPr bwMode="auto">
            <a:xfrm>
              <a:off x="1329" y="2599"/>
              <a:ext cx="138" cy="15"/>
            </a:xfrm>
            <a:custGeom>
              <a:avLst/>
              <a:gdLst>
                <a:gd name="T0" fmla="*/ 138 w 138"/>
                <a:gd name="T1" fmla="*/ 6 h 15"/>
                <a:gd name="T2" fmla="*/ 138 w 138"/>
                <a:gd name="T3" fmla="*/ 6 h 15"/>
                <a:gd name="T4" fmla="*/ 138 w 138"/>
                <a:gd name="T5" fmla="*/ 4 h 15"/>
                <a:gd name="T6" fmla="*/ 138 w 138"/>
                <a:gd name="T7" fmla="*/ 4 h 15"/>
                <a:gd name="T8" fmla="*/ 138 w 138"/>
                <a:gd name="T9" fmla="*/ 2 h 15"/>
                <a:gd name="T10" fmla="*/ 138 w 138"/>
                <a:gd name="T11" fmla="*/ 2 h 15"/>
                <a:gd name="T12" fmla="*/ 137 w 138"/>
                <a:gd name="T13" fmla="*/ 1 h 15"/>
                <a:gd name="T14" fmla="*/ 135 w 138"/>
                <a:gd name="T15" fmla="*/ 0 h 15"/>
                <a:gd name="T16" fmla="*/ 3 w 138"/>
                <a:gd name="T17" fmla="*/ 0 h 15"/>
                <a:gd name="T18" fmla="*/ 3 w 138"/>
                <a:gd name="T19" fmla="*/ 0 h 15"/>
                <a:gd name="T20" fmla="*/ 2 w 138"/>
                <a:gd name="T21" fmla="*/ 1 h 15"/>
                <a:gd name="T22" fmla="*/ 0 w 138"/>
                <a:gd name="T23" fmla="*/ 2 h 15"/>
                <a:gd name="T24" fmla="*/ 0 w 138"/>
                <a:gd name="T25" fmla="*/ 2 h 15"/>
                <a:gd name="T26" fmla="*/ 0 w 138"/>
                <a:gd name="T27" fmla="*/ 4 h 15"/>
                <a:gd name="T28" fmla="*/ 0 w 138"/>
                <a:gd name="T29" fmla="*/ 4 h 15"/>
                <a:gd name="T30" fmla="*/ 0 w 138"/>
                <a:gd name="T31" fmla="*/ 6 h 15"/>
                <a:gd name="T32" fmla="*/ 0 w 138"/>
                <a:gd name="T33" fmla="*/ 6 h 15"/>
                <a:gd name="T34" fmla="*/ 6 w 138"/>
                <a:gd name="T35" fmla="*/ 15 h 15"/>
                <a:gd name="T36" fmla="*/ 132 w 138"/>
                <a:gd name="T37" fmla="*/ 15 h 15"/>
                <a:gd name="T38" fmla="*/ 132 w 138"/>
                <a:gd name="T39" fmla="*/ 15 h 15"/>
                <a:gd name="T40" fmla="*/ 138 w 138"/>
                <a:gd name="T41" fmla="*/ 6 h 15"/>
                <a:gd name="T42" fmla="*/ 138 w 138"/>
                <a:gd name="T43" fmla="*/ 6 h 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8" h="15">
                  <a:moveTo>
                    <a:pt x="138" y="6"/>
                  </a:moveTo>
                  <a:lnTo>
                    <a:pt x="138" y="6"/>
                  </a:lnTo>
                  <a:lnTo>
                    <a:pt x="138" y="4"/>
                  </a:lnTo>
                  <a:lnTo>
                    <a:pt x="138" y="2"/>
                  </a:lnTo>
                  <a:lnTo>
                    <a:pt x="137" y="1"/>
                  </a:lnTo>
                  <a:lnTo>
                    <a:pt x="135" y="0"/>
                  </a:lnTo>
                  <a:lnTo>
                    <a:pt x="3" y="0"/>
                  </a:lnTo>
                  <a:lnTo>
                    <a:pt x="2" y="1"/>
                  </a:lnTo>
                  <a:lnTo>
                    <a:pt x="0" y="2"/>
                  </a:lnTo>
                  <a:lnTo>
                    <a:pt x="0" y="4"/>
                  </a:lnTo>
                  <a:lnTo>
                    <a:pt x="0" y="6"/>
                  </a:lnTo>
                  <a:lnTo>
                    <a:pt x="6" y="15"/>
                  </a:lnTo>
                  <a:lnTo>
                    <a:pt x="132" y="15"/>
                  </a:lnTo>
                  <a:lnTo>
                    <a:pt x="138" y="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3" name="Freeform 164"/>
            <p:cNvSpPr>
              <a:spLocks/>
            </p:cNvSpPr>
            <p:nvPr/>
          </p:nvSpPr>
          <p:spPr bwMode="auto">
            <a:xfrm>
              <a:off x="1336" y="2696"/>
              <a:ext cx="124" cy="21"/>
            </a:xfrm>
            <a:custGeom>
              <a:avLst/>
              <a:gdLst>
                <a:gd name="T0" fmla="*/ 1 w 124"/>
                <a:gd name="T1" fmla="*/ 2 h 21"/>
                <a:gd name="T2" fmla="*/ 23 w 124"/>
                <a:gd name="T3" fmla="*/ 21 h 21"/>
                <a:gd name="T4" fmla="*/ 103 w 124"/>
                <a:gd name="T5" fmla="*/ 21 h 21"/>
                <a:gd name="T6" fmla="*/ 123 w 124"/>
                <a:gd name="T7" fmla="*/ 2 h 21"/>
                <a:gd name="T8" fmla="*/ 123 w 124"/>
                <a:gd name="T9" fmla="*/ 2 h 21"/>
                <a:gd name="T10" fmla="*/ 124 w 124"/>
                <a:gd name="T11" fmla="*/ 1 h 21"/>
                <a:gd name="T12" fmla="*/ 124 w 124"/>
                <a:gd name="T13" fmla="*/ 0 h 21"/>
                <a:gd name="T14" fmla="*/ 0 w 124"/>
                <a:gd name="T15" fmla="*/ 0 h 21"/>
                <a:gd name="T16" fmla="*/ 0 w 124"/>
                <a:gd name="T17" fmla="*/ 0 h 21"/>
                <a:gd name="T18" fmla="*/ 0 w 124"/>
                <a:gd name="T19" fmla="*/ 1 h 21"/>
                <a:gd name="T20" fmla="*/ 1 w 124"/>
                <a:gd name="T21" fmla="*/ 2 h 21"/>
                <a:gd name="T22" fmla="*/ 1 w 124"/>
                <a:gd name="T23" fmla="*/ 2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4" h="21">
                  <a:moveTo>
                    <a:pt x="1" y="2"/>
                  </a:moveTo>
                  <a:lnTo>
                    <a:pt x="23" y="21"/>
                  </a:lnTo>
                  <a:lnTo>
                    <a:pt x="103" y="21"/>
                  </a:lnTo>
                  <a:lnTo>
                    <a:pt x="123" y="2"/>
                  </a:lnTo>
                  <a:lnTo>
                    <a:pt x="124" y="1"/>
                  </a:lnTo>
                  <a:lnTo>
                    <a:pt x="124" y="0"/>
                  </a:lnTo>
                  <a:lnTo>
                    <a:pt x="0" y="0"/>
                  </a:lnTo>
                  <a:lnTo>
                    <a:pt x="0" y="1"/>
                  </a:lnTo>
                  <a:lnTo>
                    <a:pt x="1" y="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4" name="Freeform 165"/>
            <p:cNvSpPr>
              <a:spLocks noEditPoints="1"/>
            </p:cNvSpPr>
            <p:nvPr/>
          </p:nvSpPr>
          <p:spPr bwMode="auto">
            <a:xfrm>
              <a:off x="1233" y="2186"/>
              <a:ext cx="330" cy="552"/>
            </a:xfrm>
            <a:custGeom>
              <a:avLst/>
              <a:gdLst>
                <a:gd name="T0" fmla="*/ 244 w 330"/>
                <a:gd name="T1" fmla="*/ 333 h 552"/>
                <a:gd name="T2" fmla="*/ 234 w 330"/>
                <a:gd name="T3" fmla="*/ 387 h 552"/>
                <a:gd name="T4" fmla="*/ 108 w 330"/>
                <a:gd name="T5" fmla="*/ 409 h 552"/>
                <a:gd name="T6" fmla="*/ 96 w 330"/>
                <a:gd name="T7" fmla="*/ 387 h 552"/>
                <a:gd name="T8" fmla="*/ 86 w 330"/>
                <a:gd name="T9" fmla="*/ 333 h 552"/>
                <a:gd name="T10" fmla="*/ 35 w 330"/>
                <a:gd name="T11" fmla="*/ 253 h 552"/>
                <a:gd name="T12" fmla="*/ 9 w 330"/>
                <a:gd name="T13" fmla="*/ 178 h 552"/>
                <a:gd name="T14" fmla="*/ 20 w 330"/>
                <a:gd name="T15" fmla="*/ 104 h 552"/>
                <a:gd name="T16" fmla="*/ 77 w 330"/>
                <a:gd name="T17" fmla="*/ 35 h 552"/>
                <a:gd name="T18" fmla="*/ 165 w 330"/>
                <a:gd name="T19" fmla="*/ 8 h 552"/>
                <a:gd name="T20" fmla="*/ 239 w 330"/>
                <a:gd name="T21" fmla="*/ 28 h 552"/>
                <a:gd name="T22" fmla="*/ 303 w 330"/>
                <a:gd name="T23" fmla="*/ 91 h 552"/>
                <a:gd name="T24" fmla="*/ 322 w 330"/>
                <a:gd name="T25" fmla="*/ 165 h 552"/>
                <a:gd name="T26" fmla="*/ 302 w 330"/>
                <a:gd name="T27" fmla="*/ 241 h 552"/>
                <a:gd name="T28" fmla="*/ 107 w 330"/>
                <a:gd name="T29" fmla="*/ 428 h 552"/>
                <a:gd name="T30" fmla="*/ 223 w 330"/>
                <a:gd name="T31" fmla="*/ 427 h 552"/>
                <a:gd name="T32" fmla="*/ 103 w 330"/>
                <a:gd name="T33" fmla="*/ 451 h 552"/>
                <a:gd name="T34" fmla="*/ 105 w 330"/>
                <a:gd name="T35" fmla="*/ 444 h 552"/>
                <a:gd name="T36" fmla="*/ 228 w 330"/>
                <a:gd name="T37" fmla="*/ 437 h 552"/>
                <a:gd name="T38" fmla="*/ 225 w 330"/>
                <a:gd name="T39" fmla="*/ 441 h 552"/>
                <a:gd name="T40" fmla="*/ 225 w 330"/>
                <a:gd name="T41" fmla="*/ 468 h 552"/>
                <a:gd name="T42" fmla="*/ 102 w 330"/>
                <a:gd name="T43" fmla="*/ 475 h 552"/>
                <a:gd name="T44" fmla="*/ 107 w 330"/>
                <a:gd name="T45" fmla="*/ 470 h 552"/>
                <a:gd name="T46" fmla="*/ 228 w 330"/>
                <a:gd name="T47" fmla="*/ 462 h 552"/>
                <a:gd name="T48" fmla="*/ 107 w 330"/>
                <a:gd name="T49" fmla="*/ 492 h 552"/>
                <a:gd name="T50" fmla="*/ 223 w 330"/>
                <a:gd name="T51" fmla="*/ 496 h 552"/>
                <a:gd name="T52" fmla="*/ 102 w 330"/>
                <a:gd name="T53" fmla="*/ 502 h 552"/>
                <a:gd name="T54" fmla="*/ 224 w 330"/>
                <a:gd name="T55" fmla="*/ 485 h 552"/>
                <a:gd name="T56" fmla="*/ 228 w 330"/>
                <a:gd name="T57" fmla="*/ 490 h 552"/>
                <a:gd name="T58" fmla="*/ 223 w 330"/>
                <a:gd name="T59" fmla="*/ 510 h 552"/>
                <a:gd name="T60" fmla="*/ 223 w 330"/>
                <a:gd name="T61" fmla="*/ 510 h 552"/>
                <a:gd name="T62" fmla="*/ 101 w 330"/>
                <a:gd name="T63" fmla="*/ 13 h 552"/>
                <a:gd name="T64" fmla="*/ 28 w 330"/>
                <a:gd name="T65" fmla="*/ 73 h 552"/>
                <a:gd name="T66" fmla="*/ 0 w 330"/>
                <a:gd name="T67" fmla="*/ 165 h 552"/>
                <a:gd name="T68" fmla="*/ 14 w 330"/>
                <a:gd name="T69" fmla="*/ 233 h 552"/>
                <a:gd name="T70" fmla="*/ 64 w 330"/>
                <a:gd name="T71" fmla="*/ 306 h 552"/>
                <a:gd name="T72" fmla="*/ 86 w 330"/>
                <a:gd name="T73" fmla="*/ 378 h 552"/>
                <a:gd name="T74" fmla="*/ 97 w 330"/>
                <a:gd name="T75" fmla="*/ 410 h 552"/>
                <a:gd name="T76" fmla="*/ 93 w 330"/>
                <a:gd name="T77" fmla="*/ 421 h 552"/>
                <a:gd name="T78" fmla="*/ 97 w 330"/>
                <a:gd name="T79" fmla="*/ 441 h 552"/>
                <a:gd name="T80" fmla="*/ 94 w 330"/>
                <a:gd name="T81" fmla="*/ 450 h 552"/>
                <a:gd name="T82" fmla="*/ 97 w 330"/>
                <a:gd name="T83" fmla="*/ 467 h 552"/>
                <a:gd name="T84" fmla="*/ 94 w 330"/>
                <a:gd name="T85" fmla="*/ 476 h 552"/>
                <a:gd name="T86" fmla="*/ 97 w 330"/>
                <a:gd name="T87" fmla="*/ 493 h 552"/>
                <a:gd name="T88" fmla="*/ 94 w 330"/>
                <a:gd name="T89" fmla="*/ 503 h 552"/>
                <a:gd name="T90" fmla="*/ 102 w 330"/>
                <a:gd name="T91" fmla="*/ 515 h 552"/>
                <a:gd name="T92" fmla="*/ 186 w 330"/>
                <a:gd name="T93" fmla="*/ 552 h 552"/>
                <a:gd name="T94" fmla="*/ 231 w 330"/>
                <a:gd name="T95" fmla="*/ 510 h 552"/>
                <a:gd name="T96" fmla="*/ 235 w 330"/>
                <a:gd name="T97" fmla="*/ 492 h 552"/>
                <a:gd name="T98" fmla="*/ 231 w 330"/>
                <a:gd name="T99" fmla="*/ 480 h 552"/>
                <a:gd name="T100" fmla="*/ 235 w 330"/>
                <a:gd name="T101" fmla="*/ 467 h 552"/>
                <a:gd name="T102" fmla="*/ 231 w 330"/>
                <a:gd name="T103" fmla="*/ 453 h 552"/>
                <a:gd name="T104" fmla="*/ 235 w 330"/>
                <a:gd name="T105" fmla="*/ 440 h 552"/>
                <a:gd name="T106" fmla="*/ 232 w 330"/>
                <a:gd name="T107" fmla="*/ 428 h 552"/>
                <a:gd name="T108" fmla="*/ 237 w 330"/>
                <a:gd name="T109" fmla="*/ 413 h 552"/>
                <a:gd name="T110" fmla="*/ 241 w 330"/>
                <a:gd name="T111" fmla="*/ 395 h 552"/>
                <a:gd name="T112" fmla="*/ 248 w 330"/>
                <a:gd name="T113" fmla="*/ 349 h 552"/>
                <a:gd name="T114" fmla="*/ 293 w 330"/>
                <a:gd name="T115" fmla="*/ 269 h 552"/>
                <a:gd name="T116" fmla="*/ 328 w 330"/>
                <a:gd name="T117" fmla="*/ 193 h 552"/>
                <a:gd name="T118" fmla="*/ 323 w 330"/>
                <a:gd name="T119" fmla="*/ 116 h 552"/>
                <a:gd name="T120" fmla="*/ 270 w 330"/>
                <a:gd name="T121" fmla="*/ 38 h 552"/>
                <a:gd name="T122" fmla="*/ 182 w 330"/>
                <a:gd name="T123" fmla="*/ 1 h 5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30" h="552">
                  <a:moveTo>
                    <a:pt x="287" y="264"/>
                  </a:moveTo>
                  <a:lnTo>
                    <a:pt x="287" y="264"/>
                  </a:lnTo>
                  <a:lnTo>
                    <a:pt x="271" y="285"/>
                  </a:lnTo>
                  <a:lnTo>
                    <a:pt x="259" y="302"/>
                  </a:lnTo>
                  <a:lnTo>
                    <a:pt x="250" y="319"/>
                  </a:lnTo>
                  <a:lnTo>
                    <a:pt x="244" y="333"/>
                  </a:lnTo>
                  <a:lnTo>
                    <a:pt x="239" y="347"/>
                  </a:lnTo>
                  <a:lnTo>
                    <a:pt x="237" y="358"/>
                  </a:lnTo>
                  <a:lnTo>
                    <a:pt x="235" y="368"/>
                  </a:lnTo>
                  <a:lnTo>
                    <a:pt x="235" y="378"/>
                  </a:lnTo>
                  <a:lnTo>
                    <a:pt x="234" y="387"/>
                  </a:lnTo>
                  <a:lnTo>
                    <a:pt x="232" y="395"/>
                  </a:lnTo>
                  <a:lnTo>
                    <a:pt x="231" y="399"/>
                  </a:lnTo>
                  <a:lnTo>
                    <a:pt x="229" y="403"/>
                  </a:lnTo>
                  <a:lnTo>
                    <a:pt x="226" y="406"/>
                  </a:lnTo>
                  <a:lnTo>
                    <a:pt x="222" y="409"/>
                  </a:lnTo>
                  <a:lnTo>
                    <a:pt x="108" y="409"/>
                  </a:lnTo>
                  <a:lnTo>
                    <a:pt x="104" y="406"/>
                  </a:lnTo>
                  <a:lnTo>
                    <a:pt x="101" y="403"/>
                  </a:lnTo>
                  <a:lnTo>
                    <a:pt x="99" y="399"/>
                  </a:lnTo>
                  <a:lnTo>
                    <a:pt x="98" y="395"/>
                  </a:lnTo>
                  <a:lnTo>
                    <a:pt x="96" y="387"/>
                  </a:lnTo>
                  <a:lnTo>
                    <a:pt x="95" y="378"/>
                  </a:lnTo>
                  <a:lnTo>
                    <a:pt x="95" y="368"/>
                  </a:lnTo>
                  <a:lnTo>
                    <a:pt x="93" y="358"/>
                  </a:lnTo>
                  <a:lnTo>
                    <a:pt x="91" y="347"/>
                  </a:lnTo>
                  <a:lnTo>
                    <a:pt x="86" y="333"/>
                  </a:lnTo>
                  <a:lnTo>
                    <a:pt x="80" y="319"/>
                  </a:lnTo>
                  <a:lnTo>
                    <a:pt x="71" y="302"/>
                  </a:lnTo>
                  <a:lnTo>
                    <a:pt x="59" y="284"/>
                  </a:lnTo>
                  <a:lnTo>
                    <a:pt x="43" y="264"/>
                  </a:lnTo>
                  <a:lnTo>
                    <a:pt x="35" y="253"/>
                  </a:lnTo>
                  <a:lnTo>
                    <a:pt x="28" y="241"/>
                  </a:lnTo>
                  <a:lnTo>
                    <a:pt x="22" y="230"/>
                  </a:lnTo>
                  <a:lnTo>
                    <a:pt x="17" y="218"/>
                  </a:lnTo>
                  <a:lnTo>
                    <a:pt x="13" y="205"/>
                  </a:lnTo>
                  <a:lnTo>
                    <a:pt x="10" y="192"/>
                  </a:lnTo>
                  <a:lnTo>
                    <a:pt x="9" y="178"/>
                  </a:lnTo>
                  <a:lnTo>
                    <a:pt x="8" y="165"/>
                  </a:lnTo>
                  <a:lnTo>
                    <a:pt x="9" y="149"/>
                  </a:lnTo>
                  <a:lnTo>
                    <a:pt x="11" y="134"/>
                  </a:lnTo>
                  <a:lnTo>
                    <a:pt x="15" y="118"/>
                  </a:lnTo>
                  <a:lnTo>
                    <a:pt x="20" y="104"/>
                  </a:lnTo>
                  <a:lnTo>
                    <a:pt x="27" y="91"/>
                  </a:lnTo>
                  <a:lnTo>
                    <a:pt x="35" y="77"/>
                  </a:lnTo>
                  <a:lnTo>
                    <a:pt x="44" y="66"/>
                  </a:lnTo>
                  <a:lnTo>
                    <a:pt x="54" y="54"/>
                  </a:lnTo>
                  <a:lnTo>
                    <a:pt x="65" y="44"/>
                  </a:lnTo>
                  <a:lnTo>
                    <a:pt x="77" y="35"/>
                  </a:lnTo>
                  <a:lnTo>
                    <a:pt x="91" y="28"/>
                  </a:lnTo>
                  <a:lnTo>
                    <a:pt x="104" y="20"/>
                  </a:lnTo>
                  <a:lnTo>
                    <a:pt x="119" y="15"/>
                  </a:lnTo>
                  <a:lnTo>
                    <a:pt x="133" y="11"/>
                  </a:lnTo>
                  <a:lnTo>
                    <a:pt x="148" y="9"/>
                  </a:lnTo>
                  <a:lnTo>
                    <a:pt x="165" y="8"/>
                  </a:lnTo>
                  <a:lnTo>
                    <a:pt x="182" y="9"/>
                  </a:lnTo>
                  <a:lnTo>
                    <a:pt x="197" y="11"/>
                  </a:lnTo>
                  <a:lnTo>
                    <a:pt x="212" y="15"/>
                  </a:lnTo>
                  <a:lnTo>
                    <a:pt x="226" y="20"/>
                  </a:lnTo>
                  <a:lnTo>
                    <a:pt x="239" y="28"/>
                  </a:lnTo>
                  <a:lnTo>
                    <a:pt x="253" y="35"/>
                  </a:lnTo>
                  <a:lnTo>
                    <a:pt x="265" y="44"/>
                  </a:lnTo>
                  <a:lnTo>
                    <a:pt x="276" y="54"/>
                  </a:lnTo>
                  <a:lnTo>
                    <a:pt x="286" y="66"/>
                  </a:lnTo>
                  <a:lnTo>
                    <a:pt x="295" y="77"/>
                  </a:lnTo>
                  <a:lnTo>
                    <a:pt x="303" y="91"/>
                  </a:lnTo>
                  <a:lnTo>
                    <a:pt x="310" y="104"/>
                  </a:lnTo>
                  <a:lnTo>
                    <a:pt x="315" y="118"/>
                  </a:lnTo>
                  <a:lnTo>
                    <a:pt x="319" y="134"/>
                  </a:lnTo>
                  <a:lnTo>
                    <a:pt x="321" y="149"/>
                  </a:lnTo>
                  <a:lnTo>
                    <a:pt x="322" y="165"/>
                  </a:lnTo>
                  <a:lnTo>
                    <a:pt x="321" y="178"/>
                  </a:lnTo>
                  <a:lnTo>
                    <a:pt x="320" y="192"/>
                  </a:lnTo>
                  <a:lnTo>
                    <a:pt x="317" y="205"/>
                  </a:lnTo>
                  <a:lnTo>
                    <a:pt x="313" y="218"/>
                  </a:lnTo>
                  <a:lnTo>
                    <a:pt x="308" y="230"/>
                  </a:lnTo>
                  <a:lnTo>
                    <a:pt x="302" y="241"/>
                  </a:lnTo>
                  <a:lnTo>
                    <a:pt x="295" y="253"/>
                  </a:lnTo>
                  <a:lnTo>
                    <a:pt x="287" y="264"/>
                  </a:lnTo>
                  <a:close/>
                  <a:moveTo>
                    <a:pt x="223" y="427"/>
                  </a:moveTo>
                  <a:lnTo>
                    <a:pt x="107" y="439"/>
                  </a:lnTo>
                  <a:lnTo>
                    <a:pt x="107" y="428"/>
                  </a:lnTo>
                  <a:lnTo>
                    <a:pt x="100" y="417"/>
                  </a:lnTo>
                  <a:lnTo>
                    <a:pt x="230" y="417"/>
                  </a:lnTo>
                  <a:lnTo>
                    <a:pt x="223" y="427"/>
                  </a:lnTo>
                  <a:close/>
                  <a:moveTo>
                    <a:pt x="225" y="441"/>
                  </a:moveTo>
                  <a:lnTo>
                    <a:pt x="224" y="442"/>
                  </a:lnTo>
                  <a:lnTo>
                    <a:pt x="107" y="453"/>
                  </a:lnTo>
                  <a:lnTo>
                    <a:pt x="105" y="452"/>
                  </a:lnTo>
                  <a:lnTo>
                    <a:pt x="103" y="451"/>
                  </a:lnTo>
                  <a:lnTo>
                    <a:pt x="102" y="449"/>
                  </a:lnTo>
                  <a:lnTo>
                    <a:pt x="102" y="448"/>
                  </a:lnTo>
                  <a:lnTo>
                    <a:pt x="103" y="446"/>
                  </a:lnTo>
                  <a:lnTo>
                    <a:pt x="105" y="444"/>
                  </a:lnTo>
                  <a:lnTo>
                    <a:pt x="106" y="443"/>
                  </a:lnTo>
                  <a:lnTo>
                    <a:pt x="224" y="431"/>
                  </a:lnTo>
                  <a:lnTo>
                    <a:pt x="225" y="433"/>
                  </a:lnTo>
                  <a:lnTo>
                    <a:pt x="227" y="435"/>
                  </a:lnTo>
                  <a:lnTo>
                    <a:pt x="228" y="437"/>
                  </a:lnTo>
                  <a:lnTo>
                    <a:pt x="227" y="440"/>
                  </a:lnTo>
                  <a:lnTo>
                    <a:pt x="225" y="441"/>
                  </a:lnTo>
                  <a:close/>
                  <a:moveTo>
                    <a:pt x="107" y="466"/>
                  </a:moveTo>
                  <a:lnTo>
                    <a:pt x="107" y="457"/>
                  </a:lnTo>
                  <a:lnTo>
                    <a:pt x="223" y="446"/>
                  </a:lnTo>
                  <a:lnTo>
                    <a:pt x="223" y="454"/>
                  </a:lnTo>
                  <a:lnTo>
                    <a:pt x="107" y="466"/>
                  </a:lnTo>
                  <a:close/>
                  <a:moveTo>
                    <a:pt x="225" y="468"/>
                  </a:moveTo>
                  <a:lnTo>
                    <a:pt x="224" y="469"/>
                  </a:lnTo>
                  <a:lnTo>
                    <a:pt x="106" y="480"/>
                  </a:lnTo>
                  <a:lnTo>
                    <a:pt x="105" y="479"/>
                  </a:lnTo>
                  <a:lnTo>
                    <a:pt x="103" y="478"/>
                  </a:lnTo>
                  <a:lnTo>
                    <a:pt x="102" y="475"/>
                  </a:lnTo>
                  <a:lnTo>
                    <a:pt x="103" y="473"/>
                  </a:lnTo>
                  <a:lnTo>
                    <a:pt x="105" y="471"/>
                  </a:lnTo>
                  <a:lnTo>
                    <a:pt x="107" y="470"/>
                  </a:lnTo>
                  <a:lnTo>
                    <a:pt x="223" y="458"/>
                  </a:lnTo>
                  <a:lnTo>
                    <a:pt x="225" y="459"/>
                  </a:lnTo>
                  <a:lnTo>
                    <a:pt x="227" y="460"/>
                  </a:lnTo>
                  <a:lnTo>
                    <a:pt x="228" y="462"/>
                  </a:lnTo>
                  <a:lnTo>
                    <a:pt x="228" y="463"/>
                  </a:lnTo>
                  <a:lnTo>
                    <a:pt x="227" y="466"/>
                  </a:lnTo>
                  <a:lnTo>
                    <a:pt x="225" y="468"/>
                  </a:lnTo>
                  <a:close/>
                  <a:moveTo>
                    <a:pt x="107" y="492"/>
                  </a:moveTo>
                  <a:lnTo>
                    <a:pt x="107" y="484"/>
                  </a:lnTo>
                  <a:lnTo>
                    <a:pt x="223" y="473"/>
                  </a:lnTo>
                  <a:lnTo>
                    <a:pt x="223" y="481"/>
                  </a:lnTo>
                  <a:lnTo>
                    <a:pt x="107" y="492"/>
                  </a:lnTo>
                  <a:close/>
                  <a:moveTo>
                    <a:pt x="225" y="494"/>
                  </a:moveTo>
                  <a:lnTo>
                    <a:pt x="223" y="496"/>
                  </a:lnTo>
                  <a:lnTo>
                    <a:pt x="107" y="507"/>
                  </a:lnTo>
                  <a:lnTo>
                    <a:pt x="105" y="506"/>
                  </a:lnTo>
                  <a:lnTo>
                    <a:pt x="103" y="504"/>
                  </a:lnTo>
                  <a:lnTo>
                    <a:pt x="102" y="502"/>
                  </a:lnTo>
                  <a:lnTo>
                    <a:pt x="103" y="499"/>
                  </a:lnTo>
                  <a:lnTo>
                    <a:pt x="105" y="498"/>
                  </a:lnTo>
                  <a:lnTo>
                    <a:pt x="106" y="497"/>
                  </a:lnTo>
                  <a:lnTo>
                    <a:pt x="224" y="485"/>
                  </a:lnTo>
                  <a:lnTo>
                    <a:pt x="225" y="485"/>
                  </a:lnTo>
                  <a:lnTo>
                    <a:pt x="227" y="487"/>
                  </a:lnTo>
                  <a:lnTo>
                    <a:pt x="228" y="489"/>
                  </a:lnTo>
                  <a:lnTo>
                    <a:pt x="228" y="490"/>
                  </a:lnTo>
                  <a:lnTo>
                    <a:pt x="227" y="492"/>
                  </a:lnTo>
                  <a:lnTo>
                    <a:pt x="225" y="494"/>
                  </a:lnTo>
                  <a:close/>
                  <a:moveTo>
                    <a:pt x="223" y="510"/>
                  </a:moveTo>
                  <a:lnTo>
                    <a:pt x="223" y="510"/>
                  </a:lnTo>
                  <a:lnTo>
                    <a:pt x="203" y="528"/>
                  </a:lnTo>
                  <a:lnTo>
                    <a:pt x="128" y="528"/>
                  </a:lnTo>
                  <a:lnTo>
                    <a:pt x="109" y="511"/>
                  </a:lnTo>
                  <a:lnTo>
                    <a:pt x="223" y="500"/>
                  </a:lnTo>
                  <a:lnTo>
                    <a:pt x="223" y="510"/>
                  </a:lnTo>
                  <a:close/>
                  <a:moveTo>
                    <a:pt x="165" y="0"/>
                  </a:moveTo>
                  <a:lnTo>
                    <a:pt x="165" y="0"/>
                  </a:lnTo>
                  <a:lnTo>
                    <a:pt x="148" y="1"/>
                  </a:lnTo>
                  <a:lnTo>
                    <a:pt x="132" y="3"/>
                  </a:lnTo>
                  <a:lnTo>
                    <a:pt x="115" y="7"/>
                  </a:lnTo>
                  <a:lnTo>
                    <a:pt x="101" y="13"/>
                  </a:lnTo>
                  <a:lnTo>
                    <a:pt x="86" y="19"/>
                  </a:lnTo>
                  <a:lnTo>
                    <a:pt x="73" y="28"/>
                  </a:lnTo>
                  <a:lnTo>
                    <a:pt x="60" y="38"/>
                  </a:lnTo>
                  <a:lnTo>
                    <a:pt x="48" y="48"/>
                  </a:lnTo>
                  <a:lnTo>
                    <a:pt x="38" y="60"/>
                  </a:lnTo>
                  <a:lnTo>
                    <a:pt x="28" y="73"/>
                  </a:lnTo>
                  <a:lnTo>
                    <a:pt x="19" y="86"/>
                  </a:lnTo>
                  <a:lnTo>
                    <a:pt x="13" y="101"/>
                  </a:lnTo>
                  <a:lnTo>
                    <a:pt x="7" y="116"/>
                  </a:lnTo>
                  <a:lnTo>
                    <a:pt x="3" y="132"/>
                  </a:lnTo>
                  <a:lnTo>
                    <a:pt x="1" y="148"/>
                  </a:lnTo>
                  <a:lnTo>
                    <a:pt x="0" y="165"/>
                  </a:lnTo>
                  <a:lnTo>
                    <a:pt x="1" y="179"/>
                  </a:lnTo>
                  <a:lnTo>
                    <a:pt x="2" y="193"/>
                  </a:lnTo>
                  <a:lnTo>
                    <a:pt x="5" y="207"/>
                  </a:lnTo>
                  <a:lnTo>
                    <a:pt x="9" y="221"/>
                  </a:lnTo>
                  <a:lnTo>
                    <a:pt x="14" y="233"/>
                  </a:lnTo>
                  <a:lnTo>
                    <a:pt x="20" y="246"/>
                  </a:lnTo>
                  <a:lnTo>
                    <a:pt x="28" y="258"/>
                  </a:lnTo>
                  <a:lnTo>
                    <a:pt x="37" y="269"/>
                  </a:lnTo>
                  <a:lnTo>
                    <a:pt x="52" y="289"/>
                  </a:lnTo>
                  <a:lnTo>
                    <a:pt x="64" y="306"/>
                  </a:lnTo>
                  <a:lnTo>
                    <a:pt x="72" y="322"/>
                  </a:lnTo>
                  <a:lnTo>
                    <a:pt x="78" y="336"/>
                  </a:lnTo>
                  <a:lnTo>
                    <a:pt x="82" y="349"/>
                  </a:lnTo>
                  <a:lnTo>
                    <a:pt x="84" y="360"/>
                  </a:lnTo>
                  <a:lnTo>
                    <a:pt x="86" y="369"/>
                  </a:lnTo>
                  <a:lnTo>
                    <a:pt x="86" y="378"/>
                  </a:lnTo>
                  <a:lnTo>
                    <a:pt x="88" y="387"/>
                  </a:lnTo>
                  <a:lnTo>
                    <a:pt x="89" y="395"/>
                  </a:lnTo>
                  <a:lnTo>
                    <a:pt x="92" y="403"/>
                  </a:lnTo>
                  <a:lnTo>
                    <a:pt x="97" y="410"/>
                  </a:lnTo>
                  <a:lnTo>
                    <a:pt x="94" y="411"/>
                  </a:lnTo>
                  <a:lnTo>
                    <a:pt x="93" y="413"/>
                  </a:lnTo>
                  <a:lnTo>
                    <a:pt x="92" y="416"/>
                  </a:lnTo>
                  <a:lnTo>
                    <a:pt x="92" y="418"/>
                  </a:lnTo>
                  <a:lnTo>
                    <a:pt x="93" y="421"/>
                  </a:lnTo>
                  <a:lnTo>
                    <a:pt x="99" y="430"/>
                  </a:lnTo>
                  <a:lnTo>
                    <a:pt x="99" y="439"/>
                  </a:lnTo>
                  <a:lnTo>
                    <a:pt x="97" y="441"/>
                  </a:lnTo>
                  <a:lnTo>
                    <a:pt x="96" y="443"/>
                  </a:lnTo>
                  <a:lnTo>
                    <a:pt x="95" y="446"/>
                  </a:lnTo>
                  <a:lnTo>
                    <a:pt x="94" y="448"/>
                  </a:lnTo>
                  <a:lnTo>
                    <a:pt x="94" y="450"/>
                  </a:lnTo>
                  <a:lnTo>
                    <a:pt x="96" y="454"/>
                  </a:lnTo>
                  <a:lnTo>
                    <a:pt x="99" y="458"/>
                  </a:lnTo>
                  <a:lnTo>
                    <a:pt x="99" y="465"/>
                  </a:lnTo>
                  <a:lnTo>
                    <a:pt x="97" y="467"/>
                  </a:lnTo>
                  <a:lnTo>
                    <a:pt x="96" y="470"/>
                  </a:lnTo>
                  <a:lnTo>
                    <a:pt x="95" y="472"/>
                  </a:lnTo>
                  <a:lnTo>
                    <a:pt x="94" y="475"/>
                  </a:lnTo>
                  <a:lnTo>
                    <a:pt x="94" y="476"/>
                  </a:lnTo>
                  <a:lnTo>
                    <a:pt x="96" y="481"/>
                  </a:lnTo>
                  <a:lnTo>
                    <a:pt x="99" y="484"/>
                  </a:lnTo>
                  <a:lnTo>
                    <a:pt x="99" y="491"/>
                  </a:lnTo>
                  <a:lnTo>
                    <a:pt x="97" y="493"/>
                  </a:lnTo>
                  <a:lnTo>
                    <a:pt x="96" y="496"/>
                  </a:lnTo>
                  <a:lnTo>
                    <a:pt x="95" y="499"/>
                  </a:lnTo>
                  <a:lnTo>
                    <a:pt x="94" y="502"/>
                  </a:lnTo>
                  <a:lnTo>
                    <a:pt x="94" y="503"/>
                  </a:lnTo>
                  <a:lnTo>
                    <a:pt x="95" y="506"/>
                  </a:lnTo>
                  <a:lnTo>
                    <a:pt x="96" y="508"/>
                  </a:lnTo>
                  <a:lnTo>
                    <a:pt x="100" y="511"/>
                  </a:lnTo>
                  <a:lnTo>
                    <a:pt x="100" y="514"/>
                  </a:lnTo>
                  <a:lnTo>
                    <a:pt x="102" y="515"/>
                  </a:lnTo>
                  <a:lnTo>
                    <a:pt x="141" y="550"/>
                  </a:lnTo>
                  <a:lnTo>
                    <a:pt x="144" y="551"/>
                  </a:lnTo>
                  <a:lnTo>
                    <a:pt x="147" y="552"/>
                  </a:lnTo>
                  <a:lnTo>
                    <a:pt x="186" y="552"/>
                  </a:lnTo>
                  <a:lnTo>
                    <a:pt x="189" y="551"/>
                  </a:lnTo>
                  <a:lnTo>
                    <a:pt x="191" y="550"/>
                  </a:lnTo>
                  <a:lnTo>
                    <a:pt x="228" y="515"/>
                  </a:lnTo>
                  <a:lnTo>
                    <a:pt x="230" y="513"/>
                  </a:lnTo>
                  <a:lnTo>
                    <a:pt x="231" y="510"/>
                  </a:lnTo>
                  <a:lnTo>
                    <a:pt x="231" y="500"/>
                  </a:lnTo>
                  <a:lnTo>
                    <a:pt x="233" y="498"/>
                  </a:lnTo>
                  <a:lnTo>
                    <a:pt x="234" y="496"/>
                  </a:lnTo>
                  <a:lnTo>
                    <a:pt x="235" y="492"/>
                  </a:lnTo>
                  <a:lnTo>
                    <a:pt x="236" y="490"/>
                  </a:lnTo>
                  <a:lnTo>
                    <a:pt x="236" y="488"/>
                  </a:lnTo>
                  <a:lnTo>
                    <a:pt x="234" y="484"/>
                  </a:lnTo>
                  <a:lnTo>
                    <a:pt x="231" y="480"/>
                  </a:lnTo>
                  <a:lnTo>
                    <a:pt x="231" y="474"/>
                  </a:lnTo>
                  <a:lnTo>
                    <a:pt x="233" y="472"/>
                  </a:lnTo>
                  <a:lnTo>
                    <a:pt x="234" y="469"/>
                  </a:lnTo>
                  <a:lnTo>
                    <a:pt x="235" y="467"/>
                  </a:lnTo>
                  <a:lnTo>
                    <a:pt x="236" y="463"/>
                  </a:lnTo>
                  <a:lnTo>
                    <a:pt x="236" y="462"/>
                  </a:lnTo>
                  <a:lnTo>
                    <a:pt x="234" y="457"/>
                  </a:lnTo>
                  <a:lnTo>
                    <a:pt x="231" y="453"/>
                  </a:lnTo>
                  <a:lnTo>
                    <a:pt x="231" y="447"/>
                  </a:lnTo>
                  <a:lnTo>
                    <a:pt x="233" y="445"/>
                  </a:lnTo>
                  <a:lnTo>
                    <a:pt x="234" y="443"/>
                  </a:lnTo>
                  <a:lnTo>
                    <a:pt x="235" y="440"/>
                  </a:lnTo>
                  <a:lnTo>
                    <a:pt x="236" y="437"/>
                  </a:lnTo>
                  <a:lnTo>
                    <a:pt x="236" y="436"/>
                  </a:lnTo>
                  <a:lnTo>
                    <a:pt x="235" y="431"/>
                  </a:lnTo>
                  <a:lnTo>
                    <a:pt x="232" y="428"/>
                  </a:lnTo>
                  <a:lnTo>
                    <a:pt x="237" y="421"/>
                  </a:lnTo>
                  <a:lnTo>
                    <a:pt x="238" y="418"/>
                  </a:lnTo>
                  <a:lnTo>
                    <a:pt x="238" y="416"/>
                  </a:lnTo>
                  <a:lnTo>
                    <a:pt x="237" y="413"/>
                  </a:lnTo>
                  <a:lnTo>
                    <a:pt x="236" y="411"/>
                  </a:lnTo>
                  <a:lnTo>
                    <a:pt x="233" y="410"/>
                  </a:lnTo>
                  <a:lnTo>
                    <a:pt x="238" y="403"/>
                  </a:lnTo>
                  <a:lnTo>
                    <a:pt x="241" y="395"/>
                  </a:lnTo>
                  <a:lnTo>
                    <a:pt x="243" y="387"/>
                  </a:lnTo>
                  <a:lnTo>
                    <a:pt x="244" y="378"/>
                  </a:lnTo>
                  <a:lnTo>
                    <a:pt x="244" y="369"/>
                  </a:lnTo>
                  <a:lnTo>
                    <a:pt x="246" y="360"/>
                  </a:lnTo>
                  <a:lnTo>
                    <a:pt x="248" y="349"/>
                  </a:lnTo>
                  <a:lnTo>
                    <a:pt x="252" y="336"/>
                  </a:lnTo>
                  <a:lnTo>
                    <a:pt x="258" y="322"/>
                  </a:lnTo>
                  <a:lnTo>
                    <a:pt x="266" y="306"/>
                  </a:lnTo>
                  <a:lnTo>
                    <a:pt x="278" y="289"/>
                  </a:lnTo>
                  <a:lnTo>
                    <a:pt x="293" y="269"/>
                  </a:lnTo>
                  <a:lnTo>
                    <a:pt x="301" y="258"/>
                  </a:lnTo>
                  <a:lnTo>
                    <a:pt x="310" y="246"/>
                  </a:lnTo>
                  <a:lnTo>
                    <a:pt x="316" y="233"/>
                  </a:lnTo>
                  <a:lnTo>
                    <a:pt x="321" y="221"/>
                  </a:lnTo>
                  <a:lnTo>
                    <a:pt x="325" y="207"/>
                  </a:lnTo>
                  <a:lnTo>
                    <a:pt x="328" y="193"/>
                  </a:lnTo>
                  <a:lnTo>
                    <a:pt x="329" y="179"/>
                  </a:lnTo>
                  <a:lnTo>
                    <a:pt x="330" y="165"/>
                  </a:lnTo>
                  <a:lnTo>
                    <a:pt x="329" y="148"/>
                  </a:lnTo>
                  <a:lnTo>
                    <a:pt x="327" y="132"/>
                  </a:lnTo>
                  <a:lnTo>
                    <a:pt x="323" y="116"/>
                  </a:lnTo>
                  <a:lnTo>
                    <a:pt x="317" y="101"/>
                  </a:lnTo>
                  <a:lnTo>
                    <a:pt x="311" y="86"/>
                  </a:lnTo>
                  <a:lnTo>
                    <a:pt x="302" y="73"/>
                  </a:lnTo>
                  <a:lnTo>
                    <a:pt x="292" y="60"/>
                  </a:lnTo>
                  <a:lnTo>
                    <a:pt x="282" y="48"/>
                  </a:lnTo>
                  <a:lnTo>
                    <a:pt x="270" y="38"/>
                  </a:lnTo>
                  <a:lnTo>
                    <a:pt x="257" y="28"/>
                  </a:lnTo>
                  <a:lnTo>
                    <a:pt x="244" y="19"/>
                  </a:lnTo>
                  <a:lnTo>
                    <a:pt x="229" y="13"/>
                  </a:lnTo>
                  <a:lnTo>
                    <a:pt x="215" y="7"/>
                  </a:lnTo>
                  <a:lnTo>
                    <a:pt x="198" y="3"/>
                  </a:lnTo>
                  <a:lnTo>
                    <a:pt x="182" y="1"/>
                  </a:lnTo>
                  <a:lnTo>
                    <a:pt x="1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5" name="Freeform 166"/>
            <p:cNvSpPr>
              <a:spLocks/>
            </p:cNvSpPr>
            <p:nvPr/>
          </p:nvSpPr>
          <p:spPr bwMode="auto">
            <a:xfrm>
              <a:off x="1246" y="2201"/>
              <a:ext cx="304" cy="291"/>
            </a:xfrm>
            <a:custGeom>
              <a:avLst/>
              <a:gdLst>
                <a:gd name="T0" fmla="*/ 152 w 304"/>
                <a:gd name="T1" fmla="*/ 291 h 291"/>
                <a:gd name="T2" fmla="*/ 183 w 304"/>
                <a:gd name="T3" fmla="*/ 288 h 291"/>
                <a:gd name="T4" fmla="*/ 211 w 304"/>
                <a:gd name="T5" fmla="*/ 279 h 291"/>
                <a:gd name="T6" fmla="*/ 237 w 304"/>
                <a:gd name="T7" fmla="*/ 265 h 291"/>
                <a:gd name="T8" fmla="*/ 259 w 304"/>
                <a:gd name="T9" fmla="*/ 246 h 291"/>
                <a:gd name="T10" fmla="*/ 278 w 304"/>
                <a:gd name="T11" fmla="*/ 224 h 291"/>
                <a:gd name="T12" fmla="*/ 293 w 304"/>
                <a:gd name="T13" fmla="*/ 199 h 291"/>
                <a:gd name="T14" fmla="*/ 301 w 304"/>
                <a:gd name="T15" fmla="*/ 170 h 291"/>
                <a:gd name="T16" fmla="*/ 304 w 304"/>
                <a:gd name="T17" fmla="*/ 139 h 291"/>
                <a:gd name="T18" fmla="*/ 304 w 304"/>
                <a:gd name="T19" fmla="*/ 123 h 291"/>
                <a:gd name="T20" fmla="*/ 298 w 304"/>
                <a:gd name="T21" fmla="*/ 94 h 291"/>
                <a:gd name="T22" fmla="*/ 293 w 304"/>
                <a:gd name="T23" fmla="*/ 81 h 291"/>
                <a:gd name="T24" fmla="*/ 281 w 304"/>
                <a:gd name="T25" fmla="*/ 63 h 291"/>
                <a:gd name="T26" fmla="*/ 268 w 304"/>
                <a:gd name="T27" fmla="*/ 48 h 291"/>
                <a:gd name="T28" fmla="*/ 252 w 304"/>
                <a:gd name="T29" fmla="*/ 34 h 291"/>
                <a:gd name="T30" fmla="*/ 235 w 304"/>
                <a:gd name="T31" fmla="*/ 23 h 291"/>
                <a:gd name="T32" fmla="*/ 216 w 304"/>
                <a:gd name="T33" fmla="*/ 13 h 291"/>
                <a:gd name="T34" fmla="*/ 195 w 304"/>
                <a:gd name="T35" fmla="*/ 6 h 291"/>
                <a:gd name="T36" fmla="*/ 175 w 304"/>
                <a:gd name="T37" fmla="*/ 2 h 291"/>
                <a:gd name="T38" fmla="*/ 152 w 304"/>
                <a:gd name="T39" fmla="*/ 0 h 291"/>
                <a:gd name="T40" fmla="*/ 141 w 304"/>
                <a:gd name="T41" fmla="*/ 0 h 291"/>
                <a:gd name="T42" fmla="*/ 119 w 304"/>
                <a:gd name="T43" fmla="*/ 3 h 291"/>
                <a:gd name="T44" fmla="*/ 98 w 304"/>
                <a:gd name="T45" fmla="*/ 9 h 291"/>
                <a:gd name="T46" fmla="*/ 79 w 304"/>
                <a:gd name="T47" fmla="*/ 18 h 291"/>
                <a:gd name="T48" fmla="*/ 60 w 304"/>
                <a:gd name="T49" fmla="*/ 28 h 291"/>
                <a:gd name="T50" fmla="*/ 44 w 304"/>
                <a:gd name="T51" fmla="*/ 40 h 291"/>
                <a:gd name="T52" fmla="*/ 29 w 304"/>
                <a:gd name="T53" fmla="*/ 56 h 291"/>
                <a:gd name="T54" fmla="*/ 17 w 304"/>
                <a:gd name="T55" fmla="*/ 72 h 291"/>
                <a:gd name="T56" fmla="*/ 11 w 304"/>
                <a:gd name="T57" fmla="*/ 81 h 291"/>
                <a:gd name="T58" fmla="*/ 2 w 304"/>
                <a:gd name="T59" fmla="*/ 109 h 291"/>
                <a:gd name="T60" fmla="*/ 0 w 304"/>
                <a:gd name="T61" fmla="*/ 139 h 291"/>
                <a:gd name="T62" fmla="*/ 0 w 304"/>
                <a:gd name="T63" fmla="*/ 154 h 291"/>
                <a:gd name="T64" fmla="*/ 6 w 304"/>
                <a:gd name="T65" fmla="*/ 184 h 291"/>
                <a:gd name="T66" fmla="*/ 18 w 304"/>
                <a:gd name="T67" fmla="*/ 211 h 291"/>
                <a:gd name="T68" fmla="*/ 34 w 304"/>
                <a:gd name="T69" fmla="*/ 236 h 291"/>
                <a:gd name="T70" fmla="*/ 55 w 304"/>
                <a:gd name="T71" fmla="*/ 256 h 291"/>
                <a:gd name="T72" fmla="*/ 80 w 304"/>
                <a:gd name="T73" fmla="*/ 273 h 291"/>
                <a:gd name="T74" fmla="*/ 107 w 304"/>
                <a:gd name="T75" fmla="*/ 284 h 291"/>
                <a:gd name="T76" fmla="*/ 137 w 304"/>
                <a:gd name="T77" fmla="*/ 290 h 291"/>
                <a:gd name="T78" fmla="*/ 152 w 304"/>
                <a:gd name="T79" fmla="*/ 291 h 2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04" h="291">
                  <a:moveTo>
                    <a:pt x="152" y="291"/>
                  </a:moveTo>
                  <a:lnTo>
                    <a:pt x="152" y="291"/>
                  </a:lnTo>
                  <a:lnTo>
                    <a:pt x="168" y="290"/>
                  </a:lnTo>
                  <a:lnTo>
                    <a:pt x="183" y="288"/>
                  </a:lnTo>
                  <a:lnTo>
                    <a:pt x="197" y="284"/>
                  </a:lnTo>
                  <a:lnTo>
                    <a:pt x="211" y="279"/>
                  </a:lnTo>
                  <a:lnTo>
                    <a:pt x="224" y="273"/>
                  </a:lnTo>
                  <a:lnTo>
                    <a:pt x="237" y="265"/>
                  </a:lnTo>
                  <a:lnTo>
                    <a:pt x="249" y="256"/>
                  </a:lnTo>
                  <a:lnTo>
                    <a:pt x="259" y="246"/>
                  </a:lnTo>
                  <a:lnTo>
                    <a:pt x="270" y="236"/>
                  </a:lnTo>
                  <a:lnTo>
                    <a:pt x="278" y="224"/>
                  </a:lnTo>
                  <a:lnTo>
                    <a:pt x="286" y="211"/>
                  </a:lnTo>
                  <a:lnTo>
                    <a:pt x="293" y="199"/>
                  </a:lnTo>
                  <a:lnTo>
                    <a:pt x="298" y="184"/>
                  </a:lnTo>
                  <a:lnTo>
                    <a:pt x="301" y="170"/>
                  </a:lnTo>
                  <a:lnTo>
                    <a:pt x="304" y="154"/>
                  </a:lnTo>
                  <a:lnTo>
                    <a:pt x="304" y="139"/>
                  </a:lnTo>
                  <a:lnTo>
                    <a:pt x="304" y="123"/>
                  </a:lnTo>
                  <a:lnTo>
                    <a:pt x="302" y="109"/>
                  </a:lnTo>
                  <a:lnTo>
                    <a:pt x="298" y="94"/>
                  </a:lnTo>
                  <a:lnTo>
                    <a:pt x="293" y="81"/>
                  </a:lnTo>
                  <a:lnTo>
                    <a:pt x="287" y="72"/>
                  </a:lnTo>
                  <a:lnTo>
                    <a:pt x="281" y="63"/>
                  </a:lnTo>
                  <a:lnTo>
                    <a:pt x="275" y="56"/>
                  </a:lnTo>
                  <a:lnTo>
                    <a:pt x="268" y="48"/>
                  </a:lnTo>
                  <a:lnTo>
                    <a:pt x="261" y="40"/>
                  </a:lnTo>
                  <a:lnTo>
                    <a:pt x="252" y="34"/>
                  </a:lnTo>
                  <a:lnTo>
                    <a:pt x="244" y="28"/>
                  </a:lnTo>
                  <a:lnTo>
                    <a:pt x="235" y="23"/>
                  </a:lnTo>
                  <a:lnTo>
                    <a:pt x="225" y="18"/>
                  </a:lnTo>
                  <a:lnTo>
                    <a:pt x="216" y="13"/>
                  </a:lnTo>
                  <a:lnTo>
                    <a:pt x="206" y="9"/>
                  </a:lnTo>
                  <a:lnTo>
                    <a:pt x="195" y="6"/>
                  </a:lnTo>
                  <a:lnTo>
                    <a:pt x="185" y="3"/>
                  </a:lnTo>
                  <a:lnTo>
                    <a:pt x="175" y="2"/>
                  </a:lnTo>
                  <a:lnTo>
                    <a:pt x="163" y="0"/>
                  </a:lnTo>
                  <a:lnTo>
                    <a:pt x="152" y="0"/>
                  </a:lnTo>
                  <a:lnTo>
                    <a:pt x="141" y="0"/>
                  </a:lnTo>
                  <a:lnTo>
                    <a:pt x="129" y="2"/>
                  </a:lnTo>
                  <a:lnTo>
                    <a:pt x="119" y="3"/>
                  </a:lnTo>
                  <a:lnTo>
                    <a:pt x="109" y="6"/>
                  </a:lnTo>
                  <a:lnTo>
                    <a:pt x="98" y="9"/>
                  </a:lnTo>
                  <a:lnTo>
                    <a:pt x="88" y="13"/>
                  </a:lnTo>
                  <a:lnTo>
                    <a:pt x="79" y="18"/>
                  </a:lnTo>
                  <a:lnTo>
                    <a:pt x="69" y="23"/>
                  </a:lnTo>
                  <a:lnTo>
                    <a:pt x="60" y="28"/>
                  </a:lnTo>
                  <a:lnTo>
                    <a:pt x="52" y="34"/>
                  </a:lnTo>
                  <a:lnTo>
                    <a:pt x="44" y="40"/>
                  </a:lnTo>
                  <a:lnTo>
                    <a:pt x="36" y="48"/>
                  </a:lnTo>
                  <a:lnTo>
                    <a:pt x="29" y="56"/>
                  </a:lnTo>
                  <a:lnTo>
                    <a:pt x="23" y="63"/>
                  </a:lnTo>
                  <a:lnTo>
                    <a:pt x="17" y="72"/>
                  </a:lnTo>
                  <a:lnTo>
                    <a:pt x="11" y="81"/>
                  </a:lnTo>
                  <a:lnTo>
                    <a:pt x="6" y="94"/>
                  </a:lnTo>
                  <a:lnTo>
                    <a:pt x="2" y="109"/>
                  </a:lnTo>
                  <a:lnTo>
                    <a:pt x="0" y="123"/>
                  </a:lnTo>
                  <a:lnTo>
                    <a:pt x="0" y="139"/>
                  </a:lnTo>
                  <a:lnTo>
                    <a:pt x="0" y="154"/>
                  </a:lnTo>
                  <a:lnTo>
                    <a:pt x="3" y="170"/>
                  </a:lnTo>
                  <a:lnTo>
                    <a:pt x="6" y="184"/>
                  </a:lnTo>
                  <a:lnTo>
                    <a:pt x="11" y="199"/>
                  </a:lnTo>
                  <a:lnTo>
                    <a:pt x="18" y="211"/>
                  </a:lnTo>
                  <a:lnTo>
                    <a:pt x="26" y="224"/>
                  </a:lnTo>
                  <a:lnTo>
                    <a:pt x="34" y="236"/>
                  </a:lnTo>
                  <a:lnTo>
                    <a:pt x="45" y="246"/>
                  </a:lnTo>
                  <a:lnTo>
                    <a:pt x="55" y="256"/>
                  </a:lnTo>
                  <a:lnTo>
                    <a:pt x="67" y="265"/>
                  </a:lnTo>
                  <a:lnTo>
                    <a:pt x="80" y="273"/>
                  </a:lnTo>
                  <a:lnTo>
                    <a:pt x="93" y="279"/>
                  </a:lnTo>
                  <a:lnTo>
                    <a:pt x="107" y="284"/>
                  </a:lnTo>
                  <a:lnTo>
                    <a:pt x="121" y="288"/>
                  </a:lnTo>
                  <a:lnTo>
                    <a:pt x="137" y="290"/>
                  </a:lnTo>
                  <a:lnTo>
                    <a:pt x="152" y="29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6" name="Freeform 167"/>
            <p:cNvSpPr>
              <a:spLocks/>
            </p:cNvSpPr>
            <p:nvPr/>
          </p:nvSpPr>
          <p:spPr bwMode="auto">
            <a:xfrm>
              <a:off x="1247" y="2354"/>
              <a:ext cx="100" cy="234"/>
            </a:xfrm>
            <a:custGeom>
              <a:avLst/>
              <a:gdLst>
                <a:gd name="T0" fmla="*/ 0 w 100"/>
                <a:gd name="T1" fmla="*/ 0 h 234"/>
                <a:gd name="T2" fmla="*/ 0 w 100"/>
                <a:gd name="T3" fmla="*/ 0 h 234"/>
                <a:gd name="T4" fmla="*/ 1 w 100"/>
                <a:gd name="T5" fmla="*/ 13 h 234"/>
                <a:gd name="T6" fmla="*/ 3 w 100"/>
                <a:gd name="T7" fmla="*/ 26 h 234"/>
                <a:gd name="T8" fmla="*/ 6 w 100"/>
                <a:gd name="T9" fmla="*/ 38 h 234"/>
                <a:gd name="T10" fmla="*/ 10 w 100"/>
                <a:gd name="T11" fmla="*/ 51 h 234"/>
                <a:gd name="T12" fmla="*/ 16 w 100"/>
                <a:gd name="T13" fmla="*/ 62 h 234"/>
                <a:gd name="T14" fmla="*/ 21 w 100"/>
                <a:gd name="T15" fmla="*/ 73 h 234"/>
                <a:gd name="T16" fmla="*/ 28 w 100"/>
                <a:gd name="T17" fmla="*/ 84 h 234"/>
                <a:gd name="T18" fmla="*/ 35 w 100"/>
                <a:gd name="T19" fmla="*/ 93 h 234"/>
                <a:gd name="T20" fmla="*/ 35 w 100"/>
                <a:gd name="T21" fmla="*/ 93 h 234"/>
                <a:gd name="T22" fmla="*/ 49 w 100"/>
                <a:gd name="T23" fmla="*/ 110 h 234"/>
                <a:gd name="T24" fmla="*/ 59 w 100"/>
                <a:gd name="T25" fmla="*/ 124 h 234"/>
                <a:gd name="T26" fmla="*/ 67 w 100"/>
                <a:gd name="T27" fmla="*/ 137 h 234"/>
                <a:gd name="T28" fmla="*/ 75 w 100"/>
                <a:gd name="T29" fmla="*/ 150 h 234"/>
                <a:gd name="T30" fmla="*/ 79 w 100"/>
                <a:gd name="T31" fmla="*/ 161 h 234"/>
                <a:gd name="T32" fmla="*/ 82 w 100"/>
                <a:gd name="T33" fmla="*/ 172 h 234"/>
                <a:gd name="T34" fmla="*/ 84 w 100"/>
                <a:gd name="T35" fmla="*/ 181 h 234"/>
                <a:gd name="T36" fmla="*/ 86 w 100"/>
                <a:gd name="T37" fmla="*/ 189 h 234"/>
                <a:gd name="T38" fmla="*/ 87 w 100"/>
                <a:gd name="T39" fmla="*/ 204 h 234"/>
                <a:gd name="T40" fmla="*/ 88 w 100"/>
                <a:gd name="T41" fmla="*/ 215 h 234"/>
                <a:gd name="T42" fmla="*/ 90 w 100"/>
                <a:gd name="T43" fmla="*/ 220 h 234"/>
                <a:gd name="T44" fmla="*/ 92 w 100"/>
                <a:gd name="T45" fmla="*/ 225 h 234"/>
                <a:gd name="T46" fmla="*/ 95 w 100"/>
                <a:gd name="T47" fmla="*/ 229 h 234"/>
                <a:gd name="T48" fmla="*/ 100 w 100"/>
                <a:gd name="T49" fmla="*/ 234 h 234"/>
                <a:gd name="T50" fmla="*/ 100 w 100"/>
                <a:gd name="T51" fmla="*/ 234 h 234"/>
                <a:gd name="T52" fmla="*/ 96 w 100"/>
                <a:gd name="T53" fmla="*/ 229 h 234"/>
                <a:gd name="T54" fmla="*/ 94 w 100"/>
                <a:gd name="T55" fmla="*/ 225 h 234"/>
                <a:gd name="T56" fmla="*/ 92 w 100"/>
                <a:gd name="T57" fmla="*/ 220 h 234"/>
                <a:gd name="T58" fmla="*/ 91 w 100"/>
                <a:gd name="T59" fmla="*/ 215 h 234"/>
                <a:gd name="T60" fmla="*/ 91 w 100"/>
                <a:gd name="T61" fmla="*/ 203 h 234"/>
                <a:gd name="T62" fmla="*/ 90 w 100"/>
                <a:gd name="T63" fmla="*/ 188 h 234"/>
                <a:gd name="T64" fmla="*/ 89 w 100"/>
                <a:gd name="T65" fmla="*/ 180 h 234"/>
                <a:gd name="T66" fmla="*/ 87 w 100"/>
                <a:gd name="T67" fmla="*/ 172 h 234"/>
                <a:gd name="T68" fmla="*/ 85 w 100"/>
                <a:gd name="T69" fmla="*/ 161 h 234"/>
                <a:gd name="T70" fmla="*/ 80 w 100"/>
                <a:gd name="T71" fmla="*/ 150 h 234"/>
                <a:gd name="T72" fmla="*/ 75 w 100"/>
                <a:gd name="T73" fmla="*/ 137 h 234"/>
                <a:gd name="T74" fmla="*/ 66 w 100"/>
                <a:gd name="T75" fmla="*/ 124 h 234"/>
                <a:gd name="T76" fmla="*/ 57 w 100"/>
                <a:gd name="T77" fmla="*/ 109 h 234"/>
                <a:gd name="T78" fmla="*/ 45 w 100"/>
                <a:gd name="T79" fmla="*/ 93 h 234"/>
                <a:gd name="T80" fmla="*/ 45 w 100"/>
                <a:gd name="T81" fmla="*/ 93 h 234"/>
                <a:gd name="T82" fmla="*/ 34 w 100"/>
                <a:gd name="T83" fmla="*/ 80 h 234"/>
                <a:gd name="T84" fmla="*/ 28 w 100"/>
                <a:gd name="T85" fmla="*/ 71 h 234"/>
                <a:gd name="T86" fmla="*/ 21 w 100"/>
                <a:gd name="T87" fmla="*/ 61 h 234"/>
                <a:gd name="T88" fmla="*/ 15 w 100"/>
                <a:gd name="T89" fmla="*/ 50 h 234"/>
                <a:gd name="T90" fmla="*/ 8 w 100"/>
                <a:gd name="T91" fmla="*/ 35 h 234"/>
                <a:gd name="T92" fmla="*/ 3 w 100"/>
                <a:gd name="T93" fmla="*/ 19 h 234"/>
                <a:gd name="T94" fmla="*/ 0 w 100"/>
                <a:gd name="T95" fmla="*/ 0 h 234"/>
                <a:gd name="T96" fmla="*/ 0 w 100"/>
                <a:gd name="T97" fmla="*/ 0 h 2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0" h="234">
                  <a:moveTo>
                    <a:pt x="0" y="0"/>
                  </a:moveTo>
                  <a:lnTo>
                    <a:pt x="0" y="0"/>
                  </a:lnTo>
                  <a:lnTo>
                    <a:pt x="1" y="13"/>
                  </a:lnTo>
                  <a:lnTo>
                    <a:pt x="3" y="26"/>
                  </a:lnTo>
                  <a:lnTo>
                    <a:pt x="6" y="38"/>
                  </a:lnTo>
                  <a:lnTo>
                    <a:pt x="10" y="51"/>
                  </a:lnTo>
                  <a:lnTo>
                    <a:pt x="16" y="62"/>
                  </a:lnTo>
                  <a:lnTo>
                    <a:pt x="21" y="73"/>
                  </a:lnTo>
                  <a:lnTo>
                    <a:pt x="28" y="84"/>
                  </a:lnTo>
                  <a:lnTo>
                    <a:pt x="35" y="93"/>
                  </a:lnTo>
                  <a:lnTo>
                    <a:pt x="49" y="110"/>
                  </a:lnTo>
                  <a:lnTo>
                    <a:pt x="59" y="124"/>
                  </a:lnTo>
                  <a:lnTo>
                    <a:pt x="67" y="137"/>
                  </a:lnTo>
                  <a:lnTo>
                    <a:pt x="75" y="150"/>
                  </a:lnTo>
                  <a:lnTo>
                    <a:pt x="79" y="161"/>
                  </a:lnTo>
                  <a:lnTo>
                    <a:pt x="82" y="172"/>
                  </a:lnTo>
                  <a:lnTo>
                    <a:pt x="84" y="181"/>
                  </a:lnTo>
                  <a:lnTo>
                    <a:pt x="86" y="189"/>
                  </a:lnTo>
                  <a:lnTo>
                    <a:pt x="87" y="204"/>
                  </a:lnTo>
                  <a:lnTo>
                    <a:pt x="88" y="215"/>
                  </a:lnTo>
                  <a:lnTo>
                    <a:pt x="90" y="220"/>
                  </a:lnTo>
                  <a:lnTo>
                    <a:pt x="92" y="225"/>
                  </a:lnTo>
                  <a:lnTo>
                    <a:pt x="95" y="229"/>
                  </a:lnTo>
                  <a:lnTo>
                    <a:pt x="100" y="234"/>
                  </a:lnTo>
                  <a:lnTo>
                    <a:pt x="96" y="229"/>
                  </a:lnTo>
                  <a:lnTo>
                    <a:pt x="94" y="225"/>
                  </a:lnTo>
                  <a:lnTo>
                    <a:pt x="92" y="220"/>
                  </a:lnTo>
                  <a:lnTo>
                    <a:pt x="91" y="215"/>
                  </a:lnTo>
                  <a:lnTo>
                    <a:pt x="91" y="203"/>
                  </a:lnTo>
                  <a:lnTo>
                    <a:pt x="90" y="188"/>
                  </a:lnTo>
                  <a:lnTo>
                    <a:pt x="89" y="180"/>
                  </a:lnTo>
                  <a:lnTo>
                    <a:pt x="87" y="172"/>
                  </a:lnTo>
                  <a:lnTo>
                    <a:pt x="85" y="161"/>
                  </a:lnTo>
                  <a:lnTo>
                    <a:pt x="80" y="150"/>
                  </a:lnTo>
                  <a:lnTo>
                    <a:pt x="75" y="137"/>
                  </a:lnTo>
                  <a:lnTo>
                    <a:pt x="66" y="124"/>
                  </a:lnTo>
                  <a:lnTo>
                    <a:pt x="57" y="109"/>
                  </a:lnTo>
                  <a:lnTo>
                    <a:pt x="45" y="93"/>
                  </a:lnTo>
                  <a:lnTo>
                    <a:pt x="34" y="80"/>
                  </a:lnTo>
                  <a:lnTo>
                    <a:pt x="28" y="71"/>
                  </a:lnTo>
                  <a:lnTo>
                    <a:pt x="21" y="61"/>
                  </a:lnTo>
                  <a:lnTo>
                    <a:pt x="15" y="50"/>
                  </a:lnTo>
                  <a:lnTo>
                    <a:pt x="8" y="35"/>
                  </a:lnTo>
                  <a:lnTo>
                    <a:pt x="3" y="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7" name="Freeform 168"/>
            <p:cNvSpPr>
              <a:spLocks/>
            </p:cNvSpPr>
            <p:nvPr/>
          </p:nvSpPr>
          <p:spPr bwMode="auto">
            <a:xfrm>
              <a:off x="1450" y="2354"/>
              <a:ext cx="100" cy="234"/>
            </a:xfrm>
            <a:custGeom>
              <a:avLst/>
              <a:gdLst>
                <a:gd name="T0" fmla="*/ 100 w 100"/>
                <a:gd name="T1" fmla="*/ 0 h 234"/>
                <a:gd name="T2" fmla="*/ 100 w 100"/>
                <a:gd name="T3" fmla="*/ 0 h 234"/>
                <a:gd name="T4" fmla="*/ 99 w 100"/>
                <a:gd name="T5" fmla="*/ 13 h 234"/>
                <a:gd name="T6" fmla="*/ 97 w 100"/>
                <a:gd name="T7" fmla="*/ 26 h 234"/>
                <a:gd name="T8" fmla="*/ 94 w 100"/>
                <a:gd name="T9" fmla="*/ 38 h 234"/>
                <a:gd name="T10" fmla="*/ 90 w 100"/>
                <a:gd name="T11" fmla="*/ 51 h 234"/>
                <a:gd name="T12" fmla="*/ 84 w 100"/>
                <a:gd name="T13" fmla="*/ 62 h 234"/>
                <a:gd name="T14" fmla="*/ 78 w 100"/>
                <a:gd name="T15" fmla="*/ 73 h 234"/>
                <a:gd name="T16" fmla="*/ 72 w 100"/>
                <a:gd name="T17" fmla="*/ 84 h 234"/>
                <a:gd name="T18" fmla="*/ 64 w 100"/>
                <a:gd name="T19" fmla="*/ 93 h 234"/>
                <a:gd name="T20" fmla="*/ 64 w 100"/>
                <a:gd name="T21" fmla="*/ 93 h 234"/>
                <a:gd name="T22" fmla="*/ 50 w 100"/>
                <a:gd name="T23" fmla="*/ 110 h 234"/>
                <a:gd name="T24" fmla="*/ 40 w 100"/>
                <a:gd name="T25" fmla="*/ 124 h 234"/>
                <a:gd name="T26" fmla="*/ 32 w 100"/>
                <a:gd name="T27" fmla="*/ 137 h 234"/>
                <a:gd name="T28" fmla="*/ 26 w 100"/>
                <a:gd name="T29" fmla="*/ 150 h 234"/>
                <a:gd name="T30" fmla="*/ 20 w 100"/>
                <a:gd name="T31" fmla="*/ 161 h 234"/>
                <a:gd name="T32" fmla="*/ 17 w 100"/>
                <a:gd name="T33" fmla="*/ 172 h 234"/>
                <a:gd name="T34" fmla="*/ 15 w 100"/>
                <a:gd name="T35" fmla="*/ 181 h 234"/>
                <a:gd name="T36" fmla="*/ 14 w 100"/>
                <a:gd name="T37" fmla="*/ 189 h 234"/>
                <a:gd name="T38" fmla="*/ 13 w 100"/>
                <a:gd name="T39" fmla="*/ 204 h 234"/>
                <a:gd name="T40" fmla="*/ 11 w 100"/>
                <a:gd name="T41" fmla="*/ 215 h 234"/>
                <a:gd name="T42" fmla="*/ 10 w 100"/>
                <a:gd name="T43" fmla="*/ 220 h 234"/>
                <a:gd name="T44" fmla="*/ 8 w 100"/>
                <a:gd name="T45" fmla="*/ 225 h 234"/>
                <a:gd name="T46" fmla="*/ 4 w 100"/>
                <a:gd name="T47" fmla="*/ 229 h 234"/>
                <a:gd name="T48" fmla="*/ 0 w 100"/>
                <a:gd name="T49" fmla="*/ 234 h 234"/>
                <a:gd name="T50" fmla="*/ 0 w 100"/>
                <a:gd name="T51" fmla="*/ 234 h 234"/>
                <a:gd name="T52" fmla="*/ 3 w 100"/>
                <a:gd name="T53" fmla="*/ 229 h 234"/>
                <a:gd name="T54" fmla="*/ 6 w 100"/>
                <a:gd name="T55" fmla="*/ 225 h 234"/>
                <a:gd name="T56" fmla="*/ 7 w 100"/>
                <a:gd name="T57" fmla="*/ 220 h 234"/>
                <a:gd name="T58" fmla="*/ 8 w 100"/>
                <a:gd name="T59" fmla="*/ 215 h 234"/>
                <a:gd name="T60" fmla="*/ 9 w 100"/>
                <a:gd name="T61" fmla="*/ 203 h 234"/>
                <a:gd name="T62" fmla="*/ 9 w 100"/>
                <a:gd name="T63" fmla="*/ 188 h 234"/>
                <a:gd name="T64" fmla="*/ 10 w 100"/>
                <a:gd name="T65" fmla="*/ 180 h 234"/>
                <a:gd name="T66" fmla="*/ 12 w 100"/>
                <a:gd name="T67" fmla="*/ 172 h 234"/>
                <a:gd name="T68" fmla="*/ 15 w 100"/>
                <a:gd name="T69" fmla="*/ 161 h 234"/>
                <a:gd name="T70" fmla="*/ 19 w 100"/>
                <a:gd name="T71" fmla="*/ 150 h 234"/>
                <a:gd name="T72" fmla="*/ 26 w 100"/>
                <a:gd name="T73" fmla="*/ 137 h 234"/>
                <a:gd name="T74" fmla="*/ 33 w 100"/>
                <a:gd name="T75" fmla="*/ 124 h 234"/>
                <a:gd name="T76" fmla="*/ 43 w 100"/>
                <a:gd name="T77" fmla="*/ 109 h 234"/>
                <a:gd name="T78" fmla="*/ 55 w 100"/>
                <a:gd name="T79" fmla="*/ 93 h 234"/>
                <a:gd name="T80" fmla="*/ 55 w 100"/>
                <a:gd name="T81" fmla="*/ 93 h 234"/>
                <a:gd name="T82" fmla="*/ 66 w 100"/>
                <a:gd name="T83" fmla="*/ 80 h 234"/>
                <a:gd name="T84" fmla="*/ 72 w 100"/>
                <a:gd name="T85" fmla="*/ 71 h 234"/>
                <a:gd name="T86" fmla="*/ 78 w 100"/>
                <a:gd name="T87" fmla="*/ 61 h 234"/>
                <a:gd name="T88" fmla="*/ 84 w 100"/>
                <a:gd name="T89" fmla="*/ 50 h 234"/>
                <a:gd name="T90" fmla="*/ 91 w 100"/>
                <a:gd name="T91" fmla="*/ 35 h 234"/>
                <a:gd name="T92" fmla="*/ 96 w 100"/>
                <a:gd name="T93" fmla="*/ 19 h 234"/>
                <a:gd name="T94" fmla="*/ 100 w 100"/>
                <a:gd name="T95" fmla="*/ 0 h 234"/>
                <a:gd name="T96" fmla="*/ 100 w 100"/>
                <a:gd name="T97" fmla="*/ 0 h 2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0" h="234">
                  <a:moveTo>
                    <a:pt x="100" y="0"/>
                  </a:moveTo>
                  <a:lnTo>
                    <a:pt x="100" y="0"/>
                  </a:lnTo>
                  <a:lnTo>
                    <a:pt x="99" y="13"/>
                  </a:lnTo>
                  <a:lnTo>
                    <a:pt x="97" y="26"/>
                  </a:lnTo>
                  <a:lnTo>
                    <a:pt x="94" y="38"/>
                  </a:lnTo>
                  <a:lnTo>
                    <a:pt x="90" y="51"/>
                  </a:lnTo>
                  <a:lnTo>
                    <a:pt x="84" y="62"/>
                  </a:lnTo>
                  <a:lnTo>
                    <a:pt x="78" y="73"/>
                  </a:lnTo>
                  <a:lnTo>
                    <a:pt x="72" y="84"/>
                  </a:lnTo>
                  <a:lnTo>
                    <a:pt x="64" y="93"/>
                  </a:lnTo>
                  <a:lnTo>
                    <a:pt x="50" y="110"/>
                  </a:lnTo>
                  <a:lnTo>
                    <a:pt x="40" y="124"/>
                  </a:lnTo>
                  <a:lnTo>
                    <a:pt x="32" y="137"/>
                  </a:lnTo>
                  <a:lnTo>
                    <a:pt x="26" y="150"/>
                  </a:lnTo>
                  <a:lnTo>
                    <a:pt x="20" y="161"/>
                  </a:lnTo>
                  <a:lnTo>
                    <a:pt x="17" y="172"/>
                  </a:lnTo>
                  <a:lnTo>
                    <a:pt x="15" y="181"/>
                  </a:lnTo>
                  <a:lnTo>
                    <a:pt x="14" y="189"/>
                  </a:lnTo>
                  <a:lnTo>
                    <a:pt x="13" y="204"/>
                  </a:lnTo>
                  <a:lnTo>
                    <a:pt x="11" y="215"/>
                  </a:lnTo>
                  <a:lnTo>
                    <a:pt x="10" y="220"/>
                  </a:lnTo>
                  <a:lnTo>
                    <a:pt x="8" y="225"/>
                  </a:lnTo>
                  <a:lnTo>
                    <a:pt x="4" y="229"/>
                  </a:lnTo>
                  <a:lnTo>
                    <a:pt x="0" y="234"/>
                  </a:lnTo>
                  <a:lnTo>
                    <a:pt x="3" y="229"/>
                  </a:lnTo>
                  <a:lnTo>
                    <a:pt x="6" y="225"/>
                  </a:lnTo>
                  <a:lnTo>
                    <a:pt x="7" y="220"/>
                  </a:lnTo>
                  <a:lnTo>
                    <a:pt x="8" y="215"/>
                  </a:lnTo>
                  <a:lnTo>
                    <a:pt x="9" y="203"/>
                  </a:lnTo>
                  <a:lnTo>
                    <a:pt x="9" y="188"/>
                  </a:lnTo>
                  <a:lnTo>
                    <a:pt x="10" y="180"/>
                  </a:lnTo>
                  <a:lnTo>
                    <a:pt x="12" y="172"/>
                  </a:lnTo>
                  <a:lnTo>
                    <a:pt x="15" y="161"/>
                  </a:lnTo>
                  <a:lnTo>
                    <a:pt x="19" y="150"/>
                  </a:lnTo>
                  <a:lnTo>
                    <a:pt x="26" y="137"/>
                  </a:lnTo>
                  <a:lnTo>
                    <a:pt x="33" y="124"/>
                  </a:lnTo>
                  <a:lnTo>
                    <a:pt x="43" y="109"/>
                  </a:lnTo>
                  <a:lnTo>
                    <a:pt x="55" y="93"/>
                  </a:lnTo>
                  <a:lnTo>
                    <a:pt x="66" y="80"/>
                  </a:lnTo>
                  <a:lnTo>
                    <a:pt x="72" y="71"/>
                  </a:lnTo>
                  <a:lnTo>
                    <a:pt x="78" y="61"/>
                  </a:lnTo>
                  <a:lnTo>
                    <a:pt x="84" y="50"/>
                  </a:lnTo>
                  <a:lnTo>
                    <a:pt x="91" y="35"/>
                  </a:lnTo>
                  <a:lnTo>
                    <a:pt x="96" y="19"/>
                  </a:lnTo>
                  <a:lnTo>
                    <a:pt x="10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8" name="Freeform 169"/>
            <p:cNvSpPr>
              <a:spLocks/>
            </p:cNvSpPr>
            <p:nvPr/>
          </p:nvSpPr>
          <p:spPr bwMode="auto">
            <a:xfrm>
              <a:off x="1419" y="2225"/>
              <a:ext cx="81" cy="58"/>
            </a:xfrm>
            <a:custGeom>
              <a:avLst/>
              <a:gdLst>
                <a:gd name="T0" fmla="*/ 80 w 81"/>
                <a:gd name="T1" fmla="*/ 48 h 58"/>
                <a:gd name="T2" fmla="*/ 80 w 81"/>
                <a:gd name="T3" fmla="*/ 48 h 58"/>
                <a:gd name="T4" fmla="*/ 77 w 81"/>
                <a:gd name="T5" fmla="*/ 53 h 58"/>
                <a:gd name="T6" fmla="*/ 73 w 81"/>
                <a:gd name="T7" fmla="*/ 55 h 58"/>
                <a:gd name="T8" fmla="*/ 68 w 81"/>
                <a:gd name="T9" fmla="*/ 57 h 58"/>
                <a:gd name="T10" fmla="*/ 62 w 81"/>
                <a:gd name="T11" fmla="*/ 58 h 58"/>
                <a:gd name="T12" fmla="*/ 54 w 81"/>
                <a:gd name="T13" fmla="*/ 58 h 58"/>
                <a:gd name="T14" fmla="*/ 46 w 81"/>
                <a:gd name="T15" fmla="*/ 56 h 58"/>
                <a:gd name="T16" fmla="*/ 38 w 81"/>
                <a:gd name="T17" fmla="*/ 54 h 58"/>
                <a:gd name="T18" fmla="*/ 30 w 81"/>
                <a:gd name="T19" fmla="*/ 50 h 58"/>
                <a:gd name="T20" fmla="*/ 30 w 81"/>
                <a:gd name="T21" fmla="*/ 50 h 58"/>
                <a:gd name="T22" fmla="*/ 22 w 81"/>
                <a:gd name="T23" fmla="*/ 45 h 58"/>
                <a:gd name="T24" fmla="*/ 15 w 81"/>
                <a:gd name="T25" fmla="*/ 40 h 58"/>
                <a:gd name="T26" fmla="*/ 10 w 81"/>
                <a:gd name="T27" fmla="*/ 35 h 58"/>
                <a:gd name="T28" fmla="*/ 5 w 81"/>
                <a:gd name="T29" fmla="*/ 30 h 58"/>
                <a:gd name="T30" fmla="*/ 2 w 81"/>
                <a:gd name="T31" fmla="*/ 25 h 58"/>
                <a:gd name="T32" fmla="*/ 0 w 81"/>
                <a:gd name="T33" fmla="*/ 19 h 58"/>
                <a:gd name="T34" fmla="*/ 0 w 81"/>
                <a:gd name="T35" fmla="*/ 13 h 58"/>
                <a:gd name="T36" fmla="*/ 1 w 81"/>
                <a:gd name="T37" fmla="*/ 9 h 58"/>
                <a:gd name="T38" fmla="*/ 1 w 81"/>
                <a:gd name="T39" fmla="*/ 9 h 58"/>
                <a:gd name="T40" fmla="*/ 4 w 81"/>
                <a:gd name="T41" fmla="*/ 5 h 58"/>
                <a:gd name="T42" fmla="*/ 8 w 81"/>
                <a:gd name="T43" fmla="*/ 2 h 58"/>
                <a:gd name="T44" fmla="*/ 14 w 81"/>
                <a:gd name="T45" fmla="*/ 0 h 58"/>
                <a:gd name="T46" fmla="*/ 20 w 81"/>
                <a:gd name="T47" fmla="*/ 0 h 58"/>
                <a:gd name="T48" fmla="*/ 28 w 81"/>
                <a:gd name="T49" fmla="*/ 0 h 58"/>
                <a:gd name="T50" fmla="*/ 35 w 81"/>
                <a:gd name="T51" fmla="*/ 1 h 58"/>
                <a:gd name="T52" fmla="*/ 43 w 81"/>
                <a:gd name="T53" fmla="*/ 4 h 58"/>
                <a:gd name="T54" fmla="*/ 51 w 81"/>
                <a:gd name="T55" fmla="*/ 7 h 58"/>
                <a:gd name="T56" fmla="*/ 51 w 81"/>
                <a:gd name="T57" fmla="*/ 7 h 58"/>
                <a:gd name="T58" fmla="*/ 59 w 81"/>
                <a:gd name="T59" fmla="*/ 11 h 58"/>
                <a:gd name="T60" fmla="*/ 66 w 81"/>
                <a:gd name="T61" fmla="*/ 16 h 58"/>
                <a:gd name="T62" fmla="*/ 72 w 81"/>
                <a:gd name="T63" fmla="*/ 22 h 58"/>
                <a:gd name="T64" fmla="*/ 76 w 81"/>
                <a:gd name="T65" fmla="*/ 28 h 58"/>
                <a:gd name="T66" fmla="*/ 79 w 81"/>
                <a:gd name="T67" fmla="*/ 33 h 58"/>
                <a:gd name="T68" fmla="*/ 81 w 81"/>
                <a:gd name="T69" fmla="*/ 38 h 58"/>
                <a:gd name="T70" fmla="*/ 81 w 81"/>
                <a:gd name="T71" fmla="*/ 43 h 58"/>
                <a:gd name="T72" fmla="*/ 80 w 81"/>
                <a:gd name="T73" fmla="*/ 48 h 58"/>
                <a:gd name="T74" fmla="*/ 80 w 81"/>
                <a:gd name="T75" fmla="*/ 48 h 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1" h="58">
                  <a:moveTo>
                    <a:pt x="80" y="48"/>
                  </a:moveTo>
                  <a:lnTo>
                    <a:pt x="80" y="48"/>
                  </a:lnTo>
                  <a:lnTo>
                    <a:pt x="77" y="53"/>
                  </a:lnTo>
                  <a:lnTo>
                    <a:pt x="73" y="55"/>
                  </a:lnTo>
                  <a:lnTo>
                    <a:pt x="68" y="57"/>
                  </a:lnTo>
                  <a:lnTo>
                    <a:pt x="62" y="58"/>
                  </a:lnTo>
                  <a:lnTo>
                    <a:pt x="54" y="58"/>
                  </a:lnTo>
                  <a:lnTo>
                    <a:pt x="46" y="56"/>
                  </a:lnTo>
                  <a:lnTo>
                    <a:pt x="38" y="54"/>
                  </a:lnTo>
                  <a:lnTo>
                    <a:pt x="30" y="50"/>
                  </a:lnTo>
                  <a:lnTo>
                    <a:pt x="22" y="45"/>
                  </a:lnTo>
                  <a:lnTo>
                    <a:pt x="15" y="40"/>
                  </a:lnTo>
                  <a:lnTo>
                    <a:pt x="10" y="35"/>
                  </a:lnTo>
                  <a:lnTo>
                    <a:pt x="5" y="30"/>
                  </a:lnTo>
                  <a:lnTo>
                    <a:pt x="2" y="25"/>
                  </a:lnTo>
                  <a:lnTo>
                    <a:pt x="0" y="19"/>
                  </a:lnTo>
                  <a:lnTo>
                    <a:pt x="0" y="13"/>
                  </a:lnTo>
                  <a:lnTo>
                    <a:pt x="1" y="9"/>
                  </a:lnTo>
                  <a:lnTo>
                    <a:pt x="4" y="5"/>
                  </a:lnTo>
                  <a:lnTo>
                    <a:pt x="8" y="2"/>
                  </a:lnTo>
                  <a:lnTo>
                    <a:pt x="14" y="0"/>
                  </a:lnTo>
                  <a:lnTo>
                    <a:pt x="20" y="0"/>
                  </a:lnTo>
                  <a:lnTo>
                    <a:pt x="28" y="0"/>
                  </a:lnTo>
                  <a:lnTo>
                    <a:pt x="35" y="1"/>
                  </a:lnTo>
                  <a:lnTo>
                    <a:pt x="43" y="4"/>
                  </a:lnTo>
                  <a:lnTo>
                    <a:pt x="51" y="7"/>
                  </a:lnTo>
                  <a:lnTo>
                    <a:pt x="59" y="11"/>
                  </a:lnTo>
                  <a:lnTo>
                    <a:pt x="66" y="16"/>
                  </a:lnTo>
                  <a:lnTo>
                    <a:pt x="72" y="22"/>
                  </a:lnTo>
                  <a:lnTo>
                    <a:pt x="76" y="28"/>
                  </a:lnTo>
                  <a:lnTo>
                    <a:pt x="79" y="33"/>
                  </a:lnTo>
                  <a:lnTo>
                    <a:pt x="81" y="38"/>
                  </a:lnTo>
                  <a:lnTo>
                    <a:pt x="81" y="43"/>
                  </a:lnTo>
                  <a:lnTo>
                    <a:pt x="8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9" name="Freeform 170"/>
            <p:cNvSpPr>
              <a:spLocks/>
            </p:cNvSpPr>
            <p:nvPr/>
          </p:nvSpPr>
          <p:spPr bwMode="auto">
            <a:xfrm>
              <a:off x="1481" y="2292"/>
              <a:ext cx="32" cy="23"/>
            </a:xfrm>
            <a:custGeom>
              <a:avLst/>
              <a:gdLst>
                <a:gd name="T0" fmla="*/ 31 w 32"/>
                <a:gd name="T1" fmla="*/ 19 h 23"/>
                <a:gd name="T2" fmla="*/ 31 w 32"/>
                <a:gd name="T3" fmla="*/ 19 h 23"/>
                <a:gd name="T4" fmla="*/ 30 w 32"/>
                <a:gd name="T5" fmla="*/ 21 h 23"/>
                <a:gd name="T6" fmla="*/ 29 w 32"/>
                <a:gd name="T7" fmla="*/ 22 h 23"/>
                <a:gd name="T8" fmla="*/ 23 w 32"/>
                <a:gd name="T9" fmla="*/ 23 h 23"/>
                <a:gd name="T10" fmla="*/ 17 w 32"/>
                <a:gd name="T11" fmla="*/ 22 h 23"/>
                <a:gd name="T12" fmla="*/ 11 w 32"/>
                <a:gd name="T13" fmla="*/ 20 h 23"/>
                <a:gd name="T14" fmla="*/ 11 w 32"/>
                <a:gd name="T15" fmla="*/ 20 h 23"/>
                <a:gd name="T16" fmla="*/ 6 w 32"/>
                <a:gd name="T17" fmla="*/ 16 h 23"/>
                <a:gd name="T18" fmla="*/ 2 w 32"/>
                <a:gd name="T19" fmla="*/ 11 h 23"/>
                <a:gd name="T20" fmla="*/ 0 w 32"/>
                <a:gd name="T21" fmla="*/ 7 h 23"/>
                <a:gd name="T22" fmla="*/ 0 w 32"/>
                <a:gd name="T23" fmla="*/ 5 h 23"/>
                <a:gd name="T24" fmla="*/ 0 w 32"/>
                <a:gd name="T25" fmla="*/ 3 h 23"/>
                <a:gd name="T26" fmla="*/ 0 w 32"/>
                <a:gd name="T27" fmla="*/ 3 h 23"/>
                <a:gd name="T28" fmla="*/ 2 w 32"/>
                <a:gd name="T29" fmla="*/ 2 h 23"/>
                <a:gd name="T30" fmla="*/ 3 w 32"/>
                <a:gd name="T31" fmla="*/ 1 h 23"/>
                <a:gd name="T32" fmla="*/ 8 w 32"/>
                <a:gd name="T33" fmla="*/ 0 h 23"/>
                <a:gd name="T34" fmla="*/ 13 w 32"/>
                <a:gd name="T35" fmla="*/ 0 h 23"/>
                <a:gd name="T36" fmla="*/ 19 w 32"/>
                <a:gd name="T37" fmla="*/ 3 h 23"/>
                <a:gd name="T38" fmla="*/ 19 w 32"/>
                <a:gd name="T39" fmla="*/ 3 h 23"/>
                <a:gd name="T40" fmla="*/ 26 w 32"/>
                <a:gd name="T41" fmla="*/ 6 h 23"/>
                <a:gd name="T42" fmla="*/ 30 w 32"/>
                <a:gd name="T43" fmla="*/ 10 h 23"/>
                <a:gd name="T44" fmla="*/ 32 w 32"/>
                <a:gd name="T45" fmla="*/ 15 h 23"/>
                <a:gd name="T46" fmla="*/ 32 w 32"/>
                <a:gd name="T47" fmla="*/ 17 h 23"/>
                <a:gd name="T48" fmla="*/ 31 w 32"/>
                <a:gd name="T49" fmla="*/ 19 h 23"/>
                <a:gd name="T50" fmla="*/ 31 w 32"/>
                <a:gd name="T51" fmla="*/ 19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 h="23">
                  <a:moveTo>
                    <a:pt x="31" y="19"/>
                  </a:moveTo>
                  <a:lnTo>
                    <a:pt x="31" y="19"/>
                  </a:lnTo>
                  <a:lnTo>
                    <a:pt x="30" y="21"/>
                  </a:lnTo>
                  <a:lnTo>
                    <a:pt x="29" y="22"/>
                  </a:lnTo>
                  <a:lnTo>
                    <a:pt x="23" y="23"/>
                  </a:lnTo>
                  <a:lnTo>
                    <a:pt x="17" y="22"/>
                  </a:lnTo>
                  <a:lnTo>
                    <a:pt x="11" y="20"/>
                  </a:lnTo>
                  <a:lnTo>
                    <a:pt x="6" y="16"/>
                  </a:lnTo>
                  <a:lnTo>
                    <a:pt x="2" y="11"/>
                  </a:lnTo>
                  <a:lnTo>
                    <a:pt x="0" y="7"/>
                  </a:lnTo>
                  <a:lnTo>
                    <a:pt x="0" y="5"/>
                  </a:lnTo>
                  <a:lnTo>
                    <a:pt x="0" y="3"/>
                  </a:lnTo>
                  <a:lnTo>
                    <a:pt x="2" y="2"/>
                  </a:lnTo>
                  <a:lnTo>
                    <a:pt x="3" y="1"/>
                  </a:lnTo>
                  <a:lnTo>
                    <a:pt x="8" y="0"/>
                  </a:lnTo>
                  <a:lnTo>
                    <a:pt x="13" y="0"/>
                  </a:lnTo>
                  <a:lnTo>
                    <a:pt x="19" y="3"/>
                  </a:lnTo>
                  <a:lnTo>
                    <a:pt x="26" y="6"/>
                  </a:lnTo>
                  <a:lnTo>
                    <a:pt x="30" y="10"/>
                  </a:lnTo>
                  <a:lnTo>
                    <a:pt x="32" y="15"/>
                  </a:lnTo>
                  <a:lnTo>
                    <a:pt x="32" y="17"/>
                  </a:lnTo>
                  <a:lnTo>
                    <a:pt x="31"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80" name="Freeform 171"/>
            <p:cNvSpPr>
              <a:spLocks/>
            </p:cNvSpPr>
            <p:nvPr/>
          </p:nvSpPr>
          <p:spPr bwMode="auto">
            <a:xfrm>
              <a:off x="1267" y="2239"/>
              <a:ext cx="78" cy="203"/>
            </a:xfrm>
            <a:custGeom>
              <a:avLst/>
              <a:gdLst>
                <a:gd name="T0" fmla="*/ 55 w 78"/>
                <a:gd name="T1" fmla="*/ 0 h 203"/>
                <a:gd name="T2" fmla="*/ 55 w 78"/>
                <a:gd name="T3" fmla="*/ 0 h 203"/>
                <a:gd name="T4" fmla="*/ 50 w 78"/>
                <a:gd name="T5" fmla="*/ 5 h 203"/>
                <a:gd name="T6" fmla="*/ 38 w 78"/>
                <a:gd name="T7" fmla="*/ 17 h 203"/>
                <a:gd name="T8" fmla="*/ 31 w 78"/>
                <a:gd name="T9" fmla="*/ 25 h 203"/>
                <a:gd name="T10" fmla="*/ 23 w 78"/>
                <a:gd name="T11" fmla="*/ 36 h 203"/>
                <a:gd name="T12" fmla="*/ 15 w 78"/>
                <a:gd name="T13" fmla="*/ 48 h 203"/>
                <a:gd name="T14" fmla="*/ 9 w 78"/>
                <a:gd name="T15" fmla="*/ 61 h 203"/>
                <a:gd name="T16" fmla="*/ 4 w 78"/>
                <a:gd name="T17" fmla="*/ 76 h 203"/>
                <a:gd name="T18" fmla="*/ 1 w 78"/>
                <a:gd name="T19" fmla="*/ 91 h 203"/>
                <a:gd name="T20" fmla="*/ 0 w 78"/>
                <a:gd name="T21" fmla="*/ 100 h 203"/>
                <a:gd name="T22" fmla="*/ 0 w 78"/>
                <a:gd name="T23" fmla="*/ 108 h 203"/>
                <a:gd name="T24" fmla="*/ 1 w 78"/>
                <a:gd name="T25" fmla="*/ 116 h 203"/>
                <a:gd name="T26" fmla="*/ 2 w 78"/>
                <a:gd name="T27" fmla="*/ 125 h 203"/>
                <a:gd name="T28" fmla="*/ 5 w 78"/>
                <a:gd name="T29" fmla="*/ 135 h 203"/>
                <a:gd name="T30" fmla="*/ 8 w 78"/>
                <a:gd name="T31" fmla="*/ 144 h 203"/>
                <a:gd name="T32" fmla="*/ 12 w 78"/>
                <a:gd name="T33" fmla="*/ 153 h 203"/>
                <a:gd name="T34" fmla="*/ 17 w 78"/>
                <a:gd name="T35" fmla="*/ 163 h 203"/>
                <a:gd name="T36" fmla="*/ 25 w 78"/>
                <a:gd name="T37" fmla="*/ 173 h 203"/>
                <a:gd name="T38" fmla="*/ 32 w 78"/>
                <a:gd name="T39" fmla="*/ 182 h 203"/>
                <a:gd name="T40" fmla="*/ 41 w 78"/>
                <a:gd name="T41" fmla="*/ 193 h 203"/>
                <a:gd name="T42" fmla="*/ 51 w 78"/>
                <a:gd name="T43" fmla="*/ 203 h 203"/>
                <a:gd name="T44" fmla="*/ 78 w 78"/>
                <a:gd name="T45" fmla="*/ 200 h 203"/>
                <a:gd name="T46" fmla="*/ 78 w 78"/>
                <a:gd name="T47" fmla="*/ 200 h 203"/>
                <a:gd name="T48" fmla="*/ 73 w 78"/>
                <a:gd name="T49" fmla="*/ 196 h 203"/>
                <a:gd name="T50" fmla="*/ 62 w 78"/>
                <a:gd name="T51" fmla="*/ 184 h 203"/>
                <a:gd name="T52" fmla="*/ 55 w 78"/>
                <a:gd name="T53" fmla="*/ 176 h 203"/>
                <a:gd name="T54" fmla="*/ 46 w 78"/>
                <a:gd name="T55" fmla="*/ 166 h 203"/>
                <a:gd name="T56" fmla="*/ 39 w 78"/>
                <a:gd name="T57" fmla="*/ 154 h 203"/>
                <a:gd name="T58" fmla="*/ 32 w 78"/>
                <a:gd name="T59" fmla="*/ 141 h 203"/>
                <a:gd name="T60" fmla="*/ 27 w 78"/>
                <a:gd name="T61" fmla="*/ 127 h 203"/>
                <a:gd name="T62" fmla="*/ 23 w 78"/>
                <a:gd name="T63" fmla="*/ 112 h 203"/>
                <a:gd name="T64" fmla="*/ 19 w 78"/>
                <a:gd name="T65" fmla="*/ 95 h 203"/>
                <a:gd name="T66" fmla="*/ 19 w 78"/>
                <a:gd name="T67" fmla="*/ 86 h 203"/>
                <a:gd name="T68" fmla="*/ 20 w 78"/>
                <a:gd name="T69" fmla="*/ 78 h 203"/>
                <a:gd name="T70" fmla="*/ 21 w 78"/>
                <a:gd name="T71" fmla="*/ 69 h 203"/>
                <a:gd name="T72" fmla="*/ 24 w 78"/>
                <a:gd name="T73" fmla="*/ 59 h 203"/>
                <a:gd name="T74" fmla="*/ 26 w 78"/>
                <a:gd name="T75" fmla="*/ 50 h 203"/>
                <a:gd name="T76" fmla="*/ 30 w 78"/>
                <a:gd name="T77" fmla="*/ 41 h 203"/>
                <a:gd name="T78" fmla="*/ 35 w 78"/>
                <a:gd name="T79" fmla="*/ 30 h 203"/>
                <a:gd name="T80" fmla="*/ 40 w 78"/>
                <a:gd name="T81" fmla="*/ 20 h 203"/>
                <a:gd name="T82" fmla="*/ 47 w 78"/>
                <a:gd name="T83" fmla="*/ 11 h 203"/>
                <a:gd name="T84" fmla="*/ 55 w 78"/>
                <a:gd name="T85" fmla="*/ 0 h 203"/>
                <a:gd name="T86" fmla="*/ 55 w 78"/>
                <a:gd name="T87" fmla="*/ 0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8" h="203">
                  <a:moveTo>
                    <a:pt x="55" y="0"/>
                  </a:moveTo>
                  <a:lnTo>
                    <a:pt x="55" y="0"/>
                  </a:lnTo>
                  <a:lnTo>
                    <a:pt x="50" y="5"/>
                  </a:lnTo>
                  <a:lnTo>
                    <a:pt x="38" y="17"/>
                  </a:lnTo>
                  <a:lnTo>
                    <a:pt x="31" y="25"/>
                  </a:lnTo>
                  <a:lnTo>
                    <a:pt x="23" y="36"/>
                  </a:lnTo>
                  <a:lnTo>
                    <a:pt x="15" y="48"/>
                  </a:lnTo>
                  <a:lnTo>
                    <a:pt x="9" y="61"/>
                  </a:lnTo>
                  <a:lnTo>
                    <a:pt x="4" y="76"/>
                  </a:lnTo>
                  <a:lnTo>
                    <a:pt x="1" y="91"/>
                  </a:lnTo>
                  <a:lnTo>
                    <a:pt x="0" y="100"/>
                  </a:lnTo>
                  <a:lnTo>
                    <a:pt x="0" y="108"/>
                  </a:lnTo>
                  <a:lnTo>
                    <a:pt x="1" y="116"/>
                  </a:lnTo>
                  <a:lnTo>
                    <a:pt x="2" y="125"/>
                  </a:lnTo>
                  <a:lnTo>
                    <a:pt x="5" y="135"/>
                  </a:lnTo>
                  <a:lnTo>
                    <a:pt x="8" y="144"/>
                  </a:lnTo>
                  <a:lnTo>
                    <a:pt x="12" y="153"/>
                  </a:lnTo>
                  <a:lnTo>
                    <a:pt x="17" y="163"/>
                  </a:lnTo>
                  <a:lnTo>
                    <a:pt x="25" y="173"/>
                  </a:lnTo>
                  <a:lnTo>
                    <a:pt x="32" y="182"/>
                  </a:lnTo>
                  <a:lnTo>
                    <a:pt x="41" y="193"/>
                  </a:lnTo>
                  <a:lnTo>
                    <a:pt x="51" y="203"/>
                  </a:lnTo>
                  <a:lnTo>
                    <a:pt x="78" y="200"/>
                  </a:lnTo>
                  <a:lnTo>
                    <a:pt x="73" y="196"/>
                  </a:lnTo>
                  <a:lnTo>
                    <a:pt x="62" y="184"/>
                  </a:lnTo>
                  <a:lnTo>
                    <a:pt x="55" y="176"/>
                  </a:lnTo>
                  <a:lnTo>
                    <a:pt x="46" y="166"/>
                  </a:lnTo>
                  <a:lnTo>
                    <a:pt x="39" y="154"/>
                  </a:lnTo>
                  <a:lnTo>
                    <a:pt x="32" y="141"/>
                  </a:lnTo>
                  <a:lnTo>
                    <a:pt x="27" y="127"/>
                  </a:lnTo>
                  <a:lnTo>
                    <a:pt x="23" y="112"/>
                  </a:lnTo>
                  <a:lnTo>
                    <a:pt x="19" y="95"/>
                  </a:lnTo>
                  <a:lnTo>
                    <a:pt x="19" y="86"/>
                  </a:lnTo>
                  <a:lnTo>
                    <a:pt x="20" y="78"/>
                  </a:lnTo>
                  <a:lnTo>
                    <a:pt x="21" y="69"/>
                  </a:lnTo>
                  <a:lnTo>
                    <a:pt x="24" y="59"/>
                  </a:lnTo>
                  <a:lnTo>
                    <a:pt x="26" y="50"/>
                  </a:lnTo>
                  <a:lnTo>
                    <a:pt x="30" y="41"/>
                  </a:lnTo>
                  <a:lnTo>
                    <a:pt x="35" y="30"/>
                  </a:lnTo>
                  <a:lnTo>
                    <a:pt x="40" y="20"/>
                  </a:lnTo>
                  <a:lnTo>
                    <a:pt x="47" y="11"/>
                  </a:lnTo>
                  <a:lnTo>
                    <a:pt x="55" y="0"/>
                  </a:lnTo>
                  <a:close/>
                </a:path>
              </a:pathLst>
            </a:custGeom>
            <a:solidFill>
              <a:srgbClr val="FFE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1295400" y="0"/>
            <a:ext cx="5892800" cy="109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How LCDs work</a:t>
            </a:r>
          </a:p>
        </p:txBody>
      </p:sp>
      <p:sp>
        <p:nvSpPr>
          <p:cNvPr id="32771" name="Text Box 3"/>
          <p:cNvSpPr txBox="1">
            <a:spLocks noChangeArrowheads="1"/>
          </p:cNvSpPr>
          <p:nvPr/>
        </p:nvSpPr>
        <p:spPr bwMode="auto">
          <a:xfrm>
            <a:off x="1071563" y="5278438"/>
            <a:ext cx="6192837" cy="10699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1600" b="0" i="0">
                <a:latin typeface="Arial Rounded MT Bold" pitchFamily="34" charset="0"/>
              </a:rPr>
              <a:t>The transistor applies an electrical field across the cell.  The LCD molecules align to the direction of the flow.  This prevents the LCD from twisting.  No twist, no light transmission</a:t>
            </a:r>
          </a:p>
        </p:txBody>
      </p:sp>
      <p:grpSp>
        <p:nvGrpSpPr>
          <p:cNvPr id="32772" name="Group 4"/>
          <p:cNvGrpSpPr>
            <a:grpSpLocks/>
          </p:cNvGrpSpPr>
          <p:nvPr/>
        </p:nvGrpSpPr>
        <p:grpSpPr bwMode="auto">
          <a:xfrm>
            <a:off x="1171575" y="1392238"/>
            <a:ext cx="5718175" cy="3963987"/>
            <a:chOff x="738" y="877"/>
            <a:chExt cx="3602" cy="2497"/>
          </a:xfrm>
        </p:grpSpPr>
        <p:grpSp>
          <p:nvGrpSpPr>
            <p:cNvPr id="32773" name="Group 5"/>
            <p:cNvGrpSpPr>
              <a:grpSpLocks/>
            </p:cNvGrpSpPr>
            <p:nvPr/>
          </p:nvGrpSpPr>
          <p:grpSpPr bwMode="auto">
            <a:xfrm rot="-5400000">
              <a:off x="2822" y="1794"/>
              <a:ext cx="2435" cy="601"/>
              <a:chOff x="2950" y="2085"/>
              <a:chExt cx="2863" cy="696"/>
            </a:xfrm>
          </p:grpSpPr>
          <p:sp>
            <p:nvSpPr>
              <p:cNvPr id="33077" name="Rectangle 6"/>
              <p:cNvSpPr>
                <a:spLocks noChangeArrowheads="1"/>
              </p:cNvSpPr>
              <p:nvPr/>
            </p:nvSpPr>
            <p:spPr bwMode="auto">
              <a:xfrm rot="5400000" flipH="1">
                <a:off x="4350" y="1318"/>
                <a:ext cx="64" cy="286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3078" name="Freeform 7"/>
              <p:cNvSpPr>
                <a:spLocks/>
              </p:cNvSpPr>
              <p:nvPr/>
            </p:nvSpPr>
            <p:spPr bwMode="auto">
              <a:xfrm>
                <a:off x="2950" y="2085"/>
                <a:ext cx="2859" cy="632"/>
              </a:xfrm>
              <a:custGeom>
                <a:avLst/>
                <a:gdLst>
                  <a:gd name="T0" fmla="*/ 2859 w 2859"/>
                  <a:gd name="T1" fmla="*/ 631 h 632"/>
                  <a:gd name="T2" fmla="*/ 2075 w 2859"/>
                  <a:gd name="T3" fmla="*/ 0 h 632"/>
                  <a:gd name="T4" fmla="*/ 759 w 2859"/>
                  <a:gd name="T5" fmla="*/ 1 h 632"/>
                  <a:gd name="T6" fmla="*/ 0 w 2859"/>
                  <a:gd name="T7" fmla="*/ 632 h 6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59" h="632">
                    <a:moveTo>
                      <a:pt x="2859" y="631"/>
                    </a:moveTo>
                    <a:lnTo>
                      <a:pt x="2075" y="0"/>
                    </a:lnTo>
                    <a:lnTo>
                      <a:pt x="759" y="1"/>
                    </a:lnTo>
                    <a:lnTo>
                      <a:pt x="0" y="632"/>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3079" name="Group 8"/>
              <p:cNvGrpSpPr>
                <a:grpSpLocks/>
              </p:cNvGrpSpPr>
              <p:nvPr/>
            </p:nvGrpSpPr>
            <p:grpSpPr bwMode="auto">
              <a:xfrm>
                <a:off x="2999" y="2090"/>
                <a:ext cx="1372" cy="613"/>
                <a:chOff x="2999" y="2090"/>
                <a:chExt cx="1372" cy="613"/>
              </a:xfrm>
            </p:grpSpPr>
            <p:sp>
              <p:nvSpPr>
                <p:cNvPr id="33102" name="Freeform 9"/>
                <p:cNvSpPr>
                  <a:spLocks/>
                </p:cNvSpPr>
                <p:nvPr/>
              </p:nvSpPr>
              <p:spPr bwMode="auto">
                <a:xfrm rot="5400000">
                  <a:off x="4049" y="2380"/>
                  <a:ext cx="600" cy="45"/>
                </a:xfrm>
                <a:custGeom>
                  <a:avLst/>
                  <a:gdLst>
                    <a:gd name="T0" fmla="*/ 0 w 600"/>
                    <a:gd name="T1" fmla="*/ 39 h 45"/>
                    <a:gd name="T2" fmla="*/ 0 w 600"/>
                    <a:gd name="T3" fmla="*/ 15 h 45"/>
                    <a:gd name="T4" fmla="*/ 600 w 600"/>
                    <a:gd name="T5" fmla="*/ 0 h 45"/>
                    <a:gd name="T6" fmla="*/ 600 w 600"/>
                    <a:gd name="T7" fmla="*/ 45 h 45"/>
                    <a:gd name="T8" fmla="*/ 0 w 600"/>
                    <a:gd name="T9" fmla="*/ 39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0" h="45">
                      <a:moveTo>
                        <a:pt x="0" y="39"/>
                      </a:moveTo>
                      <a:lnTo>
                        <a:pt x="0" y="15"/>
                      </a:lnTo>
                      <a:lnTo>
                        <a:pt x="600" y="0"/>
                      </a:lnTo>
                      <a:lnTo>
                        <a:pt x="600" y="45"/>
                      </a:lnTo>
                      <a:lnTo>
                        <a:pt x="0" y="39"/>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03" name="Freeform 10"/>
                <p:cNvSpPr>
                  <a:spLocks/>
                </p:cNvSpPr>
                <p:nvPr/>
              </p:nvSpPr>
              <p:spPr bwMode="auto">
                <a:xfrm rot="5400000">
                  <a:off x="3993" y="2376"/>
                  <a:ext cx="601" cy="54"/>
                </a:xfrm>
                <a:custGeom>
                  <a:avLst/>
                  <a:gdLst>
                    <a:gd name="T0" fmla="*/ 0 w 601"/>
                    <a:gd name="T1" fmla="*/ 21 h 54"/>
                    <a:gd name="T2" fmla="*/ 1 w 601"/>
                    <a:gd name="T3" fmla="*/ 0 h 54"/>
                    <a:gd name="T4" fmla="*/ 601 w 601"/>
                    <a:gd name="T5" fmla="*/ 9 h 54"/>
                    <a:gd name="T6" fmla="*/ 601 w 601"/>
                    <a:gd name="T7" fmla="*/ 54 h 54"/>
                    <a:gd name="T8" fmla="*/ 0 w 601"/>
                    <a:gd name="T9" fmla="*/ 21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1" h="54">
                      <a:moveTo>
                        <a:pt x="0" y="21"/>
                      </a:moveTo>
                      <a:lnTo>
                        <a:pt x="1" y="0"/>
                      </a:lnTo>
                      <a:lnTo>
                        <a:pt x="601" y="9"/>
                      </a:lnTo>
                      <a:lnTo>
                        <a:pt x="601" y="54"/>
                      </a:lnTo>
                      <a:lnTo>
                        <a:pt x="0" y="21"/>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04" name="Freeform 11"/>
                <p:cNvSpPr>
                  <a:spLocks/>
                </p:cNvSpPr>
                <p:nvPr/>
              </p:nvSpPr>
              <p:spPr bwMode="auto">
                <a:xfrm>
                  <a:off x="4207" y="2099"/>
                  <a:ext cx="80" cy="604"/>
                </a:xfrm>
                <a:custGeom>
                  <a:avLst/>
                  <a:gdLst>
                    <a:gd name="T0" fmla="*/ 65 w 80"/>
                    <a:gd name="T1" fmla="*/ 0 h 604"/>
                    <a:gd name="T2" fmla="*/ 80 w 80"/>
                    <a:gd name="T3" fmla="*/ 1 h 604"/>
                    <a:gd name="T4" fmla="*/ 45 w 80"/>
                    <a:gd name="T5" fmla="*/ 604 h 604"/>
                    <a:gd name="T6" fmla="*/ 0 w 80"/>
                    <a:gd name="T7" fmla="*/ 604 h 604"/>
                    <a:gd name="T8" fmla="*/ 65 w 80"/>
                    <a:gd name="T9" fmla="*/ 0 h 6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604">
                      <a:moveTo>
                        <a:pt x="65" y="0"/>
                      </a:moveTo>
                      <a:lnTo>
                        <a:pt x="80" y="1"/>
                      </a:lnTo>
                      <a:lnTo>
                        <a:pt x="45" y="604"/>
                      </a:lnTo>
                      <a:lnTo>
                        <a:pt x="0" y="604"/>
                      </a:lnTo>
                      <a:lnTo>
                        <a:pt x="65"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05" name="Freeform 12"/>
                <p:cNvSpPr>
                  <a:spLocks/>
                </p:cNvSpPr>
                <p:nvPr/>
              </p:nvSpPr>
              <p:spPr bwMode="auto">
                <a:xfrm>
                  <a:off x="4149" y="2099"/>
                  <a:ext cx="108" cy="604"/>
                </a:xfrm>
                <a:custGeom>
                  <a:avLst/>
                  <a:gdLst>
                    <a:gd name="T0" fmla="*/ 90 w 108"/>
                    <a:gd name="T1" fmla="*/ 0 h 604"/>
                    <a:gd name="T2" fmla="*/ 108 w 108"/>
                    <a:gd name="T3" fmla="*/ 1 h 604"/>
                    <a:gd name="T4" fmla="*/ 45 w 108"/>
                    <a:gd name="T5" fmla="*/ 604 h 604"/>
                    <a:gd name="T6" fmla="*/ 0 w 108"/>
                    <a:gd name="T7" fmla="*/ 604 h 604"/>
                    <a:gd name="T8" fmla="*/ 90 w 108"/>
                    <a:gd name="T9" fmla="*/ 0 h 6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604">
                      <a:moveTo>
                        <a:pt x="90" y="0"/>
                      </a:moveTo>
                      <a:lnTo>
                        <a:pt x="108" y="1"/>
                      </a:lnTo>
                      <a:lnTo>
                        <a:pt x="45" y="604"/>
                      </a:lnTo>
                      <a:lnTo>
                        <a:pt x="0" y="604"/>
                      </a:lnTo>
                      <a:lnTo>
                        <a:pt x="90"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06" name="Freeform 13"/>
                <p:cNvSpPr>
                  <a:spLocks/>
                </p:cNvSpPr>
                <p:nvPr/>
              </p:nvSpPr>
              <p:spPr bwMode="auto">
                <a:xfrm>
                  <a:off x="4090" y="2100"/>
                  <a:ext cx="136" cy="602"/>
                </a:xfrm>
                <a:custGeom>
                  <a:avLst/>
                  <a:gdLst>
                    <a:gd name="T0" fmla="*/ 119 w 136"/>
                    <a:gd name="T1" fmla="*/ 0 h 602"/>
                    <a:gd name="T2" fmla="*/ 136 w 136"/>
                    <a:gd name="T3" fmla="*/ 0 h 602"/>
                    <a:gd name="T4" fmla="*/ 45 w 136"/>
                    <a:gd name="T5" fmla="*/ 602 h 602"/>
                    <a:gd name="T6" fmla="*/ 0 w 136"/>
                    <a:gd name="T7" fmla="*/ 602 h 602"/>
                    <a:gd name="T8" fmla="*/ 119 w 136"/>
                    <a:gd name="T9" fmla="*/ 0 h 6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602">
                      <a:moveTo>
                        <a:pt x="119" y="0"/>
                      </a:moveTo>
                      <a:lnTo>
                        <a:pt x="136" y="0"/>
                      </a:lnTo>
                      <a:lnTo>
                        <a:pt x="45" y="602"/>
                      </a:lnTo>
                      <a:lnTo>
                        <a:pt x="0" y="602"/>
                      </a:lnTo>
                      <a:lnTo>
                        <a:pt x="119"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07" name="Freeform 14"/>
                <p:cNvSpPr>
                  <a:spLocks/>
                </p:cNvSpPr>
                <p:nvPr/>
              </p:nvSpPr>
              <p:spPr bwMode="auto">
                <a:xfrm>
                  <a:off x="4033" y="2099"/>
                  <a:ext cx="161" cy="603"/>
                </a:xfrm>
                <a:custGeom>
                  <a:avLst/>
                  <a:gdLst>
                    <a:gd name="T0" fmla="*/ 142 w 161"/>
                    <a:gd name="T1" fmla="*/ 0 h 603"/>
                    <a:gd name="T2" fmla="*/ 161 w 161"/>
                    <a:gd name="T3" fmla="*/ 0 h 603"/>
                    <a:gd name="T4" fmla="*/ 45 w 161"/>
                    <a:gd name="T5" fmla="*/ 603 h 603"/>
                    <a:gd name="T6" fmla="*/ 0 w 161"/>
                    <a:gd name="T7" fmla="*/ 603 h 603"/>
                    <a:gd name="T8" fmla="*/ 142 w 161"/>
                    <a:gd name="T9" fmla="*/ 0 h 6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603">
                      <a:moveTo>
                        <a:pt x="142" y="0"/>
                      </a:moveTo>
                      <a:lnTo>
                        <a:pt x="161" y="0"/>
                      </a:lnTo>
                      <a:lnTo>
                        <a:pt x="45" y="603"/>
                      </a:lnTo>
                      <a:lnTo>
                        <a:pt x="0" y="603"/>
                      </a:lnTo>
                      <a:lnTo>
                        <a:pt x="142"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08" name="Freeform 15"/>
                <p:cNvSpPr>
                  <a:spLocks/>
                </p:cNvSpPr>
                <p:nvPr/>
              </p:nvSpPr>
              <p:spPr bwMode="auto">
                <a:xfrm>
                  <a:off x="3974" y="2097"/>
                  <a:ext cx="186" cy="606"/>
                </a:xfrm>
                <a:custGeom>
                  <a:avLst/>
                  <a:gdLst>
                    <a:gd name="T0" fmla="*/ 172 w 186"/>
                    <a:gd name="T1" fmla="*/ 0 h 606"/>
                    <a:gd name="T2" fmla="*/ 186 w 186"/>
                    <a:gd name="T3" fmla="*/ 0 h 606"/>
                    <a:gd name="T4" fmla="*/ 45 w 186"/>
                    <a:gd name="T5" fmla="*/ 606 h 606"/>
                    <a:gd name="T6" fmla="*/ 0 w 186"/>
                    <a:gd name="T7" fmla="*/ 606 h 606"/>
                    <a:gd name="T8" fmla="*/ 172 w 18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 h="606">
                      <a:moveTo>
                        <a:pt x="172" y="0"/>
                      </a:moveTo>
                      <a:lnTo>
                        <a:pt x="186" y="0"/>
                      </a:lnTo>
                      <a:lnTo>
                        <a:pt x="45" y="606"/>
                      </a:lnTo>
                      <a:lnTo>
                        <a:pt x="0" y="606"/>
                      </a:lnTo>
                      <a:lnTo>
                        <a:pt x="172"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09" name="Freeform 16"/>
                <p:cNvSpPr>
                  <a:spLocks/>
                </p:cNvSpPr>
                <p:nvPr/>
              </p:nvSpPr>
              <p:spPr bwMode="auto">
                <a:xfrm>
                  <a:off x="3914" y="2097"/>
                  <a:ext cx="219" cy="606"/>
                </a:xfrm>
                <a:custGeom>
                  <a:avLst/>
                  <a:gdLst>
                    <a:gd name="T0" fmla="*/ 201 w 219"/>
                    <a:gd name="T1" fmla="*/ 0 h 606"/>
                    <a:gd name="T2" fmla="*/ 219 w 219"/>
                    <a:gd name="T3" fmla="*/ 0 h 606"/>
                    <a:gd name="T4" fmla="*/ 45 w 219"/>
                    <a:gd name="T5" fmla="*/ 606 h 606"/>
                    <a:gd name="T6" fmla="*/ 0 w 219"/>
                    <a:gd name="T7" fmla="*/ 606 h 606"/>
                    <a:gd name="T8" fmla="*/ 201 w 219"/>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9" h="606">
                      <a:moveTo>
                        <a:pt x="201" y="0"/>
                      </a:moveTo>
                      <a:lnTo>
                        <a:pt x="219" y="0"/>
                      </a:lnTo>
                      <a:lnTo>
                        <a:pt x="45" y="606"/>
                      </a:lnTo>
                      <a:lnTo>
                        <a:pt x="0" y="606"/>
                      </a:lnTo>
                      <a:lnTo>
                        <a:pt x="201"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10" name="Freeform 17"/>
                <p:cNvSpPr>
                  <a:spLocks/>
                </p:cNvSpPr>
                <p:nvPr/>
              </p:nvSpPr>
              <p:spPr bwMode="auto">
                <a:xfrm>
                  <a:off x="3853" y="2096"/>
                  <a:ext cx="251" cy="607"/>
                </a:xfrm>
                <a:custGeom>
                  <a:avLst/>
                  <a:gdLst>
                    <a:gd name="T0" fmla="*/ 233 w 251"/>
                    <a:gd name="T1" fmla="*/ 0 h 607"/>
                    <a:gd name="T2" fmla="*/ 251 w 251"/>
                    <a:gd name="T3" fmla="*/ 1 h 607"/>
                    <a:gd name="T4" fmla="*/ 45 w 251"/>
                    <a:gd name="T5" fmla="*/ 607 h 607"/>
                    <a:gd name="T6" fmla="*/ 0 w 251"/>
                    <a:gd name="T7" fmla="*/ 607 h 607"/>
                    <a:gd name="T8" fmla="*/ 233 w 251"/>
                    <a:gd name="T9" fmla="*/ 0 h 6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607">
                      <a:moveTo>
                        <a:pt x="233" y="0"/>
                      </a:moveTo>
                      <a:lnTo>
                        <a:pt x="251" y="1"/>
                      </a:lnTo>
                      <a:lnTo>
                        <a:pt x="45" y="607"/>
                      </a:lnTo>
                      <a:lnTo>
                        <a:pt x="0" y="607"/>
                      </a:lnTo>
                      <a:lnTo>
                        <a:pt x="233"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11" name="Freeform 18"/>
                <p:cNvSpPr>
                  <a:spLocks/>
                </p:cNvSpPr>
                <p:nvPr/>
              </p:nvSpPr>
              <p:spPr bwMode="auto">
                <a:xfrm>
                  <a:off x="3793" y="2096"/>
                  <a:ext cx="281" cy="607"/>
                </a:xfrm>
                <a:custGeom>
                  <a:avLst/>
                  <a:gdLst>
                    <a:gd name="T0" fmla="*/ 260 w 281"/>
                    <a:gd name="T1" fmla="*/ 1 h 607"/>
                    <a:gd name="T2" fmla="*/ 281 w 281"/>
                    <a:gd name="T3" fmla="*/ 0 h 607"/>
                    <a:gd name="T4" fmla="*/ 45 w 281"/>
                    <a:gd name="T5" fmla="*/ 607 h 607"/>
                    <a:gd name="T6" fmla="*/ 0 w 281"/>
                    <a:gd name="T7" fmla="*/ 607 h 607"/>
                    <a:gd name="T8" fmla="*/ 263 w 281"/>
                    <a:gd name="T9" fmla="*/ 0 h 607"/>
                    <a:gd name="T10" fmla="*/ 260 w 281"/>
                    <a:gd name="T11" fmla="*/ 1 h 6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607">
                      <a:moveTo>
                        <a:pt x="260" y="1"/>
                      </a:moveTo>
                      <a:lnTo>
                        <a:pt x="281" y="0"/>
                      </a:lnTo>
                      <a:lnTo>
                        <a:pt x="45" y="607"/>
                      </a:lnTo>
                      <a:lnTo>
                        <a:pt x="0" y="607"/>
                      </a:lnTo>
                      <a:lnTo>
                        <a:pt x="263" y="0"/>
                      </a:lnTo>
                      <a:lnTo>
                        <a:pt x="260" y="1"/>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12" name="Freeform 19"/>
                <p:cNvSpPr>
                  <a:spLocks/>
                </p:cNvSpPr>
                <p:nvPr/>
              </p:nvSpPr>
              <p:spPr bwMode="auto">
                <a:xfrm>
                  <a:off x="3731" y="2097"/>
                  <a:ext cx="312" cy="605"/>
                </a:xfrm>
                <a:custGeom>
                  <a:avLst/>
                  <a:gdLst>
                    <a:gd name="T0" fmla="*/ 297 w 312"/>
                    <a:gd name="T1" fmla="*/ 0 h 605"/>
                    <a:gd name="T2" fmla="*/ 312 w 312"/>
                    <a:gd name="T3" fmla="*/ 0 h 605"/>
                    <a:gd name="T4" fmla="*/ 45 w 312"/>
                    <a:gd name="T5" fmla="*/ 605 h 605"/>
                    <a:gd name="T6" fmla="*/ 0 w 312"/>
                    <a:gd name="T7" fmla="*/ 605 h 605"/>
                    <a:gd name="T8" fmla="*/ 297 w 312"/>
                    <a:gd name="T9" fmla="*/ 0 h 6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605">
                      <a:moveTo>
                        <a:pt x="297" y="0"/>
                      </a:moveTo>
                      <a:lnTo>
                        <a:pt x="312" y="0"/>
                      </a:lnTo>
                      <a:lnTo>
                        <a:pt x="45" y="605"/>
                      </a:lnTo>
                      <a:lnTo>
                        <a:pt x="0" y="605"/>
                      </a:lnTo>
                      <a:lnTo>
                        <a:pt x="297"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13" name="Freeform 20"/>
                <p:cNvSpPr>
                  <a:spLocks/>
                </p:cNvSpPr>
                <p:nvPr/>
              </p:nvSpPr>
              <p:spPr bwMode="auto">
                <a:xfrm>
                  <a:off x="3668" y="2097"/>
                  <a:ext cx="346" cy="605"/>
                </a:xfrm>
                <a:custGeom>
                  <a:avLst/>
                  <a:gdLst>
                    <a:gd name="T0" fmla="*/ 327 w 346"/>
                    <a:gd name="T1" fmla="*/ 2 h 605"/>
                    <a:gd name="T2" fmla="*/ 346 w 346"/>
                    <a:gd name="T3" fmla="*/ 0 h 605"/>
                    <a:gd name="T4" fmla="*/ 45 w 346"/>
                    <a:gd name="T5" fmla="*/ 605 h 605"/>
                    <a:gd name="T6" fmla="*/ 0 w 346"/>
                    <a:gd name="T7" fmla="*/ 605 h 605"/>
                    <a:gd name="T8" fmla="*/ 327 w 346"/>
                    <a:gd name="T9" fmla="*/ 2 h 6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6" h="605">
                      <a:moveTo>
                        <a:pt x="327" y="2"/>
                      </a:moveTo>
                      <a:lnTo>
                        <a:pt x="346" y="0"/>
                      </a:lnTo>
                      <a:lnTo>
                        <a:pt x="45" y="605"/>
                      </a:lnTo>
                      <a:lnTo>
                        <a:pt x="0" y="605"/>
                      </a:lnTo>
                      <a:lnTo>
                        <a:pt x="327" y="2"/>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14" name="Freeform 21"/>
                <p:cNvSpPr>
                  <a:spLocks/>
                </p:cNvSpPr>
                <p:nvPr/>
              </p:nvSpPr>
              <p:spPr bwMode="auto">
                <a:xfrm>
                  <a:off x="3603" y="2097"/>
                  <a:ext cx="377" cy="606"/>
                </a:xfrm>
                <a:custGeom>
                  <a:avLst/>
                  <a:gdLst>
                    <a:gd name="T0" fmla="*/ 360 w 377"/>
                    <a:gd name="T1" fmla="*/ 0 h 606"/>
                    <a:gd name="T2" fmla="*/ 377 w 377"/>
                    <a:gd name="T3" fmla="*/ 0 h 606"/>
                    <a:gd name="T4" fmla="*/ 45 w 377"/>
                    <a:gd name="T5" fmla="*/ 606 h 606"/>
                    <a:gd name="T6" fmla="*/ 0 w 377"/>
                    <a:gd name="T7" fmla="*/ 606 h 606"/>
                    <a:gd name="T8" fmla="*/ 360 w 377"/>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7" h="606">
                      <a:moveTo>
                        <a:pt x="360" y="0"/>
                      </a:moveTo>
                      <a:lnTo>
                        <a:pt x="377" y="0"/>
                      </a:lnTo>
                      <a:lnTo>
                        <a:pt x="45" y="606"/>
                      </a:lnTo>
                      <a:lnTo>
                        <a:pt x="0" y="606"/>
                      </a:lnTo>
                      <a:lnTo>
                        <a:pt x="360"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15" name="Freeform 22"/>
                <p:cNvSpPr>
                  <a:spLocks/>
                </p:cNvSpPr>
                <p:nvPr/>
              </p:nvSpPr>
              <p:spPr bwMode="auto">
                <a:xfrm>
                  <a:off x="3540" y="2096"/>
                  <a:ext cx="410" cy="607"/>
                </a:xfrm>
                <a:custGeom>
                  <a:avLst/>
                  <a:gdLst>
                    <a:gd name="T0" fmla="*/ 392 w 410"/>
                    <a:gd name="T1" fmla="*/ 0 h 607"/>
                    <a:gd name="T2" fmla="*/ 410 w 410"/>
                    <a:gd name="T3" fmla="*/ 0 h 607"/>
                    <a:gd name="T4" fmla="*/ 45 w 410"/>
                    <a:gd name="T5" fmla="*/ 607 h 607"/>
                    <a:gd name="T6" fmla="*/ 0 w 410"/>
                    <a:gd name="T7" fmla="*/ 607 h 607"/>
                    <a:gd name="T8" fmla="*/ 392 w 410"/>
                    <a:gd name="T9" fmla="*/ 0 h 6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0" h="607">
                      <a:moveTo>
                        <a:pt x="392" y="0"/>
                      </a:moveTo>
                      <a:lnTo>
                        <a:pt x="410" y="0"/>
                      </a:lnTo>
                      <a:lnTo>
                        <a:pt x="45" y="607"/>
                      </a:lnTo>
                      <a:lnTo>
                        <a:pt x="0" y="607"/>
                      </a:lnTo>
                      <a:lnTo>
                        <a:pt x="392"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16" name="Freeform 23"/>
                <p:cNvSpPr>
                  <a:spLocks/>
                </p:cNvSpPr>
                <p:nvPr/>
              </p:nvSpPr>
              <p:spPr bwMode="auto">
                <a:xfrm>
                  <a:off x="3477" y="2099"/>
                  <a:ext cx="438" cy="603"/>
                </a:xfrm>
                <a:custGeom>
                  <a:avLst/>
                  <a:gdLst>
                    <a:gd name="T0" fmla="*/ 420 w 438"/>
                    <a:gd name="T1" fmla="*/ 0 h 603"/>
                    <a:gd name="T2" fmla="*/ 438 w 438"/>
                    <a:gd name="T3" fmla="*/ 0 h 603"/>
                    <a:gd name="T4" fmla="*/ 45 w 438"/>
                    <a:gd name="T5" fmla="*/ 603 h 603"/>
                    <a:gd name="T6" fmla="*/ 0 w 438"/>
                    <a:gd name="T7" fmla="*/ 603 h 603"/>
                    <a:gd name="T8" fmla="*/ 420 w 438"/>
                    <a:gd name="T9" fmla="*/ 0 h 6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8" h="603">
                      <a:moveTo>
                        <a:pt x="420" y="0"/>
                      </a:moveTo>
                      <a:lnTo>
                        <a:pt x="438" y="0"/>
                      </a:lnTo>
                      <a:lnTo>
                        <a:pt x="45" y="603"/>
                      </a:lnTo>
                      <a:lnTo>
                        <a:pt x="0" y="603"/>
                      </a:lnTo>
                      <a:lnTo>
                        <a:pt x="420"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17" name="Freeform 24"/>
                <p:cNvSpPr>
                  <a:spLocks/>
                </p:cNvSpPr>
                <p:nvPr/>
              </p:nvSpPr>
              <p:spPr bwMode="auto">
                <a:xfrm>
                  <a:off x="3409" y="2097"/>
                  <a:ext cx="476" cy="605"/>
                </a:xfrm>
                <a:custGeom>
                  <a:avLst/>
                  <a:gdLst>
                    <a:gd name="T0" fmla="*/ 460 w 476"/>
                    <a:gd name="T1" fmla="*/ 0 h 605"/>
                    <a:gd name="T2" fmla="*/ 476 w 476"/>
                    <a:gd name="T3" fmla="*/ 2 h 605"/>
                    <a:gd name="T4" fmla="*/ 45 w 476"/>
                    <a:gd name="T5" fmla="*/ 605 h 605"/>
                    <a:gd name="T6" fmla="*/ 0 w 476"/>
                    <a:gd name="T7" fmla="*/ 605 h 605"/>
                    <a:gd name="T8" fmla="*/ 460 w 476"/>
                    <a:gd name="T9" fmla="*/ 0 h 6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 h="605">
                      <a:moveTo>
                        <a:pt x="460" y="0"/>
                      </a:moveTo>
                      <a:lnTo>
                        <a:pt x="476" y="2"/>
                      </a:lnTo>
                      <a:lnTo>
                        <a:pt x="45" y="605"/>
                      </a:lnTo>
                      <a:lnTo>
                        <a:pt x="0" y="605"/>
                      </a:lnTo>
                      <a:lnTo>
                        <a:pt x="460"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18" name="Freeform 25"/>
                <p:cNvSpPr>
                  <a:spLocks/>
                </p:cNvSpPr>
                <p:nvPr/>
              </p:nvSpPr>
              <p:spPr bwMode="auto">
                <a:xfrm>
                  <a:off x="3338" y="2096"/>
                  <a:ext cx="519" cy="606"/>
                </a:xfrm>
                <a:custGeom>
                  <a:avLst/>
                  <a:gdLst>
                    <a:gd name="T0" fmla="*/ 502 w 519"/>
                    <a:gd name="T1" fmla="*/ 0 h 606"/>
                    <a:gd name="T2" fmla="*/ 519 w 519"/>
                    <a:gd name="T3" fmla="*/ 1 h 606"/>
                    <a:gd name="T4" fmla="*/ 52 w 519"/>
                    <a:gd name="T5" fmla="*/ 606 h 606"/>
                    <a:gd name="T6" fmla="*/ 0 w 519"/>
                    <a:gd name="T7" fmla="*/ 606 h 606"/>
                    <a:gd name="T8" fmla="*/ 502 w 519"/>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606">
                      <a:moveTo>
                        <a:pt x="502" y="0"/>
                      </a:moveTo>
                      <a:lnTo>
                        <a:pt x="519" y="1"/>
                      </a:lnTo>
                      <a:lnTo>
                        <a:pt x="52" y="606"/>
                      </a:lnTo>
                      <a:lnTo>
                        <a:pt x="0" y="606"/>
                      </a:lnTo>
                      <a:lnTo>
                        <a:pt x="502"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19" name="Freeform 26"/>
                <p:cNvSpPr>
                  <a:spLocks/>
                </p:cNvSpPr>
                <p:nvPr/>
              </p:nvSpPr>
              <p:spPr bwMode="auto">
                <a:xfrm>
                  <a:off x="3266" y="2096"/>
                  <a:ext cx="556" cy="606"/>
                </a:xfrm>
                <a:custGeom>
                  <a:avLst/>
                  <a:gdLst>
                    <a:gd name="T0" fmla="*/ 535 w 556"/>
                    <a:gd name="T1" fmla="*/ 0 h 606"/>
                    <a:gd name="T2" fmla="*/ 556 w 556"/>
                    <a:gd name="T3" fmla="*/ 0 h 606"/>
                    <a:gd name="T4" fmla="*/ 52 w 556"/>
                    <a:gd name="T5" fmla="*/ 606 h 606"/>
                    <a:gd name="T6" fmla="*/ 0 w 556"/>
                    <a:gd name="T7" fmla="*/ 606 h 606"/>
                    <a:gd name="T8" fmla="*/ 535 w 55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606">
                      <a:moveTo>
                        <a:pt x="535" y="0"/>
                      </a:moveTo>
                      <a:lnTo>
                        <a:pt x="556" y="0"/>
                      </a:lnTo>
                      <a:lnTo>
                        <a:pt x="52" y="606"/>
                      </a:lnTo>
                      <a:lnTo>
                        <a:pt x="0" y="606"/>
                      </a:lnTo>
                      <a:lnTo>
                        <a:pt x="535"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20" name="Freeform 27"/>
                <p:cNvSpPr>
                  <a:spLocks/>
                </p:cNvSpPr>
                <p:nvPr/>
              </p:nvSpPr>
              <p:spPr bwMode="auto">
                <a:xfrm>
                  <a:off x="3197" y="2096"/>
                  <a:ext cx="589" cy="606"/>
                </a:xfrm>
                <a:custGeom>
                  <a:avLst/>
                  <a:gdLst>
                    <a:gd name="T0" fmla="*/ 574 w 589"/>
                    <a:gd name="T1" fmla="*/ 1 h 606"/>
                    <a:gd name="T2" fmla="*/ 589 w 589"/>
                    <a:gd name="T3" fmla="*/ 0 h 606"/>
                    <a:gd name="T4" fmla="*/ 52 w 589"/>
                    <a:gd name="T5" fmla="*/ 606 h 606"/>
                    <a:gd name="T6" fmla="*/ 0 w 589"/>
                    <a:gd name="T7" fmla="*/ 606 h 606"/>
                    <a:gd name="T8" fmla="*/ 574 w 589"/>
                    <a:gd name="T9" fmla="*/ 1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9" h="606">
                      <a:moveTo>
                        <a:pt x="574" y="1"/>
                      </a:moveTo>
                      <a:lnTo>
                        <a:pt x="589" y="0"/>
                      </a:lnTo>
                      <a:lnTo>
                        <a:pt x="52" y="606"/>
                      </a:lnTo>
                      <a:lnTo>
                        <a:pt x="0" y="606"/>
                      </a:lnTo>
                      <a:lnTo>
                        <a:pt x="574" y="1"/>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21" name="Freeform 28"/>
                <p:cNvSpPr>
                  <a:spLocks/>
                </p:cNvSpPr>
                <p:nvPr/>
              </p:nvSpPr>
              <p:spPr bwMode="auto">
                <a:xfrm>
                  <a:off x="3131" y="2094"/>
                  <a:ext cx="630" cy="607"/>
                </a:xfrm>
                <a:custGeom>
                  <a:avLst/>
                  <a:gdLst>
                    <a:gd name="T0" fmla="*/ 618 w 630"/>
                    <a:gd name="T1" fmla="*/ 0 h 607"/>
                    <a:gd name="T2" fmla="*/ 630 w 630"/>
                    <a:gd name="T3" fmla="*/ 2 h 607"/>
                    <a:gd name="T4" fmla="*/ 52 w 630"/>
                    <a:gd name="T5" fmla="*/ 607 h 607"/>
                    <a:gd name="T6" fmla="*/ 0 w 630"/>
                    <a:gd name="T7" fmla="*/ 607 h 607"/>
                    <a:gd name="T8" fmla="*/ 618 w 630"/>
                    <a:gd name="T9" fmla="*/ 0 h 6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0" h="607">
                      <a:moveTo>
                        <a:pt x="618" y="0"/>
                      </a:moveTo>
                      <a:lnTo>
                        <a:pt x="630" y="2"/>
                      </a:lnTo>
                      <a:lnTo>
                        <a:pt x="52" y="607"/>
                      </a:lnTo>
                      <a:lnTo>
                        <a:pt x="0" y="607"/>
                      </a:lnTo>
                      <a:lnTo>
                        <a:pt x="618"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22" name="Freeform 29"/>
                <p:cNvSpPr>
                  <a:spLocks/>
                </p:cNvSpPr>
                <p:nvPr/>
              </p:nvSpPr>
              <p:spPr bwMode="auto">
                <a:xfrm>
                  <a:off x="3064" y="2093"/>
                  <a:ext cx="673" cy="608"/>
                </a:xfrm>
                <a:custGeom>
                  <a:avLst/>
                  <a:gdLst>
                    <a:gd name="T0" fmla="*/ 659 w 673"/>
                    <a:gd name="T1" fmla="*/ 0 h 608"/>
                    <a:gd name="T2" fmla="*/ 673 w 673"/>
                    <a:gd name="T3" fmla="*/ 1 h 608"/>
                    <a:gd name="T4" fmla="*/ 52 w 673"/>
                    <a:gd name="T5" fmla="*/ 608 h 608"/>
                    <a:gd name="T6" fmla="*/ 0 w 673"/>
                    <a:gd name="T7" fmla="*/ 608 h 608"/>
                    <a:gd name="T8" fmla="*/ 659 w 673"/>
                    <a:gd name="T9" fmla="*/ 0 h 6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3" h="608">
                      <a:moveTo>
                        <a:pt x="659" y="0"/>
                      </a:moveTo>
                      <a:lnTo>
                        <a:pt x="673" y="1"/>
                      </a:lnTo>
                      <a:lnTo>
                        <a:pt x="52" y="608"/>
                      </a:lnTo>
                      <a:lnTo>
                        <a:pt x="0" y="608"/>
                      </a:lnTo>
                      <a:lnTo>
                        <a:pt x="659"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23" name="Freeform 30"/>
                <p:cNvSpPr>
                  <a:spLocks/>
                </p:cNvSpPr>
                <p:nvPr/>
              </p:nvSpPr>
              <p:spPr bwMode="auto">
                <a:xfrm>
                  <a:off x="2999" y="2090"/>
                  <a:ext cx="715" cy="611"/>
                </a:xfrm>
                <a:custGeom>
                  <a:avLst/>
                  <a:gdLst>
                    <a:gd name="T0" fmla="*/ 702 w 715"/>
                    <a:gd name="T1" fmla="*/ 0 h 611"/>
                    <a:gd name="T2" fmla="*/ 715 w 715"/>
                    <a:gd name="T3" fmla="*/ 0 h 611"/>
                    <a:gd name="T4" fmla="*/ 52 w 715"/>
                    <a:gd name="T5" fmla="*/ 611 h 611"/>
                    <a:gd name="T6" fmla="*/ 0 w 715"/>
                    <a:gd name="T7" fmla="*/ 611 h 611"/>
                    <a:gd name="T8" fmla="*/ 702 w 715"/>
                    <a:gd name="T9" fmla="*/ 0 h 6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5" h="611">
                      <a:moveTo>
                        <a:pt x="702" y="0"/>
                      </a:moveTo>
                      <a:lnTo>
                        <a:pt x="715" y="0"/>
                      </a:lnTo>
                      <a:lnTo>
                        <a:pt x="52" y="611"/>
                      </a:lnTo>
                      <a:lnTo>
                        <a:pt x="0" y="611"/>
                      </a:lnTo>
                      <a:lnTo>
                        <a:pt x="702"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3080" name="Freeform 31"/>
              <p:cNvSpPr>
                <a:spLocks/>
              </p:cNvSpPr>
              <p:nvPr/>
            </p:nvSpPr>
            <p:spPr bwMode="auto">
              <a:xfrm rot="16200000" flipH="1">
                <a:off x="4103" y="2376"/>
                <a:ext cx="601" cy="54"/>
              </a:xfrm>
              <a:custGeom>
                <a:avLst/>
                <a:gdLst>
                  <a:gd name="T0" fmla="*/ 0 w 601"/>
                  <a:gd name="T1" fmla="*/ 21 h 54"/>
                  <a:gd name="T2" fmla="*/ 1 w 601"/>
                  <a:gd name="T3" fmla="*/ 0 h 54"/>
                  <a:gd name="T4" fmla="*/ 601 w 601"/>
                  <a:gd name="T5" fmla="*/ 9 h 54"/>
                  <a:gd name="T6" fmla="*/ 601 w 601"/>
                  <a:gd name="T7" fmla="*/ 54 h 54"/>
                  <a:gd name="T8" fmla="*/ 0 w 601"/>
                  <a:gd name="T9" fmla="*/ 21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1" h="54">
                    <a:moveTo>
                      <a:pt x="0" y="21"/>
                    </a:moveTo>
                    <a:lnTo>
                      <a:pt x="1" y="0"/>
                    </a:lnTo>
                    <a:lnTo>
                      <a:pt x="601" y="9"/>
                    </a:lnTo>
                    <a:lnTo>
                      <a:pt x="601" y="54"/>
                    </a:lnTo>
                    <a:lnTo>
                      <a:pt x="0" y="21"/>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81" name="Freeform 32"/>
              <p:cNvSpPr>
                <a:spLocks/>
              </p:cNvSpPr>
              <p:nvPr/>
            </p:nvSpPr>
            <p:spPr bwMode="auto">
              <a:xfrm flipH="1">
                <a:off x="4411" y="2099"/>
                <a:ext cx="80" cy="604"/>
              </a:xfrm>
              <a:custGeom>
                <a:avLst/>
                <a:gdLst>
                  <a:gd name="T0" fmla="*/ 65 w 80"/>
                  <a:gd name="T1" fmla="*/ 0 h 604"/>
                  <a:gd name="T2" fmla="*/ 80 w 80"/>
                  <a:gd name="T3" fmla="*/ 1 h 604"/>
                  <a:gd name="T4" fmla="*/ 45 w 80"/>
                  <a:gd name="T5" fmla="*/ 604 h 604"/>
                  <a:gd name="T6" fmla="*/ 0 w 80"/>
                  <a:gd name="T7" fmla="*/ 604 h 604"/>
                  <a:gd name="T8" fmla="*/ 65 w 80"/>
                  <a:gd name="T9" fmla="*/ 0 h 6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604">
                    <a:moveTo>
                      <a:pt x="65" y="0"/>
                    </a:moveTo>
                    <a:lnTo>
                      <a:pt x="80" y="1"/>
                    </a:lnTo>
                    <a:lnTo>
                      <a:pt x="45" y="604"/>
                    </a:lnTo>
                    <a:lnTo>
                      <a:pt x="0" y="604"/>
                    </a:lnTo>
                    <a:lnTo>
                      <a:pt x="65"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82" name="Freeform 33"/>
              <p:cNvSpPr>
                <a:spLocks/>
              </p:cNvSpPr>
              <p:nvPr/>
            </p:nvSpPr>
            <p:spPr bwMode="auto">
              <a:xfrm flipH="1">
                <a:off x="4441" y="2099"/>
                <a:ext cx="108" cy="604"/>
              </a:xfrm>
              <a:custGeom>
                <a:avLst/>
                <a:gdLst>
                  <a:gd name="T0" fmla="*/ 90 w 108"/>
                  <a:gd name="T1" fmla="*/ 0 h 604"/>
                  <a:gd name="T2" fmla="*/ 108 w 108"/>
                  <a:gd name="T3" fmla="*/ 1 h 604"/>
                  <a:gd name="T4" fmla="*/ 45 w 108"/>
                  <a:gd name="T5" fmla="*/ 604 h 604"/>
                  <a:gd name="T6" fmla="*/ 0 w 108"/>
                  <a:gd name="T7" fmla="*/ 604 h 604"/>
                  <a:gd name="T8" fmla="*/ 90 w 108"/>
                  <a:gd name="T9" fmla="*/ 0 h 6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604">
                    <a:moveTo>
                      <a:pt x="90" y="0"/>
                    </a:moveTo>
                    <a:lnTo>
                      <a:pt x="108" y="1"/>
                    </a:lnTo>
                    <a:lnTo>
                      <a:pt x="45" y="604"/>
                    </a:lnTo>
                    <a:lnTo>
                      <a:pt x="0" y="604"/>
                    </a:lnTo>
                    <a:lnTo>
                      <a:pt x="90"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83" name="Freeform 34"/>
              <p:cNvSpPr>
                <a:spLocks/>
              </p:cNvSpPr>
              <p:nvPr/>
            </p:nvSpPr>
            <p:spPr bwMode="auto">
              <a:xfrm flipH="1">
                <a:off x="4472" y="2100"/>
                <a:ext cx="136" cy="602"/>
              </a:xfrm>
              <a:custGeom>
                <a:avLst/>
                <a:gdLst>
                  <a:gd name="T0" fmla="*/ 119 w 136"/>
                  <a:gd name="T1" fmla="*/ 0 h 602"/>
                  <a:gd name="T2" fmla="*/ 136 w 136"/>
                  <a:gd name="T3" fmla="*/ 0 h 602"/>
                  <a:gd name="T4" fmla="*/ 45 w 136"/>
                  <a:gd name="T5" fmla="*/ 602 h 602"/>
                  <a:gd name="T6" fmla="*/ 0 w 136"/>
                  <a:gd name="T7" fmla="*/ 602 h 602"/>
                  <a:gd name="T8" fmla="*/ 119 w 136"/>
                  <a:gd name="T9" fmla="*/ 0 h 6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602">
                    <a:moveTo>
                      <a:pt x="119" y="0"/>
                    </a:moveTo>
                    <a:lnTo>
                      <a:pt x="136" y="0"/>
                    </a:lnTo>
                    <a:lnTo>
                      <a:pt x="45" y="602"/>
                    </a:lnTo>
                    <a:lnTo>
                      <a:pt x="0" y="602"/>
                    </a:lnTo>
                    <a:lnTo>
                      <a:pt x="119"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84" name="Freeform 35"/>
              <p:cNvSpPr>
                <a:spLocks/>
              </p:cNvSpPr>
              <p:nvPr/>
            </p:nvSpPr>
            <p:spPr bwMode="auto">
              <a:xfrm flipH="1">
                <a:off x="4504" y="2099"/>
                <a:ext cx="161" cy="603"/>
              </a:xfrm>
              <a:custGeom>
                <a:avLst/>
                <a:gdLst>
                  <a:gd name="T0" fmla="*/ 142 w 161"/>
                  <a:gd name="T1" fmla="*/ 0 h 603"/>
                  <a:gd name="T2" fmla="*/ 161 w 161"/>
                  <a:gd name="T3" fmla="*/ 0 h 603"/>
                  <a:gd name="T4" fmla="*/ 45 w 161"/>
                  <a:gd name="T5" fmla="*/ 603 h 603"/>
                  <a:gd name="T6" fmla="*/ 0 w 161"/>
                  <a:gd name="T7" fmla="*/ 603 h 603"/>
                  <a:gd name="T8" fmla="*/ 142 w 161"/>
                  <a:gd name="T9" fmla="*/ 0 h 6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603">
                    <a:moveTo>
                      <a:pt x="142" y="0"/>
                    </a:moveTo>
                    <a:lnTo>
                      <a:pt x="161" y="0"/>
                    </a:lnTo>
                    <a:lnTo>
                      <a:pt x="45" y="603"/>
                    </a:lnTo>
                    <a:lnTo>
                      <a:pt x="0" y="603"/>
                    </a:lnTo>
                    <a:lnTo>
                      <a:pt x="142"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85" name="Freeform 36"/>
              <p:cNvSpPr>
                <a:spLocks/>
              </p:cNvSpPr>
              <p:nvPr/>
            </p:nvSpPr>
            <p:spPr bwMode="auto">
              <a:xfrm flipH="1">
                <a:off x="4538" y="2097"/>
                <a:ext cx="186" cy="606"/>
              </a:xfrm>
              <a:custGeom>
                <a:avLst/>
                <a:gdLst>
                  <a:gd name="T0" fmla="*/ 172 w 186"/>
                  <a:gd name="T1" fmla="*/ 0 h 606"/>
                  <a:gd name="T2" fmla="*/ 186 w 186"/>
                  <a:gd name="T3" fmla="*/ 0 h 606"/>
                  <a:gd name="T4" fmla="*/ 45 w 186"/>
                  <a:gd name="T5" fmla="*/ 606 h 606"/>
                  <a:gd name="T6" fmla="*/ 0 w 186"/>
                  <a:gd name="T7" fmla="*/ 606 h 606"/>
                  <a:gd name="T8" fmla="*/ 172 w 18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 h="606">
                    <a:moveTo>
                      <a:pt x="172" y="0"/>
                    </a:moveTo>
                    <a:lnTo>
                      <a:pt x="186" y="0"/>
                    </a:lnTo>
                    <a:lnTo>
                      <a:pt x="45" y="606"/>
                    </a:lnTo>
                    <a:lnTo>
                      <a:pt x="0" y="606"/>
                    </a:lnTo>
                    <a:lnTo>
                      <a:pt x="172"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86" name="Freeform 37"/>
              <p:cNvSpPr>
                <a:spLocks/>
              </p:cNvSpPr>
              <p:nvPr/>
            </p:nvSpPr>
            <p:spPr bwMode="auto">
              <a:xfrm flipH="1">
                <a:off x="4565" y="2097"/>
                <a:ext cx="219" cy="606"/>
              </a:xfrm>
              <a:custGeom>
                <a:avLst/>
                <a:gdLst>
                  <a:gd name="T0" fmla="*/ 201 w 219"/>
                  <a:gd name="T1" fmla="*/ 0 h 606"/>
                  <a:gd name="T2" fmla="*/ 219 w 219"/>
                  <a:gd name="T3" fmla="*/ 0 h 606"/>
                  <a:gd name="T4" fmla="*/ 45 w 219"/>
                  <a:gd name="T5" fmla="*/ 606 h 606"/>
                  <a:gd name="T6" fmla="*/ 0 w 219"/>
                  <a:gd name="T7" fmla="*/ 606 h 606"/>
                  <a:gd name="T8" fmla="*/ 201 w 219"/>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9" h="606">
                    <a:moveTo>
                      <a:pt x="201" y="0"/>
                    </a:moveTo>
                    <a:lnTo>
                      <a:pt x="219" y="0"/>
                    </a:lnTo>
                    <a:lnTo>
                      <a:pt x="45" y="606"/>
                    </a:lnTo>
                    <a:lnTo>
                      <a:pt x="0" y="606"/>
                    </a:lnTo>
                    <a:lnTo>
                      <a:pt x="201"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87" name="Freeform 38"/>
              <p:cNvSpPr>
                <a:spLocks/>
              </p:cNvSpPr>
              <p:nvPr/>
            </p:nvSpPr>
            <p:spPr bwMode="auto">
              <a:xfrm flipH="1">
                <a:off x="4594" y="2096"/>
                <a:ext cx="251" cy="607"/>
              </a:xfrm>
              <a:custGeom>
                <a:avLst/>
                <a:gdLst>
                  <a:gd name="T0" fmla="*/ 233 w 251"/>
                  <a:gd name="T1" fmla="*/ 0 h 607"/>
                  <a:gd name="T2" fmla="*/ 251 w 251"/>
                  <a:gd name="T3" fmla="*/ 1 h 607"/>
                  <a:gd name="T4" fmla="*/ 45 w 251"/>
                  <a:gd name="T5" fmla="*/ 607 h 607"/>
                  <a:gd name="T6" fmla="*/ 0 w 251"/>
                  <a:gd name="T7" fmla="*/ 607 h 607"/>
                  <a:gd name="T8" fmla="*/ 233 w 251"/>
                  <a:gd name="T9" fmla="*/ 0 h 6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607">
                    <a:moveTo>
                      <a:pt x="233" y="0"/>
                    </a:moveTo>
                    <a:lnTo>
                      <a:pt x="251" y="1"/>
                    </a:lnTo>
                    <a:lnTo>
                      <a:pt x="45" y="607"/>
                    </a:lnTo>
                    <a:lnTo>
                      <a:pt x="0" y="607"/>
                    </a:lnTo>
                    <a:lnTo>
                      <a:pt x="233"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88" name="Freeform 39"/>
              <p:cNvSpPr>
                <a:spLocks/>
              </p:cNvSpPr>
              <p:nvPr/>
            </p:nvSpPr>
            <p:spPr bwMode="auto">
              <a:xfrm flipH="1">
                <a:off x="4624" y="2096"/>
                <a:ext cx="281" cy="607"/>
              </a:xfrm>
              <a:custGeom>
                <a:avLst/>
                <a:gdLst>
                  <a:gd name="T0" fmla="*/ 260 w 281"/>
                  <a:gd name="T1" fmla="*/ 1 h 607"/>
                  <a:gd name="T2" fmla="*/ 281 w 281"/>
                  <a:gd name="T3" fmla="*/ 0 h 607"/>
                  <a:gd name="T4" fmla="*/ 45 w 281"/>
                  <a:gd name="T5" fmla="*/ 607 h 607"/>
                  <a:gd name="T6" fmla="*/ 0 w 281"/>
                  <a:gd name="T7" fmla="*/ 607 h 607"/>
                  <a:gd name="T8" fmla="*/ 263 w 281"/>
                  <a:gd name="T9" fmla="*/ 0 h 607"/>
                  <a:gd name="T10" fmla="*/ 260 w 281"/>
                  <a:gd name="T11" fmla="*/ 1 h 6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607">
                    <a:moveTo>
                      <a:pt x="260" y="1"/>
                    </a:moveTo>
                    <a:lnTo>
                      <a:pt x="281" y="0"/>
                    </a:lnTo>
                    <a:lnTo>
                      <a:pt x="45" y="607"/>
                    </a:lnTo>
                    <a:lnTo>
                      <a:pt x="0" y="607"/>
                    </a:lnTo>
                    <a:lnTo>
                      <a:pt x="263" y="0"/>
                    </a:lnTo>
                    <a:lnTo>
                      <a:pt x="260" y="1"/>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89" name="Freeform 40"/>
              <p:cNvSpPr>
                <a:spLocks/>
              </p:cNvSpPr>
              <p:nvPr/>
            </p:nvSpPr>
            <p:spPr bwMode="auto">
              <a:xfrm flipH="1">
                <a:off x="4655" y="2097"/>
                <a:ext cx="312" cy="605"/>
              </a:xfrm>
              <a:custGeom>
                <a:avLst/>
                <a:gdLst>
                  <a:gd name="T0" fmla="*/ 297 w 312"/>
                  <a:gd name="T1" fmla="*/ 0 h 605"/>
                  <a:gd name="T2" fmla="*/ 312 w 312"/>
                  <a:gd name="T3" fmla="*/ 0 h 605"/>
                  <a:gd name="T4" fmla="*/ 45 w 312"/>
                  <a:gd name="T5" fmla="*/ 605 h 605"/>
                  <a:gd name="T6" fmla="*/ 0 w 312"/>
                  <a:gd name="T7" fmla="*/ 605 h 605"/>
                  <a:gd name="T8" fmla="*/ 297 w 312"/>
                  <a:gd name="T9" fmla="*/ 0 h 6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605">
                    <a:moveTo>
                      <a:pt x="297" y="0"/>
                    </a:moveTo>
                    <a:lnTo>
                      <a:pt x="312" y="0"/>
                    </a:lnTo>
                    <a:lnTo>
                      <a:pt x="45" y="605"/>
                    </a:lnTo>
                    <a:lnTo>
                      <a:pt x="0" y="605"/>
                    </a:lnTo>
                    <a:lnTo>
                      <a:pt x="297"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90" name="Freeform 41"/>
              <p:cNvSpPr>
                <a:spLocks/>
              </p:cNvSpPr>
              <p:nvPr/>
            </p:nvSpPr>
            <p:spPr bwMode="auto">
              <a:xfrm flipH="1">
                <a:off x="4684" y="2097"/>
                <a:ext cx="346" cy="605"/>
              </a:xfrm>
              <a:custGeom>
                <a:avLst/>
                <a:gdLst>
                  <a:gd name="T0" fmla="*/ 327 w 346"/>
                  <a:gd name="T1" fmla="*/ 2 h 605"/>
                  <a:gd name="T2" fmla="*/ 346 w 346"/>
                  <a:gd name="T3" fmla="*/ 0 h 605"/>
                  <a:gd name="T4" fmla="*/ 45 w 346"/>
                  <a:gd name="T5" fmla="*/ 605 h 605"/>
                  <a:gd name="T6" fmla="*/ 0 w 346"/>
                  <a:gd name="T7" fmla="*/ 605 h 605"/>
                  <a:gd name="T8" fmla="*/ 327 w 346"/>
                  <a:gd name="T9" fmla="*/ 2 h 6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6" h="605">
                    <a:moveTo>
                      <a:pt x="327" y="2"/>
                    </a:moveTo>
                    <a:lnTo>
                      <a:pt x="346" y="0"/>
                    </a:lnTo>
                    <a:lnTo>
                      <a:pt x="45" y="605"/>
                    </a:lnTo>
                    <a:lnTo>
                      <a:pt x="0" y="605"/>
                    </a:lnTo>
                    <a:lnTo>
                      <a:pt x="327" y="2"/>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91" name="Freeform 42"/>
              <p:cNvSpPr>
                <a:spLocks/>
              </p:cNvSpPr>
              <p:nvPr/>
            </p:nvSpPr>
            <p:spPr bwMode="auto">
              <a:xfrm flipH="1">
                <a:off x="4718" y="2097"/>
                <a:ext cx="377" cy="606"/>
              </a:xfrm>
              <a:custGeom>
                <a:avLst/>
                <a:gdLst>
                  <a:gd name="T0" fmla="*/ 360 w 377"/>
                  <a:gd name="T1" fmla="*/ 0 h 606"/>
                  <a:gd name="T2" fmla="*/ 377 w 377"/>
                  <a:gd name="T3" fmla="*/ 0 h 606"/>
                  <a:gd name="T4" fmla="*/ 45 w 377"/>
                  <a:gd name="T5" fmla="*/ 606 h 606"/>
                  <a:gd name="T6" fmla="*/ 0 w 377"/>
                  <a:gd name="T7" fmla="*/ 606 h 606"/>
                  <a:gd name="T8" fmla="*/ 360 w 377"/>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7" h="606">
                    <a:moveTo>
                      <a:pt x="360" y="0"/>
                    </a:moveTo>
                    <a:lnTo>
                      <a:pt x="377" y="0"/>
                    </a:lnTo>
                    <a:lnTo>
                      <a:pt x="45" y="606"/>
                    </a:lnTo>
                    <a:lnTo>
                      <a:pt x="0" y="606"/>
                    </a:lnTo>
                    <a:lnTo>
                      <a:pt x="360"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92" name="Freeform 43"/>
              <p:cNvSpPr>
                <a:spLocks/>
              </p:cNvSpPr>
              <p:nvPr/>
            </p:nvSpPr>
            <p:spPr bwMode="auto">
              <a:xfrm flipH="1">
                <a:off x="4748" y="2096"/>
                <a:ext cx="410" cy="607"/>
              </a:xfrm>
              <a:custGeom>
                <a:avLst/>
                <a:gdLst>
                  <a:gd name="T0" fmla="*/ 392 w 410"/>
                  <a:gd name="T1" fmla="*/ 0 h 607"/>
                  <a:gd name="T2" fmla="*/ 410 w 410"/>
                  <a:gd name="T3" fmla="*/ 0 h 607"/>
                  <a:gd name="T4" fmla="*/ 45 w 410"/>
                  <a:gd name="T5" fmla="*/ 607 h 607"/>
                  <a:gd name="T6" fmla="*/ 0 w 410"/>
                  <a:gd name="T7" fmla="*/ 607 h 607"/>
                  <a:gd name="T8" fmla="*/ 392 w 410"/>
                  <a:gd name="T9" fmla="*/ 0 h 6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0" h="607">
                    <a:moveTo>
                      <a:pt x="392" y="0"/>
                    </a:moveTo>
                    <a:lnTo>
                      <a:pt x="410" y="0"/>
                    </a:lnTo>
                    <a:lnTo>
                      <a:pt x="45" y="607"/>
                    </a:lnTo>
                    <a:lnTo>
                      <a:pt x="0" y="607"/>
                    </a:lnTo>
                    <a:lnTo>
                      <a:pt x="392"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93" name="Freeform 44"/>
              <p:cNvSpPr>
                <a:spLocks/>
              </p:cNvSpPr>
              <p:nvPr/>
            </p:nvSpPr>
            <p:spPr bwMode="auto">
              <a:xfrm flipH="1">
                <a:off x="4783" y="2099"/>
                <a:ext cx="438" cy="603"/>
              </a:xfrm>
              <a:custGeom>
                <a:avLst/>
                <a:gdLst>
                  <a:gd name="T0" fmla="*/ 420 w 438"/>
                  <a:gd name="T1" fmla="*/ 0 h 603"/>
                  <a:gd name="T2" fmla="*/ 438 w 438"/>
                  <a:gd name="T3" fmla="*/ 0 h 603"/>
                  <a:gd name="T4" fmla="*/ 45 w 438"/>
                  <a:gd name="T5" fmla="*/ 603 h 603"/>
                  <a:gd name="T6" fmla="*/ 0 w 438"/>
                  <a:gd name="T7" fmla="*/ 603 h 603"/>
                  <a:gd name="T8" fmla="*/ 420 w 438"/>
                  <a:gd name="T9" fmla="*/ 0 h 6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8" h="603">
                    <a:moveTo>
                      <a:pt x="420" y="0"/>
                    </a:moveTo>
                    <a:lnTo>
                      <a:pt x="438" y="0"/>
                    </a:lnTo>
                    <a:lnTo>
                      <a:pt x="45" y="603"/>
                    </a:lnTo>
                    <a:lnTo>
                      <a:pt x="0" y="603"/>
                    </a:lnTo>
                    <a:lnTo>
                      <a:pt x="420"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94" name="Freeform 45"/>
              <p:cNvSpPr>
                <a:spLocks/>
              </p:cNvSpPr>
              <p:nvPr/>
            </p:nvSpPr>
            <p:spPr bwMode="auto">
              <a:xfrm flipH="1">
                <a:off x="4813" y="2097"/>
                <a:ext cx="476" cy="605"/>
              </a:xfrm>
              <a:custGeom>
                <a:avLst/>
                <a:gdLst>
                  <a:gd name="T0" fmla="*/ 460 w 476"/>
                  <a:gd name="T1" fmla="*/ 0 h 605"/>
                  <a:gd name="T2" fmla="*/ 476 w 476"/>
                  <a:gd name="T3" fmla="*/ 2 h 605"/>
                  <a:gd name="T4" fmla="*/ 45 w 476"/>
                  <a:gd name="T5" fmla="*/ 605 h 605"/>
                  <a:gd name="T6" fmla="*/ 0 w 476"/>
                  <a:gd name="T7" fmla="*/ 605 h 605"/>
                  <a:gd name="T8" fmla="*/ 460 w 476"/>
                  <a:gd name="T9" fmla="*/ 0 h 6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 h="605">
                    <a:moveTo>
                      <a:pt x="460" y="0"/>
                    </a:moveTo>
                    <a:lnTo>
                      <a:pt x="476" y="2"/>
                    </a:lnTo>
                    <a:lnTo>
                      <a:pt x="45" y="605"/>
                    </a:lnTo>
                    <a:lnTo>
                      <a:pt x="0" y="605"/>
                    </a:lnTo>
                    <a:lnTo>
                      <a:pt x="460"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95" name="Freeform 46"/>
              <p:cNvSpPr>
                <a:spLocks/>
              </p:cNvSpPr>
              <p:nvPr/>
            </p:nvSpPr>
            <p:spPr bwMode="auto">
              <a:xfrm flipH="1">
                <a:off x="4841" y="2096"/>
                <a:ext cx="519" cy="606"/>
              </a:xfrm>
              <a:custGeom>
                <a:avLst/>
                <a:gdLst>
                  <a:gd name="T0" fmla="*/ 502 w 519"/>
                  <a:gd name="T1" fmla="*/ 0 h 606"/>
                  <a:gd name="T2" fmla="*/ 519 w 519"/>
                  <a:gd name="T3" fmla="*/ 1 h 606"/>
                  <a:gd name="T4" fmla="*/ 52 w 519"/>
                  <a:gd name="T5" fmla="*/ 606 h 606"/>
                  <a:gd name="T6" fmla="*/ 0 w 519"/>
                  <a:gd name="T7" fmla="*/ 606 h 606"/>
                  <a:gd name="T8" fmla="*/ 502 w 519"/>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606">
                    <a:moveTo>
                      <a:pt x="502" y="0"/>
                    </a:moveTo>
                    <a:lnTo>
                      <a:pt x="519" y="1"/>
                    </a:lnTo>
                    <a:lnTo>
                      <a:pt x="52" y="606"/>
                    </a:lnTo>
                    <a:lnTo>
                      <a:pt x="0" y="606"/>
                    </a:lnTo>
                    <a:lnTo>
                      <a:pt x="502"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96" name="Freeform 47"/>
              <p:cNvSpPr>
                <a:spLocks/>
              </p:cNvSpPr>
              <p:nvPr/>
            </p:nvSpPr>
            <p:spPr bwMode="auto">
              <a:xfrm flipH="1">
                <a:off x="4876" y="2096"/>
                <a:ext cx="556" cy="606"/>
              </a:xfrm>
              <a:custGeom>
                <a:avLst/>
                <a:gdLst>
                  <a:gd name="T0" fmla="*/ 535 w 556"/>
                  <a:gd name="T1" fmla="*/ 0 h 606"/>
                  <a:gd name="T2" fmla="*/ 556 w 556"/>
                  <a:gd name="T3" fmla="*/ 0 h 606"/>
                  <a:gd name="T4" fmla="*/ 52 w 556"/>
                  <a:gd name="T5" fmla="*/ 606 h 606"/>
                  <a:gd name="T6" fmla="*/ 0 w 556"/>
                  <a:gd name="T7" fmla="*/ 606 h 606"/>
                  <a:gd name="T8" fmla="*/ 535 w 55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606">
                    <a:moveTo>
                      <a:pt x="535" y="0"/>
                    </a:moveTo>
                    <a:lnTo>
                      <a:pt x="556" y="0"/>
                    </a:lnTo>
                    <a:lnTo>
                      <a:pt x="52" y="606"/>
                    </a:lnTo>
                    <a:lnTo>
                      <a:pt x="0" y="606"/>
                    </a:lnTo>
                    <a:lnTo>
                      <a:pt x="535"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97" name="Freeform 48"/>
              <p:cNvSpPr>
                <a:spLocks/>
              </p:cNvSpPr>
              <p:nvPr/>
            </p:nvSpPr>
            <p:spPr bwMode="auto">
              <a:xfrm flipH="1">
                <a:off x="4912" y="2096"/>
                <a:ext cx="589" cy="606"/>
              </a:xfrm>
              <a:custGeom>
                <a:avLst/>
                <a:gdLst>
                  <a:gd name="T0" fmla="*/ 574 w 589"/>
                  <a:gd name="T1" fmla="*/ 1 h 606"/>
                  <a:gd name="T2" fmla="*/ 589 w 589"/>
                  <a:gd name="T3" fmla="*/ 0 h 606"/>
                  <a:gd name="T4" fmla="*/ 52 w 589"/>
                  <a:gd name="T5" fmla="*/ 606 h 606"/>
                  <a:gd name="T6" fmla="*/ 0 w 589"/>
                  <a:gd name="T7" fmla="*/ 606 h 606"/>
                  <a:gd name="T8" fmla="*/ 574 w 589"/>
                  <a:gd name="T9" fmla="*/ 1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9" h="606">
                    <a:moveTo>
                      <a:pt x="574" y="1"/>
                    </a:moveTo>
                    <a:lnTo>
                      <a:pt x="589" y="0"/>
                    </a:lnTo>
                    <a:lnTo>
                      <a:pt x="52" y="606"/>
                    </a:lnTo>
                    <a:lnTo>
                      <a:pt x="0" y="606"/>
                    </a:lnTo>
                    <a:lnTo>
                      <a:pt x="574" y="1"/>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98" name="Freeform 49"/>
              <p:cNvSpPr>
                <a:spLocks/>
              </p:cNvSpPr>
              <p:nvPr/>
            </p:nvSpPr>
            <p:spPr bwMode="auto">
              <a:xfrm flipH="1">
                <a:off x="4937" y="2094"/>
                <a:ext cx="630" cy="607"/>
              </a:xfrm>
              <a:custGeom>
                <a:avLst/>
                <a:gdLst>
                  <a:gd name="T0" fmla="*/ 618 w 630"/>
                  <a:gd name="T1" fmla="*/ 0 h 607"/>
                  <a:gd name="T2" fmla="*/ 630 w 630"/>
                  <a:gd name="T3" fmla="*/ 2 h 607"/>
                  <a:gd name="T4" fmla="*/ 52 w 630"/>
                  <a:gd name="T5" fmla="*/ 607 h 607"/>
                  <a:gd name="T6" fmla="*/ 0 w 630"/>
                  <a:gd name="T7" fmla="*/ 607 h 607"/>
                  <a:gd name="T8" fmla="*/ 618 w 630"/>
                  <a:gd name="T9" fmla="*/ 0 h 6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0" h="607">
                    <a:moveTo>
                      <a:pt x="618" y="0"/>
                    </a:moveTo>
                    <a:lnTo>
                      <a:pt x="630" y="2"/>
                    </a:lnTo>
                    <a:lnTo>
                      <a:pt x="52" y="607"/>
                    </a:lnTo>
                    <a:lnTo>
                      <a:pt x="0" y="607"/>
                    </a:lnTo>
                    <a:lnTo>
                      <a:pt x="618"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99" name="Freeform 50"/>
              <p:cNvSpPr>
                <a:spLocks/>
              </p:cNvSpPr>
              <p:nvPr/>
            </p:nvSpPr>
            <p:spPr bwMode="auto">
              <a:xfrm flipH="1">
                <a:off x="4961" y="2093"/>
                <a:ext cx="673" cy="608"/>
              </a:xfrm>
              <a:custGeom>
                <a:avLst/>
                <a:gdLst>
                  <a:gd name="T0" fmla="*/ 659 w 673"/>
                  <a:gd name="T1" fmla="*/ 0 h 608"/>
                  <a:gd name="T2" fmla="*/ 673 w 673"/>
                  <a:gd name="T3" fmla="*/ 1 h 608"/>
                  <a:gd name="T4" fmla="*/ 52 w 673"/>
                  <a:gd name="T5" fmla="*/ 608 h 608"/>
                  <a:gd name="T6" fmla="*/ 0 w 673"/>
                  <a:gd name="T7" fmla="*/ 608 h 608"/>
                  <a:gd name="T8" fmla="*/ 659 w 673"/>
                  <a:gd name="T9" fmla="*/ 0 h 6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3" h="608">
                    <a:moveTo>
                      <a:pt x="659" y="0"/>
                    </a:moveTo>
                    <a:lnTo>
                      <a:pt x="673" y="1"/>
                    </a:lnTo>
                    <a:lnTo>
                      <a:pt x="52" y="608"/>
                    </a:lnTo>
                    <a:lnTo>
                      <a:pt x="0" y="608"/>
                    </a:lnTo>
                    <a:lnTo>
                      <a:pt x="659"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00" name="Freeform 51"/>
              <p:cNvSpPr>
                <a:spLocks/>
              </p:cNvSpPr>
              <p:nvPr/>
            </p:nvSpPr>
            <p:spPr bwMode="auto">
              <a:xfrm flipH="1">
                <a:off x="4984" y="2090"/>
                <a:ext cx="715" cy="611"/>
              </a:xfrm>
              <a:custGeom>
                <a:avLst/>
                <a:gdLst>
                  <a:gd name="T0" fmla="*/ 702 w 715"/>
                  <a:gd name="T1" fmla="*/ 0 h 611"/>
                  <a:gd name="T2" fmla="*/ 715 w 715"/>
                  <a:gd name="T3" fmla="*/ 0 h 611"/>
                  <a:gd name="T4" fmla="*/ 52 w 715"/>
                  <a:gd name="T5" fmla="*/ 611 h 611"/>
                  <a:gd name="T6" fmla="*/ 0 w 715"/>
                  <a:gd name="T7" fmla="*/ 611 h 611"/>
                  <a:gd name="T8" fmla="*/ 702 w 715"/>
                  <a:gd name="T9" fmla="*/ 0 h 6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5" h="611">
                    <a:moveTo>
                      <a:pt x="702" y="0"/>
                    </a:moveTo>
                    <a:lnTo>
                      <a:pt x="715" y="0"/>
                    </a:lnTo>
                    <a:lnTo>
                      <a:pt x="52" y="611"/>
                    </a:lnTo>
                    <a:lnTo>
                      <a:pt x="0" y="611"/>
                    </a:lnTo>
                    <a:lnTo>
                      <a:pt x="702"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01" name="Freeform 52"/>
              <p:cNvSpPr>
                <a:spLocks/>
              </p:cNvSpPr>
              <p:nvPr/>
            </p:nvSpPr>
            <p:spPr bwMode="auto">
              <a:xfrm>
                <a:off x="5012" y="2096"/>
                <a:ext cx="759" cy="607"/>
              </a:xfrm>
              <a:custGeom>
                <a:avLst/>
                <a:gdLst>
                  <a:gd name="T0" fmla="*/ 21 w 759"/>
                  <a:gd name="T1" fmla="*/ 0 h 607"/>
                  <a:gd name="T2" fmla="*/ 0 w 759"/>
                  <a:gd name="T3" fmla="*/ 0 h 607"/>
                  <a:gd name="T4" fmla="*/ 697 w 759"/>
                  <a:gd name="T5" fmla="*/ 605 h 607"/>
                  <a:gd name="T6" fmla="*/ 759 w 759"/>
                  <a:gd name="T7" fmla="*/ 607 h 607"/>
                  <a:gd name="T8" fmla="*/ 21 w 759"/>
                  <a:gd name="T9" fmla="*/ 0 h 6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9" h="607">
                    <a:moveTo>
                      <a:pt x="21" y="0"/>
                    </a:moveTo>
                    <a:lnTo>
                      <a:pt x="0" y="0"/>
                    </a:lnTo>
                    <a:lnTo>
                      <a:pt x="697" y="605"/>
                    </a:lnTo>
                    <a:lnTo>
                      <a:pt x="759" y="607"/>
                    </a:lnTo>
                    <a:lnTo>
                      <a:pt x="21"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774" name="Group 53"/>
            <p:cNvGrpSpPr>
              <a:grpSpLocks/>
            </p:cNvGrpSpPr>
            <p:nvPr/>
          </p:nvGrpSpPr>
          <p:grpSpPr bwMode="auto">
            <a:xfrm rot="10800000">
              <a:off x="3414" y="898"/>
              <a:ext cx="537" cy="2435"/>
              <a:chOff x="1284" y="1491"/>
              <a:chExt cx="601" cy="2435"/>
            </a:xfrm>
          </p:grpSpPr>
          <p:sp>
            <p:nvSpPr>
              <p:cNvPr id="33075" name="Freeform 54"/>
              <p:cNvSpPr>
                <a:spLocks/>
              </p:cNvSpPr>
              <p:nvPr/>
            </p:nvSpPr>
            <p:spPr bwMode="auto">
              <a:xfrm>
                <a:off x="1348" y="1492"/>
                <a:ext cx="537" cy="2434"/>
              </a:xfrm>
              <a:custGeom>
                <a:avLst/>
                <a:gdLst>
                  <a:gd name="T0" fmla="*/ 535 w 537"/>
                  <a:gd name="T1" fmla="*/ 1772 h 2434"/>
                  <a:gd name="T2" fmla="*/ 537 w 537"/>
                  <a:gd name="T3" fmla="*/ 638 h 2434"/>
                  <a:gd name="T4" fmla="*/ 0 w 537"/>
                  <a:gd name="T5" fmla="*/ 0 h 2434"/>
                  <a:gd name="T6" fmla="*/ 0 w 537"/>
                  <a:gd name="T7" fmla="*/ 2434 h 2434"/>
                  <a:gd name="T8" fmla="*/ 535 w 537"/>
                  <a:gd name="T9" fmla="*/ 1772 h 2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7" h="2434">
                    <a:moveTo>
                      <a:pt x="535" y="1772"/>
                    </a:moveTo>
                    <a:lnTo>
                      <a:pt x="537" y="638"/>
                    </a:lnTo>
                    <a:lnTo>
                      <a:pt x="0" y="0"/>
                    </a:lnTo>
                    <a:lnTo>
                      <a:pt x="0" y="2434"/>
                    </a:lnTo>
                    <a:lnTo>
                      <a:pt x="535" y="1772"/>
                    </a:lnTo>
                    <a:close/>
                  </a:path>
                </a:pathLst>
              </a:custGeom>
              <a:solidFill>
                <a:srgbClr val="F1F1F1"/>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76" name="Freeform 55"/>
              <p:cNvSpPr>
                <a:spLocks/>
              </p:cNvSpPr>
              <p:nvPr/>
            </p:nvSpPr>
            <p:spPr bwMode="auto">
              <a:xfrm>
                <a:off x="1284" y="1491"/>
                <a:ext cx="66" cy="2434"/>
              </a:xfrm>
              <a:custGeom>
                <a:avLst/>
                <a:gdLst>
                  <a:gd name="T0" fmla="*/ 66 w 66"/>
                  <a:gd name="T1" fmla="*/ 0 h 2434"/>
                  <a:gd name="T2" fmla="*/ 0 w 66"/>
                  <a:gd name="T3" fmla="*/ 3 h 2434"/>
                  <a:gd name="T4" fmla="*/ 3 w 66"/>
                  <a:gd name="T5" fmla="*/ 2430 h 2434"/>
                  <a:gd name="T6" fmla="*/ 60 w 66"/>
                  <a:gd name="T7" fmla="*/ 2434 h 2434"/>
                  <a:gd name="T8" fmla="*/ 66 w 66"/>
                  <a:gd name="T9" fmla="*/ 0 h 2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2434">
                    <a:moveTo>
                      <a:pt x="66" y="0"/>
                    </a:moveTo>
                    <a:lnTo>
                      <a:pt x="0" y="3"/>
                    </a:lnTo>
                    <a:lnTo>
                      <a:pt x="3" y="2430"/>
                    </a:lnTo>
                    <a:lnTo>
                      <a:pt x="60" y="2434"/>
                    </a:lnTo>
                    <a:lnTo>
                      <a:pt x="66"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775" name="Group 56"/>
            <p:cNvGrpSpPr>
              <a:grpSpLocks/>
            </p:cNvGrpSpPr>
            <p:nvPr/>
          </p:nvGrpSpPr>
          <p:grpSpPr bwMode="auto">
            <a:xfrm>
              <a:off x="1263" y="892"/>
              <a:ext cx="608" cy="2434"/>
              <a:chOff x="1443" y="952"/>
              <a:chExt cx="704" cy="2862"/>
            </a:xfrm>
          </p:grpSpPr>
          <p:sp>
            <p:nvSpPr>
              <p:cNvPr id="33017" name="Rectangle 57"/>
              <p:cNvSpPr>
                <a:spLocks noChangeArrowheads="1"/>
              </p:cNvSpPr>
              <p:nvPr/>
            </p:nvSpPr>
            <p:spPr bwMode="auto">
              <a:xfrm>
                <a:off x="1443" y="952"/>
                <a:ext cx="64" cy="286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3018" name="Freeform 58"/>
              <p:cNvSpPr>
                <a:spLocks/>
              </p:cNvSpPr>
              <p:nvPr/>
            </p:nvSpPr>
            <p:spPr bwMode="auto">
              <a:xfrm>
                <a:off x="1507" y="956"/>
                <a:ext cx="640" cy="2858"/>
              </a:xfrm>
              <a:custGeom>
                <a:avLst/>
                <a:gdLst>
                  <a:gd name="T0" fmla="*/ 1 w 640"/>
                  <a:gd name="T1" fmla="*/ 0 h 2858"/>
                  <a:gd name="T2" fmla="*/ 640 w 640"/>
                  <a:gd name="T3" fmla="*/ 792 h 2858"/>
                  <a:gd name="T4" fmla="*/ 631 w 640"/>
                  <a:gd name="T5" fmla="*/ 2099 h 2858"/>
                  <a:gd name="T6" fmla="*/ 0 w 640"/>
                  <a:gd name="T7" fmla="*/ 2858 h 28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0" h="2858">
                    <a:moveTo>
                      <a:pt x="1" y="0"/>
                    </a:moveTo>
                    <a:lnTo>
                      <a:pt x="640" y="792"/>
                    </a:lnTo>
                    <a:lnTo>
                      <a:pt x="631" y="2099"/>
                    </a:lnTo>
                    <a:lnTo>
                      <a:pt x="0" y="2858"/>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3019" name="Group 59"/>
              <p:cNvGrpSpPr>
                <a:grpSpLocks/>
              </p:cNvGrpSpPr>
              <p:nvPr/>
            </p:nvGrpSpPr>
            <p:grpSpPr bwMode="auto">
              <a:xfrm>
                <a:off x="1547" y="1062"/>
                <a:ext cx="40" cy="2675"/>
                <a:chOff x="1512" y="1216"/>
                <a:chExt cx="40" cy="2675"/>
              </a:xfrm>
            </p:grpSpPr>
            <p:sp>
              <p:nvSpPr>
                <p:cNvPr id="33072" name="Freeform 60"/>
                <p:cNvSpPr>
                  <a:spLocks/>
                </p:cNvSpPr>
                <p:nvPr/>
              </p:nvSpPr>
              <p:spPr bwMode="auto">
                <a:xfrm>
                  <a:off x="1512" y="1216"/>
                  <a:ext cx="39" cy="2675"/>
                </a:xfrm>
                <a:custGeom>
                  <a:avLst/>
                  <a:gdLst>
                    <a:gd name="T0" fmla="*/ 6 w 39"/>
                    <a:gd name="T1" fmla="*/ 0 h 2675"/>
                    <a:gd name="T2" fmla="*/ 36 w 39"/>
                    <a:gd name="T3" fmla="*/ 38 h 2675"/>
                    <a:gd name="T4" fmla="*/ 39 w 39"/>
                    <a:gd name="T5" fmla="*/ 2618 h 2675"/>
                    <a:gd name="T6" fmla="*/ 0 w 39"/>
                    <a:gd name="T7" fmla="*/ 2675 h 2675"/>
                    <a:gd name="T8" fmla="*/ 6 w 39"/>
                    <a:gd name="T9" fmla="*/ 0 h 2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675">
                      <a:moveTo>
                        <a:pt x="6" y="0"/>
                      </a:moveTo>
                      <a:lnTo>
                        <a:pt x="36" y="38"/>
                      </a:lnTo>
                      <a:lnTo>
                        <a:pt x="39" y="2618"/>
                      </a:lnTo>
                      <a:lnTo>
                        <a:pt x="0" y="2675"/>
                      </a:lnTo>
                      <a:lnTo>
                        <a:pt x="6"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73" name="Freeform 61"/>
                <p:cNvSpPr>
                  <a:spLocks/>
                </p:cNvSpPr>
                <p:nvPr/>
              </p:nvSpPr>
              <p:spPr bwMode="auto">
                <a:xfrm>
                  <a:off x="1513" y="3840"/>
                  <a:ext cx="39" cy="1"/>
                </a:xfrm>
                <a:custGeom>
                  <a:avLst/>
                  <a:gdLst>
                    <a:gd name="T0" fmla="*/ 39 w 39"/>
                    <a:gd name="T1" fmla="*/ 0 h 1"/>
                    <a:gd name="T2" fmla="*/ 38 w 39"/>
                    <a:gd name="T3" fmla="*/ 0 h 1"/>
                    <a:gd name="T4" fmla="*/ 17 w 39"/>
                    <a:gd name="T5" fmla="*/ 0 h 1"/>
                    <a:gd name="T6" fmla="*/ 0 w 39"/>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1">
                      <a:moveTo>
                        <a:pt x="39" y="0"/>
                      </a:moveTo>
                      <a:lnTo>
                        <a:pt x="38" y="0"/>
                      </a:lnTo>
                      <a:lnTo>
                        <a:pt x="17" y="0"/>
                      </a:lnTo>
                      <a:lnTo>
                        <a:pt x="0" y="1"/>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74" name="Line 62"/>
                <p:cNvSpPr>
                  <a:spLocks noChangeShapeType="1"/>
                </p:cNvSpPr>
                <p:nvPr/>
              </p:nvSpPr>
              <p:spPr bwMode="auto">
                <a:xfrm flipH="1">
                  <a:off x="1518" y="1257"/>
                  <a:ext cx="3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020" name="Group 63"/>
              <p:cNvGrpSpPr>
                <a:grpSpLocks/>
              </p:cNvGrpSpPr>
              <p:nvPr/>
            </p:nvGrpSpPr>
            <p:grpSpPr bwMode="auto">
              <a:xfrm>
                <a:off x="1599" y="1113"/>
                <a:ext cx="36" cy="2561"/>
                <a:chOff x="1512" y="1216"/>
                <a:chExt cx="40" cy="2675"/>
              </a:xfrm>
            </p:grpSpPr>
            <p:sp>
              <p:nvSpPr>
                <p:cNvPr id="33069" name="Freeform 64"/>
                <p:cNvSpPr>
                  <a:spLocks/>
                </p:cNvSpPr>
                <p:nvPr/>
              </p:nvSpPr>
              <p:spPr bwMode="auto">
                <a:xfrm>
                  <a:off x="1512" y="1216"/>
                  <a:ext cx="39" cy="2675"/>
                </a:xfrm>
                <a:custGeom>
                  <a:avLst/>
                  <a:gdLst>
                    <a:gd name="T0" fmla="*/ 6 w 39"/>
                    <a:gd name="T1" fmla="*/ 0 h 2675"/>
                    <a:gd name="T2" fmla="*/ 36 w 39"/>
                    <a:gd name="T3" fmla="*/ 38 h 2675"/>
                    <a:gd name="T4" fmla="*/ 39 w 39"/>
                    <a:gd name="T5" fmla="*/ 2618 h 2675"/>
                    <a:gd name="T6" fmla="*/ 0 w 39"/>
                    <a:gd name="T7" fmla="*/ 2675 h 2675"/>
                    <a:gd name="T8" fmla="*/ 6 w 39"/>
                    <a:gd name="T9" fmla="*/ 0 h 2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675">
                      <a:moveTo>
                        <a:pt x="6" y="0"/>
                      </a:moveTo>
                      <a:lnTo>
                        <a:pt x="36" y="38"/>
                      </a:lnTo>
                      <a:lnTo>
                        <a:pt x="39" y="2618"/>
                      </a:lnTo>
                      <a:lnTo>
                        <a:pt x="0" y="2675"/>
                      </a:lnTo>
                      <a:lnTo>
                        <a:pt x="6"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70" name="Freeform 65"/>
                <p:cNvSpPr>
                  <a:spLocks/>
                </p:cNvSpPr>
                <p:nvPr/>
              </p:nvSpPr>
              <p:spPr bwMode="auto">
                <a:xfrm>
                  <a:off x="1513" y="3840"/>
                  <a:ext cx="39" cy="1"/>
                </a:xfrm>
                <a:custGeom>
                  <a:avLst/>
                  <a:gdLst>
                    <a:gd name="T0" fmla="*/ 39 w 39"/>
                    <a:gd name="T1" fmla="*/ 0 h 1"/>
                    <a:gd name="T2" fmla="*/ 38 w 39"/>
                    <a:gd name="T3" fmla="*/ 0 h 1"/>
                    <a:gd name="T4" fmla="*/ 17 w 39"/>
                    <a:gd name="T5" fmla="*/ 0 h 1"/>
                    <a:gd name="T6" fmla="*/ 0 w 39"/>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1">
                      <a:moveTo>
                        <a:pt x="39" y="0"/>
                      </a:moveTo>
                      <a:lnTo>
                        <a:pt x="38" y="0"/>
                      </a:lnTo>
                      <a:lnTo>
                        <a:pt x="17" y="0"/>
                      </a:lnTo>
                      <a:lnTo>
                        <a:pt x="0" y="1"/>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71" name="Line 66"/>
                <p:cNvSpPr>
                  <a:spLocks noChangeShapeType="1"/>
                </p:cNvSpPr>
                <p:nvPr/>
              </p:nvSpPr>
              <p:spPr bwMode="auto">
                <a:xfrm flipH="1">
                  <a:off x="1518" y="1257"/>
                  <a:ext cx="3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021" name="Group 67"/>
              <p:cNvGrpSpPr>
                <a:grpSpLocks/>
              </p:cNvGrpSpPr>
              <p:nvPr/>
            </p:nvGrpSpPr>
            <p:grpSpPr bwMode="auto">
              <a:xfrm>
                <a:off x="1649" y="1164"/>
                <a:ext cx="34" cy="2444"/>
                <a:chOff x="1512" y="1216"/>
                <a:chExt cx="40" cy="2675"/>
              </a:xfrm>
            </p:grpSpPr>
            <p:sp>
              <p:nvSpPr>
                <p:cNvPr id="33066" name="Freeform 68"/>
                <p:cNvSpPr>
                  <a:spLocks/>
                </p:cNvSpPr>
                <p:nvPr/>
              </p:nvSpPr>
              <p:spPr bwMode="auto">
                <a:xfrm>
                  <a:off x="1512" y="1216"/>
                  <a:ext cx="39" cy="2675"/>
                </a:xfrm>
                <a:custGeom>
                  <a:avLst/>
                  <a:gdLst>
                    <a:gd name="T0" fmla="*/ 6 w 39"/>
                    <a:gd name="T1" fmla="*/ 0 h 2675"/>
                    <a:gd name="T2" fmla="*/ 36 w 39"/>
                    <a:gd name="T3" fmla="*/ 38 h 2675"/>
                    <a:gd name="T4" fmla="*/ 39 w 39"/>
                    <a:gd name="T5" fmla="*/ 2618 h 2675"/>
                    <a:gd name="T6" fmla="*/ 0 w 39"/>
                    <a:gd name="T7" fmla="*/ 2675 h 2675"/>
                    <a:gd name="T8" fmla="*/ 6 w 39"/>
                    <a:gd name="T9" fmla="*/ 0 h 2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675">
                      <a:moveTo>
                        <a:pt x="6" y="0"/>
                      </a:moveTo>
                      <a:lnTo>
                        <a:pt x="36" y="38"/>
                      </a:lnTo>
                      <a:lnTo>
                        <a:pt x="39" y="2618"/>
                      </a:lnTo>
                      <a:lnTo>
                        <a:pt x="0" y="2675"/>
                      </a:lnTo>
                      <a:lnTo>
                        <a:pt x="6"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67" name="Freeform 69"/>
                <p:cNvSpPr>
                  <a:spLocks/>
                </p:cNvSpPr>
                <p:nvPr/>
              </p:nvSpPr>
              <p:spPr bwMode="auto">
                <a:xfrm>
                  <a:off x="1513" y="3840"/>
                  <a:ext cx="39" cy="1"/>
                </a:xfrm>
                <a:custGeom>
                  <a:avLst/>
                  <a:gdLst>
                    <a:gd name="T0" fmla="*/ 39 w 39"/>
                    <a:gd name="T1" fmla="*/ 0 h 1"/>
                    <a:gd name="T2" fmla="*/ 38 w 39"/>
                    <a:gd name="T3" fmla="*/ 0 h 1"/>
                    <a:gd name="T4" fmla="*/ 17 w 39"/>
                    <a:gd name="T5" fmla="*/ 0 h 1"/>
                    <a:gd name="T6" fmla="*/ 0 w 39"/>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1">
                      <a:moveTo>
                        <a:pt x="39" y="0"/>
                      </a:moveTo>
                      <a:lnTo>
                        <a:pt x="38" y="0"/>
                      </a:lnTo>
                      <a:lnTo>
                        <a:pt x="17" y="0"/>
                      </a:lnTo>
                      <a:lnTo>
                        <a:pt x="0" y="1"/>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68" name="Line 70"/>
                <p:cNvSpPr>
                  <a:spLocks noChangeShapeType="1"/>
                </p:cNvSpPr>
                <p:nvPr/>
              </p:nvSpPr>
              <p:spPr bwMode="auto">
                <a:xfrm flipH="1">
                  <a:off x="1518" y="1257"/>
                  <a:ext cx="3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022" name="Group 71"/>
              <p:cNvGrpSpPr>
                <a:grpSpLocks/>
              </p:cNvGrpSpPr>
              <p:nvPr/>
            </p:nvGrpSpPr>
            <p:grpSpPr bwMode="auto">
              <a:xfrm>
                <a:off x="1697" y="1230"/>
                <a:ext cx="31" cy="2327"/>
                <a:chOff x="1512" y="1216"/>
                <a:chExt cx="40" cy="2675"/>
              </a:xfrm>
            </p:grpSpPr>
            <p:sp>
              <p:nvSpPr>
                <p:cNvPr id="33063" name="Freeform 72"/>
                <p:cNvSpPr>
                  <a:spLocks/>
                </p:cNvSpPr>
                <p:nvPr/>
              </p:nvSpPr>
              <p:spPr bwMode="auto">
                <a:xfrm>
                  <a:off x="1512" y="1216"/>
                  <a:ext cx="39" cy="2675"/>
                </a:xfrm>
                <a:custGeom>
                  <a:avLst/>
                  <a:gdLst>
                    <a:gd name="T0" fmla="*/ 6 w 39"/>
                    <a:gd name="T1" fmla="*/ 0 h 2675"/>
                    <a:gd name="T2" fmla="*/ 36 w 39"/>
                    <a:gd name="T3" fmla="*/ 38 h 2675"/>
                    <a:gd name="T4" fmla="*/ 39 w 39"/>
                    <a:gd name="T5" fmla="*/ 2618 h 2675"/>
                    <a:gd name="T6" fmla="*/ 0 w 39"/>
                    <a:gd name="T7" fmla="*/ 2675 h 2675"/>
                    <a:gd name="T8" fmla="*/ 6 w 39"/>
                    <a:gd name="T9" fmla="*/ 0 h 2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675">
                      <a:moveTo>
                        <a:pt x="6" y="0"/>
                      </a:moveTo>
                      <a:lnTo>
                        <a:pt x="36" y="38"/>
                      </a:lnTo>
                      <a:lnTo>
                        <a:pt x="39" y="2618"/>
                      </a:lnTo>
                      <a:lnTo>
                        <a:pt x="0" y="2675"/>
                      </a:lnTo>
                      <a:lnTo>
                        <a:pt x="6"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64" name="Freeform 73"/>
                <p:cNvSpPr>
                  <a:spLocks/>
                </p:cNvSpPr>
                <p:nvPr/>
              </p:nvSpPr>
              <p:spPr bwMode="auto">
                <a:xfrm>
                  <a:off x="1513" y="3840"/>
                  <a:ext cx="39" cy="1"/>
                </a:xfrm>
                <a:custGeom>
                  <a:avLst/>
                  <a:gdLst>
                    <a:gd name="T0" fmla="*/ 39 w 39"/>
                    <a:gd name="T1" fmla="*/ 0 h 1"/>
                    <a:gd name="T2" fmla="*/ 38 w 39"/>
                    <a:gd name="T3" fmla="*/ 0 h 1"/>
                    <a:gd name="T4" fmla="*/ 17 w 39"/>
                    <a:gd name="T5" fmla="*/ 0 h 1"/>
                    <a:gd name="T6" fmla="*/ 0 w 39"/>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1">
                      <a:moveTo>
                        <a:pt x="39" y="0"/>
                      </a:moveTo>
                      <a:lnTo>
                        <a:pt x="38" y="0"/>
                      </a:lnTo>
                      <a:lnTo>
                        <a:pt x="17" y="0"/>
                      </a:lnTo>
                      <a:lnTo>
                        <a:pt x="0" y="1"/>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65" name="Line 74"/>
                <p:cNvSpPr>
                  <a:spLocks noChangeShapeType="1"/>
                </p:cNvSpPr>
                <p:nvPr/>
              </p:nvSpPr>
              <p:spPr bwMode="auto">
                <a:xfrm flipH="1">
                  <a:off x="1518" y="1257"/>
                  <a:ext cx="3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023" name="Group 75"/>
              <p:cNvGrpSpPr>
                <a:grpSpLocks/>
              </p:cNvGrpSpPr>
              <p:nvPr/>
            </p:nvGrpSpPr>
            <p:grpSpPr bwMode="auto">
              <a:xfrm>
                <a:off x="1745" y="1290"/>
                <a:ext cx="27" cy="2207"/>
                <a:chOff x="1512" y="1216"/>
                <a:chExt cx="40" cy="2675"/>
              </a:xfrm>
            </p:grpSpPr>
            <p:sp>
              <p:nvSpPr>
                <p:cNvPr id="33060" name="Freeform 76"/>
                <p:cNvSpPr>
                  <a:spLocks/>
                </p:cNvSpPr>
                <p:nvPr/>
              </p:nvSpPr>
              <p:spPr bwMode="auto">
                <a:xfrm>
                  <a:off x="1512" y="1216"/>
                  <a:ext cx="39" cy="2675"/>
                </a:xfrm>
                <a:custGeom>
                  <a:avLst/>
                  <a:gdLst>
                    <a:gd name="T0" fmla="*/ 6 w 39"/>
                    <a:gd name="T1" fmla="*/ 0 h 2675"/>
                    <a:gd name="T2" fmla="*/ 36 w 39"/>
                    <a:gd name="T3" fmla="*/ 38 h 2675"/>
                    <a:gd name="T4" fmla="*/ 39 w 39"/>
                    <a:gd name="T5" fmla="*/ 2618 h 2675"/>
                    <a:gd name="T6" fmla="*/ 0 w 39"/>
                    <a:gd name="T7" fmla="*/ 2675 h 2675"/>
                    <a:gd name="T8" fmla="*/ 6 w 39"/>
                    <a:gd name="T9" fmla="*/ 0 h 2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675">
                      <a:moveTo>
                        <a:pt x="6" y="0"/>
                      </a:moveTo>
                      <a:lnTo>
                        <a:pt x="36" y="38"/>
                      </a:lnTo>
                      <a:lnTo>
                        <a:pt x="39" y="2618"/>
                      </a:lnTo>
                      <a:lnTo>
                        <a:pt x="0" y="2675"/>
                      </a:lnTo>
                      <a:lnTo>
                        <a:pt x="6"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61" name="Freeform 77"/>
                <p:cNvSpPr>
                  <a:spLocks/>
                </p:cNvSpPr>
                <p:nvPr/>
              </p:nvSpPr>
              <p:spPr bwMode="auto">
                <a:xfrm>
                  <a:off x="1513" y="3840"/>
                  <a:ext cx="39" cy="1"/>
                </a:xfrm>
                <a:custGeom>
                  <a:avLst/>
                  <a:gdLst>
                    <a:gd name="T0" fmla="*/ 39 w 39"/>
                    <a:gd name="T1" fmla="*/ 0 h 1"/>
                    <a:gd name="T2" fmla="*/ 38 w 39"/>
                    <a:gd name="T3" fmla="*/ 0 h 1"/>
                    <a:gd name="T4" fmla="*/ 17 w 39"/>
                    <a:gd name="T5" fmla="*/ 0 h 1"/>
                    <a:gd name="T6" fmla="*/ 0 w 39"/>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1">
                      <a:moveTo>
                        <a:pt x="39" y="0"/>
                      </a:moveTo>
                      <a:lnTo>
                        <a:pt x="38" y="0"/>
                      </a:lnTo>
                      <a:lnTo>
                        <a:pt x="17" y="0"/>
                      </a:lnTo>
                      <a:lnTo>
                        <a:pt x="0" y="1"/>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62" name="Line 78"/>
                <p:cNvSpPr>
                  <a:spLocks noChangeShapeType="1"/>
                </p:cNvSpPr>
                <p:nvPr/>
              </p:nvSpPr>
              <p:spPr bwMode="auto">
                <a:xfrm flipH="1">
                  <a:off x="1518" y="1257"/>
                  <a:ext cx="3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024" name="Group 79"/>
              <p:cNvGrpSpPr>
                <a:grpSpLocks/>
              </p:cNvGrpSpPr>
              <p:nvPr/>
            </p:nvGrpSpPr>
            <p:grpSpPr bwMode="auto">
              <a:xfrm>
                <a:off x="1787" y="1335"/>
                <a:ext cx="27" cy="2114"/>
                <a:chOff x="1512" y="1216"/>
                <a:chExt cx="40" cy="2675"/>
              </a:xfrm>
            </p:grpSpPr>
            <p:sp>
              <p:nvSpPr>
                <p:cNvPr id="33057" name="Freeform 80"/>
                <p:cNvSpPr>
                  <a:spLocks/>
                </p:cNvSpPr>
                <p:nvPr/>
              </p:nvSpPr>
              <p:spPr bwMode="auto">
                <a:xfrm>
                  <a:off x="1512" y="1216"/>
                  <a:ext cx="39" cy="2675"/>
                </a:xfrm>
                <a:custGeom>
                  <a:avLst/>
                  <a:gdLst>
                    <a:gd name="T0" fmla="*/ 6 w 39"/>
                    <a:gd name="T1" fmla="*/ 0 h 2675"/>
                    <a:gd name="T2" fmla="*/ 36 w 39"/>
                    <a:gd name="T3" fmla="*/ 38 h 2675"/>
                    <a:gd name="T4" fmla="*/ 39 w 39"/>
                    <a:gd name="T5" fmla="*/ 2618 h 2675"/>
                    <a:gd name="T6" fmla="*/ 0 w 39"/>
                    <a:gd name="T7" fmla="*/ 2675 h 2675"/>
                    <a:gd name="T8" fmla="*/ 6 w 39"/>
                    <a:gd name="T9" fmla="*/ 0 h 2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675">
                      <a:moveTo>
                        <a:pt x="6" y="0"/>
                      </a:moveTo>
                      <a:lnTo>
                        <a:pt x="36" y="38"/>
                      </a:lnTo>
                      <a:lnTo>
                        <a:pt x="39" y="2618"/>
                      </a:lnTo>
                      <a:lnTo>
                        <a:pt x="0" y="2675"/>
                      </a:lnTo>
                      <a:lnTo>
                        <a:pt x="6"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58" name="Freeform 81"/>
                <p:cNvSpPr>
                  <a:spLocks/>
                </p:cNvSpPr>
                <p:nvPr/>
              </p:nvSpPr>
              <p:spPr bwMode="auto">
                <a:xfrm>
                  <a:off x="1513" y="3840"/>
                  <a:ext cx="39" cy="1"/>
                </a:xfrm>
                <a:custGeom>
                  <a:avLst/>
                  <a:gdLst>
                    <a:gd name="T0" fmla="*/ 39 w 39"/>
                    <a:gd name="T1" fmla="*/ 0 h 1"/>
                    <a:gd name="T2" fmla="*/ 38 w 39"/>
                    <a:gd name="T3" fmla="*/ 0 h 1"/>
                    <a:gd name="T4" fmla="*/ 17 w 39"/>
                    <a:gd name="T5" fmla="*/ 0 h 1"/>
                    <a:gd name="T6" fmla="*/ 0 w 39"/>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1">
                      <a:moveTo>
                        <a:pt x="39" y="0"/>
                      </a:moveTo>
                      <a:lnTo>
                        <a:pt x="38" y="0"/>
                      </a:lnTo>
                      <a:lnTo>
                        <a:pt x="17" y="0"/>
                      </a:lnTo>
                      <a:lnTo>
                        <a:pt x="0" y="1"/>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59" name="Line 82"/>
                <p:cNvSpPr>
                  <a:spLocks noChangeShapeType="1"/>
                </p:cNvSpPr>
                <p:nvPr/>
              </p:nvSpPr>
              <p:spPr bwMode="auto">
                <a:xfrm flipH="1">
                  <a:off x="1518" y="1257"/>
                  <a:ext cx="3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025" name="Group 83"/>
              <p:cNvGrpSpPr>
                <a:grpSpLocks/>
              </p:cNvGrpSpPr>
              <p:nvPr/>
            </p:nvGrpSpPr>
            <p:grpSpPr bwMode="auto">
              <a:xfrm>
                <a:off x="1829" y="1401"/>
                <a:ext cx="27" cy="2000"/>
                <a:chOff x="1512" y="1216"/>
                <a:chExt cx="40" cy="2675"/>
              </a:xfrm>
            </p:grpSpPr>
            <p:sp>
              <p:nvSpPr>
                <p:cNvPr id="33054" name="Freeform 84"/>
                <p:cNvSpPr>
                  <a:spLocks/>
                </p:cNvSpPr>
                <p:nvPr/>
              </p:nvSpPr>
              <p:spPr bwMode="auto">
                <a:xfrm>
                  <a:off x="1512" y="1216"/>
                  <a:ext cx="39" cy="2675"/>
                </a:xfrm>
                <a:custGeom>
                  <a:avLst/>
                  <a:gdLst>
                    <a:gd name="T0" fmla="*/ 6 w 39"/>
                    <a:gd name="T1" fmla="*/ 0 h 2675"/>
                    <a:gd name="T2" fmla="*/ 36 w 39"/>
                    <a:gd name="T3" fmla="*/ 38 h 2675"/>
                    <a:gd name="T4" fmla="*/ 39 w 39"/>
                    <a:gd name="T5" fmla="*/ 2618 h 2675"/>
                    <a:gd name="T6" fmla="*/ 0 w 39"/>
                    <a:gd name="T7" fmla="*/ 2675 h 2675"/>
                    <a:gd name="T8" fmla="*/ 6 w 39"/>
                    <a:gd name="T9" fmla="*/ 0 h 2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675">
                      <a:moveTo>
                        <a:pt x="6" y="0"/>
                      </a:moveTo>
                      <a:lnTo>
                        <a:pt x="36" y="38"/>
                      </a:lnTo>
                      <a:lnTo>
                        <a:pt x="39" y="2618"/>
                      </a:lnTo>
                      <a:lnTo>
                        <a:pt x="0" y="2675"/>
                      </a:lnTo>
                      <a:lnTo>
                        <a:pt x="6"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55" name="Freeform 85"/>
                <p:cNvSpPr>
                  <a:spLocks/>
                </p:cNvSpPr>
                <p:nvPr/>
              </p:nvSpPr>
              <p:spPr bwMode="auto">
                <a:xfrm>
                  <a:off x="1513" y="3840"/>
                  <a:ext cx="39" cy="1"/>
                </a:xfrm>
                <a:custGeom>
                  <a:avLst/>
                  <a:gdLst>
                    <a:gd name="T0" fmla="*/ 39 w 39"/>
                    <a:gd name="T1" fmla="*/ 0 h 1"/>
                    <a:gd name="T2" fmla="*/ 38 w 39"/>
                    <a:gd name="T3" fmla="*/ 0 h 1"/>
                    <a:gd name="T4" fmla="*/ 17 w 39"/>
                    <a:gd name="T5" fmla="*/ 0 h 1"/>
                    <a:gd name="T6" fmla="*/ 0 w 39"/>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1">
                      <a:moveTo>
                        <a:pt x="39" y="0"/>
                      </a:moveTo>
                      <a:lnTo>
                        <a:pt x="38" y="0"/>
                      </a:lnTo>
                      <a:lnTo>
                        <a:pt x="17" y="0"/>
                      </a:lnTo>
                      <a:lnTo>
                        <a:pt x="0" y="1"/>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56" name="Line 86"/>
                <p:cNvSpPr>
                  <a:spLocks noChangeShapeType="1"/>
                </p:cNvSpPr>
                <p:nvPr/>
              </p:nvSpPr>
              <p:spPr bwMode="auto">
                <a:xfrm flipH="1">
                  <a:off x="1518" y="1257"/>
                  <a:ext cx="3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026" name="Group 87"/>
              <p:cNvGrpSpPr>
                <a:grpSpLocks/>
              </p:cNvGrpSpPr>
              <p:nvPr/>
            </p:nvGrpSpPr>
            <p:grpSpPr bwMode="auto">
              <a:xfrm>
                <a:off x="1865" y="1449"/>
                <a:ext cx="30" cy="1907"/>
                <a:chOff x="1512" y="1216"/>
                <a:chExt cx="40" cy="2675"/>
              </a:xfrm>
            </p:grpSpPr>
            <p:sp>
              <p:nvSpPr>
                <p:cNvPr id="33051" name="Freeform 88"/>
                <p:cNvSpPr>
                  <a:spLocks/>
                </p:cNvSpPr>
                <p:nvPr/>
              </p:nvSpPr>
              <p:spPr bwMode="auto">
                <a:xfrm>
                  <a:off x="1512" y="1216"/>
                  <a:ext cx="39" cy="2675"/>
                </a:xfrm>
                <a:custGeom>
                  <a:avLst/>
                  <a:gdLst>
                    <a:gd name="T0" fmla="*/ 6 w 39"/>
                    <a:gd name="T1" fmla="*/ 0 h 2675"/>
                    <a:gd name="T2" fmla="*/ 36 w 39"/>
                    <a:gd name="T3" fmla="*/ 38 h 2675"/>
                    <a:gd name="T4" fmla="*/ 39 w 39"/>
                    <a:gd name="T5" fmla="*/ 2618 h 2675"/>
                    <a:gd name="T6" fmla="*/ 0 w 39"/>
                    <a:gd name="T7" fmla="*/ 2675 h 2675"/>
                    <a:gd name="T8" fmla="*/ 6 w 39"/>
                    <a:gd name="T9" fmla="*/ 0 h 2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675">
                      <a:moveTo>
                        <a:pt x="6" y="0"/>
                      </a:moveTo>
                      <a:lnTo>
                        <a:pt x="36" y="38"/>
                      </a:lnTo>
                      <a:lnTo>
                        <a:pt x="39" y="2618"/>
                      </a:lnTo>
                      <a:lnTo>
                        <a:pt x="0" y="2675"/>
                      </a:lnTo>
                      <a:lnTo>
                        <a:pt x="6"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52" name="Freeform 89"/>
                <p:cNvSpPr>
                  <a:spLocks/>
                </p:cNvSpPr>
                <p:nvPr/>
              </p:nvSpPr>
              <p:spPr bwMode="auto">
                <a:xfrm>
                  <a:off x="1513" y="3840"/>
                  <a:ext cx="39" cy="1"/>
                </a:xfrm>
                <a:custGeom>
                  <a:avLst/>
                  <a:gdLst>
                    <a:gd name="T0" fmla="*/ 39 w 39"/>
                    <a:gd name="T1" fmla="*/ 0 h 1"/>
                    <a:gd name="T2" fmla="*/ 38 w 39"/>
                    <a:gd name="T3" fmla="*/ 0 h 1"/>
                    <a:gd name="T4" fmla="*/ 17 w 39"/>
                    <a:gd name="T5" fmla="*/ 0 h 1"/>
                    <a:gd name="T6" fmla="*/ 0 w 39"/>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1">
                      <a:moveTo>
                        <a:pt x="39" y="0"/>
                      </a:moveTo>
                      <a:lnTo>
                        <a:pt x="38" y="0"/>
                      </a:lnTo>
                      <a:lnTo>
                        <a:pt x="17" y="0"/>
                      </a:lnTo>
                      <a:lnTo>
                        <a:pt x="0" y="1"/>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53" name="Line 90"/>
                <p:cNvSpPr>
                  <a:spLocks noChangeShapeType="1"/>
                </p:cNvSpPr>
                <p:nvPr/>
              </p:nvSpPr>
              <p:spPr bwMode="auto">
                <a:xfrm flipH="1">
                  <a:off x="1518" y="1257"/>
                  <a:ext cx="3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027" name="Group 91"/>
              <p:cNvGrpSpPr>
                <a:grpSpLocks/>
              </p:cNvGrpSpPr>
              <p:nvPr/>
            </p:nvGrpSpPr>
            <p:grpSpPr bwMode="auto">
              <a:xfrm>
                <a:off x="1904" y="1497"/>
                <a:ext cx="27" cy="1808"/>
                <a:chOff x="1512" y="1216"/>
                <a:chExt cx="40" cy="2675"/>
              </a:xfrm>
            </p:grpSpPr>
            <p:sp>
              <p:nvSpPr>
                <p:cNvPr id="33048" name="Freeform 92"/>
                <p:cNvSpPr>
                  <a:spLocks/>
                </p:cNvSpPr>
                <p:nvPr/>
              </p:nvSpPr>
              <p:spPr bwMode="auto">
                <a:xfrm>
                  <a:off x="1512" y="1216"/>
                  <a:ext cx="39" cy="2675"/>
                </a:xfrm>
                <a:custGeom>
                  <a:avLst/>
                  <a:gdLst>
                    <a:gd name="T0" fmla="*/ 6 w 39"/>
                    <a:gd name="T1" fmla="*/ 0 h 2675"/>
                    <a:gd name="T2" fmla="*/ 36 w 39"/>
                    <a:gd name="T3" fmla="*/ 38 h 2675"/>
                    <a:gd name="T4" fmla="*/ 39 w 39"/>
                    <a:gd name="T5" fmla="*/ 2618 h 2675"/>
                    <a:gd name="T6" fmla="*/ 0 w 39"/>
                    <a:gd name="T7" fmla="*/ 2675 h 2675"/>
                    <a:gd name="T8" fmla="*/ 6 w 39"/>
                    <a:gd name="T9" fmla="*/ 0 h 2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675">
                      <a:moveTo>
                        <a:pt x="6" y="0"/>
                      </a:moveTo>
                      <a:lnTo>
                        <a:pt x="36" y="38"/>
                      </a:lnTo>
                      <a:lnTo>
                        <a:pt x="39" y="2618"/>
                      </a:lnTo>
                      <a:lnTo>
                        <a:pt x="0" y="2675"/>
                      </a:lnTo>
                      <a:lnTo>
                        <a:pt x="6"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49" name="Freeform 93"/>
                <p:cNvSpPr>
                  <a:spLocks/>
                </p:cNvSpPr>
                <p:nvPr/>
              </p:nvSpPr>
              <p:spPr bwMode="auto">
                <a:xfrm>
                  <a:off x="1513" y="3840"/>
                  <a:ext cx="39" cy="1"/>
                </a:xfrm>
                <a:custGeom>
                  <a:avLst/>
                  <a:gdLst>
                    <a:gd name="T0" fmla="*/ 39 w 39"/>
                    <a:gd name="T1" fmla="*/ 0 h 1"/>
                    <a:gd name="T2" fmla="*/ 38 w 39"/>
                    <a:gd name="T3" fmla="*/ 0 h 1"/>
                    <a:gd name="T4" fmla="*/ 17 w 39"/>
                    <a:gd name="T5" fmla="*/ 0 h 1"/>
                    <a:gd name="T6" fmla="*/ 0 w 39"/>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1">
                      <a:moveTo>
                        <a:pt x="39" y="0"/>
                      </a:moveTo>
                      <a:lnTo>
                        <a:pt x="38" y="0"/>
                      </a:lnTo>
                      <a:lnTo>
                        <a:pt x="17" y="0"/>
                      </a:lnTo>
                      <a:lnTo>
                        <a:pt x="0" y="1"/>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50" name="Line 94"/>
                <p:cNvSpPr>
                  <a:spLocks noChangeShapeType="1"/>
                </p:cNvSpPr>
                <p:nvPr/>
              </p:nvSpPr>
              <p:spPr bwMode="auto">
                <a:xfrm flipH="1">
                  <a:off x="1518" y="1257"/>
                  <a:ext cx="3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028" name="Group 95"/>
              <p:cNvGrpSpPr>
                <a:grpSpLocks/>
              </p:cNvGrpSpPr>
              <p:nvPr/>
            </p:nvGrpSpPr>
            <p:grpSpPr bwMode="auto">
              <a:xfrm>
                <a:off x="1940" y="1539"/>
                <a:ext cx="27" cy="1736"/>
                <a:chOff x="1512" y="1216"/>
                <a:chExt cx="40" cy="2675"/>
              </a:xfrm>
            </p:grpSpPr>
            <p:sp>
              <p:nvSpPr>
                <p:cNvPr id="33045" name="Freeform 96"/>
                <p:cNvSpPr>
                  <a:spLocks/>
                </p:cNvSpPr>
                <p:nvPr/>
              </p:nvSpPr>
              <p:spPr bwMode="auto">
                <a:xfrm>
                  <a:off x="1512" y="1216"/>
                  <a:ext cx="39" cy="2675"/>
                </a:xfrm>
                <a:custGeom>
                  <a:avLst/>
                  <a:gdLst>
                    <a:gd name="T0" fmla="*/ 6 w 39"/>
                    <a:gd name="T1" fmla="*/ 0 h 2675"/>
                    <a:gd name="T2" fmla="*/ 36 w 39"/>
                    <a:gd name="T3" fmla="*/ 38 h 2675"/>
                    <a:gd name="T4" fmla="*/ 39 w 39"/>
                    <a:gd name="T5" fmla="*/ 2618 h 2675"/>
                    <a:gd name="T6" fmla="*/ 0 w 39"/>
                    <a:gd name="T7" fmla="*/ 2675 h 2675"/>
                    <a:gd name="T8" fmla="*/ 6 w 39"/>
                    <a:gd name="T9" fmla="*/ 0 h 2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675">
                      <a:moveTo>
                        <a:pt x="6" y="0"/>
                      </a:moveTo>
                      <a:lnTo>
                        <a:pt x="36" y="38"/>
                      </a:lnTo>
                      <a:lnTo>
                        <a:pt x="39" y="2618"/>
                      </a:lnTo>
                      <a:lnTo>
                        <a:pt x="0" y="2675"/>
                      </a:lnTo>
                      <a:lnTo>
                        <a:pt x="6"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46" name="Freeform 97"/>
                <p:cNvSpPr>
                  <a:spLocks/>
                </p:cNvSpPr>
                <p:nvPr/>
              </p:nvSpPr>
              <p:spPr bwMode="auto">
                <a:xfrm>
                  <a:off x="1513" y="3840"/>
                  <a:ext cx="39" cy="1"/>
                </a:xfrm>
                <a:custGeom>
                  <a:avLst/>
                  <a:gdLst>
                    <a:gd name="T0" fmla="*/ 39 w 39"/>
                    <a:gd name="T1" fmla="*/ 0 h 1"/>
                    <a:gd name="T2" fmla="*/ 38 w 39"/>
                    <a:gd name="T3" fmla="*/ 0 h 1"/>
                    <a:gd name="T4" fmla="*/ 17 w 39"/>
                    <a:gd name="T5" fmla="*/ 0 h 1"/>
                    <a:gd name="T6" fmla="*/ 0 w 39"/>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1">
                      <a:moveTo>
                        <a:pt x="39" y="0"/>
                      </a:moveTo>
                      <a:lnTo>
                        <a:pt x="38" y="0"/>
                      </a:lnTo>
                      <a:lnTo>
                        <a:pt x="17" y="0"/>
                      </a:lnTo>
                      <a:lnTo>
                        <a:pt x="0" y="1"/>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47" name="Line 98"/>
                <p:cNvSpPr>
                  <a:spLocks noChangeShapeType="1"/>
                </p:cNvSpPr>
                <p:nvPr/>
              </p:nvSpPr>
              <p:spPr bwMode="auto">
                <a:xfrm flipH="1">
                  <a:off x="1518" y="1257"/>
                  <a:ext cx="3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029" name="Group 99"/>
              <p:cNvGrpSpPr>
                <a:grpSpLocks/>
              </p:cNvGrpSpPr>
              <p:nvPr/>
            </p:nvGrpSpPr>
            <p:grpSpPr bwMode="auto">
              <a:xfrm>
                <a:off x="1976" y="1581"/>
                <a:ext cx="27" cy="1640"/>
                <a:chOff x="1512" y="1216"/>
                <a:chExt cx="40" cy="2675"/>
              </a:xfrm>
            </p:grpSpPr>
            <p:sp>
              <p:nvSpPr>
                <p:cNvPr id="33042" name="Freeform 100"/>
                <p:cNvSpPr>
                  <a:spLocks/>
                </p:cNvSpPr>
                <p:nvPr/>
              </p:nvSpPr>
              <p:spPr bwMode="auto">
                <a:xfrm>
                  <a:off x="1512" y="1216"/>
                  <a:ext cx="39" cy="2675"/>
                </a:xfrm>
                <a:custGeom>
                  <a:avLst/>
                  <a:gdLst>
                    <a:gd name="T0" fmla="*/ 6 w 39"/>
                    <a:gd name="T1" fmla="*/ 0 h 2675"/>
                    <a:gd name="T2" fmla="*/ 36 w 39"/>
                    <a:gd name="T3" fmla="*/ 38 h 2675"/>
                    <a:gd name="T4" fmla="*/ 39 w 39"/>
                    <a:gd name="T5" fmla="*/ 2618 h 2675"/>
                    <a:gd name="T6" fmla="*/ 0 w 39"/>
                    <a:gd name="T7" fmla="*/ 2675 h 2675"/>
                    <a:gd name="T8" fmla="*/ 6 w 39"/>
                    <a:gd name="T9" fmla="*/ 0 h 2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675">
                      <a:moveTo>
                        <a:pt x="6" y="0"/>
                      </a:moveTo>
                      <a:lnTo>
                        <a:pt x="36" y="38"/>
                      </a:lnTo>
                      <a:lnTo>
                        <a:pt x="39" y="2618"/>
                      </a:lnTo>
                      <a:lnTo>
                        <a:pt x="0" y="2675"/>
                      </a:lnTo>
                      <a:lnTo>
                        <a:pt x="6"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43" name="Freeform 101"/>
                <p:cNvSpPr>
                  <a:spLocks/>
                </p:cNvSpPr>
                <p:nvPr/>
              </p:nvSpPr>
              <p:spPr bwMode="auto">
                <a:xfrm>
                  <a:off x="1513" y="3840"/>
                  <a:ext cx="39" cy="1"/>
                </a:xfrm>
                <a:custGeom>
                  <a:avLst/>
                  <a:gdLst>
                    <a:gd name="T0" fmla="*/ 39 w 39"/>
                    <a:gd name="T1" fmla="*/ 0 h 1"/>
                    <a:gd name="T2" fmla="*/ 38 w 39"/>
                    <a:gd name="T3" fmla="*/ 0 h 1"/>
                    <a:gd name="T4" fmla="*/ 17 w 39"/>
                    <a:gd name="T5" fmla="*/ 0 h 1"/>
                    <a:gd name="T6" fmla="*/ 0 w 39"/>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1">
                      <a:moveTo>
                        <a:pt x="39" y="0"/>
                      </a:moveTo>
                      <a:lnTo>
                        <a:pt x="38" y="0"/>
                      </a:lnTo>
                      <a:lnTo>
                        <a:pt x="17" y="0"/>
                      </a:lnTo>
                      <a:lnTo>
                        <a:pt x="0" y="1"/>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44" name="Line 102"/>
                <p:cNvSpPr>
                  <a:spLocks noChangeShapeType="1"/>
                </p:cNvSpPr>
                <p:nvPr/>
              </p:nvSpPr>
              <p:spPr bwMode="auto">
                <a:xfrm flipH="1">
                  <a:off x="1518" y="1257"/>
                  <a:ext cx="3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030" name="Group 103"/>
              <p:cNvGrpSpPr>
                <a:grpSpLocks/>
              </p:cNvGrpSpPr>
              <p:nvPr/>
            </p:nvGrpSpPr>
            <p:grpSpPr bwMode="auto">
              <a:xfrm>
                <a:off x="2015" y="1629"/>
                <a:ext cx="27" cy="1559"/>
                <a:chOff x="1512" y="1216"/>
                <a:chExt cx="40" cy="2675"/>
              </a:xfrm>
            </p:grpSpPr>
            <p:sp>
              <p:nvSpPr>
                <p:cNvPr id="33039" name="Freeform 104"/>
                <p:cNvSpPr>
                  <a:spLocks/>
                </p:cNvSpPr>
                <p:nvPr/>
              </p:nvSpPr>
              <p:spPr bwMode="auto">
                <a:xfrm>
                  <a:off x="1512" y="1216"/>
                  <a:ext cx="39" cy="2675"/>
                </a:xfrm>
                <a:custGeom>
                  <a:avLst/>
                  <a:gdLst>
                    <a:gd name="T0" fmla="*/ 6 w 39"/>
                    <a:gd name="T1" fmla="*/ 0 h 2675"/>
                    <a:gd name="T2" fmla="*/ 36 w 39"/>
                    <a:gd name="T3" fmla="*/ 38 h 2675"/>
                    <a:gd name="T4" fmla="*/ 39 w 39"/>
                    <a:gd name="T5" fmla="*/ 2618 h 2675"/>
                    <a:gd name="T6" fmla="*/ 0 w 39"/>
                    <a:gd name="T7" fmla="*/ 2675 h 2675"/>
                    <a:gd name="T8" fmla="*/ 6 w 39"/>
                    <a:gd name="T9" fmla="*/ 0 h 2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675">
                      <a:moveTo>
                        <a:pt x="6" y="0"/>
                      </a:moveTo>
                      <a:lnTo>
                        <a:pt x="36" y="38"/>
                      </a:lnTo>
                      <a:lnTo>
                        <a:pt x="39" y="2618"/>
                      </a:lnTo>
                      <a:lnTo>
                        <a:pt x="0" y="2675"/>
                      </a:lnTo>
                      <a:lnTo>
                        <a:pt x="6"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40" name="Freeform 105"/>
                <p:cNvSpPr>
                  <a:spLocks/>
                </p:cNvSpPr>
                <p:nvPr/>
              </p:nvSpPr>
              <p:spPr bwMode="auto">
                <a:xfrm>
                  <a:off x="1513" y="3840"/>
                  <a:ext cx="39" cy="1"/>
                </a:xfrm>
                <a:custGeom>
                  <a:avLst/>
                  <a:gdLst>
                    <a:gd name="T0" fmla="*/ 39 w 39"/>
                    <a:gd name="T1" fmla="*/ 0 h 1"/>
                    <a:gd name="T2" fmla="*/ 38 w 39"/>
                    <a:gd name="T3" fmla="*/ 0 h 1"/>
                    <a:gd name="T4" fmla="*/ 17 w 39"/>
                    <a:gd name="T5" fmla="*/ 0 h 1"/>
                    <a:gd name="T6" fmla="*/ 0 w 39"/>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1">
                      <a:moveTo>
                        <a:pt x="39" y="0"/>
                      </a:moveTo>
                      <a:lnTo>
                        <a:pt x="38" y="0"/>
                      </a:lnTo>
                      <a:lnTo>
                        <a:pt x="17" y="0"/>
                      </a:lnTo>
                      <a:lnTo>
                        <a:pt x="0" y="1"/>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41" name="Line 106"/>
                <p:cNvSpPr>
                  <a:spLocks noChangeShapeType="1"/>
                </p:cNvSpPr>
                <p:nvPr/>
              </p:nvSpPr>
              <p:spPr bwMode="auto">
                <a:xfrm flipH="1">
                  <a:off x="1518" y="1257"/>
                  <a:ext cx="3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031" name="Group 107"/>
              <p:cNvGrpSpPr>
                <a:grpSpLocks/>
              </p:cNvGrpSpPr>
              <p:nvPr/>
            </p:nvGrpSpPr>
            <p:grpSpPr bwMode="auto">
              <a:xfrm>
                <a:off x="2054" y="1674"/>
                <a:ext cx="27" cy="1460"/>
                <a:chOff x="1512" y="1216"/>
                <a:chExt cx="40" cy="2675"/>
              </a:xfrm>
            </p:grpSpPr>
            <p:sp>
              <p:nvSpPr>
                <p:cNvPr id="33036" name="Freeform 108"/>
                <p:cNvSpPr>
                  <a:spLocks/>
                </p:cNvSpPr>
                <p:nvPr/>
              </p:nvSpPr>
              <p:spPr bwMode="auto">
                <a:xfrm>
                  <a:off x="1512" y="1216"/>
                  <a:ext cx="39" cy="2675"/>
                </a:xfrm>
                <a:custGeom>
                  <a:avLst/>
                  <a:gdLst>
                    <a:gd name="T0" fmla="*/ 6 w 39"/>
                    <a:gd name="T1" fmla="*/ 0 h 2675"/>
                    <a:gd name="T2" fmla="*/ 36 w 39"/>
                    <a:gd name="T3" fmla="*/ 38 h 2675"/>
                    <a:gd name="T4" fmla="*/ 39 w 39"/>
                    <a:gd name="T5" fmla="*/ 2618 h 2675"/>
                    <a:gd name="T6" fmla="*/ 0 w 39"/>
                    <a:gd name="T7" fmla="*/ 2675 h 2675"/>
                    <a:gd name="T8" fmla="*/ 6 w 39"/>
                    <a:gd name="T9" fmla="*/ 0 h 2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675">
                      <a:moveTo>
                        <a:pt x="6" y="0"/>
                      </a:moveTo>
                      <a:lnTo>
                        <a:pt x="36" y="38"/>
                      </a:lnTo>
                      <a:lnTo>
                        <a:pt x="39" y="2618"/>
                      </a:lnTo>
                      <a:lnTo>
                        <a:pt x="0" y="2675"/>
                      </a:lnTo>
                      <a:lnTo>
                        <a:pt x="6"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37" name="Freeform 109"/>
                <p:cNvSpPr>
                  <a:spLocks/>
                </p:cNvSpPr>
                <p:nvPr/>
              </p:nvSpPr>
              <p:spPr bwMode="auto">
                <a:xfrm>
                  <a:off x="1513" y="3840"/>
                  <a:ext cx="39" cy="1"/>
                </a:xfrm>
                <a:custGeom>
                  <a:avLst/>
                  <a:gdLst>
                    <a:gd name="T0" fmla="*/ 39 w 39"/>
                    <a:gd name="T1" fmla="*/ 0 h 1"/>
                    <a:gd name="T2" fmla="*/ 38 w 39"/>
                    <a:gd name="T3" fmla="*/ 0 h 1"/>
                    <a:gd name="T4" fmla="*/ 17 w 39"/>
                    <a:gd name="T5" fmla="*/ 0 h 1"/>
                    <a:gd name="T6" fmla="*/ 0 w 39"/>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1">
                      <a:moveTo>
                        <a:pt x="39" y="0"/>
                      </a:moveTo>
                      <a:lnTo>
                        <a:pt x="38" y="0"/>
                      </a:lnTo>
                      <a:lnTo>
                        <a:pt x="17" y="0"/>
                      </a:lnTo>
                      <a:lnTo>
                        <a:pt x="0" y="1"/>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38" name="Line 110"/>
                <p:cNvSpPr>
                  <a:spLocks noChangeShapeType="1"/>
                </p:cNvSpPr>
                <p:nvPr/>
              </p:nvSpPr>
              <p:spPr bwMode="auto">
                <a:xfrm flipH="1">
                  <a:off x="1518" y="1257"/>
                  <a:ext cx="3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032" name="Group 111"/>
              <p:cNvGrpSpPr>
                <a:grpSpLocks/>
              </p:cNvGrpSpPr>
              <p:nvPr/>
            </p:nvGrpSpPr>
            <p:grpSpPr bwMode="auto">
              <a:xfrm>
                <a:off x="2093" y="1719"/>
                <a:ext cx="27" cy="1367"/>
                <a:chOff x="1512" y="1216"/>
                <a:chExt cx="40" cy="2675"/>
              </a:xfrm>
            </p:grpSpPr>
            <p:sp>
              <p:nvSpPr>
                <p:cNvPr id="33033" name="Freeform 112"/>
                <p:cNvSpPr>
                  <a:spLocks/>
                </p:cNvSpPr>
                <p:nvPr/>
              </p:nvSpPr>
              <p:spPr bwMode="auto">
                <a:xfrm>
                  <a:off x="1512" y="1216"/>
                  <a:ext cx="39" cy="2675"/>
                </a:xfrm>
                <a:custGeom>
                  <a:avLst/>
                  <a:gdLst>
                    <a:gd name="T0" fmla="*/ 6 w 39"/>
                    <a:gd name="T1" fmla="*/ 0 h 2675"/>
                    <a:gd name="T2" fmla="*/ 36 w 39"/>
                    <a:gd name="T3" fmla="*/ 38 h 2675"/>
                    <a:gd name="T4" fmla="*/ 39 w 39"/>
                    <a:gd name="T5" fmla="*/ 2618 h 2675"/>
                    <a:gd name="T6" fmla="*/ 0 w 39"/>
                    <a:gd name="T7" fmla="*/ 2675 h 2675"/>
                    <a:gd name="T8" fmla="*/ 6 w 39"/>
                    <a:gd name="T9" fmla="*/ 0 h 2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675">
                      <a:moveTo>
                        <a:pt x="6" y="0"/>
                      </a:moveTo>
                      <a:lnTo>
                        <a:pt x="36" y="38"/>
                      </a:lnTo>
                      <a:lnTo>
                        <a:pt x="39" y="2618"/>
                      </a:lnTo>
                      <a:lnTo>
                        <a:pt x="0" y="2675"/>
                      </a:lnTo>
                      <a:lnTo>
                        <a:pt x="6"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34" name="Freeform 113"/>
                <p:cNvSpPr>
                  <a:spLocks/>
                </p:cNvSpPr>
                <p:nvPr/>
              </p:nvSpPr>
              <p:spPr bwMode="auto">
                <a:xfrm>
                  <a:off x="1513" y="3840"/>
                  <a:ext cx="39" cy="1"/>
                </a:xfrm>
                <a:custGeom>
                  <a:avLst/>
                  <a:gdLst>
                    <a:gd name="T0" fmla="*/ 39 w 39"/>
                    <a:gd name="T1" fmla="*/ 0 h 1"/>
                    <a:gd name="T2" fmla="*/ 38 w 39"/>
                    <a:gd name="T3" fmla="*/ 0 h 1"/>
                    <a:gd name="T4" fmla="*/ 17 w 39"/>
                    <a:gd name="T5" fmla="*/ 0 h 1"/>
                    <a:gd name="T6" fmla="*/ 0 w 39"/>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1">
                      <a:moveTo>
                        <a:pt x="39" y="0"/>
                      </a:moveTo>
                      <a:lnTo>
                        <a:pt x="38" y="0"/>
                      </a:lnTo>
                      <a:lnTo>
                        <a:pt x="17" y="0"/>
                      </a:lnTo>
                      <a:lnTo>
                        <a:pt x="0" y="1"/>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35" name="Line 114"/>
                <p:cNvSpPr>
                  <a:spLocks noChangeShapeType="1"/>
                </p:cNvSpPr>
                <p:nvPr/>
              </p:nvSpPr>
              <p:spPr bwMode="auto">
                <a:xfrm flipH="1">
                  <a:off x="1518" y="1257"/>
                  <a:ext cx="3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32776" name="Group 115"/>
            <p:cNvGrpSpPr>
              <a:grpSpLocks/>
            </p:cNvGrpSpPr>
            <p:nvPr/>
          </p:nvGrpSpPr>
          <p:grpSpPr bwMode="auto">
            <a:xfrm>
              <a:off x="1505" y="939"/>
              <a:ext cx="537" cy="2435"/>
              <a:chOff x="1284" y="1491"/>
              <a:chExt cx="601" cy="2435"/>
            </a:xfrm>
          </p:grpSpPr>
          <p:sp>
            <p:nvSpPr>
              <p:cNvPr id="33015" name="Freeform 116"/>
              <p:cNvSpPr>
                <a:spLocks/>
              </p:cNvSpPr>
              <p:nvPr/>
            </p:nvSpPr>
            <p:spPr bwMode="auto">
              <a:xfrm>
                <a:off x="1348" y="1492"/>
                <a:ext cx="537" cy="2434"/>
              </a:xfrm>
              <a:custGeom>
                <a:avLst/>
                <a:gdLst>
                  <a:gd name="T0" fmla="*/ 535 w 537"/>
                  <a:gd name="T1" fmla="*/ 1772 h 2434"/>
                  <a:gd name="T2" fmla="*/ 537 w 537"/>
                  <a:gd name="T3" fmla="*/ 638 h 2434"/>
                  <a:gd name="T4" fmla="*/ 0 w 537"/>
                  <a:gd name="T5" fmla="*/ 0 h 2434"/>
                  <a:gd name="T6" fmla="*/ 0 w 537"/>
                  <a:gd name="T7" fmla="*/ 2434 h 2434"/>
                  <a:gd name="T8" fmla="*/ 535 w 537"/>
                  <a:gd name="T9" fmla="*/ 1772 h 2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7" h="2434">
                    <a:moveTo>
                      <a:pt x="535" y="1772"/>
                    </a:moveTo>
                    <a:lnTo>
                      <a:pt x="537" y="638"/>
                    </a:lnTo>
                    <a:lnTo>
                      <a:pt x="0" y="0"/>
                    </a:lnTo>
                    <a:lnTo>
                      <a:pt x="0" y="2434"/>
                    </a:lnTo>
                    <a:lnTo>
                      <a:pt x="535" y="1772"/>
                    </a:lnTo>
                    <a:close/>
                  </a:path>
                </a:pathLst>
              </a:custGeom>
              <a:solidFill>
                <a:srgbClr val="F1F1F1"/>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16" name="Freeform 117"/>
              <p:cNvSpPr>
                <a:spLocks/>
              </p:cNvSpPr>
              <p:nvPr/>
            </p:nvSpPr>
            <p:spPr bwMode="auto">
              <a:xfrm>
                <a:off x="1284" y="1491"/>
                <a:ext cx="66" cy="2434"/>
              </a:xfrm>
              <a:custGeom>
                <a:avLst/>
                <a:gdLst>
                  <a:gd name="T0" fmla="*/ 66 w 66"/>
                  <a:gd name="T1" fmla="*/ 0 h 2434"/>
                  <a:gd name="T2" fmla="*/ 0 w 66"/>
                  <a:gd name="T3" fmla="*/ 3 h 2434"/>
                  <a:gd name="T4" fmla="*/ 3 w 66"/>
                  <a:gd name="T5" fmla="*/ 2430 h 2434"/>
                  <a:gd name="T6" fmla="*/ 60 w 66"/>
                  <a:gd name="T7" fmla="*/ 2434 h 2434"/>
                  <a:gd name="T8" fmla="*/ 66 w 66"/>
                  <a:gd name="T9" fmla="*/ 0 h 2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2434">
                    <a:moveTo>
                      <a:pt x="66" y="0"/>
                    </a:moveTo>
                    <a:lnTo>
                      <a:pt x="0" y="3"/>
                    </a:lnTo>
                    <a:lnTo>
                      <a:pt x="3" y="2430"/>
                    </a:lnTo>
                    <a:lnTo>
                      <a:pt x="60" y="2434"/>
                    </a:lnTo>
                    <a:lnTo>
                      <a:pt x="66"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777" name="Group 118"/>
            <p:cNvGrpSpPr>
              <a:grpSpLocks/>
            </p:cNvGrpSpPr>
            <p:nvPr/>
          </p:nvGrpSpPr>
          <p:grpSpPr bwMode="auto">
            <a:xfrm>
              <a:off x="3175" y="892"/>
              <a:ext cx="342" cy="2400"/>
              <a:chOff x="3565" y="1086"/>
              <a:chExt cx="342" cy="2400"/>
            </a:xfrm>
          </p:grpSpPr>
          <p:sp>
            <p:nvSpPr>
              <p:cNvPr id="32939" name="Freeform 119"/>
              <p:cNvSpPr>
                <a:spLocks/>
              </p:cNvSpPr>
              <p:nvPr/>
            </p:nvSpPr>
            <p:spPr bwMode="auto">
              <a:xfrm>
                <a:off x="3570" y="1086"/>
                <a:ext cx="296" cy="2300"/>
              </a:xfrm>
              <a:custGeom>
                <a:avLst/>
                <a:gdLst>
                  <a:gd name="T0" fmla="*/ 221 w 296"/>
                  <a:gd name="T1" fmla="*/ 69 h 2300"/>
                  <a:gd name="T2" fmla="*/ 0 w 296"/>
                  <a:gd name="T3" fmla="*/ 549 h 2300"/>
                  <a:gd name="T4" fmla="*/ 29 w 296"/>
                  <a:gd name="T5" fmla="*/ 574 h 2300"/>
                  <a:gd name="T6" fmla="*/ 26 w 296"/>
                  <a:gd name="T7" fmla="*/ 1834 h 2300"/>
                  <a:gd name="T8" fmla="*/ 226 w 296"/>
                  <a:gd name="T9" fmla="*/ 2286 h 2300"/>
                  <a:gd name="T10" fmla="*/ 296 w 296"/>
                  <a:gd name="T11" fmla="*/ 2300 h 2300"/>
                  <a:gd name="T12" fmla="*/ 292 w 296"/>
                  <a:gd name="T13" fmla="*/ 0 h 2300"/>
                  <a:gd name="T14" fmla="*/ 221 w 296"/>
                  <a:gd name="T15" fmla="*/ 69 h 23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6" h="2300">
                    <a:moveTo>
                      <a:pt x="221" y="69"/>
                    </a:moveTo>
                    <a:lnTo>
                      <a:pt x="0" y="549"/>
                    </a:lnTo>
                    <a:lnTo>
                      <a:pt x="29" y="574"/>
                    </a:lnTo>
                    <a:lnTo>
                      <a:pt x="26" y="1834"/>
                    </a:lnTo>
                    <a:lnTo>
                      <a:pt x="226" y="2286"/>
                    </a:lnTo>
                    <a:lnTo>
                      <a:pt x="296" y="2300"/>
                    </a:lnTo>
                    <a:lnTo>
                      <a:pt x="292" y="0"/>
                    </a:lnTo>
                    <a:lnTo>
                      <a:pt x="221" y="69"/>
                    </a:lnTo>
                    <a:close/>
                  </a:path>
                </a:pathLst>
              </a:custGeom>
              <a:solidFill>
                <a:srgbClr val="CC99FF"/>
              </a:solidFill>
              <a:ln>
                <a:noFill/>
              </a:ln>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2940" name="Group 120"/>
              <p:cNvGrpSpPr>
                <a:grpSpLocks/>
              </p:cNvGrpSpPr>
              <p:nvPr/>
            </p:nvGrpSpPr>
            <p:grpSpPr bwMode="auto">
              <a:xfrm rot="-5400000">
                <a:off x="2922" y="2244"/>
                <a:ext cx="1326" cy="34"/>
                <a:chOff x="2126" y="2264"/>
                <a:chExt cx="2775" cy="86"/>
              </a:xfrm>
            </p:grpSpPr>
            <p:grpSp>
              <p:nvGrpSpPr>
                <p:cNvPr id="32993" name="Group 121"/>
                <p:cNvGrpSpPr>
                  <a:grpSpLocks/>
                </p:cNvGrpSpPr>
                <p:nvPr/>
              </p:nvGrpSpPr>
              <p:grpSpPr bwMode="auto">
                <a:xfrm>
                  <a:off x="2126" y="2264"/>
                  <a:ext cx="1391" cy="81"/>
                  <a:chOff x="3182" y="2087"/>
                  <a:chExt cx="2241" cy="153"/>
                </a:xfrm>
              </p:grpSpPr>
              <p:grpSp>
                <p:nvGrpSpPr>
                  <p:cNvPr id="33005" name="Group 122"/>
                  <p:cNvGrpSpPr>
                    <a:grpSpLocks/>
                  </p:cNvGrpSpPr>
                  <p:nvPr/>
                </p:nvGrpSpPr>
                <p:grpSpPr bwMode="auto">
                  <a:xfrm>
                    <a:off x="3182" y="2098"/>
                    <a:ext cx="1120" cy="142"/>
                    <a:chOff x="3182" y="1769"/>
                    <a:chExt cx="2355" cy="471"/>
                  </a:xfrm>
                </p:grpSpPr>
                <p:sp>
                  <p:nvSpPr>
                    <p:cNvPr id="33011" name="Freeform 123"/>
                    <p:cNvSpPr>
                      <a:spLocks/>
                    </p:cNvSpPr>
                    <p:nvPr/>
                  </p:nvSpPr>
                  <p:spPr bwMode="auto">
                    <a:xfrm>
                      <a:off x="3182" y="1792"/>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12" name="Freeform 124"/>
                    <p:cNvSpPr>
                      <a:spLocks/>
                    </p:cNvSpPr>
                    <p:nvPr/>
                  </p:nvSpPr>
                  <p:spPr bwMode="auto">
                    <a:xfrm>
                      <a:off x="3772" y="1788"/>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13" name="Freeform 125"/>
                    <p:cNvSpPr>
                      <a:spLocks/>
                    </p:cNvSpPr>
                    <p:nvPr/>
                  </p:nvSpPr>
                  <p:spPr bwMode="auto">
                    <a:xfrm>
                      <a:off x="4361" y="1773"/>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14" name="Freeform 126"/>
                    <p:cNvSpPr>
                      <a:spLocks/>
                    </p:cNvSpPr>
                    <p:nvPr/>
                  </p:nvSpPr>
                  <p:spPr bwMode="auto">
                    <a:xfrm>
                      <a:off x="4943" y="1769"/>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006" name="Group 127"/>
                  <p:cNvGrpSpPr>
                    <a:grpSpLocks/>
                  </p:cNvGrpSpPr>
                  <p:nvPr/>
                </p:nvGrpSpPr>
                <p:grpSpPr bwMode="auto">
                  <a:xfrm>
                    <a:off x="4303" y="2087"/>
                    <a:ext cx="1120" cy="142"/>
                    <a:chOff x="3182" y="1769"/>
                    <a:chExt cx="2355" cy="471"/>
                  </a:xfrm>
                </p:grpSpPr>
                <p:sp>
                  <p:nvSpPr>
                    <p:cNvPr id="33007" name="Freeform 128"/>
                    <p:cNvSpPr>
                      <a:spLocks/>
                    </p:cNvSpPr>
                    <p:nvPr/>
                  </p:nvSpPr>
                  <p:spPr bwMode="auto">
                    <a:xfrm>
                      <a:off x="3182" y="1792"/>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08" name="Freeform 129"/>
                    <p:cNvSpPr>
                      <a:spLocks/>
                    </p:cNvSpPr>
                    <p:nvPr/>
                  </p:nvSpPr>
                  <p:spPr bwMode="auto">
                    <a:xfrm>
                      <a:off x="3772" y="1788"/>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09" name="Freeform 130"/>
                    <p:cNvSpPr>
                      <a:spLocks/>
                    </p:cNvSpPr>
                    <p:nvPr/>
                  </p:nvSpPr>
                  <p:spPr bwMode="auto">
                    <a:xfrm>
                      <a:off x="4361" y="1773"/>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10" name="Freeform 131"/>
                    <p:cNvSpPr>
                      <a:spLocks/>
                    </p:cNvSpPr>
                    <p:nvPr/>
                  </p:nvSpPr>
                  <p:spPr bwMode="auto">
                    <a:xfrm>
                      <a:off x="4943" y="1769"/>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32994" name="Group 132"/>
                <p:cNvGrpSpPr>
                  <a:grpSpLocks/>
                </p:cNvGrpSpPr>
                <p:nvPr/>
              </p:nvGrpSpPr>
              <p:grpSpPr bwMode="auto">
                <a:xfrm>
                  <a:off x="3510" y="2269"/>
                  <a:ext cx="1391" cy="81"/>
                  <a:chOff x="3182" y="2087"/>
                  <a:chExt cx="2241" cy="153"/>
                </a:xfrm>
              </p:grpSpPr>
              <p:grpSp>
                <p:nvGrpSpPr>
                  <p:cNvPr id="32995" name="Group 133"/>
                  <p:cNvGrpSpPr>
                    <a:grpSpLocks/>
                  </p:cNvGrpSpPr>
                  <p:nvPr/>
                </p:nvGrpSpPr>
                <p:grpSpPr bwMode="auto">
                  <a:xfrm>
                    <a:off x="3182" y="2098"/>
                    <a:ext cx="1120" cy="142"/>
                    <a:chOff x="3182" y="1769"/>
                    <a:chExt cx="2355" cy="471"/>
                  </a:xfrm>
                </p:grpSpPr>
                <p:sp>
                  <p:nvSpPr>
                    <p:cNvPr id="33001" name="Freeform 134"/>
                    <p:cNvSpPr>
                      <a:spLocks/>
                    </p:cNvSpPr>
                    <p:nvPr/>
                  </p:nvSpPr>
                  <p:spPr bwMode="auto">
                    <a:xfrm>
                      <a:off x="3182" y="1792"/>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02" name="Freeform 135"/>
                    <p:cNvSpPr>
                      <a:spLocks/>
                    </p:cNvSpPr>
                    <p:nvPr/>
                  </p:nvSpPr>
                  <p:spPr bwMode="auto">
                    <a:xfrm>
                      <a:off x="3772" y="1788"/>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03" name="Freeform 136"/>
                    <p:cNvSpPr>
                      <a:spLocks/>
                    </p:cNvSpPr>
                    <p:nvPr/>
                  </p:nvSpPr>
                  <p:spPr bwMode="auto">
                    <a:xfrm>
                      <a:off x="4361" y="1773"/>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04" name="Freeform 137"/>
                    <p:cNvSpPr>
                      <a:spLocks/>
                    </p:cNvSpPr>
                    <p:nvPr/>
                  </p:nvSpPr>
                  <p:spPr bwMode="auto">
                    <a:xfrm>
                      <a:off x="4943" y="1769"/>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996" name="Group 138"/>
                  <p:cNvGrpSpPr>
                    <a:grpSpLocks/>
                  </p:cNvGrpSpPr>
                  <p:nvPr/>
                </p:nvGrpSpPr>
                <p:grpSpPr bwMode="auto">
                  <a:xfrm>
                    <a:off x="4303" y="2087"/>
                    <a:ext cx="1120" cy="142"/>
                    <a:chOff x="3182" y="1769"/>
                    <a:chExt cx="2355" cy="471"/>
                  </a:xfrm>
                </p:grpSpPr>
                <p:sp>
                  <p:nvSpPr>
                    <p:cNvPr id="32997" name="Freeform 139"/>
                    <p:cNvSpPr>
                      <a:spLocks/>
                    </p:cNvSpPr>
                    <p:nvPr/>
                  </p:nvSpPr>
                  <p:spPr bwMode="auto">
                    <a:xfrm>
                      <a:off x="3182" y="1792"/>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98" name="Freeform 140"/>
                    <p:cNvSpPr>
                      <a:spLocks/>
                    </p:cNvSpPr>
                    <p:nvPr/>
                  </p:nvSpPr>
                  <p:spPr bwMode="auto">
                    <a:xfrm>
                      <a:off x="3772" y="1788"/>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99" name="Freeform 141"/>
                    <p:cNvSpPr>
                      <a:spLocks/>
                    </p:cNvSpPr>
                    <p:nvPr/>
                  </p:nvSpPr>
                  <p:spPr bwMode="auto">
                    <a:xfrm>
                      <a:off x="4361" y="1773"/>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00" name="Freeform 142"/>
                    <p:cNvSpPr>
                      <a:spLocks/>
                    </p:cNvSpPr>
                    <p:nvPr/>
                  </p:nvSpPr>
                  <p:spPr bwMode="auto">
                    <a:xfrm>
                      <a:off x="4943" y="1769"/>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32941" name="Group 143"/>
              <p:cNvGrpSpPr>
                <a:grpSpLocks/>
              </p:cNvGrpSpPr>
              <p:nvPr/>
            </p:nvGrpSpPr>
            <p:grpSpPr bwMode="auto">
              <a:xfrm rot="-5400000">
                <a:off x="3229" y="2823"/>
                <a:ext cx="1183" cy="70"/>
                <a:chOff x="3182" y="2087"/>
                <a:chExt cx="2241" cy="153"/>
              </a:xfrm>
            </p:grpSpPr>
            <p:grpSp>
              <p:nvGrpSpPr>
                <p:cNvPr id="32983" name="Group 144"/>
                <p:cNvGrpSpPr>
                  <a:grpSpLocks/>
                </p:cNvGrpSpPr>
                <p:nvPr/>
              </p:nvGrpSpPr>
              <p:grpSpPr bwMode="auto">
                <a:xfrm>
                  <a:off x="3182" y="2098"/>
                  <a:ext cx="1120" cy="142"/>
                  <a:chOff x="3182" y="1769"/>
                  <a:chExt cx="2355" cy="471"/>
                </a:xfrm>
              </p:grpSpPr>
              <p:sp>
                <p:nvSpPr>
                  <p:cNvPr id="32989" name="Freeform 145"/>
                  <p:cNvSpPr>
                    <a:spLocks/>
                  </p:cNvSpPr>
                  <p:nvPr/>
                </p:nvSpPr>
                <p:spPr bwMode="auto">
                  <a:xfrm>
                    <a:off x="3182" y="1792"/>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90" name="Freeform 146"/>
                  <p:cNvSpPr>
                    <a:spLocks/>
                  </p:cNvSpPr>
                  <p:nvPr/>
                </p:nvSpPr>
                <p:spPr bwMode="auto">
                  <a:xfrm>
                    <a:off x="3772" y="1788"/>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91" name="Freeform 147"/>
                  <p:cNvSpPr>
                    <a:spLocks/>
                  </p:cNvSpPr>
                  <p:nvPr/>
                </p:nvSpPr>
                <p:spPr bwMode="auto">
                  <a:xfrm>
                    <a:off x="4361" y="1773"/>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92" name="Freeform 148"/>
                  <p:cNvSpPr>
                    <a:spLocks/>
                  </p:cNvSpPr>
                  <p:nvPr/>
                </p:nvSpPr>
                <p:spPr bwMode="auto">
                  <a:xfrm>
                    <a:off x="4943" y="1769"/>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984" name="Group 149"/>
                <p:cNvGrpSpPr>
                  <a:grpSpLocks/>
                </p:cNvGrpSpPr>
                <p:nvPr/>
              </p:nvGrpSpPr>
              <p:grpSpPr bwMode="auto">
                <a:xfrm>
                  <a:off x="4303" y="2087"/>
                  <a:ext cx="1120" cy="142"/>
                  <a:chOff x="3182" y="1769"/>
                  <a:chExt cx="2355" cy="471"/>
                </a:xfrm>
              </p:grpSpPr>
              <p:sp>
                <p:nvSpPr>
                  <p:cNvPr id="32985" name="Freeform 150"/>
                  <p:cNvSpPr>
                    <a:spLocks/>
                  </p:cNvSpPr>
                  <p:nvPr/>
                </p:nvSpPr>
                <p:spPr bwMode="auto">
                  <a:xfrm>
                    <a:off x="3182" y="1792"/>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86" name="Freeform 151"/>
                  <p:cNvSpPr>
                    <a:spLocks/>
                  </p:cNvSpPr>
                  <p:nvPr/>
                </p:nvSpPr>
                <p:spPr bwMode="auto">
                  <a:xfrm>
                    <a:off x="3772" y="1788"/>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87" name="Freeform 152"/>
                  <p:cNvSpPr>
                    <a:spLocks/>
                  </p:cNvSpPr>
                  <p:nvPr/>
                </p:nvSpPr>
                <p:spPr bwMode="auto">
                  <a:xfrm>
                    <a:off x="4361" y="1773"/>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88" name="Freeform 153"/>
                  <p:cNvSpPr>
                    <a:spLocks/>
                  </p:cNvSpPr>
                  <p:nvPr/>
                </p:nvSpPr>
                <p:spPr bwMode="auto">
                  <a:xfrm>
                    <a:off x="4943" y="1769"/>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32942" name="Group 154"/>
              <p:cNvGrpSpPr>
                <a:grpSpLocks/>
              </p:cNvGrpSpPr>
              <p:nvPr/>
            </p:nvGrpSpPr>
            <p:grpSpPr bwMode="auto">
              <a:xfrm rot="-5400000">
                <a:off x="3231" y="1648"/>
                <a:ext cx="1183" cy="70"/>
                <a:chOff x="3182" y="2087"/>
                <a:chExt cx="2241" cy="153"/>
              </a:xfrm>
            </p:grpSpPr>
            <p:grpSp>
              <p:nvGrpSpPr>
                <p:cNvPr id="32973" name="Group 155"/>
                <p:cNvGrpSpPr>
                  <a:grpSpLocks/>
                </p:cNvGrpSpPr>
                <p:nvPr/>
              </p:nvGrpSpPr>
              <p:grpSpPr bwMode="auto">
                <a:xfrm>
                  <a:off x="3182" y="2098"/>
                  <a:ext cx="1120" cy="142"/>
                  <a:chOff x="3182" y="1769"/>
                  <a:chExt cx="2355" cy="471"/>
                </a:xfrm>
              </p:grpSpPr>
              <p:sp>
                <p:nvSpPr>
                  <p:cNvPr id="32979" name="Freeform 156"/>
                  <p:cNvSpPr>
                    <a:spLocks/>
                  </p:cNvSpPr>
                  <p:nvPr/>
                </p:nvSpPr>
                <p:spPr bwMode="auto">
                  <a:xfrm>
                    <a:off x="3182" y="1792"/>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80" name="Freeform 157"/>
                  <p:cNvSpPr>
                    <a:spLocks/>
                  </p:cNvSpPr>
                  <p:nvPr/>
                </p:nvSpPr>
                <p:spPr bwMode="auto">
                  <a:xfrm>
                    <a:off x="3772" y="1788"/>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81" name="Freeform 158"/>
                  <p:cNvSpPr>
                    <a:spLocks/>
                  </p:cNvSpPr>
                  <p:nvPr/>
                </p:nvSpPr>
                <p:spPr bwMode="auto">
                  <a:xfrm>
                    <a:off x="4361" y="1773"/>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82" name="Freeform 159"/>
                  <p:cNvSpPr>
                    <a:spLocks/>
                  </p:cNvSpPr>
                  <p:nvPr/>
                </p:nvSpPr>
                <p:spPr bwMode="auto">
                  <a:xfrm>
                    <a:off x="4943" y="1769"/>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974" name="Group 160"/>
                <p:cNvGrpSpPr>
                  <a:grpSpLocks/>
                </p:cNvGrpSpPr>
                <p:nvPr/>
              </p:nvGrpSpPr>
              <p:grpSpPr bwMode="auto">
                <a:xfrm>
                  <a:off x="4303" y="2087"/>
                  <a:ext cx="1120" cy="142"/>
                  <a:chOff x="3182" y="1769"/>
                  <a:chExt cx="2355" cy="471"/>
                </a:xfrm>
              </p:grpSpPr>
              <p:sp>
                <p:nvSpPr>
                  <p:cNvPr id="32975" name="Freeform 161"/>
                  <p:cNvSpPr>
                    <a:spLocks/>
                  </p:cNvSpPr>
                  <p:nvPr/>
                </p:nvSpPr>
                <p:spPr bwMode="auto">
                  <a:xfrm>
                    <a:off x="3182" y="1792"/>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76" name="Freeform 162"/>
                  <p:cNvSpPr>
                    <a:spLocks/>
                  </p:cNvSpPr>
                  <p:nvPr/>
                </p:nvSpPr>
                <p:spPr bwMode="auto">
                  <a:xfrm>
                    <a:off x="3772" y="1788"/>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77" name="Freeform 163"/>
                  <p:cNvSpPr>
                    <a:spLocks/>
                  </p:cNvSpPr>
                  <p:nvPr/>
                </p:nvSpPr>
                <p:spPr bwMode="auto">
                  <a:xfrm>
                    <a:off x="4361" y="1773"/>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78" name="Freeform 164"/>
                  <p:cNvSpPr>
                    <a:spLocks/>
                  </p:cNvSpPr>
                  <p:nvPr/>
                </p:nvSpPr>
                <p:spPr bwMode="auto">
                  <a:xfrm>
                    <a:off x="4943" y="1769"/>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2943" name="Line 165"/>
              <p:cNvSpPr>
                <a:spLocks noChangeShapeType="1"/>
              </p:cNvSpPr>
              <p:nvPr/>
            </p:nvSpPr>
            <p:spPr bwMode="auto">
              <a:xfrm rot="16200000" flipH="1">
                <a:off x="3435" y="3016"/>
                <a:ext cx="495" cy="22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44" name="Line 166"/>
              <p:cNvSpPr>
                <a:spLocks noChangeShapeType="1"/>
              </p:cNvSpPr>
              <p:nvPr/>
            </p:nvSpPr>
            <p:spPr bwMode="auto">
              <a:xfrm rot="16200000" flipH="1">
                <a:off x="3471" y="2892"/>
                <a:ext cx="428" cy="22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45" name="Line 167"/>
              <p:cNvSpPr>
                <a:spLocks noChangeShapeType="1"/>
              </p:cNvSpPr>
              <p:nvPr/>
            </p:nvSpPr>
            <p:spPr bwMode="auto">
              <a:xfrm rot="16200000" flipH="1">
                <a:off x="3502" y="2778"/>
                <a:ext cx="360" cy="22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46" name="Line 168"/>
              <p:cNvSpPr>
                <a:spLocks noChangeShapeType="1"/>
              </p:cNvSpPr>
              <p:nvPr/>
            </p:nvSpPr>
            <p:spPr bwMode="auto">
              <a:xfrm rot="16200000" flipV="1">
                <a:off x="3533" y="2669"/>
                <a:ext cx="296" cy="22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47" name="Line 169"/>
              <p:cNvSpPr>
                <a:spLocks noChangeShapeType="1"/>
              </p:cNvSpPr>
              <p:nvPr/>
            </p:nvSpPr>
            <p:spPr bwMode="auto">
              <a:xfrm rot="16200000" flipV="1">
                <a:off x="3566" y="2549"/>
                <a:ext cx="227" cy="22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48" name="Line 170"/>
              <p:cNvSpPr>
                <a:spLocks noChangeShapeType="1"/>
              </p:cNvSpPr>
              <p:nvPr/>
            </p:nvSpPr>
            <p:spPr bwMode="auto">
              <a:xfrm rot="16200000" flipV="1">
                <a:off x="3597" y="2432"/>
                <a:ext cx="168" cy="22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49" name="Line 171"/>
              <p:cNvSpPr>
                <a:spLocks noChangeShapeType="1"/>
              </p:cNvSpPr>
              <p:nvPr/>
            </p:nvSpPr>
            <p:spPr bwMode="auto">
              <a:xfrm rot="16200000" flipH="1">
                <a:off x="3624" y="2484"/>
                <a:ext cx="201" cy="2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50" name="Line 172"/>
              <p:cNvSpPr>
                <a:spLocks noChangeShapeType="1"/>
              </p:cNvSpPr>
              <p:nvPr/>
            </p:nvSpPr>
            <p:spPr bwMode="auto">
              <a:xfrm rot="16200000" flipH="1">
                <a:off x="3592" y="2603"/>
                <a:ext cx="260" cy="24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51" name="Line 173"/>
              <p:cNvSpPr>
                <a:spLocks noChangeShapeType="1"/>
              </p:cNvSpPr>
              <p:nvPr/>
            </p:nvSpPr>
            <p:spPr bwMode="auto">
              <a:xfrm rot="16200000" flipH="1">
                <a:off x="3656" y="2370"/>
                <a:ext cx="135" cy="24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52" name="Line 174"/>
              <p:cNvSpPr>
                <a:spLocks noChangeShapeType="1"/>
              </p:cNvSpPr>
              <p:nvPr/>
            </p:nvSpPr>
            <p:spPr bwMode="auto">
              <a:xfrm rot="16200000" flipH="1">
                <a:off x="3625" y="2322"/>
                <a:ext cx="104" cy="21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53" name="Line 175"/>
              <p:cNvSpPr>
                <a:spLocks noChangeShapeType="1"/>
              </p:cNvSpPr>
              <p:nvPr/>
            </p:nvSpPr>
            <p:spPr bwMode="auto">
              <a:xfrm rot="16200000" flipH="1">
                <a:off x="3687" y="2255"/>
                <a:ext cx="67" cy="24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54" name="Line 176"/>
              <p:cNvSpPr>
                <a:spLocks noChangeShapeType="1"/>
              </p:cNvSpPr>
              <p:nvPr/>
            </p:nvSpPr>
            <p:spPr bwMode="auto">
              <a:xfrm rot="16200000" flipH="1">
                <a:off x="3658" y="2207"/>
                <a:ext cx="36" cy="22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55" name="Line 177"/>
              <p:cNvSpPr>
                <a:spLocks noChangeShapeType="1"/>
              </p:cNvSpPr>
              <p:nvPr/>
            </p:nvSpPr>
            <p:spPr bwMode="auto">
              <a:xfrm rot="16200000" flipH="1">
                <a:off x="3724" y="2131"/>
                <a:ext cx="6" cy="2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56" name="Line 178"/>
              <p:cNvSpPr>
                <a:spLocks noChangeShapeType="1"/>
              </p:cNvSpPr>
              <p:nvPr/>
            </p:nvSpPr>
            <p:spPr bwMode="auto">
              <a:xfrm rot="-5400000">
                <a:off x="3673" y="2096"/>
                <a:ext cx="25" cy="22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57" name="Line 179"/>
              <p:cNvSpPr>
                <a:spLocks noChangeShapeType="1"/>
              </p:cNvSpPr>
              <p:nvPr/>
            </p:nvSpPr>
            <p:spPr bwMode="auto">
              <a:xfrm rot="-5400000">
                <a:off x="3703" y="2022"/>
                <a:ext cx="51" cy="25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58" name="Line 180"/>
              <p:cNvSpPr>
                <a:spLocks noChangeShapeType="1"/>
              </p:cNvSpPr>
              <p:nvPr/>
            </p:nvSpPr>
            <p:spPr bwMode="auto">
              <a:xfrm rot="-5400000">
                <a:off x="3644" y="1979"/>
                <a:ext cx="86" cy="22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59" name="Line 181"/>
              <p:cNvSpPr>
                <a:spLocks noChangeShapeType="1"/>
              </p:cNvSpPr>
              <p:nvPr/>
            </p:nvSpPr>
            <p:spPr bwMode="auto">
              <a:xfrm rot="-5400000">
                <a:off x="3666" y="1909"/>
                <a:ext cx="123" cy="25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60" name="Line 182"/>
              <p:cNvSpPr>
                <a:spLocks noChangeShapeType="1"/>
              </p:cNvSpPr>
              <p:nvPr/>
            </p:nvSpPr>
            <p:spPr bwMode="auto">
              <a:xfrm rot="-5400000">
                <a:off x="3610" y="1865"/>
                <a:ext cx="153" cy="22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61" name="Line 183"/>
              <p:cNvSpPr>
                <a:spLocks noChangeShapeType="1"/>
              </p:cNvSpPr>
              <p:nvPr/>
            </p:nvSpPr>
            <p:spPr bwMode="auto">
              <a:xfrm rot="-5400000">
                <a:off x="3636" y="1791"/>
                <a:ext cx="179" cy="2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62" name="Line 184"/>
              <p:cNvSpPr>
                <a:spLocks noChangeShapeType="1"/>
              </p:cNvSpPr>
              <p:nvPr/>
            </p:nvSpPr>
            <p:spPr bwMode="auto">
              <a:xfrm rot="-5400000">
                <a:off x="3573" y="1748"/>
                <a:ext cx="217" cy="22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63" name="Line 185"/>
              <p:cNvSpPr>
                <a:spLocks noChangeShapeType="1"/>
              </p:cNvSpPr>
              <p:nvPr/>
            </p:nvSpPr>
            <p:spPr bwMode="auto">
              <a:xfrm rot="-5400000">
                <a:off x="3542" y="1639"/>
                <a:ext cx="281" cy="2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64" name="Line 186"/>
              <p:cNvSpPr>
                <a:spLocks noChangeShapeType="1"/>
              </p:cNvSpPr>
              <p:nvPr/>
            </p:nvSpPr>
            <p:spPr bwMode="auto">
              <a:xfrm rot="-5400000">
                <a:off x="3507" y="1512"/>
                <a:ext cx="352" cy="22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65" name="Line 187"/>
              <p:cNvSpPr>
                <a:spLocks noChangeShapeType="1"/>
              </p:cNvSpPr>
              <p:nvPr/>
            </p:nvSpPr>
            <p:spPr bwMode="auto">
              <a:xfrm rot="-5400000">
                <a:off x="3471" y="1403"/>
                <a:ext cx="411" cy="2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66" name="Line 188"/>
              <p:cNvSpPr>
                <a:spLocks noChangeShapeType="1"/>
              </p:cNvSpPr>
              <p:nvPr/>
            </p:nvSpPr>
            <p:spPr bwMode="auto">
              <a:xfrm rot="-5400000">
                <a:off x="3438" y="1289"/>
                <a:ext cx="477" cy="21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67" name="Freeform 189"/>
              <p:cNvSpPr>
                <a:spLocks/>
              </p:cNvSpPr>
              <p:nvPr/>
            </p:nvSpPr>
            <p:spPr bwMode="auto">
              <a:xfrm rot="-5400000">
                <a:off x="3564" y="1596"/>
                <a:ext cx="61" cy="43"/>
              </a:xfrm>
              <a:custGeom>
                <a:avLst/>
                <a:gdLst>
                  <a:gd name="T0" fmla="*/ 5 w 72"/>
                  <a:gd name="T1" fmla="*/ 0 h 50"/>
                  <a:gd name="T2" fmla="*/ 22 w 72"/>
                  <a:gd name="T3" fmla="*/ 9 h 50"/>
                  <a:gd name="T4" fmla="*/ 19 w 72"/>
                  <a:gd name="T5" fmla="*/ 18 h 50"/>
                  <a:gd name="T6" fmla="*/ 0 w 72"/>
                  <a:gd name="T7" fmla="*/ 8 h 50"/>
                  <a:gd name="T8" fmla="*/ 5 w 72"/>
                  <a:gd name="T9" fmla="*/ 0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50">
                    <a:moveTo>
                      <a:pt x="16" y="0"/>
                    </a:moveTo>
                    <a:lnTo>
                      <a:pt x="72" y="26"/>
                    </a:lnTo>
                    <a:lnTo>
                      <a:pt x="60" y="50"/>
                    </a:lnTo>
                    <a:lnTo>
                      <a:pt x="0" y="23"/>
                    </a:lnTo>
                    <a:lnTo>
                      <a:pt x="16" y="0"/>
                    </a:lnTo>
                    <a:close/>
                  </a:path>
                </a:pathLst>
              </a:custGeom>
              <a:solidFill>
                <a:srgbClr val="CC99FF"/>
              </a:solidFill>
              <a:ln>
                <a:noFill/>
              </a:ln>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68" name="Freeform 190"/>
              <p:cNvSpPr>
                <a:spLocks/>
              </p:cNvSpPr>
              <p:nvPr/>
            </p:nvSpPr>
            <p:spPr bwMode="auto">
              <a:xfrm rot="-5400000">
                <a:off x="3562" y="1667"/>
                <a:ext cx="74" cy="47"/>
              </a:xfrm>
              <a:custGeom>
                <a:avLst/>
                <a:gdLst>
                  <a:gd name="T0" fmla="*/ 5 w 87"/>
                  <a:gd name="T1" fmla="*/ 0 h 55"/>
                  <a:gd name="T2" fmla="*/ 28 w 87"/>
                  <a:gd name="T3" fmla="*/ 12 h 55"/>
                  <a:gd name="T4" fmla="*/ 22 w 87"/>
                  <a:gd name="T5" fmla="*/ 18 h 55"/>
                  <a:gd name="T6" fmla="*/ 0 w 87"/>
                  <a:gd name="T7" fmla="*/ 4 h 55"/>
                  <a:gd name="T8" fmla="*/ 5 w 87"/>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55">
                    <a:moveTo>
                      <a:pt x="14" y="0"/>
                    </a:moveTo>
                    <a:lnTo>
                      <a:pt x="87" y="36"/>
                    </a:lnTo>
                    <a:lnTo>
                      <a:pt x="69" y="55"/>
                    </a:lnTo>
                    <a:lnTo>
                      <a:pt x="0" y="12"/>
                    </a:lnTo>
                    <a:lnTo>
                      <a:pt x="14" y="0"/>
                    </a:lnTo>
                    <a:close/>
                  </a:path>
                </a:pathLst>
              </a:custGeom>
              <a:solidFill>
                <a:srgbClr val="CC99FF"/>
              </a:solidFill>
              <a:ln>
                <a:noFill/>
              </a:ln>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69" name="Freeform 191"/>
              <p:cNvSpPr>
                <a:spLocks/>
              </p:cNvSpPr>
              <p:nvPr/>
            </p:nvSpPr>
            <p:spPr bwMode="auto">
              <a:xfrm rot="-5400000">
                <a:off x="3570" y="1758"/>
                <a:ext cx="56" cy="46"/>
              </a:xfrm>
              <a:custGeom>
                <a:avLst/>
                <a:gdLst>
                  <a:gd name="T0" fmla="*/ 3 w 66"/>
                  <a:gd name="T1" fmla="*/ 0 h 54"/>
                  <a:gd name="T2" fmla="*/ 21 w 66"/>
                  <a:gd name="T3" fmla="*/ 12 h 54"/>
                  <a:gd name="T4" fmla="*/ 14 w 66"/>
                  <a:gd name="T5" fmla="*/ 17 h 54"/>
                  <a:gd name="T6" fmla="*/ 0 w 66"/>
                  <a:gd name="T7" fmla="*/ 6 h 54"/>
                  <a:gd name="T8" fmla="*/ 3 w 66"/>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54">
                    <a:moveTo>
                      <a:pt x="6" y="0"/>
                    </a:moveTo>
                    <a:lnTo>
                      <a:pt x="66" y="36"/>
                    </a:lnTo>
                    <a:lnTo>
                      <a:pt x="43" y="54"/>
                    </a:lnTo>
                    <a:lnTo>
                      <a:pt x="0" y="18"/>
                    </a:lnTo>
                    <a:lnTo>
                      <a:pt x="6" y="0"/>
                    </a:lnTo>
                    <a:close/>
                  </a:path>
                </a:pathLst>
              </a:custGeom>
              <a:solidFill>
                <a:srgbClr val="CC99FF"/>
              </a:solidFill>
              <a:ln>
                <a:noFill/>
              </a:ln>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70" name="Freeform 192"/>
              <p:cNvSpPr>
                <a:spLocks/>
              </p:cNvSpPr>
              <p:nvPr/>
            </p:nvSpPr>
            <p:spPr bwMode="auto">
              <a:xfrm rot="-5400000">
                <a:off x="3568" y="2888"/>
                <a:ext cx="62" cy="43"/>
              </a:xfrm>
              <a:custGeom>
                <a:avLst/>
                <a:gdLst>
                  <a:gd name="T0" fmla="*/ 25 w 72"/>
                  <a:gd name="T1" fmla="*/ 0 h 49"/>
                  <a:gd name="T2" fmla="*/ 0 w 72"/>
                  <a:gd name="T3" fmla="*/ 12 h 49"/>
                  <a:gd name="T4" fmla="*/ 13 w 72"/>
                  <a:gd name="T5" fmla="*/ 19 h 49"/>
                  <a:gd name="T6" fmla="*/ 24 w 72"/>
                  <a:gd name="T7" fmla="*/ 9 h 49"/>
                  <a:gd name="T8" fmla="*/ 25 w 72"/>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49">
                    <a:moveTo>
                      <a:pt x="72" y="0"/>
                    </a:moveTo>
                    <a:lnTo>
                      <a:pt x="0" y="30"/>
                    </a:lnTo>
                    <a:lnTo>
                      <a:pt x="36" y="49"/>
                    </a:lnTo>
                    <a:lnTo>
                      <a:pt x="68" y="22"/>
                    </a:lnTo>
                    <a:lnTo>
                      <a:pt x="72" y="0"/>
                    </a:lnTo>
                    <a:close/>
                  </a:path>
                </a:pathLst>
              </a:custGeom>
              <a:solidFill>
                <a:srgbClr val="CC99FF"/>
              </a:solidFill>
              <a:ln>
                <a:noFill/>
              </a:ln>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71" name="Freeform 193"/>
              <p:cNvSpPr>
                <a:spLocks/>
              </p:cNvSpPr>
              <p:nvPr/>
            </p:nvSpPr>
            <p:spPr bwMode="auto">
              <a:xfrm rot="-5400000">
                <a:off x="3574" y="2797"/>
                <a:ext cx="56" cy="54"/>
              </a:xfrm>
              <a:custGeom>
                <a:avLst/>
                <a:gdLst>
                  <a:gd name="T0" fmla="*/ 0 w 66"/>
                  <a:gd name="T1" fmla="*/ 14 h 62"/>
                  <a:gd name="T2" fmla="*/ 20 w 66"/>
                  <a:gd name="T3" fmla="*/ 0 h 62"/>
                  <a:gd name="T4" fmla="*/ 21 w 66"/>
                  <a:gd name="T5" fmla="*/ 9 h 62"/>
                  <a:gd name="T6" fmla="*/ 0 w 66"/>
                  <a:gd name="T7" fmla="*/ 24 h 62"/>
                  <a:gd name="T8" fmla="*/ 0 w 66"/>
                  <a:gd name="T9" fmla="*/ 14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62">
                    <a:moveTo>
                      <a:pt x="0" y="36"/>
                    </a:moveTo>
                    <a:lnTo>
                      <a:pt x="64" y="0"/>
                    </a:lnTo>
                    <a:lnTo>
                      <a:pt x="66" y="24"/>
                    </a:lnTo>
                    <a:lnTo>
                      <a:pt x="0" y="62"/>
                    </a:lnTo>
                    <a:lnTo>
                      <a:pt x="0" y="36"/>
                    </a:lnTo>
                    <a:close/>
                  </a:path>
                </a:pathLst>
              </a:custGeom>
              <a:solidFill>
                <a:srgbClr val="CC99FF"/>
              </a:solidFill>
              <a:ln>
                <a:noFill/>
              </a:ln>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72" name="Rectangle 194"/>
              <p:cNvSpPr>
                <a:spLocks noChangeArrowheads="1"/>
              </p:cNvSpPr>
              <p:nvPr/>
            </p:nvSpPr>
            <p:spPr bwMode="auto">
              <a:xfrm rot="-5400000">
                <a:off x="2681" y="2259"/>
                <a:ext cx="2398" cy="55"/>
              </a:xfrm>
              <a:prstGeom prst="rect">
                <a:avLst/>
              </a:prstGeom>
              <a:solidFill>
                <a:srgbClr val="CC99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grpSp>
        <p:sp>
          <p:nvSpPr>
            <p:cNvPr id="32778" name="Freeform 195"/>
            <p:cNvSpPr>
              <a:spLocks/>
            </p:cNvSpPr>
            <p:nvPr/>
          </p:nvSpPr>
          <p:spPr bwMode="auto">
            <a:xfrm>
              <a:off x="3806" y="2055"/>
              <a:ext cx="86" cy="469"/>
            </a:xfrm>
            <a:custGeom>
              <a:avLst/>
              <a:gdLst>
                <a:gd name="T0" fmla="*/ 0 w 86"/>
                <a:gd name="T1" fmla="*/ 15 h 469"/>
                <a:gd name="T2" fmla="*/ 86 w 86"/>
                <a:gd name="T3" fmla="*/ 0 h 469"/>
                <a:gd name="T4" fmla="*/ 84 w 86"/>
                <a:gd name="T5" fmla="*/ 469 h 469"/>
                <a:gd name="T6" fmla="*/ 4 w 86"/>
                <a:gd name="T7" fmla="*/ 449 h 469"/>
                <a:gd name="T8" fmla="*/ 0 w 86"/>
                <a:gd name="T9" fmla="*/ 15 h 4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469">
                  <a:moveTo>
                    <a:pt x="0" y="15"/>
                  </a:moveTo>
                  <a:lnTo>
                    <a:pt x="86" y="0"/>
                  </a:lnTo>
                  <a:lnTo>
                    <a:pt x="84" y="469"/>
                  </a:lnTo>
                  <a:lnTo>
                    <a:pt x="4" y="449"/>
                  </a:lnTo>
                  <a:lnTo>
                    <a:pt x="0" y="15"/>
                  </a:lnTo>
                  <a:close/>
                </a:path>
              </a:pathLst>
            </a:custGeom>
            <a:solidFill>
              <a:schemeClr val="accent2"/>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9" name="Freeform 196"/>
            <p:cNvSpPr>
              <a:spLocks/>
            </p:cNvSpPr>
            <p:nvPr/>
          </p:nvSpPr>
          <p:spPr bwMode="auto">
            <a:xfrm>
              <a:off x="3714" y="2072"/>
              <a:ext cx="94" cy="434"/>
            </a:xfrm>
            <a:custGeom>
              <a:avLst/>
              <a:gdLst>
                <a:gd name="T0" fmla="*/ 0 w 94"/>
                <a:gd name="T1" fmla="*/ 16 h 434"/>
                <a:gd name="T2" fmla="*/ 90 w 94"/>
                <a:gd name="T3" fmla="*/ 0 h 434"/>
                <a:gd name="T4" fmla="*/ 94 w 94"/>
                <a:gd name="T5" fmla="*/ 434 h 434"/>
                <a:gd name="T6" fmla="*/ 6 w 94"/>
                <a:gd name="T7" fmla="*/ 408 h 434"/>
                <a:gd name="T8" fmla="*/ 0 w 94"/>
                <a:gd name="T9" fmla="*/ 16 h 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434">
                  <a:moveTo>
                    <a:pt x="0" y="16"/>
                  </a:moveTo>
                  <a:lnTo>
                    <a:pt x="90" y="0"/>
                  </a:lnTo>
                  <a:lnTo>
                    <a:pt x="94" y="434"/>
                  </a:lnTo>
                  <a:lnTo>
                    <a:pt x="6" y="408"/>
                  </a:lnTo>
                  <a:lnTo>
                    <a:pt x="0" y="16"/>
                  </a:lnTo>
                  <a:close/>
                </a:path>
              </a:pathLst>
            </a:custGeom>
            <a:solidFill>
              <a:srgbClr val="6699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0" name="Freeform 197"/>
            <p:cNvSpPr>
              <a:spLocks/>
            </p:cNvSpPr>
            <p:nvPr/>
          </p:nvSpPr>
          <p:spPr bwMode="auto">
            <a:xfrm>
              <a:off x="3628" y="2086"/>
              <a:ext cx="88" cy="394"/>
            </a:xfrm>
            <a:custGeom>
              <a:avLst/>
              <a:gdLst>
                <a:gd name="T0" fmla="*/ 0 w 88"/>
                <a:gd name="T1" fmla="*/ 16 h 394"/>
                <a:gd name="T2" fmla="*/ 88 w 88"/>
                <a:gd name="T3" fmla="*/ 0 h 394"/>
                <a:gd name="T4" fmla="*/ 88 w 88"/>
                <a:gd name="T5" fmla="*/ 394 h 394"/>
                <a:gd name="T6" fmla="*/ 0 w 88"/>
                <a:gd name="T7" fmla="*/ 370 h 394"/>
                <a:gd name="T8" fmla="*/ 0 w 88"/>
                <a:gd name="T9" fmla="*/ 16 h 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394">
                  <a:moveTo>
                    <a:pt x="0" y="16"/>
                  </a:moveTo>
                  <a:lnTo>
                    <a:pt x="88" y="0"/>
                  </a:lnTo>
                  <a:lnTo>
                    <a:pt x="88" y="394"/>
                  </a:lnTo>
                  <a:lnTo>
                    <a:pt x="0" y="370"/>
                  </a:lnTo>
                  <a:lnTo>
                    <a:pt x="0" y="16"/>
                  </a:lnTo>
                  <a:close/>
                </a:path>
              </a:pathLst>
            </a:custGeom>
            <a:solidFill>
              <a:srgbClr val="FF00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2781" name="Group 198"/>
            <p:cNvGrpSpPr>
              <a:grpSpLocks/>
            </p:cNvGrpSpPr>
            <p:nvPr/>
          </p:nvGrpSpPr>
          <p:grpSpPr bwMode="auto">
            <a:xfrm rot="-5400000">
              <a:off x="2605" y="2631"/>
              <a:ext cx="143" cy="348"/>
              <a:chOff x="2725" y="1731"/>
              <a:chExt cx="130" cy="364"/>
            </a:xfrm>
          </p:grpSpPr>
          <p:sp>
            <p:nvSpPr>
              <p:cNvPr id="32934" name="Oval 199"/>
              <p:cNvSpPr>
                <a:spLocks noChangeArrowheads="1"/>
              </p:cNvSpPr>
              <p:nvPr/>
            </p:nvSpPr>
            <p:spPr bwMode="auto">
              <a:xfrm rot="5400000">
                <a:off x="2715" y="1741"/>
                <a:ext cx="149" cy="13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935" name="Oval 200"/>
              <p:cNvSpPr>
                <a:spLocks noChangeArrowheads="1"/>
              </p:cNvSpPr>
              <p:nvPr/>
            </p:nvSpPr>
            <p:spPr bwMode="auto">
              <a:xfrm rot="5400000">
                <a:off x="2715" y="1958"/>
                <a:ext cx="147" cy="1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936" name="Rectangle 201"/>
              <p:cNvSpPr>
                <a:spLocks noChangeArrowheads="1"/>
              </p:cNvSpPr>
              <p:nvPr/>
            </p:nvSpPr>
            <p:spPr bwMode="auto">
              <a:xfrm rot="5400000">
                <a:off x="2678" y="1855"/>
                <a:ext cx="220" cy="126"/>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937" name="Line 202"/>
              <p:cNvSpPr>
                <a:spLocks noChangeShapeType="1"/>
              </p:cNvSpPr>
              <p:nvPr/>
            </p:nvSpPr>
            <p:spPr bwMode="auto">
              <a:xfrm rot="5400000">
                <a:off x="2751" y="1918"/>
                <a:ext cx="20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38" name="Line 203"/>
              <p:cNvSpPr>
                <a:spLocks noChangeShapeType="1"/>
              </p:cNvSpPr>
              <p:nvPr/>
            </p:nvSpPr>
            <p:spPr bwMode="auto">
              <a:xfrm rot="5400000">
                <a:off x="2612" y="1918"/>
                <a:ext cx="2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782" name="Group 204"/>
            <p:cNvGrpSpPr>
              <a:grpSpLocks/>
            </p:cNvGrpSpPr>
            <p:nvPr/>
          </p:nvGrpSpPr>
          <p:grpSpPr bwMode="auto">
            <a:xfrm rot="-5400000">
              <a:off x="2371" y="2685"/>
              <a:ext cx="143" cy="348"/>
              <a:chOff x="2725" y="1731"/>
              <a:chExt cx="130" cy="364"/>
            </a:xfrm>
          </p:grpSpPr>
          <p:sp>
            <p:nvSpPr>
              <p:cNvPr id="32929" name="Oval 205"/>
              <p:cNvSpPr>
                <a:spLocks noChangeArrowheads="1"/>
              </p:cNvSpPr>
              <p:nvPr/>
            </p:nvSpPr>
            <p:spPr bwMode="auto">
              <a:xfrm rot="5400000">
                <a:off x="2715" y="1741"/>
                <a:ext cx="149" cy="13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930" name="Oval 206"/>
              <p:cNvSpPr>
                <a:spLocks noChangeArrowheads="1"/>
              </p:cNvSpPr>
              <p:nvPr/>
            </p:nvSpPr>
            <p:spPr bwMode="auto">
              <a:xfrm rot="5400000">
                <a:off x="2715" y="1958"/>
                <a:ext cx="147" cy="1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931" name="Rectangle 207"/>
              <p:cNvSpPr>
                <a:spLocks noChangeArrowheads="1"/>
              </p:cNvSpPr>
              <p:nvPr/>
            </p:nvSpPr>
            <p:spPr bwMode="auto">
              <a:xfrm rot="5400000">
                <a:off x="2678" y="1855"/>
                <a:ext cx="220" cy="126"/>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932" name="Line 208"/>
              <p:cNvSpPr>
                <a:spLocks noChangeShapeType="1"/>
              </p:cNvSpPr>
              <p:nvPr/>
            </p:nvSpPr>
            <p:spPr bwMode="auto">
              <a:xfrm rot="5400000">
                <a:off x="2751" y="1918"/>
                <a:ext cx="20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33" name="Line 209"/>
              <p:cNvSpPr>
                <a:spLocks noChangeShapeType="1"/>
              </p:cNvSpPr>
              <p:nvPr/>
            </p:nvSpPr>
            <p:spPr bwMode="auto">
              <a:xfrm rot="5400000">
                <a:off x="2612" y="1918"/>
                <a:ext cx="2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783" name="Group 210"/>
            <p:cNvGrpSpPr>
              <a:grpSpLocks/>
            </p:cNvGrpSpPr>
            <p:nvPr/>
          </p:nvGrpSpPr>
          <p:grpSpPr bwMode="auto">
            <a:xfrm rot="-5400000">
              <a:off x="2773" y="2541"/>
              <a:ext cx="143" cy="348"/>
              <a:chOff x="2725" y="1731"/>
              <a:chExt cx="130" cy="364"/>
            </a:xfrm>
          </p:grpSpPr>
          <p:sp>
            <p:nvSpPr>
              <p:cNvPr id="32924" name="Oval 211"/>
              <p:cNvSpPr>
                <a:spLocks noChangeArrowheads="1"/>
              </p:cNvSpPr>
              <p:nvPr/>
            </p:nvSpPr>
            <p:spPr bwMode="auto">
              <a:xfrm rot="5400000">
                <a:off x="2715" y="1741"/>
                <a:ext cx="149" cy="13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925" name="Oval 212"/>
              <p:cNvSpPr>
                <a:spLocks noChangeArrowheads="1"/>
              </p:cNvSpPr>
              <p:nvPr/>
            </p:nvSpPr>
            <p:spPr bwMode="auto">
              <a:xfrm rot="5400000">
                <a:off x="2715" y="1958"/>
                <a:ext cx="147" cy="1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926" name="Rectangle 213"/>
              <p:cNvSpPr>
                <a:spLocks noChangeArrowheads="1"/>
              </p:cNvSpPr>
              <p:nvPr/>
            </p:nvSpPr>
            <p:spPr bwMode="auto">
              <a:xfrm rot="5400000">
                <a:off x="2678" y="1855"/>
                <a:ext cx="220" cy="126"/>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927" name="Line 214"/>
              <p:cNvSpPr>
                <a:spLocks noChangeShapeType="1"/>
              </p:cNvSpPr>
              <p:nvPr/>
            </p:nvSpPr>
            <p:spPr bwMode="auto">
              <a:xfrm rot="5400000">
                <a:off x="2751" y="1918"/>
                <a:ext cx="20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28" name="Line 215"/>
              <p:cNvSpPr>
                <a:spLocks noChangeShapeType="1"/>
              </p:cNvSpPr>
              <p:nvPr/>
            </p:nvSpPr>
            <p:spPr bwMode="auto">
              <a:xfrm rot="5400000">
                <a:off x="2612" y="1918"/>
                <a:ext cx="2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784" name="Group 216"/>
            <p:cNvGrpSpPr>
              <a:grpSpLocks/>
            </p:cNvGrpSpPr>
            <p:nvPr/>
          </p:nvGrpSpPr>
          <p:grpSpPr bwMode="auto">
            <a:xfrm>
              <a:off x="2406" y="1826"/>
              <a:ext cx="402" cy="398"/>
              <a:chOff x="2892" y="1698"/>
              <a:chExt cx="434" cy="414"/>
            </a:xfrm>
          </p:grpSpPr>
          <p:sp>
            <p:nvSpPr>
              <p:cNvPr id="32919" name="Oval 217"/>
              <p:cNvSpPr>
                <a:spLocks noChangeArrowheads="1"/>
              </p:cNvSpPr>
              <p:nvPr/>
            </p:nvSpPr>
            <p:spPr bwMode="auto">
              <a:xfrm>
                <a:off x="2892" y="1698"/>
                <a:ext cx="432" cy="414"/>
              </a:xfrm>
              <a:prstGeom prst="ellipse">
                <a:avLst/>
              </a:prstGeom>
              <a:noFill/>
              <a:ln w="28575">
                <a:solidFill>
                  <a:schemeClr val="tx1"/>
                </a:solidFill>
                <a:round/>
                <a:headEnd/>
                <a:tailEnd/>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920" name="Oval 218"/>
              <p:cNvSpPr>
                <a:spLocks noChangeArrowheads="1"/>
              </p:cNvSpPr>
              <p:nvPr/>
            </p:nvSpPr>
            <p:spPr bwMode="auto">
              <a:xfrm>
                <a:off x="2892" y="1794"/>
                <a:ext cx="222" cy="216"/>
              </a:xfrm>
              <a:prstGeom prst="ellipse">
                <a:avLst/>
              </a:prstGeom>
              <a:noFill/>
              <a:ln w="28575">
                <a:solidFill>
                  <a:schemeClr val="tx1"/>
                </a:solidFill>
                <a:round/>
                <a:headEnd/>
                <a:tailEnd/>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921" name="Oval 219"/>
              <p:cNvSpPr>
                <a:spLocks noChangeArrowheads="1"/>
              </p:cNvSpPr>
              <p:nvPr/>
            </p:nvSpPr>
            <p:spPr bwMode="auto">
              <a:xfrm>
                <a:off x="3108" y="1794"/>
                <a:ext cx="218" cy="216"/>
              </a:xfrm>
              <a:prstGeom prst="ellipse">
                <a:avLst/>
              </a:prstGeom>
              <a:noFill/>
              <a:ln w="28575">
                <a:solidFill>
                  <a:schemeClr val="tx1"/>
                </a:solidFill>
                <a:round/>
                <a:headEnd/>
                <a:tailEnd/>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922" name="Freeform 220"/>
              <p:cNvSpPr>
                <a:spLocks/>
              </p:cNvSpPr>
              <p:nvPr/>
            </p:nvSpPr>
            <p:spPr bwMode="auto">
              <a:xfrm>
                <a:off x="2895" y="1896"/>
                <a:ext cx="221" cy="138"/>
              </a:xfrm>
              <a:custGeom>
                <a:avLst/>
                <a:gdLst>
                  <a:gd name="T0" fmla="*/ 21 w 221"/>
                  <a:gd name="T1" fmla="*/ 18 h 138"/>
                  <a:gd name="T2" fmla="*/ 15 w 221"/>
                  <a:gd name="T3" fmla="*/ 62 h 138"/>
                  <a:gd name="T4" fmla="*/ 33 w 221"/>
                  <a:gd name="T5" fmla="*/ 106 h 138"/>
                  <a:gd name="T6" fmla="*/ 97 w 221"/>
                  <a:gd name="T7" fmla="*/ 138 h 138"/>
                  <a:gd name="T8" fmla="*/ 201 w 221"/>
                  <a:gd name="T9" fmla="*/ 138 h 138"/>
                  <a:gd name="T10" fmla="*/ 221 w 221"/>
                  <a:gd name="T11" fmla="*/ 70 h 138"/>
                  <a:gd name="T12" fmla="*/ 203 w 221"/>
                  <a:gd name="T13" fmla="*/ 28 h 138"/>
                  <a:gd name="T14" fmla="*/ 199 w 221"/>
                  <a:gd name="T15" fmla="*/ 0 h 138"/>
                  <a:gd name="T16" fmla="*/ 21 w 221"/>
                  <a:gd name="T17" fmla="*/ 18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138">
                    <a:moveTo>
                      <a:pt x="21" y="18"/>
                    </a:moveTo>
                    <a:cubicBezTo>
                      <a:pt x="0" y="29"/>
                      <a:pt x="13" y="47"/>
                      <a:pt x="15" y="62"/>
                    </a:cubicBezTo>
                    <a:cubicBezTo>
                      <a:pt x="17" y="77"/>
                      <a:pt x="20" y="94"/>
                      <a:pt x="33" y="106"/>
                    </a:cubicBezTo>
                    <a:lnTo>
                      <a:pt x="97" y="138"/>
                    </a:lnTo>
                    <a:lnTo>
                      <a:pt x="201" y="138"/>
                    </a:lnTo>
                    <a:lnTo>
                      <a:pt x="221" y="70"/>
                    </a:lnTo>
                    <a:lnTo>
                      <a:pt x="203" y="28"/>
                    </a:lnTo>
                    <a:lnTo>
                      <a:pt x="199" y="0"/>
                    </a:lnTo>
                    <a:lnTo>
                      <a:pt x="21" y="18"/>
                    </a:lnTo>
                    <a:close/>
                  </a:path>
                </a:pathLst>
              </a:custGeom>
              <a:solidFill>
                <a:schemeClr val="bg1"/>
              </a:solidFill>
              <a:ln>
                <a:noFill/>
              </a:ln>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23" name="Freeform 221"/>
              <p:cNvSpPr>
                <a:spLocks/>
              </p:cNvSpPr>
              <p:nvPr/>
            </p:nvSpPr>
            <p:spPr bwMode="auto">
              <a:xfrm>
                <a:off x="3108" y="1778"/>
                <a:ext cx="208" cy="160"/>
              </a:xfrm>
              <a:custGeom>
                <a:avLst/>
                <a:gdLst>
                  <a:gd name="T0" fmla="*/ 0 w 208"/>
                  <a:gd name="T1" fmla="*/ 35 h 160"/>
                  <a:gd name="T2" fmla="*/ 4 w 208"/>
                  <a:gd name="T3" fmla="*/ 77 h 160"/>
                  <a:gd name="T4" fmla="*/ 10 w 208"/>
                  <a:gd name="T5" fmla="*/ 134 h 160"/>
                  <a:gd name="T6" fmla="*/ 30 w 208"/>
                  <a:gd name="T7" fmla="*/ 160 h 160"/>
                  <a:gd name="T8" fmla="*/ 204 w 208"/>
                  <a:gd name="T9" fmla="*/ 118 h 160"/>
                  <a:gd name="T10" fmla="*/ 208 w 208"/>
                  <a:gd name="T11" fmla="*/ 98 h 160"/>
                  <a:gd name="T12" fmla="*/ 192 w 208"/>
                  <a:gd name="T13" fmla="*/ 56 h 160"/>
                  <a:gd name="T14" fmla="*/ 182 w 208"/>
                  <a:gd name="T15" fmla="*/ 36 h 160"/>
                  <a:gd name="T16" fmla="*/ 156 w 208"/>
                  <a:gd name="T17" fmla="*/ 0 h 160"/>
                  <a:gd name="T18" fmla="*/ 68 w 208"/>
                  <a:gd name="T19" fmla="*/ 10 h 160"/>
                  <a:gd name="T20" fmla="*/ 0 w 208"/>
                  <a:gd name="T21" fmla="*/ 35 h 1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8" h="160">
                    <a:moveTo>
                      <a:pt x="0" y="35"/>
                    </a:moveTo>
                    <a:lnTo>
                      <a:pt x="4" y="77"/>
                    </a:lnTo>
                    <a:lnTo>
                      <a:pt x="10" y="134"/>
                    </a:lnTo>
                    <a:lnTo>
                      <a:pt x="30" y="160"/>
                    </a:lnTo>
                    <a:lnTo>
                      <a:pt x="204" y="118"/>
                    </a:lnTo>
                    <a:lnTo>
                      <a:pt x="208" y="98"/>
                    </a:lnTo>
                    <a:lnTo>
                      <a:pt x="192" y="56"/>
                    </a:lnTo>
                    <a:lnTo>
                      <a:pt x="182" y="36"/>
                    </a:lnTo>
                    <a:lnTo>
                      <a:pt x="156" y="0"/>
                    </a:lnTo>
                    <a:lnTo>
                      <a:pt x="68" y="10"/>
                    </a:lnTo>
                    <a:lnTo>
                      <a:pt x="0" y="35"/>
                    </a:lnTo>
                    <a:close/>
                  </a:path>
                </a:pathLst>
              </a:custGeom>
              <a:solidFill>
                <a:schemeClr val="bg1"/>
              </a:solidFill>
              <a:ln>
                <a:noFill/>
              </a:ln>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2785" name="Line 222"/>
            <p:cNvSpPr>
              <a:spLocks noChangeShapeType="1"/>
            </p:cNvSpPr>
            <p:nvPr/>
          </p:nvSpPr>
          <p:spPr bwMode="auto">
            <a:xfrm>
              <a:off x="2804" y="2035"/>
              <a:ext cx="4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2786" name="Group 223"/>
            <p:cNvGrpSpPr>
              <a:grpSpLocks noChangeAspect="1"/>
            </p:cNvGrpSpPr>
            <p:nvPr/>
          </p:nvGrpSpPr>
          <p:grpSpPr bwMode="auto">
            <a:xfrm>
              <a:off x="738" y="2163"/>
              <a:ext cx="372" cy="594"/>
              <a:chOff x="1212" y="2165"/>
              <a:chExt cx="372" cy="594"/>
            </a:xfrm>
          </p:grpSpPr>
          <p:sp>
            <p:nvSpPr>
              <p:cNvPr id="32901" name="AutoShape 224"/>
              <p:cNvSpPr>
                <a:spLocks noChangeAspect="1" noChangeArrowheads="1" noTextEdit="1"/>
              </p:cNvSpPr>
              <p:nvPr/>
            </p:nvSpPr>
            <p:spPr bwMode="auto">
              <a:xfrm>
                <a:off x="1212" y="2165"/>
                <a:ext cx="372"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2902" name="Freeform 225"/>
              <p:cNvSpPr>
                <a:spLocks/>
              </p:cNvSpPr>
              <p:nvPr/>
            </p:nvSpPr>
            <p:spPr bwMode="auto">
              <a:xfrm>
                <a:off x="1214" y="2167"/>
                <a:ext cx="368" cy="590"/>
              </a:xfrm>
              <a:custGeom>
                <a:avLst/>
                <a:gdLst>
                  <a:gd name="T0" fmla="*/ 1 w 368"/>
                  <a:gd name="T1" fmla="*/ 199 h 590"/>
                  <a:gd name="T2" fmla="*/ 10 w 368"/>
                  <a:gd name="T3" fmla="*/ 246 h 590"/>
                  <a:gd name="T4" fmla="*/ 32 w 368"/>
                  <a:gd name="T5" fmla="*/ 287 h 590"/>
                  <a:gd name="T6" fmla="*/ 55 w 368"/>
                  <a:gd name="T7" fmla="*/ 318 h 590"/>
                  <a:gd name="T8" fmla="*/ 80 w 368"/>
                  <a:gd name="T9" fmla="*/ 361 h 590"/>
                  <a:gd name="T10" fmla="*/ 87 w 368"/>
                  <a:gd name="T11" fmla="*/ 399 h 590"/>
                  <a:gd name="T12" fmla="*/ 90 w 368"/>
                  <a:gd name="T13" fmla="*/ 421 h 590"/>
                  <a:gd name="T14" fmla="*/ 92 w 368"/>
                  <a:gd name="T15" fmla="*/ 432 h 590"/>
                  <a:gd name="T16" fmla="*/ 93 w 368"/>
                  <a:gd name="T17" fmla="*/ 443 h 590"/>
                  <a:gd name="T18" fmla="*/ 96 w 368"/>
                  <a:gd name="T19" fmla="*/ 450 h 590"/>
                  <a:gd name="T20" fmla="*/ 95 w 368"/>
                  <a:gd name="T21" fmla="*/ 460 h 590"/>
                  <a:gd name="T22" fmla="*/ 94 w 368"/>
                  <a:gd name="T23" fmla="*/ 470 h 590"/>
                  <a:gd name="T24" fmla="*/ 97 w 368"/>
                  <a:gd name="T25" fmla="*/ 480 h 590"/>
                  <a:gd name="T26" fmla="*/ 94 w 368"/>
                  <a:gd name="T27" fmla="*/ 497 h 590"/>
                  <a:gd name="T28" fmla="*/ 97 w 368"/>
                  <a:gd name="T29" fmla="*/ 507 h 590"/>
                  <a:gd name="T30" fmla="*/ 94 w 368"/>
                  <a:gd name="T31" fmla="*/ 521 h 590"/>
                  <a:gd name="T32" fmla="*/ 95 w 368"/>
                  <a:gd name="T33" fmla="*/ 529 h 590"/>
                  <a:gd name="T34" fmla="*/ 103 w 368"/>
                  <a:gd name="T35" fmla="*/ 541 h 590"/>
                  <a:gd name="T36" fmla="*/ 109 w 368"/>
                  <a:gd name="T37" fmla="*/ 549 h 590"/>
                  <a:gd name="T38" fmla="*/ 152 w 368"/>
                  <a:gd name="T39" fmla="*/ 586 h 590"/>
                  <a:gd name="T40" fmla="*/ 166 w 368"/>
                  <a:gd name="T41" fmla="*/ 590 h 590"/>
                  <a:gd name="T42" fmla="*/ 210 w 368"/>
                  <a:gd name="T43" fmla="*/ 590 h 590"/>
                  <a:gd name="T44" fmla="*/ 222 w 368"/>
                  <a:gd name="T45" fmla="*/ 583 h 590"/>
                  <a:gd name="T46" fmla="*/ 264 w 368"/>
                  <a:gd name="T47" fmla="*/ 543 h 590"/>
                  <a:gd name="T48" fmla="*/ 269 w 368"/>
                  <a:gd name="T49" fmla="*/ 529 h 590"/>
                  <a:gd name="T50" fmla="*/ 269 w 368"/>
                  <a:gd name="T51" fmla="*/ 526 h 590"/>
                  <a:gd name="T52" fmla="*/ 274 w 368"/>
                  <a:gd name="T53" fmla="*/ 509 h 590"/>
                  <a:gd name="T54" fmla="*/ 273 w 368"/>
                  <a:gd name="T55" fmla="*/ 501 h 590"/>
                  <a:gd name="T56" fmla="*/ 273 w 368"/>
                  <a:gd name="T57" fmla="*/ 490 h 590"/>
                  <a:gd name="T58" fmla="*/ 274 w 368"/>
                  <a:gd name="T59" fmla="*/ 479 h 590"/>
                  <a:gd name="T60" fmla="*/ 271 w 368"/>
                  <a:gd name="T61" fmla="*/ 469 h 590"/>
                  <a:gd name="T62" fmla="*/ 274 w 368"/>
                  <a:gd name="T63" fmla="*/ 453 h 590"/>
                  <a:gd name="T64" fmla="*/ 273 w 368"/>
                  <a:gd name="T65" fmla="*/ 449 h 590"/>
                  <a:gd name="T66" fmla="*/ 275 w 368"/>
                  <a:gd name="T67" fmla="*/ 442 h 590"/>
                  <a:gd name="T68" fmla="*/ 276 w 368"/>
                  <a:gd name="T69" fmla="*/ 432 h 590"/>
                  <a:gd name="T70" fmla="*/ 278 w 368"/>
                  <a:gd name="T71" fmla="*/ 421 h 590"/>
                  <a:gd name="T72" fmla="*/ 281 w 368"/>
                  <a:gd name="T73" fmla="*/ 399 h 590"/>
                  <a:gd name="T74" fmla="*/ 288 w 368"/>
                  <a:gd name="T75" fmla="*/ 361 h 590"/>
                  <a:gd name="T76" fmla="*/ 312 w 368"/>
                  <a:gd name="T77" fmla="*/ 318 h 590"/>
                  <a:gd name="T78" fmla="*/ 336 w 368"/>
                  <a:gd name="T79" fmla="*/ 287 h 590"/>
                  <a:gd name="T80" fmla="*/ 358 w 368"/>
                  <a:gd name="T81" fmla="*/ 246 h 590"/>
                  <a:gd name="T82" fmla="*/ 367 w 368"/>
                  <a:gd name="T83" fmla="*/ 199 h 590"/>
                  <a:gd name="T84" fmla="*/ 367 w 368"/>
                  <a:gd name="T85" fmla="*/ 165 h 590"/>
                  <a:gd name="T86" fmla="*/ 353 w 368"/>
                  <a:gd name="T87" fmla="*/ 113 h 590"/>
                  <a:gd name="T88" fmla="*/ 326 w 368"/>
                  <a:gd name="T89" fmla="*/ 67 h 590"/>
                  <a:gd name="T90" fmla="*/ 286 w 368"/>
                  <a:gd name="T91" fmla="*/ 32 h 590"/>
                  <a:gd name="T92" fmla="*/ 239 w 368"/>
                  <a:gd name="T93" fmla="*/ 8 h 590"/>
                  <a:gd name="T94" fmla="*/ 184 w 368"/>
                  <a:gd name="T95" fmla="*/ 0 h 590"/>
                  <a:gd name="T96" fmla="*/ 147 w 368"/>
                  <a:gd name="T97" fmla="*/ 4 h 590"/>
                  <a:gd name="T98" fmla="*/ 96 w 368"/>
                  <a:gd name="T99" fmla="*/ 23 h 590"/>
                  <a:gd name="T100" fmla="*/ 54 w 368"/>
                  <a:gd name="T101" fmla="*/ 54 h 590"/>
                  <a:gd name="T102" fmla="*/ 23 w 368"/>
                  <a:gd name="T103" fmla="*/ 96 h 590"/>
                  <a:gd name="T104" fmla="*/ 4 w 368"/>
                  <a:gd name="T105" fmla="*/ 147 h 590"/>
                  <a:gd name="T106" fmla="*/ 0 w 368"/>
                  <a:gd name="T107" fmla="*/ 184 h 5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8" h="590">
                    <a:moveTo>
                      <a:pt x="0" y="184"/>
                    </a:moveTo>
                    <a:lnTo>
                      <a:pt x="0" y="184"/>
                    </a:lnTo>
                    <a:lnTo>
                      <a:pt x="1" y="199"/>
                    </a:lnTo>
                    <a:lnTo>
                      <a:pt x="3" y="215"/>
                    </a:lnTo>
                    <a:lnTo>
                      <a:pt x="6" y="230"/>
                    </a:lnTo>
                    <a:lnTo>
                      <a:pt x="10" y="246"/>
                    </a:lnTo>
                    <a:lnTo>
                      <a:pt x="17" y="260"/>
                    </a:lnTo>
                    <a:lnTo>
                      <a:pt x="24" y="274"/>
                    </a:lnTo>
                    <a:lnTo>
                      <a:pt x="32" y="287"/>
                    </a:lnTo>
                    <a:lnTo>
                      <a:pt x="41" y="300"/>
                    </a:lnTo>
                    <a:lnTo>
                      <a:pt x="55" y="318"/>
                    </a:lnTo>
                    <a:lnTo>
                      <a:pt x="66" y="334"/>
                    </a:lnTo>
                    <a:lnTo>
                      <a:pt x="74" y="348"/>
                    </a:lnTo>
                    <a:lnTo>
                      <a:pt x="80" y="361"/>
                    </a:lnTo>
                    <a:lnTo>
                      <a:pt x="84" y="372"/>
                    </a:lnTo>
                    <a:lnTo>
                      <a:pt x="86" y="381"/>
                    </a:lnTo>
                    <a:lnTo>
                      <a:pt x="87" y="399"/>
                    </a:lnTo>
                    <a:lnTo>
                      <a:pt x="89" y="413"/>
                    </a:lnTo>
                    <a:lnTo>
                      <a:pt x="90" y="421"/>
                    </a:lnTo>
                    <a:lnTo>
                      <a:pt x="93" y="428"/>
                    </a:lnTo>
                    <a:lnTo>
                      <a:pt x="92" y="432"/>
                    </a:lnTo>
                    <a:lnTo>
                      <a:pt x="92" y="436"/>
                    </a:lnTo>
                    <a:lnTo>
                      <a:pt x="93" y="443"/>
                    </a:lnTo>
                    <a:lnTo>
                      <a:pt x="96" y="450"/>
                    </a:lnTo>
                    <a:lnTo>
                      <a:pt x="98" y="454"/>
                    </a:lnTo>
                    <a:lnTo>
                      <a:pt x="95" y="460"/>
                    </a:lnTo>
                    <a:lnTo>
                      <a:pt x="94" y="467"/>
                    </a:lnTo>
                    <a:lnTo>
                      <a:pt x="94" y="470"/>
                    </a:lnTo>
                    <a:lnTo>
                      <a:pt x="95" y="475"/>
                    </a:lnTo>
                    <a:lnTo>
                      <a:pt x="97" y="480"/>
                    </a:lnTo>
                    <a:lnTo>
                      <a:pt x="95" y="487"/>
                    </a:lnTo>
                    <a:lnTo>
                      <a:pt x="94" y="494"/>
                    </a:lnTo>
                    <a:lnTo>
                      <a:pt x="94" y="497"/>
                    </a:lnTo>
                    <a:lnTo>
                      <a:pt x="95" y="502"/>
                    </a:lnTo>
                    <a:lnTo>
                      <a:pt x="97" y="507"/>
                    </a:lnTo>
                    <a:lnTo>
                      <a:pt x="95" y="513"/>
                    </a:lnTo>
                    <a:lnTo>
                      <a:pt x="94" y="521"/>
                    </a:lnTo>
                    <a:lnTo>
                      <a:pt x="94" y="524"/>
                    </a:lnTo>
                    <a:lnTo>
                      <a:pt x="95" y="529"/>
                    </a:lnTo>
                    <a:lnTo>
                      <a:pt x="97" y="533"/>
                    </a:lnTo>
                    <a:lnTo>
                      <a:pt x="100" y="537"/>
                    </a:lnTo>
                    <a:lnTo>
                      <a:pt x="103" y="541"/>
                    </a:lnTo>
                    <a:lnTo>
                      <a:pt x="105" y="546"/>
                    </a:lnTo>
                    <a:lnTo>
                      <a:pt x="109" y="549"/>
                    </a:lnTo>
                    <a:lnTo>
                      <a:pt x="149" y="584"/>
                    </a:lnTo>
                    <a:lnTo>
                      <a:pt x="152" y="586"/>
                    </a:lnTo>
                    <a:lnTo>
                      <a:pt x="156" y="588"/>
                    </a:lnTo>
                    <a:lnTo>
                      <a:pt x="161" y="590"/>
                    </a:lnTo>
                    <a:lnTo>
                      <a:pt x="166" y="590"/>
                    </a:lnTo>
                    <a:lnTo>
                      <a:pt x="205" y="590"/>
                    </a:lnTo>
                    <a:lnTo>
                      <a:pt x="210" y="590"/>
                    </a:lnTo>
                    <a:lnTo>
                      <a:pt x="214" y="588"/>
                    </a:lnTo>
                    <a:lnTo>
                      <a:pt x="218" y="586"/>
                    </a:lnTo>
                    <a:lnTo>
                      <a:pt x="222" y="583"/>
                    </a:lnTo>
                    <a:lnTo>
                      <a:pt x="260" y="548"/>
                    </a:lnTo>
                    <a:lnTo>
                      <a:pt x="264" y="543"/>
                    </a:lnTo>
                    <a:lnTo>
                      <a:pt x="267" y="539"/>
                    </a:lnTo>
                    <a:lnTo>
                      <a:pt x="268" y="534"/>
                    </a:lnTo>
                    <a:lnTo>
                      <a:pt x="269" y="529"/>
                    </a:lnTo>
                    <a:lnTo>
                      <a:pt x="269" y="526"/>
                    </a:lnTo>
                    <a:lnTo>
                      <a:pt x="272" y="518"/>
                    </a:lnTo>
                    <a:lnTo>
                      <a:pt x="273" y="513"/>
                    </a:lnTo>
                    <a:lnTo>
                      <a:pt x="274" y="509"/>
                    </a:lnTo>
                    <a:lnTo>
                      <a:pt x="274" y="505"/>
                    </a:lnTo>
                    <a:lnTo>
                      <a:pt x="273" y="501"/>
                    </a:lnTo>
                    <a:lnTo>
                      <a:pt x="271" y="496"/>
                    </a:lnTo>
                    <a:lnTo>
                      <a:pt x="273" y="490"/>
                    </a:lnTo>
                    <a:lnTo>
                      <a:pt x="274" y="482"/>
                    </a:lnTo>
                    <a:lnTo>
                      <a:pt x="274" y="479"/>
                    </a:lnTo>
                    <a:lnTo>
                      <a:pt x="273" y="474"/>
                    </a:lnTo>
                    <a:lnTo>
                      <a:pt x="271" y="469"/>
                    </a:lnTo>
                    <a:lnTo>
                      <a:pt x="273" y="463"/>
                    </a:lnTo>
                    <a:lnTo>
                      <a:pt x="274" y="456"/>
                    </a:lnTo>
                    <a:lnTo>
                      <a:pt x="274" y="453"/>
                    </a:lnTo>
                    <a:lnTo>
                      <a:pt x="273" y="449"/>
                    </a:lnTo>
                    <a:lnTo>
                      <a:pt x="273" y="448"/>
                    </a:lnTo>
                    <a:lnTo>
                      <a:pt x="275" y="442"/>
                    </a:lnTo>
                    <a:lnTo>
                      <a:pt x="276" y="436"/>
                    </a:lnTo>
                    <a:lnTo>
                      <a:pt x="276" y="432"/>
                    </a:lnTo>
                    <a:lnTo>
                      <a:pt x="275" y="428"/>
                    </a:lnTo>
                    <a:lnTo>
                      <a:pt x="278" y="421"/>
                    </a:lnTo>
                    <a:lnTo>
                      <a:pt x="279" y="413"/>
                    </a:lnTo>
                    <a:lnTo>
                      <a:pt x="281" y="399"/>
                    </a:lnTo>
                    <a:lnTo>
                      <a:pt x="282" y="381"/>
                    </a:lnTo>
                    <a:lnTo>
                      <a:pt x="284" y="372"/>
                    </a:lnTo>
                    <a:lnTo>
                      <a:pt x="288" y="361"/>
                    </a:lnTo>
                    <a:lnTo>
                      <a:pt x="294" y="348"/>
                    </a:lnTo>
                    <a:lnTo>
                      <a:pt x="302" y="334"/>
                    </a:lnTo>
                    <a:lnTo>
                      <a:pt x="312" y="318"/>
                    </a:lnTo>
                    <a:lnTo>
                      <a:pt x="327" y="300"/>
                    </a:lnTo>
                    <a:lnTo>
                      <a:pt x="336" y="287"/>
                    </a:lnTo>
                    <a:lnTo>
                      <a:pt x="344" y="274"/>
                    </a:lnTo>
                    <a:lnTo>
                      <a:pt x="351" y="260"/>
                    </a:lnTo>
                    <a:lnTo>
                      <a:pt x="358" y="246"/>
                    </a:lnTo>
                    <a:lnTo>
                      <a:pt x="362" y="230"/>
                    </a:lnTo>
                    <a:lnTo>
                      <a:pt x="365" y="215"/>
                    </a:lnTo>
                    <a:lnTo>
                      <a:pt x="367" y="199"/>
                    </a:lnTo>
                    <a:lnTo>
                      <a:pt x="368" y="184"/>
                    </a:lnTo>
                    <a:lnTo>
                      <a:pt x="367" y="165"/>
                    </a:lnTo>
                    <a:lnTo>
                      <a:pt x="364" y="147"/>
                    </a:lnTo>
                    <a:lnTo>
                      <a:pt x="360" y="129"/>
                    </a:lnTo>
                    <a:lnTo>
                      <a:pt x="353" y="113"/>
                    </a:lnTo>
                    <a:lnTo>
                      <a:pt x="345" y="96"/>
                    </a:lnTo>
                    <a:lnTo>
                      <a:pt x="337" y="82"/>
                    </a:lnTo>
                    <a:lnTo>
                      <a:pt x="326" y="67"/>
                    </a:lnTo>
                    <a:lnTo>
                      <a:pt x="314" y="54"/>
                    </a:lnTo>
                    <a:lnTo>
                      <a:pt x="301" y="42"/>
                    </a:lnTo>
                    <a:lnTo>
                      <a:pt x="286" y="32"/>
                    </a:lnTo>
                    <a:lnTo>
                      <a:pt x="272" y="23"/>
                    </a:lnTo>
                    <a:lnTo>
                      <a:pt x="255" y="15"/>
                    </a:lnTo>
                    <a:lnTo>
                      <a:pt x="239" y="8"/>
                    </a:lnTo>
                    <a:lnTo>
                      <a:pt x="221" y="4"/>
                    </a:lnTo>
                    <a:lnTo>
                      <a:pt x="203" y="1"/>
                    </a:lnTo>
                    <a:lnTo>
                      <a:pt x="184" y="0"/>
                    </a:lnTo>
                    <a:lnTo>
                      <a:pt x="165" y="1"/>
                    </a:lnTo>
                    <a:lnTo>
                      <a:pt x="147" y="4"/>
                    </a:lnTo>
                    <a:lnTo>
                      <a:pt x="129" y="8"/>
                    </a:lnTo>
                    <a:lnTo>
                      <a:pt x="113" y="15"/>
                    </a:lnTo>
                    <a:lnTo>
                      <a:pt x="96" y="23"/>
                    </a:lnTo>
                    <a:lnTo>
                      <a:pt x="82" y="32"/>
                    </a:lnTo>
                    <a:lnTo>
                      <a:pt x="67" y="42"/>
                    </a:lnTo>
                    <a:lnTo>
                      <a:pt x="54" y="54"/>
                    </a:lnTo>
                    <a:lnTo>
                      <a:pt x="42" y="67"/>
                    </a:lnTo>
                    <a:lnTo>
                      <a:pt x="31" y="82"/>
                    </a:lnTo>
                    <a:lnTo>
                      <a:pt x="23" y="96"/>
                    </a:lnTo>
                    <a:lnTo>
                      <a:pt x="15" y="113"/>
                    </a:lnTo>
                    <a:lnTo>
                      <a:pt x="8" y="129"/>
                    </a:lnTo>
                    <a:lnTo>
                      <a:pt x="4" y="147"/>
                    </a:lnTo>
                    <a:lnTo>
                      <a:pt x="1" y="165"/>
                    </a:lnTo>
                    <a:lnTo>
                      <a:pt x="0" y="184"/>
                    </a:lnTo>
                    <a:close/>
                  </a:path>
                </a:pathLst>
              </a:custGeom>
              <a:solidFill>
                <a:srgbClr val="8DD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03" name="Freeform 226"/>
              <p:cNvSpPr>
                <a:spLocks/>
              </p:cNvSpPr>
              <p:nvPr/>
            </p:nvSpPr>
            <p:spPr bwMode="auto">
              <a:xfrm>
                <a:off x="1226" y="2179"/>
                <a:ext cx="344" cy="566"/>
              </a:xfrm>
              <a:custGeom>
                <a:avLst/>
                <a:gdLst>
                  <a:gd name="T0" fmla="*/ 2 w 344"/>
                  <a:gd name="T1" fmla="*/ 186 h 566"/>
                  <a:gd name="T2" fmla="*/ 11 w 344"/>
                  <a:gd name="T3" fmla="*/ 230 h 566"/>
                  <a:gd name="T4" fmla="*/ 30 w 344"/>
                  <a:gd name="T5" fmla="*/ 268 h 566"/>
                  <a:gd name="T6" fmla="*/ 54 w 344"/>
                  <a:gd name="T7" fmla="*/ 299 h 566"/>
                  <a:gd name="T8" fmla="*/ 80 w 344"/>
                  <a:gd name="T9" fmla="*/ 345 h 566"/>
                  <a:gd name="T10" fmla="*/ 87 w 344"/>
                  <a:gd name="T11" fmla="*/ 386 h 566"/>
                  <a:gd name="T12" fmla="*/ 89 w 344"/>
                  <a:gd name="T13" fmla="*/ 401 h 566"/>
                  <a:gd name="T14" fmla="*/ 96 w 344"/>
                  <a:gd name="T15" fmla="*/ 416 h 566"/>
                  <a:gd name="T16" fmla="*/ 92 w 344"/>
                  <a:gd name="T17" fmla="*/ 419 h 566"/>
                  <a:gd name="T18" fmla="*/ 92 w 344"/>
                  <a:gd name="T19" fmla="*/ 428 h 566"/>
                  <a:gd name="T20" fmla="*/ 100 w 344"/>
                  <a:gd name="T21" fmla="*/ 440 h 566"/>
                  <a:gd name="T22" fmla="*/ 100 w 344"/>
                  <a:gd name="T23" fmla="*/ 444 h 566"/>
                  <a:gd name="T24" fmla="*/ 95 w 344"/>
                  <a:gd name="T25" fmla="*/ 455 h 566"/>
                  <a:gd name="T26" fmla="*/ 97 w 344"/>
                  <a:gd name="T27" fmla="*/ 462 h 566"/>
                  <a:gd name="T28" fmla="*/ 100 w 344"/>
                  <a:gd name="T29" fmla="*/ 469 h 566"/>
                  <a:gd name="T30" fmla="*/ 96 w 344"/>
                  <a:gd name="T31" fmla="*/ 479 h 566"/>
                  <a:gd name="T32" fmla="*/ 95 w 344"/>
                  <a:gd name="T33" fmla="*/ 484 h 566"/>
                  <a:gd name="T34" fmla="*/ 100 w 344"/>
                  <a:gd name="T35" fmla="*/ 493 h 566"/>
                  <a:gd name="T36" fmla="*/ 97 w 344"/>
                  <a:gd name="T37" fmla="*/ 503 h 566"/>
                  <a:gd name="T38" fmla="*/ 95 w 344"/>
                  <a:gd name="T39" fmla="*/ 511 h 566"/>
                  <a:gd name="T40" fmla="*/ 97 w 344"/>
                  <a:gd name="T41" fmla="*/ 517 h 566"/>
                  <a:gd name="T42" fmla="*/ 103 w 344"/>
                  <a:gd name="T43" fmla="*/ 525 h 566"/>
                  <a:gd name="T44" fmla="*/ 145 w 344"/>
                  <a:gd name="T45" fmla="*/ 562 h 566"/>
                  <a:gd name="T46" fmla="*/ 193 w 344"/>
                  <a:gd name="T47" fmla="*/ 566 h 566"/>
                  <a:gd name="T48" fmla="*/ 202 w 344"/>
                  <a:gd name="T49" fmla="*/ 561 h 566"/>
                  <a:gd name="T50" fmla="*/ 243 w 344"/>
                  <a:gd name="T51" fmla="*/ 522 h 566"/>
                  <a:gd name="T52" fmla="*/ 244 w 344"/>
                  <a:gd name="T53" fmla="*/ 509 h 566"/>
                  <a:gd name="T54" fmla="*/ 248 w 344"/>
                  <a:gd name="T55" fmla="*/ 500 h 566"/>
                  <a:gd name="T56" fmla="*/ 250 w 344"/>
                  <a:gd name="T57" fmla="*/ 495 h 566"/>
                  <a:gd name="T58" fmla="*/ 244 w 344"/>
                  <a:gd name="T59" fmla="*/ 485 h 566"/>
                  <a:gd name="T60" fmla="*/ 247 w 344"/>
                  <a:gd name="T61" fmla="*/ 477 h 566"/>
                  <a:gd name="T62" fmla="*/ 250 w 344"/>
                  <a:gd name="T63" fmla="*/ 468 h 566"/>
                  <a:gd name="T64" fmla="*/ 244 w 344"/>
                  <a:gd name="T65" fmla="*/ 458 h 566"/>
                  <a:gd name="T66" fmla="*/ 244 w 344"/>
                  <a:gd name="T67" fmla="*/ 456 h 566"/>
                  <a:gd name="T68" fmla="*/ 250 w 344"/>
                  <a:gd name="T69" fmla="*/ 444 h 566"/>
                  <a:gd name="T70" fmla="*/ 248 w 344"/>
                  <a:gd name="T71" fmla="*/ 438 h 566"/>
                  <a:gd name="T72" fmla="*/ 250 w 344"/>
                  <a:gd name="T73" fmla="*/ 431 h 566"/>
                  <a:gd name="T74" fmla="*/ 252 w 344"/>
                  <a:gd name="T75" fmla="*/ 427 h 566"/>
                  <a:gd name="T76" fmla="*/ 252 w 344"/>
                  <a:gd name="T77" fmla="*/ 420 h 566"/>
                  <a:gd name="T78" fmla="*/ 248 w 344"/>
                  <a:gd name="T79" fmla="*/ 416 h 566"/>
                  <a:gd name="T80" fmla="*/ 255 w 344"/>
                  <a:gd name="T81" fmla="*/ 401 h 566"/>
                  <a:gd name="T82" fmla="*/ 257 w 344"/>
                  <a:gd name="T83" fmla="*/ 386 h 566"/>
                  <a:gd name="T84" fmla="*/ 264 w 344"/>
                  <a:gd name="T85" fmla="*/ 345 h 566"/>
                  <a:gd name="T86" fmla="*/ 290 w 344"/>
                  <a:gd name="T87" fmla="*/ 299 h 566"/>
                  <a:gd name="T88" fmla="*/ 314 w 344"/>
                  <a:gd name="T89" fmla="*/ 268 h 566"/>
                  <a:gd name="T90" fmla="*/ 333 w 344"/>
                  <a:gd name="T91" fmla="*/ 230 h 566"/>
                  <a:gd name="T92" fmla="*/ 343 w 344"/>
                  <a:gd name="T93" fmla="*/ 186 h 566"/>
                  <a:gd name="T94" fmla="*/ 343 w 344"/>
                  <a:gd name="T95" fmla="*/ 154 h 566"/>
                  <a:gd name="T96" fmla="*/ 330 w 344"/>
                  <a:gd name="T97" fmla="*/ 106 h 566"/>
                  <a:gd name="T98" fmla="*/ 304 w 344"/>
                  <a:gd name="T99" fmla="*/ 63 h 566"/>
                  <a:gd name="T100" fmla="*/ 268 w 344"/>
                  <a:gd name="T101" fmla="*/ 30 h 566"/>
                  <a:gd name="T102" fmla="*/ 223 w 344"/>
                  <a:gd name="T103" fmla="*/ 9 h 566"/>
                  <a:gd name="T104" fmla="*/ 172 w 344"/>
                  <a:gd name="T105" fmla="*/ 0 h 566"/>
                  <a:gd name="T106" fmla="*/ 138 w 344"/>
                  <a:gd name="T107" fmla="*/ 5 h 566"/>
                  <a:gd name="T108" fmla="*/ 90 w 344"/>
                  <a:gd name="T109" fmla="*/ 21 h 566"/>
                  <a:gd name="T110" fmla="*/ 51 w 344"/>
                  <a:gd name="T111" fmla="*/ 51 h 566"/>
                  <a:gd name="T112" fmla="*/ 21 w 344"/>
                  <a:gd name="T113" fmla="*/ 90 h 566"/>
                  <a:gd name="T114" fmla="*/ 4 w 344"/>
                  <a:gd name="T115" fmla="*/ 138 h 566"/>
                  <a:gd name="T116" fmla="*/ 0 w 344"/>
                  <a:gd name="T117" fmla="*/ 172 h 5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44" h="566">
                    <a:moveTo>
                      <a:pt x="0" y="172"/>
                    </a:moveTo>
                    <a:lnTo>
                      <a:pt x="0" y="172"/>
                    </a:lnTo>
                    <a:lnTo>
                      <a:pt x="2" y="186"/>
                    </a:lnTo>
                    <a:lnTo>
                      <a:pt x="3" y="201"/>
                    </a:lnTo>
                    <a:lnTo>
                      <a:pt x="6" y="215"/>
                    </a:lnTo>
                    <a:lnTo>
                      <a:pt x="11" y="230"/>
                    </a:lnTo>
                    <a:lnTo>
                      <a:pt x="16" y="243"/>
                    </a:lnTo>
                    <a:lnTo>
                      <a:pt x="22" y="256"/>
                    </a:lnTo>
                    <a:lnTo>
                      <a:pt x="30" y="268"/>
                    </a:lnTo>
                    <a:lnTo>
                      <a:pt x="39" y="280"/>
                    </a:lnTo>
                    <a:lnTo>
                      <a:pt x="54" y="299"/>
                    </a:lnTo>
                    <a:lnTo>
                      <a:pt x="66" y="317"/>
                    </a:lnTo>
                    <a:lnTo>
                      <a:pt x="74" y="332"/>
                    </a:lnTo>
                    <a:lnTo>
                      <a:pt x="80" y="345"/>
                    </a:lnTo>
                    <a:lnTo>
                      <a:pt x="83" y="357"/>
                    </a:lnTo>
                    <a:lnTo>
                      <a:pt x="85" y="368"/>
                    </a:lnTo>
                    <a:lnTo>
                      <a:pt x="87" y="386"/>
                    </a:lnTo>
                    <a:lnTo>
                      <a:pt x="88" y="393"/>
                    </a:lnTo>
                    <a:lnTo>
                      <a:pt x="89" y="401"/>
                    </a:lnTo>
                    <a:lnTo>
                      <a:pt x="91" y="409"/>
                    </a:lnTo>
                    <a:lnTo>
                      <a:pt x="96" y="416"/>
                    </a:lnTo>
                    <a:lnTo>
                      <a:pt x="93" y="417"/>
                    </a:lnTo>
                    <a:lnTo>
                      <a:pt x="92" y="419"/>
                    </a:lnTo>
                    <a:lnTo>
                      <a:pt x="92" y="424"/>
                    </a:lnTo>
                    <a:lnTo>
                      <a:pt x="92" y="428"/>
                    </a:lnTo>
                    <a:lnTo>
                      <a:pt x="95" y="431"/>
                    </a:lnTo>
                    <a:lnTo>
                      <a:pt x="100" y="440"/>
                    </a:lnTo>
                    <a:lnTo>
                      <a:pt x="100" y="444"/>
                    </a:lnTo>
                    <a:lnTo>
                      <a:pt x="97" y="449"/>
                    </a:lnTo>
                    <a:lnTo>
                      <a:pt x="96" y="452"/>
                    </a:lnTo>
                    <a:lnTo>
                      <a:pt x="95" y="455"/>
                    </a:lnTo>
                    <a:lnTo>
                      <a:pt x="95" y="457"/>
                    </a:lnTo>
                    <a:lnTo>
                      <a:pt x="97" y="462"/>
                    </a:lnTo>
                    <a:lnTo>
                      <a:pt x="100" y="467"/>
                    </a:lnTo>
                    <a:lnTo>
                      <a:pt x="100" y="469"/>
                    </a:lnTo>
                    <a:lnTo>
                      <a:pt x="97" y="476"/>
                    </a:lnTo>
                    <a:lnTo>
                      <a:pt x="96" y="479"/>
                    </a:lnTo>
                    <a:lnTo>
                      <a:pt x="95" y="482"/>
                    </a:lnTo>
                    <a:lnTo>
                      <a:pt x="95" y="484"/>
                    </a:lnTo>
                    <a:lnTo>
                      <a:pt x="97" y="489"/>
                    </a:lnTo>
                    <a:lnTo>
                      <a:pt x="100" y="493"/>
                    </a:lnTo>
                    <a:lnTo>
                      <a:pt x="100" y="496"/>
                    </a:lnTo>
                    <a:lnTo>
                      <a:pt x="97" y="503"/>
                    </a:lnTo>
                    <a:lnTo>
                      <a:pt x="96" y="506"/>
                    </a:lnTo>
                    <a:lnTo>
                      <a:pt x="95" y="509"/>
                    </a:lnTo>
                    <a:lnTo>
                      <a:pt x="95" y="511"/>
                    </a:lnTo>
                    <a:lnTo>
                      <a:pt x="96" y="514"/>
                    </a:lnTo>
                    <a:lnTo>
                      <a:pt x="97" y="517"/>
                    </a:lnTo>
                    <a:lnTo>
                      <a:pt x="101" y="522"/>
                    </a:lnTo>
                    <a:lnTo>
                      <a:pt x="103" y="525"/>
                    </a:lnTo>
                    <a:lnTo>
                      <a:pt x="105" y="527"/>
                    </a:lnTo>
                    <a:lnTo>
                      <a:pt x="145" y="562"/>
                    </a:lnTo>
                    <a:lnTo>
                      <a:pt x="149" y="565"/>
                    </a:lnTo>
                    <a:lnTo>
                      <a:pt x="154" y="566"/>
                    </a:lnTo>
                    <a:lnTo>
                      <a:pt x="193" y="566"/>
                    </a:lnTo>
                    <a:lnTo>
                      <a:pt x="198" y="565"/>
                    </a:lnTo>
                    <a:lnTo>
                      <a:pt x="202" y="561"/>
                    </a:lnTo>
                    <a:lnTo>
                      <a:pt x="239" y="527"/>
                    </a:lnTo>
                    <a:lnTo>
                      <a:pt x="243" y="522"/>
                    </a:lnTo>
                    <a:lnTo>
                      <a:pt x="244" y="517"/>
                    </a:lnTo>
                    <a:lnTo>
                      <a:pt x="244" y="509"/>
                    </a:lnTo>
                    <a:lnTo>
                      <a:pt x="247" y="504"/>
                    </a:lnTo>
                    <a:lnTo>
                      <a:pt x="248" y="500"/>
                    </a:lnTo>
                    <a:lnTo>
                      <a:pt x="250" y="497"/>
                    </a:lnTo>
                    <a:lnTo>
                      <a:pt x="250" y="495"/>
                    </a:lnTo>
                    <a:lnTo>
                      <a:pt x="247" y="490"/>
                    </a:lnTo>
                    <a:lnTo>
                      <a:pt x="244" y="485"/>
                    </a:lnTo>
                    <a:lnTo>
                      <a:pt x="244" y="482"/>
                    </a:lnTo>
                    <a:lnTo>
                      <a:pt x="247" y="477"/>
                    </a:lnTo>
                    <a:lnTo>
                      <a:pt x="248" y="474"/>
                    </a:lnTo>
                    <a:lnTo>
                      <a:pt x="250" y="470"/>
                    </a:lnTo>
                    <a:lnTo>
                      <a:pt x="250" y="468"/>
                    </a:lnTo>
                    <a:lnTo>
                      <a:pt x="247" y="463"/>
                    </a:lnTo>
                    <a:lnTo>
                      <a:pt x="244" y="458"/>
                    </a:lnTo>
                    <a:lnTo>
                      <a:pt x="244" y="456"/>
                    </a:lnTo>
                    <a:lnTo>
                      <a:pt x="247" y="450"/>
                    </a:lnTo>
                    <a:lnTo>
                      <a:pt x="248" y="447"/>
                    </a:lnTo>
                    <a:lnTo>
                      <a:pt x="250" y="444"/>
                    </a:lnTo>
                    <a:lnTo>
                      <a:pt x="250" y="442"/>
                    </a:lnTo>
                    <a:lnTo>
                      <a:pt x="248" y="438"/>
                    </a:lnTo>
                    <a:lnTo>
                      <a:pt x="247" y="435"/>
                    </a:lnTo>
                    <a:lnTo>
                      <a:pt x="250" y="431"/>
                    </a:lnTo>
                    <a:lnTo>
                      <a:pt x="252" y="427"/>
                    </a:lnTo>
                    <a:lnTo>
                      <a:pt x="252" y="424"/>
                    </a:lnTo>
                    <a:lnTo>
                      <a:pt x="252" y="420"/>
                    </a:lnTo>
                    <a:lnTo>
                      <a:pt x="251" y="418"/>
                    </a:lnTo>
                    <a:lnTo>
                      <a:pt x="248" y="416"/>
                    </a:lnTo>
                    <a:lnTo>
                      <a:pt x="253" y="409"/>
                    </a:lnTo>
                    <a:lnTo>
                      <a:pt x="255" y="401"/>
                    </a:lnTo>
                    <a:lnTo>
                      <a:pt x="256" y="393"/>
                    </a:lnTo>
                    <a:lnTo>
                      <a:pt x="257" y="386"/>
                    </a:lnTo>
                    <a:lnTo>
                      <a:pt x="259" y="368"/>
                    </a:lnTo>
                    <a:lnTo>
                      <a:pt x="261" y="357"/>
                    </a:lnTo>
                    <a:lnTo>
                      <a:pt x="264" y="345"/>
                    </a:lnTo>
                    <a:lnTo>
                      <a:pt x="270" y="332"/>
                    </a:lnTo>
                    <a:lnTo>
                      <a:pt x="278" y="317"/>
                    </a:lnTo>
                    <a:lnTo>
                      <a:pt x="290" y="299"/>
                    </a:lnTo>
                    <a:lnTo>
                      <a:pt x="305" y="280"/>
                    </a:lnTo>
                    <a:lnTo>
                      <a:pt x="314" y="268"/>
                    </a:lnTo>
                    <a:lnTo>
                      <a:pt x="322" y="256"/>
                    </a:lnTo>
                    <a:lnTo>
                      <a:pt x="328" y="243"/>
                    </a:lnTo>
                    <a:lnTo>
                      <a:pt x="333" y="230"/>
                    </a:lnTo>
                    <a:lnTo>
                      <a:pt x="338" y="215"/>
                    </a:lnTo>
                    <a:lnTo>
                      <a:pt x="341" y="201"/>
                    </a:lnTo>
                    <a:lnTo>
                      <a:pt x="343" y="186"/>
                    </a:lnTo>
                    <a:lnTo>
                      <a:pt x="344" y="172"/>
                    </a:lnTo>
                    <a:lnTo>
                      <a:pt x="343" y="154"/>
                    </a:lnTo>
                    <a:lnTo>
                      <a:pt x="340" y="138"/>
                    </a:lnTo>
                    <a:lnTo>
                      <a:pt x="336" y="121"/>
                    </a:lnTo>
                    <a:lnTo>
                      <a:pt x="330" y="106"/>
                    </a:lnTo>
                    <a:lnTo>
                      <a:pt x="323" y="90"/>
                    </a:lnTo>
                    <a:lnTo>
                      <a:pt x="315" y="76"/>
                    </a:lnTo>
                    <a:lnTo>
                      <a:pt x="304" y="63"/>
                    </a:lnTo>
                    <a:lnTo>
                      <a:pt x="293" y="51"/>
                    </a:lnTo>
                    <a:lnTo>
                      <a:pt x="282" y="40"/>
                    </a:lnTo>
                    <a:lnTo>
                      <a:pt x="268" y="30"/>
                    </a:lnTo>
                    <a:lnTo>
                      <a:pt x="254" y="21"/>
                    </a:lnTo>
                    <a:lnTo>
                      <a:pt x="239" y="14"/>
                    </a:lnTo>
                    <a:lnTo>
                      <a:pt x="223" y="9"/>
                    </a:lnTo>
                    <a:lnTo>
                      <a:pt x="206" y="5"/>
                    </a:lnTo>
                    <a:lnTo>
                      <a:pt x="190" y="1"/>
                    </a:lnTo>
                    <a:lnTo>
                      <a:pt x="172" y="0"/>
                    </a:lnTo>
                    <a:lnTo>
                      <a:pt x="154" y="1"/>
                    </a:lnTo>
                    <a:lnTo>
                      <a:pt x="138" y="5"/>
                    </a:lnTo>
                    <a:lnTo>
                      <a:pt x="121" y="9"/>
                    </a:lnTo>
                    <a:lnTo>
                      <a:pt x="105" y="14"/>
                    </a:lnTo>
                    <a:lnTo>
                      <a:pt x="90" y="21"/>
                    </a:lnTo>
                    <a:lnTo>
                      <a:pt x="76" y="30"/>
                    </a:lnTo>
                    <a:lnTo>
                      <a:pt x="62" y="40"/>
                    </a:lnTo>
                    <a:lnTo>
                      <a:pt x="51" y="51"/>
                    </a:lnTo>
                    <a:lnTo>
                      <a:pt x="40" y="63"/>
                    </a:lnTo>
                    <a:lnTo>
                      <a:pt x="29" y="76"/>
                    </a:lnTo>
                    <a:lnTo>
                      <a:pt x="21" y="90"/>
                    </a:lnTo>
                    <a:lnTo>
                      <a:pt x="14" y="106"/>
                    </a:lnTo>
                    <a:lnTo>
                      <a:pt x="8" y="121"/>
                    </a:lnTo>
                    <a:lnTo>
                      <a:pt x="4" y="138"/>
                    </a:lnTo>
                    <a:lnTo>
                      <a:pt x="2" y="154"/>
                    </a:lnTo>
                    <a:lnTo>
                      <a:pt x="0" y="1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04" name="Freeform 227"/>
              <p:cNvSpPr>
                <a:spLocks/>
              </p:cNvSpPr>
              <p:nvPr/>
            </p:nvSpPr>
            <p:spPr bwMode="auto">
              <a:xfrm>
                <a:off x="1237" y="2190"/>
                <a:ext cx="322" cy="409"/>
              </a:xfrm>
              <a:custGeom>
                <a:avLst/>
                <a:gdLst>
                  <a:gd name="T0" fmla="*/ 218 w 322"/>
                  <a:gd name="T1" fmla="*/ 409 h 409"/>
                  <a:gd name="T2" fmla="*/ 228 w 322"/>
                  <a:gd name="T3" fmla="*/ 401 h 409"/>
                  <a:gd name="T4" fmla="*/ 233 w 322"/>
                  <a:gd name="T5" fmla="*/ 390 h 409"/>
                  <a:gd name="T6" fmla="*/ 236 w 322"/>
                  <a:gd name="T7" fmla="*/ 362 h 409"/>
                  <a:gd name="T8" fmla="*/ 240 w 322"/>
                  <a:gd name="T9" fmla="*/ 345 h 409"/>
                  <a:gd name="T10" fmla="*/ 247 w 322"/>
                  <a:gd name="T11" fmla="*/ 322 h 409"/>
                  <a:gd name="T12" fmla="*/ 262 w 322"/>
                  <a:gd name="T13" fmla="*/ 295 h 409"/>
                  <a:gd name="T14" fmla="*/ 286 w 322"/>
                  <a:gd name="T15" fmla="*/ 262 h 409"/>
                  <a:gd name="T16" fmla="*/ 294 w 322"/>
                  <a:gd name="T17" fmla="*/ 252 h 409"/>
                  <a:gd name="T18" fmla="*/ 308 w 322"/>
                  <a:gd name="T19" fmla="*/ 228 h 409"/>
                  <a:gd name="T20" fmla="*/ 317 w 322"/>
                  <a:gd name="T21" fmla="*/ 202 h 409"/>
                  <a:gd name="T22" fmla="*/ 321 w 322"/>
                  <a:gd name="T23" fmla="*/ 175 h 409"/>
                  <a:gd name="T24" fmla="*/ 322 w 322"/>
                  <a:gd name="T25" fmla="*/ 161 h 409"/>
                  <a:gd name="T26" fmla="*/ 319 w 322"/>
                  <a:gd name="T27" fmla="*/ 129 h 409"/>
                  <a:gd name="T28" fmla="*/ 310 w 322"/>
                  <a:gd name="T29" fmla="*/ 98 h 409"/>
                  <a:gd name="T30" fmla="*/ 294 w 322"/>
                  <a:gd name="T31" fmla="*/ 71 h 409"/>
                  <a:gd name="T32" fmla="*/ 275 w 322"/>
                  <a:gd name="T33" fmla="*/ 47 h 409"/>
                  <a:gd name="T34" fmla="*/ 251 w 322"/>
                  <a:gd name="T35" fmla="*/ 28 h 409"/>
                  <a:gd name="T36" fmla="*/ 224 w 322"/>
                  <a:gd name="T37" fmla="*/ 12 h 409"/>
                  <a:gd name="T38" fmla="*/ 193 w 322"/>
                  <a:gd name="T39" fmla="*/ 3 h 409"/>
                  <a:gd name="T40" fmla="*/ 161 w 322"/>
                  <a:gd name="T41" fmla="*/ 0 h 409"/>
                  <a:gd name="T42" fmla="*/ 144 w 322"/>
                  <a:gd name="T43" fmla="*/ 1 h 409"/>
                  <a:gd name="T44" fmla="*/ 113 w 322"/>
                  <a:gd name="T45" fmla="*/ 7 h 409"/>
                  <a:gd name="T46" fmla="*/ 85 w 322"/>
                  <a:gd name="T47" fmla="*/ 19 h 409"/>
                  <a:gd name="T48" fmla="*/ 59 w 322"/>
                  <a:gd name="T49" fmla="*/ 37 h 409"/>
                  <a:gd name="T50" fmla="*/ 37 w 322"/>
                  <a:gd name="T51" fmla="*/ 59 h 409"/>
                  <a:gd name="T52" fmla="*/ 19 w 322"/>
                  <a:gd name="T53" fmla="*/ 85 h 409"/>
                  <a:gd name="T54" fmla="*/ 7 w 322"/>
                  <a:gd name="T55" fmla="*/ 113 h 409"/>
                  <a:gd name="T56" fmla="*/ 1 w 322"/>
                  <a:gd name="T57" fmla="*/ 144 h 409"/>
                  <a:gd name="T58" fmla="*/ 0 w 322"/>
                  <a:gd name="T59" fmla="*/ 161 h 409"/>
                  <a:gd name="T60" fmla="*/ 2 w 322"/>
                  <a:gd name="T61" fmla="*/ 189 h 409"/>
                  <a:gd name="T62" fmla="*/ 9 w 322"/>
                  <a:gd name="T63" fmla="*/ 216 h 409"/>
                  <a:gd name="T64" fmla="*/ 20 w 322"/>
                  <a:gd name="T65" fmla="*/ 240 h 409"/>
                  <a:gd name="T66" fmla="*/ 36 w 322"/>
                  <a:gd name="T67" fmla="*/ 262 h 409"/>
                  <a:gd name="T68" fmla="*/ 49 w 322"/>
                  <a:gd name="T69" fmla="*/ 280 h 409"/>
                  <a:gd name="T70" fmla="*/ 69 w 322"/>
                  <a:gd name="T71" fmla="*/ 310 h 409"/>
                  <a:gd name="T72" fmla="*/ 79 w 322"/>
                  <a:gd name="T73" fmla="*/ 334 h 409"/>
                  <a:gd name="T74" fmla="*/ 85 w 322"/>
                  <a:gd name="T75" fmla="*/ 354 h 409"/>
                  <a:gd name="T76" fmla="*/ 87 w 322"/>
                  <a:gd name="T77" fmla="*/ 378 h 409"/>
                  <a:gd name="T78" fmla="*/ 91 w 322"/>
                  <a:gd name="T79" fmla="*/ 395 h 409"/>
                  <a:gd name="T80" fmla="*/ 98 w 322"/>
                  <a:gd name="T81" fmla="*/ 405 h 409"/>
                  <a:gd name="T82" fmla="*/ 218 w 322"/>
                  <a:gd name="T83" fmla="*/ 409 h 4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22" h="409">
                    <a:moveTo>
                      <a:pt x="218" y="409"/>
                    </a:moveTo>
                    <a:lnTo>
                      <a:pt x="218" y="409"/>
                    </a:lnTo>
                    <a:lnTo>
                      <a:pt x="224" y="405"/>
                    </a:lnTo>
                    <a:lnTo>
                      <a:pt x="228" y="401"/>
                    </a:lnTo>
                    <a:lnTo>
                      <a:pt x="231" y="395"/>
                    </a:lnTo>
                    <a:lnTo>
                      <a:pt x="233" y="390"/>
                    </a:lnTo>
                    <a:lnTo>
                      <a:pt x="235" y="378"/>
                    </a:lnTo>
                    <a:lnTo>
                      <a:pt x="236" y="362"/>
                    </a:lnTo>
                    <a:lnTo>
                      <a:pt x="237" y="354"/>
                    </a:lnTo>
                    <a:lnTo>
                      <a:pt x="240" y="345"/>
                    </a:lnTo>
                    <a:lnTo>
                      <a:pt x="243" y="334"/>
                    </a:lnTo>
                    <a:lnTo>
                      <a:pt x="247" y="322"/>
                    </a:lnTo>
                    <a:lnTo>
                      <a:pt x="253" y="310"/>
                    </a:lnTo>
                    <a:lnTo>
                      <a:pt x="262" y="295"/>
                    </a:lnTo>
                    <a:lnTo>
                      <a:pt x="273" y="280"/>
                    </a:lnTo>
                    <a:lnTo>
                      <a:pt x="286" y="262"/>
                    </a:lnTo>
                    <a:lnTo>
                      <a:pt x="294" y="252"/>
                    </a:lnTo>
                    <a:lnTo>
                      <a:pt x="302" y="240"/>
                    </a:lnTo>
                    <a:lnTo>
                      <a:pt x="308" y="228"/>
                    </a:lnTo>
                    <a:lnTo>
                      <a:pt x="313" y="216"/>
                    </a:lnTo>
                    <a:lnTo>
                      <a:pt x="317" y="202"/>
                    </a:lnTo>
                    <a:lnTo>
                      <a:pt x="320" y="189"/>
                    </a:lnTo>
                    <a:lnTo>
                      <a:pt x="321" y="175"/>
                    </a:lnTo>
                    <a:lnTo>
                      <a:pt x="322" y="161"/>
                    </a:lnTo>
                    <a:lnTo>
                      <a:pt x="321" y="144"/>
                    </a:lnTo>
                    <a:lnTo>
                      <a:pt x="319" y="129"/>
                    </a:lnTo>
                    <a:lnTo>
                      <a:pt x="315" y="113"/>
                    </a:lnTo>
                    <a:lnTo>
                      <a:pt x="310" y="98"/>
                    </a:lnTo>
                    <a:lnTo>
                      <a:pt x="303" y="85"/>
                    </a:lnTo>
                    <a:lnTo>
                      <a:pt x="294" y="71"/>
                    </a:lnTo>
                    <a:lnTo>
                      <a:pt x="285" y="59"/>
                    </a:lnTo>
                    <a:lnTo>
                      <a:pt x="275" y="47"/>
                    </a:lnTo>
                    <a:lnTo>
                      <a:pt x="263" y="37"/>
                    </a:lnTo>
                    <a:lnTo>
                      <a:pt x="251" y="28"/>
                    </a:lnTo>
                    <a:lnTo>
                      <a:pt x="237" y="19"/>
                    </a:lnTo>
                    <a:lnTo>
                      <a:pt x="224" y="12"/>
                    </a:lnTo>
                    <a:lnTo>
                      <a:pt x="209" y="7"/>
                    </a:lnTo>
                    <a:lnTo>
                      <a:pt x="193" y="3"/>
                    </a:lnTo>
                    <a:lnTo>
                      <a:pt x="178" y="1"/>
                    </a:lnTo>
                    <a:lnTo>
                      <a:pt x="161" y="0"/>
                    </a:lnTo>
                    <a:lnTo>
                      <a:pt x="144" y="1"/>
                    </a:lnTo>
                    <a:lnTo>
                      <a:pt x="129" y="3"/>
                    </a:lnTo>
                    <a:lnTo>
                      <a:pt x="113" y="7"/>
                    </a:lnTo>
                    <a:lnTo>
                      <a:pt x="98" y="12"/>
                    </a:lnTo>
                    <a:lnTo>
                      <a:pt x="85" y="19"/>
                    </a:lnTo>
                    <a:lnTo>
                      <a:pt x="71" y="28"/>
                    </a:lnTo>
                    <a:lnTo>
                      <a:pt x="59" y="37"/>
                    </a:lnTo>
                    <a:lnTo>
                      <a:pt x="47" y="47"/>
                    </a:lnTo>
                    <a:lnTo>
                      <a:pt x="37" y="59"/>
                    </a:lnTo>
                    <a:lnTo>
                      <a:pt x="28" y="71"/>
                    </a:lnTo>
                    <a:lnTo>
                      <a:pt x="19" y="85"/>
                    </a:lnTo>
                    <a:lnTo>
                      <a:pt x="12" y="98"/>
                    </a:lnTo>
                    <a:lnTo>
                      <a:pt x="7" y="113"/>
                    </a:lnTo>
                    <a:lnTo>
                      <a:pt x="3" y="129"/>
                    </a:lnTo>
                    <a:lnTo>
                      <a:pt x="1" y="144"/>
                    </a:lnTo>
                    <a:lnTo>
                      <a:pt x="0" y="161"/>
                    </a:lnTo>
                    <a:lnTo>
                      <a:pt x="1" y="175"/>
                    </a:lnTo>
                    <a:lnTo>
                      <a:pt x="2" y="189"/>
                    </a:lnTo>
                    <a:lnTo>
                      <a:pt x="5" y="202"/>
                    </a:lnTo>
                    <a:lnTo>
                      <a:pt x="9" y="216"/>
                    </a:lnTo>
                    <a:lnTo>
                      <a:pt x="14" y="228"/>
                    </a:lnTo>
                    <a:lnTo>
                      <a:pt x="20" y="240"/>
                    </a:lnTo>
                    <a:lnTo>
                      <a:pt x="28" y="252"/>
                    </a:lnTo>
                    <a:lnTo>
                      <a:pt x="36" y="262"/>
                    </a:lnTo>
                    <a:lnTo>
                      <a:pt x="49" y="280"/>
                    </a:lnTo>
                    <a:lnTo>
                      <a:pt x="60" y="295"/>
                    </a:lnTo>
                    <a:lnTo>
                      <a:pt x="69" y="310"/>
                    </a:lnTo>
                    <a:lnTo>
                      <a:pt x="75" y="322"/>
                    </a:lnTo>
                    <a:lnTo>
                      <a:pt x="79" y="334"/>
                    </a:lnTo>
                    <a:lnTo>
                      <a:pt x="82" y="345"/>
                    </a:lnTo>
                    <a:lnTo>
                      <a:pt x="85" y="354"/>
                    </a:lnTo>
                    <a:lnTo>
                      <a:pt x="86" y="362"/>
                    </a:lnTo>
                    <a:lnTo>
                      <a:pt x="87" y="378"/>
                    </a:lnTo>
                    <a:lnTo>
                      <a:pt x="89" y="390"/>
                    </a:lnTo>
                    <a:lnTo>
                      <a:pt x="91" y="395"/>
                    </a:lnTo>
                    <a:lnTo>
                      <a:pt x="94" y="401"/>
                    </a:lnTo>
                    <a:lnTo>
                      <a:pt x="98" y="405"/>
                    </a:lnTo>
                    <a:lnTo>
                      <a:pt x="104" y="409"/>
                    </a:lnTo>
                    <a:lnTo>
                      <a:pt x="218" y="4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05" name="Freeform 228"/>
              <p:cNvSpPr>
                <a:spLocks/>
              </p:cNvSpPr>
              <p:nvPr/>
            </p:nvSpPr>
            <p:spPr bwMode="auto">
              <a:xfrm>
                <a:off x="1237" y="2190"/>
                <a:ext cx="322" cy="409"/>
              </a:xfrm>
              <a:custGeom>
                <a:avLst/>
                <a:gdLst>
                  <a:gd name="T0" fmla="*/ 218 w 322"/>
                  <a:gd name="T1" fmla="*/ 409 h 409"/>
                  <a:gd name="T2" fmla="*/ 228 w 322"/>
                  <a:gd name="T3" fmla="*/ 401 h 409"/>
                  <a:gd name="T4" fmla="*/ 233 w 322"/>
                  <a:gd name="T5" fmla="*/ 390 h 409"/>
                  <a:gd name="T6" fmla="*/ 236 w 322"/>
                  <a:gd name="T7" fmla="*/ 362 h 409"/>
                  <a:gd name="T8" fmla="*/ 240 w 322"/>
                  <a:gd name="T9" fmla="*/ 345 h 409"/>
                  <a:gd name="T10" fmla="*/ 247 w 322"/>
                  <a:gd name="T11" fmla="*/ 322 h 409"/>
                  <a:gd name="T12" fmla="*/ 262 w 322"/>
                  <a:gd name="T13" fmla="*/ 295 h 409"/>
                  <a:gd name="T14" fmla="*/ 286 w 322"/>
                  <a:gd name="T15" fmla="*/ 262 h 409"/>
                  <a:gd name="T16" fmla="*/ 294 w 322"/>
                  <a:gd name="T17" fmla="*/ 252 h 409"/>
                  <a:gd name="T18" fmla="*/ 308 w 322"/>
                  <a:gd name="T19" fmla="*/ 228 h 409"/>
                  <a:gd name="T20" fmla="*/ 317 w 322"/>
                  <a:gd name="T21" fmla="*/ 202 h 409"/>
                  <a:gd name="T22" fmla="*/ 321 w 322"/>
                  <a:gd name="T23" fmla="*/ 175 h 409"/>
                  <a:gd name="T24" fmla="*/ 322 w 322"/>
                  <a:gd name="T25" fmla="*/ 161 h 409"/>
                  <a:gd name="T26" fmla="*/ 319 w 322"/>
                  <a:gd name="T27" fmla="*/ 129 h 409"/>
                  <a:gd name="T28" fmla="*/ 310 w 322"/>
                  <a:gd name="T29" fmla="*/ 98 h 409"/>
                  <a:gd name="T30" fmla="*/ 294 w 322"/>
                  <a:gd name="T31" fmla="*/ 71 h 409"/>
                  <a:gd name="T32" fmla="*/ 275 w 322"/>
                  <a:gd name="T33" fmla="*/ 47 h 409"/>
                  <a:gd name="T34" fmla="*/ 251 w 322"/>
                  <a:gd name="T35" fmla="*/ 28 h 409"/>
                  <a:gd name="T36" fmla="*/ 224 w 322"/>
                  <a:gd name="T37" fmla="*/ 12 h 409"/>
                  <a:gd name="T38" fmla="*/ 193 w 322"/>
                  <a:gd name="T39" fmla="*/ 3 h 409"/>
                  <a:gd name="T40" fmla="*/ 161 w 322"/>
                  <a:gd name="T41" fmla="*/ 0 h 409"/>
                  <a:gd name="T42" fmla="*/ 144 w 322"/>
                  <a:gd name="T43" fmla="*/ 1 h 409"/>
                  <a:gd name="T44" fmla="*/ 113 w 322"/>
                  <a:gd name="T45" fmla="*/ 7 h 409"/>
                  <a:gd name="T46" fmla="*/ 85 w 322"/>
                  <a:gd name="T47" fmla="*/ 19 h 409"/>
                  <a:gd name="T48" fmla="*/ 59 w 322"/>
                  <a:gd name="T49" fmla="*/ 37 h 409"/>
                  <a:gd name="T50" fmla="*/ 37 w 322"/>
                  <a:gd name="T51" fmla="*/ 59 h 409"/>
                  <a:gd name="T52" fmla="*/ 19 w 322"/>
                  <a:gd name="T53" fmla="*/ 85 h 409"/>
                  <a:gd name="T54" fmla="*/ 7 w 322"/>
                  <a:gd name="T55" fmla="*/ 113 h 409"/>
                  <a:gd name="T56" fmla="*/ 1 w 322"/>
                  <a:gd name="T57" fmla="*/ 144 h 409"/>
                  <a:gd name="T58" fmla="*/ 0 w 322"/>
                  <a:gd name="T59" fmla="*/ 161 h 409"/>
                  <a:gd name="T60" fmla="*/ 2 w 322"/>
                  <a:gd name="T61" fmla="*/ 189 h 409"/>
                  <a:gd name="T62" fmla="*/ 9 w 322"/>
                  <a:gd name="T63" fmla="*/ 216 h 409"/>
                  <a:gd name="T64" fmla="*/ 20 w 322"/>
                  <a:gd name="T65" fmla="*/ 240 h 409"/>
                  <a:gd name="T66" fmla="*/ 36 w 322"/>
                  <a:gd name="T67" fmla="*/ 262 h 409"/>
                  <a:gd name="T68" fmla="*/ 49 w 322"/>
                  <a:gd name="T69" fmla="*/ 280 h 409"/>
                  <a:gd name="T70" fmla="*/ 69 w 322"/>
                  <a:gd name="T71" fmla="*/ 310 h 409"/>
                  <a:gd name="T72" fmla="*/ 79 w 322"/>
                  <a:gd name="T73" fmla="*/ 334 h 409"/>
                  <a:gd name="T74" fmla="*/ 85 w 322"/>
                  <a:gd name="T75" fmla="*/ 354 h 409"/>
                  <a:gd name="T76" fmla="*/ 87 w 322"/>
                  <a:gd name="T77" fmla="*/ 378 h 409"/>
                  <a:gd name="T78" fmla="*/ 91 w 322"/>
                  <a:gd name="T79" fmla="*/ 395 h 409"/>
                  <a:gd name="T80" fmla="*/ 98 w 322"/>
                  <a:gd name="T81" fmla="*/ 405 h 4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22" h="409">
                    <a:moveTo>
                      <a:pt x="218" y="409"/>
                    </a:moveTo>
                    <a:lnTo>
                      <a:pt x="218" y="409"/>
                    </a:lnTo>
                    <a:lnTo>
                      <a:pt x="224" y="405"/>
                    </a:lnTo>
                    <a:lnTo>
                      <a:pt x="228" y="401"/>
                    </a:lnTo>
                    <a:lnTo>
                      <a:pt x="231" y="395"/>
                    </a:lnTo>
                    <a:lnTo>
                      <a:pt x="233" y="390"/>
                    </a:lnTo>
                    <a:lnTo>
                      <a:pt x="235" y="378"/>
                    </a:lnTo>
                    <a:lnTo>
                      <a:pt x="236" y="362"/>
                    </a:lnTo>
                    <a:lnTo>
                      <a:pt x="237" y="354"/>
                    </a:lnTo>
                    <a:lnTo>
                      <a:pt x="240" y="345"/>
                    </a:lnTo>
                    <a:lnTo>
                      <a:pt x="243" y="334"/>
                    </a:lnTo>
                    <a:lnTo>
                      <a:pt x="247" y="322"/>
                    </a:lnTo>
                    <a:lnTo>
                      <a:pt x="253" y="310"/>
                    </a:lnTo>
                    <a:lnTo>
                      <a:pt x="262" y="295"/>
                    </a:lnTo>
                    <a:lnTo>
                      <a:pt x="273" y="280"/>
                    </a:lnTo>
                    <a:lnTo>
                      <a:pt x="286" y="262"/>
                    </a:lnTo>
                    <a:lnTo>
                      <a:pt x="294" y="252"/>
                    </a:lnTo>
                    <a:lnTo>
                      <a:pt x="302" y="240"/>
                    </a:lnTo>
                    <a:lnTo>
                      <a:pt x="308" y="228"/>
                    </a:lnTo>
                    <a:lnTo>
                      <a:pt x="313" y="216"/>
                    </a:lnTo>
                    <a:lnTo>
                      <a:pt x="317" y="202"/>
                    </a:lnTo>
                    <a:lnTo>
                      <a:pt x="320" y="189"/>
                    </a:lnTo>
                    <a:lnTo>
                      <a:pt x="321" y="175"/>
                    </a:lnTo>
                    <a:lnTo>
                      <a:pt x="322" y="161"/>
                    </a:lnTo>
                    <a:lnTo>
                      <a:pt x="321" y="144"/>
                    </a:lnTo>
                    <a:lnTo>
                      <a:pt x="319" y="129"/>
                    </a:lnTo>
                    <a:lnTo>
                      <a:pt x="315" y="113"/>
                    </a:lnTo>
                    <a:lnTo>
                      <a:pt x="310" y="98"/>
                    </a:lnTo>
                    <a:lnTo>
                      <a:pt x="303" y="85"/>
                    </a:lnTo>
                    <a:lnTo>
                      <a:pt x="294" y="71"/>
                    </a:lnTo>
                    <a:lnTo>
                      <a:pt x="285" y="59"/>
                    </a:lnTo>
                    <a:lnTo>
                      <a:pt x="275" y="47"/>
                    </a:lnTo>
                    <a:lnTo>
                      <a:pt x="263" y="37"/>
                    </a:lnTo>
                    <a:lnTo>
                      <a:pt x="251" y="28"/>
                    </a:lnTo>
                    <a:lnTo>
                      <a:pt x="237" y="19"/>
                    </a:lnTo>
                    <a:lnTo>
                      <a:pt x="224" y="12"/>
                    </a:lnTo>
                    <a:lnTo>
                      <a:pt x="209" y="7"/>
                    </a:lnTo>
                    <a:lnTo>
                      <a:pt x="193" y="3"/>
                    </a:lnTo>
                    <a:lnTo>
                      <a:pt x="178" y="1"/>
                    </a:lnTo>
                    <a:lnTo>
                      <a:pt x="161" y="0"/>
                    </a:lnTo>
                    <a:lnTo>
                      <a:pt x="144" y="1"/>
                    </a:lnTo>
                    <a:lnTo>
                      <a:pt x="129" y="3"/>
                    </a:lnTo>
                    <a:lnTo>
                      <a:pt x="113" y="7"/>
                    </a:lnTo>
                    <a:lnTo>
                      <a:pt x="98" y="12"/>
                    </a:lnTo>
                    <a:lnTo>
                      <a:pt x="85" y="19"/>
                    </a:lnTo>
                    <a:lnTo>
                      <a:pt x="71" y="28"/>
                    </a:lnTo>
                    <a:lnTo>
                      <a:pt x="59" y="37"/>
                    </a:lnTo>
                    <a:lnTo>
                      <a:pt x="47" y="47"/>
                    </a:lnTo>
                    <a:lnTo>
                      <a:pt x="37" y="59"/>
                    </a:lnTo>
                    <a:lnTo>
                      <a:pt x="28" y="71"/>
                    </a:lnTo>
                    <a:lnTo>
                      <a:pt x="19" y="85"/>
                    </a:lnTo>
                    <a:lnTo>
                      <a:pt x="12" y="98"/>
                    </a:lnTo>
                    <a:lnTo>
                      <a:pt x="7" y="113"/>
                    </a:lnTo>
                    <a:lnTo>
                      <a:pt x="3" y="129"/>
                    </a:lnTo>
                    <a:lnTo>
                      <a:pt x="1" y="144"/>
                    </a:lnTo>
                    <a:lnTo>
                      <a:pt x="0" y="161"/>
                    </a:lnTo>
                    <a:lnTo>
                      <a:pt x="1" y="175"/>
                    </a:lnTo>
                    <a:lnTo>
                      <a:pt x="2" y="189"/>
                    </a:lnTo>
                    <a:lnTo>
                      <a:pt x="5" y="202"/>
                    </a:lnTo>
                    <a:lnTo>
                      <a:pt x="9" y="216"/>
                    </a:lnTo>
                    <a:lnTo>
                      <a:pt x="14" y="228"/>
                    </a:lnTo>
                    <a:lnTo>
                      <a:pt x="20" y="240"/>
                    </a:lnTo>
                    <a:lnTo>
                      <a:pt x="28" y="252"/>
                    </a:lnTo>
                    <a:lnTo>
                      <a:pt x="36" y="262"/>
                    </a:lnTo>
                    <a:lnTo>
                      <a:pt x="49" y="280"/>
                    </a:lnTo>
                    <a:lnTo>
                      <a:pt x="60" y="295"/>
                    </a:lnTo>
                    <a:lnTo>
                      <a:pt x="69" y="310"/>
                    </a:lnTo>
                    <a:lnTo>
                      <a:pt x="75" y="322"/>
                    </a:lnTo>
                    <a:lnTo>
                      <a:pt x="79" y="334"/>
                    </a:lnTo>
                    <a:lnTo>
                      <a:pt x="82" y="345"/>
                    </a:lnTo>
                    <a:lnTo>
                      <a:pt x="85" y="354"/>
                    </a:lnTo>
                    <a:lnTo>
                      <a:pt x="86" y="362"/>
                    </a:lnTo>
                    <a:lnTo>
                      <a:pt x="87" y="378"/>
                    </a:lnTo>
                    <a:lnTo>
                      <a:pt x="89" y="390"/>
                    </a:lnTo>
                    <a:lnTo>
                      <a:pt x="91" y="395"/>
                    </a:lnTo>
                    <a:lnTo>
                      <a:pt x="94" y="401"/>
                    </a:lnTo>
                    <a:lnTo>
                      <a:pt x="98" y="405"/>
                    </a:lnTo>
                    <a:lnTo>
                      <a:pt x="104" y="4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06" name="Freeform 229"/>
              <p:cNvSpPr>
                <a:spLocks/>
              </p:cNvSpPr>
              <p:nvPr/>
            </p:nvSpPr>
            <p:spPr bwMode="auto">
              <a:xfrm>
                <a:off x="1237" y="2201"/>
                <a:ext cx="322" cy="398"/>
              </a:xfrm>
              <a:custGeom>
                <a:avLst/>
                <a:gdLst>
                  <a:gd name="T0" fmla="*/ 218 w 322"/>
                  <a:gd name="T1" fmla="*/ 398 h 398"/>
                  <a:gd name="T2" fmla="*/ 228 w 322"/>
                  <a:gd name="T3" fmla="*/ 390 h 398"/>
                  <a:gd name="T4" fmla="*/ 233 w 322"/>
                  <a:gd name="T5" fmla="*/ 379 h 398"/>
                  <a:gd name="T6" fmla="*/ 236 w 322"/>
                  <a:gd name="T7" fmla="*/ 353 h 398"/>
                  <a:gd name="T8" fmla="*/ 240 w 322"/>
                  <a:gd name="T9" fmla="*/ 336 h 398"/>
                  <a:gd name="T10" fmla="*/ 247 w 322"/>
                  <a:gd name="T11" fmla="*/ 314 h 398"/>
                  <a:gd name="T12" fmla="*/ 262 w 322"/>
                  <a:gd name="T13" fmla="*/ 287 h 398"/>
                  <a:gd name="T14" fmla="*/ 286 w 322"/>
                  <a:gd name="T15" fmla="*/ 255 h 398"/>
                  <a:gd name="T16" fmla="*/ 294 w 322"/>
                  <a:gd name="T17" fmla="*/ 245 h 398"/>
                  <a:gd name="T18" fmla="*/ 308 w 322"/>
                  <a:gd name="T19" fmla="*/ 222 h 398"/>
                  <a:gd name="T20" fmla="*/ 317 w 322"/>
                  <a:gd name="T21" fmla="*/ 197 h 398"/>
                  <a:gd name="T22" fmla="*/ 321 w 322"/>
                  <a:gd name="T23" fmla="*/ 171 h 398"/>
                  <a:gd name="T24" fmla="*/ 322 w 322"/>
                  <a:gd name="T25" fmla="*/ 157 h 398"/>
                  <a:gd name="T26" fmla="*/ 319 w 322"/>
                  <a:gd name="T27" fmla="*/ 125 h 398"/>
                  <a:gd name="T28" fmla="*/ 310 w 322"/>
                  <a:gd name="T29" fmla="*/ 96 h 398"/>
                  <a:gd name="T30" fmla="*/ 294 w 322"/>
                  <a:gd name="T31" fmla="*/ 69 h 398"/>
                  <a:gd name="T32" fmla="*/ 275 w 322"/>
                  <a:gd name="T33" fmla="*/ 46 h 398"/>
                  <a:gd name="T34" fmla="*/ 251 w 322"/>
                  <a:gd name="T35" fmla="*/ 27 h 398"/>
                  <a:gd name="T36" fmla="*/ 224 w 322"/>
                  <a:gd name="T37" fmla="*/ 13 h 398"/>
                  <a:gd name="T38" fmla="*/ 193 w 322"/>
                  <a:gd name="T39" fmla="*/ 3 h 398"/>
                  <a:gd name="T40" fmla="*/ 161 w 322"/>
                  <a:gd name="T41" fmla="*/ 0 h 398"/>
                  <a:gd name="T42" fmla="*/ 144 w 322"/>
                  <a:gd name="T43" fmla="*/ 1 h 398"/>
                  <a:gd name="T44" fmla="*/ 113 w 322"/>
                  <a:gd name="T45" fmla="*/ 7 h 398"/>
                  <a:gd name="T46" fmla="*/ 85 w 322"/>
                  <a:gd name="T47" fmla="*/ 19 h 398"/>
                  <a:gd name="T48" fmla="*/ 59 w 322"/>
                  <a:gd name="T49" fmla="*/ 36 h 398"/>
                  <a:gd name="T50" fmla="*/ 37 w 322"/>
                  <a:gd name="T51" fmla="*/ 57 h 398"/>
                  <a:gd name="T52" fmla="*/ 19 w 322"/>
                  <a:gd name="T53" fmla="*/ 82 h 398"/>
                  <a:gd name="T54" fmla="*/ 7 w 322"/>
                  <a:gd name="T55" fmla="*/ 111 h 398"/>
                  <a:gd name="T56" fmla="*/ 1 w 322"/>
                  <a:gd name="T57" fmla="*/ 141 h 398"/>
                  <a:gd name="T58" fmla="*/ 0 w 322"/>
                  <a:gd name="T59" fmla="*/ 157 h 398"/>
                  <a:gd name="T60" fmla="*/ 2 w 322"/>
                  <a:gd name="T61" fmla="*/ 184 h 398"/>
                  <a:gd name="T62" fmla="*/ 9 w 322"/>
                  <a:gd name="T63" fmla="*/ 210 h 398"/>
                  <a:gd name="T64" fmla="*/ 20 w 322"/>
                  <a:gd name="T65" fmla="*/ 234 h 398"/>
                  <a:gd name="T66" fmla="*/ 36 w 322"/>
                  <a:gd name="T67" fmla="*/ 255 h 398"/>
                  <a:gd name="T68" fmla="*/ 49 w 322"/>
                  <a:gd name="T69" fmla="*/ 272 h 398"/>
                  <a:gd name="T70" fmla="*/ 69 w 322"/>
                  <a:gd name="T71" fmla="*/ 301 h 398"/>
                  <a:gd name="T72" fmla="*/ 79 w 322"/>
                  <a:gd name="T73" fmla="*/ 326 h 398"/>
                  <a:gd name="T74" fmla="*/ 85 w 322"/>
                  <a:gd name="T75" fmla="*/ 345 h 398"/>
                  <a:gd name="T76" fmla="*/ 87 w 322"/>
                  <a:gd name="T77" fmla="*/ 368 h 398"/>
                  <a:gd name="T78" fmla="*/ 91 w 322"/>
                  <a:gd name="T79" fmla="*/ 384 h 398"/>
                  <a:gd name="T80" fmla="*/ 98 w 322"/>
                  <a:gd name="T81" fmla="*/ 394 h 398"/>
                  <a:gd name="T82" fmla="*/ 218 w 322"/>
                  <a:gd name="T83" fmla="*/ 398 h 3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22" h="398">
                    <a:moveTo>
                      <a:pt x="218" y="398"/>
                    </a:moveTo>
                    <a:lnTo>
                      <a:pt x="218" y="398"/>
                    </a:lnTo>
                    <a:lnTo>
                      <a:pt x="224" y="394"/>
                    </a:lnTo>
                    <a:lnTo>
                      <a:pt x="228" y="390"/>
                    </a:lnTo>
                    <a:lnTo>
                      <a:pt x="231" y="384"/>
                    </a:lnTo>
                    <a:lnTo>
                      <a:pt x="233" y="379"/>
                    </a:lnTo>
                    <a:lnTo>
                      <a:pt x="235" y="368"/>
                    </a:lnTo>
                    <a:lnTo>
                      <a:pt x="236" y="353"/>
                    </a:lnTo>
                    <a:lnTo>
                      <a:pt x="237" y="345"/>
                    </a:lnTo>
                    <a:lnTo>
                      <a:pt x="240" y="336"/>
                    </a:lnTo>
                    <a:lnTo>
                      <a:pt x="243" y="326"/>
                    </a:lnTo>
                    <a:lnTo>
                      <a:pt x="247" y="314"/>
                    </a:lnTo>
                    <a:lnTo>
                      <a:pt x="253" y="301"/>
                    </a:lnTo>
                    <a:lnTo>
                      <a:pt x="262" y="287"/>
                    </a:lnTo>
                    <a:lnTo>
                      <a:pt x="273" y="272"/>
                    </a:lnTo>
                    <a:lnTo>
                      <a:pt x="286" y="255"/>
                    </a:lnTo>
                    <a:lnTo>
                      <a:pt x="294" y="245"/>
                    </a:lnTo>
                    <a:lnTo>
                      <a:pt x="302" y="234"/>
                    </a:lnTo>
                    <a:lnTo>
                      <a:pt x="308" y="222"/>
                    </a:lnTo>
                    <a:lnTo>
                      <a:pt x="313" y="210"/>
                    </a:lnTo>
                    <a:lnTo>
                      <a:pt x="317" y="197"/>
                    </a:lnTo>
                    <a:lnTo>
                      <a:pt x="320" y="184"/>
                    </a:lnTo>
                    <a:lnTo>
                      <a:pt x="321" y="171"/>
                    </a:lnTo>
                    <a:lnTo>
                      <a:pt x="322" y="157"/>
                    </a:lnTo>
                    <a:lnTo>
                      <a:pt x="321" y="141"/>
                    </a:lnTo>
                    <a:lnTo>
                      <a:pt x="319" y="125"/>
                    </a:lnTo>
                    <a:lnTo>
                      <a:pt x="315" y="111"/>
                    </a:lnTo>
                    <a:lnTo>
                      <a:pt x="310" y="96"/>
                    </a:lnTo>
                    <a:lnTo>
                      <a:pt x="303" y="82"/>
                    </a:lnTo>
                    <a:lnTo>
                      <a:pt x="294" y="69"/>
                    </a:lnTo>
                    <a:lnTo>
                      <a:pt x="285" y="57"/>
                    </a:lnTo>
                    <a:lnTo>
                      <a:pt x="275" y="46"/>
                    </a:lnTo>
                    <a:lnTo>
                      <a:pt x="263" y="36"/>
                    </a:lnTo>
                    <a:lnTo>
                      <a:pt x="251" y="27"/>
                    </a:lnTo>
                    <a:lnTo>
                      <a:pt x="237" y="19"/>
                    </a:lnTo>
                    <a:lnTo>
                      <a:pt x="224" y="13"/>
                    </a:lnTo>
                    <a:lnTo>
                      <a:pt x="209" y="7"/>
                    </a:lnTo>
                    <a:lnTo>
                      <a:pt x="193" y="3"/>
                    </a:lnTo>
                    <a:lnTo>
                      <a:pt x="178" y="1"/>
                    </a:lnTo>
                    <a:lnTo>
                      <a:pt x="161" y="0"/>
                    </a:lnTo>
                    <a:lnTo>
                      <a:pt x="144" y="1"/>
                    </a:lnTo>
                    <a:lnTo>
                      <a:pt x="129" y="3"/>
                    </a:lnTo>
                    <a:lnTo>
                      <a:pt x="113" y="7"/>
                    </a:lnTo>
                    <a:lnTo>
                      <a:pt x="98" y="13"/>
                    </a:lnTo>
                    <a:lnTo>
                      <a:pt x="85" y="19"/>
                    </a:lnTo>
                    <a:lnTo>
                      <a:pt x="71" y="27"/>
                    </a:lnTo>
                    <a:lnTo>
                      <a:pt x="59" y="36"/>
                    </a:lnTo>
                    <a:lnTo>
                      <a:pt x="47" y="46"/>
                    </a:lnTo>
                    <a:lnTo>
                      <a:pt x="37" y="57"/>
                    </a:lnTo>
                    <a:lnTo>
                      <a:pt x="28" y="69"/>
                    </a:lnTo>
                    <a:lnTo>
                      <a:pt x="19" y="82"/>
                    </a:lnTo>
                    <a:lnTo>
                      <a:pt x="12" y="96"/>
                    </a:lnTo>
                    <a:lnTo>
                      <a:pt x="7" y="111"/>
                    </a:lnTo>
                    <a:lnTo>
                      <a:pt x="3" y="125"/>
                    </a:lnTo>
                    <a:lnTo>
                      <a:pt x="1" y="141"/>
                    </a:lnTo>
                    <a:lnTo>
                      <a:pt x="0" y="157"/>
                    </a:lnTo>
                    <a:lnTo>
                      <a:pt x="1" y="171"/>
                    </a:lnTo>
                    <a:lnTo>
                      <a:pt x="2" y="184"/>
                    </a:lnTo>
                    <a:lnTo>
                      <a:pt x="5" y="197"/>
                    </a:lnTo>
                    <a:lnTo>
                      <a:pt x="9" y="210"/>
                    </a:lnTo>
                    <a:lnTo>
                      <a:pt x="14" y="222"/>
                    </a:lnTo>
                    <a:lnTo>
                      <a:pt x="20" y="234"/>
                    </a:lnTo>
                    <a:lnTo>
                      <a:pt x="28" y="245"/>
                    </a:lnTo>
                    <a:lnTo>
                      <a:pt x="36" y="255"/>
                    </a:lnTo>
                    <a:lnTo>
                      <a:pt x="49" y="272"/>
                    </a:lnTo>
                    <a:lnTo>
                      <a:pt x="60" y="287"/>
                    </a:lnTo>
                    <a:lnTo>
                      <a:pt x="69" y="301"/>
                    </a:lnTo>
                    <a:lnTo>
                      <a:pt x="75" y="314"/>
                    </a:lnTo>
                    <a:lnTo>
                      <a:pt x="79" y="326"/>
                    </a:lnTo>
                    <a:lnTo>
                      <a:pt x="82" y="336"/>
                    </a:lnTo>
                    <a:lnTo>
                      <a:pt x="85" y="345"/>
                    </a:lnTo>
                    <a:lnTo>
                      <a:pt x="86" y="353"/>
                    </a:lnTo>
                    <a:lnTo>
                      <a:pt x="87" y="368"/>
                    </a:lnTo>
                    <a:lnTo>
                      <a:pt x="89" y="379"/>
                    </a:lnTo>
                    <a:lnTo>
                      <a:pt x="91" y="384"/>
                    </a:lnTo>
                    <a:lnTo>
                      <a:pt x="94" y="390"/>
                    </a:lnTo>
                    <a:lnTo>
                      <a:pt x="98" y="394"/>
                    </a:lnTo>
                    <a:lnTo>
                      <a:pt x="104" y="398"/>
                    </a:lnTo>
                    <a:lnTo>
                      <a:pt x="218" y="398"/>
                    </a:lnTo>
                    <a:close/>
                  </a:path>
                </a:pathLst>
              </a:custGeom>
              <a:solidFill>
                <a:srgbClr val="FFE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07" name="Freeform 230"/>
              <p:cNvSpPr>
                <a:spLocks/>
              </p:cNvSpPr>
              <p:nvPr/>
            </p:nvSpPr>
            <p:spPr bwMode="auto">
              <a:xfrm>
                <a:off x="1329" y="2599"/>
                <a:ext cx="138" cy="135"/>
              </a:xfrm>
              <a:custGeom>
                <a:avLst/>
                <a:gdLst>
                  <a:gd name="T0" fmla="*/ 138 w 138"/>
                  <a:gd name="T1" fmla="*/ 4 h 135"/>
                  <a:gd name="T2" fmla="*/ 138 w 138"/>
                  <a:gd name="T3" fmla="*/ 2 h 135"/>
                  <a:gd name="T4" fmla="*/ 135 w 138"/>
                  <a:gd name="T5" fmla="*/ 0 h 135"/>
                  <a:gd name="T6" fmla="*/ 3 w 138"/>
                  <a:gd name="T7" fmla="*/ 0 h 135"/>
                  <a:gd name="T8" fmla="*/ 0 w 138"/>
                  <a:gd name="T9" fmla="*/ 2 h 135"/>
                  <a:gd name="T10" fmla="*/ 0 w 138"/>
                  <a:gd name="T11" fmla="*/ 4 h 135"/>
                  <a:gd name="T12" fmla="*/ 0 w 138"/>
                  <a:gd name="T13" fmla="*/ 6 h 135"/>
                  <a:gd name="T14" fmla="*/ 7 w 138"/>
                  <a:gd name="T15" fmla="*/ 16 h 135"/>
                  <a:gd name="T16" fmla="*/ 7 w 138"/>
                  <a:gd name="T17" fmla="*/ 28 h 135"/>
                  <a:gd name="T18" fmla="*/ 5 w 138"/>
                  <a:gd name="T19" fmla="*/ 29 h 135"/>
                  <a:gd name="T20" fmla="*/ 2 w 138"/>
                  <a:gd name="T21" fmla="*/ 33 h 135"/>
                  <a:gd name="T22" fmla="*/ 2 w 138"/>
                  <a:gd name="T23" fmla="*/ 36 h 135"/>
                  <a:gd name="T24" fmla="*/ 7 w 138"/>
                  <a:gd name="T25" fmla="*/ 43 h 135"/>
                  <a:gd name="T26" fmla="*/ 7 w 138"/>
                  <a:gd name="T27" fmla="*/ 54 h 135"/>
                  <a:gd name="T28" fmla="*/ 5 w 138"/>
                  <a:gd name="T29" fmla="*/ 56 h 135"/>
                  <a:gd name="T30" fmla="*/ 2 w 138"/>
                  <a:gd name="T31" fmla="*/ 60 h 135"/>
                  <a:gd name="T32" fmla="*/ 2 w 138"/>
                  <a:gd name="T33" fmla="*/ 63 h 135"/>
                  <a:gd name="T34" fmla="*/ 7 w 138"/>
                  <a:gd name="T35" fmla="*/ 70 h 135"/>
                  <a:gd name="T36" fmla="*/ 7 w 138"/>
                  <a:gd name="T37" fmla="*/ 80 h 135"/>
                  <a:gd name="T38" fmla="*/ 5 w 138"/>
                  <a:gd name="T39" fmla="*/ 81 h 135"/>
                  <a:gd name="T40" fmla="*/ 2 w 138"/>
                  <a:gd name="T41" fmla="*/ 87 h 135"/>
                  <a:gd name="T42" fmla="*/ 2 w 138"/>
                  <a:gd name="T43" fmla="*/ 90 h 135"/>
                  <a:gd name="T44" fmla="*/ 7 w 138"/>
                  <a:gd name="T45" fmla="*/ 96 h 135"/>
                  <a:gd name="T46" fmla="*/ 7 w 138"/>
                  <a:gd name="T47" fmla="*/ 97 h 135"/>
                  <a:gd name="T48" fmla="*/ 7 w 138"/>
                  <a:gd name="T49" fmla="*/ 98 h 135"/>
                  <a:gd name="T50" fmla="*/ 48 w 138"/>
                  <a:gd name="T51" fmla="*/ 134 h 135"/>
                  <a:gd name="T52" fmla="*/ 51 w 138"/>
                  <a:gd name="T53" fmla="*/ 135 h 135"/>
                  <a:gd name="T54" fmla="*/ 90 w 138"/>
                  <a:gd name="T55" fmla="*/ 135 h 135"/>
                  <a:gd name="T56" fmla="*/ 130 w 138"/>
                  <a:gd name="T57" fmla="*/ 99 h 135"/>
                  <a:gd name="T58" fmla="*/ 131 w 138"/>
                  <a:gd name="T59" fmla="*/ 98 h 135"/>
                  <a:gd name="T60" fmla="*/ 131 w 138"/>
                  <a:gd name="T61" fmla="*/ 97 h 135"/>
                  <a:gd name="T62" fmla="*/ 131 w 138"/>
                  <a:gd name="T63" fmla="*/ 85 h 135"/>
                  <a:gd name="T64" fmla="*/ 135 w 138"/>
                  <a:gd name="T65" fmla="*/ 81 h 135"/>
                  <a:gd name="T66" fmla="*/ 136 w 138"/>
                  <a:gd name="T67" fmla="*/ 76 h 135"/>
                  <a:gd name="T68" fmla="*/ 134 w 138"/>
                  <a:gd name="T69" fmla="*/ 72 h 135"/>
                  <a:gd name="T70" fmla="*/ 131 w 138"/>
                  <a:gd name="T71" fmla="*/ 69 h 135"/>
                  <a:gd name="T72" fmla="*/ 131 w 138"/>
                  <a:gd name="T73" fmla="*/ 59 h 135"/>
                  <a:gd name="T74" fmla="*/ 135 w 138"/>
                  <a:gd name="T75" fmla="*/ 55 h 135"/>
                  <a:gd name="T76" fmla="*/ 136 w 138"/>
                  <a:gd name="T77" fmla="*/ 49 h 135"/>
                  <a:gd name="T78" fmla="*/ 134 w 138"/>
                  <a:gd name="T79" fmla="*/ 45 h 135"/>
                  <a:gd name="T80" fmla="*/ 131 w 138"/>
                  <a:gd name="T81" fmla="*/ 42 h 135"/>
                  <a:gd name="T82" fmla="*/ 131 w 138"/>
                  <a:gd name="T83" fmla="*/ 32 h 135"/>
                  <a:gd name="T84" fmla="*/ 135 w 138"/>
                  <a:gd name="T85" fmla="*/ 28 h 135"/>
                  <a:gd name="T86" fmla="*/ 136 w 138"/>
                  <a:gd name="T87" fmla="*/ 23 h 135"/>
                  <a:gd name="T88" fmla="*/ 134 w 138"/>
                  <a:gd name="T89" fmla="*/ 18 h 135"/>
                  <a:gd name="T90" fmla="*/ 131 w 138"/>
                  <a:gd name="T91" fmla="*/ 16 h 135"/>
                  <a:gd name="T92" fmla="*/ 138 w 138"/>
                  <a:gd name="T93" fmla="*/ 6 h 135"/>
                  <a:gd name="T94" fmla="*/ 138 w 138"/>
                  <a:gd name="T95" fmla="*/ 4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8" h="135">
                    <a:moveTo>
                      <a:pt x="138" y="4"/>
                    </a:moveTo>
                    <a:lnTo>
                      <a:pt x="138" y="4"/>
                    </a:lnTo>
                    <a:lnTo>
                      <a:pt x="138" y="2"/>
                    </a:lnTo>
                    <a:lnTo>
                      <a:pt x="137" y="1"/>
                    </a:lnTo>
                    <a:lnTo>
                      <a:pt x="135" y="0"/>
                    </a:lnTo>
                    <a:lnTo>
                      <a:pt x="3" y="0"/>
                    </a:lnTo>
                    <a:lnTo>
                      <a:pt x="2" y="1"/>
                    </a:lnTo>
                    <a:lnTo>
                      <a:pt x="0" y="2"/>
                    </a:lnTo>
                    <a:lnTo>
                      <a:pt x="0" y="4"/>
                    </a:lnTo>
                    <a:lnTo>
                      <a:pt x="0" y="6"/>
                    </a:lnTo>
                    <a:lnTo>
                      <a:pt x="7" y="16"/>
                    </a:lnTo>
                    <a:lnTo>
                      <a:pt x="7" y="28"/>
                    </a:lnTo>
                    <a:lnTo>
                      <a:pt x="5" y="29"/>
                    </a:lnTo>
                    <a:lnTo>
                      <a:pt x="3" y="31"/>
                    </a:lnTo>
                    <a:lnTo>
                      <a:pt x="2" y="33"/>
                    </a:lnTo>
                    <a:lnTo>
                      <a:pt x="2" y="36"/>
                    </a:lnTo>
                    <a:lnTo>
                      <a:pt x="4" y="40"/>
                    </a:lnTo>
                    <a:lnTo>
                      <a:pt x="7" y="43"/>
                    </a:lnTo>
                    <a:lnTo>
                      <a:pt x="7" y="54"/>
                    </a:lnTo>
                    <a:lnTo>
                      <a:pt x="5" y="56"/>
                    </a:lnTo>
                    <a:lnTo>
                      <a:pt x="3" y="58"/>
                    </a:lnTo>
                    <a:lnTo>
                      <a:pt x="2" y="60"/>
                    </a:lnTo>
                    <a:lnTo>
                      <a:pt x="2" y="63"/>
                    </a:lnTo>
                    <a:lnTo>
                      <a:pt x="4" y="67"/>
                    </a:lnTo>
                    <a:lnTo>
                      <a:pt x="7" y="70"/>
                    </a:lnTo>
                    <a:lnTo>
                      <a:pt x="7" y="80"/>
                    </a:lnTo>
                    <a:lnTo>
                      <a:pt x="5" y="81"/>
                    </a:lnTo>
                    <a:lnTo>
                      <a:pt x="3" y="85"/>
                    </a:lnTo>
                    <a:lnTo>
                      <a:pt x="2" y="87"/>
                    </a:lnTo>
                    <a:lnTo>
                      <a:pt x="2" y="90"/>
                    </a:lnTo>
                    <a:lnTo>
                      <a:pt x="4" y="94"/>
                    </a:lnTo>
                    <a:lnTo>
                      <a:pt x="7" y="96"/>
                    </a:lnTo>
                    <a:lnTo>
                      <a:pt x="7" y="97"/>
                    </a:lnTo>
                    <a:lnTo>
                      <a:pt x="7" y="98"/>
                    </a:lnTo>
                    <a:lnTo>
                      <a:pt x="8" y="99"/>
                    </a:lnTo>
                    <a:lnTo>
                      <a:pt x="48" y="134"/>
                    </a:lnTo>
                    <a:lnTo>
                      <a:pt x="51" y="135"/>
                    </a:lnTo>
                    <a:lnTo>
                      <a:pt x="90" y="135"/>
                    </a:lnTo>
                    <a:lnTo>
                      <a:pt x="92" y="134"/>
                    </a:lnTo>
                    <a:lnTo>
                      <a:pt x="130" y="99"/>
                    </a:lnTo>
                    <a:lnTo>
                      <a:pt x="131" y="98"/>
                    </a:lnTo>
                    <a:lnTo>
                      <a:pt x="131" y="97"/>
                    </a:lnTo>
                    <a:lnTo>
                      <a:pt x="131" y="85"/>
                    </a:lnTo>
                    <a:lnTo>
                      <a:pt x="133" y="84"/>
                    </a:lnTo>
                    <a:lnTo>
                      <a:pt x="135" y="81"/>
                    </a:lnTo>
                    <a:lnTo>
                      <a:pt x="136" y="78"/>
                    </a:lnTo>
                    <a:lnTo>
                      <a:pt x="136" y="76"/>
                    </a:lnTo>
                    <a:lnTo>
                      <a:pt x="134" y="72"/>
                    </a:lnTo>
                    <a:lnTo>
                      <a:pt x="131" y="69"/>
                    </a:lnTo>
                    <a:lnTo>
                      <a:pt x="131" y="59"/>
                    </a:lnTo>
                    <a:lnTo>
                      <a:pt x="133" y="57"/>
                    </a:lnTo>
                    <a:lnTo>
                      <a:pt x="135" y="55"/>
                    </a:lnTo>
                    <a:lnTo>
                      <a:pt x="136" y="53"/>
                    </a:lnTo>
                    <a:lnTo>
                      <a:pt x="136" y="49"/>
                    </a:lnTo>
                    <a:lnTo>
                      <a:pt x="134" y="45"/>
                    </a:lnTo>
                    <a:lnTo>
                      <a:pt x="131" y="42"/>
                    </a:lnTo>
                    <a:lnTo>
                      <a:pt x="131" y="32"/>
                    </a:lnTo>
                    <a:lnTo>
                      <a:pt x="133" y="30"/>
                    </a:lnTo>
                    <a:lnTo>
                      <a:pt x="135" y="28"/>
                    </a:lnTo>
                    <a:lnTo>
                      <a:pt x="136" y="26"/>
                    </a:lnTo>
                    <a:lnTo>
                      <a:pt x="136" y="23"/>
                    </a:lnTo>
                    <a:lnTo>
                      <a:pt x="134" y="18"/>
                    </a:lnTo>
                    <a:lnTo>
                      <a:pt x="131" y="16"/>
                    </a:lnTo>
                    <a:lnTo>
                      <a:pt x="138" y="6"/>
                    </a:lnTo>
                    <a:lnTo>
                      <a:pt x="138" y="4"/>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08" name="Freeform 231"/>
              <p:cNvSpPr>
                <a:spLocks/>
              </p:cNvSpPr>
              <p:nvPr/>
            </p:nvSpPr>
            <p:spPr bwMode="auto">
              <a:xfrm>
                <a:off x="1342" y="2599"/>
                <a:ext cx="109" cy="118"/>
              </a:xfrm>
              <a:custGeom>
                <a:avLst/>
                <a:gdLst>
                  <a:gd name="T0" fmla="*/ 96 w 109"/>
                  <a:gd name="T1" fmla="*/ 25 h 118"/>
                  <a:gd name="T2" fmla="*/ 92 w 109"/>
                  <a:gd name="T3" fmla="*/ 18 h 118"/>
                  <a:gd name="T4" fmla="*/ 107 w 109"/>
                  <a:gd name="T5" fmla="*/ 15 h 118"/>
                  <a:gd name="T6" fmla="*/ 109 w 109"/>
                  <a:gd name="T7" fmla="*/ 14 h 118"/>
                  <a:gd name="T8" fmla="*/ 107 w 109"/>
                  <a:gd name="T9" fmla="*/ 8 h 118"/>
                  <a:gd name="T10" fmla="*/ 103 w 109"/>
                  <a:gd name="T11" fmla="*/ 1 h 118"/>
                  <a:gd name="T12" fmla="*/ 0 w 109"/>
                  <a:gd name="T13" fmla="*/ 0 h 118"/>
                  <a:gd name="T14" fmla="*/ 11 w 109"/>
                  <a:gd name="T15" fmla="*/ 15 h 118"/>
                  <a:gd name="T16" fmla="*/ 11 w 109"/>
                  <a:gd name="T17" fmla="*/ 16 h 118"/>
                  <a:gd name="T18" fmla="*/ 11 w 109"/>
                  <a:gd name="T19" fmla="*/ 27 h 118"/>
                  <a:gd name="T20" fmla="*/ 7 w 109"/>
                  <a:gd name="T21" fmla="*/ 30 h 118"/>
                  <a:gd name="T22" fmla="*/ 6 w 109"/>
                  <a:gd name="T23" fmla="*/ 36 h 118"/>
                  <a:gd name="T24" fmla="*/ 7 w 109"/>
                  <a:gd name="T25" fmla="*/ 40 h 118"/>
                  <a:gd name="T26" fmla="*/ 11 w 109"/>
                  <a:gd name="T27" fmla="*/ 54 h 118"/>
                  <a:gd name="T28" fmla="*/ 8 w 109"/>
                  <a:gd name="T29" fmla="*/ 55 h 118"/>
                  <a:gd name="T30" fmla="*/ 6 w 109"/>
                  <a:gd name="T31" fmla="*/ 60 h 118"/>
                  <a:gd name="T32" fmla="*/ 6 w 109"/>
                  <a:gd name="T33" fmla="*/ 62 h 118"/>
                  <a:gd name="T34" fmla="*/ 11 w 109"/>
                  <a:gd name="T35" fmla="*/ 69 h 118"/>
                  <a:gd name="T36" fmla="*/ 11 w 109"/>
                  <a:gd name="T37" fmla="*/ 79 h 118"/>
                  <a:gd name="T38" fmla="*/ 7 w 109"/>
                  <a:gd name="T39" fmla="*/ 84 h 118"/>
                  <a:gd name="T40" fmla="*/ 6 w 109"/>
                  <a:gd name="T41" fmla="*/ 89 h 118"/>
                  <a:gd name="T42" fmla="*/ 7 w 109"/>
                  <a:gd name="T43" fmla="*/ 93 h 118"/>
                  <a:gd name="T44" fmla="*/ 11 w 109"/>
                  <a:gd name="T45" fmla="*/ 96 h 118"/>
                  <a:gd name="T46" fmla="*/ 11 w 109"/>
                  <a:gd name="T47" fmla="*/ 96 h 118"/>
                  <a:gd name="T48" fmla="*/ 11 w 109"/>
                  <a:gd name="T49" fmla="*/ 97 h 118"/>
                  <a:gd name="T50" fmla="*/ 33 w 109"/>
                  <a:gd name="T51" fmla="*/ 118 h 118"/>
                  <a:gd name="T52" fmla="*/ 90 w 109"/>
                  <a:gd name="T53" fmla="*/ 101 h 118"/>
                  <a:gd name="T54" fmla="*/ 91 w 109"/>
                  <a:gd name="T55" fmla="*/ 100 h 118"/>
                  <a:gd name="T56" fmla="*/ 91 w 109"/>
                  <a:gd name="T57" fmla="*/ 99 h 118"/>
                  <a:gd name="T58" fmla="*/ 91 w 109"/>
                  <a:gd name="T59" fmla="*/ 87 h 118"/>
                  <a:gd name="T60" fmla="*/ 93 w 109"/>
                  <a:gd name="T61" fmla="*/ 86 h 118"/>
                  <a:gd name="T62" fmla="*/ 96 w 109"/>
                  <a:gd name="T63" fmla="*/ 80 h 118"/>
                  <a:gd name="T64" fmla="*/ 96 w 109"/>
                  <a:gd name="T65" fmla="*/ 78 h 118"/>
                  <a:gd name="T66" fmla="*/ 91 w 109"/>
                  <a:gd name="T67" fmla="*/ 71 h 118"/>
                  <a:gd name="T68" fmla="*/ 91 w 109"/>
                  <a:gd name="T69" fmla="*/ 61 h 118"/>
                  <a:gd name="T70" fmla="*/ 95 w 109"/>
                  <a:gd name="T71" fmla="*/ 57 h 118"/>
                  <a:gd name="T72" fmla="*/ 96 w 109"/>
                  <a:gd name="T73" fmla="*/ 52 h 118"/>
                  <a:gd name="T74" fmla="*/ 94 w 109"/>
                  <a:gd name="T75" fmla="*/ 47 h 118"/>
                  <a:gd name="T76" fmla="*/ 91 w 109"/>
                  <a:gd name="T77" fmla="*/ 34 h 118"/>
                  <a:gd name="T78" fmla="*/ 93 w 109"/>
                  <a:gd name="T79" fmla="*/ 32 h 118"/>
                  <a:gd name="T80" fmla="*/ 96 w 109"/>
                  <a:gd name="T81" fmla="*/ 28 h 118"/>
                  <a:gd name="T82" fmla="*/ 96 w 109"/>
                  <a:gd name="T83" fmla="*/ 25 h 1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9" h="118">
                    <a:moveTo>
                      <a:pt x="96" y="25"/>
                    </a:moveTo>
                    <a:lnTo>
                      <a:pt x="96" y="25"/>
                    </a:lnTo>
                    <a:lnTo>
                      <a:pt x="94" y="21"/>
                    </a:lnTo>
                    <a:lnTo>
                      <a:pt x="92" y="18"/>
                    </a:lnTo>
                    <a:lnTo>
                      <a:pt x="107" y="15"/>
                    </a:lnTo>
                    <a:lnTo>
                      <a:pt x="109" y="14"/>
                    </a:lnTo>
                    <a:lnTo>
                      <a:pt x="109" y="13"/>
                    </a:lnTo>
                    <a:lnTo>
                      <a:pt x="107" y="8"/>
                    </a:lnTo>
                    <a:lnTo>
                      <a:pt x="104" y="4"/>
                    </a:lnTo>
                    <a:lnTo>
                      <a:pt x="103" y="1"/>
                    </a:lnTo>
                    <a:lnTo>
                      <a:pt x="104" y="0"/>
                    </a:lnTo>
                    <a:lnTo>
                      <a:pt x="0" y="0"/>
                    </a:lnTo>
                    <a:lnTo>
                      <a:pt x="11" y="15"/>
                    </a:lnTo>
                    <a:lnTo>
                      <a:pt x="11" y="16"/>
                    </a:lnTo>
                    <a:lnTo>
                      <a:pt x="11" y="27"/>
                    </a:lnTo>
                    <a:lnTo>
                      <a:pt x="8" y="28"/>
                    </a:lnTo>
                    <a:lnTo>
                      <a:pt x="7" y="30"/>
                    </a:lnTo>
                    <a:lnTo>
                      <a:pt x="6" y="33"/>
                    </a:lnTo>
                    <a:lnTo>
                      <a:pt x="6" y="36"/>
                    </a:lnTo>
                    <a:lnTo>
                      <a:pt x="7" y="40"/>
                    </a:lnTo>
                    <a:lnTo>
                      <a:pt x="11" y="42"/>
                    </a:lnTo>
                    <a:lnTo>
                      <a:pt x="11" y="54"/>
                    </a:lnTo>
                    <a:lnTo>
                      <a:pt x="8" y="55"/>
                    </a:lnTo>
                    <a:lnTo>
                      <a:pt x="7" y="57"/>
                    </a:lnTo>
                    <a:lnTo>
                      <a:pt x="6" y="60"/>
                    </a:lnTo>
                    <a:lnTo>
                      <a:pt x="6" y="62"/>
                    </a:lnTo>
                    <a:lnTo>
                      <a:pt x="7" y="66"/>
                    </a:lnTo>
                    <a:lnTo>
                      <a:pt x="11" y="69"/>
                    </a:lnTo>
                    <a:lnTo>
                      <a:pt x="11" y="79"/>
                    </a:lnTo>
                    <a:lnTo>
                      <a:pt x="8" y="81"/>
                    </a:lnTo>
                    <a:lnTo>
                      <a:pt x="7" y="84"/>
                    </a:lnTo>
                    <a:lnTo>
                      <a:pt x="6" y="86"/>
                    </a:lnTo>
                    <a:lnTo>
                      <a:pt x="6" y="89"/>
                    </a:lnTo>
                    <a:lnTo>
                      <a:pt x="7" y="93"/>
                    </a:lnTo>
                    <a:lnTo>
                      <a:pt x="11" y="96"/>
                    </a:lnTo>
                    <a:lnTo>
                      <a:pt x="11" y="97"/>
                    </a:lnTo>
                    <a:lnTo>
                      <a:pt x="13" y="99"/>
                    </a:lnTo>
                    <a:lnTo>
                      <a:pt x="33" y="118"/>
                    </a:lnTo>
                    <a:lnTo>
                      <a:pt x="73" y="118"/>
                    </a:lnTo>
                    <a:lnTo>
                      <a:pt x="90" y="101"/>
                    </a:lnTo>
                    <a:lnTo>
                      <a:pt x="91" y="100"/>
                    </a:lnTo>
                    <a:lnTo>
                      <a:pt x="91" y="99"/>
                    </a:lnTo>
                    <a:lnTo>
                      <a:pt x="91" y="97"/>
                    </a:lnTo>
                    <a:lnTo>
                      <a:pt x="91" y="87"/>
                    </a:lnTo>
                    <a:lnTo>
                      <a:pt x="93" y="86"/>
                    </a:lnTo>
                    <a:lnTo>
                      <a:pt x="95" y="84"/>
                    </a:lnTo>
                    <a:lnTo>
                      <a:pt x="96" y="80"/>
                    </a:lnTo>
                    <a:lnTo>
                      <a:pt x="96" y="78"/>
                    </a:lnTo>
                    <a:lnTo>
                      <a:pt x="94" y="74"/>
                    </a:lnTo>
                    <a:lnTo>
                      <a:pt x="91" y="71"/>
                    </a:lnTo>
                    <a:lnTo>
                      <a:pt x="91" y="61"/>
                    </a:lnTo>
                    <a:lnTo>
                      <a:pt x="93" y="59"/>
                    </a:lnTo>
                    <a:lnTo>
                      <a:pt x="95" y="57"/>
                    </a:lnTo>
                    <a:lnTo>
                      <a:pt x="96" y="55"/>
                    </a:lnTo>
                    <a:lnTo>
                      <a:pt x="96" y="52"/>
                    </a:lnTo>
                    <a:lnTo>
                      <a:pt x="94" y="47"/>
                    </a:lnTo>
                    <a:lnTo>
                      <a:pt x="91" y="44"/>
                    </a:lnTo>
                    <a:lnTo>
                      <a:pt x="91" y="34"/>
                    </a:lnTo>
                    <a:lnTo>
                      <a:pt x="93" y="32"/>
                    </a:lnTo>
                    <a:lnTo>
                      <a:pt x="95" y="30"/>
                    </a:lnTo>
                    <a:lnTo>
                      <a:pt x="96" y="28"/>
                    </a:lnTo>
                    <a:lnTo>
                      <a:pt x="96" y="2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09" name="Freeform 232"/>
              <p:cNvSpPr>
                <a:spLocks/>
              </p:cNvSpPr>
              <p:nvPr/>
            </p:nvSpPr>
            <p:spPr bwMode="auto">
              <a:xfrm>
                <a:off x="1364" y="2609"/>
                <a:ext cx="51" cy="90"/>
              </a:xfrm>
              <a:custGeom>
                <a:avLst/>
                <a:gdLst>
                  <a:gd name="T0" fmla="*/ 5 w 51"/>
                  <a:gd name="T1" fmla="*/ 90 h 90"/>
                  <a:gd name="T2" fmla="*/ 4 w 51"/>
                  <a:gd name="T3" fmla="*/ 84 h 90"/>
                  <a:gd name="T4" fmla="*/ 4 w 51"/>
                  <a:gd name="T5" fmla="*/ 84 h 90"/>
                  <a:gd name="T6" fmla="*/ 1 w 51"/>
                  <a:gd name="T7" fmla="*/ 81 h 90"/>
                  <a:gd name="T8" fmla="*/ 0 w 51"/>
                  <a:gd name="T9" fmla="*/ 77 h 90"/>
                  <a:gd name="T10" fmla="*/ 0 w 51"/>
                  <a:gd name="T11" fmla="*/ 77 h 90"/>
                  <a:gd name="T12" fmla="*/ 0 w 51"/>
                  <a:gd name="T13" fmla="*/ 75 h 90"/>
                  <a:gd name="T14" fmla="*/ 1 w 51"/>
                  <a:gd name="T15" fmla="*/ 71 h 90"/>
                  <a:gd name="T16" fmla="*/ 3 w 51"/>
                  <a:gd name="T17" fmla="*/ 69 h 90"/>
                  <a:gd name="T18" fmla="*/ 4 w 51"/>
                  <a:gd name="T19" fmla="*/ 68 h 90"/>
                  <a:gd name="T20" fmla="*/ 4 w 51"/>
                  <a:gd name="T21" fmla="*/ 57 h 90"/>
                  <a:gd name="T22" fmla="*/ 4 w 51"/>
                  <a:gd name="T23" fmla="*/ 57 h 90"/>
                  <a:gd name="T24" fmla="*/ 1 w 51"/>
                  <a:gd name="T25" fmla="*/ 55 h 90"/>
                  <a:gd name="T26" fmla="*/ 0 w 51"/>
                  <a:gd name="T27" fmla="*/ 51 h 90"/>
                  <a:gd name="T28" fmla="*/ 0 w 51"/>
                  <a:gd name="T29" fmla="*/ 51 h 90"/>
                  <a:gd name="T30" fmla="*/ 0 w 51"/>
                  <a:gd name="T31" fmla="*/ 48 h 90"/>
                  <a:gd name="T32" fmla="*/ 1 w 51"/>
                  <a:gd name="T33" fmla="*/ 45 h 90"/>
                  <a:gd name="T34" fmla="*/ 3 w 51"/>
                  <a:gd name="T35" fmla="*/ 43 h 90"/>
                  <a:gd name="T36" fmla="*/ 4 w 51"/>
                  <a:gd name="T37" fmla="*/ 42 h 90"/>
                  <a:gd name="T38" fmla="*/ 4 w 51"/>
                  <a:gd name="T39" fmla="*/ 31 h 90"/>
                  <a:gd name="T40" fmla="*/ 4 w 51"/>
                  <a:gd name="T41" fmla="*/ 31 h 90"/>
                  <a:gd name="T42" fmla="*/ 1 w 51"/>
                  <a:gd name="T43" fmla="*/ 28 h 90"/>
                  <a:gd name="T44" fmla="*/ 0 w 51"/>
                  <a:gd name="T45" fmla="*/ 24 h 90"/>
                  <a:gd name="T46" fmla="*/ 0 w 51"/>
                  <a:gd name="T47" fmla="*/ 24 h 90"/>
                  <a:gd name="T48" fmla="*/ 0 w 51"/>
                  <a:gd name="T49" fmla="*/ 21 h 90"/>
                  <a:gd name="T50" fmla="*/ 1 w 51"/>
                  <a:gd name="T51" fmla="*/ 19 h 90"/>
                  <a:gd name="T52" fmla="*/ 3 w 51"/>
                  <a:gd name="T53" fmla="*/ 17 h 90"/>
                  <a:gd name="T54" fmla="*/ 4 w 51"/>
                  <a:gd name="T55" fmla="*/ 15 h 90"/>
                  <a:gd name="T56" fmla="*/ 4 w 51"/>
                  <a:gd name="T57" fmla="*/ 0 h 90"/>
                  <a:gd name="T58" fmla="*/ 46 w 51"/>
                  <a:gd name="T59" fmla="*/ 1 h 90"/>
                  <a:gd name="T60" fmla="*/ 46 w 51"/>
                  <a:gd name="T61" fmla="*/ 11 h 90"/>
                  <a:gd name="T62" fmla="*/ 46 w 51"/>
                  <a:gd name="T63" fmla="*/ 11 h 90"/>
                  <a:gd name="T64" fmla="*/ 50 w 51"/>
                  <a:gd name="T65" fmla="*/ 14 h 90"/>
                  <a:gd name="T66" fmla="*/ 51 w 51"/>
                  <a:gd name="T67" fmla="*/ 18 h 90"/>
                  <a:gd name="T68" fmla="*/ 51 w 51"/>
                  <a:gd name="T69" fmla="*/ 18 h 90"/>
                  <a:gd name="T70" fmla="*/ 51 w 51"/>
                  <a:gd name="T71" fmla="*/ 20 h 90"/>
                  <a:gd name="T72" fmla="*/ 50 w 51"/>
                  <a:gd name="T73" fmla="*/ 23 h 90"/>
                  <a:gd name="T74" fmla="*/ 48 w 51"/>
                  <a:gd name="T75" fmla="*/ 25 h 90"/>
                  <a:gd name="T76" fmla="*/ 46 w 51"/>
                  <a:gd name="T77" fmla="*/ 26 h 90"/>
                  <a:gd name="T78" fmla="*/ 46 w 51"/>
                  <a:gd name="T79" fmla="*/ 36 h 90"/>
                  <a:gd name="T80" fmla="*/ 46 w 51"/>
                  <a:gd name="T81" fmla="*/ 36 h 90"/>
                  <a:gd name="T82" fmla="*/ 50 w 51"/>
                  <a:gd name="T83" fmla="*/ 39 h 90"/>
                  <a:gd name="T84" fmla="*/ 51 w 51"/>
                  <a:gd name="T85" fmla="*/ 44 h 90"/>
                  <a:gd name="T86" fmla="*/ 51 w 51"/>
                  <a:gd name="T87" fmla="*/ 44 h 90"/>
                  <a:gd name="T88" fmla="*/ 51 w 51"/>
                  <a:gd name="T89" fmla="*/ 47 h 90"/>
                  <a:gd name="T90" fmla="*/ 50 w 51"/>
                  <a:gd name="T91" fmla="*/ 49 h 90"/>
                  <a:gd name="T92" fmla="*/ 48 w 51"/>
                  <a:gd name="T93" fmla="*/ 51 h 90"/>
                  <a:gd name="T94" fmla="*/ 46 w 51"/>
                  <a:gd name="T95" fmla="*/ 53 h 90"/>
                  <a:gd name="T96" fmla="*/ 46 w 51"/>
                  <a:gd name="T97" fmla="*/ 63 h 90"/>
                  <a:gd name="T98" fmla="*/ 46 w 51"/>
                  <a:gd name="T99" fmla="*/ 63 h 90"/>
                  <a:gd name="T100" fmla="*/ 50 w 51"/>
                  <a:gd name="T101" fmla="*/ 66 h 90"/>
                  <a:gd name="T102" fmla="*/ 51 w 51"/>
                  <a:gd name="T103" fmla="*/ 70 h 90"/>
                  <a:gd name="T104" fmla="*/ 51 w 51"/>
                  <a:gd name="T105" fmla="*/ 70 h 90"/>
                  <a:gd name="T106" fmla="*/ 51 w 51"/>
                  <a:gd name="T107" fmla="*/ 74 h 90"/>
                  <a:gd name="T108" fmla="*/ 50 w 51"/>
                  <a:gd name="T109" fmla="*/ 76 h 90"/>
                  <a:gd name="T110" fmla="*/ 48 w 51"/>
                  <a:gd name="T111" fmla="*/ 78 h 90"/>
                  <a:gd name="T112" fmla="*/ 46 w 51"/>
                  <a:gd name="T113" fmla="*/ 80 h 90"/>
                  <a:gd name="T114" fmla="*/ 46 w 51"/>
                  <a:gd name="T115" fmla="*/ 90 h 90"/>
                  <a:gd name="T116" fmla="*/ 5 w 51"/>
                  <a:gd name="T117" fmla="*/ 90 h 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1" h="90">
                    <a:moveTo>
                      <a:pt x="5" y="90"/>
                    </a:moveTo>
                    <a:lnTo>
                      <a:pt x="4" y="84"/>
                    </a:lnTo>
                    <a:lnTo>
                      <a:pt x="1" y="81"/>
                    </a:lnTo>
                    <a:lnTo>
                      <a:pt x="0" y="77"/>
                    </a:lnTo>
                    <a:lnTo>
                      <a:pt x="0" y="75"/>
                    </a:lnTo>
                    <a:lnTo>
                      <a:pt x="1" y="71"/>
                    </a:lnTo>
                    <a:lnTo>
                      <a:pt x="3" y="69"/>
                    </a:lnTo>
                    <a:lnTo>
                      <a:pt x="4" y="68"/>
                    </a:lnTo>
                    <a:lnTo>
                      <a:pt x="4" y="57"/>
                    </a:lnTo>
                    <a:lnTo>
                      <a:pt x="1" y="55"/>
                    </a:lnTo>
                    <a:lnTo>
                      <a:pt x="0" y="51"/>
                    </a:lnTo>
                    <a:lnTo>
                      <a:pt x="0" y="48"/>
                    </a:lnTo>
                    <a:lnTo>
                      <a:pt x="1" y="45"/>
                    </a:lnTo>
                    <a:lnTo>
                      <a:pt x="3" y="43"/>
                    </a:lnTo>
                    <a:lnTo>
                      <a:pt x="4" y="42"/>
                    </a:lnTo>
                    <a:lnTo>
                      <a:pt x="4" y="31"/>
                    </a:lnTo>
                    <a:lnTo>
                      <a:pt x="1" y="28"/>
                    </a:lnTo>
                    <a:lnTo>
                      <a:pt x="0" y="24"/>
                    </a:lnTo>
                    <a:lnTo>
                      <a:pt x="0" y="21"/>
                    </a:lnTo>
                    <a:lnTo>
                      <a:pt x="1" y="19"/>
                    </a:lnTo>
                    <a:lnTo>
                      <a:pt x="3" y="17"/>
                    </a:lnTo>
                    <a:lnTo>
                      <a:pt x="4" y="15"/>
                    </a:lnTo>
                    <a:lnTo>
                      <a:pt x="4" y="0"/>
                    </a:lnTo>
                    <a:lnTo>
                      <a:pt x="46" y="1"/>
                    </a:lnTo>
                    <a:lnTo>
                      <a:pt x="46" y="11"/>
                    </a:lnTo>
                    <a:lnTo>
                      <a:pt x="50" y="14"/>
                    </a:lnTo>
                    <a:lnTo>
                      <a:pt x="51" y="18"/>
                    </a:lnTo>
                    <a:lnTo>
                      <a:pt x="51" y="20"/>
                    </a:lnTo>
                    <a:lnTo>
                      <a:pt x="50" y="23"/>
                    </a:lnTo>
                    <a:lnTo>
                      <a:pt x="48" y="25"/>
                    </a:lnTo>
                    <a:lnTo>
                      <a:pt x="46" y="26"/>
                    </a:lnTo>
                    <a:lnTo>
                      <a:pt x="46" y="36"/>
                    </a:lnTo>
                    <a:lnTo>
                      <a:pt x="50" y="39"/>
                    </a:lnTo>
                    <a:lnTo>
                      <a:pt x="51" y="44"/>
                    </a:lnTo>
                    <a:lnTo>
                      <a:pt x="51" y="47"/>
                    </a:lnTo>
                    <a:lnTo>
                      <a:pt x="50" y="49"/>
                    </a:lnTo>
                    <a:lnTo>
                      <a:pt x="48" y="51"/>
                    </a:lnTo>
                    <a:lnTo>
                      <a:pt x="46" y="53"/>
                    </a:lnTo>
                    <a:lnTo>
                      <a:pt x="46" y="63"/>
                    </a:lnTo>
                    <a:lnTo>
                      <a:pt x="50" y="66"/>
                    </a:lnTo>
                    <a:lnTo>
                      <a:pt x="51" y="70"/>
                    </a:lnTo>
                    <a:lnTo>
                      <a:pt x="51" y="74"/>
                    </a:lnTo>
                    <a:lnTo>
                      <a:pt x="50" y="76"/>
                    </a:lnTo>
                    <a:lnTo>
                      <a:pt x="48" y="78"/>
                    </a:lnTo>
                    <a:lnTo>
                      <a:pt x="46" y="80"/>
                    </a:lnTo>
                    <a:lnTo>
                      <a:pt x="46" y="90"/>
                    </a:lnTo>
                    <a:lnTo>
                      <a:pt x="5" y="9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10" name="Freeform 233"/>
              <p:cNvSpPr>
                <a:spLocks/>
              </p:cNvSpPr>
              <p:nvPr/>
            </p:nvSpPr>
            <p:spPr bwMode="auto">
              <a:xfrm>
                <a:off x="1329" y="2599"/>
                <a:ext cx="138" cy="15"/>
              </a:xfrm>
              <a:custGeom>
                <a:avLst/>
                <a:gdLst>
                  <a:gd name="T0" fmla="*/ 138 w 138"/>
                  <a:gd name="T1" fmla="*/ 6 h 15"/>
                  <a:gd name="T2" fmla="*/ 138 w 138"/>
                  <a:gd name="T3" fmla="*/ 6 h 15"/>
                  <a:gd name="T4" fmla="*/ 138 w 138"/>
                  <a:gd name="T5" fmla="*/ 4 h 15"/>
                  <a:gd name="T6" fmla="*/ 138 w 138"/>
                  <a:gd name="T7" fmla="*/ 4 h 15"/>
                  <a:gd name="T8" fmla="*/ 138 w 138"/>
                  <a:gd name="T9" fmla="*/ 2 h 15"/>
                  <a:gd name="T10" fmla="*/ 138 w 138"/>
                  <a:gd name="T11" fmla="*/ 2 h 15"/>
                  <a:gd name="T12" fmla="*/ 137 w 138"/>
                  <a:gd name="T13" fmla="*/ 1 h 15"/>
                  <a:gd name="T14" fmla="*/ 135 w 138"/>
                  <a:gd name="T15" fmla="*/ 0 h 15"/>
                  <a:gd name="T16" fmla="*/ 3 w 138"/>
                  <a:gd name="T17" fmla="*/ 0 h 15"/>
                  <a:gd name="T18" fmla="*/ 3 w 138"/>
                  <a:gd name="T19" fmla="*/ 0 h 15"/>
                  <a:gd name="T20" fmla="*/ 2 w 138"/>
                  <a:gd name="T21" fmla="*/ 1 h 15"/>
                  <a:gd name="T22" fmla="*/ 0 w 138"/>
                  <a:gd name="T23" fmla="*/ 2 h 15"/>
                  <a:gd name="T24" fmla="*/ 0 w 138"/>
                  <a:gd name="T25" fmla="*/ 2 h 15"/>
                  <a:gd name="T26" fmla="*/ 0 w 138"/>
                  <a:gd name="T27" fmla="*/ 4 h 15"/>
                  <a:gd name="T28" fmla="*/ 0 w 138"/>
                  <a:gd name="T29" fmla="*/ 4 h 15"/>
                  <a:gd name="T30" fmla="*/ 0 w 138"/>
                  <a:gd name="T31" fmla="*/ 6 h 15"/>
                  <a:gd name="T32" fmla="*/ 0 w 138"/>
                  <a:gd name="T33" fmla="*/ 6 h 15"/>
                  <a:gd name="T34" fmla="*/ 6 w 138"/>
                  <a:gd name="T35" fmla="*/ 15 h 15"/>
                  <a:gd name="T36" fmla="*/ 132 w 138"/>
                  <a:gd name="T37" fmla="*/ 15 h 15"/>
                  <a:gd name="T38" fmla="*/ 132 w 138"/>
                  <a:gd name="T39" fmla="*/ 15 h 15"/>
                  <a:gd name="T40" fmla="*/ 138 w 138"/>
                  <a:gd name="T41" fmla="*/ 6 h 15"/>
                  <a:gd name="T42" fmla="*/ 138 w 138"/>
                  <a:gd name="T43" fmla="*/ 6 h 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8" h="15">
                    <a:moveTo>
                      <a:pt x="138" y="6"/>
                    </a:moveTo>
                    <a:lnTo>
                      <a:pt x="138" y="6"/>
                    </a:lnTo>
                    <a:lnTo>
                      <a:pt x="138" y="4"/>
                    </a:lnTo>
                    <a:lnTo>
                      <a:pt x="138" y="2"/>
                    </a:lnTo>
                    <a:lnTo>
                      <a:pt x="137" y="1"/>
                    </a:lnTo>
                    <a:lnTo>
                      <a:pt x="135" y="0"/>
                    </a:lnTo>
                    <a:lnTo>
                      <a:pt x="3" y="0"/>
                    </a:lnTo>
                    <a:lnTo>
                      <a:pt x="2" y="1"/>
                    </a:lnTo>
                    <a:lnTo>
                      <a:pt x="0" y="2"/>
                    </a:lnTo>
                    <a:lnTo>
                      <a:pt x="0" y="4"/>
                    </a:lnTo>
                    <a:lnTo>
                      <a:pt x="0" y="6"/>
                    </a:lnTo>
                    <a:lnTo>
                      <a:pt x="6" y="15"/>
                    </a:lnTo>
                    <a:lnTo>
                      <a:pt x="132" y="15"/>
                    </a:lnTo>
                    <a:lnTo>
                      <a:pt x="138" y="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11" name="Freeform 234"/>
              <p:cNvSpPr>
                <a:spLocks/>
              </p:cNvSpPr>
              <p:nvPr/>
            </p:nvSpPr>
            <p:spPr bwMode="auto">
              <a:xfrm>
                <a:off x="1336" y="2696"/>
                <a:ext cx="124" cy="21"/>
              </a:xfrm>
              <a:custGeom>
                <a:avLst/>
                <a:gdLst>
                  <a:gd name="T0" fmla="*/ 1 w 124"/>
                  <a:gd name="T1" fmla="*/ 2 h 21"/>
                  <a:gd name="T2" fmla="*/ 23 w 124"/>
                  <a:gd name="T3" fmla="*/ 21 h 21"/>
                  <a:gd name="T4" fmla="*/ 103 w 124"/>
                  <a:gd name="T5" fmla="*/ 21 h 21"/>
                  <a:gd name="T6" fmla="*/ 123 w 124"/>
                  <a:gd name="T7" fmla="*/ 2 h 21"/>
                  <a:gd name="T8" fmla="*/ 123 w 124"/>
                  <a:gd name="T9" fmla="*/ 2 h 21"/>
                  <a:gd name="T10" fmla="*/ 124 w 124"/>
                  <a:gd name="T11" fmla="*/ 1 h 21"/>
                  <a:gd name="T12" fmla="*/ 124 w 124"/>
                  <a:gd name="T13" fmla="*/ 0 h 21"/>
                  <a:gd name="T14" fmla="*/ 0 w 124"/>
                  <a:gd name="T15" fmla="*/ 0 h 21"/>
                  <a:gd name="T16" fmla="*/ 0 w 124"/>
                  <a:gd name="T17" fmla="*/ 0 h 21"/>
                  <a:gd name="T18" fmla="*/ 0 w 124"/>
                  <a:gd name="T19" fmla="*/ 1 h 21"/>
                  <a:gd name="T20" fmla="*/ 1 w 124"/>
                  <a:gd name="T21" fmla="*/ 2 h 21"/>
                  <a:gd name="T22" fmla="*/ 1 w 124"/>
                  <a:gd name="T23" fmla="*/ 2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4" h="21">
                    <a:moveTo>
                      <a:pt x="1" y="2"/>
                    </a:moveTo>
                    <a:lnTo>
                      <a:pt x="23" y="21"/>
                    </a:lnTo>
                    <a:lnTo>
                      <a:pt x="103" y="21"/>
                    </a:lnTo>
                    <a:lnTo>
                      <a:pt x="123" y="2"/>
                    </a:lnTo>
                    <a:lnTo>
                      <a:pt x="124" y="1"/>
                    </a:lnTo>
                    <a:lnTo>
                      <a:pt x="124" y="0"/>
                    </a:lnTo>
                    <a:lnTo>
                      <a:pt x="0" y="0"/>
                    </a:lnTo>
                    <a:lnTo>
                      <a:pt x="0" y="1"/>
                    </a:lnTo>
                    <a:lnTo>
                      <a:pt x="1" y="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12" name="Freeform 235"/>
              <p:cNvSpPr>
                <a:spLocks noEditPoints="1"/>
              </p:cNvSpPr>
              <p:nvPr/>
            </p:nvSpPr>
            <p:spPr bwMode="auto">
              <a:xfrm>
                <a:off x="1233" y="2186"/>
                <a:ext cx="330" cy="552"/>
              </a:xfrm>
              <a:custGeom>
                <a:avLst/>
                <a:gdLst>
                  <a:gd name="T0" fmla="*/ 244 w 330"/>
                  <a:gd name="T1" fmla="*/ 333 h 552"/>
                  <a:gd name="T2" fmla="*/ 234 w 330"/>
                  <a:gd name="T3" fmla="*/ 387 h 552"/>
                  <a:gd name="T4" fmla="*/ 108 w 330"/>
                  <a:gd name="T5" fmla="*/ 409 h 552"/>
                  <a:gd name="T6" fmla="*/ 96 w 330"/>
                  <a:gd name="T7" fmla="*/ 387 h 552"/>
                  <a:gd name="T8" fmla="*/ 86 w 330"/>
                  <a:gd name="T9" fmla="*/ 333 h 552"/>
                  <a:gd name="T10" fmla="*/ 35 w 330"/>
                  <a:gd name="T11" fmla="*/ 253 h 552"/>
                  <a:gd name="T12" fmla="*/ 9 w 330"/>
                  <a:gd name="T13" fmla="*/ 178 h 552"/>
                  <a:gd name="T14" fmla="*/ 20 w 330"/>
                  <a:gd name="T15" fmla="*/ 104 h 552"/>
                  <a:gd name="T16" fmla="*/ 77 w 330"/>
                  <a:gd name="T17" fmla="*/ 35 h 552"/>
                  <a:gd name="T18" fmla="*/ 165 w 330"/>
                  <a:gd name="T19" fmla="*/ 8 h 552"/>
                  <a:gd name="T20" fmla="*/ 239 w 330"/>
                  <a:gd name="T21" fmla="*/ 28 h 552"/>
                  <a:gd name="T22" fmla="*/ 303 w 330"/>
                  <a:gd name="T23" fmla="*/ 91 h 552"/>
                  <a:gd name="T24" fmla="*/ 322 w 330"/>
                  <a:gd name="T25" fmla="*/ 165 h 552"/>
                  <a:gd name="T26" fmla="*/ 302 w 330"/>
                  <a:gd name="T27" fmla="*/ 241 h 552"/>
                  <a:gd name="T28" fmla="*/ 107 w 330"/>
                  <a:gd name="T29" fmla="*/ 428 h 552"/>
                  <a:gd name="T30" fmla="*/ 223 w 330"/>
                  <a:gd name="T31" fmla="*/ 427 h 552"/>
                  <a:gd name="T32" fmla="*/ 103 w 330"/>
                  <a:gd name="T33" fmla="*/ 451 h 552"/>
                  <a:gd name="T34" fmla="*/ 105 w 330"/>
                  <a:gd name="T35" fmla="*/ 444 h 552"/>
                  <a:gd name="T36" fmla="*/ 228 w 330"/>
                  <a:gd name="T37" fmla="*/ 437 h 552"/>
                  <a:gd name="T38" fmla="*/ 225 w 330"/>
                  <a:gd name="T39" fmla="*/ 441 h 552"/>
                  <a:gd name="T40" fmla="*/ 225 w 330"/>
                  <a:gd name="T41" fmla="*/ 468 h 552"/>
                  <a:gd name="T42" fmla="*/ 102 w 330"/>
                  <a:gd name="T43" fmla="*/ 475 h 552"/>
                  <a:gd name="T44" fmla="*/ 107 w 330"/>
                  <a:gd name="T45" fmla="*/ 470 h 552"/>
                  <a:gd name="T46" fmla="*/ 228 w 330"/>
                  <a:gd name="T47" fmla="*/ 462 h 552"/>
                  <a:gd name="T48" fmla="*/ 107 w 330"/>
                  <a:gd name="T49" fmla="*/ 492 h 552"/>
                  <a:gd name="T50" fmla="*/ 223 w 330"/>
                  <a:gd name="T51" fmla="*/ 496 h 552"/>
                  <a:gd name="T52" fmla="*/ 102 w 330"/>
                  <a:gd name="T53" fmla="*/ 502 h 552"/>
                  <a:gd name="T54" fmla="*/ 224 w 330"/>
                  <a:gd name="T55" fmla="*/ 485 h 552"/>
                  <a:gd name="T56" fmla="*/ 228 w 330"/>
                  <a:gd name="T57" fmla="*/ 490 h 552"/>
                  <a:gd name="T58" fmla="*/ 223 w 330"/>
                  <a:gd name="T59" fmla="*/ 510 h 552"/>
                  <a:gd name="T60" fmla="*/ 223 w 330"/>
                  <a:gd name="T61" fmla="*/ 510 h 552"/>
                  <a:gd name="T62" fmla="*/ 101 w 330"/>
                  <a:gd name="T63" fmla="*/ 13 h 552"/>
                  <a:gd name="T64" fmla="*/ 28 w 330"/>
                  <a:gd name="T65" fmla="*/ 73 h 552"/>
                  <a:gd name="T66" fmla="*/ 0 w 330"/>
                  <a:gd name="T67" fmla="*/ 165 h 552"/>
                  <a:gd name="T68" fmla="*/ 14 w 330"/>
                  <a:gd name="T69" fmla="*/ 233 h 552"/>
                  <a:gd name="T70" fmla="*/ 64 w 330"/>
                  <a:gd name="T71" fmla="*/ 306 h 552"/>
                  <a:gd name="T72" fmla="*/ 86 w 330"/>
                  <a:gd name="T73" fmla="*/ 378 h 552"/>
                  <a:gd name="T74" fmla="*/ 97 w 330"/>
                  <a:gd name="T75" fmla="*/ 410 h 552"/>
                  <a:gd name="T76" fmla="*/ 93 w 330"/>
                  <a:gd name="T77" fmla="*/ 421 h 552"/>
                  <a:gd name="T78" fmla="*/ 97 w 330"/>
                  <a:gd name="T79" fmla="*/ 441 h 552"/>
                  <a:gd name="T80" fmla="*/ 94 w 330"/>
                  <a:gd name="T81" fmla="*/ 450 h 552"/>
                  <a:gd name="T82" fmla="*/ 97 w 330"/>
                  <a:gd name="T83" fmla="*/ 467 h 552"/>
                  <a:gd name="T84" fmla="*/ 94 w 330"/>
                  <a:gd name="T85" fmla="*/ 476 h 552"/>
                  <a:gd name="T86" fmla="*/ 97 w 330"/>
                  <a:gd name="T87" fmla="*/ 493 h 552"/>
                  <a:gd name="T88" fmla="*/ 94 w 330"/>
                  <a:gd name="T89" fmla="*/ 503 h 552"/>
                  <a:gd name="T90" fmla="*/ 102 w 330"/>
                  <a:gd name="T91" fmla="*/ 515 h 552"/>
                  <a:gd name="T92" fmla="*/ 186 w 330"/>
                  <a:gd name="T93" fmla="*/ 552 h 552"/>
                  <a:gd name="T94" fmla="*/ 231 w 330"/>
                  <a:gd name="T95" fmla="*/ 510 h 552"/>
                  <a:gd name="T96" fmla="*/ 235 w 330"/>
                  <a:gd name="T97" fmla="*/ 492 h 552"/>
                  <a:gd name="T98" fmla="*/ 231 w 330"/>
                  <a:gd name="T99" fmla="*/ 480 h 552"/>
                  <a:gd name="T100" fmla="*/ 235 w 330"/>
                  <a:gd name="T101" fmla="*/ 467 h 552"/>
                  <a:gd name="T102" fmla="*/ 231 w 330"/>
                  <a:gd name="T103" fmla="*/ 453 h 552"/>
                  <a:gd name="T104" fmla="*/ 235 w 330"/>
                  <a:gd name="T105" fmla="*/ 440 h 552"/>
                  <a:gd name="T106" fmla="*/ 232 w 330"/>
                  <a:gd name="T107" fmla="*/ 428 h 552"/>
                  <a:gd name="T108" fmla="*/ 237 w 330"/>
                  <a:gd name="T109" fmla="*/ 413 h 552"/>
                  <a:gd name="T110" fmla="*/ 241 w 330"/>
                  <a:gd name="T111" fmla="*/ 395 h 552"/>
                  <a:gd name="T112" fmla="*/ 248 w 330"/>
                  <a:gd name="T113" fmla="*/ 349 h 552"/>
                  <a:gd name="T114" fmla="*/ 293 w 330"/>
                  <a:gd name="T115" fmla="*/ 269 h 552"/>
                  <a:gd name="T116" fmla="*/ 328 w 330"/>
                  <a:gd name="T117" fmla="*/ 193 h 552"/>
                  <a:gd name="T118" fmla="*/ 323 w 330"/>
                  <a:gd name="T119" fmla="*/ 116 h 552"/>
                  <a:gd name="T120" fmla="*/ 270 w 330"/>
                  <a:gd name="T121" fmla="*/ 38 h 552"/>
                  <a:gd name="T122" fmla="*/ 182 w 330"/>
                  <a:gd name="T123" fmla="*/ 1 h 5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30" h="552">
                    <a:moveTo>
                      <a:pt x="287" y="264"/>
                    </a:moveTo>
                    <a:lnTo>
                      <a:pt x="287" y="264"/>
                    </a:lnTo>
                    <a:lnTo>
                      <a:pt x="271" y="285"/>
                    </a:lnTo>
                    <a:lnTo>
                      <a:pt x="259" y="302"/>
                    </a:lnTo>
                    <a:lnTo>
                      <a:pt x="250" y="319"/>
                    </a:lnTo>
                    <a:lnTo>
                      <a:pt x="244" y="333"/>
                    </a:lnTo>
                    <a:lnTo>
                      <a:pt x="239" y="347"/>
                    </a:lnTo>
                    <a:lnTo>
                      <a:pt x="237" y="358"/>
                    </a:lnTo>
                    <a:lnTo>
                      <a:pt x="235" y="368"/>
                    </a:lnTo>
                    <a:lnTo>
                      <a:pt x="235" y="378"/>
                    </a:lnTo>
                    <a:lnTo>
                      <a:pt x="234" y="387"/>
                    </a:lnTo>
                    <a:lnTo>
                      <a:pt x="232" y="395"/>
                    </a:lnTo>
                    <a:lnTo>
                      <a:pt x="231" y="399"/>
                    </a:lnTo>
                    <a:lnTo>
                      <a:pt x="229" y="403"/>
                    </a:lnTo>
                    <a:lnTo>
                      <a:pt x="226" y="406"/>
                    </a:lnTo>
                    <a:lnTo>
                      <a:pt x="222" y="409"/>
                    </a:lnTo>
                    <a:lnTo>
                      <a:pt x="108" y="409"/>
                    </a:lnTo>
                    <a:lnTo>
                      <a:pt x="104" y="406"/>
                    </a:lnTo>
                    <a:lnTo>
                      <a:pt x="101" y="403"/>
                    </a:lnTo>
                    <a:lnTo>
                      <a:pt x="99" y="399"/>
                    </a:lnTo>
                    <a:lnTo>
                      <a:pt x="98" y="395"/>
                    </a:lnTo>
                    <a:lnTo>
                      <a:pt x="96" y="387"/>
                    </a:lnTo>
                    <a:lnTo>
                      <a:pt x="95" y="378"/>
                    </a:lnTo>
                    <a:lnTo>
                      <a:pt x="95" y="368"/>
                    </a:lnTo>
                    <a:lnTo>
                      <a:pt x="93" y="358"/>
                    </a:lnTo>
                    <a:lnTo>
                      <a:pt x="91" y="347"/>
                    </a:lnTo>
                    <a:lnTo>
                      <a:pt x="86" y="333"/>
                    </a:lnTo>
                    <a:lnTo>
                      <a:pt x="80" y="319"/>
                    </a:lnTo>
                    <a:lnTo>
                      <a:pt x="71" y="302"/>
                    </a:lnTo>
                    <a:lnTo>
                      <a:pt x="59" y="284"/>
                    </a:lnTo>
                    <a:lnTo>
                      <a:pt x="43" y="264"/>
                    </a:lnTo>
                    <a:lnTo>
                      <a:pt x="35" y="253"/>
                    </a:lnTo>
                    <a:lnTo>
                      <a:pt x="28" y="241"/>
                    </a:lnTo>
                    <a:lnTo>
                      <a:pt x="22" y="230"/>
                    </a:lnTo>
                    <a:lnTo>
                      <a:pt x="17" y="218"/>
                    </a:lnTo>
                    <a:lnTo>
                      <a:pt x="13" y="205"/>
                    </a:lnTo>
                    <a:lnTo>
                      <a:pt x="10" y="192"/>
                    </a:lnTo>
                    <a:lnTo>
                      <a:pt x="9" y="178"/>
                    </a:lnTo>
                    <a:lnTo>
                      <a:pt x="8" y="165"/>
                    </a:lnTo>
                    <a:lnTo>
                      <a:pt x="9" y="149"/>
                    </a:lnTo>
                    <a:lnTo>
                      <a:pt x="11" y="134"/>
                    </a:lnTo>
                    <a:lnTo>
                      <a:pt x="15" y="118"/>
                    </a:lnTo>
                    <a:lnTo>
                      <a:pt x="20" y="104"/>
                    </a:lnTo>
                    <a:lnTo>
                      <a:pt x="27" y="91"/>
                    </a:lnTo>
                    <a:lnTo>
                      <a:pt x="35" y="77"/>
                    </a:lnTo>
                    <a:lnTo>
                      <a:pt x="44" y="66"/>
                    </a:lnTo>
                    <a:lnTo>
                      <a:pt x="54" y="54"/>
                    </a:lnTo>
                    <a:lnTo>
                      <a:pt x="65" y="44"/>
                    </a:lnTo>
                    <a:lnTo>
                      <a:pt x="77" y="35"/>
                    </a:lnTo>
                    <a:lnTo>
                      <a:pt x="91" y="28"/>
                    </a:lnTo>
                    <a:lnTo>
                      <a:pt x="104" y="20"/>
                    </a:lnTo>
                    <a:lnTo>
                      <a:pt x="119" y="15"/>
                    </a:lnTo>
                    <a:lnTo>
                      <a:pt x="133" y="11"/>
                    </a:lnTo>
                    <a:lnTo>
                      <a:pt x="148" y="9"/>
                    </a:lnTo>
                    <a:lnTo>
                      <a:pt x="165" y="8"/>
                    </a:lnTo>
                    <a:lnTo>
                      <a:pt x="182" y="9"/>
                    </a:lnTo>
                    <a:lnTo>
                      <a:pt x="197" y="11"/>
                    </a:lnTo>
                    <a:lnTo>
                      <a:pt x="212" y="15"/>
                    </a:lnTo>
                    <a:lnTo>
                      <a:pt x="226" y="20"/>
                    </a:lnTo>
                    <a:lnTo>
                      <a:pt x="239" y="28"/>
                    </a:lnTo>
                    <a:lnTo>
                      <a:pt x="253" y="35"/>
                    </a:lnTo>
                    <a:lnTo>
                      <a:pt x="265" y="44"/>
                    </a:lnTo>
                    <a:lnTo>
                      <a:pt x="276" y="54"/>
                    </a:lnTo>
                    <a:lnTo>
                      <a:pt x="286" y="66"/>
                    </a:lnTo>
                    <a:lnTo>
                      <a:pt x="295" y="77"/>
                    </a:lnTo>
                    <a:lnTo>
                      <a:pt x="303" y="91"/>
                    </a:lnTo>
                    <a:lnTo>
                      <a:pt x="310" y="104"/>
                    </a:lnTo>
                    <a:lnTo>
                      <a:pt x="315" y="118"/>
                    </a:lnTo>
                    <a:lnTo>
                      <a:pt x="319" y="134"/>
                    </a:lnTo>
                    <a:lnTo>
                      <a:pt x="321" y="149"/>
                    </a:lnTo>
                    <a:lnTo>
                      <a:pt x="322" y="165"/>
                    </a:lnTo>
                    <a:lnTo>
                      <a:pt x="321" y="178"/>
                    </a:lnTo>
                    <a:lnTo>
                      <a:pt x="320" y="192"/>
                    </a:lnTo>
                    <a:lnTo>
                      <a:pt x="317" y="205"/>
                    </a:lnTo>
                    <a:lnTo>
                      <a:pt x="313" y="218"/>
                    </a:lnTo>
                    <a:lnTo>
                      <a:pt x="308" y="230"/>
                    </a:lnTo>
                    <a:lnTo>
                      <a:pt x="302" y="241"/>
                    </a:lnTo>
                    <a:lnTo>
                      <a:pt x="295" y="253"/>
                    </a:lnTo>
                    <a:lnTo>
                      <a:pt x="287" y="264"/>
                    </a:lnTo>
                    <a:close/>
                    <a:moveTo>
                      <a:pt x="223" y="427"/>
                    </a:moveTo>
                    <a:lnTo>
                      <a:pt x="107" y="439"/>
                    </a:lnTo>
                    <a:lnTo>
                      <a:pt x="107" y="428"/>
                    </a:lnTo>
                    <a:lnTo>
                      <a:pt x="100" y="417"/>
                    </a:lnTo>
                    <a:lnTo>
                      <a:pt x="230" y="417"/>
                    </a:lnTo>
                    <a:lnTo>
                      <a:pt x="223" y="427"/>
                    </a:lnTo>
                    <a:close/>
                    <a:moveTo>
                      <a:pt x="225" y="441"/>
                    </a:moveTo>
                    <a:lnTo>
                      <a:pt x="224" y="442"/>
                    </a:lnTo>
                    <a:lnTo>
                      <a:pt x="107" y="453"/>
                    </a:lnTo>
                    <a:lnTo>
                      <a:pt x="105" y="452"/>
                    </a:lnTo>
                    <a:lnTo>
                      <a:pt x="103" y="451"/>
                    </a:lnTo>
                    <a:lnTo>
                      <a:pt x="102" y="449"/>
                    </a:lnTo>
                    <a:lnTo>
                      <a:pt x="102" y="448"/>
                    </a:lnTo>
                    <a:lnTo>
                      <a:pt x="103" y="446"/>
                    </a:lnTo>
                    <a:lnTo>
                      <a:pt x="105" y="444"/>
                    </a:lnTo>
                    <a:lnTo>
                      <a:pt x="106" y="443"/>
                    </a:lnTo>
                    <a:lnTo>
                      <a:pt x="224" y="431"/>
                    </a:lnTo>
                    <a:lnTo>
                      <a:pt x="225" y="433"/>
                    </a:lnTo>
                    <a:lnTo>
                      <a:pt x="227" y="435"/>
                    </a:lnTo>
                    <a:lnTo>
                      <a:pt x="228" y="437"/>
                    </a:lnTo>
                    <a:lnTo>
                      <a:pt x="227" y="440"/>
                    </a:lnTo>
                    <a:lnTo>
                      <a:pt x="225" y="441"/>
                    </a:lnTo>
                    <a:close/>
                    <a:moveTo>
                      <a:pt x="107" y="466"/>
                    </a:moveTo>
                    <a:lnTo>
                      <a:pt x="107" y="457"/>
                    </a:lnTo>
                    <a:lnTo>
                      <a:pt x="223" y="446"/>
                    </a:lnTo>
                    <a:lnTo>
                      <a:pt x="223" y="454"/>
                    </a:lnTo>
                    <a:lnTo>
                      <a:pt x="107" y="466"/>
                    </a:lnTo>
                    <a:close/>
                    <a:moveTo>
                      <a:pt x="225" y="468"/>
                    </a:moveTo>
                    <a:lnTo>
                      <a:pt x="224" y="469"/>
                    </a:lnTo>
                    <a:lnTo>
                      <a:pt x="106" y="480"/>
                    </a:lnTo>
                    <a:lnTo>
                      <a:pt x="105" y="479"/>
                    </a:lnTo>
                    <a:lnTo>
                      <a:pt x="103" y="478"/>
                    </a:lnTo>
                    <a:lnTo>
                      <a:pt x="102" y="475"/>
                    </a:lnTo>
                    <a:lnTo>
                      <a:pt x="103" y="473"/>
                    </a:lnTo>
                    <a:lnTo>
                      <a:pt x="105" y="471"/>
                    </a:lnTo>
                    <a:lnTo>
                      <a:pt x="107" y="470"/>
                    </a:lnTo>
                    <a:lnTo>
                      <a:pt x="223" y="458"/>
                    </a:lnTo>
                    <a:lnTo>
                      <a:pt x="225" y="459"/>
                    </a:lnTo>
                    <a:lnTo>
                      <a:pt x="227" y="460"/>
                    </a:lnTo>
                    <a:lnTo>
                      <a:pt x="228" y="462"/>
                    </a:lnTo>
                    <a:lnTo>
                      <a:pt x="228" y="463"/>
                    </a:lnTo>
                    <a:lnTo>
                      <a:pt x="227" y="466"/>
                    </a:lnTo>
                    <a:lnTo>
                      <a:pt x="225" y="468"/>
                    </a:lnTo>
                    <a:close/>
                    <a:moveTo>
                      <a:pt x="107" y="492"/>
                    </a:moveTo>
                    <a:lnTo>
                      <a:pt x="107" y="484"/>
                    </a:lnTo>
                    <a:lnTo>
                      <a:pt x="223" y="473"/>
                    </a:lnTo>
                    <a:lnTo>
                      <a:pt x="223" y="481"/>
                    </a:lnTo>
                    <a:lnTo>
                      <a:pt x="107" y="492"/>
                    </a:lnTo>
                    <a:close/>
                    <a:moveTo>
                      <a:pt x="225" y="494"/>
                    </a:moveTo>
                    <a:lnTo>
                      <a:pt x="223" y="496"/>
                    </a:lnTo>
                    <a:lnTo>
                      <a:pt x="107" y="507"/>
                    </a:lnTo>
                    <a:lnTo>
                      <a:pt x="105" y="506"/>
                    </a:lnTo>
                    <a:lnTo>
                      <a:pt x="103" y="504"/>
                    </a:lnTo>
                    <a:lnTo>
                      <a:pt x="102" y="502"/>
                    </a:lnTo>
                    <a:lnTo>
                      <a:pt x="103" y="499"/>
                    </a:lnTo>
                    <a:lnTo>
                      <a:pt x="105" y="498"/>
                    </a:lnTo>
                    <a:lnTo>
                      <a:pt x="106" y="497"/>
                    </a:lnTo>
                    <a:lnTo>
                      <a:pt x="224" y="485"/>
                    </a:lnTo>
                    <a:lnTo>
                      <a:pt x="225" y="485"/>
                    </a:lnTo>
                    <a:lnTo>
                      <a:pt x="227" y="487"/>
                    </a:lnTo>
                    <a:lnTo>
                      <a:pt x="228" y="489"/>
                    </a:lnTo>
                    <a:lnTo>
                      <a:pt x="228" y="490"/>
                    </a:lnTo>
                    <a:lnTo>
                      <a:pt x="227" y="492"/>
                    </a:lnTo>
                    <a:lnTo>
                      <a:pt x="225" y="494"/>
                    </a:lnTo>
                    <a:close/>
                    <a:moveTo>
                      <a:pt x="223" y="510"/>
                    </a:moveTo>
                    <a:lnTo>
                      <a:pt x="223" y="510"/>
                    </a:lnTo>
                    <a:lnTo>
                      <a:pt x="203" y="528"/>
                    </a:lnTo>
                    <a:lnTo>
                      <a:pt x="128" y="528"/>
                    </a:lnTo>
                    <a:lnTo>
                      <a:pt x="109" y="511"/>
                    </a:lnTo>
                    <a:lnTo>
                      <a:pt x="223" y="500"/>
                    </a:lnTo>
                    <a:lnTo>
                      <a:pt x="223" y="510"/>
                    </a:lnTo>
                    <a:close/>
                    <a:moveTo>
                      <a:pt x="165" y="0"/>
                    </a:moveTo>
                    <a:lnTo>
                      <a:pt x="165" y="0"/>
                    </a:lnTo>
                    <a:lnTo>
                      <a:pt x="148" y="1"/>
                    </a:lnTo>
                    <a:lnTo>
                      <a:pt x="132" y="3"/>
                    </a:lnTo>
                    <a:lnTo>
                      <a:pt x="115" y="7"/>
                    </a:lnTo>
                    <a:lnTo>
                      <a:pt x="101" y="13"/>
                    </a:lnTo>
                    <a:lnTo>
                      <a:pt x="86" y="19"/>
                    </a:lnTo>
                    <a:lnTo>
                      <a:pt x="73" y="28"/>
                    </a:lnTo>
                    <a:lnTo>
                      <a:pt x="60" y="38"/>
                    </a:lnTo>
                    <a:lnTo>
                      <a:pt x="48" y="48"/>
                    </a:lnTo>
                    <a:lnTo>
                      <a:pt x="38" y="60"/>
                    </a:lnTo>
                    <a:lnTo>
                      <a:pt x="28" y="73"/>
                    </a:lnTo>
                    <a:lnTo>
                      <a:pt x="19" y="86"/>
                    </a:lnTo>
                    <a:lnTo>
                      <a:pt x="13" y="101"/>
                    </a:lnTo>
                    <a:lnTo>
                      <a:pt x="7" y="116"/>
                    </a:lnTo>
                    <a:lnTo>
                      <a:pt x="3" y="132"/>
                    </a:lnTo>
                    <a:lnTo>
                      <a:pt x="1" y="148"/>
                    </a:lnTo>
                    <a:lnTo>
                      <a:pt x="0" y="165"/>
                    </a:lnTo>
                    <a:lnTo>
                      <a:pt x="1" y="179"/>
                    </a:lnTo>
                    <a:lnTo>
                      <a:pt x="2" y="193"/>
                    </a:lnTo>
                    <a:lnTo>
                      <a:pt x="5" y="207"/>
                    </a:lnTo>
                    <a:lnTo>
                      <a:pt x="9" y="221"/>
                    </a:lnTo>
                    <a:lnTo>
                      <a:pt x="14" y="233"/>
                    </a:lnTo>
                    <a:lnTo>
                      <a:pt x="20" y="246"/>
                    </a:lnTo>
                    <a:lnTo>
                      <a:pt x="28" y="258"/>
                    </a:lnTo>
                    <a:lnTo>
                      <a:pt x="37" y="269"/>
                    </a:lnTo>
                    <a:lnTo>
                      <a:pt x="52" y="289"/>
                    </a:lnTo>
                    <a:lnTo>
                      <a:pt x="64" y="306"/>
                    </a:lnTo>
                    <a:lnTo>
                      <a:pt x="72" y="322"/>
                    </a:lnTo>
                    <a:lnTo>
                      <a:pt x="78" y="336"/>
                    </a:lnTo>
                    <a:lnTo>
                      <a:pt x="82" y="349"/>
                    </a:lnTo>
                    <a:lnTo>
                      <a:pt x="84" y="360"/>
                    </a:lnTo>
                    <a:lnTo>
                      <a:pt x="86" y="369"/>
                    </a:lnTo>
                    <a:lnTo>
                      <a:pt x="86" y="378"/>
                    </a:lnTo>
                    <a:lnTo>
                      <a:pt x="88" y="387"/>
                    </a:lnTo>
                    <a:lnTo>
                      <a:pt x="89" y="395"/>
                    </a:lnTo>
                    <a:lnTo>
                      <a:pt x="92" y="403"/>
                    </a:lnTo>
                    <a:lnTo>
                      <a:pt x="97" y="410"/>
                    </a:lnTo>
                    <a:lnTo>
                      <a:pt x="94" y="411"/>
                    </a:lnTo>
                    <a:lnTo>
                      <a:pt x="93" y="413"/>
                    </a:lnTo>
                    <a:lnTo>
                      <a:pt x="92" y="416"/>
                    </a:lnTo>
                    <a:lnTo>
                      <a:pt x="92" y="418"/>
                    </a:lnTo>
                    <a:lnTo>
                      <a:pt x="93" y="421"/>
                    </a:lnTo>
                    <a:lnTo>
                      <a:pt x="99" y="430"/>
                    </a:lnTo>
                    <a:lnTo>
                      <a:pt x="99" y="439"/>
                    </a:lnTo>
                    <a:lnTo>
                      <a:pt x="97" y="441"/>
                    </a:lnTo>
                    <a:lnTo>
                      <a:pt x="96" y="443"/>
                    </a:lnTo>
                    <a:lnTo>
                      <a:pt x="95" y="446"/>
                    </a:lnTo>
                    <a:lnTo>
                      <a:pt x="94" y="448"/>
                    </a:lnTo>
                    <a:lnTo>
                      <a:pt x="94" y="450"/>
                    </a:lnTo>
                    <a:lnTo>
                      <a:pt x="96" y="454"/>
                    </a:lnTo>
                    <a:lnTo>
                      <a:pt x="99" y="458"/>
                    </a:lnTo>
                    <a:lnTo>
                      <a:pt x="99" y="465"/>
                    </a:lnTo>
                    <a:lnTo>
                      <a:pt x="97" y="467"/>
                    </a:lnTo>
                    <a:lnTo>
                      <a:pt x="96" y="470"/>
                    </a:lnTo>
                    <a:lnTo>
                      <a:pt x="95" y="472"/>
                    </a:lnTo>
                    <a:lnTo>
                      <a:pt x="94" y="475"/>
                    </a:lnTo>
                    <a:lnTo>
                      <a:pt x="94" y="476"/>
                    </a:lnTo>
                    <a:lnTo>
                      <a:pt x="96" y="481"/>
                    </a:lnTo>
                    <a:lnTo>
                      <a:pt x="99" y="484"/>
                    </a:lnTo>
                    <a:lnTo>
                      <a:pt x="99" y="491"/>
                    </a:lnTo>
                    <a:lnTo>
                      <a:pt x="97" y="493"/>
                    </a:lnTo>
                    <a:lnTo>
                      <a:pt x="96" y="496"/>
                    </a:lnTo>
                    <a:lnTo>
                      <a:pt x="95" y="499"/>
                    </a:lnTo>
                    <a:lnTo>
                      <a:pt x="94" y="502"/>
                    </a:lnTo>
                    <a:lnTo>
                      <a:pt x="94" y="503"/>
                    </a:lnTo>
                    <a:lnTo>
                      <a:pt x="95" y="506"/>
                    </a:lnTo>
                    <a:lnTo>
                      <a:pt x="96" y="508"/>
                    </a:lnTo>
                    <a:lnTo>
                      <a:pt x="100" y="511"/>
                    </a:lnTo>
                    <a:lnTo>
                      <a:pt x="100" y="514"/>
                    </a:lnTo>
                    <a:lnTo>
                      <a:pt x="102" y="515"/>
                    </a:lnTo>
                    <a:lnTo>
                      <a:pt x="141" y="550"/>
                    </a:lnTo>
                    <a:lnTo>
                      <a:pt x="144" y="551"/>
                    </a:lnTo>
                    <a:lnTo>
                      <a:pt x="147" y="552"/>
                    </a:lnTo>
                    <a:lnTo>
                      <a:pt x="186" y="552"/>
                    </a:lnTo>
                    <a:lnTo>
                      <a:pt x="189" y="551"/>
                    </a:lnTo>
                    <a:lnTo>
                      <a:pt x="191" y="550"/>
                    </a:lnTo>
                    <a:lnTo>
                      <a:pt x="228" y="515"/>
                    </a:lnTo>
                    <a:lnTo>
                      <a:pt x="230" y="513"/>
                    </a:lnTo>
                    <a:lnTo>
                      <a:pt x="231" y="510"/>
                    </a:lnTo>
                    <a:lnTo>
                      <a:pt x="231" y="500"/>
                    </a:lnTo>
                    <a:lnTo>
                      <a:pt x="233" y="498"/>
                    </a:lnTo>
                    <a:lnTo>
                      <a:pt x="234" y="496"/>
                    </a:lnTo>
                    <a:lnTo>
                      <a:pt x="235" y="492"/>
                    </a:lnTo>
                    <a:lnTo>
                      <a:pt x="236" y="490"/>
                    </a:lnTo>
                    <a:lnTo>
                      <a:pt x="236" y="488"/>
                    </a:lnTo>
                    <a:lnTo>
                      <a:pt x="234" y="484"/>
                    </a:lnTo>
                    <a:lnTo>
                      <a:pt x="231" y="480"/>
                    </a:lnTo>
                    <a:lnTo>
                      <a:pt x="231" y="474"/>
                    </a:lnTo>
                    <a:lnTo>
                      <a:pt x="233" y="472"/>
                    </a:lnTo>
                    <a:lnTo>
                      <a:pt x="234" y="469"/>
                    </a:lnTo>
                    <a:lnTo>
                      <a:pt x="235" y="467"/>
                    </a:lnTo>
                    <a:lnTo>
                      <a:pt x="236" y="463"/>
                    </a:lnTo>
                    <a:lnTo>
                      <a:pt x="236" y="462"/>
                    </a:lnTo>
                    <a:lnTo>
                      <a:pt x="234" y="457"/>
                    </a:lnTo>
                    <a:lnTo>
                      <a:pt x="231" y="453"/>
                    </a:lnTo>
                    <a:lnTo>
                      <a:pt x="231" y="447"/>
                    </a:lnTo>
                    <a:lnTo>
                      <a:pt x="233" y="445"/>
                    </a:lnTo>
                    <a:lnTo>
                      <a:pt x="234" y="443"/>
                    </a:lnTo>
                    <a:lnTo>
                      <a:pt x="235" y="440"/>
                    </a:lnTo>
                    <a:lnTo>
                      <a:pt x="236" y="437"/>
                    </a:lnTo>
                    <a:lnTo>
                      <a:pt x="236" y="436"/>
                    </a:lnTo>
                    <a:lnTo>
                      <a:pt x="235" y="431"/>
                    </a:lnTo>
                    <a:lnTo>
                      <a:pt x="232" y="428"/>
                    </a:lnTo>
                    <a:lnTo>
                      <a:pt x="237" y="421"/>
                    </a:lnTo>
                    <a:lnTo>
                      <a:pt x="238" y="418"/>
                    </a:lnTo>
                    <a:lnTo>
                      <a:pt x="238" y="416"/>
                    </a:lnTo>
                    <a:lnTo>
                      <a:pt x="237" y="413"/>
                    </a:lnTo>
                    <a:lnTo>
                      <a:pt x="236" y="411"/>
                    </a:lnTo>
                    <a:lnTo>
                      <a:pt x="233" y="410"/>
                    </a:lnTo>
                    <a:lnTo>
                      <a:pt x="238" y="403"/>
                    </a:lnTo>
                    <a:lnTo>
                      <a:pt x="241" y="395"/>
                    </a:lnTo>
                    <a:lnTo>
                      <a:pt x="243" y="387"/>
                    </a:lnTo>
                    <a:lnTo>
                      <a:pt x="244" y="378"/>
                    </a:lnTo>
                    <a:lnTo>
                      <a:pt x="244" y="369"/>
                    </a:lnTo>
                    <a:lnTo>
                      <a:pt x="246" y="360"/>
                    </a:lnTo>
                    <a:lnTo>
                      <a:pt x="248" y="349"/>
                    </a:lnTo>
                    <a:lnTo>
                      <a:pt x="252" y="336"/>
                    </a:lnTo>
                    <a:lnTo>
                      <a:pt x="258" y="322"/>
                    </a:lnTo>
                    <a:lnTo>
                      <a:pt x="266" y="306"/>
                    </a:lnTo>
                    <a:lnTo>
                      <a:pt x="278" y="289"/>
                    </a:lnTo>
                    <a:lnTo>
                      <a:pt x="293" y="269"/>
                    </a:lnTo>
                    <a:lnTo>
                      <a:pt x="301" y="258"/>
                    </a:lnTo>
                    <a:lnTo>
                      <a:pt x="310" y="246"/>
                    </a:lnTo>
                    <a:lnTo>
                      <a:pt x="316" y="233"/>
                    </a:lnTo>
                    <a:lnTo>
                      <a:pt x="321" y="221"/>
                    </a:lnTo>
                    <a:lnTo>
                      <a:pt x="325" y="207"/>
                    </a:lnTo>
                    <a:lnTo>
                      <a:pt x="328" y="193"/>
                    </a:lnTo>
                    <a:lnTo>
                      <a:pt x="329" y="179"/>
                    </a:lnTo>
                    <a:lnTo>
                      <a:pt x="330" y="165"/>
                    </a:lnTo>
                    <a:lnTo>
                      <a:pt x="329" y="148"/>
                    </a:lnTo>
                    <a:lnTo>
                      <a:pt x="327" y="132"/>
                    </a:lnTo>
                    <a:lnTo>
                      <a:pt x="323" y="116"/>
                    </a:lnTo>
                    <a:lnTo>
                      <a:pt x="317" y="101"/>
                    </a:lnTo>
                    <a:lnTo>
                      <a:pt x="311" y="86"/>
                    </a:lnTo>
                    <a:lnTo>
                      <a:pt x="302" y="73"/>
                    </a:lnTo>
                    <a:lnTo>
                      <a:pt x="292" y="60"/>
                    </a:lnTo>
                    <a:lnTo>
                      <a:pt x="282" y="48"/>
                    </a:lnTo>
                    <a:lnTo>
                      <a:pt x="270" y="38"/>
                    </a:lnTo>
                    <a:lnTo>
                      <a:pt x="257" y="28"/>
                    </a:lnTo>
                    <a:lnTo>
                      <a:pt x="244" y="19"/>
                    </a:lnTo>
                    <a:lnTo>
                      <a:pt x="229" y="13"/>
                    </a:lnTo>
                    <a:lnTo>
                      <a:pt x="215" y="7"/>
                    </a:lnTo>
                    <a:lnTo>
                      <a:pt x="198" y="3"/>
                    </a:lnTo>
                    <a:lnTo>
                      <a:pt x="182" y="1"/>
                    </a:lnTo>
                    <a:lnTo>
                      <a:pt x="1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13" name="Freeform 236"/>
              <p:cNvSpPr>
                <a:spLocks/>
              </p:cNvSpPr>
              <p:nvPr/>
            </p:nvSpPr>
            <p:spPr bwMode="auto">
              <a:xfrm>
                <a:off x="1246" y="2201"/>
                <a:ext cx="304" cy="291"/>
              </a:xfrm>
              <a:custGeom>
                <a:avLst/>
                <a:gdLst>
                  <a:gd name="T0" fmla="*/ 152 w 304"/>
                  <a:gd name="T1" fmla="*/ 291 h 291"/>
                  <a:gd name="T2" fmla="*/ 183 w 304"/>
                  <a:gd name="T3" fmla="*/ 288 h 291"/>
                  <a:gd name="T4" fmla="*/ 211 w 304"/>
                  <a:gd name="T5" fmla="*/ 279 h 291"/>
                  <a:gd name="T6" fmla="*/ 237 w 304"/>
                  <a:gd name="T7" fmla="*/ 265 h 291"/>
                  <a:gd name="T8" fmla="*/ 259 w 304"/>
                  <a:gd name="T9" fmla="*/ 246 h 291"/>
                  <a:gd name="T10" fmla="*/ 278 w 304"/>
                  <a:gd name="T11" fmla="*/ 224 h 291"/>
                  <a:gd name="T12" fmla="*/ 293 w 304"/>
                  <a:gd name="T13" fmla="*/ 199 h 291"/>
                  <a:gd name="T14" fmla="*/ 301 w 304"/>
                  <a:gd name="T15" fmla="*/ 170 h 291"/>
                  <a:gd name="T16" fmla="*/ 304 w 304"/>
                  <a:gd name="T17" fmla="*/ 139 h 291"/>
                  <a:gd name="T18" fmla="*/ 304 w 304"/>
                  <a:gd name="T19" fmla="*/ 123 h 291"/>
                  <a:gd name="T20" fmla="*/ 298 w 304"/>
                  <a:gd name="T21" fmla="*/ 94 h 291"/>
                  <a:gd name="T22" fmla="*/ 293 w 304"/>
                  <a:gd name="T23" fmla="*/ 81 h 291"/>
                  <a:gd name="T24" fmla="*/ 281 w 304"/>
                  <a:gd name="T25" fmla="*/ 63 h 291"/>
                  <a:gd name="T26" fmla="*/ 268 w 304"/>
                  <a:gd name="T27" fmla="*/ 48 h 291"/>
                  <a:gd name="T28" fmla="*/ 252 w 304"/>
                  <a:gd name="T29" fmla="*/ 34 h 291"/>
                  <a:gd name="T30" fmla="*/ 235 w 304"/>
                  <a:gd name="T31" fmla="*/ 23 h 291"/>
                  <a:gd name="T32" fmla="*/ 216 w 304"/>
                  <a:gd name="T33" fmla="*/ 13 h 291"/>
                  <a:gd name="T34" fmla="*/ 195 w 304"/>
                  <a:gd name="T35" fmla="*/ 6 h 291"/>
                  <a:gd name="T36" fmla="*/ 175 w 304"/>
                  <a:gd name="T37" fmla="*/ 2 h 291"/>
                  <a:gd name="T38" fmla="*/ 152 w 304"/>
                  <a:gd name="T39" fmla="*/ 0 h 291"/>
                  <a:gd name="T40" fmla="*/ 141 w 304"/>
                  <a:gd name="T41" fmla="*/ 0 h 291"/>
                  <a:gd name="T42" fmla="*/ 119 w 304"/>
                  <a:gd name="T43" fmla="*/ 3 h 291"/>
                  <a:gd name="T44" fmla="*/ 98 w 304"/>
                  <a:gd name="T45" fmla="*/ 9 h 291"/>
                  <a:gd name="T46" fmla="*/ 79 w 304"/>
                  <a:gd name="T47" fmla="*/ 18 h 291"/>
                  <a:gd name="T48" fmla="*/ 60 w 304"/>
                  <a:gd name="T49" fmla="*/ 28 h 291"/>
                  <a:gd name="T50" fmla="*/ 44 w 304"/>
                  <a:gd name="T51" fmla="*/ 40 h 291"/>
                  <a:gd name="T52" fmla="*/ 29 w 304"/>
                  <a:gd name="T53" fmla="*/ 56 h 291"/>
                  <a:gd name="T54" fmla="*/ 17 w 304"/>
                  <a:gd name="T55" fmla="*/ 72 h 291"/>
                  <a:gd name="T56" fmla="*/ 11 w 304"/>
                  <a:gd name="T57" fmla="*/ 81 h 291"/>
                  <a:gd name="T58" fmla="*/ 2 w 304"/>
                  <a:gd name="T59" fmla="*/ 109 h 291"/>
                  <a:gd name="T60" fmla="*/ 0 w 304"/>
                  <a:gd name="T61" fmla="*/ 139 h 291"/>
                  <a:gd name="T62" fmla="*/ 0 w 304"/>
                  <a:gd name="T63" fmla="*/ 154 h 291"/>
                  <a:gd name="T64" fmla="*/ 6 w 304"/>
                  <a:gd name="T65" fmla="*/ 184 h 291"/>
                  <a:gd name="T66" fmla="*/ 18 w 304"/>
                  <a:gd name="T67" fmla="*/ 211 h 291"/>
                  <a:gd name="T68" fmla="*/ 34 w 304"/>
                  <a:gd name="T69" fmla="*/ 236 h 291"/>
                  <a:gd name="T70" fmla="*/ 55 w 304"/>
                  <a:gd name="T71" fmla="*/ 256 h 291"/>
                  <a:gd name="T72" fmla="*/ 80 w 304"/>
                  <a:gd name="T73" fmla="*/ 273 h 291"/>
                  <a:gd name="T74" fmla="*/ 107 w 304"/>
                  <a:gd name="T75" fmla="*/ 284 h 291"/>
                  <a:gd name="T76" fmla="*/ 137 w 304"/>
                  <a:gd name="T77" fmla="*/ 290 h 291"/>
                  <a:gd name="T78" fmla="*/ 152 w 304"/>
                  <a:gd name="T79" fmla="*/ 291 h 2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04" h="291">
                    <a:moveTo>
                      <a:pt x="152" y="291"/>
                    </a:moveTo>
                    <a:lnTo>
                      <a:pt x="152" y="291"/>
                    </a:lnTo>
                    <a:lnTo>
                      <a:pt x="168" y="290"/>
                    </a:lnTo>
                    <a:lnTo>
                      <a:pt x="183" y="288"/>
                    </a:lnTo>
                    <a:lnTo>
                      <a:pt x="197" y="284"/>
                    </a:lnTo>
                    <a:lnTo>
                      <a:pt x="211" y="279"/>
                    </a:lnTo>
                    <a:lnTo>
                      <a:pt x="224" y="273"/>
                    </a:lnTo>
                    <a:lnTo>
                      <a:pt x="237" y="265"/>
                    </a:lnTo>
                    <a:lnTo>
                      <a:pt x="249" y="256"/>
                    </a:lnTo>
                    <a:lnTo>
                      <a:pt x="259" y="246"/>
                    </a:lnTo>
                    <a:lnTo>
                      <a:pt x="270" y="236"/>
                    </a:lnTo>
                    <a:lnTo>
                      <a:pt x="278" y="224"/>
                    </a:lnTo>
                    <a:lnTo>
                      <a:pt x="286" y="211"/>
                    </a:lnTo>
                    <a:lnTo>
                      <a:pt x="293" y="199"/>
                    </a:lnTo>
                    <a:lnTo>
                      <a:pt x="298" y="184"/>
                    </a:lnTo>
                    <a:lnTo>
                      <a:pt x="301" y="170"/>
                    </a:lnTo>
                    <a:lnTo>
                      <a:pt x="304" y="154"/>
                    </a:lnTo>
                    <a:lnTo>
                      <a:pt x="304" y="139"/>
                    </a:lnTo>
                    <a:lnTo>
                      <a:pt x="304" y="123"/>
                    </a:lnTo>
                    <a:lnTo>
                      <a:pt x="302" y="109"/>
                    </a:lnTo>
                    <a:lnTo>
                      <a:pt x="298" y="94"/>
                    </a:lnTo>
                    <a:lnTo>
                      <a:pt x="293" y="81"/>
                    </a:lnTo>
                    <a:lnTo>
                      <a:pt x="287" y="72"/>
                    </a:lnTo>
                    <a:lnTo>
                      <a:pt x="281" y="63"/>
                    </a:lnTo>
                    <a:lnTo>
                      <a:pt x="275" y="56"/>
                    </a:lnTo>
                    <a:lnTo>
                      <a:pt x="268" y="48"/>
                    </a:lnTo>
                    <a:lnTo>
                      <a:pt x="261" y="40"/>
                    </a:lnTo>
                    <a:lnTo>
                      <a:pt x="252" y="34"/>
                    </a:lnTo>
                    <a:lnTo>
                      <a:pt x="244" y="28"/>
                    </a:lnTo>
                    <a:lnTo>
                      <a:pt x="235" y="23"/>
                    </a:lnTo>
                    <a:lnTo>
                      <a:pt x="225" y="18"/>
                    </a:lnTo>
                    <a:lnTo>
                      <a:pt x="216" y="13"/>
                    </a:lnTo>
                    <a:lnTo>
                      <a:pt x="206" y="9"/>
                    </a:lnTo>
                    <a:lnTo>
                      <a:pt x="195" y="6"/>
                    </a:lnTo>
                    <a:lnTo>
                      <a:pt x="185" y="3"/>
                    </a:lnTo>
                    <a:lnTo>
                      <a:pt x="175" y="2"/>
                    </a:lnTo>
                    <a:lnTo>
                      <a:pt x="163" y="0"/>
                    </a:lnTo>
                    <a:lnTo>
                      <a:pt x="152" y="0"/>
                    </a:lnTo>
                    <a:lnTo>
                      <a:pt x="141" y="0"/>
                    </a:lnTo>
                    <a:lnTo>
                      <a:pt x="129" y="2"/>
                    </a:lnTo>
                    <a:lnTo>
                      <a:pt x="119" y="3"/>
                    </a:lnTo>
                    <a:lnTo>
                      <a:pt x="109" y="6"/>
                    </a:lnTo>
                    <a:lnTo>
                      <a:pt x="98" y="9"/>
                    </a:lnTo>
                    <a:lnTo>
                      <a:pt x="88" y="13"/>
                    </a:lnTo>
                    <a:lnTo>
                      <a:pt x="79" y="18"/>
                    </a:lnTo>
                    <a:lnTo>
                      <a:pt x="69" y="23"/>
                    </a:lnTo>
                    <a:lnTo>
                      <a:pt x="60" y="28"/>
                    </a:lnTo>
                    <a:lnTo>
                      <a:pt x="52" y="34"/>
                    </a:lnTo>
                    <a:lnTo>
                      <a:pt x="44" y="40"/>
                    </a:lnTo>
                    <a:lnTo>
                      <a:pt x="36" y="48"/>
                    </a:lnTo>
                    <a:lnTo>
                      <a:pt x="29" y="56"/>
                    </a:lnTo>
                    <a:lnTo>
                      <a:pt x="23" y="63"/>
                    </a:lnTo>
                    <a:lnTo>
                      <a:pt x="17" y="72"/>
                    </a:lnTo>
                    <a:lnTo>
                      <a:pt x="11" y="81"/>
                    </a:lnTo>
                    <a:lnTo>
                      <a:pt x="6" y="94"/>
                    </a:lnTo>
                    <a:lnTo>
                      <a:pt x="2" y="109"/>
                    </a:lnTo>
                    <a:lnTo>
                      <a:pt x="0" y="123"/>
                    </a:lnTo>
                    <a:lnTo>
                      <a:pt x="0" y="139"/>
                    </a:lnTo>
                    <a:lnTo>
                      <a:pt x="0" y="154"/>
                    </a:lnTo>
                    <a:lnTo>
                      <a:pt x="3" y="170"/>
                    </a:lnTo>
                    <a:lnTo>
                      <a:pt x="6" y="184"/>
                    </a:lnTo>
                    <a:lnTo>
                      <a:pt x="11" y="199"/>
                    </a:lnTo>
                    <a:lnTo>
                      <a:pt x="18" y="211"/>
                    </a:lnTo>
                    <a:lnTo>
                      <a:pt x="26" y="224"/>
                    </a:lnTo>
                    <a:lnTo>
                      <a:pt x="34" y="236"/>
                    </a:lnTo>
                    <a:lnTo>
                      <a:pt x="45" y="246"/>
                    </a:lnTo>
                    <a:lnTo>
                      <a:pt x="55" y="256"/>
                    </a:lnTo>
                    <a:lnTo>
                      <a:pt x="67" y="265"/>
                    </a:lnTo>
                    <a:lnTo>
                      <a:pt x="80" y="273"/>
                    </a:lnTo>
                    <a:lnTo>
                      <a:pt x="93" y="279"/>
                    </a:lnTo>
                    <a:lnTo>
                      <a:pt x="107" y="284"/>
                    </a:lnTo>
                    <a:lnTo>
                      <a:pt x="121" y="288"/>
                    </a:lnTo>
                    <a:lnTo>
                      <a:pt x="137" y="290"/>
                    </a:lnTo>
                    <a:lnTo>
                      <a:pt x="152" y="29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14" name="Freeform 237"/>
              <p:cNvSpPr>
                <a:spLocks/>
              </p:cNvSpPr>
              <p:nvPr/>
            </p:nvSpPr>
            <p:spPr bwMode="auto">
              <a:xfrm>
                <a:off x="1247" y="2354"/>
                <a:ext cx="100" cy="234"/>
              </a:xfrm>
              <a:custGeom>
                <a:avLst/>
                <a:gdLst>
                  <a:gd name="T0" fmla="*/ 0 w 100"/>
                  <a:gd name="T1" fmla="*/ 0 h 234"/>
                  <a:gd name="T2" fmla="*/ 0 w 100"/>
                  <a:gd name="T3" fmla="*/ 0 h 234"/>
                  <a:gd name="T4" fmla="*/ 1 w 100"/>
                  <a:gd name="T5" fmla="*/ 13 h 234"/>
                  <a:gd name="T6" fmla="*/ 3 w 100"/>
                  <a:gd name="T7" fmla="*/ 26 h 234"/>
                  <a:gd name="T8" fmla="*/ 6 w 100"/>
                  <a:gd name="T9" fmla="*/ 38 h 234"/>
                  <a:gd name="T10" fmla="*/ 10 w 100"/>
                  <a:gd name="T11" fmla="*/ 51 h 234"/>
                  <a:gd name="T12" fmla="*/ 16 w 100"/>
                  <a:gd name="T13" fmla="*/ 62 h 234"/>
                  <a:gd name="T14" fmla="*/ 21 w 100"/>
                  <a:gd name="T15" fmla="*/ 73 h 234"/>
                  <a:gd name="T16" fmla="*/ 28 w 100"/>
                  <a:gd name="T17" fmla="*/ 84 h 234"/>
                  <a:gd name="T18" fmla="*/ 35 w 100"/>
                  <a:gd name="T19" fmla="*/ 93 h 234"/>
                  <a:gd name="T20" fmla="*/ 35 w 100"/>
                  <a:gd name="T21" fmla="*/ 93 h 234"/>
                  <a:gd name="T22" fmla="*/ 49 w 100"/>
                  <a:gd name="T23" fmla="*/ 110 h 234"/>
                  <a:gd name="T24" fmla="*/ 59 w 100"/>
                  <a:gd name="T25" fmla="*/ 124 h 234"/>
                  <a:gd name="T26" fmla="*/ 67 w 100"/>
                  <a:gd name="T27" fmla="*/ 137 h 234"/>
                  <a:gd name="T28" fmla="*/ 75 w 100"/>
                  <a:gd name="T29" fmla="*/ 150 h 234"/>
                  <a:gd name="T30" fmla="*/ 79 w 100"/>
                  <a:gd name="T31" fmla="*/ 161 h 234"/>
                  <a:gd name="T32" fmla="*/ 82 w 100"/>
                  <a:gd name="T33" fmla="*/ 172 h 234"/>
                  <a:gd name="T34" fmla="*/ 84 w 100"/>
                  <a:gd name="T35" fmla="*/ 181 h 234"/>
                  <a:gd name="T36" fmla="*/ 86 w 100"/>
                  <a:gd name="T37" fmla="*/ 189 h 234"/>
                  <a:gd name="T38" fmla="*/ 87 w 100"/>
                  <a:gd name="T39" fmla="*/ 204 h 234"/>
                  <a:gd name="T40" fmla="*/ 88 w 100"/>
                  <a:gd name="T41" fmla="*/ 215 h 234"/>
                  <a:gd name="T42" fmla="*/ 90 w 100"/>
                  <a:gd name="T43" fmla="*/ 220 h 234"/>
                  <a:gd name="T44" fmla="*/ 92 w 100"/>
                  <a:gd name="T45" fmla="*/ 225 h 234"/>
                  <a:gd name="T46" fmla="*/ 95 w 100"/>
                  <a:gd name="T47" fmla="*/ 229 h 234"/>
                  <a:gd name="T48" fmla="*/ 100 w 100"/>
                  <a:gd name="T49" fmla="*/ 234 h 234"/>
                  <a:gd name="T50" fmla="*/ 100 w 100"/>
                  <a:gd name="T51" fmla="*/ 234 h 234"/>
                  <a:gd name="T52" fmla="*/ 96 w 100"/>
                  <a:gd name="T53" fmla="*/ 229 h 234"/>
                  <a:gd name="T54" fmla="*/ 94 w 100"/>
                  <a:gd name="T55" fmla="*/ 225 h 234"/>
                  <a:gd name="T56" fmla="*/ 92 w 100"/>
                  <a:gd name="T57" fmla="*/ 220 h 234"/>
                  <a:gd name="T58" fmla="*/ 91 w 100"/>
                  <a:gd name="T59" fmla="*/ 215 h 234"/>
                  <a:gd name="T60" fmla="*/ 91 w 100"/>
                  <a:gd name="T61" fmla="*/ 203 h 234"/>
                  <a:gd name="T62" fmla="*/ 90 w 100"/>
                  <a:gd name="T63" fmla="*/ 188 h 234"/>
                  <a:gd name="T64" fmla="*/ 89 w 100"/>
                  <a:gd name="T65" fmla="*/ 180 h 234"/>
                  <a:gd name="T66" fmla="*/ 87 w 100"/>
                  <a:gd name="T67" fmla="*/ 172 h 234"/>
                  <a:gd name="T68" fmla="*/ 85 w 100"/>
                  <a:gd name="T69" fmla="*/ 161 h 234"/>
                  <a:gd name="T70" fmla="*/ 80 w 100"/>
                  <a:gd name="T71" fmla="*/ 150 h 234"/>
                  <a:gd name="T72" fmla="*/ 75 w 100"/>
                  <a:gd name="T73" fmla="*/ 137 h 234"/>
                  <a:gd name="T74" fmla="*/ 66 w 100"/>
                  <a:gd name="T75" fmla="*/ 124 h 234"/>
                  <a:gd name="T76" fmla="*/ 57 w 100"/>
                  <a:gd name="T77" fmla="*/ 109 h 234"/>
                  <a:gd name="T78" fmla="*/ 45 w 100"/>
                  <a:gd name="T79" fmla="*/ 93 h 234"/>
                  <a:gd name="T80" fmla="*/ 45 w 100"/>
                  <a:gd name="T81" fmla="*/ 93 h 234"/>
                  <a:gd name="T82" fmla="*/ 34 w 100"/>
                  <a:gd name="T83" fmla="*/ 80 h 234"/>
                  <a:gd name="T84" fmla="*/ 28 w 100"/>
                  <a:gd name="T85" fmla="*/ 71 h 234"/>
                  <a:gd name="T86" fmla="*/ 21 w 100"/>
                  <a:gd name="T87" fmla="*/ 61 h 234"/>
                  <a:gd name="T88" fmla="*/ 15 w 100"/>
                  <a:gd name="T89" fmla="*/ 50 h 234"/>
                  <a:gd name="T90" fmla="*/ 8 w 100"/>
                  <a:gd name="T91" fmla="*/ 35 h 234"/>
                  <a:gd name="T92" fmla="*/ 3 w 100"/>
                  <a:gd name="T93" fmla="*/ 19 h 234"/>
                  <a:gd name="T94" fmla="*/ 0 w 100"/>
                  <a:gd name="T95" fmla="*/ 0 h 234"/>
                  <a:gd name="T96" fmla="*/ 0 w 100"/>
                  <a:gd name="T97" fmla="*/ 0 h 2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0" h="234">
                    <a:moveTo>
                      <a:pt x="0" y="0"/>
                    </a:moveTo>
                    <a:lnTo>
                      <a:pt x="0" y="0"/>
                    </a:lnTo>
                    <a:lnTo>
                      <a:pt x="1" y="13"/>
                    </a:lnTo>
                    <a:lnTo>
                      <a:pt x="3" y="26"/>
                    </a:lnTo>
                    <a:lnTo>
                      <a:pt x="6" y="38"/>
                    </a:lnTo>
                    <a:lnTo>
                      <a:pt x="10" y="51"/>
                    </a:lnTo>
                    <a:lnTo>
                      <a:pt x="16" y="62"/>
                    </a:lnTo>
                    <a:lnTo>
                      <a:pt x="21" y="73"/>
                    </a:lnTo>
                    <a:lnTo>
                      <a:pt x="28" y="84"/>
                    </a:lnTo>
                    <a:lnTo>
                      <a:pt x="35" y="93"/>
                    </a:lnTo>
                    <a:lnTo>
                      <a:pt x="49" y="110"/>
                    </a:lnTo>
                    <a:lnTo>
                      <a:pt x="59" y="124"/>
                    </a:lnTo>
                    <a:lnTo>
                      <a:pt x="67" y="137"/>
                    </a:lnTo>
                    <a:lnTo>
                      <a:pt x="75" y="150"/>
                    </a:lnTo>
                    <a:lnTo>
                      <a:pt x="79" y="161"/>
                    </a:lnTo>
                    <a:lnTo>
                      <a:pt x="82" y="172"/>
                    </a:lnTo>
                    <a:lnTo>
                      <a:pt x="84" y="181"/>
                    </a:lnTo>
                    <a:lnTo>
                      <a:pt x="86" y="189"/>
                    </a:lnTo>
                    <a:lnTo>
                      <a:pt x="87" y="204"/>
                    </a:lnTo>
                    <a:lnTo>
                      <a:pt x="88" y="215"/>
                    </a:lnTo>
                    <a:lnTo>
                      <a:pt x="90" y="220"/>
                    </a:lnTo>
                    <a:lnTo>
                      <a:pt x="92" y="225"/>
                    </a:lnTo>
                    <a:lnTo>
                      <a:pt x="95" y="229"/>
                    </a:lnTo>
                    <a:lnTo>
                      <a:pt x="100" y="234"/>
                    </a:lnTo>
                    <a:lnTo>
                      <a:pt x="96" y="229"/>
                    </a:lnTo>
                    <a:lnTo>
                      <a:pt x="94" y="225"/>
                    </a:lnTo>
                    <a:lnTo>
                      <a:pt x="92" y="220"/>
                    </a:lnTo>
                    <a:lnTo>
                      <a:pt x="91" y="215"/>
                    </a:lnTo>
                    <a:lnTo>
                      <a:pt x="91" y="203"/>
                    </a:lnTo>
                    <a:lnTo>
                      <a:pt x="90" y="188"/>
                    </a:lnTo>
                    <a:lnTo>
                      <a:pt x="89" y="180"/>
                    </a:lnTo>
                    <a:lnTo>
                      <a:pt x="87" y="172"/>
                    </a:lnTo>
                    <a:lnTo>
                      <a:pt x="85" y="161"/>
                    </a:lnTo>
                    <a:lnTo>
                      <a:pt x="80" y="150"/>
                    </a:lnTo>
                    <a:lnTo>
                      <a:pt x="75" y="137"/>
                    </a:lnTo>
                    <a:lnTo>
                      <a:pt x="66" y="124"/>
                    </a:lnTo>
                    <a:lnTo>
                      <a:pt x="57" y="109"/>
                    </a:lnTo>
                    <a:lnTo>
                      <a:pt x="45" y="93"/>
                    </a:lnTo>
                    <a:lnTo>
                      <a:pt x="34" y="80"/>
                    </a:lnTo>
                    <a:lnTo>
                      <a:pt x="28" y="71"/>
                    </a:lnTo>
                    <a:lnTo>
                      <a:pt x="21" y="61"/>
                    </a:lnTo>
                    <a:lnTo>
                      <a:pt x="15" y="50"/>
                    </a:lnTo>
                    <a:lnTo>
                      <a:pt x="8" y="35"/>
                    </a:lnTo>
                    <a:lnTo>
                      <a:pt x="3" y="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15" name="Freeform 238"/>
              <p:cNvSpPr>
                <a:spLocks/>
              </p:cNvSpPr>
              <p:nvPr/>
            </p:nvSpPr>
            <p:spPr bwMode="auto">
              <a:xfrm>
                <a:off x="1450" y="2354"/>
                <a:ext cx="100" cy="234"/>
              </a:xfrm>
              <a:custGeom>
                <a:avLst/>
                <a:gdLst>
                  <a:gd name="T0" fmla="*/ 100 w 100"/>
                  <a:gd name="T1" fmla="*/ 0 h 234"/>
                  <a:gd name="T2" fmla="*/ 100 w 100"/>
                  <a:gd name="T3" fmla="*/ 0 h 234"/>
                  <a:gd name="T4" fmla="*/ 99 w 100"/>
                  <a:gd name="T5" fmla="*/ 13 h 234"/>
                  <a:gd name="T6" fmla="*/ 97 w 100"/>
                  <a:gd name="T7" fmla="*/ 26 h 234"/>
                  <a:gd name="T8" fmla="*/ 94 w 100"/>
                  <a:gd name="T9" fmla="*/ 38 h 234"/>
                  <a:gd name="T10" fmla="*/ 90 w 100"/>
                  <a:gd name="T11" fmla="*/ 51 h 234"/>
                  <a:gd name="T12" fmla="*/ 84 w 100"/>
                  <a:gd name="T13" fmla="*/ 62 h 234"/>
                  <a:gd name="T14" fmla="*/ 78 w 100"/>
                  <a:gd name="T15" fmla="*/ 73 h 234"/>
                  <a:gd name="T16" fmla="*/ 72 w 100"/>
                  <a:gd name="T17" fmla="*/ 84 h 234"/>
                  <a:gd name="T18" fmla="*/ 64 w 100"/>
                  <a:gd name="T19" fmla="*/ 93 h 234"/>
                  <a:gd name="T20" fmla="*/ 64 w 100"/>
                  <a:gd name="T21" fmla="*/ 93 h 234"/>
                  <a:gd name="T22" fmla="*/ 50 w 100"/>
                  <a:gd name="T23" fmla="*/ 110 h 234"/>
                  <a:gd name="T24" fmla="*/ 40 w 100"/>
                  <a:gd name="T25" fmla="*/ 124 h 234"/>
                  <a:gd name="T26" fmla="*/ 32 w 100"/>
                  <a:gd name="T27" fmla="*/ 137 h 234"/>
                  <a:gd name="T28" fmla="*/ 26 w 100"/>
                  <a:gd name="T29" fmla="*/ 150 h 234"/>
                  <a:gd name="T30" fmla="*/ 20 w 100"/>
                  <a:gd name="T31" fmla="*/ 161 h 234"/>
                  <a:gd name="T32" fmla="*/ 17 w 100"/>
                  <a:gd name="T33" fmla="*/ 172 h 234"/>
                  <a:gd name="T34" fmla="*/ 15 w 100"/>
                  <a:gd name="T35" fmla="*/ 181 h 234"/>
                  <a:gd name="T36" fmla="*/ 14 w 100"/>
                  <a:gd name="T37" fmla="*/ 189 h 234"/>
                  <a:gd name="T38" fmla="*/ 13 w 100"/>
                  <a:gd name="T39" fmla="*/ 204 h 234"/>
                  <a:gd name="T40" fmla="*/ 11 w 100"/>
                  <a:gd name="T41" fmla="*/ 215 h 234"/>
                  <a:gd name="T42" fmla="*/ 10 w 100"/>
                  <a:gd name="T43" fmla="*/ 220 h 234"/>
                  <a:gd name="T44" fmla="*/ 8 w 100"/>
                  <a:gd name="T45" fmla="*/ 225 h 234"/>
                  <a:gd name="T46" fmla="*/ 4 w 100"/>
                  <a:gd name="T47" fmla="*/ 229 h 234"/>
                  <a:gd name="T48" fmla="*/ 0 w 100"/>
                  <a:gd name="T49" fmla="*/ 234 h 234"/>
                  <a:gd name="T50" fmla="*/ 0 w 100"/>
                  <a:gd name="T51" fmla="*/ 234 h 234"/>
                  <a:gd name="T52" fmla="*/ 3 w 100"/>
                  <a:gd name="T53" fmla="*/ 229 h 234"/>
                  <a:gd name="T54" fmla="*/ 6 w 100"/>
                  <a:gd name="T55" fmla="*/ 225 h 234"/>
                  <a:gd name="T56" fmla="*/ 7 w 100"/>
                  <a:gd name="T57" fmla="*/ 220 h 234"/>
                  <a:gd name="T58" fmla="*/ 8 w 100"/>
                  <a:gd name="T59" fmla="*/ 215 h 234"/>
                  <a:gd name="T60" fmla="*/ 9 w 100"/>
                  <a:gd name="T61" fmla="*/ 203 h 234"/>
                  <a:gd name="T62" fmla="*/ 9 w 100"/>
                  <a:gd name="T63" fmla="*/ 188 h 234"/>
                  <a:gd name="T64" fmla="*/ 10 w 100"/>
                  <a:gd name="T65" fmla="*/ 180 h 234"/>
                  <a:gd name="T66" fmla="*/ 12 w 100"/>
                  <a:gd name="T67" fmla="*/ 172 h 234"/>
                  <a:gd name="T68" fmla="*/ 15 w 100"/>
                  <a:gd name="T69" fmla="*/ 161 h 234"/>
                  <a:gd name="T70" fmla="*/ 19 w 100"/>
                  <a:gd name="T71" fmla="*/ 150 h 234"/>
                  <a:gd name="T72" fmla="*/ 26 w 100"/>
                  <a:gd name="T73" fmla="*/ 137 h 234"/>
                  <a:gd name="T74" fmla="*/ 33 w 100"/>
                  <a:gd name="T75" fmla="*/ 124 h 234"/>
                  <a:gd name="T76" fmla="*/ 43 w 100"/>
                  <a:gd name="T77" fmla="*/ 109 h 234"/>
                  <a:gd name="T78" fmla="*/ 55 w 100"/>
                  <a:gd name="T79" fmla="*/ 93 h 234"/>
                  <a:gd name="T80" fmla="*/ 55 w 100"/>
                  <a:gd name="T81" fmla="*/ 93 h 234"/>
                  <a:gd name="T82" fmla="*/ 66 w 100"/>
                  <a:gd name="T83" fmla="*/ 80 h 234"/>
                  <a:gd name="T84" fmla="*/ 72 w 100"/>
                  <a:gd name="T85" fmla="*/ 71 h 234"/>
                  <a:gd name="T86" fmla="*/ 78 w 100"/>
                  <a:gd name="T87" fmla="*/ 61 h 234"/>
                  <a:gd name="T88" fmla="*/ 84 w 100"/>
                  <a:gd name="T89" fmla="*/ 50 h 234"/>
                  <a:gd name="T90" fmla="*/ 91 w 100"/>
                  <a:gd name="T91" fmla="*/ 35 h 234"/>
                  <a:gd name="T92" fmla="*/ 96 w 100"/>
                  <a:gd name="T93" fmla="*/ 19 h 234"/>
                  <a:gd name="T94" fmla="*/ 100 w 100"/>
                  <a:gd name="T95" fmla="*/ 0 h 234"/>
                  <a:gd name="T96" fmla="*/ 100 w 100"/>
                  <a:gd name="T97" fmla="*/ 0 h 2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0" h="234">
                    <a:moveTo>
                      <a:pt x="100" y="0"/>
                    </a:moveTo>
                    <a:lnTo>
                      <a:pt x="100" y="0"/>
                    </a:lnTo>
                    <a:lnTo>
                      <a:pt x="99" y="13"/>
                    </a:lnTo>
                    <a:lnTo>
                      <a:pt x="97" y="26"/>
                    </a:lnTo>
                    <a:lnTo>
                      <a:pt x="94" y="38"/>
                    </a:lnTo>
                    <a:lnTo>
                      <a:pt x="90" y="51"/>
                    </a:lnTo>
                    <a:lnTo>
                      <a:pt x="84" y="62"/>
                    </a:lnTo>
                    <a:lnTo>
                      <a:pt x="78" y="73"/>
                    </a:lnTo>
                    <a:lnTo>
                      <a:pt x="72" y="84"/>
                    </a:lnTo>
                    <a:lnTo>
                      <a:pt x="64" y="93"/>
                    </a:lnTo>
                    <a:lnTo>
                      <a:pt x="50" y="110"/>
                    </a:lnTo>
                    <a:lnTo>
                      <a:pt x="40" y="124"/>
                    </a:lnTo>
                    <a:lnTo>
                      <a:pt x="32" y="137"/>
                    </a:lnTo>
                    <a:lnTo>
                      <a:pt x="26" y="150"/>
                    </a:lnTo>
                    <a:lnTo>
                      <a:pt x="20" y="161"/>
                    </a:lnTo>
                    <a:lnTo>
                      <a:pt x="17" y="172"/>
                    </a:lnTo>
                    <a:lnTo>
                      <a:pt x="15" y="181"/>
                    </a:lnTo>
                    <a:lnTo>
                      <a:pt x="14" y="189"/>
                    </a:lnTo>
                    <a:lnTo>
                      <a:pt x="13" y="204"/>
                    </a:lnTo>
                    <a:lnTo>
                      <a:pt x="11" y="215"/>
                    </a:lnTo>
                    <a:lnTo>
                      <a:pt x="10" y="220"/>
                    </a:lnTo>
                    <a:lnTo>
                      <a:pt x="8" y="225"/>
                    </a:lnTo>
                    <a:lnTo>
                      <a:pt x="4" y="229"/>
                    </a:lnTo>
                    <a:lnTo>
                      <a:pt x="0" y="234"/>
                    </a:lnTo>
                    <a:lnTo>
                      <a:pt x="3" y="229"/>
                    </a:lnTo>
                    <a:lnTo>
                      <a:pt x="6" y="225"/>
                    </a:lnTo>
                    <a:lnTo>
                      <a:pt x="7" y="220"/>
                    </a:lnTo>
                    <a:lnTo>
                      <a:pt x="8" y="215"/>
                    </a:lnTo>
                    <a:lnTo>
                      <a:pt x="9" y="203"/>
                    </a:lnTo>
                    <a:lnTo>
                      <a:pt x="9" y="188"/>
                    </a:lnTo>
                    <a:lnTo>
                      <a:pt x="10" y="180"/>
                    </a:lnTo>
                    <a:lnTo>
                      <a:pt x="12" y="172"/>
                    </a:lnTo>
                    <a:lnTo>
                      <a:pt x="15" y="161"/>
                    </a:lnTo>
                    <a:lnTo>
                      <a:pt x="19" y="150"/>
                    </a:lnTo>
                    <a:lnTo>
                      <a:pt x="26" y="137"/>
                    </a:lnTo>
                    <a:lnTo>
                      <a:pt x="33" y="124"/>
                    </a:lnTo>
                    <a:lnTo>
                      <a:pt x="43" y="109"/>
                    </a:lnTo>
                    <a:lnTo>
                      <a:pt x="55" y="93"/>
                    </a:lnTo>
                    <a:lnTo>
                      <a:pt x="66" y="80"/>
                    </a:lnTo>
                    <a:lnTo>
                      <a:pt x="72" y="71"/>
                    </a:lnTo>
                    <a:lnTo>
                      <a:pt x="78" y="61"/>
                    </a:lnTo>
                    <a:lnTo>
                      <a:pt x="84" y="50"/>
                    </a:lnTo>
                    <a:lnTo>
                      <a:pt x="91" y="35"/>
                    </a:lnTo>
                    <a:lnTo>
                      <a:pt x="96" y="19"/>
                    </a:lnTo>
                    <a:lnTo>
                      <a:pt x="10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16" name="Freeform 239"/>
              <p:cNvSpPr>
                <a:spLocks/>
              </p:cNvSpPr>
              <p:nvPr/>
            </p:nvSpPr>
            <p:spPr bwMode="auto">
              <a:xfrm>
                <a:off x="1419" y="2225"/>
                <a:ext cx="81" cy="58"/>
              </a:xfrm>
              <a:custGeom>
                <a:avLst/>
                <a:gdLst>
                  <a:gd name="T0" fmla="*/ 80 w 81"/>
                  <a:gd name="T1" fmla="*/ 48 h 58"/>
                  <a:gd name="T2" fmla="*/ 80 w 81"/>
                  <a:gd name="T3" fmla="*/ 48 h 58"/>
                  <a:gd name="T4" fmla="*/ 77 w 81"/>
                  <a:gd name="T5" fmla="*/ 53 h 58"/>
                  <a:gd name="T6" fmla="*/ 73 w 81"/>
                  <a:gd name="T7" fmla="*/ 55 h 58"/>
                  <a:gd name="T8" fmla="*/ 68 w 81"/>
                  <a:gd name="T9" fmla="*/ 57 h 58"/>
                  <a:gd name="T10" fmla="*/ 62 w 81"/>
                  <a:gd name="T11" fmla="*/ 58 h 58"/>
                  <a:gd name="T12" fmla="*/ 54 w 81"/>
                  <a:gd name="T13" fmla="*/ 58 h 58"/>
                  <a:gd name="T14" fmla="*/ 46 w 81"/>
                  <a:gd name="T15" fmla="*/ 56 h 58"/>
                  <a:gd name="T16" fmla="*/ 38 w 81"/>
                  <a:gd name="T17" fmla="*/ 54 h 58"/>
                  <a:gd name="T18" fmla="*/ 30 w 81"/>
                  <a:gd name="T19" fmla="*/ 50 h 58"/>
                  <a:gd name="T20" fmla="*/ 30 w 81"/>
                  <a:gd name="T21" fmla="*/ 50 h 58"/>
                  <a:gd name="T22" fmla="*/ 22 w 81"/>
                  <a:gd name="T23" fmla="*/ 45 h 58"/>
                  <a:gd name="T24" fmla="*/ 15 w 81"/>
                  <a:gd name="T25" fmla="*/ 40 h 58"/>
                  <a:gd name="T26" fmla="*/ 10 w 81"/>
                  <a:gd name="T27" fmla="*/ 35 h 58"/>
                  <a:gd name="T28" fmla="*/ 5 w 81"/>
                  <a:gd name="T29" fmla="*/ 30 h 58"/>
                  <a:gd name="T30" fmla="*/ 2 w 81"/>
                  <a:gd name="T31" fmla="*/ 25 h 58"/>
                  <a:gd name="T32" fmla="*/ 0 w 81"/>
                  <a:gd name="T33" fmla="*/ 19 h 58"/>
                  <a:gd name="T34" fmla="*/ 0 w 81"/>
                  <a:gd name="T35" fmla="*/ 13 h 58"/>
                  <a:gd name="T36" fmla="*/ 1 w 81"/>
                  <a:gd name="T37" fmla="*/ 9 h 58"/>
                  <a:gd name="T38" fmla="*/ 1 w 81"/>
                  <a:gd name="T39" fmla="*/ 9 h 58"/>
                  <a:gd name="T40" fmla="*/ 4 w 81"/>
                  <a:gd name="T41" fmla="*/ 5 h 58"/>
                  <a:gd name="T42" fmla="*/ 8 w 81"/>
                  <a:gd name="T43" fmla="*/ 2 h 58"/>
                  <a:gd name="T44" fmla="*/ 14 w 81"/>
                  <a:gd name="T45" fmla="*/ 0 h 58"/>
                  <a:gd name="T46" fmla="*/ 20 w 81"/>
                  <a:gd name="T47" fmla="*/ 0 h 58"/>
                  <a:gd name="T48" fmla="*/ 28 w 81"/>
                  <a:gd name="T49" fmla="*/ 0 h 58"/>
                  <a:gd name="T50" fmla="*/ 35 w 81"/>
                  <a:gd name="T51" fmla="*/ 1 h 58"/>
                  <a:gd name="T52" fmla="*/ 43 w 81"/>
                  <a:gd name="T53" fmla="*/ 4 h 58"/>
                  <a:gd name="T54" fmla="*/ 51 w 81"/>
                  <a:gd name="T55" fmla="*/ 7 h 58"/>
                  <a:gd name="T56" fmla="*/ 51 w 81"/>
                  <a:gd name="T57" fmla="*/ 7 h 58"/>
                  <a:gd name="T58" fmla="*/ 59 w 81"/>
                  <a:gd name="T59" fmla="*/ 11 h 58"/>
                  <a:gd name="T60" fmla="*/ 66 w 81"/>
                  <a:gd name="T61" fmla="*/ 16 h 58"/>
                  <a:gd name="T62" fmla="*/ 72 w 81"/>
                  <a:gd name="T63" fmla="*/ 22 h 58"/>
                  <a:gd name="T64" fmla="*/ 76 w 81"/>
                  <a:gd name="T65" fmla="*/ 28 h 58"/>
                  <a:gd name="T66" fmla="*/ 79 w 81"/>
                  <a:gd name="T67" fmla="*/ 33 h 58"/>
                  <a:gd name="T68" fmla="*/ 81 w 81"/>
                  <a:gd name="T69" fmla="*/ 38 h 58"/>
                  <a:gd name="T70" fmla="*/ 81 w 81"/>
                  <a:gd name="T71" fmla="*/ 43 h 58"/>
                  <a:gd name="T72" fmla="*/ 80 w 81"/>
                  <a:gd name="T73" fmla="*/ 48 h 58"/>
                  <a:gd name="T74" fmla="*/ 80 w 81"/>
                  <a:gd name="T75" fmla="*/ 48 h 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1" h="58">
                    <a:moveTo>
                      <a:pt x="80" y="48"/>
                    </a:moveTo>
                    <a:lnTo>
                      <a:pt x="80" y="48"/>
                    </a:lnTo>
                    <a:lnTo>
                      <a:pt x="77" y="53"/>
                    </a:lnTo>
                    <a:lnTo>
                      <a:pt x="73" y="55"/>
                    </a:lnTo>
                    <a:lnTo>
                      <a:pt x="68" y="57"/>
                    </a:lnTo>
                    <a:lnTo>
                      <a:pt x="62" y="58"/>
                    </a:lnTo>
                    <a:lnTo>
                      <a:pt x="54" y="58"/>
                    </a:lnTo>
                    <a:lnTo>
                      <a:pt x="46" y="56"/>
                    </a:lnTo>
                    <a:lnTo>
                      <a:pt x="38" y="54"/>
                    </a:lnTo>
                    <a:lnTo>
                      <a:pt x="30" y="50"/>
                    </a:lnTo>
                    <a:lnTo>
                      <a:pt x="22" y="45"/>
                    </a:lnTo>
                    <a:lnTo>
                      <a:pt x="15" y="40"/>
                    </a:lnTo>
                    <a:lnTo>
                      <a:pt x="10" y="35"/>
                    </a:lnTo>
                    <a:lnTo>
                      <a:pt x="5" y="30"/>
                    </a:lnTo>
                    <a:lnTo>
                      <a:pt x="2" y="25"/>
                    </a:lnTo>
                    <a:lnTo>
                      <a:pt x="0" y="19"/>
                    </a:lnTo>
                    <a:lnTo>
                      <a:pt x="0" y="13"/>
                    </a:lnTo>
                    <a:lnTo>
                      <a:pt x="1" y="9"/>
                    </a:lnTo>
                    <a:lnTo>
                      <a:pt x="4" y="5"/>
                    </a:lnTo>
                    <a:lnTo>
                      <a:pt x="8" y="2"/>
                    </a:lnTo>
                    <a:lnTo>
                      <a:pt x="14" y="0"/>
                    </a:lnTo>
                    <a:lnTo>
                      <a:pt x="20" y="0"/>
                    </a:lnTo>
                    <a:lnTo>
                      <a:pt x="28" y="0"/>
                    </a:lnTo>
                    <a:lnTo>
                      <a:pt x="35" y="1"/>
                    </a:lnTo>
                    <a:lnTo>
                      <a:pt x="43" y="4"/>
                    </a:lnTo>
                    <a:lnTo>
                      <a:pt x="51" y="7"/>
                    </a:lnTo>
                    <a:lnTo>
                      <a:pt x="59" y="11"/>
                    </a:lnTo>
                    <a:lnTo>
                      <a:pt x="66" y="16"/>
                    </a:lnTo>
                    <a:lnTo>
                      <a:pt x="72" y="22"/>
                    </a:lnTo>
                    <a:lnTo>
                      <a:pt x="76" y="28"/>
                    </a:lnTo>
                    <a:lnTo>
                      <a:pt x="79" y="33"/>
                    </a:lnTo>
                    <a:lnTo>
                      <a:pt x="81" y="38"/>
                    </a:lnTo>
                    <a:lnTo>
                      <a:pt x="81" y="43"/>
                    </a:lnTo>
                    <a:lnTo>
                      <a:pt x="8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17" name="Freeform 240"/>
              <p:cNvSpPr>
                <a:spLocks/>
              </p:cNvSpPr>
              <p:nvPr/>
            </p:nvSpPr>
            <p:spPr bwMode="auto">
              <a:xfrm>
                <a:off x="1481" y="2292"/>
                <a:ext cx="32" cy="23"/>
              </a:xfrm>
              <a:custGeom>
                <a:avLst/>
                <a:gdLst>
                  <a:gd name="T0" fmla="*/ 31 w 32"/>
                  <a:gd name="T1" fmla="*/ 19 h 23"/>
                  <a:gd name="T2" fmla="*/ 31 w 32"/>
                  <a:gd name="T3" fmla="*/ 19 h 23"/>
                  <a:gd name="T4" fmla="*/ 30 w 32"/>
                  <a:gd name="T5" fmla="*/ 21 h 23"/>
                  <a:gd name="T6" fmla="*/ 29 w 32"/>
                  <a:gd name="T7" fmla="*/ 22 h 23"/>
                  <a:gd name="T8" fmla="*/ 23 w 32"/>
                  <a:gd name="T9" fmla="*/ 23 h 23"/>
                  <a:gd name="T10" fmla="*/ 17 w 32"/>
                  <a:gd name="T11" fmla="*/ 22 h 23"/>
                  <a:gd name="T12" fmla="*/ 11 w 32"/>
                  <a:gd name="T13" fmla="*/ 20 h 23"/>
                  <a:gd name="T14" fmla="*/ 11 w 32"/>
                  <a:gd name="T15" fmla="*/ 20 h 23"/>
                  <a:gd name="T16" fmla="*/ 6 w 32"/>
                  <a:gd name="T17" fmla="*/ 16 h 23"/>
                  <a:gd name="T18" fmla="*/ 2 w 32"/>
                  <a:gd name="T19" fmla="*/ 11 h 23"/>
                  <a:gd name="T20" fmla="*/ 0 w 32"/>
                  <a:gd name="T21" fmla="*/ 7 h 23"/>
                  <a:gd name="T22" fmla="*/ 0 w 32"/>
                  <a:gd name="T23" fmla="*/ 5 h 23"/>
                  <a:gd name="T24" fmla="*/ 0 w 32"/>
                  <a:gd name="T25" fmla="*/ 3 h 23"/>
                  <a:gd name="T26" fmla="*/ 0 w 32"/>
                  <a:gd name="T27" fmla="*/ 3 h 23"/>
                  <a:gd name="T28" fmla="*/ 2 w 32"/>
                  <a:gd name="T29" fmla="*/ 2 h 23"/>
                  <a:gd name="T30" fmla="*/ 3 w 32"/>
                  <a:gd name="T31" fmla="*/ 1 h 23"/>
                  <a:gd name="T32" fmla="*/ 8 w 32"/>
                  <a:gd name="T33" fmla="*/ 0 h 23"/>
                  <a:gd name="T34" fmla="*/ 13 w 32"/>
                  <a:gd name="T35" fmla="*/ 0 h 23"/>
                  <a:gd name="T36" fmla="*/ 19 w 32"/>
                  <a:gd name="T37" fmla="*/ 3 h 23"/>
                  <a:gd name="T38" fmla="*/ 19 w 32"/>
                  <a:gd name="T39" fmla="*/ 3 h 23"/>
                  <a:gd name="T40" fmla="*/ 26 w 32"/>
                  <a:gd name="T41" fmla="*/ 6 h 23"/>
                  <a:gd name="T42" fmla="*/ 30 w 32"/>
                  <a:gd name="T43" fmla="*/ 10 h 23"/>
                  <a:gd name="T44" fmla="*/ 32 w 32"/>
                  <a:gd name="T45" fmla="*/ 15 h 23"/>
                  <a:gd name="T46" fmla="*/ 32 w 32"/>
                  <a:gd name="T47" fmla="*/ 17 h 23"/>
                  <a:gd name="T48" fmla="*/ 31 w 32"/>
                  <a:gd name="T49" fmla="*/ 19 h 23"/>
                  <a:gd name="T50" fmla="*/ 31 w 32"/>
                  <a:gd name="T51" fmla="*/ 19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 h="23">
                    <a:moveTo>
                      <a:pt x="31" y="19"/>
                    </a:moveTo>
                    <a:lnTo>
                      <a:pt x="31" y="19"/>
                    </a:lnTo>
                    <a:lnTo>
                      <a:pt x="30" y="21"/>
                    </a:lnTo>
                    <a:lnTo>
                      <a:pt x="29" y="22"/>
                    </a:lnTo>
                    <a:lnTo>
                      <a:pt x="23" y="23"/>
                    </a:lnTo>
                    <a:lnTo>
                      <a:pt x="17" y="22"/>
                    </a:lnTo>
                    <a:lnTo>
                      <a:pt x="11" y="20"/>
                    </a:lnTo>
                    <a:lnTo>
                      <a:pt x="6" y="16"/>
                    </a:lnTo>
                    <a:lnTo>
                      <a:pt x="2" y="11"/>
                    </a:lnTo>
                    <a:lnTo>
                      <a:pt x="0" y="7"/>
                    </a:lnTo>
                    <a:lnTo>
                      <a:pt x="0" y="5"/>
                    </a:lnTo>
                    <a:lnTo>
                      <a:pt x="0" y="3"/>
                    </a:lnTo>
                    <a:lnTo>
                      <a:pt x="2" y="2"/>
                    </a:lnTo>
                    <a:lnTo>
                      <a:pt x="3" y="1"/>
                    </a:lnTo>
                    <a:lnTo>
                      <a:pt x="8" y="0"/>
                    </a:lnTo>
                    <a:lnTo>
                      <a:pt x="13" y="0"/>
                    </a:lnTo>
                    <a:lnTo>
                      <a:pt x="19" y="3"/>
                    </a:lnTo>
                    <a:lnTo>
                      <a:pt x="26" y="6"/>
                    </a:lnTo>
                    <a:lnTo>
                      <a:pt x="30" y="10"/>
                    </a:lnTo>
                    <a:lnTo>
                      <a:pt x="32" y="15"/>
                    </a:lnTo>
                    <a:lnTo>
                      <a:pt x="32" y="17"/>
                    </a:lnTo>
                    <a:lnTo>
                      <a:pt x="31"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18" name="Freeform 241"/>
              <p:cNvSpPr>
                <a:spLocks/>
              </p:cNvSpPr>
              <p:nvPr/>
            </p:nvSpPr>
            <p:spPr bwMode="auto">
              <a:xfrm>
                <a:off x="1267" y="2239"/>
                <a:ext cx="78" cy="203"/>
              </a:xfrm>
              <a:custGeom>
                <a:avLst/>
                <a:gdLst>
                  <a:gd name="T0" fmla="*/ 55 w 78"/>
                  <a:gd name="T1" fmla="*/ 0 h 203"/>
                  <a:gd name="T2" fmla="*/ 55 w 78"/>
                  <a:gd name="T3" fmla="*/ 0 h 203"/>
                  <a:gd name="T4" fmla="*/ 50 w 78"/>
                  <a:gd name="T5" fmla="*/ 5 h 203"/>
                  <a:gd name="T6" fmla="*/ 38 w 78"/>
                  <a:gd name="T7" fmla="*/ 17 h 203"/>
                  <a:gd name="T8" fmla="*/ 31 w 78"/>
                  <a:gd name="T9" fmla="*/ 25 h 203"/>
                  <a:gd name="T10" fmla="*/ 23 w 78"/>
                  <a:gd name="T11" fmla="*/ 36 h 203"/>
                  <a:gd name="T12" fmla="*/ 15 w 78"/>
                  <a:gd name="T13" fmla="*/ 48 h 203"/>
                  <a:gd name="T14" fmla="*/ 9 w 78"/>
                  <a:gd name="T15" fmla="*/ 61 h 203"/>
                  <a:gd name="T16" fmla="*/ 4 w 78"/>
                  <a:gd name="T17" fmla="*/ 76 h 203"/>
                  <a:gd name="T18" fmla="*/ 1 w 78"/>
                  <a:gd name="T19" fmla="*/ 91 h 203"/>
                  <a:gd name="T20" fmla="*/ 0 w 78"/>
                  <a:gd name="T21" fmla="*/ 100 h 203"/>
                  <a:gd name="T22" fmla="*/ 0 w 78"/>
                  <a:gd name="T23" fmla="*/ 108 h 203"/>
                  <a:gd name="T24" fmla="*/ 1 w 78"/>
                  <a:gd name="T25" fmla="*/ 116 h 203"/>
                  <a:gd name="T26" fmla="*/ 2 w 78"/>
                  <a:gd name="T27" fmla="*/ 125 h 203"/>
                  <a:gd name="T28" fmla="*/ 5 w 78"/>
                  <a:gd name="T29" fmla="*/ 135 h 203"/>
                  <a:gd name="T30" fmla="*/ 8 w 78"/>
                  <a:gd name="T31" fmla="*/ 144 h 203"/>
                  <a:gd name="T32" fmla="*/ 12 w 78"/>
                  <a:gd name="T33" fmla="*/ 153 h 203"/>
                  <a:gd name="T34" fmla="*/ 17 w 78"/>
                  <a:gd name="T35" fmla="*/ 163 h 203"/>
                  <a:gd name="T36" fmla="*/ 25 w 78"/>
                  <a:gd name="T37" fmla="*/ 173 h 203"/>
                  <a:gd name="T38" fmla="*/ 32 w 78"/>
                  <a:gd name="T39" fmla="*/ 182 h 203"/>
                  <a:gd name="T40" fmla="*/ 41 w 78"/>
                  <a:gd name="T41" fmla="*/ 193 h 203"/>
                  <a:gd name="T42" fmla="*/ 51 w 78"/>
                  <a:gd name="T43" fmla="*/ 203 h 203"/>
                  <a:gd name="T44" fmla="*/ 78 w 78"/>
                  <a:gd name="T45" fmla="*/ 200 h 203"/>
                  <a:gd name="T46" fmla="*/ 78 w 78"/>
                  <a:gd name="T47" fmla="*/ 200 h 203"/>
                  <a:gd name="T48" fmla="*/ 73 w 78"/>
                  <a:gd name="T49" fmla="*/ 196 h 203"/>
                  <a:gd name="T50" fmla="*/ 62 w 78"/>
                  <a:gd name="T51" fmla="*/ 184 h 203"/>
                  <a:gd name="T52" fmla="*/ 55 w 78"/>
                  <a:gd name="T53" fmla="*/ 176 h 203"/>
                  <a:gd name="T54" fmla="*/ 46 w 78"/>
                  <a:gd name="T55" fmla="*/ 166 h 203"/>
                  <a:gd name="T56" fmla="*/ 39 w 78"/>
                  <a:gd name="T57" fmla="*/ 154 h 203"/>
                  <a:gd name="T58" fmla="*/ 32 w 78"/>
                  <a:gd name="T59" fmla="*/ 141 h 203"/>
                  <a:gd name="T60" fmla="*/ 27 w 78"/>
                  <a:gd name="T61" fmla="*/ 127 h 203"/>
                  <a:gd name="T62" fmla="*/ 23 w 78"/>
                  <a:gd name="T63" fmla="*/ 112 h 203"/>
                  <a:gd name="T64" fmla="*/ 19 w 78"/>
                  <a:gd name="T65" fmla="*/ 95 h 203"/>
                  <a:gd name="T66" fmla="*/ 19 w 78"/>
                  <a:gd name="T67" fmla="*/ 86 h 203"/>
                  <a:gd name="T68" fmla="*/ 20 w 78"/>
                  <a:gd name="T69" fmla="*/ 78 h 203"/>
                  <a:gd name="T70" fmla="*/ 21 w 78"/>
                  <a:gd name="T71" fmla="*/ 69 h 203"/>
                  <a:gd name="T72" fmla="*/ 24 w 78"/>
                  <a:gd name="T73" fmla="*/ 59 h 203"/>
                  <a:gd name="T74" fmla="*/ 26 w 78"/>
                  <a:gd name="T75" fmla="*/ 50 h 203"/>
                  <a:gd name="T76" fmla="*/ 30 w 78"/>
                  <a:gd name="T77" fmla="*/ 41 h 203"/>
                  <a:gd name="T78" fmla="*/ 35 w 78"/>
                  <a:gd name="T79" fmla="*/ 30 h 203"/>
                  <a:gd name="T80" fmla="*/ 40 w 78"/>
                  <a:gd name="T81" fmla="*/ 20 h 203"/>
                  <a:gd name="T82" fmla="*/ 47 w 78"/>
                  <a:gd name="T83" fmla="*/ 11 h 203"/>
                  <a:gd name="T84" fmla="*/ 55 w 78"/>
                  <a:gd name="T85" fmla="*/ 0 h 203"/>
                  <a:gd name="T86" fmla="*/ 55 w 78"/>
                  <a:gd name="T87" fmla="*/ 0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8" h="203">
                    <a:moveTo>
                      <a:pt x="55" y="0"/>
                    </a:moveTo>
                    <a:lnTo>
                      <a:pt x="55" y="0"/>
                    </a:lnTo>
                    <a:lnTo>
                      <a:pt x="50" y="5"/>
                    </a:lnTo>
                    <a:lnTo>
                      <a:pt x="38" y="17"/>
                    </a:lnTo>
                    <a:lnTo>
                      <a:pt x="31" y="25"/>
                    </a:lnTo>
                    <a:lnTo>
                      <a:pt x="23" y="36"/>
                    </a:lnTo>
                    <a:lnTo>
                      <a:pt x="15" y="48"/>
                    </a:lnTo>
                    <a:lnTo>
                      <a:pt x="9" y="61"/>
                    </a:lnTo>
                    <a:lnTo>
                      <a:pt x="4" y="76"/>
                    </a:lnTo>
                    <a:lnTo>
                      <a:pt x="1" y="91"/>
                    </a:lnTo>
                    <a:lnTo>
                      <a:pt x="0" y="100"/>
                    </a:lnTo>
                    <a:lnTo>
                      <a:pt x="0" y="108"/>
                    </a:lnTo>
                    <a:lnTo>
                      <a:pt x="1" y="116"/>
                    </a:lnTo>
                    <a:lnTo>
                      <a:pt x="2" y="125"/>
                    </a:lnTo>
                    <a:lnTo>
                      <a:pt x="5" y="135"/>
                    </a:lnTo>
                    <a:lnTo>
                      <a:pt x="8" y="144"/>
                    </a:lnTo>
                    <a:lnTo>
                      <a:pt x="12" y="153"/>
                    </a:lnTo>
                    <a:lnTo>
                      <a:pt x="17" y="163"/>
                    </a:lnTo>
                    <a:lnTo>
                      <a:pt x="25" y="173"/>
                    </a:lnTo>
                    <a:lnTo>
                      <a:pt x="32" y="182"/>
                    </a:lnTo>
                    <a:lnTo>
                      <a:pt x="41" y="193"/>
                    </a:lnTo>
                    <a:lnTo>
                      <a:pt x="51" y="203"/>
                    </a:lnTo>
                    <a:lnTo>
                      <a:pt x="78" y="200"/>
                    </a:lnTo>
                    <a:lnTo>
                      <a:pt x="73" y="196"/>
                    </a:lnTo>
                    <a:lnTo>
                      <a:pt x="62" y="184"/>
                    </a:lnTo>
                    <a:lnTo>
                      <a:pt x="55" y="176"/>
                    </a:lnTo>
                    <a:lnTo>
                      <a:pt x="46" y="166"/>
                    </a:lnTo>
                    <a:lnTo>
                      <a:pt x="39" y="154"/>
                    </a:lnTo>
                    <a:lnTo>
                      <a:pt x="32" y="141"/>
                    </a:lnTo>
                    <a:lnTo>
                      <a:pt x="27" y="127"/>
                    </a:lnTo>
                    <a:lnTo>
                      <a:pt x="23" y="112"/>
                    </a:lnTo>
                    <a:lnTo>
                      <a:pt x="19" y="95"/>
                    </a:lnTo>
                    <a:lnTo>
                      <a:pt x="19" y="86"/>
                    </a:lnTo>
                    <a:lnTo>
                      <a:pt x="20" y="78"/>
                    </a:lnTo>
                    <a:lnTo>
                      <a:pt x="21" y="69"/>
                    </a:lnTo>
                    <a:lnTo>
                      <a:pt x="24" y="59"/>
                    </a:lnTo>
                    <a:lnTo>
                      <a:pt x="26" y="50"/>
                    </a:lnTo>
                    <a:lnTo>
                      <a:pt x="30" y="41"/>
                    </a:lnTo>
                    <a:lnTo>
                      <a:pt x="35" y="30"/>
                    </a:lnTo>
                    <a:lnTo>
                      <a:pt x="40" y="20"/>
                    </a:lnTo>
                    <a:lnTo>
                      <a:pt x="47" y="11"/>
                    </a:lnTo>
                    <a:lnTo>
                      <a:pt x="55" y="0"/>
                    </a:lnTo>
                    <a:close/>
                  </a:path>
                </a:pathLst>
              </a:custGeom>
              <a:solidFill>
                <a:srgbClr val="FFE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2787" name="Group 242"/>
            <p:cNvGrpSpPr>
              <a:grpSpLocks/>
            </p:cNvGrpSpPr>
            <p:nvPr/>
          </p:nvGrpSpPr>
          <p:grpSpPr bwMode="auto">
            <a:xfrm>
              <a:off x="1568" y="1864"/>
              <a:ext cx="264" cy="470"/>
              <a:chOff x="2831" y="3285"/>
              <a:chExt cx="264" cy="470"/>
            </a:xfrm>
          </p:grpSpPr>
          <p:grpSp>
            <p:nvGrpSpPr>
              <p:cNvPr id="32894" name="Group 243"/>
              <p:cNvGrpSpPr>
                <a:grpSpLocks/>
              </p:cNvGrpSpPr>
              <p:nvPr/>
            </p:nvGrpSpPr>
            <p:grpSpPr bwMode="auto">
              <a:xfrm rot="10800000">
                <a:off x="2831" y="3286"/>
                <a:ext cx="264" cy="469"/>
                <a:chOff x="2831" y="3286"/>
                <a:chExt cx="264" cy="469"/>
              </a:xfrm>
            </p:grpSpPr>
            <p:sp>
              <p:nvSpPr>
                <p:cNvPr id="32898" name="Freeform 244"/>
                <p:cNvSpPr>
                  <a:spLocks/>
                </p:cNvSpPr>
                <p:nvPr/>
              </p:nvSpPr>
              <p:spPr bwMode="auto">
                <a:xfrm>
                  <a:off x="3009" y="3286"/>
                  <a:ext cx="86" cy="469"/>
                </a:xfrm>
                <a:custGeom>
                  <a:avLst/>
                  <a:gdLst>
                    <a:gd name="T0" fmla="*/ 0 w 86"/>
                    <a:gd name="T1" fmla="*/ 15 h 469"/>
                    <a:gd name="T2" fmla="*/ 86 w 86"/>
                    <a:gd name="T3" fmla="*/ 0 h 469"/>
                    <a:gd name="T4" fmla="*/ 84 w 86"/>
                    <a:gd name="T5" fmla="*/ 469 h 469"/>
                    <a:gd name="T6" fmla="*/ 4 w 86"/>
                    <a:gd name="T7" fmla="*/ 449 h 469"/>
                    <a:gd name="T8" fmla="*/ 0 w 86"/>
                    <a:gd name="T9" fmla="*/ 15 h 4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469">
                      <a:moveTo>
                        <a:pt x="0" y="15"/>
                      </a:moveTo>
                      <a:lnTo>
                        <a:pt x="86" y="0"/>
                      </a:lnTo>
                      <a:lnTo>
                        <a:pt x="84" y="469"/>
                      </a:lnTo>
                      <a:lnTo>
                        <a:pt x="4" y="449"/>
                      </a:lnTo>
                      <a:lnTo>
                        <a:pt x="0" y="15"/>
                      </a:lnTo>
                      <a:close/>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99" name="Freeform 245"/>
                <p:cNvSpPr>
                  <a:spLocks/>
                </p:cNvSpPr>
                <p:nvPr/>
              </p:nvSpPr>
              <p:spPr bwMode="auto">
                <a:xfrm>
                  <a:off x="2917" y="3303"/>
                  <a:ext cx="94" cy="434"/>
                </a:xfrm>
                <a:custGeom>
                  <a:avLst/>
                  <a:gdLst>
                    <a:gd name="T0" fmla="*/ 0 w 94"/>
                    <a:gd name="T1" fmla="*/ 16 h 434"/>
                    <a:gd name="T2" fmla="*/ 90 w 94"/>
                    <a:gd name="T3" fmla="*/ 0 h 434"/>
                    <a:gd name="T4" fmla="*/ 94 w 94"/>
                    <a:gd name="T5" fmla="*/ 434 h 434"/>
                    <a:gd name="T6" fmla="*/ 6 w 94"/>
                    <a:gd name="T7" fmla="*/ 408 h 434"/>
                    <a:gd name="T8" fmla="*/ 0 w 94"/>
                    <a:gd name="T9" fmla="*/ 16 h 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434">
                      <a:moveTo>
                        <a:pt x="0" y="16"/>
                      </a:moveTo>
                      <a:lnTo>
                        <a:pt x="90" y="0"/>
                      </a:lnTo>
                      <a:lnTo>
                        <a:pt x="94" y="434"/>
                      </a:lnTo>
                      <a:lnTo>
                        <a:pt x="6" y="408"/>
                      </a:lnTo>
                      <a:lnTo>
                        <a:pt x="0" y="16"/>
                      </a:lnTo>
                      <a:close/>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66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00" name="Freeform 246"/>
                <p:cNvSpPr>
                  <a:spLocks/>
                </p:cNvSpPr>
                <p:nvPr/>
              </p:nvSpPr>
              <p:spPr bwMode="auto">
                <a:xfrm>
                  <a:off x="2831" y="3317"/>
                  <a:ext cx="88" cy="394"/>
                </a:xfrm>
                <a:custGeom>
                  <a:avLst/>
                  <a:gdLst>
                    <a:gd name="T0" fmla="*/ 0 w 88"/>
                    <a:gd name="T1" fmla="*/ 16 h 394"/>
                    <a:gd name="T2" fmla="*/ 88 w 88"/>
                    <a:gd name="T3" fmla="*/ 0 h 394"/>
                    <a:gd name="T4" fmla="*/ 88 w 88"/>
                    <a:gd name="T5" fmla="*/ 394 h 394"/>
                    <a:gd name="T6" fmla="*/ 0 w 88"/>
                    <a:gd name="T7" fmla="*/ 370 h 394"/>
                    <a:gd name="T8" fmla="*/ 0 w 88"/>
                    <a:gd name="T9" fmla="*/ 16 h 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394">
                      <a:moveTo>
                        <a:pt x="0" y="16"/>
                      </a:moveTo>
                      <a:lnTo>
                        <a:pt x="88" y="0"/>
                      </a:lnTo>
                      <a:lnTo>
                        <a:pt x="88" y="394"/>
                      </a:lnTo>
                      <a:lnTo>
                        <a:pt x="0" y="370"/>
                      </a:lnTo>
                      <a:lnTo>
                        <a:pt x="0" y="16"/>
                      </a:lnTo>
                      <a:close/>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2895" name="Freeform 247"/>
              <p:cNvSpPr>
                <a:spLocks/>
              </p:cNvSpPr>
              <p:nvPr/>
            </p:nvSpPr>
            <p:spPr bwMode="auto">
              <a:xfrm>
                <a:off x="2835" y="3285"/>
                <a:ext cx="30" cy="141"/>
              </a:xfrm>
              <a:custGeom>
                <a:avLst/>
                <a:gdLst>
                  <a:gd name="T0" fmla="*/ 0 w 30"/>
                  <a:gd name="T1" fmla="*/ 0 h 141"/>
                  <a:gd name="T2" fmla="*/ 30 w 30"/>
                  <a:gd name="T3" fmla="*/ 9 h 141"/>
                  <a:gd name="T4" fmla="*/ 30 w 30"/>
                  <a:gd name="T5" fmla="*/ 138 h 141"/>
                  <a:gd name="T6" fmla="*/ 0 w 30"/>
                  <a:gd name="T7" fmla="*/ 141 h 141"/>
                  <a:gd name="T8" fmla="*/ 0 w 30"/>
                  <a:gd name="T9" fmla="*/ 0 h 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41">
                    <a:moveTo>
                      <a:pt x="0" y="0"/>
                    </a:moveTo>
                    <a:lnTo>
                      <a:pt x="30" y="9"/>
                    </a:lnTo>
                    <a:lnTo>
                      <a:pt x="30" y="138"/>
                    </a:lnTo>
                    <a:lnTo>
                      <a:pt x="0" y="141"/>
                    </a:lnTo>
                    <a:lnTo>
                      <a:pt x="0" y="0"/>
                    </a:lnTo>
                    <a:close/>
                  </a:path>
                </a:pathLst>
              </a:custGeom>
              <a:solidFill>
                <a:schemeClr val="tx1"/>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96" name="Freeform 248"/>
              <p:cNvSpPr>
                <a:spLocks/>
              </p:cNvSpPr>
              <p:nvPr/>
            </p:nvSpPr>
            <p:spPr bwMode="auto">
              <a:xfrm>
                <a:off x="2919" y="3309"/>
                <a:ext cx="30" cy="141"/>
              </a:xfrm>
              <a:custGeom>
                <a:avLst/>
                <a:gdLst>
                  <a:gd name="T0" fmla="*/ 0 w 30"/>
                  <a:gd name="T1" fmla="*/ 0 h 141"/>
                  <a:gd name="T2" fmla="*/ 30 w 30"/>
                  <a:gd name="T3" fmla="*/ 9 h 141"/>
                  <a:gd name="T4" fmla="*/ 30 w 30"/>
                  <a:gd name="T5" fmla="*/ 138 h 141"/>
                  <a:gd name="T6" fmla="*/ 0 w 30"/>
                  <a:gd name="T7" fmla="*/ 141 h 141"/>
                  <a:gd name="T8" fmla="*/ 0 w 30"/>
                  <a:gd name="T9" fmla="*/ 0 h 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41">
                    <a:moveTo>
                      <a:pt x="0" y="0"/>
                    </a:moveTo>
                    <a:lnTo>
                      <a:pt x="30" y="9"/>
                    </a:lnTo>
                    <a:lnTo>
                      <a:pt x="30" y="138"/>
                    </a:lnTo>
                    <a:lnTo>
                      <a:pt x="0" y="141"/>
                    </a:lnTo>
                    <a:lnTo>
                      <a:pt x="0" y="0"/>
                    </a:lnTo>
                    <a:close/>
                  </a:path>
                </a:pathLst>
              </a:custGeom>
              <a:solidFill>
                <a:schemeClr val="tx1"/>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97" name="Freeform 249"/>
              <p:cNvSpPr>
                <a:spLocks/>
              </p:cNvSpPr>
              <p:nvPr/>
            </p:nvSpPr>
            <p:spPr bwMode="auto">
              <a:xfrm>
                <a:off x="3003" y="3330"/>
                <a:ext cx="30" cy="141"/>
              </a:xfrm>
              <a:custGeom>
                <a:avLst/>
                <a:gdLst>
                  <a:gd name="T0" fmla="*/ 0 w 30"/>
                  <a:gd name="T1" fmla="*/ 0 h 141"/>
                  <a:gd name="T2" fmla="*/ 30 w 30"/>
                  <a:gd name="T3" fmla="*/ 9 h 141"/>
                  <a:gd name="T4" fmla="*/ 30 w 30"/>
                  <a:gd name="T5" fmla="*/ 138 h 141"/>
                  <a:gd name="T6" fmla="*/ 0 w 30"/>
                  <a:gd name="T7" fmla="*/ 141 h 141"/>
                  <a:gd name="T8" fmla="*/ 0 w 30"/>
                  <a:gd name="T9" fmla="*/ 0 h 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41">
                    <a:moveTo>
                      <a:pt x="0" y="0"/>
                    </a:moveTo>
                    <a:lnTo>
                      <a:pt x="30" y="9"/>
                    </a:lnTo>
                    <a:lnTo>
                      <a:pt x="30" y="138"/>
                    </a:lnTo>
                    <a:lnTo>
                      <a:pt x="0" y="141"/>
                    </a:lnTo>
                    <a:lnTo>
                      <a:pt x="0" y="0"/>
                    </a:lnTo>
                    <a:close/>
                  </a:path>
                </a:pathLst>
              </a:custGeom>
              <a:solidFill>
                <a:schemeClr val="tx1"/>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788" name="Group 250"/>
            <p:cNvGrpSpPr>
              <a:grpSpLocks/>
            </p:cNvGrpSpPr>
            <p:nvPr/>
          </p:nvGrpSpPr>
          <p:grpSpPr bwMode="auto">
            <a:xfrm rot="5400000">
              <a:off x="799" y="1893"/>
              <a:ext cx="2453" cy="452"/>
              <a:chOff x="1761" y="2178"/>
              <a:chExt cx="2884" cy="524"/>
            </a:xfrm>
          </p:grpSpPr>
          <p:sp>
            <p:nvSpPr>
              <p:cNvPr id="32885" name="Rectangle 251"/>
              <p:cNvSpPr>
                <a:spLocks noChangeArrowheads="1"/>
              </p:cNvSpPr>
              <p:nvPr/>
            </p:nvSpPr>
            <p:spPr bwMode="auto">
              <a:xfrm>
                <a:off x="1761" y="2629"/>
                <a:ext cx="2884" cy="73"/>
              </a:xfrm>
              <a:prstGeom prst="rect">
                <a:avLst/>
              </a:prstGeom>
              <a:solidFill>
                <a:srgbClr val="CC99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86" name="Freeform 252"/>
              <p:cNvSpPr>
                <a:spLocks/>
              </p:cNvSpPr>
              <p:nvPr/>
            </p:nvSpPr>
            <p:spPr bwMode="auto">
              <a:xfrm>
                <a:off x="1870" y="2574"/>
                <a:ext cx="2615" cy="55"/>
              </a:xfrm>
              <a:custGeom>
                <a:avLst/>
                <a:gdLst>
                  <a:gd name="T0" fmla="*/ 0 w 2615"/>
                  <a:gd name="T1" fmla="*/ 55 h 55"/>
                  <a:gd name="T2" fmla="*/ 71 w 2615"/>
                  <a:gd name="T3" fmla="*/ 0 h 55"/>
                  <a:gd name="T4" fmla="*/ 2537 w 2615"/>
                  <a:gd name="T5" fmla="*/ 0 h 55"/>
                  <a:gd name="T6" fmla="*/ 2615 w 2615"/>
                  <a:gd name="T7" fmla="*/ 54 h 55"/>
                  <a:gd name="T8" fmla="*/ 0 w 2615"/>
                  <a:gd name="T9" fmla="*/ 55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15" h="55">
                    <a:moveTo>
                      <a:pt x="0" y="55"/>
                    </a:moveTo>
                    <a:lnTo>
                      <a:pt x="71" y="0"/>
                    </a:lnTo>
                    <a:lnTo>
                      <a:pt x="2537" y="0"/>
                    </a:lnTo>
                    <a:lnTo>
                      <a:pt x="2615" y="54"/>
                    </a:lnTo>
                    <a:lnTo>
                      <a:pt x="0" y="55"/>
                    </a:lnTo>
                    <a:close/>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87" name="Freeform 253"/>
              <p:cNvSpPr>
                <a:spLocks/>
              </p:cNvSpPr>
              <p:nvPr/>
            </p:nvSpPr>
            <p:spPr bwMode="auto">
              <a:xfrm>
                <a:off x="2004" y="2520"/>
                <a:ext cx="2322" cy="57"/>
              </a:xfrm>
              <a:custGeom>
                <a:avLst/>
                <a:gdLst>
                  <a:gd name="T0" fmla="*/ 0 w 2322"/>
                  <a:gd name="T1" fmla="*/ 54 h 57"/>
                  <a:gd name="T2" fmla="*/ 66 w 2322"/>
                  <a:gd name="T3" fmla="*/ 0 h 57"/>
                  <a:gd name="T4" fmla="*/ 2262 w 2322"/>
                  <a:gd name="T5" fmla="*/ 0 h 57"/>
                  <a:gd name="T6" fmla="*/ 2322 w 2322"/>
                  <a:gd name="T7" fmla="*/ 57 h 57"/>
                  <a:gd name="T8" fmla="*/ 0 w 2322"/>
                  <a:gd name="T9" fmla="*/ 54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22" h="57">
                    <a:moveTo>
                      <a:pt x="0" y="54"/>
                    </a:moveTo>
                    <a:lnTo>
                      <a:pt x="66" y="0"/>
                    </a:lnTo>
                    <a:lnTo>
                      <a:pt x="2262" y="0"/>
                    </a:lnTo>
                    <a:lnTo>
                      <a:pt x="2322" y="57"/>
                    </a:lnTo>
                    <a:lnTo>
                      <a:pt x="0" y="54"/>
                    </a:lnTo>
                    <a:close/>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88" name="Freeform 254"/>
              <p:cNvSpPr>
                <a:spLocks/>
              </p:cNvSpPr>
              <p:nvPr/>
            </p:nvSpPr>
            <p:spPr bwMode="auto">
              <a:xfrm>
                <a:off x="2151" y="2463"/>
                <a:ext cx="2028" cy="57"/>
              </a:xfrm>
              <a:custGeom>
                <a:avLst/>
                <a:gdLst>
                  <a:gd name="T0" fmla="*/ 0 w 2028"/>
                  <a:gd name="T1" fmla="*/ 57 h 57"/>
                  <a:gd name="T2" fmla="*/ 72 w 2028"/>
                  <a:gd name="T3" fmla="*/ 0 h 57"/>
                  <a:gd name="T4" fmla="*/ 1968 w 2028"/>
                  <a:gd name="T5" fmla="*/ 0 h 57"/>
                  <a:gd name="T6" fmla="*/ 2028 w 2028"/>
                  <a:gd name="T7" fmla="*/ 57 h 57"/>
                  <a:gd name="T8" fmla="*/ 0 w 2028"/>
                  <a:gd name="T9" fmla="*/ 57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28" h="57">
                    <a:moveTo>
                      <a:pt x="0" y="57"/>
                    </a:moveTo>
                    <a:lnTo>
                      <a:pt x="72" y="0"/>
                    </a:lnTo>
                    <a:lnTo>
                      <a:pt x="1968" y="0"/>
                    </a:lnTo>
                    <a:lnTo>
                      <a:pt x="2028" y="57"/>
                    </a:lnTo>
                    <a:lnTo>
                      <a:pt x="0" y="57"/>
                    </a:lnTo>
                    <a:close/>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89" name="Freeform 255"/>
              <p:cNvSpPr>
                <a:spLocks/>
              </p:cNvSpPr>
              <p:nvPr/>
            </p:nvSpPr>
            <p:spPr bwMode="auto">
              <a:xfrm>
                <a:off x="2319" y="2403"/>
                <a:ext cx="1692" cy="60"/>
              </a:xfrm>
              <a:custGeom>
                <a:avLst/>
                <a:gdLst>
                  <a:gd name="T0" fmla="*/ 0 w 1692"/>
                  <a:gd name="T1" fmla="*/ 60 h 60"/>
                  <a:gd name="T2" fmla="*/ 69 w 1692"/>
                  <a:gd name="T3" fmla="*/ 0 h 60"/>
                  <a:gd name="T4" fmla="*/ 1632 w 1692"/>
                  <a:gd name="T5" fmla="*/ 0 h 60"/>
                  <a:gd name="T6" fmla="*/ 1692 w 1692"/>
                  <a:gd name="T7" fmla="*/ 57 h 60"/>
                  <a:gd name="T8" fmla="*/ 0 w 1692"/>
                  <a:gd name="T9" fmla="*/ 6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2" h="60">
                    <a:moveTo>
                      <a:pt x="0" y="60"/>
                    </a:moveTo>
                    <a:lnTo>
                      <a:pt x="69" y="0"/>
                    </a:lnTo>
                    <a:lnTo>
                      <a:pt x="1632" y="0"/>
                    </a:lnTo>
                    <a:lnTo>
                      <a:pt x="1692" y="57"/>
                    </a:lnTo>
                    <a:lnTo>
                      <a:pt x="0" y="60"/>
                    </a:lnTo>
                    <a:close/>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90" name="Freeform 256"/>
              <p:cNvSpPr>
                <a:spLocks/>
              </p:cNvSpPr>
              <p:nvPr/>
            </p:nvSpPr>
            <p:spPr bwMode="auto">
              <a:xfrm>
                <a:off x="2487" y="2346"/>
                <a:ext cx="1374" cy="60"/>
              </a:xfrm>
              <a:custGeom>
                <a:avLst/>
                <a:gdLst>
                  <a:gd name="T0" fmla="*/ 0 w 1374"/>
                  <a:gd name="T1" fmla="*/ 60 h 60"/>
                  <a:gd name="T2" fmla="*/ 69 w 1374"/>
                  <a:gd name="T3" fmla="*/ 3 h 60"/>
                  <a:gd name="T4" fmla="*/ 1314 w 1374"/>
                  <a:gd name="T5" fmla="*/ 0 h 60"/>
                  <a:gd name="T6" fmla="*/ 1374 w 1374"/>
                  <a:gd name="T7" fmla="*/ 57 h 60"/>
                  <a:gd name="T8" fmla="*/ 0 w 1374"/>
                  <a:gd name="T9" fmla="*/ 6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4" h="60">
                    <a:moveTo>
                      <a:pt x="0" y="60"/>
                    </a:moveTo>
                    <a:lnTo>
                      <a:pt x="69" y="3"/>
                    </a:lnTo>
                    <a:lnTo>
                      <a:pt x="1314" y="0"/>
                    </a:lnTo>
                    <a:lnTo>
                      <a:pt x="1374" y="57"/>
                    </a:lnTo>
                    <a:lnTo>
                      <a:pt x="0" y="60"/>
                    </a:lnTo>
                    <a:close/>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91" name="Freeform 257"/>
              <p:cNvSpPr>
                <a:spLocks/>
              </p:cNvSpPr>
              <p:nvPr/>
            </p:nvSpPr>
            <p:spPr bwMode="auto">
              <a:xfrm>
                <a:off x="2643" y="2292"/>
                <a:ext cx="1071" cy="60"/>
              </a:xfrm>
              <a:custGeom>
                <a:avLst/>
                <a:gdLst>
                  <a:gd name="T0" fmla="*/ 0 w 1071"/>
                  <a:gd name="T1" fmla="*/ 60 h 60"/>
                  <a:gd name="T2" fmla="*/ 66 w 1071"/>
                  <a:gd name="T3" fmla="*/ 0 h 60"/>
                  <a:gd name="T4" fmla="*/ 1011 w 1071"/>
                  <a:gd name="T5" fmla="*/ 0 h 60"/>
                  <a:gd name="T6" fmla="*/ 1071 w 1071"/>
                  <a:gd name="T7" fmla="*/ 57 h 60"/>
                  <a:gd name="T8" fmla="*/ 0 w 1071"/>
                  <a:gd name="T9" fmla="*/ 6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1" h="60">
                    <a:moveTo>
                      <a:pt x="0" y="60"/>
                    </a:moveTo>
                    <a:lnTo>
                      <a:pt x="66" y="0"/>
                    </a:lnTo>
                    <a:lnTo>
                      <a:pt x="1011" y="0"/>
                    </a:lnTo>
                    <a:lnTo>
                      <a:pt x="1071" y="57"/>
                    </a:lnTo>
                    <a:lnTo>
                      <a:pt x="0" y="60"/>
                    </a:lnTo>
                    <a:close/>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92" name="Freeform 258"/>
              <p:cNvSpPr>
                <a:spLocks/>
              </p:cNvSpPr>
              <p:nvPr/>
            </p:nvSpPr>
            <p:spPr bwMode="auto">
              <a:xfrm>
                <a:off x="2775" y="2229"/>
                <a:ext cx="783" cy="63"/>
              </a:xfrm>
              <a:custGeom>
                <a:avLst/>
                <a:gdLst>
                  <a:gd name="T0" fmla="*/ 0 w 783"/>
                  <a:gd name="T1" fmla="*/ 60 h 63"/>
                  <a:gd name="T2" fmla="*/ 72 w 783"/>
                  <a:gd name="T3" fmla="*/ 0 h 63"/>
                  <a:gd name="T4" fmla="*/ 723 w 783"/>
                  <a:gd name="T5" fmla="*/ 6 h 63"/>
                  <a:gd name="T6" fmla="*/ 783 w 783"/>
                  <a:gd name="T7" fmla="*/ 63 h 63"/>
                  <a:gd name="T8" fmla="*/ 0 w 783"/>
                  <a:gd name="T9" fmla="*/ 6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3" h="63">
                    <a:moveTo>
                      <a:pt x="0" y="60"/>
                    </a:moveTo>
                    <a:lnTo>
                      <a:pt x="72" y="0"/>
                    </a:lnTo>
                    <a:lnTo>
                      <a:pt x="723" y="6"/>
                    </a:lnTo>
                    <a:lnTo>
                      <a:pt x="783" y="63"/>
                    </a:lnTo>
                    <a:lnTo>
                      <a:pt x="0" y="60"/>
                    </a:lnTo>
                    <a:close/>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93" name="Freeform 259"/>
              <p:cNvSpPr>
                <a:spLocks/>
              </p:cNvSpPr>
              <p:nvPr/>
            </p:nvSpPr>
            <p:spPr bwMode="auto">
              <a:xfrm>
                <a:off x="2871" y="2178"/>
                <a:ext cx="543" cy="57"/>
              </a:xfrm>
              <a:custGeom>
                <a:avLst/>
                <a:gdLst>
                  <a:gd name="T0" fmla="*/ 0 w 543"/>
                  <a:gd name="T1" fmla="*/ 57 h 57"/>
                  <a:gd name="T2" fmla="*/ 63 w 543"/>
                  <a:gd name="T3" fmla="*/ 3 h 57"/>
                  <a:gd name="T4" fmla="*/ 483 w 543"/>
                  <a:gd name="T5" fmla="*/ 0 h 57"/>
                  <a:gd name="T6" fmla="*/ 543 w 543"/>
                  <a:gd name="T7" fmla="*/ 57 h 57"/>
                  <a:gd name="T8" fmla="*/ 0 w 543"/>
                  <a:gd name="T9" fmla="*/ 57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 h="57">
                    <a:moveTo>
                      <a:pt x="0" y="57"/>
                    </a:moveTo>
                    <a:lnTo>
                      <a:pt x="63" y="3"/>
                    </a:lnTo>
                    <a:lnTo>
                      <a:pt x="483" y="0"/>
                    </a:lnTo>
                    <a:lnTo>
                      <a:pt x="543" y="57"/>
                    </a:lnTo>
                    <a:lnTo>
                      <a:pt x="0" y="57"/>
                    </a:lnTo>
                    <a:close/>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789" name="Group 260"/>
            <p:cNvGrpSpPr>
              <a:grpSpLocks/>
            </p:cNvGrpSpPr>
            <p:nvPr/>
          </p:nvGrpSpPr>
          <p:grpSpPr bwMode="auto">
            <a:xfrm>
              <a:off x="1927" y="2517"/>
              <a:ext cx="1524" cy="509"/>
              <a:chOff x="2383" y="2549"/>
              <a:chExt cx="1524" cy="509"/>
            </a:xfrm>
          </p:grpSpPr>
          <p:grpSp>
            <p:nvGrpSpPr>
              <p:cNvPr id="32801" name="Group 261"/>
              <p:cNvGrpSpPr>
                <a:grpSpLocks/>
              </p:cNvGrpSpPr>
              <p:nvPr/>
            </p:nvGrpSpPr>
            <p:grpSpPr bwMode="auto">
              <a:xfrm rot="-5124130">
                <a:off x="2530" y="2774"/>
                <a:ext cx="143" cy="348"/>
                <a:chOff x="2725" y="1731"/>
                <a:chExt cx="130" cy="364"/>
              </a:xfrm>
            </p:grpSpPr>
            <p:sp>
              <p:nvSpPr>
                <p:cNvPr id="32880" name="Oval 262"/>
                <p:cNvSpPr>
                  <a:spLocks noChangeArrowheads="1"/>
                </p:cNvSpPr>
                <p:nvPr/>
              </p:nvSpPr>
              <p:spPr bwMode="auto">
                <a:xfrm rot="5400000">
                  <a:off x="2715" y="1741"/>
                  <a:ext cx="149" cy="13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81" name="Oval 263"/>
                <p:cNvSpPr>
                  <a:spLocks noChangeArrowheads="1"/>
                </p:cNvSpPr>
                <p:nvPr/>
              </p:nvSpPr>
              <p:spPr bwMode="auto">
                <a:xfrm rot="5400000">
                  <a:off x="2715" y="1958"/>
                  <a:ext cx="147" cy="1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82" name="Rectangle 264"/>
                <p:cNvSpPr>
                  <a:spLocks noChangeArrowheads="1"/>
                </p:cNvSpPr>
                <p:nvPr/>
              </p:nvSpPr>
              <p:spPr bwMode="auto">
                <a:xfrm rot="5400000">
                  <a:off x="2678" y="1855"/>
                  <a:ext cx="220" cy="126"/>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83" name="Line 265"/>
                <p:cNvSpPr>
                  <a:spLocks noChangeShapeType="1"/>
                </p:cNvSpPr>
                <p:nvPr/>
              </p:nvSpPr>
              <p:spPr bwMode="auto">
                <a:xfrm rot="5400000">
                  <a:off x="2751" y="1918"/>
                  <a:ext cx="20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84" name="Line 266"/>
                <p:cNvSpPr>
                  <a:spLocks noChangeShapeType="1"/>
                </p:cNvSpPr>
                <p:nvPr/>
              </p:nvSpPr>
              <p:spPr bwMode="auto">
                <a:xfrm rot="5400000">
                  <a:off x="2612" y="1918"/>
                  <a:ext cx="2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802" name="Group 267"/>
              <p:cNvGrpSpPr>
                <a:grpSpLocks/>
              </p:cNvGrpSpPr>
              <p:nvPr/>
            </p:nvGrpSpPr>
            <p:grpSpPr bwMode="auto">
              <a:xfrm rot="-4788201">
                <a:off x="2557" y="2447"/>
                <a:ext cx="143" cy="348"/>
                <a:chOff x="2725" y="1731"/>
                <a:chExt cx="130" cy="364"/>
              </a:xfrm>
            </p:grpSpPr>
            <p:sp>
              <p:nvSpPr>
                <p:cNvPr id="32875" name="Oval 268"/>
                <p:cNvSpPr>
                  <a:spLocks noChangeArrowheads="1"/>
                </p:cNvSpPr>
                <p:nvPr/>
              </p:nvSpPr>
              <p:spPr bwMode="auto">
                <a:xfrm rot="5400000">
                  <a:off x="2715" y="1741"/>
                  <a:ext cx="149" cy="13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76" name="Oval 269"/>
                <p:cNvSpPr>
                  <a:spLocks noChangeArrowheads="1"/>
                </p:cNvSpPr>
                <p:nvPr/>
              </p:nvSpPr>
              <p:spPr bwMode="auto">
                <a:xfrm rot="5400000">
                  <a:off x="2715" y="1958"/>
                  <a:ext cx="147" cy="1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77" name="Rectangle 270"/>
                <p:cNvSpPr>
                  <a:spLocks noChangeArrowheads="1"/>
                </p:cNvSpPr>
                <p:nvPr/>
              </p:nvSpPr>
              <p:spPr bwMode="auto">
                <a:xfrm rot="5400000">
                  <a:off x="2678" y="1855"/>
                  <a:ext cx="220" cy="126"/>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78" name="Line 271"/>
                <p:cNvSpPr>
                  <a:spLocks noChangeShapeType="1"/>
                </p:cNvSpPr>
                <p:nvPr/>
              </p:nvSpPr>
              <p:spPr bwMode="auto">
                <a:xfrm rot="5400000">
                  <a:off x="2751" y="1918"/>
                  <a:ext cx="20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79" name="Line 272"/>
                <p:cNvSpPr>
                  <a:spLocks noChangeShapeType="1"/>
                </p:cNvSpPr>
                <p:nvPr/>
              </p:nvSpPr>
              <p:spPr bwMode="auto">
                <a:xfrm rot="5400000">
                  <a:off x="2612" y="1918"/>
                  <a:ext cx="2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803" name="Group 273"/>
              <p:cNvGrpSpPr>
                <a:grpSpLocks/>
              </p:cNvGrpSpPr>
              <p:nvPr/>
            </p:nvGrpSpPr>
            <p:grpSpPr bwMode="auto">
              <a:xfrm rot="-5893645">
                <a:off x="3109" y="2495"/>
                <a:ext cx="143" cy="348"/>
                <a:chOff x="2725" y="1731"/>
                <a:chExt cx="130" cy="364"/>
              </a:xfrm>
            </p:grpSpPr>
            <p:sp>
              <p:nvSpPr>
                <p:cNvPr id="32870" name="Oval 274"/>
                <p:cNvSpPr>
                  <a:spLocks noChangeArrowheads="1"/>
                </p:cNvSpPr>
                <p:nvPr/>
              </p:nvSpPr>
              <p:spPr bwMode="auto">
                <a:xfrm rot="5400000">
                  <a:off x="2715" y="1741"/>
                  <a:ext cx="149" cy="13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71" name="Oval 275"/>
                <p:cNvSpPr>
                  <a:spLocks noChangeArrowheads="1"/>
                </p:cNvSpPr>
                <p:nvPr/>
              </p:nvSpPr>
              <p:spPr bwMode="auto">
                <a:xfrm rot="5400000">
                  <a:off x="2715" y="1958"/>
                  <a:ext cx="147" cy="1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72" name="Rectangle 276"/>
                <p:cNvSpPr>
                  <a:spLocks noChangeArrowheads="1"/>
                </p:cNvSpPr>
                <p:nvPr/>
              </p:nvSpPr>
              <p:spPr bwMode="auto">
                <a:xfrm rot="5400000">
                  <a:off x="2678" y="1855"/>
                  <a:ext cx="220" cy="126"/>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73" name="Line 277"/>
                <p:cNvSpPr>
                  <a:spLocks noChangeShapeType="1"/>
                </p:cNvSpPr>
                <p:nvPr/>
              </p:nvSpPr>
              <p:spPr bwMode="auto">
                <a:xfrm rot="5400000">
                  <a:off x="2751" y="1918"/>
                  <a:ext cx="20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74" name="Line 278"/>
                <p:cNvSpPr>
                  <a:spLocks noChangeShapeType="1"/>
                </p:cNvSpPr>
                <p:nvPr/>
              </p:nvSpPr>
              <p:spPr bwMode="auto">
                <a:xfrm rot="5400000">
                  <a:off x="2612" y="1918"/>
                  <a:ext cx="2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804" name="Group 279"/>
              <p:cNvGrpSpPr>
                <a:grpSpLocks/>
              </p:cNvGrpSpPr>
              <p:nvPr/>
            </p:nvGrpSpPr>
            <p:grpSpPr bwMode="auto">
              <a:xfrm rot="-5024086">
                <a:off x="2977" y="2771"/>
                <a:ext cx="143" cy="348"/>
                <a:chOff x="2725" y="1731"/>
                <a:chExt cx="130" cy="364"/>
              </a:xfrm>
            </p:grpSpPr>
            <p:sp>
              <p:nvSpPr>
                <p:cNvPr id="32865" name="Oval 280"/>
                <p:cNvSpPr>
                  <a:spLocks noChangeArrowheads="1"/>
                </p:cNvSpPr>
                <p:nvPr/>
              </p:nvSpPr>
              <p:spPr bwMode="auto">
                <a:xfrm rot="5400000">
                  <a:off x="2715" y="1741"/>
                  <a:ext cx="149" cy="13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66" name="Oval 281"/>
                <p:cNvSpPr>
                  <a:spLocks noChangeArrowheads="1"/>
                </p:cNvSpPr>
                <p:nvPr/>
              </p:nvSpPr>
              <p:spPr bwMode="auto">
                <a:xfrm rot="5400000">
                  <a:off x="2715" y="1958"/>
                  <a:ext cx="147" cy="1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67" name="Rectangle 282"/>
                <p:cNvSpPr>
                  <a:spLocks noChangeArrowheads="1"/>
                </p:cNvSpPr>
                <p:nvPr/>
              </p:nvSpPr>
              <p:spPr bwMode="auto">
                <a:xfrm rot="5400000">
                  <a:off x="2678" y="1855"/>
                  <a:ext cx="220" cy="126"/>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68" name="Line 283"/>
                <p:cNvSpPr>
                  <a:spLocks noChangeShapeType="1"/>
                </p:cNvSpPr>
                <p:nvPr/>
              </p:nvSpPr>
              <p:spPr bwMode="auto">
                <a:xfrm rot="5400000">
                  <a:off x="2751" y="1918"/>
                  <a:ext cx="20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69" name="Line 284"/>
                <p:cNvSpPr>
                  <a:spLocks noChangeShapeType="1"/>
                </p:cNvSpPr>
                <p:nvPr/>
              </p:nvSpPr>
              <p:spPr bwMode="auto">
                <a:xfrm rot="5400000">
                  <a:off x="2612" y="1918"/>
                  <a:ext cx="2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805" name="Group 285"/>
              <p:cNvGrpSpPr>
                <a:grpSpLocks/>
              </p:cNvGrpSpPr>
              <p:nvPr/>
            </p:nvGrpSpPr>
            <p:grpSpPr bwMode="auto">
              <a:xfrm rot="-5143751">
                <a:off x="2890" y="2561"/>
                <a:ext cx="143" cy="348"/>
                <a:chOff x="2725" y="1731"/>
                <a:chExt cx="130" cy="364"/>
              </a:xfrm>
            </p:grpSpPr>
            <p:sp>
              <p:nvSpPr>
                <p:cNvPr id="32860" name="Oval 286"/>
                <p:cNvSpPr>
                  <a:spLocks noChangeArrowheads="1"/>
                </p:cNvSpPr>
                <p:nvPr/>
              </p:nvSpPr>
              <p:spPr bwMode="auto">
                <a:xfrm rot="5400000">
                  <a:off x="2715" y="1741"/>
                  <a:ext cx="149" cy="13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61" name="Oval 287"/>
                <p:cNvSpPr>
                  <a:spLocks noChangeArrowheads="1"/>
                </p:cNvSpPr>
                <p:nvPr/>
              </p:nvSpPr>
              <p:spPr bwMode="auto">
                <a:xfrm rot="5400000">
                  <a:off x="2715" y="1958"/>
                  <a:ext cx="147" cy="1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62" name="Rectangle 288"/>
                <p:cNvSpPr>
                  <a:spLocks noChangeArrowheads="1"/>
                </p:cNvSpPr>
                <p:nvPr/>
              </p:nvSpPr>
              <p:spPr bwMode="auto">
                <a:xfrm rot="5400000">
                  <a:off x="2678" y="1855"/>
                  <a:ext cx="220" cy="126"/>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63" name="Line 289"/>
                <p:cNvSpPr>
                  <a:spLocks noChangeShapeType="1"/>
                </p:cNvSpPr>
                <p:nvPr/>
              </p:nvSpPr>
              <p:spPr bwMode="auto">
                <a:xfrm rot="5400000">
                  <a:off x="2751" y="1918"/>
                  <a:ext cx="20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64" name="Line 290"/>
                <p:cNvSpPr>
                  <a:spLocks noChangeShapeType="1"/>
                </p:cNvSpPr>
                <p:nvPr/>
              </p:nvSpPr>
              <p:spPr bwMode="auto">
                <a:xfrm rot="5400000">
                  <a:off x="2612" y="1918"/>
                  <a:ext cx="2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806" name="Group 291"/>
              <p:cNvGrpSpPr>
                <a:grpSpLocks/>
              </p:cNvGrpSpPr>
              <p:nvPr/>
            </p:nvGrpSpPr>
            <p:grpSpPr bwMode="auto">
              <a:xfrm rot="-5734984">
                <a:off x="2749" y="2456"/>
                <a:ext cx="143" cy="348"/>
                <a:chOff x="2725" y="1731"/>
                <a:chExt cx="130" cy="364"/>
              </a:xfrm>
            </p:grpSpPr>
            <p:sp>
              <p:nvSpPr>
                <p:cNvPr id="32855" name="Oval 292"/>
                <p:cNvSpPr>
                  <a:spLocks noChangeArrowheads="1"/>
                </p:cNvSpPr>
                <p:nvPr/>
              </p:nvSpPr>
              <p:spPr bwMode="auto">
                <a:xfrm rot="5400000">
                  <a:off x="2715" y="1741"/>
                  <a:ext cx="149" cy="13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56" name="Oval 293"/>
                <p:cNvSpPr>
                  <a:spLocks noChangeArrowheads="1"/>
                </p:cNvSpPr>
                <p:nvPr/>
              </p:nvSpPr>
              <p:spPr bwMode="auto">
                <a:xfrm rot="5400000">
                  <a:off x="2715" y="1958"/>
                  <a:ext cx="147" cy="1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57" name="Rectangle 294"/>
                <p:cNvSpPr>
                  <a:spLocks noChangeArrowheads="1"/>
                </p:cNvSpPr>
                <p:nvPr/>
              </p:nvSpPr>
              <p:spPr bwMode="auto">
                <a:xfrm rot="5400000">
                  <a:off x="2678" y="1855"/>
                  <a:ext cx="220" cy="126"/>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58" name="Line 295"/>
                <p:cNvSpPr>
                  <a:spLocks noChangeShapeType="1"/>
                </p:cNvSpPr>
                <p:nvPr/>
              </p:nvSpPr>
              <p:spPr bwMode="auto">
                <a:xfrm rot="5400000">
                  <a:off x="2751" y="1918"/>
                  <a:ext cx="20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59" name="Line 296"/>
                <p:cNvSpPr>
                  <a:spLocks noChangeShapeType="1"/>
                </p:cNvSpPr>
                <p:nvPr/>
              </p:nvSpPr>
              <p:spPr bwMode="auto">
                <a:xfrm rot="5400000">
                  <a:off x="2612" y="1918"/>
                  <a:ext cx="2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807" name="Group 297"/>
              <p:cNvGrpSpPr>
                <a:grpSpLocks/>
              </p:cNvGrpSpPr>
              <p:nvPr/>
            </p:nvGrpSpPr>
            <p:grpSpPr bwMode="auto">
              <a:xfrm rot="-5400000">
                <a:off x="2596" y="2651"/>
                <a:ext cx="143" cy="348"/>
                <a:chOff x="2725" y="1731"/>
                <a:chExt cx="130" cy="364"/>
              </a:xfrm>
            </p:grpSpPr>
            <p:sp>
              <p:nvSpPr>
                <p:cNvPr id="32850" name="Oval 298"/>
                <p:cNvSpPr>
                  <a:spLocks noChangeArrowheads="1"/>
                </p:cNvSpPr>
                <p:nvPr/>
              </p:nvSpPr>
              <p:spPr bwMode="auto">
                <a:xfrm rot="5400000">
                  <a:off x="2715" y="1741"/>
                  <a:ext cx="149" cy="13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51" name="Oval 299"/>
                <p:cNvSpPr>
                  <a:spLocks noChangeArrowheads="1"/>
                </p:cNvSpPr>
                <p:nvPr/>
              </p:nvSpPr>
              <p:spPr bwMode="auto">
                <a:xfrm rot="5400000">
                  <a:off x="2715" y="1958"/>
                  <a:ext cx="147" cy="1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52" name="Rectangle 300"/>
                <p:cNvSpPr>
                  <a:spLocks noChangeArrowheads="1"/>
                </p:cNvSpPr>
                <p:nvPr/>
              </p:nvSpPr>
              <p:spPr bwMode="auto">
                <a:xfrm rot="5400000">
                  <a:off x="2678" y="1855"/>
                  <a:ext cx="220" cy="126"/>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53" name="Line 301"/>
                <p:cNvSpPr>
                  <a:spLocks noChangeShapeType="1"/>
                </p:cNvSpPr>
                <p:nvPr/>
              </p:nvSpPr>
              <p:spPr bwMode="auto">
                <a:xfrm rot="5400000">
                  <a:off x="2751" y="1918"/>
                  <a:ext cx="20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54" name="Line 302"/>
                <p:cNvSpPr>
                  <a:spLocks noChangeShapeType="1"/>
                </p:cNvSpPr>
                <p:nvPr/>
              </p:nvSpPr>
              <p:spPr bwMode="auto">
                <a:xfrm rot="5400000">
                  <a:off x="2612" y="1918"/>
                  <a:ext cx="2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808" name="Group 303"/>
              <p:cNvGrpSpPr>
                <a:grpSpLocks/>
              </p:cNvGrpSpPr>
              <p:nvPr/>
            </p:nvGrpSpPr>
            <p:grpSpPr bwMode="auto">
              <a:xfrm rot="-5183046">
                <a:off x="2485" y="2564"/>
                <a:ext cx="143" cy="348"/>
                <a:chOff x="2725" y="1731"/>
                <a:chExt cx="130" cy="364"/>
              </a:xfrm>
            </p:grpSpPr>
            <p:sp>
              <p:nvSpPr>
                <p:cNvPr id="32845" name="Oval 304"/>
                <p:cNvSpPr>
                  <a:spLocks noChangeArrowheads="1"/>
                </p:cNvSpPr>
                <p:nvPr/>
              </p:nvSpPr>
              <p:spPr bwMode="auto">
                <a:xfrm rot="5400000">
                  <a:off x="2715" y="1741"/>
                  <a:ext cx="149" cy="13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46" name="Oval 305"/>
                <p:cNvSpPr>
                  <a:spLocks noChangeArrowheads="1"/>
                </p:cNvSpPr>
                <p:nvPr/>
              </p:nvSpPr>
              <p:spPr bwMode="auto">
                <a:xfrm rot="5400000">
                  <a:off x="2715" y="1958"/>
                  <a:ext cx="147" cy="1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47" name="Rectangle 306"/>
                <p:cNvSpPr>
                  <a:spLocks noChangeArrowheads="1"/>
                </p:cNvSpPr>
                <p:nvPr/>
              </p:nvSpPr>
              <p:spPr bwMode="auto">
                <a:xfrm rot="5400000">
                  <a:off x="2678" y="1855"/>
                  <a:ext cx="220" cy="126"/>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48" name="Line 307"/>
                <p:cNvSpPr>
                  <a:spLocks noChangeShapeType="1"/>
                </p:cNvSpPr>
                <p:nvPr/>
              </p:nvSpPr>
              <p:spPr bwMode="auto">
                <a:xfrm rot="5400000">
                  <a:off x="2751" y="1918"/>
                  <a:ext cx="20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49" name="Line 308"/>
                <p:cNvSpPr>
                  <a:spLocks noChangeShapeType="1"/>
                </p:cNvSpPr>
                <p:nvPr/>
              </p:nvSpPr>
              <p:spPr bwMode="auto">
                <a:xfrm rot="5400000">
                  <a:off x="2612" y="1918"/>
                  <a:ext cx="2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809" name="Group 309"/>
              <p:cNvGrpSpPr>
                <a:grpSpLocks/>
              </p:cNvGrpSpPr>
              <p:nvPr/>
            </p:nvGrpSpPr>
            <p:grpSpPr bwMode="auto">
              <a:xfrm rot="-5400000">
                <a:off x="3595" y="2585"/>
                <a:ext cx="143" cy="348"/>
                <a:chOff x="2725" y="1731"/>
                <a:chExt cx="130" cy="364"/>
              </a:xfrm>
            </p:grpSpPr>
            <p:sp>
              <p:nvSpPr>
                <p:cNvPr id="32840" name="Oval 310"/>
                <p:cNvSpPr>
                  <a:spLocks noChangeArrowheads="1"/>
                </p:cNvSpPr>
                <p:nvPr/>
              </p:nvSpPr>
              <p:spPr bwMode="auto">
                <a:xfrm rot="5400000">
                  <a:off x="2715" y="1741"/>
                  <a:ext cx="149" cy="13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41" name="Oval 311"/>
                <p:cNvSpPr>
                  <a:spLocks noChangeArrowheads="1"/>
                </p:cNvSpPr>
                <p:nvPr/>
              </p:nvSpPr>
              <p:spPr bwMode="auto">
                <a:xfrm rot="5400000">
                  <a:off x="2715" y="1958"/>
                  <a:ext cx="147" cy="1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42" name="Rectangle 312"/>
                <p:cNvSpPr>
                  <a:spLocks noChangeArrowheads="1"/>
                </p:cNvSpPr>
                <p:nvPr/>
              </p:nvSpPr>
              <p:spPr bwMode="auto">
                <a:xfrm rot="5400000">
                  <a:off x="2678" y="1855"/>
                  <a:ext cx="220" cy="126"/>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43" name="Line 313"/>
                <p:cNvSpPr>
                  <a:spLocks noChangeShapeType="1"/>
                </p:cNvSpPr>
                <p:nvPr/>
              </p:nvSpPr>
              <p:spPr bwMode="auto">
                <a:xfrm rot="5400000">
                  <a:off x="2751" y="1918"/>
                  <a:ext cx="20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44" name="Line 314"/>
                <p:cNvSpPr>
                  <a:spLocks noChangeShapeType="1"/>
                </p:cNvSpPr>
                <p:nvPr/>
              </p:nvSpPr>
              <p:spPr bwMode="auto">
                <a:xfrm rot="5400000">
                  <a:off x="2612" y="1918"/>
                  <a:ext cx="2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810" name="Group 315"/>
              <p:cNvGrpSpPr>
                <a:grpSpLocks/>
              </p:cNvGrpSpPr>
              <p:nvPr/>
            </p:nvGrpSpPr>
            <p:grpSpPr bwMode="auto">
              <a:xfrm rot="-5024086">
                <a:off x="3457" y="2483"/>
                <a:ext cx="143" cy="348"/>
                <a:chOff x="2725" y="1731"/>
                <a:chExt cx="130" cy="364"/>
              </a:xfrm>
            </p:grpSpPr>
            <p:sp>
              <p:nvSpPr>
                <p:cNvPr id="32835" name="Oval 316"/>
                <p:cNvSpPr>
                  <a:spLocks noChangeArrowheads="1"/>
                </p:cNvSpPr>
                <p:nvPr/>
              </p:nvSpPr>
              <p:spPr bwMode="auto">
                <a:xfrm rot="5400000">
                  <a:off x="2715" y="1741"/>
                  <a:ext cx="149" cy="13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36" name="Oval 317"/>
                <p:cNvSpPr>
                  <a:spLocks noChangeArrowheads="1"/>
                </p:cNvSpPr>
                <p:nvPr/>
              </p:nvSpPr>
              <p:spPr bwMode="auto">
                <a:xfrm rot="5400000">
                  <a:off x="2715" y="1958"/>
                  <a:ext cx="147" cy="1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37" name="Rectangle 318"/>
                <p:cNvSpPr>
                  <a:spLocks noChangeArrowheads="1"/>
                </p:cNvSpPr>
                <p:nvPr/>
              </p:nvSpPr>
              <p:spPr bwMode="auto">
                <a:xfrm rot="5400000">
                  <a:off x="2678" y="1855"/>
                  <a:ext cx="220" cy="126"/>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38" name="Line 319"/>
                <p:cNvSpPr>
                  <a:spLocks noChangeShapeType="1"/>
                </p:cNvSpPr>
                <p:nvPr/>
              </p:nvSpPr>
              <p:spPr bwMode="auto">
                <a:xfrm rot="5400000">
                  <a:off x="2751" y="1918"/>
                  <a:ext cx="20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39" name="Line 320"/>
                <p:cNvSpPr>
                  <a:spLocks noChangeShapeType="1"/>
                </p:cNvSpPr>
                <p:nvPr/>
              </p:nvSpPr>
              <p:spPr bwMode="auto">
                <a:xfrm rot="5400000">
                  <a:off x="2612" y="1918"/>
                  <a:ext cx="2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811" name="Group 321"/>
              <p:cNvGrpSpPr>
                <a:grpSpLocks/>
              </p:cNvGrpSpPr>
              <p:nvPr/>
            </p:nvGrpSpPr>
            <p:grpSpPr bwMode="auto">
              <a:xfrm rot="-5815430">
                <a:off x="3445" y="2669"/>
                <a:ext cx="143" cy="348"/>
                <a:chOff x="2725" y="1731"/>
                <a:chExt cx="130" cy="364"/>
              </a:xfrm>
            </p:grpSpPr>
            <p:sp>
              <p:nvSpPr>
                <p:cNvPr id="32830" name="Oval 322"/>
                <p:cNvSpPr>
                  <a:spLocks noChangeArrowheads="1"/>
                </p:cNvSpPr>
                <p:nvPr/>
              </p:nvSpPr>
              <p:spPr bwMode="auto">
                <a:xfrm rot="5400000">
                  <a:off x="2715" y="1741"/>
                  <a:ext cx="149" cy="13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31" name="Oval 323"/>
                <p:cNvSpPr>
                  <a:spLocks noChangeArrowheads="1"/>
                </p:cNvSpPr>
                <p:nvPr/>
              </p:nvSpPr>
              <p:spPr bwMode="auto">
                <a:xfrm rot="5400000">
                  <a:off x="2715" y="1958"/>
                  <a:ext cx="147" cy="1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32" name="Rectangle 324"/>
                <p:cNvSpPr>
                  <a:spLocks noChangeArrowheads="1"/>
                </p:cNvSpPr>
                <p:nvPr/>
              </p:nvSpPr>
              <p:spPr bwMode="auto">
                <a:xfrm rot="5400000">
                  <a:off x="2678" y="1855"/>
                  <a:ext cx="220" cy="126"/>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33" name="Line 325"/>
                <p:cNvSpPr>
                  <a:spLocks noChangeShapeType="1"/>
                </p:cNvSpPr>
                <p:nvPr/>
              </p:nvSpPr>
              <p:spPr bwMode="auto">
                <a:xfrm rot="5400000">
                  <a:off x="2751" y="1918"/>
                  <a:ext cx="20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34" name="Line 326"/>
                <p:cNvSpPr>
                  <a:spLocks noChangeShapeType="1"/>
                </p:cNvSpPr>
                <p:nvPr/>
              </p:nvSpPr>
              <p:spPr bwMode="auto">
                <a:xfrm rot="5400000">
                  <a:off x="2612" y="1918"/>
                  <a:ext cx="2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812" name="Group 327"/>
              <p:cNvGrpSpPr>
                <a:grpSpLocks/>
              </p:cNvGrpSpPr>
              <p:nvPr/>
            </p:nvGrpSpPr>
            <p:grpSpPr bwMode="auto">
              <a:xfrm rot="-5400000">
                <a:off x="3391" y="2813"/>
                <a:ext cx="143" cy="348"/>
                <a:chOff x="2725" y="1731"/>
                <a:chExt cx="130" cy="364"/>
              </a:xfrm>
            </p:grpSpPr>
            <p:sp>
              <p:nvSpPr>
                <p:cNvPr id="32825" name="Oval 328"/>
                <p:cNvSpPr>
                  <a:spLocks noChangeArrowheads="1"/>
                </p:cNvSpPr>
                <p:nvPr/>
              </p:nvSpPr>
              <p:spPr bwMode="auto">
                <a:xfrm rot="5400000">
                  <a:off x="2715" y="1741"/>
                  <a:ext cx="149" cy="13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26" name="Oval 329"/>
                <p:cNvSpPr>
                  <a:spLocks noChangeArrowheads="1"/>
                </p:cNvSpPr>
                <p:nvPr/>
              </p:nvSpPr>
              <p:spPr bwMode="auto">
                <a:xfrm rot="5400000">
                  <a:off x="2715" y="1958"/>
                  <a:ext cx="147" cy="1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27" name="Rectangle 330"/>
                <p:cNvSpPr>
                  <a:spLocks noChangeArrowheads="1"/>
                </p:cNvSpPr>
                <p:nvPr/>
              </p:nvSpPr>
              <p:spPr bwMode="auto">
                <a:xfrm rot="5400000">
                  <a:off x="2678" y="1855"/>
                  <a:ext cx="220" cy="126"/>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28" name="Line 331"/>
                <p:cNvSpPr>
                  <a:spLocks noChangeShapeType="1"/>
                </p:cNvSpPr>
                <p:nvPr/>
              </p:nvSpPr>
              <p:spPr bwMode="auto">
                <a:xfrm rot="5400000">
                  <a:off x="2751" y="1918"/>
                  <a:ext cx="20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29" name="Line 332"/>
                <p:cNvSpPr>
                  <a:spLocks noChangeShapeType="1"/>
                </p:cNvSpPr>
                <p:nvPr/>
              </p:nvSpPr>
              <p:spPr bwMode="auto">
                <a:xfrm rot="5400000">
                  <a:off x="2612" y="1918"/>
                  <a:ext cx="2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813" name="Group 333"/>
              <p:cNvGrpSpPr>
                <a:grpSpLocks/>
              </p:cNvGrpSpPr>
              <p:nvPr/>
            </p:nvGrpSpPr>
            <p:grpSpPr bwMode="auto">
              <a:xfrm rot="-4884479">
                <a:off x="3211" y="2723"/>
                <a:ext cx="143" cy="348"/>
                <a:chOff x="2725" y="1731"/>
                <a:chExt cx="130" cy="364"/>
              </a:xfrm>
            </p:grpSpPr>
            <p:sp>
              <p:nvSpPr>
                <p:cNvPr id="32820" name="Oval 334"/>
                <p:cNvSpPr>
                  <a:spLocks noChangeArrowheads="1"/>
                </p:cNvSpPr>
                <p:nvPr/>
              </p:nvSpPr>
              <p:spPr bwMode="auto">
                <a:xfrm rot="5400000">
                  <a:off x="2715" y="1741"/>
                  <a:ext cx="149" cy="13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21" name="Oval 335"/>
                <p:cNvSpPr>
                  <a:spLocks noChangeArrowheads="1"/>
                </p:cNvSpPr>
                <p:nvPr/>
              </p:nvSpPr>
              <p:spPr bwMode="auto">
                <a:xfrm rot="5400000">
                  <a:off x="2715" y="1958"/>
                  <a:ext cx="147" cy="1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22" name="Rectangle 336"/>
                <p:cNvSpPr>
                  <a:spLocks noChangeArrowheads="1"/>
                </p:cNvSpPr>
                <p:nvPr/>
              </p:nvSpPr>
              <p:spPr bwMode="auto">
                <a:xfrm rot="5400000">
                  <a:off x="2678" y="1855"/>
                  <a:ext cx="220" cy="126"/>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23" name="Line 337"/>
                <p:cNvSpPr>
                  <a:spLocks noChangeShapeType="1"/>
                </p:cNvSpPr>
                <p:nvPr/>
              </p:nvSpPr>
              <p:spPr bwMode="auto">
                <a:xfrm rot="5400000">
                  <a:off x="2751" y="1918"/>
                  <a:ext cx="20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24" name="Line 338"/>
                <p:cNvSpPr>
                  <a:spLocks noChangeShapeType="1"/>
                </p:cNvSpPr>
                <p:nvPr/>
              </p:nvSpPr>
              <p:spPr bwMode="auto">
                <a:xfrm rot="5400000">
                  <a:off x="2612" y="1918"/>
                  <a:ext cx="2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814" name="Group 339"/>
              <p:cNvGrpSpPr>
                <a:grpSpLocks/>
              </p:cNvGrpSpPr>
              <p:nvPr/>
            </p:nvGrpSpPr>
            <p:grpSpPr bwMode="auto">
              <a:xfrm rot="-5400000">
                <a:off x="3661" y="2741"/>
                <a:ext cx="143" cy="348"/>
                <a:chOff x="2725" y="1731"/>
                <a:chExt cx="130" cy="364"/>
              </a:xfrm>
            </p:grpSpPr>
            <p:sp>
              <p:nvSpPr>
                <p:cNvPr id="32815" name="Oval 340"/>
                <p:cNvSpPr>
                  <a:spLocks noChangeArrowheads="1"/>
                </p:cNvSpPr>
                <p:nvPr/>
              </p:nvSpPr>
              <p:spPr bwMode="auto">
                <a:xfrm rot="5400000">
                  <a:off x="2715" y="1741"/>
                  <a:ext cx="149" cy="13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16" name="Oval 341"/>
                <p:cNvSpPr>
                  <a:spLocks noChangeArrowheads="1"/>
                </p:cNvSpPr>
                <p:nvPr/>
              </p:nvSpPr>
              <p:spPr bwMode="auto">
                <a:xfrm rot="5400000">
                  <a:off x="2715" y="1958"/>
                  <a:ext cx="147" cy="1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17" name="Rectangle 342"/>
                <p:cNvSpPr>
                  <a:spLocks noChangeArrowheads="1"/>
                </p:cNvSpPr>
                <p:nvPr/>
              </p:nvSpPr>
              <p:spPr bwMode="auto">
                <a:xfrm rot="5400000">
                  <a:off x="2678" y="1855"/>
                  <a:ext cx="220" cy="126"/>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18" name="Line 343"/>
                <p:cNvSpPr>
                  <a:spLocks noChangeShapeType="1"/>
                </p:cNvSpPr>
                <p:nvPr/>
              </p:nvSpPr>
              <p:spPr bwMode="auto">
                <a:xfrm rot="5400000">
                  <a:off x="2751" y="1918"/>
                  <a:ext cx="20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19" name="Line 344"/>
                <p:cNvSpPr>
                  <a:spLocks noChangeShapeType="1"/>
                </p:cNvSpPr>
                <p:nvPr/>
              </p:nvSpPr>
              <p:spPr bwMode="auto">
                <a:xfrm rot="5400000">
                  <a:off x="2612" y="1918"/>
                  <a:ext cx="2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2790" name="Line 345"/>
            <p:cNvSpPr>
              <a:spLocks noChangeShapeType="1"/>
            </p:cNvSpPr>
            <p:nvPr/>
          </p:nvSpPr>
          <p:spPr bwMode="auto">
            <a:xfrm>
              <a:off x="1995" y="2038"/>
              <a:ext cx="41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1" name="AutoShape 346"/>
            <p:cNvSpPr>
              <a:spLocks noChangeArrowheads="1"/>
            </p:cNvSpPr>
            <p:nvPr/>
          </p:nvSpPr>
          <p:spPr bwMode="auto">
            <a:xfrm>
              <a:off x="1463" y="2260"/>
              <a:ext cx="302" cy="279"/>
            </a:xfrm>
            <a:prstGeom prst="rightArrow">
              <a:avLst>
                <a:gd name="adj1" fmla="val 50000"/>
                <a:gd name="adj2" fmla="val 27061"/>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792" name="AutoShape 347"/>
            <p:cNvSpPr>
              <a:spLocks noChangeArrowheads="1"/>
            </p:cNvSpPr>
            <p:nvPr/>
          </p:nvSpPr>
          <p:spPr bwMode="auto">
            <a:xfrm>
              <a:off x="1831" y="2260"/>
              <a:ext cx="301" cy="280"/>
            </a:xfrm>
            <a:prstGeom prst="rightArrow">
              <a:avLst>
                <a:gd name="adj1" fmla="val 50000"/>
                <a:gd name="adj2" fmla="val 26875"/>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793" name="AutoShape 348"/>
            <p:cNvSpPr>
              <a:spLocks noChangeArrowheads="1"/>
            </p:cNvSpPr>
            <p:nvPr/>
          </p:nvSpPr>
          <p:spPr bwMode="auto">
            <a:xfrm>
              <a:off x="2197" y="2260"/>
              <a:ext cx="301" cy="280"/>
            </a:xfrm>
            <a:prstGeom prst="rightArrow">
              <a:avLst>
                <a:gd name="adj1" fmla="val 50000"/>
                <a:gd name="adj2" fmla="val 26875"/>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794" name="AutoShape 349"/>
            <p:cNvSpPr>
              <a:spLocks noChangeArrowheads="1"/>
            </p:cNvSpPr>
            <p:nvPr/>
          </p:nvSpPr>
          <p:spPr bwMode="auto">
            <a:xfrm>
              <a:off x="2599" y="2263"/>
              <a:ext cx="301" cy="280"/>
            </a:xfrm>
            <a:prstGeom prst="rightArrow">
              <a:avLst>
                <a:gd name="adj1" fmla="val 50000"/>
                <a:gd name="adj2" fmla="val 26875"/>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795" name="AutoShape 350"/>
            <p:cNvSpPr>
              <a:spLocks noChangeArrowheads="1"/>
            </p:cNvSpPr>
            <p:nvPr/>
          </p:nvSpPr>
          <p:spPr bwMode="auto">
            <a:xfrm>
              <a:off x="2959" y="2263"/>
              <a:ext cx="301" cy="280"/>
            </a:xfrm>
            <a:prstGeom prst="rightArrow">
              <a:avLst>
                <a:gd name="adj1" fmla="val 50000"/>
                <a:gd name="adj2" fmla="val 26875"/>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796" name="AutoShape 351"/>
            <p:cNvSpPr>
              <a:spLocks noChangeArrowheads="1"/>
            </p:cNvSpPr>
            <p:nvPr/>
          </p:nvSpPr>
          <p:spPr bwMode="auto">
            <a:xfrm>
              <a:off x="3547" y="2264"/>
              <a:ext cx="301" cy="280"/>
            </a:xfrm>
            <a:prstGeom prst="rightArrow">
              <a:avLst>
                <a:gd name="adj1" fmla="val 50000"/>
                <a:gd name="adj2" fmla="val 26875"/>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grpSp>
          <p:nvGrpSpPr>
            <p:cNvPr id="32797" name="Group 352"/>
            <p:cNvGrpSpPr>
              <a:grpSpLocks/>
            </p:cNvGrpSpPr>
            <p:nvPr/>
          </p:nvGrpSpPr>
          <p:grpSpPr bwMode="auto">
            <a:xfrm>
              <a:off x="3930" y="2196"/>
              <a:ext cx="402" cy="390"/>
              <a:chOff x="4858" y="1564"/>
              <a:chExt cx="402" cy="390"/>
            </a:xfrm>
          </p:grpSpPr>
          <p:sp>
            <p:nvSpPr>
              <p:cNvPr id="32798" name="AutoShape 353"/>
              <p:cNvSpPr>
                <a:spLocks noChangeArrowheads="1"/>
              </p:cNvSpPr>
              <p:nvPr/>
            </p:nvSpPr>
            <p:spPr bwMode="auto">
              <a:xfrm>
                <a:off x="4915" y="1640"/>
                <a:ext cx="301" cy="280"/>
              </a:xfrm>
              <a:prstGeom prst="rightArrow">
                <a:avLst>
                  <a:gd name="adj1" fmla="val 50000"/>
                  <a:gd name="adj2" fmla="val 26875"/>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799" name="Oval 354"/>
              <p:cNvSpPr>
                <a:spLocks noChangeArrowheads="1"/>
              </p:cNvSpPr>
              <p:nvPr/>
            </p:nvSpPr>
            <p:spPr bwMode="auto">
              <a:xfrm>
                <a:off x="4858" y="1564"/>
                <a:ext cx="402" cy="390"/>
              </a:xfrm>
              <a:prstGeom prst="ellipse">
                <a:avLst/>
              </a:prstGeom>
              <a:noFill/>
              <a:ln w="76200">
                <a:solidFill>
                  <a:srgbClr val="FF0000"/>
                </a:solidFill>
                <a:round/>
                <a:headEnd/>
                <a:tailEnd/>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2800" name="Line 355"/>
              <p:cNvSpPr>
                <a:spLocks noChangeShapeType="1"/>
              </p:cNvSpPr>
              <p:nvPr/>
            </p:nvSpPr>
            <p:spPr bwMode="auto">
              <a:xfrm>
                <a:off x="4944" y="1624"/>
                <a:ext cx="264" cy="318"/>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3794" name="Group 2"/>
          <p:cNvGrpSpPr>
            <a:grpSpLocks/>
          </p:cNvGrpSpPr>
          <p:nvPr/>
        </p:nvGrpSpPr>
        <p:grpSpPr bwMode="auto">
          <a:xfrm rot="-5400000">
            <a:off x="4854576" y="2882900"/>
            <a:ext cx="3865562" cy="954087"/>
            <a:chOff x="2950" y="2085"/>
            <a:chExt cx="2863" cy="696"/>
          </a:xfrm>
        </p:grpSpPr>
        <p:sp>
          <p:nvSpPr>
            <p:cNvPr id="34072" name="Rectangle 3"/>
            <p:cNvSpPr>
              <a:spLocks noChangeArrowheads="1"/>
            </p:cNvSpPr>
            <p:nvPr/>
          </p:nvSpPr>
          <p:spPr bwMode="auto">
            <a:xfrm rot="5400000" flipH="1">
              <a:off x="4350" y="1318"/>
              <a:ext cx="64" cy="286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4073" name="Freeform 4"/>
            <p:cNvSpPr>
              <a:spLocks/>
            </p:cNvSpPr>
            <p:nvPr/>
          </p:nvSpPr>
          <p:spPr bwMode="auto">
            <a:xfrm>
              <a:off x="2950" y="2085"/>
              <a:ext cx="2859" cy="632"/>
            </a:xfrm>
            <a:custGeom>
              <a:avLst/>
              <a:gdLst>
                <a:gd name="T0" fmla="*/ 2859 w 2859"/>
                <a:gd name="T1" fmla="*/ 631 h 632"/>
                <a:gd name="T2" fmla="*/ 2075 w 2859"/>
                <a:gd name="T3" fmla="*/ 0 h 632"/>
                <a:gd name="T4" fmla="*/ 759 w 2859"/>
                <a:gd name="T5" fmla="*/ 1 h 632"/>
                <a:gd name="T6" fmla="*/ 0 w 2859"/>
                <a:gd name="T7" fmla="*/ 632 h 6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59" h="632">
                  <a:moveTo>
                    <a:pt x="2859" y="631"/>
                  </a:moveTo>
                  <a:lnTo>
                    <a:pt x="2075" y="0"/>
                  </a:lnTo>
                  <a:lnTo>
                    <a:pt x="759" y="1"/>
                  </a:lnTo>
                  <a:lnTo>
                    <a:pt x="0" y="632"/>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4074" name="Group 5"/>
            <p:cNvGrpSpPr>
              <a:grpSpLocks/>
            </p:cNvGrpSpPr>
            <p:nvPr/>
          </p:nvGrpSpPr>
          <p:grpSpPr bwMode="auto">
            <a:xfrm>
              <a:off x="2999" y="2090"/>
              <a:ext cx="1372" cy="613"/>
              <a:chOff x="2999" y="2090"/>
              <a:chExt cx="1372" cy="613"/>
            </a:xfrm>
          </p:grpSpPr>
          <p:sp>
            <p:nvSpPr>
              <p:cNvPr id="34097" name="Freeform 6"/>
              <p:cNvSpPr>
                <a:spLocks/>
              </p:cNvSpPr>
              <p:nvPr/>
            </p:nvSpPr>
            <p:spPr bwMode="auto">
              <a:xfrm rot="5400000">
                <a:off x="4049" y="2380"/>
                <a:ext cx="600" cy="45"/>
              </a:xfrm>
              <a:custGeom>
                <a:avLst/>
                <a:gdLst>
                  <a:gd name="T0" fmla="*/ 0 w 600"/>
                  <a:gd name="T1" fmla="*/ 39 h 45"/>
                  <a:gd name="T2" fmla="*/ 0 w 600"/>
                  <a:gd name="T3" fmla="*/ 15 h 45"/>
                  <a:gd name="T4" fmla="*/ 600 w 600"/>
                  <a:gd name="T5" fmla="*/ 0 h 45"/>
                  <a:gd name="T6" fmla="*/ 600 w 600"/>
                  <a:gd name="T7" fmla="*/ 45 h 45"/>
                  <a:gd name="T8" fmla="*/ 0 w 600"/>
                  <a:gd name="T9" fmla="*/ 39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0" h="45">
                    <a:moveTo>
                      <a:pt x="0" y="39"/>
                    </a:moveTo>
                    <a:lnTo>
                      <a:pt x="0" y="15"/>
                    </a:lnTo>
                    <a:lnTo>
                      <a:pt x="600" y="0"/>
                    </a:lnTo>
                    <a:lnTo>
                      <a:pt x="600" y="45"/>
                    </a:lnTo>
                    <a:lnTo>
                      <a:pt x="0" y="39"/>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98" name="Freeform 7"/>
              <p:cNvSpPr>
                <a:spLocks/>
              </p:cNvSpPr>
              <p:nvPr/>
            </p:nvSpPr>
            <p:spPr bwMode="auto">
              <a:xfrm rot="5400000">
                <a:off x="3993" y="2376"/>
                <a:ext cx="601" cy="54"/>
              </a:xfrm>
              <a:custGeom>
                <a:avLst/>
                <a:gdLst>
                  <a:gd name="T0" fmla="*/ 0 w 601"/>
                  <a:gd name="T1" fmla="*/ 21 h 54"/>
                  <a:gd name="T2" fmla="*/ 1 w 601"/>
                  <a:gd name="T3" fmla="*/ 0 h 54"/>
                  <a:gd name="T4" fmla="*/ 601 w 601"/>
                  <a:gd name="T5" fmla="*/ 9 h 54"/>
                  <a:gd name="T6" fmla="*/ 601 w 601"/>
                  <a:gd name="T7" fmla="*/ 54 h 54"/>
                  <a:gd name="T8" fmla="*/ 0 w 601"/>
                  <a:gd name="T9" fmla="*/ 21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1" h="54">
                    <a:moveTo>
                      <a:pt x="0" y="21"/>
                    </a:moveTo>
                    <a:lnTo>
                      <a:pt x="1" y="0"/>
                    </a:lnTo>
                    <a:lnTo>
                      <a:pt x="601" y="9"/>
                    </a:lnTo>
                    <a:lnTo>
                      <a:pt x="601" y="54"/>
                    </a:lnTo>
                    <a:lnTo>
                      <a:pt x="0" y="21"/>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99" name="Freeform 8"/>
              <p:cNvSpPr>
                <a:spLocks/>
              </p:cNvSpPr>
              <p:nvPr/>
            </p:nvSpPr>
            <p:spPr bwMode="auto">
              <a:xfrm>
                <a:off x="4207" y="2099"/>
                <a:ext cx="80" cy="604"/>
              </a:xfrm>
              <a:custGeom>
                <a:avLst/>
                <a:gdLst>
                  <a:gd name="T0" fmla="*/ 65 w 80"/>
                  <a:gd name="T1" fmla="*/ 0 h 604"/>
                  <a:gd name="T2" fmla="*/ 80 w 80"/>
                  <a:gd name="T3" fmla="*/ 1 h 604"/>
                  <a:gd name="T4" fmla="*/ 45 w 80"/>
                  <a:gd name="T5" fmla="*/ 604 h 604"/>
                  <a:gd name="T6" fmla="*/ 0 w 80"/>
                  <a:gd name="T7" fmla="*/ 604 h 604"/>
                  <a:gd name="T8" fmla="*/ 65 w 80"/>
                  <a:gd name="T9" fmla="*/ 0 h 6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604">
                    <a:moveTo>
                      <a:pt x="65" y="0"/>
                    </a:moveTo>
                    <a:lnTo>
                      <a:pt x="80" y="1"/>
                    </a:lnTo>
                    <a:lnTo>
                      <a:pt x="45" y="604"/>
                    </a:lnTo>
                    <a:lnTo>
                      <a:pt x="0" y="604"/>
                    </a:lnTo>
                    <a:lnTo>
                      <a:pt x="65"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100" name="Freeform 9"/>
              <p:cNvSpPr>
                <a:spLocks/>
              </p:cNvSpPr>
              <p:nvPr/>
            </p:nvSpPr>
            <p:spPr bwMode="auto">
              <a:xfrm>
                <a:off x="4149" y="2099"/>
                <a:ext cx="108" cy="604"/>
              </a:xfrm>
              <a:custGeom>
                <a:avLst/>
                <a:gdLst>
                  <a:gd name="T0" fmla="*/ 90 w 108"/>
                  <a:gd name="T1" fmla="*/ 0 h 604"/>
                  <a:gd name="T2" fmla="*/ 108 w 108"/>
                  <a:gd name="T3" fmla="*/ 1 h 604"/>
                  <a:gd name="T4" fmla="*/ 45 w 108"/>
                  <a:gd name="T5" fmla="*/ 604 h 604"/>
                  <a:gd name="T6" fmla="*/ 0 w 108"/>
                  <a:gd name="T7" fmla="*/ 604 h 604"/>
                  <a:gd name="T8" fmla="*/ 90 w 108"/>
                  <a:gd name="T9" fmla="*/ 0 h 6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604">
                    <a:moveTo>
                      <a:pt x="90" y="0"/>
                    </a:moveTo>
                    <a:lnTo>
                      <a:pt x="108" y="1"/>
                    </a:lnTo>
                    <a:lnTo>
                      <a:pt x="45" y="604"/>
                    </a:lnTo>
                    <a:lnTo>
                      <a:pt x="0" y="604"/>
                    </a:lnTo>
                    <a:lnTo>
                      <a:pt x="90"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101" name="Freeform 10"/>
              <p:cNvSpPr>
                <a:spLocks/>
              </p:cNvSpPr>
              <p:nvPr/>
            </p:nvSpPr>
            <p:spPr bwMode="auto">
              <a:xfrm>
                <a:off x="4090" y="2100"/>
                <a:ext cx="136" cy="602"/>
              </a:xfrm>
              <a:custGeom>
                <a:avLst/>
                <a:gdLst>
                  <a:gd name="T0" fmla="*/ 119 w 136"/>
                  <a:gd name="T1" fmla="*/ 0 h 602"/>
                  <a:gd name="T2" fmla="*/ 136 w 136"/>
                  <a:gd name="T3" fmla="*/ 0 h 602"/>
                  <a:gd name="T4" fmla="*/ 45 w 136"/>
                  <a:gd name="T5" fmla="*/ 602 h 602"/>
                  <a:gd name="T6" fmla="*/ 0 w 136"/>
                  <a:gd name="T7" fmla="*/ 602 h 602"/>
                  <a:gd name="T8" fmla="*/ 119 w 136"/>
                  <a:gd name="T9" fmla="*/ 0 h 6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602">
                    <a:moveTo>
                      <a:pt x="119" y="0"/>
                    </a:moveTo>
                    <a:lnTo>
                      <a:pt x="136" y="0"/>
                    </a:lnTo>
                    <a:lnTo>
                      <a:pt x="45" y="602"/>
                    </a:lnTo>
                    <a:lnTo>
                      <a:pt x="0" y="602"/>
                    </a:lnTo>
                    <a:lnTo>
                      <a:pt x="119"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102" name="Freeform 11"/>
              <p:cNvSpPr>
                <a:spLocks/>
              </p:cNvSpPr>
              <p:nvPr/>
            </p:nvSpPr>
            <p:spPr bwMode="auto">
              <a:xfrm>
                <a:off x="4033" y="2099"/>
                <a:ext cx="161" cy="603"/>
              </a:xfrm>
              <a:custGeom>
                <a:avLst/>
                <a:gdLst>
                  <a:gd name="T0" fmla="*/ 142 w 161"/>
                  <a:gd name="T1" fmla="*/ 0 h 603"/>
                  <a:gd name="T2" fmla="*/ 161 w 161"/>
                  <a:gd name="T3" fmla="*/ 0 h 603"/>
                  <a:gd name="T4" fmla="*/ 45 w 161"/>
                  <a:gd name="T5" fmla="*/ 603 h 603"/>
                  <a:gd name="T6" fmla="*/ 0 w 161"/>
                  <a:gd name="T7" fmla="*/ 603 h 603"/>
                  <a:gd name="T8" fmla="*/ 142 w 161"/>
                  <a:gd name="T9" fmla="*/ 0 h 6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603">
                    <a:moveTo>
                      <a:pt x="142" y="0"/>
                    </a:moveTo>
                    <a:lnTo>
                      <a:pt x="161" y="0"/>
                    </a:lnTo>
                    <a:lnTo>
                      <a:pt x="45" y="603"/>
                    </a:lnTo>
                    <a:lnTo>
                      <a:pt x="0" y="603"/>
                    </a:lnTo>
                    <a:lnTo>
                      <a:pt x="142"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103" name="Freeform 12"/>
              <p:cNvSpPr>
                <a:spLocks/>
              </p:cNvSpPr>
              <p:nvPr/>
            </p:nvSpPr>
            <p:spPr bwMode="auto">
              <a:xfrm>
                <a:off x="3974" y="2097"/>
                <a:ext cx="186" cy="606"/>
              </a:xfrm>
              <a:custGeom>
                <a:avLst/>
                <a:gdLst>
                  <a:gd name="T0" fmla="*/ 172 w 186"/>
                  <a:gd name="T1" fmla="*/ 0 h 606"/>
                  <a:gd name="T2" fmla="*/ 186 w 186"/>
                  <a:gd name="T3" fmla="*/ 0 h 606"/>
                  <a:gd name="T4" fmla="*/ 45 w 186"/>
                  <a:gd name="T5" fmla="*/ 606 h 606"/>
                  <a:gd name="T6" fmla="*/ 0 w 186"/>
                  <a:gd name="T7" fmla="*/ 606 h 606"/>
                  <a:gd name="T8" fmla="*/ 172 w 18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 h="606">
                    <a:moveTo>
                      <a:pt x="172" y="0"/>
                    </a:moveTo>
                    <a:lnTo>
                      <a:pt x="186" y="0"/>
                    </a:lnTo>
                    <a:lnTo>
                      <a:pt x="45" y="606"/>
                    </a:lnTo>
                    <a:lnTo>
                      <a:pt x="0" y="606"/>
                    </a:lnTo>
                    <a:lnTo>
                      <a:pt x="172"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104" name="Freeform 13"/>
              <p:cNvSpPr>
                <a:spLocks/>
              </p:cNvSpPr>
              <p:nvPr/>
            </p:nvSpPr>
            <p:spPr bwMode="auto">
              <a:xfrm>
                <a:off x="3914" y="2097"/>
                <a:ext cx="219" cy="606"/>
              </a:xfrm>
              <a:custGeom>
                <a:avLst/>
                <a:gdLst>
                  <a:gd name="T0" fmla="*/ 201 w 219"/>
                  <a:gd name="T1" fmla="*/ 0 h 606"/>
                  <a:gd name="T2" fmla="*/ 219 w 219"/>
                  <a:gd name="T3" fmla="*/ 0 h 606"/>
                  <a:gd name="T4" fmla="*/ 45 w 219"/>
                  <a:gd name="T5" fmla="*/ 606 h 606"/>
                  <a:gd name="T6" fmla="*/ 0 w 219"/>
                  <a:gd name="T7" fmla="*/ 606 h 606"/>
                  <a:gd name="T8" fmla="*/ 201 w 219"/>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9" h="606">
                    <a:moveTo>
                      <a:pt x="201" y="0"/>
                    </a:moveTo>
                    <a:lnTo>
                      <a:pt x="219" y="0"/>
                    </a:lnTo>
                    <a:lnTo>
                      <a:pt x="45" y="606"/>
                    </a:lnTo>
                    <a:lnTo>
                      <a:pt x="0" y="606"/>
                    </a:lnTo>
                    <a:lnTo>
                      <a:pt x="201"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105" name="Freeform 14"/>
              <p:cNvSpPr>
                <a:spLocks/>
              </p:cNvSpPr>
              <p:nvPr/>
            </p:nvSpPr>
            <p:spPr bwMode="auto">
              <a:xfrm>
                <a:off x="3853" y="2096"/>
                <a:ext cx="251" cy="607"/>
              </a:xfrm>
              <a:custGeom>
                <a:avLst/>
                <a:gdLst>
                  <a:gd name="T0" fmla="*/ 233 w 251"/>
                  <a:gd name="T1" fmla="*/ 0 h 607"/>
                  <a:gd name="T2" fmla="*/ 251 w 251"/>
                  <a:gd name="T3" fmla="*/ 1 h 607"/>
                  <a:gd name="T4" fmla="*/ 45 w 251"/>
                  <a:gd name="T5" fmla="*/ 607 h 607"/>
                  <a:gd name="T6" fmla="*/ 0 w 251"/>
                  <a:gd name="T7" fmla="*/ 607 h 607"/>
                  <a:gd name="T8" fmla="*/ 233 w 251"/>
                  <a:gd name="T9" fmla="*/ 0 h 6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607">
                    <a:moveTo>
                      <a:pt x="233" y="0"/>
                    </a:moveTo>
                    <a:lnTo>
                      <a:pt x="251" y="1"/>
                    </a:lnTo>
                    <a:lnTo>
                      <a:pt x="45" y="607"/>
                    </a:lnTo>
                    <a:lnTo>
                      <a:pt x="0" y="607"/>
                    </a:lnTo>
                    <a:lnTo>
                      <a:pt x="233"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106" name="Freeform 15"/>
              <p:cNvSpPr>
                <a:spLocks/>
              </p:cNvSpPr>
              <p:nvPr/>
            </p:nvSpPr>
            <p:spPr bwMode="auto">
              <a:xfrm>
                <a:off x="3793" y="2096"/>
                <a:ext cx="281" cy="607"/>
              </a:xfrm>
              <a:custGeom>
                <a:avLst/>
                <a:gdLst>
                  <a:gd name="T0" fmla="*/ 260 w 281"/>
                  <a:gd name="T1" fmla="*/ 1 h 607"/>
                  <a:gd name="T2" fmla="*/ 281 w 281"/>
                  <a:gd name="T3" fmla="*/ 0 h 607"/>
                  <a:gd name="T4" fmla="*/ 45 w 281"/>
                  <a:gd name="T5" fmla="*/ 607 h 607"/>
                  <a:gd name="T6" fmla="*/ 0 w 281"/>
                  <a:gd name="T7" fmla="*/ 607 h 607"/>
                  <a:gd name="T8" fmla="*/ 263 w 281"/>
                  <a:gd name="T9" fmla="*/ 0 h 607"/>
                  <a:gd name="T10" fmla="*/ 260 w 281"/>
                  <a:gd name="T11" fmla="*/ 1 h 6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607">
                    <a:moveTo>
                      <a:pt x="260" y="1"/>
                    </a:moveTo>
                    <a:lnTo>
                      <a:pt x="281" y="0"/>
                    </a:lnTo>
                    <a:lnTo>
                      <a:pt x="45" y="607"/>
                    </a:lnTo>
                    <a:lnTo>
                      <a:pt x="0" y="607"/>
                    </a:lnTo>
                    <a:lnTo>
                      <a:pt x="263" y="0"/>
                    </a:lnTo>
                    <a:lnTo>
                      <a:pt x="260" y="1"/>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107" name="Freeform 16"/>
              <p:cNvSpPr>
                <a:spLocks/>
              </p:cNvSpPr>
              <p:nvPr/>
            </p:nvSpPr>
            <p:spPr bwMode="auto">
              <a:xfrm>
                <a:off x="3731" y="2097"/>
                <a:ext cx="312" cy="605"/>
              </a:xfrm>
              <a:custGeom>
                <a:avLst/>
                <a:gdLst>
                  <a:gd name="T0" fmla="*/ 297 w 312"/>
                  <a:gd name="T1" fmla="*/ 0 h 605"/>
                  <a:gd name="T2" fmla="*/ 312 w 312"/>
                  <a:gd name="T3" fmla="*/ 0 h 605"/>
                  <a:gd name="T4" fmla="*/ 45 w 312"/>
                  <a:gd name="T5" fmla="*/ 605 h 605"/>
                  <a:gd name="T6" fmla="*/ 0 w 312"/>
                  <a:gd name="T7" fmla="*/ 605 h 605"/>
                  <a:gd name="T8" fmla="*/ 297 w 312"/>
                  <a:gd name="T9" fmla="*/ 0 h 6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605">
                    <a:moveTo>
                      <a:pt x="297" y="0"/>
                    </a:moveTo>
                    <a:lnTo>
                      <a:pt x="312" y="0"/>
                    </a:lnTo>
                    <a:lnTo>
                      <a:pt x="45" y="605"/>
                    </a:lnTo>
                    <a:lnTo>
                      <a:pt x="0" y="605"/>
                    </a:lnTo>
                    <a:lnTo>
                      <a:pt x="297"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108" name="Freeform 17"/>
              <p:cNvSpPr>
                <a:spLocks/>
              </p:cNvSpPr>
              <p:nvPr/>
            </p:nvSpPr>
            <p:spPr bwMode="auto">
              <a:xfrm>
                <a:off x="3668" y="2097"/>
                <a:ext cx="346" cy="605"/>
              </a:xfrm>
              <a:custGeom>
                <a:avLst/>
                <a:gdLst>
                  <a:gd name="T0" fmla="*/ 327 w 346"/>
                  <a:gd name="T1" fmla="*/ 2 h 605"/>
                  <a:gd name="T2" fmla="*/ 346 w 346"/>
                  <a:gd name="T3" fmla="*/ 0 h 605"/>
                  <a:gd name="T4" fmla="*/ 45 w 346"/>
                  <a:gd name="T5" fmla="*/ 605 h 605"/>
                  <a:gd name="T6" fmla="*/ 0 w 346"/>
                  <a:gd name="T7" fmla="*/ 605 h 605"/>
                  <a:gd name="T8" fmla="*/ 327 w 346"/>
                  <a:gd name="T9" fmla="*/ 2 h 6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6" h="605">
                    <a:moveTo>
                      <a:pt x="327" y="2"/>
                    </a:moveTo>
                    <a:lnTo>
                      <a:pt x="346" y="0"/>
                    </a:lnTo>
                    <a:lnTo>
                      <a:pt x="45" y="605"/>
                    </a:lnTo>
                    <a:lnTo>
                      <a:pt x="0" y="605"/>
                    </a:lnTo>
                    <a:lnTo>
                      <a:pt x="327" y="2"/>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109" name="Freeform 18"/>
              <p:cNvSpPr>
                <a:spLocks/>
              </p:cNvSpPr>
              <p:nvPr/>
            </p:nvSpPr>
            <p:spPr bwMode="auto">
              <a:xfrm>
                <a:off x="3603" y="2097"/>
                <a:ext cx="377" cy="606"/>
              </a:xfrm>
              <a:custGeom>
                <a:avLst/>
                <a:gdLst>
                  <a:gd name="T0" fmla="*/ 360 w 377"/>
                  <a:gd name="T1" fmla="*/ 0 h 606"/>
                  <a:gd name="T2" fmla="*/ 377 w 377"/>
                  <a:gd name="T3" fmla="*/ 0 h 606"/>
                  <a:gd name="T4" fmla="*/ 45 w 377"/>
                  <a:gd name="T5" fmla="*/ 606 h 606"/>
                  <a:gd name="T6" fmla="*/ 0 w 377"/>
                  <a:gd name="T7" fmla="*/ 606 h 606"/>
                  <a:gd name="T8" fmla="*/ 360 w 377"/>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7" h="606">
                    <a:moveTo>
                      <a:pt x="360" y="0"/>
                    </a:moveTo>
                    <a:lnTo>
                      <a:pt x="377" y="0"/>
                    </a:lnTo>
                    <a:lnTo>
                      <a:pt x="45" y="606"/>
                    </a:lnTo>
                    <a:lnTo>
                      <a:pt x="0" y="606"/>
                    </a:lnTo>
                    <a:lnTo>
                      <a:pt x="360"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110" name="Freeform 19"/>
              <p:cNvSpPr>
                <a:spLocks/>
              </p:cNvSpPr>
              <p:nvPr/>
            </p:nvSpPr>
            <p:spPr bwMode="auto">
              <a:xfrm>
                <a:off x="3540" y="2096"/>
                <a:ext cx="410" cy="607"/>
              </a:xfrm>
              <a:custGeom>
                <a:avLst/>
                <a:gdLst>
                  <a:gd name="T0" fmla="*/ 392 w 410"/>
                  <a:gd name="T1" fmla="*/ 0 h 607"/>
                  <a:gd name="T2" fmla="*/ 410 w 410"/>
                  <a:gd name="T3" fmla="*/ 0 h 607"/>
                  <a:gd name="T4" fmla="*/ 45 w 410"/>
                  <a:gd name="T5" fmla="*/ 607 h 607"/>
                  <a:gd name="T6" fmla="*/ 0 w 410"/>
                  <a:gd name="T7" fmla="*/ 607 h 607"/>
                  <a:gd name="T8" fmla="*/ 392 w 410"/>
                  <a:gd name="T9" fmla="*/ 0 h 6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0" h="607">
                    <a:moveTo>
                      <a:pt x="392" y="0"/>
                    </a:moveTo>
                    <a:lnTo>
                      <a:pt x="410" y="0"/>
                    </a:lnTo>
                    <a:lnTo>
                      <a:pt x="45" y="607"/>
                    </a:lnTo>
                    <a:lnTo>
                      <a:pt x="0" y="607"/>
                    </a:lnTo>
                    <a:lnTo>
                      <a:pt x="392"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111" name="Freeform 20"/>
              <p:cNvSpPr>
                <a:spLocks/>
              </p:cNvSpPr>
              <p:nvPr/>
            </p:nvSpPr>
            <p:spPr bwMode="auto">
              <a:xfrm>
                <a:off x="3477" y="2099"/>
                <a:ext cx="438" cy="603"/>
              </a:xfrm>
              <a:custGeom>
                <a:avLst/>
                <a:gdLst>
                  <a:gd name="T0" fmla="*/ 420 w 438"/>
                  <a:gd name="T1" fmla="*/ 0 h 603"/>
                  <a:gd name="T2" fmla="*/ 438 w 438"/>
                  <a:gd name="T3" fmla="*/ 0 h 603"/>
                  <a:gd name="T4" fmla="*/ 45 w 438"/>
                  <a:gd name="T5" fmla="*/ 603 h 603"/>
                  <a:gd name="T6" fmla="*/ 0 w 438"/>
                  <a:gd name="T7" fmla="*/ 603 h 603"/>
                  <a:gd name="T8" fmla="*/ 420 w 438"/>
                  <a:gd name="T9" fmla="*/ 0 h 6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8" h="603">
                    <a:moveTo>
                      <a:pt x="420" y="0"/>
                    </a:moveTo>
                    <a:lnTo>
                      <a:pt x="438" y="0"/>
                    </a:lnTo>
                    <a:lnTo>
                      <a:pt x="45" y="603"/>
                    </a:lnTo>
                    <a:lnTo>
                      <a:pt x="0" y="603"/>
                    </a:lnTo>
                    <a:lnTo>
                      <a:pt x="420"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112" name="Freeform 21"/>
              <p:cNvSpPr>
                <a:spLocks/>
              </p:cNvSpPr>
              <p:nvPr/>
            </p:nvSpPr>
            <p:spPr bwMode="auto">
              <a:xfrm>
                <a:off x="3409" y="2097"/>
                <a:ext cx="476" cy="605"/>
              </a:xfrm>
              <a:custGeom>
                <a:avLst/>
                <a:gdLst>
                  <a:gd name="T0" fmla="*/ 460 w 476"/>
                  <a:gd name="T1" fmla="*/ 0 h 605"/>
                  <a:gd name="T2" fmla="*/ 476 w 476"/>
                  <a:gd name="T3" fmla="*/ 2 h 605"/>
                  <a:gd name="T4" fmla="*/ 45 w 476"/>
                  <a:gd name="T5" fmla="*/ 605 h 605"/>
                  <a:gd name="T6" fmla="*/ 0 w 476"/>
                  <a:gd name="T7" fmla="*/ 605 h 605"/>
                  <a:gd name="T8" fmla="*/ 460 w 476"/>
                  <a:gd name="T9" fmla="*/ 0 h 6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 h="605">
                    <a:moveTo>
                      <a:pt x="460" y="0"/>
                    </a:moveTo>
                    <a:lnTo>
                      <a:pt x="476" y="2"/>
                    </a:lnTo>
                    <a:lnTo>
                      <a:pt x="45" y="605"/>
                    </a:lnTo>
                    <a:lnTo>
                      <a:pt x="0" y="605"/>
                    </a:lnTo>
                    <a:lnTo>
                      <a:pt x="460"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113" name="Freeform 22"/>
              <p:cNvSpPr>
                <a:spLocks/>
              </p:cNvSpPr>
              <p:nvPr/>
            </p:nvSpPr>
            <p:spPr bwMode="auto">
              <a:xfrm>
                <a:off x="3338" y="2096"/>
                <a:ext cx="519" cy="606"/>
              </a:xfrm>
              <a:custGeom>
                <a:avLst/>
                <a:gdLst>
                  <a:gd name="T0" fmla="*/ 502 w 519"/>
                  <a:gd name="T1" fmla="*/ 0 h 606"/>
                  <a:gd name="T2" fmla="*/ 519 w 519"/>
                  <a:gd name="T3" fmla="*/ 1 h 606"/>
                  <a:gd name="T4" fmla="*/ 52 w 519"/>
                  <a:gd name="T5" fmla="*/ 606 h 606"/>
                  <a:gd name="T6" fmla="*/ 0 w 519"/>
                  <a:gd name="T7" fmla="*/ 606 h 606"/>
                  <a:gd name="T8" fmla="*/ 502 w 519"/>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606">
                    <a:moveTo>
                      <a:pt x="502" y="0"/>
                    </a:moveTo>
                    <a:lnTo>
                      <a:pt x="519" y="1"/>
                    </a:lnTo>
                    <a:lnTo>
                      <a:pt x="52" y="606"/>
                    </a:lnTo>
                    <a:lnTo>
                      <a:pt x="0" y="606"/>
                    </a:lnTo>
                    <a:lnTo>
                      <a:pt x="502"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114" name="Freeform 23"/>
              <p:cNvSpPr>
                <a:spLocks/>
              </p:cNvSpPr>
              <p:nvPr/>
            </p:nvSpPr>
            <p:spPr bwMode="auto">
              <a:xfrm>
                <a:off x="3266" y="2096"/>
                <a:ext cx="556" cy="606"/>
              </a:xfrm>
              <a:custGeom>
                <a:avLst/>
                <a:gdLst>
                  <a:gd name="T0" fmla="*/ 535 w 556"/>
                  <a:gd name="T1" fmla="*/ 0 h 606"/>
                  <a:gd name="T2" fmla="*/ 556 w 556"/>
                  <a:gd name="T3" fmla="*/ 0 h 606"/>
                  <a:gd name="T4" fmla="*/ 52 w 556"/>
                  <a:gd name="T5" fmla="*/ 606 h 606"/>
                  <a:gd name="T6" fmla="*/ 0 w 556"/>
                  <a:gd name="T7" fmla="*/ 606 h 606"/>
                  <a:gd name="T8" fmla="*/ 535 w 55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606">
                    <a:moveTo>
                      <a:pt x="535" y="0"/>
                    </a:moveTo>
                    <a:lnTo>
                      <a:pt x="556" y="0"/>
                    </a:lnTo>
                    <a:lnTo>
                      <a:pt x="52" y="606"/>
                    </a:lnTo>
                    <a:lnTo>
                      <a:pt x="0" y="606"/>
                    </a:lnTo>
                    <a:lnTo>
                      <a:pt x="535"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115" name="Freeform 24"/>
              <p:cNvSpPr>
                <a:spLocks/>
              </p:cNvSpPr>
              <p:nvPr/>
            </p:nvSpPr>
            <p:spPr bwMode="auto">
              <a:xfrm>
                <a:off x="3197" y="2096"/>
                <a:ext cx="589" cy="606"/>
              </a:xfrm>
              <a:custGeom>
                <a:avLst/>
                <a:gdLst>
                  <a:gd name="T0" fmla="*/ 574 w 589"/>
                  <a:gd name="T1" fmla="*/ 1 h 606"/>
                  <a:gd name="T2" fmla="*/ 589 w 589"/>
                  <a:gd name="T3" fmla="*/ 0 h 606"/>
                  <a:gd name="T4" fmla="*/ 52 w 589"/>
                  <a:gd name="T5" fmla="*/ 606 h 606"/>
                  <a:gd name="T6" fmla="*/ 0 w 589"/>
                  <a:gd name="T7" fmla="*/ 606 h 606"/>
                  <a:gd name="T8" fmla="*/ 574 w 589"/>
                  <a:gd name="T9" fmla="*/ 1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9" h="606">
                    <a:moveTo>
                      <a:pt x="574" y="1"/>
                    </a:moveTo>
                    <a:lnTo>
                      <a:pt x="589" y="0"/>
                    </a:lnTo>
                    <a:lnTo>
                      <a:pt x="52" y="606"/>
                    </a:lnTo>
                    <a:lnTo>
                      <a:pt x="0" y="606"/>
                    </a:lnTo>
                    <a:lnTo>
                      <a:pt x="574" y="1"/>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116" name="Freeform 25"/>
              <p:cNvSpPr>
                <a:spLocks/>
              </p:cNvSpPr>
              <p:nvPr/>
            </p:nvSpPr>
            <p:spPr bwMode="auto">
              <a:xfrm>
                <a:off x="3131" y="2094"/>
                <a:ext cx="630" cy="607"/>
              </a:xfrm>
              <a:custGeom>
                <a:avLst/>
                <a:gdLst>
                  <a:gd name="T0" fmla="*/ 618 w 630"/>
                  <a:gd name="T1" fmla="*/ 0 h 607"/>
                  <a:gd name="T2" fmla="*/ 630 w 630"/>
                  <a:gd name="T3" fmla="*/ 2 h 607"/>
                  <a:gd name="T4" fmla="*/ 52 w 630"/>
                  <a:gd name="T5" fmla="*/ 607 h 607"/>
                  <a:gd name="T6" fmla="*/ 0 w 630"/>
                  <a:gd name="T7" fmla="*/ 607 h 607"/>
                  <a:gd name="T8" fmla="*/ 618 w 630"/>
                  <a:gd name="T9" fmla="*/ 0 h 6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0" h="607">
                    <a:moveTo>
                      <a:pt x="618" y="0"/>
                    </a:moveTo>
                    <a:lnTo>
                      <a:pt x="630" y="2"/>
                    </a:lnTo>
                    <a:lnTo>
                      <a:pt x="52" y="607"/>
                    </a:lnTo>
                    <a:lnTo>
                      <a:pt x="0" y="607"/>
                    </a:lnTo>
                    <a:lnTo>
                      <a:pt x="618"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117" name="Freeform 26"/>
              <p:cNvSpPr>
                <a:spLocks/>
              </p:cNvSpPr>
              <p:nvPr/>
            </p:nvSpPr>
            <p:spPr bwMode="auto">
              <a:xfrm>
                <a:off x="3064" y="2093"/>
                <a:ext cx="673" cy="608"/>
              </a:xfrm>
              <a:custGeom>
                <a:avLst/>
                <a:gdLst>
                  <a:gd name="T0" fmla="*/ 659 w 673"/>
                  <a:gd name="T1" fmla="*/ 0 h 608"/>
                  <a:gd name="T2" fmla="*/ 673 w 673"/>
                  <a:gd name="T3" fmla="*/ 1 h 608"/>
                  <a:gd name="T4" fmla="*/ 52 w 673"/>
                  <a:gd name="T5" fmla="*/ 608 h 608"/>
                  <a:gd name="T6" fmla="*/ 0 w 673"/>
                  <a:gd name="T7" fmla="*/ 608 h 608"/>
                  <a:gd name="T8" fmla="*/ 659 w 673"/>
                  <a:gd name="T9" fmla="*/ 0 h 6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3" h="608">
                    <a:moveTo>
                      <a:pt x="659" y="0"/>
                    </a:moveTo>
                    <a:lnTo>
                      <a:pt x="673" y="1"/>
                    </a:lnTo>
                    <a:lnTo>
                      <a:pt x="52" y="608"/>
                    </a:lnTo>
                    <a:lnTo>
                      <a:pt x="0" y="608"/>
                    </a:lnTo>
                    <a:lnTo>
                      <a:pt x="659"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118" name="Freeform 27"/>
              <p:cNvSpPr>
                <a:spLocks/>
              </p:cNvSpPr>
              <p:nvPr/>
            </p:nvSpPr>
            <p:spPr bwMode="auto">
              <a:xfrm>
                <a:off x="2999" y="2090"/>
                <a:ext cx="715" cy="611"/>
              </a:xfrm>
              <a:custGeom>
                <a:avLst/>
                <a:gdLst>
                  <a:gd name="T0" fmla="*/ 702 w 715"/>
                  <a:gd name="T1" fmla="*/ 0 h 611"/>
                  <a:gd name="T2" fmla="*/ 715 w 715"/>
                  <a:gd name="T3" fmla="*/ 0 h 611"/>
                  <a:gd name="T4" fmla="*/ 52 w 715"/>
                  <a:gd name="T5" fmla="*/ 611 h 611"/>
                  <a:gd name="T6" fmla="*/ 0 w 715"/>
                  <a:gd name="T7" fmla="*/ 611 h 611"/>
                  <a:gd name="T8" fmla="*/ 702 w 715"/>
                  <a:gd name="T9" fmla="*/ 0 h 6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5" h="611">
                    <a:moveTo>
                      <a:pt x="702" y="0"/>
                    </a:moveTo>
                    <a:lnTo>
                      <a:pt x="715" y="0"/>
                    </a:lnTo>
                    <a:lnTo>
                      <a:pt x="52" y="611"/>
                    </a:lnTo>
                    <a:lnTo>
                      <a:pt x="0" y="611"/>
                    </a:lnTo>
                    <a:lnTo>
                      <a:pt x="702"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4075" name="Freeform 28"/>
            <p:cNvSpPr>
              <a:spLocks/>
            </p:cNvSpPr>
            <p:nvPr/>
          </p:nvSpPr>
          <p:spPr bwMode="auto">
            <a:xfrm rot="16200000" flipH="1">
              <a:off x="4103" y="2376"/>
              <a:ext cx="601" cy="54"/>
            </a:xfrm>
            <a:custGeom>
              <a:avLst/>
              <a:gdLst>
                <a:gd name="T0" fmla="*/ 0 w 601"/>
                <a:gd name="T1" fmla="*/ 21 h 54"/>
                <a:gd name="T2" fmla="*/ 1 w 601"/>
                <a:gd name="T3" fmla="*/ 0 h 54"/>
                <a:gd name="T4" fmla="*/ 601 w 601"/>
                <a:gd name="T5" fmla="*/ 9 h 54"/>
                <a:gd name="T6" fmla="*/ 601 w 601"/>
                <a:gd name="T7" fmla="*/ 54 h 54"/>
                <a:gd name="T8" fmla="*/ 0 w 601"/>
                <a:gd name="T9" fmla="*/ 21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1" h="54">
                  <a:moveTo>
                    <a:pt x="0" y="21"/>
                  </a:moveTo>
                  <a:lnTo>
                    <a:pt x="1" y="0"/>
                  </a:lnTo>
                  <a:lnTo>
                    <a:pt x="601" y="9"/>
                  </a:lnTo>
                  <a:lnTo>
                    <a:pt x="601" y="54"/>
                  </a:lnTo>
                  <a:lnTo>
                    <a:pt x="0" y="21"/>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76" name="Freeform 29"/>
            <p:cNvSpPr>
              <a:spLocks/>
            </p:cNvSpPr>
            <p:nvPr/>
          </p:nvSpPr>
          <p:spPr bwMode="auto">
            <a:xfrm flipH="1">
              <a:off x="4411" y="2099"/>
              <a:ext cx="80" cy="604"/>
            </a:xfrm>
            <a:custGeom>
              <a:avLst/>
              <a:gdLst>
                <a:gd name="T0" fmla="*/ 65 w 80"/>
                <a:gd name="T1" fmla="*/ 0 h 604"/>
                <a:gd name="T2" fmla="*/ 80 w 80"/>
                <a:gd name="T3" fmla="*/ 1 h 604"/>
                <a:gd name="T4" fmla="*/ 45 w 80"/>
                <a:gd name="T5" fmla="*/ 604 h 604"/>
                <a:gd name="T6" fmla="*/ 0 w 80"/>
                <a:gd name="T7" fmla="*/ 604 h 604"/>
                <a:gd name="T8" fmla="*/ 65 w 80"/>
                <a:gd name="T9" fmla="*/ 0 h 6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604">
                  <a:moveTo>
                    <a:pt x="65" y="0"/>
                  </a:moveTo>
                  <a:lnTo>
                    <a:pt x="80" y="1"/>
                  </a:lnTo>
                  <a:lnTo>
                    <a:pt x="45" y="604"/>
                  </a:lnTo>
                  <a:lnTo>
                    <a:pt x="0" y="604"/>
                  </a:lnTo>
                  <a:lnTo>
                    <a:pt x="65"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77" name="Freeform 30"/>
            <p:cNvSpPr>
              <a:spLocks/>
            </p:cNvSpPr>
            <p:nvPr/>
          </p:nvSpPr>
          <p:spPr bwMode="auto">
            <a:xfrm flipH="1">
              <a:off x="4441" y="2099"/>
              <a:ext cx="108" cy="604"/>
            </a:xfrm>
            <a:custGeom>
              <a:avLst/>
              <a:gdLst>
                <a:gd name="T0" fmla="*/ 90 w 108"/>
                <a:gd name="T1" fmla="*/ 0 h 604"/>
                <a:gd name="T2" fmla="*/ 108 w 108"/>
                <a:gd name="T3" fmla="*/ 1 h 604"/>
                <a:gd name="T4" fmla="*/ 45 w 108"/>
                <a:gd name="T5" fmla="*/ 604 h 604"/>
                <a:gd name="T6" fmla="*/ 0 w 108"/>
                <a:gd name="T7" fmla="*/ 604 h 604"/>
                <a:gd name="T8" fmla="*/ 90 w 108"/>
                <a:gd name="T9" fmla="*/ 0 h 6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604">
                  <a:moveTo>
                    <a:pt x="90" y="0"/>
                  </a:moveTo>
                  <a:lnTo>
                    <a:pt x="108" y="1"/>
                  </a:lnTo>
                  <a:lnTo>
                    <a:pt x="45" y="604"/>
                  </a:lnTo>
                  <a:lnTo>
                    <a:pt x="0" y="604"/>
                  </a:lnTo>
                  <a:lnTo>
                    <a:pt x="90"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78" name="Freeform 31"/>
            <p:cNvSpPr>
              <a:spLocks/>
            </p:cNvSpPr>
            <p:nvPr/>
          </p:nvSpPr>
          <p:spPr bwMode="auto">
            <a:xfrm flipH="1">
              <a:off x="4472" y="2100"/>
              <a:ext cx="136" cy="602"/>
            </a:xfrm>
            <a:custGeom>
              <a:avLst/>
              <a:gdLst>
                <a:gd name="T0" fmla="*/ 119 w 136"/>
                <a:gd name="T1" fmla="*/ 0 h 602"/>
                <a:gd name="T2" fmla="*/ 136 w 136"/>
                <a:gd name="T3" fmla="*/ 0 h 602"/>
                <a:gd name="T4" fmla="*/ 45 w 136"/>
                <a:gd name="T5" fmla="*/ 602 h 602"/>
                <a:gd name="T6" fmla="*/ 0 w 136"/>
                <a:gd name="T7" fmla="*/ 602 h 602"/>
                <a:gd name="T8" fmla="*/ 119 w 136"/>
                <a:gd name="T9" fmla="*/ 0 h 6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602">
                  <a:moveTo>
                    <a:pt x="119" y="0"/>
                  </a:moveTo>
                  <a:lnTo>
                    <a:pt x="136" y="0"/>
                  </a:lnTo>
                  <a:lnTo>
                    <a:pt x="45" y="602"/>
                  </a:lnTo>
                  <a:lnTo>
                    <a:pt x="0" y="602"/>
                  </a:lnTo>
                  <a:lnTo>
                    <a:pt x="119"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79" name="Freeform 32"/>
            <p:cNvSpPr>
              <a:spLocks/>
            </p:cNvSpPr>
            <p:nvPr/>
          </p:nvSpPr>
          <p:spPr bwMode="auto">
            <a:xfrm flipH="1">
              <a:off x="4504" y="2099"/>
              <a:ext cx="161" cy="603"/>
            </a:xfrm>
            <a:custGeom>
              <a:avLst/>
              <a:gdLst>
                <a:gd name="T0" fmla="*/ 142 w 161"/>
                <a:gd name="T1" fmla="*/ 0 h 603"/>
                <a:gd name="T2" fmla="*/ 161 w 161"/>
                <a:gd name="T3" fmla="*/ 0 h 603"/>
                <a:gd name="T4" fmla="*/ 45 w 161"/>
                <a:gd name="T5" fmla="*/ 603 h 603"/>
                <a:gd name="T6" fmla="*/ 0 w 161"/>
                <a:gd name="T7" fmla="*/ 603 h 603"/>
                <a:gd name="T8" fmla="*/ 142 w 161"/>
                <a:gd name="T9" fmla="*/ 0 h 6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603">
                  <a:moveTo>
                    <a:pt x="142" y="0"/>
                  </a:moveTo>
                  <a:lnTo>
                    <a:pt x="161" y="0"/>
                  </a:lnTo>
                  <a:lnTo>
                    <a:pt x="45" y="603"/>
                  </a:lnTo>
                  <a:lnTo>
                    <a:pt x="0" y="603"/>
                  </a:lnTo>
                  <a:lnTo>
                    <a:pt x="142"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80" name="Freeform 33"/>
            <p:cNvSpPr>
              <a:spLocks/>
            </p:cNvSpPr>
            <p:nvPr/>
          </p:nvSpPr>
          <p:spPr bwMode="auto">
            <a:xfrm flipH="1">
              <a:off x="4538" y="2097"/>
              <a:ext cx="186" cy="606"/>
            </a:xfrm>
            <a:custGeom>
              <a:avLst/>
              <a:gdLst>
                <a:gd name="T0" fmla="*/ 172 w 186"/>
                <a:gd name="T1" fmla="*/ 0 h 606"/>
                <a:gd name="T2" fmla="*/ 186 w 186"/>
                <a:gd name="T3" fmla="*/ 0 h 606"/>
                <a:gd name="T4" fmla="*/ 45 w 186"/>
                <a:gd name="T5" fmla="*/ 606 h 606"/>
                <a:gd name="T6" fmla="*/ 0 w 186"/>
                <a:gd name="T7" fmla="*/ 606 h 606"/>
                <a:gd name="T8" fmla="*/ 172 w 18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 h="606">
                  <a:moveTo>
                    <a:pt x="172" y="0"/>
                  </a:moveTo>
                  <a:lnTo>
                    <a:pt x="186" y="0"/>
                  </a:lnTo>
                  <a:lnTo>
                    <a:pt x="45" y="606"/>
                  </a:lnTo>
                  <a:lnTo>
                    <a:pt x="0" y="606"/>
                  </a:lnTo>
                  <a:lnTo>
                    <a:pt x="172"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81" name="Freeform 34"/>
            <p:cNvSpPr>
              <a:spLocks/>
            </p:cNvSpPr>
            <p:nvPr/>
          </p:nvSpPr>
          <p:spPr bwMode="auto">
            <a:xfrm flipH="1">
              <a:off x="4565" y="2097"/>
              <a:ext cx="219" cy="606"/>
            </a:xfrm>
            <a:custGeom>
              <a:avLst/>
              <a:gdLst>
                <a:gd name="T0" fmla="*/ 201 w 219"/>
                <a:gd name="T1" fmla="*/ 0 h 606"/>
                <a:gd name="T2" fmla="*/ 219 w 219"/>
                <a:gd name="T3" fmla="*/ 0 h 606"/>
                <a:gd name="T4" fmla="*/ 45 w 219"/>
                <a:gd name="T5" fmla="*/ 606 h 606"/>
                <a:gd name="T6" fmla="*/ 0 w 219"/>
                <a:gd name="T7" fmla="*/ 606 h 606"/>
                <a:gd name="T8" fmla="*/ 201 w 219"/>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9" h="606">
                  <a:moveTo>
                    <a:pt x="201" y="0"/>
                  </a:moveTo>
                  <a:lnTo>
                    <a:pt x="219" y="0"/>
                  </a:lnTo>
                  <a:lnTo>
                    <a:pt x="45" y="606"/>
                  </a:lnTo>
                  <a:lnTo>
                    <a:pt x="0" y="606"/>
                  </a:lnTo>
                  <a:lnTo>
                    <a:pt x="201"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82" name="Freeform 35"/>
            <p:cNvSpPr>
              <a:spLocks/>
            </p:cNvSpPr>
            <p:nvPr/>
          </p:nvSpPr>
          <p:spPr bwMode="auto">
            <a:xfrm flipH="1">
              <a:off x="4594" y="2096"/>
              <a:ext cx="251" cy="607"/>
            </a:xfrm>
            <a:custGeom>
              <a:avLst/>
              <a:gdLst>
                <a:gd name="T0" fmla="*/ 233 w 251"/>
                <a:gd name="T1" fmla="*/ 0 h 607"/>
                <a:gd name="T2" fmla="*/ 251 w 251"/>
                <a:gd name="T3" fmla="*/ 1 h 607"/>
                <a:gd name="T4" fmla="*/ 45 w 251"/>
                <a:gd name="T5" fmla="*/ 607 h 607"/>
                <a:gd name="T6" fmla="*/ 0 w 251"/>
                <a:gd name="T7" fmla="*/ 607 h 607"/>
                <a:gd name="T8" fmla="*/ 233 w 251"/>
                <a:gd name="T9" fmla="*/ 0 h 6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607">
                  <a:moveTo>
                    <a:pt x="233" y="0"/>
                  </a:moveTo>
                  <a:lnTo>
                    <a:pt x="251" y="1"/>
                  </a:lnTo>
                  <a:lnTo>
                    <a:pt x="45" y="607"/>
                  </a:lnTo>
                  <a:lnTo>
                    <a:pt x="0" y="607"/>
                  </a:lnTo>
                  <a:lnTo>
                    <a:pt x="233"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83" name="Freeform 36"/>
            <p:cNvSpPr>
              <a:spLocks/>
            </p:cNvSpPr>
            <p:nvPr/>
          </p:nvSpPr>
          <p:spPr bwMode="auto">
            <a:xfrm flipH="1">
              <a:off x="4624" y="2096"/>
              <a:ext cx="281" cy="607"/>
            </a:xfrm>
            <a:custGeom>
              <a:avLst/>
              <a:gdLst>
                <a:gd name="T0" fmla="*/ 260 w 281"/>
                <a:gd name="T1" fmla="*/ 1 h 607"/>
                <a:gd name="T2" fmla="*/ 281 w 281"/>
                <a:gd name="T3" fmla="*/ 0 h 607"/>
                <a:gd name="T4" fmla="*/ 45 w 281"/>
                <a:gd name="T5" fmla="*/ 607 h 607"/>
                <a:gd name="T6" fmla="*/ 0 w 281"/>
                <a:gd name="T7" fmla="*/ 607 h 607"/>
                <a:gd name="T8" fmla="*/ 263 w 281"/>
                <a:gd name="T9" fmla="*/ 0 h 607"/>
                <a:gd name="T10" fmla="*/ 260 w 281"/>
                <a:gd name="T11" fmla="*/ 1 h 6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607">
                  <a:moveTo>
                    <a:pt x="260" y="1"/>
                  </a:moveTo>
                  <a:lnTo>
                    <a:pt x="281" y="0"/>
                  </a:lnTo>
                  <a:lnTo>
                    <a:pt x="45" y="607"/>
                  </a:lnTo>
                  <a:lnTo>
                    <a:pt x="0" y="607"/>
                  </a:lnTo>
                  <a:lnTo>
                    <a:pt x="263" y="0"/>
                  </a:lnTo>
                  <a:lnTo>
                    <a:pt x="260" y="1"/>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84" name="Freeform 37"/>
            <p:cNvSpPr>
              <a:spLocks/>
            </p:cNvSpPr>
            <p:nvPr/>
          </p:nvSpPr>
          <p:spPr bwMode="auto">
            <a:xfrm flipH="1">
              <a:off x="4655" y="2097"/>
              <a:ext cx="312" cy="605"/>
            </a:xfrm>
            <a:custGeom>
              <a:avLst/>
              <a:gdLst>
                <a:gd name="T0" fmla="*/ 297 w 312"/>
                <a:gd name="T1" fmla="*/ 0 h 605"/>
                <a:gd name="T2" fmla="*/ 312 w 312"/>
                <a:gd name="T3" fmla="*/ 0 h 605"/>
                <a:gd name="T4" fmla="*/ 45 w 312"/>
                <a:gd name="T5" fmla="*/ 605 h 605"/>
                <a:gd name="T6" fmla="*/ 0 w 312"/>
                <a:gd name="T7" fmla="*/ 605 h 605"/>
                <a:gd name="T8" fmla="*/ 297 w 312"/>
                <a:gd name="T9" fmla="*/ 0 h 6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605">
                  <a:moveTo>
                    <a:pt x="297" y="0"/>
                  </a:moveTo>
                  <a:lnTo>
                    <a:pt x="312" y="0"/>
                  </a:lnTo>
                  <a:lnTo>
                    <a:pt x="45" y="605"/>
                  </a:lnTo>
                  <a:lnTo>
                    <a:pt x="0" y="605"/>
                  </a:lnTo>
                  <a:lnTo>
                    <a:pt x="297"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85" name="Freeform 38"/>
            <p:cNvSpPr>
              <a:spLocks/>
            </p:cNvSpPr>
            <p:nvPr/>
          </p:nvSpPr>
          <p:spPr bwMode="auto">
            <a:xfrm flipH="1">
              <a:off x="4684" y="2097"/>
              <a:ext cx="346" cy="605"/>
            </a:xfrm>
            <a:custGeom>
              <a:avLst/>
              <a:gdLst>
                <a:gd name="T0" fmla="*/ 327 w 346"/>
                <a:gd name="T1" fmla="*/ 2 h 605"/>
                <a:gd name="T2" fmla="*/ 346 w 346"/>
                <a:gd name="T3" fmla="*/ 0 h 605"/>
                <a:gd name="T4" fmla="*/ 45 w 346"/>
                <a:gd name="T5" fmla="*/ 605 h 605"/>
                <a:gd name="T6" fmla="*/ 0 w 346"/>
                <a:gd name="T7" fmla="*/ 605 h 605"/>
                <a:gd name="T8" fmla="*/ 327 w 346"/>
                <a:gd name="T9" fmla="*/ 2 h 6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6" h="605">
                  <a:moveTo>
                    <a:pt x="327" y="2"/>
                  </a:moveTo>
                  <a:lnTo>
                    <a:pt x="346" y="0"/>
                  </a:lnTo>
                  <a:lnTo>
                    <a:pt x="45" y="605"/>
                  </a:lnTo>
                  <a:lnTo>
                    <a:pt x="0" y="605"/>
                  </a:lnTo>
                  <a:lnTo>
                    <a:pt x="327" y="2"/>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86" name="Freeform 39"/>
            <p:cNvSpPr>
              <a:spLocks/>
            </p:cNvSpPr>
            <p:nvPr/>
          </p:nvSpPr>
          <p:spPr bwMode="auto">
            <a:xfrm flipH="1">
              <a:off x="4718" y="2097"/>
              <a:ext cx="377" cy="606"/>
            </a:xfrm>
            <a:custGeom>
              <a:avLst/>
              <a:gdLst>
                <a:gd name="T0" fmla="*/ 360 w 377"/>
                <a:gd name="T1" fmla="*/ 0 h 606"/>
                <a:gd name="T2" fmla="*/ 377 w 377"/>
                <a:gd name="T3" fmla="*/ 0 h 606"/>
                <a:gd name="T4" fmla="*/ 45 w 377"/>
                <a:gd name="T5" fmla="*/ 606 h 606"/>
                <a:gd name="T6" fmla="*/ 0 w 377"/>
                <a:gd name="T7" fmla="*/ 606 h 606"/>
                <a:gd name="T8" fmla="*/ 360 w 377"/>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7" h="606">
                  <a:moveTo>
                    <a:pt x="360" y="0"/>
                  </a:moveTo>
                  <a:lnTo>
                    <a:pt x="377" y="0"/>
                  </a:lnTo>
                  <a:lnTo>
                    <a:pt x="45" y="606"/>
                  </a:lnTo>
                  <a:lnTo>
                    <a:pt x="0" y="606"/>
                  </a:lnTo>
                  <a:lnTo>
                    <a:pt x="360"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87" name="Freeform 40"/>
            <p:cNvSpPr>
              <a:spLocks/>
            </p:cNvSpPr>
            <p:nvPr/>
          </p:nvSpPr>
          <p:spPr bwMode="auto">
            <a:xfrm flipH="1">
              <a:off x="4748" y="2096"/>
              <a:ext cx="410" cy="607"/>
            </a:xfrm>
            <a:custGeom>
              <a:avLst/>
              <a:gdLst>
                <a:gd name="T0" fmla="*/ 392 w 410"/>
                <a:gd name="T1" fmla="*/ 0 h 607"/>
                <a:gd name="T2" fmla="*/ 410 w 410"/>
                <a:gd name="T3" fmla="*/ 0 h 607"/>
                <a:gd name="T4" fmla="*/ 45 w 410"/>
                <a:gd name="T5" fmla="*/ 607 h 607"/>
                <a:gd name="T6" fmla="*/ 0 w 410"/>
                <a:gd name="T7" fmla="*/ 607 h 607"/>
                <a:gd name="T8" fmla="*/ 392 w 410"/>
                <a:gd name="T9" fmla="*/ 0 h 6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0" h="607">
                  <a:moveTo>
                    <a:pt x="392" y="0"/>
                  </a:moveTo>
                  <a:lnTo>
                    <a:pt x="410" y="0"/>
                  </a:lnTo>
                  <a:lnTo>
                    <a:pt x="45" y="607"/>
                  </a:lnTo>
                  <a:lnTo>
                    <a:pt x="0" y="607"/>
                  </a:lnTo>
                  <a:lnTo>
                    <a:pt x="392"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88" name="Freeform 41"/>
            <p:cNvSpPr>
              <a:spLocks/>
            </p:cNvSpPr>
            <p:nvPr/>
          </p:nvSpPr>
          <p:spPr bwMode="auto">
            <a:xfrm flipH="1">
              <a:off x="4783" y="2099"/>
              <a:ext cx="438" cy="603"/>
            </a:xfrm>
            <a:custGeom>
              <a:avLst/>
              <a:gdLst>
                <a:gd name="T0" fmla="*/ 420 w 438"/>
                <a:gd name="T1" fmla="*/ 0 h 603"/>
                <a:gd name="T2" fmla="*/ 438 w 438"/>
                <a:gd name="T3" fmla="*/ 0 h 603"/>
                <a:gd name="T4" fmla="*/ 45 w 438"/>
                <a:gd name="T5" fmla="*/ 603 h 603"/>
                <a:gd name="T6" fmla="*/ 0 w 438"/>
                <a:gd name="T7" fmla="*/ 603 h 603"/>
                <a:gd name="T8" fmla="*/ 420 w 438"/>
                <a:gd name="T9" fmla="*/ 0 h 6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8" h="603">
                  <a:moveTo>
                    <a:pt x="420" y="0"/>
                  </a:moveTo>
                  <a:lnTo>
                    <a:pt x="438" y="0"/>
                  </a:lnTo>
                  <a:lnTo>
                    <a:pt x="45" y="603"/>
                  </a:lnTo>
                  <a:lnTo>
                    <a:pt x="0" y="603"/>
                  </a:lnTo>
                  <a:lnTo>
                    <a:pt x="420"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89" name="Freeform 42"/>
            <p:cNvSpPr>
              <a:spLocks/>
            </p:cNvSpPr>
            <p:nvPr/>
          </p:nvSpPr>
          <p:spPr bwMode="auto">
            <a:xfrm flipH="1">
              <a:off x="4813" y="2097"/>
              <a:ext cx="476" cy="605"/>
            </a:xfrm>
            <a:custGeom>
              <a:avLst/>
              <a:gdLst>
                <a:gd name="T0" fmla="*/ 460 w 476"/>
                <a:gd name="T1" fmla="*/ 0 h 605"/>
                <a:gd name="T2" fmla="*/ 476 w 476"/>
                <a:gd name="T3" fmla="*/ 2 h 605"/>
                <a:gd name="T4" fmla="*/ 45 w 476"/>
                <a:gd name="T5" fmla="*/ 605 h 605"/>
                <a:gd name="T6" fmla="*/ 0 w 476"/>
                <a:gd name="T7" fmla="*/ 605 h 605"/>
                <a:gd name="T8" fmla="*/ 460 w 476"/>
                <a:gd name="T9" fmla="*/ 0 h 6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 h="605">
                  <a:moveTo>
                    <a:pt x="460" y="0"/>
                  </a:moveTo>
                  <a:lnTo>
                    <a:pt x="476" y="2"/>
                  </a:lnTo>
                  <a:lnTo>
                    <a:pt x="45" y="605"/>
                  </a:lnTo>
                  <a:lnTo>
                    <a:pt x="0" y="605"/>
                  </a:lnTo>
                  <a:lnTo>
                    <a:pt x="460"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90" name="Freeform 43"/>
            <p:cNvSpPr>
              <a:spLocks/>
            </p:cNvSpPr>
            <p:nvPr/>
          </p:nvSpPr>
          <p:spPr bwMode="auto">
            <a:xfrm flipH="1">
              <a:off x="4841" y="2096"/>
              <a:ext cx="519" cy="606"/>
            </a:xfrm>
            <a:custGeom>
              <a:avLst/>
              <a:gdLst>
                <a:gd name="T0" fmla="*/ 502 w 519"/>
                <a:gd name="T1" fmla="*/ 0 h 606"/>
                <a:gd name="T2" fmla="*/ 519 w 519"/>
                <a:gd name="T3" fmla="*/ 1 h 606"/>
                <a:gd name="T4" fmla="*/ 52 w 519"/>
                <a:gd name="T5" fmla="*/ 606 h 606"/>
                <a:gd name="T6" fmla="*/ 0 w 519"/>
                <a:gd name="T7" fmla="*/ 606 h 606"/>
                <a:gd name="T8" fmla="*/ 502 w 519"/>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606">
                  <a:moveTo>
                    <a:pt x="502" y="0"/>
                  </a:moveTo>
                  <a:lnTo>
                    <a:pt x="519" y="1"/>
                  </a:lnTo>
                  <a:lnTo>
                    <a:pt x="52" y="606"/>
                  </a:lnTo>
                  <a:lnTo>
                    <a:pt x="0" y="606"/>
                  </a:lnTo>
                  <a:lnTo>
                    <a:pt x="502"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91" name="Freeform 44"/>
            <p:cNvSpPr>
              <a:spLocks/>
            </p:cNvSpPr>
            <p:nvPr/>
          </p:nvSpPr>
          <p:spPr bwMode="auto">
            <a:xfrm flipH="1">
              <a:off x="4876" y="2096"/>
              <a:ext cx="556" cy="606"/>
            </a:xfrm>
            <a:custGeom>
              <a:avLst/>
              <a:gdLst>
                <a:gd name="T0" fmla="*/ 535 w 556"/>
                <a:gd name="T1" fmla="*/ 0 h 606"/>
                <a:gd name="T2" fmla="*/ 556 w 556"/>
                <a:gd name="T3" fmla="*/ 0 h 606"/>
                <a:gd name="T4" fmla="*/ 52 w 556"/>
                <a:gd name="T5" fmla="*/ 606 h 606"/>
                <a:gd name="T6" fmla="*/ 0 w 556"/>
                <a:gd name="T7" fmla="*/ 606 h 606"/>
                <a:gd name="T8" fmla="*/ 535 w 55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606">
                  <a:moveTo>
                    <a:pt x="535" y="0"/>
                  </a:moveTo>
                  <a:lnTo>
                    <a:pt x="556" y="0"/>
                  </a:lnTo>
                  <a:lnTo>
                    <a:pt x="52" y="606"/>
                  </a:lnTo>
                  <a:lnTo>
                    <a:pt x="0" y="606"/>
                  </a:lnTo>
                  <a:lnTo>
                    <a:pt x="535"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92" name="Freeform 45"/>
            <p:cNvSpPr>
              <a:spLocks/>
            </p:cNvSpPr>
            <p:nvPr/>
          </p:nvSpPr>
          <p:spPr bwMode="auto">
            <a:xfrm flipH="1">
              <a:off x="4912" y="2096"/>
              <a:ext cx="589" cy="606"/>
            </a:xfrm>
            <a:custGeom>
              <a:avLst/>
              <a:gdLst>
                <a:gd name="T0" fmla="*/ 574 w 589"/>
                <a:gd name="T1" fmla="*/ 1 h 606"/>
                <a:gd name="T2" fmla="*/ 589 w 589"/>
                <a:gd name="T3" fmla="*/ 0 h 606"/>
                <a:gd name="T4" fmla="*/ 52 w 589"/>
                <a:gd name="T5" fmla="*/ 606 h 606"/>
                <a:gd name="T6" fmla="*/ 0 w 589"/>
                <a:gd name="T7" fmla="*/ 606 h 606"/>
                <a:gd name="T8" fmla="*/ 574 w 589"/>
                <a:gd name="T9" fmla="*/ 1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9" h="606">
                  <a:moveTo>
                    <a:pt x="574" y="1"/>
                  </a:moveTo>
                  <a:lnTo>
                    <a:pt x="589" y="0"/>
                  </a:lnTo>
                  <a:lnTo>
                    <a:pt x="52" y="606"/>
                  </a:lnTo>
                  <a:lnTo>
                    <a:pt x="0" y="606"/>
                  </a:lnTo>
                  <a:lnTo>
                    <a:pt x="574" y="1"/>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93" name="Freeform 46"/>
            <p:cNvSpPr>
              <a:spLocks/>
            </p:cNvSpPr>
            <p:nvPr/>
          </p:nvSpPr>
          <p:spPr bwMode="auto">
            <a:xfrm flipH="1">
              <a:off x="4937" y="2094"/>
              <a:ext cx="630" cy="607"/>
            </a:xfrm>
            <a:custGeom>
              <a:avLst/>
              <a:gdLst>
                <a:gd name="T0" fmla="*/ 618 w 630"/>
                <a:gd name="T1" fmla="*/ 0 h 607"/>
                <a:gd name="T2" fmla="*/ 630 w 630"/>
                <a:gd name="T3" fmla="*/ 2 h 607"/>
                <a:gd name="T4" fmla="*/ 52 w 630"/>
                <a:gd name="T5" fmla="*/ 607 h 607"/>
                <a:gd name="T6" fmla="*/ 0 w 630"/>
                <a:gd name="T7" fmla="*/ 607 h 607"/>
                <a:gd name="T8" fmla="*/ 618 w 630"/>
                <a:gd name="T9" fmla="*/ 0 h 6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0" h="607">
                  <a:moveTo>
                    <a:pt x="618" y="0"/>
                  </a:moveTo>
                  <a:lnTo>
                    <a:pt x="630" y="2"/>
                  </a:lnTo>
                  <a:lnTo>
                    <a:pt x="52" y="607"/>
                  </a:lnTo>
                  <a:lnTo>
                    <a:pt x="0" y="607"/>
                  </a:lnTo>
                  <a:lnTo>
                    <a:pt x="618"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94" name="Freeform 47"/>
            <p:cNvSpPr>
              <a:spLocks/>
            </p:cNvSpPr>
            <p:nvPr/>
          </p:nvSpPr>
          <p:spPr bwMode="auto">
            <a:xfrm flipH="1">
              <a:off x="4961" y="2093"/>
              <a:ext cx="673" cy="608"/>
            </a:xfrm>
            <a:custGeom>
              <a:avLst/>
              <a:gdLst>
                <a:gd name="T0" fmla="*/ 659 w 673"/>
                <a:gd name="T1" fmla="*/ 0 h 608"/>
                <a:gd name="T2" fmla="*/ 673 w 673"/>
                <a:gd name="T3" fmla="*/ 1 h 608"/>
                <a:gd name="T4" fmla="*/ 52 w 673"/>
                <a:gd name="T5" fmla="*/ 608 h 608"/>
                <a:gd name="T6" fmla="*/ 0 w 673"/>
                <a:gd name="T7" fmla="*/ 608 h 608"/>
                <a:gd name="T8" fmla="*/ 659 w 673"/>
                <a:gd name="T9" fmla="*/ 0 h 6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3" h="608">
                  <a:moveTo>
                    <a:pt x="659" y="0"/>
                  </a:moveTo>
                  <a:lnTo>
                    <a:pt x="673" y="1"/>
                  </a:lnTo>
                  <a:lnTo>
                    <a:pt x="52" y="608"/>
                  </a:lnTo>
                  <a:lnTo>
                    <a:pt x="0" y="608"/>
                  </a:lnTo>
                  <a:lnTo>
                    <a:pt x="659"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95" name="Freeform 48"/>
            <p:cNvSpPr>
              <a:spLocks/>
            </p:cNvSpPr>
            <p:nvPr/>
          </p:nvSpPr>
          <p:spPr bwMode="auto">
            <a:xfrm flipH="1">
              <a:off x="4984" y="2090"/>
              <a:ext cx="715" cy="611"/>
            </a:xfrm>
            <a:custGeom>
              <a:avLst/>
              <a:gdLst>
                <a:gd name="T0" fmla="*/ 702 w 715"/>
                <a:gd name="T1" fmla="*/ 0 h 611"/>
                <a:gd name="T2" fmla="*/ 715 w 715"/>
                <a:gd name="T3" fmla="*/ 0 h 611"/>
                <a:gd name="T4" fmla="*/ 52 w 715"/>
                <a:gd name="T5" fmla="*/ 611 h 611"/>
                <a:gd name="T6" fmla="*/ 0 w 715"/>
                <a:gd name="T7" fmla="*/ 611 h 611"/>
                <a:gd name="T8" fmla="*/ 702 w 715"/>
                <a:gd name="T9" fmla="*/ 0 h 6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5" h="611">
                  <a:moveTo>
                    <a:pt x="702" y="0"/>
                  </a:moveTo>
                  <a:lnTo>
                    <a:pt x="715" y="0"/>
                  </a:lnTo>
                  <a:lnTo>
                    <a:pt x="52" y="611"/>
                  </a:lnTo>
                  <a:lnTo>
                    <a:pt x="0" y="611"/>
                  </a:lnTo>
                  <a:lnTo>
                    <a:pt x="702"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96" name="Freeform 49"/>
            <p:cNvSpPr>
              <a:spLocks/>
            </p:cNvSpPr>
            <p:nvPr/>
          </p:nvSpPr>
          <p:spPr bwMode="auto">
            <a:xfrm>
              <a:off x="5012" y="2096"/>
              <a:ext cx="759" cy="607"/>
            </a:xfrm>
            <a:custGeom>
              <a:avLst/>
              <a:gdLst>
                <a:gd name="T0" fmla="*/ 21 w 759"/>
                <a:gd name="T1" fmla="*/ 0 h 607"/>
                <a:gd name="T2" fmla="*/ 0 w 759"/>
                <a:gd name="T3" fmla="*/ 0 h 607"/>
                <a:gd name="T4" fmla="*/ 697 w 759"/>
                <a:gd name="T5" fmla="*/ 605 h 607"/>
                <a:gd name="T6" fmla="*/ 759 w 759"/>
                <a:gd name="T7" fmla="*/ 607 h 607"/>
                <a:gd name="T8" fmla="*/ 21 w 759"/>
                <a:gd name="T9" fmla="*/ 0 h 6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9" h="607">
                  <a:moveTo>
                    <a:pt x="21" y="0"/>
                  </a:moveTo>
                  <a:lnTo>
                    <a:pt x="0" y="0"/>
                  </a:lnTo>
                  <a:lnTo>
                    <a:pt x="697" y="605"/>
                  </a:lnTo>
                  <a:lnTo>
                    <a:pt x="759" y="607"/>
                  </a:lnTo>
                  <a:lnTo>
                    <a:pt x="21"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795" name="Group 50"/>
          <p:cNvGrpSpPr>
            <a:grpSpLocks/>
          </p:cNvGrpSpPr>
          <p:nvPr/>
        </p:nvGrpSpPr>
        <p:grpSpPr bwMode="auto">
          <a:xfrm rot="10800000">
            <a:off x="5783263" y="1450975"/>
            <a:ext cx="852487" cy="3865563"/>
            <a:chOff x="1284" y="1491"/>
            <a:chExt cx="601" cy="2435"/>
          </a:xfrm>
        </p:grpSpPr>
        <p:sp>
          <p:nvSpPr>
            <p:cNvPr id="34070" name="Freeform 51"/>
            <p:cNvSpPr>
              <a:spLocks/>
            </p:cNvSpPr>
            <p:nvPr/>
          </p:nvSpPr>
          <p:spPr bwMode="auto">
            <a:xfrm>
              <a:off x="1348" y="1492"/>
              <a:ext cx="537" cy="2434"/>
            </a:xfrm>
            <a:custGeom>
              <a:avLst/>
              <a:gdLst>
                <a:gd name="T0" fmla="*/ 535 w 537"/>
                <a:gd name="T1" fmla="*/ 1772 h 2434"/>
                <a:gd name="T2" fmla="*/ 537 w 537"/>
                <a:gd name="T3" fmla="*/ 638 h 2434"/>
                <a:gd name="T4" fmla="*/ 0 w 537"/>
                <a:gd name="T5" fmla="*/ 0 h 2434"/>
                <a:gd name="T6" fmla="*/ 0 w 537"/>
                <a:gd name="T7" fmla="*/ 2434 h 2434"/>
                <a:gd name="T8" fmla="*/ 535 w 537"/>
                <a:gd name="T9" fmla="*/ 1772 h 2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7" h="2434">
                  <a:moveTo>
                    <a:pt x="535" y="1772"/>
                  </a:moveTo>
                  <a:lnTo>
                    <a:pt x="537" y="638"/>
                  </a:lnTo>
                  <a:lnTo>
                    <a:pt x="0" y="0"/>
                  </a:lnTo>
                  <a:lnTo>
                    <a:pt x="0" y="2434"/>
                  </a:lnTo>
                  <a:lnTo>
                    <a:pt x="535" y="1772"/>
                  </a:lnTo>
                  <a:close/>
                </a:path>
              </a:pathLst>
            </a:custGeom>
            <a:solidFill>
              <a:srgbClr val="F1F1F1"/>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71" name="Freeform 52"/>
            <p:cNvSpPr>
              <a:spLocks/>
            </p:cNvSpPr>
            <p:nvPr/>
          </p:nvSpPr>
          <p:spPr bwMode="auto">
            <a:xfrm>
              <a:off x="1284" y="1491"/>
              <a:ext cx="66" cy="2434"/>
            </a:xfrm>
            <a:custGeom>
              <a:avLst/>
              <a:gdLst>
                <a:gd name="T0" fmla="*/ 66 w 66"/>
                <a:gd name="T1" fmla="*/ 0 h 2434"/>
                <a:gd name="T2" fmla="*/ 0 w 66"/>
                <a:gd name="T3" fmla="*/ 3 h 2434"/>
                <a:gd name="T4" fmla="*/ 3 w 66"/>
                <a:gd name="T5" fmla="*/ 2430 h 2434"/>
                <a:gd name="T6" fmla="*/ 60 w 66"/>
                <a:gd name="T7" fmla="*/ 2434 h 2434"/>
                <a:gd name="T8" fmla="*/ 66 w 66"/>
                <a:gd name="T9" fmla="*/ 0 h 2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2434">
                  <a:moveTo>
                    <a:pt x="66" y="0"/>
                  </a:moveTo>
                  <a:lnTo>
                    <a:pt x="0" y="3"/>
                  </a:lnTo>
                  <a:lnTo>
                    <a:pt x="3" y="2430"/>
                  </a:lnTo>
                  <a:lnTo>
                    <a:pt x="60" y="2434"/>
                  </a:lnTo>
                  <a:lnTo>
                    <a:pt x="66"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796" name="Group 53"/>
          <p:cNvGrpSpPr>
            <a:grpSpLocks/>
          </p:cNvGrpSpPr>
          <p:nvPr/>
        </p:nvGrpSpPr>
        <p:grpSpPr bwMode="auto">
          <a:xfrm>
            <a:off x="2379663" y="1450975"/>
            <a:ext cx="965200" cy="3863975"/>
            <a:chOff x="1443" y="952"/>
            <a:chExt cx="704" cy="2862"/>
          </a:xfrm>
        </p:grpSpPr>
        <p:sp>
          <p:nvSpPr>
            <p:cNvPr id="34012" name="Rectangle 54"/>
            <p:cNvSpPr>
              <a:spLocks noChangeArrowheads="1"/>
            </p:cNvSpPr>
            <p:nvPr/>
          </p:nvSpPr>
          <p:spPr bwMode="auto">
            <a:xfrm>
              <a:off x="1443" y="952"/>
              <a:ext cx="64" cy="286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4013" name="Freeform 55"/>
            <p:cNvSpPr>
              <a:spLocks/>
            </p:cNvSpPr>
            <p:nvPr/>
          </p:nvSpPr>
          <p:spPr bwMode="auto">
            <a:xfrm>
              <a:off x="1507" y="956"/>
              <a:ext cx="640" cy="2858"/>
            </a:xfrm>
            <a:custGeom>
              <a:avLst/>
              <a:gdLst>
                <a:gd name="T0" fmla="*/ 1 w 640"/>
                <a:gd name="T1" fmla="*/ 0 h 2858"/>
                <a:gd name="T2" fmla="*/ 640 w 640"/>
                <a:gd name="T3" fmla="*/ 792 h 2858"/>
                <a:gd name="T4" fmla="*/ 631 w 640"/>
                <a:gd name="T5" fmla="*/ 2099 h 2858"/>
                <a:gd name="T6" fmla="*/ 0 w 640"/>
                <a:gd name="T7" fmla="*/ 2858 h 28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0" h="2858">
                  <a:moveTo>
                    <a:pt x="1" y="0"/>
                  </a:moveTo>
                  <a:lnTo>
                    <a:pt x="640" y="792"/>
                  </a:lnTo>
                  <a:lnTo>
                    <a:pt x="631" y="2099"/>
                  </a:lnTo>
                  <a:lnTo>
                    <a:pt x="0" y="2858"/>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4014" name="Group 56"/>
            <p:cNvGrpSpPr>
              <a:grpSpLocks/>
            </p:cNvGrpSpPr>
            <p:nvPr/>
          </p:nvGrpSpPr>
          <p:grpSpPr bwMode="auto">
            <a:xfrm>
              <a:off x="1547" y="1062"/>
              <a:ext cx="40" cy="2675"/>
              <a:chOff x="1512" y="1216"/>
              <a:chExt cx="40" cy="2675"/>
            </a:xfrm>
          </p:grpSpPr>
          <p:sp>
            <p:nvSpPr>
              <p:cNvPr id="34067" name="Freeform 57"/>
              <p:cNvSpPr>
                <a:spLocks/>
              </p:cNvSpPr>
              <p:nvPr/>
            </p:nvSpPr>
            <p:spPr bwMode="auto">
              <a:xfrm>
                <a:off x="1512" y="1216"/>
                <a:ext cx="39" cy="2675"/>
              </a:xfrm>
              <a:custGeom>
                <a:avLst/>
                <a:gdLst>
                  <a:gd name="T0" fmla="*/ 6 w 39"/>
                  <a:gd name="T1" fmla="*/ 0 h 2675"/>
                  <a:gd name="T2" fmla="*/ 36 w 39"/>
                  <a:gd name="T3" fmla="*/ 38 h 2675"/>
                  <a:gd name="T4" fmla="*/ 39 w 39"/>
                  <a:gd name="T5" fmla="*/ 2618 h 2675"/>
                  <a:gd name="T6" fmla="*/ 0 w 39"/>
                  <a:gd name="T7" fmla="*/ 2675 h 2675"/>
                  <a:gd name="T8" fmla="*/ 6 w 39"/>
                  <a:gd name="T9" fmla="*/ 0 h 2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675">
                    <a:moveTo>
                      <a:pt x="6" y="0"/>
                    </a:moveTo>
                    <a:lnTo>
                      <a:pt x="36" y="38"/>
                    </a:lnTo>
                    <a:lnTo>
                      <a:pt x="39" y="2618"/>
                    </a:lnTo>
                    <a:lnTo>
                      <a:pt x="0" y="2675"/>
                    </a:lnTo>
                    <a:lnTo>
                      <a:pt x="6"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68" name="Freeform 58"/>
              <p:cNvSpPr>
                <a:spLocks/>
              </p:cNvSpPr>
              <p:nvPr/>
            </p:nvSpPr>
            <p:spPr bwMode="auto">
              <a:xfrm>
                <a:off x="1513" y="3840"/>
                <a:ext cx="39" cy="1"/>
              </a:xfrm>
              <a:custGeom>
                <a:avLst/>
                <a:gdLst>
                  <a:gd name="T0" fmla="*/ 39 w 39"/>
                  <a:gd name="T1" fmla="*/ 0 h 1"/>
                  <a:gd name="T2" fmla="*/ 38 w 39"/>
                  <a:gd name="T3" fmla="*/ 0 h 1"/>
                  <a:gd name="T4" fmla="*/ 17 w 39"/>
                  <a:gd name="T5" fmla="*/ 0 h 1"/>
                  <a:gd name="T6" fmla="*/ 0 w 39"/>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1">
                    <a:moveTo>
                      <a:pt x="39" y="0"/>
                    </a:moveTo>
                    <a:lnTo>
                      <a:pt x="38" y="0"/>
                    </a:lnTo>
                    <a:lnTo>
                      <a:pt x="17" y="0"/>
                    </a:lnTo>
                    <a:lnTo>
                      <a:pt x="0" y="1"/>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69" name="Line 59"/>
              <p:cNvSpPr>
                <a:spLocks noChangeShapeType="1"/>
              </p:cNvSpPr>
              <p:nvPr/>
            </p:nvSpPr>
            <p:spPr bwMode="auto">
              <a:xfrm flipH="1">
                <a:off x="1518" y="1257"/>
                <a:ext cx="3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015" name="Group 60"/>
            <p:cNvGrpSpPr>
              <a:grpSpLocks/>
            </p:cNvGrpSpPr>
            <p:nvPr/>
          </p:nvGrpSpPr>
          <p:grpSpPr bwMode="auto">
            <a:xfrm>
              <a:off x="1599" y="1113"/>
              <a:ext cx="36" cy="2561"/>
              <a:chOff x="1512" y="1216"/>
              <a:chExt cx="40" cy="2675"/>
            </a:xfrm>
          </p:grpSpPr>
          <p:sp>
            <p:nvSpPr>
              <p:cNvPr id="34064" name="Freeform 61"/>
              <p:cNvSpPr>
                <a:spLocks/>
              </p:cNvSpPr>
              <p:nvPr/>
            </p:nvSpPr>
            <p:spPr bwMode="auto">
              <a:xfrm>
                <a:off x="1512" y="1216"/>
                <a:ext cx="39" cy="2675"/>
              </a:xfrm>
              <a:custGeom>
                <a:avLst/>
                <a:gdLst>
                  <a:gd name="T0" fmla="*/ 6 w 39"/>
                  <a:gd name="T1" fmla="*/ 0 h 2675"/>
                  <a:gd name="T2" fmla="*/ 36 w 39"/>
                  <a:gd name="T3" fmla="*/ 38 h 2675"/>
                  <a:gd name="T4" fmla="*/ 39 w 39"/>
                  <a:gd name="T5" fmla="*/ 2618 h 2675"/>
                  <a:gd name="T6" fmla="*/ 0 w 39"/>
                  <a:gd name="T7" fmla="*/ 2675 h 2675"/>
                  <a:gd name="T8" fmla="*/ 6 w 39"/>
                  <a:gd name="T9" fmla="*/ 0 h 2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675">
                    <a:moveTo>
                      <a:pt x="6" y="0"/>
                    </a:moveTo>
                    <a:lnTo>
                      <a:pt x="36" y="38"/>
                    </a:lnTo>
                    <a:lnTo>
                      <a:pt x="39" y="2618"/>
                    </a:lnTo>
                    <a:lnTo>
                      <a:pt x="0" y="2675"/>
                    </a:lnTo>
                    <a:lnTo>
                      <a:pt x="6"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65" name="Freeform 62"/>
              <p:cNvSpPr>
                <a:spLocks/>
              </p:cNvSpPr>
              <p:nvPr/>
            </p:nvSpPr>
            <p:spPr bwMode="auto">
              <a:xfrm>
                <a:off x="1513" y="3840"/>
                <a:ext cx="39" cy="1"/>
              </a:xfrm>
              <a:custGeom>
                <a:avLst/>
                <a:gdLst>
                  <a:gd name="T0" fmla="*/ 39 w 39"/>
                  <a:gd name="T1" fmla="*/ 0 h 1"/>
                  <a:gd name="T2" fmla="*/ 38 w 39"/>
                  <a:gd name="T3" fmla="*/ 0 h 1"/>
                  <a:gd name="T4" fmla="*/ 17 w 39"/>
                  <a:gd name="T5" fmla="*/ 0 h 1"/>
                  <a:gd name="T6" fmla="*/ 0 w 39"/>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1">
                    <a:moveTo>
                      <a:pt x="39" y="0"/>
                    </a:moveTo>
                    <a:lnTo>
                      <a:pt x="38" y="0"/>
                    </a:lnTo>
                    <a:lnTo>
                      <a:pt x="17" y="0"/>
                    </a:lnTo>
                    <a:lnTo>
                      <a:pt x="0" y="1"/>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66" name="Line 63"/>
              <p:cNvSpPr>
                <a:spLocks noChangeShapeType="1"/>
              </p:cNvSpPr>
              <p:nvPr/>
            </p:nvSpPr>
            <p:spPr bwMode="auto">
              <a:xfrm flipH="1">
                <a:off x="1518" y="1257"/>
                <a:ext cx="3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016" name="Group 64"/>
            <p:cNvGrpSpPr>
              <a:grpSpLocks/>
            </p:cNvGrpSpPr>
            <p:nvPr/>
          </p:nvGrpSpPr>
          <p:grpSpPr bwMode="auto">
            <a:xfrm>
              <a:off x="1649" y="1164"/>
              <a:ext cx="34" cy="2444"/>
              <a:chOff x="1512" y="1216"/>
              <a:chExt cx="40" cy="2675"/>
            </a:xfrm>
          </p:grpSpPr>
          <p:sp>
            <p:nvSpPr>
              <p:cNvPr id="34061" name="Freeform 65"/>
              <p:cNvSpPr>
                <a:spLocks/>
              </p:cNvSpPr>
              <p:nvPr/>
            </p:nvSpPr>
            <p:spPr bwMode="auto">
              <a:xfrm>
                <a:off x="1512" y="1216"/>
                <a:ext cx="39" cy="2675"/>
              </a:xfrm>
              <a:custGeom>
                <a:avLst/>
                <a:gdLst>
                  <a:gd name="T0" fmla="*/ 6 w 39"/>
                  <a:gd name="T1" fmla="*/ 0 h 2675"/>
                  <a:gd name="T2" fmla="*/ 36 w 39"/>
                  <a:gd name="T3" fmla="*/ 38 h 2675"/>
                  <a:gd name="T4" fmla="*/ 39 w 39"/>
                  <a:gd name="T5" fmla="*/ 2618 h 2675"/>
                  <a:gd name="T6" fmla="*/ 0 w 39"/>
                  <a:gd name="T7" fmla="*/ 2675 h 2675"/>
                  <a:gd name="T8" fmla="*/ 6 w 39"/>
                  <a:gd name="T9" fmla="*/ 0 h 2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675">
                    <a:moveTo>
                      <a:pt x="6" y="0"/>
                    </a:moveTo>
                    <a:lnTo>
                      <a:pt x="36" y="38"/>
                    </a:lnTo>
                    <a:lnTo>
                      <a:pt x="39" y="2618"/>
                    </a:lnTo>
                    <a:lnTo>
                      <a:pt x="0" y="2675"/>
                    </a:lnTo>
                    <a:lnTo>
                      <a:pt x="6"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62" name="Freeform 66"/>
              <p:cNvSpPr>
                <a:spLocks/>
              </p:cNvSpPr>
              <p:nvPr/>
            </p:nvSpPr>
            <p:spPr bwMode="auto">
              <a:xfrm>
                <a:off x="1513" y="3840"/>
                <a:ext cx="39" cy="1"/>
              </a:xfrm>
              <a:custGeom>
                <a:avLst/>
                <a:gdLst>
                  <a:gd name="T0" fmla="*/ 39 w 39"/>
                  <a:gd name="T1" fmla="*/ 0 h 1"/>
                  <a:gd name="T2" fmla="*/ 38 w 39"/>
                  <a:gd name="T3" fmla="*/ 0 h 1"/>
                  <a:gd name="T4" fmla="*/ 17 w 39"/>
                  <a:gd name="T5" fmla="*/ 0 h 1"/>
                  <a:gd name="T6" fmla="*/ 0 w 39"/>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1">
                    <a:moveTo>
                      <a:pt x="39" y="0"/>
                    </a:moveTo>
                    <a:lnTo>
                      <a:pt x="38" y="0"/>
                    </a:lnTo>
                    <a:lnTo>
                      <a:pt x="17" y="0"/>
                    </a:lnTo>
                    <a:lnTo>
                      <a:pt x="0" y="1"/>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63" name="Line 67"/>
              <p:cNvSpPr>
                <a:spLocks noChangeShapeType="1"/>
              </p:cNvSpPr>
              <p:nvPr/>
            </p:nvSpPr>
            <p:spPr bwMode="auto">
              <a:xfrm flipH="1">
                <a:off x="1518" y="1257"/>
                <a:ext cx="3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017" name="Group 68"/>
            <p:cNvGrpSpPr>
              <a:grpSpLocks/>
            </p:cNvGrpSpPr>
            <p:nvPr/>
          </p:nvGrpSpPr>
          <p:grpSpPr bwMode="auto">
            <a:xfrm>
              <a:off x="1697" y="1230"/>
              <a:ext cx="31" cy="2327"/>
              <a:chOff x="1512" y="1216"/>
              <a:chExt cx="40" cy="2675"/>
            </a:xfrm>
          </p:grpSpPr>
          <p:sp>
            <p:nvSpPr>
              <p:cNvPr id="34058" name="Freeform 69"/>
              <p:cNvSpPr>
                <a:spLocks/>
              </p:cNvSpPr>
              <p:nvPr/>
            </p:nvSpPr>
            <p:spPr bwMode="auto">
              <a:xfrm>
                <a:off x="1512" y="1216"/>
                <a:ext cx="39" cy="2675"/>
              </a:xfrm>
              <a:custGeom>
                <a:avLst/>
                <a:gdLst>
                  <a:gd name="T0" fmla="*/ 6 w 39"/>
                  <a:gd name="T1" fmla="*/ 0 h 2675"/>
                  <a:gd name="T2" fmla="*/ 36 w 39"/>
                  <a:gd name="T3" fmla="*/ 38 h 2675"/>
                  <a:gd name="T4" fmla="*/ 39 w 39"/>
                  <a:gd name="T5" fmla="*/ 2618 h 2675"/>
                  <a:gd name="T6" fmla="*/ 0 w 39"/>
                  <a:gd name="T7" fmla="*/ 2675 h 2675"/>
                  <a:gd name="T8" fmla="*/ 6 w 39"/>
                  <a:gd name="T9" fmla="*/ 0 h 2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675">
                    <a:moveTo>
                      <a:pt x="6" y="0"/>
                    </a:moveTo>
                    <a:lnTo>
                      <a:pt x="36" y="38"/>
                    </a:lnTo>
                    <a:lnTo>
                      <a:pt x="39" y="2618"/>
                    </a:lnTo>
                    <a:lnTo>
                      <a:pt x="0" y="2675"/>
                    </a:lnTo>
                    <a:lnTo>
                      <a:pt x="6"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59" name="Freeform 70"/>
              <p:cNvSpPr>
                <a:spLocks/>
              </p:cNvSpPr>
              <p:nvPr/>
            </p:nvSpPr>
            <p:spPr bwMode="auto">
              <a:xfrm>
                <a:off x="1513" y="3840"/>
                <a:ext cx="39" cy="1"/>
              </a:xfrm>
              <a:custGeom>
                <a:avLst/>
                <a:gdLst>
                  <a:gd name="T0" fmla="*/ 39 w 39"/>
                  <a:gd name="T1" fmla="*/ 0 h 1"/>
                  <a:gd name="T2" fmla="*/ 38 w 39"/>
                  <a:gd name="T3" fmla="*/ 0 h 1"/>
                  <a:gd name="T4" fmla="*/ 17 w 39"/>
                  <a:gd name="T5" fmla="*/ 0 h 1"/>
                  <a:gd name="T6" fmla="*/ 0 w 39"/>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1">
                    <a:moveTo>
                      <a:pt x="39" y="0"/>
                    </a:moveTo>
                    <a:lnTo>
                      <a:pt x="38" y="0"/>
                    </a:lnTo>
                    <a:lnTo>
                      <a:pt x="17" y="0"/>
                    </a:lnTo>
                    <a:lnTo>
                      <a:pt x="0" y="1"/>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60" name="Line 71"/>
              <p:cNvSpPr>
                <a:spLocks noChangeShapeType="1"/>
              </p:cNvSpPr>
              <p:nvPr/>
            </p:nvSpPr>
            <p:spPr bwMode="auto">
              <a:xfrm flipH="1">
                <a:off x="1518" y="1257"/>
                <a:ext cx="3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018" name="Group 72"/>
            <p:cNvGrpSpPr>
              <a:grpSpLocks/>
            </p:cNvGrpSpPr>
            <p:nvPr/>
          </p:nvGrpSpPr>
          <p:grpSpPr bwMode="auto">
            <a:xfrm>
              <a:off x="1745" y="1290"/>
              <a:ext cx="27" cy="2207"/>
              <a:chOff x="1512" y="1216"/>
              <a:chExt cx="40" cy="2675"/>
            </a:xfrm>
          </p:grpSpPr>
          <p:sp>
            <p:nvSpPr>
              <p:cNvPr id="34055" name="Freeform 73"/>
              <p:cNvSpPr>
                <a:spLocks/>
              </p:cNvSpPr>
              <p:nvPr/>
            </p:nvSpPr>
            <p:spPr bwMode="auto">
              <a:xfrm>
                <a:off x="1512" y="1216"/>
                <a:ext cx="39" cy="2675"/>
              </a:xfrm>
              <a:custGeom>
                <a:avLst/>
                <a:gdLst>
                  <a:gd name="T0" fmla="*/ 6 w 39"/>
                  <a:gd name="T1" fmla="*/ 0 h 2675"/>
                  <a:gd name="T2" fmla="*/ 36 w 39"/>
                  <a:gd name="T3" fmla="*/ 38 h 2675"/>
                  <a:gd name="T4" fmla="*/ 39 w 39"/>
                  <a:gd name="T5" fmla="*/ 2618 h 2675"/>
                  <a:gd name="T6" fmla="*/ 0 w 39"/>
                  <a:gd name="T7" fmla="*/ 2675 h 2675"/>
                  <a:gd name="T8" fmla="*/ 6 w 39"/>
                  <a:gd name="T9" fmla="*/ 0 h 2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675">
                    <a:moveTo>
                      <a:pt x="6" y="0"/>
                    </a:moveTo>
                    <a:lnTo>
                      <a:pt x="36" y="38"/>
                    </a:lnTo>
                    <a:lnTo>
                      <a:pt x="39" y="2618"/>
                    </a:lnTo>
                    <a:lnTo>
                      <a:pt x="0" y="2675"/>
                    </a:lnTo>
                    <a:lnTo>
                      <a:pt x="6"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56" name="Freeform 74"/>
              <p:cNvSpPr>
                <a:spLocks/>
              </p:cNvSpPr>
              <p:nvPr/>
            </p:nvSpPr>
            <p:spPr bwMode="auto">
              <a:xfrm>
                <a:off x="1513" y="3840"/>
                <a:ext cx="39" cy="1"/>
              </a:xfrm>
              <a:custGeom>
                <a:avLst/>
                <a:gdLst>
                  <a:gd name="T0" fmla="*/ 39 w 39"/>
                  <a:gd name="T1" fmla="*/ 0 h 1"/>
                  <a:gd name="T2" fmla="*/ 38 w 39"/>
                  <a:gd name="T3" fmla="*/ 0 h 1"/>
                  <a:gd name="T4" fmla="*/ 17 w 39"/>
                  <a:gd name="T5" fmla="*/ 0 h 1"/>
                  <a:gd name="T6" fmla="*/ 0 w 39"/>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1">
                    <a:moveTo>
                      <a:pt x="39" y="0"/>
                    </a:moveTo>
                    <a:lnTo>
                      <a:pt x="38" y="0"/>
                    </a:lnTo>
                    <a:lnTo>
                      <a:pt x="17" y="0"/>
                    </a:lnTo>
                    <a:lnTo>
                      <a:pt x="0" y="1"/>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57" name="Line 75"/>
              <p:cNvSpPr>
                <a:spLocks noChangeShapeType="1"/>
              </p:cNvSpPr>
              <p:nvPr/>
            </p:nvSpPr>
            <p:spPr bwMode="auto">
              <a:xfrm flipH="1">
                <a:off x="1518" y="1257"/>
                <a:ext cx="3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019" name="Group 76"/>
            <p:cNvGrpSpPr>
              <a:grpSpLocks/>
            </p:cNvGrpSpPr>
            <p:nvPr/>
          </p:nvGrpSpPr>
          <p:grpSpPr bwMode="auto">
            <a:xfrm>
              <a:off x="1787" y="1335"/>
              <a:ext cx="27" cy="2114"/>
              <a:chOff x="1512" y="1216"/>
              <a:chExt cx="40" cy="2675"/>
            </a:xfrm>
          </p:grpSpPr>
          <p:sp>
            <p:nvSpPr>
              <p:cNvPr id="34052" name="Freeform 77"/>
              <p:cNvSpPr>
                <a:spLocks/>
              </p:cNvSpPr>
              <p:nvPr/>
            </p:nvSpPr>
            <p:spPr bwMode="auto">
              <a:xfrm>
                <a:off x="1512" y="1216"/>
                <a:ext cx="39" cy="2675"/>
              </a:xfrm>
              <a:custGeom>
                <a:avLst/>
                <a:gdLst>
                  <a:gd name="T0" fmla="*/ 6 w 39"/>
                  <a:gd name="T1" fmla="*/ 0 h 2675"/>
                  <a:gd name="T2" fmla="*/ 36 w 39"/>
                  <a:gd name="T3" fmla="*/ 38 h 2675"/>
                  <a:gd name="T4" fmla="*/ 39 w 39"/>
                  <a:gd name="T5" fmla="*/ 2618 h 2675"/>
                  <a:gd name="T6" fmla="*/ 0 w 39"/>
                  <a:gd name="T7" fmla="*/ 2675 h 2675"/>
                  <a:gd name="T8" fmla="*/ 6 w 39"/>
                  <a:gd name="T9" fmla="*/ 0 h 2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675">
                    <a:moveTo>
                      <a:pt x="6" y="0"/>
                    </a:moveTo>
                    <a:lnTo>
                      <a:pt x="36" y="38"/>
                    </a:lnTo>
                    <a:lnTo>
                      <a:pt x="39" y="2618"/>
                    </a:lnTo>
                    <a:lnTo>
                      <a:pt x="0" y="2675"/>
                    </a:lnTo>
                    <a:lnTo>
                      <a:pt x="6"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53" name="Freeform 78"/>
              <p:cNvSpPr>
                <a:spLocks/>
              </p:cNvSpPr>
              <p:nvPr/>
            </p:nvSpPr>
            <p:spPr bwMode="auto">
              <a:xfrm>
                <a:off x="1513" y="3840"/>
                <a:ext cx="39" cy="1"/>
              </a:xfrm>
              <a:custGeom>
                <a:avLst/>
                <a:gdLst>
                  <a:gd name="T0" fmla="*/ 39 w 39"/>
                  <a:gd name="T1" fmla="*/ 0 h 1"/>
                  <a:gd name="T2" fmla="*/ 38 w 39"/>
                  <a:gd name="T3" fmla="*/ 0 h 1"/>
                  <a:gd name="T4" fmla="*/ 17 w 39"/>
                  <a:gd name="T5" fmla="*/ 0 h 1"/>
                  <a:gd name="T6" fmla="*/ 0 w 39"/>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1">
                    <a:moveTo>
                      <a:pt x="39" y="0"/>
                    </a:moveTo>
                    <a:lnTo>
                      <a:pt x="38" y="0"/>
                    </a:lnTo>
                    <a:lnTo>
                      <a:pt x="17" y="0"/>
                    </a:lnTo>
                    <a:lnTo>
                      <a:pt x="0" y="1"/>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54" name="Line 79"/>
              <p:cNvSpPr>
                <a:spLocks noChangeShapeType="1"/>
              </p:cNvSpPr>
              <p:nvPr/>
            </p:nvSpPr>
            <p:spPr bwMode="auto">
              <a:xfrm flipH="1">
                <a:off x="1518" y="1257"/>
                <a:ext cx="3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020" name="Group 80"/>
            <p:cNvGrpSpPr>
              <a:grpSpLocks/>
            </p:cNvGrpSpPr>
            <p:nvPr/>
          </p:nvGrpSpPr>
          <p:grpSpPr bwMode="auto">
            <a:xfrm>
              <a:off x="1829" y="1401"/>
              <a:ext cx="27" cy="2000"/>
              <a:chOff x="1512" y="1216"/>
              <a:chExt cx="40" cy="2675"/>
            </a:xfrm>
          </p:grpSpPr>
          <p:sp>
            <p:nvSpPr>
              <p:cNvPr id="34049" name="Freeform 81"/>
              <p:cNvSpPr>
                <a:spLocks/>
              </p:cNvSpPr>
              <p:nvPr/>
            </p:nvSpPr>
            <p:spPr bwMode="auto">
              <a:xfrm>
                <a:off x="1512" y="1216"/>
                <a:ext cx="39" cy="2675"/>
              </a:xfrm>
              <a:custGeom>
                <a:avLst/>
                <a:gdLst>
                  <a:gd name="T0" fmla="*/ 6 w 39"/>
                  <a:gd name="T1" fmla="*/ 0 h 2675"/>
                  <a:gd name="T2" fmla="*/ 36 w 39"/>
                  <a:gd name="T3" fmla="*/ 38 h 2675"/>
                  <a:gd name="T4" fmla="*/ 39 w 39"/>
                  <a:gd name="T5" fmla="*/ 2618 h 2675"/>
                  <a:gd name="T6" fmla="*/ 0 w 39"/>
                  <a:gd name="T7" fmla="*/ 2675 h 2675"/>
                  <a:gd name="T8" fmla="*/ 6 w 39"/>
                  <a:gd name="T9" fmla="*/ 0 h 2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675">
                    <a:moveTo>
                      <a:pt x="6" y="0"/>
                    </a:moveTo>
                    <a:lnTo>
                      <a:pt x="36" y="38"/>
                    </a:lnTo>
                    <a:lnTo>
                      <a:pt x="39" y="2618"/>
                    </a:lnTo>
                    <a:lnTo>
                      <a:pt x="0" y="2675"/>
                    </a:lnTo>
                    <a:lnTo>
                      <a:pt x="6"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50" name="Freeform 82"/>
              <p:cNvSpPr>
                <a:spLocks/>
              </p:cNvSpPr>
              <p:nvPr/>
            </p:nvSpPr>
            <p:spPr bwMode="auto">
              <a:xfrm>
                <a:off x="1513" y="3840"/>
                <a:ext cx="39" cy="1"/>
              </a:xfrm>
              <a:custGeom>
                <a:avLst/>
                <a:gdLst>
                  <a:gd name="T0" fmla="*/ 39 w 39"/>
                  <a:gd name="T1" fmla="*/ 0 h 1"/>
                  <a:gd name="T2" fmla="*/ 38 w 39"/>
                  <a:gd name="T3" fmla="*/ 0 h 1"/>
                  <a:gd name="T4" fmla="*/ 17 w 39"/>
                  <a:gd name="T5" fmla="*/ 0 h 1"/>
                  <a:gd name="T6" fmla="*/ 0 w 39"/>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1">
                    <a:moveTo>
                      <a:pt x="39" y="0"/>
                    </a:moveTo>
                    <a:lnTo>
                      <a:pt x="38" y="0"/>
                    </a:lnTo>
                    <a:lnTo>
                      <a:pt x="17" y="0"/>
                    </a:lnTo>
                    <a:lnTo>
                      <a:pt x="0" y="1"/>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51" name="Line 83"/>
              <p:cNvSpPr>
                <a:spLocks noChangeShapeType="1"/>
              </p:cNvSpPr>
              <p:nvPr/>
            </p:nvSpPr>
            <p:spPr bwMode="auto">
              <a:xfrm flipH="1">
                <a:off x="1518" y="1257"/>
                <a:ext cx="3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021" name="Group 84"/>
            <p:cNvGrpSpPr>
              <a:grpSpLocks/>
            </p:cNvGrpSpPr>
            <p:nvPr/>
          </p:nvGrpSpPr>
          <p:grpSpPr bwMode="auto">
            <a:xfrm>
              <a:off x="1865" y="1449"/>
              <a:ext cx="30" cy="1907"/>
              <a:chOff x="1512" y="1216"/>
              <a:chExt cx="40" cy="2675"/>
            </a:xfrm>
          </p:grpSpPr>
          <p:sp>
            <p:nvSpPr>
              <p:cNvPr id="34046" name="Freeform 85"/>
              <p:cNvSpPr>
                <a:spLocks/>
              </p:cNvSpPr>
              <p:nvPr/>
            </p:nvSpPr>
            <p:spPr bwMode="auto">
              <a:xfrm>
                <a:off x="1512" y="1216"/>
                <a:ext cx="39" cy="2675"/>
              </a:xfrm>
              <a:custGeom>
                <a:avLst/>
                <a:gdLst>
                  <a:gd name="T0" fmla="*/ 6 w 39"/>
                  <a:gd name="T1" fmla="*/ 0 h 2675"/>
                  <a:gd name="T2" fmla="*/ 36 w 39"/>
                  <a:gd name="T3" fmla="*/ 38 h 2675"/>
                  <a:gd name="T4" fmla="*/ 39 w 39"/>
                  <a:gd name="T5" fmla="*/ 2618 h 2675"/>
                  <a:gd name="T6" fmla="*/ 0 w 39"/>
                  <a:gd name="T7" fmla="*/ 2675 h 2675"/>
                  <a:gd name="T8" fmla="*/ 6 w 39"/>
                  <a:gd name="T9" fmla="*/ 0 h 2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675">
                    <a:moveTo>
                      <a:pt x="6" y="0"/>
                    </a:moveTo>
                    <a:lnTo>
                      <a:pt x="36" y="38"/>
                    </a:lnTo>
                    <a:lnTo>
                      <a:pt x="39" y="2618"/>
                    </a:lnTo>
                    <a:lnTo>
                      <a:pt x="0" y="2675"/>
                    </a:lnTo>
                    <a:lnTo>
                      <a:pt x="6"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47" name="Freeform 86"/>
              <p:cNvSpPr>
                <a:spLocks/>
              </p:cNvSpPr>
              <p:nvPr/>
            </p:nvSpPr>
            <p:spPr bwMode="auto">
              <a:xfrm>
                <a:off x="1513" y="3840"/>
                <a:ext cx="39" cy="1"/>
              </a:xfrm>
              <a:custGeom>
                <a:avLst/>
                <a:gdLst>
                  <a:gd name="T0" fmla="*/ 39 w 39"/>
                  <a:gd name="T1" fmla="*/ 0 h 1"/>
                  <a:gd name="T2" fmla="*/ 38 w 39"/>
                  <a:gd name="T3" fmla="*/ 0 h 1"/>
                  <a:gd name="T4" fmla="*/ 17 w 39"/>
                  <a:gd name="T5" fmla="*/ 0 h 1"/>
                  <a:gd name="T6" fmla="*/ 0 w 39"/>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1">
                    <a:moveTo>
                      <a:pt x="39" y="0"/>
                    </a:moveTo>
                    <a:lnTo>
                      <a:pt x="38" y="0"/>
                    </a:lnTo>
                    <a:lnTo>
                      <a:pt x="17" y="0"/>
                    </a:lnTo>
                    <a:lnTo>
                      <a:pt x="0" y="1"/>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48" name="Line 87"/>
              <p:cNvSpPr>
                <a:spLocks noChangeShapeType="1"/>
              </p:cNvSpPr>
              <p:nvPr/>
            </p:nvSpPr>
            <p:spPr bwMode="auto">
              <a:xfrm flipH="1">
                <a:off x="1518" y="1257"/>
                <a:ext cx="3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022" name="Group 88"/>
            <p:cNvGrpSpPr>
              <a:grpSpLocks/>
            </p:cNvGrpSpPr>
            <p:nvPr/>
          </p:nvGrpSpPr>
          <p:grpSpPr bwMode="auto">
            <a:xfrm>
              <a:off x="1904" y="1497"/>
              <a:ext cx="27" cy="1808"/>
              <a:chOff x="1512" y="1216"/>
              <a:chExt cx="40" cy="2675"/>
            </a:xfrm>
          </p:grpSpPr>
          <p:sp>
            <p:nvSpPr>
              <p:cNvPr id="34043" name="Freeform 89"/>
              <p:cNvSpPr>
                <a:spLocks/>
              </p:cNvSpPr>
              <p:nvPr/>
            </p:nvSpPr>
            <p:spPr bwMode="auto">
              <a:xfrm>
                <a:off x="1512" y="1216"/>
                <a:ext cx="39" cy="2675"/>
              </a:xfrm>
              <a:custGeom>
                <a:avLst/>
                <a:gdLst>
                  <a:gd name="T0" fmla="*/ 6 w 39"/>
                  <a:gd name="T1" fmla="*/ 0 h 2675"/>
                  <a:gd name="T2" fmla="*/ 36 w 39"/>
                  <a:gd name="T3" fmla="*/ 38 h 2675"/>
                  <a:gd name="T4" fmla="*/ 39 w 39"/>
                  <a:gd name="T5" fmla="*/ 2618 h 2675"/>
                  <a:gd name="T6" fmla="*/ 0 w 39"/>
                  <a:gd name="T7" fmla="*/ 2675 h 2675"/>
                  <a:gd name="T8" fmla="*/ 6 w 39"/>
                  <a:gd name="T9" fmla="*/ 0 h 2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675">
                    <a:moveTo>
                      <a:pt x="6" y="0"/>
                    </a:moveTo>
                    <a:lnTo>
                      <a:pt x="36" y="38"/>
                    </a:lnTo>
                    <a:lnTo>
                      <a:pt x="39" y="2618"/>
                    </a:lnTo>
                    <a:lnTo>
                      <a:pt x="0" y="2675"/>
                    </a:lnTo>
                    <a:lnTo>
                      <a:pt x="6"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44" name="Freeform 90"/>
              <p:cNvSpPr>
                <a:spLocks/>
              </p:cNvSpPr>
              <p:nvPr/>
            </p:nvSpPr>
            <p:spPr bwMode="auto">
              <a:xfrm>
                <a:off x="1513" y="3840"/>
                <a:ext cx="39" cy="1"/>
              </a:xfrm>
              <a:custGeom>
                <a:avLst/>
                <a:gdLst>
                  <a:gd name="T0" fmla="*/ 39 w 39"/>
                  <a:gd name="T1" fmla="*/ 0 h 1"/>
                  <a:gd name="T2" fmla="*/ 38 w 39"/>
                  <a:gd name="T3" fmla="*/ 0 h 1"/>
                  <a:gd name="T4" fmla="*/ 17 w 39"/>
                  <a:gd name="T5" fmla="*/ 0 h 1"/>
                  <a:gd name="T6" fmla="*/ 0 w 39"/>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1">
                    <a:moveTo>
                      <a:pt x="39" y="0"/>
                    </a:moveTo>
                    <a:lnTo>
                      <a:pt x="38" y="0"/>
                    </a:lnTo>
                    <a:lnTo>
                      <a:pt x="17" y="0"/>
                    </a:lnTo>
                    <a:lnTo>
                      <a:pt x="0" y="1"/>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45" name="Line 91"/>
              <p:cNvSpPr>
                <a:spLocks noChangeShapeType="1"/>
              </p:cNvSpPr>
              <p:nvPr/>
            </p:nvSpPr>
            <p:spPr bwMode="auto">
              <a:xfrm flipH="1">
                <a:off x="1518" y="1257"/>
                <a:ext cx="3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023" name="Group 92"/>
            <p:cNvGrpSpPr>
              <a:grpSpLocks/>
            </p:cNvGrpSpPr>
            <p:nvPr/>
          </p:nvGrpSpPr>
          <p:grpSpPr bwMode="auto">
            <a:xfrm>
              <a:off x="1940" y="1539"/>
              <a:ext cx="27" cy="1736"/>
              <a:chOff x="1512" y="1216"/>
              <a:chExt cx="40" cy="2675"/>
            </a:xfrm>
          </p:grpSpPr>
          <p:sp>
            <p:nvSpPr>
              <p:cNvPr id="34040" name="Freeform 93"/>
              <p:cNvSpPr>
                <a:spLocks/>
              </p:cNvSpPr>
              <p:nvPr/>
            </p:nvSpPr>
            <p:spPr bwMode="auto">
              <a:xfrm>
                <a:off x="1512" y="1216"/>
                <a:ext cx="39" cy="2675"/>
              </a:xfrm>
              <a:custGeom>
                <a:avLst/>
                <a:gdLst>
                  <a:gd name="T0" fmla="*/ 6 w 39"/>
                  <a:gd name="T1" fmla="*/ 0 h 2675"/>
                  <a:gd name="T2" fmla="*/ 36 w 39"/>
                  <a:gd name="T3" fmla="*/ 38 h 2675"/>
                  <a:gd name="T4" fmla="*/ 39 w 39"/>
                  <a:gd name="T5" fmla="*/ 2618 h 2675"/>
                  <a:gd name="T6" fmla="*/ 0 w 39"/>
                  <a:gd name="T7" fmla="*/ 2675 h 2675"/>
                  <a:gd name="T8" fmla="*/ 6 w 39"/>
                  <a:gd name="T9" fmla="*/ 0 h 2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675">
                    <a:moveTo>
                      <a:pt x="6" y="0"/>
                    </a:moveTo>
                    <a:lnTo>
                      <a:pt x="36" y="38"/>
                    </a:lnTo>
                    <a:lnTo>
                      <a:pt x="39" y="2618"/>
                    </a:lnTo>
                    <a:lnTo>
                      <a:pt x="0" y="2675"/>
                    </a:lnTo>
                    <a:lnTo>
                      <a:pt x="6"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41" name="Freeform 94"/>
              <p:cNvSpPr>
                <a:spLocks/>
              </p:cNvSpPr>
              <p:nvPr/>
            </p:nvSpPr>
            <p:spPr bwMode="auto">
              <a:xfrm>
                <a:off x="1513" y="3840"/>
                <a:ext cx="39" cy="1"/>
              </a:xfrm>
              <a:custGeom>
                <a:avLst/>
                <a:gdLst>
                  <a:gd name="T0" fmla="*/ 39 w 39"/>
                  <a:gd name="T1" fmla="*/ 0 h 1"/>
                  <a:gd name="T2" fmla="*/ 38 w 39"/>
                  <a:gd name="T3" fmla="*/ 0 h 1"/>
                  <a:gd name="T4" fmla="*/ 17 w 39"/>
                  <a:gd name="T5" fmla="*/ 0 h 1"/>
                  <a:gd name="T6" fmla="*/ 0 w 39"/>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1">
                    <a:moveTo>
                      <a:pt x="39" y="0"/>
                    </a:moveTo>
                    <a:lnTo>
                      <a:pt x="38" y="0"/>
                    </a:lnTo>
                    <a:lnTo>
                      <a:pt x="17" y="0"/>
                    </a:lnTo>
                    <a:lnTo>
                      <a:pt x="0" y="1"/>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42" name="Line 95"/>
              <p:cNvSpPr>
                <a:spLocks noChangeShapeType="1"/>
              </p:cNvSpPr>
              <p:nvPr/>
            </p:nvSpPr>
            <p:spPr bwMode="auto">
              <a:xfrm flipH="1">
                <a:off x="1518" y="1257"/>
                <a:ext cx="3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024" name="Group 96"/>
            <p:cNvGrpSpPr>
              <a:grpSpLocks/>
            </p:cNvGrpSpPr>
            <p:nvPr/>
          </p:nvGrpSpPr>
          <p:grpSpPr bwMode="auto">
            <a:xfrm>
              <a:off x="1976" y="1581"/>
              <a:ext cx="27" cy="1640"/>
              <a:chOff x="1512" y="1216"/>
              <a:chExt cx="40" cy="2675"/>
            </a:xfrm>
          </p:grpSpPr>
          <p:sp>
            <p:nvSpPr>
              <p:cNvPr id="34037" name="Freeform 97"/>
              <p:cNvSpPr>
                <a:spLocks/>
              </p:cNvSpPr>
              <p:nvPr/>
            </p:nvSpPr>
            <p:spPr bwMode="auto">
              <a:xfrm>
                <a:off x="1512" y="1216"/>
                <a:ext cx="39" cy="2675"/>
              </a:xfrm>
              <a:custGeom>
                <a:avLst/>
                <a:gdLst>
                  <a:gd name="T0" fmla="*/ 6 w 39"/>
                  <a:gd name="T1" fmla="*/ 0 h 2675"/>
                  <a:gd name="T2" fmla="*/ 36 w 39"/>
                  <a:gd name="T3" fmla="*/ 38 h 2675"/>
                  <a:gd name="T4" fmla="*/ 39 w 39"/>
                  <a:gd name="T5" fmla="*/ 2618 h 2675"/>
                  <a:gd name="T6" fmla="*/ 0 w 39"/>
                  <a:gd name="T7" fmla="*/ 2675 h 2675"/>
                  <a:gd name="T8" fmla="*/ 6 w 39"/>
                  <a:gd name="T9" fmla="*/ 0 h 2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675">
                    <a:moveTo>
                      <a:pt x="6" y="0"/>
                    </a:moveTo>
                    <a:lnTo>
                      <a:pt x="36" y="38"/>
                    </a:lnTo>
                    <a:lnTo>
                      <a:pt x="39" y="2618"/>
                    </a:lnTo>
                    <a:lnTo>
                      <a:pt x="0" y="2675"/>
                    </a:lnTo>
                    <a:lnTo>
                      <a:pt x="6"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38" name="Freeform 98"/>
              <p:cNvSpPr>
                <a:spLocks/>
              </p:cNvSpPr>
              <p:nvPr/>
            </p:nvSpPr>
            <p:spPr bwMode="auto">
              <a:xfrm>
                <a:off x="1513" y="3840"/>
                <a:ext cx="39" cy="1"/>
              </a:xfrm>
              <a:custGeom>
                <a:avLst/>
                <a:gdLst>
                  <a:gd name="T0" fmla="*/ 39 w 39"/>
                  <a:gd name="T1" fmla="*/ 0 h 1"/>
                  <a:gd name="T2" fmla="*/ 38 w 39"/>
                  <a:gd name="T3" fmla="*/ 0 h 1"/>
                  <a:gd name="T4" fmla="*/ 17 w 39"/>
                  <a:gd name="T5" fmla="*/ 0 h 1"/>
                  <a:gd name="T6" fmla="*/ 0 w 39"/>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1">
                    <a:moveTo>
                      <a:pt x="39" y="0"/>
                    </a:moveTo>
                    <a:lnTo>
                      <a:pt x="38" y="0"/>
                    </a:lnTo>
                    <a:lnTo>
                      <a:pt x="17" y="0"/>
                    </a:lnTo>
                    <a:lnTo>
                      <a:pt x="0" y="1"/>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39" name="Line 99"/>
              <p:cNvSpPr>
                <a:spLocks noChangeShapeType="1"/>
              </p:cNvSpPr>
              <p:nvPr/>
            </p:nvSpPr>
            <p:spPr bwMode="auto">
              <a:xfrm flipH="1">
                <a:off x="1518" y="1257"/>
                <a:ext cx="3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025" name="Group 100"/>
            <p:cNvGrpSpPr>
              <a:grpSpLocks/>
            </p:cNvGrpSpPr>
            <p:nvPr/>
          </p:nvGrpSpPr>
          <p:grpSpPr bwMode="auto">
            <a:xfrm>
              <a:off x="2015" y="1629"/>
              <a:ext cx="27" cy="1559"/>
              <a:chOff x="1512" y="1216"/>
              <a:chExt cx="40" cy="2675"/>
            </a:xfrm>
          </p:grpSpPr>
          <p:sp>
            <p:nvSpPr>
              <p:cNvPr id="34034" name="Freeform 101"/>
              <p:cNvSpPr>
                <a:spLocks/>
              </p:cNvSpPr>
              <p:nvPr/>
            </p:nvSpPr>
            <p:spPr bwMode="auto">
              <a:xfrm>
                <a:off x="1512" y="1216"/>
                <a:ext cx="39" cy="2675"/>
              </a:xfrm>
              <a:custGeom>
                <a:avLst/>
                <a:gdLst>
                  <a:gd name="T0" fmla="*/ 6 w 39"/>
                  <a:gd name="T1" fmla="*/ 0 h 2675"/>
                  <a:gd name="T2" fmla="*/ 36 w 39"/>
                  <a:gd name="T3" fmla="*/ 38 h 2675"/>
                  <a:gd name="T4" fmla="*/ 39 w 39"/>
                  <a:gd name="T5" fmla="*/ 2618 h 2675"/>
                  <a:gd name="T6" fmla="*/ 0 w 39"/>
                  <a:gd name="T7" fmla="*/ 2675 h 2675"/>
                  <a:gd name="T8" fmla="*/ 6 w 39"/>
                  <a:gd name="T9" fmla="*/ 0 h 2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675">
                    <a:moveTo>
                      <a:pt x="6" y="0"/>
                    </a:moveTo>
                    <a:lnTo>
                      <a:pt x="36" y="38"/>
                    </a:lnTo>
                    <a:lnTo>
                      <a:pt x="39" y="2618"/>
                    </a:lnTo>
                    <a:lnTo>
                      <a:pt x="0" y="2675"/>
                    </a:lnTo>
                    <a:lnTo>
                      <a:pt x="6"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35" name="Freeform 102"/>
              <p:cNvSpPr>
                <a:spLocks/>
              </p:cNvSpPr>
              <p:nvPr/>
            </p:nvSpPr>
            <p:spPr bwMode="auto">
              <a:xfrm>
                <a:off x="1513" y="3840"/>
                <a:ext cx="39" cy="1"/>
              </a:xfrm>
              <a:custGeom>
                <a:avLst/>
                <a:gdLst>
                  <a:gd name="T0" fmla="*/ 39 w 39"/>
                  <a:gd name="T1" fmla="*/ 0 h 1"/>
                  <a:gd name="T2" fmla="*/ 38 w 39"/>
                  <a:gd name="T3" fmla="*/ 0 h 1"/>
                  <a:gd name="T4" fmla="*/ 17 w 39"/>
                  <a:gd name="T5" fmla="*/ 0 h 1"/>
                  <a:gd name="T6" fmla="*/ 0 w 39"/>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1">
                    <a:moveTo>
                      <a:pt x="39" y="0"/>
                    </a:moveTo>
                    <a:lnTo>
                      <a:pt x="38" y="0"/>
                    </a:lnTo>
                    <a:lnTo>
                      <a:pt x="17" y="0"/>
                    </a:lnTo>
                    <a:lnTo>
                      <a:pt x="0" y="1"/>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36" name="Line 103"/>
              <p:cNvSpPr>
                <a:spLocks noChangeShapeType="1"/>
              </p:cNvSpPr>
              <p:nvPr/>
            </p:nvSpPr>
            <p:spPr bwMode="auto">
              <a:xfrm flipH="1">
                <a:off x="1518" y="1257"/>
                <a:ext cx="3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026" name="Group 104"/>
            <p:cNvGrpSpPr>
              <a:grpSpLocks/>
            </p:cNvGrpSpPr>
            <p:nvPr/>
          </p:nvGrpSpPr>
          <p:grpSpPr bwMode="auto">
            <a:xfrm>
              <a:off x="2054" y="1674"/>
              <a:ext cx="27" cy="1460"/>
              <a:chOff x="1512" y="1216"/>
              <a:chExt cx="40" cy="2675"/>
            </a:xfrm>
          </p:grpSpPr>
          <p:sp>
            <p:nvSpPr>
              <p:cNvPr id="34031" name="Freeform 105"/>
              <p:cNvSpPr>
                <a:spLocks/>
              </p:cNvSpPr>
              <p:nvPr/>
            </p:nvSpPr>
            <p:spPr bwMode="auto">
              <a:xfrm>
                <a:off x="1512" y="1216"/>
                <a:ext cx="39" cy="2675"/>
              </a:xfrm>
              <a:custGeom>
                <a:avLst/>
                <a:gdLst>
                  <a:gd name="T0" fmla="*/ 6 w 39"/>
                  <a:gd name="T1" fmla="*/ 0 h 2675"/>
                  <a:gd name="T2" fmla="*/ 36 w 39"/>
                  <a:gd name="T3" fmla="*/ 38 h 2675"/>
                  <a:gd name="T4" fmla="*/ 39 w 39"/>
                  <a:gd name="T5" fmla="*/ 2618 h 2675"/>
                  <a:gd name="T6" fmla="*/ 0 w 39"/>
                  <a:gd name="T7" fmla="*/ 2675 h 2675"/>
                  <a:gd name="T8" fmla="*/ 6 w 39"/>
                  <a:gd name="T9" fmla="*/ 0 h 2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675">
                    <a:moveTo>
                      <a:pt x="6" y="0"/>
                    </a:moveTo>
                    <a:lnTo>
                      <a:pt x="36" y="38"/>
                    </a:lnTo>
                    <a:lnTo>
                      <a:pt x="39" y="2618"/>
                    </a:lnTo>
                    <a:lnTo>
                      <a:pt x="0" y="2675"/>
                    </a:lnTo>
                    <a:lnTo>
                      <a:pt x="6"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32" name="Freeform 106"/>
              <p:cNvSpPr>
                <a:spLocks/>
              </p:cNvSpPr>
              <p:nvPr/>
            </p:nvSpPr>
            <p:spPr bwMode="auto">
              <a:xfrm>
                <a:off x="1513" y="3840"/>
                <a:ext cx="39" cy="1"/>
              </a:xfrm>
              <a:custGeom>
                <a:avLst/>
                <a:gdLst>
                  <a:gd name="T0" fmla="*/ 39 w 39"/>
                  <a:gd name="T1" fmla="*/ 0 h 1"/>
                  <a:gd name="T2" fmla="*/ 38 w 39"/>
                  <a:gd name="T3" fmla="*/ 0 h 1"/>
                  <a:gd name="T4" fmla="*/ 17 w 39"/>
                  <a:gd name="T5" fmla="*/ 0 h 1"/>
                  <a:gd name="T6" fmla="*/ 0 w 39"/>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1">
                    <a:moveTo>
                      <a:pt x="39" y="0"/>
                    </a:moveTo>
                    <a:lnTo>
                      <a:pt x="38" y="0"/>
                    </a:lnTo>
                    <a:lnTo>
                      <a:pt x="17" y="0"/>
                    </a:lnTo>
                    <a:lnTo>
                      <a:pt x="0" y="1"/>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33" name="Line 107"/>
              <p:cNvSpPr>
                <a:spLocks noChangeShapeType="1"/>
              </p:cNvSpPr>
              <p:nvPr/>
            </p:nvSpPr>
            <p:spPr bwMode="auto">
              <a:xfrm flipH="1">
                <a:off x="1518" y="1257"/>
                <a:ext cx="3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027" name="Group 108"/>
            <p:cNvGrpSpPr>
              <a:grpSpLocks/>
            </p:cNvGrpSpPr>
            <p:nvPr/>
          </p:nvGrpSpPr>
          <p:grpSpPr bwMode="auto">
            <a:xfrm>
              <a:off x="2093" y="1719"/>
              <a:ext cx="27" cy="1367"/>
              <a:chOff x="1512" y="1216"/>
              <a:chExt cx="40" cy="2675"/>
            </a:xfrm>
          </p:grpSpPr>
          <p:sp>
            <p:nvSpPr>
              <p:cNvPr id="34028" name="Freeform 109"/>
              <p:cNvSpPr>
                <a:spLocks/>
              </p:cNvSpPr>
              <p:nvPr/>
            </p:nvSpPr>
            <p:spPr bwMode="auto">
              <a:xfrm>
                <a:off x="1512" y="1216"/>
                <a:ext cx="39" cy="2675"/>
              </a:xfrm>
              <a:custGeom>
                <a:avLst/>
                <a:gdLst>
                  <a:gd name="T0" fmla="*/ 6 w 39"/>
                  <a:gd name="T1" fmla="*/ 0 h 2675"/>
                  <a:gd name="T2" fmla="*/ 36 w 39"/>
                  <a:gd name="T3" fmla="*/ 38 h 2675"/>
                  <a:gd name="T4" fmla="*/ 39 w 39"/>
                  <a:gd name="T5" fmla="*/ 2618 h 2675"/>
                  <a:gd name="T6" fmla="*/ 0 w 39"/>
                  <a:gd name="T7" fmla="*/ 2675 h 2675"/>
                  <a:gd name="T8" fmla="*/ 6 w 39"/>
                  <a:gd name="T9" fmla="*/ 0 h 26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2675">
                    <a:moveTo>
                      <a:pt x="6" y="0"/>
                    </a:moveTo>
                    <a:lnTo>
                      <a:pt x="36" y="38"/>
                    </a:lnTo>
                    <a:lnTo>
                      <a:pt x="39" y="2618"/>
                    </a:lnTo>
                    <a:lnTo>
                      <a:pt x="0" y="2675"/>
                    </a:lnTo>
                    <a:lnTo>
                      <a:pt x="6"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29" name="Freeform 110"/>
              <p:cNvSpPr>
                <a:spLocks/>
              </p:cNvSpPr>
              <p:nvPr/>
            </p:nvSpPr>
            <p:spPr bwMode="auto">
              <a:xfrm>
                <a:off x="1513" y="3840"/>
                <a:ext cx="39" cy="1"/>
              </a:xfrm>
              <a:custGeom>
                <a:avLst/>
                <a:gdLst>
                  <a:gd name="T0" fmla="*/ 39 w 39"/>
                  <a:gd name="T1" fmla="*/ 0 h 1"/>
                  <a:gd name="T2" fmla="*/ 38 w 39"/>
                  <a:gd name="T3" fmla="*/ 0 h 1"/>
                  <a:gd name="T4" fmla="*/ 17 w 39"/>
                  <a:gd name="T5" fmla="*/ 0 h 1"/>
                  <a:gd name="T6" fmla="*/ 0 w 39"/>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1">
                    <a:moveTo>
                      <a:pt x="39" y="0"/>
                    </a:moveTo>
                    <a:lnTo>
                      <a:pt x="38" y="0"/>
                    </a:lnTo>
                    <a:lnTo>
                      <a:pt x="17" y="0"/>
                    </a:lnTo>
                    <a:lnTo>
                      <a:pt x="0" y="1"/>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30" name="Line 111"/>
              <p:cNvSpPr>
                <a:spLocks noChangeShapeType="1"/>
              </p:cNvSpPr>
              <p:nvPr/>
            </p:nvSpPr>
            <p:spPr bwMode="auto">
              <a:xfrm flipH="1">
                <a:off x="1518" y="1257"/>
                <a:ext cx="3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33797" name="Group 112"/>
          <p:cNvGrpSpPr>
            <a:grpSpLocks/>
          </p:cNvGrpSpPr>
          <p:nvPr/>
        </p:nvGrpSpPr>
        <p:grpSpPr bwMode="auto">
          <a:xfrm>
            <a:off x="2786063" y="1573213"/>
            <a:ext cx="852487" cy="3865562"/>
            <a:chOff x="1284" y="1491"/>
            <a:chExt cx="601" cy="2435"/>
          </a:xfrm>
        </p:grpSpPr>
        <p:sp>
          <p:nvSpPr>
            <p:cNvPr id="34010" name="Freeform 113"/>
            <p:cNvSpPr>
              <a:spLocks/>
            </p:cNvSpPr>
            <p:nvPr/>
          </p:nvSpPr>
          <p:spPr bwMode="auto">
            <a:xfrm>
              <a:off x="1348" y="1492"/>
              <a:ext cx="537" cy="2434"/>
            </a:xfrm>
            <a:custGeom>
              <a:avLst/>
              <a:gdLst>
                <a:gd name="T0" fmla="*/ 535 w 537"/>
                <a:gd name="T1" fmla="*/ 1772 h 2434"/>
                <a:gd name="T2" fmla="*/ 537 w 537"/>
                <a:gd name="T3" fmla="*/ 638 h 2434"/>
                <a:gd name="T4" fmla="*/ 0 w 537"/>
                <a:gd name="T5" fmla="*/ 0 h 2434"/>
                <a:gd name="T6" fmla="*/ 0 w 537"/>
                <a:gd name="T7" fmla="*/ 2434 h 2434"/>
                <a:gd name="T8" fmla="*/ 535 w 537"/>
                <a:gd name="T9" fmla="*/ 1772 h 2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7" h="2434">
                  <a:moveTo>
                    <a:pt x="535" y="1772"/>
                  </a:moveTo>
                  <a:lnTo>
                    <a:pt x="537" y="638"/>
                  </a:lnTo>
                  <a:lnTo>
                    <a:pt x="0" y="0"/>
                  </a:lnTo>
                  <a:lnTo>
                    <a:pt x="0" y="2434"/>
                  </a:lnTo>
                  <a:lnTo>
                    <a:pt x="535" y="1772"/>
                  </a:lnTo>
                  <a:close/>
                </a:path>
              </a:pathLst>
            </a:custGeom>
            <a:solidFill>
              <a:srgbClr val="F1F1F1"/>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11" name="Freeform 114"/>
            <p:cNvSpPr>
              <a:spLocks/>
            </p:cNvSpPr>
            <p:nvPr/>
          </p:nvSpPr>
          <p:spPr bwMode="auto">
            <a:xfrm>
              <a:off x="1284" y="1491"/>
              <a:ext cx="66" cy="2434"/>
            </a:xfrm>
            <a:custGeom>
              <a:avLst/>
              <a:gdLst>
                <a:gd name="T0" fmla="*/ 66 w 66"/>
                <a:gd name="T1" fmla="*/ 0 h 2434"/>
                <a:gd name="T2" fmla="*/ 0 w 66"/>
                <a:gd name="T3" fmla="*/ 3 h 2434"/>
                <a:gd name="T4" fmla="*/ 3 w 66"/>
                <a:gd name="T5" fmla="*/ 2430 h 2434"/>
                <a:gd name="T6" fmla="*/ 60 w 66"/>
                <a:gd name="T7" fmla="*/ 2434 h 2434"/>
                <a:gd name="T8" fmla="*/ 66 w 66"/>
                <a:gd name="T9" fmla="*/ 0 h 2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2434">
                  <a:moveTo>
                    <a:pt x="66" y="0"/>
                  </a:moveTo>
                  <a:lnTo>
                    <a:pt x="0" y="3"/>
                  </a:lnTo>
                  <a:lnTo>
                    <a:pt x="3" y="2430"/>
                  </a:lnTo>
                  <a:lnTo>
                    <a:pt x="60" y="2434"/>
                  </a:lnTo>
                  <a:lnTo>
                    <a:pt x="66"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4307" name="Rectangle 115"/>
          <p:cNvSpPr>
            <a:spLocks noGrp="1" noRot="1" noChangeArrowheads="1"/>
          </p:cNvSpPr>
          <p:nvPr>
            <p:ph type="title"/>
          </p:nvPr>
        </p:nvSpPr>
        <p:spPr>
          <a:xfrm>
            <a:off x="292100" y="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How LCDs work</a:t>
            </a:r>
          </a:p>
        </p:txBody>
      </p:sp>
      <p:sp>
        <p:nvSpPr>
          <p:cNvPr id="33799" name="Text Box 116"/>
          <p:cNvSpPr txBox="1">
            <a:spLocks noChangeArrowheads="1"/>
          </p:cNvSpPr>
          <p:nvPr/>
        </p:nvSpPr>
        <p:spPr bwMode="auto">
          <a:xfrm>
            <a:off x="893763" y="1882775"/>
            <a:ext cx="1430337" cy="3048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1400" b="0" i="0">
                <a:latin typeface="Arial Rounded MT Bold" pitchFamily="34" charset="0"/>
              </a:rPr>
              <a:t>Rear Polarizer</a:t>
            </a:r>
          </a:p>
        </p:txBody>
      </p:sp>
      <p:sp>
        <p:nvSpPr>
          <p:cNvPr id="33800" name="Text Box 117"/>
          <p:cNvSpPr txBox="1">
            <a:spLocks noChangeArrowheads="1"/>
          </p:cNvSpPr>
          <p:nvPr/>
        </p:nvSpPr>
        <p:spPr bwMode="auto">
          <a:xfrm>
            <a:off x="3922713" y="2538413"/>
            <a:ext cx="1395412" cy="27463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1200" b="0" i="0">
                <a:latin typeface="Arial Rounded MT Bold" pitchFamily="34" charset="0"/>
              </a:rPr>
              <a:t>Alignment Layer</a:t>
            </a:r>
          </a:p>
        </p:txBody>
      </p:sp>
      <p:grpSp>
        <p:nvGrpSpPr>
          <p:cNvPr id="33801" name="Group 118"/>
          <p:cNvGrpSpPr>
            <a:grpSpLocks/>
          </p:cNvGrpSpPr>
          <p:nvPr/>
        </p:nvGrpSpPr>
        <p:grpSpPr bwMode="auto">
          <a:xfrm>
            <a:off x="5414963" y="1450975"/>
            <a:ext cx="542925" cy="3810000"/>
            <a:chOff x="3565" y="1086"/>
            <a:chExt cx="342" cy="2400"/>
          </a:xfrm>
        </p:grpSpPr>
        <p:sp>
          <p:nvSpPr>
            <p:cNvPr id="33934" name="Freeform 119"/>
            <p:cNvSpPr>
              <a:spLocks/>
            </p:cNvSpPr>
            <p:nvPr/>
          </p:nvSpPr>
          <p:spPr bwMode="auto">
            <a:xfrm>
              <a:off x="3570" y="1086"/>
              <a:ext cx="296" cy="2300"/>
            </a:xfrm>
            <a:custGeom>
              <a:avLst/>
              <a:gdLst>
                <a:gd name="T0" fmla="*/ 221 w 296"/>
                <a:gd name="T1" fmla="*/ 69 h 2300"/>
                <a:gd name="T2" fmla="*/ 0 w 296"/>
                <a:gd name="T3" fmla="*/ 549 h 2300"/>
                <a:gd name="T4" fmla="*/ 29 w 296"/>
                <a:gd name="T5" fmla="*/ 574 h 2300"/>
                <a:gd name="T6" fmla="*/ 26 w 296"/>
                <a:gd name="T7" fmla="*/ 1834 h 2300"/>
                <a:gd name="T8" fmla="*/ 226 w 296"/>
                <a:gd name="T9" fmla="*/ 2286 h 2300"/>
                <a:gd name="T10" fmla="*/ 296 w 296"/>
                <a:gd name="T11" fmla="*/ 2300 h 2300"/>
                <a:gd name="T12" fmla="*/ 292 w 296"/>
                <a:gd name="T13" fmla="*/ 0 h 2300"/>
                <a:gd name="T14" fmla="*/ 221 w 296"/>
                <a:gd name="T15" fmla="*/ 69 h 23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6" h="2300">
                  <a:moveTo>
                    <a:pt x="221" y="69"/>
                  </a:moveTo>
                  <a:lnTo>
                    <a:pt x="0" y="549"/>
                  </a:lnTo>
                  <a:lnTo>
                    <a:pt x="29" y="574"/>
                  </a:lnTo>
                  <a:lnTo>
                    <a:pt x="26" y="1834"/>
                  </a:lnTo>
                  <a:lnTo>
                    <a:pt x="226" y="2286"/>
                  </a:lnTo>
                  <a:lnTo>
                    <a:pt x="296" y="2300"/>
                  </a:lnTo>
                  <a:lnTo>
                    <a:pt x="292" y="0"/>
                  </a:lnTo>
                  <a:lnTo>
                    <a:pt x="221" y="69"/>
                  </a:lnTo>
                  <a:close/>
                </a:path>
              </a:pathLst>
            </a:custGeom>
            <a:solidFill>
              <a:srgbClr val="CC99FF"/>
            </a:solidFill>
            <a:ln>
              <a:noFill/>
            </a:ln>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3935" name="Group 120"/>
            <p:cNvGrpSpPr>
              <a:grpSpLocks/>
            </p:cNvGrpSpPr>
            <p:nvPr/>
          </p:nvGrpSpPr>
          <p:grpSpPr bwMode="auto">
            <a:xfrm rot="-5400000">
              <a:off x="2922" y="2244"/>
              <a:ext cx="1326" cy="34"/>
              <a:chOff x="2126" y="2264"/>
              <a:chExt cx="2775" cy="86"/>
            </a:xfrm>
          </p:grpSpPr>
          <p:grpSp>
            <p:nvGrpSpPr>
              <p:cNvPr id="33988" name="Group 121"/>
              <p:cNvGrpSpPr>
                <a:grpSpLocks/>
              </p:cNvGrpSpPr>
              <p:nvPr/>
            </p:nvGrpSpPr>
            <p:grpSpPr bwMode="auto">
              <a:xfrm>
                <a:off x="2126" y="2264"/>
                <a:ext cx="1391" cy="81"/>
                <a:chOff x="3182" y="2087"/>
                <a:chExt cx="2241" cy="153"/>
              </a:xfrm>
            </p:grpSpPr>
            <p:grpSp>
              <p:nvGrpSpPr>
                <p:cNvPr id="34000" name="Group 122"/>
                <p:cNvGrpSpPr>
                  <a:grpSpLocks/>
                </p:cNvGrpSpPr>
                <p:nvPr/>
              </p:nvGrpSpPr>
              <p:grpSpPr bwMode="auto">
                <a:xfrm>
                  <a:off x="3182" y="2098"/>
                  <a:ext cx="1120" cy="142"/>
                  <a:chOff x="3182" y="1769"/>
                  <a:chExt cx="2355" cy="471"/>
                </a:xfrm>
              </p:grpSpPr>
              <p:sp>
                <p:nvSpPr>
                  <p:cNvPr id="34006" name="Freeform 123"/>
                  <p:cNvSpPr>
                    <a:spLocks/>
                  </p:cNvSpPr>
                  <p:nvPr/>
                </p:nvSpPr>
                <p:spPr bwMode="auto">
                  <a:xfrm>
                    <a:off x="3182" y="1792"/>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07" name="Freeform 124"/>
                  <p:cNvSpPr>
                    <a:spLocks/>
                  </p:cNvSpPr>
                  <p:nvPr/>
                </p:nvSpPr>
                <p:spPr bwMode="auto">
                  <a:xfrm>
                    <a:off x="3772" y="1788"/>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08" name="Freeform 125"/>
                  <p:cNvSpPr>
                    <a:spLocks/>
                  </p:cNvSpPr>
                  <p:nvPr/>
                </p:nvSpPr>
                <p:spPr bwMode="auto">
                  <a:xfrm>
                    <a:off x="4361" y="1773"/>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09" name="Freeform 126"/>
                  <p:cNvSpPr>
                    <a:spLocks/>
                  </p:cNvSpPr>
                  <p:nvPr/>
                </p:nvSpPr>
                <p:spPr bwMode="auto">
                  <a:xfrm>
                    <a:off x="4943" y="1769"/>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001" name="Group 127"/>
                <p:cNvGrpSpPr>
                  <a:grpSpLocks/>
                </p:cNvGrpSpPr>
                <p:nvPr/>
              </p:nvGrpSpPr>
              <p:grpSpPr bwMode="auto">
                <a:xfrm>
                  <a:off x="4303" y="2087"/>
                  <a:ext cx="1120" cy="142"/>
                  <a:chOff x="3182" y="1769"/>
                  <a:chExt cx="2355" cy="471"/>
                </a:xfrm>
              </p:grpSpPr>
              <p:sp>
                <p:nvSpPr>
                  <p:cNvPr id="34002" name="Freeform 128"/>
                  <p:cNvSpPr>
                    <a:spLocks/>
                  </p:cNvSpPr>
                  <p:nvPr/>
                </p:nvSpPr>
                <p:spPr bwMode="auto">
                  <a:xfrm>
                    <a:off x="3182" y="1792"/>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03" name="Freeform 129"/>
                  <p:cNvSpPr>
                    <a:spLocks/>
                  </p:cNvSpPr>
                  <p:nvPr/>
                </p:nvSpPr>
                <p:spPr bwMode="auto">
                  <a:xfrm>
                    <a:off x="3772" y="1788"/>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04" name="Freeform 130"/>
                  <p:cNvSpPr>
                    <a:spLocks/>
                  </p:cNvSpPr>
                  <p:nvPr/>
                </p:nvSpPr>
                <p:spPr bwMode="auto">
                  <a:xfrm>
                    <a:off x="4361" y="1773"/>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005" name="Freeform 131"/>
                  <p:cNvSpPr>
                    <a:spLocks/>
                  </p:cNvSpPr>
                  <p:nvPr/>
                </p:nvSpPr>
                <p:spPr bwMode="auto">
                  <a:xfrm>
                    <a:off x="4943" y="1769"/>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33989" name="Group 132"/>
              <p:cNvGrpSpPr>
                <a:grpSpLocks/>
              </p:cNvGrpSpPr>
              <p:nvPr/>
            </p:nvGrpSpPr>
            <p:grpSpPr bwMode="auto">
              <a:xfrm>
                <a:off x="3510" y="2269"/>
                <a:ext cx="1391" cy="81"/>
                <a:chOff x="3182" y="2087"/>
                <a:chExt cx="2241" cy="153"/>
              </a:xfrm>
            </p:grpSpPr>
            <p:grpSp>
              <p:nvGrpSpPr>
                <p:cNvPr id="33990" name="Group 133"/>
                <p:cNvGrpSpPr>
                  <a:grpSpLocks/>
                </p:cNvGrpSpPr>
                <p:nvPr/>
              </p:nvGrpSpPr>
              <p:grpSpPr bwMode="auto">
                <a:xfrm>
                  <a:off x="3182" y="2098"/>
                  <a:ext cx="1120" cy="142"/>
                  <a:chOff x="3182" y="1769"/>
                  <a:chExt cx="2355" cy="471"/>
                </a:xfrm>
              </p:grpSpPr>
              <p:sp>
                <p:nvSpPr>
                  <p:cNvPr id="33996" name="Freeform 134"/>
                  <p:cNvSpPr>
                    <a:spLocks/>
                  </p:cNvSpPr>
                  <p:nvPr/>
                </p:nvSpPr>
                <p:spPr bwMode="auto">
                  <a:xfrm>
                    <a:off x="3182" y="1792"/>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97" name="Freeform 135"/>
                  <p:cNvSpPr>
                    <a:spLocks/>
                  </p:cNvSpPr>
                  <p:nvPr/>
                </p:nvSpPr>
                <p:spPr bwMode="auto">
                  <a:xfrm>
                    <a:off x="3772" y="1788"/>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98" name="Freeform 136"/>
                  <p:cNvSpPr>
                    <a:spLocks/>
                  </p:cNvSpPr>
                  <p:nvPr/>
                </p:nvSpPr>
                <p:spPr bwMode="auto">
                  <a:xfrm>
                    <a:off x="4361" y="1773"/>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99" name="Freeform 137"/>
                  <p:cNvSpPr>
                    <a:spLocks/>
                  </p:cNvSpPr>
                  <p:nvPr/>
                </p:nvSpPr>
                <p:spPr bwMode="auto">
                  <a:xfrm>
                    <a:off x="4943" y="1769"/>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991" name="Group 138"/>
                <p:cNvGrpSpPr>
                  <a:grpSpLocks/>
                </p:cNvGrpSpPr>
                <p:nvPr/>
              </p:nvGrpSpPr>
              <p:grpSpPr bwMode="auto">
                <a:xfrm>
                  <a:off x="4303" y="2087"/>
                  <a:ext cx="1120" cy="142"/>
                  <a:chOff x="3182" y="1769"/>
                  <a:chExt cx="2355" cy="471"/>
                </a:xfrm>
              </p:grpSpPr>
              <p:sp>
                <p:nvSpPr>
                  <p:cNvPr id="33992" name="Freeform 139"/>
                  <p:cNvSpPr>
                    <a:spLocks/>
                  </p:cNvSpPr>
                  <p:nvPr/>
                </p:nvSpPr>
                <p:spPr bwMode="auto">
                  <a:xfrm>
                    <a:off x="3182" y="1792"/>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93" name="Freeform 140"/>
                  <p:cNvSpPr>
                    <a:spLocks/>
                  </p:cNvSpPr>
                  <p:nvPr/>
                </p:nvSpPr>
                <p:spPr bwMode="auto">
                  <a:xfrm>
                    <a:off x="3772" y="1788"/>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94" name="Freeform 141"/>
                  <p:cNvSpPr>
                    <a:spLocks/>
                  </p:cNvSpPr>
                  <p:nvPr/>
                </p:nvSpPr>
                <p:spPr bwMode="auto">
                  <a:xfrm>
                    <a:off x="4361" y="1773"/>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95" name="Freeform 142"/>
                  <p:cNvSpPr>
                    <a:spLocks/>
                  </p:cNvSpPr>
                  <p:nvPr/>
                </p:nvSpPr>
                <p:spPr bwMode="auto">
                  <a:xfrm>
                    <a:off x="4943" y="1769"/>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33936" name="Group 143"/>
            <p:cNvGrpSpPr>
              <a:grpSpLocks/>
            </p:cNvGrpSpPr>
            <p:nvPr/>
          </p:nvGrpSpPr>
          <p:grpSpPr bwMode="auto">
            <a:xfrm rot="-5400000">
              <a:off x="3229" y="2823"/>
              <a:ext cx="1183" cy="70"/>
              <a:chOff x="3182" y="2087"/>
              <a:chExt cx="2241" cy="153"/>
            </a:xfrm>
          </p:grpSpPr>
          <p:grpSp>
            <p:nvGrpSpPr>
              <p:cNvPr id="33978" name="Group 144"/>
              <p:cNvGrpSpPr>
                <a:grpSpLocks/>
              </p:cNvGrpSpPr>
              <p:nvPr/>
            </p:nvGrpSpPr>
            <p:grpSpPr bwMode="auto">
              <a:xfrm>
                <a:off x="3182" y="2098"/>
                <a:ext cx="1120" cy="142"/>
                <a:chOff x="3182" y="1769"/>
                <a:chExt cx="2355" cy="471"/>
              </a:xfrm>
            </p:grpSpPr>
            <p:sp>
              <p:nvSpPr>
                <p:cNvPr id="33984" name="Freeform 145"/>
                <p:cNvSpPr>
                  <a:spLocks/>
                </p:cNvSpPr>
                <p:nvPr/>
              </p:nvSpPr>
              <p:spPr bwMode="auto">
                <a:xfrm>
                  <a:off x="3182" y="1792"/>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85" name="Freeform 146"/>
                <p:cNvSpPr>
                  <a:spLocks/>
                </p:cNvSpPr>
                <p:nvPr/>
              </p:nvSpPr>
              <p:spPr bwMode="auto">
                <a:xfrm>
                  <a:off x="3772" y="1788"/>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86" name="Freeform 147"/>
                <p:cNvSpPr>
                  <a:spLocks/>
                </p:cNvSpPr>
                <p:nvPr/>
              </p:nvSpPr>
              <p:spPr bwMode="auto">
                <a:xfrm>
                  <a:off x="4361" y="1773"/>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87" name="Freeform 148"/>
                <p:cNvSpPr>
                  <a:spLocks/>
                </p:cNvSpPr>
                <p:nvPr/>
              </p:nvSpPr>
              <p:spPr bwMode="auto">
                <a:xfrm>
                  <a:off x="4943" y="1769"/>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979" name="Group 149"/>
              <p:cNvGrpSpPr>
                <a:grpSpLocks/>
              </p:cNvGrpSpPr>
              <p:nvPr/>
            </p:nvGrpSpPr>
            <p:grpSpPr bwMode="auto">
              <a:xfrm>
                <a:off x="4303" y="2087"/>
                <a:ext cx="1120" cy="142"/>
                <a:chOff x="3182" y="1769"/>
                <a:chExt cx="2355" cy="471"/>
              </a:xfrm>
            </p:grpSpPr>
            <p:sp>
              <p:nvSpPr>
                <p:cNvPr id="33980" name="Freeform 150"/>
                <p:cNvSpPr>
                  <a:spLocks/>
                </p:cNvSpPr>
                <p:nvPr/>
              </p:nvSpPr>
              <p:spPr bwMode="auto">
                <a:xfrm>
                  <a:off x="3182" y="1792"/>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81" name="Freeform 151"/>
                <p:cNvSpPr>
                  <a:spLocks/>
                </p:cNvSpPr>
                <p:nvPr/>
              </p:nvSpPr>
              <p:spPr bwMode="auto">
                <a:xfrm>
                  <a:off x="3772" y="1788"/>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82" name="Freeform 152"/>
                <p:cNvSpPr>
                  <a:spLocks/>
                </p:cNvSpPr>
                <p:nvPr/>
              </p:nvSpPr>
              <p:spPr bwMode="auto">
                <a:xfrm>
                  <a:off x="4361" y="1773"/>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83" name="Freeform 153"/>
                <p:cNvSpPr>
                  <a:spLocks/>
                </p:cNvSpPr>
                <p:nvPr/>
              </p:nvSpPr>
              <p:spPr bwMode="auto">
                <a:xfrm>
                  <a:off x="4943" y="1769"/>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33937" name="Group 154"/>
            <p:cNvGrpSpPr>
              <a:grpSpLocks/>
            </p:cNvGrpSpPr>
            <p:nvPr/>
          </p:nvGrpSpPr>
          <p:grpSpPr bwMode="auto">
            <a:xfrm rot="-5400000">
              <a:off x="3231" y="1648"/>
              <a:ext cx="1183" cy="70"/>
              <a:chOff x="3182" y="2087"/>
              <a:chExt cx="2241" cy="153"/>
            </a:xfrm>
          </p:grpSpPr>
          <p:grpSp>
            <p:nvGrpSpPr>
              <p:cNvPr id="33968" name="Group 155"/>
              <p:cNvGrpSpPr>
                <a:grpSpLocks/>
              </p:cNvGrpSpPr>
              <p:nvPr/>
            </p:nvGrpSpPr>
            <p:grpSpPr bwMode="auto">
              <a:xfrm>
                <a:off x="3182" y="2098"/>
                <a:ext cx="1120" cy="142"/>
                <a:chOff x="3182" y="1769"/>
                <a:chExt cx="2355" cy="471"/>
              </a:xfrm>
            </p:grpSpPr>
            <p:sp>
              <p:nvSpPr>
                <p:cNvPr id="33974" name="Freeform 156"/>
                <p:cNvSpPr>
                  <a:spLocks/>
                </p:cNvSpPr>
                <p:nvPr/>
              </p:nvSpPr>
              <p:spPr bwMode="auto">
                <a:xfrm>
                  <a:off x="3182" y="1792"/>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75" name="Freeform 157"/>
                <p:cNvSpPr>
                  <a:spLocks/>
                </p:cNvSpPr>
                <p:nvPr/>
              </p:nvSpPr>
              <p:spPr bwMode="auto">
                <a:xfrm>
                  <a:off x="3772" y="1788"/>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76" name="Freeform 158"/>
                <p:cNvSpPr>
                  <a:spLocks/>
                </p:cNvSpPr>
                <p:nvPr/>
              </p:nvSpPr>
              <p:spPr bwMode="auto">
                <a:xfrm>
                  <a:off x="4361" y="1773"/>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77" name="Freeform 159"/>
                <p:cNvSpPr>
                  <a:spLocks/>
                </p:cNvSpPr>
                <p:nvPr/>
              </p:nvSpPr>
              <p:spPr bwMode="auto">
                <a:xfrm>
                  <a:off x="4943" y="1769"/>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969" name="Group 160"/>
              <p:cNvGrpSpPr>
                <a:grpSpLocks/>
              </p:cNvGrpSpPr>
              <p:nvPr/>
            </p:nvGrpSpPr>
            <p:grpSpPr bwMode="auto">
              <a:xfrm>
                <a:off x="4303" y="2087"/>
                <a:ext cx="1120" cy="142"/>
                <a:chOff x="3182" y="1769"/>
                <a:chExt cx="2355" cy="471"/>
              </a:xfrm>
            </p:grpSpPr>
            <p:sp>
              <p:nvSpPr>
                <p:cNvPr id="33970" name="Freeform 161"/>
                <p:cNvSpPr>
                  <a:spLocks/>
                </p:cNvSpPr>
                <p:nvPr/>
              </p:nvSpPr>
              <p:spPr bwMode="auto">
                <a:xfrm>
                  <a:off x="3182" y="1792"/>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71" name="Freeform 162"/>
                <p:cNvSpPr>
                  <a:spLocks/>
                </p:cNvSpPr>
                <p:nvPr/>
              </p:nvSpPr>
              <p:spPr bwMode="auto">
                <a:xfrm>
                  <a:off x="3772" y="1788"/>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72" name="Freeform 163"/>
                <p:cNvSpPr>
                  <a:spLocks/>
                </p:cNvSpPr>
                <p:nvPr/>
              </p:nvSpPr>
              <p:spPr bwMode="auto">
                <a:xfrm>
                  <a:off x="4361" y="1773"/>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73" name="Freeform 164"/>
                <p:cNvSpPr>
                  <a:spLocks/>
                </p:cNvSpPr>
                <p:nvPr/>
              </p:nvSpPr>
              <p:spPr bwMode="auto">
                <a:xfrm>
                  <a:off x="4943" y="1769"/>
                  <a:ext cx="594" cy="448"/>
                </a:xfrm>
                <a:custGeom>
                  <a:avLst/>
                  <a:gdLst>
                    <a:gd name="T0" fmla="*/ 0 w 594"/>
                    <a:gd name="T1" fmla="*/ 448 h 448"/>
                    <a:gd name="T2" fmla="*/ 320 w 594"/>
                    <a:gd name="T3" fmla="*/ 0 h 448"/>
                    <a:gd name="T4" fmla="*/ 594 w 594"/>
                    <a:gd name="T5" fmla="*/ 448 h 448"/>
                    <a:gd name="T6" fmla="*/ 0 60000 65536"/>
                    <a:gd name="T7" fmla="*/ 0 60000 65536"/>
                    <a:gd name="T8" fmla="*/ 0 60000 65536"/>
                  </a:gdLst>
                  <a:ahLst/>
                  <a:cxnLst>
                    <a:cxn ang="T6">
                      <a:pos x="T0" y="T1"/>
                    </a:cxn>
                    <a:cxn ang="T7">
                      <a:pos x="T2" y="T3"/>
                    </a:cxn>
                    <a:cxn ang="T8">
                      <a:pos x="T4" y="T5"/>
                    </a:cxn>
                  </a:cxnLst>
                  <a:rect l="0" t="0" r="r" b="b"/>
                  <a:pathLst>
                    <a:path w="594" h="448">
                      <a:moveTo>
                        <a:pt x="0" y="448"/>
                      </a:moveTo>
                      <a:lnTo>
                        <a:pt x="320" y="0"/>
                      </a:lnTo>
                      <a:lnTo>
                        <a:pt x="594" y="448"/>
                      </a:lnTo>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3938" name="Line 165"/>
            <p:cNvSpPr>
              <a:spLocks noChangeShapeType="1"/>
            </p:cNvSpPr>
            <p:nvPr/>
          </p:nvSpPr>
          <p:spPr bwMode="auto">
            <a:xfrm rot="16200000" flipH="1">
              <a:off x="3435" y="3016"/>
              <a:ext cx="495" cy="22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39" name="Line 166"/>
            <p:cNvSpPr>
              <a:spLocks noChangeShapeType="1"/>
            </p:cNvSpPr>
            <p:nvPr/>
          </p:nvSpPr>
          <p:spPr bwMode="auto">
            <a:xfrm rot="16200000" flipH="1">
              <a:off x="3471" y="2892"/>
              <a:ext cx="428" cy="22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40" name="Line 167"/>
            <p:cNvSpPr>
              <a:spLocks noChangeShapeType="1"/>
            </p:cNvSpPr>
            <p:nvPr/>
          </p:nvSpPr>
          <p:spPr bwMode="auto">
            <a:xfrm rot="16200000" flipH="1">
              <a:off x="3502" y="2778"/>
              <a:ext cx="360" cy="22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41" name="Line 168"/>
            <p:cNvSpPr>
              <a:spLocks noChangeShapeType="1"/>
            </p:cNvSpPr>
            <p:nvPr/>
          </p:nvSpPr>
          <p:spPr bwMode="auto">
            <a:xfrm rot="16200000" flipV="1">
              <a:off x="3533" y="2669"/>
              <a:ext cx="296" cy="22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42" name="Line 169"/>
            <p:cNvSpPr>
              <a:spLocks noChangeShapeType="1"/>
            </p:cNvSpPr>
            <p:nvPr/>
          </p:nvSpPr>
          <p:spPr bwMode="auto">
            <a:xfrm rot="16200000" flipV="1">
              <a:off x="3566" y="2549"/>
              <a:ext cx="227" cy="22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43" name="Line 170"/>
            <p:cNvSpPr>
              <a:spLocks noChangeShapeType="1"/>
            </p:cNvSpPr>
            <p:nvPr/>
          </p:nvSpPr>
          <p:spPr bwMode="auto">
            <a:xfrm rot="16200000" flipV="1">
              <a:off x="3597" y="2432"/>
              <a:ext cx="168" cy="22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44" name="Line 171"/>
            <p:cNvSpPr>
              <a:spLocks noChangeShapeType="1"/>
            </p:cNvSpPr>
            <p:nvPr/>
          </p:nvSpPr>
          <p:spPr bwMode="auto">
            <a:xfrm rot="16200000" flipH="1">
              <a:off x="3624" y="2484"/>
              <a:ext cx="201" cy="2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45" name="Line 172"/>
            <p:cNvSpPr>
              <a:spLocks noChangeShapeType="1"/>
            </p:cNvSpPr>
            <p:nvPr/>
          </p:nvSpPr>
          <p:spPr bwMode="auto">
            <a:xfrm rot="16200000" flipH="1">
              <a:off x="3592" y="2603"/>
              <a:ext cx="260" cy="24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46" name="Line 173"/>
            <p:cNvSpPr>
              <a:spLocks noChangeShapeType="1"/>
            </p:cNvSpPr>
            <p:nvPr/>
          </p:nvSpPr>
          <p:spPr bwMode="auto">
            <a:xfrm rot="16200000" flipH="1">
              <a:off x="3656" y="2370"/>
              <a:ext cx="135" cy="24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47" name="Line 174"/>
            <p:cNvSpPr>
              <a:spLocks noChangeShapeType="1"/>
            </p:cNvSpPr>
            <p:nvPr/>
          </p:nvSpPr>
          <p:spPr bwMode="auto">
            <a:xfrm rot="16200000" flipH="1">
              <a:off x="3625" y="2322"/>
              <a:ext cx="104" cy="21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48" name="Line 175"/>
            <p:cNvSpPr>
              <a:spLocks noChangeShapeType="1"/>
            </p:cNvSpPr>
            <p:nvPr/>
          </p:nvSpPr>
          <p:spPr bwMode="auto">
            <a:xfrm rot="16200000" flipH="1">
              <a:off x="3687" y="2255"/>
              <a:ext cx="67" cy="24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49" name="Line 176"/>
            <p:cNvSpPr>
              <a:spLocks noChangeShapeType="1"/>
            </p:cNvSpPr>
            <p:nvPr/>
          </p:nvSpPr>
          <p:spPr bwMode="auto">
            <a:xfrm rot="16200000" flipH="1">
              <a:off x="3658" y="2207"/>
              <a:ext cx="36" cy="22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50" name="Line 177"/>
            <p:cNvSpPr>
              <a:spLocks noChangeShapeType="1"/>
            </p:cNvSpPr>
            <p:nvPr/>
          </p:nvSpPr>
          <p:spPr bwMode="auto">
            <a:xfrm rot="16200000" flipH="1">
              <a:off x="3724" y="2131"/>
              <a:ext cx="6" cy="2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51" name="Line 178"/>
            <p:cNvSpPr>
              <a:spLocks noChangeShapeType="1"/>
            </p:cNvSpPr>
            <p:nvPr/>
          </p:nvSpPr>
          <p:spPr bwMode="auto">
            <a:xfrm rot="-5400000">
              <a:off x="3673" y="2096"/>
              <a:ext cx="25" cy="22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52" name="Line 179"/>
            <p:cNvSpPr>
              <a:spLocks noChangeShapeType="1"/>
            </p:cNvSpPr>
            <p:nvPr/>
          </p:nvSpPr>
          <p:spPr bwMode="auto">
            <a:xfrm rot="-5400000">
              <a:off x="3703" y="2022"/>
              <a:ext cx="51" cy="25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53" name="Line 180"/>
            <p:cNvSpPr>
              <a:spLocks noChangeShapeType="1"/>
            </p:cNvSpPr>
            <p:nvPr/>
          </p:nvSpPr>
          <p:spPr bwMode="auto">
            <a:xfrm rot="-5400000">
              <a:off x="3644" y="1979"/>
              <a:ext cx="86" cy="22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54" name="Line 181"/>
            <p:cNvSpPr>
              <a:spLocks noChangeShapeType="1"/>
            </p:cNvSpPr>
            <p:nvPr/>
          </p:nvSpPr>
          <p:spPr bwMode="auto">
            <a:xfrm rot="-5400000">
              <a:off x="3666" y="1909"/>
              <a:ext cx="123" cy="25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55" name="Line 182"/>
            <p:cNvSpPr>
              <a:spLocks noChangeShapeType="1"/>
            </p:cNvSpPr>
            <p:nvPr/>
          </p:nvSpPr>
          <p:spPr bwMode="auto">
            <a:xfrm rot="-5400000">
              <a:off x="3610" y="1865"/>
              <a:ext cx="153" cy="22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56" name="Line 183"/>
            <p:cNvSpPr>
              <a:spLocks noChangeShapeType="1"/>
            </p:cNvSpPr>
            <p:nvPr/>
          </p:nvSpPr>
          <p:spPr bwMode="auto">
            <a:xfrm rot="-5400000">
              <a:off x="3636" y="1791"/>
              <a:ext cx="179" cy="2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57" name="Line 184"/>
            <p:cNvSpPr>
              <a:spLocks noChangeShapeType="1"/>
            </p:cNvSpPr>
            <p:nvPr/>
          </p:nvSpPr>
          <p:spPr bwMode="auto">
            <a:xfrm rot="-5400000">
              <a:off x="3573" y="1748"/>
              <a:ext cx="217" cy="22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58" name="Line 185"/>
            <p:cNvSpPr>
              <a:spLocks noChangeShapeType="1"/>
            </p:cNvSpPr>
            <p:nvPr/>
          </p:nvSpPr>
          <p:spPr bwMode="auto">
            <a:xfrm rot="-5400000">
              <a:off x="3542" y="1639"/>
              <a:ext cx="281" cy="2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59" name="Line 186"/>
            <p:cNvSpPr>
              <a:spLocks noChangeShapeType="1"/>
            </p:cNvSpPr>
            <p:nvPr/>
          </p:nvSpPr>
          <p:spPr bwMode="auto">
            <a:xfrm rot="-5400000">
              <a:off x="3507" y="1512"/>
              <a:ext cx="352" cy="22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60" name="Line 187"/>
            <p:cNvSpPr>
              <a:spLocks noChangeShapeType="1"/>
            </p:cNvSpPr>
            <p:nvPr/>
          </p:nvSpPr>
          <p:spPr bwMode="auto">
            <a:xfrm rot="-5400000">
              <a:off x="3471" y="1403"/>
              <a:ext cx="411" cy="2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61" name="Line 188"/>
            <p:cNvSpPr>
              <a:spLocks noChangeShapeType="1"/>
            </p:cNvSpPr>
            <p:nvPr/>
          </p:nvSpPr>
          <p:spPr bwMode="auto">
            <a:xfrm rot="-5400000">
              <a:off x="3438" y="1289"/>
              <a:ext cx="477" cy="21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62" name="Freeform 189"/>
            <p:cNvSpPr>
              <a:spLocks/>
            </p:cNvSpPr>
            <p:nvPr/>
          </p:nvSpPr>
          <p:spPr bwMode="auto">
            <a:xfrm rot="-5400000">
              <a:off x="3564" y="1596"/>
              <a:ext cx="61" cy="43"/>
            </a:xfrm>
            <a:custGeom>
              <a:avLst/>
              <a:gdLst>
                <a:gd name="T0" fmla="*/ 5 w 72"/>
                <a:gd name="T1" fmla="*/ 0 h 50"/>
                <a:gd name="T2" fmla="*/ 22 w 72"/>
                <a:gd name="T3" fmla="*/ 9 h 50"/>
                <a:gd name="T4" fmla="*/ 19 w 72"/>
                <a:gd name="T5" fmla="*/ 18 h 50"/>
                <a:gd name="T6" fmla="*/ 0 w 72"/>
                <a:gd name="T7" fmla="*/ 8 h 50"/>
                <a:gd name="T8" fmla="*/ 5 w 72"/>
                <a:gd name="T9" fmla="*/ 0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50">
                  <a:moveTo>
                    <a:pt x="16" y="0"/>
                  </a:moveTo>
                  <a:lnTo>
                    <a:pt x="72" y="26"/>
                  </a:lnTo>
                  <a:lnTo>
                    <a:pt x="60" y="50"/>
                  </a:lnTo>
                  <a:lnTo>
                    <a:pt x="0" y="23"/>
                  </a:lnTo>
                  <a:lnTo>
                    <a:pt x="16" y="0"/>
                  </a:lnTo>
                  <a:close/>
                </a:path>
              </a:pathLst>
            </a:custGeom>
            <a:solidFill>
              <a:srgbClr val="CC99FF"/>
            </a:solidFill>
            <a:ln>
              <a:noFill/>
            </a:ln>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63" name="Freeform 190"/>
            <p:cNvSpPr>
              <a:spLocks/>
            </p:cNvSpPr>
            <p:nvPr/>
          </p:nvSpPr>
          <p:spPr bwMode="auto">
            <a:xfrm rot="-5400000">
              <a:off x="3562" y="1667"/>
              <a:ext cx="74" cy="47"/>
            </a:xfrm>
            <a:custGeom>
              <a:avLst/>
              <a:gdLst>
                <a:gd name="T0" fmla="*/ 5 w 87"/>
                <a:gd name="T1" fmla="*/ 0 h 55"/>
                <a:gd name="T2" fmla="*/ 28 w 87"/>
                <a:gd name="T3" fmla="*/ 12 h 55"/>
                <a:gd name="T4" fmla="*/ 22 w 87"/>
                <a:gd name="T5" fmla="*/ 18 h 55"/>
                <a:gd name="T6" fmla="*/ 0 w 87"/>
                <a:gd name="T7" fmla="*/ 4 h 55"/>
                <a:gd name="T8" fmla="*/ 5 w 87"/>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55">
                  <a:moveTo>
                    <a:pt x="14" y="0"/>
                  </a:moveTo>
                  <a:lnTo>
                    <a:pt x="87" y="36"/>
                  </a:lnTo>
                  <a:lnTo>
                    <a:pt x="69" y="55"/>
                  </a:lnTo>
                  <a:lnTo>
                    <a:pt x="0" y="12"/>
                  </a:lnTo>
                  <a:lnTo>
                    <a:pt x="14" y="0"/>
                  </a:lnTo>
                  <a:close/>
                </a:path>
              </a:pathLst>
            </a:custGeom>
            <a:solidFill>
              <a:srgbClr val="CC99FF"/>
            </a:solidFill>
            <a:ln>
              <a:noFill/>
            </a:ln>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64" name="Freeform 191"/>
            <p:cNvSpPr>
              <a:spLocks/>
            </p:cNvSpPr>
            <p:nvPr/>
          </p:nvSpPr>
          <p:spPr bwMode="auto">
            <a:xfrm rot="-5400000">
              <a:off x="3570" y="1758"/>
              <a:ext cx="56" cy="46"/>
            </a:xfrm>
            <a:custGeom>
              <a:avLst/>
              <a:gdLst>
                <a:gd name="T0" fmla="*/ 3 w 66"/>
                <a:gd name="T1" fmla="*/ 0 h 54"/>
                <a:gd name="T2" fmla="*/ 21 w 66"/>
                <a:gd name="T3" fmla="*/ 12 h 54"/>
                <a:gd name="T4" fmla="*/ 14 w 66"/>
                <a:gd name="T5" fmla="*/ 17 h 54"/>
                <a:gd name="T6" fmla="*/ 0 w 66"/>
                <a:gd name="T7" fmla="*/ 6 h 54"/>
                <a:gd name="T8" fmla="*/ 3 w 66"/>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54">
                  <a:moveTo>
                    <a:pt x="6" y="0"/>
                  </a:moveTo>
                  <a:lnTo>
                    <a:pt x="66" y="36"/>
                  </a:lnTo>
                  <a:lnTo>
                    <a:pt x="43" y="54"/>
                  </a:lnTo>
                  <a:lnTo>
                    <a:pt x="0" y="18"/>
                  </a:lnTo>
                  <a:lnTo>
                    <a:pt x="6" y="0"/>
                  </a:lnTo>
                  <a:close/>
                </a:path>
              </a:pathLst>
            </a:custGeom>
            <a:solidFill>
              <a:srgbClr val="CC99FF"/>
            </a:solidFill>
            <a:ln>
              <a:noFill/>
            </a:ln>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65" name="Freeform 192"/>
            <p:cNvSpPr>
              <a:spLocks/>
            </p:cNvSpPr>
            <p:nvPr/>
          </p:nvSpPr>
          <p:spPr bwMode="auto">
            <a:xfrm rot="-5400000">
              <a:off x="3568" y="2888"/>
              <a:ext cx="62" cy="43"/>
            </a:xfrm>
            <a:custGeom>
              <a:avLst/>
              <a:gdLst>
                <a:gd name="T0" fmla="*/ 25 w 72"/>
                <a:gd name="T1" fmla="*/ 0 h 49"/>
                <a:gd name="T2" fmla="*/ 0 w 72"/>
                <a:gd name="T3" fmla="*/ 12 h 49"/>
                <a:gd name="T4" fmla="*/ 13 w 72"/>
                <a:gd name="T5" fmla="*/ 19 h 49"/>
                <a:gd name="T6" fmla="*/ 24 w 72"/>
                <a:gd name="T7" fmla="*/ 9 h 49"/>
                <a:gd name="T8" fmla="*/ 25 w 72"/>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49">
                  <a:moveTo>
                    <a:pt x="72" y="0"/>
                  </a:moveTo>
                  <a:lnTo>
                    <a:pt x="0" y="30"/>
                  </a:lnTo>
                  <a:lnTo>
                    <a:pt x="36" y="49"/>
                  </a:lnTo>
                  <a:lnTo>
                    <a:pt x="68" y="22"/>
                  </a:lnTo>
                  <a:lnTo>
                    <a:pt x="72" y="0"/>
                  </a:lnTo>
                  <a:close/>
                </a:path>
              </a:pathLst>
            </a:custGeom>
            <a:solidFill>
              <a:srgbClr val="CC99FF"/>
            </a:solidFill>
            <a:ln>
              <a:noFill/>
            </a:ln>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66" name="Freeform 193"/>
            <p:cNvSpPr>
              <a:spLocks/>
            </p:cNvSpPr>
            <p:nvPr/>
          </p:nvSpPr>
          <p:spPr bwMode="auto">
            <a:xfrm rot="-5400000">
              <a:off x="3574" y="2797"/>
              <a:ext cx="56" cy="54"/>
            </a:xfrm>
            <a:custGeom>
              <a:avLst/>
              <a:gdLst>
                <a:gd name="T0" fmla="*/ 0 w 66"/>
                <a:gd name="T1" fmla="*/ 14 h 62"/>
                <a:gd name="T2" fmla="*/ 20 w 66"/>
                <a:gd name="T3" fmla="*/ 0 h 62"/>
                <a:gd name="T4" fmla="*/ 21 w 66"/>
                <a:gd name="T5" fmla="*/ 9 h 62"/>
                <a:gd name="T6" fmla="*/ 0 w 66"/>
                <a:gd name="T7" fmla="*/ 24 h 62"/>
                <a:gd name="T8" fmla="*/ 0 w 66"/>
                <a:gd name="T9" fmla="*/ 14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62">
                  <a:moveTo>
                    <a:pt x="0" y="36"/>
                  </a:moveTo>
                  <a:lnTo>
                    <a:pt x="64" y="0"/>
                  </a:lnTo>
                  <a:lnTo>
                    <a:pt x="66" y="24"/>
                  </a:lnTo>
                  <a:lnTo>
                    <a:pt x="0" y="62"/>
                  </a:lnTo>
                  <a:lnTo>
                    <a:pt x="0" y="36"/>
                  </a:lnTo>
                  <a:close/>
                </a:path>
              </a:pathLst>
            </a:custGeom>
            <a:solidFill>
              <a:srgbClr val="CC99FF"/>
            </a:solidFill>
            <a:ln>
              <a:noFill/>
            </a:ln>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67" name="Rectangle 194"/>
            <p:cNvSpPr>
              <a:spLocks noChangeArrowheads="1"/>
            </p:cNvSpPr>
            <p:nvPr/>
          </p:nvSpPr>
          <p:spPr bwMode="auto">
            <a:xfrm rot="-5400000">
              <a:off x="2681" y="2259"/>
              <a:ext cx="2398" cy="55"/>
            </a:xfrm>
            <a:prstGeom prst="rect">
              <a:avLst/>
            </a:prstGeom>
            <a:solidFill>
              <a:srgbClr val="CC99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grpSp>
      <p:sp>
        <p:nvSpPr>
          <p:cNvPr id="33802" name="Freeform 195"/>
          <p:cNvSpPr>
            <a:spLocks/>
          </p:cNvSpPr>
          <p:nvPr/>
        </p:nvSpPr>
        <p:spPr bwMode="auto">
          <a:xfrm>
            <a:off x="6416675" y="3297238"/>
            <a:ext cx="136525" cy="744537"/>
          </a:xfrm>
          <a:custGeom>
            <a:avLst/>
            <a:gdLst>
              <a:gd name="T0" fmla="*/ 0 w 86"/>
              <a:gd name="T1" fmla="*/ 2147483647 h 469"/>
              <a:gd name="T2" fmla="*/ 2147483647 w 86"/>
              <a:gd name="T3" fmla="*/ 0 h 469"/>
              <a:gd name="T4" fmla="*/ 2147483647 w 86"/>
              <a:gd name="T5" fmla="*/ 2147483647 h 469"/>
              <a:gd name="T6" fmla="*/ 2147483647 w 86"/>
              <a:gd name="T7" fmla="*/ 2147483647 h 469"/>
              <a:gd name="T8" fmla="*/ 0 w 86"/>
              <a:gd name="T9" fmla="*/ 2147483647 h 4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469">
                <a:moveTo>
                  <a:pt x="0" y="15"/>
                </a:moveTo>
                <a:lnTo>
                  <a:pt x="86" y="0"/>
                </a:lnTo>
                <a:lnTo>
                  <a:pt x="84" y="469"/>
                </a:lnTo>
                <a:lnTo>
                  <a:pt x="4" y="449"/>
                </a:lnTo>
                <a:lnTo>
                  <a:pt x="0" y="15"/>
                </a:lnTo>
                <a:close/>
              </a:path>
            </a:pathLst>
          </a:custGeom>
          <a:solidFill>
            <a:schemeClr val="accent2"/>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3" name="AutoShape 196"/>
          <p:cNvSpPr>
            <a:spLocks noChangeArrowheads="1"/>
          </p:cNvSpPr>
          <p:nvPr/>
        </p:nvSpPr>
        <p:spPr bwMode="auto">
          <a:xfrm>
            <a:off x="2725738" y="3670300"/>
            <a:ext cx="479425" cy="442913"/>
          </a:xfrm>
          <a:prstGeom prst="rightArrow">
            <a:avLst>
              <a:gd name="adj1" fmla="val 50000"/>
              <a:gd name="adj2" fmla="val 27061"/>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3804" name="Freeform 197"/>
          <p:cNvSpPr>
            <a:spLocks/>
          </p:cNvSpPr>
          <p:nvPr/>
        </p:nvSpPr>
        <p:spPr bwMode="auto">
          <a:xfrm>
            <a:off x="6613525" y="3779838"/>
            <a:ext cx="465138" cy="144462"/>
          </a:xfrm>
          <a:custGeom>
            <a:avLst/>
            <a:gdLst>
              <a:gd name="T0" fmla="*/ 0 w 623"/>
              <a:gd name="T1" fmla="*/ 2147483647 h 98"/>
              <a:gd name="T2" fmla="*/ 2147483647 w 623"/>
              <a:gd name="T3" fmla="*/ 2147483647 h 98"/>
              <a:gd name="T4" fmla="*/ 2147483647 w 623"/>
              <a:gd name="T5" fmla="*/ 0 h 98"/>
              <a:gd name="T6" fmla="*/ 2147483647 w 623"/>
              <a:gd name="T7" fmla="*/ 2147483647 h 98"/>
              <a:gd name="T8" fmla="*/ 2147483647 w 623"/>
              <a:gd name="T9" fmla="*/ 2147483647 h 98"/>
              <a:gd name="T10" fmla="*/ 2147483647 w 623"/>
              <a:gd name="T11" fmla="*/ 2147483647 h 98"/>
              <a:gd name="T12" fmla="*/ 2147483647 w 623"/>
              <a:gd name="T13" fmla="*/ 2147483647 h 98"/>
              <a:gd name="T14" fmla="*/ 2147483647 w 623"/>
              <a:gd name="T15" fmla="*/ 2147483647 h 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3" h="98">
                <a:moveTo>
                  <a:pt x="0" y="37"/>
                </a:moveTo>
                <a:lnTo>
                  <a:pt x="413" y="36"/>
                </a:lnTo>
                <a:lnTo>
                  <a:pt x="353" y="0"/>
                </a:lnTo>
                <a:lnTo>
                  <a:pt x="623" y="54"/>
                </a:lnTo>
                <a:lnTo>
                  <a:pt x="424" y="98"/>
                </a:lnTo>
                <a:lnTo>
                  <a:pt x="439" y="68"/>
                </a:lnTo>
                <a:lnTo>
                  <a:pt x="57" y="78"/>
                </a:lnTo>
                <a:lnTo>
                  <a:pt x="1" y="39"/>
                </a:lnTo>
              </a:path>
            </a:pathLst>
          </a:custGeom>
          <a:solidFill>
            <a:schemeClr val="tx1"/>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5" name="Freeform 198"/>
          <p:cNvSpPr>
            <a:spLocks/>
          </p:cNvSpPr>
          <p:nvPr/>
        </p:nvSpPr>
        <p:spPr bwMode="auto">
          <a:xfrm>
            <a:off x="6270625" y="3324225"/>
            <a:ext cx="149225" cy="688975"/>
          </a:xfrm>
          <a:custGeom>
            <a:avLst/>
            <a:gdLst>
              <a:gd name="T0" fmla="*/ 0 w 94"/>
              <a:gd name="T1" fmla="*/ 2147483647 h 434"/>
              <a:gd name="T2" fmla="*/ 2147483647 w 94"/>
              <a:gd name="T3" fmla="*/ 0 h 434"/>
              <a:gd name="T4" fmla="*/ 2147483647 w 94"/>
              <a:gd name="T5" fmla="*/ 2147483647 h 434"/>
              <a:gd name="T6" fmla="*/ 2147483647 w 94"/>
              <a:gd name="T7" fmla="*/ 2147483647 h 434"/>
              <a:gd name="T8" fmla="*/ 0 w 94"/>
              <a:gd name="T9" fmla="*/ 2147483647 h 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434">
                <a:moveTo>
                  <a:pt x="0" y="16"/>
                </a:moveTo>
                <a:lnTo>
                  <a:pt x="90" y="0"/>
                </a:lnTo>
                <a:lnTo>
                  <a:pt x="94" y="434"/>
                </a:lnTo>
                <a:lnTo>
                  <a:pt x="6" y="408"/>
                </a:lnTo>
                <a:lnTo>
                  <a:pt x="0" y="16"/>
                </a:lnTo>
                <a:close/>
              </a:path>
            </a:pathLst>
          </a:custGeom>
          <a:solidFill>
            <a:srgbClr val="6699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6" name="Freeform 199"/>
          <p:cNvSpPr>
            <a:spLocks/>
          </p:cNvSpPr>
          <p:nvPr/>
        </p:nvSpPr>
        <p:spPr bwMode="auto">
          <a:xfrm>
            <a:off x="6134100" y="3346450"/>
            <a:ext cx="139700" cy="625475"/>
          </a:xfrm>
          <a:custGeom>
            <a:avLst/>
            <a:gdLst>
              <a:gd name="T0" fmla="*/ 0 w 88"/>
              <a:gd name="T1" fmla="*/ 2147483647 h 394"/>
              <a:gd name="T2" fmla="*/ 2147483647 w 88"/>
              <a:gd name="T3" fmla="*/ 0 h 394"/>
              <a:gd name="T4" fmla="*/ 2147483647 w 88"/>
              <a:gd name="T5" fmla="*/ 2147483647 h 394"/>
              <a:gd name="T6" fmla="*/ 0 w 88"/>
              <a:gd name="T7" fmla="*/ 2147483647 h 394"/>
              <a:gd name="T8" fmla="*/ 0 w 88"/>
              <a:gd name="T9" fmla="*/ 2147483647 h 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394">
                <a:moveTo>
                  <a:pt x="0" y="16"/>
                </a:moveTo>
                <a:lnTo>
                  <a:pt x="88" y="0"/>
                </a:lnTo>
                <a:lnTo>
                  <a:pt x="88" y="394"/>
                </a:lnTo>
                <a:lnTo>
                  <a:pt x="0" y="370"/>
                </a:lnTo>
                <a:lnTo>
                  <a:pt x="0" y="16"/>
                </a:lnTo>
                <a:close/>
              </a:path>
            </a:pathLst>
          </a:custGeom>
          <a:solidFill>
            <a:srgbClr val="FF00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7" name="Freeform 200"/>
          <p:cNvSpPr>
            <a:spLocks/>
          </p:cNvSpPr>
          <p:nvPr/>
        </p:nvSpPr>
        <p:spPr bwMode="auto">
          <a:xfrm>
            <a:off x="7316788" y="3786188"/>
            <a:ext cx="465137" cy="144462"/>
          </a:xfrm>
          <a:custGeom>
            <a:avLst/>
            <a:gdLst>
              <a:gd name="T0" fmla="*/ 0 w 623"/>
              <a:gd name="T1" fmla="*/ 2147483647 h 98"/>
              <a:gd name="T2" fmla="*/ 2147483647 w 623"/>
              <a:gd name="T3" fmla="*/ 2147483647 h 98"/>
              <a:gd name="T4" fmla="*/ 2147483647 w 623"/>
              <a:gd name="T5" fmla="*/ 0 h 98"/>
              <a:gd name="T6" fmla="*/ 2147483647 w 623"/>
              <a:gd name="T7" fmla="*/ 2147483647 h 98"/>
              <a:gd name="T8" fmla="*/ 2147483647 w 623"/>
              <a:gd name="T9" fmla="*/ 2147483647 h 98"/>
              <a:gd name="T10" fmla="*/ 2147483647 w 623"/>
              <a:gd name="T11" fmla="*/ 2147483647 h 98"/>
              <a:gd name="T12" fmla="*/ 2147483647 w 623"/>
              <a:gd name="T13" fmla="*/ 2147483647 h 98"/>
              <a:gd name="T14" fmla="*/ 2147483647 w 623"/>
              <a:gd name="T15" fmla="*/ 2147483647 h 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3" h="98">
                <a:moveTo>
                  <a:pt x="0" y="37"/>
                </a:moveTo>
                <a:lnTo>
                  <a:pt x="413" y="36"/>
                </a:lnTo>
                <a:lnTo>
                  <a:pt x="353" y="0"/>
                </a:lnTo>
                <a:lnTo>
                  <a:pt x="623" y="54"/>
                </a:lnTo>
                <a:lnTo>
                  <a:pt x="424" y="98"/>
                </a:lnTo>
                <a:lnTo>
                  <a:pt x="439" y="68"/>
                </a:lnTo>
                <a:lnTo>
                  <a:pt x="57" y="78"/>
                </a:lnTo>
                <a:lnTo>
                  <a:pt x="1" y="39"/>
                </a:lnTo>
              </a:path>
            </a:pathLst>
          </a:custGeom>
          <a:solidFill>
            <a:schemeClr val="tx1"/>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8" name="Freeform 201"/>
          <p:cNvSpPr>
            <a:spLocks/>
          </p:cNvSpPr>
          <p:nvPr/>
        </p:nvSpPr>
        <p:spPr bwMode="auto">
          <a:xfrm>
            <a:off x="5967413" y="3790950"/>
            <a:ext cx="465137" cy="144463"/>
          </a:xfrm>
          <a:custGeom>
            <a:avLst/>
            <a:gdLst>
              <a:gd name="T0" fmla="*/ 0 w 623"/>
              <a:gd name="T1" fmla="*/ 2147483647 h 98"/>
              <a:gd name="T2" fmla="*/ 2147483647 w 623"/>
              <a:gd name="T3" fmla="*/ 2147483647 h 98"/>
              <a:gd name="T4" fmla="*/ 2147483647 w 623"/>
              <a:gd name="T5" fmla="*/ 0 h 98"/>
              <a:gd name="T6" fmla="*/ 2147483647 w 623"/>
              <a:gd name="T7" fmla="*/ 2147483647 h 98"/>
              <a:gd name="T8" fmla="*/ 2147483647 w 623"/>
              <a:gd name="T9" fmla="*/ 2147483647 h 98"/>
              <a:gd name="T10" fmla="*/ 2147483647 w 623"/>
              <a:gd name="T11" fmla="*/ 2147483647 h 98"/>
              <a:gd name="T12" fmla="*/ 2147483647 w 623"/>
              <a:gd name="T13" fmla="*/ 2147483647 h 98"/>
              <a:gd name="T14" fmla="*/ 2147483647 w 623"/>
              <a:gd name="T15" fmla="*/ 2147483647 h 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3" h="98">
                <a:moveTo>
                  <a:pt x="0" y="37"/>
                </a:moveTo>
                <a:lnTo>
                  <a:pt x="413" y="36"/>
                </a:lnTo>
                <a:lnTo>
                  <a:pt x="353" y="0"/>
                </a:lnTo>
                <a:lnTo>
                  <a:pt x="623" y="54"/>
                </a:lnTo>
                <a:lnTo>
                  <a:pt x="424" y="98"/>
                </a:lnTo>
                <a:lnTo>
                  <a:pt x="439" y="68"/>
                </a:lnTo>
                <a:lnTo>
                  <a:pt x="57" y="78"/>
                </a:lnTo>
                <a:lnTo>
                  <a:pt x="1" y="39"/>
                </a:lnTo>
              </a:path>
            </a:pathLst>
          </a:custGeom>
          <a:solidFill>
            <a:schemeClr val="tx1"/>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9" name="Line 202"/>
          <p:cNvSpPr>
            <a:spLocks noChangeShapeType="1"/>
          </p:cNvSpPr>
          <p:nvPr/>
        </p:nvSpPr>
        <p:spPr bwMode="auto">
          <a:xfrm>
            <a:off x="5167313" y="2781300"/>
            <a:ext cx="504825" cy="3968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0" name="Text Box 203"/>
          <p:cNvSpPr txBox="1">
            <a:spLocks noChangeArrowheads="1"/>
          </p:cNvSpPr>
          <p:nvPr/>
        </p:nvSpPr>
        <p:spPr bwMode="auto">
          <a:xfrm>
            <a:off x="4081463" y="1931988"/>
            <a:ext cx="1131887" cy="366712"/>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1800" b="0" i="0">
                <a:latin typeface="Arial Rounded MT Bold" pitchFamily="34" charset="0"/>
              </a:rPr>
              <a:t>Cell Gap</a:t>
            </a:r>
          </a:p>
        </p:txBody>
      </p:sp>
      <p:sp>
        <p:nvSpPr>
          <p:cNvPr id="33811" name="Text Box 204"/>
          <p:cNvSpPr txBox="1">
            <a:spLocks noChangeArrowheads="1"/>
          </p:cNvSpPr>
          <p:nvPr/>
        </p:nvSpPr>
        <p:spPr bwMode="auto">
          <a:xfrm>
            <a:off x="5456238" y="5316538"/>
            <a:ext cx="2017712" cy="27463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1200" b="0" i="0">
                <a:latin typeface="Arial Rounded MT Bold" pitchFamily="34" charset="0"/>
              </a:rPr>
              <a:t>Color filter on front glass</a:t>
            </a:r>
          </a:p>
        </p:txBody>
      </p:sp>
      <p:sp>
        <p:nvSpPr>
          <p:cNvPr id="33812" name="Text Box 205"/>
          <p:cNvSpPr txBox="1">
            <a:spLocks noChangeArrowheads="1"/>
          </p:cNvSpPr>
          <p:nvPr/>
        </p:nvSpPr>
        <p:spPr bwMode="auto">
          <a:xfrm>
            <a:off x="7194550" y="3195638"/>
            <a:ext cx="1289050" cy="27463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1200" b="0" i="0">
                <a:latin typeface="Arial Rounded MT Bold" pitchFamily="34" charset="0"/>
              </a:rPr>
              <a:t>Front Polarizer</a:t>
            </a:r>
          </a:p>
        </p:txBody>
      </p:sp>
      <p:grpSp>
        <p:nvGrpSpPr>
          <p:cNvPr id="33813" name="Group 206"/>
          <p:cNvGrpSpPr>
            <a:grpSpLocks noChangeAspect="1"/>
          </p:cNvGrpSpPr>
          <p:nvPr/>
        </p:nvGrpSpPr>
        <p:grpSpPr bwMode="auto">
          <a:xfrm>
            <a:off x="1524000" y="3411538"/>
            <a:ext cx="590550" cy="942975"/>
            <a:chOff x="1212" y="2165"/>
            <a:chExt cx="372" cy="594"/>
          </a:xfrm>
        </p:grpSpPr>
        <p:sp>
          <p:nvSpPr>
            <p:cNvPr id="33916" name="AutoShape 207"/>
            <p:cNvSpPr>
              <a:spLocks noChangeAspect="1" noChangeArrowheads="1" noTextEdit="1"/>
            </p:cNvSpPr>
            <p:nvPr/>
          </p:nvSpPr>
          <p:spPr bwMode="auto">
            <a:xfrm>
              <a:off x="1212" y="2165"/>
              <a:ext cx="372"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917" name="Freeform 208"/>
            <p:cNvSpPr>
              <a:spLocks/>
            </p:cNvSpPr>
            <p:nvPr/>
          </p:nvSpPr>
          <p:spPr bwMode="auto">
            <a:xfrm>
              <a:off x="1214" y="2167"/>
              <a:ext cx="368" cy="590"/>
            </a:xfrm>
            <a:custGeom>
              <a:avLst/>
              <a:gdLst>
                <a:gd name="T0" fmla="*/ 1 w 368"/>
                <a:gd name="T1" fmla="*/ 199 h 590"/>
                <a:gd name="T2" fmla="*/ 10 w 368"/>
                <a:gd name="T3" fmla="*/ 246 h 590"/>
                <a:gd name="T4" fmla="*/ 32 w 368"/>
                <a:gd name="T5" fmla="*/ 287 h 590"/>
                <a:gd name="T6" fmla="*/ 55 w 368"/>
                <a:gd name="T7" fmla="*/ 318 h 590"/>
                <a:gd name="T8" fmla="*/ 80 w 368"/>
                <a:gd name="T9" fmla="*/ 361 h 590"/>
                <a:gd name="T10" fmla="*/ 87 w 368"/>
                <a:gd name="T11" fmla="*/ 399 h 590"/>
                <a:gd name="T12" fmla="*/ 90 w 368"/>
                <a:gd name="T13" fmla="*/ 421 h 590"/>
                <a:gd name="T14" fmla="*/ 92 w 368"/>
                <a:gd name="T15" fmla="*/ 432 h 590"/>
                <a:gd name="T16" fmla="*/ 93 w 368"/>
                <a:gd name="T17" fmla="*/ 443 h 590"/>
                <a:gd name="T18" fmla="*/ 96 w 368"/>
                <a:gd name="T19" fmla="*/ 450 h 590"/>
                <a:gd name="T20" fmla="*/ 95 w 368"/>
                <a:gd name="T21" fmla="*/ 460 h 590"/>
                <a:gd name="T22" fmla="*/ 94 w 368"/>
                <a:gd name="T23" fmla="*/ 470 h 590"/>
                <a:gd name="T24" fmla="*/ 97 w 368"/>
                <a:gd name="T25" fmla="*/ 480 h 590"/>
                <a:gd name="T26" fmla="*/ 94 w 368"/>
                <a:gd name="T27" fmla="*/ 497 h 590"/>
                <a:gd name="T28" fmla="*/ 97 w 368"/>
                <a:gd name="T29" fmla="*/ 507 h 590"/>
                <a:gd name="T30" fmla="*/ 94 w 368"/>
                <a:gd name="T31" fmla="*/ 521 h 590"/>
                <a:gd name="T32" fmla="*/ 95 w 368"/>
                <a:gd name="T33" fmla="*/ 529 h 590"/>
                <a:gd name="T34" fmla="*/ 103 w 368"/>
                <a:gd name="T35" fmla="*/ 541 h 590"/>
                <a:gd name="T36" fmla="*/ 109 w 368"/>
                <a:gd name="T37" fmla="*/ 549 h 590"/>
                <a:gd name="T38" fmla="*/ 152 w 368"/>
                <a:gd name="T39" fmla="*/ 586 h 590"/>
                <a:gd name="T40" fmla="*/ 166 w 368"/>
                <a:gd name="T41" fmla="*/ 590 h 590"/>
                <a:gd name="T42" fmla="*/ 210 w 368"/>
                <a:gd name="T43" fmla="*/ 590 h 590"/>
                <a:gd name="T44" fmla="*/ 222 w 368"/>
                <a:gd name="T45" fmla="*/ 583 h 590"/>
                <a:gd name="T46" fmla="*/ 264 w 368"/>
                <a:gd name="T47" fmla="*/ 543 h 590"/>
                <a:gd name="T48" fmla="*/ 269 w 368"/>
                <a:gd name="T49" fmla="*/ 529 h 590"/>
                <a:gd name="T50" fmla="*/ 269 w 368"/>
                <a:gd name="T51" fmla="*/ 526 h 590"/>
                <a:gd name="T52" fmla="*/ 274 w 368"/>
                <a:gd name="T53" fmla="*/ 509 h 590"/>
                <a:gd name="T54" fmla="*/ 273 w 368"/>
                <a:gd name="T55" fmla="*/ 501 h 590"/>
                <a:gd name="T56" fmla="*/ 273 w 368"/>
                <a:gd name="T57" fmla="*/ 490 h 590"/>
                <a:gd name="T58" fmla="*/ 274 w 368"/>
                <a:gd name="T59" fmla="*/ 479 h 590"/>
                <a:gd name="T60" fmla="*/ 271 w 368"/>
                <a:gd name="T61" fmla="*/ 469 h 590"/>
                <a:gd name="T62" fmla="*/ 274 w 368"/>
                <a:gd name="T63" fmla="*/ 453 h 590"/>
                <a:gd name="T64" fmla="*/ 273 w 368"/>
                <a:gd name="T65" fmla="*/ 449 h 590"/>
                <a:gd name="T66" fmla="*/ 275 w 368"/>
                <a:gd name="T67" fmla="*/ 442 h 590"/>
                <a:gd name="T68" fmla="*/ 276 w 368"/>
                <a:gd name="T69" fmla="*/ 432 h 590"/>
                <a:gd name="T70" fmla="*/ 278 w 368"/>
                <a:gd name="T71" fmla="*/ 421 h 590"/>
                <a:gd name="T72" fmla="*/ 281 w 368"/>
                <a:gd name="T73" fmla="*/ 399 h 590"/>
                <a:gd name="T74" fmla="*/ 288 w 368"/>
                <a:gd name="T75" fmla="*/ 361 h 590"/>
                <a:gd name="T76" fmla="*/ 312 w 368"/>
                <a:gd name="T77" fmla="*/ 318 h 590"/>
                <a:gd name="T78" fmla="*/ 336 w 368"/>
                <a:gd name="T79" fmla="*/ 287 h 590"/>
                <a:gd name="T80" fmla="*/ 358 w 368"/>
                <a:gd name="T81" fmla="*/ 246 h 590"/>
                <a:gd name="T82" fmla="*/ 367 w 368"/>
                <a:gd name="T83" fmla="*/ 199 h 590"/>
                <a:gd name="T84" fmla="*/ 367 w 368"/>
                <a:gd name="T85" fmla="*/ 165 h 590"/>
                <a:gd name="T86" fmla="*/ 353 w 368"/>
                <a:gd name="T87" fmla="*/ 113 h 590"/>
                <a:gd name="T88" fmla="*/ 326 w 368"/>
                <a:gd name="T89" fmla="*/ 67 h 590"/>
                <a:gd name="T90" fmla="*/ 286 w 368"/>
                <a:gd name="T91" fmla="*/ 32 h 590"/>
                <a:gd name="T92" fmla="*/ 239 w 368"/>
                <a:gd name="T93" fmla="*/ 8 h 590"/>
                <a:gd name="T94" fmla="*/ 184 w 368"/>
                <a:gd name="T95" fmla="*/ 0 h 590"/>
                <a:gd name="T96" fmla="*/ 147 w 368"/>
                <a:gd name="T97" fmla="*/ 4 h 590"/>
                <a:gd name="T98" fmla="*/ 96 w 368"/>
                <a:gd name="T99" fmla="*/ 23 h 590"/>
                <a:gd name="T100" fmla="*/ 54 w 368"/>
                <a:gd name="T101" fmla="*/ 54 h 590"/>
                <a:gd name="T102" fmla="*/ 23 w 368"/>
                <a:gd name="T103" fmla="*/ 96 h 590"/>
                <a:gd name="T104" fmla="*/ 4 w 368"/>
                <a:gd name="T105" fmla="*/ 147 h 590"/>
                <a:gd name="T106" fmla="*/ 0 w 368"/>
                <a:gd name="T107" fmla="*/ 184 h 5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8" h="590">
                  <a:moveTo>
                    <a:pt x="0" y="184"/>
                  </a:moveTo>
                  <a:lnTo>
                    <a:pt x="0" y="184"/>
                  </a:lnTo>
                  <a:lnTo>
                    <a:pt x="1" y="199"/>
                  </a:lnTo>
                  <a:lnTo>
                    <a:pt x="3" y="215"/>
                  </a:lnTo>
                  <a:lnTo>
                    <a:pt x="6" y="230"/>
                  </a:lnTo>
                  <a:lnTo>
                    <a:pt x="10" y="246"/>
                  </a:lnTo>
                  <a:lnTo>
                    <a:pt x="17" y="260"/>
                  </a:lnTo>
                  <a:lnTo>
                    <a:pt x="24" y="274"/>
                  </a:lnTo>
                  <a:lnTo>
                    <a:pt x="32" y="287"/>
                  </a:lnTo>
                  <a:lnTo>
                    <a:pt x="41" y="300"/>
                  </a:lnTo>
                  <a:lnTo>
                    <a:pt x="55" y="318"/>
                  </a:lnTo>
                  <a:lnTo>
                    <a:pt x="66" y="334"/>
                  </a:lnTo>
                  <a:lnTo>
                    <a:pt x="74" y="348"/>
                  </a:lnTo>
                  <a:lnTo>
                    <a:pt x="80" y="361"/>
                  </a:lnTo>
                  <a:lnTo>
                    <a:pt x="84" y="372"/>
                  </a:lnTo>
                  <a:lnTo>
                    <a:pt x="86" y="381"/>
                  </a:lnTo>
                  <a:lnTo>
                    <a:pt x="87" y="399"/>
                  </a:lnTo>
                  <a:lnTo>
                    <a:pt x="89" y="413"/>
                  </a:lnTo>
                  <a:lnTo>
                    <a:pt x="90" y="421"/>
                  </a:lnTo>
                  <a:lnTo>
                    <a:pt x="93" y="428"/>
                  </a:lnTo>
                  <a:lnTo>
                    <a:pt x="92" y="432"/>
                  </a:lnTo>
                  <a:lnTo>
                    <a:pt x="92" y="436"/>
                  </a:lnTo>
                  <a:lnTo>
                    <a:pt x="93" y="443"/>
                  </a:lnTo>
                  <a:lnTo>
                    <a:pt x="96" y="450"/>
                  </a:lnTo>
                  <a:lnTo>
                    <a:pt x="98" y="454"/>
                  </a:lnTo>
                  <a:lnTo>
                    <a:pt x="95" y="460"/>
                  </a:lnTo>
                  <a:lnTo>
                    <a:pt x="94" y="467"/>
                  </a:lnTo>
                  <a:lnTo>
                    <a:pt x="94" y="470"/>
                  </a:lnTo>
                  <a:lnTo>
                    <a:pt x="95" y="475"/>
                  </a:lnTo>
                  <a:lnTo>
                    <a:pt x="97" y="480"/>
                  </a:lnTo>
                  <a:lnTo>
                    <a:pt x="95" y="487"/>
                  </a:lnTo>
                  <a:lnTo>
                    <a:pt x="94" y="494"/>
                  </a:lnTo>
                  <a:lnTo>
                    <a:pt x="94" y="497"/>
                  </a:lnTo>
                  <a:lnTo>
                    <a:pt x="95" y="502"/>
                  </a:lnTo>
                  <a:lnTo>
                    <a:pt x="97" y="507"/>
                  </a:lnTo>
                  <a:lnTo>
                    <a:pt x="95" y="513"/>
                  </a:lnTo>
                  <a:lnTo>
                    <a:pt x="94" y="521"/>
                  </a:lnTo>
                  <a:lnTo>
                    <a:pt x="94" y="524"/>
                  </a:lnTo>
                  <a:lnTo>
                    <a:pt x="95" y="529"/>
                  </a:lnTo>
                  <a:lnTo>
                    <a:pt x="97" y="533"/>
                  </a:lnTo>
                  <a:lnTo>
                    <a:pt x="100" y="537"/>
                  </a:lnTo>
                  <a:lnTo>
                    <a:pt x="103" y="541"/>
                  </a:lnTo>
                  <a:lnTo>
                    <a:pt x="105" y="546"/>
                  </a:lnTo>
                  <a:lnTo>
                    <a:pt x="109" y="549"/>
                  </a:lnTo>
                  <a:lnTo>
                    <a:pt x="149" y="584"/>
                  </a:lnTo>
                  <a:lnTo>
                    <a:pt x="152" y="586"/>
                  </a:lnTo>
                  <a:lnTo>
                    <a:pt x="156" y="588"/>
                  </a:lnTo>
                  <a:lnTo>
                    <a:pt x="161" y="590"/>
                  </a:lnTo>
                  <a:lnTo>
                    <a:pt x="166" y="590"/>
                  </a:lnTo>
                  <a:lnTo>
                    <a:pt x="205" y="590"/>
                  </a:lnTo>
                  <a:lnTo>
                    <a:pt x="210" y="590"/>
                  </a:lnTo>
                  <a:lnTo>
                    <a:pt x="214" y="588"/>
                  </a:lnTo>
                  <a:lnTo>
                    <a:pt x="218" y="586"/>
                  </a:lnTo>
                  <a:lnTo>
                    <a:pt x="222" y="583"/>
                  </a:lnTo>
                  <a:lnTo>
                    <a:pt x="260" y="548"/>
                  </a:lnTo>
                  <a:lnTo>
                    <a:pt x="264" y="543"/>
                  </a:lnTo>
                  <a:lnTo>
                    <a:pt x="267" y="539"/>
                  </a:lnTo>
                  <a:lnTo>
                    <a:pt x="268" y="534"/>
                  </a:lnTo>
                  <a:lnTo>
                    <a:pt x="269" y="529"/>
                  </a:lnTo>
                  <a:lnTo>
                    <a:pt x="269" y="526"/>
                  </a:lnTo>
                  <a:lnTo>
                    <a:pt x="272" y="518"/>
                  </a:lnTo>
                  <a:lnTo>
                    <a:pt x="273" y="513"/>
                  </a:lnTo>
                  <a:lnTo>
                    <a:pt x="274" y="509"/>
                  </a:lnTo>
                  <a:lnTo>
                    <a:pt x="274" y="505"/>
                  </a:lnTo>
                  <a:lnTo>
                    <a:pt x="273" y="501"/>
                  </a:lnTo>
                  <a:lnTo>
                    <a:pt x="271" y="496"/>
                  </a:lnTo>
                  <a:lnTo>
                    <a:pt x="273" y="490"/>
                  </a:lnTo>
                  <a:lnTo>
                    <a:pt x="274" y="482"/>
                  </a:lnTo>
                  <a:lnTo>
                    <a:pt x="274" y="479"/>
                  </a:lnTo>
                  <a:lnTo>
                    <a:pt x="273" y="474"/>
                  </a:lnTo>
                  <a:lnTo>
                    <a:pt x="271" y="469"/>
                  </a:lnTo>
                  <a:lnTo>
                    <a:pt x="273" y="463"/>
                  </a:lnTo>
                  <a:lnTo>
                    <a:pt x="274" y="456"/>
                  </a:lnTo>
                  <a:lnTo>
                    <a:pt x="274" y="453"/>
                  </a:lnTo>
                  <a:lnTo>
                    <a:pt x="273" y="449"/>
                  </a:lnTo>
                  <a:lnTo>
                    <a:pt x="273" y="448"/>
                  </a:lnTo>
                  <a:lnTo>
                    <a:pt x="275" y="442"/>
                  </a:lnTo>
                  <a:lnTo>
                    <a:pt x="276" y="436"/>
                  </a:lnTo>
                  <a:lnTo>
                    <a:pt x="276" y="432"/>
                  </a:lnTo>
                  <a:lnTo>
                    <a:pt x="275" y="428"/>
                  </a:lnTo>
                  <a:lnTo>
                    <a:pt x="278" y="421"/>
                  </a:lnTo>
                  <a:lnTo>
                    <a:pt x="279" y="413"/>
                  </a:lnTo>
                  <a:lnTo>
                    <a:pt x="281" y="399"/>
                  </a:lnTo>
                  <a:lnTo>
                    <a:pt x="282" y="381"/>
                  </a:lnTo>
                  <a:lnTo>
                    <a:pt x="284" y="372"/>
                  </a:lnTo>
                  <a:lnTo>
                    <a:pt x="288" y="361"/>
                  </a:lnTo>
                  <a:lnTo>
                    <a:pt x="294" y="348"/>
                  </a:lnTo>
                  <a:lnTo>
                    <a:pt x="302" y="334"/>
                  </a:lnTo>
                  <a:lnTo>
                    <a:pt x="312" y="318"/>
                  </a:lnTo>
                  <a:lnTo>
                    <a:pt x="327" y="300"/>
                  </a:lnTo>
                  <a:lnTo>
                    <a:pt x="336" y="287"/>
                  </a:lnTo>
                  <a:lnTo>
                    <a:pt x="344" y="274"/>
                  </a:lnTo>
                  <a:lnTo>
                    <a:pt x="351" y="260"/>
                  </a:lnTo>
                  <a:lnTo>
                    <a:pt x="358" y="246"/>
                  </a:lnTo>
                  <a:lnTo>
                    <a:pt x="362" y="230"/>
                  </a:lnTo>
                  <a:lnTo>
                    <a:pt x="365" y="215"/>
                  </a:lnTo>
                  <a:lnTo>
                    <a:pt x="367" y="199"/>
                  </a:lnTo>
                  <a:lnTo>
                    <a:pt x="368" y="184"/>
                  </a:lnTo>
                  <a:lnTo>
                    <a:pt x="367" y="165"/>
                  </a:lnTo>
                  <a:lnTo>
                    <a:pt x="364" y="147"/>
                  </a:lnTo>
                  <a:lnTo>
                    <a:pt x="360" y="129"/>
                  </a:lnTo>
                  <a:lnTo>
                    <a:pt x="353" y="113"/>
                  </a:lnTo>
                  <a:lnTo>
                    <a:pt x="345" y="96"/>
                  </a:lnTo>
                  <a:lnTo>
                    <a:pt x="337" y="82"/>
                  </a:lnTo>
                  <a:lnTo>
                    <a:pt x="326" y="67"/>
                  </a:lnTo>
                  <a:lnTo>
                    <a:pt x="314" y="54"/>
                  </a:lnTo>
                  <a:lnTo>
                    <a:pt x="301" y="42"/>
                  </a:lnTo>
                  <a:lnTo>
                    <a:pt x="286" y="32"/>
                  </a:lnTo>
                  <a:lnTo>
                    <a:pt x="272" y="23"/>
                  </a:lnTo>
                  <a:lnTo>
                    <a:pt x="255" y="15"/>
                  </a:lnTo>
                  <a:lnTo>
                    <a:pt x="239" y="8"/>
                  </a:lnTo>
                  <a:lnTo>
                    <a:pt x="221" y="4"/>
                  </a:lnTo>
                  <a:lnTo>
                    <a:pt x="203" y="1"/>
                  </a:lnTo>
                  <a:lnTo>
                    <a:pt x="184" y="0"/>
                  </a:lnTo>
                  <a:lnTo>
                    <a:pt x="165" y="1"/>
                  </a:lnTo>
                  <a:lnTo>
                    <a:pt x="147" y="4"/>
                  </a:lnTo>
                  <a:lnTo>
                    <a:pt x="129" y="8"/>
                  </a:lnTo>
                  <a:lnTo>
                    <a:pt x="113" y="15"/>
                  </a:lnTo>
                  <a:lnTo>
                    <a:pt x="96" y="23"/>
                  </a:lnTo>
                  <a:lnTo>
                    <a:pt x="82" y="32"/>
                  </a:lnTo>
                  <a:lnTo>
                    <a:pt x="67" y="42"/>
                  </a:lnTo>
                  <a:lnTo>
                    <a:pt x="54" y="54"/>
                  </a:lnTo>
                  <a:lnTo>
                    <a:pt x="42" y="67"/>
                  </a:lnTo>
                  <a:lnTo>
                    <a:pt x="31" y="82"/>
                  </a:lnTo>
                  <a:lnTo>
                    <a:pt x="23" y="96"/>
                  </a:lnTo>
                  <a:lnTo>
                    <a:pt x="15" y="113"/>
                  </a:lnTo>
                  <a:lnTo>
                    <a:pt x="8" y="129"/>
                  </a:lnTo>
                  <a:lnTo>
                    <a:pt x="4" y="147"/>
                  </a:lnTo>
                  <a:lnTo>
                    <a:pt x="1" y="165"/>
                  </a:lnTo>
                  <a:lnTo>
                    <a:pt x="0" y="184"/>
                  </a:lnTo>
                  <a:close/>
                </a:path>
              </a:pathLst>
            </a:custGeom>
            <a:solidFill>
              <a:srgbClr val="8DD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8" name="Freeform 209"/>
            <p:cNvSpPr>
              <a:spLocks/>
            </p:cNvSpPr>
            <p:nvPr/>
          </p:nvSpPr>
          <p:spPr bwMode="auto">
            <a:xfrm>
              <a:off x="1226" y="2179"/>
              <a:ext cx="344" cy="566"/>
            </a:xfrm>
            <a:custGeom>
              <a:avLst/>
              <a:gdLst>
                <a:gd name="T0" fmla="*/ 2 w 344"/>
                <a:gd name="T1" fmla="*/ 186 h 566"/>
                <a:gd name="T2" fmla="*/ 11 w 344"/>
                <a:gd name="T3" fmla="*/ 230 h 566"/>
                <a:gd name="T4" fmla="*/ 30 w 344"/>
                <a:gd name="T5" fmla="*/ 268 h 566"/>
                <a:gd name="T6" fmla="*/ 54 w 344"/>
                <a:gd name="T7" fmla="*/ 299 h 566"/>
                <a:gd name="T8" fmla="*/ 80 w 344"/>
                <a:gd name="T9" fmla="*/ 345 h 566"/>
                <a:gd name="T10" fmla="*/ 87 w 344"/>
                <a:gd name="T11" fmla="*/ 386 h 566"/>
                <a:gd name="T12" fmla="*/ 89 w 344"/>
                <a:gd name="T13" fmla="*/ 401 h 566"/>
                <a:gd name="T14" fmla="*/ 96 w 344"/>
                <a:gd name="T15" fmla="*/ 416 h 566"/>
                <a:gd name="T16" fmla="*/ 92 w 344"/>
                <a:gd name="T17" fmla="*/ 419 h 566"/>
                <a:gd name="T18" fmla="*/ 92 w 344"/>
                <a:gd name="T19" fmla="*/ 428 h 566"/>
                <a:gd name="T20" fmla="*/ 100 w 344"/>
                <a:gd name="T21" fmla="*/ 440 h 566"/>
                <a:gd name="T22" fmla="*/ 100 w 344"/>
                <a:gd name="T23" fmla="*/ 444 h 566"/>
                <a:gd name="T24" fmla="*/ 95 w 344"/>
                <a:gd name="T25" fmla="*/ 455 h 566"/>
                <a:gd name="T26" fmla="*/ 97 w 344"/>
                <a:gd name="T27" fmla="*/ 462 h 566"/>
                <a:gd name="T28" fmla="*/ 100 w 344"/>
                <a:gd name="T29" fmla="*/ 469 h 566"/>
                <a:gd name="T30" fmla="*/ 96 w 344"/>
                <a:gd name="T31" fmla="*/ 479 h 566"/>
                <a:gd name="T32" fmla="*/ 95 w 344"/>
                <a:gd name="T33" fmla="*/ 484 h 566"/>
                <a:gd name="T34" fmla="*/ 100 w 344"/>
                <a:gd name="T35" fmla="*/ 493 h 566"/>
                <a:gd name="T36" fmla="*/ 97 w 344"/>
                <a:gd name="T37" fmla="*/ 503 h 566"/>
                <a:gd name="T38" fmla="*/ 95 w 344"/>
                <a:gd name="T39" fmla="*/ 511 h 566"/>
                <a:gd name="T40" fmla="*/ 97 w 344"/>
                <a:gd name="T41" fmla="*/ 517 h 566"/>
                <a:gd name="T42" fmla="*/ 103 w 344"/>
                <a:gd name="T43" fmla="*/ 525 h 566"/>
                <a:gd name="T44" fmla="*/ 145 w 344"/>
                <a:gd name="T45" fmla="*/ 562 h 566"/>
                <a:gd name="T46" fmla="*/ 193 w 344"/>
                <a:gd name="T47" fmla="*/ 566 h 566"/>
                <a:gd name="T48" fmla="*/ 202 w 344"/>
                <a:gd name="T49" fmla="*/ 561 h 566"/>
                <a:gd name="T50" fmla="*/ 243 w 344"/>
                <a:gd name="T51" fmla="*/ 522 h 566"/>
                <a:gd name="T52" fmla="*/ 244 w 344"/>
                <a:gd name="T53" fmla="*/ 509 h 566"/>
                <a:gd name="T54" fmla="*/ 248 w 344"/>
                <a:gd name="T55" fmla="*/ 500 h 566"/>
                <a:gd name="T56" fmla="*/ 250 w 344"/>
                <a:gd name="T57" fmla="*/ 495 h 566"/>
                <a:gd name="T58" fmla="*/ 244 w 344"/>
                <a:gd name="T59" fmla="*/ 485 h 566"/>
                <a:gd name="T60" fmla="*/ 247 w 344"/>
                <a:gd name="T61" fmla="*/ 477 h 566"/>
                <a:gd name="T62" fmla="*/ 250 w 344"/>
                <a:gd name="T63" fmla="*/ 468 h 566"/>
                <a:gd name="T64" fmla="*/ 244 w 344"/>
                <a:gd name="T65" fmla="*/ 458 h 566"/>
                <a:gd name="T66" fmla="*/ 244 w 344"/>
                <a:gd name="T67" fmla="*/ 456 h 566"/>
                <a:gd name="T68" fmla="*/ 250 w 344"/>
                <a:gd name="T69" fmla="*/ 444 h 566"/>
                <a:gd name="T70" fmla="*/ 248 w 344"/>
                <a:gd name="T71" fmla="*/ 438 h 566"/>
                <a:gd name="T72" fmla="*/ 250 w 344"/>
                <a:gd name="T73" fmla="*/ 431 h 566"/>
                <a:gd name="T74" fmla="*/ 252 w 344"/>
                <a:gd name="T75" fmla="*/ 427 h 566"/>
                <a:gd name="T76" fmla="*/ 252 w 344"/>
                <a:gd name="T77" fmla="*/ 420 h 566"/>
                <a:gd name="T78" fmla="*/ 248 w 344"/>
                <a:gd name="T79" fmla="*/ 416 h 566"/>
                <a:gd name="T80" fmla="*/ 255 w 344"/>
                <a:gd name="T81" fmla="*/ 401 h 566"/>
                <a:gd name="T82" fmla="*/ 257 w 344"/>
                <a:gd name="T83" fmla="*/ 386 h 566"/>
                <a:gd name="T84" fmla="*/ 264 w 344"/>
                <a:gd name="T85" fmla="*/ 345 h 566"/>
                <a:gd name="T86" fmla="*/ 290 w 344"/>
                <a:gd name="T87" fmla="*/ 299 h 566"/>
                <a:gd name="T88" fmla="*/ 314 w 344"/>
                <a:gd name="T89" fmla="*/ 268 h 566"/>
                <a:gd name="T90" fmla="*/ 333 w 344"/>
                <a:gd name="T91" fmla="*/ 230 h 566"/>
                <a:gd name="T92" fmla="*/ 343 w 344"/>
                <a:gd name="T93" fmla="*/ 186 h 566"/>
                <a:gd name="T94" fmla="*/ 343 w 344"/>
                <a:gd name="T95" fmla="*/ 154 h 566"/>
                <a:gd name="T96" fmla="*/ 330 w 344"/>
                <a:gd name="T97" fmla="*/ 106 h 566"/>
                <a:gd name="T98" fmla="*/ 304 w 344"/>
                <a:gd name="T99" fmla="*/ 63 h 566"/>
                <a:gd name="T100" fmla="*/ 268 w 344"/>
                <a:gd name="T101" fmla="*/ 30 h 566"/>
                <a:gd name="T102" fmla="*/ 223 w 344"/>
                <a:gd name="T103" fmla="*/ 9 h 566"/>
                <a:gd name="T104" fmla="*/ 172 w 344"/>
                <a:gd name="T105" fmla="*/ 0 h 566"/>
                <a:gd name="T106" fmla="*/ 138 w 344"/>
                <a:gd name="T107" fmla="*/ 5 h 566"/>
                <a:gd name="T108" fmla="*/ 90 w 344"/>
                <a:gd name="T109" fmla="*/ 21 h 566"/>
                <a:gd name="T110" fmla="*/ 51 w 344"/>
                <a:gd name="T111" fmla="*/ 51 h 566"/>
                <a:gd name="T112" fmla="*/ 21 w 344"/>
                <a:gd name="T113" fmla="*/ 90 h 566"/>
                <a:gd name="T114" fmla="*/ 4 w 344"/>
                <a:gd name="T115" fmla="*/ 138 h 566"/>
                <a:gd name="T116" fmla="*/ 0 w 344"/>
                <a:gd name="T117" fmla="*/ 172 h 5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44" h="566">
                  <a:moveTo>
                    <a:pt x="0" y="172"/>
                  </a:moveTo>
                  <a:lnTo>
                    <a:pt x="0" y="172"/>
                  </a:lnTo>
                  <a:lnTo>
                    <a:pt x="2" y="186"/>
                  </a:lnTo>
                  <a:lnTo>
                    <a:pt x="3" y="201"/>
                  </a:lnTo>
                  <a:lnTo>
                    <a:pt x="6" y="215"/>
                  </a:lnTo>
                  <a:lnTo>
                    <a:pt x="11" y="230"/>
                  </a:lnTo>
                  <a:lnTo>
                    <a:pt x="16" y="243"/>
                  </a:lnTo>
                  <a:lnTo>
                    <a:pt x="22" y="256"/>
                  </a:lnTo>
                  <a:lnTo>
                    <a:pt x="30" y="268"/>
                  </a:lnTo>
                  <a:lnTo>
                    <a:pt x="39" y="280"/>
                  </a:lnTo>
                  <a:lnTo>
                    <a:pt x="54" y="299"/>
                  </a:lnTo>
                  <a:lnTo>
                    <a:pt x="66" y="317"/>
                  </a:lnTo>
                  <a:lnTo>
                    <a:pt x="74" y="332"/>
                  </a:lnTo>
                  <a:lnTo>
                    <a:pt x="80" y="345"/>
                  </a:lnTo>
                  <a:lnTo>
                    <a:pt x="83" y="357"/>
                  </a:lnTo>
                  <a:lnTo>
                    <a:pt x="85" y="368"/>
                  </a:lnTo>
                  <a:lnTo>
                    <a:pt x="87" y="386"/>
                  </a:lnTo>
                  <a:lnTo>
                    <a:pt x="88" y="393"/>
                  </a:lnTo>
                  <a:lnTo>
                    <a:pt x="89" y="401"/>
                  </a:lnTo>
                  <a:lnTo>
                    <a:pt x="91" y="409"/>
                  </a:lnTo>
                  <a:lnTo>
                    <a:pt x="96" y="416"/>
                  </a:lnTo>
                  <a:lnTo>
                    <a:pt x="93" y="417"/>
                  </a:lnTo>
                  <a:lnTo>
                    <a:pt x="92" y="419"/>
                  </a:lnTo>
                  <a:lnTo>
                    <a:pt x="92" y="424"/>
                  </a:lnTo>
                  <a:lnTo>
                    <a:pt x="92" y="428"/>
                  </a:lnTo>
                  <a:lnTo>
                    <a:pt x="95" y="431"/>
                  </a:lnTo>
                  <a:lnTo>
                    <a:pt x="100" y="440"/>
                  </a:lnTo>
                  <a:lnTo>
                    <a:pt x="100" y="444"/>
                  </a:lnTo>
                  <a:lnTo>
                    <a:pt x="97" y="449"/>
                  </a:lnTo>
                  <a:lnTo>
                    <a:pt x="96" y="452"/>
                  </a:lnTo>
                  <a:lnTo>
                    <a:pt x="95" y="455"/>
                  </a:lnTo>
                  <a:lnTo>
                    <a:pt x="95" y="457"/>
                  </a:lnTo>
                  <a:lnTo>
                    <a:pt x="97" y="462"/>
                  </a:lnTo>
                  <a:lnTo>
                    <a:pt x="100" y="467"/>
                  </a:lnTo>
                  <a:lnTo>
                    <a:pt x="100" y="469"/>
                  </a:lnTo>
                  <a:lnTo>
                    <a:pt x="97" y="476"/>
                  </a:lnTo>
                  <a:lnTo>
                    <a:pt x="96" y="479"/>
                  </a:lnTo>
                  <a:lnTo>
                    <a:pt x="95" y="482"/>
                  </a:lnTo>
                  <a:lnTo>
                    <a:pt x="95" y="484"/>
                  </a:lnTo>
                  <a:lnTo>
                    <a:pt x="97" y="489"/>
                  </a:lnTo>
                  <a:lnTo>
                    <a:pt x="100" y="493"/>
                  </a:lnTo>
                  <a:lnTo>
                    <a:pt x="100" y="496"/>
                  </a:lnTo>
                  <a:lnTo>
                    <a:pt x="97" y="503"/>
                  </a:lnTo>
                  <a:lnTo>
                    <a:pt x="96" y="506"/>
                  </a:lnTo>
                  <a:lnTo>
                    <a:pt x="95" y="509"/>
                  </a:lnTo>
                  <a:lnTo>
                    <a:pt x="95" y="511"/>
                  </a:lnTo>
                  <a:lnTo>
                    <a:pt x="96" y="514"/>
                  </a:lnTo>
                  <a:lnTo>
                    <a:pt x="97" y="517"/>
                  </a:lnTo>
                  <a:lnTo>
                    <a:pt x="101" y="522"/>
                  </a:lnTo>
                  <a:lnTo>
                    <a:pt x="103" y="525"/>
                  </a:lnTo>
                  <a:lnTo>
                    <a:pt x="105" y="527"/>
                  </a:lnTo>
                  <a:lnTo>
                    <a:pt x="145" y="562"/>
                  </a:lnTo>
                  <a:lnTo>
                    <a:pt x="149" y="565"/>
                  </a:lnTo>
                  <a:lnTo>
                    <a:pt x="154" y="566"/>
                  </a:lnTo>
                  <a:lnTo>
                    <a:pt x="193" y="566"/>
                  </a:lnTo>
                  <a:lnTo>
                    <a:pt x="198" y="565"/>
                  </a:lnTo>
                  <a:lnTo>
                    <a:pt x="202" y="561"/>
                  </a:lnTo>
                  <a:lnTo>
                    <a:pt x="239" y="527"/>
                  </a:lnTo>
                  <a:lnTo>
                    <a:pt x="243" y="522"/>
                  </a:lnTo>
                  <a:lnTo>
                    <a:pt x="244" y="517"/>
                  </a:lnTo>
                  <a:lnTo>
                    <a:pt x="244" y="509"/>
                  </a:lnTo>
                  <a:lnTo>
                    <a:pt x="247" y="504"/>
                  </a:lnTo>
                  <a:lnTo>
                    <a:pt x="248" y="500"/>
                  </a:lnTo>
                  <a:lnTo>
                    <a:pt x="250" y="497"/>
                  </a:lnTo>
                  <a:lnTo>
                    <a:pt x="250" y="495"/>
                  </a:lnTo>
                  <a:lnTo>
                    <a:pt x="247" y="490"/>
                  </a:lnTo>
                  <a:lnTo>
                    <a:pt x="244" y="485"/>
                  </a:lnTo>
                  <a:lnTo>
                    <a:pt x="244" y="482"/>
                  </a:lnTo>
                  <a:lnTo>
                    <a:pt x="247" y="477"/>
                  </a:lnTo>
                  <a:lnTo>
                    <a:pt x="248" y="474"/>
                  </a:lnTo>
                  <a:lnTo>
                    <a:pt x="250" y="470"/>
                  </a:lnTo>
                  <a:lnTo>
                    <a:pt x="250" y="468"/>
                  </a:lnTo>
                  <a:lnTo>
                    <a:pt x="247" y="463"/>
                  </a:lnTo>
                  <a:lnTo>
                    <a:pt x="244" y="458"/>
                  </a:lnTo>
                  <a:lnTo>
                    <a:pt x="244" y="456"/>
                  </a:lnTo>
                  <a:lnTo>
                    <a:pt x="247" y="450"/>
                  </a:lnTo>
                  <a:lnTo>
                    <a:pt x="248" y="447"/>
                  </a:lnTo>
                  <a:lnTo>
                    <a:pt x="250" y="444"/>
                  </a:lnTo>
                  <a:lnTo>
                    <a:pt x="250" y="442"/>
                  </a:lnTo>
                  <a:lnTo>
                    <a:pt x="248" y="438"/>
                  </a:lnTo>
                  <a:lnTo>
                    <a:pt x="247" y="435"/>
                  </a:lnTo>
                  <a:lnTo>
                    <a:pt x="250" y="431"/>
                  </a:lnTo>
                  <a:lnTo>
                    <a:pt x="252" y="427"/>
                  </a:lnTo>
                  <a:lnTo>
                    <a:pt x="252" y="424"/>
                  </a:lnTo>
                  <a:lnTo>
                    <a:pt x="252" y="420"/>
                  </a:lnTo>
                  <a:lnTo>
                    <a:pt x="251" y="418"/>
                  </a:lnTo>
                  <a:lnTo>
                    <a:pt x="248" y="416"/>
                  </a:lnTo>
                  <a:lnTo>
                    <a:pt x="253" y="409"/>
                  </a:lnTo>
                  <a:lnTo>
                    <a:pt x="255" y="401"/>
                  </a:lnTo>
                  <a:lnTo>
                    <a:pt x="256" y="393"/>
                  </a:lnTo>
                  <a:lnTo>
                    <a:pt x="257" y="386"/>
                  </a:lnTo>
                  <a:lnTo>
                    <a:pt x="259" y="368"/>
                  </a:lnTo>
                  <a:lnTo>
                    <a:pt x="261" y="357"/>
                  </a:lnTo>
                  <a:lnTo>
                    <a:pt x="264" y="345"/>
                  </a:lnTo>
                  <a:lnTo>
                    <a:pt x="270" y="332"/>
                  </a:lnTo>
                  <a:lnTo>
                    <a:pt x="278" y="317"/>
                  </a:lnTo>
                  <a:lnTo>
                    <a:pt x="290" y="299"/>
                  </a:lnTo>
                  <a:lnTo>
                    <a:pt x="305" y="280"/>
                  </a:lnTo>
                  <a:lnTo>
                    <a:pt x="314" y="268"/>
                  </a:lnTo>
                  <a:lnTo>
                    <a:pt x="322" y="256"/>
                  </a:lnTo>
                  <a:lnTo>
                    <a:pt x="328" y="243"/>
                  </a:lnTo>
                  <a:lnTo>
                    <a:pt x="333" y="230"/>
                  </a:lnTo>
                  <a:lnTo>
                    <a:pt x="338" y="215"/>
                  </a:lnTo>
                  <a:lnTo>
                    <a:pt x="341" y="201"/>
                  </a:lnTo>
                  <a:lnTo>
                    <a:pt x="343" y="186"/>
                  </a:lnTo>
                  <a:lnTo>
                    <a:pt x="344" y="172"/>
                  </a:lnTo>
                  <a:lnTo>
                    <a:pt x="343" y="154"/>
                  </a:lnTo>
                  <a:lnTo>
                    <a:pt x="340" y="138"/>
                  </a:lnTo>
                  <a:lnTo>
                    <a:pt x="336" y="121"/>
                  </a:lnTo>
                  <a:lnTo>
                    <a:pt x="330" y="106"/>
                  </a:lnTo>
                  <a:lnTo>
                    <a:pt x="323" y="90"/>
                  </a:lnTo>
                  <a:lnTo>
                    <a:pt x="315" y="76"/>
                  </a:lnTo>
                  <a:lnTo>
                    <a:pt x="304" y="63"/>
                  </a:lnTo>
                  <a:lnTo>
                    <a:pt x="293" y="51"/>
                  </a:lnTo>
                  <a:lnTo>
                    <a:pt x="282" y="40"/>
                  </a:lnTo>
                  <a:lnTo>
                    <a:pt x="268" y="30"/>
                  </a:lnTo>
                  <a:lnTo>
                    <a:pt x="254" y="21"/>
                  </a:lnTo>
                  <a:lnTo>
                    <a:pt x="239" y="14"/>
                  </a:lnTo>
                  <a:lnTo>
                    <a:pt x="223" y="9"/>
                  </a:lnTo>
                  <a:lnTo>
                    <a:pt x="206" y="5"/>
                  </a:lnTo>
                  <a:lnTo>
                    <a:pt x="190" y="1"/>
                  </a:lnTo>
                  <a:lnTo>
                    <a:pt x="172" y="0"/>
                  </a:lnTo>
                  <a:lnTo>
                    <a:pt x="154" y="1"/>
                  </a:lnTo>
                  <a:lnTo>
                    <a:pt x="138" y="5"/>
                  </a:lnTo>
                  <a:lnTo>
                    <a:pt x="121" y="9"/>
                  </a:lnTo>
                  <a:lnTo>
                    <a:pt x="105" y="14"/>
                  </a:lnTo>
                  <a:lnTo>
                    <a:pt x="90" y="21"/>
                  </a:lnTo>
                  <a:lnTo>
                    <a:pt x="76" y="30"/>
                  </a:lnTo>
                  <a:lnTo>
                    <a:pt x="62" y="40"/>
                  </a:lnTo>
                  <a:lnTo>
                    <a:pt x="51" y="51"/>
                  </a:lnTo>
                  <a:lnTo>
                    <a:pt x="40" y="63"/>
                  </a:lnTo>
                  <a:lnTo>
                    <a:pt x="29" y="76"/>
                  </a:lnTo>
                  <a:lnTo>
                    <a:pt x="21" y="90"/>
                  </a:lnTo>
                  <a:lnTo>
                    <a:pt x="14" y="106"/>
                  </a:lnTo>
                  <a:lnTo>
                    <a:pt x="8" y="121"/>
                  </a:lnTo>
                  <a:lnTo>
                    <a:pt x="4" y="138"/>
                  </a:lnTo>
                  <a:lnTo>
                    <a:pt x="2" y="154"/>
                  </a:lnTo>
                  <a:lnTo>
                    <a:pt x="0" y="1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9" name="Freeform 210"/>
            <p:cNvSpPr>
              <a:spLocks/>
            </p:cNvSpPr>
            <p:nvPr/>
          </p:nvSpPr>
          <p:spPr bwMode="auto">
            <a:xfrm>
              <a:off x="1237" y="2190"/>
              <a:ext cx="322" cy="409"/>
            </a:xfrm>
            <a:custGeom>
              <a:avLst/>
              <a:gdLst>
                <a:gd name="T0" fmla="*/ 218 w 322"/>
                <a:gd name="T1" fmla="*/ 409 h 409"/>
                <a:gd name="T2" fmla="*/ 228 w 322"/>
                <a:gd name="T3" fmla="*/ 401 h 409"/>
                <a:gd name="T4" fmla="*/ 233 w 322"/>
                <a:gd name="T5" fmla="*/ 390 h 409"/>
                <a:gd name="T6" fmla="*/ 236 w 322"/>
                <a:gd name="T7" fmla="*/ 362 h 409"/>
                <a:gd name="T8" fmla="*/ 240 w 322"/>
                <a:gd name="T9" fmla="*/ 345 h 409"/>
                <a:gd name="T10" fmla="*/ 247 w 322"/>
                <a:gd name="T11" fmla="*/ 322 h 409"/>
                <a:gd name="T12" fmla="*/ 262 w 322"/>
                <a:gd name="T13" fmla="*/ 295 h 409"/>
                <a:gd name="T14" fmla="*/ 286 w 322"/>
                <a:gd name="T15" fmla="*/ 262 h 409"/>
                <a:gd name="T16" fmla="*/ 294 w 322"/>
                <a:gd name="T17" fmla="*/ 252 h 409"/>
                <a:gd name="T18" fmla="*/ 308 w 322"/>
                <a:gd name="T19" fmla="*/ 228 h 409"/>
                <a:gd name="T20" fmla="*/ 317 w 322"/>
                <a:gd name="T21" fmla="*/ 202 h 409"/>
                <a:gd name="T22" fmla="*/ 321 w 322"/>
                <a:gd name="T23" fmla="*/ 175 h 409"/>
                <a:gd name="T24" fmla="*/ 322 w 322"/>
                <a:gd name="T25" fmla="*/ 161 h 409"/>
                <a:gd name="T26" fmla="*/ 319 w 322"/>
                <a:gd name="T27" fmla="*/ 129 h 409"/>
                <a:gd name="T28" fmla="*/ 310 w 322"/>
                <a:gd name="T29" fmla="*/ 98 h 409"/>
                <a:gd name="T30" fmla="*/ 294 w 322"/>
                <a:gd name="T31" fmla="*/ 71 h 409"/>
                <a:gd name="T32" fmla="*/ 275 w 322"/>
                <a:gd name="T33" fmla="*/ 47 h 409"/>
                <a:gd name="T34" fmla="*/ 251 w 322"/>
                <a:gd name="T35" fmla="*/ 28 h 409"/>
                <a:gd name="T36" fmla="*/ 224 w 322"/>
                <a:gd name="T37" fmla="*/ 12 h 409"/>
                <a:gd name="T38" fmla="*/ 193 w 322"/>
                <a:gd name="T39" fmla="*/ 3 h 409"/>
                <a:gd name="T40" fmla="*/ 161 w 322"/>
                <a:gd name="T41" fmla="*/ 0 h 409"/>
                <a:gd name="T42" fmla="*/ 144 w 322"/>
                <a:gd name="T43" fmla="*/ 1 h 409"/>
                <a:gd name="T44" fmla="*/ 113 w 322"/>
                <a:gd name="T45" fmla="*/ 7 h 409"/>
                <a:gd name="T46" fmla="*/ 85 w 322"/>
                <a:gd name="T47" fmla="*/ 19 h 409"/>
                <a:gd name="T48" fmla="*/ 59 w 322"/>
                <a:gd name="T49" fmla="*/ 37 h 409"/>
                <a:gd name="T50" fmla="*/ 37 w 322"/>
                <a:gd name="T51" fmla="*/ 59 h 409"/>
                <a:gd name="T52" fmla="*/ 19 w 322"/>
                <a:gd name="T53" fmla="*/ 85 h 409"/>
                <a:gd name="T54" fmla="*/ 7 w 322"/>
                <a:gd name="T55" fmla="*/ 113 h 409"/>
                <a:gd name="T56" fmla="*/ 1 w 322"/>
                <a:gd name="T57" fmla="*/ 144 h 409"/>
                <a:gd name="T58" fmla="*/ 0 w 322"/>
                <a:gd name="T59" fmla="*/ 161 h 409"/>
                <a:gd name="T60" fmla="*/ 2 w 322"/>
                <a:gd name="T61" fmla="*/ 189 h 409"/>
                <a:gd name="T62" fmla="*/ 9 w 322"/>
                <a:gd name="T63" fmla="*/ 216 h 409"/>
                <a:gd name="T64" fmla="*/ 20 w 322"/>
                <a:gd name="T65" fmla="*/ 240 h 409"/>
                <a:gd name="T66" fmla="*/ 36 w 322"/>
                <a:gd name="T67" fmla="*/ 262 h 409"/>
                <a:gd name="T68" fmla="*/ 49 w 322"/>
                <a:gd name="T69" fmla="*/ 280 h 409"/>
                <a:gd name="T70" fmla="*/ 69 w 322"/>
                <a:gd name="T71" fmla="*/ 310 h 409"/>
                <a:gd name="T72" fmla="*/ 79 w 322"/>
                <a:gd name="T73" fmla="*/ 334 h 409"/>
                <a:gd name="T74" fmla="*/ 85 w 322"/>
                <a:gd name="T75" fmla="*/ 354 h 409"/>
                <a:gd name="T76" fmla="*/ 87 w 322"/>
                <a:gd name="T77" fmla="*/ 378 h 409"/>
                <a:gd name="T78" fmla="*/ 91 w 322"/>
                <a:gd name="T79" fmla="*/ 395 h 409"/>
                <a:gd name="T80" fmla="*/ 98 w 322"/>
                <a:gd name="T81" fmla="*/ 405 h 409"/>
                <a:gd name="T82" fmla="*/ 218 w 322"/>
                <a:gd name="T83" fmla="*/ 409 h 4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22" h="409">
                  <a:moveTo>
                    <a:pt x="218" y="409"/>
                  </a:moveTo>
                  <a:lnTo>
                    <a:pt x="218" y="409"/>
                  </a:lnTo>
                  <a:lnTo>
                    <a:pt x="224" y="405"/>
                  </a:lnTo>
                  <a:lnTo>
                    <a:pt x="228" y="401"/>
                  </a:lnTo>
                  <a:lnTo>
                    <a:pt x="231" y="395"/>
                  </a:lnTo>
                  <a:lnTo>
                    <a:pt x="233" y="390"/>
                  </a:lnTo>
                  <a:lnTo>
                    <a:pt x="235" y="378"/>
                  </a:lnTo>
                  <a:lnTo>
                    <a:pt x="236" y="362"/>
                  </a:lnTo>
                  <a:lnTo>
                    <a:pt x="237" y="354"/>
                  </a:lnTo>
                  <a:lnTo>
                    <a:pt x="240" y="345"/>
                  </a:lnTo>
                  <a:lnTo>
                    <a:pt x="243" y="334"/>
                  </a:lnTo>
                  <a:lnTo>
                    <a:pt x="247" y="322"/>
                  </a:lnTo>
                  <a:lnTo>
                    <a:pt x="253" y="310"/>
                  </a:lnTo>
                  <a:lnTo>
                    <a:pt x="262" y="295"/>
                  </a:lnTo>
                  <a:lnTo>
                    <a:pt x="273" y="280"/>
                  </a:lnTo>
                  <a:lnTo>
                    <a:pt x="286" y="262"/>
                  </a:lnTo>
                  <a:lnTo>
                    <a:pt x="294" y="252"/>
                  </a:lnTo>
                  <a:lnTo>
                    <a:pt x="302" y="240"/>
                  </a:lnTo>
                  <a:lnTo>
                    <a:pt x="308" y="228"/>
                  </a:lnTo>
                  <a:lnTo>
                    <a:pt x="313" y="216"/>
                  </a:lnTo>
                  <a:lnTo>
                    <a:pt x="317" y="202"/>
                  </a:lnTo>
                  <a:lnTo>
                    <a:pt x="320" y="189"/>
                  </a:lnTo>
                  <a:lnTo>
                    <a:pt x="321" y="175"/>
                  </a:lnTo>
                  <a:lnTo>
                    <a:pt x="322" y="161"/>
                  </a:lnTo>
                  <a:lnTo>
                    <a:pt x="321" y="144"/>
                  </a:lnTo>
                  <a:lnTo>
                    <a:pt x="319" y="129"/>
                  </a:lnTo>
                  <a:lnTo>
                    <a:pt x="315" y="113"/>
                  </a:lnTo>
                  <a:lnTo>
                    <a:pt x="310" y="98"/>
                  </a:lnTo>
                  <a:lnTo>
                    <a:pt x="303" y="85"/>
                  </a:lnTo>
                  <a:lnTo>
                    <a:pt x="294" y="71"/>
                  </a:lnTo>
                  <a:lnTo>
                    <a:pt x="285" y="59"/>
                  </a:lnTo>
                  <a:lnTo>
                    <a:pt x="275" y="47"/>
                  </a:lnTo>
                  <a:lnTo>
                    <a:pt x="263" y="37"/>
                  </a:lnTo>
                  <a:lnTo>
                    <a:pt x="251" y="28"/>
                  </a:lnTo>
                  <a:lnTo>
                    <a:pt x="237" y="19"/>
                  </a:lnTo>
                  <a:lnTo>
                    <a:pt x="224" y="12"/>
                  </a:lnTo>
                  <a:lnTo>
                    <a:pt x="209" y="7"/>
                  </a:lnTo>
                  <a:lnTo>
                    <a:pt x="193" y="3"/>
                  </a:lnTo>
                  <a:lnTo>
                    <a:pt x="178" y="1"/>
                  </a:lnTo>
                  <a:lnTo>
                    <a:pt x="161" y="0"/>
                  </a:lnTo>
                  <a:lnTo>
                    <a:pt x="144" y="1"/>
                  </a:lnTo>
                  <a:lnTo>
                    <a:pt x="129" y="3"/>
                  </a:lnTo>
                  <a:lnTo>
                    <a:pt x="113" y="7"/>
                  </a:lnTo>
                  <a:lnTo>
                    <a:pt x="98" y="12"/>
                  </a:lnTo>
                  <a:lnTo>
                    <a:pt x="85" y="19"/>
                  </a:lnTo>
                  <a:lnTo>
                    <a:pt x="71" y="28"/>
                  </a:lnTo>
                  <a:lnTo>
                    <a:pt x="59" y="37"/>
                  </a:lnTo>
                  <a:lnTo>
                    <a:pt x="47" y="47"/>
                  </a:lnTo>
                  <a:lnTo>
                    <a:pt x="37" y="59"/>
                  </a:lnTo>
                  <a:lnTo>
                    <a:pt x="28" y="71"/>
                  </a:lnTo>
                  <a:lnTo>
                    <a:pt x="19" y="85"/>
                  </a:lnTo>
                  <a:lnTo>
                    <a:pt x="12" y="98"/>
                  </a:lnTo>
                  <a:lnTo>
                    <a:pt x="7" y="113"/>
                  </a:lnTo>
                  <a:lnTo>
                    <a:pt x="3" y="129"/>
                  </a:lnTo>
                  <a:lnTo>
                    <a:pt x="1" y="144"/>
                  </a:lnTo>
                  <a:lnTo>
                    <a:pt x="0" y="161"/>
                  </a:lnTo>
                  <a:lnTo>
                    <a:pt x="1" y="175"/>
                  </a:lnTo>
                  <a:lnTo>
                    <a:pt x="2" y="189"/>
                  </a:lnTo>
                  <a:lnTo>
                    <a:pt x="5" y="202"/>
                  </a:lnTo>
                  <a:lnTo>
                    <a:pt x="9" y="216"/>
                  </a:lnTo>
                  <a:lnTo>
                    <a:pt x="14" y="228"/>
                  </a:lnTo>
                  <a:lnTo>
                    <a:pt x="20" y="240"/>
                  </a:lnTo>
                  <a:lnTo>
                    <a:pt x="28" y="252"/>
                  </a:lnTo>
                  <a:lnTo>
                    <a:pt x="36" y="262"/>
                  </a:lnTo>
                  <a:lnTo>
                    <a:pt x="49" y="280"/>
                  </a:lnTo>
                  <a:lnTo>
                    <a:pt x="60" y="295"/>
                  </a:lnTo>
                  <a:lnTo>
                    <a:pt x="69" y="310"/>
                  </a:lnTo>
                  <a:lnTo>
                    <a:pt x="75" y="322"/>
                  </a:lnTo>
                  <a:lnTo>
                    <a:pt x="79" y="334"/>
                  </a:lnTo>
                  <a:lnTo>
                    <a:pt x="82" y="345"/>
                  </a:lnTo>
                  <a:lnTo>
                    <a:pt x="85" y="354"/>
                  </a:lnTo>
                  <a:lnTo>
                    <a:pt x="86" y="362"/>
                  </a:lnTo>
                  <a:lnTo>
                    <a:pt x="87" y="378"/>
                  </a:lnTo>
                  <a:lnTo>
                    <a:pt x="89" y="390"/>
                  </a:lnTo>
                  <a:lnTo>
                    <a:pt x="91" y="395"/>
                  </a:lnTo>
                  <a:lnTo>
                    <a:pt x="94" y="401"/>
                  </a:lnTo>
                  <a:lnTo>
                    <a:pt x="98" y="405"/>
                  </a:lnTo>
                  <a:lnTo>
                    <a:pt x="104" y="409"/>
                  </a:lnTo>
                  <a:lnTo>
                    <a:pt x="218" y="4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0" name="Freeform 211"/>
            <p:cNvSpPr>
              <a:spLocks/>
            </p:cNvSpPr>
            <p:nvPr/>
          </p:nvSpPr>
          <p:spPr bwMode="auto">
            <a:xfrm>
              <a:off x="1237" y="2190"/>
              <a:ext cx="322" cy="409"/>
            </a:xfrm>
            <a:custGeom>
              <a:avLst/>
              <a:gdLst>
                <a:gd name="T0" fmla="*/ 218 w 322"/>
                <a:gd name="T1" fmla="*/ 409 h 409"/>
                <a:gd name="T2" fmla="*/ 228 w 322"/>
                <a:gd name="T3" fmla="*/ 401 h 409"/>
                <a:gd name="T4" fmla="*/ 233 w 322"/>
                <a:gd name="T5" fmla="*/ 390 h 409"/>
                <a:gd name="T6" fmla="*/ 236 w 322"/>
                <a:gd name="T7" fmla="*/ 362 h 409"/>
                <a:gd name="T8" fmla="*/ 240 w 322"/>
                <a:gd name="T9" fmla="*/ 345 h 409"/>
                <a:gd name="T10" fmla="*/ 247 w 322"/>
                <a:gd name="T11" fmla="*/ 322 h 409"/>
                <a:gd name="T12" fmla="*/ 262 w 322"/>
                <a:gd name="T13" fmla="*/ 295 h 409"/>
                <a:gd name="T14" fmla="*/ 286 w 322"/>
                <a:gd name="T15" fmla="*/ 262 h 409"/>
                <a:gd name="T16" fmla="*/ 294 w 322"/>
                <a:gd name="T17" fmla="*/ 252 h 409"/>
                <a:gd name="T18" fmla="*/ 308 w 322"/>
                <a:gd name="T19" fmla="*/ 228 h 409"/>
                <a:gd name="T20" fmla="*/ 317 w 322"/>
                <a:gd name="T21" fmla="*/ 202 h 409"/>
                <a:gd name="T22" fmla="*/ 321 w 322"/>
                <a:gd name="T23" fmla="*/ 175 h 409"/>
                <a:gd name="T24" fmla="*/ 322 w 322"/>
                <a:gd name="T25" fmla="*/ 161 h 409"/>
                <a:gd name="T26" fmla="*/ 319 w 322"/>
                <a:gd name="T27" fmla="*/ 129 h 409"/>
                <a:gd name="T28" fmla="*/ 310 w 322"/>
                <a:gd name="T29" fmla="*/ 98 h 409"/>
                <a:gd name="T30" fmla="*/ 294 w 322"/>
                <a:gd name="T31" fmla="*/ 71 h 409"/>
                <a:gd name="T32" fmla="*/ 275 w 322"/>
                <a:gd name="T33" fmla="*/ 47 h 409"/>
                <a:gd name="T34" fmla="*/ 251 w 322"/>
                <a:gd name="T35" fmla="*/ 28 h 409"/>
                <a:gd name="T36" fmla="*/ 224 w 322"/>
                <a:gd name="T37" fmla="*/ 12 h 409"/>
                <a:gd name="T38" fmla="*/ 193 w 322"/>
                <a:gd name="T39" fmla="*/ 3 h 409"/>
                <a:gd name="T40" fmla="*/ 161 w 322"/>
                <a:gd name="T41" fmla="*/ 0 h 409"/>
                <a:gd name="T42" fmla="*/ 144 w 322"/>
                <a:gd name="T43" fmla="*/ 1 h 409"/>
                <a:gd name="T44" fmla="*/ 113 w 322"/>
                <a:gd name="T45" fmla="*/ 7 h 409"/>
                <a:gd name="T46" fmla="*/ 85 w 322"/>
                <a:gd name="T47" fmla="*/ 19 h 409"/>
                <a:gd name="T48" fmla="*/ 59 w 322"/>
                <a:gd name="T49" fmla="*/ 37 h 409"/>
                <a:gd name="T50" fmla="*/ 37 w 322"/>
                <a:gd name="T51" fmla="*/ 59 h 409"/>
                <a:gd name="T52" fmla="*/ 19 w 322"/>
                <a:gd name="T53" fmla="*/ 85 h 409"/>
                <a:gd name="T54" fmla="*/ 7 w 322"/>
                <a:gd name="T55" fmla="*/ 113 h 409"/>
                <a:gd name="T56" fmla="*/ 1 w 322"/>
                <a:gd name="T57" fmla="*/ 144 h 409"/>
                <a:gd name="T58" fmla="*/ 0 w 322"/>
                <a:gd name="T59" fmla="*/ 161 h 409"/>
                <a:gd name="T60" fmla="*/ 2 w 322"/>
                <a:gd name="T61" fmla="*/ 189 h 409"/>
                <a:gd name="T62" fmla="*/ 9 w 322"/>
                <a:gd name="T63" fmla="*/ 216 h 409"/>
                <a:gd name="T64" fmla="*/ 20 w 322"/>
                <a:gd name="T65" fmla="*/ 240 h 409"/>
                <a:gd name="T66" fmla="*/ 36 w 322"/>
                <a:gd name="T67" fmla="*/ 262 h 409"/>
                <a:gd name="T68" fmla="*/ 49 w 322"/>
                <a:gd name="T69" fmla="*/ 280 h 409"/>
                <a:gd name="T70" fmla="*/ 69 w 322"/>
                <a:gd name="T71" fmla="*/ 310 h 409"/>
                <a:gd name="T72" fmla="*/ 79 w 322"/>
                <a:gd name="T73" fmla="*/ 334 h 409"/>
                <a:gd name="T74" fmla="*/ 85 w 322"/>
                <a:gd name="T75" fmla="*/ 354 h 409"/>
                <a:gd name="T76" fmla="*/ 87 w 322"/>
                <a:gd name="T77" fmla="*/ 378 h 409"/>
                <a:gd name="T78" fmla="*/ 91 w 322"/>
                <a:gd name="T79" fmla="*/ 395 h 409"/>
                <a:gd name="T80" fmla="*/ 98 w 322"/>
                <a:gd name="T81" fmla="*/ 405 h 4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22" h="409">
                  <a:moveTo>
                    <a:pt x="218" y="409"/>
                  </a:moveTo>
                  <a:lnTo>
                    <a:pt x="218" y="409"/>
                  </a:lnTo>
                  <a:lnTo>
                    <a:pt x="224" y="405"/>
                  </a:lnTo>
                  <a:lnTo>
                    <a:pt x="228" y="401"/>
                  </a:lnTo>
                  <a:lnTo>
                    <a:pt x="231" y="395"/>
                  </a:lnTo>
                  <a:lnTo>
                    <a:pt x="233" y="390"/>
                  </a:lnTo>
                  <a:lnTo>
                    <a:pt x="235" y="378"/>
                  </a:lnTo>
                  <a:lnTo>
                    <a:pt x="236" y="362"/>
                  </a:lnTo>
                  <a:lnTo>
                    <a:pt x="237" y="354"/>
                  </a:lnTo>
                  <a:lnTo>
                    <a:pt x="240" y="345"/>
                  </a:lnTo>
                  <a:lnTo>
                    <a:pt x="243" y="334"/>
                  </a:lnTo>
                  <a:lnTo>
                    <a:pt x="247" y="322"/>
                  </a:lnTo>
                  <a:lnTo>
                    <a:pt x="253" y="310"/>
                  </a:lnTo>
                  <a:lnTo>
                    <a:pt x="262" y="295"/>
                  </a:lnTo>
                  <a:lnTo>
                    <a:pt x="273" y="280"/>
                  </a:lnTo>
                  <a:lnTo>
                    <a:pt x="286" y="262"/>
                  </a:lnTo>
                  <a:lnTo>
                    <a:pt x="294" y="252"/>
                  </a:lnTo>
                  <a:lnTo>
                    <a:pt x="302" y="240"/>
                  </a:lnTo>
                  <a:lnTo>
                    <a:pt x="308" y="228"/>
                  </a:lnTo>
                  <a:lnTo>
                    <a:pt x="313" y="216"/>
                  </a:lnTo>
                  <a:lnTo>
                    <a:pt x="317" y="202"/>
                  </a:lnTo>
                  <a:lnTo>
                    <a:pt x="320" y="189"/>
                  </a:lnTo>
                  <a:lnTo>
                    <a:pt x="321" y="175"/>
                  </a:lnTo>
                  <a:lnTo>
                    <a:pt x="322" y="161"/>
                  </a:lnTo>
                  <a:lnTo>
                    <a:pt x="321" y="144"/>
                  </a:lnTo>
                  <a:lnTo>
                    <a:pt x="319" y="129"/>
                  </a:lnTo>
                  <a:lnTo>
                    <a:pt x="315" y="113"/>
                  </a:lnTo>
                  <a:lnTo>
                    <a:pt x="310" y="98"/>
                  </a:lnTo>
                  <a:lnTo>
                    <a:pt x="303" y="85"/>
                  </a:lnTo>
                  <a:lnTo>
                    <a:pt x="294" y="71"/>
                  </a:lnTo>
                  <a:lnTo>
                    <a:pt x="285" y="59"/>
                  </a:lnTo>
                  <a:lnTo>
                    <a:pt x="275" y="47"/>
                  </a:lnTo>
                  <a:lnTo>
                    <a:pt x="263" y="37"/>
                  </a:lnTo>
                  <a:lnTo>
                    <a:pt x="251" y="28"/>
                  </a:lnTo>
                  <a:lnTo>
                    <a:pt x="237" y="19"/>
                  </a:lnTo>
                  <a:lnTo>
                    <a:pt x="224" y="12"/>
                  </a:lnTo>
                  <a:lnTo>
                    <a:pt x="209" y="7"/>
                  </a:lnTo>
                  <a:lnTo>
                    <a:pt x="193" y="3"/>
                  </a:lnTo>
                  <a:lnTo>
                    <a:pt x="178" y="1"/>
                  </a:lnTo>
                  <a:lnTo>
                    <a:pt x="161" y="0"/>
                  </a:lnTo>
                  <a:lnTo>
                    <a:pt x="144" y="1"/>
                  </a:lnTo>
                  <a:lnTo>
                    <a:pt x="129" y="3"/>
                  </a:lnTo>
                  <a:lnTo>
                    <a:pt x="113" y="7"/>
                  </a:lnTo>
                  <a:lnTo>
                    <a:pt x="98" y="12"/>
                  </a:lnTo>
                  <a:lnTo>
                    <a:pt x="85" y="19"/>
                  </a:lnTo>
                  <a:lnTo>
                    <a:pt x="71" y="28"/>
                  </a:lnTo>
                  <a:lnTo>
                    <a:pt x="59" y="37"/>
                  </a:lnTo>
                  <a:lnTo>
                    <a:pt x="47" y="47"/>
                  </a:lnTo>
                  <a:lnTo>
                    <a:pt x="37" y="59"/>
                  </a:lnTo>
                  <a:lnTo>
                    <a:pt x="28" y="71"/>
                  </a:lnTo>
                  <a:lnTo>
                    <a:pt x="19" y="85"/>
                  </a:lnTo>
                  <a:lnTo>
                    <a:pt x="12" y="98"/>
                  </a:lnTo>
                  <a:lnTo>
                    <a:pt x="7" y="113"/>
                  </a:lnTo>
                  <a:lnTo>
                    <a:pt x="3" y="129"/>
                  </a:lnTo>
                  <a:lnTo>
                    <a:pt x="1" y="144"/>
                  </a:lnTo>
                  <a:lnTo>
                    <a:pt x="0" y="161"/>
                  </a:lnTo>
                  <a:lnTo>
                    <a:pt x="1" y="175"/>
                  </a:lnTo>
                  <a:lnTo>
                    <a:pt x="2" y="189"/>
                  </a:lnTo>
                  <a:lnTo>
                    <a:pt x="5" y="202"/>
                  </a:lnTo>
                  <a:lnTo>
                    <a:pt x="9" y="216"/>
                  </a:lnTo>
                  <a:lnTo>
                    <a:pt x="14" y="228"/>
                  </a:lnTo>
                  <a:lnTo>
                    <a:pt x="20" y="240"/>
                  </a:lnTo>
                  <a:lnTo>
                    <a:pt x="28" y="252"/>
                  </a:lnTo>
                  <a:lnTo>
                    <a:pt x="36" y="262"/>
                  </a:lnTo>
                  <a:lnTo>
                    <a:pt x="49" y="280"/>
                  </a:lnTo>
                  <a:lnTo>
                    <a:pt x="60" y="295"/>
                  </a:lnTo>
                  <a:lnTo>
                    <a:pt x="69" y="310"/>
                  </a:lnTo>
                  <a:lnTo>
                    <a:pt x="75" y="322"/>
                  </a:lnTo>
                  <a:lnTo>
                    <a:pt x="79" y="334"/>
                  </a:lnTo>
                  <a:lnTo>
                    <a:pt x="82" y="345"/>
                  </a:lnTo>
                  <a:lnTo>
                    <a:pt x="85" y="354"/>
                  </a:lnTo>
                  <a:lnTo>
                    <a:pt x="86" y="362"/>
                  </a:lnTo>
                  <a:lnTo>
                    <a:pt x="87" y="378"/>
                  </a:lnTo>
                  <a:lnTo>
                    <a:pt x="89" y="390"/>
                  </a:lnTo>
                  <a:lnTo>
                    <a:pt x="91" y="395"/>
                  </a:lnTo>
                  <a:lnTo>
                    <a:pt x="94" y="401"/>
                  </a:lnTo>
                  <a:lnTo>
                    <a:pt x="98" y="405"/>
                  </a:lnTo>
                  <a:lnTo>
                    <a:pt x="104" y="4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1" name="Freeform 212"/>
            <p:cNvSpPr>
              <a:spLocks/>
            </p:cNvSpPr>
            <p:nvPr/>
          </p:nvSpPr>
          <p:spPr bwMode="auto">
            <a:xfrm>
              <a:off x="1237" y="2201"/>
              <a:ext cx="322" cy="398"/>
            </a:xfrm>
            <a:custGeom>
              <a:avLst/>
              <a:gdLst>
                <a:gd name="T0" fmla="*/ 218 w 322"/>
                <a:gd name="T1" fmla="*/ 398 h 398"/>
                <a:gd name="T2" fmla="*/ 228 w 322"/>
                <a:gd name="T3" fmla="*/ 390 h 398"/>
                <a:gd name="T4" fmla="*/ 233 w 322"/>
                <a:gd name="T5" fmla="*/ 379 h 398"/>
                <a:gd name="T6" fmla="*/ 236 w 322"/>
                <a:gd name="T7" fmla="*/ 353 h 398"/>
                <a:gd name="T8" fmla="*/ 240 w 322"/>
                <a:gd name="T9" fmla="*/ 336 h 398"/>
                <a:gd name="T10" fmla="*/ 247 w 322"/>
                <a:gd name="T11" fmla="*/ 314 h 398"/>
                <a:gd name="T12" fmla="*/ 262 w 322"/>
                <a:gd name="T13" fmla="*/ 287 h 398"/>
                <a:gd name="T14" fmla="*/ 286 w 322"/>
                <a:gd name="T15" fmla="*/ 255 h 398"/>
                <a:gd name="T16" fmla="*/ 294 w 322"/>
                <a:gd name="T17" fmla="*/ 245 h 398"/>
                <a:gd name="T18" fmla="*/ 308 w 322"/>
                <a:gd name="T19" fmla="*/ 222 h 398"/>
                <a:gd name="T20" fmla="*/ 317 w 322"/>
                <a:gd name="T21" fmla="*/ 197 h 398"/>
                <a:gd name="T22" fmla="*/ 321 w 322"/>
                <a:gd name="T23" fmla="*/ 171 h 398"/>
                <a:gd name="T24" fmla="*/ 322 w 322"/>
                <a:gd name="T25" fmla="*/ 157 h 398"/>
                <a:gd name="T26" fmla="*/ 319 w 322"/>
                <a:gd name="T27" fmla="*/ 125 h 398"/>
                <a:gd name="T28" fmla="*/ 310 w 322"/>
                <a:gd name="T29" fmla="*/ 96 h 398"/>
                <a:gd name="T30" fmla="*/ 294 w 322"/>
                <a:gd name="T31" fmla="*/ 69 h 398"/>
                <a:gd name="T32" fmla="*/ 275 w 322"/>
                <a:gd name="T33" fmla="*/ 46 h 398"/>
                <a:gd name="T34" fmla="*/ 251 w 322"/>
                <a:gd name="T35" fmla="*/ 27 h 398"/>
                <a:gd name="T36" fmla="*/ 224 w 322"/>
                <a:gd name="T37" fmla="*/ 13 h 398"/>
                <a:gd name="T38" fmla="*/ 193 w 322"/>
                <a:gd name="T39" fmla="*/ 3 h 398"/>
                <a:gd name="T40" fmla="*/ 161 w 322"/>
                <a:gd name="T41" fmla="*/ 0 h 398"/>
                <a:gd name="T42" fmla="*/ 144 w 322"/>
                <a:gd name="T43" fmla="*/ 1 h 398"/>
                <a:gd name="T44" fmla="*/ 113 w 322"/>
                <a:gd name="T45" fmla="*/ 7 h 398"/>
                <a:gd name="T46" fmla="*/ 85 w 322"/>
                <a:gd name="T47" fmla="*/ 19 h 398"/>
                <a:gd name="T48" fmla="*/ 59 w 322"/>
                <a:gd name="T49" fmla="*/ 36 h 398"/>
                <a:gd name="T50" fmla="*/ 37 w 322"/>
                <a:gd name="T51" fmla="*/ 57 h 398"/>
                <a:gd name="T52" fmla="*/ 19 w 322"/>
                <a:gd name="T53" fmla="*/ 82 h 398"/>
                <a:gd name="T54" fmla="*/ 7 w 322"/>
                <a:gd name="T55" fmla="*/ 111 h 398"/>
                <a:gd name="T56" fmla="*/ 1 w 322"/>
                <a:gd name="T57" fmla="*/ 141 h 398"/>
                <a:gd name="T58" fmla="*/ 0 w 322"/>
                <a:gd name="T59" fmla="*/ 157 h 398"/>
                <a:gd name="T60" fmla="*/ 2 w 322"/>
                <a:gd name="T61" fmla="*/ 184 h 398"/>
                <a:gd name="T62" fmla="*/ 9 w 322"/>
                <a:gd name="T63" fmla="*/ 210 h 398"/>
                <a:gd name="T64" fmla="*/ 20 w 322"/>
                <a:gd name="T65" fmla="*/ 234 h 398"/>
                <a:gd name="T66" fmla="*/ 36 w 322"/>
                <a:gd name="T67" fmla="*/ 255 h 398"/>
                <a:gd name="T68" fmla="*/ 49 w 322"/>
                <a:gd name="T69" fmla="*/ 272 h 398"/>
                <a:gd name="T70" fmla="*/ 69 w 322"/>
                <a:gd name="T71" fmla="*/ 301 h 398"/>
                <a:gd name="T72" fmla="*/ 79 w 322"/>
                <a:gd name="T73" fmla="*/ 326 h 398"/>
                <a:gd name="T74" fmla="*/ 85 w 322"/>
                <a:gd name="T75" fmla="*/ 345 h 398"/>
                <a:gd name="T76" fmla="*/ 87 w 322"/>
                <a:gd name="T77" fmla="*/ 368 h 398"/>
                <a:gd name="T78" fmla="*/ 91 w 322"/>
                <a:gd name="T79" fmla="*/ 384 h 398"/>
                <a:gd name="T80" fmla="*/ 98 w 322"/>
                <a:gd name="T81" fmla="*/ 394 h 398"/>
                <a:gd name="T82" fmla="*/ 218 w 322"/>
                <a:gd name="T83" fmla="*/ 398 h 3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22" h="398">
                  <a:moveTo>
                    <a:pt x="218" y="398"/>
                  </a:moveTo>
                  <a:lnTo>
                    <a:pt x="218" y="398"/>
                  </a:lnTo>
                  <a:lnTo>
                    <a:pt x="224" y="394"/>
                  </a:lnTo>
                  <a:lnTo>
                    <a:pt x="228" y="390"/>
                  </a:lnTo>
                  <a:lnTo>
                    <a:pt x="231" y="384"/>
                  </a:lnTo>
                  <a:lnTo>
                    <a:pt x="233" y="379"/>
                  </a:lnTo>
                  <a:lnTo>
                    <a:pt x="235" y="368"/>
                  </a:lnTo>
                  <a:lnTo>
                    <a:pt x="236" y="353"/>
                  </a:lnTo>
                  <a:lnTo>
                    <a:pt x="237" y="345"/>
                  </a:lnTo>
                  <a:lnTo>
                    <a:pt x="240" y="336"/>
                  </a:lnTo>
                  <a:lnTo>
                    <a:pt x="243" y="326"/>
                  </a:lnTo>
                  <a:lnTo>
                    <a:pt x="247" y="314"/>
                  </a:lnTo>
                  <a:lnTo>
                    <a:pt x="253" y="301"/>
                  </a:lnTo>
                  <a:lnTo>
                    <a:pt x="262" y="287"/>
                  </a:lnTo>
                  <a:lnTo>
                    <a:pt x="273" y="272"/>
                  </a:lnTo>
                  <a:lnTo>
                    <a:pt x="286" y="255"/>
                  </a:lnTo>
                  <a:lnTo>
                    <a:pt x="294" y="245"/>
                  </a:lnTo>
                  <a:lnTo>
                    <a:pt x="302" y="234"/>
                  </a:lnTo>
                  <a:lnTo>
                    <a:pt x="308" y="222"/>
                  </a:lnTo>
                  <a:lnTo>
                    <a:pt x="313" y="210"/>
                  </a:lnTo>
                  <a:lnTo>
                    <a:pt x="317" y="197"/>
                  </a:lnTo>
                  <a:lnTo>
                    <a:pt x="320" y="184"/>
                  </a:lnTo>
                  <a:lnTo>
                    <a:pt x="321" y="171"/>
                  </a:lnTo>
                  <a:lnTo>
                    <a:pt x="322" y="157"/>
                  </a:lnTo>
                  <a:lnTo>
                    <a:pt x="321" y="141"/>
                  </a:lnTo>
                  <a:lnTo>
                    <a:pt x="319" y="125"/>
                  </a:lnTo>
                  <a:lnTo>
                    <a:pt x="315" y="111"/>
                  </a:lnTo>
                  <a:lnTo>
                    <a:pt x="310" y="96"/>
                  </a:lnTo>
                  <a:lnTo>
                    <a:pt x="303" y="82"/>
                  </a:lnTo>
                  <a:lnTo>
                    <a:pt x="294" y="69"/>
                  </a:lnTo>
                  <a:lnTo>
                    <a:pt x="285" y="57"/>
                  </a:lnTo>
                  <a:lnTo>
                    <a:pt x="275" y="46"/>
                  </a:lnTo>
                  <a:lnTo>
                    <a:pt x="263" y="36"/>
                  </a:lnTo>
                  <a:lnTo>
                    <a:pt x="251" y="27"/>
                  </a:lnTo>
                  <a:lnTo>
                    <a:pt x="237" y="19"/>
                  </a:lnTo>
                  <a:lnTo>
                    <a:pt x="224" y="13"/>
                  </a:lnTo>
                  <a:lnTo>
                    <a:pt x="209" y="7"/>
                  </a:lnTo>
                  <a:lnTo>
                    <a:pt x="193" y="3"/>
                  </a:lnTo>
                  <a:lnTo>
                    <a:pt x="178" y="1"/>
                  </a:lnTo>
                  <a:lnTo>
                    <a:pt x="161" y="0"/>
                  </a:lnTo>
                  <a:lnTo>
                    <a:pt x="144" y="1"/>
                  </a:lnTo>
                  <a:lnTo>
                    <a:pt x="129" y="3"/>
                  </a:lnTo>
                  <a:lnTo>
                    <a:pt x="113" y="7"/>
                  </a:lnTo>
                  <a:lnTo>
                    <a:pt x="98" y="13"/>
                  </a:lnTo>
                  <a:lnTo>
                    <a:pt x="85" y="19"/>
                  </a:lnTo>
                  <a:lnTo>
                    <a:pt x="71" y="27"/>
                  </a:lnTo>
                  <a:lnTo>
                    <a:pt x="59" y="36"/>
                  </a:lnTo>
                  <a:lnTo>
                    <a:pt x="47" y="46"/>
                  </a:lnTo>
                  <a:lnTo>
                    <a:pt x="37" y="57"/>
                  </a:lnTo>
                  <a:lnTo>
                    <a:pt x="28" y="69"/>
                  </a:lnTo>
                  <a:lnTo>
                    <a:pt x="19" y="82"/>
                  </a:lnTo>
                  <a:lnTo>
                    <a:pt x="12" y="96"/>
                  </a:lnTo>
                  <a:lnTo>
                    <a:pt x="7" y="111"/>
                  </a:lnTo>
                  <a:lnTo>
                    <a:pt x="3" y="125"/>
                  </a:lnTo>
                  <a:lnTo>
                    <a:pt x="1" y="141"/>
                  </a:lnTo>
                  <a:lnTo>
                    <a:pt x="0" y="157"/>
                  </a:lnTo>
                  <a:lnTo>
                    <a:pt x="1" y="171"/>
                  </a:lnTo>
                  <a:lnTo>
                    <a:pt x="2" y="184"/>
                  </a:lnTo>
                  <a:lnTo>
                    <a:pt x="5" y="197"/>
                  </a:lnTo>
                  <a:lnTo>
                    <a:pt x="9" y="210"/>
                  </a:lnTo>
                  <a:lnTo>
                    <a:pt x="14" y="222"/>
                  </a:lnTo>
                  <a:lnTo>
                    <a:pt x="20" y="234"/>
                  </a:lnTo>
                  <a:lnTo>
                    <a:pt x="28" y="245"/>
                  </a:lnTo>
                  <a:lnTo>
                    <a:pt x="36" y="255"/>
                  </a:lnTo>
                  <a:lnTo>
                    <a:pt x="49" y="272"/>
                  </a:lnTo>
                  <a:lnTo>
                    <a:pt x="60" y="287"/>
                  </a:lnTo>
                  <a:lnTo>
                    <a:pt x="69" y="301"/>
                  </a:lnTo>
                  <a:lnTo>
                    <a:pt x="75" y="314"/>
                  </a:lnTo>
                  <a:lnTo>
                    <a:pt x="79" y="326"/>
                  </a:lnTo>
                  <a:lnTo>
                    <a:pt x="82" y="336"/>
                  </a:lnTo>
                  <a:lnTo>
                    <a:pt x="85" y="345"/>
                  </a:lnTo>
                  <a:lnTo>
                    <a:pt x="86" y="353"/>
                  </a:lnTo>
                  <a:lnTo>
                    <a:pt x="87" y="368"/>
                  </a:lnTo>
                  <a:lnTo>
                    <a:pt x="89" y="379"/>
                  </a:lnTo>
                  <a:lnTo>
                    <a:pt x="91" y="384"/>
                  </a:lnTo>
                  <a:lnTo>
                    <a:pt x="94" y="390"/>
                  </a:lnTo>
                  <a:lnTo>
                    <a:pt x="98" y="394"/>
                  </a:lnTo>
                  <a:lnTo>
                    <a:pt x="104" y="398"/>
                  </a:lnTo>
                  <a:lnTo>
                    <a:pt x="218" y="398"/>
                  </a:lnTo>
                  <a:close/>
                </a:path>
              </a:pathLst>
            </a:custGeom>
            <a:solidFill>
              <a:srgbClr val="FFE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2" name="Freeform 213"/>
            <p:cNvSpPr>
              <a:spLocks/>
            </p:cNvSpPr>
            <p:nvPr/>
          </p:nvSpPr>
          <p:spPr bwMode="auto">
            <a:xfrm>
              <a:off x="1329" y="2599"/>
              <a:ext cx="138" cy="135"/>
            </a:xfrm>
            <a:custGeom>
              <a:avLst/>
              <a:gdLst>
                <a:gd name="T0" fmla="*/ 138 w 138"/>
                <a:gd name="T1" fmla="*/ 4 h 135"/>
                <a:gd name="T2" fmla="*/ 138 w 138"/>
                <a:gd name="T3" fmla="*/ 2 h 135"/>
                <a:gd name="T4" fmla="*/ 135 w 138"/>
                <a:gd name="T5" fmla="*/ 0 h 135"/>
                <a:gd name="T6" fmla="*/ 3 w 138"/>
                <a:gd name="T7" fmla="*/ 0 h 135"/>
                <a:gd name="T8" fmla="*/ 0 w 138"/>
                <a:gd name="T9" fmla="*/ 2 h 135"/>
                <a:gd name="T10" fmla="*/ 0 w 138"/>
                <a:gd name="T11" fmla="*/ 4 h 135"/>
                <a:gd name="T12" fmla="*/ 0 w 138"/>
                <a:gd name="T13" fmla="*/ 6 h 135"/>
                <a:gd name="T14" fmla="*/ 7 w 138"/>
                <a:gd name="T15" fmla="*/ 16 h 135"/>
                <a:gd name="T16" fmla="*/ 7 w 138"/>
                <a:gd name="T17" fmla="*/ 28 h 135"/>
                <a:gd name="T18" fmla="*/ 5 w 138"/>
                <a:gd name="T19" fmla="*/ 29 h 135"/>
                <a:gd name="T20" fmla="*/ 2 w 138"/>
                <a:gd name="T21" fmla="*/ 33 h 135"/>
                <a:gd name="T22" fmla="*/ 2 w 138"/>
                <a:gd name="T23" fmla="*/ 36 h 135"/>
                <a:gd name="T24" fmla="*/ 7 w 138"/>
                <a:gd name="T25" fmla="*/ 43 h 135"/>
                <a:gd name="T26" fmla="*/ 7 w 138"/>
                <a:gd name="T27" fmla="*/ 54 h 135"/>
                <a:gd name="T28" fmla="*/ 5 w 138"/>
                <a:gd name="T29" fmla="*/ 56 h 135"/>
                <a:gd name="T30" fmla="*/ 2 w 138"/>
                <a:gd name="T31" fmla="*/ 60 h 135"/>
                <a:gd name="T32" fmla="*/ 2 w 138"/>
                <a:gd name="T33" fmla="*/ 63 h 135"/>
                <a:gd name="T34" fmla="*/ 7 w 138"/>
                <a:gd name="T35" fmla="*/ 70 h 135"/>
                <a:gd name="T36" fmla="*/ 7 w 138"/>
                <a:gd name="T37" fmla="*/ 80 h 135"/>
                <a:gd name="T38" fmla="*/ 5 w 138"/>
                <a:gd name="T39" fmla="*/ 81 h 135"/>
                <a:gd name="T40" fmla="*/ 2 w 138"/>
                <a:gd name="T41" fmla="*/ 87 h 135"/>
                <a:gd name="T42" fmla="*/ 2 w 138"/>
                <a:gd name="T43" fmla="*/ 90 h 135"/>
                <a:gd name="T44" fmla="*/ 7 w 138"/>
                <a:gd name="T45" fmla="*/ 96 h 135"/>
                <a:gd name="T46" fmla="*/ 7 w 138"/>
                <a:gd name="T47" fmla="*/ 97 h 135"/>
                <a:gd name="T48" fmla="*/ 7 w 138"/>
                <a:gd name="T49" fmla="*/ 98 h 135"/>
                <a:gd name="T50" fmla="*/ 48 w 138"/>
                <a:gd name="T51" fmla="*/ 134 h 135"/>
                <a:gd name="T52" fmla="*/ 51 w 138"/>
                <a:gd name="T53" fmla="*/ 135 h 135"/>
                <a:gd name="T54" fmla="*/ 90 w 138"/>
                <a:gd name="T55" fmla="*/ 135 h 135"/>
                <a:gd name="T56" fmla="*/ 130 w 138"/>
                <a:gd name="T57" fmla="*/ 99 h 135"/>
                <a:gd name="T58" fmla="*/ 131 w 138"/>
                <a:gd name="T59" fmla="*/ 98 h 135"/>
                <a:gd name="T60" fmla="*/ 131 w 138"/>
                <a:gd name="T61" fmla="*/ 97 h 135"/>
                <a:gd name="T62" fmla="*/ 131 w 138"/>
                <a:gd name="T63" fmla="*/ 85 h 135"/>
                <a:gd name="T64" fmla="*/ 135 w 138"/>
                <a:gd name="T65" fmla="*/ 81 h 135"/>
                <a:gd name="T66" fmla="*/ 136 w 138"/>
                <a:gd name="T67" fmla="*/ 76 h 135"/>
                <a:gd name="T68" fmla="*/ 134 w 138"/>
                <a:gd name="T69" fmla="*/ 72 h 135"/>
                <a:gd name="T70" fmla="*/ 131 w 138"/>
                <a:gd name="T71" fmla="*/ 69 h 135"/>
                <a:gd name="T72" fmla="*/ 131 w 138"/>
                <a:gd name="T73" fmla="*/ 59 h 135"/>
                <a:gd name="T74" fmla="*/ 135 w 138"/>
                <a:gd name="T75" fmla="*/ 55 h 135"/>
                <a:gd name="T76" fmla="*/ 136 w 138"/>
                <a:gd name="T77" fmla="*/ 49 h 135"/>
                <a:gd name="T78" fmla="*/ 134 w 138"/>
                <a:gd name="T79" fmla="*/ 45 h 135"/>
                <a:gd name="T80" fmla="*/ 131 w 138"/>
                <a:gd name="T81" fmla="*/ 42 h 135"/>
                <a:gd name="T82" fmla="*/ 131 w 138"/>
                <a:gd name="T83" fmla="*/ 32 h 135"/>
                <a:gd name="T84" fmla="*/ 135 w 138"/>
                <a:gd name="T85" fmla="*/ 28 h 135"/>
                <a:gd name="T86" fmla="*/ 136 w 138"/>
                <a:gd name="T87" fmla="*/ 23 h 135"/>
                <a:gd name="T88" fmla="*/ 134 w 138"/>
                <a:gd name="T89" fmla="*/ 18 h 135"/>
                <a:gd name="T90" fmla="*/ 131 w 138"/>
                <a:gd name="T91" fmla="*/ 16 h 135"/>
                <a:gd name="T92" fmla="*/ 138 w 138"/>
                <a:gd name="T93" fmla="*/ 6 h 135"/>
                <a:gd name="T94" fmla="*/ 138 w 138"/>
                <a:gd name="T95" fmla="*/ 4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8" h="135">
                  <a:moveTo>
                    <a:pt x="138" y="4"/>
                  </a:moveTo>
                  <a:lnTo>
                    <a:pt x="138" y="4"/>
                  </a:lnTo>
                  <a:lnTo>
                    <a:pt x="138" y="2"/>
                  </a:lnTo>
                  <a:lnTo>
                    <a:pt x="137" y="1"/>
                  </a:lnTo>
                  <a:lnTo>
                    <a:pt x="135" y="0"/>
                  </a:lnTo>
                  <a:lnTo>
                    <a:pt x="3" y="0"/>
                  </a:lnTo>
                  <a:lnTo>
                    <a:pt x="2" y="1"/>
                  </a:lnTo>
                  <a:lnTo>
                    <a:pt x="0" y="2"/>
                  </a:lnTo>
                  <a:lnTo>
                    <a:pt x="0" y="4"/>
                  </a:lnTo>
                  <a:lnTo>
                    <a:pt x="0" y="6"/>
                  </a:lnTo>
                  <a:lnTo>
                    <a:pt x="7" y="16"/>
                  </a:lnTo>
                  <a:lnTo>
                    <a:pt x="7" y="28"/>
                  </a:lnTo>
                  <a:lnTo>
                    <a:pt x="5" y="29"/>
                  </a:lnTo>
                  <a:lnTo>
                    <a:pt x="3" y="31"/>
                  </a:lnTo>
                  <a:lnTo>
                    <a:pt x="2" y="33"/>
                  </a:lnTo>
                  <a:lnTo>
                    <a:pt x="2" y="36"/>
                  </a:lnTo>
                  <a:lnTo>
                    <a:pt x="4" y="40"/>
                  </a:lnTo>
                  <a:lnTo>
                    <a:pt x="7" y="43"/>
                  </a:lnTo>
                  <a:lnTo>
                    <a:pt x="7" y="54"/>
                  </a:lnTo>
                  <a:lnTo>
                    <a:pt x="5" y="56"/>
                  </a:lnTo>
                  <a:lnTo>
                    <a:pt x="3" y="58"/>
                  </a:lnTo>
                  <a:lnTo>
                    <a:pt x="2" y="60"/>
                  </a:lnTo>
                  <a:lnTo>
                    <a:pt x="2" y="63"/>
                  </a:lnTo>
                  <a:lnTo>
                    <a:pt x="4" y="67"/>
                  </a:lnTo>
                  <a:lnTo>
                    <a:pt x="7" y="70"/>
                  </a:lnTo>
                  <a:lnTo>
                    <a:pt x="7" y="80"/>
                  </a:lnTo>
                  <a:lnTo>
                    <a:pt x="5" y="81"/>
                  </a:lnTo>
                  <a:lnTo>
                    <a:pt x="3" y="85"/>
                  </a:lnTo>
                  <a:lnTo>
                    <a:pt x="2" y="87"/>
                  </a:lnTo>
                  <a:lnTo>
                    <a:pt x="2" y="90"/>
                  </a:lnTo>
                  <a:lnTo>
                    <a:pt x="4" y="94"/>
                  </a:lnTo>
                  <a:lnTo>
                    <a:pt x="7" y="96"/>
                  </a:lnTo>
                  <a:lnTo>
                    <a:pt x="7" y="97"/>
                  </a:lnTo>
                  <a:lnTo>
                    <a:pt x="7" y="98"/>
                  </a:lnTo>
                  <a:lnTo>
                    <a:pt x="8" y="99"/>
                  </a:lnTo>
                  <a:lnTo>
                    <a:pt x="48" y="134"/>
                  </a:lnTo>
                  <a:lnTo>
                    <a:pt x="51" y="135"/>
                  </a:lnTo>
                  <a:lnTo>
                    <a:pt x="90" y="135"/>
                  </a:lnTo>
                  <a:lnTo>
                    <a:pt x="92" y="134"/>
                  </a:lnTo>
                  <a:lnTo>
                    <a:pt x="130" y="99"/>
                  </a:lnTo>
                  <a:lnTo>
                    <a:pt x="131" y="98"/>
                  </a:lnTo>
                  <a:lnTo>
                    <a:pt x="131" y="97"/>
                  </a:lnTo>
                  <a:lnTo>
                    <a:pt x="131" y="85"/>
                  </a:lnTo>
                  <a:lnTo>
                    <a:pt x="133" y="84"/>
                  </a:lnTo>
                  <a:lnTo>
                    <a:pt x="135" y="81"/>
                  </a:lnTo>
                  <a:lnTo>
                    <a:pt x="136" y="78"/>
                  </a:lnTo>
                  <a:lnTo>
                    <a:pt x="136" y="76"/>
                  </a:lnTo>
                  <a:lnTo>
                    <a:pt x="134" y="72"/>
                  </a:lnTo>
                  <a:lnTo>
                    <a:pt x="131" y="69"/>
                  </a:lnTo>
                  <a:lnTo>
                    <a:pt x="131" y="59"/>
                  </a:lnTo>
                  <a:lnTo>
                    <a:pt x="133" y="57"/>
                  </a:lnTo>
                  <a:lnTo>
                    <a:pt x="135" y="55"/>
                  </a:lnTo>
                  <a:lnTo>
                    <a:pt x="136" y="53"/>
                  </a:lnTo>
                  <a:lnTo>
                    <a:pt x="136" y="49"/>
                  </a:lnTo>
                  <a:lnTo>
                    <a:pt x="134" y="45"/>
                  </a:lnTo>
                  <a:lnTo>
                    <a:pt x="131" y="42"/>
                  </a:lnTo>
                  <a:lnTo>
                    <a:pt x="131" y="32"/>
                  </a:lnTo>
                  <a:lnTo>
                    <a:pt x="133" y="30"/>
                  </a:lnTo>
                  <a:lnTo>
                    <a:pt x="135" y="28"/>
                  </a:lnTo>
                  <a:lnTo>
                    <a:pt x="136" y="26"/>
                  </a:lnTo>
                  <a:lnTo>
                    <a:pt x="136" y="23"/>
                  </a:lnTo>
                  <a:lnTo>
                    <a:pt x="134" y="18"/>
                  </a:lnTo>
                  <a:lnTo>
                    <a:pt x="131" y="16"/>
                  </a:lnTo>
                  <a:lnTo>
                    <a:pt x="138" y="6"/>
                  </a:lnTo>
                  <a:lnTo>
                    <a:pt x="138" y="4"/>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3" name="Freeform 214"/>
            <p:cNvSpPr>
              <a:spLocks/>
            </p:cNvSpPr>
            <p:nvPr/>
          </p:nvSpPr>
          <p:spPr bwMode="auto">
            <a:xfrm>
              <a:off x="1342" y="2599"/>
              <a:ext cx="109" cy="118"/>
            </a:xfrm>
            <a:custGeom>
              <a:avLst/>
              <a:gdLst>
                <a:gd name="T0" fmla="*/ 96 w 109"/>
                <a:gd name="T1" fmla="*/ 25 h 118"/>
                <a:gd name="T2" fmla="*/ 92 w 109"/>
                <a:gd name="T3" fmla="*/ 18 h 118"/>
                <a:gd name="T4" fmla="*/ 107 w 109"/>
                <a:gd name="T5" fmla="*/ 15 h 118"/>
                <a:gd name="T6" fmla="*/ 109 w 109"/>
                <a:gd name="T7" fmla="*/ 14 h 118"/>
                <a:gd name="T8" fmla="*/ 107 w 109"/>
                <a:gd name="T9" fmla="*/ 8 h 118"/>
                <a:gd name="T10" fmla="*/ 103 w 109"/>
                <a:gd name="T11" fmla="*/ 1 h 118"/>
                <a:gd name="T12" fmla="*/ 0 w 109"/>
                <a:gd name="T13" fmla="*/ 0 h 118"/>
                <a:gd name="T14" fmla="*/ 11 w 109"/>
                <a:gd name="T15" fmla="*/ 15 h 118"/>
                <a:gd name="T16" fmla="*/ 11 w 109"/>
                <a:gd name="T17" fmla="*/ 16 h 118"/>
                <a:gd name="T18" fmla="*/ 11 w 109"/>
                <a:gd name="T19" fmla="*/ 27 h 118"/>
                <a:gd name="T20" fmla="*/ 7 w 109"/>
                <a:gd name="T21" fmla="*/ 30 h 118"/>
                <a:gd name="T22" fmla="*/ 6 w 109"/>
                <a:gd name="T23" fmla="*/ 36 h 118"/>
                <a:gd name="T24" fmla="*/ 7 w 109"/>
                <a:gd name="T25" fmla="*/ 40 h 118"/>
                <a:gd name="T26" fmla="*/ 11 w 109"/>
                <a:gd name="T27" fmla="*/ 54 h 118"/>
                <a:gd name="T28" fmla="*/ 8 w 109"/>
                <a:gd name="T29" fmla="*/ 55 h 118"/>
                <a:gd name="T30" fmla="*/ 6 w 109"/>
                <a:gd name="T31" fmla="*/ 60 h 118"/>
                <a:gd name="T32" fmla="*/ 6 w 109"/>
                <a:gd name="T33" fmla="*/ 62 h 118"/>
                <a:gd name="T34" fmla="*/ 11 w 109"/>
                <a:gd name="T35" fmla="*/ 69 h 118"/>
                <a:gd name="T36" fmla="*/ 11 w 109"/>
                <a:gd name="T37" fmla="*/ 79 h 118"/>
                <a:gd name="T38" fmla="*/ 7 w 109"/>
                <a:gd name="T39" fmla="*/ 84 h 118"/>
                <a:gd name="T40" fmla="*/ 6 w 109"/>
                <a:gd name="T41" fmla="*/ 89 h 118"/>
                <a:gd name="T42" fmla="*/ 7 w 109"/>
                <a:gd name="T43" fmla="*/ 93 h 118"/>
                <a:gd name="T44" fmla="*/ 11 w 109"/>
                <a:gd name="T45" fmla="*/ 96 h 118"/>
                <a:gd name="T46" fmla="*/ 11 w 109"/>
                <a:gd name="T47" fmla="*/ 96 h 118"/>
                <a:gd name="T48" fmla="*/ 11 w 109"/>
                <a:gd name="T49" fmla="*/ 97 h 118"/>
                <a:gd name="T50" fmla="*/ 33 w 109"/>
                <a:gd name="T51" fmla="*/ 118 h 118"/>
                <a:gd name="T52" fmla="*/ 90 w 109"/>
                <a:gd name="T53" fmla="*/ 101 h 118"/>
                <a:gd name="T54" fmla="*/ 91 w 109"/>
                <a:gd name="T55" fmla="*/ 100 h 118"/>
                <a:gd name="T56" fmla="*/ 91 w 109"/>
                <a:gd name="T57" fmla="*/ 99 h 118"/>
                <a:gd name="T58" fmla="*/ 91 w 109"/>
                <a:gd name="T59" fmla="*/ 87 h 118"/>
                <a:gd name="T60" fmla="*/ 93 w 109"/>
                <a:gd name="T61" fmla="*/ 86 h 118"/>
                <a:gd name="T62" fmla="*/ 96 w 109"/>
                <a:gd name="T63" fmla="*/ 80 h 118"/>
                <a:gd name="T64" fmla="*/ 96 w 109"/>
                <a:gd name="T65" fmla="*/ 78 h 118"/>
                <a:gd name="T66" fmla="*/ 91 w 109"/>
                <a:gd name="T67" fmla="*/ 71 h 118"/>
                <a:gd name="T68" fmla="*/ 91 w 109"/>
                <a:gd name="T69" fmla="*/ 61 h 118"/>
                <a:gd name="T70" fmla="*/ 95 w 109"/>
                <a:gd name="T71" fmla="*/ 57 h 118"/>
                <a:gd name="T72" fmla="*/ 96 w 109"/>
                <a:gd name="T73" fmla="*/ 52 h 118"/>
                <a:gd name="T74" fmla="*/ 94 w 109"/>
                <a:gd name="T75" fmla="*/ 47 h 118"/>
                <a:gd name="T76" fmla="*/ 91 w 109"/>
                <a:gd name="T77" fmla="*/ 34 h 118"/>
                <a:gd name="T78" fmla="*/ 93 w 109"/>
                <a:gd name="T79" fmla="*/ 32 h 118"/>
                <a:gd name="T80" fmla="*/ 96 w 109"/>
                <a:gd name="T81" fmla="*/ 28 h 118"/>
                <a:gd name="T82" fmla="*/ 96 w 109"/>
                <a:gd name="T83" fmla="*/ 25 h 1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9" h="118">
                  <a:moveTo>
                    <a:pt x="96" y="25"/>
                  </a:moveTo>
                  <a:lnTo>
                    <a:pt x="96" y="25"/>
                  </a:lnTo>
                  <a:lnTo>
                    <a:pt x="94" y="21"/>
                  </a:lnTo>
                  <a:lnTo>
                    <a:pt x="92" y="18"/>
                  </a:lnTo>
                  <a:lnTo>
                    <a:pt x="107" y="15"/>
                  </a:lnTo>
                  <a:lnTo>
                    <a:pt x="109" y="14"/>
                  </a:lnTo>
                  <a:lnTo>
                    <a:pt x="109" y="13"/>
                  </a:lnTo>
                  <a:lnTo>
                    <a:pt x="107" y="8"/>
                  </a:lnTo>
                  <a:lnTo>
                    <a:pt x="104" y="4"/>
                  </a:lnTo>
                  <a:lnTo>
                    <a:pt x="103" y="1"/>
                  </a:lnTo>
                  <a:lnTo>
                    <a:pt x="104" y="0"/>
                  </a:lnTo>
                  <a:lnTo>
                    <a:pt x="0" y="0"/>
                  </a:lnTo>
                  <a:lnTo>
                    <a:pt x="11" y="15"/>
                  </a:lnTo>
                  <a:lnTo>
                    <a:pt x="11" y="16"/>
                  </a:lnTo>
                  <a:lnTo>
                    <a:pt x="11" y="27"/>
                  </a:lnTo>
                  <a:lnTo>
                    <a:pt x="8" y="28"/>
                  </a:lnTo>
                  <a:lnTo>
                    <a:pt x="7" y="30"/>
                  </a:lnTo>
                  <a:lnTo>
                    <a:pt x="6" y="33"/>
                  </a:lnTo>
                  <a:lnTo>
                    <a:pt x="6" y="36"/>
                  </a:lnTo>
                  <a:lnTo>
                    <a:pt x="7" y="40"/>
                  </a:lnTo>
                  <a:lnTo>
                    <a:pt x="11" y="42"/>
                  </a:lnTo>
                  <a:lnTo>
                    <a:pt x="11" y="54"/>
                  </a:lnTo>
                  <a:lnTo>
                    <a:pt x="8" y="55"/>
                  </a:lnTo>
                  <a:lnTo>
                    <a:pt x="7" y="57"/>
                  </a:lnTo>
                  <a:lnTo>
                    <a:pt x="6" y="60"/>
                  </a:lnTo>
                  <a:lnTo>
                    <a:pt x="6" y="62"/>
                  </a:lnTo>
                  <a:lnTo>
                    <a:pt x="7" y="66"/>
                  </a:lnTo>
                  <a:lnTo>
                    <a:pt x="11" y="69"/>
                  </a:lnTo>
                  <a:lnTo>
                    <a:pt x="11" y="79"/>
                  </a:lnTo>
                  <a:lnTo>
                    <a:pt x="8" y="81"/>
                  </a:lnTo>
                  <a:lnTo>
                    <a:pt x="7" y="84"/>
                  </a:lnTo>
                  <a:lnTo>
                    <a:pt x="6" y="86"/>
                  </a:lnTo>
                  <a:lnTo>
                    <a:pt x="6" y="89"/>
                  </a:lnTo>
                  <a:lnTo>
                    <a:pt x="7" y="93"/>
                  </a:lnTo>
                  <a:lnTo>
                    <a:pt x="11" y="96"/>
                  </a:lnTo>
                  <a:lnTo>
                    <a:pt x="11" y="97"/>
                  </a:lnTo>
                  <a:lnTo>
                    <a:pt x="13" y="99"/>
                  </a:lnTo>
                  <a:lnTo>
                    <a:pt x="33" y="118"/>
                  </a:lnTo>
                  <a:lnTo>
                    <a:pt x="73" y="118"/>
                  </a:lnTo>
                  <a:lnTo>
                    <a:pt x="90" y="101"/>
                  </a:lnTo>
                  <a:lnTo>
                    <a:pt x="91" y="100"/>
                  </a:lnTo>
                  <a:lnTo>
                    <a:pt x="91" y="99"/>
                  </a:lnTo>
                  <a:lnTo>
                    <a:pt x="91" y="97"/>
                  </a:lnTo>
                  <a:lnTo>
                    <a:pt x="91" y="87"/>
                  </a:lnTo>
                  <a:lnTo>
                    <a:pt x="93" y="86"/>
                  </a:lnTo>
                  <a:lnTo>
                    <a:pt x="95" y="84"/>
                  </a:lnTo>
                  <a:lnTo>
                    <a:pt x="96" y="80"/>
                  </a:lnTo>
                  <a:lnTo>
                    <a:pt x="96" y="78"/>
                  </a:lnTo>
                  <a:lnTo>
                    <a:pt x="94" y="74"/>
                  </a:lnTo>
                  <a:lnTo>
                    <a:pt x="91" y="71"/>
                  </a:lnTo>
                  <a:lnTo>
                    <a:pt x="91" y="61"/>
                  </a:lnTo>
                  <a:lnTo>
                    <a:pt x="93" y="59"/>
                  </a:lnTo>
                  <a:lnTo>
                    <a:pt x="95" y="57"/>
                  </a:lnTo>
                  <a:lnTo>
                    <a:pt x="96" y="55"/>
                  </a:lnTo>
                  <a:lnTo>
                    <a:pt x="96" y="52"/>
                  </a:lnTo>
                  <a:lnTo>
                    <a:pt x="94" y="47"/>
                  </a:lnTo>
                  <a:lnTo>
                    <a:pt x="91" y="44"/>
                  </a:lnTo>
                  <a:lnTo>
                    <a:pt x="91" y="34"/>
                  </a:lnTo>
                  <a:lnTo>
                    <a:pt x="93" y="32"/>
                  </a:lnTo>
                  <a:lnTo>
                    <a:pt x="95" y="30"/>
                  </a:lnTo>
                  <a:lnTo>
                    <a:pt x="96" y="28"/>
                  </a:lnTo>
                  <a:lnTo>
                    <a:pt x="96" y="2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4" name="Freeform 215"/>
            <p:cNvSpPr>
              <a:spLocks/>
            </p:cNvSpPr>
            <p:nvPr/>
          </p:nvSpPr>
          <p:spPr bwMode="auto">
            <a:xfrm>
              <a:off x="1364" y="2609"/>
              <a:ext cx="51" cy="90"/>
            </a:xfrm>
            <a:custGeom>
              <a:avLst/>
              <a:gdLst>
                <a:gd name="T0" fmla="*/ 5 w 51"/>
                <a:gd name="T1" fmla="*/ 90 h 90"/>
                <a:gd name="T2" fmla="*/ 4 w 51"/>
                <a:gd name="T3" fmla="*/ 84 h 90"/>
                <a:gd name="T4" fmla="*/ 4 w 51"/>
                <a:gd name="T5" fmla="*/ 84 h 90"/>
                <a:gd name="T6" fmla="*/ 1 w 51"/>
                <a:gd name="T7" fmla="*/ 81 h 90"/>
                <a:gd name="T8" fmla="*/ 0 w 51"/>
                <a:gd name="T9" fmla="*/ 77 h 90"/>
                <a:gd name="T10" fmla="*/ 0 w 51"/>
                <a:gd name="T11" fmla="*/ 77 h 90"/>
                <a:gd name="T12" fmla="*/ 0 w 51"/>
                <a:gd name="T13" fmla="*/ 75 h 90"/>
                <a:gd name="T14" fmla="*/ 1 w 51"/>
                <a:gd name="T15" fmla="*/ 71 h 90"/>
                <a:gd name="T16" fmla="*/ 3 w 51"/>
                <a:gd name="T17" fmla="*/ 69 h 90"/>
                <a:gd name="T18" fmla="*/ 4 w 51"/>
                <a:gd name="T19" fmla="*/ 68 h 90"/>
                <a:gd name="T20" fmla="*/ 4 w 51"/>
                <a:gd name="T21" fmla="*/ 57 h 90"/>
                <a:gd name="T22" fmla="*/ 4 w 51"/>
                <a:gd name="T23" fmla="*/ 57 h 90"/>
                <a:gd name="T24" fmla="*/ 1 w 51"/>
                <a:gd name="T25" fmla="*/ 55 h 90"/>
                <a:gd name="T26" fmla="*/ 0 w 51"/>
                <a:gd name="T27" fmla="*/ 51 h 90"/>
                <a:gd name="T28" fmla="*/ 0 w 51"/>
                <a:gd name="T29" fmla="*/ 51 h 90"/>
                <a:gd name="T30" fmla="*/ 0 w 51"/>
                <a:gd name="T31" fmla="*/ 48 h 90"/>
                <a:gd name="T32" fmla="*/ 1 w 51"/>
                <a:gd name="T33" fmla="*/ 45 h 90"/>
                <a:gd name="T34" fmla="*/ 3 w 51"/>
                <a:gd name="T35" fmla="*/ 43 h 90"/>
                <a:gd name="T36" fmla="*/ 4 w 51"/>
                <a:gd name="T37" fmla="*/ 42 h 90"/>
                <a:gd name="T38" fmla="*/ 4 w 51"/>
                <a:gd name="T39" fmla="*/ 31 h 90"/>
                <a:gd name="T40" fmla="*/ 4 w 51"/>
                <a:gd name="T41" fmla="*/ 31 h 90"/>
                <a:gd name="T42" fmla="*/ 1 w 51"/>
                <a:gd name="T43" fmla="*/ 28 h 90"/>
                <a:gd name="T44" fmla="*/ 0 w 51"/>
                <a:gd name="T45" fmla="*/ 24 h 90"/>
                <a:gd name="T46" fmla="*/ 0 w 51"/>
                <a:gd name="T47" fmla="*/ 24 h 90"/>
                <a:gd name="T48" fmla="*/ 0 w 51"/>
                <a:gd name="T49" fmla="*/ 21 h 90"/>
                <a:gd name="T50" fmla="*/ 1 w 51"/>
                <a:gd name="T51" fmla="*/ 19 h 90"/>
                <a:gd name="T52" fmla="*/ 3 w 51"/>
                <a:gd name="T53" fmla="*/ 17 h 90"/>
                <a:gd name="T54" fmla="*/ 4 w 51"/>
                <a:gd name="T55" fmla="*/ 15 h 90"/>
                <a:gd name="T56" fmla="*/ 4 w 51"/>
                <a:gd name="T57" fmla="*/ 0 h 90"/>
                <a:gd name="T58" fmla="*/ 46 w 51"/>
                <a:gd name="T59" fmla="*/ 1 h 90"/>
                <a:gd name="T60" fmla="*/ 46 w 51"/>
                <a:gd name="T61" fmla="*/ 11 h 90"/>
                <a:gd name="T62" fmla="*/ 46 w 51"/>
                <a:gd name="T63" fmla="*/ 11 h 90"/>
                <a:gd name="T64" fmla="*/ 50 w 51"/>
                <a:gd name="T65" fmla="*/ 14 h 90"/>
                <a:gd name="T66" fmla="*/ 51 w 51"/>
                <a:gd name="T67" fmla="*/ 18 h 90"/>
                <a:gd name="T68" fmla="*/ 51 w 51"/>
                <a:gd name="T69" fmla="*/ 18 h 90"/>
                <a:gd name="T70" fmla="*/ 51 w 51"/>
                <a:gd name="T71" fmla="*/ 20 h 90"/>
                <a:gd name="T72" fmla="*/ 50 w 51"/>
                <a:gd name="T73" fmla="*/ 23 h 90"/>
                <a:gd name="T74" fmla="*/ 48 w 51"/>
                <a:gd name="T75" fmla="*/ 25 h 90"/>
                <a:gd name="T76" fmla="*/ 46 w 51"/>
                <a:gd name="T77" fmla="*/ 26 h 90"/>
                <a:gd name="T78" fmla="*/ 46 w 51"/>
                <a:gd name="T79" fmla="*/ 36 h 90"/>
                <a:gd name="T80" fmla="*/ 46 w 51"/>
                <a:gd name="T81" fmla="*/ 36 h 90"/>
                <a:gd name="T82" fmla="*/ 50 w 51"/>
                <a:gd name="T83" fmla="*/ 39 h 90"/>
                <a:gd name="T84" fmla="*/ 51 w 51"/>
                <a:gd name="T85" fmla="*/ 44 h 90"/>
                <a:gd name="T86" fmla="*/ 51 w 51"/>
                <a:gd name="T87" fmla="*/ 44 h 90"/>
                <a:gd name="T88" fmla="*/ 51 w 51"/>
                <a:gd name="T89" fmla="*/ 47 h 90"/>
                <a:gd name="T90" fmla="*/ 50 w 51"/>
                <a:gd name="T91" fmla="*/ 49 h 90"/>
                <a:gd name="T92" fmla="*/ 48 w 51"/>
                <a:gd name="T93" fmla="*/ 51 h 90"/>
                <a:gd name="T94" fmla="*/ 46 w 51"/>
                <a:gd name="T95" fmla="*/ 53 h 90"/>
                <a:gd name="T96" fmla="*/ 46 w 51"/>
                <a:gd name="T97" fmla="*/ 63 h 90"/>
                <a:gd name="T98" fmla="*/ 46 w 51"/>
                <a:gd name="T99" fmla="*/ 63 h 90"/>
                <a:gd name="T100" fmla="*/ 50 w 51"/>
                <a:gd name="T101" fmla="*/ 66 h 90"/>
                <a:gd name="T102" fmla="*/ 51 w 51"/>
                <a:gd name="T103" fmla="*/ 70 h 90"/>
                <a:gd name="T104" fmla="*/ 51 w 51"/>
                <a:gd name="T105" fmla="*/ 70 h 90"/>
                <a:gd name="T106" fmla="*/ 51 w 51"/>
                <a:gd name="T107" fmla="*/ 74 h 90"/>
                <a:gd name="T108" fmla="*/ 50 w 51"/>
                <a:gd name="T109" fmla="*/ 76 h 90"/>
                <a:gd name="T110" fmla="*/ 48 w 51"/>
                <a:gd name="T111" fmla="*/ 78 h 90"/>
                <a:gd name="T112" fmla="*/ 46 w 51"/>
                <a:gd name="T113" fmla="*/ 80 h 90"/>
                <a:gd name="T114" fmla="*/ 46 w 51"/>
                <a:gd name="T115" fmla="*/ 90 h 90"/>
                <a:gd name="T116" fmla="*/ 5 w 51"/>
                <a:gd name="T117" fmla="*/ 90 h 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1" h="90">
                  <a:moveTo>
                    <a:pt x="5" y="90"/>
                  </a:moveTo>
                  <a:lnTo>
                    <a:pt x="4" y="84"/>
                  </a:lnTo>
                  <a:lnTo>
                    <a:pt x="1" y="81"/>
                  </a:lnTo>
                  <a:lnTo>
                    <a:pt x="0" y="77"/>
                  </a:lnTo>
                  <a:lnTo>
                    <a:pt x="0" y="75"/>
                  </a:lnTo>
                  <a:lnTo>
                    <a:pt x="1" y="71"/>
                  </a:lnTo>
                  <a:lnTo>
                    <a:pt x="3" y="69"/>
                  </a:lnTo>
                  <a:lnTo>
                    <a:pt x="4" y="68"/>
                  </a:lnTo>
                  <a:lnTo>
                    <a:pt x="4" y="57"/>
                  </a:lnTo>
                  <a:lnTo>
                    <a:pt x="1" y="55"/>
                  </a:lnTo>
                  <a:lnTo>
                    <a:pt x="0" y="51"/>
                  </a:lnTo>
                  <a:lnTo>
                    <a:pt x="0" y="48"/>
                  </a:lnTo>
                  <a:lnTo>
                    <a:pt x="1" y="45"/>
                  </a:lnTo>
                  <a:lnTo>
                    <a:pt x="3" y="43"/>
                  </a:lnTo>
                  <a:lnTo>
                    <a:pt x="4" y="42"/>
                  </a:lnTo>
                  <a:lnTo>
                    <a:pt x="4" y="31"/>
                  </a:lnTo>
                  <a:lnTo>
                    <a:pt x="1" y="28"/>
                  </a:lnTo>
                  <a:lnTo>
                    <a:pt x="0" y="24"/>
                  </a:lnTo>
                  <a:lnTo>
                    <a:pt x="0" y="21"/>
                  </a:lnTo>
                  <a:lnTo>
                    <a:pt x="1" y="19"/>
                  </a:lnTo>
                  <a:lnTo>
                    <a:pt x="3" y="17"/>
                  </a:lnTo>
                  <a:lnTo>
                    <a:pt x="4" y="15"/>
                  </a:lnTo>
                  <a:lnTo>
                    <a:pt x="4" y="0"/>
                  </a:lnTo>
                  <a:lnTo>
                    <a:pt x="46" y="1"/>
                  </a:lnTo>
                  <a:lnTo>
                    <a:pt x="46" y="11"/>
                  </a:lnTo>
                  <a:lnTo>
                    <a:pt x="50" y="14"/>
                  </a:lnTo>
                  <a:lnTo>
                    <a:pt x="51" y="18"/>
                  </a:lnTo>
                  <a:lnTo>
                    <a:pt x="51" y="20"/>
                  </a:lnTo>
                  <a:lnTo>
                    <a:pt x="50" y="23"/>
                  </a:lnTo>
                  <a:lnTo>
                    <a:pt x="48" y="25"/>
                  </a:lnTo>
                  <a:lnTo>
                    <a:pt x="46" y="26"/>
                  </a:lnTo>
                  <a:lnTo>
                    <a:pt x="46" y="36"/>
                  </a:lnTo>
                  <a:lnTo>
                    <a:pt x="50" y="39"/>
                  </a:lnTo>
                  <a:lnTo>
                    <a:pt x="51" y="44"/>
                  </a:lnTo>
                  <a:lnTo>
                    <a:pt x="51" y="47"/>
                  </a:lnTo>
                  <a:lnTo>
                    <a:pt x="50" y="49"/>
                  </a:lnTo>
                  <a:lnTo>
                    <a:pt x="48" y="51"/>
                  </a:lnTo>
                  <a:lnTo>
                    <a:pt x="46" y="53"/>
                  </a:lnTo>
                  <a:lnTo>
                    <a:pt x="46" y="63"/>
                  </a:lnTo>
                  <a:lnTo>
                    <a:pt x="50" y="66"/>
                  </a:lnTo>
                  <a:lnTo>
                    <a:pt x="51" y="70"/>
                  </a:lnTo>
                  <a:lnTo>
                    <a:pt x="51" y="74"/>
                  </a:lnTo>
                  <a:lnTo>
                    <a:pt x="50" y="76"/>
                  </a:lnTo>
                  <a:lnTo>
                    <a:pt x="48" y="78"/>
                  </a:lnTo>
                  <a:lnTo>
                    <a:pt x="46" y="80"/>
                  </a:lnTo>
                  <a:lnTo>
                    <a:pt x="46" y="90"/>
                  </a:lnTo>
                  <a:lnTo>
                    <a:pt x="5" y="9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5" name="Freeform 216"/>
            <p:cNvSpPr>
              <a:spLocks/>
            </p:cNvSpPr>
            <p:nvPr/>
          </p:nvSpPr>
          <p:spPr bwMode="auto">
            <a:xfrm>
              <a:off x="1329" y="2599"/>
              <a:ext cx="138" cy="15"/>
            </a:xfrm>
            <a:custGeom>
              <a:avLst/>
              <a:gdLst>
                <a:gd name="T0" fmla="*/ 138 w 138"/>
                <a:gd name="T1" fmla="*/ 6 h 15"/>
                <a:gd name="T2" fmla="*/ 138 w 138"/>
                <a:gd name="T3" fmla="*/ 6 h 15"/>
                <a:gd name="T4" fmla="*/ 138 w 138"/>
                <a:gd name="T5" fmla="*/ 4 h 15"/>
                <a:gd name="T6" fmla="*/ 138 w 138"/>
                <a:gd name="T7" fmla="*/ 4 h 15"/>
                <a:gd name="T8" fmla="*/ 138 w 138"/>
                <a:gd name="T9" fmla="*/ 2 h 15"/>
                <a:gd name="T10" fmla="*/ 138 w 138"/>
                <a:gd name="T11" fmla="*/ 2 h 15"/>
                <a:gd name="T12" fmla="*/ 137 w 138"/>
                <a:gd name="T13" fmla="*/ 1 h 15"/>
                <a:gd name="T14" fmla="*/ 135 w 138"/>
                <a:gd name="T15" fmla="*/ 0 h 15"/>
                <a:gd name="T16" fmla="*/ 3 w 138"/>
                <a:gd name="T17" fmla="*/ 0 h 15"/>
                <a:gd name="T18" fmla="*/ 3 w 138"/>
                <a:gd name="T19" fmla="*/ 0 h 15"/>
                <a:gd name="T20" fmla="*/ 2 w 138"/>
                <a:gd name="T21" fmla="*/ 1 h 15"/>
                <a:gd name="T22" fmla="*/ 0 w 138"/>
                <a:gd name="T23" fmla="*/ 2 h 15"/>
                <a:gd name="T24" fmla="*/ 0 w 138"/>
                <a:gd name="T25" fmla="*/ 2 h 15"/>
                <a:gd name="T26" fmla="*/ 0 w 138"/>
                <a:gd name="T27" fmla="*/ 4 h 15"/>
                <a:gd name="T28" fmla="*/ 0 w 138"/>
                <a:gd name="T29" fmla="*/ 4 h 15"/>
                <a:gd name="T30" fmla="*/ 0 w 138"/>
                <a:gd name="T31" fmla="*/ 6 h 15"/>
                <a:gd name="T32" fmla="*/ 0 w 138"/>
                <a:gd name="T33" fmla="*/ 6 h 15"/>
                <a:gd name="T34" fmla="*/ 6 w 138"/>
                <a:gd name="T35" fmla="*/ 15 h 15"/>
                <a:gd name="T36" fmla="*/ 132 w 138"/>
                <a:gd name="T37" fmla="*/ 15 h 15"/>
                <a:gd name="T38" fmla="*/ 132 w 138"/>
                <a:gd name="T39" fmla="*/ 15 h 15"/>
                <a:gd name="T40" fmla="*/ 138 w 138"/>
                <a:gd name="T41" fmla="*/ 6 h 15"/>
                <a:gd name="T42" fmla="*/ 138 w 138"/>
                <a:gd name="T43" fmla="*/ 6 h 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8" h="15">
                  <a:moveTo>
                    <a:pt x="138" y="6"/>
                  </a:moveTo>
                  <a:lnTo>
                    <a:pt x="138" y="6"/>
                  </a:lnTo>
                  <a:lnTo>
                    <a:pt x="138" y="4"/>
                  </a:lnTo>
                  <a:lnTo>
                    <a:pt x="138" y="2"/>
                  </a:lnTo>
                  <a:lnTo>
                    <a:pt x="137" y="1"/>
                  </a:lnTo>
                  <a:lnTo>
                    <a:pt x="135" y="0"/>
                  </a:lnTo>
                  <a:lnTo>
                    <a:pt x="3" y="0"/>
                  </a:lnTo>
                  <a:lnTo>
                    <a:pt x="2" y="1"/>
                  </a:lnTo>
                  <a:lnTo>
                    <a:pt x="0" y="2"/>
                  </a:lnTo>
                  <a:lnTo>
                    <a:pt x="0" y="4"/>
                  </a:lnTo>
                  <a:lnTo>
                    <a:pt x="0" y="6"/>
                  </a:lnTo>
                  <a:lnTo>
                    <a:pt x="6" y="15"/>
                  </a:lnTo>
                  <a:lnTo>
                    <a:pt x="132" y="15"/>
                  </a:lnTo>
                  <a:lnTo>
                    <a:pt x="138" y="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6" name="Freeform 217"/>
            <p:cNvSpPr>
              <a:spLocks/>
            </p:cNvSpPr>
            <p:nvPr/>
          </p:nvSpPr>
          <p:spPr bwMode="auto">
            <a:xfrm>
              <a:off x="1336" y="2696"/>
              <a:ext cx="124" cy="21"/>
            </a:xfrm>
            <a:custGeom>
              <a:avLst/>
              <a:gdLst>
                <a:gd name="T0" fmla="*/ 1 w 124"/>
                <a:gd name="T1" fmla="*/ 2 h 21"/>
                <a:gd name="T2" fmla="*/ 23 w 124"/>
                <a:gd name="T3" fmla="*/ 21 h 21"/>
                <a:gd name="T4" fmla="*/ 103 w 124"/>
                <a:gd name="T5" fmla="*/ 21 h 21"/>
                <a:gd name="T6" fmla="*/ 123 w 124"/>
                <a:gd name="T7" fmla="*/ 2 h 21"/>
                <a:gd name="T8" fmla="*/ 123 w 124"/>
                <a:gd name="T9" fmla="*/ 2 h 21"/>
                <a:gd name="T10" fmla="*/ 124 w 124"/>
                <a:gd name="T11" fmla="*/ 1 h 21"/>
                <a:gd name="T12" fmla="*/ 124 w 124"/>
                <a:gd name="T13" fmla="*/ 0 h 21"/>
                <a:gd name="T14" fmla="*/ 0 w 124"/>
                <a:gd name="T15" fmla="*/ 0 h 21"/>
                <a:gd name="T16" fmla="*/ 0 w 124"/>
                <a:gd name="T17" fmla="*/ 0 h 21"/>
                <a:gd name="T18" fmla="*/ 0 w 124"/>
                <a:gd name="T19" fmla="*/ 1 h 21"/>
                <a:gd name="T20" fmla="*/ 1 w 124"/>
                <a:gd name="T21" fmla="*/ 2 h 21"/>
                <a:gd name="T22" fmla="*/ 1 w 124"/>
                <a:gd name="T23" fmla="*/ 2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4" h="21">
                  <a:moveTo>
                    <a:pt x="1" y="2"/>
                  </a:moveTo>
                  <a:lnTo>
                    <a:pt x="23" y="21"/>
                  </a:lnTo>
                  <a:lnTo>
                    <a:pt x="103" y="21"/>
                  </a:lnTo>
                  <a:lnTo>
                    <a:pt x="123" y="2"/>
                  </a:lnTo>
                  <a:lnTo>
                    <a:pt x="124" y="1"/>
                  </a:lnTo>
                  <a:lnTo>
                    <a:pt x="124" y="0"/>
                  </a:lnTo>
                  <a:lnTo>
                    <a:pt x="0" y="0"/>
                  </a:lnTo>
                  <a:lnTo>
                    <a:pt x="0" y="1"/>
                  </a:lnTo>
                  <a:lnTo>
                    <a:pt x="1" y="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7" name="Freeform 218"/>
            <p:cNvSpPr>
              <a:spLocks noEditPoints="1"/>
            </p:cNvSpPr>
            <p:nvPr/>
          </p:nvSpPr>
          <p:spPr bwMode="auto">
            <a:xfrm>
              <a:off x="1233" y="2186"/>
              <a:ext cx="330" cy="552"/>
            </a:xfrm>
            <a:custGeom>
              <a:avLst/>
              <a:gdLst>
                <a:gd name="T0" fmla="*/ 244 w 330"/>
                <a:gd name="T1" fmla="*/ 333 h 552"/>
                <a:gd name="T2" fmla="*/ 234 w 330"/>
                <a:gd name="T3" fmla="*/ 387 h 552"/>
                <a:gd name="T4" fmla="*/ 108 w 330"/>
                <a:gd name="T5" fmla="*/ 409 h 552"/>
                <a:gd name="T6" fmla="*/ 96 w 330"/>
                <a:gd name="T7" fmla="*/ 387 h 552"/>
                <a:gd name="T8" fmla="*/ 86 w 330"/>
                <a:gd name="T9" fmla="*/ 333 h 552"/>
                <a:gd name="T10" fmla="*/ 35 w 330"/>
                <a:gd name="T11" fmla="*/ 253 h 552"/>
                <a:gd name="T12" fmla="*/ 9 w 330"/>
                <a:gd name="T13" fmla="*/ 178 h 552"/>
                <a:gd name="T14" fmla="*/ 20 w 330"/>
                <a:gd name="T15" fmla="*/ 104 h 552"/>
                <a:gd name="T16" fmla="*/ 77 w 330"/>
                <a:gd name="T17" fmla="*/ 35 h 552"/>
                <a:gd name="T18" fmla="*/ 165 w 330"/>
                <a:gd name="T19" fmla="*/ 8 h 552"/>
                <a:gd name="T20" fmla="*/ 239 w 330"/>
                <a:gd name="T21" fmla="*/ 28 h 552"/>
                <a:gd name="T22" fmla="*/ 303 w 330"/>
                <a:gd name="T23" fmla="*/ 91 h 552"/>
                <a:gd name="T24" fmla="*/ 322 w 330"/>
                <a:gd name="T25" fmla="*/ 165 h 552"/>
                <a:gd name="T26" fmla="*/ 302 w 330"/>
                <a:gd name="T27" fmla="*/ 241 h 552"/>
                <a:gd name="T28" fmla="*/ 107 w 330"/>
                <a:gd name="T29" fmla="*/ 428 h 552"/>
                <a:gd name="T30" fmla="*/ 223 w 330"/>
                <a:gd name="T31" fmla="*/ 427 h 552"/>
                <a:gd name="T32" fmla="*/ 103 w 330"/>
                <a:gd name="T33" fmla="*/ 451 h 552"/>
                <a:gd name="T34" fmla="*/ 105 w 330"/>
                <a:gd name="T35" fmla="*/ 444 h 552"/>
                <a:gd name="T36" fmla="*/ 228 w 330"/>
                <a:gd name="T37" fmla="*/ 437 h 552"/>
                <a:gd name="T38" fmla="*/ 225 w 330"/>
                <a:gd name="T39" fmla="*/ 441 h 552"/>
                <a:gd name="T40" fmla="*/ 225 w 330"/>
                <a:gd name="T41" fmla="*/ 468 h 552"/>
                <a:gd name="T42" fmla="*/ 102 w 330"/>
                <a:gd name="T43" fmla="*/ 475 h 552"/>
                <a:gd name="T44" fmla="*/ 107 w 330"/>
                <a:gd name="T45" fmla="*/ 470 h 552"/>
                <a:gd name="T46" fmla="*/ 228 w 330"/>
                <a:gd name="T47" fmla="*/ 462 h 552"/>
                <a:gd name="T48" fmla="*/ 107 w 330"/>
                <a:gd name="T49" fmla="*/ 492 h 552"/>
                <a:gd name="T50" fmla="*/ 223 w 330"/>
                <a:gd name="T51" fmla="*/ 496 h 552"/>
                <a:gd name="T52" fmla="*/ 102 w 330"/>
                <a:gd name="T53" fmla="*/ 502 h 552"/>
                <a:gd name="T54" fmla="*/ 224 w 330"/>
                <a:gd name="T55" fmla="*/ 485 h 552"/>
                <a:gd name="T56" fmla="*/ 228 w 330"/>
                <a:gd name="T57" fmla="*/ 490 h 552"/>
                <a:gd name="T58" fmla="*/ 223 w 330"/>
                <a:gd name="T59" fmla="*/ 510 h 552"/>
                <a:gd name="T60" fmla="*/ 223 w 330"/>
                <a:gd name="T61" fmla="*/ 510 h 552"/>
                <a:gd name="T62" fmla="*/ 101 w 330"/>
                <a:gd name="T63" fmla="*/ 13 h 552"/>
                <a:gd name="T64" fmla="*/ 28 w 330"/>
                <a:gd name="T65" fmla="*/ 73 h 552"/>
                <a:gd name="T66" fmla="*/ 0 w 330"/>
                <a:gd name="T67" fmla="*/ 165 h 552"/>
                <a:gd name="T68" fmla="*/ 14 w 330"/>
                <a:gd name="T69" fmla="*/ 233 h 552"/>
                <a:gd name="T70" fmla="*/ 64 w 330"/>
                <a:gd name="T71" fmla="*/ 306 h 552"/>
                <a:gd name="T72" fmla="*/ 86 w 330"/>
                <a:gd name="T73" fmla="*/ 378 h 552"/>
                <a:gd name="T74" fmla="*/ 97 w 330"/>
                <a:gd name="T75" fmla="*/ 410 h 552"/>
                <a:gd name="T76" fmla="*/ 93 w 330"/>
                <a:gd name="T77" fmla="*/ 421 h 552"/>
                <a:gd name="T78" fmla="*/ 97 w 330"/>
                <a:gd name="T79" fmla="*/ 441 h 552"/>
                <a:gd name="T80" fmla="*/ 94 w 330"/>
                <a:gd name="T81" fmla="*/ 450 h 552"/>
                <a:gd name="T82" fmla="*/ 97 w 330"/>
                <a:gd name="T83" fmla="*/ 467 h 552"/>
                <a:gd name="T84" fmla="*/ 94 w 330"/>
                <a:gd name="T85" fmla="*/ 476 h 552"/>
                <a:gd name="T86" fmla="*/ 97 w 330"/>
                <a:gd name="T87" fmla="*/ 493 h 552"/>
                <a:gd name="T88" fmla="*/ 94 w 330"/>
                <a:gd name="T89" fmla="*/ 503 h 552"/>
                <a:gd name="T90" fmla="*/ 102 w 330"/>
                <a:gd name="T91" fmla="*/ 515 h 552"/>
                <a:gd name="T92" fmla="*/ 186 w 330"/>
                <a:gd name="T93" fmla="*/ 552 h 552"/>
                <a:gd name="T94" fmla="*/ 231 w 330"/>
                <a:gd name="T95" fmla="*/ 510 h 552"/>
                <a:gd name="T96" fmla="*/ 235 w 330"/>
                <a:gd name="T97" fmla="*/ 492 h 552"/>
                <a:gd name="T98" fmla="*/ 231 w 330"/>
                <a:gd name="T99" fmla="*/ 480 h 552"/>
                <a:gd name="T100" fmla="*/ 235 w 330"/>
                <a:gd name="T101" fmla="*/ 467 h 552"/>
                <a:gd name="T102" fmla="*/ 231 w 330"/>
                <a:gd name="T103" fmla="*/ 453 h 552"/>
                <a:gd name="T104" fmla="*/ 235 w 330"/>
                <a:gd name="T105" fmla="*/ 440 h 552"/>
                <a:gd name="T106" fmla="*/ 232 w 330"/>
                <a:gd name="T107" fmla="*/ 428 h 552"/>
                <a:gd name="T108" fmla="*/ 237 w 330"/>
                <a:gd name="T109" fmla="*/ 413 h 552"/>
                <a:gd name="T110" fmla="*/ 241 w 330"/>
                <a:gd name="T111" fmla="*/ 395 h 552"/>
                <a:gd name="T112" fmla="*/ 248 w 330"/>
                <a:gd name="T113" fmla="*/ 349 h 552"/>
                <a:gd name="T114" fmla="*/ 293 w 330"/>
                <a:gd name="T115" fmla="*/ 269 h 552"/>
                <a:gd name="T116" fmla="*/ 328 w 330"/>
                <a:gd name="T117" fmla="*/ 193 h 552"/>
                <a:gd name="T118" fmla="*/ 323 w 330"/>
                <a:gd name="T119" fmla="*/ 116 h 552"/>
                <a:gd name="T120" fmla="*/ 270 w 330"/>
                <a:gd name="T121" fmla="*/ 38 h 552"/>
                <a:gd name="T122" fmla="*/ 182 w 330"/>
                <a:gd name="T123" fmla="*/ 1 h 5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30" h="552">
                  <a:moveTo>
                    <a:pt x="287" y="264"/>
                  </a:moveTo>
                  <a:lnTo>
                    <a:pt x="287" y="264"/>
                  </a:lnTo>
                  <a:lnTo>
                    <a:pt x="271" y="285"/>
                  </a:lnTo>
                  <a:lnTo>
                    <a:pt x="259" y="302"/>
                  </a:lnTo>
                  <a:lnTo>
                    <a:pt x="250" y="319"/>
                  </a:lnTo>
                  <a:lnTo>
                    <a:pt x="244" y="333"/>
                  </a:lnTo>
                  <a:lnTo>
                    <a:pt x="239" y="347"/>
                  </a:lnTo>
                  <a:lnTo>
                    <a:pt x="237" y="358"/>
                  </a:lnTo>
                  <a:lnTo>
                    <a:pt x="235" y="368"/>
                  </a:lnTo>
                  <a:lnTo>
                    <a:pt x="235" y="378"/>
                  </a:lnTo>
                  <a:lnTo>
                    <a:pt x="234" y="387"/>
                  </a:lnTo>
                  <a:lnTo>
                    <a:pt x="232" y="395"/>
                  </a:lnTo>
                  <a:lnTo>
                    <a:pt x="231" y="399"/>
                  </a:lnTo>
                  <a:lnTo>
                    <a:pt x="229" y="403"/>
                  </a:lnTo>
                  <a:lnTo>
                    <a:pt x="226" y="406"/>
                  </a:lnTo>
                  <a:lnTo>
                    <a:pt x="222" y="409"/>
                  </a:lnTo>
                  <a:lnTo>
                    <a:pt x="108" y="409"/>
                  </a:lnTo>
                  <a:lnTo>
                    <a:pt x="104" y="406"/>
                  </a:lnTo>
                  <a:lnTo>
                    <a:pt x="101" y="403"/>
                  </a:lnTo>
                  <a:lnTo>
                    <a:pt x="99" y="399"/>
                  </a:lnTo>
                  <a:lnTo>
                    <a:pt x="98" y="395"/>
                  </a:lnTo>
                  <a:lnTo>
                    <a:pt x="96" y="387"/>
                  </a:lnTo>
                  <a:lnTo>
                    <a:pt x="95" y="378"/>
                  </a:lnTo>
                  <a:lnTo>
                    <a:pt x="95" y="368"/>
                  </a:lnTo>
                  <a:lnTo>
                    <a:pt x="93" y="358"/>
                  </a:lnTo>
                  <a:lnTo>
                    <a:pt x="91" y="347"/>
                  </a:lnTo>
                  <a:lnTo>
                    <a:pt x="86" y="333"/>
                  </a:lnTo>
                  <a:lnTo>
                    <a:pt x="80" y="319"/>
                  </a:lnTo>
                  <a:lnTo>
                    <a:pt x="71" y="302"/>
                  </a:lnTo>
                  <a:lnTo>
                    <a:pt x="59" y="284"/>
                  </a:lnTo>
                  <a:lnTo>
                    <a:pt x="43" y="264"/>
                  </a:lnTo>
                  <a:lnTo>
                    <a:pt x="35" y="253"/>
                  </a:lnTo>
                  <a:lnTo>
                    <a:pt x="28" y="241"/>
                  </a:lnTo>
                  <a:lnTo>
                    <a:pt x="22" y="230"/>
                  </a:lnTo>
                  <a:lnTo>
                    <a:pt x="17" y="218"/>
                  </a:lnTo>
                  <a:lnTo>
                    <a:pt x="13" y="205"/>
                  </a:lnTo>
                  <a:lnTo>
                    <a:pt x="10" y="192"/>
                  </a:lnTo>
                  <a:lnTo>
                    <a:pt x="9" y="178"/>
                  </a:lnTo>
                  <a:lnTo>
                    <a:pt x="8" y="165"/>
                  </a:lnTo>
                  <a:lnTo>
                    <a:pt x="9" y="149"/>
                  </a:lnTo>
                  <a:lnTo>
                    <a:pt x="11" y="134"/>
                  </a:lnTo>
                  <a:lnTo>
                    <a:pt x="15" y="118"/>
                  </a:lnTo>
                  <a:lnTo>
                    <a:pt x="20" y="104"/>
                  </a:lnTo>
                  <a:lnTo>
                    <a:pt x="27" y="91"/>
                  </a:lnTo>
                  <a:lnTo>
                    <a:pt x="35" y="77"/>
                  </a:lnTo>
                  <a:lnTo>
                    <a:pt x="44" y="66"/>
                  </a:lnTo>
                  <a:lnTo>
                    <a:pt x="54" y="54"/>
                  </a:lnTo>
                  <a:lnTo>
                    <a:pt x="65" y="44"/>
                  </a:lnTo>
                  <a:lnTo>
                    <a:pt x="77" y="35"/>
                  </a:lnTo>
                  <a:lnTo>
                    <a:pt x="91" y="28"/>
                  </a:lnTo>
                  <a:lnTo>
                    <a:pt x="104" y="20"/>
                  </a:lnTo>
                  <a:lnTo>
                    <a:pt x="119" y="15"/>
                  </a:lnTo>
                  <a:lnTo>
                    <a:pt x="133" y="11"/>
                  </a:lnTo>
                  <a:lnTo>
                    <a:pt x="148" y="9"/>
                  </a:lnTo>
                  <a:lnTo>
                    <a:pt x="165" y="8"/>
                  </a:lnTo>
                  <a:lnTo>
                    <a:pt x="182" y="9"/>
                  </a:lnTo>
                  <a:lnTo>
                    <a:pt x="197" y="11"/>
                  </a:lnTo>
                  <a:lnTo>
                    <a:pt x="212" y="15"/>
                  </a:lnTo>
                  <a:lnTo>
                    <a:pt x="226" y="20"/>
                  </a:lnTo>
                  <a:lnTo>
                    <a:pt x="239" y="28"/>
                  </a:lnTo>
                  <a:lnTo>
                    <a:pt x="253" y="35"/>
                  </a:lnTo>
                  <a:lnTo>
                    <a:pt x="265" y="44"/>
                  </a:lnTo>
                  <a:lnTo>
                    <a:pt x="276" y="54"/>
                  </a:lnTo>
                  <a:lnTo>
                    <a:pt x="286" y="66"/>
                  </a:lnTo>
                  <a:lnTo>
                    <a:pt x="295" y="77"/>
                  </a:lnTo>
                  <a:lnTo>
                    <a:pt x="303" y="91"/>
                  </a:lnTo>
                  <a:lnTo>
                    <a:pt x="310" y="104"/>
                  </a:lnTo>
                  <a:lnTo>
                    <a:pt x="315" y="118"/>
                  </a:lnTo>
                  <a:lnTo>
                    <a:pt x="319" y="134"/>
                  </a:lnTo>
                  <a:lnTo>
                    <a:pt x="321" y="149"/>
                  </a:lnTo>
                  <a:lnTo>
                    <a:pt x="322" y="165"/>
                  </a:lnTo>
                  <a:lnTo>
                    <a:pt x="321" y="178"/>
                  </a:lnTo>
                  <a:lnTo>
                    <a:pt x="320" y="192"/>
                  </a:lnTo>
                  <a:lnTo>
                    <a:pt x="317" y="205"/>
                  </a:lnTo>
                  <a:lnTo>
                    <a:pt x="313" y="218"/>
                  </a:lnTo>
                  <a:lnTo>
                    <a:pt x="308" y="230"/>
                  </a:lnTo>
                  <a:lnTo>
                    <a:pt x="302" y="241"/>
                  </a:lnTo>
                  <a:lnTo>
                    <a:pt x="295" y="253"/>
                  </a:lnTo>
                  <a:lnTo>
                    <a:pt x="287" y="264"/>
                  </a:lnTo>
                  <a:close/>
                  <a:moveTo>
                    <a:pt x="223" y="427"/>
                  </a:moveTo>
                  <a:lnTo>
                    <a:pt x="107" y="439"/>
                  </a:lnTo>
                  <a:lnTo>
                    <a:pt x="107" y="428"/>
                  </a:lnTo>
                  <a:lnTo>
                    <a:pt x="100" y="417"/>
                  </a:lnTo>
                  <a:lnTo>
                    <a:pt x="230" y="417"/>
                  </a:lnTo>
                  <a:lnTo>
                    <a:pt x="223" y="427"/>
                  </a:lnTo>
                  <a:close/>
                  <a:moveTo>
                    <a:pt x="225" y="441"/>
                  </a:moveTo>
                  <a:lnTo>
                    <a:pt x="224" y="442"/>
                  </a:lnTo>
                  <a:lnTo>
                    <a:pt x="107" y="453"/>
                  </a:lnTo>
                  <a:lnTo>
                    <a:pt x="105" y="452"/>
                  </a:lnTo>
                  <a:lnTo>
                    <a:pt x="103" y="451"/>
                  </a:lnTo>
                  <a:lnTo>
                    <a:pt x="102" y="449"/>
                  </a:lnTo>
                  <a:lnTo>
                    <a:pt x="102" y="448"/>
                  </a:lnTo>
                  <a:lnTo>
                    <a:pt x="103" y="446"/>
                  </a:lnTo>
                  <a:lnTo>
                    <a:pt x="105" y="444"/>
                  </a:lnTo>
                  <a:lnTo>
                    <a:pt x="106" y="443"/>
                  </a:lnTo>
                  <a:lnTo>
                    <a:pt x="224" y="431"/>
                  </a:lnTo>
                  <a:lnTo>
                    <a:pt x="225" y="433"/>
                  </a:lnTo>
                  <a:lnTo>
                    <a:pt x="227" y="435"/>
                  </a:lnTo>
                  <a:lnTo>
                    <a:pt x="228" y="437"/>
                  </a:lnTo>
                  <a:lnTo>
                    <a:pt x="227" y="440"/>
                  </a:lnTo>
                  <a:lnTo>
                    <a:pt x="225" y="441"/>
                  </a:lnTo>
                  <a:close/>
                  <a:moveTo>
                    <a:pt x="107" y="466"/>
                  </a:moveTo>
                  <a:lnTo>
                    <a:pt x="107" y="457"/>
                  </a:lnTo>
                  <a:lnTo>
                    <a:pt x="223" y="446"/>
                  </a:lnTo>
                  <a:lnTo>
                    <a:pt x="223" y="454"/>
                  </a:lnTo>
                  <a:lnTo>
                    <a:pt x="107" y="466"/>
                  </a:lnTo>
                  <a:close/>
                  <a:moveTo>
                    <a:pt x="225" y="468"/>
                  </a:moveTo>
                  <a:lnTo>
                    <a:pt x="224" y="469"/>
                  </a:lnTo>
                  <a:lnTo>
                    <a:pt x="106" y="480"/>
                  </a:lnTo>
                  <a:lnTo>
                    <a:pt x="105" y="479"/>
                  </a:lnTo>
                  <a:lnTo>
                    <a:pt x="103" y="478"/>
                  </a:lnTo>
                  <a:lnTo>
                    <a:pt x="102" y="475"/>
                  </a:lnTo>
                  <a:lnTo>
                    <a:pt x="103" y="473"/>
                  </a:lnTo>
                  <a:lnTo>
                    <a:pt x="105" y="471"/>
                  </a:lnTo>
                  <a:lnTo>
                    <a:pt x="107" y="470"/>
                  </a:lnTo>
                  <a:lnTo>
                    <a:pt x="223" y="458"/>
                  </a:lnTo>
                  <a:lnTo>
                    <a:pt x="225" y="459"/>
                  </a:lnTo>
                  <a:lnTo>
                    <a:pt x="227" y="460"/>
                  </a:lnTo>
                  <a:lnTo>
                    <a:pt x="228" y="462"/>
                  </a:lnTo>
                  <a:lnTo>
                    <a:pt x="228" y="463"/>
                  </a:lnTo>
                  <a:lnTo>
                    <a:pt x="227" y="466"/>
                  </a:lnTo>
                  <a:lnTo>
                    <a:pt x="225" y="468"/>
                  </a:lnTo>
                  <a:close/>
                  <a:moveTo>
                    <a:pt x="107" y="492"/>
                  </a:moveTo>
                  <a:lnTo>
                    <a:pt x="107" y="484"/>
                  </a:lnTo>
                  <a:lnTo>
                    <a:pt x="223" y="473"/>
                  </a:lnTo>
                  <a:lnTo>
                    <a:pt x="223" y="481"/>
                  </a:lnTo>
                  <a:lnTo>
                    <a:pt x="107" y="492"/>
                  </a:lnTo>
                  <a:close/>
                  <a:moveTo>
                    <a:pt x="225" y="494"/>
                  </a:moveTo>
                  <a:lnTo>
                    <a:pt x="223" y="496"/>
                  </a:lnTo>
                  <a:lnTo>
                    <a:pt x="107" y="507"/>
                  </a:lnTo>
                  <a:lnTo>
                    <a:pt x="105" y="506"/>
                  </a:lnTo>
                  <a:lnTo>
                    <a:pt x="103" y="504"/>
                  </a:lnTo>
                  <a:lnTo>
                    <a:pt x="102" y="502"/>
                  </a:lnTo>
                  <a:lnTo>
                    <a:pt x="103" y="499"/>
                  </a:lnTo>
                  <a:lnTo>
                    <a:pt x="105" y="498"/>
                  </a:lnTo>
                  <a:lnTo>
                    <a:pt x="106" y="497"/>
                  </a:lnTo>
                  <a:lnTo>
                    <a:pt x="224" y="485"/>
                  </a:lnTo>
                  <a:lnTo>
                    <a:pt x="225" y="485"/>
                  </a:lnTo>
                  <a:lnTo>
                    <a:pt x="227" y="487"/>
                  </a:lnTo>
                  <a:lnTo>
                    <a:pt x="228" y="489"/>
                  </a:lnTo>
                  <a:lnTo>
                    <a:pt x="228" y="490"/>
                  </a:lnTo>
                  <a:lnTo>
                    <a:pt x="227" y="492"/>
                  </a:lnTo>
                  <a:lnTo>
                    <a:pt x="225" y="494"/>
                  </a:lnTo>
                  <a:close/>
                  <a:moveTo>
                    <a:pt x="223" y="510"/>
                  </a:moveTo>
                  <a:lnTo>
                    <a:pt x="223" y="510"/>
                  </a:lnTo>
                  <a:lnTo>
                    <a:pt x="203" y="528"/>
                  </a:lnTo>
                  <a:lnTo>
                    <a:pt x="128" y="528"/>
                  </a:lnTo>
                  <a:lnTo>
                    <a:pt x="109" y="511"/>
                  </a:lnTo>
                  <a:lnTo>
                    <a:pt x="223" y="500"/>
                  </a:lnTo>
                  <a:lnTo>
                    <a:pt x="223" y="510"/>
                  </a:lnTo>
                  <a:close/>
                  <a:moveTo>
                    <a:pt x="165" y="0"/>
                  </a:moveTo>
                  <a:lnTo>
                    <a:pt x="165" y="0"/>
                  </a:lnTo>
                  <a:lnTo>
                    <a:pt x="148" y="1"/>
                  </a:lnTo>
                  <a:lnTo>
                    <a:pt x="132" y="3"/>
                  </a:lnTo>
                  <a:lnTo>
                    <a:pt x="115" y="7"/>
                  </a:lnTo>
                  <a:lnTo>
                    <a:pt x="101" y="13"/>
                  </a:lnTo>
                  <a:lnTo>
                    <a:pt x="86" y="19"/>
                  </a:lnTo>
                  <a:lnTo>
                    <a:pt x="73" y="28"/>
                  </a:lnTo>
                  <a:lnTo>
                    <a:pt x="60" y="38"/>
                  </a:lnTo>
                  <a:lnTo>
                    <a:pt x="48" y="48"/>
                  </a:lnTo>
                  <a:lnTo>
                    <a:pt x="38" y="60"/>
                  </a:lnTo>
                  <a:lnTo>
                    <a:pt x="28" y="73"/>
                  </a:lnTo>
                  <a:lnTo>
                    <a:pt x="19" y="86"/>
                  </a:lnTo>
                  <a:lnTo>
                    <a:pt x="13" y="101"/>
                  </a:lnTo>
                  <a:lnTo>
                    <a:pt x="7" y="116"/>
                  </a:lnTo>
                  <a:lnTo>
                    <a:pt x="3" y="132"/>
                  </a:lnTo>
                  <a:lnTo>
                    <a:pt x="1" y="148"/>
                  </a:lnTo>
                  <a:lnTo>
                    <a:pt x="0" y="165"/>
                  </a:lnTo>
                  <a:lnTo>
                    <a:pt x="1" y="179"/>
                  </a:lnTo>
                  <a:lnTo>
                    <a:pt x="2" y="193"/>
                  </a:lnTo>
                  <a:lnTo>
                    <a:pt x="5" y="207"/>
                  </a:lnTo>
                  <a:lnTo>
                    <a:pt x="9" y="221"/>
                  </a:lnTo>
                  <a:lnTo>
                    <a:pt x="14" y="233"/>
                  </a:lnTo>
                  <a:lnTo>
                    <a:pt x="20" y="246"/>
                  </a:lnTo>
                  <a:lnTo>
                    <a:pt x="28" y="258"/>
                  </a:lnTo>
                  <a:lnTo>
                    <a:pt x="37" y="269"/>
                  </a:lnTo>
                  <a:lnTo>
                    <a:pt x="52" y="289"/>
                  </a:lnTo>
                  <a:lnTo>
                    <a:pt x="64" y="306"/>
                  </a:lnTo>
                  <a:lnTo>
                    <a:pt x="72" y="322"/>
                  </a:lnTo>
                  <a:lnTo>
                    <a:pt x="78" y="336"/>
                  </a:lnTo>
                  <a:lnTo>
                    <a:pt x="82" y="349"/>
                  </a:lnTo>
                  <a:lnTo>
                    <a:pt x="84" y="360"/>
                  </a:lnTo>
                  <a:lnTo>
                    <a:pt x="86" y="369"/>
                  </a:lnTo>
                  <a:lnTo>
                    <a:pt x="86" y="378"/>
                  </a:lnTo>
                  <a:lnTo>
                    <a:pt x="88" y="387"/>
                  </a:lnTo>
                  <a:lnTo>
                    <a:pt x="89" y="395"/>
                  </a:lnTo>
                  <a:lnTo>
                    <a:pt x="92" y="403"/>
                  </a:lnTo>
                  <a:lnTo>
                    <a:pt x="97" y="410"/>
                  </a:lnTo>
                  <a:lnTo>
                    <a:pt x="94" y="411"/>
                  </a:lnTo>
                  <a:lnTo>
                    <a:pt x="93" y="413"/>
                  </a:lnTo>
                  <a:lnTo>
                    <a:pt x="92" y="416"/>
                  </a:lnTo>
                  <a:lnTo>
                    <a:pt x="92" y="418"/>
                  </a:lnTo>
                  <a:lnTo>
                    <a:pt x="93" y="421"/>
                  </a:lnTo>
                  <a:lnTo>
                    <a:pt x="99" y="430"/>
                  </a:lnTo>
                  <a:lnTo>
                    <a:pt x="99" y="439"/>
                  </a:lnTo>
                  <a:lnTo>
                    <a:pt x="97" y="441"/>
                  </a:lnTo>
                  <a:lnTo>
                    <a:pt x="96" y="443"/>
                  </a:lnTo>
                  <a:lnTo>
                    <a:pt x="95" y="446"/>
                  </a:lnTo>
                  <a:lnTo>
                    <a:pt x="94" y="448"/>
                  </a:lnTo>
                  <a:lnTo>
                    <a:pt x="94" y="450"/>
                  </a:lnTo>
                  <a:lnTo>
                    <a:pt x="96" y="454"/>
                  </a:lnTo>
                  <a:lnTo>
                    <a:pt x="99" y="458"/>
                  </a:lnTo>
                  <a:lnTo>
                    <a:pt x="99" y="465"/>
                  </a:lnTo>
                  <a:lnTo>
                    <a:pt x="97" y="467"/>
                  </a:lnTo>
                  <a:lnTo>
                    <a:pt x="96" y="470"/>
                  </a:lnTo>
                  <a:lnTo>
                    <a:pt x="95" y="472"/>
                  </a:lnTo>
                  <a:lnTo>
                    <a:pt x="94" y="475"/>
                  </a:lnTo>
                  <a:lnTo>
                    <a:pt x="94" y="476"/>
                  </a:lnTo>
                  <a:lnTo>
                    <a:pt x="96" y="481"/>
                  </a:lnTo>
                  <a:lnTo>
                    <a:pt x="99" y="484"/>
                  </a:lnTo>
                  <a:lnTo>
                    <a:pt x="99" y="491"/>
                  </a:lnTo>
                  <a:lnTo>
                    <a:pt x="97" y="493"/>
                  </a:lnTo>
                  <a:lnTo>
                    <a:pt x="96" y="496"/>
                  </a:lnTo>
                  <a:lnTo>
                    <a:pt x="95" y="499"/>
                  </a:lnTo>
                  <a:lnTo>
                    <a:pt x="94" y="502"/>
                  </a:lnTo>
                  <a:lnTo>
                    <a:pt x="94" y="503"/>
                  </a:lnTo>
                  <a:lnTo>
                    <a:pt x="95" y="506"/>
                  </a:lnTo>
                  <a:lnTo>
                    <a:pt x="96" y="508"/>
                  </a:lnTo>
                  <a:lnTo>
                    <a:pt x="100" y="511"/>
                  </a:lnTo>
                  <a:lnTo>
                    <a:pt x="100" y="514"/>
                  </a:lnTo>
                  <a:lnTo>
                    <a:pt x="102" y="515"/>
                  </a:lnTo>
                  <a:lnTo>
                    <a:pt x="141" y="550"/>
                  </a:lnTo>
                  <a:lnTo>
                    <a:pt x="144" y="551"/>
                  </a:lnTo>
                  <a:lnTo>
                    <a:pt x="147" y="552"/>
                  </a:lnTo>
                  <a:lnTo>
                    <a:pt x="186" y="552"/>
                  </a:lnTo>
                  <a:lnTo>
                    <a:pt x="189" y="551"/>
                  </a:lnTo>
                  <a:lnTo>
                    <a:pt x="191" y="550"/>
                  </a:lnTo>
                  <a:lnTo>
                    <a:pt x="228" y="515"/>
                  </a:lnTo>
                  <a:lnTo>
                    <a:pt x="230" y="513"/>
                  </a:lnTo>
                  <a:lnTo>
                    <a:pt x="231" y="510"/>
                  </a:lnTo>
                  <a:lnTo>
                    <a:pt x="231" y="500"/>
                  </a:lnTo>
                  <a:lnTo>
                    <a:pt x="233" y="498"/>
                  </a:lnTo>
                  <a:lnTo>
                    <a:pt x="234" y="496"/>
                  </a:lnTo>
                  <a:lnTo>
                    <a:pt x="235" y="492"/>
                  </a:lnTo>
                  <a:lnTo>
                    <a:pt x="236" y="490"/>
                  </a:lnTo>
                  <a:lnTo>
                    <a:pt x="236" y="488"/>
                  </a:lnTo>
                  <a:lnTo>
                    <a:pt x="234" y="484"/>
                  </a:lnTo>
                  <a:lnTo>
                    <a:pt x="231" y="480"/>
                  </a:lnTo>
                  <a:lnTo>
                    <a:pt x="231" y="474"/>
                  </a:lnTo>
                  <a:lnTo>
                    <a:pt x="233" y="472"/>
                  </a:lnTo>
                  <a:lnTo>
                    <a:pt x="234" y="469"/>
                  </a:lnTo>
                  <a:lnTo>
                    <a:pt x="235" y="467"/>
                  </a:lnTo>
                  <a:lnTo>
                    <a:pt x="236" y="463"/>
                  </a:lnTo>
                  <a:lnTo>
                    <a:pt x="236" y="462"/>
                  </a:lnTo>
                  <a:lnTo>
                    <a:pt x="234" y="457"/>
                  </a:lnTo>
                  <a:lnTo>
                    <a:pt x="231" y="453"/>
                  </a:lnTo>
                  <a:lnTo>
                    <a:pt x="231" y="447"/>
                  </a:lnTo>
                  <a:lnTo>
                    <a:pt x="233" y="445"/>
                  </a:lnTo>
                  <a:lnTo>
                    <a:pt x="234" y="443"/>
                  </a:lnTo>
                  <a:lnTo>
                    <a:pt x="235" y="440"/>
                  </a:lnTo>
                  <a:lnTo>
                    <a:pt x="236" y="437"/>
                  </a:lnTo>
                  <a:lnTo>
                    <a:pt x="236" y="436"/>
                  </a:lnTo>
                  <a:lnTo>
                    <a:pt x="235" y="431"/>
                  </a:lnTo>
                  <a:lnTo>
                    <a:pt x="232" y="428"/>
                  </a:lnTo>
                  <a:lnTo>
                    <a:pt x="237" y="421"/>
                  </a:lnTo>
                  <a:lnTo>
                    <a:pt x="238" y="418"/>
                  </a:lnTo>
                  <a:lnTo>
                    <a:pt x="238" y="416"/>
                  </a:lnTo>
                  <a:lnTo>
                    <a:pt x="237" y="413"/>
                  </a:lnTo>
                  <a:lnTo>
                    <a:pt x="236" y="411"/>
                  </a:lnTo>
                  <a:lnTo>
                    <a:pt x="233" y="410"/>
                  </a:lnTo>
                  <a:lnTo>
                    <a:pt x="238" y="403"/>
                  </a:lnTo>
                  <a:lnTo>
                    <a:pt x="241" y="395"/>
                  </a:lnTo>
                  <a:lnTo>
                    <a:pt x="243" y="387"/>
                  </a:lnTo>
                  <a:lnTo>
                    <a:pt x="244" y="378"/>
                  </a:lnTo>
                  <a:lnTo>
                    <a:pt x="244" y="369"/>
                  </a:lnTo>
                  <a:lnTo>
                    <a:pt x="246" y="360"/>
                  </a:lnTo>
                  <a:lnTo>
                    <a:pt x="248" y="349"/>
                  </a:lnTo>
                  <a:lnTo>
                    <a:pt x="252" y="336"/>
                  </a:lnTo>
                  <a:lnTo>
                    <a:pt x="258" y="322"/>
                  </a:lnTo>
                  <a:lnTo>
                    <a:pt x="266" y="306"/>
                  </a:lnTo>
                  <a:lnTo>
                    <a:pt x="278" y="289"/>
                  </a:lnTo>
                  <a:lnTo>
                    <a:pt x="293" y="269"/>
                  </a:lnTo>
                  <a:lnTo>
                    <a:pt x="301" y="258"/>
                  </a:lnTo>
                  <a:lnTo>
                    <a:pt x="310" y="246"/>
                  </a:lnTo>
                  <a:lnTo>
                    <a:pt x="316" y="233"/>
                  </a:lnTo>
                  <a:lnTo>
                    <a:pt x="321" y="221"/>
                  </a:lnTo>
                  <a:lnTo>
                    <a:pt x="325" y="207"/>
                  </a:lnTo>
                  <a:lnTo>
                    <a:pt x="328" y="193"/>
                  </a:lnTo>
                  <a:lnTo>
                    <a:pt x="329" y="179"/>
                  </a:lnTo>
                  <a:lnTo>
                    <a:pt x="330" y="165"/>
                  </a:lnTo>
                  <a:lnTo>
                    <a:pt x="329" y="148"/>
                  </a:lnTo>
                  <a:lnTo>
                    <a:pt x="327" y="132"/>
                  </a:lnTo>
                  <a:lnTo>
                    <a:pt x="323" y="116"/>
                  </a:lnTo>
                  <a:lnTo>
                    <a:pt x="317" y="101"/>
                  </a:lnTo>
                  <a:lnTo>
                    <a:pt x="311" y="86"/>
                  </a:lnTo>
                  <a:lnTo>
                    <a:pt x="302" y="73"/>
                  </a:lnTo>
                  <a:lnTo>
                    <a:pt x="292" y="60"/>
                  </a:lnTo>
                  <a:lnTo>
                    <a:pt x="282" y="48"/>
                  </a:lnTo>
                  <a:lnTo>
                    <a:pt x="270" y="38"/>
                  </a:lnTo>
                  <a:lnTo>
                    <a:pt x="257" y="28"/>
                  </a:lnTo>
                  <a:lnTo>
                    <a:pt x="244" y="19"/>
                  </a:lnTo>
                  <a:lnTo>
                    <a:pt x="229" y="13"/>
                  </a:lnTo>
                  <a:lnTo>
                    <a:pt x="215" y="7"/>
                  </a:lnTo>
                  <a:lnTo>
                    <a:pt x="198" y="3"/>
                  </a:lnTo>
                  <a:lnTo>
                    <a:pt x="182" y="1"/>
                  </a:lnTo>
                  <a:lnTo>
                    <a:pt x="1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8" name="Freeform 219"/>
            <p:cNvSpPr>
              <a:spLocks/>
            </p:cNvSpPr>
            <p:nvPr/>
          </p:nvSpPr>
          <p:spPr bwMode="auto">
            <a:xfrm>
              <a:off x="1246" y="2201"/>
              <a:ext cx="304" cy="291"/>
            </a:xfrm>
            <a:custGeom>
              <a:avLst/>
              <a:gdLst>
                <a:gd name="T0" fmla="*/ 152 w 304"/>
                <a:gd name="T1" fmla="*/ 291 h 291"/>
                <a:gd name="T2" fmla="*/ 183 w 304"/>
                <a:gd name="T3" fmla="*/ 288 h 291"/>
                <a:gd name="T4" fmla="*/ 211 w 304"/>
                <a:gd name="T5" fmla="*/ 279 h 291"/>
                <a:gd name="T6" fmla="*/ 237 w 304"/>
                <a:gd name="T7" fmla="*/ 265 h 291"/>
                <a:gd name="T8" fmla="*/ 259 w 304"/>
                <a:gd name="T9" fmla="*/ 246 h 291"/>
                <a:gd name="T10" fmla="*/ 278 w 304"/>
                <a:gd name="T11" fmla="*/ 224 h 291"/>
                <a:gd name="T12" fmla="*/ 293 w 304"/>
                <a:gd name="T13" fmla="*/ 199 h 291"/>
                <a:gd name="T14" fmla="*/ 301 w 304"/>
                <a:gd name="T15" fmla="*/ 170 h 291"/>
                <a:gd name="T16" fmla="*/ 304 w 304"/>
                <a:gd name="T17" fmla="*/ 139 h 291"/>
                <a:gd name="T18" fmla="*/ 304 w 304"/>
                <a:gd name="T19" fmla="*/ 123 h 291"/>
                <a:gd name="T20" fmla="*/ 298 w 304"/>
                <a:gd name="T21" fmla="*/ 94 h 291"/>
                <a:gd name="T22" fmla="*/ 293 w 304"/>
                <a:gd name="T23" fmla="*/ 81 h 291"/>
                <a:gd name="T24" fmla="*/ 281 w 304"/>
                <a:gd name="T25" fmla="*/ 63 h 291"/>
                <a:gd name="T26" fmla="*/ 268 w 304"/>
                <a:gd name="T27" fmla="*/ 48 h 291"/>
                <a:gd name="T28" fmla="*/ 252 w 304"/>
                <a:gd name="T29" fmla="*/ 34 h 291"/>
                <a:gd name="T30" fmla="*/ 235 w 304"/>
                <a:gd name="T31" fmla="*/ 23 h 291"/>
                <a:gd name="T32" fmla="*/ 216 w 304"/>
                <a:gd name="T33" fmla="*/ 13 h 291"/>
                <a:gd name="T34" fmla="*/ 195 w 304"/>
                <a:gd name="T35" fmla="*/ 6 h 291"/>
                <a:gd name="T36" fmla="*/ 175 w 304"/>
                <a:gd name="T37" fmla="*/ 2 h 291"/>
                <a:gd name="T38" fmla="*/ 152 w 304"/>
                <a:gd name="T39" fmla="*/ 0 h 291"/>
                <a:gd name="T40" fmla="*/ 141 w 304"/>
                <a:gd name="T41" fmla="*/ 0 h 291"/>
                <a:gd name="T42" fmla="*/ 119 w 304"/>
                <a:gd name="T43" fmla="*/ 3 h 291"/>
                <a:gd name="T44" fmla="*/ 98 w 304"/>
                <a:gd name="T45" fmla="*/ 9 h 291"/>
                <a:gd name="T46" fmla="*/ 79 w 304"/>
                <a:gd name="T47" fmla="*/ 18 h 291"/>
                <a:gd name="T48" fmla="*/ 60 w 304"/>
                <a:gd name="T49" fmla="*/ 28 h 291"/>
                <a:gd name="T50" fmla="*/ 44 w 304"/>
                <a:gd name="T51" fmla="*/ 40 h 291"/>
                <a:gd name="T52" fmla="*/ 29 w 304"/>
                <a:gd name="T53" fmla="*/ 56 h 291"/>
                <a:gd name="T54" fmla="*/ 17 w 304"/>
                <a:gd name="T55" fmla="*/ 72 h 291"/>
                <a:gd name="T56" fmla="*/ 11 w 304"/>
                <a:gd name="T57" fmla="*/ 81 h 291"/>
                <a:gd name="T58" fmla="*/ 2 w 304"/>
                <a:gd name="T59" fmla="*/ 109 h 291"/>
                <a:gd name="T60" fmla="*/ 0 w 304"/>
                <a:gd name="T61" fmla="*/ 139 h 291"/>
                <a:gd name="T62" fmla="*/ 0 w 304"/>
                <a:gd name="T63" fmla="*/ 154 h 291"/>
                <a:gd name="T64" fmla="*/ 6 w 304"/>
                <a:gd name="T65" fmla="*/ 184 h 291"/>
                <a:gd name="T66" fmla="*/ 18 w 304"/>
                <a:gd name="T67" fmla="*/ 211 h 291"/>
                <a:gd name="T68" fmla="*/ 34 w 304"/>
                <a:gd name="T69" fmla="*/ 236 h 291"/>
                <a:gd name="T70" fmla="*/ 55 w 304"/>
                <a:gd name="T71" fmla="*/ 256 h 291"/>
                <a:gd name="T72" fmla="*/ 80 w 304"/>
                <a:gd name="T73" fmla="*/ 273 h 291"/>
                <a:gd name="T74" fmla="*/ 107 w 304"/>
                <a:gd name="T75" fmla="*/ 284 h 291"/>
                <a:gd name="T76" fmla="*/ 137 w 304"/>
                <a:gd name="T77" fmla="*/ 290 h 291"/>
                <a:gd name="T78" fmla="*/ 152 w 304"/>
                <a:gd name="T79" fmla="*/ 291 h 2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04" h="291">
                  <a:moveTo>
                    <a:pt x="152" y="291"/>
                  </a:moveTo>
                  <a:lnTo>
                    <a:pt x="152" y="291"/>
                  </a:lnTo>
                  <a:lnTo>
                    <a:pt x="168" y="290"/>
                  </a:lnTo>
                  <a:lnTo>
                    <a:pt x="183" y="288"/>
                  </a:lnTo>
                  <a:lnTo>
                    <a:pt x="197" y="284"/>
                  </a:lnTo>
                  <a:lnTo>
                    <a:pt x="211" y="279"/>
                  </a:lnTo>
                  <a:lnTo>
                    <a:pt x="224" y="273"/>
                  </a:lnTo>
                  <a:lnTo>
                    <a:pt x="237" y="265"/>
                  </a:lnTo>
                  <a:lnTo>
                    <a:pt x="249" y="256"/>
                  </a:lnTo>
                  <a:lnTo>
                    <a:pt x="259" y="246"/>
                  </a:lnTo>
                  <a:lnTo>
                    <a:pt x="270" y="236"/>
                  </a:lnTo>
                  <a:lnTo>
                    <a:pt x="278" y="224"/>
                  </a:lnTo>
                  <a:lnTo>
                    <a:pt x="286" y="211"/>
                  </a:lnTo>
                  <a:lnTo>
                    <a:pt x="293" y="199"/>
                  </a:lnTo>
                  <a:lnTo>
                    <a:pt x="298" y="184"/>
                  </a:lnTo>
                  <a:lnTo>
                    <a:pt x="301" y="170"/>
                  </a:lnTo>
                  <a:lnTo>
                    <a:pt x="304" y="154"/>
                  </a:lnTo>
                  <a:lnTo>
                    <a:pt x="304" y="139"/>
                  </a:lnTo>
                  <a:lnTo>
                    <a:pt x="304" y="123"/>
                  </a:lnTo>
                  <a:lnTo>
                    <a:pt x="302" y="109"/>
                  </a:lnTo>
                  <a:lnTo>
                    <a:pt x="298" y="94"/>
                  </a:lnTo>
                  <a:lnTo>
                    <a:pt x="293" y="81"/>
                  </a:lnTo>
                  <a:lnTo>
                    <a:pt x="287" y="72"/>
                  </a:lnTo>
                  <a:lnTo>
                    <a:pt x="281" y="63"/>
                  </a:lnTo>
                  <a:lnTo>
                    <a:pt x="275" y="56"/>
                  </a:lnTo>
                  <a:lnTo>
                    <a:pt x="268" y="48"/>
                  </a:lnTo>
                  <a:lnTo>
                    <a:pt x="261" y="40"/>
                  </a:lnTo>
                  <a:lnTo>
                    <a:pt x="252" y="34"/>
                  </a:lnTo>
                  <a:lnTo>
                    <a:pt x="244" y="28"/>
                  </a:lnTo>
                  <a:lnTo>
                    <a:pt x="235" y="23"/>
                  </a:lnTo>
                  <a:lnTo>
                    <a:pt x="225" y="18"/>
                  </a:lnTo>
                  <a:lnTo>
                    <a:pt x="216" y="13"/>
                  </a:lnTo>
                  <a:lnTo>
                    <a:pt x="206" y="9"/>
                  </a:lnTo>
                  <a:lnTo>
                    <a:pt x="195" y="6"/>
                  </a:lnTo>
                  <a:lnTo>
                    <a:pt x="185" y="3"/>
                  </a:lnTo>
                  <a:lnTo>
                    <a:pt x="175" y="2"/>
                  </a:lnTo>
                  <a:lnTo>
                    <a:pt x="163" y="0"/>
                  </a:lnTo>
                  <a:lnTo>
                    <a:pt x="152" y="0"/>
                  </a:lnTo>
                  <a:lnTo>
                    <a:pt x="141" y="0"/>
                  </a:lnTo>
                  <a:lnTo>
                    <a:pt x="129" y="2"/>
                  </a:lnTo>
                  <a:lnTo>
                    <a:pt x="119" y="3"/>
                  </a:lnTo>
                  <a:lnTo>
                    <a:pt x="109" y="6"/>
                  </a:lnTo>
                  <a:lnTo>
                    <a:pt x="98" y="9"/>
                  </a:lnTo>
                  <a:lnTo>
                    <a:pt x="88" y="13"/>
                  </a:lnTo>
                  <a:lnTo>
                    <a:pt x="79" y="18"/>
                  </a:lnTo>
                  <a:lnTo>
                    <a:pt x="69" y="23"/>
                  </a:lnTo>
                  <a:lnTo>
                    <a:pt x="60" y="28"/>
                  </a:lnTo>
                  <a:lnTo>
                    <a:pt x="52" y="34"/>
                  </a:lnTo>
                  <a:lnTo>
                    <a:pt x="44" y="40"/>
                  </a:lnTo>
                  <a:lnTo>
                    <a:pt x="36" y="48"/>
                  </a:lnTo>
                  <a:lnTo>
                    <a:pt x="29" y="56"/>
                  </a:lnTo>
                  <a:lnTo>
                    <a:pt x="23" y="63"/>
                  </a:lnTo>
                  <a:lnTo>
                    <a:pt x="17" y="72"/>
                  </a:lnTo>
                  <a:lnTo>
                    <a:pt x="11" y="81"/>
                  </a:lnTo>
                  <a:lnTo>
                    <a:pt x="6" y="94"/>
                  </a:lnTo>
                  <a:lnTo>
                    <a:pt x="2" y="109"/>
                  </a:lnTo>
                  <a:lnTo>
                    <a:pt x="0" y="123"/>
                  </a:lnTo>
                  <a:lnTo>
                    <a:pt x="0" y="139"/>
                  </a:lnTo>
                  <a:lnTo>
                    <a:pt x="0" y="154"/>
                  </a:lnTo>
                  <a:lnTo>
                    <a:pt x="3" y="170"/>
                  </a:lnTo>
                  <a:lnTo>
                    <a:pt x="6" y="184"/>
                  </a:lnTo>
                  <a:lnTo>
                    <a:pt x="11" y="199"/>
                  </a:lnTo>
                  <a:lnTo>
                    <a:pt x="18" y="211"/>
                  </a:lnTo>
                  <a:lnTo>
                    <a:pt x="26" y="224"/>
                  </a:lnTo>
                  <a:lnTo>
                    <a:pt x="34" y="236"/>
                  </a:lnTo>
                  <a:lnTo>
                    <a:pt x="45" y="246"/>
                  </a:lnTo>
                  <a:lnTo>
                    <a:pt x="55" y="256"/>
                  </a:lnTo>
                  <a:lnTo>
                    <a:pt x="67" y="265"/>
                  </a:lnTo>
                  <a:lnTo>
                    <a:pt x="80" y="273"/>
                  </a:lnTo>
                  <a:lnTo>
                    <a:pt x="93" y="279"/>
                  </a:lnTo>
                  <a:lnTo>
                    <a:pt x="107" y="284"/>
                  </a:lnTo>
                  <a:lnTo>
                    <a:pt x="121" y="288"/>
                  </a:lnTo>
                  <a:lnTo>
                    <a:pt x="137" y="290"/>
                  </a:lnTo>
                  <a:lnTo>
                    <a:pt x="152" y="29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9" name="Freeform 220"/>
            <p:cNvSpPr>
              <a:spLocks/>
            </p:cNvSpPr>
            <p:nvPr/>
          </p:nvSpPr>
          <p:spPr bwMode="auto">
            <a:xfrm>
              <a:off x="1247" y="2354"/>
              <a:ext cx="100" cy="234"/>
            </a:xfrm>
            <a:custGeom>
              <a:avLst/>
              <a:gdLst>
                <a:gd name="T0" fmla="*/ 0 w 100"/>
                <a:gd name="T1" fmla="*/ 0 h 234"/>
                <a:gd name="T2" fmla="*/ 0 w 100"/>
                <a:gd name="T3" fmla="*/ 0 h 234"/>
                <a:gd name="T4" fmla="*/ 1 w 100"/>
                <a:gd name="T5" fmla="*/ 13 h 234"/>
                <a:gd name="T6" fmla="*/ 3 w 100"/>
                <a:gd name="T7" fmla="*/ 26 h 234"/>
                <a:gd name="T8" fmla="*/ 6 w 100"/>
                <a:gd name="T9" fmla="*/ 38 h 234"/>
                <a:gd name="T10" fmla="*/ 10 w 100"/>
                <a:gd name="T11" fmla="*/ 51 h 234"/>
                <a:gd name="T12" fmla="*/ 16 w 100"/>
                <a:gd name="T13" fmla="*/ 62 h 234"/>
                <a:gd name="T14" fmla="*/ 21 w 100"/>
                <a:gd name="T15" fmla="*/ 73 h 234"/>
                <a:gd name="T16" fmla="*/ 28 w 100"/>
                <a:gd name="T17" fmla="*/ 84 h 234"/>
                <a:gd name="T18" fmla="*/ 35 w 100"/>
                <a:gd name="T19" fmla="*/ 93 h 234"/>
                <a:gd name="T20" fmla="*/ 35 w 100"/>
                <a:gd name="T21" fmla="*/ 93 h 234"/>
                <a:gd name="T22" fmla="*/ 49 w 100"/>
                <a:gd name="T23" fmla="*/ 110 h 234"/>
                <a:gd name="T24" fmla="*/ 59 w 100"/>
                <a:gd name="T25" fmla="*/ 124 h 234"/>
                <a:gd name="T26" fmla="*/ 67 w 100"/>
                <a:gd name="T27" fmla="*/ 137 h 234"/>
                <a:gd name="T28" fmla="*/ 75 w 100"/>
                <a:gd name="T29" fmla="*/ 150 h 234"/>
                <a:gd name="T30" fmla="*/ 79 w 100"/>
                <a:gd name="T31" fmla="*/ 161 h 234"/>
                <a:gd name="T32" fmla="*/ 82 w 100"/>
                <a:gd name="T33" fmla="*/ 172 h 234"/>
                <a:gd name="T34" fmla="*/ 84 w 100"/>
                <a:gd name="T35" fmla="*/ 181 h 234"/>
                <a:gd name="T36" fmla="*/ 86 w 100"/>
                <a:gd name="T37" fmla="*/ 189 h 234"/>
                <a:gd name="T38" fmla="*/ 87 w 100"/>
                <a:gd name="T39" fmla="*/ 204 h 234"/>
                <a:gd name="T40" fmla="*/ 88 w 100"/>
                <a:gd name="T41" fmla="*/ 215 h 234"/>
                <a:gd name="T42" fmla="*/ 90 w 100"/>
                <a:gd name="T43" fmla="*/ 220 h 234"/>
                <a:gd name="T44" fmla="*/ 92 w 100"/>
                <a:gd name="T45" fmla="*/ 225 h 234"/>
                <a:gd name="T46" fmla="*/ 95 w 100"/>
                <a:gd name="T47" fmla="*/ 229 h 234"/>
                <a:gd name="T48" fmla="*/ 100 w 100"/>
                <a:gd name="T49" fmla="*/ 234 h 234"/>
                <a:gd name="T50" fmla="*/ 100 w 100"/>
                <a:gd name="T51" fmla="*/ 234 h 234"/>
                <a:gd name="T52" fmla="*/ 96 w 100"/>
                <a:gd name="T53" fmla="*/ 229 h 234"/>
                <a:gd name="T54" fmla="*/ 94 w 100"/>
                <a:gd name="T55" fmla="*/ 225 h 234"/>
                <a:gd name="T56" fmla="*/ 92 w 100"/>
                <a:gd name="T57" fmla="*/ 220 h 234"/>
                <a:gd name="T58" fmla="*/ 91 w 100"/>
                <a:gd name="T59" fmla="*/ 215 h 234"/>
                <a:gd name="T60" fmla="*/ 91 w 100"/>
                <a:gd name="T61" fmla="*/ 203 h 234"/>
                <a:gd name="T62" fmla="*/ 90 w 100"/>
                <a:gd name="T63" fmla="*/ 188 h 234"/>
                <a:gd name="T64" fmla="*/ 89 w 100"/>
                <a:gd name="T65" fmla="*/ 180 h 234"/>
                <a:gd name="T66" fmla="*/ 87 w 100"/>
                <a:gd name="T67" fmla="*/ 172 h 234"/>
                <a:gd name="T68" fmla="*/ 85 w 100"/>
                <a:gd name="T69" fmla="*/ 161 h 234"/>
                <a:gd name="T70" fmla="*/ 80 w 100"/>
                <a:gd name="T71" fmla="*/ 150 h 234"/>
                <a:gd name="T72" fmla="*/ 75 w 100"/>
                <a:gd name="T73" fmla="*/ 137 h 234"/>
                <a:gd name="T74" fmla="*/ 66 w 100"/>
                <a:gd name="T75" fmla="*/ 124 h 234"/>
                <a:gd name="T76" fmla="*/ 57 w 100"/>
                <a:gd name="T77" fmla="*/ 109 h 234"/>
                <a:gd name="T78" fmla="*/ 45 w 100"/>
                <a:gd name="T79" fmla="*/ 93 h 234"/>
                <a:gd name="T80" fmla="*/ 45 w 100"/>
                <a:gd name="T81" fmla="*/ 93 h 234"/>
                <a:gd name="T82" fmla="*/ 34 w 100"/>
                <a:gd name="T83" fmla="*/ 80 h 234"/>
                <a:gd name="T84" fmla="*/ 28 w 100"/>
                <a:gd name="T85" fmla="*/ 71 h 234"/>
                <a:gd name="T86" fmla="*/ 21 w 100"/>
                <a:gd name="T87" fmla="*/ 61 h 234"/>
                <a:gd name="T88" fmla="*/ 15 w 100"/>
                <a:gd name="T89" fmla="*/ 50 h 234"/>
                <a:gd name="T90" fmla="*/ 8 w 100"/>
                <a:gd name="T91" fmla="*/ 35 h 234"/>
                <a:gd name="T92" fmla="*/ 3 w 100"/>
                <a:gd name="T93" fmla="*/ 19 h 234"/>
                <a:gd name="T94" fmla="*/ 0 w 100"/>
                <a:gd name="T95" fmla="*/ 0 h 234"/>
                <a:gd name="T96" fmla="*/ 0 w 100"/>
                <a:gd name="T97" fmla="*/ 0 h 2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0" h="234">
                  <a:moveTo>
                    <a:pt x="0" y="0"/>
                  </a:moveTo>
                  <a:lnTo>
                    <a:pt x="0" y="0"/>
                  </a:lnTo>
                  <a:lnTo>
                    <a:pt x="1" y="13"/>
                  </a:lnTo>
                  <a:lnTo>
                    <a:pt x="3" y="26"/>
                  </a:lnTo>
                  <a:lnTo>
                    <a:pt x="6" y="38"/>
                  </a:lnTo>
                  <a:lnTo>
                    <a:pt x="10" y="51"/>
                  </a:lnTo>
                  <a:lnTo>
                    <a:pt x="16" y="62"/>
                  </a:lnTo>
                  <a:lnTo>
                    <a:pt x="21" y="73"/>
                  </a:lnTo>
                  <a:lnTo>
                    <a:pt x="28" y="84"/>
                  </a:lnTo>
                  <a:lnTo>
                    <a:pt x="35" y="93"/>
                  </a:lnTo>
                  <a:lnTo>
                    <a:pt x="49" y="110"/>
                  </a:lnTo>
                  <a:lnTo>
                    <a:pt x="59" y="124"/>
                  </a:lnTo>
                  <a:lnTo>
                    <a:pt x="67" y="137"/>
                  </a:lnTo>
                  <a:lnTo>
                    <a:pt x="75" y="150"/>
                  </a:lnTo>
                  <a:lnTo>
                    <a:pt x="79" y="161"/>
                  </a:lnTo>
                  <a:lnTo>
                    <a:pt x="82" y="172"/>
                  </a:lnTo>
                  <a:lnTo>
                    <a:pt x="84" y="181"/>
                  </a:lnTo>
                  <a:lnTo>
                    <a:pt x="86" y="189"/>
                  </a:lnTo>
                  <a:lnTo>
                    <a:pt x="87" y="204"/>
                  </a:lnTo>
                  <a:lnTo>
                    <a:pt x="88" y="215"/>
                  </a:lnTo>
                  <a:lnTo>
                    <a:pt x="90" y="220"/>
                  </a:lnTo>
                  <a:lnTo>
                    <a:pt x="92" y="225"/>
                  </a:lnTo>
                  <a:lnTo>
                    <a:pt x="95" y="229"/>
                  </a:lnTo>
                  <a:lnTo>
                    <a:pt x="100" y="234"/>
                  </a:lnTo>
                  <a:lnTo>
                    <a:pt x="96" y="229"/>
                  </a:lnTo>
                  <a:lnTo>
                    <a:pt x="94" y="225"/>
                  </a:lnTo>
                  <a:lnTo>
                    <a:pt x="92" y="220"/>
                  </a:lnTo>
                  <a:lnTo>
                    <a:pt x="91" y="215"/>
                  </a:lnTo>
                  <a:lnTo>
                    <a:pt x="91" y="203"/>
                  </a:lnTo>
                  <a:lnTo>
                    <a:pt x="90" y="188"/>
                  </a:lnTo>
                  <a:lnTo>
                    <a:pt x="89" y="180"/>
                  </a:lnTo>
                  <a:lnTo>
                    <a:pt x="87" y="172"/>
                  </a:lnTo>
                  <a:lnTo>
                    <a:pt x="85" y="161"/>
                  </a:lnTo>
                  <a:lnTo>
                    <a:pt x="80" y="150"/>
                  </a:lnTo>
                  <a:lnTo>
                    <a:pt x="75" y="137"/>
                  </a:lnTo>
                  <a:lnTo>
                    <a:pt x="66" y="124"/>
                  </a:lnTo>
                  <a:lnTo>
                    <a:pt x="57" y="109"/>
                  </a:lnTo>
                  <a:lnTo>
                    <a:pt x="45" y="93"/>
                  </a:lnTo>
                  <a:lnTo>
                    <a:pt x="34" y="80"/>
                  </a:lnTo>
                  <a:lnTo>
                    <a:pt x="28" y="71"/>
                  </a:lnTo>
                  <a:lnTo>
                    <a:pt x="21" y="61"/>
                  </a:lnTo>
                  <a:lnTo>
                    <a:pt x="15" y="50"/>
                  </a:lnTo>
                  <a:lnTo>
                    <a:pt x="8" y="35"/>
                  </a:lnTo>
                  <a:lnTo>
                    <a:pt x="3" y="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0" name="Freeform 221"/>
            <p:cNvSpPr>
              <a:spLocks/>
            </p:cNvSpPr>
            <p:nvPr/>
          </p:nvSpPr>
          <p:spPr bwMode="auto">
            <a:xfrm>
              <a:off x="1450" y="2354"/>
              <a:ext cx="100" cy="234"/>
            </a:xfrm>
            <a:custGeom>
              <a:avLst/>
              <a:gdLst>
                <a:gd name="T0" fmla="*/ 100 w 100"/>
                <a:gd name="T1" fmla="*/ 0 h 234"/>
                <a:gd name="T2" fmla="*/ 100 w 100"/>
                <a:gd name="T3" fmla="*/ 0 h 234"/>
                <a:gd name="T4" fmla="*/ 99 w 100"/>
                <a:gd name="T5" fmla="*/ 13 h 234"/>
                <a:gd name="T6" fmla="*/ 97 w 100"/>
                <a:gd name="T7" fmla="*/ 26 h 234"/>
                <a:gd name="T8" fmla="*/ 94 w 100"/>
                <a:gd name="T9" fmla="*/ 38 h 234"/>
                <a:gd name="T10" fmla="*/ 90 w 100"/>
                <a:gd name="T11" fmla="*/ 51 h 234"/>
                <a:gd name="T12" fmla="*/ 84 w 100"/>
                <a:gd name="T13" fmla="*/ 62 h 234"/>
                <a:gd name="T14" fmla="*/ 78 w 100"/>
                <a:gd name="T15" fmla="*/ 73 h 234"/>
                <a:gd name="T16" fmla="*/ 72 w 100"/>
                <a:gd name="T17" fmla="*/ 84 h 234"/>
                <a:gd name="T18" fmla="*/ 64 w 100"/>
                <a:gd name="T19" fmla="*/ 93 h 234"/>
                <a:gd name="T20" fmla="*/ 64 w 100"/>
                <a:gd name="T21" fmla="*/ 93 h 234"/>
                <a:gd name="T22" fmla="*/ 50 w 100"/>
                <a:gd name="T23" fmla="*/ 110 h 234"/>
                <a:gd name="T24" fmla="*/ 40 w 100"/>
                <a:gd name="T25" fmla="*/ 124 h 234"/>
                <a:gd name="T26" fmla="*/ 32 w 100"/>
                <a:gd name="T27" fmla="*/ 137 h 234"/>
                <a:gd name="T28" fmla="*/ 26 w 100"/>
                <a:gd name="T29" fmla="*/ 150 h 234"/>
                <a:gd name="T30" fmla="*/ 20 w 100"/>
                <a:gd name="T31" fmla="*/ 161 h 234"/>
                <a:gd name="T32" fmla="*/ 17 w 100"/>
                <a:gd name="T33" fmla="*/ 172 h 234"/>
                <a:gd name="T34" fmla="*/ 15 w 100"/>
                <a:gd name="T35" fmla="*/ 181 h 234"/>
                <a:gd name="T36" fmla="*/ 14 w 100"/>
                <a:gd name="T37" fmla="*/ 189 h 234"/>
                <a:gd name="T38" fmla="*/ 13 w 100"/>
                <a:gd name="T39" fmla="*/ 204 h 234"/>
                <a:gd name="T40" fmla="*/ 11 w 100"/>
                <a:gd name="T41" fmla="*/ 215 h 234"/>
                <a:gd name="T42" fmla="*/ 10 w 100"/>
                <a:gd name="T43" fmla="*/ 220 h 234"/>
                <a:gd name="T44" fmla="*/ 8 w 100"/>
                <a:gd name="T45" fmla="*/ 225 h 234"/>
                <a:gd name="T46" fmla="*/ 4 w 100"/>
                <a:gd name="T47" fmla="*/ 229 h 234"/>
                <a:gd name="T48" fmla="*/ 0 w 100"/>
                <a:gd name="T49" fmla="*/ 234 h 234"/>
                <a:gd name="T50" fmla="*/ 0 w 100"/>
                <a:gd name="T51" fmla="*/ 234 h 234"/>
                <a:gd name="T52" fmla="*/ 3 w 100"/>
                <a:gd name="T53" fmla="*/ 229 h 234"/>
                <a:gd name="T54" fmla="*/ 6 w 100"/>
                <a:gd name="T55" fmla="*/ 225 h 234"/>
                <a:gd name="T56" fmla="*/ 7 w 100"/>
                <a:gd name="T57" fmla="*/ 220 h 234"/>
                <a:gd name="T58" fmla="*/ 8 w 100"/>
                <a:gd name="T59" fmla="*/ 215 h 234"/>
                <a:gd name="T60" fmla="*/ 9 w 100"/>
                <a:gd name="T61" fmla="*/ 203 h 234"/>
                <a:gd name="T62" fmla="*/ 9 w 100"/>
                <a:gd name="T63" fmla="*/ 188 h 234"/>
                <a:gd name="T64" fmla="*/ 10 w 100"/>
                <a:gd name="T65" fmla="*/ 180 h 234"/>
                <a:gd name="T66" fmla="*/ 12 w 100"/>
                <a:gd name="T67" fmla="*/ 172 h 234"/>
                <a:gd name="T68" fmla="*/ 15 w 100"/>
                <a:gd name="T69" fmla="*/ 161 h 234"/>
                <a:gd name="T70" fmla="*/ 19 w 100"/>
                <a:gd name="T71" fmla="*/ 150 h 234"/>
                <a:gd name="T72" fmla="*/ 26 w 100"/>
                <a:gd name="T73" fmla="*/ 137 h 234"/>
                <a:gd name="T74" fmla="*/ 33 w 100"/>
                <a:gd name="T75" fmla="*/ 124 h 234"/>
                <a:gd name="T76" fmla="*/ 43 w 100"/>
                <a:gd name="T77" fmla="*/ 109 h 234"/>
                <a:gd name="T78" fmla="*/ 55 w 100"/>
                <a:gd name="T79" fmla="*/ 93 h 234"/>
                <a:gd name="T80" fmla="*/ 55 w 100"/>
                <a:gd name="T81" fmla="*/ 93 h 234"/>
                <a:gd name="T82" fmla="*/ 66 w 100"/>
                <a:gd name="T83" fmla="*/ 80 h 234"/>
                <a:gd name="T84" fmla="*/ 72 w 100"/>
                <a:gd name="T85" fmla="*/ 71 h 234"/>
                <a:gd name="T86" fmla="*/ 78 w 100"/>
                <a:gd name="T87" fmla="*/ 61 h 234"/>
                <a:gd name="T88" fmla="*/ 84 w 100"/>
                <a:gd name="T89" fmla="*/ 50 h 234"/>
                <a:gd name="T90" fmla="*/ 91 w 100"/>
                <a:gd name="T91" fmla="*/ 35 h 234"/>
                <a:gd name="T92" fmla="*/ 96 w 100"/>
                <a:gd name="T93" fmla="*/ 19 h 234"/>
                <a:gd name="T94" fmla="*/ 100 w 100"/>
                <a:gd name="T95" fmla="*/ 0 h 234"/>
                <a:gd name="T96" fmla="*/ 100 w 100"/>
                <a:gd name="T97" fmla="*/ 0 h 2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0" h="234">
                  <a:moveTo>
                    <a:pt x="100" y="0"/>
                  </a:moveTo>
                  <a:lnTo>
                    <a:pt x="100" y="0"/>
                  </a:lnTo>
                  <a:lnTo>
                    <a:pt x="99" y="13"/>
                  </a:lnTo>
                  <a:lnTo>
                    <a:pt x="97" y="26"/>
                  </a:lnTo>
                  <a:lnTo>
                    <a:pt x="94" y="38"/>
                  </a:lnTo>
                  <a:lnTo>
                    <a:pt x="90" y="51"/>
                  </a:lnTo>
                  <a:lnTo>
                    <a:pt x="84" y="62"/>
                  </a:lnTo>
                  <a:lnTo>
                    <a:pt x="78" y="73"/>
                  </a:lnTo>
                  <a:lnTo>
                    <a:pt x="72" y="84"/>
                  </a:lnTo>
                  <a:lnTo>
                    <a:pt x="64" y="93"/>
                  </a:lnTo>
                  <a:lnTo>
                    <a:pt x="50" y="110"/>
                  </a:lnTo>
                  <a:lnTo>
                    <a:pt x="40" y="124"/>
                  </a:lnTo>
                  <a:lnTo>
                    <a:pt x="32" y="137"/>
                  </a:lnTo>
                  <a:lnTo>
                    <a:pt x="26" y="150"/>
                  </a:lnTo>
                  <a:lnTo>
                    <a:pt x="20" y="161"/>
                  </a:lnTo>
                  <a:lnTo>
                    <a:pt x="17" y="172"/>
                  </a:lnTo>
                  <a:lnTo>
                    <a:pt x="15" y="181"/>
                  </a:lnTo>
                  <a:lnTo>
                    <a:pt x="14" y="189"/>
                  </a:lnTo>
                  <a:lnTo>
                    <a:pt x="13" y="204"/>
                  </a:lnTo>
                  <a:lnTo>
                    <a:pt x="11" y="215"/>
                  </a:lnTo>
                  <a:lnTo>
                    <a:pt x="10" y="220"/>
                  </a:lnTo>
                  <a:lnTo>
                    <a:pt x="8" y="225"/>
                  </a:lnTo>
                  <a:lnTo>
                    <a:pt x="4" y="229"/>
                  </a:lnTo>
                  <a:lnTo>
                    <a:pt x="0" y="234"/>
                  </a:lnTo>
                  <a:lnTo>
                    <a:pt x="3" y="229"/>
                  </a:lnTo>
                  <a:lnTo>
                    <a:pt x="6" y="225"/>
                  </a:lnTo>
                  <a:lnTo>
                    <a:pt x="7" y="220"/>
                  </a:lnTo>
                  <a:lnTo>
                    <a:pt x="8" y="215"/>
                  </a:lnTo>
                  <a:lnTo>
                    <a:pt x="9" y="203"/>
                  </a:lnTo>
                  <a:lnTo>
                    <a:pt x="9" y="188"/>
                  </a:lnTo>
                  <a:lnTo>
                    <a:pt x="10" y="180"/>
                  </a:lnTo>
                  <a:lnTo>
                    <a:pt x="12" y="172"/>
                  </a:lnTo>
                  <a:lnTo>
                    <a:pt x="15" y="161"/>
                  </a:lnTo>
                  <a:lnTo>
                    <a:pt x="19" y="150"/>
                  </a:lnTo>
                  <a:lnTo>
                    <a:pt x="26" y="137"/>
                  </a:lnTo>
                  <a:lnTo>
                    <a:pt x="33" y="124"/>
                  </a:lnTo>
                  <a:lnTo>
                    <a:pt x="43" y="109"/>
                  </a:lnTo>
                  <a:lnTo>
                    <a:pt x="55" y="93"/>
                  </a:lnTo>
                  <a:lnTo>
                    <a:pt x="66" y="80"/>
                  </a:lnTo>
                  <a:lnTo>
                    <a:pt x="72" y="71"/>
                  </a:lnTo>
                  <a:lnTo>
                    <a:pt x="78" y="61"/>
                  </a:lnTo>
                  <a:lnTo>
                    <a:pt x="84" y="50"/>
                  </a:lnTo>
                  <a:lnTo>
                    <a:pt x="91" y="35"/>
                  </a:lnTo>
                  <a:lnTo>
                    <a:pt x="96" y="19"/>
                  </a:lnTo>
                  <a:lnTo>
                    <a:pt x="10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1" name="Freeform 222"/>
            <p:cNvSpPr>
              <a:spLocks/>
            </p:cNvSpPr>
            <p:nvPr/>
          </p:nvSpPr>
          <p:spPr bwMode="auto">
            <a:xfrm>
              <a:off x="1419" y="2225"/>
              <a:ext cx="81" cy="58"/>
            </a:xfrm>
            <a:custGeom>
              <a:avLst/>
              <a:gdLst>
                <a:gd name="T0" fmla="*/ 80 w 81"/>
                <a:gd name="T1" fmla="*/ 48 h 58"/>
                <a:gd name="T2" fmla="*/ 80 w 81"/>
                <a:gd name="T3" fmla="*/ 48 h 58"/>
                <a:gd name="T4" fmla="*/ 77 w 81"/>
                <a:gd name="T5" fmla="*/ 53 h 58"/>
                <a:gd name="T6" fmla="*/ 73 w 81"/>
                <a:gd name="T7" fmla="*/ 55 h 58"/>
                <a:gd name="T8" fmla="*/ 68 w 81"/>
                <a:gd name="T9" fmla="*/ 57 h 58"/>
                <a:gd name="T10" fmla="*/ 62 w 81"/>
                <a:gd name="T11" fmla="*/ 58 h 58"/>
                <a:gd name="T12" fmla="*/ 54 w 81"/>
                <a:gd name="T13" fmla="*/ 58 h 58"/>
                <a:gd name="T14" fmla="*/ 46 w 81"/>
                <a:gd name="T15" fmla="*/ 56 h 58"/>
                <a:gd name="T16" fmla="*/ 38 w 81"/>
                <a:gd name="T17" fmla="*/ 54 h 58"/>
                <a:gd name="T18" fmla="*/ 30 w 81"/>
                <a:gd name="T19" fmla="*/ 50 h 58"/>
                <a:gd name="T20" fmla="*/ 30 w 81"/>
                <a:gd name="T21" fmla="*/ 50 h 58"/>
                <a:gd name="T22" fmla="*/ 22 w 81"/>
                <a:gd name="T23" fmla="*/ 45 h 58"/>
                <a:gd name="T24" fmla="*/ 15 w 81"/>
                <a:gd name="T25" fmla="*/ 40 h 58"/>
                <a:gd name="T26" fmla="*/ 10 w 81"/>
                <a:gd name="T27" fmla="*/ 35 h 58"/>
                <a:gd name="T28" fmla="*/ 5 w 81"/>
                <a:gd name="T29" fmla="*/ 30 h 58"/>
                <a:gd name="T30" fmla="*/ 2 w 81"/>
                <a:gd name="T31" fmla="*/ 25 h 58"/>
                <a:gd name="T32" fmla="*/ 0 w 81"/>
                <a:gd name="T33" fmla="*/ 19 h 58"/>
                <a:gd name="T34" fmla="*/ 0 w 81"/>
                <a:gd name="T35" fmla="*/ 13 h 58"/>
                <a:gd name="T36" fmla="*/ 1 w 81"/>
                <a:gd name="T37" fmla="*/ 9 h 58"/>
                <a:gd name="T38" fmla="*/ 1 w 81"/>
                <a:gd name="T39" fmla="*/ 9 h 58"/>
                <a:gd name="T40" fmla="*/ 4 w 81"/>
                <a:gd name="T41" fmla="*/ 5 h 58"/>
                <a:gd name="T42" fmla="*/ 8 w 81"/>
                <a:gd name="T43" fmla="*/ 2 h 58"/>
                <a:gd name="T44" fmla="*/ 14 w 81"/>
                <a:gd name="T45" fmla="*/ 0 h 58"/>
                <a:gd name="T46" fmla="*/ 20 w 81"/>
                <a:gd name="T47" fmla="*/ 0 h 58"/>
                <a:gd name="T48" fmla="*/ 28 w 81"/>
                <a:gd name="T49" fmla="*/ 0 h 58"/>
                <a:gd name="T50" fmla="*/ 35 w 81"/>
                <a:gd name="T51" fmla="*/ 1 h 58"/>
                <a:gd name="T52" fmla="*/ 43 w 81"/>
                <a:gd name="T53" fmla="*/ 4 h 58"/>
                <a:gd name="T54" fmla="*/ 51 w 81"/>
                <a:gd name="T55" fmla="*/ 7 h 58"/>
                <a:gd name="T56" fmla="*/ 51 w 81"/>
                <a:gd name="T57" fmla="*/ 7 h 58"/>
                <a:gd name="T58" fmla="*/ 59 w 81"/>
                <a:gd name="T59" fmla="*/ 11 h 58"/>
                <a:gd name="T60" fmla="*/ 66 w 81"/>
                <a:gd name="T61" fmla="*/ 16 h 58"/>
                <a:gd name="T62" fmla="*/ 72 w 81"/>
                <a:gd name="T63" fmla="*/ 22 h 58"/>
                <a:gd name="T64" fmla="*/ 76 w 81"/>
                <a:gd name="T65" fmla="*/ 28 h 58"/>
                <a:gd name="T66" fmla="*/ 79 w 81"/>
                <a:gd name="T67" fmla="*/ 33 h 58"/>
                <a:gd name="T68" fmla="*/ 81 w 81"/>
                <a:gd name="T69" fmla="*/ 38 h 58"/>
                <a:gd name="T70" fmla="*/ 81 w 81"/>
                <a:gd name="T71" fmla="*/ 43 h 58"/>
                <a:gd name="T72" fmla="*/ 80 w 81"/>
                <a:gd name="T73" fmla="*/ 48 h 58"/>
                <a:gd name="T74" fmla="*/ 80 w 81"/>
                <a:gd name="T75" fmla="*/ 48 h 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1" h="58">
                  <a:moveTo>
                    <a:pt x="80" y="48"/>
                  </a:moveTo>
                  <a:lnTo>
                    <a:pt x="80" y="48"/>
                  </a:lnTo>
                  <a:lnTo>
                    <a:pt x="77" y="53"/>
                  </a:lnTo>
                  <a:lnTo>
                    <a:pt x="73" y="55"/>
                  </a:lnTo>
                  <a:lnTo>
                    <a:pt x="68" y="57"/>
                  </a:lnTo>
                  <a:lnTo>
                    <a:pt x="62" y="58"/>
                  </a:lnTo>
                  <a:lnTo>
                    <a:pt x="54" y="58"/>
                  </a:lnTo>
                  <a:lnTo>
                    <a:pt x="46" y="56"/>
                  </a:lnTo>
                  <a:lnTo>
                    <a:pt x="38" y="54"/>
                  </a:lnTo>
                  <a:lnTo>
                    <a:pt x="30" y="50"/>
                  </a:lnTo>
                  <a:lnTo>
                    <a:pt x="22" y="45"/>
                  </a:lnTo>
                  <a:lnTo>
                    <a:pt x="15" y="40"/>
                  </a:lnTo>
                  <a:lnTo>
                    <a:pt x="10" y="35"/>
                  </a:lnTo>
                  <a:lnTo>
                    <a:pt x="5" y="30"/>
                  </a:lnTo>
                  <a:lnTo>
                    <a:pt x="2" y="25"/>
                  </a:lnTo>
                  <a:lnTo>
                    <a:pt x="0" y="19"/>
                  </a:lnTo>
                  <a:lnTo>
                    <a:pt x="0" y="13"/>
                  </a:lnTo>
                  <a:lnTo>
                    <a:pt x="1" y="9"/>
                  </a:lnTo>
                  <a:lnTo>
                    <a:pt x="4" y="5"/>
                  </a:lnTo>
                  <a:lnTo>
                    <a:pt x="8" y="2"/>
                  </a:lnTo>
                  <a:lnTo>
                    <a:pt x="14" y="0"/>
                  </a:lnTo>
                  <a:lnTo>
                    <a:pt x="20" y="0"/>
                  </a:lnTo>
                  <a:lnTo>
                    <a:pt x="28" y="0"/>
                  </a:lnTo>
                  <a:lnTo>
                    <a:pt x="35" y="1"/>
                  </a:lnTo>
                  <a:lnTo>
                    <a:pt x="43" y="4"/>
                  </a:lnTo>
                  <a:lnTo>
                    <a:pt x="51" y="7"/>
                  </a:lnTo>
                  <a:lnTo>
                    <a:pt x="59" y="11"/>
                  </a:lnTo>
                  <a:lnTo>
                    <a:pt x="66" y="16"/>
                  </a:lnTo>
                  <a:lnTo>
                    <a:pt x="72" y="22"/>
                  </a:lnTo>
                  <a:lnTo>
                    <a:pt x="76" y="28"/>
                  </a:lnTo>
                  <a:lnTo>
                    <a:pt x="79" y="33"/>
                  </a:lnTo>
                  <a:lnTo>
                    <a:pt x="81" y="38"/>
                  </a:lnTo>
                  <a:lnTo>
                    <a:pt x="81" y="43"/>
                  </a:lnTo>
                  <a:lnTo>
                    <a:pt x="8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2" name="Freeform 223"/>
            <p:cNvSpPr>
              <a:spLocks/>
            </p:cNvSpPr>
            <p:nvPr/>
          </p:nvSpPr>
          <p:spPr bwMode="auto">
            <a:xfrm>
              <a:off x="1481" y="2292"/>
              <a:ext cx="32" cy="23"/>
            </a:xfrm>
            <a:custGeom>
              <a:avLst/>
              <a:gdLst>
                <a:gd name="T0" fmla="*/ 31 w 32"/>
                <a:gd name="T1" fmla="*/ 19 h 23"/>
                <a:gd name="T2" fmla="*/ 31 w 32"/>
                <a:gd name="T3" fmla="*/ 19 h 23"/>
                <a:gd name="T4" fmla="*/ 30 w 32"/>
                <a:gd name="T5" fmla="*/ 21 h 23"/>
                <a:gd name="T6" fmla="*/ 29 w 32"/>
                <a:gd name="T7" fmla="*/ 22 h 23"/>
                <a:gd name="T8" fmla="*/ 23 w 32"/>
                <a:gd name="T9" fmla="*/ 23 h 23"/>
                <a:gd name="T10" fmla="*/ 17 w 32"/>
                <a:gd name="T11" fmla="*/ 22 h 23"/>
                <a:gd name="T12" fmla="*/ 11 w 32"/>
                <a:gd name="T13" fmla="*/ 20 h 23"/>
                <a:gd name="T14" fmla="*/ 11 w 32"/>
                <a:gd name="T15" fmla="*/ 20 h 23"/>
                <a:gd name="T16" fmla="*/ 6 w 32"/>
                <a:gd name="T17" fmla="*/ 16 h 23"/>
                <a:gd name="T18" fmla="*/ 2 w 32"/>
                <a:gd name="T19" fmla="*/ 11 h 23"/>
                <a:gd name="T20" fmla="*/ 0 w 32"/>
                <a:gd name="T21" fmla="*/ 7 h 23"/>
                <a:gd name="T22" fmla="*/ 0 w 32"/>
                <a:gd name="T23" fmla="*/ 5 h 23"/>
                <a:gd name="T24" fmla="*/ 0 w 32"/>
                <a:gd name="T25" fmla="*/ 3 h 23"/>
                <a:gd name="T26" fmla="*/ 0 w 32"/>
                <a:gd name="T27" fmla="*/ 3 h 23"/>
                <a:gd name="T28" fmla="*/ 2 w 32"/>
                <a:gd name="T29" fmla="*/ 2 h 23"/>
                <a:gd name="T30" fmla="*/ 3 w 32"/>
                <a:gd name="T31" fmla="*/ 1 h 23"/>
                <a:gd name="T32" fmla="*/ 8 w 32"/>
                <a:gd name="T33" fmla="*/ 0 h 23"/>
                <a:gd name="T34" fmla="*/ 13 w 32"/>
                <a:gd name="T35" fmla="*/ 0 h 23"/>
                <a:gd name="T36" fmla="*/ 19 w 32"/>
                <a:gd name="T37" fmla="*/ 3 h 23"/>
                <a:gd name="T38" fmla="*/ 19 w 32"/>
                <a:gd name="T39" fmla="*/ 3 h 23"/>
                <a:gd name="T40" fmla="*/ 26 w 32"/>
                <a:gd name="T41" fmla="*/ 6 h 23"/>
                <a:gd name="T42" fmla="*/ 30 w 32"/>
                <a:gd name="T43" fmla="*/ 10 h 23"/>
                <a:gd name="T44" fmla="*/ 32 w 32"/>
                <a:gd name="T45" fmla="*/ 15 h 23"/>
                <a:gd name="T46" fmla="*/ 32 w 32"/>
                <a:gd name="T47" fmla="*/ 17 h 23"/>
                <a:gd name="T48" fmla="*/ 31 w 32"/>
                <a:gd name="T49" fmla="*/ 19 h 23"/>
                <a:gd name="T50" fmla="*/ 31 w 32"/>
                <a:gd name="T51" fmla="*/ 19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 h="23">
                  <a:moveTo>
                    <a:pt x="31" y="19"/>
                  </a:moveTo>
                  <a:lnTo>
                    <a:pt x="31" y="19"/>
                  </a:lnTo>
                  <a:lnTo>
                    <a:pt x="30" y="21"/>
                  </a:lnTo>
                  <a:lnTo>
                    <a:pt x="29" y="22"/>
                  </a:lnTo>
                  <a:lnTo>
                    <a:pt x="23" y="23"/>
                  </a:lnTo>
                  <a:lnTo>
                    <a:pt x="17" y="22"/>
                  </a:lnTo>
                  <a:lnTo>
                    <a:pt x="11" y="20"/>
                  </a:lnTo>
                  <a:lnTo>
                    <a:pt x="6" y="16"/>
                  </a:lnTo>
                  <a:lnTo>
                    <a:pt x="2" y="11"/>
                  </a:lnTo>
                  <a:lnTo>
                    <a:pt x="0" y="7"/>
                  </a:lnTo>
                  <a:lnTo>
                    <a:pt x="0" y="5"/>
                  </a:lnTo>
                  <a:lnTo>
                    <a:pt x="0" y="3"/>
                  </a:lnTo>
                  <a:lnTo>
                    <a:pt x="2" y="2"/>
                  </a:lnTo>
                  <a:lnTo>
                    <a:pt x="3" y="1"/>
                  </a:lnTo>
                  <a:lnTo>
                    <a:pt x="8" y="0"/>
                  </a:lnTo>
                  <a:lnTo>
                    <a:pt x="13" y="0"/>
                  </a:lnTo>
                  <a:lnTo>
                    <a:pt x="19" y="3"/>
                  </a:lnTo>
                  <a:lnTo>
                    <a:pt x="26" y="6"/>
                  </a:lnTo>
                  <a:lnTo>
                    <a:pt x="30" y="10"/>
                  </a:lnTo>
                  <a:lnTo>
                    <a:pt x="32" y="15"/>
                  </a:lnTo>
                  <a:lnTo>
                    <a:pt x="32" y="17"/>
                  </a:lnTo>
                  <a:lnTo>
                    <a:pt x="31"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3" name="Freeform 224"/>
            <p:cNvSpPr>
              <a:spLocks/>
            </p:cNvSpPr>
            <p:nvPr/>
          </p:nvSpPr>
          <p:spPr bwMode="auto">
            <a:xfrm>
              <a:off x="1267" y="2239"/>
              <a:ext cx="78" cy="203"/>
            </a:xfrm>
            <a:custGeom>
              <a:avLst/>
              <a:gdLst>
                <a:gd name="T0" fmla="*/ 55 w 78"/>
                <a:gd name="T1" fmla="*/ 0 h 203"/>
                <a:gd name="T2" fmla="*/ 55 w 78"/>
                <a:gd name="T3" fmla="*/ 0 h 203"/>
                <a:gd name="T4" fmla="*/ 50 w 78"/>
                <a:gd name="T5" fmla="*/ 5 h 203"/>
                <a:gd name="T6" fmla="*/ 38 w 78"/>
                <a:gd name="T7" fmla="*/ 17 h 203"/>
                <a:gd name="T8" fmla="*/ 31 w 78"/>
                <a:gd name="T9" fmla="*/ 25 h 203"/>
                <a:gd name="T10" fmla="*/ 23 w 78"/>
                <a:gd name="T11" fmla="*/ 36 h 203"/>
                <a:gd name="T12" fmla="*/ 15 w 78"/>
                <a:gd name="T13" fmla="*/ 48 h 203"/>
                <a:gd name="T14" fmla="*/ 9 w 78"/>
                <a:gd name="T15" fmla="*/ 61 h 203"/>
                <a:gd name="T16" fmla="*/ 4 w 78"/>
                <a:gd name="T17" fmla="*/ 76 h 203"/>
                <a:gd name="T18" fmla="*/ 1 w 78"/>
                <a:gd name="T19" fmla="*/ 91 h 203"/>
                <a:gd name="T20" fmla="*/ 0 w 78"/>
                <a:gd name="T21" fmla="*/ 100 h 203"/>
                <a:gd name="T22" fmla="*/ 0 w 78"/>
                <a:gd name="T23" fmla="*/ 108 h 203"/>
                <a:gd name="T24" fmla="*/ 1 w 78"/>
                <a:gd name="T25" fmla="*/ 116 h 203"/>
                <a:gd name="T26" fmla="*/ 2 w 78"/>
                <a:gd name="T27" fmla="*/ 125 h 203"/>
                <a:gd name="T28" fmla="*/ 5 w 78"/>
                <a:gd name="T29" fmla="*/ 135 h 203"/>
                <a:gd name="T30" fmla="*/ 8 w 78"/>
                <a:gd name="T31" fmla="*/ 144 h 203"/>
                <a:gd name="T32" fmla="*/ 12 w 78"/>
                <a:gd name="T33" fmla="*/ 153 h 203"/>
                <a:gd name="T34" fmla="*/ 17 w 78"/>
                <a:gd name="T35" fmla="*/ 163 h 203"/>
                <a:gd name="T36" fmla="*/ 25 w 78"/>
                <a:gd name="T37" fmla="*/ 173 h 203"/>
                <a:gd name="T38" fmla="*/ 32 w 78"/>
                <a:gd name="T39" fmla="*/ 182 h 203"/>
                <a:gd name="T40" fmla="*/ 41 w 78"/>
                <a:gd name="T41" fmla="*/ 193 h 203"/>
                <a:gd name="T42" fmla="*/ 51 w 78"/>
                <a:gd name="T43" fmla="*/ 203 h 203"/>
                <a:gd name="T44" fmla="*/ 78 w 78"/>
                <a:gd name="T45" fmla="*/ 200 h 203"/>
                <a:gd name="T46" fmla="*/ 78 w 78"/>
                <a:gd name="T47" fmla="*/ 200 h 203"/>
                <a:gd name="T48" fmla="*/ 73 w 78"/>
                <a:gd name="T49" fmla="*/ 196 h 203"/>
                <a:gd name="T50" fmla="*/ 62 w 78"/>
                <a:gd name="T51" fmla="*/ 184 h 203"/>
                <a:gd name="T52" fmla="*/ 55 w 78"/>
                <a:gd name="T53" fmla="*/ 176 h 203"/>
                <a:gd name="T54" fmla="*/ 46 w 78"/>
                <a:gd name="T55" fmla="*/ 166 h 203"/>
                <a:gd name="T56" fmla="*/ 39 w 78"/>
                <a:gd name="T57" fmla="*/ 154 h 203"/>
                <a:gd name="T58" fmla="*/ 32 w 78"/>
                <a:gd name="T59" fmla="*/ 141 h 203"/>
                <a:gd name="T60" fmla="*/ 27 w 78"/>
                <a:gd name="T61" fmla="*/ 127 h 203"/>
                <a:gd name="T62" fmla="*/ 23 w 78"/>
                <a:gd name="T63" fmla="*/ 112 h 203"/>
                <a:gd name="T64" fmla="*/ 19 w 78"/>
                <a:gd name="T65" fmla="*/ 95 h 203"/>
                <a:gd name="T66" fmla="*/ 19 w 78"/>
                <a:gd name="T67" fmla="*/ 86 h 203"/>
                <a:gd name="T68" fmla="*/ 20 w 78"/>
                <a:gd name="T69" fmla="*/ 78 h 203"/>
                <a:gd name="T70" fmla="*/ 21 w 78"/>
                <a:gd name="T71" fmla="*/ 69 h 203"/>
                <a:gd name="T72" fmla="*/ 24 w 78"/>
                <a:gd name="T73" fmla="*/ 59 h 203"/>
                <a:gd name="T74" fmla="*/ 26 w 78"/>
                <a:gd name="T75" fmla="*/ 50 h 203"/>
                <a:gd name="T76" fmla="*/ 30 w 78"/>
                <a:gd name="T77" fmla="*/ 41 h 203"/>
                <a:gd name="T78" fmla="*/ 35 w 78"/>
                <a:gd name="T79" fmla="*/ 30 h 203"/>
                <a:gd name="T80" fmla="*/ 40 w 78"/>
                <a:gd name="T81" fmla="*/ 20 h 203"/>
                <a:gd name="T82" fmla="*/ 47 w 78"/>
                <a:gd name="T83" fmla="*/ 11 h 203"/>
                <a:gd name="T84" fmla="*/ 55 w 78"/>
                <a:gd name="T85" fmla="*/ 0 h 203"/>
                <a:gd name="T86" fmla="*/ 55 w 78"/>
                <a:gd name="T87" fmla="*/ 0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8" h="203">
                  <a:moveTo>
                    <a:pt x="55" y="0"/>
                  </a:moveTo>
                  <a:lnTo>
                    <a:pt x="55" y="0"/>
                  </a:lnTo>
                  <a:lnTo>
                    <a:pt x="50" y="5"/>
                  </a:lnTo>
                  <a:lnTo>
                    <a:pt x="38" y="17"/>
                  </a:lnTo>
                  <a:lnTo>
                    <a:pt x="31" y="25"/>
                  </a:lnTo>
                  <a:lnTo>
                    <a:pt x="23" y="36"/>
                  </a:lnTo>
                  <a:lnTo>
                    <a:pt x="15" y="48"/>
                  </a:lnTo>
                  <a:lnTo>
                    <a:pt x="9" y="61"/>
                  </a:lnTo>
                  <a:lnTo>
                    <a:pt x="4" y="76"/>
                  </a:lnTo>
                  <a:lnTo>
                    <a:pt x="1" y="91"/>
                  </a:lnTo>
                  <a:lnTo>
                    <a:pt x="0" y="100"/>
                  </a:lnTo>
                  <a:lnTo>
                    <a:pt x="0" y="108"/>
                  </a:lnTo>
                  <a:lnTo>
                    <a:pt x="1" y="116"/>
                  </a:lnTo>
                  <a:lnTo>
                    <a:pt x="2" y="125"/>
                  </a:lnTo>
                  <a:lnTo>
                    <a:pt x="5" y="135"/>
                  </a:lnTo>
                  <a:lnTo>
                    <a:pt x="8" y="144"/>
                  </a:lnTo>
                  <a:lnTo>
                    <a:pt x="12" y="153"/>
                  </a:lnTo>
                  <a:lnTo>
                    <a:pt x="17" y="163"/>
                  </a:lnTo>
                  <a:lnTo>
                    <a:pt x="25" y="173"/>
                  </a:lnTo>
                  <a:lnTo>
                    <a:pt x="32" y="182"/>
                  </a:lnTo>
                  <a:lnTo>
                    <a:pt x="41" y="193"/>
                  </a:lnTo>
                  <a:lnTo>
                    <a:pt x="51" y="203"/>
                  </a:lnTo>
                  <a:lnTo>
                    <a:pt x="78" y="200"/>
                  </a:lnTo>
                  <a:lnTo>
                    <a:pt x="73" y="196"/>
                  </a:lnTo>
                  <a:lnTo>
                    <a:pt x="62" y="184"/>
                  </a:lnTo>
                  <a:lnTo>
                    <a:pt x="55" y="176"/>
                  </a:lnTo>
                  <a:lnTo>
                    <a:pt x="46" y="166"/>
                  </a:lnTo>
                  <a:lnTo>
                    <a:pt x="39" y="154"/>
                  </a:lnTo>
                  <a:lnTo>
                    <a:pt x="32" y="141"/>
                  </a:lnTo>
                  <a:lnTo>
                    <a:pt x="27" y="127"/>
                  </a:lnTo>
                  <a:lnTo>
                    <a:pt x="23" y="112"/>
                  </a:lnTo>
                  <a:lnTo>
                    <a:pt x="19" y="95"/>
                  </a:lnTo>
                  <a:lnTo>
                    <a:pt x="19" y="86"/>
                  </a:lnTo>
                  <a:lnTo>
                    <a:pt x="20" y="78"/>
                  </a:lnTo>
                  <a:lnTo>
                    <a:pt x="21" y="69"/>
                  </a:lnTo>
                  <a:lnTo>
                    <a:pt x="24" y="59"/>
                  </a:lnTo>
                  <a:lnTo>
                    <a:pt x="26" y="50"/>
                  </a:lnTo>
                  <a:lnTo>
                    <a:pt x="30" y="41"/>
                  </a:lnTo>
                  <a:lnTo>
                    <a:pt x="35" y="30"/>
                  </a:lnTo>
                  <a:lnTo>
                    <a:pt x="40" y="20"/>
                  </a:lnTo>
                  <a:lnTo>
                    <a:pt x="47" y="11"/>
                  </a:lnTo>
                  <a:lnTo>
                    <a:pt x="55" y="0"/>
                  </a:lnTo>
                  <a:close/>
                </a:path>
              </a:pathLst>
            </a:custGeom>
            <a:solidFill>
              <a:srgbClr val="FFE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814" name="Group 225"/>
          <p:cNvGrpSpPr>
            <a:grpSpLocks/>
          </p:cNvGrpSpPr>
          <p:nvPr/>
        </p:nvGrpSpPr>
        <p:grpSpPr bwMode="auto">
          <a:xfrm>
            <a:off x="2871788" y="3114675"/>
            <a:ext cx="419100" cy="746125"/>
            <a:chOff x="2831" y="3285"/>
            <a:chExt cx="264" cy="470"/>
          </a:xfrm>
        </p:grpSpPr>
        <p:grpSp>
          <p:nvGrpSpPr>
            <p:cNvPr id="33909" name="Group 226"/>
            <p:cNvGrpSpPr>
              <a:grpSpLocks/>
            </p:cNvGrpSpPr>
            <p:nvPr/>
          </p:nvGrpSpPr>
          <p:grpSpPr bwMode="auto">
            <a:xfrm rot="10800000">
              <a:off x="2831" y="3286"/>
              <a:ext cx="264" cy="469"/>
              <a:chOff x="2831" y="3286"/>
              <a:chExt cx="264" cy="469"/>
            </a:xfrm>
          </p:grpSpPr>
          <p:sp>
            <p:nvSpPr>
              <p:cNvPr id="33913" name="Freeform 227"/>
              <p:cNvSpPr>
                <a:spLocks/>
              </p:cNvSpPr>
              <p:nvPr/>
            </p:nvSpPr>
            <p:spPr bwMode="auto">
              <a:xfrm>
                <a:off x="3009" y="3286"/>
                <a:ext cx="86" cy="469"/>
              </a:xfrm>
              <a:custGeom>
                <a:avLst/>
                <a:gdLst>
                  <a:gd name="T0" fmla="*/ 0 w 86"/>
                  <a:gd name="T1" fmla="*/ 15 h 469"/>
                  <a:gd name="T2" fmla="*/ 86 w 86"/>
                  <a:gd name="T3" fmla="*/ 0 h 469"/>
                  <a:gd name="T4" fmla="*/ 84 w 86"/>
                  <a:gd name="T5" fmla="*/ 469 h 469"/>
                  <a:gd name="T6" fmla="*/ 4 w 86"/>
                  <a:gd name="T7" fmla="*/ 449 h 469"/>
                  <a:gd name="T8" fmla="*/ 0 w 86"/>
                  <a:gd name="T9" fmla="*/ 15 h 4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469">
                    <a:moveTo>
                      <a:pt x="0" y="15"/>
                    </a:moveTo>
                    <a:lnTo>
                      <a:pt x="86" y="0"/>
                    </a:lnTo>
                    <a:lnTo>
                      <a:pt x="84" y="469"/>
                    </a:lnTo>
                    <a:lnTo>
                      <a:pt x="4" y="449"/>
                    </a:lnTo>
                    <a:lnTo>
                      <a:pt x="0" y="15"/>
                    </a:lnTo>
                    <a:close/>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14" name="Freeform 228"/>
              <p:cNvSpPr>
                <a:spLocks/>
              </p:cNvSpPr>
              <p:nvPr/>
            </p:nvSpPr>
            <p:spPr bwMode="auto">
              <a:xfrm>
                <a:off x="2917" y="3303"/>
                <a:ext cx="94" cy="434"/>
              </a:xfrm>
              <a:custGeom>
                <a:avLst/>
                <a:gdLst>
                  <a:gd name="T0" fmla="*/ 0 w 94"/>
                  <a:gd name="T1" fmla="*/ 16 h 434"/>
                  <a:gd name="T2" fmla="*/ 90 w 94"/>
                  <a:gd name="T3" fmla="*/ 0 h 434"/>
                  <a:gd name="T4" fmla="*/ 94 w 94"/>
                  <a:gd name="T5" fmla="*/ 434 h 434"/>
                  <a:gd name="T6" fmla="*/ 6 w 94"/>
                  <a:gd name="T7" fmla="*/ 408 h 434"/>
                  <a:gd name="T8" fmla="*/ 0 w 94"/>
                  <a:gd name="T9" fmla="*/ 16 h 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434">
                    <a:moveTo>
                      <a:pt x="0" y="16"/>
                    </a:moveTo>
                    <a:lnTo>
                      <a:pt x="90" y="0"/>
                    </a:lnTo>
                    <a:lnTo>
                      <a:pt x="94" y="434"/>
                    </a:lnTo>
                    <a:lnTo>
                      <a:pt x="6" y="408"/>
                    </a:lnTo>
                    <a:lnTo>
                      <a:pt x="0" y="16"/>
                    </a:lnTo>
                    <a:close/>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66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15" name="Freeform 229"/>
              <p:cNvSpPr>
                <a:spLocks/>
              </p:cNvSpPr>
              <p:nvPr/>
            </p:nvSpPr>
            <p:spPr bwMode="auto">
              <a:xfrm>
                <a:off x="2831" y="3317"/>
                <a:ext cx="88" cy="394"/>
              </a:xfrm>
              <a:custGeom>
                <a:avLst/>
                <a:gdLst>
                  <a:gd name="T0" fmla="*/ 0 w 88"/>
                  <a:gd name="T1" fmla="*/ 16 h 394"/>
                  <a:gd name="T2" fmla="*/ 88 w 88"/>
                  <a:gd name="T3" fmla="*/ 0 h 394"/>
                  <a:gd name="T4" fmla="*/ 88 w 88"/>
                  <a:gd name="T5" fmla="*/ 394 h 394"/>
                  <a:gd name="T6" fmla="*/ 0 w 88"/>
                  <a:gd name="T7" fmla="*/ 370 h 394"/>
                  <a:gd name="T8" fmla="*/ 0 w 88"/>
                  <a:gd name="T9" fmla="*/ 16 h 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394">
                    <a:moveTo>
                      <a:pt x="0" y="16"/>
                    </a:moveTo>
                    <a:lnTo>
                      <a:pt x="88" y="0"/>
                    </a:lnTo>
                    <a:lnTo>
                      <a:pt x="88" y="394"/>
                    </a:lnTo>
                    <a:lnTo>
                      <a:pt x="0" y="370"/>
                    </a:lnTo>
                    <a:lnTo>
                      <a:pt x="0" y="16"/>
                    </a:lnTo>
                    <a:close/>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3910" name="Freeform 230"/>
            <p:cNvSpPr>
              <a:spLocks/>
            </p:cNvSpPr>
            <p:nvPr/>
          </p:nvSpPr>
          <p:spPr bwMode="auto">
            <a:xfrm>
              <a:off x="2835" y="3285"/>
              <a:ext cx="30" cy="141"/>
            </a:xfrm>
            <a:custGeom>
              <a:avLst/>
              <a:gdLst>
                <a:gd name="T0" fmla="*/ 0 w 30"/>
                <a:gd name="T1" fmla="*/ 0 h 141"/>
                <a:gd name="T2" fmla="*/ 30 w 30"/>
                <a:gd name="T3" fmla="*/ 9 h 141"/>
                <a:gd name="T4" fmla="*/ 30 w 30"/>
                <a:gd name="T5" fmla="*/ 138 h 141"/>
                <a:gd name="T6" fmla="*/ 0 w 30"/>
                <a:gd name="T7" fmla="*/ 141 h 141"/>
                <a:gd name="T8" fmla="*/ 0 w 30"/>
                <a:gd name="T9" fmla="*/ 0 h 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41">
                  <a:moveTo>
                    <a:pt x="0" y="0"/>
                  </a:moveTo>
                  <a:lnTo>
                    <a:pt x="30" y="9"/>
                  </a:lnTo>
                  <a:lnTo>
                    <a:pt x="30" y="138"/>
                  </a:lnTo>
                  <a:lnTo>
                    <a:pt x="0" y="141"/>
                  </a:lnTo>
                  <a:lnTo>
                    <a:pt x="0" y="0"/>
                  </a:lnTo>
                  <a:close/>
                </a:path>
              </a:pathLst>
            </a:custGeom>
            <a:solidFill>
              <a:schemeClr val="tx1"/>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11" name="Freeform 231"/>
            <p:cNvSpPr>
              <a:spLocks/>
            </p:cNvSpPr>
            <p:nvPr/>
          </p:nvSpPr>
          <p:spPr bwMode="auto">
            <a:xfrm>
              <a:off x="2919" y="3309"/>
              <a:ext cx="30" cy="141"/>
            </a:xfrm>
            <a:custGeom>
              <a:avLst/>
              <a:gdLst>
                <a:gd name="T0" fmla="*/ 0 w 30"/>
                <a:gd name="T1" fmla="*/ 0 h 141"/>
                <a:gd name="T2" fmla="*/ 30 w 30"/>
                <a:gd name="T3" fmla="*/ 9 h 141"/>
                <a:gd name="T4" fmla="*/ 30 w 30"/>
                <a:gd name="T5" fmla="*/ 138 h 141"/>
                <a:gd name="T6" fmla="*/ 0 w 30"/>
                <a:gd name="T7" fmla="*/ 141 h 141"/>
                <a:gd name="T8" fmla="*/ 0 w 30"/>
                <a:gd name="T9" fmla="*/ 0 h 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41">
                  <a:moveTo>
                    <a:pt x="0" y="0"/>
                  </a:moveTo>
                  <a:lnTo>
                    <a:pt x="30" y="9"/>
                  </a:lnTo>
                  <a:lnTo>
                    <a:pt x="30" y="138"/>
                  </a:lnTo>
                  <a:lnTo>
                    <a:pt x="0" y="141"/>
                  </a:lnTo>
                  <a:lnTo>
                    <a:pt x="0" y="0"/>
                  </a:lnTo>
                  <a:close/>
                </a:path>
              </a:pathLst>
            </a:custGeom>
            <a:solidFill>
              <a:schemeClr val="tx1"/>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12" name="Freeform 232"/>
            <p:cNvSpPr>
              <a:spLocks/>
            </p:cNvSpPr>
            <p:nvPr/>
          </p:nvSpPr>
          <p:spPr bwMode="auto">
            <a:xfrm>
              <a:off x="3003" y="3330"/>
              <a:ext cx="30" cy="141"/>
            </a:xfrm>
            <a:custGeom>
              <a:avLst/>
              <a:gdLst>
                <a:gd name="T0" fmla="*/ 0 w 30"/>
                <a:gd name="T1" fmla="*/ 0 h 141"/>
                <a:gd name="T2" fmla="*/ 30 w 30"/>
                <a:gd name="T3" fmla="*/ 9 h 141"/>
                <a:gd name="T4" fmla="*/ 30 w 30"/>
                <a:gd name="T5" fmla="*/ 138 h 141"/>
                <a:gd name="T6" fmla="*/ 0 w 30"/>
                <a:gd name="T7" fmla="*/ 141 h 141"/>
                <a:gd name="T8" fmla="*/ 0 w 30"/>
                <a:gd name="T9" fmla="*/ 0 h 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41">
                  <a:moveTo>
                    <a:pt x="0" y="0"/>
                  </a:moveTo>
                  <a:lnTo>
                    <a:pt x="30" y="9"/>
                  </a:lnTo>
                  <a:lnTo>
                    <a:pt x="30" y="138"/>
                  </a:lnTo>
                  <a:lnTo>
                    <a:pt x="0" y="141"/>
                  </a:lnTo>
                  <a:lnTo>
                    <a:pt x="0" y="0"/>
                  </a:lnTo>
                  <a:close/>
                </a:path>
              </a:pathLst>
            </a:custGeom>
            <a:solidFill>
              <a:schemeClr val="tx1"/>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15" name="Group 233"/>
          <p:cNvGrpSpPr>
            <a:grpSpLocks/>
          </p:cNvGrpSpPr>
          <p:nvPr/>
        </p:nvGrpSpPr>
        <p:grpSpPr bwMode="auto">
          <a:xfrm rot="5400000">
            <a:off x="1643856" y="3039269"/>
            <a:ext cx="3894138" cy="717550"/>
            <a:chOff x="1761" y="2178"/>
            <a:chExt cx="2884" cy="524"/>
          </a:xfrm>
        </p:grpSpPr>
        <p:sp>
          <p:nvSpPr>
            <p:cNvPr id="33900" name="Rectangle 234"/>
            <p:cNvSpPr>
              <a:spLocks noChangeArrowheads="1"/>
            </p:cNvSpPr>
            <p:nvPr/>
          </p:nvSpPr>
          <p:spPr bwMode="auto">
            <a:xfrm>
              <a:off x="1761" y="2629"/>
              <a:ext cx="2884" cy="73"/>
            </a:xfrm>
            <a:prstGeom prst="rect">
              <a:avLst/>
            </a:prstGeom>
            <a:solidFill>
              <a:srgbClr val="CC99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3901" name="Freeform 235"/>
            <p:cNvSpPr>
              <a:spLocks/>
            </p:cNvSpPr>
            <p:nvPr/>
          </p:nvSpPr>
          <p:spPr bwMode="auto">
            <a:xfrm>
              <a:off x="1870" y="2574"/>
              <a:ext cx="2615" cy="55"/>
            </a:xfrm>
            <a:custGeom>
              <a:avLst/>
              <a:gdLst>
                <a:gd name="T0" fmla="*/ 0 w 2615"/>
                <a:gd name="T1" fmla="*/ 55 h 55"/>
                <a:gd name="T2" fmla="*/ 71 w 2615"/>
                <a:gd name="T3" fmla="*/ 0 h 55"/>
                <a:gd name="T4" fmla="*/ 2537 w 2615"/>
                <a:gd name="T5" fmla="*/ 0 h 55"/>
                <a:gd name="T6" fmla="*/ 2615 w 2615"/>
                <a:gd name="T7" fmla="*/ 54 h 55"/>
                <a:gd name="T8" fmla="*/ 0 w 2615"/>
                <a:gd name="T9" fmla="*/ 55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15" h="55">
                  <a:moveTo>
                    <a:pt x="0" y="55"/>
                  </a:moveTo>
                  <a:lnTo>
                    <a:pt x="71" y="0"/>
                  </a:lnTo>
                  <a:lnTo>
                    <a:pt x="2537" y="0"/>
                  </a:lnTo>
                  <a:lnTo>
                    <a:pt x="2615" y="54"/>
                  </a:lnTo>
                  <a:lnTo>
                    <a:pt x="0" y="55"/>
                  </a:lnTo>
                  <a:close/>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02" name="Freeform 236"/>
            <p:cNvSpPr>
              <a:spLocks/>
            </p:cNvSpPr>
            <p:nvPr/>
          </p:nvSpPr>
          <p:spPr bwMode="auto">
            <a:xfrm>
              <a:off x="2004" y="2520"/>
              <a:ext cx="2322" cy="57"/>
            </a:xfrm>
            <a:custGeom>
              <a:avLst/>
              <a:gdLst>
                <a:gd name="T0" fmla="*/ 0 w 2322"/>
                <a:gd name="T1" fmla="*/ 54 h 57"/>
                <a:gd name="T2" fmla="*/ 66 w 2322"/>
                <a:gd name="T3" fmla="*/ 0 h 57"/>
                <a:gd name="T4" fmla="*/ 2262 w 2322"/>
                <a:gd name="T5" fmla="*/ 0 h 57"/>
                <a:gd name="T6" fmla="*/ 2322 w 2322"/>
                <a:gd name="T7" fmla="*/ 57 h 57"/>
                <a:gd name="T8" fmla="*/ 0 w 2322"/>
                <a:gd name="T9" fmla="*/ 54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22" h="57">
                  <a:moveTo>
                    <a:pt x="0" y="54"/>
                  </a:moveTo>
                  <a:lnTo>
                    <a:pt x="66" y="0"/>
                  </a:lnTo>
                  <a:lnTo>
                    <a:pt x="2262" y="0"/>
                  </a:lnTo>
                  <a:lnTo>
                    <a:pt x="2322" y="57"/>
                  </a:lnTo>
                  <a:lnTo>
                    <a:pt x="0" y="54"/>
                  </a:lnTo>
                  <a:close/>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03" name="Freeform 237"/>
            <p:cNvSpPr>
              <a:spLocks/>
            </p:cNvSpPr>
            <p:nvPr/>
          </p:nvSpPr>
          <p:spPr bwMode="auto">
            <a:xfrm>
              <a:off x="2151" y="2463"/>
              <a:ext cx="2028" cy="57"/>
            </a:xfrm>
            <a:custGeom>
              <a:avLst/>
              <a:gdLst>
                <a:gd name="T0" fmla="*/ 0 w 2028"/>
                <a:gd name="T1" fmla="*/ 57 h 57"/>
                <a:gd name="T2" fmla="*/ 72 w 2028"/>
                <a:gd name="T3" fmla="*/ 0 h 57"/>
                <a:gd name="T4" fmla="*/ 1968 w 2028"/>
                <a:gd name="T5" fmla="*/ 0 h 57"/>
                <a:gd name="T6" fmla="*/ 2028 w 2028"/>
                <a:gd name="T7" fmla="*/ 57 h 57"/>
                <a:gd name="T8" fmla="*/ 0 w 2028"/>
                <a:gd name="T9" fmla="*/ 57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28" h="57">
                  <a:moveTo>
                    <a:pt x="0" y="57"/>
                  </a:moveTo>
                  <a:lnTo>
                    <a:pt x="72" y="0"/>
                  </a:lnTo>
                  <a:lnTo>
                    <a:pt x="1968" y="0"/>
                  </a:lnTo>
                  <a:lnTo>
                    <a:pt x="2028" y="57"/>
                  </a:lnTo>
                  <a:lnTo>
                    <a:pt x="0" y="57"/>
                  </a:lnTo>
                  <a:close/>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04" name="Freeform 238"/>
            <p:cNvSpPr>
              <a:spLocks/>
            </p:cNvSpPr>
            <p:nvPr/>
          </p:nvSpPr>
          <p:spPr bwMode="auto">
            <a:xfrm>
              <a:off x="2319" y="2403"/>
              <a:ext cx="1692" cy="60"/>
            </a:xfrm>
            <a:custGeom>
              <a:avLst/>
              <a:gdLst>
                <a:gd name="T0" fmla="*/ 0 w 1692"/>
                <a:gd name="T1" fmla="*/ 60 h 60"/>
                <a:gd name="T2" fmla="*/ 69 w 1692"/>
                <a:gd name="T3" fmla="*/ 0 h 60"/>
                <a:gd name="T4" fmla="*/ 1632 w 1692"/>
                <a:gd name="T5" fmla="*/ 0 h 60"/>
                <a:gd name="T6" fmla="*/ 1692 w 1692"/>
                <a:gd name="T7" fmla="*/ 57 h 60"/>
                <a:gd name="T8" fmla="*/ 0 w 1692"/>
                <a:gd name="T9" fmla="*/ 6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2" h="60">
                  <a:moveTo>
                    <a:pt x="0" y="60"/>
                  </a:moveTo>
                  <a:lnTo>
                    <a:pt x="69" y="0"/>
                  </a:lnTo>
                  <a:lnTo>
                    <a:pt x="1632" y="0"/>
                  </a:lnTo>
                  <a:lnTo>
                    <a:pt x="1692" y="57"/>
                  </a:lnTo>
                  <a:lnTo>
                    <a:pt x="0" y="60"/>
                  </a:lnTo>
                  <a:close/>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05" name="Freeform 239"/>
            <p:cNvSpPr>
              <a:spLocks/>
            </p:cNvSpPr>
            <p:nvPr/>
          </p:nvSpPr>
          <p:spPr bwMode="auto">
            <a:xfrm>
              <a:off x="2487" y="2346"/>
              <a:ext cx="1374" cy="60"/>
            </a:xfrm>
            <a:custGeom>
              <a:avLst/>
              <a:gdLst>
                <a:gd name="T0" fmla="*/ 0 w 1374"/>
                <a:gd name="T1" fmla="*/ 60 h 60"/>
                <a:gd name="T2" fmla="*/ 69 w 1374"/>
                <a:gd name="T3" fmla="*/ 3 h 60"/>
                <a:gd name="T4" fmla="*/ 1314 w 1374"/>
                <a:gd name="T5" fmla="*/ 0 h 60"/>
                <a:gd name="T6" fmla="*/ 1374 w 1374"/>
                <a:gd name="T7" fmla="*/ 57 h 60"/>
                <a:gd name="T8" fmla="*/ 0 w 1374"/>
                <a:gd name="T9" fmla="*/ 6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4" h="60">
                  <a:moveTo>
                    <a:pt x="0" y="60"/>
                  </a:moveTo>
                  <a:lnTo>
                    <a:pt x="69" y="3"/>
                  </a:lnTo>
                  <a:lnTo>
                    <a:pt x="1314" y="0"/>
                  </a:lnTo>
                  <a:lnTo>
                    <a:pt x="1374" y="57"/>
                  </a:lnTo>
                  <a:lnTo>
                    <a:pt x="0" y="60"/>
                  </a:lnTo>
                  <a:close/>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06" name="Freeform 240"/>
            <p:cNvSpPr>
              <a:spLocks/>
            </p:cNvSpPr>
            <p:nvPr/>
          </p:nvSpPr>
          <p:spPr bwMode="auto">
            <a:xfrm>
              <a:off x="2643" y="2292"/>
              <a:ext cx="1071" cy="60"/>
            </a:xfrm>
            <a:custGeom>
              <a:avLst/>
              <a:gdLst>
                <a:gd name="T0" fmla="*/ 0 w 1071"/>
                <a:gd name="T1" fmla="*/ 60 h 60"/>
                <a:gd name="T2" fmla="*/ 66 w 1071"/>
                <a:gd name="T3" fmla="*/ 0 h 60"/>
                <a:gd name="T4" fmla="*/ 1011 w 1071"/>
                <a:gd name="T5" fmla="*/ 0 h 60"/>
                <a:gd name="T6" fmla="*/ 1071 w 1071"/>
                <a:gd name="T7" fmla="*/ 57 h 60"/>
                <a:gd name="T8" fmla="*/ 0 w 1071"/>
                <a:gd name="T9" fmla="*/ 6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1" h="60">
                  <a:moveTo>
                    <a:pt x="0" y="60"/>
                  </a:moveTo>
                  <a:lnTo>
                    <a:pt x="66" y="0"/>
                  </a:lnTo>
                  <a:lnTo>
                    <a:pt x="1011" y="0"/>
                  </a:lnTo>
                  <a:lnTo>
                    <a:pt x="1071" y="57"/>
                  </a:lnTo>
                  <a:lnTo>
                    <a:pt x="0" y="60"/>
                  </a:lnTo>
                  <a:close/>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07" name="Freeform 241"/>
            <p:cNvSpPr>
              <a:spLocks/>
            </p:cNvSpPr>
            <p:nvPr/>
          </p:nvSpPr>
          <p:spPr bwMode="auto">
            <a:xfrm>
              <a:off x="2775" y="2229"/>
              <a:ext cx="783" cy="63"/>
            </a:xfrm>
            <a:custGeom>
              <a:avLst/>
              <a:gdLst>
                <a:gd name="T0" fmla="*/ 0 w 783"/>
                <a:gd name="T1" fmla="*/ 60 h 63"/>
                <a:gd name="T2" fmla="*/ 72 w 783"/>
                <a:gd name="T3" fmla="*/ 0 h 63"/>
                <a:gd name="T4" fmla="*/ 723 w 783"/>
                <a:gd name="T5" fmla="*/ 6 h 63"/>
                <a:gd name="T6" fmla="*/ 783 w 783"/>
                <a:gd name="T7" fmla="*/ 63 h 63"/>
                <a:gd name="T8" fmla="*/ 0 w 783"/>
                <a:gd name="T9" fmla="*/ 6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3" h="63">
                  <a:moveTo>
                    <a:pt x="0" y="60"/>
                  </a:moveTo>
                  <a:lnTo>
                    <a:pt x="72" y="0"/>
                  </a:lnTo>
                  <a:lnTo>
                    <a:pt x="723" y="6"/>
                  </a:lnTo>
                  <a:lnTo>
                    <a:pt x="783" y="63"/>
                  </a:lnTo>
                  <a:lnTo>
                    <a:pt x="0" y="60"/>
                  </a:lnTo>
                  <a:close/>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08" name="Freeform 242"/>
            <p:cNvSpPr>
              <a:spLocks/>
            </p:cNvSpPr>
            <p:nvPr/>
          </p:nvSpPr>
          <p:spPr bwMode="auto">
            <a:xfrm>
              <a:off x="2871" y="2178"/>
              <a:ext cx="543" cy="57"/>
            </a:xfrm>
            <a:custGeom>
              <a:avLst/>
              <a:gdLst>
                <a:gd name="T0" fmla="*/ 0 w 543"/>
                <a:gd name="T1" fmla="*/ 57 h 57"/>
                <a:gd name="T2" fmla="*/ 63 w 543"/>
                <a:gd name="T3" fmla="*/ 3 h 57"/>
                <a:gd name="T4" fmla="*/ 483 w 543"/>
                <a:gd name="T5" fmla="*/ 0 h 57"/>
                <a:gd name="T6" fmla="*/ 543 w 543"/>
                <a:gd name="T7" fmla="*/ 57 h 57"/>
                <a:gd name="T8" fmla="*/ 0 w 543"/>
                <a:gd name="T9" fmla="*/ 57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 h="57">
                  <a:moveTo>
                    <a:pt x="0" y="57"/>
                  </a:moveTo>
                  <a:lnTo>
                    <a:pt x="63" y="3"/>
                  </a:lnTo>
                  <a:lnTo>
                    <a:pt x="483" y="0"/>
                  </a:lnTo>
                  <a:lnTo>
                    <a:pt x="543" y="57"/>
                  </a:lnTo>
                  <a:lnTo>
                    <a:pt x="0" y="57"/>
                  </a:lnTo>
                  <a:close/>
                </a:path>
              </a:pathLst>
            </a:custGeom>
            <a:solidFill>
              <a:srgbClr val="CC99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16" name="Group 243"/>
          <p:cNvGrpSpPr>
            <a:grpSpLocks/>
          </p:cNvGrpSpPr>
          <p:nvPr/>
        </p:nvGrpSpPr>
        <p:grpSpPr bwMode="auto">
          <a:xfrm>
            <a:off x="3433763" y="3149600"/>
            <a:ext cx="2160587" cy="552450"/>
            <a:chOff x="2379" y="2057"/>
            <a:chExt cx="1241" cy="364"/>
          </a:xfrm>
        </p:grpSpPr>
        <p:grpSp>
          <p:nvGrpSpPr>
            <p:cNvPr id="33828" name="Group 244"/>
            <p:cNvGrpSpPr>
              <a:grpSpLocks/>
            </p:cNvGrpSpPr>
            <p:nvPr/>
          </p:nvGrpSpPr>
          <p:grpSpPr bwMode="auto">
            <a:xfrm rot="-488848">
              <a:off x="3427" y="2206"/>
              <a:ext cx="193" cy="198"/>
              <a:chOff x="3699" y="2808"/>
              <a:chExt cx="522" cy="465"/>
            </a:xfrm>
          </p:grpSpPr>
          <p:sp>
            <p:nvSpPr>
              <p:cNvPr id="33895" name="Oval 245"/>
              <p:cNvSpPr>
                <a:spLocks noChangeArrowheads="1"/>
              </p:cNvSpPr>
              <p:nvPr/>
            </p:nvSpPr>
            <p:spPr bwMode="auto">
              <a:xfrm>
                <a:off x="3699" y="2808"/>
                <a:ext cx="219" cy="19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3896" name="Oval 246"/>
              <p:cNvSpPr>
                <a:spLocks noChangeArrowheads="1"/>
              </p:cNvSpPr>
              <p:nvPr/>
            </p:nvSpPr>
            <p:spPr bwMode="auto">
              <a:xfrm>
                <a:off x="3834" y="2910"/>
                <a:ext cx="387" cy="363"/>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3897" name="Freeform 247"/>
              <p:cNvSpPr>
                <a:spLocks/>
              </p:cNvSpPr>
              <p:nvPr/>
            </p:nvSpPr>
            <p:spPr bwMode="auto">
              <a:xfrm>
                <a:off x="3702" y="2824"/>
                <a:ext cx="429" cy="392"/>
              </a:xfrm>
              <a:custGeom>
                <a:avLst/>
                <a:gdLst>
                  <a:gd name="T0" fmla="*/ 0 w 429"/>
                  <a:gd name="T1" fmla="*/ 116 h 392"/>
                  <a:gd name="T2" fmla="*/ 50 w 429"/>
                  <a:gd name="T3" fmla="*/ 202 h 392"/>
                  <a:gd name="T4" fmla="*/ 186 w 429"/>
                  <a:gd name="T5" fmla="*/ 392 h 392"/>
                  <a:gd name="T6" fmla="*/ 429 w 429"/>
                  <a:gd name="T7" fmla="*/ 117 h 392"/>
                  <a:gd name="T8" fmla="*/ 162 w 429"/>
                  <a:gd name="T9" fmla="*/ 0 h 392"/>
                  <a:gd name="T10" fmla="*/ 0 w 429"/>
                  <a:gd name="T11" fmla="*/ 116 h 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9" h="392">
                    <a:moveTo>
                      <a:pt x="0" y="116"/>
                    </a:moveTo>
                    <a:lnTo>
                      <a:pt x="50" y="202"/>
                    </a:lnTo>
                    <a:lnTo>
                      <a:pt x="186" y="392"/>
                    </a:lnTo>
                    <a:lnTo>
                      <a:pt x="429" y="117"/>
                    </a:lnTo>
                    <a:lnTo>
                      <a:pt x="162" y="0"/>
                    </a:lnTo>
                    <a:lnTo>
                      <a:pt x="0" y="116"/>
                    </a:lnTo>
                    <a:close/>
                  </a:path>
                </a:pathLst>
              </a:custGeom>
              <a:solidFill>
                <a:srgbClr val="FFFF00"/>
              </a:solidFill>
              <a:ln>
                <a:noFill/>
              </a:ln>
              <a:effectLst/>
              <a:extLst>
                <a:ext uri="{91240B29-F687-4F45-9708-019B960494DF}">
                  <a14:hiddenLine xmlns:a14="http://schemas.microsoft.com/office/drawing/2010/main" w="12700" cap="flat" cmpd="sng">
                    <a:solidFill>
                      <a:srgbClr val="FFFF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98" name="Freeform 248"/>
              <p:cNvSpPr>
                <a:spLocks/>
              </p:cNvSpPr>
              <p:nvPr/>
            </p:nvSpPr>
            <p:spPr bwMode="auto">
              <a:xfrm>
                <a:off x="3704" y="2942"/>
                <a:ext cx="176" cy="270"/>
              </a:xfrm>
              <a:custGeom>
                <a:avLst/>
                <a:gdLst>
                  <a:gd name="T0" fmla="*/ 0 w 176"/>
                  <a:gd name="T1" fmla="*/ 0 h 274"/>
                  <a:gd name="T2" fmla="*/ 176 w 176"/>
                  <a:gd name="T3" fmla="*/ 246 h 274"/>
                  <a:gd name="T4" fmla="*/ 0 60000 65536"/>
                  <a:gd name="T5" fmla="*/ 0 60000 65536"/>
                </a:gdLst>
                <a:ahLst/>
                <a:cxnLst>
                  <a:cxn ang="T4">
                    <a:pos x="T0" y="T1"/>
                  </a:cxn>
                  <a:cxn ang="T5">
                    <a:pos x="T2" y="T3"/>
                  </a:cxn>
                </a:cxnLst>
                <a:rect l="0" t="0" r="r" b="b"/>
                <a:pathLst>
                  <a:path w="176" h="274">
                    <a:moveTo>
                      <a:pt x="0" y="0"/>
                    </a:moveTo>
                    <a:lnTo>
                      <a:pt x="176" y="274"/>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99" name="Line 249"/>
              <p:cNvSpPr>
                <a:spLocks noChangeShapeType="1"/>
              </p:cNvSpPr>
              <p:nvPr/>
            </p:nvSpPr>
            <p:spPr bwMode="auto">
              <a:xfrm>
                <a:off x="3863" y="2819"/>
                <a:ext cx="264" cy="1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29" name="Group 250"/>
            <p:cNvGrpSpPr>
              <a:grpSpLocks/>
            </p:cNvGrpSpPr>
            <p:nvPr/>
          </p:nvGrpSpPr>
          <p:grpSpPr bwMode="auto">
            <a:xfrm>
              <a:off x="3319" y="2218"/>
              <a:ext cx="193" cy="198"/>
              <a:chOff x="3699" y="2808"/>
              <a:chExt cx="522" cy="465"/>
            </a:xfrm>
          </p:grpSpPr>
          <p:sp>
            <p:nvSpPr>
              <p:cNvPr id="33890" name="Oval 251"/>
              <p:cNvSpPr>
                <a:spLocks noChangeArrowheads="1"/>
              </p:cNvSpPr>
              <p:nvPr/>
            </p:nvSpPr>
            <p:spPr bwMode="auto">
              <a:xfrm>
                <a:off x="3699" y="2808"/>
                <a:ext cx="219" cy="19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3891" name="Oval 252"/>
              <p:cNvSpPr>
                <a:spLocks noChangeArrowheads="1"/>
              </p:cNvSpPr>
              <p:nvPr/>
            </p:nvSpPr>
            <p:spPr bwMode="auto">
              <a:xfrm>
                <a:off x="3834" y="2910"/>
                <a:ext cx="387" cy="363"/>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3892" name="Freeform 253"/>
              <p:cNvSpPr>
                <a:spLocks/>
              </p:cNvSpPr>
              <p:nvPr/>
            </p:nvSpPr>
            <p:spPr bwMode="auto">
              <a:xfrm>
                <a:off x="3702" y="2824"/>
                <a:ext cx="429" cy="392"/>
              </a:xfrm>
              <a:custGeom>
                <a:avLst/>
                <a:gdLst>
                  <a:gd name="T0" fmla="*/ 0 w 429"/>
                  <a:gd name="T1" fmla="*/ 116 h 392"/>
                  <a:gd name="T2" fmla="*/ 50 w 429"/>
                  <a:gd name="T3" fmla="*/ 202 h 392"/>
                  <a:gd name="T4" fmla="*/ 186 w 429"/>
                  <a:gd name="T5" fmla="*/ 392 h 392"/>
                  <a:gd name="T6" fmla="*/ 429 w 429"/>
                  <a:gd name="T7" fmla="*/ 117 h 392"/>
                  <a:gd name="T8" fmla="*/ 162 w 429"/>
                  <a:gd name="T9" fmla="*/ 0 h 392"/>
                  <a:gd name="T10" fmla="*/ 0 w 429"/>
                  <a:gd name="T11" fmla="*/ 116 h 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9" h="392">
                    <a:moveTo>
                      <a:pt x="0" y="116"/>
                    </a:moveTo>
                    <a:lnTo>
                      <a:pt x="50" y="202"/>
                    </a:lnTo>
                    <a:lnTo>
                      <a:pt x="186" y="392"/>
                    </a:lnTo>
                    <a:lnTo>
                      <a:pt x="429" y="117"/>
                    </a:lnTo>
                    <a:lnTo>
                      <a:pt x="162" y="0"/>
                    </a:lnTo>
                    <a:lnTo>
                      <a:pt x="0" y="116"/>
                    </a:lnTo>
                    <a:close/>
                  </a:path>
                </a:pathLst>
              </a:custGeom>
              <a:solidFill>
                <a:srgbClr val="FFFF00"/>
              </a:solidFill>
              <a:ln>
                <a:noFill/>
              </a:ln>
              <a:effectLst/>
              <a:extLst>
                <a:ext uri="{91240B29-F687-4F45-9708-019B960494DF}">
                  <a14:hiddenLine xmlns:a14="http://schemas.microsoft.com/office/drawing/2010/main" w="12700" cap="flat" cmpd="sng">
                    <a:solidFill>
                      <a:srgbClr val="FFFF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93" name="Freeform 254"/>
              <p:cNvSpPr>
                <a:spLocks/>
              </p:cNvSpPr>
              <p:nvPr/>
            </p:nvSpPr>
            <p:spPr bwMode="auto">
              <a:xfrm>
                <a:off x="3704" y="2942"/>
                <a:ext cx="176" cy="270"/>
              </a:xfrm>
              <a:custGeom>
                <a:avLst/>
                <a:gdLst>
                  <a:gd name="T0" fmla="*/ 0 w 176"/>
                  <a:gd name="T1" fmla="*/ 0 h 274"/>
                  <a:gd name="T2" fmla="*/ 176 w 176"/>
                  <a:gd name="T3" fmla="*/ 246 h 274"/>
                  <a:gd name="T4" fmla="*/ 0 60000 65536"/>
                  <a:gd name="T5" fmla="*/ 0 60000 65536"/>
                </a:gdLst>
                <a:ahLst/>
                <a:cxnLst>
                  <a:cxn ang="T4">
                    <a:pos x="T0" y="T1"/>
                  </a:cxn>
                  <a:cxn ang="T5">
                    <a:pos x="T2" y="T3"/>
                  </a:cxn>
                </a:cxnLst>
                <a:rect l="0" t="0" r="r" b="b"/>
                <a:pathLst>
                  <a:path w="176" h="274">
                    <a:moveTo>
                      <a:pt x="0" y="0"/>
                    </a:moveTo>
                    <a:lnTo>
                      <a:pt x="176" y="274"/>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94" name="Line 255"/>
              <p:cNvSpPr>
                <a:spLocks noChangeShapeType="1"/>
              </p:cNvSpPr>
              <p:nvPr/>
            </p:nvSpPr>
            <p:spPr bwMode="auto">
              <a:xfrm>
                <a:off x="3863" y="2819"/>
                <a:ext cx="264" cy="1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30" name="Group 256"/>
            <p:cNvGrpSpPr>
              <a:grpSpLocks/>
            </p:cNvGrpSpPr>
            <p:nvPr/>
          </p:nvGrpSpPr>
          <p:grpSpPr bwMode="auto">
            <a:xfrm rot="460988">
              <a:off x="3219" y="2206"/>
              <a:ext cx="194" cy="198"/>
              <a:chOff x="3699" y="2808"/>
              <a:chExt cx="522" cy="465"/>
            </a:xfrm>
          </p:grpSpPr>
          <p:sp>
            <p:nvSpPr>
              <p:cNvPr id="33885" name="Oval 257"/>
              <p:cNvSpPr>
                <a:spLocks noChangeArrowheads="1"/>
              </p:cNvSpPr>
              <p:nvPr/>
            </p:nvSpPr>
            <p:spPr bwMode="auto">
              <a:xfrm>
                <a:off x="3699" y="2808"/>
                <a:ext cx="219" cy="19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3886" name="Oval 258"/>
              <p:cNvSpPr>
                <a:spLocks noChangeArrowheads="1"/>
              </p:cNvSpPr>
              <p:nvPr/>
            </p:nvSpPr>
            <p:spPr bwMode="auto">
              <a:xfrm>
                <a:off x="3834" y="2910"/>
                <a:ext cx="387" cy="363"/>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3887" name="Freeform 259"/>
              <p:cNvSpPr>
                <a:spLocks/>
              </p:cNvSpPr>
              <p:nvPr/>
            </p:nvSpPr>
            <p:spPr bwMode="auto">
              <a:xfrm>
                <a:off x="3702" y="2824"/>
                <a:ext cx="429" cy="392"/>
              </a:xfrm>
              <a:custGeom>
                <a:avLst/>
                <a:gdLst>
                  <a:gd name="T0" fmla="*/ 0 w 429"/>
                  <a:gd name="T1" fmla="*/ 116 h 392"/>
                  <a:gd name="T2" fmla="*/ 50 w 429"/>
                  <a:gd name="T3" fmla="*/ 202 h 392"/>
                  <a:gd name="T4" fmla="*/ 186 w 429"/>
                  <a:gd name="T5" fmla="*/ 392 h 392"/>
                  <a:gd name="T6" fmla="*/ 429 w 429"/>
                  <a:gd name="T7" fmla="*/ 117 h 392"/>
                  <a:gd name="T8" fmla="*/ 162 w 429"/>
                  <a:gd name="T9" fmla="*/ 0 h 392"/>
                  <a:gd name="T10" fmla="*/ 0 w 429"/>
                  <a:gd name="T11" fmla="*/ 116 h 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9" h="392">
                    <a:moveTo>
                      <a:pt x="0" y="116"/>
                    </a:moveTo>
                    <a:lnTo>
                      <a:pt x="50" y="202"/>
                    </a:lnTo>
                    <a:lnTo>
                      <a:pt x="186" y="392"/>
                    </a:lnTo>
                    <a:lnTo>
                      <a:pt x="429" y="117"/>
                    </a:lnTo>
                    <a:lnTo>
                      <a:pt x="162" y="0"/>
                    </a:lnTo>
                    <a:lnTo>
                      <a:pt x="0" y="116"/>
                    </a:lnTo>
                    <a:close/>
                  </a:path>
                </a:pathLst>
              </a:custGeom>
              <a:solidFill>
                <a:srgbClr val="FFFF00"/>
              </a:solidFill>
              <a:ln>
                <a:noFill/>
              </a:ln>
              <a:effectLst/>
              <a:extLst>
                <a:ext uri="{91240B29-F687-4F45-9708-019B960494DF}">
                  <a14:hiddenLine xmlns:a14="http://schemas.microsoft.com/office/drawing/2010/main" w="12700" cap="flat" cmpd="sng">
                    <a:solidFill>
                      <a:srgbClr val="FFFF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88" name="Freeform 260"/>
              <p:cNvSpPr>
                <a:spLocks/>
              </p:cNvSpPr>
              <p:nvPr/>
            </p:nvSpPr>
            <p:spPr bwMode="auto">
              <a:xfrm>
                <a:off x="3704" y="2942"/>
                <a:ext cx="176" cy="270"/>
              </a:xfrm>
              <a:custGeom>
                <a:avLst/>
                <a:gdLst>
                  <a:gd name="T0" fmla="*/ 0 w 176"/>
                  <a:gd name="T1" fmla="*/ 0 h 274"/>
                  <a:gd name="T2" fmla="*/ 176 w 176"/>
                  <a:gd name="T3" fmla="*/ 246 h 274"/>
                  <a:gd name="T4" fmla="*/ 0 60000 65536"/>
                  <a:gd name="T5" fmla="*/ 0 60000 65536"/>
                </a:gdLst>
                <a:ahLst/>
                <a:cxnLst>
                  <a:cxn ang="T4">
                    <a:pos x="T0" y="T1"/>
                  </a:cxn>
                  <a:cxn ang="T5">
                    <a:pos x="T2" y="T3"/>
                  </a:cxn>
                </a:cxnLst>
                <a:rect l="0" t="0" r="r" b="b"/>
                <a:pathLst>
                  <a:path w="176" h="274">
                    <a:moveTo>
                      <a:pt x="0" y="0"/>
                    </a:moveTo>
                    <a:lnTo>
                      <a:pt x="176" y="274"/>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89" name="Line 261"/>
              <p:cNvSpPr>
                <a:spLocks noChangeShapeType="1"/>
              </p:cNvSpPr>
              <p:nvPr/>
            </p:nvSpPr>
            <p:spPr bwMode="auto">
              <a:xfrm>
                <a:off x="3863" y="2819"/>
                <a:ext cx="264" cy="1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31" name="Group 262"/>
            <p:cNvGrpSpPr>
              <a:grpSpLocks/>
            </p:cNvGrpSpPr>
            <p:nvPr/>
          </p:nvGrpSpPr>
          <p:grpSpPr bwMode="auto">
            <a:xfrm>
              <a:off x="3109" y="2189"/>
              <a:ext cx="194" cy="227"/>
              <a:chOff x="3109" y="2173"/>
              <a:chExt cx="194" cy="219"/>
            </a:xfrm>
          </p:grpSpPr>
          <p:sp>
            <p:nvSpPr>
              <p:cNvPr id="33880" name="Oval 263"/>
              <p:cNvSpPr>
                <a:spLocks noChangeArrowheads="1"/>
              </p:cNvSpPr>
              <p:nvPr/>
            </p:nvSpPr>
            <p:spPr bwMode="auto">
              <a:xfrm rot="790004">
                <a:off x="3113" y="2173"/>
                <a:ext cx="93" cy="10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3881" name="Oval 264"/>
              <p:cNvSpPr>
                <a:spLocks noChangeArrowheads="1"/>
              </p:cNvSpPr>
              <p:nvPr/>
            </p:nvSpPr>
            <p:spPr bwMode="auto">
              <a:xfrm rot="790004">
                <a:off x="3160" y="2238"/>
                <a:ext cx="143" cy="154"/>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3882" name="Freeform 265"/>
              <p:cNvSpPr>
                <a:spLocks/>
              </p:cNvSpPr>
              <p:nvPr/>
            </p:nvSpPr>
            <p:spPr bwMode="auto">
              <a:xfrm>
                <a:off x="3113" y="2189"/>
                <a:ext cx="169" cy="153"/>
              </a:xfrm>
              <a:custGeom>
                <a:avLst/>
                <a:gdLst>
                  <a:gd name="T0" fmla="*/ 0 w 169"/>
                  <a:gd name="T1" fmla="*/ 28 h 153"/>
                  <a:gd name="T2" fmla="*/ 11 w 169"/>
                  <a:gd name="T3" fmla="*/ 69 h 153"/>
                  <a:gd name="T4" fmla="*/ 55 w 169"/>
                  <a:gd name="T5" fmla="*/ 153 h 153"/>
                  <a:gd name="T6" fmla="*/ 169 w 169"/>
                  <a:gd name="T7" fmla="*/ 75 h 153"/>
                  <a:gd name="T8" fmla="*/ 79 w 169"/>
                  <a:gd name="T9" fmla="*/ 0 h 153"/>
                  <a:gd name="T10" fmla="*/ 0 w 169"/>
                  <a:gd name="T11" fmla="*/ 28 h 1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9" h="153">
                    <a:moveTo>
                      <a:pt x="0" y="28"/>
                    </a:moveTo>
                    <a:lnTo>
                      <a:pt x="11" y="69"/>
                    </a:lnTo>
                    <a:lnTo>
                      <a:pt x="55" y="153"/>
                    </a:lnTo>
                    <a:lnTo>
                      <a:pt x="169" y="75"/>
                    </a:lnTo>
                    <a:lnTo>
                      <a:pt x="79" y="0"/>
                    </a:lnTo>
                    <a:lnTo>
                      <a:pt x="0" y="28"/>
                    </a:lnTo>
                    <a:close/>
                  </a:path>
                </a:pathLst>
              </a:custGeom>
              <a:solidFill>
                <a:srgbClr val="FFFF00"/>
              </a:solidFill>
              <a:ln>
                <a:noFill/>
              </a:ln>
              <a:effectLst/>
              <a:extLst>
                <a:ext uri="{91240B29-F687-4F45-9708-019B960494DF}">
                  <a14:hiddenLine xmlns:a14="http://schemas.microsoft.com/office/drawing/2010/main" w="12700" cap="flat" cmpd="sng">
                    <a:solidFill>
                      <a:srgbClr val="FFFF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83" name="Freeform 266"/>
              <p:cNvSpPr>
                <a:spLocks/>
              </p:cNvSpPr>
              <p:nvPr/>
            </p:nvSpPr>
            <p:spPr bwMode="auto">
              <a:xfrm rot="790004">
                <a:off x="3109" y="2256"/>
                <a:ext cx="68" cy="85"/>
              </a:xfrm>
              <a:custGeom>
                <a:avLst/>
                <a:gdLst>
                  <a:gd name="T0" fmla="*/ 0 w 176"/>
                  <a:gd name="T1" fmla="*/ 0 h 274"/>
                  <a:gd name="T2" fmla="*/ 0 w 176"/>
                  <a:gd name="T3" fmla="*/ 0 h 274"/>
                  <a:gd name="T4" fmla="*/ 0 60000 65536"/>
                  <a:gd name="T5" fmla="*/ 0 60000 65536"/>
                </a:gdLst>
                <a:ahLst/>
                <a:cxnLst>
                  <a:cxn ang="T4">
                    <a:pos x="T0" y="T1"/>
                  </a:cxn>
                  <a:cxn ang="T5">
                    <a:pos x="T2" y="T3"/>
                  </a:cxn>
                </a:cxnLst>
                <a:rect l="0" t="0" r="r" b="b"/>
                <a:pathLst>
                  <a:path w="176" h="274">
                    <a:moveTo>
                      <a:pt x="0" y="0"/>
                    </a:moveTo>
                    <a:lnTo>
                      <a:pt x="176" y="274"/>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84" name="Line 267"/>
              <p:cNvSpPr>
                <a:spLocks noChangeShapeType="1"/>
              </p:cNvSpPr>
              <p:nvPr/>
            </p:nvSpPr>
            <p:spPr bwMode="auto">
              <a:xfrm rot="790004">
                <a:off x="3188" y="2199"/>
                <a:ext cx="97" cy="4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32" name="Group 268"/>
            <p:cNvGrpSpPr>
              <a:grpSpLocks/>
            </p:cNvGrpSpPr>
            <p:nvPr/>
          </p:nvGrpSpPr>
          <p:grpSpPr bwMode="auto">
            <a:xfrm rot="360540">
              <a:off x="2996" y="2179"/>
              <a:ext cx="200" cy="228"/>
              <a:chOff x="2996" y="2168"/>
              <a:chExt cx="200" cy="228"/>
            </a:xfrm>
          </p:grpSpPr>
          <p:sp>
            <p:nvSpPr>
              <p:cNvPr id="33875" name="Oval 269"/>
              <p:cNvSpPr>
                <a:spLocks noChangeArrowheads="1"/>
              </p:cNvSpPr>
              <p:nvPr/>
            </p:nvSpPr>
            <p:spPr bwMode="auto">
              <a:xfrm rot="1376295">
                <a:off x="3013" y="2168"/>
                <a:ext cx="93" cy="10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3876" name="Oval 270"/>
              <p:cNvSpPr>
                <a:spLocks noChangeArrowheads="1"/>
              </p:cNvSpPr>
              <p:nvPr/>
            </p:nvSpPr>
            <p:spPr bwMode="auto">
              <a:xfrm rot="1376295">
                <a:off x="3053" y="2242"/>
                <a:ext cx="143" cy="154"/>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3877" name="Freeform 271"/>
              <p:cNvSpPr>
                <a:spLocks/>
              </p:cNvSpPr>
              <p:nvPr/>
            </p:nvSpPr>
            <p:spPr bwMode="auto">
              <a:xfrm>
                <a:off x="3014" y="2190"/>
                <a:ext cx="164" cy="147"/>
              </a:xfrm>
              <a:custGeom>
                <a:avLst/>
                <a:gdLst>
                  <a:gd name="T0" fmla="*/ 0 w 164"/>
                  <a:gd name="T1" fmla="*/ 15 h 147"/>
                  <a:gd name="T2" fmla="*/ 4 w 164"/>
                  <a:gd name="T3" fmla="*/ 56 h 147"/>
                  <a:gd name="T4" fmla="*/ 34 w 164"/>
                  <a:gd name="T5" fmla="*/ 147 h 147"/>
                  <a:gd name="T6" fmla="*/ 164 w 164"/>
                  <a:gd name="T7" fmla="*/ 84 h 147"/>
                  <a:gd name="T8" fmla="*/ 83 w 164"/>
                  <a:gd name="T9" fmla="*/ 0 h 147"/>
                  <a:gd name="T10" fmla="*/ 0 w 164"/>
                  <a:gd name="T11" fmla="*/ 15 h 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47">
                    <a:moveTo>
                      <a:pt x="0" y="15"/>
                    </a:moveTo>
                    <a:lnTo>
                      <a:pt x="4" y="56"/>
                    </a:lnTo>
                    <a:lnTo>
                      <a:pt x="34" y="147"/>
                    </a:lnTo>
                    <a:lnTo>
                      <a:pt x="164" y="84"/>
                    </a:lnTo>
                    <a:lnTo>
                      <a:pt x="83" y="0"/>
                    </a:lnTo>
                    <a:lnTo>
                      <a:pt x="0" y="15"/>
                    </a:lnTo>
                    <a:close/>
                  </a:path>
                </a:pathLst>
              </a:custGeom>
              <a:solidFill>
                <a:srgbClr val="FFFF00"/>
              </a:solidFill>
              <a:ln>
                <a:noFill/>
              </a:ln>
              <a:effectLst/>
              <a:extLst>
                <a:ext uri="{91240B29-F687-4F45-9708-019B960494DF}">
                  <a14:hiddenLine xmlns:a14="http://schemas.microsoft.com/office/drawing/2010/main" w="12700" cap="flat" cmpd="sng">
                    <a:solidFill>
                      <a:srgbClr val="FFFF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78" name="Freeform 272"/>
              <p:cNvSpPr>
                <a:spLocks/>
              </p:cNvSpPr>
              <p:nvPr/>
            </p:nvSpPr>
            <p:spPr bwMode="auto">
              <a:xfrm rot="1376295">
                <a:off x="2996" y="2247"/>
                <a:ext cx="68" cy="85"/>
              </a:xfrm>
              <a:custGeom>
                <a:avLst/>
                <a:gdLst>
                  <a:gd name="T0" fmla="*/ 0 w 176"/>
                  <a:gd name="T1" fmla="*/ 0 h 274"/>
                  <a:gd name="T2" fmla="*/ 0 w 176"/>
                  <a:gd name="T3" fmla="*/ 0 h 274"/>
                  <a:gd name="T4" fmla="*/ 0 60000 65536"/>
                  <a:gd name="T5" fmla="*/ 0 60000 65536"/>
                </a:gdLst>
                <a:ahLst/>
                <a:cxnLst>
                  <a:cxn ang="T4">
                    <a:pos x="T0" y="T1"/>
                  </a:cxn>
                  <a:cxn ang="T5">
                    <a:pos x="T2" y="T3"/>
                  </a:cxn>
                </a:cxnLst>
                <a:rect l="0" t="0" r="r" b="b"/>
                <a:pathLst>
                  <a:path w="176" h="274">
                    <a:moveTo>
                      <a:pt x="0" y="0"/>
                    </a:moveTo>
                    <a:lnTo>
                      <a:pt x="176" y="274"/>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79" name="Line 273"/>
              <p:cNvSpPr>
                <a:spLocks noChangeShapeType="1"/>
              </p:cNvSpPr>
              <p:nvPr/>
            </p:nvSpPr>
            <p:spPr bwMode="auto">
              <a:xfrm rot="1376295">
                <a:off x="3088" y="2209"/>
                <a:ext cx="107" cy="4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33" name="Group 274"/>
            <p:cNvGrpSpPr>
              <a:grpSpLocks/>
            </p:cNvGrpSpPr>
            <p:nvPr/>
          </p:nvGrpSpPr>
          <p:grpSpPr bwMode="auto">
            <a:xfrm>
              <a:off x="2918" y="2165"/>
              <a:ext cx="192" cy="251"/>
              <a:chOff x="2914" y="2153"/>
              <a:chExt cx="192" cy="251"/>
            </a:xfrm>
          </p:grpSpPr>
          <p:sp>
            <p:nvSpPr>
              <p:cNvPr id="33870" name="Oval 275"/>
              <p:cNvSpPr>
                <a:spLocks noChangeArrowheads="1"/>
              </p:cNvSpPr>
              <p:nvPr/>
            </p:nvSpPr>
            <p:spPr bwMode="auto">
              <a:xfrm rot="1774411">
                <a:off x="2940" y="2153"/>
                <a:ext cx="96" cy="126"/>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3871" name="Oval 276"/>
              <p:cNvSpPr>
                <a:spLocks noChangeArrowheads="1"/>
              </p:cNvSpPr>
              <p:nvPr/>
            </p:nvSpPr>
            <p:spPr bwMode="auto">
              <a:xfrm rot="1774411">
                <a:off x="2962" y="2249"/>
                <a:ext cx="127" cy="155"/>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3872" name="Freeform 277"/>
              <p:cNvSpPr>
                <a:spLocks/>
              </p:cNvSpPr>
              <p:nvPr/>
            </p:nvSpPr>
            <p:spPr bwMode="auto">
              <a:xfrm>
                <a:off x="2945" y="2187"/>
                <a:ext cx="137" cy="151"/>
              </a:xfrm>
              <a:custGeom>
                <a:avLst/>
                <a:gdLst>
                  <a:gd name="T0" fmla="*/ 7 w 137"/>
                  <a:gd name="T1" fmla="*/ 18 h 151"/>
                  <a:gd name="T2" fmla="*/ 0 w 137"/>
                  <a:gd name="T3" fmla="*/ 61 h 151"/>
                  <a:gd name="T4" fmla="*/ 17 w 137"/>
                  <a:gd name="T5" fmla="*/ 151 h 151"/>
                  <a:gd name="T6" fmla="*/ 137 w 137"/>
                  <a:gd name="T7" fmla="*/ 105 h 151"/>
                  <a:gd name="T8" fmla="*/ 89 w 137"/>
                  <a:gd name="T9" fmla="*/ 0 h 151"/>
                  <a:gd name="T10" fmla="*/ 7 w 137"/>
                  <a:gd name="T11" fmla="*/ 18 h 1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7" h="151">
                    <a:moveTo>
                      <a:pt x="7" y="18"/>
                    </a:moveTo>
                    <a:lnTo>
                      <a:pt x="0" y="61"/>
                    </a:lnTo>
                    <a:lnTo>
                      <a:pt x="17" y="151"/>
                    </a:lnTo>
                    <a:lnTo>
                      <a:pt x="137" y="105"/>
                    </a:lnTo>
                    <a:lnTo>
                      <a:pt x="89" y="0"/>
                    </a:lnTo>
                    <a:lnTo>
                      <a:pt x="7" y="18"/>
                    </a:lnTo>
                    <a:close/>
                  </a:path>
                </a:pathLst>
              </a:custGeom>
              <a:solidFill>
                <a:srgbClr val="FFFF00"/>
              </a:solidFill>
              <a:ln>
                <a:noFill/>
              </a:ln>
              <a:effectLst/>
              <a:extLst>
                <a:ext uri="{91240B29-F687-4F45-9708-019B960494DF}">
                  <a14:hiddenLine xmlns:a14="http://schemas.microsoft.com/office/drawing/2010/main" w="12700" cap="flat" cmpd="sng">
                    <a:solidFill>
                      <a:srgbClr val="FFFF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73" name="Freeform 278"/>
              <p:cNvSpPr>
                <a:spLocks/>
              </p:cNvSpPr>
              <p:nvPr/>
            </p:nvSpPr>
            <p:spPr bwMode="auto">
              <a:xfrm rot="1774411">
                <a:off x="2914" y="2249"/>
                <a:ext cx="70" cy="81"/>
              </a:xfrm>
              <a:custGeom>
                <a:avLst/>
                <a:gdLst>
                  <a:gd name="T0" fmla="*/ 0 w 176"/>
                  <a:gd name="T1" fmla="*/ 0 h 274"/>
                  <a:gd name="T2" fmla="*/ 0 w 176"/>
                  <a:gd name="T3" fmla="*/ 0 h 274"/>
                  <a:gd name="T4" fmla="*/ 0 60000 65536"/>
                  <a:gd name="T5" fmla="*/ 0 60000 65536"/>
                </a:gdLst>
                <a:ahLst/>
                <a:cxnLst>
                  <a:cxn ang="T4">
                    <a:pos x="T0" y="T1"/>
                  </a:cxn>
                  <a:cxn ang="T5">
                    <a:pos x="T2" y="T3"/>
                  </a:cxn>
                </a:cxnLst>
                <a:rect l="0" t="0" r="r" b="b"/>
                <a:pathLst>
                  <a:path w="176" h="274">
                    <a:moveTo>
                      <a:pt x="0" y="0"/>
                    </a:moveTo>
                    <a:lnTo>
                      <a:pt x="176" y="274"/>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74" name="Line 279"/>
              <p:cNvSpPr>
                <a:spLocks noChangeShapeType="1"/>
              </p:cNvSpPr>
              <p:nvPr/>
            </p:nvSpPr>
            <p:spPr bwMode="auto">
              <a:xfrm rot="1774411">
                <a:off x="3015" y="2203"/>
                <a:ext cx="91" cy="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34" name="Group 280"/>
            <p:cNvGrpSpPr>
              <a:grpSpLocks/>
            </p:cNvGrpSpPr>
            <p:nvPr/>
          </p:nvGrpSpPr>
          <p:grpSpPr bwMode="auto">
            <a:xfrm rot="184997">
              <a:off x="2820" y="2153"/>
              <a:ext cx="199" cy="259"/>
              <a:chOff x="2820" y="2139"/>
              <a:chExt cx="199" cy="259"/>
            </a:xfrm>
          </p:grpSpPr>
          <p:sp>
            <p:nvSpPr>
              <p:cNvPr id="33865" name="Oval 281"/>
              <p:cNvSpPr>
                <a:spLocks noChangeArrowheads="1"/>
              </p:cNvSpPr>
              <p:nvPr/>
            </p:nvSpPr>
            <p:spPr bwMode="auto">
              <a:xfrm rot="3173710">
                <a:off x="2870" y="2249"/>
                <a:ext cx="143" cy="155"/>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3866" name="Oval 282"/>
              <p:cNvSpPr>
                <a:spLocks noChangeArrowheads="1"/>
              </p:cNvSpPr>
              <p:nvPr/>
            </p:nvSpPr>
            <p:spPr bwMode="auto">
              <a:xfrm rot="3173710">
                <a:off x="2847" y="2143"/>
                <a:ext cx="115" cy="10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3867" name="Freeform 283"/>
              <p:cNvSpPr>
                <a:spLocks/>
              </p:cNvSpPr>
              <p:nvPr/>
            </p:nvSpPr>
            <p:spPr bwMode="auto">
              <a:xfrm rot="3173710">
                <a:off x="2795" y="2225"/>
                <a:ext cx="129" cy="79"/>
              </a:xfrm>
              <a:custGeom>
                <a:avLst/>
                <a:gdLst>
                  <a:gd name="T0" fmla="*/ 0 w 176"/>
                  <a:gd name="T1" fmla="*/ 0 h 274"/>
                  <a:gd name="T2" fmla="*/ 20 w 176"/>
                  <a:gd name="T3" fmla="*/ 0 h 274"/>
                  <a:gd name="T4" fmla="*/ 0 60000 65536"/>
                  <a:gd name="T5" fmla="*/ 0 60000 65536"/>
                </a:gdLst>
                <a:ahLst/>
                <a:cxnLst>
                  <a:cxn ang="T4">
                    <a:pos x="T0" y="T1"/>
                  </a:cxn>
                  <a:cxn ang="T5">
                    <a:pos x="T2" y="T3"/>
                  </a:cxn>
                </a:cxnLst>
                <a:rect l="0" t="0" r="r" b="b"/>
                <a:pathLst>
                  <a:path w="176" h="274">
                    <a:moveTo>
                      <a:pt x="0" y="0"/>
                    </a:moveTo>
                    <a:lnTo>
                      <a:pt x="176" y="274"/>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68" name="Freeform 284"/>
              <p:cNvSpPr>
                <a:spLocks/>
              </p:cNvSpPr>
              <p:nvPr/>
            </p:nvSpPr>
            <p:spPr bwMode="auto">
              <a:xfrm>
                <a:off x="2954" y="2166"/>
                <a:ext cx="54" cy="126"/>
              </a:xfrm>
              <a:custGeom>
                <a:avLst/>
                <a:gdLst>
                  <a:gd name="T0" fmla="*/ 0 w 54"/>
                  <a:gd name="T1" fmla="*/ 0 h 126"/>
                  <a:gd name="T2" fmla="*/ 54 w 54"/>
                  <a:gd name="T3" fmla="*/ 126 h 126"/>
                  <a:gd name="T4" fmla="*/ 0 60000 65536"/>
                  <a:gd name="T5" fmla="*/ 0 60000 65536"/>
                </a:gdLst>
                <a:ahLst/>
                <a:cxnLst>
                  <a:cxn ang="T4">
                    <a:pos x="T0" y="T1"/>
                  </a:cxn>
                  <a:cxn ang="T5">
                    <a:pos x="T2" y="T3"/>
                  </a:cxn>
                </a:cxnLst>
                <a:rect l="0" t="0" r="r" b="b"/>
                <a:pathLst>
                  <a:path w="54" h="126">
                    <a:moveTo>
                      <a:pt x="0" y="0"/>
                    </a:moveTo>
                    <a:lnTo>
                      <a:pt x="54" y="126"/>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69" name="Freeform 285"/>
              <p:cNvSpPr>
                <a:spLocks/>
              </p:cNvSpPr>
              <p:nvPr/>
            </p:nvSpPr>
            <p:spPr bwMode="auto">
              <a:xfrm>
                <a:off x="2860" y="2160"/>
                <a:ext cx="150" cy="192"/>
              </a:xfrm>
              <a:custGeom>
                <a:avLst/>
                <a:gdLst>
                  <a:gd name="T0" fmla="*/ 39 w 150"/>
                  <a:gd name="T1" fmla="*/ 0 h 192"/>
                  <a:gd name="T2" fmla="*/ 18 w 150"/>
                  <a:gd name="T3" fmla="*/ 40 h 192"/>
                  <a:gd name="T4" fmla="*/ 0 w 150"/>
                  <a:gd name="T5" fmla="*/ 52 h 192"/>
                  <a:gd name="T6" fmla="*/ 12 w 150"/>
                  <a:gd name="T7" fmla="*/ 192 h 192"/>
                  <a:gd name="T8" fmla="*/ 150 w 150"/>
                  <a:gd name="T9" fmla="*/ 140 h 192"/>
                  <a:gd name="T10" fmla="*/ 94 w 150"/>
                  <a:gd name="T11" fmla="*/ 16 h 192"/>
                  <a:gd name="T12" fmla="*/ 39 w 150"/>
                  <a:gd name="T13" fmla="*/ 0 h 1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192">
                    <a:moveTo>
                      <a:pt x="39" y="0"/>
                    </a:moveTo>
                    <a:lnTo>
                      <a:pt x="18" y="40"/>
                    </a:lnTo>
                    <a:lnTo>
                      <a:pt x="0" y="52"/>
                    </a:lnTo>
                    <a:lnTo>
                      <a:pt x="12" y="192"/>
                    </a:lnTo>
                    <a:lnTo>
                      <a:pt x="150" y="140"/>
                    </a:lnTo>
                    <a:lnTo>
                      <a:pt x="94" y="16"/>
                    </a:lnTo>
                    <a:lnTo>
                      <a:pt x="39" y="0"/>
                    </a:lnTo>
                    <a:close/>
                  </a:path>
                </a:pathLst>
              </a:custGeom>
              <a:solidFill>
                <a:srgbClr val="FFFF00"/>
              </a:solidFill>
              <a:ln>
                <a:noFill/>
              </a:ln>
              <a:effectLst/>
              <a:extLst>
                <a:ext uri="{91240B29-F687-4F45-9708-019B960494DF}">
                  <a14:hiddenLine xmlns:a14="http://schemas.microsoft.com/office/drawing/2010/main" w="12700" cap="flat" cmpd="sng">
                    <a:solidFill>
                      <a:srgbClr val="FFFF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35" name="Group 286"/>
            <p:cNvGrpSpPr>
              <a:grpSpLocks/>
            </p:cNvGrpSpPr>
            <p:nvPr/>
          </p:nvGrpSpPr>
          <p:grpSpPr bwMode="auto">
            <a:xfrm rot="220694">
              <a:off x="2698" y="2141"/>
              <a:ext cx="266" cy="265"/>
              <a:chOff x="2706" y="2124"/>
              <a:chExt cx="266" cy="280"/>
            </a:xfrm>
          </p:grpSpPr>
          <p:sp>
            <p:nvSpPr>
              <p:cNvPr id="33860" name="Oval 287"/>
              <p:cNvSpPr>
                <a:spLocks noChangeArrowheads="1"/>
              </p:cNvSpPr>
              <p:nvPr/>
            </p:nvSpPr>
            <p:spPr bwMode="auto">
              <a:xfrm rot="2408568">
                <a:off x="2796" y="2271"/>
                <a:ext cx="129" cy="133"/>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3861" name="Oval 288"/>
              <p:cNvSpPr>
                <a:spLocks noChangeArrowheads="1"/>
              </p:cNvSpPr>
              <p:nvPr/>
            </p:nvSpPr>
            <p:spPr bwMode="auto">
              <a:xfrm rot="2408568">
                <a:off x="2763" y="2124"/>
                <a:ext cx="110" cy="111"/>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3862" name="Freeform 289"/>
              <p:cNvSpPr>
                <a:spLocks/>
              </p:cNvSpPr>
              <p:nvPr/>
            </p:nvSpPr>
            <p:spPr bwMode="auto">
              <a:xfrm rot="2408568">
                <a:off x="2706" y="2216"/>
                <a:ext cx="153" cy="118"/>
              </a:xfrm>
              <a:custGeom>
                <a:avLst/>
                <a:gdLst>
                  <a:gd name="T0" fmla="*/ 0 w 176"/>
                  <a:gd name="T1" fmla="*/ 0 h 274"/>
                  <a:gd name="T2" fmla="*/ 67 w 176"/>
                  <a:gd name="T3" fmla="*/ 1 h 274"/>
                  <a:gd name="T4" fmla="*/ 0 60000 65536"/>
                  <a:gd name="T5" fmla="*/ 0 60000 65536"/>
                </a:gdLst>
                <a:ahLst/>
                <a:cxnLst>
                  <a:cxn ang="T4">
                    <a:pos x="T0" y="T1"/>
                  </a:cxn>
                  <a:cxn ang="T5">
                    <a:pos x="T2" y="T3"/>
                  </a:cxn>
                </a:cxnLst>
                <a:rect l="0" t="0" r="r" b="b"/>
                <a:pathLst>
                  <a:path w="176" h="274">
                    <a:moveTo>
                      <a:pt x="0" y="0"/>
                    </a:moveTo>
                    <a:lnTo>
                      <a:pt x="176" y="274"/>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63" name="Line 290"/>
              <p:cNvSpPr>
                <a:spLocks noChangeShapeType="1"/>
              </p:cNvSpPr>
              <p:nvPr/>
            </p:nvSpPr>
            <p:spPr bwMode="auto">
              <a:xfrm rot="2408568">
                <a:off x="2817" y="2192"/>
                <a:ext cx="155" cy="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64" name="Freeform 291"/>
              <p:cNvSpPr>
                <a:spLocks/>
              </p:cNvSpPr>
              <p:nvPr/>
            </p:nvSpPr>
            <p:spPr bwMode="auto">
              <a:xfrm rot="-388109">
                <a:off x="2774" y="2154"/>
                <a:ext cx="136" cy="195"/>
              </a:xfrm>
              <a:custGeom>
                <a:avLst/>
                <a:gdLst>
                  <a:gd name="T0" fmla="*/ 16 w 136"/>
                  <a:gd name="T1" fmla="*/ 0 h 195"/>
                  <a:gd name="T2" fmla="*/ 0 w 136"/>
                  <a:gd name="T3" fmla="*/ 27 h 195"/>
                  <a:gd name="T4" fmla="*/ 6 w 136"/>
                  <a:gd name="T5" fmla="*/ 55 h 195"/>
                  <a:gd name="T6" fmla="*/ 18 w 136"/>
                  <a:gd name="T7" fmla="*/ 195 h 195"/>
                  <a:gd name="T8" fmla="*/ 136 w 136"/>
                  <a:gd name="T9" fmla="*/ 173 h 195"/>
                  <a:gd name="T10" fmla="*/ 104 w 136"/>
                  <a:gd name="T11" fmla="*/ 21 h 195"/>
                  <a:gd name="T12" fmla="*/ 16 w 136"/>
                  <a:gd name="T13" fmla="*/ 0 h 1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95">
                    <a:moveTo>
                      <a:pt x="16" y="0"/>
                    </a:moveTo>
                    <a:lnTo>
                      <a:pt x="0" y="27"/>
                    </a:lnTo>
                    <a:lnTo>
                      <a:pt x="6" y="55"/>
                    </a:lnTo>
                    <a:lnTo>
                      <a:pt x="18" y="195"/>
                    </a:lnTo>
                    <a:lnTo>
                      <a:pt x="136" y="173"/>
                    </a:lnTo>
                    <a:lnTo>
                      <a:pt x="104" y="21"/>
                    </a:lnTo>
                    <a:lnTo>
                      <a:pt x="16" y="0"/>
                    </a:lnTo>
                    <a:close/>
                  </a:path>
                </a:pathLst>
              </a:custGeom>
              <a:solidFill>
                <a:srgbClr val="FFFF00"/>
              </a:solidFill>
              <a:ln>
                <a:noFill/>
              </a:ln>
              <a:effectLst/>
              <a:extLst>
                <a:ext uri="{91240B29-F687-4F45-9708-019B960494DF}">
                  <a14:hiddenLine xmlns:a14="http://schemas.microsoft.com/office/drawing/2010/main" w="12700" cap="flat" cmpd="sng">
                    <a:solidFill>
                      <a:srgbClr val="FFFF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36" name="Group 292"/>
            <p:cNvGrpSpPr>
              <a:grpSpLocks/>
            </p:cNvGrpSpPr>
            <p:nvPr/>
          </p:nvGrpSpPr>
          <p:grpSpPr bwMode="auto">
            <a:xfrm rot="219221">
              <a:off x="2618" y="2129"/>
              <a:ext cx="221" cy="281"/>
              <a:chOff x="2618" y="2116"/>
              <a:chExt cx="221" cy="281"/>
            </a:xfrm>
          </p:grpSpPr>
          <p:sp>
            <p:nvSpPr>
              <p:cNvPr id="33855" name="Oval 293"/>
              <p:cNvSpPr>
                <a:spLocks noChangeArrowheads="1"/>
              </p:cNvSpPr>
              <p:nvPr/>
            </p:nvSpPr>
            <p:spPr bwMode="auto">
              <a:xfrm rot="2796677">
                <a:off x="2682" y="2266"/>
                <a:ext cx="129" cy="133"/>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3856" name="Oval 294"/>
              <p:cNvSpPr>
                <a:spLocks noChangeArrowheads="1"/>
              </p:cNvSpPr>
              <p:nvPr/>
            </p:nvSpPr>
            <p:spPr bwMode="auto">
              <a:xfrm rot="2796677">
                <a:off x="2667" y="2115"/>
                <a:ext cx="110" cy="111"/>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3857" name="Freeform 295"/>
              <p:cNvSpPr>
                <a:spLocks/>
              </p:cNvSpPr>
              <p:nvPr/>
            </p:nvSpPr>
            <p:spPr bwMode="auto">
              <a:xfrm rot="2796677">
                <a:off x="2600" y="2203"/>
                <a:ext cx="153" cy="118"/>
              </a:xfrm>
              <a:custGeom>
                <a:avLst/>
                <a:gdLst>
                  <a:gd name="T0" fmla="*/ 0 w 176"/>
                  <a:gd name="T1" fmla="*/ 0 h 274"/>
                  <a:gd name="T2" fmla="*/ 67 w 176"/>
                  <a:gd name="T3" fmla="*/ 1 h 274"/>
                  <a:gd name="T4" fmla="*/ 0 60000 65536"/>
                  <a:gd name="T5" fmla="*/ 0 60000 65536"/>
                </a:gdLst>
                <a:ahLst/>
                <a:cxnLst>
                  <a:cxn ang="T4">
                    <a:pos x="T0" y="T1"/>
                  </a:cxn>
                  <a:cxn ang="T5">
                    <a:pos x="T2" y="T3"/>
                  </a:cxn>
                </a:cxnLst>
                <a:rect l="0" t="0" r="r" b="b"/>
                <a:pathLst>
                  <a:path w="176" h="274">
                    <a:moveTo>
                      <a:pt x="0" y="0"/>
                    </a:moveTo>
                    <a:lnTo>
                      <a:pt x="176" y="274"/>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58" name="Line 296"/>
              <p:cNvSpPr>
                <a:spLocks noChangeShapeType="1"/>
              </p:cNvSpPr>
              <p:nvPr/>
            </p:nvSpPr>
            <p:spPr bwMode="auto">
              <a:xfrm rot="2796677">
                <a:off x="2714" y="2191"/>
                <a:ext cx="155" cy="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59" name="Freeform 297"/>
              <p:cNvSpPr>
                <a:spLocks/>
              </p:cNvSpPr>
              <p:nvPr/>
            </p:nvSpPr>
            <p:spPr bwMode="auto">
              <a:xfrm>
                <a:off x="2670" y="2147"/>
                <a:ext cx="136" cy="195"/>
              </a:xfrm>
              <a:custGeom>
                <a:avLst/>
                <a:gdLst>
                  <a:gd name="T0" fmla="*/ 16 w 136"/>
                  <a:gd name="T1" fmla="*/ 0 h 195"/>
                  <a:gd name="T2" fmla="*/ 0 w 136"/>
                  <a:gd name="T3" fmla="*/ 27 h 195"/>
                  <a:gd name="T4" fmla="*/ 6 w 136"/>
                  <a:gd name="T5" fmla="*/ 55 h 195"/>
                  <a:gd name="T6" fmla="*/ 18 w 136"/>
                  <a:gd name="T7" fmla="*/ 195 h 195"/>
                  <a:gd name="T8" fmla="*/ 136 w 136"/>
                  <a:gd name="T9" fmla="*/ 173 h 195"/>
                  <a:gd name="T10" fmla="*/ 104 w 136"/>
                  <a:gd name="T11" fmla="*/ 21 h 195"/>
                  <a:gd name="T12" fmla="*/ 16 w 136"/>
                  <a:gd name="T13" fmla="*/ 0 h 1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95">
                    <a:moveTo>
                      <a:pt x="16" y="0"/>
                    </a:moveTo>
                    <a:lnTo>
                      <a:pt x="0" y="27"/>
                    </a:lnTo>
                    <a:lnTo>
                      <a:pt x="6" y="55"/>
                    </a:lnTo>
                    <a:lnTo>
                      <a:pt x="18" y="195"/>
                    </a:lnTo>
                    <a:lnTo>
                      <a:pt x="136" y="173"/>
                    </a:lnTo>
                    <a:lnTo>
                      <a:pt x="104" y="21"/>
                    </a:lnTo>
                    <a:lnTo>
                      <a:pt x="16" y="0"/>
                    </a:lnTo>
                    <a:close/>
                  </a:path>
                </a:pathLst>
              </a:custGeom>
              <a:solidFill>
                <a:srgbClr val="FFFF00"/>
              </a:solidFill>
              <a:ln>
                <a:noFill/>
              </a:ln>
              <a:effectLst/>
              <a:extLst>
                <a:ext uri="{91240B29-F687-4F45-9708-019B960494DF}">
                  <a14:hiddenLine xmlns:a14="http://schemas.microsoft.com/office/drawing/2010/main" w="12700" cap="flat" cmpd="sng">
                    <a:solidFill>
                      <a:srgbClr val="FFFF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37" name="Group 298"/>
            <p:cNvGrpSpPr>
              <a:grpSpLocks/>
            </p:cNvGrpSpPr>
            <p:nvPr/>
          </p:nvGrpSpPr>
          <p:grpSpPr bwMode="auto">
            <a:xfrm rot="240565">
              <a:off x="2562" y="2098"/>
              <a:ext cx="183" cy="313"/>
              <a:chOff x="2562" y="2098"/>
              <a:chExt cx="183" cy="313"/>
            </a:xfrm>
          </p:grpSpPr>
          <p:sp>
            <p:nvSpPr>
              <p:cNvPr id="33850" name="Oval 299"/>
              <p:cNvSpPr>
                <a:spLocks noChangeArrowheads="1"/>
              </p:cNvSpPr>
              <p:nvPr/>
            </p:nvSpPr>
            <p:spPr bwMode="auto">
              <a:xfrm rot="2963994">
                <a:off x="2569" y="2267"/>
                <a:ext cx="149" cy="13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3851" name="Oval 300"/>
              <p:cNvSpPr>
                <a:spLocks noChangeArrowheads="1"/>
              </p:cNvSpPr>
              <p:nvPr/>
            </p:nvSpPr>
            <p:spPr bwMode="auto">
              <a:xfrm rot="2963994">
                <a:off x="2573" y="2106"/>
                <a:ext cx="115" cy="10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3852" name="Freeform 301"/>
              <p:cNvSpPr>
                <a:spLocks/>
              </p:cNvSpPr>
              <p:nvPr/>
            </p:nvSpPr>
            <p:spPr bwMode="auto">
              <a:xfrm rot="-437269">
                <a:off x="2562" y="2151"/>
                <a:ext cx="29" cy="190"/>
              </a:xfrm>
              <a:custGeom>
                <a:avLst/>
                <a:gdLst>
                  <a:gd name="T0" fmla="*/ 270 w 20"/>
                  <a:gd name="T1" fmla="*/ 0 h 140"/>
                  <a:gd name="T2" fmla="*/ 0 w 20"/>
                  <a:gd name="T3" fmla="*/ 1188 h 140"/>
                  <a:gd name="T4" fmla="*/ 0 60000 65536"/>
                  <a:gd name="T5" fmla="*/ 0 60000 65536"/>
                </a:gdLst>
                <a:ahLst/>
                <a:cxnLst>
                  <a:cxn ang="T4">
                    <a:pos x="T0" y="T1"/>
                  </a:cxn>
                  <a:cxn ang="T5">
                    <a:pos x="T2" y="T3"/>
                  </a:cxn>
                </a:cxnLst>
                <a:rect l="0" t="0" r="r" b="b"/>
                <a:pathLst>
                  <a:path w="20" h="140">
                    <a:moveTo>
                      <a:pt x="20" y="0"/>
                    </a:moveTo>
                    <a:lnTo>
                      <a:pt x="0" y="140"/>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53" name="Line 302"/>
              <p:cNvSpPr>
                <a:spLocks noChangeShapeType="1"/>
              </p:cNvSpPr>
              <p:nvPr/>
            </p:nvSpPr>
            <p:spPr bwMode="auto">
              <a:xfrm rot="2963994">
                <a:off x="2621" y="2196"/>
                <a:ext cx="154" cy="9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54" name="Freeform 303"/>
              <p:cNvSpPr>
                <a:spLocks/>
              </p:cNvSpPr>
              <p:nvPr/>
            </p:nvSpPr>
            <p:spPr bwMode="auto">
              <a:xfrm rot="-437269">
                <a:off x="2566" y="2140"/>
                <a:ext cx="130" cy="200"/>
              </a:xfrm>
              <a:custGeom>
                <a:avLst/>
                <a:gdLst>
                  <a:gd name="T0" fmla="*/ 28 w 130"/>
                  <a:gd name="T1" fmla="*/ 0 h 200"/>
                  <a:gd name="T2" fmla="*/ 21 w 130"/>
                  <a:gd name="T3" fmla="*/ 60 h 200"/>
                  <a:gd name="T4" fmla="*/ 0 w 130"/>
                  <a:gd name="T5" fmla="*/ 194 h 200"/>
                  <a:gd name="T6" fmla="*/ 130 w 130"/>
                  <a:gd name="T7" fmla="*/ 200 h 200"/>
                  <a:gd name="T8" fmla="*/ 126 w 130"/>
                  <a:gd name="T9" fmla="*/ 28 h 200"/>
                  <a:gd name="T10" fmla="*/ 28 w 130"/>
                  <a:gd name="T11" fmla="*/ 0 h 2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0" h="200">
                    <a:moveTo>
                      <a:pt x="28" y="0"/>
                    </a:moveTo>
                    <a:lnTo>
                      <a:pt x="21" y="60"/>
                    </a:lnTo>
                    <a:lnTo>
                      <a:pt x="0" y="194"/>
                    </a:lnTo>
                    <a:lnTo>
                      <a:pt x="130" y="200"/>
                    </a:lnTo>
                    <a:lnTo>
                      <a:pt x="126" y="28"/>
                    </a:lnTo>
                    <a:lnTo>
                      <a:pt x="28" y="0"/>
                    </a:lnTo>
                    <a:close/>
                  </a:path>
                </a:pathLst>
              </a:custGeom>
              <a:solidFill>
                <a:srgbClr val="FFFF00"/>
              </a:solidFill>
              <a:ln>
                <a:noFill/>
              </a:ln>
              <a:effectLst/>
              <a:extLst>
                <a:ext uri="{91240B29-F687-4F45-9708-019B960494DF}">
                  <a14:hiddenLine xmlns:a14="http://schemas.microsoft.com/office/drawing/2010/main" w="12700" cap="flat" cmpd="sng">
                    <a:solidFill>
                      <a:srgbClr val="FFFF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38" name="Group 304"/>
            <p:cNvGrpSpPr>
              <a:grpSpLocks/>
            </p:cNvGrpSpPr>
            <p:nvPr/>
          </p:nvGrpSpPr>
          <p:grpSpPr bwMode="auto">
            <a:xfrm>
              <a:off x="2493" y="2083"/>
              <a:ext cx="115" cy="333"/>
              <a:chOff x="2493" y="2079"/>
              <a:chExt cx="115" cy="333"/>
            </a:xfrm>
          </p:grpSpPr>
          <p:sp>
            <p:nvSpPr>
              <p:cNvPr id="33845" name="Oval 305"/>
              <p:cNvSpPr>
                <a:spLocks noChangeArrowheads="1"/>
              </p:cNvSpPr>
              <p:nvPr/>
            </p:nvSpPr>
            <p:spPr bwMode="auto">
              <a:xfrm rot="5400000">
                <a:off x="2476" y="2096"/>
                <a:ext cx="149" cy="115"/>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3846" name="Oval 306"/>
              <p:cNvSpPr>
                <a:spLocks noChangeArrowheads="1"/>
              </p:cNvSpPr>
              <p:nvPr/>
            </p:nvSpPr>
            <p:spPr bwMode="auto">
              <a:xfrm rot="5400000">
                <a:off x="2476" y="2280"/>
                <a:ext cx="149" cy="115"/>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3847" name="Rectangle 307"/>
              <p:cNvSpPr>
                <a:spLocks noChangeArrowheads="1"/>
              </p:cNvSpPr>
              <p:nvPr/>
            </p:nvSpPr>
            <p:spPr bwMode="auto">
              <a:xfrm rot="5400000">
                <a:off x="2450" y="2190"/>
                <a:ext cx="201" cy="115"/>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3848" name="Line 308"/>
              <p:cNvSpPr>
                <a:spLocks noChangeShapeType="1"/>
              </p:cNvSpPr>
              <p:nvPr/>
            </p:nvSpPr>
            <p:spPr bwMode="auto">
              <a:xfrm rot="5400000">
                <a:off x="2507" y="2248"/>
                <a:ext cx="2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49" name="Line 309"/>
              <p:cNvSpPr>
                <a:spLocks noChangeShapeType="1"/>
              </p:cNvSpPr>
              <p:nvPr/>
            </p:nvSpPr>
            <p:spPr bwMode="auto">
              <a:xfrm rot="5400000">
                <a:off x="2391" y="2248"/>
                <a:ext cx="20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39" name="Group 310"/>
            <p:cNvGrpSpPr>
              <a:grpSpLocks/>
            </p:cNvGrpSpPr>
            <p:nvPr/>
          </p:nvGrpSpPr>
          <p:grpSpPr bwMode="auto">
            <a:xfrm>
              <a:off x="2379" y="2057"/>
              <a:ext cx="130" cy="364"/>
              <a:chOff x="2725" y="1731"/>
              <a:chExt cx="130" cy="364"/>
            </a:xfrm>
          </p:grpSpPr>
          <p:sp>
            <p:nvSpPr>
              <p:cNvPr id="33840" name="Oval 311"/>
              <p:cNvSpPr>
                <a:spLocks noChangeArrowheads="1"/>
              </p:cNvSpPr>
              <p:nvPr/>
            </p:nvSpPr>
            <p:spPr bwMode="auto">
              <a:xfrm rot="5400000">
                <a:off x="2715" y="1741"/>
                <a:ext cx="149" cy="13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3841" name="Oval 312"/>
              <p:cNvSpPr>
                <a:spLocks noChangeArrowheads="1"/>
              </p:cNvSpPr>
              <p:nvPr/>
            </p:nvSpPr>
            <p:spPr bwMode="auto">
              <a:xfrm rot="5400000">
                <a:off x="2715" y="1958"/>
                <a:ext cx="147" cy="128"/>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3842" name="Rectangle 313"/>
              <p:cNvSpPr>
                <a:spLocks noChangeArrowheads="1"/>
              </p:cNvSpPr>
              <p:nvPr/>
            </p:nvSpPr>
            <p:spPr bwMode="auto">
              <a:xfrm rot="5400000">
                <a:off x="2678" y="1855"/>
                <a:ext cx="220" cy="126"/>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3843" name="Line 314"/>
              <p:cNvSpPr>
                <a:spLocks noChangeShapeType="1"/>
              </p:cNvSpPr>
              <p:nvPr/>
            </p:nvSpPr>
            <p:spPr bwMode="auto">
              <a:xfrm rot="5400000">
                <a:off x="2751" y="1918"/>
                <a:ext cx="20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44" name="Line 315"/>
              <p:cNvSpPr>
                <a:spLocks noChangeShapeType="1"/>
              </p:cNvSpPr>
              <p:nvPr/>
            </p:nvSpPr>
            <p:spPr bwMode="auto">
              <a:xfrm rot="5400000">
                <a:off x="2612" y="1918"/>
                <a:ext cx="2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33817" name="Group 316"/>
          <p:cNvGrpSpPr>
            <a:grpSpLocks/>
          </p:cNvGrpSpPr>
          <p:nvPr/>
        </p:nvGrpSpPr>
        <p:grpSpPr bwMode="auto">
          <a:xfrm>
            <a:off x="3325813" y="3652838"/>
            <a:ext cx="2520950" cy="444500"/>
            <a:chOff x="2221" y="2367"/>
            <a:chExt cx="1588" cy="280"/>
          </a:xfrm>
        </p:grpSpPr>
        <p:sp>
          <p:nvSpPr>
            <p:cNvPr id="33823" name="Freeform 317"/>
            <p:cNvSpPr>
              <a:spLocks/>
            </p:cNvSpPr>
            <p:nvPr/>
          </p:nvSpPr>
          <p:spPr bwMode="auto">
            <a:xfrm>
              <a:off x="2551" y="2381"/>
              <a:ext cx="289" cy="236"/>
            </a:xfrm>
            <a:custGeom>
              <a:avLst/>
              <a:gdLst>
                <a:gd name="T0" fmla="*/ 0 w 432"/>
                <a:gd name="T1" fmla="*/ 14 h 304"/>
                <a:gd name="T2" fmla="*/ 17 w 432"/>
                <a:gd name="T3" fmla="*/ 14 h 304"/>
                <a:gd name="T4" fmla="*/ 17 w 432"/>
                <a:gd name="T5" fmla="*/ 0 h 304"/>
                <a:gd name="T6" fmla="*/ 26 w 432"/>
                <a:gd name="T7" fmla="*/ 26 h 304"/>
                <a:gd name="T8" fmla="*/ 19 w 432"/>
                <a:gd name="T9" fmla="*/ 51 h 304"/>
                <a:gd name="T10" fmla="*/ 19 w 432"/>
                <a:gd name="T11" fmla="*/ 41 h 304"/>
                <a:gd name="T12" fmla="*/ 1 w 432"/>
                <a:gd name="T13" fmla="*/ 41 h 304"/>
                <a:gd name="T14" fmla="*/ 0 w 432"/>
                <a:gd name="T15" fmla="*/ 14 h 3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2" h="304">
                  <a:moveTo>
                    <a:pt x="0" y="82"/>
                  </a:moveTo>
                  <a:lnTo>
                    <a:pt x="292" y="80"/>
                  </a:lnTo>
                  <a:lnTo>
                    <a:pt x="280" y="0"/>
                  </a:lnTo>
                  <a:lnTo>
                    <a:pt x="432" y="152"/>
                  </a:lnTo>
                  <a:lnTo>
                    <a:pt x="320" y="304"/>
                  </a:lnTo>
                  <a:lnTo>
                    <a:pt x="314" y="238"/>
                  </a:lnTo>
                  <a:lnTo>
                    <a:pt x="26" y="238"/>
                  </a:lnTo>
                  <a:lnTo>
                    <a:pt x="0" y="82"/>
                  </a:lnTo>
                  <a:close/>
                </a:path>
              </a:pathLst>
            </a:custGeom>
            <a:solidFill>
              <a:schemeClr val="tx1"/>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24" name="Freeform 318"/>
            <p:cNvSpPr>
              <a:spLocks/>
            </p:cNvSpPr>
            <p:nvPr/>
          </p:nvSpPr>
          <p:spPr bwMode="auto">
            <a:xfrm>
              <a:off x="2853" y="2427"/>
              <a:ext cx="320" cy="176"/>
            </a:xfrm>
            <a:custGeom>
              <a:avLst/>
              <a:gdLst>
                <a:gd name="T0" fmla="*/ 0 w 428"/>
                <a:gd name="T1" fmla="*/ 6 h 243"/>
                <a:gd name="T2" fmla="*/ 34 w 428"/>
                <a:gd name="T3" fmla="*/ 6 h 243"/>
                <a:gd name="T4" fmla="*/ 31 w 428"/>
                <a:gd name="T5" fmla="*/ 0 h 243"/>
                <a:gd name="T6" fmla="*/ 56 w 428"/>
                <a:gd name="T7" fmla="*/ 12 h 243"/>
                <a:gd name="T8" fmla="*/ 41 w 428"/>
                <a:gd name="T9" fmla="*/ 25 h 243"/>
                <a:gd name="T10" fmla="*/ 41 w 428"/>
                <a:gd name="T11" fmla="*/ 18 h 243"/>
                <a:gd name="T12" fmla="*/ 10 w 428"/>
                <a:gd name="T13" fmla="*/ 18 h 243"/>
                <a:gd name="T14" fmla="*/ 0 w 428"/>
                <a:gd name="T15" fmla="*/ 6 h 2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8" h="243">
                  <a:moveTo>
                    <a:pt x="0" y="55"/>
                  </a:moveTo>
                  <a:lnTo>
                    <a:pt x="255" y="55"/>
                  </a:lnTo>
                  <a:lnTo>
                    <a:pt x="236" y="0"/>
                  </a:lnTo>
                  <a:lnTo>
                    <a:pt x="428" y="119"/>
                  </a:lnTo>
                  <a:lnTo>
                    <a:pt x="316" y="243"/>
                  </a:lnTo>
                  <a:lnTo>
                    <a:pt x="312" y="177"/>
                  </a:lnTo>
                  <a:lnTo>
                    <a:pt x="76" y="177"/>
                  </a:lnTo>
                  <a:lnTo>
                    <a:pt x="0" y="55"/>
                  </a:lnTo>
                  <a:close/>
                </a:path>
              </a:pathLst>
            </a:custGeom>
            <a:solidFill>
              <a:schemeClr val="tx1"/>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25" name="Freeform 319"/>
            <p:cNvSpPr>
              <a:spLocks/>
            </p:cNvSpPr>
            <p:nvPr/>
          </p:nvSpPr>
          <p:spPr bwMode="auto">
            <a:xfrm>
              <a:off x="3188" y="2467"/>
              <a:ext cx="287" cy="141"/>
            </a:xfrm>
            <a:custGeom>
              <a:avLst/>
              <a:gdLst>
                <a:gd name="T0" fmla="*/ 0 w 384"/>
                <a:gd name="T1" fmla="*/ 9 h 165"/>
                <a:gd name="T2" fmla="*/ 34 w 384"/>
                <a:gd name="T3" fmla="*/ 9 h 165"/>
                <a:gd name="T4" fmla="*/ 25 w 384"/>
                <a:gd name="T5" fmla="*/ 0 h 165"/>
                <a:gd name="T6" fmla="*/ 50 w 384"/>
                <a:gd name="T7" fmla="*/ 18 h 165"/>
                <a:gd name="T8" fmla="*/ 34 w 384"/>
                <a:gd name="T9" fmla="*/ 55 h 165"/>
                <a:gd name="T10" fmla="*/ 40 w 384"/>
                <a:gd name="T11" fmla="*/ 32 h 165"/>
                <a:gd name="T12" fmla="*/ 8 w 384"/>
                <a:gd name="T13" fmla="*/ 32 h 165"/>
                <a:gd name="T14" fmla="*/ 0 w 384"/>
                <a:gd name="T15" fmla="*/ 9 h 1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4" h="165">
                  <a:moveTo>
                    <a:pt x="0" y="27"/>
                  </a:moveTo>
                  <a:lnTo>
                    <a:pt x="256" y="27"/>
                  </a:lnTo>
                  <a:lnTo>
                    <a:pt x="192" y="0"/>
                  </a:lnTo>
                  <a:lnTo>
                    <a:pt x="384" y="55"/>
                  </a:lnTo>
                  <a:lnTo>
                    <a:pt x="265" y="165"/>
                  </a:lnTo>
                  <a:lnTo>
                    <a:pt x="310" y="100"/>
                  </a:lnTo>
                  <a:lnTo>
                    <a:pt x="64" y="101"/>
                  </a:lnTo>
                  <a:lnTo>
                    <a:pt x="0" y="27"/>
                  </a:lnTo>
                  <a:close/>
                </a:path>
              </a:pathLst>
            </a:custGeom>
            <a:solidFill>
              <a:schemeClr val="tx1"/>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26" name="AutoShape 320"/>
            <p:cNvSpPr>
              <a:spLocks noChangeArrowheads="1"/>
            </p:cNvSpPr>
            <p:nvPr/>
          </p:nvSpPr>
          <p:spPr bwMode="auto">
            <a:xfrm>
              <a:off x="2221" y="2367"/>
              <a:ext cx="301" cy="280"/>
            </a:xfrm>
            <a:prstGeom prst="rightArrow">
              <a:avLst>
                <a:gd name="adj1" fmla="val 50000"/>
                <a:gd name="adj2" fmla="val 26875"/>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3827" name="Freeform 321"/>
            <p:cNvSpPr>
              <a:spLocks/>
            </p:cNvSpPr>
            <p:nvPr/>
          </p:nvSpPr>
          <p:spPr bwMode="auto">
            <a:xfrm>
              <a:off x="3508" y="2472"/>
              <a:ext cx="301" cy="76"/>
            </a:xfrm>
            <a:custGeom>
              <a:avLst/>
              <a:gdLst>
                <a:gd name="T0" fmla="*/ 0 w 623"/>
                <a:gd name="T1" fmla="*/ 6 h 98"/>
                <a:gd name="T2" fmla="*/ 2 w 623"/>
                <a:gd name="T3" fmla="*/ 6 h 98"/>
                <a:gd name="T4" fmla="*/ 2 w 623"/>
                <a:gd name="T5" fmla="*/ 0 h 98"/>
                <a:gd name="T6" fmla="*/ 4 w 623"/>
                <a:gd name="T7" fmla="*/ 9 h 98"/>
                <a:gd name="T8" fmla="*/ 2 w 623"/>
                <a:gd name="T9" fmla="*/ 17 h 98"/>
                <a:gd name="T10" fmla="*/ 3 w 623"/>
                <a:gd name="T11" fmla="*/ 12 h 98"/>
                <a:gd name="T12" fmla="*/ 0 w 623"/>
                <a:gd name="T13" fmla="*/ 13 h 98"/>
                <a:gd name="T14" fmla="*/ 0 w 623"/>
                <a:gd name="T15" fmla="*/ 7 h 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3" h="98">
                  <a:moveTo>
                    <a:pt x="0" y="37"/>
                  </a:moveTo>
                  <a:lnTo>
                    <a:pt x="413" y="36"/>
                  </a:lnTo>
                  <a:lnTo>
                    <a:pt x="353" y="0"/>
                  </a:lnTo>
                  <a:lnTo>
                    <a:pt x="623" y="54"/>
                  </a:lnTo>
                  <a:lnTo>
                    <a:pt x="424" y="98"/>
                  </a:lnTo>
                  <a:lnTo>
                    <a:pt x="439" y="68"/>
                  </a:lnTo>
                  <a:lnTo>
                    <a:pt x="57" y="78"/>
                  </a:lnTo>
                  <a:lnTo>
                    <a:pt x="1" y="39"/>
                  </a:lnTo>
                </a:path>
              </a:pathLst>
            </a:custGeom>
            <a:solidFill>
              <a:schemeClr val="tx1"/>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3818" name="Text Box 322"/>
          <p:cNvSpPr txBox="1">
            <a:spLocks noChangeArrowheads="1"/>
          </p:cNvSpPr>
          <p:nvPr/>
        </p:nvSpPr>
        <p:spPr bwMode="auto">
          <a:xfrm>
            <a:off x="2887663" y="5295900"/>
            <a:ext cx="2035175" cy="274638"/>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1200" b="0" i="0">
                <a:latin typeface="Arial Rounded MT Bold" pitchFamily="34" charset="0"/>
              </a:rPr>
              <a:t>Transistors on rear glass</a:t>
            </a:r>
          </a:p>
        </p:txBody>
      </p:sp>
      <p:sp>
        <p:nvSpPr>
          <p:cNvPr id="33819" name="Line 323"/>
          <p:cNvSpPr>
            <a:spLocks noChangeShapeType="1"/>
          </p:cNvSpPr>
          <p:nvPr/>
        </p:nvSpPr>
        <p:spPr bwMode="auto">
          <a:xfrm flipH="1" flipV="1">
            <a:off x="3098800" y="3516313"/>
            <a:ext cx="754063" cy="178435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20" name="Line 324"/>
          <p:cNvSpPr>
            <a:spLocks noChangeShapeType="1"/>
          </p:cNvSpPr>
          <p:nvPr/>
        </p:nvSpPr>
        <p:spPr bwMode="auto">
          <a:xfrm flipV="1">
            <a:off x="6146800" y="3705225"/>
            <a:ext cx="188913" cy="161131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21" name="Line 325"/>
          <p:cNvSpPr>
            <a:spLocks noChangeShapeType="1"/>
          </p:cNvSpPr>
          <p:nvPr/>
        </p:nvSpPr>
        <p:spPr bwMode="auto">
          <a:xfrm flipH="1">
            <a:off x="3598863" y="2779713"/>
            <a:ext cx="522287" cy="25876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22" name="Text Box 326"/>
          <p:cNvSpPr txBox="1">
            <a:spLocks noChangeArrowheads="1"/>
          </p:cNvSpPr>
          <p:nvPr/>
        </p:nvSpPr>
        <p:spPr bwMode="auto">
          <a:xfrm>
            <a:off x="914400" y="5711825"/>
            <a:ext cx="4943475" cy="73025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1400" b="0" i="0">
                <a:latin typeface="Arial Rounded MT Bold" pitchFamily="34" charset="0"/>
              </a:rPr>
              <a:t>Light from the backlight is polarized and then twists 90 degrees through the LC material allowing it to pass through the front polarizer.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p:tgtEl>
                                          <p:spTgt spid="264307"/>
                                        </p:tgtEl>
                                      </p:cBhvr>
                                    </p:animEffect>
                                    <p:animScale>
                                      <p:cBhvr>
                                        <p:cTn id="7" dur="250" autoRev="1" fill="hold"/>
                                        <p:tgtEl>
                                          <p:spTgt spid="26430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30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242888" y="212725"/>
            <a:ext cx="81661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a:effectLst/>
              </a:rPr>
              <a:t>Contrast ratios: two methods, two results</a:t>
            </a:r>
          </a:p>
        </p:txBody>
      </p:sp>
      <p:grpSp>
        <p:nvGrpSpPr>
          <p:cNvPr id="34819" name="Group 3"/>
          <p:cNvGrpSpPr>
            <a:grpSpLocks/>
          </p:cNvGrpSpPr>
          <p:nvPr/>
        </p:nvGrpSpPr>
        <p:grpSpPr bwMode="auto">
          <a:xfrm>
            <a:off x="1216025" y="1600200"/>
            <a:ext cx="2686050" cy="3473450"/>
            <a:chOff x="883" y="940"/>
            <a:chExt cx="1692" cy="2188"/>
          </a:xfrm>
        </p:grpSpPr>
        <p:sp>
          <p:nvSpPr>
            <p:cNvPr id="34871" name="Freeform 4"/>
            <p:cNvSpPr>
              <a:spLocks/>
            </p:cNvSpPr>
            <p:nvPr/>
          </p:nvSpPr>
          <p:spPr bwMode="auto">
            <a:xfrm>
              <a:off x="1528" y="2252"/>
              <a:ext cx="890" cy="427"/>
            </a:xfrm>
            <a:custGeom>
              <a:avLst/>
              <a:gdLst>
                <a:gd name="T0" fmla="*/ 152 w 1194"/>
                <a:gd name="T1" fmla="*/ 19 h 618"/>
                <a:gd name="T2" fmla="*/ 82 w 1194"/>
                <a:gd name="T3" fmla="*/ 46 h 618"/>
                <a:gd name="T4" fmla="*/ 6 w 1194"/>
                <a:gd name="T5" fmla="*/ 28 h 618"/>
                <a:gd name="T6" fmla="*/ 0 w 1194"/>
                <a:gd name="T7" fmla="*/ 27 h 618"/>
                <a:gd name="T8" fmla="*/ 64 w 1194"/>
                <a:gd name="T9" fmla="*/ 0 h 618"/>
                <a:gd name="T10" fmla="*/ 148 w 1194"/>
                <a:gd name="T11" fmla="*/ 17 h 618"/>
                <a:gd name="T12" fmla="*/ 152 w 1194"/>
                <a:gd name="T13" fmla="*/ 18 h 6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4" h="618">
                  <a:moveTo>
                    <a:pt x="1192" y="245"/>
                  </a:moveTo>
                  <a:lnTo>
                    <a:pt x="638" y="618"/>
                  </a:lnTo>
                  <a:lnTo>
                    <a:pt x="48" y="377"/>
                  </a:lnTo>
                  <a:lnTo>
                    <a:pt x="0" y="356"/>
                  </a:lnTo>
                  <a:lnTo>
                    <a:pt x="501" y="0"/>
                  </a:lnTo>
                  <a:lnTo>
                    <a:pt x="1154" y="227"/>
                  </a:lnTo>
                  <a:lnTo>
                    <a:pt x="1194" y="243"/>
                  </a:lnTo>
                </a:path>
              </a:pathLst>
            </a:custGeom>
            <a:solidFill>
              <a:srgbClr val="A0A0A0"/>
            </a:solidFill>
            <a:ln w="9525"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72" name="Freeform 5"/>
            <p:cNvSpPr>
              <a:spLocks/>
            </p:cNvSpPr>
            <p:nvPr/>
          </p:nvSpPr>
          <p:spPr bwMode="auto">
            <a:xfrm>
              <a:off x="1534" y="2495"/>
              <a:ext cx="441" cy="262"/>
            </a:xfrm>
            <a:custGeom>
              <a:avLst/>
              <a:gdLst>
                <a:gd name="T0" fmla="*/ 76 w 591"/>
                <a:gd name="T1" fmla="*/ 28 h 379"/>
                <a:gd name="T2" fmla="*/ 7 w 591"/>
                <a:gd name="T3" fmla="*/ 1 h 379"/>
                <a:gd name="T4" fmla="*/ 0 w 591"/>
                <a:gd name="T5" fmla="*/ 0 h 379"/>
                <a:gd name="T6" fmla="*/ 0 w 591"/>
                <a:gd name="T7" fmla="*/ 3 h 379"/>
                <a:gd name="T8" fmla="*/ 76 w 591"/>
                <a:gd name="T9" fmla="*/ 28 h 3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1" h="379">
                  <a:moveTo>
                    <a:pt x="590" y="378"/>
                  </a:moveTo>
                  <a:lnTo>
                    <a:pt x="49" y="21"/>
                  </a:lnTo>
                  <a:lnTo>
                    <a:pt x="0" y="0"/>
                  </a:lnTo>
                  <a:lnTo>
                    <a:pt x="0" y="43"/>
                  </a:lnTo>
                  <a:lnTo>
                    <a:pt x="590" y="378"/>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73" name="Freeform 6"/>
            <p:cNvSpPr>
              <a:spLocks/>
            </p:cNvSpPr>
            <p:nvPr/>
          </p:nvSpPr>
          <p:spPr bwMode="auto">
            <a:xfrm>
              <a:off x="1015" y="2047"/>
              <a:ext cx="927" cy="427"/>
            </a:xfrm>
            <a:custGeom>
              <a:avLst/>
              <a:gdLst>
                <a:gd name="T0" fmla="*/ 1 w 1244"/>
                <a:gd name="T1" fmla="*/ 26 h 618"/>
                <a:gd name="T2" fmla="*/ 80 w 1244"/>
                <a:gd name="T3" fmla="*/ 46 h 618"/>
                <a:gd name="T4" fmla="*/ 159 w 1244"/>
                <a:gd name="T5" fmla="*/ 19 h 618"/>
                <a:gd name="T6" fmla="*/ 79 w 1244"/>
                <a:gd name="T7" fmla="*/ 0 h 618"/>
                <a:gd name="T8" fmla="*/ 0 w 1244"/>
                <a:gd name="T9" fmla="*/ 24 h 6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4" h="618">
                  <a:moveTo>
                    <a:pt x="7" y="345"/>
                  </a:moveTo>
                  <a:lnTo>
                    <a:pt x="626" y="618"/>
                  </a:lnTo>
                  <a:lnTo>
                    <a:pt x="1244" y="254"/>
                  </a:lnTo>
                  <a:lnTo>
                    <a:pt x="616" y="0"/>
                  </a:lnTo>
                  <a:lnTo>
                    <a:pt x="0" y="324"/>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74" name="Line 7"/>
            <p:cNvSpPr>
              <a:spLocks noChangeShapeType="1"/>
            </p:cNvSpPr>
            <p:nvPr/>
          </p:nvSpPr>
          <p:spPr bwMode="auto">
            <a:xfrm>
              <a:off x="1499" y="2484"/>
              <a:ext cx="50" cy="10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75" name="Freeform 8"/>
            <p:cNvSpPr>
              <a:spLocks/>
            </p:cNvSpPr>
            <p:nvPr/>
          </p:nvSpPr>
          <p:spPr bwMode="auto">
            <a:xfrm>
              <a:off x="979" y="2229"/>
              <a:ext cx="1003" cy="311"/>
            </a:xfrm>
            <a:custGeom>
              <a:avLst/>
              <a:gdLst>
                <a:gd name="T0" fmla="*/ 7 w 1346"/>
                <a:gd name="T1" fmla="*/ 6 h 450"/>
                <a:gd name="T2" fmla="*/ 89 w 1346"/>
                <a:gd name="T3" fmla="*/ 26 h 450"/>
                <a:gd name="T4" fmla="*/ 165 w 1346"/>
                <a:gd name="T5" fmla="*/ 0 h 450"/>
                <a:gd name="T6" fmla="*/ 171 w 1346"/>
                <a:gd name="T7" fmla="*/ 6 h 450"/>
                <a:gd name="T8" fmla="*/ 94 w 1346"/>
                <a:gd name="T9" fmla="*/ 34 h 450"/>
                <a:gd name="T10" fmla="*/ 0 w 1346"/>
                <a:gd name="T11" fmla="*/ 10 h 450"/>
                <a:gd name="T12" fmla="*/ 7 w 1346"/>
                <a:gd name="T13" fmla="*/ 6 h 4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6" h="450">
                  <a:moveTo>
                    <a:pt x="50" y="69"/>
                  </a:moveTo>
                  <a:lnTo>
                    <a:pt x="701" y="346"/>
                  </a:lnTo>
                  <a:lnTo>
                    <a:pt x="1292" y="0"/>
                  </a:lnTo>
                  <a:lnTo>
                    <a:pt x="1346" y="82"/>
                  </a:lnTo>
                  <a:lnTo>
                    <a:pt x="734" y="450"/>
                  </a:lnTo>
                  <a:lnTo>
                    <a:pt x="0" y="130"/>
                  </a:lnTo>
                  <a:lnTo>
                    <a:pt x="50" y="69"/>
                  </a:lnTo>
                </a:path>
              </a:pathLst>
            </a:custGeom>
            <a:solidFill>
              <a:srgbClr val="80808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76" name="Freeform 9"/>
            <p:cNvSpPr>
              <a:spLocks/>
            </p:cNvSpPr>
            <p:nvPr/>
          </p:nvSpPr>
          <p:spPr bwMode="auto">
            <a:xfrm>
              <a:off x="1054" y="2066"/>
              <a:ext cx="847" cy="376"/>
            </a:xfrm>
            <a:custGeom>
              <a:avLst/>
              <a:gdLst>
                <a:gd name="T0" fmla="*/ 0 w 1136"/>
                <a:gd name="T1" fmla="*/ 23 h 545"/>
                <a:gd name="T2" fmla="*/ 75 w 1136"/>
                <a:gd name="T3" fmla="*/ 41 h 545"/>
                <a:gd name="T4" fmla="*/ 145 w 1136"/>
                <a:gd name="T5" fmla="*/ 17 h 545"/>
                <a:gd name="T6" fmla="*/ 71 w 1136"/>
                <a:gd name="T7" fmla="*/ 0 h 545"/>
                <a:gd name="T8" fmla="*/ 3 w 1136"/>
                <a:gd name="T9" fmla="*/ 22 h 5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6" h="545">
                  <a:moveTo>
                    <a:pt x="0" y="309"/>
                  </a:moveTo>
                  <a:lnTo>
                    <a:pt x="582" y="545"/>
                  </a:lnTo>
                  <a:lnTo>
                    <a:pt x="1136" y="227"/>
                  </a:lnTo>
                  <a:lnTo>
                    <a:pt x="554" y="0"/>
                  </a:lnTo>
                  <a:lnTo>
                    <a:pt x="26" y="293"/>
                  </a:lnTo>
                </a:path>
              </a:pathLst>
            </a:custGeom>
            <a:solidFill>
              <a:srgbClr val="FFF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77" name="Freeform 10"/>
            <p:cNvSpPr>
              <a:spLocks/>
            </p:cNvSpPr>
            <p:nvPr/>
          </p:nvSpPr>
          <p:spPr bwMode="auto">
            <a:xfrm>
              <a:off x="973" y="2292"/>
              <a:ext cx="1049" cy="521"/>
            </a:xfrm>
            <a:custGeom>
              <a:avLst/>
              <a:gdLst>
                <a:gd name="T0" fmla="*/ 5 w 1408"/>
                <a:gd name="T1" fmla="*/ 0 h 754"/>
                <a:gd name="T2" fmla="*/ 180 w 1408"/>
                <a:gd name="T3" fmla="*/ 42 h 754"/>
                <a:gd name="T4" fmla="*/ 174 w 1408"/>
                <a:gd name="T5" fmla="*/ 50 h 754"/>
                <a:gd name="T6" fmla="*/ 166 w 1408"/>
                <a:gd name="T7" fmla="*/ 57 h 754"/>
                <a:gd name="T8" fmla="*/ 1 w 1408"/>
                <a:gd name="T9" fmla="*/ 18 h 754"/>
                <a:gd name="T10" fmla="*/ 0 w 1408"/>
                <a:gd name="T11" fmla="*/ 6 h 754"/>
                <a:gd name="T12" fmla="*/ 5 w 1408"/>
                <a:gd name="T13" fmla="*/ 0 h 7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8" h="754">
                  <a:moveTo>
                    <a:pt x="45" y="0"/>
                  </a:moveTo>
                  <a:lnTo>
                    <a:pt x="1408" y="564"/>
                  </a:lnTo>
                  <a:lnTo>
                    <a:pt x="1372" y="673"/>
                  </a:lnTo>
                  <a:lnTo>
                    <a:pt x="1300" y="754"/>
                  </a:lnTo>
                  <a:lnTo>
                    <a:pt x="9" y="236"/>
                  </a:lnTo>
                  <a:lnTo>
                    <a:pt x="0" y="82"/>
                  </a:lnTo>
                  <a:lnTo>
                    <a:pt x="45" y="0"/>
                  </a:lnTo>
                  <a:close/>
                </a:path>
              </a:pathLst>
            </a:custGeom>
            <a:solidFill>
              <a:srgbClr val="80808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78" name="Line 11"/>
            <p:cNvSpPr>
              <a:spLocks noChangeShapeType="1"/>
            </p:cNvSpPr>
            <p:nvPr/>
          </p:nvSpPr>
          <p:spPr bwMode="auto">
            <a:xfrm>
              <a:off x="980" y="2342"/>
              <a:ext cx="1009" cy="40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79" name="Freeform 12"/>
            <p:cNvSpPr>
              <a:spLocks/>
            </p:cNvSpPr>
            <p:nvPr/>
          </p:nvSpPr>
          <p:spPr bwMode="auto">
            <a:xfrm>
              <a:off x="1065" y="2285"/>
              <a:ext cx="698" cy="810"/>
            </a:xfrm>
            <a:custGeom>
              <a:avLst/>
              <a:gdLst>
                <a:gd name="T0" fmla="*/ 108 w 937"/>
                <a:gd name="T1" fmla="*/ 77 h 1172"/>
                <a:gd name="T2" fmla="*/ 112 w 937"/>
                <a:gd name="T3" fmla="*/ 73 h 1172"/>
                <a:gd name="T4" fmla="*/ 115 w 937"/>
                <a:gd name="T5" fmla="*/ 68 h 1172"/>
                <a:gd name="T6" fmla="*/ 118 w 937"/>
                <a:gd name="T7" fmla="*/ 64 h 1172"/>
                <a:gd name="T8" fmla="*/ 119 w 937"/>
                <a:gd name="T9" fmla="*/ 59 h 1172"/>
                <a:gd name="T10" fmla="*/ 118 w 937"/>
                <a:gd name="T11" fmla="*/ 53 h 1172"/>
                <a:gd name="T12" fmla="*/ 116 w 937"/>
                <a:gd name="T13" fmla="*/ 50 h 1172"/>
                <a:gd name="T14" fmla="*/ 112 w 937"/>
                <a:gd name="T15" fmla="*/ 46 h 1172"/>
                <a:gd name="T16" fmla="*/ 110 w 937"/>
                <a:gd name="T17" fmla="*/ 44 h 1172"/>
                <a:gd name="T18" fmla="*/ 103 w 937"/>
                <a:gd name="T19" fmla="*/ 40 h 1172"/>
                <a:gd name="T20" fmla="*/ 92 w 937"/>
                <a:gd name="T21" fmla="*/ 37 h 1172"/>
                <a:gd name="T22" fmla="*/ 90 w 937"/>
                <a:gd name="T23" fmla="*/ 32 h 1172"/>
                <a:gd name="T24" fmla="*/ 90 w 937"/>
                <a:gd name="T25" fmla="*/ 26 h 1172"/>
                <a:gd name="T26" fmla="*/ 85 w 937"/>
                <a:gd name="T27" fmla="*/ 21 h 1172"/>
                <a:gd name="T28" fmla="*/ 91 w 937"/>
                <a:gd name="T29" fmla="*/ 17 h 1172"/>
                <a:gd name="T30" fmla="*/ 93 w 937"/>
                <a:gd name="T31" fmla="*/ 10 h 1172"/>
                <a:gd name="T32" fmla="*/ 91 w 937"/>
                <a:gd name="T33" fmla="*/ 3 h 1172"/>
                <a:gd name="T34" fmla="*/ 80 w 937"/>
                <a:gd name="T35" fmla="*/ 0 h 1172"/>
                <a:gd name="T36" fmla="*/ 66 w 937"/>
                <a:gd name="T37" fmla="*/ 4 h 1172"/>
                <a:gd name="T38" fmla="*/ 57 w 937"/>
                <a:gd name="T39" fmla="*/ 9 h 1172"/>
                <a:gd name="T40" fmla="*/ 54 w 937"/>
                <a:gd name="T41" fmla="*/ 15 h 1172"/>
                <a:gd name="T42" fmla="*/ 53 w 937"/>
                <a:gd name="T43" fmla="*/ 19 h 1172"/>
                <a:gd name="T44" fmla="*/ 51 w 937"/>
                <a:gd name="T45" fmla="*/ 24 h 1172"/>
                <a:gd name="T46" fmla="*/ 51 w 937"/>
                <a:gd name="T47" fmla="*/ 28 h 1172"/>
                <a:gd name="T48" fmla="*/ 51 w 937"/>
                <a:gd name="T49" fmla="*/ 33 h 1172"/>
                <a:gd name="T50" fmla="*/ 53 w 937"/>
                <a:gd name="T51" fmla="*/ 38 h 1172"/>
                <a:gd name="T52" fmla="*/ 56 w 937"/>
                <a:gd name="T53" fmla="*/ 42 h 1172"/>
                <a:gd name="T54" fmla="*/ 61 w 937"/>
                <a:gd name="T55" fmla="*/ 46 h 1172"/>
                <a:gd name="T56" fmla="*/ 63 w 937"/>
                <a:gd name="T57" fmla="*/ 50 h 1172"/>
                <a:gd name="T58" fmla="*/ 61 w 937"/>
                <a:gd name="T59" fmla="*/ 46 h 1172"/>
                <a:gd name="T60" fmla="*/ 56 w 937"/>
                <a:gd name="T61" fmla="*/ 41 h 1172"/>
                <a:gd name="T62" fmla="*/ 50 w 937"/>
                <a:gd name="T63" fmla="*/ 37 h 1172"/>
                <a:gd name="T64" fmla="*/ 44 w 937"/>
                <a:gd name="T65" fmla="*/ 34 h 1172"/>
                <a:gd name="T66" fmla="*/ 38 w 937"/>
                <a:gd name="T67" fmla="*/ 32 h 1172"/>
                <a:gd name="T68" fmla="*/ 30 w 937"/>
                <a:gd name="T69" fmla="*/ 29 h 1172"/>
                <a:gd name="T70" fmla="*/ 23 w 937"/>
                <a:gd name="T71" fmla="*/ 27 h 1172"/>
                <a:gd name="T72" fmla="*/ 16 w 937"/>
                <a:gd name="T73" fmla="*/ 24 h 1172"/>
                <a:gd name="T74" fmla="*/ 10 w 937"/>
                <a:gd name="T75" fmla="*/ 22 h 1172"/>
                <a:gd name="T76" fmla="*/ 1 w 937"/>
                <a:gd name="T77" fmla="*/ 19 h 1172"/>
                <a:gd name="T78" fmla="*/ 0 w 937"/>
                <a:gd name="T79" fmla="*/ 23 h 1172"/>
                <a:gd name="T80" fmla="*/ 2 w 937"/>
                <a:gd name="T81" fmla="*/ 28 h 1172"/>
                <a:gd name="T82" fmla="*/ 4 w 937"/>
                <a:gd name="T83" fmla="*/ 33 h 1172"/>
                <a:gd name="T84" fmla="*/ 7 w 937"/>
                <a:gd name="T85" fmla="*/ 38 h 1172"/>
                <a:gd name="T86" fmla="*/ 9 w 937"/>
                <a:gd name="T87" fmla="*/ 44 h 1172"/>
                <a:gd name="T88" fmla="*/ 12 w 937"/>
                <a:gd name="T89" fmla="*/ 48 h 1172"/>
                <a:gd name="T90" fmla="*/ 17 w 937"/>
                <a:gd name="T91" fmla="*/ 53 h 1172"/>
                <a:gd name="T92" fmla="*/ 25 w 937"/>
                <a:gd name="T93" fmla="*/ 58 h 1172"/>
                <a:gd name="T94" fmla="*/ 30 w 937"/>
                <a:gd name="T95" fmla="*/ 64 h 1172"/>
                <a:gd name="T96" fmla="*/ 34 w 937"/>
                <a:gd name="T97" fmla="*/ 68 h 1172"/>
                <a:gd name="T98" fmla="*/ 40 w 937"/>
                <a:gd name="T99" fmla="*/ 72 h 1172"/>
                <a:gd name="T100" fmla="*/ 49 w 937"/>
                <a:gd name="T101" fmla="*/ 75 h 1172"/>
                <a:gd name="T102" fmla="*/ 54 w 937"/>
                <a:gd name="T103" fmla="*/ 78 h 1172"/>
                <a:gd name="T104" fmla="*/ 61 w 937"/>
                <a:gd name="T105" fmla="*/ 84 h 1172"/>
                <a:gd name="T106" fmla="*/ 67 w 937"/>
                <a:gd name="T107" fmla="*/ 87 h 1172"/>
                <a:gd name="T108" fmla="*/ 76 w 937"/>
                <a:gd name="T109" fmla="*/ 87 h 1172"/>
                <a:gd name="T110" fmla="*/ 83 w 937"/>
                <a:gd name="T111" fmla="*/ 87 h 1172"/>
                <a:gd name="T112" fmla="*/ 90 w 937"/>
                <a:gd name="T113" fmla="*/ 86 h 1172"/>
                <a:gd name="T114" fmla="*/ 98 w 937"/>
                <a:gd name="T115" fmla="*/ 83 h 1172"/>
                <a:gd name="T116" fmla="*/ 104 w 937"/>
                <a:gd name="T117" fmla="*/ 79 h 1172"/>
                <a:gd name="T118" fmla="*/ 110 w 937"/>
                <a:gd name="T119" fmla="*/ 75 h 11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37" h="1172">
                  <a:moveTo>
                    <a:pt x="819" y="1016"/>
                  </a:moveTo>
                  <a:lnTo>
                    <a:pt x="848" y="1016"/>
                  </a:lnTo>
                  <a:lnTo>
                    <a:pt x="858" y="989"/>
                  </a:lnTo>
                  <a:lnTo>
                    <a:pt x="878" y="962"/>
                  </a:lnTo>
                  <a:lnTo>
                    <a:pt x="897" y="934"/>
                  </a:lnTo>
                  <a:lnTo>
                    <a:pt x="907" y="906"/>
                  </a:lnTo>
                  <a:lnTo>
                    <a:pt x="917" y="879"/>
                  </a:lnTo>
                  <a:lnTo>
                    <a:pt x="926" y="843"/>
                  </a:lnTo>
                  <a:lnTo>
                    <a:pt x="936" y="806"/>
                  </a:lnTo>
                  <a:lnTo>
                    <a:pt x="936" y="778"/>
                  </a:lnTo>
                  <a:lnTo>
                    <a:pt x="936" y="742"/>
                  </a:lnTo>
                  <a:lnTo>
                    <a:pt x="926" y="706"/>
                  </a:lnTo>
                  <a:lnTo>
                    <a:pt x="915" y="683"/>
                  </a:lnTo>
                  <a:lnTo>
                    <a:pt x="917" y="665"/>
                  </a:lnTo>
                  <a:lnTo>
                    <a:pt x="902" y="637"/>
                  </a:lnTo>
                  <a:lnTo>
                    <a:pt x="888" y="614"/>
                  </a:lnTo>
                  <a:lnTo>
                    <a:pt x="872" y="596"/>
                  </a:lnTo>
                  <a:lnTo>
                    <a:pt x="863" y="582"/>
                  </a:lnTo>
                  <a:lnTo>
                    <a:pt x="839" y="555"/>
                  </a:lnTo>
                  <a:lnTo>
                    <a:pt x="805" y="537"/>
                  </a:lnTo>
                  <a:lnTo>
                    <a:pt x="781" y="514"/>
                  </a:lnTo>
                  <a:lnTo>
                    <a:pt x="718" y="482"/>
                  </a:lnTo>
                  <a:lnTo>
                    <a:pt x="718" y="460"/>
                  </a:lnTo>
                  <a:lnTo>
                    <a:pt x="712" y="423"/>
                  </a:lnTo>
                  <a:lnTo>
                    <a:pt x="703" y="373"/>
                  </a:lnTo>
                  <a:lnTo>
                    <a:pt x="708" y="345"/>
                  </a:lnTo>
                  <a:lnTo>
                    <a:pt x="684" y="309"/>
                  </a:lnTo>
                  <a:lnTo>
                    <a:pt x="667" y="280"/>
                  </a:lnTo>
                  <a:lnTo>
                    <a:pt x="692" y="256"/>
                  </a:lnTo>
                  <a:lnTo>
                    <a:pt x="716" y="220"/>
                  </a:lnTo>
                  <a:lnTo>
                    <a:pt x="732" y="182"/>
                  </a:lnTo>
                  <a:lnTo>
                    <a:pt x="733" y="143"/>
                  </a:lnTo>
                  <a:lnTo>
                    <a:pt x="733" y="96"/>
                  </a:lnTo>
                  <a:lnTo>
                    <a:pt x="717" y="46"/>
                  </a:lnTo>
                  <a:lnTo>
                    <a:pt x="684" y="12"/>
                  </a:lnTo>
                  <a:lnTo>
                    <a:pt x="630" y="0"/>
                  </a:lnTo>
                  <a:lnTo>
                    <a:pt x="563" y="17"/>
                  </a:lnTo>
                  <a:lnTo>
                    <a:pt x="519" y="53"/>
                  </a:lnTo>
                  <a:lnTo>
                    <a:pt x="485" y="90"/>
                  </a:lnTo>
                  <a:lnTo>
                    <a:pt x="456" y="122"/>
                  </a:lnTo>
                  <a:lnTo>
                    <a:pt x="437" y="168"/>
                  </a:lnTo>
                  <a:lnTo>
                    <a:pt x="425" y="201"/>
                  </a:lnTo>
                  <a:lnTo>
                    <a:pt x="417" y="231"/>
                  </a:lnTo>
                  <a:lnTo>
                    <a:pt x="415" y="259"/>
                  </a:lnTo>
                  <a:lnTo>
                    <a:pt x="413" y="286"/>
                  </a:lnTo>
                  <a:lnTo>
                    <a:pt x="407" y="321"/>
                  </a:lnTo>
                  <a:lnTo>
                    <a:pt x="402" y="350"/>
                  </a:lnTo>
                  <a:lnTo>
                    <a:pt x="402" y="378"/>
                  </a:lnTo>
                  <a:lnTo>
                    <a:pt x="402" y="405"/>
                  </a:lnTo>
                  <a:lnTo>
                    <a:pt x="402" y="441"/>
                  </a:lnTo>
                  <a:lnTo>
                    <a:pt x="404" y="468"/>
                  </a:lnTo>
                  <a:lnTo>
                    <a:pt x="413" y="504"/>
                  </a:lnTo>
                  <a:lnTo>
                    <a:pt x="422" y="532"/>
                  </a:lnTo>
                  <a:lnTo>
                    <a:pt x="441" y="560"/>
                  </a:lnTo>
                  <a:lnTo>
                    <a:pt x="461" y="587"/>
                  </a:lnTo>
                  <a:lnTo>
                    <a:pt x="480" y="614"/>
                  </a:lnTo>
                  <a:lnTo>
                    <a:pt x="490" y="642"/>
                  </a:lnTo>
                  <a:lnTo>
                    <a:pt x="499" y="670"/>
                  </a:lnTo>
                  <a:lnTo>
                    <a:pt x="499" y="642"/>
                  </a:lnTo>
                  <a:lnTo>
                    <a:pt x="480" y="614"/>
                  </a:lnTo>
                  <a:lnTo>
                    <a:pt x="461" y="587"/>
                  </a:lnTo>
                  <a:lnTo>
                    <a:pt x="441" y="551"/>
                  </a:lnTo>
                  <a:lnTo>
                    <a:pt x="413" y="514"/>
                  </a:lnTo>
                  <a:lnTo>
                    <a:pt x="392" y="486"/>
                  </a:lnTo>
                  <a:lnTo>
                    <a:pt x="383" y="455"/>
                  </a:lnTo>
                  <a:lnTo>
                    <a:pt x="344" y="451"/>
                  </a:lnTo>
                  <a:lnTo>
                    <a:pt x="325" y="441"/>
                  </a:lnTo>
                  <a:lnTo>
                    <a:pt x="296" y="419"/>
                  </a:lnTo>
                  <a:lnTo>
                    <a:pt x="252" y="405"/>
                  </a:lnTo>
                  <a:lnTo>
                    <a:pt x="237" y="387"/>
                  </a:lnTo>
                  <a:lnTo>
                    <a:pt x="213" y="378"/>
                  </a:lnTo>
                  <a:lnTo>
                    <a:pt x="184" y="359"/>
                  </a:lnTo>
                  <a:lnTo>
                    <a:pt x="154" y="342"/>
                  </a:lnTo>
                  <a:lnTo>
                    <a:pt x="119" y="323"/>
                  </a:lnTo>
                  <a:lnTo>
                    <a:pt x="91" y="311"/>
                  </a:lnTo>
                  <a:lnTo>
                    <a:pt x="74" y="300"/>
                  </a:lnTo>
                  <a:lnTo>
                    <a:pt x="41" y="287"/>
                  </a:lnTo>
                  <a:lnTo>
                    <a:pt x="1" y="265"/>
                  </a:lnTo>
                  <a:lnTo>
                    <a:pt x="0" y="286"/>
                  </a:lnTo>
                  <a:lnTo>
                    <a:pt x="0" y="309"/>
                  </a:lnTo>
                  <a:lnTo>
                    <a:pt x="5" y="336"/>
                  </a:lnTo>
                  <a:lnTo>
                    <a:pt x="17" y="369"/>
                  </a:lnTo>
                  <a:lnTo>
                    <a:pt x="26" y="400"/>
                  </a:lnTo>
                  <a:lnTo>
                    <a:pt x="36" y="435"/>
                  </a:lnTo>
                  <a:lnTo>
                    <a:pt x="47" y="474"/>
                  </a:lnTo>
                  <a:lnTo>
                    <a:pt x="55" y="510"/>
                  </a:lnTo>
                  <a:lnTo>
                    <a:pt x="63" y="548"/>
                  </a:lnTo>
                  <a:lnTo>
                    <a:pt x="66" y="580"/>
                  </a:lnTo>
                  <a:lnTo>
                    <a:pt x="74" y="610"/>
                  </a:lnTo>
                  <a:lnTo>
                    <a:pt x="88" y="641"/>
                  </a:lnTo>
                  <a:lnTo>
                    <a:pt x="111" y="667"/>
                  </a:lnTo>
                  <a:lnTo>
                    <a:pt x="138" y="697"/>
                  </a:lnTo>
                  <a:lnTo>
                    <a:pt x="160" y="724"/>
                  </a:lnTo>
                  <a:lnTo>
                    <a:pt x="203" y="776"/>
                  </a:lnTo>
                  <a:lnTo>
                    <a:pt x="220" y="813"/>
                  </a:lnTo>
                  <a:lnTo>
                    <a:pt x="236" y="843"/>
                  </a:lnTo>
                  <a:lnTo>
                    <a:pt x="254" y="871"/>
                  </a:lnTo>
                  <a:lnTo>
                    <a:pt x="266" y="897"/>
                  </a:lnTo>
                  <a:lnTo>
                    <a:pt x="285" y="925"/>
                  </a:lnTo>
                  <a:lnTo>
                    <a:pt x="315" y="953"/>
                  </a:lnTo>
                  <a:lnTo>
                    <a:pt x="344" y="971"/>
                  </a:lnTo>
                  <a:lnTo>
                    <a:pt x="383" y="989"/>
                  </a:lnTo>
                  <a:lnTo>
                    <a:pt x="408" y="1014"/>
                  </a:lnTo>
                  <a:lnTo>
                    <a:pt x="429" y="1039"/>
                  </a:lnTo>
                  <a:lnTo>
                    <a:pt x="454" y="1074"/>
                  </a:lnTo>
                  <a:lnTo>
                    <a:pt x="481" y="1110"/>
                  </a:lnTo>
                  <a:lnTo>
                    <a:pt x="499" y="1144"/>
                  </a:lnTo>
                  <a:lnTo>
                    <a:pt x="529" y="1153"/>
                  </a:lnTo>
                  <a:lnTo>
                    <a:pt x="568" y="1162"/>
                  </a:lnTo>
                  <a:lnTo>
                    <a:pt x="597" y="1162"/>
                  </a:lnTo>
                  <a:lnTo>
                    <a:pt x="626" y="1171"/>
                  </a:lnTo>
                  <a:lnTo>
                    <a:pt x="655" y="1162"/>
                  </a:lnTo>
                  <a:lnTo>
                    <a:pt x="684" y="1144"/>
                  </a:lnTo>
                  <a:lnTo>
                    <a:pt x="712" y="1135"/>
                  </a:lnTo>
                  <a:lnTo>
                    <a:pt x="741" y="1116"/>
                  </a:lnTo>
                  <a:lnTo>
                    <a:pt x="771" y="1098"/>
                  </a:lnTo>
                  <a:lnTo>
                    <a:pt x="800" y="1079"/>
                  </a:lnTo>
                  <a:lnTo>
                    <a:pt x="819" y="1052"/>
                  </a:lnTo>
                  <a:lnTo>
                    <a:pt x="848" y="1034"/>
                  </a:lnTo>
                  <a:lnTo>
                    <a:pt x="868" y="1007"/>
                  </a:lnTo>
                  <a:lnTo>
                    <a:pt x="819" y="1016"/>
                  </a:lnTo>
                </a:path>
              </a:pathLst>
            </a:custGeom>
            <a:solidFill>
              <a:srgbClr val="FFA08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80" name="Freeform 13"/>
            <p:cNvSpPr>
              <a:spLocks/>
            </p:cNvSpPr>
            <p:nvPr/>
          </p:nvSpPr>
          <p:spPr bwMode="auto">
            <a:xfrm>
              <a:off x="1117" y="2506"/>
              <a:ext cx="345" cy="263"/>
            </a:xfrm>
            <a:custGeom>
              <a:avLst/>
              <a:gdLst>
                <a:gd name="T0" fmla="*/ 228 w 345"/>
                <a:gd name="T1" fmla="*/ 91 h 263"/>
                <a:gd name="T2" fmla="*/ 243 w 345"/>
                <a:gd name="T3" fmla="*/ 105 h 263"/>
                <a:gd name="T4" fmla="*/ 250 w 345"/>
                <a:gd name="T5" fmla="*/ 124 h 263"/>
                <a:gd name="T6" fmla="*/ 254 w 345"/>
                <a:gd name="T7" fmla="*/ 141 h 263"/>
                <a:gd name="T8" fmla="*/ 260 w 345"/>
                <a:gd name="T9" fmla="*/ 160 h 263"/>
                <a:gd name="T10" fmla="*/ 273 w 345"/>
                <a:gd name="T11" fmla="*/ 178 h 263"/>
                <a:gd name="T12" fmla="*/ 291 w 345"/>
                <a:gd name="T13" fmla="*/ 197 h 263"/>
                <a:gd name="T14" fmla="*/ 304 w 345"/>
                <a:gd name="T15" fmla="*/ 218 h 263"/>
                <a:gd name="T16" fmla="*/ 318 w 345"/>
                <a:gd name="T17" fmla="*/ 238 h 263"/>
                <a:gd name="T18" fmla="*/ 311 w 345"/>
                <a:gd name="T19" fmla="*/ 243 h 263"/>
                <a:gd name="T20" fmla="*/ 287 w 345"/>
                <a:gd name="T21" fmla="*/ 230 h 263"/>
                <a:gd name="T22" fmla="*/ 270 w 345"/>
                <a:gd name="T23" fmla="*/ 210 h 263"/>
                <a:gd name="T24" fmla="*/ 254 w 345"/>
                <a:gd name="T25" fmla="*/ 194 h 263"/>
                <a:gd name="T26" fmla="*/ 234 w 345"/>
                <a:gd name="T27" fmla="*/ 177 h 263"/>
                <a:gd name="T28" fmla="*/ 224 w 345"/>
                <a:gd name="T29" fmla="*/ 158 h 263"/>
                <a:gd name="T30" fmla="*/ 217 w 345"/>
                <a:gd name="T31" fmla="*/ 140 h 263"/>
                <a:gd name="T32" fmla="*/ 217 w 345"/>
                <a:gd name="T33" fmla="*/ 121 h 263"/>
                <a:gd name="T34" fmla="*/ 195 w 345"/>
                <a:gd name="T35" fmla="*/ 124 h 263"/>
                <a:gd name="T36" fmla="*/ 174 w 345"/>
                <a:gd name="T37" fmla="*/ 136 h 263"/>
                <a:gd name="T38" fmla="*/ 163 w 345"/>
                <a:gd name="T39" fmla="*/ 156 h 263"/>
                <a:gd name="T40" fmla="*/ 156 w 345"/>
                <a:gd name="T41" fmla="*/ 156 h 263"/>
                <a:gd name="T42" fmla="*/ 156 w 345"/>
                <a:gd name="T43" fmla="*/ 136 h 263"/>
                <a:gd name="T44" fmla="*/ 174 w 345"/>
                <a:gd name="T45" fmla="*/ 121 h 263"/>
                <a:gd name="T46" fmla="*/ 192 w 345"/>
                <a:gd name="T47" fmla="*/ 107 h 263"/>
                <a:gd name="T48" fmla="*/ 174 w 345"/>
                <a:gd name="T49" fmla="*/ 94 h 263"/>
                <a:gd name="T50" fmla="*/ 151 w 345"/>
                <a:gd name="T51" fmla="*/ 77 h 263"/>
                <a:gd name="T52" fmla="*/ 130 w 345"/>
                <a:gd name="T53" fmla="*/ 67 h 263"/>
                <a:gd name="T54" fmla="*/ 108 w 345"/>
                <a:gd name="T55" fmla="*/ 58 h 263"/>
                <a:gd name="T56" fmla="*/ 83 w 345"/>
                <a:gd name="T57" fmla="*/ 46 h 263"/>
                <a:gd name="T58" fmla="*/ 61 w 345"/>
                <a:gd name="T59" fmla="*/ 33 h 263"/>
                <a:gd name="T60" fmla="*/ 43 w 345"/>
                <a:gd name="T61" fmla="*/ 18 h 263"/>
                <a:gd name="T62" fmla="*/ 21 w 345"/>
                <a:gd name="T63" fmla="*/ 5 h 263"/>
                <a:gd name="T64" fmla="*/ 17 w 345"/>
                <a:gd name="T65" fmla="*/ 0 h 2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45" h="263">
                  <a:moveTo>
                    <a:pt x="17" y="0"/>
                  </a:moveTo>
                  <a:lnTo>
                    <a:pt x="228" y="91"/>
                  </a:lnTo>
                  <a:lnTo>
                    <a:pt x="239" y="96"/>
                  </a:lnTo>
                  <a:lnTo>
                    <a:pt x="243" y="105"/>
                  </a:lnTo>
                  <a:lnTo>
                    <a:pt x="243" y="114"/>
                  </a:lnTo>
                  <a:lnTo>
                    <a:pt x="250" y="124"/>
                  </a:lnTo>
                  <a:lnTo>
                    <a:pt x="250" y="134"/>
                  </a:lnTo>
                  <a:lnTo>
                    <a:pt x="254" y="141"/>
                  </a:lnTo>
                  <a:lnTo>
                    <a:pt x="259" y="152"/>
                  </a:lnTo>
                  <a:lnTo>
                    <a:pt x="260" y="160"/>
                  </a:lnTo>
                  <a:lnTo>
                    <a:pt x="269" y="169"/>
                  </a:lnTo>
                  <a:lnTo>
                    <a:pt x="273" y="178"/>
                  </a:lnTo>
                  <a:lnTo>
                    <a:pt x="280" y="187"/>
                  </a:lnTo>
                  <a:lnTo>
                    <a:pt x="291" y="197"/>
                  </a:lnTo>
                  <a:lnTo>
                    <a:pt x="300" y="205"/>
                  </a:lnTo>
                  <a:lnTo>
                    <a:pt x="304" y="218"/>
                  </a:lnTo>
                  <a:lnTo>
                    <a:pt x="312" y="227"/>
                  </a:lnTo>
                  <a:lnTo>
                    <a:pt x="318" y="238"/>
                  </a:lnTo>
                  <a:lnTo>
                    <a:pt x="345" y="263"/>
                  </a:lnTo>
                  <a:lnTo>
                    <a:pt x="311" y="243"/>
                  </a:lnTo>
                  <a:lnTo>
                    <a:pt x="301" y="239"/>
                  </a:lnTo>
                  <a:lnTo>
                    <a:pt x="287" y="230"/>
                  </a:lnTo>
                  <a:lnTo>
                    <a:pt x="280" y="220"/>
                  </a:lnTo>
                  <a:lnTo>
                    <a:pt x="270" y="210"/>
                  </a:lnTo>
                  <a:lnTo>
                    <a:pt x="267" y="234"/>
                  </a:lnTo>
                  <a:lnTo>
                    <a:pt x="254" y="194"/>
                  </a:lnTo>
                  <a:lnTo>
                    <a:pt x="243" y="187"/>
                  </a:lnTo>
                  <a:lnTo>
                    <a:pt x="234" y="177"/>
                  </a:lnTo>
                  <a:lnTo>
                    <a:pt x="228" y="168"/>
                  </a:lnTo>
                  <a:lnTo>
                    <a:pt x="224" y="158"/>
                  </a:lnTo>
                  <a:lnTo>
                    <a:pt x="220" y="150"/>
                  </a:lnTo>
                  <a:lnTo>
                    <a:pt x="217" y="140"/>
                  </a:lnTo>
                  <a:lnTo>
                    <a:pt x="217" y="130"/>
                  </a:lnTo>
                  <a:lnTo>
                    <a:pt x="217" y="121"/>
                  </a:lnTo>
                  <a:lnTo>
                    <a:pt x="207" y="121"/>
                  </a:lnTo>
                  <a:lnTo>
                    <a:pt x="195" y="124"/>
                  </a:lnTo>
                  <a:lnTo>
                    <a:pt x="184" y="127"/>
                  </a:lnTo>
                  <a:lnTo>
                    <a:pt x="174" y="136"/>
                  </a:lnTo>
                  <a:lnTo>
                    <a:pt x="170" y="147"/>
                  </a:lnTo>
                  <a:lnTo>
                    <a:pt x="163" y="156"/>
                  </a:lnTo>
                  <a:lnTo>
                    <a:pt x="160" y="165"/>
                  </a:lnTo>
                  <a:lnTo>
                    <a:pt x="156" y="156"/>
                  </a:lnTo>
                  <a:lnTo>
                    <a:pt x="156" y="147"/>
                  </a:lnTo>
                  <a:lnTo>
                    <a:pt x="156" y="136"/>
                  </a:lnTo>
                  <a:lnTo>
                    <a:pt x="163" y="127"/>
                  </a:lnTo>
                  <a:lnTo>
                    <a:pt x="174" y="121"/>
                  </a:lnTo>
                  <a:lnTo>
                    <a:pt x="184" y="118"/>
                  </a:lnTo>
                  <a:lnTo>
                    <a:pt x="192" y="107"/>
                  </a:lnTo>
                  <a:lnTo>
                    <a:pt x="188" y="100"/>
                  </a:lnTo>
                  <a:lnTo>
                    <a:pt x="174" y="94"/>
                  </a:lnTo>
                  <a:lnTo>
                    <a:pt x="163" y="84"/>
                  </a:lnTo>
                  <a:lnTo>
                    <a:pt x="151" y="77"/>
                  </a:lnTo>
                  <a:lnTo>
                    <a:pt x="141" y="74"/>
                  </a:lnTo>
                  <a:lnTo>
                    <a:pt x="130" y="67"/>
                  </a:lnTo>
                  <a:lnTo>
                    <a:pt x="119" y="65"/>
                  </a:lnTo>
                  <a:lnTo>
                    <a:pt x="108" y="58"/>
                  </a:lnTo>
                  <a:lnTo>
                    <a:pt x="93" y="52"/>
                  </a:lnTo>
                  <a:lnTo>
                    <a:pt x="83" y="46"/>
                  </a:lnTo>
                  <a:lnTo>
                    <a:pt x="73" y="39"/>
                  </a:lnTo>
                  <a:lnTo>
                    <a:pt x="61" y="33"/>
                  </a:lnTo>
                  <a:lnTo>
                    <a:pt x="53" y="23"/>
                  </a:lnTo>
                  <a:lnTo>
                    <a:pt x="43" y="18"/>
                  </a:lnTo>
                  <a:lnTo>
                    <a:pt x="32" y="11"/>
                  </a:lnTo>
                  <a:lnTo>
                    <a:pt x="21" y="5"/>
                  </a:lnTo>
                  <a:lnTo>
                    <a:pt x="0" y="1"/>
                  </a:lnTo>
                  <a:lnTo>
                    <a:pt x="17" y="0"/>
                  </a:lnTo>
                </a:path>
              </a:pathLst>
            </a:custGeom>
            <a:solidFill>
              <a:srgbClr val="FF804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81" name="Freeform 14"/>
            <p:cNvSpPr>
              <a:spLocks/>
            </p:cNvSpPr>
            <p:nvPr/>
          </p:nvSpPr>
          <p:spPr bwMode="auto">
            <a:xfrm>
              <a:off x="1425" y="2299"/>
              <a:ext cx="129" cy="113"/>
            </a:xfrm>
            <a:custGeom>
              <a:avLst/>
              <a:gdLst>
                <a:gd name="T0" fmla="*/ 10 w 173"/>
                <a:gd name="T1" fmla="*/ 1 h 164"/>
                <a:gd name="T2" fmla="*/ 12 w 173"/>
                <a:gd name="T3" fmla="*/ 1 h 164"/>
                <a:gd name="T4" fmla="*/ 13 w 173"/>
                <a:gd name="T5" fmla="*/ 0 h 164"/>
                <a:gd name="T6" fmla="*/ 16 w 173"/>
                <a:gd name="T7" fmla="*/ 1 h 164"/>
                <a:gd name="T8" fmla="*/ 17 w 173"/>
                <a:gd name="T9" fmla="*/ 1 h 164"/>
                <a:gd name="T10" fmla="*/ 19 w 173"/>
                <a:gd name="T11" fmla="*/ 1 h 164"/>
                <a:gd name="T12" fmla="*/ 20 w 173"/>
                <a:gd name="T13" fmla="*/ 1 h 164"/>
                <a:gd name="T14" fmla="*/ 21 w 173"/>
                <a:gd name="T15" fmla="*/ 2 h 164"/>
                <a:gd name="T16" fmla="*/ 22 w 173"/>
                <a:gd name="T17" fmla="*/ 3 h 164"/>
                <a:gd name="T18" fmla="*/ 22 w 173"/>
                <a:gd name="T19" fmla="*/ 4 h 164"/>
                <a:gd name="T20" fmla="*/ 22 w 173"/>
                <a:gd name="T21" fmla="*/ 4 h 164"/>
                <a:gd name="T22" fmla="*/ 22 w 173"/>
                <a:gd name="T23" fmla="*/ 5 h 164"/>
                <a:gd name="T24" fmla="*/ 21 w 173"/>
                <a:gd name="T25" fmla="*/ 6 h 164"/>
                <a:gd name="T26" fmla="*/ 21 w 173"/>
                <a:gd name="T27" fmla="*/ 6 h 164"/>
                <a:gd name="T28" fmla="*/ 21 w 173"/>
                <a:gd name="T29" fmla="*/ 7 h 164"/>
                <a:gd name="T30" fmla="*/ 21 w 173"/>
                <a:gd name="T31" fmla="*/ 7 h 164"/>
                <a:gd name="T32" fmla="*/ 21 w 173"/>
                <a:gd name="T33" fmla="*/ 8 h 164"/>
                <a:gd name="T34" fmla="*/ 19 w 173"/>
                <a:gd name="T35" fmla="*/ 9 h 164"/>
                <a:gd name="T36" fmla="*/ 19 w 173"/>
                <a:gd name="T37" fmla="*/ 10 h 164"/>
                <a:gd name="T38" fmla="*/ 16 w 173"/>
                <a:gd name="T39" fmla="*/ 10 h 164"/>
                <a:gd name="T40" fmla="*/ 16 w 173"/>
                <a:gd name="T41" fmla="*/ 11 h 164"/>
                <a:gd name="T42" fmla="*/ 14 w 173"/>
                <a:gd name="T43" fmla="*/ 12 h 164"/>
                <a:gd name="T44" fmla="*/ 12 w 173"/>
                <a:gd name="T45" fmla="*/ 12 h 164"/>
                <a:gd name="T46" fmla="*/ 10 w 173"/>
                <a:gd name="T47" fmla="*/ 12 h 164"/>
                <a:gd name="T48" fmla="*/ 7 w 173"/>
                <a:gd name="T49" fmla="*/ 12 h 164"/>
                <a:gd name="T50" fmla="*/ 5 w 173"/>
                <a:gd name="T51" fmla="*/ 12 h 164"/>
                <a:gd name="T52" fmla="*/ 4 w 173"/>
                <a:gd name="T53" fmla="*/ 11 h 164"/>
                <a:gd name="T54" fmla="*/ 3 w 173"/>
                <a:gd name="T55" fmla="*/ 10 h 164"/>
                <a:gd name="T56" fmla="*/ 1 w 173"/>
                <a:gd name="T57" fmla="*/ 10 h 164"/>
                <a:gd name="T58" fmla="*/ 1 w 173"/>
                <a:gd name="T59" fmla="*/ 8 h 164"/>
                <a:gd name="T60" fmla="*/ 0 w 173"/>
                <a:gd name="T61" fmla="*/ 7 h 164"/>
                <a:gd name="T62" fmla="*/ 1 w 173"/>
                <a:gd name="T63" fmla="*/ 6 h 164"/>
                <a:gd name="T64" fmla="*/ 1 w 173"/>
                <a:gd name="T65" fmla="*/ 6 h 164"/>
                <a:gd name="T66" fmla="*/ 3 w 173"/>
                <a:gd name="T67" fmla="*/ 4 h 164"/>
                <a:gd name="T68" fmla="*/ 4 w 173"/>
                <a:gd name="T69" fmla="*/ 3 h 164"/>
                <a:gd name="T70" fmla="*/ 5 w 173"/>
                <a:gd name="T71" fmla="*/ 2 h 164"/>
                <a:gd name="T72" fmla="*/ 7 w 173"/>
                <a:gd name="T73" fmla="*/ 1 h 164"/>
                <a:gd name="T74" fmla="*/ 9 w 173"/>
                <a:gd name="T75" fmla="*/ 1 h 164"/>
                <a:gd name="T76" fmla="*/ 10 w 173"/>
                <a:gd name="T77" fmla="*/ 1 h 1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3" h="164">
                  <a:moveTo>
                    <a:pt x="76" y="4"/>
                  </a:moveTo>
                  <a:lnTo>
                    <a:pt x="91" y="2"/>
                  </a:lnTo>
                  <a:lnTo>
                    <a:pt x="105" y="0"/>
                  </a:lnTo>
                  <a:lnTo>
                    <a:pt x="122" y="4"/>
                  </a:lnTo>
                  <a:lnTo>
                    <a:pt x="134" y="9"/>
                  </a:lnTo>
                  <a:lnTo>
                    <a:pt x="145" y="13"/>
                  </a:lnTo>
                  <a:lnTo>
                    <a:pt x="157" y="18"/>
                  </a:lnTo>
                  <a:lnTo>
                    <a:pt x="165" y="27"/>
                  </a:lnTo>
                  <a:lnTo>
                    <a:pt x="171" y="41"/>
                  </a:lnTo>
                  <a:lnTo>
                    <a:pt x="171" y="50"/>
                  </a:lnTo>
                  <a:lnTo>
                    <a:pt x="172" y="55"/>
                  </a:lnTo>
                  <a:lnTo>
                    <a:pt x="171" y="64"/>
                  </a:lnTo>
                  <a:lnTo>
                    <a:pt x="168" y="74"/>
                  </a:lnTo>
                  <a:lnTo>
                    <a:pt x="168" y="80"/>
                  </a:lnTo>
                  <a:lnTo>
                    <a:pt x="167" y="89"/>
                  </a:lnTo>
                  <a:lnTo>
                    <a:pt x="163" y="98"/>
                  </a:lnTo>
                  <a:lnTo>
                    <a:pt x="159" y="110"/>
                  </a:lnTo>
                  <a:lnTo>
                    <a:pt x="151" y="120"/>
                  </a:lnTo>
                  <a:lnTo>
                    <a:pt x="143" y="131"/>
                  </a:lnTo>
                  <a:lnTo>
                    <a:pt x="131" y="141"/>
                  </a:lnTo>
                  <a:lnTo>
                    <a:pt x="125" y="147"/>
                  </a:lnTo>
                  <a:lnTo>
                    <a:pt x="109" y="158"/>
                  </a:lnTo>
                  <a:lnTo>
                    <a:pt x="96" y="163"/>
                  </a:lnTo>
                  <a:lnTo>
                    <a:pt x="82" y="163"/>
                  </a:lnTo>
                  <a:lnTo>
                    <a:pt x="61" y="163"/>
                  </a:lnTo>
                  <a:lnTo>
                    <a:pt x="46" y="156"/>
                  </a:lnTo>
                  <a:lnTo>
                    <a:pt x="31" y="148"/>
                  </a:lnTo>
                  <a:lnTo>
                    <a:pt x="21" y="139"/>
                  </a:lnTo>
                  <a:lnTo>
                    <a:pt x="12" y="128"/>
                  </a:lnTo>
                  <a:lnTo>
                    <a:pt x="2" y="111"/>
                  </a:lnTo>
                  <a:lnTo>
                    <a:pt x="0" y="97"/>
                  </a:lnTo>
                  <a:lnTo>
                    <a:pt x="3" y="81"/>
                  </a:lnTo>
                  <a:lnTo>
                    <a:pt x="13" y="69"/>
                  </a:lnTo>
                  <a:lnTo>
                    <a:pt x="21" y="56"/>
                  </a:lnTo>
                  <a:lnTo>
                    <a:pt x="31" y="44"/>
                  </a:lnTo>
                  <a:lnTo>
                    <a:pt x="46" y="32"/>
                  </a:lnTo>
                  <a:lnTo>
                    <a:pt x="57" y="17"/>
                  </a:lnTo>
                  <a:lnTo>
                    <a:pt x="68" y="7"/>
                  </a:lnTo>
                  <a:lnTo>
                    <a:pt x="76" y="4"/>
                  </a:lnTo>
                </a:path>
              </a:pathLst>
            </a:custGeom>
            <a:solidFill>
              <a:srgbClr val="FFE0C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82" name="Freeform 15"/>
            <p:cNvSpPr>
              <a:spLocks/>
            </p:cNvSpPr>
            <p:nvPr/>
          </p:nvSpPr>
          <p:spPr bwMode="auto">
            <a:xfrm>
              <a:off x="1379" y="2452"/>
              <a:ext cx="107" cy="41"/>
            </a:xfrm>
            <a:custGeom>
              <a:avLst/>
              <a:gdLst>
                <a:gd name="T0" fmla="*/ 19 w 144"/>
                <a:gd name="T1" fmla="*/ 3 h 59"/>
                <a:gd name="T2" fmla="*/ 16 w 144"/>
                <a:gd name="T3" fmla="*/ 2 h 59"/>
                <a:gd name="T4" fmla="*/ 14 w 144"/>
                <a:gd name="T5" fmla="*/ 1 h 59"/>
                <a:gd name="T6" fmla="*/ 12 w 144"/>
                <a:gd name="T7" fmla="*/ 1 h 59"/>
                <a:gd name="T8" fmla="*/ 10 w 144"/>
                <a:gd name="T9" fmla="*/ 0 h 59"/>
                <a:gd name="T10" fmla="*/ 9 w 144"/>
                <a:gd name="T11" fmla="*/ 0 h 59"/>
                <a:gd name="T12" fmla="*/ 7 w 144"/>
                <a:gd name="T13" fmla="*/ 0 h 59"/>
                <a:gd name="T14" fmla="*/ 5 w 144"/>
                <a:gd name="T15" fmla="*/ 0 h 59"/>
                <a:gd name="T16" fmla="*/ 3 w 144"/>
                <a:gd name="T17" fmla="*/ 0 h 59"/>
                <a:gd name="T18" fmla="*/ 1 w 144"/>
                <a:gd name="T19" fmla="*/ 0 h 59"/>
                <a:gd name="T20" fmla="*/ 1 w 144"/>
                <a:gd name="T21" fmla="*/ 1 h 59"/>
                <a:gd name="T22" fmla="*/ 0 w 144"/>
                <a:gd name="T23" fmla="*/ 2 h 59"/>
                <a:gd name="T24" fmla="*/ 1 w 144"/>
                <a:gd name="T25" fmla="*/ 2 h 59"/>
                <a:gd name="T26" fmla="*/ 4 w 144"/>
                <a:gd name="T27" fmla="*/ 1 h 59"/>
                <a:gd name="T28" fmla="*/ 5 w 144"/>
                <a:gd name="T29" fmla="*/ 1 h 59"/>
                <a:gd name="T30" fmla="*/ 7 w 144"/>
                <a:gd name="T31" fmla="*/ 1 h 59"/>
                <a:gd name="T32" fmla="*/ 9 w 144"/>
                <a:gd name="T33" fmla="*/ 1 h 59"/>
                <a:gd name="T34" fmla="*/ 11 w 144"/>
                <a:gd name="T35" fmla="*/ 1 h 59"/>
                <a:gd name="T36" fmla="*/ 12 w 144"/>
                <a:gd name="T37" fmla="*/ 2 h 59"/>
                <a:gd name="T38" fmla="*/ 14 w 144"/>
                <a:gd name="T39" fmla="*/ 3 h 59"/>
                <a:gd name="T40" fmla="*/ 16 w 144"/>
                <a:gd name="T41" fmla="*/ 4 h 59"/>
                <a:gd name="T42" fmla="*/ 19 w 144"/>
                <a:gd name="T43" fmla="*/ 4 h 59"/>
                <a:gd name="T44" fmla="*/ 19 w 144"/>
                <a:gd name="T45" fmla="*/ 3 h 59"/>
                <a:gd name="T46" fmla="*/ 19 w 144"/>
                <a:gd name="T47" fmla="*/ 2 h 59"/>
                <a:gd name="T48" fmla="*/ 19 w 144"/>
                <a:gd name="T49" fmla="*/ 3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 h="59">
                  <a:moveTo>
                    <a:pt x="143" y="34"/>
                  </a:moveTo>
                  <a:lnTo>
                    <a:pt x="128" y="29"/>
                  </a:lnTo>
                  <a:lnTo>
                    <a:pt x="113" y="20"/>
                  </a:lnTo>
                  <a:lnTo>
                    <a:pt x="99" y="9"/>
                  </a:lnTo>
                  <a:lnTo>
                    <a:pt x="84" y="0"/>
                  </a:lnTo>
                  <a:lnTo>
                    <a:pt x="69" y="0"/>
                  </a:lnTo>
                  <a:lnTo>
                    <a:pt x="54" y="0"/>
                  </a:lnTo>
                  <a:lnTo>
                    <a:pt x="40" y="0"/>
                  </a:lnTo>
                  <a:lnTo>
                    <a:pt x="24" y="0"/>
                  </a:lnTo>
                  <a:lnTo>
                    <a:pt x="10" y="0"/>
                  </a:lnTo>
                  <a:lnTo>
                    <a:pt x="5" y="15"/>
                  </a:lnTo>
                  <a:lnTo>
                    <a:pt x="0" y="29"/>
                  </a:lnTo>
                  <a:lnTo>
                    <a:pt x="15" y="29"/>
                  </a:lnTo>
                  <a:lnTo>
                    <a:pt x="30" y="20"/>
                  </a:lnTo>
                  <a:lnTo>
                    <a:pt x="44" y="15"/>
                  </a:lnTo>
                  <a:lnTo>
                    <a:pt x="59" y="15"/>
                  </a:lnTo>
                  <a:lnTo>
                    <a:pt x="74" y="15"/>
                  </a:lnTo>
                  <a:lnTo>
                    <a:pt x="89" y="15"/>
                  </a:lnTo>
                  <a:lnTo>
                    <a:pt x="99" y="29"/>
                  </a:lnTo>
                  <a:lnTo>
                    <a:pt x="113" y="38"/>
                  </a:lnTo>
                  <a:lnTo>
                    <a:pt x="128" y="49"/>
                  </a:lnTo>
                  <a:lnTo>
                    <a:pt x="143" y="58"/>
                  </a:lnTo>
                  <a:lnTo>
                    <a:pt x="143" y="44"/>
                  </a:lnTo>
                  <a:lnTo>
                    <a:pt x="143" y="29"/>
                  </a:lnTo>
                  <a:lnTo>
                    <a:pt x="143" y="34"/>
                  </a:lnTo>
                </a:path>
              </a:pathLst>
            </a:custGeom>
            <a:solidFill>
              <a:srgbClr val="FF804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83" name="Freeform 16"/>
            <p:cNvSpPr>
              <a:spLocks/>
            </p:cNvSpPr>
            <p:nvPr/>
          </p:nvSpPr>
          <p:spPr bwMode="auto">
            <a:xfrm>
              <a:off x="1372" y="2499"/>
              <a:ext cx="111" cy="41"/>
            </a:xfrm>
            <a:custGeom>
              <a:avLst/>
              <a:gdLst>
                <a:gd name="T0" fmla="*/ 1 w 150"/>
                <a:gd name="T1" fmla="*/ 0 h 59"/>
                <a:gd name="T2" fmla="*/ 1 w 150"/>
                <a:gd name="T3" fmla="*/ 1 h 59"/>
                <a:gd name="T4" fmla="*/ 4 w 150"/>
                <a:gd name="T5" fmla="*/ 1 h 59"/>
                <a:gd name="T6" fmla="*/ 5 w 150"/>
                <a:gd name="T7" fmla="*/ 2 h 59"/>
                <a:gd name="T8" fmla="*/ 7 w 150"/>
                <a:gd name="T9" fmla="*/ 2 h 59"/>
                <a:gd name="T10" fmla="*/ 9 w 150"/>
                <a:gd name="T11" fmla="*/ 2 h 59"/>
                <a:gd name="T12" fmla="*/ 11 w 150"/>
                <a:gd name="T13" fmla="*/ 2 h 59"/>
                <a:gd name="T14" fmla="*/ 13 w 150"/>
                <a:gd name="T15" fmla="*/ 2 h 59"/>
                <a:gd name="T16" fmla="*/ 15 w 150"/>
                <a:gd name="T17" fmla="*/ 2 h 59"/>
                <a:gd name="T18" fmla="*/ 16 w 150"/>
                <a:gd name="T19" fmla="*/ 2 h 59"/>
                <a:gd name="T20" fmla="*/ 18 w 150"/>
                <a:gd name="T21" fmla="*/ 2 h 59"/>
                <a:gd name="T22" fmla="*/ 16 w 150"/>
                <a:gd name="T23" fmla="*/ 3 h 59"/>
                <a:gd name="T24" fmla="*/ 15 w 150"/>
                <a:gd name="T25" fmla="*/ 3 h 59"/>
                <a:gd name="T26" fmla="*/ 13 w 150"/>
                <a:gd name="T27" fmla="*/ 4 h 59"/>
                <a:gd name="T28" fmla="*/ 11 w 150"/>
                <a:gd name="T29" fmla="*/ 4 h 59"/>
                <a:gd name="T30" fmla="*/ 9 w 150"/>
                <a:gd name="T31" fmla="*/ 4 h 59"/>
                <a:gd name="T32" fmla="*/ 7 w 150"/>
                <a:gd name="T33" fmla="*/ 4 h 59"/>
                <a:gd name="T34" fmla="*/ 5 w 150"/>
                <a:gd name="T35" fmla="*/ 4 h 59"/>
                <a:gd name="T36" fmla="*/ 4 w 150"/>
                <a:gd name="T37" fmla="*/ 4 h 59"/>
                <a:gd name="T38" fmla="*/ 1 w 150"/>
                <a:gd name="T39" fmla="*/ 3 h 59"/>
                <a:gd name="T40" fmla="*/ 1 w 150"/>
                <a:gd name="T41" fmla="*/ 2 h 59"/>
                <a:gd name="T42" fmla="*/ 0 w 150"/>
                <a:gd name="T43" fmla="*/ 1 h 59"/>
                <a:gd name="T44" fmla="*/ 0 w 150"/>
                <a:gd name="T45" fmla="*/ 0 h 59"/>
                <a:gd name="T46" fmla="*/ 1 w 150"/>
                <a:gd name="T47" fmla="*/ 0 h 5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0" h="59">
                  <a:moveTo>
                    <a:pt x="10" y="0"/>
                  </a:moveTo>
                  <a:lnTo>
                    <a:pt x="15" y="15"/>
                  </a:lnTo>
                  <a:lnTo>
                    <a:pt x="30" y="20"/>
                  </a:lnTo>
                  <a:lnTo>
                    <a:pt x="45" y="24"/>
                  </a:lnTo>
                  <a:lnTo>
                    <a:pt x="60" y="24"/>
                  </a:lnTo>
                  <a:lnTo>
                    <a:pt x="75" y="29"/>
                  </a:lnTo>
                  <a:lnTo>
                    <a:pt x="89" y="29"/>
                  </a:lnTo>
                  <a:lnTo>
                    <a:pt x="104" y="29"/>
                  </a:lnTo>
                  <a:lnTo>
                    <a:pt x="119" y="24"/>
                  </a:lnTo>
                  <a:lnTo>
                    <a:pt x="134" y="24"/>
                  </a:lnTo>
                  <a:lnTo>
                    <a:pt x="149" y="24"/>
                  </a:lnTo>
                  <a:lnTo>
                    <a:pt x="134" y="34"/>
                  </a:lnTo>
                  <a:lnTo>
                    <a:pt x="119" y="44"/>
                  </a:lnTo>
                  <a:lnTo>
                    <a:pt x="104" y="49"/>
                  </a:lnTo>
                  <a:lnTo>
                    <a:pt x="89" y="49"/>
                  </a:lnTo>
                  <a:lnTo>
                    <a:pt x="75" y="53"/>
                  </a:lnTo>
                  <a:lnTo>
                    <a:pt x="60" y="53"/>
                  </a:lnTo>
                  <a:lnTo>
                    <a:pt x="45" y="58"/>
                  </a:lnTo>
                  <a:lnTo>
                    <a:pt x="30" y="53"/>
                  </a:lnTo>
                  <a:lnTo>
                    <a:pt x="15" y="44"/>
                  </a:lnTo>
                  <a:lnTo>
                    <a:pt x="10" y="29"/>
                  </a:lnTo>
                  <a:lnTo>
                    <a:pt x="0" y="15"/>
                  </a:lnTo>
                  <a:lnTo>
                    <a:pt x="0" y="0"/>
                  </a:lnTo>
                  <a:lnTo>
                    <a:pt x="10" y="0"/>
                  </a:lnTo>
                </a:path>
              </a:pathLst>
            </a:custGeom>
            <a:solidFill>
              <a:srgbClr val="FF804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84" name="Freeform 17"/>
            <p:cNvSpPr>
              <a:spLocks/>
            </p:cNvSpPr>
            <p:nvPr/>
          </p:nvSpPr>
          <p:spPr bwMode="auto">
            <a:xfrm>
              <a:off x="1989" y="2424"/>
              <a:ext cx="427" cy="326"/>
            </a:xfrm>
            <a:custGeom>
              <a:avLst/>
              <a:gdLst>
                <a:gd name="T0" fmla="*/ 5 w 573"/>
                <a:gd name="T1" fmla="*/ 27 h 473"/>
                <a:gd name="T2" fmla="*/ 73 w 573"/>
                <a:gd name="T3" fmla="*/ 0 h 473"/>
                <a:gd name="T4" fmla="*/ 71 w 573"/>
                <a:gd name="T5" fmla="*/ 5 h 473"/>
                <a:gd name="T6" fmla="*/ 0 w 573"/>
                <a:gd name="T7" fmla="*/ 35 h 473"/>
                <a:gd name="T8" fmla="*/ 5 w 573"/>
                <a:gd name="T9" fmla="*/ 2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3" h="473">
                  <a:moveTo>
                    <a:pt x="37" y="364"/>
                  </a:moveTo>
                  <a:lnTo>
                    <a:pt x="573" y="0"/>
                  </a:lnTo>
                  <a:lnTo>
                    <a:pt x="552" y="64"/>
                  </a:lnTo>
                  <a:lnTo>
                    <a:pt x="0" y="473"/>
                  </a:lnTo>
                  <a:lnTo>
                    <a:pt x="37" y="364"/>
                  </a:lnTo>
                  <a:close/>
                </a:path>
              </a:pathLst>
            </a:custGeom>
            <a:solidFill>
              <a:srgbClr val="80808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85" name="Freeform 18"/>
            <p:cNvSpPr>
              <a:spLocks/>
            </p:cNvSpPr>
            <p:nvPr/>
          </p:nvSpPr>
          <p:spPr bwMode="auto">
            <a:xfrm>
              <a:off x="1937" y="2471"/>
              <a:ext cx="461" cy="339"/>
            </a:xfrm>
            <a:custGeom>
              <a:avLst/>
              <a:gdLst>
                <a:gd name="T0" fmla="*/ 9 w 619"/>
                <a:gd name="T1" fmla="*/ 30 h 491"/>
                <a:gd name="T2" fmla="*/ 79 w 619"/>
                <a:gd name="T3" fmla="*/ 0 h 491"/>
                <a:gd name="T4" fmla="*/ 73 w 619"/>
                <a:gd name="T5" fmla="*/ 5 h 491"/>
                <a:gd name="T6" fmla="*/ 0 w 619"/>
                <a:gd name="T7" fmla="*/ 37 h 491"/>
                <a:gd name="T8" fmla="*/ 9 w 619"/>
                <a:gd name="T9" fmla="*/ 30 h 4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9" h="491">
                  <a:moveTo>
                    <a:pt x="73" y="400"/>
                  </a:moveTo>
                  <a:lnTo>
                    <a:pt x="619" y="0"/>
                  </a:lnTo>
                  <a:lnTo>
                    <a:pt x="577" y="65"/>
                  </a:lnTo>
                  <a:lnTo>
                    <a:pt x="0" y="491"/>
                  </a:lnTo>
                  <a:lnTo>
                    <a:pt x="73" y="400"/>
                  </a:lnTo>
                  <a:close/>
                </a:path>
              </a:pathLst>
            </a:custGeom>
            <a:solidFill>
              <a:srgbClr val="80808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34886" name="Group 19"/>
            <p:cNvGrpSpPr>
              <a:grpSpLocks/>
            </p:cNvGrpSpPr>
            <p:nvPr/>
          </p:nvGrpSpPr>
          <p:grpSpPr bwMode="auto">
            <a:xfrm>
              <a:off x="1649" y="2449"/>
              <a:ext cx="458" cy="170"/>
              <a:chOff x="2925" y="2838"/>
              <a:chExt cx="615" cy="246"/>
            </a:xfrm>
          </p:grpSpPr>
          <p:grpSp>
            <p:nvGrpSpPr>
              <p:cNvPr id="34972" name="Group 20"/>
              <p:cNvGrpSpPr>
                <a:grpSpLocks/>
              </p:cNvGrpSpPr>
              <p:nvPr/>
            </p:nvGrpSpPr>
            <p:grpSpPr bwMode="auto">
              <a:xfrm>
                <a:off x="2925" y="2838"/>
                <a:ext cx="204" cy="80"/>
                <a:chOff x="3198" y="2121"/>
                <a:chExt cx="342" cy="186"/>
              </a:xfrm>
            </p:grpSpPr>
            <p:sp>
              <p:nvSpPr>
                <p:cNvPr id="34985" name="Freeform 21"/>
                <p:cNvSpPr>
                  <a:spLocks/>
                </p:cNvSpPr>
                <p:nvPr/>
              </p:nvSpPr>
              <p:spPr bwMode="auto">
                <a:xfrm>
                  <a:off x="3198" y="2124"/>
                  <a:ext cx="342" cy="183"/>
                </a:xfrm>
                <a:custGeom>
                  <a:avLst/>
                  <a:gdLst>
                    <a:gd name="T0" fmla="*/ 0 w 342"/>
                    <a:gd name="T1" fmla="*/ 90 h 183"/>
                    <a:gd name="T2" fmla="*/ 173 w 342"/>
                    <a:gd name="T3" fmla="*/ 0 h 183"/>
                    <a:gd name="T4" fmla="*/ 342 w 342"/>
                    <a:gd name="T5" fmla="*/ 56 h 183"/>
                    <a:gd name="T6" fmla="*/ 342 w 342"/>
                    <a:gd name="T7" fmla="*/ 84 h 183"/>
                    <a:gd name="T8" fmla="*/ 174 w 342"/>
                    <a:gd name="T9" fmla="*/ 183 h 183"/>
                    <a:gd name="T10" fmla="*/ 0 w 342"/>
                    <a:gd name="T11" fmla="*/ 120 h 183"/>
                    <a:gd name="T12" fmla="*/ 0 w 342"/>
                    <a:gd name="T13" fmla="*/ 90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183">
                      <a:moveTo>
                        <a:pt x="0" y="90"/>
                      </a:moveTo>
                      <a:lnTo>
                        <a:pt x="173" y="0"/>
                      </a:lnTo>
                      <a:lnTo>
                        <a:pt x="342" y="56"/>
                      </a:lnTo>
                      <a:lnTo>
                        <a:pt x="342" y="84"/>
                      </a:lnTo>
                      <a:lnTo>
                        <a:pt x="174" y="183"/>
                      </a:lnTo>
                      <a:lnTo>
                        <a:pt x="0" y="120"/>
                      </a:lnTo>
                      <a:lnTo>
                        <a:pt x="0" y="90"/>
                      </a:lnTo>
                      <a:close/>
                    </a:path>
                  </a:pathLst>
                </a:custGeom>
                <a:solidFill>
                  <a:srgbClr val="C0FEFD"/>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86" name="Freeform 22"/>
                <p:cNvSpPr>
                  <a:spLocks/>
                </p:cNvSpPr>
                <p:nvPr/>
              </p:nvSpPr>
              <p:spPr bwMode="auto">
                <a:xfrm>
                  <a:off x="3198" y="2121"/>
                  <a:ext cx="342" cy="155"/>
                </a:xfrm>
                <a:custGeom>
                  <a:avLst/>
                  <a:gdLst>
                    <a:gd name="T0" fmla="*/ 0 w 342"/>
                    <a:gd name="T1" fmla="*/ 98 h 155"/>
                    <a:gd name="T2" fmla="*/ 170 w 342"/>
                    <a:gd name="T3" fmla="*/ 0 h 155"/>
                    <a:gd name="T4" fmla="*/ 342 w 342"/>
                    <a:gd name="T5" fmla="*/ 60 h 155"/>
                    <a:gd name="T6" fmla="*/ 170 w 342"/>
                    <a:gd name="T7" fmla="*/ 155 h 155"/>
                    <a:gd name="T8" fmla="*/ 0 w 342"/>
                    <a:gd name="T9" fmla="*/ 98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155">
                      <a:moveTo>
                        <a:pt x="0" y="98"/>
                      </a:moveTo>
                      <a:lnTo>
                        <a:pt x="170" y="0"/>
                      </a:lnTo>
                      <a:lnTo>
                        <a:pt x="342" y="60"/>
                      </a:lnTo>
                      <a:lnTo>
                        <a:pt x="170" y="155"/>
                      </a:lnTo>
                      <a:lnTo>
                        <a:pt x="0" y="98"/>
                      </a:ln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87" name="Line 23"/>
                <p:cNvSpPr>
                  <a:spLocks noChangeShapeType="1"/>
                </p:cNvSpPr>
                <p:nvPr/>
              </p:nvSpPr>
              <p:spPr bwMode="auto">
                <a:xfrm>
                  <a:off x="3366" y="2274"/>
                  <a:ext cx="0" cy="3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4973" name="Group 24"/>
              <p:cNvGrpSpPr>
                <a:grpSpLocks/>
              </p:cNvGrpSpPr>
              <p:nvPr/>
            </p:nvGrpSpPr>
            <p:grpSpPr bwMode="auto">
              <a:xfrm>
                <a:off x="3041" y="2893"/>
                <a:ext cx="204" cy="83"/>
                <a:chOff x="3198" y="2121"/>
                <a:chExt cx="342" cy="186"/>
              </a:xfrm>
            </p:grpSpPr>
            <p:sp>
              <p:nvSpPr>
                <p:cNvPr id="34982" name="Freeform 25"/>
                <p:cNvSpPr>
                  <a:spLocks/>
                </p:cNvSpPr>
                <p:nvPr/>
              </p:nvSpPr>
              <p:spPr bwMode="auto">
                <a:xfrm>
                  <a:off x="3198" y="2124"/>
                  <a:ext cx="342" cy="183"/>
                </a:xfrm>
                <a:custGeom>
                  <a:avLst/>
                  <a:gdLst>
                    <a:gd name="T0" fmla="*/ 0 w 342"/>
                    <a:gd name="T1" fmla="*/ 90 h 183"/>
                    <a:gd name="T2" fmla="*/ 173 w 342"/>
                    <a:gd name="T3" fmla="*/ 0 h 183"/>
                    <a:gd name="T4" fmla="*/ 342 w 342"/>
                    <a:gd name="T5" fmla="*/ 56 h 183"/>
                    <a:gd name="T6" fmla="*/ 342 w 342"/>
                    <a:gd name="T7" fmla="*/ 84 h 183"/>
                    <a:gd name="T8" fmla="*/ 174 w 342"/>
                    <a:gd name="T9" fmla="*/ 183 h 183"/>
                    <a:gd name="T10" fmla="*/ 0 w 342"/>
                    <a:gd name="T11" fmla="*/ 120 h 183"/>
                    <a:gd name="T12" fmla="*/ 0 w 342"/>
                    <a:gd name="T13" fmla="*/ 90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183">
                      <a:moveTo>
                        <a:pt x="0" y="90"/>
                      </a:moveTo>
                      <a:lnTo>
                        <a:pt x="173" y="0"/>
                      </a:lnTo>
                      <a:lnTo>
                        <a:pt x="342" y="56"/>
                      </a:lnTo>
                      <a:lnTo>
                        <a:pt x="342" y="84"/>
                      </a:lnTo>
                      <a:lnTo>
                        <a:pt x="174" y="183"/>
                      </a:lnTo>
                      <a:lnTo>
                        <a:pt x="0" y="120"/>
                      </a:lnTo>
                      <a:lnTo>
                        <a:pt x="0" y="90"/>
                      </a:lnTo>
                      <a:close/>
                    </a:path>
                  </a:pathLst>
                </a:custGeom>
                <a:solidFill>
                  <a:srgbClr val="C0FEFD"/>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83" name="Freeform 26"/>
                <p:cNvSpPr>
                  <a:spLocks/>
                </p:cNvSpPr>
                <p:nvPr/>
              </p:nvSpPr>
              <p:spPr bwMode="auto">
                <a:xfrm>
                  <a:off x="3198" y="2121"/>
                  <a:ext cx="342" cy="155"/>
                </a:xfrm>
                <a:custGeom>
                  <a:avLst/>
                  <a:gdLst>
                    <a:gd name="T0" fmla="*/ 0 w 342"/>
                    <a:gd name="T1" fmla="*/ 98 h 155"/>
                    <a:gd name="T2" fmla="*/ 170 w 342"/>
                    <a:gd name="T3" fmla="*/ 0 h 155"/>
                    <a:gd name="T4" fmla="*/ 342 w 342"/>
                    <a:gd name="T5" fmla="*/ 60 h 155"/>
                    <a:gd name="T6" fmla="*/ 170 w 342"/>
                    <a:gd name="T7" fmla="*/ 155 h 155"/>
                    <a:gd name="T8" fmla="*/ 0 w 342"/>
                    <a:gd name="T9" fmla="*/ 98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155">
                      <a:moveTo>
                        <a:pt x="0" y="98"/>
                      </a:moveTo>
                      <a:lnTo>
                        <a:pt x="170" y="0"/>
                      </a:lnTo>
                      <a:lnTo>
                        <a:pt x="342" y="60"/>
                      </a:lnTo>
                      <a:lnTo>
                        <a:pt x="170" y="155"/>
                      </a:lnTo>
                      <a:lnTo>
                        <a:pt x="0" y="98"/>
                      </a:ln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84" name="Line 27"/>
                <p:cNvSpPr>
                  <a:spLocks noChangeShapeType="1"/>
                </p:cNvSpPr>
                <p:nvPr/>
              </p:nvSpPr>
              <p:spPr bwMode="auto">
                <a:xfrm>
                  <a:off x="3366" y="2274"/>
                  <a:ext cx="0" cy="3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4974" name="Group 28"/>
              <p:cNvGrpSpPr>
                <a:grpSpLocks/>
              </p:cNvGrpSpPr>
              <p:nvPr/>
            </p:nvGrpSpPr>
            <p:grpSpPr bwMode="auto">
              <a:xfrm>
                <a:off x="3203" y="2942"/>
                <a:ext cx="204" cy="83"/>
                <a:chOff x="3198" y="2121"/>
                <a:chExt cx="342" cy="186"/>
              </a:xfrm>
            </p:grpSpPr>
            <p:sp>
              <p:nvSpPr>
                <p:cNvPr id="34979" name="Freeform 29"/>
                <p:cNvSpPr>
                  <a:spLocks/>
                </p:cNvSpPr>
                <p:nvPr/>
              </p:nvSpPr>
              <p:spPr bwMode="auto">
                <a:xfrm>
                  <a:off x="3198" y="2124"/>
                  <a:ext cx="342" cy="183"/>
                </a:xfrm>
                <a:custGeom>
                  <a:avLst/>
                  <a:gdLst>
                    <a:gd name="T0" fmla="*/ 0 w 342"/>
                    <a:gd name="T1" fmla="*/ 90 h 183"/>
                    <a:gd name="T2" fmla="*/ 173 w 342"/>
                    <a:gd name="T3" fmla="*/ 0 h 183"/>
                    <a:gd name="T4" fmla="*/ 342 w 342"/>
                    <a:gd name="T5" fmla="*/ 56 h 183"/>
                    <a:gd name="T6" fmla="*/ 342 w 342"/>
                    <a:gd name="T7" fmla="*/ 84 h 183"/>
                    <a:gd name="T8" fmla="*/ 174 w 342"/>
                    <a:gd name="T9" fmla="*/ 183 h 183"/>
                    <a:gd name="T10" fmla="*/ 0 w 342"/>
                    <a:gd name="T11" fmla="*/ 120 h 183"/>
                    <a:gd name="T12" fmla="*/ 0 w 342"/>
                    <a:gd name="T13" fmla="*/ 90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183">
                      <a:moveTo>
                        <a:pt x="0" y="90"/>
                      </a:moveTo>
                      <a:lnTo>
                        <a:pt x="173" y="0"/>
                      </a:lnTo>
                      <a:lnTo>
                        <a:pt x="342" y="56"/>
                      </a:lnTo>
                      <a:lnTo>
                        <a:pt x="342" y="84"/>
                      </a:lnTo>
                      <a:lnTo>
                        <a:pt x="174" y="183"/>
                      </a:lnTo>
                      <a:lnTo>
                        <a:pt x="0" y="120"/>
                      </a:lnTo>
                      <a:lnTo>
                        <a:pt x="0" y="90"/>
                      </a:lnTo>
                      <a:close/>
                    </a:path>
                  </a:pathLst>
                </a:custGeom>
                <a:solidFill>
                  <a:srgbClr val="C0FEFD"/>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80" name="Freeform 30"/>
                <p:cNvSpPr>
                  <a:spLocks/>
                </p:cNvSpPr>
                <p:nvPr/>
              </p:nvSpPr>
              <p:spPr bwMode="auto">
                <a:xfrm>
                  <a:off x="3198" y="2121"/>
                  <a:ext cx="342" cy="155"/>
                </a:xfrm>
                <a:custGeom>
                  <a:avLst/>
                  <a:gdLst>
                    <a:gd name="T0" fmla="*/ 0 w 342"/>
                    <a:gd name="T1" fmla="*/ 98 h 155"/>
                    <a:gd name="T2" fmla="*/ 170 w 342"/>
                    <a:gd name="T3" fmla="*/ 0 h 155"/>
                    <a:gd name="T4" fmla="*/ 342 w 342"/>
                    <a:gd name="T5" fmla="*/ 60 h 155"/>
                    <a:gd name="T6" fmla="*/ 170 w 342"/>
                    <a:gd name="T7" fmla="*/ 155 h 155"/>
                    <a:gd name="T8" fmla="*/ 0 w 342"/>
                    <a:gd name="T9" fmla="*/ 98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155">
                      <a:moveTo>
                        <a:pt x="0" y="98"/>
                      </a:moveTo>
                      <a:lnTo>
                        <a:pt x="170" y="0"/>
                      </a:lnTo>
                      <a:lnTo>
                        <a:pt x="342" y="60"/>
                      </a:lnTo>
                      <a:lnTo>
                        <a:pt x="170" y="155"/>
                      </a:lnTo>
                      <a:lnTo>
                        <a:pt x="0" y="98"/>
                      </a:ln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81" name="Line 31"/>
                <p:cNvSpPr>
                  <a:spLocks noChangeShapeType="1"/>
                </p:cNvSpPr>
                <p:nvPr/>
              </p:nvSpPr>
              <p:spPr bwMode="auto">
                <a:xfrm>
                  <a:off x="3366" y="2274"/>
                  <a:ext cx="0" cy="3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4975" name="Group 32"/>
              <p:cNvGrpSpPr>
                <a:grpSpLocks/>
              </p:cNvGrpSpPr>
              <p:nvPr/>
            </p:nvGrpSpPr>
            <p:grpSpPr bwMode="auto">
              <a:xfrm>
                <a:off x="3336" y="3001"/>
                <a:ext cx="204" cy="83"/>
                <a:chOff x="3198" y="2121"/>
                <a:chExt cx="342" cy="186"/>
              </a:xfrm>
            </p:grpSpPr>
            <p:sp>
              <p:nvSpPr>
                <p:cNvPr id="34976" name="Freeform 33"/>
                <p:cNvSpPr>
                  <a:spLocks/>
                </p:cNvSpPr>
                <p:nvPr/>
              </p:nvSpPr>
              <p:spPr bwMode="auto">
                <a:xfrm>
                  <a:off x="3198" y="2124"/>
                  <a:ext cx="342" cy="183"/>
                </a:xfrm>
                <a:custGeom>
                  <a:avLst/>
                  <a:gdLst>
                    <a:gd name="T0" fmla="*/ 0 w 342"/>
                    <a:gd name="T1" fmla="*/ 90 h 183"/>
                    <a:gd name="T2" fmla="*/ 173 w 342"/>
                    <a:gd name="T3" fmla="*/ 0 h 183"/>
                    <a:gd name="T4" fmla="*/ 342 w 342"/>
                    <a:gd name="T5" fmla="*/ 56 h 183"/>
                    <a:gd name="T6" fmla="*/ 342 w 342"/>
                    <a:gd name="T7" fmla="*/ 84 h 183"/>
                    <a:gd name="T8" fmla="*/ 174 w 342"/>
                    <a:gd name="T9" fmla="*/ 183 h 183"/>
                    <a:gd name="T10" fmla="*/ 0 w 342"/>
                    <a:gd name="T11" fmla="*/ 120 h 183"/>
                    <a:gd name="T12" fmla="*/ 0 w 342"/>
                    <a:gd name="T13" fmla="*/ 90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183">
                      <a:moveTo>
                        <a:pt x="0" y="90"/>
                      </a:moveTo>
                      <a:lnTo>
                        <a:pt x="173" y="0"/>
                      </a:lnTo>
                      <a:lnTo>
                        <a:pt x="342" y="56"/>
                      </a:lnTo>
                      <a:lnTo>
                        <a:pt x="342" y="84"/>
                      </a:lnTo>
                      <a:lnTo>
                        <a:pt x="174" y="183"/>
                      </a:lnTo>
                      <a:lnTo>
                        <a:pt x="0" y="120"/>
                      </a:lnTo>
                      <a:lnTo>
                        <a:pt x="0" y="90"/>
                      </a:lnTo>
                      <a:close/>
                    </a:path>
                  </a:pathLst>
                </a:custGeom>
                <a:solidFill>
                  <a:srgbClr val="C0FEFD"/>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77" name="Freeform 34"/>
                <p:cNvSpPr>
                  <a:spLocks/>
                </p:cNvSpPr>
                <p:nvPr/>
              </p:nvSpPr>
              <p:spPr bwMode="auto">
                <a:xfrm>
                  <a:off x="3198" y="2121"/>
                  <a:ext cx="342" cy="155"/>
                </a:xfrm>
                <a:custGeom>
                  <a:avLst/>
                  <a:gdLst>
                    <a:gd name="T0" fmla="*/ 0 w 342"/>
                    <a:gd name="T1" fmla="*/ 98 h 155"/>
                    <a:gd name="T2" fmla="*/ 170 w 342"/>
                    <a:gd name="T3" fmla="*/ 0 h 155"/>
                    <a:gd name="T4" fmla="*/ 342 w 342"/>
                    <a:gd name="T5" fmla="*/ 60 h 155"/>
                    <a:gd name="T6" fmla="*/ 170 w 342"/>
                    <a:gd name="T7" fmla="*/ 155 h 155"/>
                    <a:gd name="T8" fmla="*/ 0 w 342"/>
                    <a:gd name="T9" fmla="*/ 98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155">
                      <a:moveTo>
                        <a:pt x="0" y="98"/>
                      </a:moveTo>
                      <a:lnTo>
                        <a:pt x="170" y="0"/>
                      </a:lnTo>
                      <a:lnTo>
                        <a:pt x="342" y="60"/>
                      </a:lnTo>
                      <a:lnTo>
                        <a:pt x="170" y="155"/>
                      </a:lnTo>
                      <a:lnTo>
                        <a:pt x="0" y="98"/>
                      </a:ln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78" name="Line 35"/>
                <p:cNvSpPr>
                  <a:spLocks noChangeShapeType="1"/>
                </p:cNvSpPr>
                <p:nvPr/>
              </p:nvSpPr>
              <p:spPr bwMode="auto">
                <a:xfrm>
                  <a:off x="3366" y="2274"/>
                  <a:ext cx="0" cy="3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grpSp>
          <p:nvGrpSpPr>
            <p:cNvPr id="34887" name="Group 36"/>
            <p:cNvGrpSpPr>
              <a:grpSpLocks/>
            </p:cNvGrpSpPr>
            <p:nvPr/>
          </p:nvGrpSpPr>
          <p:grpSpPr bwMode="auto">
            <a:xfrm>
              <a:off x="1748" y="2397"/>
              <a:ext cx="458" cy="170"/>
              <a:chOff x="2925" y="2838"/>
              <a:chExt cx="615" cy="246"/>
            </a:xfrm>
          </p:grpSpPr>
          <p:grpSp>
            <p:nvGrpSpPr>
              <p:cNvPr id="34956" name="Group 37"/>
              <p:cNvGrpSpPr>
                <a:grpSpLocks/>
              </p:cNvGrpSpPr>
              <p:nvPr/>
            </p:nvGrpSpPr>
            <p:grpSpPr bwMode="auto">
              <a:xfrm>
                <a:off x="2925" y="2838"/>
                <a:ext cx="204" cy="80"/>
                <a:chOff x="3198" y="2121"/>
                <a:chExt cx="342" cy="186"/>
              </a:xfrm>
            </p:grpSpPr>
            <p:sp>
              <p:nvSpPr>
                <p:cNvPr id="34969" name="Freeform 38"/>
                <p:cNvSpPr>
                  <a:spLocks/>
                </p:cNvSpPr>
                <p:nvPr/>
              </p:nvSpPr>
              <p:spPr bwMode="auto">
                <a:xfrm>
                  <a:off x="3198" y="2124"/>
                  <a:ext cx="342" cy="183"/>
                </a:xfrm>
                <a:custGeom>
                  <a:avLst/>
                  <a:gdLst>
                    <a:gd name="T0" fmla="*/ 0 w 342"/>
                    <a:gd name="T1" fmla="*/ 90 h 183"/>
                    <a:gd name="T2" fmla="*/ 173 w 342"/>
                    <a:gd name="T3" fmla="*/ 0 h 183"/>
                    <a:gd name="T4" fmla="*/ 342 w 342"/>
                    <a:gd name="T5" fmla="*/ 56 h 183"/>
                    <a:gd name="T6" fmla="*/ 342 w 342"/>
                    <a:gd name="T7" fmla="*/ 84 h 183"/>
                    <a:gd name="T8" fmla="*/ 174 w 342"/>
                    <a:gd name="T9" fmla="*/ 183 h 183"/>
                    <a:gd name="T10" fmla="*/ 0 w 342"/>
                    <a:gd name="T11" fmla="*/ 120 h 183"/>
                    <a:gd name="T12" fmla="*/ 0 w 342"/>
                    <a:gd name="T13" fmla="*/ 90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183">
                      <a:moveTo>
                        <a:pt x="0" y="90"/>
                      </a:moveTo>
                      <a:lnTo>
                        <a:pt x="173" y="0"/>
                      </a:lnTo>
                      <a:lnTo>
                        <a:pt x="342" y="56"/>
                      </a:lnTo>
                      <a:lnTo>
                        <a:pt x="342" y="84"/>
                      </a:lnTo>
                      <a:lnTo>
                        <a:pt x="174" y="183"/>
                      </a:lnTo>
                      <a:lnTo>
                        <a:pt x="0" y="120"/>
                      </a:lnTo>
                      <a:lnTo>
                        <a:pt x="0" y="90"/>
                      </a:lnTo>
                      <a:close/>
                    </a:path>
                  </a:pathLst>
                </a:custGeom>
                <a:solidFill>
                  <a:srgbClr val="C0FEFD"/>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70" name="Freeform 39"/>
                <p:cNvSpPr>
                  <a:spLocks/>
                </p:cNvSpPr>
                <p:nvPr/>
              </p:nvSpPr>
              <p:spPr bwMode="auto">
                <a:xfrm>
                  <a:off x="3198" y="2121"/>
                  <a:ext cx="342" cy="155"/>
                </a:xfrm>
                <a:custGeom>
                  <a:avLst/>
                  <a:gdLst>
                    <a:gd name="T0" fmla="*/ 0 w 342"/>
                    <a:gd name="T1" fmla="*/ 98 h 155"/>
                    <a:gd name="T2" fmla="*/ 170 w 342"/>
                    <a:gd name="T3" fmla="*/ 0 h 155"/>
                    <a:gd name="T4" fmla="*/ 342 w 342"/>
                    <a:gd name="T5" fmla="*/ 60 h 155"/>
                    <a:gd name="T6" fmla="*/ 170 w 342"/>
                    <a:gd name="T7" fmla="*/ 155 h 155"/>
                    <a:gd name="T8" fmla="*/ 0 w 342"/>
                    <a:gd name="T9" fmla="*/ 98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155">
                      <a:moveTo>
                        <a:pt x="0" y="98"/>
                      </a:moveTo>
                      <a:lnTo>
                        <a:pt x="170" y="0"/>
                      </a:lnTo>
                      <a:lnTo>
                        <a:pt x="342" y="60"/>
                      </a:lnTo>
                      <a:lnTo>
                        <a:pt x="170" y="155"/>
                      </a:lnTo>
                      <a:lnTo>
                        <a:pt x="0" y="98"/>
                      </a:ln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71" name="Line 40"/>
                <p:cNvSpPr>
                  <a:spLocks noChangeShapeType="1"/>
                </p:cNvSpPr>
                <p:nvPr/>
              </p:nvSpPr>
              <p:spPr bwMode="auto">
                <a:xfrm>
                  <a:off x="3366" y="2274"/>
                  <a:ext cx="0" cy="3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4957" name="Group 41"/>
              <p:cNvGrpSpPr>
                <a:grpSpLocks/>
              </p:cNvGrpSpPr>
              <p:nvPr/>
            </p:nvGrpSpPr>
            <p:grpSpPr bwMode="auto">
              <a:xfrm>
                <a:off x="3041" y="2893"/>
                <a:ext cx="204" cy="83"/>
                <a:chOff x="3198" y="2121"/>
                <a:chExt cx="342" cy="186"/>
              </a:xfrm>
            </p:grpSpPr>
            <p:sp>
              <p:nvSpPr>
                <p:cNvPr id="34966" name="Freeform 42"/>
                <p:cNvSpPr>
                  <a:spLocks/>
                </p:cNvSpPr>
                <p:nvPr/>
              </p:nvSpPr>
              <p:spPr bwMode="auto">
                <a:xfrm>
                  <a:off x="3198" y="2124"/>
                  <a:ext cx="342" cy="183"/>
                </a:xfrm>
                <a:custGeom>
                  <a:avLst/>
                  <a:gdLst>
                    <a:gd name="T0" fmla="*/ 0 w 342"/>
                    <a:gd name="T1" fmla="*/ 90 h 183"/>
                    <a:gd name="T2" fmla="*/ 173 w 342"/>
                    <a:gd name="T3" fmla="*/ 0 h 183"/>
                    <a:gd name="T4" fmla="*/ 342 w 342"/>
                    <a:gd name="T5" fmla="*/ 56 h 183"/>
                    <a:gd name="T6" fmla="*/ 342 w 342"/>
                    <a:gd name="T7" fmla="*/ 84 h 183"/>
                    <a:gd name="T8" fmla="*/ 174 w 342"/>
                    <a:gd name="T9" fmla="*/ 183 h 183"/>
                    <a:gd name="T10" fmla="*/ 0 w 342"/>
                    <a:gd name="T11" fmla="*/ 120 h 183"/>
                    <a:gd name="T12" fmla="*/ 0 w 342"/>
                    <a:gd name="T13" fmla="*/ 90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183">
                      <a:moveTo>
                        <a:pt x="0" y="90"/>
                      </a:moveTo>
                      <a:lnTo>
                        <a:pt x="173" y="0"/>
                      </a:lnTo>
                      <a:lnTo>
                        <a:pt x="342" y="56"/>
                      </a:lnTo>
                      <a:lnTo>
                        <a:pt x="342" y="84"/>
                      </a:lnTo>
                      <a:lnTo>
                        <a:pt x="174" y="183"/>
                      </a:lnTo>
                      <a:lnTo>
                        <a:pt x="0" y="120"/>
                      </a:lnTo>
                      <a:lnTo>
                        <a:pt x="0" y="90"/>
                      </a:lnTo>
                      <a:close/>
                    </a:path>
                  </a:pathLst>
                </a:custGeom>
                <a:solidFill>
                  <a:srgbClr val="C0FEFD"/>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67" name="Freeform 43"/>
                <p:cNvSpPr>
                  <a:spLocks/>
                </p:cNvSpPr>
                <p:nvPr/>
              </p:nvSpPr>
              <p:spPr bwMode="auto">
                <a:xfrm>
                  <a:off x="3198" y="2121"/>
                  <a:ext cx="342" cy="155"/>
                </a:xfrm>
                <a:custGeom>
                  <a:avLst/>
                  <a:gdLst>
                    <a:gd name="T0" fmla="*/ 0 w 342"/>
                    <a:gd name="T1" fmla="*/ 98 h 155"/>
                    <a:gd name="T2" fmla="*/ 170 w 342"/>
                    <a:gd name="T3" fmla="*/ 0 h 155"/>
                    <a:gd name="T4" fmla="*/ 342 w 342"/>
                    <a:gd name="T5" fmla="*/ 60 h 155"/>
                    <a:gd name="T6" fmla="*/ 170 w 342"/>
                    <a:gd name="T7" fmla="*/ 155 h 155"/>
                    <a:gd name="T8" fmla="*/ 0 w 342"/>
                    <a:gd name="T9" fmla="*/ 98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155">
                      <a:moveTo>
                        <a:pt x="0" y="98"/>
                      </a:moveTo>
                      <a:lnTo>
                        <a:pt x="170" y="0"/>
                      </a:lnTo>
                      <a:lnTo>
                        <a:pt x="342" y="60"/>
                      </a:lnTo>
                      <a:lnTo>
                        <a:pt x="170" y="155"/>
                      </a:lnTo>
                      <a:lnTo>
                        <a:pt x="0" y="98"/>
                      </a:ln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68" name="Line 44"/>
                <p:cNvSpPr>
                  <a:spLocks noChangeShapeType="1"/>
                </p:cNvSpPr>
                <p:nvPr/>
              </p:nvSpPr>
              <p:spPr bwMode="auto">
                <a:xfrm>
                  <a:off x="3366" y="2274"/>
                  <a:ext cx="0" cy="3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4958" name="Group 45"/>
              <p:cNvGrpSpPr>
                <a:grpSpLocks/>
              </p:cNvGrpSpPr>
              <p:nvPr/>
            </p:nvGrpSpPr>
            <p:grpSpPr bwMode="auto">
              <a:xfrm>
                <a:off x="3203" y="2942"/>
                <a:ext cx="204" cy="83"/>
                <a:chOff x="3198" y="2121"/>
                <a:chExt cx="342" cy="186"/>
              </a:xfrm>
            </p:grpSpPr>
            <p:sp>
              <p:nvSpPr>
                <p:cNvPr id="34963" name="Freeform 46"/>
                <p:cNvSpPr>
                  <a:spLocks/>
                </p:cNvSpPr>
                <p:nvPr/>
              </p:nvSpPr>
              <p:spPr bwMode="auto">
                <a:xfrm>
                  <a:off x="3198" y="2124"/>
                  <a:ext cx="342" cy="183"/>
                </a:xfrm>
                <a:custGeom>
                  <a:avLst/>
                  <a:gdLst>
                    <a:gd name="T0" fmla="*/ 0 w 342"/>
                    <a:gd name="T1" fmla="*/ 90 h 183"/>
                    <a:gd name="T2" fmla="*/ 173 w 342"/>
                    <a:gd name="T3" fmla="*/ 0 h 183"/>
                    <a:gd name="T4" fmla="*/ 342 w 342"/>
                    <a:gd name="T5" fmla="*/ 56 h 183"/>
                    <a:gd name="T6" fmla="*/ 342 w 342"/>
                    <a:gd name="T7" fmla="*/ 84 h 183"/>
                    <a:gd name="T8" fmla="*/ 174 w 342"/>
                    <a:gd name="T9" fmla="*/ 183 h 183"/>
                    <a:gd name="T10" fmla="*/ 0 w 342"/>
                    <a:gd name="T11" fmla="*/ 120 h 183"/>
                    <a:gd name="T12" fmla="*/ 0 w 342"/>
                    <a:gd name="T13" fmla="*/ 90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183">
                      <a:moveTo>
                        <a:pt x="0" y="90"/>
                      </a:moveTo>
                      <a:lnTo>
                        <a:pt x="173" y="0"/>
                      </a:lnTo>
                      <a:lnTo>
                        <a:pt x="342" y="56"/>
                      </a:lnTo>
                      <a:lnTo>
                        <a:pt x="342" y="84"/>
                      </a:lnTo>
                      <a:lnTo>
                        <a:pt x="174" y="183"/>
                      </a:lnTo>
                      <a:lnTo>
                        <a:pt x="0" y="120"/>
                      </a:lnTo>
                      <a:lnTo>
                        <a:pt x="0" y="90"/>
                      </a:lnTo>
                      <a:close/>
                    </a:path>
                  </a:pathLst>
                </a:custGeom>
                <a:solidFill>
                  <a:srgbClr val="C0FEFD"/>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64" name="Freeform 47"/>
                <p:cNvSpPr>
                  <a:spLocks/>
                </p:cNvSpPr>
                <p:nvPr/>
              </p:nvSpPr>
              <p:spPr bwMode="auto">
                <a:xfrm>
                  <a:off x="3198" y="2121"/>
                  <a:ext cx="342" cy="155"/>
                </a:xfrm>
                <a:custGeom>
                  <a:avLst/>
                  <a:gdLst>
                    <a:gd name="T0" fmla="*/ 0 w 342"/>
                    <a:gd name="T1" fmla="*/ 98 h 155"/>
                    <a:gd name="T2" fmla="*/ 170 w 342"/>
                    <a:gd name="T3" fmla="*/ 0 h 155"/>
                    <a:gd name="T4" fmla="*/ 342 w 342"/>
                    <a:gd name="T5" fmla="*/ 60 h 155"/>
                    <a:gd name="T6" fmla="*/ 170 w 342"/>
                    <a:gd name="T7" fmla="*/ 155 h 155"/>
                    <a:gd name="T8" fmla="*/ 0 w 342"/>
                    <a:gd name="T9" fmla="*/ 98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155">
                      <a:moveTo>
                        <a:pt x="0" y="98"/>
                      </a:moveTo>
                      <a:lnTo>
                        <a:pt x="170" y="0"/>
                      </a:lnTo>
                      <a:lnTo>
                        <a:pt x="342" y="60"/>
                      </a:lnTo>
                      <a:lnTo>
                        <a:pt x="170" y="155"/>
                      </a:lnTo>
                      <a:lnTo>
                        <a:pt x="0" y="98"/>
                      </a:ln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65" name="Line 48"/>
                <p:cNvSpPr>
                  <a:spLocks noChangeShapeType="1"/>
                </p:cNvSpPr>
                <p:nvPr/>
              </p:nvSpPr>
              <p:spPr bwMode="auto">
                <a:xfrm>
                  <a:off x="3366" y="2274"/>
                  <a:ext cx="0" cy="3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4959" name="Group 49"/>
              <p:cNvGrpSpPr>
                <a:grpSpLocks/>
              </p:cNvGrpSpPr>
              <p:nvPr/>
            </p:nvGrpSpPr>
            <p:grpSpPr bwMode="auto">
              <a:xfrm>
                <a:off x="3336" y="3001"/>
                <a:ext cx="204" cy="83"/>
                <a:chOff x="3198" y="2121"/>
                <a:chExt cx="342" cy="186"/>
              </a:xfrm>
            </p:grpSpPr>
            <p:sp>
              <p:nvSpPr>
                <p:cNvPr id="34960" name="Freeform 50"/>
                <p:cNvSpPr>
                  <a:spLocks/>
                </p:cNvSpPr>
                <p:nvPr/>
              </p:nvSpPr>
              <p:spPr bwMode="auto">
                <a:xfrm>
                  <a:off x="3198" y="2124"/>
                  <a:ext cx="342" cy="183"/>
                </a:xfrm>
                <a:custGeom>
                  <a:avLst/>
                  <a:gdLst>
                    <a:gd name="T0" fmla="*/ 0 w 342"/>
                    <a:gd name="T1" fmla="*/ 90 h 183"/>
                    <a:gd name="T2" fmla="*/ 173 w 342"/>
                    <a:gd name="T3" fmla="*/ 0 h 183"/>
                    <a:gd name="T4" fmla="*/ 342 w 342"/>
                    <a:gd name="T5" fmla="*/ 56 h 183"/>
                    <a:gd name="T6" fmla="*/ 342 w 342"/>
                    <a:gd name="T7" fmla="*/ 84 h 183"/>
                    <a:gd name="T8" fmla="*/ 174 w 342"/>
                    <a:gd name="T9" fmla="*/ 183 h 183"/>
                    <a:gd name="T10" fmla="*/ 0 w 342"/>
                    <a:gd name="T11" fmla="*/ 120 h 183"/>
                    <a:gd name="T12" fmla="*/ 0 w 342"/>
                    <a:gd name="T13" fmla="*/ 90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183">
                      <a:moveTo>
                        <a:pt x="0" y="90"/>
                      </a:moveTo>
                      <a:lnTo>
                        <a:pt x="173" y="0"/>
                      </a:lnTo>
                      <a:lnTo>
                        <a:pt x="342" y="56"/>
                      </a:lnTo>
                      <a:lnTo>
                        <a:pt x="342" y="84"/>
                      </a:lnTo>
                      <a:lnTo>
                        <a:pt x="174" y="183"/>
                      </a:lnTo>
                      <a:lnTo>
                        <a:pt x="0" y="120"/>
                      </a:lnTo>
                      <a:lnTo>
                        <a:pt x="0" y="90"/>
                      </a:lnTo>
                      <a:close/>
                    </a:path>
                  </a:pathLst>
                </a:custGeom>
                <a:solidFill>
                  <a:srgbClr val="C0FEFD"/>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61" name="Freeform 51"/>
                <p:cNvSpPr>
                  <a:spLocks/>
                </p:cNvSpPr>
                <p:nvPr/>
              </p:nvSpPr>
              <p:spPr bwMode="auto">
                <a:xfrm>
                  <a:off x="3198" y="2121"/>
                  <a:ext cx="342" cy="155"/>
                </a:xfrm>
                <a:custGeom>
                  <a:avLst/>
                  <a:gdLst>
                    <a:gd name="T0" fmla="*/ 0 w 342"/>
                    <a:gd name="T1" fmla="*/ 98 h 155"/>
                    <a:gd name="T2" fmla="*/ 170 w 342"/>
                    <a:gd name="T3" fmla="*/ 0 h 155"/>
                    <a:gd name="T4" fmla="*/ 342 w 342"/>
                    <a:gd name="T5" fmla="*/ 60 h 155"/>
                    <a:gd name="T6" fmla="*/ 170 w 342"/>
                    <a:gd name="T7" fmla="*/ 155 h 155"/>
                    <a:gd name="T8" fmla="*/ 0 w 342"/>
                    <a:gd name="T9" fmla="*/ 98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155">
                      <a:moveTo>
                        <a:pt x="0" y="98"/>
                      </a:moveTo>
                      <a:lnTo>
                        <a:pt x="170" y="0"/>
                      </a:lnTo>
                      <a:lnTo>
                        <a:pt x="342" y="60"/>
                      </a:lnTo>
                      <a:lnTo>
                        <a:pt x="170" y="155"/>
                      </a:lnTo>
                      <a:lnTo>
                        <a:pt x="0" y="98"/>
                      </a:ln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62" name="Line 52"/>
                <p:cNvSpPr>
                  <a:spLocks noChangeShapeType="1"/>
                </p:cNvSpPr>
                <p:nvPr/>
              </p:nvSpPr>
              <p:spPr bwMode="auto">
                <a:xfrm>
                  <a:off x="3366" y="2274"/>
                  <a:ext cx="0" cy="3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grpSp>
          <p:nvGrpSpPr>
            <p:cNvPr id="34888" name="Group 53"/>
            <p:cNvGrpSpPr>
              <a:grpSpLocks/>
            </p:cNvGrpSpPr>
            <p:nvPr/>
          </p:nvGrpSpPr>
          <p:grpSpPr bwMode="auto">
            <a:xfrm>
              <a:off x="1819" y="2350"/>
              <a:ext cx="458" cy="170"/>
              <a:chOff x="2925" y="2838"/>
              <a:chExt cx="615" cy="246"/>
            </a:xfrm>
          </p:grpSpPr>
          <p:grpSp>
            <p:nvGrpSpPr>
              <p:cNvPr id="34940" name="Group 54"/>
              <p:cNvGrpSpPr>
                <a:grpSpLocks/>
              </p:cNvGrpSpPr>
              <p:nvPr/>
            </p:nvGrpSpPr>
            <p:grpSpPr bwMode="auto">
              <a:xfrm>
                <a:off x="2925" y="2838"/>
                <a:ext cx="204" cy="80"/>
                <a:chOff x="3198" y="2121"/>
                <a:chExt cx="342" cy="186"/>
              </a:xfrm>
            </p:grpSpPr>
            <p:sp>
              <p:nvSpPr>
                <p:cNvPr id="34953" name="Freeform 55"/>
                <p:cNvSpPr>
                  <a:spLocks/>
                </p:cNvSpPr>
                <p:nvPr/>
              </p:nvSpPr>
              <p:spPr bwMode="auto">
                <a:xfrm>
                  <a:off x="3198" y="2124"/>
                  <a:ext cx="342" cy="183"/>
                </a:xfrm>
                <a:custGeom>
                  <a:avLst/>
                  <a:gdLst>
                    <a:gd name="T0" fmla="*/ 0 w 342"/>
                    <a:gd name="T1" fmla="*/ 90 h 183"/>
                    <a:gd name="T2" fmla="*/ 173 w 342"/>
                    <a:gd name="T3" fmla="*/ 0 h 183"/>
                    <a:gd name="T4" fmla="*/ 342 w 342"/>
                    <a:gd name="T5" fmla="*/ 56 h 183"/>
                    <a:gd name="T6" fmla="*/ 342 w 342"/>
                    <a:gd name="T7" fmla="*/ 84 h 183"/>
                    <a:gd name="T8" fmla="*/ 174 w 342"/>
                    <a:gd name="T9" fmla="*/ 183 h 183"/>
                    <a:gd name="T10" fmla="*/ 0 w 342"/>
                    <a:gd name="T11" fmla="*/ 120 h 183"/>
                    <a:gd name="T12" fmla="*/ 0 w 342"/>
                    <a:gd name="T13" fmla="*/ 90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183">
                      <a:moveTo>
                        <a:pt x="0" y="90"/>
                      </a:moveTo>
                      <a:lnTo>
                        <a:pt x="173" y="0"/>
                      </a:lnTo>
                      <a:lnTo>
                        <a:pt x="342" y="56"/>
                      </a:lnTo>
                      <a:lnTo>
                        <a:pt x="342" y="84"/>
                      </a:lnTo>
                      <a:lnTo>
                        <a:pt x="174" y="183"/>
                      </a:lnTo>
                      <a:lnTo>
                        <a:pt x="0" y="120"/>
                      </a:lnTo>
                      <a:lnTo>
                        <a:pt x="0" y="90"/>
                      </a:lnTo>
                      <a:close/>
                    </a:path>
                  </a:pathLst>
                </a:custGeom>
                <a:solidFill>
                  <a:srgbClr val="C0FEFD"/>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54" name="Freeform 56"/>
                <p:cNvSpPr>
                  <a:spLocks/>
                </p:cNvSpPr>
                <p:nvPr/>
              </p:nvSpPr>
              <p:spPr bwMode="auto">
                <a:xfrm>
                  <a:off x="3198" y="2121"/>
                  <a:ext cx="342" cy="155"/>
                </a:xfrm>
                <a:custGeom>
                  <a:avLst/>
                  <a:gdLst>
                    <a:gd name="T0" fmla="*/ 0 w 342"/>
                    <a:gd name="T1" fmla="*/ 98 h 155"/>
                    <a:gd name="T2" fmla="*/ 170 w 342"/>
                    <a:gd name="T3" fmla="*/ 0 h 155"/>
                    <a:gd name="T4" fmla="*/ 342 w 342"/>
                    <a:gd name="T5" fmla="*/ 60 h 155"/>
                    <a:gd name="T6" fmla="*/ 170 w 342"/>
                    <a:gd name="T7" fmla="*/ 155 h 155"/>
                    <a:gd name="T8" fmla="*/ 0 w 342"/>
                    <a:gd name="T9" fmla="*/ 98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155">
                      <a:moveTo>
                        <a:pt x="0" y="98"/>
                      </a:moveTo>
                      <a:lnTo>
                        <a:pt x="170" y="0"/>
                      </a:lnTo>
                      <a:lnTo>
                        <a:pt x="342" y="60"/>
                      </a:lnTo>
                      <a:lnTo>
                        <a:pt x="170" y="155"/>
                      </a:lnTo>
                      <a:lnTo>
                        <a:pt x="0" y="98"/>
                      </a:ln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55" name="Line 57"/>
                <p:cNvSpPr>
                  <a:spLocks noChangeShapeType="1"/>
                </p:cNvSpPr>
                <p:nvPr/>
              </p:nvSpPr>
              <p:spPr bwMode="auto">
                <a:xfrm>
                  <a:off x="3366" y="2274"/>
                  <a:ext cx="0" cy="3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4941" name="Group 58"/>
              <p:cNvGrpSpPr>
                <a:grpSpLocks/>
              </p:cNvGrpSpPr>
              <p:nvPr/>
            </p:nvGrpSpPr>
            <p:grpSpPr bwMode="auto">
              <a:xfrm>
                <a:off x="3041" y="2893"/>
                <a:ext cx="204" cy="83"/>
                <a:chOff x="3198" y="2121"/>
                <a:chExt cx="342" cy="186"/>
              </a:xfrm>
            </p:grpSpPr>
            <p:sp>
              <p:nvSpPr>
                <p:cNvPr id="34950" name="Freeform 59"/>
                <p:cNvSpPr>
                  <a:spLocks/>
                </p:cNvSpPr>
                <p:nvPr/>
              </p:nvSpPr>
              <p:spPr bwMode="auto">
                <a:xfrm>
                  <a:off x="3198" y="2124"/>
                  <a:ext cx="342" cy="183"/>
                </a:xfrm>
                <a:custGeom>
                  <a:avLst/>
                  <a:gdLst>
                    <a:gd name="T0" fmla="*/ 0 w 342"/>
                    <a:gd name="T1" fmla="*/ 90 h 183"/>
                    <a:gd name="T2" fmla="*/ 173 w 342"/>
                    <a:gd name="T3" fmla="*/ 0 h 183"/>
                    <a:gd name="T4" fmla="*/ 342 w 342"/>
                    <a:gd name="T5" fmla="*/ 56 h 183"/>
                    <a:gd name="T6" fmla="*/ 342 w 342"/>
                    <a:gd name="T7" fmla="*/ 84 h 183"/>
                    <a:gd name="T8" fmla="*/ 174 w 342"/>
                    <a:gd name="T9" fmla="*/ 183 h 183"/>
                    <a:gd name="T10" fmla="*/ 0 w 342"/>
                    <a:gd name="T11" fmla="*/ 120 h 183"/>
                    <a:gd name="T12" fmla="*/ 0 w 342"/>
                    <a:gd name="T13" fmla="*/ 90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183">
                      <a:moveTo>
                        <a:pt x="0" y="90"/>
                      </a:moveTo>
                      <a:lnTo>
                        <a:pt x="173" y="0"/>
                      </a:lnTo>
                      <a:lnTo>
                        <a:pt x="342" y="56"/>
                      </a:lnTo>
                      <a:lnTo>
                        <a:pt x="342" y="84"/>
                      </a:lnTo>
                      <a:lnTo>
                        <a:pt x="174" y="183"/>
                      </a:lnTo>
                      <a:lnTo>
                        <a:pt x="0" y="120"/>
                      </a:lnTo>
                      <a:lnTo>
                        <a:pt x="0" y="90"/>
                      </a:lnTo>
                      <a:close/>
                    </a:path>
                  </a:pathLst>
                </a:custGeom>
                <a:solidFill>
                  <a:srgbClr val="C0FEFD"/>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51" name="Freeform 60"/>
                <p:cNvSpPr>
                  <a:spLocks/>
                </p:cNvSpPr>
                <p:nvPr/>
              </p:nvSpPr>
              <p:spPr bwMode="auto">
                <a:xfrm>
                  <a:off x="3198" y="2121"/>
                  <a:ext cx="342" cy="155"/>
                </a:xfrm>
                <a:custGeom>
                  <a:avLst/>
                  <a:gdLst>
                    <a:gd name="T0" fmla="*/ 0 w 342"/>
                    <a:gd name="T1" fmla="*/ 98 h 155"/>
                    <a:gd name="T2" fmla="*/ 170 w 342"/>
                    <a:gd name="T3" fmla="*/ 0 h 155"/>
                    <a:gd name="T4" fmla="*/ 342 w 342"/>
                    <a:gd name="T5" fmla="*/ 60 h 155"/>
                    <a:gd name="T6" fmla="*/ 170 w 342"/>
                    <a:gd name="T7" fmla="*/ 155 h 155"/>
                    <a:gd name="T8" fmla="*/ 0 w 342"/>
                    <a:gd name="T9" fmla="*/ 98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155">
                      <a:moveTo>
                        <a:pt x="0" y="98"/>
                      </a:moveTo>
                      <a:lnTo>
                        <a:pt x="170" y="0"/>
                      </a:lnTo>
                      <a:lnTo>
                        <a:pt x="342" y="60"/>
                      </a:lnTo>
                      <a:lnTo>
                        <a:pt x="170" y="155"/>
                      </a:lnTo>
                      <a:lnTo>
                        <a:pt x="0" y="98"/>
                      </a:ln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52" name="Line 61"/>
                <p:cNvSpPr>
                  <a:spLocks noChangeShapeType="1"/>
                </p:cNvSpPr>
                <p:nvPr/>
              </p:nvSpPr>
              <p:spPr bwMode="auto">
                <a:xfrm>
                  <a:off x="3366" y="2274"/>
                  <a:ext cx="0" cy="3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4942" name="Group 62"/>
              <p:cNvGrpSpPr>
                <a:grpSpLocks/>
              </p:cNvGrpSpPr>
              <p:nvPr/>
            </p:nvGrpSpPr>
            <p:grpSpPr bwMode="auto">
              <a:xfrm>
                <a:off x="3203" y="2942"/>
                <a:ext cx="204" cy="83"/>
                <a:chOff x="3198" y="2121"/>
                <a:chExt cx="342" cy="186"/>
              </a:xfrm>
            </p:grpSpPr>
            <p:sp>
              <p:nvSpPr>
                <p:cNvPr id="34947" name="Freeform 63"/>
                <p:cNvSpPr>
                  <a:spLocks/>
                </p:cNvSpPr>
                <p:nvPr/>
              </p:nvSpPr>
              <p:spPr bwMode="auto">
                <a:xfrm>
                  <a:off x="3198" y="2124"/>
                  <a:ext cx="342" cy="183"/>
                </a:xfrm>
                <a:custGeom>
                  <a:avLst/>
                  <a:gdLst>
                    <a:gd name="T0" fmla="*/ 0 w 342"/>
                    <a:gd name="T1" fmla="*/ 90 h 183"/>
                    <a:gd name="T2" fmla="*/ 173 w 342"/>
                    <a:gd name="T3" fmla="*/ 0 h 183"/>
                    <a:gd name="T4" fmla="*/ 342 w 342"/>
                    <a:gd name="T5" fmla="*/ 56 h 183"/>
                    <a:gd name="T6" fmla="*/ 342 w 342"/>
                    <a:gd name="T7" fmla="*/ 84 h 183"/>
                    <a:gd name="T8" fmla="*/ 174 w 342"/>
                    <a:gd name="T9" fmla="*/ 183 h 183"/>
                    <a:gd name="T10" fmla="*/ 0 w 342"/>
                    <a:gd name="T11" fmla="*/ 120 h 183"/>
                    <a:gd name="T12" fmla="*/ 0 w 342"/>
                    <a:gd name="T13" fmla="*/ 90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183">
                      <a:moveTo>
                        <a:pt x="0" y="90"/>
                      </a:moveTo>
                      <a:lnTo>
                        <a:pt x="173" y="0"/>
                      </a:lnTo>
                      <a:lnTo>
                        <a:pt x="342" y="56"/>
                      </a:lnTo>
                      <a:lnTo>
                        <a:pt x="342" y="84"/>
                      </a:lnTo>
                      <a:lnTo>
                        <a:pt x="174" y="183"/>
                      </a:lnTo>
                      <a:lnTo>
                        <a:pt x="0" y="120"/>
                      </a:lnTo>
                      <a:lnTo>
                        <a:pt x="0" y="90"/>
                      </a:lnTo>
                      <a:close/>
                    </a:path>
                  </a:pathLst>
                </a:custGeom>
                <a:solidFill>
                  <a:srgbClr val="C0FEFD"/>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48" name="Freeform 64"/>
                <p:cNvSpPr>
                  <a:spLocks/>
                </p:cNvSpPr>
                <p:nvPr/>
              </p:nvSpPr>
              <p:spPr bwMode="auto">
                <a:xfrm>
                  <a:off x="3198" y="2121"/>
                  <a:ext cx="342" cy="155"/>
                </a:xfrm>
                <a:custGeom>
                  <a:avLst/>
                  <a:gdLst>
                    <a:gd name="T0" fmla="*/ 0 w 342"/>
                    <a:gd name="T1" fmla="*/ 98 h 155"/>
                    <a:gd name="T2" fmla="*/ 170 w 342"/>
                    <a:gd name="T3" fmla="*/ 0 h 155"/>
                    <a:gd name="T4" fmla="*/ 342 w 342"/>
                    <a:gd name="T5" fmla="*/ 60 h 155"/>
                    <a:gd name="T6" fmla="*/ 170 w 342"/>
                    <a:gd name="T7" fmla="*/ 155 h 155"/>
                    <a:gd name="T8" fmla="*/ 0 w 342"/>
                    <a:gd name="T9" fmla="*/ 98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155">
                      <a:moveTo>
                        <a:pt x="0" y="98"/>
                      </a:moveTo>
                      <a:lnTo>
                        <a:pt x="170" y="0"/>
                      </a:lnTo>
                      <a:lnTo>
                        <a:pt x="342" y="60"/>
                      </a:lnTo>
                      <a:lnTo>
                        <a:pt x="170" y="155"/>
                      </a:lnTo>
                      <a:lnTo>
                        <a:pt x="0" y="98"/>
                      </a:ln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49" name="Line 65"/>
                <p:cNvSpPr>
                  <a:spLocks noChangeShapeType="1"/>
                </p:cNvSpPr>
                <p:nvPr/>
              </p:nvSpPr>
              <p:spPr bwMode="auto">
                <a:xfrm>
                  <a:off x="3366" y="2274"/>
                  <a:ext cx="0" cy="3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4943" name="Group 66"/>
              <p:cNvGrpSpPr>
                <a:grpSpLocks/>
              </p:cNvGrpSpPr>
              <p:nvPr/>
            </p:nvGrpSpPr>
            <p:grpSpPr bwMode="auto">
              <a:xfrm>
                <a:off x="3336" y="3001"/>
                <a:ext cx="204" cy="83"/>
                <a:chOff x="3198" y="2121"/>
                <a:chExt cx="342" cy="186"/>
              </a:xfrm>
            </p:grpSpPr>
            <p:sp>
              <p:nvSpPr>
                <p:cNvPr id="34944" name="Freeform 67"/>
                <p:cNvSpPr>
                  <a:spLocks/>
                </p:cNvSpPr>
                <p:nvPr/>
              </p:nvSpPr>
              <p:spPr bwMode="auto">
                <a:xfrm>
                  <a:off x="3198" y="2124"/>
                  <a:ext cx="342" cy="183"/>
                </a:xfrm>
                <a:custGeom>
                  <a:avLst/>
                  <a:gdLst>
                    <a:gd name="T0" fmla="*/ 0 w 342"/>
                    <a:gd name="T1" fmla="*/ 90 h 183"/>
                    <a:gd name="T2" fmla="*/ 173 w 342"/>
                    <a:gd name="T3" fmla="*/ 0 h 183"/>
                    <a:gd name="T4" fmla="*/ 342 w 342"/>
                    <a:gd name="T5" fmla="*/ 56 h 183"/>
                    <a:gd name="T6" fmla="*/ 342 w 342"/>
                    <a:gd name="T7" fmla="*/ 84 h 183"/>
                    <a:gd name="T8" fmla="*/ 174 w 342"/>
                    <a:gd name="T9" fmla="*/ 183 h 183"/>
                    <a:gd name="T10" fmla="*/ 0 w 342"/>
                    <a:gd name="T11" fmla="*/ 120 h 183"/>
                    <a:gd name="T12" fmla="*/ 0 w 342"/>
                    <a:gd name="T13" fmla="*/ 90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183">
                      <a:moveTo>
                        <a:pt x="0" y="90"/>
                      </a:moveTo>
                      <a:lnTo>
                        <a:pt x="173" y="0"/>
                      </a:lnTo>
                      <a:lnTo>
                        <a:pt x="342" y="56"/>
                      </a:lnTo>
                      <a:lnTo>
                        <a:pt x="342" y="84"/>
                      </a:lnTo>
                      <a:lnTo>
                        <a:pt x="174" y="183"/>
                      </a:lnTo>
                      <a:lnTo>
                        <a:pt x="0" y="120"/>
                      </a:lnTo>
                      <a:lnTo>
                        <a:pt x="0" y="90"/>
                      </a:lnTo>
                      <a:close/>
                    </a:path>
                  </a:pathLst>
                </a:custGeom>
                <a:solidFill>
                  <a:srgbClr val="C0FEFD"/>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45" name="Freeform 68"/>
                <p:cNvSpPr>
                  <a:spLocks/>
                </p:cNvSpPr>
                <p:nvPr/>
              </p:nvSpPr>
              <p:spPr bwMode="auto">
                <a:xfrm>
                  <a:off x="3198" y="2121"/>
                  <a:ext cx="342" cy="155"/>
                </a:xfrm>
                <a:custGeom>
                  <a:avLst/>
                  <a:gdLst>
                    <a:gd name="T0" fmla="*/ 0 w 342"/>
                    <a:gd name="T1" fmla="*/ 98 h 155"/>
                    <a:gd name="T2" fmla="*/ 170 w 342"/>
                    <a:gd name="T3" fmla="*/ 0 h 155"/>
                    <a:gd name="T4" fmla="*/ 342 w 342"/>
                    <a:gd name="T5" fmla="*/ 60 h 155"/>
                    <a:gd name="T6" fmla="*/ 170 w 342"/>
                    <a:gd name="T7" fmla="*/ 155 h 155"/>
                    <a:gd name="T8" fmla="*/ 0 w 342"/>
                    <a:gd name="T9" fmla="*/ 98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155">
                      <a:moveTo>
                        <a:pt x="0" y="98"/>
                      </a:moveTo>
                      <a:lnTo>
                        <a:pt x="170" y="0"/>
                      </a:lnTo>
                      <a:lnTo>
                        <a:pt x="342" y="60"/>
                      </a:lnTo>
                      <a:lnTo>
                        <a:pt x="170" y="155"/>
                      </a:lnTo>
                      <a:lnTo>
                        <a:pt x="0" y="98"/>
                      </a:ln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46" name="Line 69"/>
                <p:cNvSpPr>
                  <a:spLocks noChangeShapeType="1"/>
                </p:cNvSpPr>
                <p:nvPr/>
              </p:nvSpPr>
              <p:spPr bwMode="auto">
                <a:xfrm>
                  <a:off x="3366" y="2274"/>
                  <a:ext cx="0" cy="3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grpSp>
          <p:nvGrpSpPr>
            <p:cNvPr id="34889" name="Group 70"/>
            <p:cNvGrpSpPr>
              <a:grpSpLocks/>
            </p:cNvGrpSpPr>
            <p:nvPr/>
          </p:nvGrpSpPr>
          <p:grpSpPr bwMode="auto">
            <a:xfrm>
              <a:off x="1917" y="2297"/>
              <a:ext cx="459" cy="170"/>
              <a:chOff x="2925" y="2838"/>
              <a:chExt cx="615" cy="246"/>
            </a:xfrm>
          </p:grpSpPr>
          <p:grpSp>
            <p:nvGrpSpPr>
              <p:cNvPr id="34924" name="Group 71"/>
              <p:cNvGrpSpPr>
                <a:grpSpLocks/>
              </p:cNvGrpSpPr>
              <p:nvPr/>
            </p:nvGrpSpPr>
            <p:grpSpPr bwMode="auto">
              <a:xfrm>
                <a:off x="2925" y="2838"/>
                <a:ext cx="204" cy="80"/>
                <a:chOff x="3198" y="2121"/>
                <a:chExt cx="342" cy="186"/>
              </a:xfrm>
            </p:grpSpPr>
            <p:sp>
              <p:nvSpPr>
                <p:cNvPr id="34937" name="Freeform 72"/>
                <p:cNvSpPr>
                  <a:spLocks/>
                </p:cNvSpPr>
                <p:nvPr/>
              </p:nvSpPr>
              <p:spPr bwMode="auto">
                <a:xfrm>
                  <a:off x="3198" y="2124"/>
                  <a:ext cx="342" cy="183"/>
                </a:xfrm>
                <a:custGeom>
                  <a:avLst/>
                  <a:gdLst>
                    <a:gd name="T0" fmla="*/ 0 w 342"/>
                    <a:gd name="T1" fmla="*/ 90 h 183"/>
                    <a:gd name="T2" fmla="*/ 173 w 342"/>
                    <a:gd name="T3" fmla="*/ 0 h 183"/>
                    <a:gd name="T4" fmla="*/ 342 w 342"/>
                    <a:gd name="T5" fmla="*/ 56 h 183"/>
                    <a:gd name="T6" fmla="*/ 342 w 342"/>
                    <a:gd name="T7" fmla="*/ 84 h 183"/>
                    <a:gd name="T8" fmla="*/ 174 w 342"/>
                    <a:gd name="T9" fmla="*/ 183 h 183"/>
                    <a:gd name="T10" fmla="*/ 0 w 342"/>
                    <a:gd name="T11" fmla="*/ 120 h 183"/>
                    <a:gd name="T12" fmla="*/ 0 w 342"/>
                    <a:gd name="T13" fmla="*/ 90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183">
                      <a:moveTo>
                        <a:pt x="0" y="90"/>
                      </a:moveTo>
                      <a:lnTo>
                        <a:pt x="173" y="0"/>
                      </a:lnTo>
                      <a:lnTo>
                        <a:pt x="342" y="56"/>
                      </a:lnTo>
                      <a:lnTo>
                        <a:pt x="342" y="84"/>
                      </a:lnTo>
                      <a:lnTo>
                        <a:pt x="174" y="183"/>
                      </a:lnTo>
                      <a:lnTo>
                        <a:pt x="0" y="120"/>
                      </a:lnTo>
                      <a:lnTo>
                        <a:pt x="0" y="90"/>
                      </a:lnTo>
                      <a:close/>
                    </a:path>
                  </a:pathLst>
                </a:custGeom>
                <a:solidFill>
                  <a:srgbClr val="C0FEFD"/>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38" name="Freeform 73"/>
                <p:cNvSpPr>
                  <a:spLocks/>
                </p:cNvSpPr>
                <p:nvPr/>
              </p:nvSpPr>
              <p:spPr bwMode="auto">
                <a:xfrm>
                  <a:off x="3198" y="2121"/>
                  <a:ext cx="342" cy="155"/>
                </a:xfrm>
                <a:custGeom>
                  <a:avLst/>
                  <a:gdLst>
                    <a:gd name="T0" fmla="*/ 0 w 342"/>
                    <a:gd name="T1" fmla="*/ 98 h 155"/>
                    <a:gd name="T2" fmla="*/ 170 w 342"/>
                    <a:gd name="T3" fmla="*/ 0 h 155"/>
                    <a:gd name="T4" fmla="*/ 342 w 342"/>
                    <a:gd name="T5" fmla="*/ 60 h 155"/>
                    <a:gd name="T6" fmla="*/ 170 w 342"/>
                    <a:gd name="T7" fmla="*/ 155 h 155"/>
                    <a:gd name="T8" fmla="*/ 0 w 342"/>
                    <a:gd name="T9" fmla="*/ 98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155">
                      <a:moveTo>
                        <a:pt x="0" y="98"/>
                      </a:moveTo>
                      <a:lnTo>
                        <a:pt x="170" y="0"/>
                      </a:lnTo>
                      <a:lnTo>
                        <a:pt x="342" y="60"/>
                      </a:lnTo>
                      <a:lnTo>
                        <a:pt x="170" y="155"/>
                      </a:lnTo>
                      <a:lnTo>
                        <a:pt x="0" y="98"/>
                      </a:ln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39" name="Line 74"/>
                <p:cNvSpPr>
                  <a:spLocks noChangeShapeType="1"/>
                </p:cNvSpPr>
                <p:nvPr/>
              </p:nvSpPr>
              <p:spPr bwMode="auto">
                <a:xfrm>
                  <a:off x="3366" y="2274"/>
                  <a:ext cx="0" cy="3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4925" name="Group 75"/>
              <p:cNvGrpSpPr>
                <a:grpSpLocks/>
              </p:cNvGrpSpPr>
              <p:nvPr/>
            </p:nvGrpSpPr>
            <p:grpSpPr bwMode="auto">
              <a:xfrm>
                <a:off x="3041" y="2893"/>
                <a:ext cx="204" cy="83"/>
                <a:chOff x="3198" y="2121"/>
                <a:chExt cx="342" cy="186"/>
              </a:xfrm>
            </p:grpSpPr>
            <p:sp>
              <p:nvSpPr>
                <p:cNvPr id="34934" name="Freeform 76"/>
                <p:cNvSpPr>
                  <a:spLocks/>
                </p:cNvSpPr>
                <p:nvPr/>
              </p:nvSpPr>
              <p:spPr bwMode="auto">
                <a:xfrm>
                  <a:off x="3198" y="2124"/>
                  <a:ext cx="342" cy="183"/>
                </a:xfrm>
                <a:custGeom>
                  <a:avLst/>
                  <a:gdLst>
                    <a:gd name="T0" fmla="*/ 0 w 342"/>
                    <a:gd name="T1" fmla="*/ 90 h 183"/>
                    <a:gd name="T2" fmla="*/ 173 w 342"/>
                    <a:gd name="T3" fmla="*/ 0 h 183"/>
                    <a:gd name="T4" fmla="*/ 342 w 342"/>
                    <a:gd name="T5" fmla="*/ 56 h 183"/>
                    <a:gd name="T6" fmla="*/ 342 w 342"/>
                    <a:gd name="T7" fmla="*/ 84 h 183"/>
                    <a:gd name="T8" fmla="*/ 174 w 342"/>
                    <a:gd name="T9" fmla="*/ 183 h 183"/>
                    <a:gd name="T10" fmla="*/ 0 w 342"/>
                    <a:gd name="T11" fmla="*/ 120 h 183"/>
                    <a:gd name="T12" fmla="*/ 0 w 342"/>
                    <a:gd name="T13" fmla="*/ 90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183">
                      <a:moveTo>
                        <a:pt x="0" y="90"/>
                      </a:moveTo>
                      <a:lnTo>
                        <a:pt x="173" y="0"/>
                      </a:lnTo>
                      <a:lnTo>
                        <a:pt x="342" y="56"/>
                      </a:lnTo>
                      <a:lnTo>
                        <a:pt x="342" y="84"/>
                      </a:lnTo>
                      <a:lnTo>
                        <a:pt x="174" y="183"/>
                      </a:lnTo>
                      <a:lnTo>
                        <a:pt x="0" y="120"/>
                      </a:lnTo>
                      <a:lnTo>
                        <a:pt x="0" y="90"/>
                      </a:lnTo>
                      <a:close/>
                    </a:path>
                  </a:pathLst>
                </a:custGeom>
                <a:solidFill>
                  <a:srgbClr val="C0FEFD"/>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35" name="Freeform 77"/>
                <p:cNvSpPr>
                  <a:spLocks/>
                </p:cNvSpPr>
                <p:nvPr/>
              </p:nvSpPr>
              <p:spPr bwMode="auto">
                <a:xfrm>
                  <a:off x="3198" y="2121"/>
                  <a:ext cx="342" cy="155"/>
                </a:xfrm>
                <a:custGeom>
                  <a:avLst/>
                  <a:gdLst>
                    <a:gd name="T0" fmla="*/ 0 w 342"/>
                    <a:gd name="T1" fmla="*/ 98 h 155"/>
                    <a:gd name="T2" fmla="*/ 170 w 342"/>
                    <a:gd name="T3" fmla="*/ 0 h 155"/>
                    <a:gd name="T4" fmla="*/ 342 w 342"/>
                    <a:gd name="T5" fmla="*/ 60 h 155"/>
                    <a:gd name="T6" fmla="*/ 170 w 342"/>
                    <a:gd name="T7" fmla="*/ 155 h 155"/>
                    <a:gd name="T8" fmla="*/ 0 w 342"/>
                    <a:gd name="T9" fmla="*/ 98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155">
                      <a:moveTo>
                        <a:pt x="0" y="98"/>
                      </a:moveTo>
                      <a:lnTo>
                        <a:pt x="170" y="0"/>
                      </a:lnTo>
                      <a:lnTo>
                        <a:pt x="342" y="60"/>
                      </a:lnTo>
                      <a:lnTo>
                        <a:pt x="170" y="155"/>
                      </a:lnTo>
                      <a:lnTo>
                        <a:pt x="0" y="98"/>
                      </a:ln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36" name="Line 78"/>
                <p:cNvSpPr>
                  <a:spLocks noChangeShapeType="1"/>
                </p:cNvSpPr>
                <p:nvPr/>
              </p:nvSpPr>
              <p:spPr bwMode="auto">
                <a:xfrm>
                  <a:off x="3366" y="2274"/>
                  <a:ext cx="0" cy="3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4926" name="Group 79"/>
              <p:cNvGrpSpPr>
                <a:grpSpLocks/>
              </p:cNvGrpSpPr>
              <p:nvPr/>
            </p:nvGrpSpPr>
            <p:grpSpPr bwMode="auto">
              <a:xfrm>
                <a:off x="3203" y="2942"/>
                <a:ext cx="204" cy="83"/>
                <a:chOff x="3198" y="2121"/>
                <a:chExt cx="342" cy="186"/>
              </a:xfrm>
            </p:grpSpPr>
            <p:sp>
              <p:nvSpPr>
                <p:cNvPr id="34931" name="Freeform 80"/>
                <p:cNvSpPr>
                  <a:spLocks/>
                </p:cNvSpPr>
                <p:nvPr/>
              </p:nvSpPr>
              <p:spPr bwMode="auto">
                <a:xfrm>
                  <a:off x="3198" y="2124"/>
                  <a:ext cx="342" cy="183"/>
                </a:xfrm>
                <a:custGeom>
                  <a:avLst/>
                  <a:gdLst>
                    <a:gd name="T0" fmla="*/ 0 w 342"/>
                    <a:gd name="T1" fmla="*/ 90 h 183"/>
                    <a:gd name="T2" fmla="*/ 173 w 342"/>
                    <a:gd name="T3" fmla="*/ 0 h 183"/>
                    <a:gd name="T4" fmla="*/ 342 w 342"/>
                    <a:gd name="T5" fmla="*/ 56 h 183"/>
                    <a:gd name="T6" fmla="*/ 342 w 342"/>
                    <a:gd name="T7" fmla="*/ 84 h 183"/>
                    <a:gd name="T8" fmla="*/ 174 w 342"/>
                    <a:gd name="T9" fmla="*/ 183 h 183"/>
                    <a:gd name="T10" fmla="*/ 0 w 342"/>
                    <a:gd name="T11" fmla="*/ 120 h 183"/>
                    <a:gd name="T12" fmla="*/ 0 w 342"/>
                    <a:gd name="T13" fmla="*/ 90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183">
                      <a:moveTo>
                        <a:pt x="0" y="90"/>
                      </a:moveTo>
                      <a:lnTo>
                        <a:pt x="173" y="0"/>
                      </a:lnTo>
                      <a:lnTo>
                        <a:pt x="342" y="56"/>
                      </a:lnTo>
                      <a:lnTo>
                        <a:pt x="342" y="84"/>
                      </a:lnTo>
                      <a:lnTo>
                        <a:pt x="174" y="183"/>
                      </a:lnTo>
                      <a:lnTo>
                        <a:pt x="0" y="120"/>
                      </a:lnTo>
                      <a:lnTo>
                        <a:pt x="0" y="90"/>
                      </a:lnTo>
                      <a:close/>
                    </a:path>
                  </a:pathLst>
                </a:custGeom>
                <a:solidFill>
                  <a:srgbClr val="C0FEFD"/>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32" name="Freeform 81"/>
                <p:cNvSpPr>
                  <a:spLocks/>
                </p:cNvSpPr>
                <p:nvPr/>
              </p:nvSpPr>
              <p:spPr bwMode="auto">
                <a:xfrm>
                  <a:off x="3198" y="2121"/>
                  <a:ext cx="342" cy="155"/>
                </a:xfrm>
                <a:custGeom>
                  <a:avLst/>
                  <a:gdLst>
                    <a:gd name="T0" fmla="*/ 0 w 342"/>
                    <a:gd name="T1" fmla="*/ 98 h 155"/>
                    <a:gd name="T2" fmla="*/ 170 w 342"/>
                    <a:gd name="T3" fmla="*/ 0 h 155"/>
                    <a:gd name="T4" fmla="*/ 342 w 342"/>
                    <a:gd name="T5" fmla="*/ 60 h 155"/>
                    <a:gd name="T6" fmla="*/ 170 w 342"/>
                    <a:gd name="T7" fmla="*/ 155 h 155"/>
                    <a:gd name="T8" fmla="*/ 0 w 342"/>
                    <a:gd name="T9" fmla="*/ 98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155">
                      <a:moveTo>
                        <a:pt x="0" y="98"/>
                      </a:moveTo>
                      <a:lnTo>
                        <a:pt x="170" y="0"/>
                      </a:lnTo>
                      <a:lnTo>
                        <a:pt x="342" y="60"/>
                      </a:lnTo>
                      <a:lnTo>
                        <a:pt x="170" y="155"/>
                      </a:lnTo>
                      <a:lnTo>
                        <a:pt x="0" y="98"/>
                      </a:ln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33" name="Line 82"/>
                <p:cNvSpPr>
                  <a:spLocks noChangeShapeType="1"/>
                </p:cNvSpPr>
                <p:nvPr/>
              </p:nvSpPr>
              <p:spPr bwMode="auto">
                <a:xfrm>
                  <a:off x="3366" y="2274"/>
                  <a:ext cx="0" cy="3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4927" name="Group 83"/>
              <p:cNvGrpSpPr>
                <a:grpSpLocks/>
              </p:cNvGrpSpPr>
              <p:nvPr/>
            </p:nvGrpSpPr>
            <p:grpSpPr bwMode="auto">
              <a:xfrm>
                <a:off x="3336" y="3001"/>
                <a:ext cx="204" cy="83"/>
                <a:chOff x="3198" y="2121"/>
                <a:chExt cx="342" cy="186"/>
              </a:xfrm>
            </p:grpSpPr>
            <p:sp>
              <p:nvSpPr>
                <p:cNvPr id="34928" name="Freeform 84"/>
                <p:cNvSpPr>
                  <a:spLocks/>
                </p:cNvSpPr>
                <p:nvPr/>
              </p:nvSpPr>
              <p:spPr bwMode="auto">
                <a:xfrm>
                  <a:off x="3198" y="2124"/>
                  <a:ext cx="342" cy="183"/>
                </a:xfrm>
                <a:custGeom>
                  <a:avLst/>
                  <a:gdLst>
                    <a:gd name="T0" fmla="*/ 0 w 342"/>
                    <a:gd name="T1" fmla="*/ 90 h 183"/>
                    <a:gd name="T2" fmla="*/ 173 w 342"/>
                    <a:gd name="T3" fmla="*/ 0 h 183"/>
                    <a:gd name="T4" fmla="*/ 342 w 342"/>
                    <a:gd name="T5" fmla="*/ 56 h 183"/>
                    <a:gd name="T6" fmla="*/ 342 w 342"/>
                    <a:gd name="T7" fmla="*/ 84 h 183"/>
                    <a:gd name="T8" fmla="*/ 174 w 342"/>
                    <a:gd name="T9" fmla="*/ 183 h 183"/>
                    <a:gd name="T10" fmla="*/ 0 w 342"/>
                    <a:gd name="T11" fmla="*/ 120 h 183"/>
                    <a:gd name="T12" fmla="*/ 0 w 342"/>
                    <a:gd name="T13" fmla="*/ 90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183">
                      <a:moveTo>
                        <a:pt x="0" y="90"/>
                      </a:moveTo>
                      <a:lnTo>
                        <a:pt x="173" y="0"/>
                      </a:lnTo>
                      <a:lnTo>
                        <a:pt x="342" y="56"/>
                      </a:lnTo>
                      <a:lnTo>
                        <a:pt x="342" y="84"/>
                      </a:lnTo>
                      <a:lnTo>
                        <a:pt x="174" y="183"/>
                      </a:lnTo>
                      <a:lnTo>
                        <a:pt x="0" y="120"/>
                      </a:lnTo>
                      <a:lnTo>
                        <a:pt x="0" y="90"/>
                      </a:lnTo>
                      <a:close/>
                    </a:path>
                  </a:pathLst>
                </a:custGeom>
                <a:solidFill>
                  <a:srgbClr val="C0FEFD"/>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29" name="Freeform 85"/>
                <p:cNvSpPr>
                  <a:spLocks/>
                </p:cNvSpPr>
                <p:nvPr/>
              </p:nvSpPr>
              <p:spPr bwMode="auto">
                <a:xfrm>
                  <a:off x="3198" y="2121"/>
                  <a:ext cx="342" cy="155"/>
                </a:xfrm>
                <a:custGeom>
                  <a:avLst/>
                  <a:gdLst>
                    <a:gd name="T0" fmla="*/ 0 w 342"/>
                    <a:gd name="T1" fmla="*/ 98 h 155"/>
                    <a:gd name="T2" fmla="*/ 170 w 342"/>
                    <a:gd name="T3" fmla="*/ 0 h 155"/>
                    <a:gd name="T4" fmla="*/ 342 w 342"/>
                    <a:gd name="T5" fmla="*/ 60 h 155"/>
                    <a:gd name="T6" fmla="*/ 170 w 342"/>
                    <a:gd name="T7" fmla="*/ 155 h 155"/>
                    <a:gd name="T8" fmla="*/ 0 w 342"/>
                    <a:gd name="T9" fmla="*/ 98 h 1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155">
                      <a:moveTo>
                        <a:pt x="0" y="98"/>
                      </a:moveTo>
                      <a:lnTo>
                        <a:pt x="170" y="0"/>
                      </a:lnTo>
                      <a:lnTo>
                        <a:pt x="342" y="60"/>
                      </a:lnTo>
                      <a:lnTo>
                        <a:pt x="170" y="155"/>
                      </a:lnTo>
                      <a:lnTo>
                        <a:pt x="0" y="98"/>
                      </a:lnTo>
                      <a:close/>
                    </a:path>
                  </a:pathLst>
                </a:custGeom>
                <a:solidFill>
                  <a:srgbClr val="FFFFFF"/>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30" name="Line 86"/>
                <p:cNvSpPr>
                  <a:spLocks noChangeShapeType="1"/>
                </p:cNvSpPr>
                <p:nvPr/>
              </p:nvSpPr>
              <p:spPr bwMode="auto">
                <a:xfrm>
                  <a:off x="3366" y="2274"/>
                  <a:ext cx="0" cy="3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sp>
          <p:nvSpPr>
            <p:cNvPr id="34890" name="Freeform 87"/>
            <p:cNvSpPr>
              <a:spLocks/>
            </p:cNvSpPr>
            <p:nvPr/>
          </p:nvSpPr>
          <p:spPr bwMode="auto">
            <a:xfrm>
              <a:off x="912" y="940"/>
              <a:ext cx="1521" cy="1066"/>
            </a:xfrm>
            <a:custGeom>
              <a:avLst/>
              <a:gdLst>
                <a:gd name="T0" fmla="*/ 0 w 2272"/>
                <a:gd name="T1" fmla="*/ 0 h 1624"/>
                <a:gd name="T2" fmla="*/ 137 w 2272"/>
                <a:gd name="T3" fmla="*/ 0 h 1624"/>
                <a:gd name="T4" fmla="*/ 137 w 2272"/>
                <a:gd name="T5" fmla="*/ 13 h 1624"/>
                <a:gd name="T6" fmla="*/ 131 w 2272"/>
                <a:gd name="T7" fmla="*/ 13 h 1624"/>
                <a:gd name="T8" fmla="*/ 131 w 2272"/>
                <a:gd name="T9" fmla="*/ 72 h 1624"/>
                <a:gd name="T10" fmla="*/ 137 w 2272"/>
                <a:gd name="T11" fmla="*/ 72 h 1624"/>
                <a:gd name="T12" fmla="*/ 137 w 2272"/>
                <a:gd name="T13" fmla="*/ 85 h 1624"/>
                <a:gd name="T14" fmla="*/ 0 w 2272"/>
                <a:gd name="T15" fmla="*/ 85 h 1624"/>
                <a:gd name="T16" fmla="*/ 0 w 2272"/>
                <a:gd name="T17" fmla="*/ 0 h 16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72" h="1624">
                  <a:moveTo>
                    <a:pt x="0" y="0"/>
                  </a:moveTo>
                  <a:lnTo>
                    <a:pt x="2271" y="0"/>
                  </a:lnTo>
                  <a:lnTo>
                    <a:pt x="2271" y="256"/>
                  </a:lnTo>
                  <a:lnTo>
                    <a:pt x="2184" y="256"/>
                  </a:lnTo>
                  <a:lnTo>
                    <a:pt x="2184" y="1367"/>
                  </a:lnTo>
                  <a:lnTo>
                    <a:pt x="2271" y="1367"/>
                  </a:lnTo>
                  <a:lnTo>
                    <a:pt x="2271" y="1623"/>
                  </a:lnTo>
                  <a:lnTo>
                    <a:pt x="0" y="1623"/>
                  </a:lnTo>
                  <a:lnTo>
                    <a:pt x="0" y="0"/>
                  </a:lnTo>
                </a:path>
              </a:pathLst>
            </a:custGeom>
            <a:solidFill>
              <a:srgbClr val="C0C0C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91" name="Rectangle 88"/>
            <p:cNvSpPr>
              <a:spLocks noChangeArrowheads="1"/>
            </p:cNvSpPr>
            <p:nvPr/>
          </p:nvSpPr>
          <p:spPr bwMode="auto">
            <a:xfrm>
              <a:off x="976" y="1004"/>
              <a:ext cx="1331" cy="981"/>
            </a:xfrm>
            <a:prstGeom prst="rect">
              <a:avLst/>
            </a:prstGeom>
            <a:solidFill>
              <a:srgbClr val="C0C0C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4892" name="Rectangle 89"/>
            <p:cNvSpPr>
              <a:spLocks noChangeArrowheads="1"/>
            </p:cNvSpPr>
            <p:nvPr/>
          </p:nvSpPr>
          <p:spPr bwMode="auto">
            <a:xfrm>
              <a:off x="1022" y="999"/>
              <a:ext cx="1277" cy="954"/>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4893" name="Freeform 90"/>
            <p:cNvSpPr>
              <a:spLocks/>
            </p:cNvSpPr>
            <p:nvPr/>
          </p:nvSpPr>
          <p:spPr bwMode="auto">
            <a:xfrm>
              <a:off x="2325" y="1103"/>
              <a:ext cx="101" cy="33"/>
            </a:xfrm>
            <a:custGeom>
              <a:avLst/>
              <a:gdLst>
                <a:gd name="T0" fmla="*/ 9 w 150"/>
                <a:gd name="T1" fmla="*/ 1 h 51"/>
                <a:gd name="T2" fmla="*/ 7 w 150"/>
                <a:gd name="T3" fmla="*/ 3 h 51"/>
                <a:gd name="T4" fmla="*/ 0 w 150"/>
                <a:gd name="T5" fmla="*/ 3 h 51"/>
                <a:gd name="T6" fmla="*/ 1 w 150"/>
                <a:gd name="T7" fmla="*/ 0 h 51"/>
                <a:gd name="T8" fmla="*/ 9 w 150"/>
                <a:gd name="T9" fmla="*/ 1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51">
                  <a:moveTo>
                    <a:pt x="149" y="21"/>
                  </a:moveTo>
                  <a:lnTo>
                    <a:pt x="105" y="50"/>
                  </a:lnTo>
                  <a:lnTo>
                    <a:pt x="0" y="50"/>
                  </a:lnTo>
                  <a:lnTo>
                    <a:pt x="18" y="0"/>
                  </a:lnTo>
                  <a:lnTo>
                    <a:pt x="149" y="21"/>
                  </a:lnTo>
                </a:path>
              </a:pathLst>
            </a:custGeom>
            <a:solidFill>
              <a:schemeClr val="bg2"/>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94" name="Oval 91"/>
            <p:cNvSpPr>
              <a:spLocks noChangeArrowheads="1"/>
            </p:cNvSpPr>
            <p:nvPr/>
          </p:nvSpPr>
          <p:spPr bwMode="auto">
            <a:xfrm>
              <a:off x="934" y="979"/>
              <a:ext cx="22" cy="20"/>
            </a:xfrm>
            <a:prstGeom prst="ellipse">
              <a:avLst/>
            </a:prstGeom>
            <a:solidFill>
              <a:schemeClr val="tx1"/>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4895" name="Oval 92"/>
            <p:cNvSpPr>
              <a:spLocks noChangeArrowheads="1"/>
            </p:cNvSpPr>
            <p:nvPr/>
          </p:nvSpPr>
          <p:spPr bwMode="auto">
            <a:xfrm>
              <a:off x="943" y="1945"/>
              <a:ext cx="21" cy="22"/>
            </a:xfrm>
            <a:prstGeom prst="ellipse">
              <a:avLst/>
            </a:prstGeom>
            <a:solidFill>
              <a:schemeClr val="tx1"/>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4896" name="Oval 93"/>
            <p:cNvSpPr>
              <a:spLocks noChangeArrowheads="1"/>
            </p:cNvSpPr>
            <p:nvPr/>
          </p:nvSpPr>
          <p:spPr bwMode="auto">
            <a:xfrm>
              <a:off x="2375" y="1056"/>
              <a:ext cx="31" cy="30"/>
            </a:xfrm>
            <a:prstGeom prst="ellipse">
              <a:avLst/>
            </a:prstGeom>
            <a:solidFill>
              <a:schemeClr val="tx1"/>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4897" name="Freeform 94"/>
            <p:cNvSpPr>
              <a:spLocks/>
            </p:cNvSpPr>
            <p:nvPr/>
          </p:nvSpPr>
          <p:spPr bwMode="auto">
            <a:xfrm>
              <a:off x="883" y="941"/>
              <a:ext cx="24" cy="1061"/>
            </a:xfrm>
            <a:custGeom>
              <a:avLst/>
              <a:gdLst>
                <a:gd name="T0" fmla="*/ 2 w 36"/>
                <a:gd name="T1" fmla="*/ 0 h 1616"/>
                <a:gd name="T2" fmla="*/ 0 w 36"/>
                <a:gd name="T3" fmla="*/ 5 h 1616"/>
                <a:gd name="T4" fmla="*/ 0 w 36"/>
                <a:gd name="T5" fmla="*/ 79 h 1616"/>
                <a:gd name="T6" fmla="*/ 2 w 36"/>
                <a:gd name="T7" fmla="*/ 85 h 1616"/>
                <a:gd name="T8" fmla="*/ 2 w 36"/>
                <a:gd name="T9" fmla="*/ 0 h 16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616">
                  <a:moveTo>
                    <a:pt x="35" y="0"/>
                  </a:moveTo>
                  <a:lnTo>
                    <a:pt x="0" y="82"/>
                  </a:lnTo>
                  <a:lnTo>
                    <a:pt x="0" y="1507"/>
                  </a:lnTo>
                  <a:lnTo>
                    <a:pt x="35" y="1615"/>
                  </a:lnTo>
                  <a:lnTo>
                    <a:pt x="35" y="0"/>
                  </a:lnTo>
                </a:path>
              </a:pathLst>
            </a:custGeom>
            <a:solidFill>
              <a:schemeClr val="bg2"/>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98" name="Freeform 95"/>
            <p:cNvSpPr>
              <a:spLocks/>
            </p:cNvSpPr>
            <p:nvPr/>
          </p:nvSpPr>
          <p:spPr bwMode="auto">
            <a:xfrm>
              <a:off x="2251" y="1529"/>
              <a:ext cx="86" cy="26"/>
            </a:xfrm>
            <a:custGeom>
              <a:avLst/>
              <a:gdLst>
                <a:gd name="T0" fmla="*/ 7 w 128"/>
                <a:gd name="T1" fmla="*/ 2 h 40"/>
                <a:gd name="T2" fmla="*/ 5 w 128"/>
                <a:gd name="T3" fmla="*/ 0 h 40"/>
                <a:gd name="T4" fmla="*/ 0 w 128"/>
                <a:gd name="T5" fmla="*/ 0 h 40"/>
                <a:gd name="T6" fmla="*/ 1 w 128"/>
                <a:gd name="T7" fmla="*/ 2 h 40"/>
                <a:gd name="T8" fmla="*/ 7 w 128"/>
                <a:gd name="T9" fmla="*/ 2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40">
                  <a:moveTo>
                    <a:pt x="127" y="35"/>
                  </a:moveTo>
                  <a:lnTo>
                    <a:pt x="87" y="0"/>
                  </a:lnTo>
                  <a:lnTo>
                    <a:pt x="0" y="0"/>
                  </a:lnTo>
                  <a:lnTo>
                    <a:pt x="11" y="39"/>
                  </a:lnTo>
                  <a:lnTo>
                    <a:pt x="127" y="35"/>
                  </a:lnTo>
                </a:path>
              </a:pathLst>
            </a:custGeom>
            <a:solidFill>
              <a:schemeClr val="bg2"/>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99" name="Oval 96"/>
            <p:cNvSpPr>
              <a:spLocks noChangeArrowheads="1"/>
            </p:cNvSpPr>
            <p:nvPr/>
          </p:nvSpPr>
          <p:spPr bwMode="auto">
            <a:xfrm>
              <a:off x="2296" y="1585"/>
              <a:ext cx="26" cy="35"/>
            </a:xfrm>
            <a:prstGeom prst="ellipse">
              <a:avLst/>
            </a:prstGeom>
            <a:solidFill>
              <a:schemeClr val="tx1"/>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4900" name="Oval 97"/>
            <p:cNvSpPr>
              <a:spLocks noChangeArrowheads="1"/>
            </p:cNvSpPr>
            <p:nvPr/>
          </p:nvSpPr>
          <p:spPr bwMode="auto">
            <a:xfrm rot="-1391348">
              <a:off x="1660" y="1205"/>
              <a:ext cx="502" cy="368"/>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4901" name="Freeform 98"/>
            <p:cNvSpPr>
              <a:spLocks/>
            </p:cNvSpPr>
            <p:nvPr/>
          </p:nvSpPr>
          <p:spPr bwMode="auto">
            <a:xfrm>
              <a:off x="1728" y="1218"/>
              <a:ext cx="682" cy="623"/>
            </a:xfrm>
            <a:custGeom>
              <a:avLst/>
              <a:gdLst>
                <a:gd name="T0" fmla="*/ 0 w 1099"/>
                <a:gd name="T1" fmla="*/ 35 h 846"/>
                <a:gd name="T2" fmla="*/ 2 w 1099"/>
                <a:gd name="T3" fmla="*/ 28 h 846"/>
                <a:gd name="T4" fmla="*/ 4 w 1099"/>
                <a:gd name="T5" fmla="*/ 24 h 846"/>
                <a:gd name="T6" fmla="*/ 6 w 1099"/>
                <a:gd name="T7" fmla="*/ 15 h 846"/>
                <a:gd name="T8" fmla="*/ 7 w 1099"/>
                <a:gd name="T9" fmla="*/ 5 h 846"/>
                <a:gd name="T10" fmla="*/ 8 w 1099"/>
                <a:gd name="T11" fmla="*/ 11 h 846"/>
                <a:gd name="T12" fmla="*/ 14 w 1099"/>
                <a:gd name="T13" fmla="*/ 0 h 846"/>
                <a:gd name="T14" fmla="*/ 23 w 1099"/>
                <a:gd name="T15" fmla="*/ 15 h 846"/>
                <a:gd name="T16" fmla="*/ 38 w 1099"/>
                <a:gd name="T17" fmla="*/ 51 h 846"/>
                <a:gd name="T18" fmla="*/ 39 w 1099"/>
                <a:gd name="T19" fmla="*/ 91 h 846"/>
                <a:gd name="T20" fmla="*/ 24 w 1099"/>
                <a:gd name="T21" fmla="*/ 99 h 846"/>
                <a:gd name="T22" fmla="*/ 10 w 1099"/>
                <a:gd name="T23" fmla="*/ 63 h 846"/>
                <a:gd name="T24" fmla="*/ 2 w 1099"/>
                <a:gd name="T25" fmla="*/ 57 h 846"/>
                <a:gd name="T26" fmla="*/ 2 w 1099"/>
                <a:gd name="T27" fmla="*/ 54 h 846"/>
                <a:gd name="T28" fmla="*/ 1 w 1099"/>
                <a:gd name="T29" fmla="*/ 51 h 846"/>
                <a:gd name="T30" fmla="*/ 1 w 1099"/>
                <a:gd name="T31" fmla="*/ 44 h 846"/>
                <a:gd name="T32" fmla="*/ 0 w 1099"/>
                <a:gd name="T33" fmla="*/ 35 h 8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99" h="846">
                  <a:moveTo>
                    <a:pt x="0" y="300"/>
                  </a:moveTo>
                  <a:cubicBezTo>
                    <a:pt x="12" y="282"/>
                    <a:pt x="47" y="251"/>
                    <a:pt x="63" y="236"/>
                  </a:cubicBezTo>
                  <a:cubicBezTo>
                    <a:pt x="72" y="227"/>
                    <a:pt x="83" y="219"/>
                    <a:pt x="91" y="209"/>
                  </a:cubicBezTo>
                  <a:cubicBezTo>
                    <a:pt x="102" y="195"/>
                    <a:pt x="124" y="152"/>
                    <a:pt x="145" y="136"/>
                  </a:cubicBezTo>
                  <a:cubicBezTo>
                    <a:pt x="163" y="123"/>
                    <a:pt x="118" y="100"/>
                    <a:pt x="190" y="45"/>
                  </a:cubicBezTo>
                  <a:cubicBezTo>
                    <a:pt x="309" y="27"/>
                    <a:pt x="219" y="96"/>
                    <a:pt x="227" y="91"/>
                  </a:cubicBezTo>
                  <a:cubicBezTo>
                    <a:pt x="273" y="65"/>
                    <a:pt x="353" y="18"/>
                    <a:pt x="400" y="0"/>
                  </a:cubicBezTo>
                  <a:cubicBezTo>
                    <a:pt x="579" y="10"/>
                    <a:pt x="536" y="27"/>
                    <a:pt x="645" y="136"/>
                  </a:cubicBezTo>
                  <a:lnTo>
                    <a:pt x="1081" y="436"/>
                  </a:lnTo>
                  <a:lnTo>
                    <a:pt x="1099" y="782"/>
                  </a:lnTo>
                  <a:lnTo>
                    <a:pt x="681" y="846"/>
                  </a:lnTo>
                  <a:cubicBezTo>
                    <a:pt x="548" y="743"/>
                    <a:pt x="426" y="622"/>
                    <a:pt x="281" y="536"/>
                  </a:cubicBezTo>
                  <a:cubicBezTo>
                    <a:pt x="171" y="471"/>
                    <a:pt x="161" y="566"/>
                    <a:pt x="72" y="482"/>
                  </a:cubicBezTo>
                  <a:cubicBezTo>
                    <a:pt x="69" y="473"/>
                    <a:pt x="68" y="463"/>
                    <a:pt x="63" y="455"/>
                  </a:cubicBezTo>
                  <a:cubicBezTo>
                    <a:pt x="59" y="447"/>
                    <a:pt x="49" y="444"/>
                    <a:pt x="45" y="436"/>
                  </a:cubicBezTo>
                  <a:cubicBezTo>
                    <a:pt x="37" y="419"/>
                    <a:pt x="27" y="382"/>
                    <a:pt x="27" y="382"/>
                  </a:cubicBezTo>
                  <a:cubicBezTo>
                    <a:pt x="36" y="296"/>
                    <a:pt x="28" y="328"/>
                    <a:pt x="0" y="300"/>
                  </a:cubicBezTo>
                  <a:close/>
                </a:path>
              </a:pathLst>
            </a:custGeom>
            <a:solidFill>
              <a:schemeClr val="bg2"/>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34902" name="Group 99"/>
            <p:cNvGrpSpPr>
              <a:grpSpLocks/>
            </p:cNvGrpSpPr>
            <p:nvPr/>
          </p:nvGrpSpPr>
          <p:grpSpPr bwMode="auto">
            <a:xfrm>
              <a:off x="1773" y="1322"/>
              <a:ext cx="802" cy="747"/>
              <a:chOff x="2390" y="1288"/>
              <a:chExt cx="1874" cy="1476"/>
            </a:xfrm>
          </p:grpSpPr>
          <p:sp>
            <p:nvSpPr>
              <p:cNvPr id="34907" name="Freeform 100"/>
              <p:cNvSpPr>
                <a:spLocks/>
              </p:cNvSpPr>
              <p:nvPr/>
            </p:nvSpPr>
            <p:spPr bwMode="auto">
              <a:xfrm>
                <a:off x="2390" y="1288"/>
                <a:ext cx="1874" cy="1476"/>
              </a:xfrm>
              <a:custGeom>
                <a:avLst/>
                <a:gdLst>
                  <a:gd name="T0" fmla="*/ 1330 w 1874"/>
                  <a:gd name="T1" fmla="*/ 326 h 1476"/>
                  <a:gd name="T2" fmla="*/ 1247 w 1874"/>
                  <a:gd name="T3" fmla="*/ 258 h 1476"/>
                  <a:gd name="T4" fmla="*/ 1003 w 1874"/>
                  <a:gd name="T5" fmla="*/ 47 h 1476"/>
                  <a:gd name="T6" fmla="*/ 799 w 1874"/>
                  <a:gd name="T7" fmla="*/ 14 h 1476"/>
                  <a:gd name="T8" fmla="*/ 625 w 1874"/>
                  <a:gd name="T9" fmla="*/ 38 h 1476"/>
                  <a:gd name="T10" fmla="*/ 415 w 1874"/>
                  <a:gd name="T11" fmla="*/ 134 h 1476"/>
                  <a:gd name="T12" fmla="*/ 631 w 1874"/>
                  <a:gd name="T13" fmla="*/ 197 h 1476"/>
                  <a:gd name="T14" fmla="*/ 784 w 1874"/>
                  <a:gd name="T15" fmla="*/ 203 h 1476"/>
                  <a:gd name="T16" fmla="*/ 862 w 1874"/>
                  <a:gd name="T17" fmla="*/ 251 h 1476"/>
                  <a:gd name="T18" fmla="*/ 928 w 1874"/>
                  <a:gd name="T19" fmla="*/ 335 h 1476"/>
                  <a:gd name="T20" fmla="*/ 829 w 1874"/>
                  <a:gd name="T21" fmla="*/ 358 h 1476"/>
                  <a:gd name="T22" fmla="*/ 580 w 1874"/>
                  <a:gd name="T23" fmla="*/ 266 h 1476"/>
                  <a:gd name="T24" fmla="*/ 409 w 1874"/>
                  <a:gd name="T25" fmla="*/ 200 h 1476"/>
                  <a:gd name="T26" fmla="*/ 286 w 1874"/>
                  <a:gd name="T27" fmla="*/ 149 h 1476"/>
                  <a:gd name="T28" fmla="*/ 184 w 1874"/>
                  <a:gd name="T29" fmla="*/ 101 h 1476"/>
                  <a:gd name="T30" fmla="*/ 40 w 1874"/>
                  <a:gd name="T31" fmla="*/ 197 h 1476"/>
                  <a:gd name="T32" fmla="*/ 232 w 1874"/>
                  <a:gd name="T33" fmla="*/ 329 h 1476"/>
                  <a:gd name="T34" fmla="*/ 447 w 1874"/>
                  <a:gd name="T35" fmla="*/ 476 h 1476"/>
                  <a:gd name="T36" fmla="*/ 595 w 1874"/>
                  <a:gd name="T37" fmla="*/ 572 h 1476"/>
                  <a:gd name="T38" fmla="*/ 742 w 1874"/>
                  <a:gd name="T39" fmla="*/ 638 h 1476"/>
                  <a:gd name="T40" fmla="*/ 739 w 1874"/>
                  <a:gd name="T41" fmla="*/ 758 h 1476"/>
                  <a:gd name="T42" fmla="*/ 628 w 1874"/>
                  <a:gd name="T43" fmla="*/ 797 h 1476"/>
                  <a:gd name="T44" fmla="*/ 328 w 1874"/>
                  <a:gd name="T45" fmla="*/ 686 h 1476"/>
                  <a:gd name="T46" fmla="*/ 280 w 1874"/>
                  <a:gd name="T47" fmla="*/ 638 h 1476"/>
                  <a:gd name="T48" fmla="*/ 172 w 1874"/>
                  <a:gd name="T49" fmla="*/ 533 h 1476"/>
                  <a:gd name="T50" fmla="*/ 157 w 1874"/>
                  <a:gd name="T51" fmla="*/ 524 h 1476"/>
                  <a:gd name="T52" fmla="*/ 130 w 1874"/>
                  <a:gd name="T53" fmla="*/ 524 h 1476"/>
                  <a:gd name="T54" fmla="*/ 88 w 1874"/>
                  <a:gd name="T55" fmla="*/ 509 h 1476"/>
                  <a:gd name="T56" fmla="*/ 4 w 1874"/>
                  <a:gd name="T57" fmla="*/ 593 h 1476"/>
                  <a:gd name="T58" fmla="*/ 103 w 1874"/>
                  <a:gd name="T59" fmla="*/ 797 h 1476"/>
                  <a:gd name="T60" fmla="*/ 232 w 1874"/>
                  <a:gd name="T61" fmla="*/ 917 h 1476"/>
                  <a:gd name="T62" fmla="*/ 385 w 1874"/>
                  <a:gd name="T63" fmla="*/ 1028 h 1476"/>
                  <a:gd name="T64" fmla="*/ 508 w 1874"/>
                  <a:gd name="T65" fmla="*/ 1085 h 1476"/>
                  <a:gd name="T66" fmla="*/ 634 w 1874"/>
                  <a:gd name="T67" fmla="*/ 1139 h 1476"/>
                  <a:gd name="T68" fmla="*/ 889 w 1874"/>
                  <a:gd name="T69" fmla="*/ 1256 h 1476"/>
                  <a:gd name="T70" fmla="*/ 1220 w 1874"/>
                  <a:gd name="T71" fmla="*/ 1376 h 1476"/>
                  <a:gd name="T72" fmla="*/ 1483 w 1874"/>
                  <a:gd name="T73" fmla="*/ 1413 h 1476"/>
                  <a:gd name="T74" fmla="*/ 1856 w 1874"/>
                  <a:gd name="T75" fmla="*/ 1258 h 1476"/>
                  <a:gd name="T76" fmla="*/ 1780 w 1874"/>
                  <a:gd name="T77" fmla="*/ 1043 h 1476"/>
                  <a:gd name="T78" fmla="*/ 1723 w 1874"/>
                  <a:gd name="T79" fmla="*/ 668 h 1476"/>
                  <a:gd name="T80" fmla="*/ 1510 w 1874"/>
                  <a:gd name="T81" fmla="*/ 258 h 1476"/>
                  <a:gd name="T82" fmla="*/ 1438 w 1874"/>
                  <a:gd name="T83" fmla="*/ 176 h 1476"/>
                  <a:gd name="T84" fmla="*/ 1220 w 1874"/>
                  <a:gd name="T85" fmla="*/ 103 h 1476"/>
                  <a:gd name="T86" fmla="*/ 1363 w 1874"/>
                  <a:gd name="T87" fmla="*/ 206 h 1476"/>
                  <a:gd name="T88" fmla="*/ 1183 w 1874"/>
                  <a:gd name="T89" fmla="*/ 85 h 1476"/>
                  <a:gd name="T90" fmla="*/ 1165 w 1874"/>
                  <a:gd name="T91" fmla="*/ 191 h 1476"/>
                  <a:gd name="T92" fmla="*/ 1292 w 1874"/>
                  <a:gd name="T93" fmla="*/ 285 h 1476"/>
                  <a:gd name="T94" fmla="*/ 1339 w 1874"/>
                  <a:gd name="T95" fmla="*/ 329 h 1476"/>
                  <a:gd name="T96" fmla="*/ 1321 w 1874"/>
                  <a:gd name="T97" fmla="*/ 347 h 14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74" h="1476">
                    <a:moveTo>
                      <a:pt x="1321" y="347"/>
                    </a:moveTo>
                    <a:cubicBezTo>
                      <a:pt x="1328" y="345"/>
                      <a:pt x="1287" y="332"/>
                      <a:pt x="1288" y="329"/>
                    </a:cubicBezTo>
                    <a:cubicBezTo>
                      <a:pt x="1289" y="326"/>
                      <a:pt x="1328" y="327"/>
                      <a:pt x="1330" y="326"/>
                    </a:cubicBezTo>
                    <a:cubicBezTo>
                      <a:pt x="1304" y="353"/>
                      <a:pt x="1337" y="334"/>
                      <a:pt x="1301" y="322"/>
                    </a:cubicBezTo>
                    <a:cubicBezTo>
                      <a:pt x="1295" y="304"/>
                      <a:pt x="1290" y="280"/>
                      <a:pt x="1274" y="267"/>
                    </a:cubicBezTo>
                    <a:cubicBezTo>
                      <a:pt x="1267" y="261"/>
                      <a:pt x="1255" y="262"/>
                      <a:pt x="1247" y="258"/>
                    </a:cubicBezTo>
                    <a:cubicBezTo>
                      <a:pt x="1218" y="243"/>
                      <a:pt x="1206" y="224"/>
                      <a:pt x="1174" y="213"/>
                    </a:cubicBezTo>
                    <a:cubicBezTo>
                      <a:pt x="1138" y="176"/>
                      <a:pt x="1108" y="139"/>
                      <a:pt x="1074" y="103"/>
                    </a:cubicBezTo>
                    <a:cubicBezTo>
                      <a:pt x="1049" y="72"/>
                      <a:pt x="1020" y="64"/>
                      <a:pt x="1003" y="47"/>
                    </a:cubicBezTo>
                    <a:cubicBezTo>
                      <a:pt x="983" y="32"/>
                      <a:pt x="979" y="18"/>
                      <a:pt x="955" y="11"/>
                    </a:cubicBezTo>
                    <a:cubicBezTo>
                      <a:pt x="907" y="14"/>
                      <a:pt x="904" y="0"/>
                      <a:pt x="856" y="5"/>
                    </a:cubicBezTo>
                    <a:cubicBezTo>
                      <a:pt x="815" y="9"/>
                      <a:pt x="859" y="5"/>
                      <a:pt x="799" y="14"/>
                    </a:cubicBezTo>
                    <a:cubicBezTo>
                      <a:pt x="781" y="22"/>
                      <a:pt x="751" y="20"/>
                      <a:pt x="730" y="23"/>
                    </a:cubicBezTo>
                    <a:cubicBezTo>
                      <a:pt x="709" y="26"/>
                      <a:pt x="687" y="33"/>
                      <a:pt x="670" y="35"/>
                    </a:cubicBezTo>
                    <a:cubicBezTo>
                      <a:pt x="653" y="40"/>
                      <a:pt x="655" y="38"/>
                      <a:pt x="625" y="38"/>
                    </a:cubicBezTo>
                    <a:cubicBezTo>
                      <a:pt x="595" y="38"/>
                      <a:pt x="523" y="35"/>
                      <a:pt x="487" y="38"/>
                    </a:cubicBezTo>
                    <a:cubicBezTo>
                      <a:pt x="451" y="44"/>
                      <a:pt x="420" y="42"/>
                      <a:pt x="409" y="59"/>
                    </a:cubicBezTo>
                    <a:cubicBezTo>
                      <a:pt x="397" y="75"/>
                      <a:pt x="407" y="115"/>
                      <a:pt x="415" y="134"/>
                    </a:cubicBezTo>
                    <a:cubicBezTo>
                      <a:pt x="421" y="154"/>
                      <a:pt x="442" y="162"/>
                      <a:pt x="460" y="173"/>
                    </a:cubicBezTo>
                    <a:cubicBezTo>
                      <a:pt x="478" y="184"/>
                      <a:pt x="495" y="196"/>
                      <a:pt x="523" y="200"/>
                    </a:cubicBezTo>
                    <a:cubicBezTo>
                      <a:pt x="558" y="213"/>
                      <a:pt x="607" y="197"/>
                      <a:pt x="631" y="197"/>
                    </a:cubicBezTo>
                    <a:cubicBezTo>
                      <a:pt x="655" y="197"/>
                      <a:pt x="652" y="202"/>
                      <a:pt x="665" y="203"/>
                    </a:cubicBezTo>
                    <a:cubicBezTo>
                      <a:pt x="682" y="205"/>
                      <a:pt x="692" y="203"/>
                      <a:pt x="712" y="203"/>
                    </a:cubicBezTo>
                    <a:cubicBezTo>
                      <a:pt x="732" y="203"/>
                      <a:pt x="762" y="203"/>
                      <a:pt x="784" y="203"/>
                    </a:cubicBezTo>
                    <a:cubicBezTo>
                      <a:pt x="802" y="205"/>
                      <a:pt x="835" y="195"/>
                      <a:pt x="847" y="200"/>
                    </a:cubicBezTo>
                    <a:cubicBezTo>
                      <a:pt x="859" y="205"/>
                      <a:pt x="854" y="225"/>
                      <a:pt x="856" y="233"/>
                    </a:cubicBezTo>
                    <a:cubicBezTo>
                      <a:pt x="871" y="230"/>
                      <a:pt x="859" y="239"/>
                      <a:pt x="862" y="251"/>
                    </a:cubicBezTo>
                    <a:cubicBezTo>
                      <a:pt x="872" y="260"/>
                      <a:pt x="882" y="276"/>
                      <a:pt x="892" y="287"/>
                    </a:cubicBezTo>
                    <a:cubicBezTo>
                      <a:pt x="899" y="297"/>
                      <a:pt x="898" y="306"/>
                      <a:pt x="904" y="314"/>
                    </a:cubicBezTo>
                    <a:cubicBezTo>
                      <a:pt x="910" y="322"/>
                      <a:pt x="918" y="325"/>
                      <a:pt x="928" y="335"/>
                    </a:cubicBezTo>
                    <a:cubicBezTo>
                      <a:pt x="934" y="353"/>
                      <a:pt x="953" y="358"/>
                      <a:pt x="964" y="374"/>
                    </a:cubicBezTo>
                    <a:cubicBezTo>
                      <a:pt x="1006" y="437"/>
                      <a:pt x="1041" y="438"/>
                      <a:pt x="992" y="422"/>
                    </a:cubicBezTo>
                    <a:cubicBezTo>
                      <a:pt x="950" y="378"/>
                      <a:pt x="887" y="366"/>
                      <a:pt x="829" y="358"/>
                    </a:cubicBezTo>
                    <a:cubicBezTo>
                      <a:pt x="811" y="352"/>
                      <a:pt x="790" y="351"/>
                      <a:pt x="774" y="340"/>
                    </a:cubicBezTo>
                    <a:cubicBezTo>
                      <a:pt x="765" y="334"/>
                      <a:pt x="757" y="326"/>
                      <a:pt x="747" y="322"/>
                    </a:cubicBezTo>
                    <a:cubicBezTo>
                      <a:pt x="691" y="297"/>
                      <a:pt x="641" y="273"/>
                      <a:pt x="580" y="266"/>
                    </a:cubicBezTo>
                    <a:cubicBezTo>
                      <a:pt x="536" y="253"/>
                      <a:pt x="515" y="238"/>
                      <a:pt x="496" y="233"/>
                    </a:cubicBezTo>
                    <a:cubicBezTo>
                      <a:pt x="478" y="226"/>
                      <a:pt x="483" y="226"/>
                      <a:pt x="469" y="221"/>
                    </a:cubicBezTo>
                    <a:cubicBezTo>
                      <a:pt x="401" y="187"/>
                      <a:pt x="477" y="222"/>
                      <a:pt x="409" y="200"/>
                    </a:cubicBezTo>
                    <a:cubicBezTo>
                      <a:pt x="392" y="188"/>
                      <a:pt x="364" y="180"/>
                      <a:pt x="349" y="173"/>
                    </a:cubicBezTo>
                    <a:cubicBezTo>
                      <a:pt x="334" y="166"/>
                      <a:pt x="329" y="165"/>
                      <a:pt x="319" y="161"/>
                    </a:cubicBezTo>
                    <a:cubicBezTo>
                      <a:pt x="309" y="157"/>
                      <a:pt x="293" y="151"/>
                      <a:pt x="286" y="149"/>
                    </a:cubicBezTo>
                    <a:cubicBezTo>
                      <a:pt x="277" y="146"/>
                      <a:pt x="295" y="155"/>
                      <a:pt x="277" y="149"/>
                    </a:cubicBezTo>
                    <a:cubicBezTo>
                      <a:pt x="267" y="144"/>
                      <a:pt x="245" y="135"/>
                      <a:pt x="235" y="131"/>
                    </a:cubicBezTo>
                    <a:cubicBezTo>
                      <a:pt x="217" y="123"/>
                      <a:pt x="184" y="101"/>
                      <a:pt x="184" y="101"/>
                    </a:cubicBezTo>
                    <a:cubicBezTo>
                      <a:pt x="164" y="94"/>
                      <a:pt x="149" y="79"/>
                      <a:pt x="130" y="77"/>
                    </a:cubicBezTo>
                    <a:cubicBezTo>
                      <a:pt x="111" y="75"/>
                      <a:pt x="82" y="69"/>
                      <a:pt x="67" y="89"/>
                    </a:cubicBezTo>
                    <a:cubicBezTo>
                      <a:pt x="25" y="107"/>
                      <a:pt x="40" y="197"/>
                      <a:pt x="40" y="197"/>
                    </a:cubicBezTo>
                    <a:cubicBezTo>
                      <a:pt x="43" y="221"/>
                      <a:pt x="74" y="253"/>
                      <a:pt x="83" y="276"/>
                    </a:cubicBezTo>
                    <a:cubicBezTo>
                      <a:pt x="87" y="286"/>
                      <a:pt x="102" y="287"/>
                      <a:pt x="111" y="294"/>
                    </a:cubicBezTo>
                    <a:cubicBezTo>
                      <a:pt x="165" y="338"/>
                      <a:pt x="162" y="318"/>
                      <a:pt x="232" y="329"/>
                    </a:cubicBezTo>
                    <a:cubicBezTo>
                      <a:pt x="232" y="347"/>
                      <a:pt x="292" y="394"/>
                      <a:pt x="337" y="403"/>
                    </a:cubicBezTo>
                    <a:cubicBezTo>
                      <a:pt x="344" y="411"/>
                      <a:pt x="419" y="442"/>
                      <a:pt x="427" y="449"/>
                    </a:cubicBezTo>
                    <a:cubicBezTo>
                      <a:pt x="434" y="455"/>
                      <a:pt x="439" y="472"/>
                      <a:pt x="447" y="476"/>
                    </a:cubicBezTo>
                    <a:cubicBezTo>
                      <a:pt x="452" y="483"/>
                      <a:pt x="446" y="484"/>
                      <a:pt x="475" y="500"/>
                    </a:cubicBezTo>
                    <a:cubicBezTo>
                      <a:pt x="489" y="510"/>
                      <a:pt x="512" y="524"/>
                      <a:pt x="532" y="536"/>
                    </a:cubicBezTo>
                    <a:cubicBezTo>
                      <a:pt x="552" y="548"/>
                      <a:pt x="580" y="562"/>
                      <a:pt x="595" y="572"/>
                    </a:cubicBezTo>
                    <a:cubicBezTo>
                      <a:pt x="610" y="582"/>
                      <a:pt x="609" y="588"/>
                      <a:pt x="625" y="596"/>
                    </a:cubicBezTo>
                    <a:cubicBezTo>
                      <a:pt x="639" y="606"/>
                      <a:pt x="679" y="610"/>
                      <a:pt x="694" y="620"/>
                    </a:cubicBezTo>
                    <a:cubicBezTo>
                      <a:pt x="713" y="627"/>
                      <a:pt x="730" y="629"/>
                      <a:pt x="742" y="638"/>
                    </a:cubicBezTo>
                    <a:cubicBezTo>
                      <a:pt x="756" y="646"/>
                      <a:pt x="757" y="657"/>
                      <a:pt x="763" y="671"/>
                    </a:cubicBezTo>
                    <a:cubicBezTo>
                      <a:pt x="769" y="685"/>
                      <a:pt x="782" y="705"/>
                      <a:pt x="778" y="719"/>
                    </a:cubicBezTo>
                    <a:cubicBezTo>
                      <a:pt x="789" y="732"/>
                      <a:pt x="746" y="750"/>
                      <a:pt x="739" y="758"/>
                    </a:cubicBezTo>
                    <a:cubicBezTo>
                      <a:pt x="732" y="766"/>
                      <a:pt x="740" y="760"/>
                      <a:pt x="733" y="766"/>
                    </a:cubicBezTo>
                    <a:cubicBezTo>
                      <a:pt x="729" y="768"/>
                      <a:pt x="710" y="794"/>
                      <a:pt x="694" y="797"/>
                    </a:cubicBezTo>
                    <a:cubicBezTo>
                      <a:pt x="677" y="802"/>
                      <a:pt x="665" y="804"/>
                      <a:pt x="628" y="797"/>
                    </a:cubicBezTo>
                    <a:cubicBezTo>
                      <a:pt x="622" y="803"/>
                      <a:pt x="495" y="773"/>
                      <a:pt x="471" y="754"/>
                    </a:cubicBezTo>
                    <a:cubicBezTo>
                      <a:pt x="426" y="741"/>
                      <a:pt x="394" y="718"/>
                      <a:pt x="370" y="707"/>
                    </a:cubicBezTo>
                    <a:cubicBezTo>
                      <a:pt x="346" y="696"/>
                      <a:pt x="339" y="691"/>
                      <a:pt x="328" y="686"/>
                    </a:cubicBezTo>
                    <a:cubicBezTo>
                      <a:pt x="301" y="671"/>
                      <a:pt x="309" y="678"/>
                      <a:pt x="304" y="674"/>
                    </a:cubicBezTo>
                    <a:cubicBezTo>
                      <a:pt x="299" y="670"/>
                      <a:pt x="302" y="668"/>
                      <a:pt x="298" y="662"/>
                    </a:cubicBezTo>
                    <a:cubicBezTo>
                      <a:pt x="294" y="656"/>
                      <a:pt x="287" y="646"/>
                      <a:pt x="280" y="638"/>
                    </a:cubicBezTo>
                    <a:cubicBezTo>
                      <a:pt x="273" y="630"/>
                      <a:pt x="266" y="620"/>
                      <a:pt x="256" y="611"/>
                    </a:cubicBezTo>
                    <a:cubicBezTo>
                      <a:pt x="246" y="602"/>
                      <a:pt x="237" y="597"/>
                      <a:pt x="223" y="584"/>
                    </a:cubicBezTo>
                    <a:cubicBezTo>
                      <a:pt x="197" y="564"/>
                      <a:pt x="183" y="544"/>
                      <a:pt x="172" y="533"/>
                    </a:cubicBezTo>
                    <a:cubicBezTo>
                      <a:pt x="167" y="527"/>
                      <a:pt x="194" y="551"/>
                      <a:pt x="193" y="551"/>
                    </a:cubicBezTo>
                    <a:cubicBezTo>
                      <a:pt x="179" y="535"/>
                      <a:pt x="141" y="525"/>
                      <a:pt x="163" y="533"/>
                    </a:cubicBezTo>
                    <a:cubicBezTo>
                      <a:pt x="153" y="526"/>
                      <a:pt x="161" y="525"/>
                      <a:pt x="157" y="524"/>
                    </a:cubicBezTo>
                    <a:cubicBezTo>
                      <a:pt x="153" y="523"/>
                      <a:pt x="141" y="526"/>
                      <a:pt x="136" y="524"/>
                    </a:cubicBezTo>
                    <a:cubicBezTo>
                      <a:pt x="125" y="520"/>
                      <a:pt x="128" y="512"/>
                      <a:pt x="127" y="512"/>
                    </a:cubicBezTo>
                    <a:cubicBezTo>
                      <a:pt x="126" y="512"/>
                      <a:pt x="128" y="522"/>
                      <a:pt x="130" y="524"/>
                    </a:cubicBezTo>
                    <a:cubicBezTo>
                      <a:pt x="132" y="526"/>
                      <a:pt x="142" y="526"/>
                      <a:pt x="139" y="524"/>
                    </a:cubicBezTo>
                    <a:cubicBezTo>
                      <a:pt x="136" y="522"/>
                      <a:pt x="117" y="511"/>
                      <a:pt x="109" y="509"/>
                    </a:cubicBezTo>
                    <a:cubicBezTo>
                      <a:pt x="106" y="510"/>
                      <a:pt x="94" y="509"/>
                      <a:pt x="88" y="509"/>
                    </a:cubicBezTo>
                    <a:cubicBezTo>
                      <a:pt x="82" y="509"/>
                      <a:pt x="84" y="507"/>
                      <a:pt x="73" y="512"/>
                    </a:cubicBezTo>
                    <a:cubicBezTo>
                      <a:pt x="55" y="503"/>
                      <a:pt x="34" y="525"/>
                      <a:pt x="19" y="542"/>
                    </a:cubicBezTo>
                    <a:cubicBezTo>
                      <a:pt x="13" y="581"/>
                      <a:pt x="1" y="560"/>
                      <a:pt x="4" y="593"/>
                    </a:cubicBezTo>
                    <a:cubicBezTo>
                      <a:pt x="0" y="606"/>
                      <a:pt x="2" y="604"/>
                      <a:pt x="4" y="617"/>
                    </a:cubicBezTo>
                    <a:cubicBezTo>
                      <a:pt x="6" y="630"/>
                      <a:pt x="3" y="644"/>
                      <a:pt x="19" y="674"/>
                    </a:cubicBezTo>
                    <a:cubicBezTo>
                      <a:pt x="42" y="708"/>
                      <a:pt x="63" y="779"/>
                      <a:pt x="103" y="797"/>
                    </a:cubicBezTo>
                    <a:cubicBezTo>
                      <a:pt x="120" y="805"/>
                      <a:pt x="109" y="818"/>
                      <a:pt x="127" y="824"/>
                    </a:cubicBezTo>
                    <a:cubicBezTo>
                      <a:pt x="136" y="827"/>
                      <a:pt x="142" y="842"/>
                      <a:pt x="142" y="842"/>
                    </a:cubicBezTo>
                    <a:cubicBezTo>
                      <a:pt x="164" y="875"/>
                      <a:pt x="193" y="900"/>
                      <a:pt x="232" y="917"/>
                    </a:cubicBezTo>
                    <a:cubicBezTo>
                      <a:pt x="251" y="937"/>
                      <a:pt x="282" y="951"/>
                      <a:pt x="295" y="965"/>
                    </a:cubicBezTo>
                    <a:cubicBezTo>
                      <a:pt x="314" y="979"/>
                      <a:pt x="328" y="991"/>
                      <a:pt x="343" y="1001"/>
                    </a:cubicBezTo>
                    <a:cubicBezTo>
                      <a:pt x="353" y="1006"/>
                      <a:pt x="380" y="1021"/>
                      <a:pt x="385" y="1028"/>
                    </a:cubicBezTo>
                    <a:cubicBezTo>
                      <a:pt x="395" y="1035"/>
                      <a:pt x="395" y="1038"/>
                      <a:pt x="403" y="1043"/>
                    </a:cubicBezTo>
                    <a:cubicBezTo>
                      <a:pt x="408" y="1051"/>
                      <a:pt x="423" y="1050"/>
                      <a:pt x="433" y="1058"/>
                    </a:cubicBezTo>
                    <a:cubicBezTo>
                      <a:pt x="451" y="1065"/>
                      <a:pt x="491" y="1077"/>
                      <a:pt x="508" y="1085"/>
                    </a:cubicBezTo>
                    <a:cubicBezTo>
                      <a:pt x="511" y="1100"/>
                      <a:pt x="525" y="1103"/>
                      <a:pt x="538" y="1106"/>
                    </a:cubicBezTo>
                    <a:cubicBezTo>
                      <a:pt x="543" y="1113"/>
                      <a:pt x="577" y="1120"/>
                      <a:pt x="589" y="1127"/>
                    </a:cubicBezTo>
                    <a:cubicBezTo>
                      <a:pt x="605" y="1132"/>
                      <a:pt x="619" y="1135"/>
                      <a:pt x="634" y="1139"/>
                    </a:cubicBezTo>
                    <a:cubicBezTo>
                      <a:pt x="655" y="1146"/>
                      <a:pt x="659" y="1142"/>
                      <a:pt x="679" y="1151"/>
                    </a:cubicBezTo>
                    <a:cubicBezTo>
                      <a:pt x="709" y="1164"/>
                      <a:pt x="745" y="1184"/>
                      <a:pt x="775" y="1196"/>
                    </a:cubicBezTo>
                    <a:cubicBezTo>
                      <a:pt x="807" y="1219"/>
                      <a:pt x="862" y="1235"/>
                      <a:pt x="889" y="1256"/>
                    </a:cubicBezTo>
                    <a:cubicBezTo>
                      <a:pt x="930" y="1272"/>
                      <a:pt x="984" y="1281"/>
                      <a:pt x="1024" y="1295"/>
                    </a:cubicBezTo>
                    <a:cubicBezTo>
                      <a:pt x="1062" y="1311"/>
                      <a:pt x="1096" y="1324"/>
                      <a:pt x="1129" y="1337"/>
                    </a:cubicBezTo>
                    <a:cubicBezTo>
                      <a:pt x="1162" y="1350"/>
                      <a:pt x="1191" y="1353"/>
                      <a:pt x="1220" y="1376"/>
                    </a:cubicBezTo>
                    <a:cubicBezTo>
                      <a:pt x="1248" y="1419"/>
                      <a:pt x="1261" y="1449"/>
                      <a:pt x="1301" y="1476"/>
                    </a:cubicBezTo>
                    <a:cubicBezTo>
                      <a:pt x="1307" y="1464"/>
                      <a:pt x="1309" y="1448"/>
                      <a:pt x="1320" y="1440"/>
                    </a:cubicBezTo>
                    <a:cubicBezTo>
                      <a:pt x="1354" y="1415"/>
                      <a:pt x="1460" y="1415"/>
                      <a:pt x="1483" y="1413"/>
                    </a:cubicBezTo>
                    <a:cubicBezTo>
                      <a:pt x="1525" y="1399"/>
                      <a:pt x="1559" y="1372"/>
                      <a:pt x="1601" y="1358"/>
                    </a:cubicBezTo>
                    <a:cubicBezTo>
                      <a:pt x="1645" y="1316"/>
                      <a:pt x="1699" y="1318"/>
                      <a:pt x="1756" y="1304"/>
                    </a:cubicBezTo>
                    <a:cubicBezTo>
                      <a:pt x="1790" y="1286"/>
                      <a:pt x="1824" y="1279"/>
                      <a:pt x="1856" y="1258"/>
                    </a:cubicBezTo>
                    <a:cubicBezTo>
                      <a:pt x="1874" y="1245"/>
                      <a:pt x="1852" y="1222"/>
                      <a:pt x="1843" y="1196"/>
                    </a:cubicBezTo>
                    <a:cubicBezTo>
                      <a:pt x="1834" y="1170"/>
                      <a:pt x="1811" y="1125"/>
                      <a:pt x="1801" y="1100"/>
                    </a:cubicBezTo>
                    <a:cubicBezTo>
                      <a:pt x="1788" y="1062"/>
                      <a:pt x="1784" y="1056"/>
                      <a:pt x="1780" y="1043"/>
                    </a:cubicBezTo>
                    <a:cubicBezTo>
                      <a:pt x="1774" y="1031"/>
                      <a:pt x="1772" y="1037"/>
                      <a:pt x="1768" y="1028"/>
                    </a:cubicBezTo>
                    <a:cubicBezTo>
                      <a:pt x="1764" y="1019"/>
                      <a:pt x="1766" y="1046"/>
                      <a:pt x="1759" y="986"/>
                    </a:cubicBezTo>
                    <a:cubicBezTo>
                      <a:pt x="1752" y="866"/>
                      <a:pt x="1747" y="787"/>
                      <a:pt x="1723" y="668"/>
                    </a:cubicBezTo>
                    <a:cubicBezTo>
                      <a:pt x="1715" y="628"/>
                      <a:pt x="1703" y="558"/>
                      <a:pt x="1693" y="518"/>
                    </a:cubicBezTo>
                    <a:cubicBezTo>
                      <a:pt x="1685" y="449"/>
                      <a:pt x="1694" y="346"/>
                      <a:pt x="1629" y="303"/>
                    </a:cubicBezTo>
                    <a:cubicBezTo>
                      <a:pt x="1599" y="283"/>
                      <a:pt x="1544" y="269"/>
                      <a:pt x="1510" y="258"/>
                    </a:cubicBezTo>
                    <a:cubicBezTo>
                      <a:pt x="1501" y="255"/>
                      <a:pt x="1483" y="249"/>
                      <a:pt x="1483" y="249"/>
                    </a:cubicBezTo>
                    <a:cubicBezTo>
                      <a:pt x="1472" y="233"/>
                      <a:pt x="1457" y="220"/>
                      <a:pt x="1447" y="203"/>
                    </a:cubicBezTo>
                    <a:cubicBezTo>
                      <a:pt x="1442" y="195"/>
                      <a:pt x="1445" y="183"/>
                      <a:pt x="1438" y="176"/>
                    </a:cubicBezTo>
                    <a:cubicBezTo>
                      <a:pt x="1390" y="129"/>
                      <a:pt x="1326" y="128"/>
                      <a:pt x="1273" y="92"/>
                    </a:cubicBezTo>
                    <a:cubicBezTo>
                      <a:pt x="1246" y="95"/>
                      <a:pt x="1218" y="85"/>
                      <a:pt x="1192" y="94"/>
                    </a:cubicBezTo>
                    <a:cubicBezTo>
                      <a:pt x="1183" y="97"/>
                      <a:pt x="1212" y="98"/>
                      <a:pt x="1220" y="103"/>
                    </a:cubicBezTo>
                    <a:cubicBezTo>
                      <a:pt x="1227" y="108"/>
                      <a:pt x="1254" y="116"/>
                      <a:pt x="1261" y="122"/>
                    </a:cubicBezTo>
                    <a:cubicBezTo>
                      <a:pt x="1273" y="134"/>
                      <a:pt x="1299" y="141"/>
                      <a:pt x="1315" y="158"/>
                    </a:cubicBezTo>
                    <a:cubicBezTo>
                      <a:pt x="1332" y="172"/>
                      <a:pt x="1356" y="195"/>
                      <a:pt x="1363" y="206"/>
                    </a:cubicBezTo>
                    <a:cubicBezTo>
                      <a:pt x="1370" y="217"/>
                      <a:pt x="1365" y="231"/>
                      <a:pt x="1357" y="224"/>
                    </a:cubicBezTo>
                    <a:cubicBezTo>
                      <a:pt x="1393" y="224"/>
                      <a:pt x="1341" y="184"/>
                      <a:pt x="1312" y="161"/>
                    </a:cubicBezTo>
                    <a:cubicBezTo>
                      <a:pt x="1283" y="138"/>
                      <a:pt x="1223" y="96"/>
                      <a:pt x="1183" y="85"/>
                    </a:cubicBezTo>
                    <a:cubicBezTo>
                      <a:pt x="1147" y="88"/>
                      <a:pt x="1101" y="69"/>
                      <a:pt x="1074" y="94"/>
                    </a:cubicBezTo>
                    <a:cubicBezTo>
                      <a:pt x="1054" y="113"/>
                      <a:pt x="1117" y="141"/>
                      <a:pt x="1132" y="164"/>
                    </a:cubicBezTo>
                    <a:cubicBezTo>
                      <a:pt x="1142" y="180"/>
                      <a:pt x="1165" y="191"/>
                      <a:pt x="1165" y="191"/>
                    </a:cubicBezTo>
                    <a:cubicBezTo>
                      <a:pt x="1194" y="222"/>
                      <a:pt x="1198" y="245"/>
                      <a:pt x="1238" y="258"/>
                    </a:cubicBezTo>
                    <a:cubicBezTo>
                      <a:pt x="1247" y="264"/>
                      <a:pt x="1255" y="271"/>
                      <a:pt x="1265" y="276"/>
                    </a:cubicBezTo>
                    <a:cubicBezTo>
                      <a:pt x="1273" y="280"/>
                      <a:pt x="1285" y="278"/>
                      <a:pt x="1292" y="285"/>
                    </a:cubicBezTo>
                    <a:cubicBezTo>
                      <a:pt x="1299" y="292"/>
                      <a:pt x="1295" y="305"/>
                      <a:pt x="1301" y="313"/>
                    </a:cubicBezTo>
                    <a:cubicBezTo>
                      <a:pt x="1313" y="328"/>
                      <a:pt x="1339" y="334"/>
                      <a:pt x="1356" y="340"/>
                    </a:cubicBezTo>
                    <a:cubicBezTo>
                      <a:pt x="1404" y="332"/>
                      <a:pt x="1294" y="341"/>
                      <a:pt x="1339" y="329"/>
                    </a:cubicBezTo>
                    <a:cubicBezTo>
                      <a:pt x="1351" y="332"/>
                      <a:pt x="1301" y="325"/>
                      <a:pt x="1309" y="335"/>
                    </a:cubicBezTo>
                    <a:cubicBezTo>
                      <a:pt x="1303" y="336"/>
                      <a:pt x="1319" y="324"/>
                      <a:pt x="1321" y="326"/>
                    </a:cubicBezTo>
                    <a:cubicBezTo>
                      <a:pt x="1323" y="328"/>
                      <a:pt x="1321" y="343"/>
                      <a:pt x="1321" y="347"/>
                    </a:cubicBezTo>
                    <a:close/>
                  </a:path>
                </a:pathLst>
              </a:custGeom>
              <a:solidFill>
                <a:srgbClr val="FFA08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08" name="Freeform 101"/>
              <p:cNvSpPr>
                <a:spLocks/>
              </p:cNvSpPr>
              <p:nvPr/>
            </p:nvSpPr>
            <p:spPr bwMode="auto">
              <a:xfrm>
                <a:off x="2405" y="1832"/>
                <a:ext cx="139" cy="174"/>
              </a:xfrm>
              <a:custGeom>
                <a:avLst/>
                <a:gdLst>
                  <a:gd name="T0" fmla="*/ 31 w 139"/>
                  <a:gd name="T1" fmla="*/ 7 h 174"/>
                  <a:gd name="T2" fmla="*/ 58 w 139"/>
                  <a:gd name="T3" fmla="*/ 13 h 174"/>
                  <a:gd name="T4" fmla="*/ 10 w 139"/>
                  <a:gd name="T5" fmla="*/ 19 h 174"/>
                  <a:gd name="T6" fmla="*/ 1 w 139"/>
                  <a:gd name="T7" fmla="*/ 52 h 174"/>
                  <a:gd name="T8" fmla="*/ 17 w 139"/>
                  <a:gd name="T9" fmla="*/ 82 h 174"/>
                  <a:gd name="T10" fmla="*/ 31 w 139"/>
                  <a:gd name="T11" fmla="*/ 115 h 174"/>
                  <a:gd name="T12" fmla="*/ 58 w 139"/>
                  <a:gd name="T13" fmla="*/ 157 h 174"/>
                  <a:gd name="T14" fmla="*/ 106 w 139"/>
                  <a:gd name="T15" fmla="*/ 151 h 174"/>
                  <a:gd name="T16" fmla="*/ 127 w 139"/>
                  <a:gd name="T17" fmla="*/ 124 h 174"/>
                  <a:gd name="T18" fmla="*/ 121 w 139"/>
                  <a:gd name="T19" fmla="*/ 136 h 174"/>
                  <a:gd name="T20" fmla="*/ 115 w 139"/>
                  <a:gd name="T21" fmla="*/ 130 h 174"/>
                  <a:gd name="T22" fmla="*/ 127 w 139"/>
                  <a:gd name="T23" fmla="*/ 112 h 174"/>
                  <a:gd name="T24" fmla="*/ 127 w 139"/>
                  <a:gd name="T25" fmla="*/ 133 h 174"/>
                  <a:gd name="T26" fmla="*/ 133 w 139"/>
                  <a:gd name="T27" fmla="*/ 100 h 174"/>
                  <a:gd name="T28" fmla="*/ 118 w 139"/>
                  <a:gd name="T29" fmla="*/ 58 h 174"/>
                  <a:gd name="T30" fmla="*/ 97 w 139"/>
                  <a:gd name="T31" fmla="*/ 22 h 174"/>
                  <a:gd name="T32" fmla="*/ 91 w 139"/>
                  <a:gd name="T33" fmla="*/ 16 h 174"/>
                  <a:gd name="T34" fmla="*/ 73 w 139"/>
                  <a:gd name="T35" fmla="*/ 16 h 174"/>
                  <a:gd name="T36" fmla="*/ 70 w 139"/>
                  <a:gd name="T37" fmla="*/ 13 h 174"/>
                  <a:gd name="T38" fmla="*/ 31 w 139"/>
                  <a:gd name="T39" fmla="*/ 7 h 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9" h="174">
                    <a:moveTo>
                      <a:pt x="31" y="7"/>
                    </a:moveTo>
                    <a:cubicBezTo>
                      <a:pt x="11" y="0"/>
                      <a:pt x="61" y="11"/>
                      <a:pt x="58" y="13"/>
                    </a:cubicBezTo>
                    <a:cubicBezTo>
                      <a:pt x="55" y="15"/>
                      <a:pt x="19" y="13"/>
                      <a:pt x="10" y="19"/>
                    </a:cubicBezTo>
                    <a:cubicBezTo>
                      <a:pt x="2" y="27"/>
                      <a:pt x="0" y="42"/>
                      <a:pt x="1" y="52"/>
                    </a:cubicBezTo>
                    <a:cubicBezTo>
                      <a:pt x="2" y="62"/>
                      <a:pt x="12" y="72"/>
                      <a:pt x="17" y="82"/>
                    </a:cubicBezTo>
                    <a:cubicBezTo>
                      <a:pt x="18" y="97"/>
                      <a:pt x="27" y="102"/>
                      <a:pt x="31" y="115"/>
                    </a:cubicBezTo>
                    <a:cubicBezTo>
                      <a:pt x="38" y="128"/>
                      <a:pt x="40" y="148"/>
                      <a:pt x="58" y="157"/>
                    </a:cubicBezTo>
                    <a:cubicBezTo>
                      <a:pt x="72" y="174"/>
                      <a:pt x="95" y="156"/>
                      <a:pt x="106" y="151"/>
                    </a:cubicBezTo>
                    <a:cubicBezTo>
                      <a:pt x="117" y="146"/>
                      <a:pt x="125" y="126"/>
                      <a:pt x="127" y="124"/>
                    </a:cubicBezTo>
                    <a:cubicBezTo>
                      <a:pt x="128" y="121"/>
                      <a:pt x="123" y="135"/>
                      <a:pt x="121" y="136"/>
                    </a:cubicBezTo>
                    <a:cubicBezTo>
                      <a:pt x="119" y="137"/>
                      <a:pt x="114" y="134"/>
                      <a:pt x="115" y="130"/>
                    </a:cubicBezTo>
                    <a:cubicBezTo>
                      <a:pt x="116" y="126"/>
                      <a:pt x="125" y="111"/>
                      <a:pt x="127" y="112"/>
                    </a:cubicBezTo>
                    <a:cubicBezTo>
                      <a:pt x="129" y="113"/>
                      <a:pt x="126" y="135"/>
                      <a:pt x="127" y="133"/>
                    </a:cubicBezTo>
                    <a:cubicBezTo>
                      <a:pt x="115" y="73"/>
                      <a:pt x="139" y="115"/>
                      <a:pt x="133" y="100"/>
                    </a:cubicBezTo>
                    <a:cubicBezTo>
                      <a:pt x="121" y="64"/>
                      <a:pt x="124" y="71"/>
                      <a:pt x="118" y="58"/>
                    </a:cubicBezTo>
                    <a:cubicBezTo>
                      <a:pt x="112" y="45"/>
                      <a:pt x="101" y="29"/>
                      <a:pt x="97" y="22"/>
                    </a:cubicBezTo>
                    <a:cubicBezTo>
                      <a:pt x="93" y="15"/>
                      <a:pt x="95" y="17"/>
                      <a:pt x="91" y="16"/>
                    </a:cubicBezTo>
                    <a:cubicBezTo>
                      <a:pt x="87" y="15"/>
                      <a:pt x="76" y="16"/>
                      <a:pt x="73" y="16"/>
                    </a:cubicBezTo>
                    <a:cubicBezTo>
                      <a:pt x="70" y="16"/>
                      <a:pt x="77" y="14"/>
                      <a:pt x="70" y="13"/>
                    </a:cubicBezTo>
                    <a:cubicBezTo>
                      <a:pt x="63" y="12"/>
                      <a:pt x="36" y="6"/>
                      <a:pt x="31" y="7"/>
                    </a:cubicBezTo>
                    <a:close/>
                  </a:path>
                </a:pathLst>
              </a:custGeom>
              <a:solidFill>
                <a:srgbClr val="FFE0C0"/>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09" name="Freeform 102"/>
              <p:cNvSpPr>
                <a:spLocks/>
              </p:cNvSpPr>
              <p:nvPr/>
            </p:nvSpPr>
            <p:spPr bwMode="auto">
              <a:xfrm>
                <a:off x="2524" y="2027"/>
                <a:ext cx="147" cy="112"/>
              </a:xfrm>
              <a:custGeom>
                <a:avLst/>
                <a:gdLst>
                  <a:gd name="T0" fmla="*/ 11 w 147"/>
                  <a:gd name="T1" fmla="*/ 79 h 112"/>
                  <a:gd name="T2" fmla="*/ 2 w 147"/>
                  <a:gd name="T3" fmla="*/ 58 h 112"/>
                  <a:gd name="T4" fmla="*/ 20 w 147"/>
                  <a:gd name="T5" fmla="*/ 34 h 112"/>
                  <a:gd name="T6" fmla="*/ 86 w 147"/>
                  <a:gd name="T7" fmla="*/ 1 h 112"/>
                  <a:gd name="T8" fmla="*/ 122 w 147"/>
                  <a:gd name="T9" fmla="*/ 4 h 112"/>
                  <a:gd name="T10" fmla="*/ 113 w 147"/>
                  <a:gd name="T11" fmla="*/ 10 h 112"/>
                  <a:gd name="T12" fmla="*/ 59 w 147"/>
                  <a:gd name="T13" fmla="*/ 13 h 112"/>
                  <a:gd name="T14" fmla="*/ 17 w 147"/>
                  <a:gd name="T15" fmla="*/ 73 h 112"/>
                  <a:gd name="T16" fmla="*/ 53 w 147"/>
                  <a:gd name="T17" fmla="*/ 91 h 112"/>
                  <a:gd name="T18" fmla="*/ 116 w 147"/>
                  <a:gd name="T19" fmla="*/ 52 h 112"/>
                  <a:gd name="T20" fmla="*/ 131 w 147"/>
                  <a:gd name="T21" fmla="*/ 22 h 112"/>
                  <a:gd name="T22" fmla="*/ 113 w 147"/>
                  <a:gd name="T23" fmla="*/ 97 h 112"/>
                  <a:gd name="T24" fmla="*/ 77 w 147"/>
                  <a:gd name="T25" fmla="*/ 112 h 112"/>
                  <a:gd name="T26" fmla="*/ 23 w 147"/>
                  <a:gd name="T27" fmla="*/ 109 h 112"/>
                  <a:gd name="T28" fmla="*/ 11 w 147"/>
                  <a:gd name="T29" fmla="*/ 79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7" h="112">
                    <a:moveTo>
                      <a:pt x="11" y="79"/>
                    </a:moveTo>
                    <a:cubicBezTo>
                      <a:pt x="9" y="72"/>
                      <a:pt x="3" y="66"/>
                      <a:pt x="2" y="58"/>
                    </a:cubicBezTo>
                    <a:cubicBezTo>
                      <a:pt x="0" y="47"/>
                      <a:pt x="14" y="39"/>
                      <a:pt x="20" y="34"/>
                    </a:cubicBezTo>
                    <a:cubicBezTo>
                      <a:pt x="40" y="17"/>
                      <a:pt x="62" y="9"/>
                      <a:pt x="86" y="1"/>
                    </a:cubicBezTo>
                    <a:cubicBezTo>
                      <a:pt x="98" y="2"/>
                      <a:pt x="111" y="0"/>
                      <a:pt x="122" y="4"/>
                    </a:cubicBezTo>
                    <a:cubicBezTo>
                      <a:pt x="125" y="5"/>
                      <a:pt x="117" y="9"/>
                      <a:pt x="113" y="10"/>
                    </a:cubicBezTo>
                    <a:cubicBezTo>
                      <a:pt x="95" y="13"/>
                      <a:pt x="77" y="12"/>
                      <a:pt x="59" y="13"/>
                    </a:cubicBezTo>
                    <a:cubicBezTo>
                      <a:pt x="35" y="29"/>
                      <a:pt x="32" y="51"/>
                      <a:pt x="17" y="73"/>
                    </a:cubicBezTo>
                    <a:cubicBezTo>
                      <a:pt x="22" y="100"/>
                      <a:pt x="25" y="94"/>
                      <a:pt x="53" y="91"/>
                    </a:cubicBezTo>
                    <a:cubicBezTo>
                      <a:pt x="78" y="83"/>
                      <a:pt x="95" y="66"/>
                      <a:pt x="116" y="52"/>
                    </a:cubicBezTo>
                    <a:cubicBezTo>
                      <a:pt x="122" y="42"/>
                      <a:pt x="127" y="33"/>
                      <a:pt x="131" y="22"/>
                    </a:cubicBezTo>
                    <a:cubicBezTo>
                      <a:pt x="145" y="50"/>
                      <a:pt x="147" y="86"/>
                      <a:pt x="113" y="97"/>
                    </a:cubicBezTo>
                    <a:cubicBezTo>
                      <a:pt x="101" y="109"/>
                      <a:pt x="93" y="109"/>
                      <a:pt x="77" y="112"/>
                    </a:cubicBezTo>
                    <a:cubicBezTo>
                      <a:pt x="59" y="111"/>
                      <a:pt x="41" y="112"/>
                      <a:pt x="23" y="109"/>
                    </a:cubicBezTo>
                    <a:cubicBezTo>
                      <a:pt x="13" y="108"/>
                      <a:pt x="4" y="86"/>
                      <a:pt x="11" y="79"/>
                    </a:cubicBezTo>
                    <a:close/>
                  </a:path>
                </a:pathLst>
              </a:custGeom>
              <a:solidFill>
                <a:srgbClr val="FF8040"/>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10" name="Freeform 103"/>
              <p:cNvSpPr>
                <a:spLocks/>
              </p:cNvSpPr>
              <p:nvPr/>
            </p:nvSpPr>
            <p:spPr bwMode="auto">
              <a:xfrm>
                <a:off x="2694" y="1953"/>
                <a:ext cx="50" cy="66"/>
              </a:xfrm>
              <a:custGeom>
                <a:avLst/>
                <a:gdLst>
                  <a:gd name="T0" fmla="*/ 0 w 50"/>
                  <a:gd name="T1" fmla="*/ 0 h 66"/>
                  <a:gd name="T2" fmla="*/ 3 w 50"/>
                  <a:gd name="T3" fmla="*/ 12 h 66"/>
                  <a:gd name="T4" fmla="*/ 6 w 50"/>
                  <a:gd name="T5" fmla="*/ 63 h 66"/>
                  <a:gd name="T6" fmla="*/ 15 w 50"/>
                  <a:gd name="T7" fmla="*/ 60 h 66"/>
                  <a:gd name="T8" fmla="*/ 42 w 50"/>
                  <a:gd name="T9" fmla="*/ 39 h 66"/>
                  <a:gd name="T10" fmla="*/ 48 w 50"/>
                  <a:gd name="T11" fmla="*/ 30 h 66"/>
                  <a:gd name="T12" fmla="*/ 30 w 50"/>
                  <a:gd name="T13" fmla="*/ 24 h 66"/>
                  <a:gd name="T14" fmla="*/ 21 w 50"/>
                  <a:gd name="T15" fmla="*/ 21 h 66"/>
                  <a:gd name="T16" fmla="*/ 0 w 50"/>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66">
                    <a:moveTo>
                      <a:pt x="0" y="0"/>
                    </a:moveTo>
                    <a:cubicBezTo>
                      <a:pt x="1" y="4"/>
                      <a:pt x="3" y="8"/>
                      <a:pt x="3" y="12"/>
                    </a:cubicBezTo>
                    <a:cubicBezTo>
                      <a:pt x="5" y="29"/>
                      <a:pt x="2" y="46"/>
                      <a:pt x="6" y="63"/>
                    </a:cubicBezTo>
                    <a:cubicBezTo>
                      <a:pt x="7" y="66"/>
                      <a:pt x="12" y="61"/>
                      <a:pt x="15" y="60"/>
                    </a:cubicBezTo>
                    <a:cubicBezTo>
                      <a:pt x="25" y="55"/>
                      <a:pt x="32" y="45"/>
                      <a:pt x="42" y="39"/>
                    </a:cubicBezTo>
                    <a:cubicBezTo>
                      <a:pt x="44" y="36"/>
                      <a:pt x="50" y="33"/>
                      <a:pt x="48" y="30"/>
                    </a:cubicBezTo>
                    <a:cubicBezTo>
                      <a:pt x="44" y="25"/>
                      <a:pt x="36" y="26"/>
                      <a:pt x="30" y="24"/>
                    </a:cubicBezTo>
                    <a:cubicBezTo>
                      <a:pt x="27" y="23"/>
                      <a:pt x="21" y="21"/>
                      <a:pt x="21" y="21"/>
                    </a:cubicBezTo>
                    <a:cubicBezTo>
                      <a:pt x="13" y="9"/>
                      <a:pt x="5" y="14"/>
                      <a:pt x="0" y="0"/>
                    </a:cubicBezTo>
                    <a:close/>
                  </a:path>
                </a:pathLst>
              </a:custGeom>
              <a:solidFill>
                <a:srgbClr val="FF8040"/>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11" name="Freeform 104"/>
              <p:cNvSpPr>
                <a:spLocks/>
              </p:cNvSpPr>
              <p:nvPr/>
            </p:nvSpPr>
            <p:spPr bwMode="auto">
              <a:xfrm>
                <a:off x="2652" y="1464"/>
                <a:ext cx="84" cy="87"/>
              </a:xfrm>
              <a:custGeom>
                <a:avLst/>
                <a:gdLst>
                  <a:gd name="T0" fmla="*/ 54 w 84"/>
                  <a:gd name="T1" fmla="*/ 0 h 87"/>
                  <a:gd name="T2" fmla="*/ 27 w 84"/>
                  <a:gd name="T3" fmla="*/ 54 h 87"/>
                  <a:gd name="T4" fmla="*/ 9 w 84"/>
                  <a:gd name="T5" fmla="*/ 66 h 87"/>
                  <a:gd name="T6" fmla="*/ 0 w 84"/>
                  <a:gd name="T7" fmla="*/ 72 h 87"/>
                  <a:gd name="T8" fmla="*/ 27 w 84"/>
                  <a:gd name="T9" fmla="*/ 78 h 87"/>
                  <a:gd name="T10" fmla="*/ 39 w 84"/>
                  <a:gd name="T11" fmla="*/ 48 h 87"/>
                  <a:gd name="T12" fmla="*/ 57 w 84"/>
                  <a:gd name="T13" fmla="*/ 33 h 87"/>
                  <a:gd name="T14" fmla="*/ 69 w 84"/>
                  <a:gd name="T15" fmla="*/ 15 h 87"/>
                  <a:gd name="T16" fmla="*/ 66 w 84"/>
                  <a:gd name="T17" fmla="*/ 48 h 87"/>
                  <a:gd name="T18" fmla="*/ 60 w 84"/>
                  <a:gd name="T19" fmla="*/ 66 h 87"/>
                  <a:gd name="T20" fmla="*/ 42 w 84"/>
                  <a:gd name="T21" fmla="*/ 78 h 87"/>
                  <a:gd name="T22" fmla="*/ 63 w 84"/>
                  <a:gd name="T23" fmla="*/ 78 h 87"/>
                  <a:gd name="T24" fmla="*/ 84 w 84"/>
                  <a:gd name="T25" fmla="*/ 33 h 87"/>
                  <a:gd name="T26" fmla="*/ 54 w 84"/>
                  <a:gd name="T27" fmla="*/ 0 h 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4" h="87">
                    <a:moveTo>
                      <a:pt x="54" y="0"/>
                    </a:moveTo>
                    <a:cubicBezTo>
                      <a:pt x="60" y="18"/>
                      <a:pt x="41" y="42"/>
                      <a:pt x="27" y="54"/>
                    </a:cubicBezTo>
                    <a:cubicBezTo>
                      <a:pt x="22" y="59"/>
                      <a:pt x="15" y="62"/>
                      <a:pt x="9" y="66"/>
                    </a:cubicBezTo>
                    <a:cubicBezTo>
                      <a:pt x="6" y="68"/>
                      <a:pt x="0" y="72"/>
                      <a:pt x="0" y="72"/>
                    </a:cubicBezTo>
                    <a:cubicBezTo>
                      <a:pt x="8" y="84"/>
                      <a:pt x="6" y="87"/>
                      <a:pt x="27" y="78"/>
                    </a:cubicBezTo>
                    <a:cubicBezTo>
                      <a:pt x="36" y="74"/>
                      <a:pt x="35" y="55"/>
                      <a:pt x="39" y="48"/>
                    </a:cubicBezTo>
                    <a:cubicBezTo>
                      <a:pt x="43" y="42"/>
                      <a:pt x="51" y="37"/>
                      <a:pt x="57" y="33"/>
                    </a:cubicBezTo>
                    <a:cubicBezTo>
                      <a:pt x="61" y="27"/>
                      <a:pt x="65" y="21"/>
                      <a:pt x="69" y="15"/>
                    </a:cubicBezTo>
                    <a:cubicBezTo>
                      <a:pt x="75" y="6"/>
                      <a:pt x="68" y="37"/>
                      <a:pt x="66" y="48"/>
                    </a:cubicBezTo>
                    <a:cubicBezTo>
                      <a:pt x="65" y="54"/>
                      <a:pt x="62" y="60"/>
                      <a:pt x="60" y="66"/>
                    </a:cubicBezTo>
                    <a:cubicBezTo>
                      <a:pt x="58" y="73"/>
                      <a:pt x="42" y="78"/>
                      <a:pt x="42" y="78"/>
                    </a:cubicBezTo>
                    <a:cubicBezTo>
                      <a:pt x="48" y="80"/>
                      <a:pt x="57" y="85"/>
                      <a:pt x="63" y="78"/>
                    </a:cubicBezTo>
                    <a:cubicBezTo>
                      <a:pt x="64" y="77"/>
                      <a:pt x="83" y="37"/>
                      <a:pt x="84" y="33"/>
                    </a:cubicBezTo>
                    <a:cubicBezTo>
                      <a:pt x="79" y="9"/>
                      <a:pt x="68" y="19"/>
                      <a:pt x="54" y="0"/>
                    </a:cubicBezTo>
                    <a:close/>
                  </a:path>
                </a:pathLst>
              </a:custGeom>
              <a:solidFill>
                <a:srgbClr val="FF8040"/>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12" name="Freeform 105"/>
              <p:cNvSpPr>
                <a:spLocks/>
              </p:cNvSpPr>
              <p:nvPr/>
            </p:nvSpPr>
            <p:spPr bwMode="auto">
              <a:xfrm>
                <a:off x="2866" y="1548"/>
                <a:ext cx="181" cy="108"/>
              </a:xfrm>
              <a:custGeom>
                <a:avLst/>
                <a:gdLst>
                  <a:gd name="T0" fmla="*/ 26 w 181"/>
                  <a:gd name="T1" fmla="*/ 51 h 108"/>
                  <a:gd name="T2" fmla="*/ 68 w 181"/>
                  <a:gd name="T3" fmla="*/ 12 h 108"/>
                  <a:gd name="T4" fmla="*/ 95 w 181"/>
                  <a:gd name="T5" fmla="*/ 0 h 108"/>
                  <a:gd name="T6" fmla="*/ 167 w 181"/>
                  <a:gd name="T7" fmla="*/ 24 h 108"/>
                  <a:gd name="T8" fmla="*/ 152 w 181"/>
                  <a:gd name="T9" fmla="*/ 72 h 108"/>
                  <a:gd name="T10" fmla="*/ 116 w 181"/>
                  <a:gd name="T11" fmla="*/ 102 h 108"/>
                  <a:gd name="T12" fmla="*/ 98 w 181"/>
                  <a:gd name="T13" fmla="*/ 108 h 108"/>
                  <a:gd name="T14" fmla="*/ 128 w 181"/>
                  <a:gd name="T15" fmla="*/ 75 h 108"/>
                  <a:gd name="T16" fmla="*/ 146 w 181"/>
                  <a:gd name="T17" fmla="*/ 48 h 108"/>
                  <a:gd name="T18" fmla="*/ 143 w 181"/>
                  <a:gd name="T19" fmla="*/ 30 h 108"/>
                  <a:gd name="T20" fmla="*/ 119 w 181"/>
                  <a:gd name="T21" fmla="*/ 24 h 108"/>
                  <a:gd name="T22" fmla="*/ 77 w 181"/>
                  <a:gd name="T23" fmla="*/ 27 h 108"/>
                  <a:gd name="T24" fmla="*/ 59 w 181"/>
                  <a:gd name="T25" fmla="*/ 39 h 108"/>
                  <a:gd name="T26" fmla="*/ 26 w 181"/>
                  <a:gd name="T27" fmla="*/ 60 h 108"/>
                  <a:gd name="T28" fmla="*/ 20 w 181"/>
                  <a:gd name="T29" fmla="*/ 66 h 108"/>
                  <a:gd name="T30" fmla="*/ 26 w 181"/>
                  <a:gd name="T31" fmla="*/ 51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1" h="108">
                    <a:moveTo>
                      <a:pt x="26" y="51"/>
                    </a:moveTo>
                    <a:cubicBezTo>
                      <a:pt x="41" y="40"/>
                      <a:pt x="52" y="22"/>
                      <a:pt x="68" y="12"/>
                    </a:cubicBezTo>
                    <a:cubicBezTo>
                      <a:pt x="76" y="7"/>
                      <a:pt x="95" y="0"/>
                      <a:pt x="95" y="0"/>
                    </a:cubicBezTo>
                    <a:cubicBezTo>
                      <a:pt x="123" y="3"/>
                      <a:pt x="144" y="9"/>
                      <a:pt x="167" y="24"/>
                    </a:cubicBezTo>
                    <a:cubicBezTo>
                      <a:pt x="181" y="45"/>
                      <a:pt x="175" y="64"/>
                      <a:pt x="152" y="72"/>
                    </a:cubicBezTo>
                    <a:cubicBezTo>
                      <a:pt x="142" y="82"/>
                      <a:pt x="129" y="96"/>
                      <a:pt x="116" y="102"/>
                    </a:cubicBezTo>
                    <a:cubicBezTo>
                      <a:pt x="110" y="105"/>
                      <a:pt x="98" y="108"/>
                      <a:pt x="98" y="108"/>
                    </a:cubicBezTo>
                    <a:cubicBezTo>
                      <a:pt x="108" y="93"/>
                      <a:pt x="113" y="85"/>
                      <a:pt x="128" y="75"/>
                    </a:cubicBezTo>
                    <a:cubicBezTo>
                      <a:pt x="135" y="65"/>
                      <a:pt x="142" y="59"/>
                      <a:pt x="146" y="48"/>
                    </a:cubicBezTo>
                    <a:cubicBezTo>
                      <a:pt x="145" y="42"/>
                      <a:pt x="148" y="34"/>
                      <a:pt x="143" y="30"/>
                    </a:cubicBezTo>
                    <a:cubicBezTo>
                      <a:pt x="137" y="25"/>
                      <a:pt x="119" y="24"/>
                      <a:pt x="119" y="24"/>
                    </a:cubicBezTo>
                    <a:cubicBezTo>
                      <a:pt x="105" y="25"/>
                      <a:pt x="91" y="24"/>
                      <a:pt x="77" y="27"/>
                    </a:cubicBezTo>
                    <a:cubicBezTo>
                      <a:pt x="70" y="29"/>
                      <a:pt x="59" y="39"/>
                      <a:pt x="59" y="39"/>
                    </a:cubicBezTo>
                    <a:cubicBezTo>
                      <a:pt x="51" y="51"/>
                      <a:pt x="38" y="52"/>
                      <a:pt x="26" y="60"/>
                    </a:cubicBezTo>
                    <a:cubicBezTo>
                      <a:pt x="22" y="67"/>
                      <a:pt x="0" y="79"/>
                      <a:pt x="20" y="66"/>
                    </a:cubicBezTo>
                    <a:cubicBezTo>
                      <a:pt x="27" y="55"/>
                      <a:pt x="26" y="61"/>
                      <a:pt x="26" y="51"/>
                    </a:cubicBezTo>
                    <a:close/>
                  </a:path>
                </a:pathLst>
              </a:custGeom>
              <a:solidFill>
                <a:srgbClr val="FF8040"/>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13" name="Freeform 106"/>
              <p:cNvSpPr>
                <a:spLocks/>
              </p:cNvSpPr>
              <p:nvPr/>
            </p:nvSpPr>
            <p:spPr bwMode="auto">
              <a:xfrm>
                <a:off x="3137" y="1872"/>
                <a:ext cx="89" cy="153"/>
              </a:xfrm>
              <a:custGeom>
                <a:avLst/>
                <a:gdLst>
                  <a:gd name="T0" fmla="*/ 1 w 89"/>
                  <a:gd name="T1" fmla="*/ 51 h 153"/>
                  <a:gd name="T2" fmla="*/ 46 w 89"/>
                  <a:gd name="T3" fmla="*/ 33 h 153"/>
                  <a:gd name="T4" fmla="*/ 76 w 89"/>
                  <a:gd name="T5" fmla="*/ 9 h 153"/>
                  <a:gd name="T6" fmla="*/ 82 w 89"/>
                  <a:gd name="T7" fmla="*/ 0 h 153"/>
                  <a:gd name="T8" fmla="*/ 79 w 89"/>
                  <a:gd name="T9" fmla="*/ 9 h 153"/>
                  <a:gd name="T10" fmla="*/ 61 w 89"/>
                  <a:gd name="T11" fmla="*/ 36 h 153"/>
                  <a:gd name="T12" fmla="*/ 55 w 89"/>
                  <a:gd name="T13" fmla="*/ 54 h 153"/>
                  <a:gd name="T14" fmla="*/ 85 w 89"/>
                  <a:gd name="T15" fmla="*/ 117 h 153"/>
                  <a:gd name="T16" fmla="*/ 73 w 89"/>
                  <a:gd name="T17" fmla="*/ 129 h 153"/>
                  <a:gd name="T18" fmla="*/ 70 w 89"/>
                  <a:gd name="T19" fmla="*/ 138 h 153"/>
                  <a:gd name="T20" fmla="*/ 46 w 89"/>
                  <a:gd name="T21" fmla="*/ 153 h 153"/>
                  <a:gd name="T22" fmla="*/ 52 w 89"/>
                  <a:gd name="T23" fmla="*/ 135 h 153"/>
                  <a:gd name="T24" fmla="*/ 37 w 89"/>
                  <a:gd name="T25" fmla="*/ 126 h 153"/>
                  <a:gd name="T26" fmla="*/ 28 w 89"/>
                  <a:gd name="T27" fmla="*/ 96 h 153"/>
                  <a:gd name="T28" fmla="*/ 10 w 89"/>
                  <a:gd name="T29" fmla="*/ 60 h 153"/>
                  <a:gd name="T30" fmla="*/ 1 w 89"/>
                  <a:gd name="T31" fmla="*/ 51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153">
                    <a:moveTo>
                      <a:pt x="1" y="51"/>
                    </a:moveTo>
                    <a:cubicBezTo>
                      <a:pt x="18" y="45"/>
                      <a:pt x="30" y="38"/>
                      <a:pt x="46" y="33"/>
                    </a:cubicBezTo>
                    <a:cubicBezTo>
                      <a:pt x="55" y="24"/>
                      <a:pt x="67" y="18"/>
                      <a:pt x="76" y="9"/>
                    </a:cubicBezTo>
                    <a:cubicBezTo>
                      <a:pt x="79" y="6"/>
                      <a:pt x="78" y="0"/>
                      <a:pt x="82" y="0"/>
                    </a:cubicBezTo>
                    <a:cubicBezTo>
                      <a:pt x="85" y="0"/>
                      <a:pt x="81" y="6"/>
                      <a:pt x="79" y="9"/>
                    </a:cubicBezTo>
                    <a:cubicBezTo>
                      <a:pt x="79" y="9"/>
                      <a:pt x="64" y="31"/>
                      <a:pt x="61" y="36"/>
                    </a:cubicBezTo>
                    <a:cubicBezTo>
                      <a:pt x="57" y="41"/>
                      <a:pt x="55" y="54"/>
                      <a:pt x="55" y="54"/>
                    </a:cubicBezTo>
                    <a:cubicBezTo>
                      <a:pt x="57" y="91"/>
                      <a:pt x="52" y="106"/>
                      <a:pt x="85" y="117"/>
                    </a:cubicBezTo>
                    <a:cubicBezTo>
                      <a:pt x="77" y="141"/>
                      <a:pt x="89" y="113"/>
                      <a:pt x="73" y="129"/>
                    </a:cubicBezTo>
                    <a:cubicBezTo>
                      <a:pt x="71" y="131"/>
                      <a:pt x="72" y="136"/>
                      <a:pt x="70" y="138"/>
                    </a:cubicBezTo>
                    <a:cubicBezTo>
                      <a:pt x="64" y="146"/>
                      <a:pt x="53" y="146"/>
                      <a:pt x="46" y="153"/>
                    </a:cubicBezTo>
                    <a:cubicBezTo>
                      <a:pt x="48" y="147"/>
                      <a:pt x="50" y="141"/>
                      <a:pt x="52" y="135"/>
                    </a:cubicBezTo>
                    <a:cubicBezTo>
                      <a:pt x="53" y="132"/>
                      <a:pt x="37" y="126"/>
                      <a:pt x="37" y="126"/>
                    </a:cubicBezTo>
                    <a:cubicBezTo>
                      <a:pt x="31" y="91"/>
                      <a:pt x="59" y="122"/>
                      <a:pt x="28" y="96"/>
                    </a:cubicBezTo>
                    <a:cubicBezTo>
                      <a:pt x="17" y="87"/>
                      <a:pt x="14" y="72"/>
                      <a:pt x="10" y="60"/>
                    </a:cubicBezTo>
                    <a:cubicBezTo>
                      <a:pt x="0" y="31"/>
                      <a:pt x="1" y="64"/>
                      <a:pt x="1" y="51"/>
                    </a:cubicBezTo>
                    <a:close/>
                  </a:path>
                </a:pathLst>
              </a:custGeom>
              <a:solidFill>
                <a:srgbClr val="FF8040"/>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14" name="Freeform 107"/>
              <p:cNvSpPr>
                <a:spLocks/>
              </p:cNvSpPr>
              <p:nvPr/>
            </p:nvSpPr>
            <p:spPr bwMode="auto">
              <a:xfrm>
                <a:off x="2454" y="1368"/>
                <a:ext cx="151" cy="106"/>
              </a:xfrm>
              <a:custGeom>
                <a:avLst/>
                <a:gdLst>
                  <a:gd name="T0" fmla="*/ 51 w 151"/>
                  <a:gd name="T1" fmla="*/ 0 h 106"/>
                  <a:gd name="T2" fmla="*/ 12 w 151"/>
                  <a:gd name="T3" fmla="*/ 24 h 106"/>
                  <a:gd name="T4" fmla="*/ 0 w 151"/>
                  <a:gd name="T5" fmla="*/ 42 h 106"/>
                  <a:gd name="T6" fmla="*/ 39 w 151"/>
                  <a:gd name="T7" fmla="*/ 84 h 106"/>
                  <a:gd name="T8" fmla="*/ 78 w 151"/>
                  <a:gd name="T9" fmla="*/ 102 h 106"/>
                  <a:gd name="T10" fmla="*/ 99 w 151"/>
                  <a:gd name="T11" fmla="*/ 99 h 106"/>
                  <a:gd name="T12" fmla="*/ 150 w 151"/>
                  <a:gd name="T13" fmla="*/ 60 h 106"/>
                  <a:gd name="T14" fmla="*/ 147 w 151"/>
                  <a:gd name="T15" fmla="*/ 57 h 106"/>
                  <a:gd name="T16" fmla="*/ 126 w 151"/>
                  <a:gd name="T17" fmla="*/ 24 h 106"/>
                  <a:gd name="T18" fmla="*/ 87 w 151"/>
                  <a:gd name="T19" fmla="*/ 12 h 106"/>
                  <a:gd name="T20" fmla="*/ 51 w 151"/>
                  <a:gd name="T21" fmla="*/ 0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1" h="106">
                    <a:moveTo>
                      <a:pt x="51" y="0"/>
                    </a:moveTo>
                    <a:cubicBezTo>
                      <a:pt x="40" y="1"/>
                      <a:pt x="22" y="19"/>
                      <a:pt x="12" y="24"/>
                    </a:cubicBezTo>
                    <a:cubicBezTo>
                      <a:pt x="5" y="27"/>
                      <a:pt x="0" y="42"/>
                      <a:pt x="0" y="42"/>
                    </a:cubicBezTo>
                    <a:cubicBezTo>
                      <a:pt x="3" y="73"/>
                      <a:pt x="14" y="78"/>
                      <a:pt x="39" y="84"/>
                    </a:cubicBezTo>
                    <a:cubicBezTo>
                      <a:pt x="49" y="93"/>
                      <a:pt x="67" y="98"/>
                      <a:pt x="78" y="102"/>
                    </a:cubicBezTo>
                    <a:cubicBezTo>
                      <a:pt x="88" y="105"/>
                      <a:pt x="87" y="106"/>
                      <a:pt x="99" y="99"/>
                    </a:cubicBezTo>
                    <a:cubicBezTo>
                      <a:pt x="125" y="96"/>
                      <a:pt x="142" y="85"/>
                      <a:pt x="150" y="60"/>
                    </a:cubicBezTo>
                    <a:cubicBezTo>
                      <a:pt x="149" y="51"/>
                      <a:pt x="151" y="65"/>
                      <a:pt x="147" y="57"/>
                    </a:cubicBezTo>
                    <a:cubicBezTo>
                      <a:pt x="140" y="44"/>
                      <a:pt x="136" y="31"/>
                      <a:pt x="126" y="24"/>
                    </a:cubicBezTo>
                    <a:lnTo>
                      <a:pt x="87" y="12"/>
                    </a:lnTo>
                    <a:lnTo>
                      <a:pt x="51" y="0"/>
                    </a:lnTo>
                    <a:close/>
                  </a:path>
                </a:pathLst>
              </a:custGeom>
              <a:solidFill>
                <a:srgbClr val="FFE0C0"/>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15" name="Freeform 108"/>
              <p:cNvSpPr>
                <a:spLocks/>
              </p:cNvSpPr>
              <p:nvPr/>
            </p:nvSpPr>
            <p:spPr bwMode="auto">
              <a:xfrm>
                <a:off x="2820" y="1332"/>
                <a:ext cx="142" cy="46"/>
              </a:xfrm>
              <a:custGeom>
                <a:avLst/>
                <a:gdLst>
                  <a:gd name="T0" fmla="*/ 51 w 142"/>
                  <a:gd name="T1" fmla="*/ 3 h 46"/>
                  <a:gd name="T2" fmla="*/ 0 w 142"/>
                  <a:gd name="T3" fmla="*/ 27 h 46"/>
                  <a:gd name="T4" fmla="*/ 30 w 142"/>
                  <a:gd name="T5" fmla="*/ 39 h 46"/>
                  <a:gd name="T6" fmla="*/ 69 w 142"/>
                  <a:gd name="T7" fmla="*/ 45 h 46"/>
                  <a:gd name="T8" fmla="*/ 132 w 142"/>
                  <a:gd name="T9" fmla="*/ 33 h 46"/>
                  <a:gd name="T10" fmla="*/ 93 w 142"/>
                  <a:gd name="T11" fmla="*/ 0 h 46"/>
                  <a:gd name="T12" fmla="*/ 45 w 142"/>
                  <a:gd name="T13" fmla="*/ 3 h 46"/>
                  <a:gd name="T14" fmla="*/ 12 w 142"/>
                  <a:gd name="T15" fmla="*/ 3 h 46"/>
                  <a:gd name="T16" fmla="*/ 51 w 142"/>
                  <a:gd name="T17" fmla="*/ 3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 h="46">
                    <a:moveTo>
                      <a:pt x="51" y="3"/>
                    </a:moveTo>
                    <a:cubicBezTo>
                      <a:pt x="32" y="9"/>
                      <a:pt x="11" y="11"/>
                      <a:pt x="0" y="27"/>
                    </a:cubicBezTo>
                    <a:cubicBezTo>
                      <a:pt x="5" y="42"/>
                      <a:pt x="16" y="39"/>
                      <a:pt x="30" y="39"/>
                    </a:cubicBezTo>
                    <a:cubicBezTo>
                      <a:pt x="43" y="41"/>
                      <a:pt x="52" y="46"/>
                      <a:pt x="69" y="45"/>
                    </a:cubicBezTo>
                    <a:cubicBezTo>
                      <a:pt x="86" y="44"/>
                      <a:pt x="128" y="40"/>
                      <a:pt x="132" y="33"/>
                    </a:cubicBezTo>
                    <a:cubicBezTo>
                      <a:pt x="142" y="2"/>
                      <a:pt x="116" y="3"/>
                      <a:pt x="93" y="0"/>
                    </a:cubicBezTo>
                    <a:cubicBezTo>
                      <a:pt x="78" y="1"/>
                      <a:pt x="60" y="1"/>
                      <a:pt x="45" y="3"/>
                    </a:cubicBezTo>
                    <a:cubicBezTo>
                      <a:pt x="41" y="4"/>
                      <a:pt x="9" y="12"/>
                      <a:pt x="12" y="3"/>
                    </a:cubicBezTo>
                    <a:cubicBezTo>
                      <a:pt x="10" y="3"/>
                      <a:pt x="52" y="5"/>
                      <a:pt x="51" y="3"/>
                    </a:cubicBezTo>
                    <a:close/>
                  </a:path>
                </a:pathLst>
              </a:custGeom>
              <a:solidFill>
                <a:srgbClr val="FFE0C0"/>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16" name="Freeform 109"/>
              <p:cNvSpPr>
                <a:spLocks/>
              </p:cNvSpPr>
              <p:nvPr/>
            </p:nvSpPr>
            <p:spPr bwMode="auto">
              <a:xfrm>
                <a:off x="3016" y="1434"/>
                <a:ext cx="74" cy="54"/>
              </a:xfrm>
              <a:custGeom>
                <a:avLst/>
                <a:gdLst>
                  <a:gd name="T0" fmla="*/ 11 w 74"/>
                  <a:gd name="T1" fmla="*/ 39 h 54"/>
                  <a:gd name="T2" fmla="*/ 38 w 74"/>
                  <a:gd name="T3" fmla="*/ 18 h 54"/>
                  <a:gd name="T4" fmla="*/ 44 w 74"/>
                  <a:gd name="T5" fmla="*/ 0 h 54"/>
                  <a:gd name="T6" fmla="*/ 74 w 74"/>
                  <a:gd name="T7" fmla="*/ 48 h 54"/>
                  <a:gd name="T8" fmla="*/ 17 w 74"/>
                  <a:gd name="T9" fmla="*/ 45 h 54"/>
                  <a:gd name="T10" fmla="*/ 2 w 74"/>
                  <a:gd name="T11" fmla="*/ 48 h 54"/>
                  <a:gd name="T12" fmla="*/ 14 w 74"/>
                  <a:gd name="T13" fmla="*/ 51 h 54"/>
                  <a:gd name="T14" fmla="*/ 11 w 74"/>
                  <a:gd name="T15" fmla="*/ 39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 h="54">
                    <a:moveTo>
                      <a:pt x="11" y="39"/>
                    </a:moveTo>
                    <a:cubicBezTo>
                      <a:pt x="24" y="36"/>
                      <a:pt x="32" y="31"/>
                      <a:pt x="38" y="18"/>
                    </a:cubicBezTo>
                    <a:cubicBezTo>
                      <a:pt x="41" y="12"/>
                      <a:pt x="44" y="0"/>
                      <a:pt x="44" y="0"/>
                    </a:cubicBezTo>
                    <a:cubicBezTo>
                      <a:pt x="48" y="54"/>
                      <a:pt x="43" y="27"/>
                      <a:pt x="74" y="48"/>
                    </a:cubicBezTo>
                    <a:cubicBezTo>
                      <a:pt x="55" y="54"/>
                      <a:pt x="36" y="48"/>
                      <a:pt x="17" y="45"/>
                    </a:cubicBezTo>
                    <a:cubicBezTo>
                      <a:pt x="12" y="46"/>
                      <a:pt x="4" y="43"/>
                      <a:pt x="2" y="48"/>
                    </a:cubicBezTo>
                    <a:cubicBezTo>
                      <a:pt x="0" y="52"/>
                      <a:pt x="11" y="54"/>
                      <a:pt x="14" y="51"/>
                    </a:cubicBezTo>
                    <a:cubicBezTo>
                      <a:pt x="17" y="48"/>
                      <a:pt x="12" y="43"/>
                      <a:pt x="11" y="39"/>
                    </a:cubicBezTo>
                    <a:close/>
                  </a:path>
                </a:pathLst>
              </a:custGeom>
              <a:solidFill>
                <a:srgbClr val="FF8040"/>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17" name="Freeform 110"/>
              <p:cNvSpPr>
                <a:spLocks/>
              </p:cNvSpPr>
              <p:nvPr/>
            </p:nvSpPr>
            <p:spPr bwMode="auto">
              <a:xfrm>
                <a:off x="3243" y="1431"/>
                <a:ext cx="75" cy="102"/>
              </a:xfrm>
              <a:custGeom>
                <a:avLst/>
                <a:gdLst>
                  <a:gd name="T0" fmla="*/ 0 w 75"/>
                  <a:gd name="T1" fmla="*/ 60 h 102"/>
                  <a:gd name="T2" fmla="*/ 60 w 75"/>
                  <a:gd name="T3" fmla="*/ 0 h 102"/>
                  <a:gd name="T4" fmla="*/ 51 w 75"/>
                  <a:gd name="T5" fmla="*/ 48 h 102"/>
                  <a:gd name="T6" fmla="*/ 36 w 75"/>
                  <a:gd name="T7" fmla="*/ 63 h 102"/>
                  <a:gd name="T8" fmla="*/ 51 w 75"/>
                  <a:gd name="T9" fmla="*/ 60 h 102"/>
                  <a:gd name="T10" fmla="*/ 75 w 75"/>
                  <a:gd name="T11" fmla="*/ 39 h 102"/>
                  <a:gd name="T12" fmla="*/ 54 w 75"/>
                  <a:gd name="T13" fmla="*/ 63 h 102"/>
                  <a:gd name="T14" fmla="*/ 48 w 75"/>
                  <a:gd name="T15" fmla="*/ 72 h 102"/>
                  <a:gd name="T16" fmla="*/ 39 w 75"/>
                  <a:gd name="T17" fmla="*/ 75 h 102"/>
                  <a:gd name="T18" fmla="*/ 27 w 75"/>
                  <a:gd name="T19" fmla="*/ 93 h 102"/>
                  <a:gd name="T20" fmla="*/ 21 w 75"/>
                  <a:gd name="T21" fmla="*/ 102 h 102"/>
                  <a:gd name="T22" fmla="*/ 0 w 75"/>
                  <a:gd name="T23" fmla="*/ 60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5" h="102">
                    <a:moveTo>
                      <a:pt x="0" y="60"/>
                    </a:moveTo>
                    <a:cubicBezTo>
                      <a:pt x="40" y="52"/>
                      <a:pt x="41" y="29"/>
                      <a:pt x="60" y="0"/>
                    </a:cubicBezTo>
                    <a:cubicBezTo>
                      <a:pt x="57" y="15"/>
                      <a:pt x="55" y="34"/>
                      <a:pt x="51" y="48"/>
                    </a:cubicBezTo>
                    <a:cubicBezTo>
                      <a:pt x="48" y="59"/>
                      <a:pt x="35" y="62"/>
                      <a:pt x="36" y="63"/>
                    </a:cubicBezTo>
                    <a:cubicBezTo>
                      <a:pt x="41" y="65"/>
                      <a:pt x="46" y="61"/>
                      <a:pt x="51" y="60"/>
                    </a:cubicBezTo>
                    <a:cubicBezTo>
                      <a:pt x="61" y="53"/>
                      <a:pt x="65" y="46"/>
                      <a:pt x="75" y="39"/>
                    </a:cubicBezTo>
                    <a:cubicBezTo>
                      <a:pt x="61" y="60"/>
                      <a:pt x="69" y="53"/>
                      <a:pt x="54" y="63"/>
                    </a:cubicBezTo>
                    <a:cubicBezTo>
                      <a:pt x="52" y="66"/>
                      <a:pt x="51" y="70"/>
                      <a:pt x="48" y="72"/>
                    </a:cubicBezTo>
                    <a:cubicBezTo>
                      <a:pt x="46" y="74"/>
                      <a:pt x="41" y="73"/>
                      <a:pt x="39" y="75"/>
                    </a:cubicBezTo>
                    <a:cubicBezTo>
                      <a:pt x="34" y="80"/>
                      <a:pt x="31" y="87"/>
                      <a:pt x="27" y="93"/>
                    </a:cubicBezTo>
                    <a:cubicBezTo>
                      <a:pt x="25" y="96"/>
                      <a:pt x="21" y="102"/>
                      <a:pt x="21" y="102"/>
                    </a:cubicBezTo>
                    <a:cubicBezTo>
                      <a:pt x="18" y="69"/>
                      <a:pt x="22" y="74"/>
                      <a:pt x="0" y="60"/>
                    </a:cubicBezTo>
                    <a:close/>
                  </a:path>
                </a:pathLst>
              </a:custGeom>
              <a:solidFill>
                <a:srgbClr val="FF8040"/>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18" name="Freeform 111"/>
              <p:cNvSpPr>
                <a:spLocks/>
              </p:cNvSpPr>
              <p:nvPr/>
            </p:nvSpPr>
            <p:spPr bwMode="auto">
              <a:xfrm>
                <a:off x="3226" y="1293"/>
                <a:ext cx="143" cy="72"/>
              </a:xfrm>
              <a:custGeom>
                <a:avLst/>
                <a:gdLst>
                  <a:gd name="T0" fmla="*/ 62 w 143"/>
                  <a:gd name="T1" fmla="*/ 6 h 72"/>
                  <a:gd name="T2" fmla="*/ 35 w 143"/>
                  <a:gd name="T3" fmla="*/ 6 h 72"/>
                  <a:gd name="T4" fmla="*/ 17 w 143"/>
                  <a:gd name="T5" fmla="*/ 18 h 72"/>
                  <a:gd name="T6" fmla="*/ 41 w 143"/>
                  <a:gd name="T7" fmla="*/ 18 h 72"/>
                  <a:gd name="T8" fmla="*/ 71 w 143"/>
                  <a:gd name="T9" fmla="*/ 15 h 72"/>
                  <a:gd name="T10" fmla="*/ 113 w 143"/>
                  <a:gd name="T11" fmla="*/ 18 h 72"/>
                  <a:gd name="T12" fmla="*/ 131 w 143"/>
                  <a:gd name="T13" fmla="*/ 45 h 72"/>
                  <a:gd name="T14" fmla="*/ 116 w 143"/>
                  <a:gd name="T15" fmla="*/ 60 h 72"/>
                  <a:gd name="T16" fmla="*/ 98 w 143"/>
                  <a:gd name="T17" fmla="*/ 66 h 72"/>
                  <a:gd name="T18" fmla="*/ 140 w 143"/>
                  <a:gd name="T19" fmla="*/ 57 h 72"/>
                  <a:gd name="T20" fmla="*/ 143 w 143"/>
                  <a:gd name="T21" fmla="*/ 48 h 72"/>
                  <a:gd name="T22" fmla="*/ 107 w 143"/>
                  <a:gd name="T23" fmla="*/ 12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3" h="72">
                    <a:moveTo>
                      <a:pt x="62" y="6"/>
                    </a:moveTo>
                    <a:cubicBezTo>
                      <a:pt x="51" y="3"/>
                      <a:pt x="47" y="0"/>
                      <a:pt x="35" y="6"/>
                    </a:cubicBezTo>
                    <a:cubicBezTo>
                      <a:pt x="28" y="9"/>
                      <a:pt x="17" y="18"/>
                      <a:pt x="17" y="18"/>
                    </a:cubicBezTo>
                    <a:cubicBezTo>
                      <a:pt x="0" y="52"/>
                      <a:pt x="34" y="20"/>
                      <a:pt x="41" y="18"/>
                    </a:cubicBezTo>
                    <a:cubicBezTo>
                      <a:pt x="51" y="15"/>
                      <a:pt x="61" y="16"/>
                      <a:pt x="71" y="15"/>
                    </a:cubicBezTo>
                    <a:cubicBezTo>
                      <a:pt x="86" y="11"/>
                      <a:pt x="98" y="13"/>
                      <a:pt x="113" y="18"/>
                    </a:cubicBezTo>
                    <a:cubicBezTo>
                      <a:pt x="122" y="27"/>
                      <a:pt x="127" y="33"/>
                      <a:pt x="131" y="45"/>
                    </a:cubicBezTo>
                    <a:cubicBezTo>
                      <a:pt x="127" y="62"/>
                      <a:pt x="132" y="55"/>
                      <a:pt x="116" y="60"/>
                    </a:cubicBezTo>
                    <a:cubicBezTo>
                      <a:pt x="110" y="62"/>
                      <a:pt x="98" y="66"/>
                      <a:pt x="98" y="66"/>
                    </a:cubicBezTo>
                    <a:cubicBezTo>
                      <a:pt x="115" y="72"/>
                      <a:pt x="128" y="69"/>
                      <a:pt x="140" y="57"/>
                    </a:cubicBezTo>
                    <a:cubicBezTo>
                      <a:pt x="141" y="54"/>
                      <a:pt x="143" y="51"/>
                      <a:pt x="143" y="48"/>
                    </a:cubicBezTo>
                    <a:cubicBezTo>
                      <a:pt x="143" y="7"/>
                      <a:pt x="134" y="26"/>
                      <a:pt x="107" y="12"/>
                    </a:cubicBezTo>
                  </a:path>
                </a:pathLst>
              </a:custGeom>
              <a:solidFill>
                <a:srgbClr val="FF8040"/>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19" name="Freeform 112"/>
              <p:cNvSpPr>
                <a:spLocks/>
              </p:cNvSpPr>
              <p:nvPr/>
            </p:nvSpPr>
            <p:spPr bwMode="auto">
              <a:xfrm>
                <a:off x="3412" y="1746"/>
                <a:ext cx="98" cy="120"/>
              </a:xfrm>
              <a:custGeom>
                <a:avLst/>
                <a:gdLst>
                  <a:gd name="T0" fmla="*/ 17 w 98"/>
                  <a:gd name="T1" fmla="*/ 12 h 120"/>
                  <a:gd name="T2" fmla="*/ 47 w 98"/>
                  <a:gd name="T3" fmla="*/ 27 h 120"/>
                  <a:gd name="T4" fmla="*/ 65 w 98"/>
                  <a:gd name="T5" fmla="*/ 63 h 120"/>
                  <a:gd name="T6" fmla="*/ 89 w 98"/>
                  <a:gd name="T7" fmla="*/ 99 h 120"/>
                  <a:gd name="T8" fmla="*/ 98 w 98"/>
                  <a:gd name="T9" fmla="*/ 66 h 120"/>
                  <a:gd name="T10" fmla="*/ 65 w 98"/>
                  <a:gd name="T11" fmla="*/ 15 h 120"/>
                  <a:gd name="T12" fmla="*/ 38 w 98"/>
                  <a:gd name="T13" fmla="*/ 3 h 120"/>
                  <a:gd name="T14" fmla="*/ 2 w 98"/>
                  <a:gd name="T15" fmla="*/ 12 h 120"/>
                  <a:gd name="T16" fmla="*/ 17 w 98"/>
                  <a:gd name="T17" fmla="*/ 12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 h="120">
                    <a:moveTo>
                      <a:pt x="17" y="12"/>
                    </a:moveTo>
                    <a:cubicBezTo>
                      <a:pt x="28" y="15"/>
                      <a:pt x="47" y="27"/>
                      <a:pt x="47" y="27"/>
                    </a:cubicBezTo>
                    <a:cubicBezTo>
                      <a:pt x="54" y="38"/>
                      <a:pt x="61" y="51"/>
                      <a:pt x="65" y="63"/>
                    </a:cubicBezTo>
                    <a:cubicBezTo>
                      <a:pt x="62" y="98"/>
                      <a:pt x="57" y="120"/>
                      <a:pt x="89" y="99"/>
                    </a:cubicBezTo>
                    <a:cubicBezTo>
                      <a:pt x="93" y="88"/>
                      <a:pt x="94" y="77"/>
                      <a:pt x="98" y="66"/>
                    </a:cubicBezTo>
                    <a:cubicBezTo>
                      <a:pt x="95" y="31"/>
                      <a:pt x="96" y="23"/>
                      <a:pt x="65" y="15"/>
                    </a:cubicBezTo>
                    <a:cubicBezTo>
                      <a:pt x="57" y="10"/>
                      <a:pt x="38" y="3"/>
                      <a:pt x="38" y="3"/>
                    </a:cubicBezTo>
                    <a:cubicBezTo>
                      <a:pt x="26" y="5"/>
                      <a:pt x="6" y="0"/>
                      <a:pt x="2" y="12"/>
                    </a:cubicBezTo>
                    <a:cubicBezTo>
                      <a:pt x="0" y="17"/>
                      <a:pt x="13" y="14"/>
                      <a:pt x="17" y="12"/>
                    </a:cubicBezTo>
                    <a:close/>
                  </a:path>
                </a:pathLst>
              </a:custGeom>
              <a:solidFill>
                <a:srgbClr val="FF8040"/>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20" name="Freeform 113"/>
              <p:cNvSpPr>
                <a:spLocks/>
              </p:cNvSpPr>
              <p:nvPr/>
            </p:nvSpPr>
            <p:spPr bwMode="auto">
              <a:xfrm>
                <a:off x="3744" y="1641"/>
                <a:ext cx="96" cy="90"/>
              </a:xfrm>
              <a:custGeom>
                <a:avLst/>
                <a:gdLst>
                  <a:gd name="T0" fmla="*/ 0 w 96"/>
                  <a:gd name="T1" fmla="*/ 9 h 90"/>
                  <a:gd name="T2" fmla="*/ 66 w 96"/>
                  <a:gd name="T3" fmla="*/ 33 h 90"/>
                  <a:gd name="T4" fmla="*/ 84 w 96"/>
                  <a:gd name="T5" fmla="*/ 90 h 90"/>
                  <a:gd name="T6" fmla="*/ 96 w 96"/>
                  <a:gd name="T7" fmla="*/ 63 h 90"/>
                  <a:gd name="T8" fmla="*/ 90 w 96"/>
                  <a:gd name="T9" fmla="*/ 33 h 90"/>
                  <a:gd name="T10" fmla="*/ 0 w 96"/>
                  <a:gd name="T11" fmla="*/ 9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90">
                    <a:moveTo>
                      <a:pt x="0" y="9"/>
                    </a:moveTo>
                    <a:cubicBezTo>
                      <a:pt x="65" y="13"/>
                      <a:pt x="44" y="0"/>
                      <a:pt x="66" y="33"/>
                    </a:cubicBezTo>
                    <a:cubicBezTo>
                      <a:pt x="71" y="52"/>
                      <a:pt x="78" y="70"/>
                      <a:pt x="84" y="90"/>
                    </a:cubicBezTo>
                    <a:cubicBezTo>
                      <a:pt x="89" y="82"/>
                      <a:pt x="96" y="63"/>
                      <a:pt x="96" y="63"/>
                    </a:cubicBezTo>
                    <a:cubicBezTo>
                      <a:pt x="95" y="53"/>
                      <a:pt x="96" y="41"/>
                      <a:pt x="90" y="33"/>
                    </a:cubicBezTo>
                    <a:cubicBezTo>
                      <a:pt x="76" y="15"/>
                      <a:pt x="21" y="9"/>
                      <a:pt x="0" y="9"/>
                    </a:cubicBezTo>
                    <a:close/>
                  </a:path>
                </a:pathLst>
              </a:custGeom>
              <a:solidFill>
                <a:srgbClr val="FF8040"/>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21" name="Freeform 114"/>
              <p:cNvSpPr>
                <a:spLocks/>
              </p:cNvSpPr>
              <p:nvPr/>
            </p:nvSpPr>
            <p:spPr bwMode="auto">
              <a:xfrm>
                <a:off x="3446" y="1372"/>
                <a:ext cx="349" cy="301"/>
              </a:xfrm>
              <a:custGeom>
                <a:avLst/>
                <a:gdLst>
                  <a:gd name="T0" fmla="*/ 4 w 349"/>
                  <a:gd name="T1" fmla="*/ 26 h 301"/>
                  <a:gd name="T2" fmla="*/ 118 w 349"/>
                  <a:gd name="T3" fmla="*/ 17 h 301"/>
                  <a:gd name="T4" fmla="*/ 154 w 349"/>
                  <a:gd name="T5" fmla="*/ 8 h 301"/>
                  <a:gd name="T6" fmla="*/ 205 w 349"/>
                  <a:gd name="T7" fmla="*/ 35 h 301"/>
                  <a:gd name="T8" fmla="*/ 277 w 349"/>
                  <a:gd name="T9" fmla="*/ 68 h 301"/>
                  <a:gd name="T10" fmla="*/ 295 w 349"/>
                  <a:gd name="T11" fmla="*/ 83 h 301"/>
                  <a:gd name="T12" fmla="*/ 319 w 349"/>
                  <a:gd name="T13" fmla="*/ 110 h 301"/>
                  <a:gd name="T14" fmla="*/ 337 w 349"/>
                  <a:gd name="T15" fmla="*/ 137 h 301"/>
                  <a:gd name="T16" fmla="*/ 349 w 349"/>
                  <a:gd name="T17" fmla="*/ 155 h 301"/>
                  <a:gd name="T18" fmla="*/ 346 w 349"/>
                  <a:gd name="T19" fmla="*/ 230 h 301"/>
                  <a:gd name="T20" fmla="*/ 331 w 349"/>
                  <a:gd name="T21" fmla="*/ 248 h 301"/>
                  <a:gd name="T22" fmla="*/ 274 w 349"/>
                  <a:gd name="T23" fmla="*/ 287 h 301"/>
                  <a:gd name="T24" fmla="*/ 196 w 349"/>
                  <a:gd name="T25" fmla="*/ 263 h 301"/>
                  <a:gd name="T26" fmla="*/ 127 w 349"/>
                  <a:gd name="T27" fmla="*/ 194 h 301"/>
                  <a:gd name="T28" fmla="*/ 106 w 349"/>
                  <a:gd name="T29" fmla="*/ 149 h 301"/>
                  <a:gd name="T30" fmla="*/ 28 w 349"/>
                  <a:gd name="T31" fmla="*/ 80 h 301"/>
                  <a:gd name="T32" fmla="*/ 1 w 349"/>
                  <a:gd name="T33" fmla="*/ 47 h 301"/>
                  <a:gd name="T34" fmla="*/ 4 w 349"/>
                  <a:gd name="T35" fmla="*/ 26 h 3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49" h="301">
                    <a:moveTo>
                      <a:pt x="4" y="26"/>
                    </a:moveTo>
                    <a:cubicBezTo>
                      <a:pt x="43" y="0"/>
                      <a:pt x="0" y="26"/>
                      <a:pt x="118" y="17"/>
                    </a:cubicBezTo>
                    <a:cubicBezTo>
                      <a:pt x="130" y="16"/>
                      <a:pt x="142" y="9"/>
                      <a:pt x="154" y="8"/>
                    </a:cubicBezTo>
                    <a:cubicBezTo>
                      <a:pt x="194" y="13"/>
                      <a:pt x="176" y="19"/>
                      <a:pt x="205" y="35"/>
                    </a:cubicBezTo>
                    <a:cubicBezTo>
                      <a:pt x="228" y="48"/>
                      <a:pt x="255" y="53"/>
                      <a:pt x="277" y="68"/>
                    </a:cubicBezTo>
                    <a:cubicBezTo>
                      <a:pt x="292" y="90"/>
                      <a:pt x="272" y="64"/>
                      <a:pt x="295" y="83"/>
                    </a:cubicBezTo>
                    <a:cubicBezTo>
                      <a:pt x="305" y="91"/>
                      <a:pt x="308" y="103"/>
                      <a:pt x="319" y="110"/>
                    </a:cubicBezTo>
                    <a:cubicBezTo>
                      <a:pt x="322" y="115"/>
                      <a:pt x="332" y="130"/>
                      <a:pt x="337" y="137"/>
                    </a:cubicBezTo>
                    <a:cubicBezTo>
                      <a:pt x="341" y="143"/>
                      <a:pt x="349" y="155"/>
                      <a:pt x="349" y="155"/>
                    </a:cubicBezTo>
                    <a:cubicBezTo>
                      <a:pt x="348" y="180"/>
                      <a:pt x="349" y="205"/>
                      <a:pt x="346" y="230"/>
                    </a:cubicBezTo>
                    <a:cubicBezTo>
                      <a:pt x="345" y="235"/>
                      <a:pt x="333" y="245"/>
                      <a:pt x="331" y="248"/>
                    </a:cubicBezTo>
                    <a:cubicBezTo>
                      <a:pt x="310" y="274"/>
                      <a:pt x="312" y="282"/>
                      <a:pt x="274" y="287"/>
                    </a:cubicBezTo>
                    <a:cubicBezTo>
                      <a:pt x="233" y="301"/>
                      <a:pt x="230" y="274"/>
                      <a:pt x="196" y="263"/>
                    </a:cubicBezTo>
                    <a:cubicBezTo>
                      <a:pt x="176" y="237"/>
                      <a:pt x="150" y="217"/>
                      <a:pt x="127" y="194"/>
                    </a:cubicBezTo>
                    <a:cubicBezTo>
                      <a:pt x="115" y="182"/>
                      <a:pt x="115" y="163"/>
                      <a:pt x="106" y="149"/>
                    </a:cubicBezTo>
                    <a:cubicBezTo>
                      <a:pt x="88" y="120"/>
                      <a:pt x="56" y="99"/>
                      <a:pt x="28" y="80"/>
                    </a:cubicBezTo>
                    <a:cubicBezTo>
                      <a:pt x="20" y="68"/>
                      <a:pt x="12" y="54"/>
                      <a:pt x="1" y="47"/>
                    </a:cubicBezTo>
                    <a:cubicBezTo>
                      <a:pt x="4" y="28"/>
                      <a:pt x="4" y="35"/>
                      <a:pt x="4" y="26"/>
                    </a:cubicBezTo>
                    <a:close/>
                  </a:path>
                </a:pathLst>
              </a:custGeom>
              <a:solidFill>
                <a:srgbClr val="FFA080"/>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22" name="Freeform 115"/>
              <p:cNvSpPr>
                <a:spLocks/>
              </p:cNvSpPr>
              <p:nvPr/>
            </p:nvSpPr>
            <p:spPr bwMode="auto">
              <a:xfrm>
                <a:off x="3460" y="1386"/>
                <a:ext cx="272" cy="273"/>
              </a:xfrm>
              <a:custGeom>
                <a:avLst/>
                <a:gdLst>
                  <a:gd name="T0" fmla="*/ 5 w 272"/>
                  <a:gd name="T1" fmla="*/ 0 h 273"/>
                  <a:gd name="T2" fmla="*/ 59 w 272"/>
                  <a:gd name="T3" fmla="*/ 39 h 273"/>
                  <a:gd name="T4" fmla="*/ 86 w 272"/>
                  <a:gd name="T5" fmla="*/ 72 h 273"/>
                  <a:gd name="T6" fmla="*/ 107 w 272"/>
                  <a:gd name="T7" fmla="*/ 96 h 273"/>
                  <a:gd name="T8" fmla="*/ 167 w 272"/>
                  <a:gd name="T9" fmla="*/ 165 h 273"/>
                  <a:gd name="T10" fmla="*/ 185 w 272"/>
                  <a:gd name="T11" fmla="*/ 174 h 273"/>
                  <a:gd name="T12" fmla="*/ 203 w 272"/>
                  <a:gd name="T13" fmla="*/ 180 h 273"/>
                  <a:gd name="T14" fmla="*/ 230 w 272"/>
                  <a:gd name="T15" fmla="*/ 201 h 273"/>
                  <a:gd name="T16" fmla="*/ 263 w 272"/>
                  <a:gd name="T17" fmla="*/ 222 h 273"/>
                  <a:gd name="T18" fmla="*/ 269 w 272"/>
                  <a:gd name="T19" fmla="*/ 240 h 273"/>
                  <a:gd name="T20" fmla="*/ 272 w 272"/>
                  <a:gd name="T21" fmla="*/ 249 h 273"/>
                  <a:gd name="T22" fmla="*/ 266 w 272"/>
                  <a:gd name="T23" fmla="*/ 231 h 273"/>
                  <a:gd name="T24" fmla="*/ 245 w 272"/>
                  <a:gd name="T25" fmla="*/ 225 h 273"/>
                  <a:gd name="T26" fmla="*/ 209 w 272"/>
                  <a:gd name="T27" fmla="*/ 207 h 273"/>
                  <a:gd name="T28" fmla="*/ 215 w 272"/>
                  <a:gd name="T29" fmla="*/ 252 h 273"/>
                  <a:gd name="T30" fmla="*/ 218 w 272"/>
                  <a:gd name="T31" fmla="*/ 270 h 273"/>
                  <a:gd name="T32" fmla="*/ 212 w 272"/>
                  <a:gd name="T33" fmla="*/ 261 h 273"/>
                  <a:gd name="T34" fmla="*/ 206 w 272"/>
                  <a:gd name="T35" fmla="*/ 243 h 273"/>
                  <a:gd name="T36" fmla="*/ 197 w 272"/>
                  <a:gd name="T37" fmla="*/ 231 h 273"/>
                  <a:gd name="T38" fmla="*/ 173 w 272"/>
                  <a:gd name="T39" fmla="*/ 186 h 273"/>
                  <a:gd name="T40" fmla="*/ 149 w 272"/>
                  <a:gd name="T41" fmla="*/ 153 h 273"/>
                  <a:gd name="T42" fmla="*/ 125 w 272"/>
                  <a:gd name="T43" fmla="*/ 132 h 273"/>
                  <a:gd name="T44" fmla="*/ 104 w 272"/>
                  <a:gd name="T45" fmla="*/ 108 h 273"/>
                  <a:gd name="T46" fmla="*/ 92 w 272"/>
                  <a:gd name="T47" fmla="*/ 93 h 273"/>
                  <a:gd name="T48" fmla="*/ 59 w 272"/>
                  <a:gd name="T49" fmla="*/ 60 h 273"/>
                  <a:gd name="T50" fmla="*/ 53 w 272"/>
                  <a:gd name="T51" fmla="*/ 51 h 273"/>
                  <a:gd name="T52" fmla="*/ 44 w 272"/>
                  <a:gd name="T53" fmla="*/ 48 h 273"/>
                  <a:gd name="T54" fmla="*/ 32 w 272"/>
                  <a:gd name="T55" fmla="*/ 36 h 273"/>
                  <a:gd name="T56" fmla="*/ 5 w 272"/>
                  <a:gd name="T57" fmla="*/ 0 h 2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72" h="273">
                    <a:moveTo>
                      <a:pt x="5" y="0"/>
                    </a:moveTo>
                    <a:cubicBezTo>
                      <a:pt x="27" y="7"/>
                      <a:pt x="40" y="27"/>
                      <a:pt x="59" y="39"/>
                    </a:cubicBezTo>
                    <a:cubicBezTo>
                      <a:pt x="68" y="53"/>
                      <a:pt x="73" y="63"/>
                      <a:pt x="86" y="72"/>
                    </a:cubicBezTo>
                    <a:cubicBezTo>
                      <a:pt x="90" y="84"/>
                      <a:pt x="96" y="89"/>
                      <a:pt x="107" y="96"/>
                    </a:cubicBezTo>
                    <a:cubicBezTo>
                      <a:pt x="124" y="121"/>
                      <a:pt x="142" y="148"/>
                      <a:pt x="167" y="165"/>
                    </a:cubicBezTo>
                    <a:cubicBezTo>
                      <a:pt x="173" y="169"/>
                      <a:pt x="179" y="171"/>
                      <a:pt x="185" y="174"/>
                    </a:cubicBezTo>
                    <a:cubicBezTo>
                      <a:pt x="191" y="177"/>
                      <a:pt x="203" y="180"/>
                      <a:pt x="203" y="180"/>
                    </a:cubicBezTo>
                    <a:cubicBezTo>
                      <a:pt x="211" y="188"/>
                      <a:pt x="230" y="201"/>
                      <a:pt x="230" y="201"/>
                    </a:cubicBezTo>
                    <a:cubicBezTo>
                      <a:pt x="238" y="213"/>
                      <a:pt x="251" y="214"/>
                      <a:pt x="263" y="222"/>
                    </a:cubicBezTo>
                    <a:cubicBezTo>
                      <a:pt x="265" y="228"/>
                      <a:pt x="267" y="234"/>
                      <a:pt x="269" y="240"/>
                    </a:cubicBezTo>
                    <a:cubicBezTo>
                      <a:pt x="270" y="243"/>
                      <a:pt x="272" y="249"/>
                      <a:pt x="272" y="249"/>
                    </a:cubicBezTo>
                    <a:cubicBezTo>
                      <a:pt x="272" y="249"/>
                      <a:pt x="272" y="233"/>
                      <a:pt x="266" y="231"/>
                    </a:cubicBezTo>
                    <a:cubicBezTo>
                      <a:pt x="253" y="227"/>
                      <a:pt x="260" y="229"/>
                      <a:pt x="245" y="225"/>
                    </a:cubicBezTo>
                    <a:cubicBezTo>
                      <a:pt x="234" y="218"/>
                      <a:pt x="221" y="211"/>
                      <a:pt x="209" y="207"/>
                    </a:cubicBezTo>
                    <a:cubicBezTo>
                      <a:pt x="191" y="213"/>
                      <a:pt x="206" y="239"/>
                      <a:pt x="215" y="252"/>
                    </a:cubicBezTo>
                    <a:cubicBezTo>
                      <a:pt x="216" y="258"/>
                      <a:pt x="220" y="264"/>
                      <a:pt x="218" y="270"/>
                    </a:cubicBezTo>
                    <a:cubicBezTo>
                      <a:pt x="217" y="273"/>
                      <a:pt x="213" y="264"/>
                      <a:pt x="212" y="261"/>
                    </a:cubicBezTo>
                    <a:cubicBezTo>
                      <a:pt x="209" y="255"/>
                      <a:pt x="210" y="248"/>
                      <a:pt x="206" y="243"/>
                    </a:cubicBezTo>
                    <a:cubicBezTo>
                      <a:pt x="203" y="239"/>
                      <a:pt x="200" y="235"/>
                      <a:pt x="197" y="231"/>
                    </a:cubicBezTo>
                    <a:cubicBezTo>
                      <a:pt x="192" y="215"/>
                      <a:pt x="185" y="198"/>
                      <a:pt x="173" y="186"/>
                    </a:cubicBezTo>
                    <a:cubicBezTo>
                      <a:pt x="168" y="171"/>
                      <a:pt x="161" y="161"/>
                      <a:pt x="149" y="153"/>
                    </a:cubicBezTo>
                    <a:cubicBezTo>
                      <a:pt x="143" y="144"/>
                      <a:pt x="125" y="132"/>
                      <a:pt x="125" y="132"/>
                    </a:cubicBezTo>
                    <a:cubicBezTo>
                      <a:pt x="111" y="111"/>
                      <a:pt x="119" y="118"/>
                      <a:pt x="104" y="108"/>
                    </a:cubicBezTo>
                    <a:cubicBezTo>
                      <a:pt x="93" y="75"/>
                      <a:pt x="111" y="124"/>
                      <a:pt x="92" y="93"/>
                    </a:cubicBezTo>
                    <a:cubicBezTo>
                      <a:pt x="79" y="73"/>
                      <a:pt x="87" y="69"/>
                      <a:pt x="59" y="60"/>
                    </a:cubicBezTo>
                    <a:cubicBezTo>
                      <a:pt x="57" y="57"/>
                      <a:pt x="56" y="53"/>
                      <a:pt x="53" y="51"/>
                    </a:cubicBezTo>
                    <a:cubicBezTo>
                      <a:pt x="51" y="49"/>
                      <a:pt x="46" y="50"/>
                      <a:pt x="44" y="48"/>
                    </a:cubicBezTo>
                    <a:cubicBezTo>
                      <a:pt x="28" y="32"/>
                      <a:pt x="56" y="44"/>
                      <a:pt x="32" y="36"/>
                    </a:cubicBezTo>
                    <a:cubicBezTo>
                      <a:pt x="25" y="26"/>
                      <a:pt x="0" y="10"/>
                      <a:pt x="5" y="0"/>
                    </a:cubicBezTo>
                    <a:close/>
                  </a:path>
                </a:pathLst>
              </a:custGeom>
              <a:solidFill>
                <a:srgbClr val="FF8040"/>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23" name="Freeform 116"/>
              <p:cNvSpPr>
                <a:spLocks/>
              </p:cNvSpPr>
              <p:nvPr/>
            </p:nvSpPr>
            <p:spPr bwMode="auto">
              <a:xfrm>
                <a:off x="3666" y="1386"/>
                <a:ext cx="118" cy="168"/>
              </a:xfrm>
              <a:custGeom>
                <a:avLst/>
                <a:gdLst>
                  <a:gd name="T0" fmla="*/ 0 w 118"/>
                  <a:gd name="T1" fmla="*/ 0 h 168"/>
                  <a:gd name="T2" fmla="*/ 18 w 118"/>
                  <a:gd name="T3" fmla="*/ 9 h 168"/>
                  <a:gd name="T4" fmla="*/ 36 w 118"/>
                  <a:gd name="T5" fmla="*/ 33 h 168"/>
                  <a:gd name="T6" fmla="*/ 84 w 118"/>
                  <a:gd name="T7" fmla="*/ 75 h 168"/>
                  <a:gd name="T8" fmla="*/ 111 w 118"/>
                  <a:gd name="T9" fmla="*/ 99 h 168"/>
                  <a:gd name="T10" fmla="*/ 114 w 118"/>
                  <a:gd name="T11" fmla="*/ 168 h 168"/>
                  <a:gd name="T12" fmla="*/ 78 w 118"/>
                  <a:gd name="T13" fmla="*/ 102 h 168"/>
                  <a:gd name="T14" fmla="*/ 48 w 118"/>
                  <a:gd name="T15" fmla="*/ 69 h 168"/>
                  <a:gd name="T16" fmla="*/ 30 w 118"/>
                  <a:gd name="T17" fmla="*/ 51 h 168"/>
                  <a:gd name="T18" fmla="*/ 15 w 118"/>
                  <a:gd name="T19" fmla="*/ 24 h 168"/>
                  <a:gd name="T20" fmla="*/ 0 w 118"/>
                  <a:gd name="T21" fmla="*/ 0 h 1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8" h="168">
                    <a:moveTo>
                      <a:pt x="0" y="0"/>
                    </a:moveTo>
                    <a:cubicBezTo>
                      <a:pt x="6" y="4"/>
                      <a:pt x="13" y="4"/>
                      <a:pt x="18" y="9"/>
                    </a:cubicBezTo>
                    <a:cubicBezTo>
                      <a:pt x="26" y="17"/>
                      <a:pt x="25" y="26"/>
                      <a:pt x="36" y="33"/>
                    </a:cubicBezTo>
                    <a:cubicBezTo>
                      <a:pt x="47" y="49"/>
                      <a:pt x="65" y="69"/>
                      <a:pt x="84" y="75"/>
                    </a:cubicBezTo>
                    <a:cubicBezTo>
                      <a:pt x="95" y="83"/>
                      <a:pt x="104" y="88"/>
                      <a:pt x="111" y="99"/>
                    </a:cubicBezTo>
                    <a:cubicBezTo>
                      <a:pt x="118" y="129"/>
                      <a:pt x="117" y="125"/>
                      <a:pt x="114" y="168"/>
                    </a:cubicBezTo>
                    <a:cubicBezTo>
                      <a:pt x="109" y="141"/>
                      <a:pt x="101" y="117"/>
                      <a:pt x="78" y="102"/>
                    </a:cubicBezTo>
                    <a:cubicBezTo>
                      <a:pt x="70" y="90"/>
                      <a:pt x="58" y="80"/>
                      <a:pt x="48" y="69"/>
                    </a:cubicBezTo>
                    <a:cubicBezTo>
                      <a:pt x="42" y="63"/>
                      <a:pt x="30" y="51"/>
                      <a:pt x="30" y="51"/>
                    </a:cubicBezTo>
                    <a:cubicBezTo>
                      <a:pt x="27" y="41"/>
                      <a:pt x="15" y="24"/>
                      <a:pt x="15" y="24"/>
                    </a:cubicBezTo>
                    <a:cubicBezTo>
                      <a:pt x="11" y="7"/>
                      <a:pt x="15" y="15"/>
                      <a:pt x="0" y="0"/>
                    </a:cubicBezTo>
                    <a:close/>
                  </a:path>
                </a:pathLst>
              </a:custGeom>
              <a:solidFill>
                <a:srgbClr val="FF8040"/>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34903" name="Text Box 117"/>
            <p:cNvSpPr txBox="1">
              <a:spLocks noChangeArrowheads="1"/>
            </p:cNvSpPr>
            <p:nvPr/>
          </p:nvSpPr>
          <p:spPr bwMode="auto">
            <a:xfrm rot="-2121798">
              <a:off x="1153" y="2050"/>
              <a:ext cx="689"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1400" b="0" i="0">
                  <a:latin typeface="Tahoma" pitchFamily="34" charset="0"/>
                </a:rPr>
                <a:t>350nits</a:t>
              </a:r>
            </a:p>
          </p:txBody>
        </p:sp>
        <p:sp>
          <p:nvSpPr>
            <p:cNvPr id="34904" name="Freeform 118"/>
            <p:cNvSpPr>
              <a:spLocks/>
            </p:cNvSpPr>
            <p:nvPr/>
          </p:nvSpPr>
          <p:spPr bwMode="auto">
            <a:xfrm>
              <a:off x="1740" y="1593"/>
              <a:ext cx="293" cy="702"/>
            </a:xfrm>
            <a:custGeom>
              <a:avLst/>
              <a:gdLst>
                <a:gd name="T0" fmla="*/ 768 w 237"/>
                <a:gd name="T1" fmla="*/ 0 h 591"/>
                <a:gd name="T2" fmla="*/ 205 w 237"/>
                <a:gd name="T3" fmla="*/ 121 h 591"/>
                <a:gd name="T4" fmla="*/ 0 w 237"/>
                <a:gd name="T5" fmla="*/ 392 h 591"/>
                <a:gd name="T6" fmla="*/ 40 w 237"/>
                <a:gd name="T7" fmla="*/ 850 h 591"/>
                <a:gd name="T8" fmla="*/ 723 w 237"/>
                <a:gd name="T9" fmla="*/ 1365 h 591"/>
                <a:gd name="T10" fmla="*/ 1047 w 237"/>
                <a:gd name="T11" fmla="*/ 1973 h 5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7" h="591">
                  <a:moveTo>
                    <a:pt x="173" y="0"/>
                  </a:moveTo>
                  <a:cubicBezTo>
                    <a:pt x="115" y="7"/>
                    <a:pt x="91" y="6"/>
                    <a:pt x="46" y="36"/>
                  </a:cubicBezTo>
                  <a:cubicBezTo>
                    <a:pt x="4" y="99"/>
                    <a:pt x="16" y="70"/>
                    <a:pt x="0" y="118"/>
                  </a:cubicBezTo>
                  <a:cubicBezTo>
                    <a:pt x="3" y="164"/>
                    <a:pt x="2" y="210"/>
                    <a:pt x="9" y="255"/>
                  </a:cubicBezTo>
                  <a:cubicBezTo>
                    <a:pt x="17" y="306"/>
                    <a:pt x="122" y="381"/>
                    <a:pt x="164" y="409"/>
                  </a:cubicBezTo>
                  <a:cubicBezTo>
                    <a:pt x="210" y="478"/>
                    <a:pt x="237" y="502"/>
                    <a:pt x="237" y="591"/>
                  </a:cubicBezTo>
                </a:path>
              </a:pathLst>
            </a:custGeom>
            <a:noFill/>
            <a:ln w="2857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05" name="Freeform 119"/>
            <p:cNvSpPr>
              <a:spLocks/>
            </p:cNvSpPr>
            <p:nvPr/>
          </p:nvSpPr>
          <p:spPr bwMode="auto">
            <a:xfrm>
              <a:off x="1685" y="2695"/>
              <a:ext cx="435" cy="433"/>
            </a:xfrm>
            <a:custGeom>
              <a:avLst/>
              <a:gdLst>
                <a:gd name="T0" fmla="*/ 364 w 351"/>
                <a:gd name="T1" fmla="*/ 30 h 365"/>
                <a:gd name="T2" fmla="*/ 198 w 351"/>
                <a:gd name="T3" fmla="*/ 301 h 365"/>
                <a:gd name="T4" fmla="*/ 319 w 351"/>
                <a:gd name="T5" fmla="*/ 1202 h 365"/>
                <a:gd name="T6" fmla="*/ 814 w 351"/>
                <a:gd name="T7" fmla="*/ 1172 h 365"/>
                <a:gd name="T8" fmla="*/ 1055 w 351"/>
                <a:gd name="T9" fmla="*/ 1051 h 365"/>
                <a:gd name="T10" fmla="*/ 1136 w 351"/>
                <a:gd name="T11" fmla="*/ 960 h 365"/>
                <a:gd name="T12" fmla="*/ 1259 w 351"/>
                <a:gd name="T13" fmla="*/ 871 h 365"/>
                <a:gd name="T14" fmla="*/ 1425 w 351"/>
                <a:gd name="T15" fmla="*/ 603 h 365"/>
                <a:gd name="T16" fmla="*/ 1502 w 351"/>
                <a:gd name="T17" fmla="*/ 123 h 365"/>
                <a:gd name="T18" fmla="*/ 1502 w 351"/>
                <a:gd name="T19" fmla="*/ 0 h 3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1" h="365">
                  <a:moveTo>
                    <a:pt x="81" y="9"/>
                  </a:moveTo>
                  <a:cubicBezTo>
                    <a:pt x="58" y="74"/>
                    <a:pt x="73" y="48"/>
                    <a:pt x="44" y="91"/>
                  </a:cubicBezTo>
                  <a:cubicBezTo>
                    <a:pt x="15" y="181"/>
                    <a:pt x="0" y="293"/>
                    <a:pt x="71" y="364"/>
                  </a:cubicBezTo>
                  <a:cubicBezTo>
                    <a:pt x="108" y="361"/>
                    <a:pt x="146" y="365"/>
                    <a:pt x="181" y="355"/>
                  </a:cubicBezTo>
                  <a:cubicBezTo>
                    <a:pt x="202" y="349"/>
                    <a:pt x="235" y="319"/>
                    <a:pt x="235" y="319"/>
                  </a:cubicBezTo>
                  <a:cubicBezTo>
                    <a:pt x="241" y="310"/>
                    <a:pt x="246" y="300"/>
                    <a:pt x="253" y="291"/>
                  </a:cubicBezTo>
                  <a:cubicBezTo>
                    <a:pt x="261" y="281"/>
                    <a:pt x="274" y="275"/>
                    <a:pt x="281" y="264"/>
                  </a:cubicBezTo>
                  <a:cubicBezTo>
                    <a:pt x="293" y="246"/>
                    <a:pt x="310" y="204"/>
                    <a:pt x="317" y="182"/>
                  </a:cubicBezTo>
                  <a:cubicBezTo>
                    <a:pt x="323" y="134"/>
                    <a:pt x="320" y="83"/>
                    <a:pt x="335" y="37"/>
                  </a:cubicBezTo>
                  <a:cubicBezTo>
                    <a:pt x="345" y="5"/>
                    <a:pt x="351" y="16"/>
                    <a:pt x="335" y="0"/>
                  </a:cubicBezTo>
                </a:path>
              </a:pathLst>
            </a:custGeom>
            <a:noFill/>
            <a:ln w="2857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906" name="Rectangle 120"/>
            <p:cNvSpPr>
              <a:spLocks noChangeArrowheads="1"/>
            </p:cNvSpPr>
            <p:nvPr/>
          </p:nvSpPr>
          <p:spPr bwMode="auto">
            <a:xfrm>
              <a:off x="1032" y="1017"/>
              <a:ext cx="617" cy="913"/>
            </a:xfrm>
            <a:prstGeom prst="rect">
              <a:avLst/>
            </a:prstGeom>
            <a:solidFill>
              <a:schemeClr val="tx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grpSp>
      <p:sp>
        <p:nvSpPr>
          <p:cNvPr id="34820" name="Text Box 121"/>
          <p:cNvSpPr txBox="1">
            <a:spLocks noChangeArrowheads="1"/>
          </p:cNvSpPr>
          <p:nvPr/>
        </p:nvSpPr>
        <p:spPr bwMode="auto">
          <a:xfrm>
            <a:off x="1008063" y="5046663"/>
            <a:ext cx="3302000" cy="1249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1600" b="0" i="0">
                <a:latin typeface="Arial Rounded MT Bold" pitchFamily="34" charset="0"/>
              </a:rPr>
              <a:t>Intrinsic Contrast Ratio</a:t>
            </a:r>
          </a:p>
          <a:p>
            <a:pPr>
              <a:spcBef>
                <a:spcPct val="0"/>
              </a:spcBef>
              <a:buClrTx/>
              <a:buSzTx/>
              <a:buFontTx/>
              <a:buNone/>
            </a:pPr>
            <a:r>
              <a:rPr lang="en-US" altLang="en-US" sz="1200" b="0" i="0">
                <a:latin typeface="Arial Rounded MT Bold" pitchFamily="34" charset="0"/>
              </a:rPr>
              <a:t>On the surface, the display, may read a 300:1 contrast ratio.  This does not take into account ambient lighting. In addition, the light meter is measuring total flux regardless of angular distribution</a:t>
            </a:r>
          </a:p>
        </p:txBody>
      </p:sp>
      <p:grpSp>
        <p:nvGrpSpPr>
          <p:cNvPr id="34821" name="Group 122"/>
          <p:cNvGrpSpPr>
            <a:grpSpLocks/>
          </p:cNvGrpSpPr>
          <p:nvPr/>
        </p:nvGrpSpPr>
        <p:grpSpPr bwMode="auto">
          <a:xfrm>
            <a:off x="4238625" y="1585913"/>
            <a:ext cx="2287588" cy="1654175"/>
            <a:chOff x="835" y="1341"/>
            <a:chExt cx="1250" cy="897"/>
          </a:xfrm>
        </p:grpSpPr>
        <p:sp>
          <p:nvSpPr>
            <p:cNvPr id="34863" name="Freeform 123"/>
            <p:cNvSpPr>
              <a:spLocks/>
            </p:cNvSpPr>
            <p:nvPr/>
          </p:nvSpPr>
          <p:spPr bwMode="auto">
            <a:xfrm>
              <a:off x="858" y="1341"/>
              <a:ext cx="1227" cy="897"/>
            </a:xfrm>
            <a:custGeom>
              <a:avLst/>
              <a:gdLst>
                <a:gd name="T0" fmla="*/ 0 w 2272"/>
                <a:gd name="T1" fmla="*/ 0 h 1624"/>
                <a:gd name="T2" fmla="*/ 30 w 2272"/>
                <a:gd name="T3" fmla="*/ 0 h 1624"/>
                <a:gd name="T4" fmla="*/ 30 w 2272"/>
                <a:gd name="T5" fmla="*/ 4 h 1624"/>
                <a:gd name="T6" fmla="*/ 29 w 2272"/>
                <a:gd name="T7" fmla="*/ 4 h 1624"/>
                <a:gd name="T8" fmla="*/ 29 w 2272"/>
                <a:gd name="T9" fmla="*/ 22 h 1624"/>
                <a:gd name="T10" fmla="*/ 30 w 2272"/>
                <a:gd name="T11" fmla="*/ 22 h 1624"/>
                <a:gd name="T12" fmla="*/ 30 w 2272"/>
                <a:gd name="T13" fmla="*/ 25 h 1624"/>
                <a:gd name="T14" fmla="*/ 0 w 2272"/>
                <a:gd name="T15" fmla="*/ 25 h 1624"/>
                <a:gd name="T16" fmla="*/ 0 w 2272"/>
                <a:gd name="T17" fmla="*/ 0 h 16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72" h="1624">
                  <a:moveTo>
                    <a:pt x="0" y="0"/>
                  </a:moveTo>
                  <a:lnTo>
                    <a:pt x="2271" y="0"/>
                  </a:lnTo>
                  <a:lnTo>
                    <a:pt x="2271" y="256"/>
                  </a:lnTo>
                  <a:lnTo>
                    <a:pt x="2184" y="256"/>
                  </a:lnTo>
                  <a:lnTo>
                    <a:pt x="2184" y="1367"/>
                  </a:lnTo>
                  <a:lnTo>
                    <a:pt x="2271" y="1367"/>
                  </a:lnTo>
                  <a:lnTo>
                    <a:pt x="2271" y="1623"/>
                  </a:lnTo>
                  <a:lnTo>
                    <a:pt x="0" y="1623"/>
                  </a:lnTo>
                  <a:lnTo>
                    <a:pt x="0" y="0"/>
                  </a:lnTo>
                </a:path>
              </a:pathLst>
            </a:custGeom>
            <a:solidFill>
              <a:srgbClr val="C0C0C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64" name="Rectangle 124"/>
            <p:cNvSpPr>
              <a:spLocks noChangeArrowheads="1"/>
            </p:cNvSpPr>
            <p:nvPr/>
          </p:nvSpPr>
          <p:spPr bwMode="auto">
            <a:xfrm>
              <a:off x="910" y="1395"/>
              <a:ext cx="1073" cy="825"/>
            </a:xfrm>
            <a:prstGeom prst="rect">
              <a:avLst/>
            </a:prstGeom>
            <a:solidFill>
              <a:srgbClr val="C0C0C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4865" name="Rectangle 125"/>
            <p:cNvSpPr>
              <a:spLocks noChangeArrowheads="1"/>
            </p:cNvSpPr>
            <p:nvPr/>
          </p:nvSpPr>
          <p:spPr bwMode="auto">
            <a:xfrm>
              <a:off x="947" y="1391"/>
              <a:ext cx="1030" cy="802"/>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4866" name="Freeform 126"/>
            <p:cNvSpPr>
              <a:spLocks/>
            </p:cNvSpPr>
            <p:nvPr/>
          </p:nvSpPr>
          <p:spPr bwMode="auto">
            <a:xfrm>
              <a:off x="1998" y="1478"/>
              <a:ext cx="81" cy="28"/>
            </a:xfrm>
            <a:custGeom>
              <a:avLst/>
              <a:gdLst>
                <a:gd name="T0" fmla="*/ 2 w 150"/>
                <a:gd name="T1" fmla="*/ 1 h 51"/>
                <a:gd name="T2" fmla="*/ 2 w 150"/>
                <a:gd name="T3" fmla="*/ 1 h 51"/>
                <a:gd name="T4" fmla="*/ 0 w 150"/>
                <a:gd name="T5" fmla="*/ 1 h 51"/>
                <a:gd name="T6" fmla="*/ 1 w 150"/>
                <a:gd name="T7" fmla="*/ 0 h 51"/>
                <a:gd name="T8" fmla="*/ 2 w 150"/>
                <a:gd name="T9" fmla="*/ 1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51">
                  <a:moveTo>
                    <a:pt x="149" y="21"/>
                  </a:moveTo>
                  <a:lnTo>
                    <a:pt x="105" y="50"/>
                  </a:lnTo>
                  <a:lnTo>
                    <a:pt x="0" y="50"/>
                  </a:lnTo>
                  <a:lnTo>
                    <a:pt x="18" y="0"/>
                  </a:lnTo>
                  <a:lnTo>
                    <a:pt x="149" y="21"/>
                  </a:lnTo>
                </a:path>
              </a:pathLst>
            </a:custGeom>
            <a:solidFill>
              <a:schemeClr val="bg2"/>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67" name="Oval 127"/>
            <p:cNvSpPr>
              <a:spLocks noChangeArrowheads="1"/>
            </p:cNvSpPr>
            <p:nvPr/>
          </p:nvSpPr>
          <p:spPr bwMode="auto">
            <a:xfrm>
              <a:off x="876" y="1374"/>
              <a:ext cx="18" cy="17"/>
            </a:xfrm>
            <a:prstGeom prst="ellipse">
              <a:avLst/>
            </a:prstGeom>
            <a:solidFill>
              <a:schemeClr val="tx1"/>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4868" name="Oval 128"/>
            <p:cNvSpPr>
              <a:spLocks noChangeArrowheads="1"/>
            </p:cNvSpPr>
            <p:nvPr/>
          </p:nvSpPr>
          <p:spPr bwMode="auto">
            <a:xfrm>
              <a:off x="883" y="2187"/>
              <a:ext cx="17" cy="18"/>
            </a:xfrm>
            <a:prstGeom prst="ellipse">
              <a:avLst/>
            </a:prstGeom>
            <a:solidFill>
              <a:schemeClr val="tx1"/>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4869" name="Oval 129"/>
            <p:cNvSpPr>
              <a:spLocks noChangeArrowheads="1"/>
            </p:cNvSpPr>
            <p:nvPr/>
          </p:nvSpPr>
          <p:spPr bwMode="auto">
            <a:xfrm>
              <a:off x="2038" y="1439"/>
              <a:ext cx="25" cy="25"/>
            </a:xfrm>
            <a:prstGeom prst="ellipse">
              <a:avLst/>
            </a:prstGeom>
            <a:solidFill>
              <a:schemeClr val="tx1"/>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4870" name="Freeform 130"/>
            <p:cNvSpPr>
              <a:spLocks/>
            </p:cNvSpPr>
            <p:nvPr/>
          </p:nvSpPr>
          <p:spPr bwMode="auto">
            <a:xfrm>
              <a:off x="835" y="1342"/>
              <a:ext cx="19" cy="893"/>
            </a:xfrm>
            <a:custGeom>
              <a:avLst/>
              <a:gdLst>
                <a:gd name="T0" fmla="*/ 1 w 36"/>
                <a:gd name="T1" fmla="*/ 0 h 1616"/>
                <a:gd name="T2" fmla="*/ 0 w 36"/>
                <a:gd name="T3" fmla="*/ 1 h 1616"/>
                <a:gd name="T4" fmla="*/ 0 w 36"/>
                <a:gd name="T5" fmla="*/ 24 h 1616"/>
                <a:gd name="T6" fmla="*/ 1 w 36"/>
                <a:gd name="T7" fmla="*/ 25 h 1616"/>
                <a:gd name="T8" fmla="*/ 1 w 36"/>
                <a:gd name="T9" fmla="*/ 0 h 16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616">
                  <a:moveTo>
                    <a:pt x="35" y="0"/>
                  </a:moveTo>
                  <a:lnTo>
                    <a:pt x="0" y="82"/>
                  </a:lnTo>
                  <a:lnTo>
                    <a:pt x="0" y="1507"/>
                  </a:lnTo>
                  <a:lnTo>
                    <a:pt x="35" y="1615"/>
                  </a:lnTo>
                  <a:lnTo>
                    <a:pt x="35" y="0"/>
                  </a:lnTo>
                </a:path>
              </a:pathLst>
            </a:custGeom>
            <a:solidFill>
              <a:schemeClr val="bg2"/>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822" name="Group 131"/>
          <p:cNvGrpSpPr>
            <a:grpSpLocks/>
          </p:cNvGrpSpPr>
          <p:nvPr/>
        </p:nvGrpSpPr>
        <p:grpSpPr bwMode="auto">
          <a:xfrm rot="577280">
            <a:off x="6704013" y="3663950"/>
            <a:ext cx="1639887" cy="881063"/>
            <a:chOff x="4393" y="2355"/>
            <a:chExt cx="1033" cy="555"/>
          </a:xfrm>
        </p:grpSpPr>
        <p:grpSp>
          <p:nvGrpSpPr>
            <p:cNvPr id="34853" name="Group 132"/>
            <p:cNvGrpSpPr>
              <a:grpSpLocks/>
            </p:cNvGrpSpPr>
            <p:nvPr/>
          </p:nvGrpSpPr>
          <p:grpSpPr bwMode="auto">
            <a:xfrm>
              <a:off x="4393" y="2429"/>
              <a:ext cx="255" cy="252"/>
              <a:chOff x="2909" y="3156"/>
              <a:chExt cx="360" cy="486"/>
            </a:xfrm>
          </p:grpSpPr>
          <p:sp>
            <p:nvSpPr>
              <p:cNvPr id="34860" name="Oval 133"/>
              <p:cNvSpPr>
                <a:spLocks noChangeArrowheads="1"/>
              </p:cNvSpPr>
              <p:nvPr/>
            </p:nvSpPr>
            <p:spPr bwMode="auto">
              <a:xfrm>
                <a:off x="2909" y="3156"/>
                <a:ext cx="290" cy="418"/>
              </a:xfrm>
              <a:prstGeom prst="ellipse">
                <a:avLst/>
              </a:prstGeom>
              <a:solidFill>
                <a:srgbClr val="FF66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4861" name="Oval 134"/>
              <p:cNvSpPr>
                <a:spLocks noChangeArrowheads="1"/>
              </p:cNvSpPr>
              <p:nvPr/>
            </p:nvSpPr>
            <p:spPr bwMode="auto">
              <a:xfrm>
                <a:off x="3005" y="3242"/>
                <a:ext cx="264" cy="400"/>
              </a:xfrm>
              <a:prstGeom prst="ellipse">
                <a:avLst/>
              </a:prstGeom>
              <a:solidFill>
                <a:srgbClr val="FF66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4862" name="Oval 135"/>
              <p:cNvSpPr>
                <a:spLocks noChangeArrowheads="1"/>
              </p:cNvSpPr>
              <p:nvPr/>
            </p:nvSpPr>
            <p:spPr bwMode="auto">
              <a:xfrm>
                <a:off x="2999" y="3236"/>
                <a:ext cx="264" cy="400"/>
              </a:xfrm>
              <a:prstGeom prst="ellipse">
                <a:avLst/>
              </a:prstGeom>
              <a:solidFill>
                <a:srgbClr val="FF66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grpSp>
        <p:sp>
          <p:nvSpPr>
            <p:cNvPr id="34854" name="Freeform 136"/>
            <p:cNvSpPr>
              <a:spLocks/>
            </p:cNvSpPr>
            <p:nvPr/>
          </p:nvSpPr>
          <p:spPr bwMode="auto">
            <a:xfrm>
              <a:off x="4500" y="2355"/>
              <a:ext cx="926" cy="555"/>
            </a:xfrm>
            <a:custGeom>
              <a:avLst/>
              <a:gdLst>
                <a:gd name="T0" fmla="*/ 56 w 1309"/>
                <a:gd name="T1" fmla="*/ 0 h 828"/>
                <a:gd name="T2" fmla="*/ 6 w 1309"/>
                <a:gd name="T3" fmla="*/ 4 h 828"/>
                <a:gd name="T4" fmla="*/ 0 w 1309"/>
                <a:gd name="T5" fmla="*/ 11 h 828"/>
                <a:gd name="T6" fmla="*/ 7 w 1309"/>
                <a:gd name="T7" fmla="*/ 36 h 828"/>
                <a:gd name="T8" fmla="*/ 72 w 1309"/>
                <a:gd name="T9" fmla="*/ 50 h 828"/>
                <a:gd name="T10" fmla="*/ 104 w 1309"/>
                <a:gd name="T11" fmla="*/ 45 h 828"/>
                <a:gd name="T12" fmla="*/ 116 w 1309"/>
                <a:gd name="T13" fmla="*/ 19 h 828"/>
                <a:gd name="T14" fmla="*/ 112 w 1309"/>
                <a:gd name="T15" fmla="*/ 9 h 828"/>
                <a:gd name="T16" fmla="*/ 56 w 1309"/>
                <a:gd name="T17" fmla="*/ 0 h 8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09" h="828">
                  <a:moveTo>
                    <a:pt x="627" y="0"/>
                  </a:moveTo>
                  <a:lnTo>
                    <a:pt x="63" y="64"/>
                  </a:lnTo>
                  <a:lnTo>
                    <a:pt x="0" y="191"/>
                  </a:lnTo>
                  <a:lnTo>
                    <a:pt x="81" y="591"/>
                  </a:lnTo>
                  <a:lnTo>
                    <a:pt x="809" y="828"/>
                  </a:lnTo>
                  <a:lnTo>
                    <a:pt x="1172" y="737"/>
                  </a:lnTo>
                  <a:lnTo>
                    <a:pt x="1309" y="310"/>
                  </a:lnTo>
                  <a:lnTo>
                    <a:pt x="1263" y="155"/>
                  </a:lnTo>
                  <a:lnTo>
                    <a:pt x="627" y="0"/>
                  </a:lnTo>
                  <a:close/>
                </a:path>
              </a:pathLst>
            </a:custGeom>
            <a:solidFill>
              <a:srgbClr val="FF66CC"/>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55" name="Freeform 137"/>
            <p:cNvSpPr>
              <a:spLocks/>
            </p:cNvSpPr>
            <p:nvPr/>
          </p:nvSpPr>
          <p:spPr bwMode="auto">
            <a:xfrm>
              <a:off x="4539" y="2398"/>
              <a:ext cx="861" cy="116"/>
            </a:xfrm>
            <a:custGeom>
              <a:avLst/>
              <a:gdLst>
                <a:gd name="T0" fmla="*/ 0 w 1218"/>
                <a:gd name="T1" fmla="*/ 0 h 173"/>
                <a:gd name="T2" fmla="*/ 59 w 1218"/>
                <a:gd name="T3" fmla="*/ 10 h 173"/>
                <a:gd name="T4" fmla="*/ 108 w 1218"/>
                <a:gd name="T5" fmla="*/ 7 h 173"/>
                <a:gd name="T6" fmla="*/ 0 60000 65536"/>
                <a:gd name="T7" fmla="*/ 0 60000 65536"/>
                <a:gd name="T8" fmla="*/ 0 60000 65536"/>
              </a:gdLst>
              <a:ahLst/>
              <a:cxnLst>
                <a:cxn ang="T6">
                  <a:pos x="T0" y="T1"/>
                </a:cxn>
                <a:cxn ang="T7">
                  <a:pos x="T2" y="T3"/>
                </a:cxn>
                <a:cxn ang="T8">
                  <a:pos x="T4" y="T5"/>
                </a:cxn>
              </a:cxnLst>
              <a:rect l="0" t="0" r="r" b="b"/>
              <a:pathLst>
                <a:path w="1218" h="173">
                  <a:moveTo>
                    <a:pt x="0" y="0"/>
                  </a:moveTo>
                  <a:lnTo>
                    <a:pt x="673" y="173"/>
                  </a:lnTo>
                  <a:lnTo>
                    <a:pt x="1218" y="109"/>
                  </a:lnTo>
                </a:path>
              </a:pathLst>
            </a:custGeom>
            <a:solidFill>
              <a:srgbClr val="FF66CC"/>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56" name="Freeform 138"/>
            <p:cNvSpPr>
              <a:spLocks/>
            </p:cNvSpPr>
            <p:nvPr/>
          </p:nvSpPr>
          <p:spPr bwMode="auto">
            <a:xfrm>
              <a:off x="4507" y="2477"/>
              <a:ext cx="919" cy="140"/>
            </a:xfrm>
            <a:custGeom>
              <a:avLst/>
              <a:gdLst>
                <a:gd name="T0" fmla="*/ 0 w 1300"/>
                <a:gd name="T1" fmla="*/ 0 h 209"/>
                <a:gd name="T2" fmla="*/ 62 w 1300"/>
                <a:gd name="T3" fmla="*/ 13 h 209"/>
                <a:gd name="T4" fmla="*/ 115 w 1300"/>
                <a:gd name="T5" fmla="*/ 7 h 209"/>
                <a:gd name="T6" fmla="*/ 0 60000 65536"/>
                <a:gd name="T7" fmla="*/ 0 60000 65536"/>
                <a:gd name="T8" fmla="*/ 0 60000 65536"/>
              </a:gdLst>
              <a:ahLst/>
              <a:cxnLst>
                <a:cxn ang="T6">
                  <a:pos x="T0" y="T1"/>
                </a:cxn>
                <a:cxn ang="T7">
                  <a:pos x="T2" y="T3"/>
                </a:cxn>
                <a:cxn ang="T8">
                  <a:pos x="T4" y="T5"/>
                </a:cxn>
              </a:cxnLst>
              <a:rect l="0" t="0" r="r" b="b"/>
              <a:pathLst>
                <a:path w="1300" h="209">
                  <a:moveTo>
                    <a:pt x="0" y="0"/>
                  </a:moveTo>
                  <a:lnTo>
                    <a:pt x="709" y="209"/>
                  </a:lnTo>
                  <a:lnTo>
                    <a:pt x="1300" y="128"/>
                  </a:lnTo>
                </a:path>
              </a:pathLst>
            </a:custGeom>
            <a:solidFill>
              <a:srgbClr val="FF66CC"/>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57" name="Line 139"/>
            <p:cNvSpPr>
              <a:spLocks noChangeShapeType="1"/>
            </p:cNvSpPr>
            <p:nvPr/>
          </p:nvSpPr>
          <p:spPr bwMode="auto">
            <a:xfrm>
              <a:off x="4474" y="2648"/>
              <a:ext cx="71" cy="3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58" name="Line 140"/>
            <p:cNvSpPr>
              <a:spLocks noChangeShapeType="1"/>
            </p:cNvSpPr>
            <p:nvPr/>
          </p:nvSpPr>
          <p:spPr bwMode="auto">
            <a:xfrm>
              <a:off x="5002" y="2611"/>
              <a:ext cx="77" cy="29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59" name="Line 141"/>
            <p:cNvSpPr>
              <a:spLocks noChangeShapeType="1"/>
            </p:cNvSpPr>
            <p:nvPr/>
          </p:nvSpPr>
          <p:spPr bwMode="auto">
            <a:xfrm flipH="1">
              <a:off x="5008" y="2514"/>
              <a:ext cx="19" cy="9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34823" name="Line 142"/>
          <p:cNvSpPr>
            <a:spLocks noChangeShapeType="1"/>
          </p:cNvSpPr>
          <p:nvPr/>
        </p:nvSpPr>
        <p:spPr bwMode="auto">
          <a:xfrm>
            <a:off x="5473700" y="3273425"/>
            <a:ext cx="1211263" cy="577850"/>
          </a:xfrm>
          <a:prstGeom prst="line">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24" name="Rectangle 143"/>
          <p:cNvSpPr>
            <a:spLocks noChangeArrowheads="1"/>
          </p:cNvSpPr>
          <p:nvPr/>
        </p:nvSpPr>
        <p:spPr bwMode="auto">
          <a:xfrm>
            <a:off x="4464050" y="1692275"/>
            <a:ext cx="930275" cy="1455738"/>
          </a:xfrm>
          <a:prstGeom prst="rect">
            <a:avLst/>
          </a:prstGeom>
          <a:solidFill>
            <a:srgbClr val="96969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4825" name="Text Box 144"/>
          <p:cNvSpPr txBox="1">
            <a:spLocks noChangeArrowheads="1"/>
          </p:cNvSpPr>
          <p:nvPr/>
        </p:nvSpPr>
        <p:spPr bwMode="auto">
          <a:xfrm>
            <a:off x="5857875" y="3262313"/>
            <a:ext cx="1841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600" b="0" i="0">
              <a:latin typeface="Times New Roman" pitchFamily="18" charset="0"/>
            </a:endParaRPr>
          </a:p>
        </p:txBody>
      </p:sp>
      <p:sp>
        <p:nvSpPr>
          <p:cNvPr id="34826" name="Line 145"/>
          <p:cNvSpPr>
            <a:spLocks noChangeShapeType="1"/>
          </p:cNvSpPr>
          <p:nvPr/>
        </p:nvSpPr>
        <p:spPr bwMode="auto">
          <a:xfrm flipH="1">
            <a:off x="6122988" y="2049463"/>
            <a:ext cx="1312862" cy="11271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27" name="Line 146"/>
          <p:cNvSpPr>
            <a:spLocks noChangeShapeType="1"/>
          </p:cNvSpPr>
          <p:nvPr/>
        </p:nvSpPr>
        <p:spPr bwMode="auto">
          <a:xfrm flipH="1">
            <a:off x="6121400" y="2206625"/>
            <a:ext cx="1371600" cy="5619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28" name="Line 147"/>
          <p:cNvSpPr>
            <a:spLocks noChangeShapeType="1"/>
          </p:cNvSpPr>
          <p:nvPr/>
        </p:nvSpPr>
        <p:spPr bwMode="auto">
          <a:xfrm flipH="1">
            <a:off x="7132638" y="2451100"/>
            <a:ext cx="461962" cy="4333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29" name="Line 148"/>
          <p:cNvSpPr>
            <a:spLocks noChangeShapeType="1"/>
          </p:cNvSpPr>
          <p:nvPr/>
        </p:nvSpPr>
        <p:spPr bwMode="auto">
          <a:xfrm flipH="1" flipV="1">
            <a:off x="6843713" y="1643063"/>
            <a:ext cx="534987" cy="20161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30" name="Line 149"/>
          <p:cNvSpPr>
            <a:spLocks noChangeShapeType="1"/>
          </p:cNvSpPr>
          <p:nvPr/>
        </p:nvSpPr>
        <p:spPr bwMode="auto">
          <a:xfrm flipV="1">
            <a:off x="8058150" y="1614488"/>
            <a:ext cx="330200" cy="17303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31" name="Line 150"/>
          <p:cNvSpPr>
            <a:spLocks noChangeShapeType="1"/>
          </p:cNvSpPr>
          <p:nvPr/>
        </p:nvSpPr>
        <p:spPr bwMode="auto">
          <a:xfrm>
            <a:off x="8042275" y="2220913"/>
            <a:ext cx="433388" cy="10001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32" name="Line 151"/>
          <p:cNvSpPr>
            <a:spLocks noChangeShapeType="1"/>
          </p:cNvSpPr>
          <p:nvPr/>
        </p:nvSpPr>
        <p:spPr bwMode="auto">
          <a:xfrm flipH="1" flipV="1">
            <a:off x="7551738" y="1484313"/>
            <a:ext cx="114300" cy="17303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4833" name="Text Box 152"/>
          <p:cNvSpPr txBox="1">
            <a:spLocks noChangeArrowheads="1"/>
          </p:cNvSpPr>
          <p:nvPr/>
        </p:nvSpPr>
        <p:spPr bwMode="auto">
          <a:xfrm>
            <a:off x="4467225" y="4973638"/>
            <a:ext cx="3875088" cy="884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1600" b="0" i="0">
                <a:latin typeface="Arial Rounded MT Bold" pitchFamily="34" charset="0"/>
              </a:rPr>
              <a:t>Extrinsic Contrast Ratio</a:t>
            </a:r>
            <a:endParaRPr lang="en-US" altLang="en-US" sz="1200" b="0" i="0">
              <a:latin typeface="Arial Rounded MT Bold" pitchFamily="34" charset="0"/>
            </a:endParaRPr>
          </a:p>
          <a:p>
            <a:pPr>
              <a:spcBef>
                <a:spcPct val="0"/>
              </a:spcBef>
              <a:buClrTx/>
              <a:buSzTx/>
              <a:buFontTx/>
              <a:buNone/>
            </a:pPr>
            <a:r>
              <a:rPr lang="en-US" altLang="en-US" sz="1200" b="0" i="0">
                <a:latin typeface="Arial Rounded MT Bold" pitchFamily="34" charset="0"/>
              </a:rPr>
              <a:t>A reading from a distance, taking into account ambient light and reflections. A good extrinsic contrast ratio is 10 :1.  </a:t>
            </a:r>
          </a:p>
        </p:txBody>
      </p:sp>
      <p:grpSp>
        <p:nvGrpSpPr>
          <p:cNvPr id="34834" name="Group 153"/>
          <p:cNvGrpSpPr>
            <a:grpSpLocks noChangeAspect="1"/>
          </p:cNvGrpSpPr>
          <p:nvPr/>
        </p:nvGrpSpPr>
        <p:grpSpPr bwMode="auto">
          <a:xfrm>
            <a:off x="7451725" y="1719263"/>
            <a:ext cx="590550" cy="942975"/>
            <a:chOff x="1212" y="2165"/>
            <a:chExt cx="372" cy="594"/>
          </a:xfrm>
        </p:grpSpPr>
        <p:sp>
          <p:nvSpPr>
            <p:cNvPr id="34835" name="AutoShape 154"/>
            <p:cNvSpPr>
              <a:spLocks noChangeAspect="1" noChangeArrowheads="1" noTextEdit="1"/>
            </p:cNvSpPr>
            <p:nvPr/>
          </p:nvSpPr>
          <p:spPr bwMode="auto">
            <a:xfrm>
              <a:off x="1212" y="2165"/>
              <a:ext cx="372"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36" name="Freeform 155"/>
            <p:cNvSpPr>
              <a:spLocks/>
            </p:cNvSpPr>
            <p:nvPr/>
          </p:nvSpPr>
          <p:spPr bwMode="auto">
            <a:xfrm>
              <a:off x="1214" y="2167"/>
              <a:ext cx="368" cy="590"/>
            </a:xfrm>
            <a:custGeom>
              <a:avLst/>
              <a:gdLst>
                <a:gd name="T0" fmla="*/ 1 w 368"/>
                <a:gd name="T1" fmla="*/ 199 h 590"/>
                <a:gd name="T2" fmla="*/ 10 w 368"/>
                <a:gd name="T3" fmla="*/ 246 h 590"/>
                <a:gd name="T4" fmla="*/ 32 w 368"/>
                <a:gd name="T5" fmla="*/ 287 h 590"/>
                <a:gd name="T6" fmla="*/ 55 w 368"/>
                <a:gd name="T7" fmla="*/ 318 h 590"/>
                <a:gd name="T8" fmla="*/ 80 w 368"/>
                <a:gd name="T9" fmla="*/ 361 h 590"/>
                <a:gd name="T10" fmla="*/ 87 w 368"/>
                <a:gd name="T11" fmla="*/ 399 h 590"/>
                <a:gd name="T12" fmla="*/ 90 w 368"/>
                <a:gd name="T13" fmla="*/ 421 h 590"/>
                <a:gd name="T14" fmla="*/ 92 w 368"/>
                <a:gd name="T15" fmla="*/ 432 h 590"/>
                <a:gd name="T16" fmla="*/ 93 w 368"/>
                <a:gd name="T17" fmla="*/ 443 h 590"/>
                <a:gd name="T18" fmla="*/ 96 w 368"/>
                <a:gd name="T19" fmla="*/ 450 h 590"/>
                <a:gd name="T20" fmla="*/ 95 w 368"/>
                <a:gd name="T21" fmla="*/ 460 h 590"/>
                <a:gd name="T22" fmla="*/ 94 w 368"/>
                <a:gd name="T23" fmla="*/ 470 h 590"/>
                <a:gd name="T24" fmla="*/ 97 w 368"/>
                <a:gd name="T25" fmla="*/ 480 h 590"/>
                <a:gd name="T26" fmla="*/ 94 w 368"/>
                <a:gd name="T27" fmla="*/ 497 h 590"/>
                <a:gd name="T28" fmla="*/ 97 w 368"/>
                <a:gd name="T29" fmla="*/ 507 h 590"/>
                <a:gd name="T30" fmla="*/ 94 w 368"/>
                <a:gd name="T31" fmla="*/ 521 h 590"/>
                <a:gd name="T32" fmla="*/ 95 w 368"/>
                <a:gd name="T33" fmla="*/ 529 h 590"/>
                <a:gd name="T34" fmla="*/ 103 w 368"/>
                <a:gd name="T35" fmla="*/ 541 h 590"/>
                <a:gd name="T36" fmla="*/ 109 w 368"/>
                <a:gd name="T37" fmla="*/ 549 h 590"/>
                <a:gd name="T38" fmla="*/ 152 w 368"/>
                <a:gd name="T39" fmla="*/ 586 h 590"/>
                <a:gd name="T40" fmla="*/ 166 w 368"/>
                <a:gd name="T41" fmla="*/ 590 h 590"/>
                <a:gd name="T42" fmla="*/ 210 w 368"/>
                <a:gd name="T43" fmla="*/ 590 h 590"/>
                <a:gd name="T44" fmla="*/ 222 w 368"/>
                <a:gd name="T45" fmla="*/ 583 h 590"/>
                <a:gd name="T46" fmla="*/ 264 w 368"/>
                <a:gd name="T47" fmla="*/ 543 h 590"/>
                <a:gd name="T48" fmla="*/ 269 w 368"/>
                <a:gd name="T49" fmla="*/ 529 h 590"/>
                <a:gd name="T50" fmla="*/ 269 w 368"/>
                <a:gd name="T51" fmla="*/ 526 h 590"/>
                <a:gd name="T52" fmla="*/ 274 w 368"/>
                <a:gd name="T53" fmla="*/ 509 h 590"/>
                <a:gd name="T54" fmla="*/ 273 w 368"/>
                <a:gd name="T55" fmla="*/ 501 h 590"/>
                <a:gd name="T56" fmla="*/ 273 w 368"/>
                <a:gd name="T57" fmla="*/ 490 h 590"/>
                <a:gd name="T58" fmla="*/ 274 w 368"/>
                <a:gd name="T59" fmla="*/ 479 h 590"/>
                <a:gd name="T60" fmla="*/ 271 w 368"/>
                <a:gd name="T61" fmla="*/ 469 h 590"/>
                <a:gd name="T62" fmla="*/ 274 w 368"/>
                <a:gd name="T63" fmla="*/ 453 h 590"/>
                <a:gd name="T64" fmla="*/ 273 w 368"/>
                <a:gd name="T65" fmla="*/ 449 h 590"/>
                <a:gd name="T66" fmla="*/ 275 w 368"/>
                <a:gd name="T67" fmla="*/ 442 h 590"/>
                <a:gd name="T68" fmla="*/ 276 w 368"/>
                <a:gd name="T69" fmla="*/ 432 h 590"/>
                <a:gd name="T70" fmla="*/ 278 w 368"/>
                <a:gd name="T71" fmla="*/ 421 h 590"/>
                <a:gd name="T72" fmla="*/ 281 w 368"/>
                <a:gd name="T73" fmla="*/ 399 h 590"/>
                <a:gd name="T74" fmla="*/ 288 w 368"/>
                <a:gd name="T75" fmla="*/ 361 h 590"/>
                <a:gd name="T76" fmla="*/ 312 w 368"/>
                <a:gd name="T77" fmla="*/ 318 h 590"/>
                <a:gd name="T78" fmla="*/ 336 w 368"/>
                <a:gd name="T79" fmla="*/ 287 h 590"/>
                <a:gd name="T80" fmla="*/ 358 w 368"/>
                <a:gd name="T81" fmla="*/ 246 h 590"/>
                <a:gd name="T82" fmla="*/ 367 w 368"/>
                <a:gd name="T83" fmla="*/ 199 h 590"/>
                <a:gd name="T84" fmla="*/ 367 w 368"/>
                <a:gd name="T85" fmla="*/ 165 h 590"/>
                <a:gd name="T86" fmla="*/ 353 w 368"/>
                <a:gd name="T87" fmla="*/ 113 h 590"/>
                <a:gd name="T88" fmla="*/ 326 w 368"/>
                <a:gd name="T89" fmla="*/ 67 h 590"/>
                <a:gd name="T90" fmla="*/ 286 w 368"/>
                <a:gd name="T91" fmla="*/ 32 h 590"/>
                <a:gd name="T92" fmla="*/ 239 w 368"/>
                <a:gd name="T93" fmla="*/ 8 h 590"/>
                <a:gd name="T94" fmla="*/ 184 w 368"/>
                <a:gd name="T95" fmla="*/ 0 h 590"/>
                <a:gd name="T96" fmla="*/ 147 w 368"/>
                <a:gd name="T97" fmla="*/ 4 h 590"/>
                <a:gd name="T98" fmla="*/ 96 w 368"/>
                <a:gd name="T99" fmla="*/ 23 h 590"/>
                <a:gd name="T100" fmla="*/ 54 w 368"/>
                <a:gd name="T101" fmla="*/ 54 h 590"/>
                <a:gd name="T102" fmla="*/ 23 w 368"/>
                <a:gd name="T103" fmla="*/ 96 h 590"/>
                <a:gd name="T104" fmla="*/ 4 w 368"/>
                <a:gd name="T105" fmla="*/ 147 h 590"/>
                <a:gd name="T106" fmla="*/ 0 w 368"/>
                <a:gd name="T107" fmla="*/ 184 h 5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8" h="590">
                  <a:moveTo>
                    <a:pt x="0" y="184"/>
                  </a:moveTo>
                  <a:lnTo>
                    <a:pt x="0" y="184"/>
                  </a:lnTo>
                  <a:lnTo>
                    <a:pt x="1" y="199"/>
                  </a:lnTo>
                  <a:lnTo>
                    <a:pt x="3" y="215"/>
                  </a:lnTo>
                  <a:lnTo>
                    <a:pt x="6" y="230"/>
                  </a:lnTo>
                  <a:lnTo>
                    <a:pt x="10" y="246"/>
                  </a:lnTo>
                  <a:lnTo>
                    <a:pt x="17" y="260"/>
                  </a:lnTo>
                  <a:lnTo>
                    <a:pt x="24" y="274"/>
                  </a:lnTo>
                  <a:lnTo>
                    <a:pt x="32" y="287"/>
                  </a:lnTo>
                  <a:lnTo>
                    <a:pt x="41" y="300"/>
                  </a:lnTo>
                  <a:lnTo>
                    <a:pt x="55" y="318"/>
                  </a:lnTo>
                  <a:lnTo>
                    <a:pt x="66" y="334"/>
                  </a:lnTo>
                  <a:lnTo>
                    <a:pt x="74" y="348"/>
                  </a:lnTo>
                  <a:lnTo>
                    <a:pt x="80" y="361"/>
                  </a:lnTo>
                  <a:lnTo>
                    <a:pt x="84" y="372"/>
                  </a:lnTo>
                  <a:lnTo>
                    <a:pt x="86" y="381"/>
                  </a:lnTo>
                  <a:lnTo>
                    <a:pt x="87" y="399"/>
                  </a:lnTo>
                  <a:lnTo>
                    <a:pt x="89" y="413"/>
                  </a:lnTo>
                  <a:lnTo>
                    <a:pt x="90" y="421"/>
                  </a:lnTo>
                  <a:lnTo>
                    <a:pt x="93" y="428"/>
                  </a:lnTo>
                  <a:lnTo>
                    <a:pt x="92" y="432"/>
                  </a:lnTo>
                  <a:lnTo>
                    <a:pt x="92" y="436"/>
                  </a:lnTo>
                  <a:lnTo>
                    <a:pt x="93" y="443"/>
                  </a:lnTo>
                  <a:lnTo>
                    <a:pt x="96" y="450"/>
                  </a:lnTo>
                  <a:lnTo>
                    <a:pt x="98" y="454"/>
                  </a:lnTo>
                  <a:lnTo>
                    <a:pt x="95" y="460"/>
                  </a:lnTo>
                  <a:lnTo>
                    <a:pt x="94" y="467"/>
                  </a:lnTo>
                  <a:lnTo>
                    <a:pt x="94" y="470"/>
                  </a:lnTo>
                  <a:lnTo>
                    <a:pt x="95" y="475"/>
                  </a:lnTo>
                  <a:lnTo>
                    <a:pt x="97" y="480"/>
                  </a:lnTo>
                  <a:lnTo>
                    <a:pt x="95" y="487"/>
                  </a:lnTo>
                  <a:lnTo>
                    <a:pt x="94" y="494"/>
                  </a:lnTo>
                  <a:lnTo>
                    <a:pt x="94" y="497"/>
                  </a:lnTo>
                  <a:lnTo>
                    <a:pt x="95" y="502"/>
                  </a:lnTo>
                  <a:lnTo>
                    <a:pt x="97" y="507"/>
                  </a:lnTo>
                  <a:lnTo>
                    <a:pt x="95" y="513"/>
                  </a:lnTo>
                  <a:lnTo>
                    <a:pt x="94" y="521"/>
                  </a:lnTo>
                  <a:lnTo>
                    <a:pt x="94" y="524"/>
                  </a:lnTo>
                  <a:lnTo>
                    <a:pt x="95" y="529"/>
                  </a:lnTo>
                  <a:lnTo>
                    <a:pt x="97" y="533"/>
                  </a:lnTo>
                  <a:lnTo>
                    <a:pt x="100" y="537"/>
                  </a:lnTo>
                  <a:lnTo>
                    <a:pt x="103" y="541"/>
                  </a:lnTo>
                  <a:lnTo>
                    <a:pt x="105" y="546"/>
                  </a:lnTo>
                  <a:lnTo>
                    <a:pt x="109" y="549"/>
                  </a:lnTo>
                  <a:lnTo>
                    <a:pt x="149" y="584"/>
                  </a:lnTo>
                  <a:lnTo>
                    <a:pt x="152" y="586"/>
                  </a:lnTo>
                  <a:lnTo>
                    <a:pt x="156" y="588"/>
                  </a:lnTo>
                  <a:lnTo>
                    <a:pt x="161" y="590"/>
                  </a:lnTo>
                  <a:lnTo>
                    <a:pt x="166" y="590"/>
                  </a:lnTo>
                  <a:lnTo>
                    <a:pt x="205" y="590"/>
                  </a:lnTo>
                  <a:lnTo>
                    <a:pt x="210" y="590"/>
                  </a:lnTo>
                  <a:lnTo>
                    <a:pt x="214" y="588"/>
                  </a:lnTo>
                  <a:lnTo>
                    <a:pt x="218" y="586"/>
                  </a:lnTo>
                  <a:lnTo>
                    <a:pt x="222" y="583"/>
                  </a:lnTo>
                  <a:lnTo>
                    <a:pt x="260" y="548"/>
                  </a:lnTo>
                  <a:lnTo>
                    <a:pt x="264" y="543"/>
                  </a:lnTo>
                  <a:lnTo>
                    <a:pt x="267" y="539"/>
                  </a:lnTo>
                  <a:lnTo>
                    <a:pt x="268" y="534"/>
                  </a:lnTo>
                  <a:lnTo>
                    <a:pt x="269" y="529"/>
                  </a:lnTo>
                  <a:lnTo>
                    <a:pt x="269" y="526"/>
                  </a:lnTo>
                  <a:lnTo>
                    <a:pt x="272" y="518"/>
                  </a:lnTo>
                  <a:lnTo>
                    <a:pt x="273" y="513"/>
                  </a:lnTo>
                  <a:lnTo>
                    <a:pt x="274" y="509"/>
                  </a:lnTo>
                  <a:lnTo>
                    <a:pt x="274" y="505"/>
                  </a:lnTo>
                  <a:lnTo>
                    <a:pt x="273" y="501"/>
                  </a:lnTo>
                  <a:lnTo>
                    <a:pt x="271" y="496"/>
                  </a:lnTo>
                  <a:lnTo>
                    <a:pt x="273" y="490"/>
                  </a:lnTo>
                  <a:lnTo>
                    <a:pt x="274" y="482"/>
                  </a:lnTo>
                  <a:lnTo>
                    <a:pt x="274" y="479"/>
                  </a:lnTo>
                  <a:lnTo>
                    <a:pt x="273" y="474"/>
                  </a:lnTo>
                  <a:lnTo>
                    <a:pt x="271" y="469"/>
                  </a:lnTo>
                  <a:lnTo>
                    <a:pt x="273" y="463"/>
                  </a:lnTo>
                  <a:lnTo>
                    <a:pt x="274" y="456"/>
                  </a:lnTo>
                  <a:lnTo>
                    <a:pt x="274" y="453"/>
                  </a:lnTo>
                  <a:lnTo>
                    <a:pt x="273" y="449"/>
                  </a:lnTo>
                  <a:lnTo>
                    <a:pt x="273" y="448"/>
                  </a:lnTo>
                  <a:lnTo>
                    <a:pt x="275" y="442"/>
                  </a:lnTo>
                  <a:lnTo>
                    <a:pt x="276" y="436"/>
                  </a:lnTo>
                  <a:lnTo>
                    <a:pt x="276" y="432"/>
                  </a:lnTo>
                  <a:lnTo>
                    <a:pt x="275" y="428"/>
                  </a:lnTo>
                  <a:lnTo>
                    <a:pt x="278" y="421"/>
                  </a:lnTo>
                  <a:lnTo>
                    <a:pt x="279" y="413"/>
                  </a:lnTo>
                  <a:lnTo>
                    <a:pt x="281" y="399"/>
                  </a:lnTo>
                  <a:lnTo>
                    <a:pt x="282" y="381"/>
                  </a:lnTo>
                  <a:lnTo>
                    <a:pt x="284" y="372"/>
                  </a:lnTo>
                  <a:lnTo>
                    <a:pt x="288" y="361"/>
                  </a:lnTo>
                  <a:lnTo>
                    <a:pt x="294" y="348"/>
                  </a:lnTo>
                  <a:lnTo>
                    <a:pt x="302" y="334"/>
                  </a:lnTo>
                  <a:lnTo>
                    <a:pt x="312" y="318"/>
                  </a:lnTo>
                  <a:lnTo>
                    <a:pt x="327" y="300"/>
                  </a:lnTo>
                  <a:lnTo>
                    <a:pt x="336" y="287"/>
                  </a:lnTo>
                  <a:lnTo>
                    <a:pt x="344" y="274"/>
                  </a:lnTo>
                  <a:lnTo>
                    <a:pt x="351" y="260"/>
                  </a:lnTo>
                  <a:lnTo>
                    <a:pt x="358" y="246"/>
                  </a:lnTo>
                  <a:lnTo>
                    <a:pt x="362" y="230"/>
                  </a:lnTo>
                  <a:lnTo>
                    <a:pt x="365" y="215"/>
                  </a:lnTo>
                  <a:lnTo>
                    <a:pt x="367" y="199"/>
                  </a:lnTo>
                  <a:lnTo>
                    <a:pt x="368" y="184"/>
                  </a:lnTo>
                  <a:lnTo>
                    <a:pt x="367" y="165"/>
                  </a:lnTo>
                  <a:lnTo>
                    <a:pt x="364" y="147"/>
                  </a:lnTo>
                  <a:lnTo>
                    <a:pt x="360" y="129"/>
                  </a:lnTo>
                  <a:lnTo>
                    <a:pt x="353" y="113"/>
                  </a:lnTo>
                  <a:lnTo>
                    <a:pt x="345" y="96"/>
                  </a:lnTo>
                  <a:lnTo>
                    <a:pt x="337" y="82"/>
                  </a:lnTo>
                  <a:lnTo>
                    <a:pt x="326" y="67"/>
                  </a:lnTo>
                  <a:lnTo>
                    <a:pt x="314" y="54"/>
                  </a:lnTo>
                  <a:lnTo>
                    <a:pt x="301" y="42"/>
                  </a:lnTo>
                  <a:lnTo>
                    <a:pt x="286" y="32"/>
                  </a:lnTo>
                  <a:lnTo>
                    <a:pt x="272" y="23"/>
                  </a:lnTo>
                  <a:lnTo>
                    <a:pt x="255" y="15"/>
                  </a:lnTo>
                  <a:lnTo>
                    <a:pt x="239" y="8"/>
                  </a:lnTo>
                  <a:lnTo>
                    <a:pt x="221" y="4"/>
                  </a:lnTo>
                  <a:lnTo>
                    <a:pt x="203" y="1"/>
                  </a:lnTo>
                  <a:lnTo>
                    <a:pt x="184" y="0"/>
                  </a:lnTo>
                  <a:lnTo>
                    <a:pt x="165" y="1"/>
                  </a:lnTo>
                  <a:lnTo>
                    <a:pt x="147" y="4"/>
                  </a:lnTo>
                  <a:lnTo>
                    <a:pt x="129" y="8"/>
                  </a:lnTo>
                  <a:lnTo>
                    <a:pt x="113" y="15"/>
                  </a:lnTo>
                  <a:lnTo>
                    <a:pt x="96" y="23"/>
                  </a:lnTo>
                  <a:lnTo>
                    <a:pt x="82" y="32"/>
                  </a:lnTo>
                  <a:lnTo>
                    <a:pt x="67" y="42"/>
                  </a:lnTo>
                  <a:lnTo>
                    <a:pt x="54" y="54"/>
                  </a:lnTo>
                  <a:lnTo>
                    <a:pt x="42" y="67"/>
                  </a:lnTo>
                  <a:lnTo>
                    <a:pt x="31" y="82"/>
                  </a:lnTo>
                  <a:lnTo>
                    <a:pt x="23" y="96"/>
                  </a:lnTo>
                  <a:lnTo>
                    <a:pt x="15" y="113"/>
                  </a:lnTo>
                  <a:lnTo>
                    <a:pt x="8" y="129"/>
                  </a:lnTo>
                  <a:lnTo>
                    <a:pt x="4" y="147"/>
                  </a:lnTo>
                  <a:lnTo>
                    <a:pt x="1" y="165"/>
                  </a:lnTo>
                  <a:lnTo>
                    <a:pt x="0" y="184"/>
                  </a:lnTo>
                  <a:close/>
                </a:path>
              </a:pathLst>
            </a:custGeom>
            <a:solidFill>
              <a:srgbClr val="8DD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7" name="Freeform 156"/>
            <p:cNvSpPr>
              <a:spLocks/>
            </p:cNvSpPr>
            <p:nvPr/>
          </p:nvSpPr>
          <p:spPr bwMode="auto">
            <a:xfrm>
              <a:off x="1226" y="2179"/>
              <a:ext cx="344" cy="566"/>
            </a:xfrm>
            <a:custGeom>
              <a:avLst/>
              <a:gdLst>
                <a:gd name="T0" fmla="*/ 2 w 344"/>
                <a:gd name="T1" fmla="*/ 186 h 566"/>
                <a:gd name="T2" fmla="*/ 11 w 344"/>
                <a:gd name="T3" fmla="*/ 230 h 566"/>
                <a:gd name="T4" fmla="*/ 30 w 344"/>
                <a:gd name="T5" fmla="*/ 268 h 566"/>
                <a:gd name="T6" fmla="*/ 54 w 344"/>
                <a:gd name="T7" fmla="*/ 299 h 566"/>
                <a:gd name="T8" fmla="*/ 80 w 344"/>
                <a:gd name="T9" fmla="*/ 345 h 566"/>
                <a:gd name="T10" fmla="*/ 87 w 344"/>
                <a:gd name="T11" fmla="*/ 386 h 566"/>
                <a:gd name="T12" fmla="*/ 89 w 344"/>
                <a:gd name="T13" fmla="*/ 401 h 566"/>
                <a:gd name="T14" fmla="*/ 96 w 344"/>
                <a:gd name="T15" fmla="*/ 416 h 566"/>
                <a:gd name="T16" fmla="*/ 92 w 344"/>
                <a:gd name="T17" fmla="*/ 419 h 566"/>
                <a:gd name="T18" fmla="*/ 92 w 344"/>
                <a:gd name="T19" fmla="*/ 428 h 566"/>
                <a:gd name="T20" fmla="*/ 100 w 344"/>
                <a:gd name="T21" fmla="*/ 440 h 566"/>
                <a:gd name="T22" fmla="*/ 100 w 344"/>
                <a:gd name="T23" fmla="*/ 444 h 566"/>
                <a:gd name="T24" fmla="*/ 95 w 344"/>
                <a:gd name="T25" fmla="*/ 455 h 566"/>
                <a:gd name="T26" fmla="*/ 97 w 344"/>
                <a:gd name="T27" fmla="*/ 462 h 566"/>
                <a:gd name="T28" fmla="*/ 100 w 344"/>
                <a:gd name="T29" fmla="*/ 469 h 566"/>
                <a:gd name="T30" fmla="*/ 96 w 344"/>
                <a:gd name="T31" fmla="*/ 479 h 566"/>
                <a:gd name="T32" fmla="*/ 95 w 344"/>
                <a:gd name="T33" fmla="*/ 484 h 566"/>
                <a:gd name="T34" fmla="*/ 100 w 344"/>
                <a:gd name="T35" fmla="*/ 493 h 566"/>
                <a:gd name="T36" fmla="*/ 97 w 344"/>
                <a:gd name="T37" fmla="*/ 503 h 566"/>
                <a:gd name="T38" fmla="*/ 95 w 344"/>
                <a:gd name="T39" fmla="*/ 511 h 566"/>
                <a:gd name="T40" fmla="*/ 97 w 344"/>
                <a:gd name="T41" fmla="*/ 517 h 566"/>
                <a:gd name="T42" fmla="*/ 103 w 344"/>
                <a:gd name="T43" fmla="*/ 525 h 566"/>
                <a:gd name="T44" fmla="*/ 145 w 344"/>
                <a:gd name="T45" fmla="*/ 562 h 566"/>
                <a:gd name="T46" fmla="*/ 193 w 344"/>
                <a:gd name="T47" fmla="*/ 566 h 566"/>
                <a:gd name="T48" fmla="*/ 202 w 344"/>
                <a:gd name="T49" fmla="*/ 561 h 566"/>
                <a:gd name="T50" fmla="*/ 243 w 344"/>
                <a:gd name="T51" fmla="*/ 522 h 566"/>
                <a:gd name="T52" fmla="*/ 244 w 344"/>
                <a:gd name="T53" fmla="*/ 509 h 566"/>
                <a:gd name="T54" fmla="*/ 248 w 344"/>
                <a:gd name="T55" fmla="*/ 500 h 566"/>
                <a:gd name="T56" fmla="*/ 250 w 344"/>
                <a:gd name="T57" fmla="*/ 495 h 566"/>
                <a:gd name="T58" fmla="*/ 244 w 344"/>
                <a:gd name="T59" fmla="*/ 485 h 566"/>
                <a:gd name="T60" fmla="*/ 247 w 344"/>
                <a:gd name="T61" fmla="*/ 477 h 566"/>
                <a:gd name="T62" fmla="*/ 250 w 344"/>
                <a:gd name="T63" fmla="*/ 468 h 566"/>
                <a:gd name="T64" fmla="*/ 244 w 344"/>
                <a:gd name="T65" fmla="*/ 458 h 566"/>
                <a:gd name="T66" fmla="*/ 244 w 344"/>
                <a:gd name="T67" fmla="*/ 456 h 566"/>
                <a:gd name="T68" fmla="*/ 250 w 344"/>
                <a:gd name="T69" fmla="*/ 444 h 566"/>
                <a:gd name="T70" fmla="*/ 248 w 344"/>
                <a:gd name="T71" fmla="*/ 438 h 566"/>
                <a:gd name="T72" fmla="*/ 250 w 344"/>
                <a:gd name="T73" fmla="*/ 431 h 566"/>
                <a:gd name="T74" fmla="*/ 252 w 344"/>
                <a:gd name="T75" fmla="*/ 427 h 566"/>
                <a:gd name="T76" fmla="*/ 252 w 344"/>
                <a:gd name="T77" fmla="*/ 420 h 566"/>
                <a:gd name="T78" fmla="*/ 248 w 344"/>
                <a:gd name="T79" fmla="*/ 416 h 566"/>
                <a:gd name="T80" fmla="*/ 255 w 344"/>
                <a:gd name="T81" fmla="*/ 401 h 566"/>
                <a:gd name="T82" fmla="*/ 257 w 344"/>
                <a:gd name="T83" fmla="*/ 386 h 566"/>
                <a:gd name="T84" fmla="*/ 264 w 344"/>
                <a:gd name="T85" fmla="*/ 345 h 566"/>
                <a:gd name="T86" fmla="*/ 290 w 344"/>
                <a:gd name="T87" fmla="*/ 299 h 566"/>
                <a:gd name="T88" fmla="*/ 314 w 344"/>
                <a:gd name="T89" fmla="*/ 268 h 566"/>
                <a:gd name="T90" fmla="*/ 333 w 344"/>
                <a:gd name="T91" fmla="*/ 230 h 566"/>
                <a:gd name="T92" fmla="*/ 343 w 344"/>
                <a:gd name="T93" fmla="*/ 186 h 566"/>
                <a:gd name="T94" fmla="*/ 343 w 344"/>
                <a:gd name="T95" fmla="*/ 154 h 566"/>
                <a:gd name="T96" fmla="*/ 330 w 344"/>
                <a:gd name="T97" fmla="*/ 106 h 566"/>
                <a:gd name="T98" fmla="*/ 304 w 344"/>
                <a:gd name="T99" fmla="*/ 63 h 566"/>
                <a:gd name="T100" fmla="*/ 268 w 344"/>
                <a:gd name="T101" fmla="*/ 30 h 566"/>
                <a:gd name="T102" fmla="*/ 223 w 344"/>
                <a:gd name="T103" fmla="*/ 9 h 566"/>
                <a:gd name="T104" fmla="*/ 172 w 344"/>
                <a:gd name="T105" fmla="*/ 0 h 566"/>
                <a:gd name="T106" fmla="*/ 138 w 344"/>
                <a:gd name="T107" fmla="*/ 5 h 566"/>
                <a:gd name="T108" fmla="*/ 90 w 344"/>
                <a:gd name="T109" fmla="*/ 21 h 566"/>
                <a:gd name="T110" fmla="*/ 51 w 344"/>
                <a:gd name="T111" fmla="*/ 51 h 566"/>
                <a:gd name="T112" fmla="*/ 21 w 344"/>
                <a:gd name="T113" fmla="*/ 90 h 566"/>
                <a:gd name="T114" fmla="*/ 4 w 344"/>
                <a:gd name="T115" fmla="*/ 138 h 566"/>
                <a:gd name="T116" fmla="*/ 0 w 344"/>
                <a:gd name="T117" fmla="*/ 172 h 5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44" h="566">
                  <a:moveTo>
                    <a:pt x="0" y="172"/>
                  </a:moveTo>
                  <a:lnTo>
                    <a:pt x="0" y="172"/>
                  </a:lnTo>
                  <a:lnTo>
                    <a:pt x="2" y="186"/>
                  </a:lnTo>
                  <a:lnTo>
                    <a:pt x="3" y="201"/>
                  </a:lnTo>
                  <a:lnTo>
                    <a:pt x="6" y="215"/>
                  </a:lnTo>
                  <a:lnTo>
                    <a:pt x="11" y="230"/>
                  </a:lnTo>
                  <a:lnTo>
                    <a:pt x="16" y="243"/>
                  </a:lnTo>
                  <a:lnTo>
                    <a:pt x="22" y="256"/>
                  </a:lnTo>
                  <a:lnTo>
                    <a:pt x="30" y="268"/>
                  </a:lnTo>
                  <a:lnTo>
                    <a:pt x="39" y="280"/>
                  </a:lnTo>
                  <a:lnTo>
                    <a:pt x="54" y="299"/>
                  </a:lnTo>
                  <a:lnTo>
                    <a:pt x="66" y="317"/>
                  </a:lnTo>
                  <a:lnTo>
                    <a:pt x="74" y="332"/>
                  </a:lnTo>
                  <a:lnTo>
                    <a:pt x="80" y="345"/>
                  </a:lnTo>
                  <a:lnTo>
                    <a:pt x="83" y="357"/>
                  </a:lnTo>
                  <a:lnTo>
                    <a:pt x="85" y="368"/>
                  </a:lnTo>
                  <a:lnTo>
                    <a:pt x="87" y="386"/>
                  </a:lnTo>
                  <a:lnTo>
                    <a:pt x="88" y="393"/>
                  </a:lnTo>
                  <a:lnTo>
                    <a:pt x="89" y="401"/>
                  </a:lnTo>
                  <a:lnTo>
                    <a:pt x="91" y="409"/>
                  </a:lnTo>
                  <a:lnTo>
                    <a:pt x="96" y="416"/>
                  </a:lnTo>
                  <a:lnTo>
                    <a:pt x="93" y="417"/>
                  </a:lnTo>
                  <a:lnTo>
                    <a:pt x="92" y="419"/>
                  </a:lnTo>
                  <a:lnTo>
                    <a:pt x="92" y="424"/>
                  </a:lnTo>
                  <a:lnTo>
                    <a:pt x="92" y="428"/>
                  </a:lnTo>
                  <a:lnTo>
                    <a:pt x="95" y="431"/>
                  </a:lnTo>
                  <a:lnTo>
                    <a:pt x="100" y="440"/>
                  </a:lnTo>
                  <a:lnTo>
                    <a:pt x="100" y="444"/>
                  </a:lnTo>
                  <a:lnTo>
                    <a:pt x="97" y="449"/>
                  </a:lnTo>
                  <a:lnTo>
                    <a:pt x="96" y="452"/>
                  </a:lnTo>
                  <a:lnTo>
                    <a:pt x="95" y="455"/>
                  </a:lnTo>
                  <a:lnTo>
                    <a:pt x="95" y="457"/>
                  </a:lnTo>
                  <a:lnTo>
                    <a:pt x="97" y="462"/>
                  </a:lnTo>
                  <a:lnTo>
                    <a:pt x="100" y="467"/>
                  </a:lnTo>
                  <a:lnTo>
                    <a:pt x="100" y="469"/>
                  </a:lnTo>
                  <a:lnTo>
                    <a:pt x="97" y="476"/>
                  </a:lnTo>
                  <a:lnTo>
                    <a:pt x="96" y="479"/>
                  </a:lnTo>
                  <a:lnTo>
                    <a:pt x="95" y="482"/>
                  </a:lnTo>
                  <a:lnTo>
                    <a:pt x="95" y="484"/>
                  </a:lnTo>
                  <a:lnTo>
                    <a:pt x="97" y="489"/>
                  </a:lnTo>
                  <a:lnTo>
                    <a:pt x="100" y="493"/>
                  </a:lnTo>
                  <a:lnTo>
                    <a:pt x="100" y="496"/>
                  </a:lnTo>
                  <a:lnTo>
                    <a:pt x="97" y="503"/>
                  </a:lnTo>
                  <a:lnTo>
                    <a:pt x="96" y="506"/>
                  </a:lnTo>
                  <a:lnTo>
                    <a:pt x="95" y="509"/>
                  </a:lnTo>
                  <a:lnTo>
                    <a:pt x="95" y="511"/>
                  </a:lnTo>
                  <a:lnTo>
                    <a:pt x="96" y="514"/>
                  </a:lnTo>
                  <a:lnTo>
                    <a:pt x="97" y="517"/>
                  </a:lnTo>
                  <a:lnTo>
                    <a:pt x="101" y="522"/>
                  </a:lnTo>
                  <a:lnTo>
                    <a:pt x="103" y="525"/>
                  </a:lnTo>
                  <a:lnTo>
                    <a:pt x="105" y="527"/>
                  </a:lnTo>
                  <a:lnTo>
                    <a:pt x="145" y="562"/>
                  </a:lnTo>
                  <a:lnTo>
                    <a:pt x="149" y="565"/>
                  </a:lnTo>
                  <a:lnTo>
                    <a:pt x="154" y="566"/>
                  </a:lnTo>
                  <a:lnTo>
                    <a:pt x="193" y="566"/>
                  </a:lnTo>
                  <a:lnTo>
                    <a:pt x="198" y="565"/>
                  </a:lnTo>
                  <a:lnTo>
                    <a:pt x="202" y="561"/>
                  </a:lnTo>
                  <a:lnTo>
                    <a:pt x="239" y="527"/>
                  </a:lnTo>
                  <a:lnTo>
                    <a:pt x="243" y="522"/>
                  </a:lnTo>
                  <a:lnTo>
                    <a:pt x="244" y="517"/>
                  </a:lnTo>
                  <a:lnTo>
                    <a:pt x="244" y="509"/>
                  </a:lnTo>
                  <a:lnTo>
                    <a:pt x="247" y="504"/>
                  </a:lnTo>
                  <a:lnTo>
                    <a:pt x="248" y="500"/>
                  </a:lnTo>
                  <a:lnTo>
                    <a:pt x="250" y="497"/>
                  </a:lnTo>
                  <a:lnTo>
                    <a:pt x="250" y="495"/>
                  </a:lnTo>
                  <a:lnTo>
                    <a:pt x="247" y="490"/>
                  </a:lnTo>
                  <a:lnTo>
                    <a:pt x="244" y="485"/>
                  </a:lnTo>
                  <a:lnTo>
                    <a:pt x="244" y="482"/>
                  </a:lnTo>
                  <a:lnTo>
                    <a:pt x="247" y="477"/>
                  </a:lnTo>
                  <a:lnTo>
                    <a:pt x="248" y="474"/>
                  </a:lnTo>
                  <a:lnTo>
                    <a:pt x="250" y="470"/>
                  </a:lnTo>
                  <a:lnTo>
                    <a:pt x="250" y="468"/>
                  </a:lnTo>
                  <a:lnTo>
                    <a:pt x="247" y="463"/>
                  </a:lnTo>
                  <a:lnTo>
                    <a:pt x="244" y="458"/>
                  </a:lnTo>
                  <a:lnTo>
                    <a:pt x="244" y="456"/>
                  </a:lnTo>
                  <a:lnTo>
                    <a:pt x="247" y="450"/>
                  </a:lnTo>
                  <a:lnTo>
                    <a:pt x="248" y="447"/>
                  </a:lnTo>
                  <a:lnTo>
                    <a:pt x="250" y="444"/>
                  </a:lnTo>
                  <a:lnTo>
                    <a:pt x="250" y="442"/>
                  </a:lnTo>
                  <a:lnTo>
                    <a:pt x="248" y="438"/>
                  </a:lnTo>
                  <a:lnTo>
                    <a:pt x="247" y="435"/>
                  </a:lnTo>
                  <a:lnTo>
                    <a:pt x="250" y="431"/>
                  </a:lnTo>
                  <a:lnTo>
                    <a:pt x="252" y="427"/>
                  </a:lnTo>
                  <a:lnTo>
                    <a:pt x="252" y="424"/>
                  </a:lnTo>
                  <a:lnTo>
                    <a:pt x="252" y="420"/>
                  </a:lnTo>
                  <a:lnTo>
                    <a:pt x="251" y="418"/>
                  </a:lnTo>
                  <a:lnTo>
                    <a:pt x="248" y="416"/>
                  </a:lnTo>
                  <a:lnTo>
                    <a:pt x="253" y="409"/>
                  </a:lnTo>
                  <a:lnTo>
                    <a:pt x="255" y="401"/>
                  </a:lnTo>
                  <a:lnTo>
                    <a:pt x="256" y="393"/>
                  </a:lnTo>
                  <a:lnTo>
                    <a:pt x="257" y="386"/>
                  </a:lnTo>
                  <a:lnTo>
                    <a:pt x="259" y="368"/>
                  </a:lnTo>
                  <a:lnTo>
                    <a:pt x="261" y="357"/>
                  </a:lnTo>
                  <a:lnTo>
                    <a:pt x="264" y="345"/>
                  </a:lnTo>
                  <a:lnTo>
                    <a:pt x="270" y="332"/>
                  </a:lnTo>
                  <a:lnTo>
                    <a:pt x="278" y="317"/>
                  </a:lnTo>
                  <a:lnTo>
                    <a:pt x="290" y="299"/>
                  </a:lnTo>
                  <a:lnTo>
                    <a:pt x="305" y="280"/>
                  </a:lnTo>
                  <a:lnTo>
                    <a:pt x="314" y="268"/>
                  </a:lnTo>
                  <a:lnTo>
                    <a:pt x="322" y="256"/>
                  </a:lnTo>
                  <a:lnTo>
                    <a:pt x="328" y="243"/>
                  </a:lnTo>
                  <a:lnTo>
                    <a:pt x="333" y="230"/>
                  </a:lnTo>
                  <a:lnTo>
                    <a:pt x="338" y="215"/>
                  </a:lnTo>
                  <a:lnTo>
                    <a:pt x="341" y="201"/>
                  </a:lnTo>
                  <a:lnTo>
                    <a:pt x="343" y="186"/>
                  </a:lnTo>
                  <a:lnTo>
                    <a:pt x="344" y="172"/>
                  </a:lnTo>
                  <a:lnTo>
                    <a:pt x="343" y="154"/>
                  </a:lnTo>
                  <a:lnTo>
                    <a:pt x="340" y="138"/>
                  </a:lnTo>
                  <a:lnTo>
                    <a:pt x="336" y="121"/>
                  </a:lnTo>
                  <a:lnTo>
                    <a:pt x="330" y="106"/>
                  </a:lnTo>
                  <a:lnTo>
                    <a:pt x="323" y="90"/>
                  </a:lnTo>
                  <a:lnTo>
                    <a:pt x="315" y="76"/>
                  </a:lnTo>
                  <a:lnTo>
                    <a:pt x="304" y="63"/>
                  </a:lnTo>
                  <a:lnTo>
                    <a:pt x="293" y="51"/>
                  </a:lnTo>
                  <a:lnTo>
                    <a:pt x="282" y="40"/>
                  </a:lnTo>
                  <a:lnTo>
                    <a:pt x="268" y="30"/>
                  </a:lnTo>
                  <a:lnTo>
                    <a:pt x="254" y="21"/>
                  </a:lnTo>
                  <a:lnTo>
                    <a:pt x="239" y="14"/>
                  </a:lnTo>
                  <a:lnTo>
                    <a:pt x="223" y="9"/>
                  </a:lnTo>
                  <a:lnTo>
                    <a:pt x="206" y="5"/>
                  </a:lnTo>
                  <a:lnTo>
                    <a:pt x="190" y="1"/>
                  </a:lnTo>
                  <a:lnTo>
                    <a:pt x="172" y="0"/>
                  </a:lnTo>
                  <a:lnTo>
                    <a:pt x="154" y="1"/>
                  </a:lnTo>
                  <a:lnTo>
                    <a:pt x="138" y="5"/>
                  </a:lnTo>
                  <a:lnTo>
                    <a:pt x="121" y="9"/>
                  </a:lnTo>
                  <a:lnTo>
                    <a:pt x="105" y="14"/>
                  </a:lnTo>
                  <a:lnTo>
                    <a:pt x="90" y="21"/>
                  </a:lnTo>
                  <a:lnTo>
                    <a:pt x="76" y="30"/>
                  </a:lnTo>
                  <a:lnTo>
                    <a:pt x="62" y="40"/>
                  </a:lnTo>
                  <a:lnTo>
                    <a:pt x="51" y="51"/>
                  </a:lnTo>
                  <a:lnTo>
                    <a:pt x="40" y="63"/>
                  </a:lnTo>
                  <a:lnTo>
                    <a:pt x="29" y="76"/>
                  </a:lnTo>
                  <a:lnTo>
                    <a:pt x="21" y="90"/>
                  </a:lnTo>
                  <a:lnTo>
                    <a:pt x="14" y="106"/>
                  </a:lnTo>
                  <a:lnTo>
                    <a:pt x="8" y="121"/>
                  </a:lnTo>
                  <a:lnTo>
                    <a:pt x="4" y="138"/>
                  </a:lnTo>
                  <a:lnTo>
                    <a:pt x="2" y="154"/>
                  </a:lnTo>
                  <a:lnTo>
                    <a:pt x="0" y="1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8" name="Freeform 157"/>
            <p:cNvSpPr>
              <a:spLocks/>
            </p:cNvSpPr>
            <p:nvPr/>
          </p:nvSpPr>
          <p:spPr bwMode="auto">
            <a:xfrm>
              <a:off x="1237" y="2190"/>
              <a:ext cx="322" cy="409"/>
            </a:xfrm>
            <a:custGeom>
              <a:avLst/>
              <a:gdLst>
                <a:gd name="T0" fmla="*/ 218 w 322"/>
                <a:gd name="T1" fmla="*/ 409 h 409"/>
                <a:gd name="T2" fmla="*/ 228 w 322"/>
                <a:gd name="T3" fmla="*/ 401 h 409"/>
                <a:gd name="T4" fmla="*/ 233 w 322"/>
                <a:gd name="T5" fmla="*/ 390 h 409"/>
                <a:gd name="T6" fmla="*/ 236 w 322"/>
                <a:gd name="T7" fmla="*/ 362 h 409"/>
                <a:gd name="T8" fmla="*/ 240 w 322"/>
                <a:gd name="T9" fmla="*/ 345 h 409"/>
                <a:gd name="T10" fmla="*/ 247 w 322"/>
                <a:gd name="T11" fmla="*/ 322 h 409"/>
                <a:gd name="T12" fmla="*/ 262 w 322"/>
                <a:gd name="T13" fmla="*/ 295 h 409"/>
                <a:gd name="T14" fmla="*/ 286 w 322"/>
                <a:gd name="T15" fmla="*/ 262 h 409"/>
                <a:gd name="T16" fmla="*/ 294 w 322"/>
                <a:gd name="T17" fmla="*/ 252 h 409"/>
                <a:gd name="T18" fmla="*/ 308 w 322"/>
                <a:gd name="T19" fmla="*/ 228 h 409"/>
                <a:gd name="T20" fmla="*/ 317 w 322"/>
                <a:gd name="T21" fmla="*/ 202 h 409"/>
                <a:gd name="T22" fmla="*/ 321 w 322"/>
                <a:gd name="T23" fmla="*/ 175 h 409"/>
                <a:gd name="T24" fmla="*/ 322 w 322"/>
                <a:gd name="T25" fmla="*/ 161 h 409"/>
                <a:gd name="T26" fmla="*/ 319 w 322"/>
                <a:gd name="T27" fmla="*/ 129 h 409"/>
                <a:gd name="T28" fmla="*/ 310 w 322"/>
                <a:gd name="T29" fmla="*/ 98 h 409"/>
                <a:gd name="T30" fmla="*/ 294 w 322"/>
                <a:gd name="T31" fmla="*/ 71 h 409"/>
                <a:gd name="T32" fmla="*/ 275 w 322"/>
                <a:gd name="T33" fmla="*/ 47 h 409"/>
                <a:gd name="T34" fmla="*/ 251 w 322"/>
                <a:gd name="T35" fmla="*/ 28 h 409"/>
                <a:gd name="T36" fmla="*/ 224 w 322"/>
                <a:gd name="T37" fmla="*/ 12 h 409"/>
                <a:gd name="T38" fmla="*/ 193 w 322"/>
                <a:gd name="T39" fmla="*/ 3 h 409"/>
                <a:gd name="T40" fmla="*/ 161 w 322"/>
                <a:gd name="T41" fmla="*/ 0 h 409"/>
                <a:gd name="T42" fmla="*/ 144 w 322"/>
                <a:gd name="T43" fmla="*/ 1 h 409"/>
                <a:gd name="T44" fmla="*/ 113 w 322"/>
                <a:gd name="T45" fmla="*/ 7 h 409"/>
                <a:gd name="T46" fmla="*/ 85 w 322"/>
                <a:gd name="T47" fmla="*/ 19 h 409"/>
                <a:gd name="T48" fmla="*/ 59 w 322"/>
                <a:gd name="T49" fmla="*/ 37 h 409"/>
                <a:gd name="T50" fmla="*/ 37 w 322"/>
                <a:gd name="T51" fmla="*/ 59 h 409"/>
                <a:gd name="T52" fmla="*/ 19 w 322"/>
                <a:gd name="T53" fmla="*/ 85 h 409"/>
                <a:gd name="T54" fmla="*/ 7 w 322"/>
                <a:gd name="T55" fmla="*/ 113 h 409"/>
                <a:gd name="T56" fmla="*/ 1 w 322"/>
                <a:gd name="T57" fmla="*/ 144 h 409"/>
                <a:gd name="T58" fmla="*/ 0 w 322"/>
                <a:gd name="T59" fmla="*/ 161 h 409"/>
                <a:gd name="T60" fmla="*/ 2 w 322"/>
                <a:gd name="T61" fmla="*/ 189 h 409"/>
                <a:gd name="T62" fmla="*/ 9 w 322"/>
                <a:gd name="T63" fmla="*/ 216 h 409"/>
                <a:gd name="T64" fmla="*/ 20 w 322"/>
                <a:gd name="T65" fmla="*/ 240 h 409"/>
                <a:gd name="T66" fmla="*/ 36 w 322"/>
                <a:gd name="T67" fmla="*/ 262 h 409"/>
                <a:gd name="T68" fmla="*/ 49 w 322"/>
                <a:gd name="T69" fmla="*/ 280 h 409"/>
                <a:gd name="T70" fmla="*/ 69 w 322"/>
                <a:gd name="T71" fmla="*/ 310 h 409"/>
                <a:gd name="T72" fmla="*/ 79 w 322"/>
                <a:gd name="T73" fmla="*/ 334 h 409"/>
                <a:gd name="T74" fmla="*/ 85 w 322"/>
                <a:gd name="T75" fmla="*/ 354 h 409"/>
                <a:gd name="T76" fmla="*/ 87 w 322"/>
                <a:gd name="T77" fmla="*/ 378 h 409"/>
                <a:gd name="T78" fmla="*/ 91 w 322"/>
                <a:gd name="T79" fmla="*/ 395 h 409"/>
                <a:gd name="T80" fmla="*/ 98 w 322"/>
                <a:gd name="T81" fmla="*/ 405 h 409"/>
                <a:gd name="T82" fmla="*/ 218 w 322"/>
                <a:gd name="T83" fmla="*/ 409 h 4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22" h="409">
                  <a:moveTo>
                    <a:pt x="218" y="409"/>
                  </a:moveTo>
                  <a:lnTo>
                    <a:pt x="218" y="409"/>
                  </a:lnTo>
                  <a:lnTo>
                    <a:pt x="224" y="405"/>
                  </a:lnTo>
                  <a:lnTo>
                    <a:pt x="228" y="401"/>
                  </a:lnTo>
                  <a:lnTo>
                    <a:pt x="231" y="395"/>
                  </a:lnTo>
                  <a:lnTo>
                    <a:pt x="233" y="390"/>
                  </a:lnTo>
                  <a:lnTo>
                    <a:pt x="235" y="378"/>
                  </a:lnTo>
                  <a:lnTo>
                    <a:pt x="236" y="362"/>
                  </a:lnTo>
                  <a:lnTo>
                    <a:pt x="237" y="354"/>
                  </a:lnTo>
                  <a:lnTo>
                    <a:pt x="240" y="345"/>
                  </a:lnTo>
                  <a:lnTo>
                    <a:pt x="243" y="334"/>
                  </a:lnTo>
                  <a:lnTo>
                    <a:pt x="247" y="322"/>
                  </a:lnTo>
                  <a:lnTo>
                    <a:pt x="253" y="310"/>
                  </a:lnTo>
                  <a:lnTo>
                    <a:pt x="262" y="295"/>
                  </a:lnTo>
                  <a:lnTo>
                    <a:pt x="273" y="280"/>
                  </a:lnTo>
                  <a:lnTo>
                    <a:pt x="286" y="262"/>
                  </a:lnTo>
                  <a:lnTo>
                    <a:pt x="294" y="252"/>
                  </a:lnTo>
                  <a:lnTo>
                    <a:pt x="302" y="240"/>
                  </a:lnTo>
                  <a:lnTo>
                    <a:pt x="308" y="228"/>
                  </a:lnTo>
                  <a:lnTo>
                    <a:pt x="313" y="216"/>
                  </a:lnTo>
                  <a:lnTo>
                    <a:pt x="317" y="202"/>
                  </a:lnTo>
                  <a:lnTo>
                    <a:pt x="320" y="189"/>
                  </a:lnTo>
                  <a:lnTo>
                    <a:pt x="321" y="175"/>
                  </a:lnTo>
                  <a:lnTo>
                    <a:pt x="322" y="161"/>
                  </a:lnTo>
                  <a:lnTo>
                    <a:pt x="321" y="144"/>
                  </a:lnTo>
                  <a:lnTo>
                    <a:pt x="319" y="129"/>
                  </a:lnTo>
                  <a:lnTo>
                    <a:pt x="315" y="113"/>
                  </a:lnTo>
                  <a:lnTo>
                    <a:pt x="310" y="98"/>
                  </a:lnTo>
                  <a:lnTo>
                    <a:pt x="303" y="85"/>
                  </a:lnTo>
                  <a:lnTo>
                    <a:pt x="294" y="71"/>
                  </a:lnTo>
                  <a:lnTo>
                    <a:pt x="285" y="59"/>
                  </a:lnTo>
                  <a:lnTo>
                    <a:pt x="275" y="47"/>
                  </a:lnTo>
                  <a:lnTo>
                    <a:pt x="263" y="37"/>
                  </a:lnTo>
                  <a:lnTo>
                    <a:pt x="251" y="28"/>
                  </a:lnTo>
                  <a:lnTo>
                    <a:pt x="237" y="19"/>
                  </a:lnTo>
                  <a:lnTo>
                    <a:pt x="224" y="12"/>
                  </a:lnTo>
                  <a:lnTo>
                    <a:pt x="209" y="7"/>
                  </a:lnTo>
                  <a:lnTo>
                    <a:pt x="193" y="3"/>
                  </a:lnTo>
                  <a:lnTo>
                    <a:pt x="178" y="1"/>
                  </a:lnTo>
                  <a:lnTo>
                    <a:pt x="161" y="0"/>
                  </a:lnTo>
                  <a:lnTo>
                    <a:pt x="144" y="1"/>
                  </a:lnTo>
                  <a:lnTo>
                    <a:pt x="129" y="3"/>
                  </a:lnTo>
                  <a:lnTo>
                    <a:pt x="113" y="7"/>
                  </a:lnTo>
                  <a:lnTo>
                    <a:pt x="98" y="12"/>
                  </a:lnTo>
                  <a:lnTo>
                    <a:pt x="85" y="19"/>
                  </a:lnTo>
                  <a:lnTo>
                    <a:pt x="71" y="28"/>
                  </a:lnTo>
                  <a:lnTo>
                    <a:pt x="59" y="37"/>
                  </a:lnTo>
                  <a:lnTo>
                    <a:pt x="47" y="47"/>
                  </a:lnTo>
                  <a:lnTo>
                    <a:pt x="37" y="59"/>
                  </a:lnTo>
                  <a:lnTo>
                    <a:pt x="28" y="71"/>
                  </a:lnTo>
                  <a:lnTo>
                    <a:pt x="19" y="85"/>
                  </a:lnTo>
                  <a:lnTo>
                    <a:pt x="12" y="98"/>
                  </a:lnTo>
                  <a:lnTo>
                    <a:pt x="7" y="113"/>
                  </a:lnTo>
                  <a:lnTo>
                    <a:pt x="3" y="129"/>
                  </a:lnTo>
                  <a:lnTo>
                    <a:pt x="1" y="144"/>
                  </a:lnTo>
                  <a:lnTo>
                    <a:pt x="0" y="161"/>
                  </a:lnTo>
                  <a:lnTo>
                    <a:pt x="1" y="175"/>
                  </a:lnTo>
                  <a:lnTo>
                    <a:pt x="2" y="189"/>
                  </a:lnTo>
                  <a:lnTo>
                    <a:pt x="5" y="202"/>
                  </a:lnTo>
                  <a:lnTo>
                    <a:pt x="9" y="216"/>
                  </a:lnTo>
                  <a:lnTo>
                    <a:pt x="14" y="228"/>
                  </a:lnTo>
                  <a:lnTo>
                    <a:pt x="20" y="240"/>
                  </a:lnTo>
                  <a:lnTo>
                    <a:pt x="28" y="252"/>
                  </a:lnTo>
                  <a:lnTo>
                    <a:pt x="36" y="262"/>
                  </a:lnTo>
                  <a:lnTo>
                    <a:pt x="49" y="280"/>
                  </a:lnTo>
                  <a:lnTo>
                    <a:pt x="60" y="295"/>
                  </a:lnTo>
                  <a:lnTo>
                    <a:pt x="69" y="310"/>
                  </a:lnTo>
                  <a:lnTo>
                    <a:pt x="75" y="322"/>
                  </a:lnTo>
                  <a:lnTo>
                    <a:pt x="79" y="334"/>
                  </a:lnTo>
                  <a:lnTo>
                    <a:pt x="82" y="345"/>
                  </a:lnTo>
                  <a:lnTo>
                    <a:pt x="85" y="354"/>
                  </a:lnTo>
                  <a:lnTo>
                    <a:pt x="86" y="362"/>
                  </a:lnTo>
                  <a:lnTo>
                    <a:pt x="87" y="378"/>
                  </a:lnTo>
                  <a:lnTo>
                    <a:pt x="89" y="390"/>
                  </a:lnTo>
                  <a:lnTo>
                    <a:pt x="91" y="395"/>
                  </a:lnTo>
                  <a:lnTo>
                    <a:pt x="94" y="401"/>
                  </a:lnTo>
                  <a:lnTo>
                    <a:pt x="98" y="405"/>
                  </a:lnTo>
                  <a:lnTo>
                    <a:pt x="104" y="409"/>
                  </a:lnTo>
                  <a:lnTo>
                    <a:pt x="218" y="4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9" name="Freeform 158"/>
            <p:cNvSpPr>
              <a:spLocks/>
            </p:cNvSpPr>
            <p:nvPr/>
          </p:nvSpPr>
          <p:spPr bwMode="auto">
            <a:xfrm>
              <a:off x="1237" y="2190"/>
              <a:ext cx="322" cy="409"/>
            </a:xfrm>
            <a:custGeom>
              <a:avLst/>
              <a:gdLst>
                <a:gd name="T0" fmla="*/ 218 w 322"/>
                <a:gd name="T1" fmla="*/ 409 h 409"/>
                <a:gd name="T2" fmla="*/ 228 w 322"/>
                <a:gd name="T3" fmla="*/ 401 h 409"/>
                <a:gd name="T4" fmla="*/ 233 w 322"/>
                <a:gd name="T5" fmla="*/ 390 h 409"/>
                <a:gd name="T6" fmla="*/ 236 w 322"/>
                <a:gd name="T7" fmla="*/ 362 h 409"/>
                <a:gd name="T8" fmla="*/ 240 w 322"/>
                <a:gd name="T9" fmla="*/ 345 h 409"/>
                <a:gd name="T10" fmla="*/ 247 w 322"/>
                <a:gd name="T11" fmla="*/ 322 h 409"/>
                <a:gd name="T12" fmla="*/ 262 w 322"/>
                <a:gd name="T13" fmla="*/ 295 h 409"/>
                <a:gd name="T14" fmla="*/ 286 w 322"/>
                <a:gd name="T15" fmla="*/ 262 h 409"/>
                <a:gd name="T16" fmla="*/ 294 w 322"/>
                <a:gd name="T17" fmla="*/ 252 h 409"/>
                <a:gd name="T18" fmla="*/ 308 w 322"/>
                <a:gd name="T19" fmla="*/ 228 h 409"/>
                <a:gd name="T20" fmla="*/ 317 w 322"/>
                <a:gd name="T21" fmla="*/ 202 h 409"/>
                <a:gd name="T22" fmla="*/ 321 w 322"/>
                <a:gd name="T23" fmla="*/ 175 h 409"/>
                <a:gd name="T24" fmla="*/ 322 w 322"/>
                <a:gd name="T25" fmla="*/ 161 h 409"/>
                <a:gd name="T26" fmla="*/ 319 w 322"/>
                <a:gd name="T27" fmla="*/ 129 h 409"/>
                <a:gd name="T28" fmla="*/ 310 w 322"/>
                <a:gd name="T29" fmla="*/ 98 h 409"/>
                <a:gd name="T30" fmla="*/ 294 w 322"/>
                <a:gd name="T31" fmla="*/ 71 h 409"/>
                <a:gd name="T32" fmla="*/ 275 w 322"/>
                <a:gd name="T33" fmla="*/ 47 h 409"/>
                <a:gd name="T34" fmla="*/ 251 w 322"/>
                <a:gd name="T35" fmla="*/ 28 h 409"/>
                <a:gd name="T36" fmla="*/ 224 w 322"/>
                <a:gd name="T37" fmla="*/ 12 h 409"/>
                <a:gd name="T38" fmla="*/ 193 w 322"/>
                <a:gd name="T39" fmla="*/ 3 h 409"/>
                <a:gd name="T40" fmla="*/ 161 w 322"/>
                <a:gd name="T41" fmla="*/ 0 h 409"/>
                <a:gd name="T42" fmla="*/ 144 w 322"/>
                <a:gd name="T43" fmla="*/ 1 h 409"/>
                <a:gd name="T44" fmla="*/ 113 w 322"/>
                <a:gd name="T45" fmla="*/ 7 h 409"/>
                <a:gd name="T46" fmla="*/ 85 w 322"/>
                <a:gd name="T47" fmla="*/ 19 h 409"/>
                <a:gd name="T48" fmla="*/ 59 w 322"/>
                <a:gd name="T49" fmla="*/ 37 h 409"/>
                <a:gd name="T50" fmla="*/ 37 w 322"/>
                <a:gd name="T51" fmla="*/ 59 h 409"/>
                <a:gd name="T52" fmla="*/ 19 w 322"/>
                <a:gd name="T53" fmla="*/ 85 h 409"/>
                <a:gd name="T54" fmla="*/ 7 w 322"/>
                <a:gd name="T55" fmla="*/ 113 h 409"/>
                <a:gd name="T56" fmla="*/ 1 w 322"/>
                <a:gd name="T57" fmla="*/ 144 h 409"/>
                <a:gd name="T58" fmla="*/ 0 w 322"/>
                <a:gd name="T59" fmla="*/ 161 h 409"/>
                <a:gd name="T60" fmla="*/ 2 w 322"/>
                <a:gd name="T61" fmla="*/ 189 h 409"/>
                <a:gd name="T62" fmla="*/ 9 w 322"/>
                <a:gd name="T63" fmla="*/ 216 h 409"/>
                <a:gd name="T64" fmla="*/ 20 w 322"/>
                <a:gd name="T65" fmla="*/ 240 h 409"/>
                <a:gd name="T66" fmla="*/ 36 w 322"/>
                <a:gd name="T67" fmla="*/ 262 h 409"/>
                <a:gd name="T68" fmla="*/ 49 w 322"/>
                <a:gd name="T69" fmla="*/ 280 h 409"/>
                <a:gd name="T70" fmla="*/ 69 w 322"/>
                <a:gd name="T71" fmla="*/ 310 h 409"/>
                <a:gd name="T72" fmla="*/ 79 w 322"/>
                <a:gd name="T73" fmla="*/ 334 h 409"/>
                <a:gd name="T74" fmla="*/ 85 w 322"/>
                <a:gd name="T75" fmla="*/ 354 h 409"/>
                <a:gd name="T76" fmla="*/ 87 w 322"/>
                <a:gd name="T77" fmla="*/ 378 h 409"/>
                <a:gd name="T78" fmla="*/ 91 w 322"/>
                <a:gd name="T79" fmla="*/ 395 h 409"/>
                <a:gd name="T80" fmla="*/ 98 w 322"/>
                <a:gd name="T81" fmla="*/ 405 h 4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22" h="409">
                  <a:moveTo>
                    <a:pt x="218" y="409"/>
                  </a:moveTo>
                  <a:lnTo>
                    <a:pt x="218" y="409"/>
                  </a:lnTo>
                  <a:lnTo>
                    <a:pt x="224" y="405"/>
                  </a:lnTo>
                  <a:lnTo>
                    <a:pt x="228" y="401"/>
                  </a:lnTo>
                  <a:lnTo>
                    <a:pt x="231" y="395"/>
                  </a:lnTo>
                  <a:lnTo>
                    <a:pt x="233" y="390"/>
                  </a:lnTo>
                  <a:lnTo>
                    <a:pt x="235" y="378"/>
                  </a:lnTo>
                  <a:lnTo>
                    <a:pt x="236" y="362"/>
                  </a:lnTo>
                  <a:lnTo>
                    <a:pt x="237" y="354"/>
                  </a:lnTo>
                  <a:lnTo>
                    <a:pt x="240" y="345"/>
                  </a:lnTo>
                  <a:lnTo>
                    <a:pt x="243" y="334"/>
                  </a:lnTo>
                  <a:lnTo>
                    <a:pt x="247" y="322"/>
                  </a:lnTo>
                  <a:lnTo>
                    <a:pt x="253" y="310"/>
                  </a:lnTo>
                  <a:lnTo>
                    <a:pt x="262" y="295"/>
                  </a:lnTo>
                  <a:lnTo>
                    <a:pt x="273" y="280"/>
                  </a:lnTo>
                  <a:lnTo>
                    <a:pt x="286" y="262"/>
                  </a:lnTo>
                  <a:lnTo>
                    <a:pt x="294" y="252"/>
                  </a:lnTo>
                  <a:lnTo>
                    <a:pt x="302" y="240"/>
                  </a:lnTo>
                  <a:lnTo>
                    <a:pt x="308" y="228"/>
                  </a:lnTo>
                  <a:lnTo>
                    <a:pt x="313" y="216"/>
                  </a:lnTo>
                  <a:lnTo>
                    <a:pt x="317" y="202"/>
                  </a:lnTo>
                  <a:lnTo>
                    <a:pt x="320" y="189"/>
                  </a:lnTo>
                  <a:lnTo>
                    <a:pt x="321" y="175"/>
                  </a:lnTo>
                  <a:lnTo>
                    <a:pt x="322" y="161"/>
                  </a:lnTo>
                  <a:lnTo>
                    <a:pt x="321" y="144"/>
                  </a:lnTo>
                  <a:lnTo>
                    <a:pt x="319" y="129"/>
                  </a:lnTo>
                  <a:lnTo>
                    <a:pt x="315" y="113"/>
                  </a:lnTo>
                  <a:lnTo>
                    <a:pt x="310" y="98"/>
                  </a:lnTo>
                  <a:lnTo>
                    <a:pt x="303" y="85"/>
                  </a:lnTo>
                  <a:lnTo>
                    <a:pt x="294" y="71"/>
                  </a:lnTo>
                  <a:lnTo>
                    <a:pt x="285" y="59"/>
                  </a:lnTo>
                  <a:lnTo>
                    <a:pt x="275" y="47"/>
                  </a:lnTo>
                  <a:lnTo>
                    <a:pt x="263" y="37"/>
                  </a:lnTo>
                  <a:lnTo>
                    <a:pt x="251" y="28"/>
                  </a:lnTo>
                  <a:lnTo>
                    <a:pt x="237" y="19"/>
                  </a:lnTo>
                  <a:lnTo>
                    <a:pt x="224" y="12"/>
                  </a:lnTo>
                  <a:lnTo>
                    <a:pt x="209" y="7"/>
                  </a:lnTo>
                  <a:lnTo>
                    <a:pt x="193" y="3"/>
                  </a:lnTo>
                  <a:lnTo>
                    <a:pt x="178" y="1"/>
                  </a:lnTo>
                  <a:lnTo>
                    <a:pt x="161" y="0"/>
                  </a:lnTo>
                  <a:lnTo>
                    <a:pt x="144" y="1"/>
                  </a:lnTo>
                  <a:lnTo>
                    <a:pt x="129" y="3"/>
                  </a:lnTo>
                  <a:lnTo>
                    <a:pt x="113" y="7"/>
                  </a:lnTo>
                  <a:lnTo>
                    <a:pt x="98" y="12"/>
                  </a:lnTo>
                  <a:lnTo>
                    <a:pt x="85" y="19"/>
                  </a:lnTo>
                  <a:lnTo>
                    <a:pt x="71" y="28"/>
                  </a:lnTo>
                  <a:lnTo>
                    <a:pt x="59" y="37"/>
                  </a:lnTo>
                  <a:lnTo>
                    <a:pt x="47" y="47"/>
                  </a:lnTo>
                  <a:lnTo>
                    <a:pt x="37" y="59"/>
                  </a:lnTo>
                  <a:lnTo>
                    <a:pt x="28" y="71"/>
                  </a:lnTo>
                  <a:lnTo>
                    <a:pt x="19" y="85"/>
                  </a:lnTo>
                  <a:lnTo>
                    <a:pt x="12" y="98"/>
                  </a:lnTo>
                  <a:lnTo>
                    <a:pt x="7" y="113"/>
                  </a:lnTo>
                  <a:lnTo>
                    <a:pt x="3" y="129"/>
                  </a:lnTo>
                  <a:lnTo>
                    <a:pt x="1" y="144"/>
                  </a:lnTo>
                  <a:lnTo>
                    <a:pt x="0" y="161"/>
                  </a:lnTo>
                  <a:lnTo>
                    <a:pt x="1" y="175"/>
                  </a:lnTo>
                  <a:lnTo>
                    <a:pt x="2" y="189"/>
                  </a:lnTo>
                  <a:lnTo>
                    <a:pt x="5" y="202"/>
                  </a:lnTo>
                  <a:lnTo>
                    <a:pt x="9" y="216"/>
                  </a:lnTo>
                  <a:lnTo>
                    <a:pt x="14" y="228"/>
                  </a:lnTo>
                  <a:lnTo>
                    <a:pt x="20" y="240"/>
                  </a:lnTo>
                  <a:lnTo>
                    <a:pt x="28" y="252"/>
                  </a:lnTo>
                  <a:lnTo>
                    <a:pt x="36" y="262"/>
                  </a:lnTo>
                  <a:lnTo>
                    <a:pt x="49" y="280"/>
                  </a:lnTo>
                  <a:lnTo>
                    <a:pt x="60" y="295"/>
                  </a:lnTo>
                  <a:lnTo>
                    <a:pt x="69" y="310"/>
                  </a:lnTo>
                  <a:lnTo>
                    <a:pt x="75" y="322"/>
                  </a:lnTo>
                  <a:lnTo>
                    <a:pt x="79" y="334"/>
                  </a:lnTo>
                  <a:lnTo>
                    <a:pt x="82" y="345"/>
                  </a:lnTo>
                  <a:lnTo>
                    <a:pt x="85" y="354"/>
                  </a:lnTo>
                  <a:lnTo>
                    <a:pt x="86" y="362"/>
                  </a:lnTo>
                  <a:lnTo>
                    <a:pt x="87" y="378"/>
                  </a:lnTo>
                  <a:lnTo>
                    <a:pt x="89" y="390"/>
                  </a:lnTo>
                  <a:lnTo>
                    <a:pt x="91" y="395"/>
                  </a:lnTo>
                  <a:lnTo>
                    <a:pt x="94" y="401"/>
                  </a:lnTo>
                  <a:lnTo>
                    <a:pt x="98" y="405"/>
                  </a:lnTo>
                  <a:lnTo>
                    <a:pt x="104" y="4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0" name="Freeform 159"/>
            <p:cNvSpPr>
              <a:spLocks/>
            </p:cNvSpPr>
            <p:nvPr/>
          </p:nvSpPr>
          <p:spPr bwMode="auto">
            <a:xfrm>
              <a:off x="1237" y="2201"/>
              <a:ext cx="322" cy="398"/>
            </a:xfrm>
            <a:custGeom>
              <a:avLst/>
              <a:gdLst>
                <a:gd name="T0" fmla="*/ 218 w 322"/>
                <a:gd name="T1" fmla="*/ 398 h 398"/>
                <a:gd name="T2" fmla="*/ 228 w 322"/>
                <a:gd name="T3" fmla="*/ 390 h 398"/>
                <a:gd name="T4" fmla="*/ 233 w 322"/>
                <a:gd name="T5" fmla="*/ 379 h 398"/>
                <a:gd name="T6" fmla="*/ 236 w 322"/>
                <a:gd name="T7" fmla="*/ 353 h 398"/>
                <a:gd name="T8" fmla="*/ 240 w 322"/>
                <a:gd name="T9" fmla="*/ 336 h 398"/>
                <a:gd name="T10" fmla="*/ 247 w 322"/>
                <a:gd name="T11" fmla="*/ 314 h 398"/>
                <a:gd name="T12" fmla="*/ 262 w 322"/>
                <a:gd name="T13" fmla="*/ 287 h 398"/>
                <a:gd name="T14" fmla="*/ 286 w 322"/>
                <a:gd name="T15" fmla="*/ 255 h 398"/>
                <a:gd name="T16" fmla="*/ 294 w 322"/>
                <a:gd name="T17" fmla="*/ 245 h 398"/>
                <a:gd name="T18" fmla="*/ 308 w 322"/>
                <a:gd name="T19" fmla="*/ 222 h 398"/>
                <a:gd name="T20" fmla="*/ 317 w 322"/>
                <a:gd name="T21" fmla="*/ 197 h 398"/>
                <a:gd name="T22" fmla="*/ 321 w 322"/>
                <a:gd name="T23" fmla="*/ 171 h 398"/>
                <a:gd name="T24" fmla="*/ 322 w 322"/>
                <a:gd name="T25" fmla="*/ 157 h 398"/>
                <a:gd name="T26" fmla="*/ 319 w 322"/>
                <a:gd name="T27" fmla="*/ 125 h 398"/>
                <a:gd name="T28" fmla="*/ 310 w 322"/>
                <a:gd name="T29" fmla="*/ 96 h 398"/>
                <a:gd name="T30" fmla="*/ 294 w 322"/>
                <a:gd name="T31" fmla="*/ 69 h 398"/>
                <a:gd name="T32" fmla="*/ 275 w 322"/>
                <a:gd name="T33" fmla="*/ 46 h 398"/>
                <a:gd name="T34" fmla="*/ 251 w 322"/>
                <a:gd name="T35" fmla="*/ 27 h 398"/>
                <a:gd name="T36" fmla="*/ 224 w 322"/>
                <a:gd name="T37" fmla="*/ 13 h 398"/>
                <a:gd name="T38" fmla="*/ 193 w 322"/>
                <a:gd name="T39" fmla="*/ 3 h 398"/>
                <a:gd name="T40" fmla="*/ 161 w 322"/>
                <a:gd name="T41" fmla="*/ 0 h 398"/>
                <a:gd name="T42" fmla="*/ 144 w 322"/>
                <a:gd name="T43" fmla="*/ 1 h 398"/>
                <a:gd name="T44" fmla="*/ 113 w 322"/>
                <a:gd name="T45" fmla="*/ 7 h 398"/>
                <a:gd name="T46" fmla="*/ 85 w 322"/>
                <a:gd name="T47" fmla="*/ 19 h 398"/>
                <a:gd name="T48" fmla="*/ 59 w 322"/>
                <a:gd name="T49" fmla="*/ 36 h 398"/>
                <a:gd name="T50" fmla="*/ 37 w 322"/>
                <a:gd name="T51" fmla="*/ 57 h 398"/>
                <a:gd name="T52" fmla="*/ 19 w 322"/>
                <a:gd name="T53" fmla="*/ 82 h 398"/>
                <a:gd name="T54" fmla="*/ 7 w 322"/>
                <a:gd name="T55" fmla="*/ 111 h 398"/>
                <a:gd name="T56" fmla="*/ 1 w 322"/>
                <a:gd name="T57" fmla="*/ 141 h 398"/>
                <a:gd name="T58" fmla="*/ 0 w 322"/>
                <a:gd name="T59" fmla="*/ 157 h 398"/>
                <a:gd name="T60" fmla="*/ 2 w 322"/>
                <a:gd name="T61" fmla="*/ 184 h 398"/>
                <a:gd name="T62" fmla="*/ 9 w 322"/>
                <a:gd name="T63" fmla="*/ 210 h 398"/>
                <a:gd name="T64" fmla="*/ 20 w 322"/>
                <a:gd name="T65" fmla="*/ 234 h 398"/>
                <a:gd name="T66" fmla="*/ 36 w 322"/>
                <a:gd name="T67" fmla="*/ 255 h 398"/>
                <a:gd name="T68" fmla="*/ 49 w 322"/>
                <a:gd name="T69" fmla="*/ 272 h 398"/>
                <a:gd name="T70" fmla="*/ 69 w 322"/>
                <a:gd name="T71" fmla="*/ 301 h 398"/>
                <a:gd name="T72" fmla="*/ 79 w 322"/>
                <a:gd name="T73" fmla="*/ 326 h 398"/>
                <a:gd name="T74" fmla="*/ 85 w 322"/>
                <a:gd name="T75" fmla="*/ 345 h 398"/>
                <a:gd name="T76" fmla="*/ 87 w 322"/>
                <a:gd name="T77" fmla="*/ 368 h 398"/>
                <a:gd name="T78" fmla="*/ 91 w 322"/>
                <a:gd name="T79" fmla="*/ 384 h 398"/>
                <a:gd name="T80" fmla="*/ 98 w 322"/>
                <a:gd name="T81" fmla="*/ 394 h 398"/>
                <a:gd name="T82" fmla="*/ 218 w 322"/>
                <a:gd name="T83" fmla="*/ 398 h 3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22" h="398">
                  <a:moveTo>
                    <a:pt x="218" y="398"/>
                  </a:moveTo>
                  <a:lnTo>
                    <a:pt x="218" y="398"/>
                  </a:lnTo>
                  <a:lnTo>
                    <a:pt x="224" y="394"/>
                  </a:lnTo>
                  <a:lnTo>
                    <a:pt x="228" y="390"/>
                  </a:lnTo>
                  <a:lnTo>
                    <a:pt x="231" y="384"/>
                  </a:lnTo>
                  <a:lnTo>
                    <a:pt x="233" y="379"/>
                  </a:lnTo>
                  <a:lnTo>
                    <a:pt x="235" y="368"/>
                  </a:lnTo>
                  <a:lnTo>
                    <a:pt x="236" y="353"/>
                  </a:lnTo>
                  <a:lnTo>
                    <a:pt x="237" y="345"/>
                  </a:lnTo>
                  <a:lnTo>
                    <a:pt x="240" y="336"/>
                  </a:lnTo>
                  <a:lnTo>
                    <a:pt x="243" y="326"/>
                  </a:lnTo>
                  <a:lnTo>
                    <a:pt x="247" y="314"/>
                  </a:lnTo>
                  <a:lnTo>
                    <a:pt x="253" y="301"/>
                  </a:lnTo>
                  <a:lnTo>
                    <a:pt x="262" y="287"/>
                  </a:lnTo>
                  <a:lnTo>
                    <a:pt x="273" y="272"/>
                  </a:lnTo>
                  <a:lnTo>
                    <a:pt x="286" y="255"/>
                  </a:lnTo>
                  <a:lnTo>
                    <a:pt x="294" y="245"/>
                  </a:lnTo>
                  <a:lnTo>
                    <a:pt x="302" y="234"/>
                  </a:lnTo>
                  <a:lnTo>
                    <a:pt x="308" y="222"/>
                  </a:lnTo>
                  <a:lnTo>
                    <a:pt x="313" y="210"/>
                  </a:lnTo>
                  <a:lnTo>
                    <a:pt x="317" y="197"/>
                  </a:lnTo>
                  <a:lnTo>
                    <a:pt x="320" y="184"/>
                  </a:lnTo>
                  <a:lnTo>
                    <a:pt x="321" y="171"/>
                  </a:lnTo>
                  <a:lnTo>
                    <a:pt x="322" y="157"/>
                  </a:lnTo>
                  <a:lnTo>
                    <a:pt x="321" y="141"/>
                  </a:lnTo>
                  <a:lnTo>
                    <a:pt x="319" y="125"/>
                  </a:lnTo>
                  <a:lnTo>
                    <a:pt x="315" y="111"/>
                  </a:lnTo>
                  <a:lnTo>
                    <a:pt x="310" y="96"/>
                  </a:lnTo>
                  <a:lnTo>
                    <a:pt x="303" y="82"/>
                  </a:lnTo>
                  <a:lnTo>
                    <a:pt x="294" y="69"/>
                  </a:lnTo>
                  <a:lnTo>
                    <a:pt x="285" y="57"/>
                  </a:lnTo>
                  <a:lnTo>
                    <a:pt x="275" y="46"/>
                  </a:lnTo>
                  <a:lnTo>
                    <a:pt x="263" y="36"/>
                  </a:lnTo>
                  <a:lnTo>
                    <a:pt x="251" y="27"/>
                  </a:lnTo>
                  <a:lnTo>
                    <a:pt x="237" y="19"/>
                  </a:lnTo>
                  <a:lnTo>
                    <a:pt x="224" y="13"/>
                  </a:lnTo>
                  <a:lnTo>
                    <a:pt x="209" y="7"/>
                  </a:lnTo>
                  <a:lnTo>
                    <a:pt x="193" y="3"/>
                  </a:lnTo>
                  <a:lnTo>
                    <a:pt x="178" y="1"/>
                  </a:lnTo>
                  <a:lnTo>
                    <a:pt x="161" y="0"/>
                  </a:lnTo>
                  <a:lnTo>
                    <a:pt x="144" y="1"/>
                  </a:lnTo>
                  <a:lnTo>
                    <a:pt x="129" y="3"/>
                  </a:lnTo>
                  <a:lnTo>
                    <a:pt x="113" y="7"/>
                  </a:lnTo>
                  <a:lnTo>
                    <a:pt x="98" y="13"/>
                  </a:lnTo>
                  <a:lnTo>
                    <a:pt x="85" y="19"/>
                  </a:lnTo>
                  <a:lnTo>
                    <a:pt x="71" y="27"/>
                  </a:lnTo>
                  <a:lnTo>
                    <a:pt x="59" y="36"/>
                  </a:lnTo>
                  <a:lnTo>
                    <a:pt x="47" y="46"/>
                  </a:lnTo>
                  <a:lnTo>
                    <a:pt x="37" y="57"/>
                  </a:lnTo>
                  <a:lnTo>
                    <a:pt x="28" y="69"/>
                  </a:lnTo>
                  <a:lnTo>
                    <a:pt x="19" y="82"/>
                  </a:lnTo>
                  <a:lnTo>
                    <a:pt x="12" y="96"/>
                  </a:lnTo>
                  <a:lnTo>
                    <a:pt x="7" y="111"/>
                  </a:lnTo>
                  <a:lnTo>
                    <a:pt x="3" y="125"/>
                  </a:lnTo>
                  <a:lnTo>
                    <a:pt x="1" y="141"/>
                  </a:lnTo>
                  <a:lnTo>
                    <a:pt x="0" y="157"/>
                  </a:lnTo>
                  <a:lnTo>
                    <a:pt x="1" y="171"/>
                  </a:lnTo>
                  <a:lnTo>
                    <a:pt x="2" y="184"/>
                  </a:lnTo>
                  <a:lnTo>
                    <a:pt x="5" y="197"/>
                  </a:lnTo>
                  <a:lnTo>
                    <a:pt x="9" y="210"/>
                  </a:lnTo>
                  <a:lnTo>
                    <a:pt x="14" y="222"/>
                  </a:lnTo>
                  <a:lnTo>
                    <a:pt x="20" y="234"/>
                  </a:lnTo>
                  <a:lnTo>
                    <a:pt x="28" y="245"/>
                  </a:lnTo>
                  <a:lnTo>
                    <a:pt x="36" y="255"/>
                  </a:lnTo>
                  <a:lnTo>
                    <a:pt x="49" y="272"/>
                  </a:lnTo>
                  <a:lnTo>
                    <a:pt x="60" y="287"/>
                  </a:lnTo>
                  <a:lnTo>
                    <a:pt x="69" y="301"/>
                  </a:lnTo>
                  <a:lnTo>
                    <a:pt x="75" y="314"/>
                  </a:lnTo>
                  <a:lnTo>
                    <a:pt x="79" y="326"/>
                  </a:lnTo>
                  <a:lnTo>
                    <a:pt x="82" y="336"/>
                  </a:lnTo>
                  <a:lnTo>
                    <a:pt x="85" y="345"/>
                  </a:lnTo>
                  <a:lnTo>
                    <a:pt x="86" y="353"/>
                  </a:lnTo>
                  <a:lnTo>
                    <a:pt x="87" y="368"/>
                  </a:lnTo>
                  <a:lnTo>
                    <a:pt x="89" y="379"/>
                  </a:lnTo>
                  <a:lnTo>
                    <a:pt x="91" y="384"/>
                  </a:lnTo>
                  <a:lnTo>
                    <a:pt x="94" y="390"/>
                  </a:lnTo>
                  <a:lnTo>
                    <a:pt x="98" y="394"/>
                  </a:lnTo>
                  <a:lnTo>
                    <a:pt x="104" y="398"/>
                  </a:lnTo>
                  <a:lnTo>
                    <a:pt x="218" y="398"/>
                  </a:lnTo>
                  <a:close/>
                </a:path>
              </a:pathLst>
            </a:custGeom>
            <a:solidFill>
              <a:srgbClr val="FFE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1" name="Freeform 160"/>
            <p:cNvSpPr>
              <a:spLocks/>
            </p:cNvSpPr>
            <p:nvPr/>
          </p:nvSpPr>
          <p:spPr bwMode="auto">
            <a:xfrm>
              <a:off x="1329" y="2599"/>
              <a:ext cx="138" cy="135"/>
            </a:xfrm>
            <a:custGeom>
              <a:avLst/>
              <a:gdLst>
                <a:gd name="T0" fmla="*/ 138 w 138"/>
                <a:gd name="T1" fmla="*/ 4 h 135"/>
                <a:gd name="T2" fmla="*/ 138 w 138"/>
                <a:gd name="T3" fmla="*/ 2 h 135"/>
                <a:gd name="T4" fmla="*/ 135 w 138"/>
                <a:gd name="T5" fmla="*/ 0 h 135"/>
                <a:gd name="T6" fmla="*/ 3 w 138"/>
                <a:gd name="T7" fmla="*/ 0 h 135"/>
                <a:gd name="T8" fmla="*/ 0 w 138"/>
                <a:gd name="T9" fmla="*/ 2 h 135"/>
                <a:gd name="T10" fmla="*/ 0 w 138"/>
                <a:gd name="T11" fmla="*/ 4 h 135"/>
                <a:gd name="T12" fmla="*/ 0 w 138"/>
                <a:gd name="T13" fmla="*/ 6 h 135"/>
                <a:gd name="T14" fmla="*/ 7 w 138"/>
                <a:gd name="T15" fmla="*/ 16 h 135"/>
                <a:gd name="T16" fmla="*/ 7 w 138"/>
                <a:gd name="T17" fmla="*/ 28 h 135"/>
                <a:gd name="T18" fmla="*/ 5 w 138"/>
                <a:gd name="T19" fmla="*/ 29 h 135"/>
                <a:gd name="T20" fmla="*/ 2 w 138"/>
                <a:gd name="T21" fmla="*/ 33 h 135"/>
                <a:gd name="T22" fmla="*/ 2 w 138"/>
                <a:gd name="T23" fmla="*/ 36 h 135"/>
                <a:gd name="T24" fmla="*/ 7 w 138"/>
                <a:gd name="T25" fmla="*/ 43 h 135"/>
                <a:gd name="T26" fmla="*/ 7 w 138"/>
                <a:gd name="T27" fmla="*/ 54 h 135"/>
                <a:gd name="T28" fmla="*/ 5 w 138"/>
                <a:gd name="T29" fmla="*/ 56 h 135"/>
                <a:gd name="T30" fmla="*/ 2 w 138"/>
                <a:gd name="T31" fmla="*/ 60 h 135"/>
                <a:gd name="T32" fmla="*/ 2 w 138"/>
                <a:gd name="T33" fmla="*/ 63 h 135"/>
                <a:gd name="T34" fmla="*/ 7 w 138"/>
                <a:gd name="T35" fmla="*/ 70 h 135"/>
                <a:gd name="T36" fmla="*/ 7 w 138"/>
                <a:gd name="T37" fmla="*/ 80 h 135"/>
                <a:gd name="T38" fmla="*/ 5 w 138"/>
                <a:gd name="T39" fmla="*/ 81 h 135"/>
                <a:gd name="T40" fmla="*/ 2 w 138"/>
                <a:gd name="T41" fmla="*/ 87 h 135"/>
                <a:gd name="T42" fmla="*/ 2 w 138"/>
                <a:gd name="T43" fmla="*/ 90 h 135"/>
                <a:gd name="T44" fmla="*/ 7 w 138"/>
                <a:gd name="T45" fmla="*/ 96 h 135"/>
                <a:gd name="T46" fmla="*/ 7 w 138"/>
                <a:gd name="T47" fmla="*/ 97 h 135"/>
                <a:gd name="T48" fmla="*/ 7 w 138"/>
                <a:gd name="T49" fmla="*/ 98 h 135"/>
                <a:gd name="T50" fmla="*/ 48 w 138"/>
                <a:gd name="T51" fmla="*/ 134 h 135"/>
                <a:gd name="T52" fmla="*/ 51 w 138"/>
                <a:gd name="T53" fmla="*/ 135 h 135"/>
                <a:gd name="T54" fmla="*/ 90 w 138"/>
                <a:gd name="T55" fmla="*/ 135 h 135"/>
                <a:gd name="T56" fmla="*/ 130 w 138"/>
                <a:gd name="T57" fmla="*/ 99 h 135"/>
                <a:gd name="T58" fmla="*/ 131 w 138"/>
                <a:gd name="T59" fmla="*/ 98 h 135"/>
                <a:gd name="T60" fmla="*/ 131 w 138"/>
                <a:gd name="T61" fmla="*/ 97 h 135"/>
                <a:gd name="T62" fmla="*/ 131 w 138"/>
                <a:gd name="T63" fmla="*/ 85 h 135"/>
                <a:gd name="T64" fmla="*/ 135 w 138"/>
                <a:gd name="T65" fmla="*/ 81 h 135"/>
                <a:gd name="T66" fmla="*/ 136 w 138"/>
                <a:gd name="T67" fmla="*/ 76 h 135"/>
                <a:gd name="T68" fmla="*/ 134 w 138"/>
                <a:gd name="T69" fmla="*/ 72 h 135"/>
                <a:gd name="T70" fmla="*/ 131 w 138"/>
                <a:gd name="T71" fmla="*/ 69 h 135"/>
                <a:gd name="T72" fmla="*/ 131 w 138"/>
                <a:gd name="T73" fmla="*/ 59 h 135"/>
                <a:gd name="T74" fmla="*/ 135 w 138"/>
                <a:gd name="T75" fmla="*/ 55 h 135"/>
                <a:gd name="T76" fmla="*/ 136 w 138"/>
                <a:gd name="T77" fmla="*/ 49 h 135"/>
                <a:gd name="T78" fmla="*/ 134 w 138"/>
                <a:gd name="T79" fmla="*/ 45 h 135"/>
                <a:gd name="T80" fmla="*/ 131 w 138"/>
                <a:gd name="T81" fmla="*/ 42 h 135"/>
                <a:gd name="T82" fmla="*/ 131 w 138"/>
                <a:gd name="T83" fmla="*/ 32 h 135"/>
                <a:gd name="T84" fmla="*/ 135 w 138"/>
                <a:gd name="T85" fmla="*/ 28 h 135"/>
                <a:gd name="T86" fmla="*/ 136 w 138"/>
                <a:gd name="T87" fmla="*/ 23 h 135"/>
                <a:gd name="T88" fmla="*/ 134 w 138"/>
                <a:gd name="T89" fmla="*/ 18 h 135"/>
                <a:gd name="T90" fmla="*/ 131 w 138"/>
                <a:gd name="T91" fmla="*/ 16 h 135"/>
                <a:gd name="T92" fmla="*/ 138 w 138"/>
                <a:gd name="T93" fmla="*/ 6 h 135"/>
                <a:gd name="T94" fmla="*/ 138 w 138"/>
                <a:gd name="T95" fmla="*/ 4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8" h="135">
                  <a:moveTo>
                    <a:pt x="138" y="4"/>
                  </a:moveTo>
                  <a:lnTo>
                    <a:pt x="138" y="4"/>
                  </a:lnTo>
                  <a:lnTo>
                    <a:pt x="138" y="2"/>
                  </a:lnTo>
                  <a:lnTo>
                    <a:pt x="137" y="1"/>
                  </a:lnTo>
                  <a:lnTo>
                    <a:pt x="135" y="0"/>
                  </a:lnTo>
                  <a:lnTo>
                    <a:pt x="3" y="0"/>
                  </a:lnTo>
                  <a:lnTo>
                    <a:pt x="2" y="1"/>
                  </a:lnTo>
                  <a:lnTo>
                    <a:pt x="0" y="2"/>
                  </a:lnTo>
                  <a:lnTo>
                    <a:pt x="0" y="4"/>
                  </a:lnTo>
                  <a:lnTo>
                    <a:pt x="0" y="6"/>
                  </a:lnTo>
                  <a:lnTo>
                    <a:pt x="7" y="16"/>
                  </a:lnTo>
                  <a:lnTo>
                    <a:pt x="7" y="28"/>
                  </a:lnTo>
                  <a:lnTo>
                    <a:pt x="5" y="29"/>
                  </a:lnTo>
                  <a:lnTo>
                    <a:pt x="3" y="31"/>
                  </a:lnTo>
                  <a:lnTo>
                    <a:pt x="2" y="33"/>
                  </a:lnTo>
                  <a:lnTo>
                    <a:pt x="2" y="36"/>
                  </a:lnTo>
                  <a:lnTo>
                    <a:pt x="4" y="40"/>
                  </a:lnTo>
                  <a:lnTo>
                    <a:pt x="7" y="43"/>
                  </a:lnTo>
                  <a:lnTo>
                    <a:pt x="7" y="54"/>
                  </a:lnTo>
                  <a:lnTo>
                    <a:pt x="5" y="56"/>
                  </a:lnTo>
                  <a:lnTo>
                    <a:pt x="3" y="58"/>
                  </a:lnTo>
                  <a:lnTo>
                    <a:pt x="2" y="60"/>
                  </a:lnTo>
                  <a:lnTo>
                    <a:pt x="2" y="63"/>
                  </a:lnTo>
                  <a:lnTo>
                    <a:pt x="4" y="67"/>
                  </a:lnTo>
                  <a:lnTo>
                    <a:pt x="7" y="70"/>
                  </a:lnTo>
                  <a:lnTo>
                    <a:pt x="7" y="80"/>
                  </a:lnTo>
                  <a:lnTo>
                    <a:pt x="5" y="81"/>
                  </a:lnTo>
                  <a:lnTo>
                    <a:pt x="3" y="85"/>
                  </a:lnTo>
                  <a:lnTo>
                    <a:pt x="2" y="87"/>
                  </a:lnTo>
                  <a:lnTo>
                    <a:pt x="2" y="90"/>
                  </a:lnTo>
                  <a:lnTo>
                    <a:pt x="4" y="94"/>
                  </a:lnTo>
                  <a:lnTo>
                    <a:pt x="7" y="96"/>
                  </a:lnTo>
                  <a:lnTo>
                    <a:pt x="7" y="97"/>
                  </a:lnTo>
                  <a:lnTo>
                    <a:pt x="7" y="98"/>
                  </a:lnTo>
                  <a:lnTo>
                    <a:pt x="8" y="99"/>
                  </a:lnTo>
                  <a:lnTo>
                    <a:pt x="48" y="134"/>
                  </a:lnTo>
                  <a:lnTo>
                    <a:pt x="51" y="135"/>
                  </a:lnTo>
                  <a:lnTo>
                    <a:pt x="90" y="135"/>
                  </a:lnTo>
                  <a:lnTo>
                    <a:pt x="92" y="134"/>
                  </a:lnTo>
                  <a:lnTo>
                    <a:pt x="130" y="99"/>
                  </a:lnTo>
                  <a:lnTo>
                    <a:pt x="131" y="98"/>
                  </a:lnTo>
                  <a:lnTo>
                    <a:pt x="131" y="97"/>
                  </a:lnTo>
                  <a:lnTo>
                    <a:pt x="131" y="85"/>
                  </a:lnTo>
                  <a:lnTo>
                    <a:pt x="133" y="84"/>
                  </a:lnTo>
                  <a:lnTo>
                    <a:pt x="135" y="81"/>
                  </a:lnTo>
                  <a:lnTo>
                    <a:pt x="136" y="78"/>
                  </a:lnTo>
                  <a:lnTo>
                    <a:pt x="136" y="76"/>
                  </a:lnTo>
                  <a:lnTo>
                    <a:pt x="134" y="72"/>
                  </a:lnTo>
                  <a:lnTo>
                    <a:pt x="131" y="69"/>
                  </a:lnTo>
                  <a:lnTo>
                    <a:pt x="131" y="59"/>
                  </a:lnTo>
                  <a:lnTo>
                    <a:pt x="133" y="57"/>
                  </a:lnTo>
                  <a:lnTo>
                    <a:pt x="135" y="55"/>
                  </a:lnTo>
                  <a:lnTo>
                    <a:pt x="136" y="53"/>
                  </a:lnTo>
                  <a:lnTo>
                    <a:pt x="136" y="49"/>
                  </a:lnTo>
                  <a:lnTo>
                    <a:pt x="134" y="45"/>
                  </a:lnTo>
                  <a:lnTo>
                    <a:pt x="131" y="42"/>
                  </a:lnTo>
                  <a:lnTo>
                    <a:pt x="131" y="32"/>
                  </a:lnTo>
                  <a:lnTo>
                    <a:pt x="133" y="30"/>
                  </a:lnTo>
                  <a:lnTo>
                    <a:pt x="135" y="28"/>
                  </a:lnTo>
                  <a:lnTo>
                    <a:pt x="136" y="26"/>
                  </a:lnTo>
                  <a:lnTo>
                    <a:pt x="136" y="23"/>
                  </a:lnTo>
                  <a:lnTo>
                    <a:pt x="134" y="18"/>
                  </a:lnTo>
                  <a:lnTo>
                    <a:pt x="131" y="16"/>
                  </a:lnTo>
                  <a:lnTo>
                    <a:pt x="138" y="6"/>
                  </a:lnTo>
                  <a:lnTo>
                    <a:pt x="138" y="4"/>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2" name="Freeform 161"/>
            <p:cNvSpPr>
              <a:spLocks/>
            </p:cNvSpPr>
            <p:nvPr/>
          </p:nvSpPr>
          <p:spPr bwMode="auto">
            <a:xfrm>
              <a:off x="1342" y="2599"/>
              <a:ext cx="109" cy="118"/>
            </a:xfrm>
            <a:custGeom>
              <a:avLst/>
              <a:gdLst>
                <a:gd name="T0" fmla="*/ 96 w 109"/>
                <a:gd name="T1" fmla="*/ 25 h 118"/>
                <a:gd name="T2" fmla="*/ 92 w 109"/>
                <a:gd name="T3" fmla="*/ 18 h 118"/>
                <a:gd name="T4" fmla="*/ 107 w 109"/>
                <a:gd name="T5" fmla="*/ 15 h 118"/>
                <a:gd name="T6" fmla="*/ 109 w 109"/>
                <a:gd name="T7" fmla="*/ 14 h 118"/>
                <a:gd name="T8" fmla="*/ 107 w 109"/>
                <a:gd name="T9" fmla="*/ 8 h 118"/>
                <a:gd name="T10" fmla="*/ 103 w 109"/>
                <a:gd name="T11" fmla="*/ 1 h 118"/>
                <a:gd name="T12" fmla="*/ 0 w 109"/>
                <a:gd name="T13" fmla="*/ 0 h 118"/>
                <a:gd name="T14" fmla="*/ 11 w 109"/>
                <a:gd name="T15" fmla="*/ 15 h 118"/>
                <a:gd name="T16" fmla="*/ 11 w 109"/>
                <a:gd name="T17" fmla="*/ 16 h 118"/>
                <a:gd name="T18" fmla="*/ 11 w 109"/>
                <a:gd name="T19" fmla="*/ 27 h 118"/>
                <a:gd name="T20" fmla="*/ 7 w 109"/>
                <a:gd name="T21" fmla="*/ 30 h 118"/>
                <a:gd name="T22" fmla="*/ 6 w 109"/>
                <a:gd name="T23" fmla="*/ 36 h 118"/>
                <a:gd name="T24" fmla="*/ 7 w 109"/>
                <a:gd name="T25" fmla="*/ 40 h 118"/>
                <a:gd name="T26" fmla="*/ 11 w 109"/>
                <a:gd name="T27" fmla="*/ 54 h 118"/>
                <a:gd name="T28" fmla="*/ 8 w 109"/>
                <a:gd name="T29" fmla="*/ 55 h 118"/>
                <a:gd name="T30" fmla="*/ 6 w 109"/>
                <a:gd name="T31" fmla="*/ 60 h 118"/>
                <a:gd name="T32" fmla="*/ 6 w 109"/>
                <a:gd name="T33" fmla="*/ 62 h 118"/>
                <a:gd name="T34" fmla="*/ 11 w 109"/>
                <a:gd name="T35" fmla="*/ 69 h 118"/>
                <a:gd name="T36" fmla="*/ 11 w 109"/>
                <a:gd name="T37" fmla="*/ 79 h 118"/>
                <a:gd name="T38" fmla="*/ 7 w 109"/>
                <a:gd name="T39" fmla="*/ 84 h 118"/>
                <a:gd name="T40" fmla="*/ 6 w 109"/>
                <a:gd name="T41" fmla="*/ 89 h 118"/>
                <a:gd name="T42" fmla="*/ 7 w 109"/>
                <a:gd name="T43" fmla="*/ 93 h 118"/>
                <a:gd name="T44" fmla="*/ 11 w 109"/>
                <a:gd name="T45" fmla="*/ 96 h 118"/>
                <a:gd name="T46" fmla="*/ 11 w 109"/>
                <a:gd name="T47" fmla="*/ 96 h 118"/>
                <a:gd name="T48" fmla="*/ 11 w 109"/>
                <a:gd name="T49" fmla="*/ 97 h 118"/>
                <a:gd name="T50" fmla="*/ 33 w 109"/>
                <a:gd name="T51" fmla="*/ 118 h 118"/>
                <a:gd name="T52" fmla="*/ 90 w 109"/>
                <a:gd name="T53" fmla="*/ 101 h 118"/>
                <a:gd name="T54" fmla="*/ 91 w 109"/>
                <a:gd name="T55" fmla="*/ 100 h 118"/>
                <a:gd name="T56" fmla="*/ 91 w 109"/>
                <a:gd name="T57" fmla="*/ 99 h 118"/>
                <a:gd name="T58" fmla="*/ 91 w 109"/>
                <a:gd name="T59" fmla="*/ 87 h 118"/>
                <a:gd name="T60" fmla="*/ 93 w 109"/>
                <a:gd name="T61" fmla="*/ 86 h 118"/>
                <a:gd name="T62" fmla="*/ 96 w 109"/>
                <a:gd name="T63" fmla="*/ 80 h 118"/>
                <a:gd name="T64" fmla="*/ 96 w 109"/>
                <a:gd name="T65" fmla="*/ 78 h 118"/>
                <a:gd name="T66" fmla="*/ 91 w 109"/>
                <a:gd name="T67" fmla="*/ 71 h 118"/>
                <a:gd name="T68" fmla="*/ 91 w 109"/>
                <a:gd name="T69" fmla="*/ 61 h 118"/>
                <a:gd name="T70" fmla="*/ 95 w 109"/>
                <a:gd name="T71" fmla="*/ 57 h 118"/>
                <a:gd name="T72" fmla="*/ 96 w 109"/>
                <a:gd name="T73" fmla="*/ 52 h 118"/>
                <a:gd name="T74" fmla="*/ 94 w 109"/>
                <a:gd name="T75" fmla="*/ 47 h 118"/>
                <a:gd name="T76" fmla="*/ 91 w 109"/>
                <a:gd name="T77" fmla="*/ 34 h 118"/>
                <a:gd name="T78" fmla="*/ 93 w 109"/>
                <a:gd name="T79" fmla="*/ 32 h 118"/>
                <a:gd name="T80" fmla="*/ 96 w 109"/>
                <a:gd name="T81" fmla="*/ 28 h 118"/>
                <a:gd name="T82" fmla="*/ 96 w 109"/>
                <a:gd name="T83" fmla="*/ 25 h 1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9" h="118">
                  <a:moveTo>
                    <a:pt x="96" y="25"/>
                  </a:moveTo>
                  <a:lnTo>
                    <a:pt x="96" y="25"/>
                  </a:lnTo>
                  <a:lnTo>
                    <a:pt x="94" y="21"/>
                  </a:lnTo>
                  <a:lnTo>
                    <a:pt x="92" y="18"/>
                  </a:lnTo>
                  <a:lnTo>
                    <a:pt x="107" y="15"/>
                  </a:lnTo>
                  <a:lnTo>
                    <a:pt x="109" y="14"/>
                  </a:lnTo>
                  <a:lnTo>
                    <a:pt x="109" y="13"/>
                  </a:lnTo>
                  <a:lnTo>
                    <a:pt x="107" y="8"/>
                  </a:lnTo>
                  <a:lnTo>
                    <a:pt x="104" y="4"/>
                  </a:lnTo>
                  <a:lnTo>
                    <a:pt x="103" y="1"/>
                  </a:lnTo>
                  <a:lnTo>
                    <a:pt x="104" y="0"/>
                  </a:lnTo>
                  <a:lnTo>
                    <a:pt x="0" y="0"/>
                  </a:lnTo>
                  <a:lnTo>
                    <a:pt x="11" y="15"/>
                  </a:lnTo>
                  <a:lnTo>
                    <a:pt x="11" y="16"/>
                  </a:lnTo>
                  <a:lnTo>
                    <a:pt x="11" y="27"/>
                  </a:lnTo>
                  <a:lnTo>
                    <a:pt x="8" y="28"/>
                  </a:lnTo>
                  <a:lnTo>
                    <a:pt x="7" y="30"/>
                  </a:lnTo>
                  <a:lnTo>
                    <a:pt x="6" y="33"/>
                  </a:lnTo>
                  <a:lnTo>
                    <a:pt x="6" y="36"/>
                  </a:lnTo>
                  <a:lnTo>
                    <a:pt x="7" y="40"/>
                  </a:lnTo>
                  <a:lnTo>
                    <a:pt x="11" y="42"/>
                  </a:lnTo>
                  <a:lnTo>
                    <a:pt x="11" y="54"/>
                  </a:lnTo>
                  <a:lnTo>
                    <a:pt x="8" y="55"/>
                  </a:lnTo>
                  <a:lnTo>
                    <a:pt x="7" y="57"/>
                  </a:lnTo>
                  <a:lnTo>
                    <a:pt x="6" y="60"/>
                  </a:lnTo>
                  <a:lnTo>
                    <a:pt x="6" y="62"/>
                  </a:lnTo>
                  <a:lnTo>
                    <a:pt x="7" y="66"/>
                  </a:lnTo>
                  <a:lnTo>
                    <a:pt x="11" y="69"/>
                  </a:lnTo>
                  <a:lnTo>
                    <a:pt x="11" y="79"/>
                  </a:lnTo>
                  <a:lnTo>
                    <a:pt x="8" y="81"/>
                  </a:lnTo>
                  <a:lnTo>
                    <a:pt x="7" y="84"/>
                  </a:lnTo>
                  <a:lnTo>
                    <a:pt x="6" y="86"/>
                  </a:lnTo>
                  <a:lnTo>
                    <a:pt x="6" y="89"/>
                  </a:lnTo>
                  <a:lnTo>
                    <a:pt x="7" y="93"/>
                  </a:lnTo>
                  <a:lnTo>
                    <a:pt x="11" y="96"/>
                  </a:lnTo>
                  <a:lnTo>
                    <a:pt x="11" y="97"/>
                  </a:lnTo>
                  <a:lnTo>
                    <a:pt x="13" y="99"/>
                  </a:lnTo>
                  <a:lnTo>
                    <a:pt x="33" y="118"/>
                  </a:lnTo>
                  <a:lnTo>
                    <a:pt x="73" y="118"/>
                  </a:lnTo>
                  <a:lnTo>
                    <a:pt x="90" y="101"/>
                  </a:lnTo>
                  <a:lnTo>
                    <a:pt x="91" y="100"/>
                  </a:lnTo>
                  <a:lnTo>
                    <a:pt x="91" y="99"/>
                  </a:lnTo>
                  <a:lnTo>
                    <a:pt x="91" y="97"/>
                  </a:lnTo>
                  <a:lnTo>
                    <a:pt x="91" y="87"/>
                  </a:lnTo>
                  <a:lnTo>
                    <a:pt x="93" y="86"/>
                  </a:lnTo>
                  <a:lnTo>
                    <a:pt x="95" y="84"/>
                  </a:lnTo>
                  <a:lnTo>
                    <a:pt x="96" y="80"/>
                  </a:lnTo>
                  <a:lnTo>
                    <a:pt x="96" y="78"/>
                  </a:lnTo>
                  <a:lnTo>
                    <a:pt x="94" y="74"/>
                  </a:lnTo>
                  <a:lnTo>
                    <a:pt x="91" y="71"/>
                  </a:lnTo>
                  <a:lnTo>
                    <a:pt x="91" y="61"/>
                  </a:lnTo>
                  <a:lnTo>
                    <a:pt x="93" y="59"/>
                  </a:lnTo>
                  <a:lnTo>
                    <a:pt x="95" y="57"/>
                  </a:lnTo>
                  <a:lnTo>
                    <a:pt x="96" y="55"/>
                  </a:lnTo>
                  <a:lnTo>
                    <a:pt x="96" y="52"/>
                  </a:lnTo>
                  <a:lnTo>
                    <a:pt x="94" y="47"/>
                  </a:lnTo>
                  <a:lnTo>
                    <a:pt x="91" y="44"/>
                  </a:lnTo>
                  <a:lnTo>
                    <a:pt x="91" y="34"/>
                  </a:lnTo>
                  <a:lnTo>
                    <a:pt x="93" y="32"/>
                  </a:lnTo>
                  <a:lnTo>
                    <a:pt x="95" y="30"/>
                  </a:lnTo>
                  <a:lnTo>
                    <a:pt x="96" y="28"/>
                  </a:lnTo>
                  <a:lnTo>
                    <a:pt x="96" y="2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3" name="Freeform 162"/>
            <p:cNvSpPr>
              <a:spLocks/>
            </p:cNvSpPr>
            <p:nvPr/>
          </p:nvSpPr>
          <p:spPr bwMode="auto">
            <a:xfrm>
              <a:off x="1364" y="2609"/>
              <a:ext cx="51" cy="90"/>
            </a:xfrm>
            <a:custGeom>
              <a:avLst/>
              <a:gdLst>
                <a:gd name="T0" fmla="*/ 5 w 51"/>
                <a:gd name="T1" fmla="*/ 90 h 90"/>
                <a:gd name="T2" fmla="*/ 4 w 51"/>
                <a:gd name="T3" fmla="*/ 84 h 90"/>
                <a:gd name="T4" fmla="*/ 4 w 51"/>
                <a:gd name="T5" fmla="*/ 84 h 90"/>
                <a:gd name="T6" fmla="*/ 1 w 51"/>
                <a:gd name="T7" fmla="*/ 81 h 90"/>
                <a:gd name="T8" fmla="*/ 0 w 51"/>
                <a:gd name="T9" fmla="*/ 77 h 90"/>
                <a:gd name="T10" fmla="*/ 0 w 51"/>
                <a:gd name="T11" fmla="*/ 77 h 90"/>
                <a:gd name="T12" fmla="*/ 0 w 51"/>
                <a:gd name="T13" fmla="*/ 75 h 90"/>
                <a:gd name="T14" fmla="*/ 1 w 51"/>
                <a:gd name="T15" fmla="*/ 71 h 90"/>
                <a:gd name="T16" fmla="*/ 3 w 51"/>
                <a:gd name="T17" fmla="*/ 69 h 90"/>
                <a:gd name="T18" fmla="*/ 4 w 51"/>
                <a:gd name="T19" fmla="*/ 68 h 90"/>
                <a:gd name="T20" fmla="*/ 4 w 51"/>
                <a:gd name="T21" fmla="*/ 57 h 90"/>
                <a:gd name="T22" fmla="*/ 4 w 51"/>
                <a:gd name="T23" fmla="*/ 57 h 90"/>
                <a:gd name="T24" fmla="*/ 1 w 51"/>
                <a:gd name="T25" fmla="*/ 55 h 90"/>
                <a:gd name="T26" fmla="*/ 0 w 51"/>
                <a:gd name="T27" fmla="*/ 51 h 90"/>
                <a:gd name="T28" fmla="*/ 0 w 51"/>
                <a:gd name="T29" fmla="*/ 51 h 90"/>
                <a:gd name="T30" fmla="*/ 0 w 51"/>
                <a:gd name="T31" fmla="*/ 48 h 90"/>
                <a:gd name="T32" fmla="*/ 1 w 51"/>
                <a:gd name="T33" fmla="*/ 45 h 90"/>
                <a:gd name="T34" fmla="*/ 3 w 51"/>
                <a:gd name="T35" fmla="*/ 43 h 90"/>
                <a:gd name="T36" fmla="*/ 4 w 51"/>
                <a:gd name="T37" fmla="*/ 42 h 90"/>
                <a:gd name="T38" fmla="*/ 4 w 51"/>
                <a:gd name="T39" fmla="*/ 31 h 90"/>
                <a:gd name="T40" fmla="*/ 4 w 51"/>
                <a:gd name="T41" fmla="*/ 31 h 90"/>
                <a:gd name="T42" fmla="*/ 1 w 51"/>
                <a:gd name="T43" fmla="*/ 28 h 90"/>
                <a:gd name="T44" fmla="*/ 0 w 51"/>
                <a:gd name="T45" fmla="*/ 24 h 90"/>
                <a:gd name="T46" fmla="*/ 0 w 51"/>
                <a:gd name="T47" fmla="*/ 24 h 90"/>
                <a:gd name="T48" fmla="*/ 0 w 51"/>
                <a:gd name="T49" fmla="*/ 21 h 90"/>
                <a:gd name="T50" fmla="*/ 1 w 51"/>
                <a:gd name="T51" fmla="*/ 19 h 90"/>
                <a:gd name="T52" fmla="*/ 3 w 51"/>
                <a:gd name="T53" fmla="*/ 17 h 90"/>
                <a:gd name="T54" fmla="*/ 4 w 51"/>
                <a:gd name="T55" fmla="*/ 15 h 90"/>
                <a:gd name="T56" fmla="*/ 4 w 51"/>
                <a:gd name="T57" fmla="*/ 0 h 90"/>
                <a:gd name="T58" fmla="*/ 46 w 51"/>
                <a:gd name="T59" fmla="*/ 1 h 90"/>
                <a:gd name="T60" fmla="*/ 46 w 51"/>
                <a:gd name="T61" fmla="*/ 11 h 90"/>
                <a:gd name="T62" fmla="*/ 46 w 51"/>
                <a:gd name="T63" fmla="*/ 11 h 90"/>
                <a:gd name="T64" fmla="*/ 50 w 51"/>
                <a:gd name="T65" fmla="*/ 14 h 90"/>
                <a:gd name="T66" fmla="*/ 51 w 51"/>
                <a:gd name="T67" fmla="*/ 18 h 90"/>
                <a:gd name="T68" fmla="*/ 51 w 51"/>
                <a:gd name="T69" fmla="*/ 18 h 90"/>
                <a:gd name="T70" fmla="*/ 51 w 51"/>
                <a:gd name="T71" fmla="*/ 20 h 90"/>
                <a:gd name="T72" fmla="*/ 50 w 51"/>
                <a:gd name="T73" fmla="*/ 23 h 90"/>
                <a:gd name="T74" fmla="*/ 48 w 51"/>
                <a:gd name="T75" fmla="*/ 25 h 90"/>
                <a:gd name="T76" fmla="*/ 46 w 51"/>
                <a:gd name="T77" fmla="*/ 26 h 90"/>
                <a:gd name="T78" fmla="*/ 46 w 51"/>
                <a:gd name="T79" fmla="*/ 36 h 90"/>
                <a:gd name="T80" fmla="*/ 46 w 51"/>
                <a:gd name="T81" fmla="*/ 36 h 90"/>
                <a:gd name="T82" fmla="*/ 50 w 51"/>
                <a:gd name="T83" fmla="*/ 39 h 90"/>
                <a:gd name="T84" fmla="*/ 51 w 51"/>
                <a:gd name="T85" fmla="*/ 44 h 90"/>
                <a:gd name="T86" fmla="*/ 51 w 51"/>
                <a:gd name="T87" fmla="*/ 44 h 90"/>
                <a:gd name="T88" fmla="*/ 51 w 51"/>
                <a:gd name="T89" fmla="*/ 47 h 90"/>
                <a:gd name="T90" fmla="*/ 50 w 51"/>
                <a:gd name="T91" fmla="*/ 49 h 90"/>
                <a:gd name="T92" fmla="*/ 48 w 51"/>
                <a:gd name="T93" fmla="*/ 51 h 90"/>
                <a:gd name="T94" fmla="*/ 46 w 51"/>
                <a:gd name="T95" fmla="*/ 53 h 90"/>
                <a:gd name="T96" fmla="*/ 46 w 51"/>
                <a:gd name="T97" fmla="*/ 63 h 90"/>
                <a:gd name="T98" fmla="*/ 46 w 51"/>
                <a:gd name="T99" fmla="*/ 63 h 90"/>
                <a:gd name="T100" fmla="*/ 50 w 51"/>
                <a:gd name="T101" fmla="*/ 66 h 90"/>
                <a:gd name="T102" fmla="*/ 51 w 51"/>
                <a:gd name="T103" fmla="*/ 70 h 90"/>
                <a:gd name="T104" fmla="*/ 51 w 51"/>
                <a:gd name="T105" fmla="*/ 70 h 90"/>
                <a:gd name="T106" fmla="*/ 51 w 51"/>
                <a:gd name="T107" fmla="*/ 74 h 90"/>
                <a:gd name="T108" fmla="*/ 50 w 51"/>
                <a:gd name="T109" fmla="*/ 76 h 90"/>
                <a:gd name="T110" fmla="*/ 48 w 51"/>
                <a:gd name="T111" fmla="*/ 78 h 90"/>
                <a:gd name="T112" fmla="*/ 46 w 51"/>
                <a:gd name="T113" fmla="*/ 80 h 90"/>
                <a:gd name="T114" fmla="*/ 46 w 51"/>
                <a:gd name="T115" fmla="*/ 90 h 90"/>
                <a:gd name="T116" fmla="*/ 5 w 51"/>
                <a:gd name="T117" fmla="*/ 90 h 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1" h="90">
                  <a:moveTo>
                    <a:pt x="5" y="90"/>
                  </a:moveTo>
                  <a:lnTo>
                    <a:pt x="4" y="84"/>
                  </a:lnTo>
                  <a:lnTo>
                    <a:pt x="1" y="81"/>
                  </a:lnTo>
                  <a:lnTo>
                    <a:pt x="0" y="77"/>
                  </a:lnTo>
                  <a:lnTo>
                    <a:pt x="0" y="75"/>
                  </a:lnTo>
                  <a:lnTo>
                    <a:pt x="1" y="71"/>
                  </a:lnTo>
                  <a:lnTo>
                    <a:pt x="3" y="69"/>
                  </a:lnTo>
                  <a:lnTo>
                    <a:pt x="4" y="68"/>
                  </a:lnTo>
                  <a:lnTo>
                    <a:pt x="4" y="57"/>
                  </a:lnTo>
                  <a:lnTo>
                    <a:pt x="1" y="55"/>
                  </a:lnTo>
                  <a:lnTo>
                    <a:pt x="0" y="51"/>
                  </a:lnTo>
                  <a:lnTo>
                    <a:pt x="0" y="48"/>
                  </a:lnTo>
                  <a:lnTo>
                    <a:pt x="1" y="45"/>
                  </a:lnTo>
                  <a:lnTo>
                    <a:pt x="3" y="43"/>
                  </a:lnTo>
                  <a:lnTo>
                    <a:pt x="4" y="42"/>
                  </a:lnTo>
                  <a:lnTo>
                    <a:pt x="4" y="31"/>
                  </a:lnTo>
                  <a:lnTo>
                    <a:pt x="1" y="28"/>
                  </a:lnTo>
                  <a:lnTo>
                    <a:pt x="0" y="24"/>
                  </a:lnTo>
                  <a:lnTo>
                    <a:pt x="0" y="21"/>
                  </a:lnTo>
                  <a:lnTo>
                    <a:pt x="1" y="19"/>
                  </a:lnTo>
                  <a:lnTo>
                    <a:pt x="3" y="17"/>
                  </a:lnTo>
                  <a:lnTo>
                    <a:pt x="4" y="15"/>
                  </a:lnTo>
                  <a:lnTo>
                    <a:pt x="4" y="0"/>
                  </a:lnTo>
                  <a:lnTo>
                    <a:pt x="46" y="1"/>
                  </a:lnTo>
                  <a:lnTo>
                    <a:pt x="46" y="11"/>
                  </a:lnTo>
                  <a:lnTo>
                    <a:pt x="50" y="14"/>
                  </a:lnTo>
                  <a:lnTo>
                    <a:pt x="51" y="18"/>
                  </a:lnTo>
                  <a:lnTo>
                    <a:pt x="51" y="20"/>
                  </a:lnTo>
                  <a:lnTo>
                    <a:pt x="50" y="23"/>
                  </a:lnTo>
                  <a:lnTo>
                    <a:pt x="48" y="25"/>
                  </a:lnTo>
                  <a:lnTo>
                    <a:pt x="46" y="26"/>
                  </a:lnTo>
                  <a:lnTo>
                    <a:pt x="46" y="36"/>
                  </a:lnTo>
                  <a:lnTo>
                    <a:pt x="50" y="39"/>
                  </a:lnTo>
                  <a:lnTo>
                    <a:pt x="51" y="44"/>
                  </a:lnTo>
                  <a:lnTo>
                    <a:pt x="51" y="47"/>
                  </a:lnTo>
                  <a:lnTo>
                    <a:pt x="50" y="49"/>
                  </a:lnTo>
                  <a:lnTo>
                    <a:pt x="48" y="51"/>
                  </a:lnTo>
                  <a:lnTo>
                    <a:pt x="46" y="53"/>
                  </a:lnTo>
                  <a:lnTo>
                    <a:pt x="46" y="63"/>
                  </a:lnTo>
                  <a:lnTo>
                    <a:pt x="50" y="66"/>
                  </a:lnTo>
                  <a:lnTo>
                    <a:pt x="51" y="70"/>
                  </a:lnTo>
                  <a:lnTo>
                    <a:pt x="51" y="74"/>
                  </a:lnTo>
                  <a:lnTo>
                    <a:pt x="50" y="76"/>
                  </a:lnTo>
                  <a:lnTo>
                    <a:pt x="48" y="78"/>
                  </a:lnTo>
                  <a:lnTo>
                    <a:pt x="46" y="80"/>
                  </a:lnTo>
                  <a:lnTo>
                    <a:pt x="46" y="90"/>
                  </a:lnTo>
                  <a:lnTo>
                    <a:pt x="5" y="9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4" name="Freeform 163"/>
            <p:cNvSpPr>
              <a:spLocks/>
            </p:cNvSpPr>
            <p:nvPr/>
          </p:nvSpPr>
          <p:spPr bwMode="auto">
            <a:xfrm>
              <a:off x="1329" y="2599"/>
              <a:ext cx="138" cy="15"/>
            </a:xfrm>
            <a:custGeom>
              <a:avLst/>
              <a:gdLst>
                <a:gd name="T0" fmla="*/ 138 w 138"/>
                <a:gd name="T1" fmla="*/ 6 h 15"/>
                <a:gd name="T2" fmla="*/ 138 w 138"/>
                <a:gd name="T3" fmla="*/ 6 h 15"/>
                <a:gd name="T4" fmla="*/ 138 w 138"/>
                <a:gd name="T5" fmla="*/ 4 h 15"/>
                <a:gd name="T6" fmla="*/ 138 w 138"/>
                <a:gd name="T7" fmla="*/ 4 h 15"/>
                <a:gd name="T8" fmla="*/ 138 w 138"/>
                <a:gd name="T9" fmla="*/ 2 h 15"/>
                <a:gd name="T10" fmla="*/ 138 w 138"/>
                <a:gd name="T11" fmla="*/ 2 h 15"/>
                <a:gd name="T12" fmla="*/ 137 w 138"/>
                <a:gd name="T13" fmla="*/ 1 h 15"/>
                <a:gd name="T14" fmla="*/ 135 w 138"/>
                <a:gd name="T15" fmla="*/ 0 h 15"/>
                <a:gd name="T16" fmla="*/ 3 w 138"/>
                <a:gd name="T17" fmla="*/ 0 h 15"/>
                <a:gd name="T18" fmla="*/ 3 w 138"/>
                <a:gd name="T19" fmla="*/ 0 h 15"/>
                <a:gd name="T20" fmla="*/ 2 w 138"/>
                <a:gd name="T21" fmla="*/ 1 h 15"/>
                <a:gd name="T22" fmla="*/ 0 w 138"/>
                <a:gd name="T23" fmla="*/ 2 h 15"/>
                <a:gd name="T24" fmla="*/ 0 w 138"/>
                <a:gd name="T25" fmla="*/ 2 h 15"/>
                <a:gd name="T26" fmla="*/ 0 w 138"/>
                <a:gd name="T27" fmla="*/ 4 h 15"/>
                <a:gd name="T28" fmla="*/ 0 w 138"/>
                <a:gd name="T29" fmla="*/ 4 h 15"/>
                <a:gd name="T30" fmla="*/ 0 w 138"/>
                <a:gd name="T31" fmla="*/ 6 h 15"/>
                <a:gd name="T32" fmla="*/ 0 w 138"/>
                <a:gd name="T33" fmla="*/ 6 h 15"/>
                <a:gd name="T34" fmla="*/ 6 w 138"/>
                <a:gd name="T35" fmla="*/ 15 h 15"/>
                <a:gd name="T36" fmla="*/ 132 w 138"/>
                <a:gd name="T37" fmla="*/ 15 h 15"/>
                <a:gd name="T38" fmla="*/ 132 w 138"/>
                <a:gd name="T39" fmla="*/ 15 h 15"/>
                <a:gd name="T40" fmla="*/ 138 w 138"/>
                <a:gd name="T41" fmla="*/ 6 h 15"/>
                <a:gd name="T42" fmla="*/ 138 w 138"/>
                <a:gd name="T43" fmla="*/ 6 h 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8" h="15">
                  <a:moveTo>
                    <a:pt x="138" y="6"/>
                  </a:moveTo>
                  <a:lnTo>
                    <a:pt x="138" y="6"/>
                  </a:lnTo>
                  <a:lnTo>
                    <a:pt x="138" y="4"/>
                  </a:lnTo>
                  <a:lnTo>
                    <a:pt x="138" y="2"/>
                  </a:lnTo>
                  <a:lnTo>
                    <a:pt x="137" y="1"/>
                  </a:lnTo>
                  <a:lnTo>
                    <a:pt x="135" y="0"/>
                  </a:lnTo>
                  <a:lnTo>
                    <a:pt x="3" y="0"/>
                  </a:lnTo>
                  <a:lnTo>
                    <a:pt x="2" y="1"/>
                  </a:lnTo>
                  <a:lnTo>
                    <a:pt x="0" y="2"/>
                  </a:lnTo>
                  <a:lnTo>
                    <a:pt x="0" y="4"/>
                  </a:lnTo>
                  <a:lnTo>
                    <a:pt x="0" y="6"/>
                  </a:lnTo>
                  <a:lnTo>
                    <a:pt x="6" y="15"/>
                  </a:lnTo>
                  <a:lnTo>
                    <a:pt x="132" y="15"/>
                  </a:lnTo>
                  <a:lnTo>
                    <a:pt x="138" y="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5" name="Freeform 164"/>
            <p:cNvSpPr>
              <a:spLocks/>
            </p:cNvSpPr>
            <p:nvPr/>
          </p:nvSpPr>
          <p:spPr bwMode="auto">
            <a:xfrm>
              <a:off x="1336" y="2696"/>
              <a:ext cx="124" cy="21"/>
            </a:xfrm>
            <a:custGeom>
              <a:avLst/>
              <a:gdLst>
                <a:gd name="T0" fmla="*/ 1 w 124"/>
                <a:gd name="T1" fmla="*/ 2 h 21"/>
                <a:gd name="T2" fmla="*/ 23 w 124"/>
                <a:gd name="T3" fmla="*/ 21 h 21"/>
                <a:gd name="T4" fmla="*/ 103 w 124"/>
                <a:gd name="T5" fmla="*/ 21 h 21"/>
                <a:gd name="T6" fmla="*/ 123 w 124"/>
                <a:gd name="T7" fmla="*/ 2 h 21"/>
                <a:gd name="T8" fmla="*/ 123 w 124"/>
                <a:gd name="T9" fmla="*/ 2 h 21"/>
                <a:gd name="T10" fmla="*/ 124 w 124"/>
                <a:gd name="T11" fmla="*/ 1 h 21"/>
                <a:gd name="T12" fmla="*/ 124 w 124"/>
                <a:gd name="T13" fmla="*/ 0 h 21"/>
                <a:gd name="T14" fmla="*/ 0 w 124"/>
                <a:gd name="T15" fmla="*/ 0 h 21"/>
                <a:gd name="T16" fmla="*/ 0 w 124"/>
                <a:gd name="T17" fmla="*/ 0 h 21"/>
                <a:gd name="T18" fmla="*/ 0 w 124"/>
                <a:gd name="T19" fmla="*/ 1 h 21"/>
                <a:gd name="T20" fmla="*/ 1 w 124"/>
                <a:gd name="T21" fmla="*/ 2 h 21"/>
                <a:gd name="T22" fmla="*/ 1 w 124"/>
                <a:gd name="T23" fmla="*/ 2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4" h="21">
                  <a:moveTo>
                    <a:pt x="1" y="2"/>
                  </a:moveTo>
                  <a:lnTo>
                    <a:pt x="23" y="21"/>
                  </a:lnTo>
                  <a:lnTo>
                    <a:pt x="103" y="21"/>
                  </a:lnTo>
                  <a:lnTo>
                    <a:pt x="123" y="2"/>
                  </a:lnTo>
                  <a:lnTo>
                    <a:pt x="124" y="1"/>
                  </a:lnTo>
                  <a:lnTo>
                    <a:pt x="124" y="0"/>
                  </a:lnTo>
                  <a:lnTo>
                    <a:pt x="0" y="0"/>
                  </a:lnTo>
                  <a:lnTo>
                    <a:pt x="0" y="1"/>
                  </a:lnTo>
                  <a:lnTo>
                    <a:pt x="1" y="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6" name="Freeform 165"/>
            <p:cNvSpPr>
              <a:spLocks noEditPoints="1"/>
            </p:cNvSpPr>
            <p:nvPr/>
          </p:nvSpPr>
          <p:spPr bwMode="auto">
            <a:xfrm>
              <a:off x="1233" y="2186"/>
              <a:ext cx="330" cy="552"/>
            </a:xfrm>
            <a:custGeom>
              <a:avLst/>
              <a:gdLst>
                <a:gd name="T0" fmla="*/ 244 w 330"/>
                <a:gd name="T1" fmla="*/ 333 h 552"/>
                <a:gd name="T2" fmla="*/ 234 w 330"/>
                <a:gd name="T3" fmla="*/ 387 h 552"/>
                <a:gd name="T4" fmla="*/ 108 w 330"/>
                <a:gd name="T5" fmla="*/ 409 h 552"/>
                <a:gd name="T6" fmla="*/ 96 w 330"/>
                <a:gd name="T7" fmla="*/ 387 h 552"/>
                <a:gd name="T8" fmla="*/ 86 w 330"/>
                <a:gd name="T9" fmla="*/ 333 h 552"/>
                <a:gd name="T10" fmla="*/ 35 w 330"/>
                <a:gd name="T11" fmla="*/ 253 h 552"/>
                <a:gd name="T12" fmla="*/ 9 w 330"/>
                <a:gd name="T13" fmla="*/ 178 h 552"/>
                <a:gd name="T14" fmla="*/ 20 w 330"/>
                <a:gd name="T15" fmla="*/ 104 h 552"/>
                <a:gd name="T16" fmla="*/ 77 w 330"/>
                <a:gd name="T17" fmla="*/ 35 h 552"/>
                <a:gd name="T18" fmla="*/ 165 w 330"/>
                <a:gd name="T19" fmla="*/ 8 h 552"/>
                <a:gd name="T20" fmla="*/ 239 w 330"/>
                <a:gd name="T21" fmla="*/ 28 h 552"/>
                <a:gd name="T22" fmla="*/ 303 w 330"/>
                <a:gd name="T23" fmla="*/ 91 h 552"/>
                <a:gd name="T24" fmla="*/ 322 w 330"/>
                <a:gd name="T25" fmla="*/ 165 h 552"/>
                <a:gd name="T26" fmla="*/ 302 w 330"/>
                <a:gd name="T27" fmla="*/ 241 h 552"/>
                <a:gd name="T28" fmla="*/ 107 w 330"/>
                <a:gd name="T29" fmla="*/ 428 h 552"/>
                <a:gd name="T30" fmla="*/ 223 w 330"/>
                <a:gd name="T31" fmla="*/ 427 h 552"/>
                <a:gd name="T32" fmla="*/ 103 w 330"/>
                <a:gd name="T33" fmla="*/ 451 h 552"/>
                <a:gd name="T34" fmla="*/ 105 w 330"/>
                <a:gd name="T35" fmla="*/ 444 h 552"/>
                <a:gd name="T36" fmla="*/ 228 w 330"/>
                <a:gd name="T37" fmla="*/ 437 h 552"/>
                <a:gd name="T38" fmla="*/ 225 w 330"/>
                <a:gd name="T39" fmla="*/ 441 h 552"/>
                <a:gd name="T40" fmla="*/ 225 w 330"/>
                <a:gd name="T41" fmla="*/ 468 h 552"/>
                <a:gd name="T42" fmla="*/ 102 w 330"/>
                <a:gd name="T43" fmla="*/ 475 h 552"/>
                <a:gd name="T44" fmla="*/ 107 w 330"/>
                <a:gd name="T45" fmla="*/ 470 h 552"/>
                <a:gd name="T46" fmla="*/ 228 w 330"/>
                <a:gd name="T47" fmla="*/ 462 h 552"/>
                <a:gd name="T48" fmla="*/ 107 w 330"/>
                <a:gd name="T49" fmla="*/ 492 h 552"/>
                <a:gd name="T50" fmla="*/ 223 w 330"/>
                <a:gd name="T51" fmla="*/ 496 h 552"/>
                <a:gd name="T52" fmla="*/ 102 w 330"/>
                <a:gd name="T53" fmla="*/ 502 h 552"/>
                <a:gd name="T54" fmla="*/ 224 w 330"/>
                <a:gd name="T55" fmla="*/ 485 h 552"/>
                <a:gd name="T56" fmla="*/ 228 w 330"/>
                <a:gd name="T57" fmla="*/ 490 h 552"/>
                <a:gd name="T58" fmla="*/ 223 w 330"/>
                <a:gd name="T59" fmla="*/ 510 h 552"/>
                <a:gd name="T60" fmla="*/ 223 w 330"/>
                <a:gd name="T61" fmla="*/ 510 h 552"/>
                <a:gd name="T62" fmla="*/ 101 w 330"/>
                <a:gd name="T63" fmla="*/ 13 h 552"/>
                <a:gd name="T64" fmla="*/ 28 w 330"/>
                <a:gd name="T65" fmla="*/ 73 h 552"/>
                <a:gd name="T66" fmla="*/ 0 w 330"/>
                <a:gd name="T67" fmla="*/ 165 h 552"/>
                <a:gd name="T68" fmla="*/ 14 w 330"/>
                <a:gd name="T69" fmla="*/ 233 h 552"/>
                <a:gd name="T70" fmla="*/ 64 w 330"/>
                <a:gd name="T71" fmla="*/ 306 h 552"/>
                <a:gd name="T72" fmla="*/ 86 w 330"/>
                <a:gd name="T73" fmla="*/ 378 h 552"/>
                <a:gd name="T74" fmla="*/ 97 w 330"/>
                <a:gd name="T75" fmla="*/ 410 h 552"/>
                <a:gd name="T76" fmla="*/ 93 w 330"/>
                <a:gd name="T77" fmla="*/ 421 h 552"/>
                <a:gd name="T78" fmla="*/ 97 w 330"/>
                <a:gd name="T79" fmla="*/ 441 h 552"/>
                <a:gd name="T80" fmla="*/ 94 w 330"/>
                <a:gd name="T81" fmla="*/ 450 h 552"/>
                <a:gd name="T82" fmla="*/ 97 w 330"/>
                <a:gd name="T83" fmla="*/ 467 h 552"/>
                <a:gd name="T84" fmla="*/ 94 w 330"/>
                <a:gd name="T85" fmla="*/ 476 h 552"/>
                <a:gd name="T86" fmla="*/ 97 w 330"/>
                <a:gd name="T87" fmla="*/ 493 h 552"/>
                <a:gd name="T88" fmla="*/ 94 w 330"/>
                <a:gd name="T89" fmla="*/ 503 h 552"/>
                <a:gd name="T90" fmla="*/ 102 w 330"/>
                <a:gd name="T91" fmla="*/ 515 h 552"/>
                <a:gd name="T92" fmla="*/ 186 w 330"/>
                <a:gd name="T93" fmla="*/ 552 h 552"/>
                <a:gd name="T94" fmla="*/ 231 w 330"/>
                <a:gd name="T95" fmla="*/ 510 h 552"/>
                <a:gd name="T96" fmla="*/ 235 w 330"/>
                <a:gd name="T97" fmla="*/ 492 h 552"/>
                <a:gd name="T98" fmla="*/ 231 w 330"/>
                <a:gd name="T99" fmla="*/ 480 h 552"/>
                <a:gd name="T100" fmla="*/ 235 w 330"/>
                <a:gd name="T101" fmla="*/ 467 h 552"/>
                <a:gd name="T102" fmla="*/ 231 w 330"/>
                <a:gd name="T103" fmla="*/ 453 h 552"/>
                <a:gd name="T104" fmla="*/ 235 w 330"/>
                <a:gd name="T105" fmla="*/ 440 h 552"/>
                <a:gd name="T106" fmla="*/ 232 w 330"/>
                <a:gd name="T107" fmla="*/ 428 h 552"/>
                <a:gd name="T108" fmla="*/ 237 w 330"/>
                <a:gd name="T109" fmla="*/ 413 h 552"/>
                <a:gd name="T110" fmla="*/ 241 w 330"/>
                <a:gd name="T111" fmla="*/ 395 h 552"/>
                <a:gd name="T112" fmla="*/ 248 w 330"/>
                <a:gd name="T113" fmla="*/ 349 h 552"/>
                <a:gd name="T114" fmla="*/ 293 w 330"/>
                <a:gd name="T115" fmla="*/ 269 h 552"/>
                <a:gd name="T116" fmla="*/ 328 w 330"/>
                <a:gd name="T117" fmla="*/ 193 h 552"/>
                <a:gd name="T118" fmla="*/ 323 w 330"/>
                <a:gd name="T119" fmla="*/ 116 h 552"/>
                <a:gd name="T120" fmla="*/ 270 w 330"/>
                <a:gd name="T121" fmla="*/ 38 h 552"/>
                <a:gd name="T122" fmla="*/ 182 w 330"/>
                <a:gd name="T123" fmla="*/ 1 h 5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30" h="552">
                  <a:moveTo>
                    <a:pt x="287" y="264"/>
                  </a:moveTo>
                  <a:lnTo>
                    <a:pt x="287" y="264"/>
                  </a:lnTo>
                  <a:lnTo>
                    <a:pt x="271" y="285"/>
                  </a:lnTo>
                  <a:lnTo>
                    <a:pt x="259" y="302"/>
                  </a:lnTo>
                  <a:lnTo>
                    <a:pt x="250" y="319"/>
                  </a:lnTo>
                  <a:lnTo>
                    <a:pt x="244" y="333"/>
                  </a:lnTo>
                  <a:lnTo>
                    <a:pt x="239" y="347"/>
                  </a:lnTo>
                  <a:lnTo>
                    <a:pt x="237" y="358"/>
                  </a:lnTo>
                  <a:lnTo>
                    <a:pt x="235" y="368"/>
                  </a:lnTo>
                  <a:lnTo>
                    <a:pt x="235" y="378"/>
                  </a:lnTo>
                  <a:lnTo>
                    <a:pt x="234" y="387"/>
                  </a:lnTo>
                  <a:lnTo>
                    <a:pt x="232" y="395"/>
                  </a:lnTo>
                  <a:lnTo>
                    <a:pt x="231" y="399"/>
                  </a:lnTo>
                  <a:lnTo>
                    <a:pt x="229" y="403"/>
                  </a:lnTo>
                  <a:lnTo>
                    <a:pt x="226" y="406"/>
                  </a:lnTo>
                  <a:lnTo>
                    <a:pt x="222" y="409"/>
                  </a:lnTo>
                  <a:lnTo>
                    <a:pt x="108" y="409"/>
                  </a:lnTo>
                  <a:lnTo>
                    <a:pt x="104" y="406"/>
                  </a:lnTo>
                  <a:lnTo>
                    <a:pt x="101" y="403"/>
                  </a:lnTo>
                  <a:lnTo>
                    <a:pt x="99" y="399"/>
                  </a:lnTo>
                  <a:lnTo>
                    <a:pt x="98" y="395"/>
                  </a:lnTo>
                  <a:lnTo>
                    <a:pt x="96" y="387"/>
                  </a:lnTo>
                  <a:lnTo>
                    <a:pt x="95" y="378"/>
                  </a:lnTo>
                  <a:lnTo>
                    <a:pt x="95" y="368"/>
                  </a:lnTo>
                  <a:lnTo>
                    <a:pt x="93" y="358"/>
                  </a:lnTo>
                  <a:lnTo>
                    <a:pt x="91" y="347"/>
                  </a:lnTo>
                  <a:lnTo>
                    <a:pt x="86" y="333"/>
                  </a:lnTo>
                  <a:lnTo>
                    <a:pt x="80" y="319"/>
                  </a:lnTo>
                  <a:lnTo>
                    <a:pt x="71" y="302"/>
                  </a:lnTo>
                  <a:lnTo>
                    <a:pt x="59" y="284"/>
                  </a:lnTo>
                  <a:lnTo>
                    <a:pt x="43" y="264"/>
                  </a:lnTo>
                  <a:lnTo>
                    <a:pt x="35" y="253"/>
                  </a:lnTo>
                  <a:lnTo>
                    <a:pt x="28" y="241"/>
                  </a:lnTo>
                  <a:lnTo>
                    <a:pt x="22" y="230"/>
                  </a:lnTo>
                  <a:lnTo>
                    <a:pt x="17" y="218"/>
                  </a:lnTo>
                  <a:lnTo>
                    <a:pt x="13" y="205"/>
                  </a:lnTo>
                  <a:lnTo>
                    <a:pt x="10" y="192"/>
                  </a:lnTo>
                  <a:lnTo>
                    <a:pt x="9" y="178"/>
                  </a:lnTo>
                  <a:lnTo>
                    <a:pt x="8" y="165"/>
                  </a:lnTo>
                  <a:lnTo>
                    <a:pt x="9" y="149"/>
                  </a:lnTo>
                  <a:lnTo>
                    <a:pt x="11" y="134"/>
                  </a:lnTo>
                  <a:lnTo>
                    <a:pt x="15" y="118"/>
                  </a:lnTo>
                  <a:lnTo>
                    <a:pt x="20" y="104"/>
                  </a:lnTo>
                  <a:lnTo>
                    <a:pt x="27" y="91"/>
                  </a:lnTo>
                  <a:lnTo>
                    <a:pt x="35" y="77"/>
                  </a:lnTo>
                  <a:lnTo>
                    <a:pt x="44" y="66"/>
                  </a:lnTo>
                  <a:lnTo>
                    <a:pt x="54" y="54"/>
                  </a:lnTo>
                  <a:lnTo>
                    <a:pt x="65" y="44"/>
                  </a:lnTo>
                  <a:lnTo>
                    <a:pt x="77" y="35"/>
                  </a:lnTo>
                  <a:lnTo>
                    <a:pt x="91" y="28"/>
                  </a:lnTo>
                  <a:lnTo>
                    <a:pt x="104" y="20"/>
                  </a:lnTo>
                  <a:lnTo>
                    <a:pt x="119" y="15"/>
                  </a:lnTo>
                  <a:lnTo>
                    <a:pt x="133" y="11"/>
                  </a:lnTo>
                  <a:lnTo>
                    <a:pt x="148" y="9"/>
                  </a:lnTo>
                  <a:lnTo>
                    <a:pt x="165" y="8"/>
                  </a:lnTo>
                  <a:lnTo>
                    <a:pt x="182" y="9"/>
                  </a:lnTo>
                  <a:lnTo>
                    <a:pt x="197" y="11"/>
                  </a:lnTo>
                  <a:lnTo>
                    <a:pt x="212" y="15"/>
                  </a:lnTo>
                  <a:lnTo>
                    <a:pt x="226" y="20"/>
                  </a:lnTo>
                  <a:lnTo>
                    <a:pt x="239" y="28"/>
                  </a:lnTo>
                  <a:lnTo>
                    <a:pt x="253" y="35"/>
                  </a:lnTo>
                  <a:lnTo>
                    <a:pt x="265" y="44"/>
                  </a:lnTo>
                  <a:lnTo>
                    <a:pt x="276" y="54"/>
                  </a:lnTo>
                  <a:lnTo>
                    <a:pt x="286" y="66"/>
                  </a:lnTo>
                  <a:lnTo>
                    <a:pt x="295" y="77"/>
                  </a:lnTo>
                  <a:lnTo>
                    <a:pt x="303" y="91"/>
                  </a:lnTo>
                  <a:lnTo>
                    <a:pt x="310" y="104"/>
                  </a:lnTo>
                  <a:lnTo>
                    <a:pt x="315" y="118"/>
                  </a:lnTo>
                  <a:lnTo>
                    <a:pt x="319" y="134"/>
                  </a:lnTo>
                  <a:lnTo>
                    <a:pt x="321" y="149"/>
                  </a:lnTo>
                  <a:lnTo>
                    <a:pt x="322" y="165"/>
                  </a:lnTo>
                  <a:lnTo>
                    <a:pt x="321" y="178"/>
                  </a:lnTo>
                  <a:lnTo>
                    <a:pt x="320" y="192"/>
                  </a:lnTo>
                  <a:lnTo>
                    <a:pt x="317" y="205"/>
                  </a:lnTo>
                  <a:lnTo>
                    <a:pt x="313" y="218"/>
                  </a:lnTo>
                  <a:lnTo>
                    <a:pt x="308" y="230"/>
                  </a:lnTo>
                  <a:lnTo>
                    <a:pt x="302" y="241"/>
                  </a:lnTo>
                  <a:lnTo>
                    <a:pt x="295" y="253"/>
                  </a:lnTo>
                  <a:lnTo>
                    <a:pt x="287" y="264"/>
                  </a:lnTo>
                  <a:close/>
                  <a:moveTo>
                    <a:pt x="223" y="427"/>
                  </a:moveTo>
                  <a:lnTo>
                    <a:pt x="107" y="439"/>
                  </a:lnTo>
                  <a:lnTo>
                    <a:pt x="107" y="428"/>
                  </a:lnTo>
                  <a:lnTo>
                    <a:pt x="100" y="417"/>
                  </a:lnTo>
                  <a:lnTo>
                    <a:pt x="230" y="417"/>
                  </a:lnTo>
                  <a:lnTo>
                    <a:pt x="223" y="427"/>
                  </a:lnTo>
                  <a:close/>
                  <a:moveTo>
                    <a:pt x="225" y="441"/>
                  </a:moveTo>
                  <a:lnTo>
                    <a:pt x="224" y="442"/>
                  </a:lnTo>
                  <a:lnTo>
                    <a:pt x="107" y="453"/>
                  </a:lnTo>
                  <a:lnTo>
                    <a:pt x="105" y="452"/>
                  </a:lnTo>
                  <a:lnTo>
                    <a:pt x="103" y="451"/>
                  </a:lnTo>
                  <a:lnTo>
                    <a:pt x="102" y="449"/>
                  </a:lnTo>
                  <a:lnTo>
                    <a:pt x="102" y="448"/>
                  </a:lnTo>
                  <a:lnTo>
                    <a:pt x="103" y="446"/>
                  </a:lnTo>
                  <a:lnTo>
                    <a:pt x="105" y="444"/>
                  </a:lnTo>
                  <a:lnTo>
                    <a:pt x="106" y="443"/>
                  </a:lnTo>
                  <a:lnTo>
                    <a:pt x="224" y="431"/>
                  </a:lnTo>
                  <a:lnTo>
                    <a:pt x="225" y="433"/>
                  </a:lnTo>
                  <a:lnTo>
                    <a:pt x="227" y="435"/>
                  </a:lnTo>
                  <a:lnTo>
                    <a:pt x="228" y="437"/>
                  </a:lnTo>
                  <a:lnTo>
                    <a:pt x="227" y="440"/>
                  </a:lnTo>
                  <a:lnTo>
                    <a:pt x="225" y="441"/>
                  </a:lnTo>
                  <a:close/>
                  <a:moveTo>
                    <a:pt x="107" y="466"/>
                  </a:moveTo>
                  <a:lnTo>
                    <a:pt x="107" y="457"/>
                  </a:lnTo>
                  <a:lnTo>
                    <a:pt x="223" y="446"/>
                  </a:lnTo>
                  <a:lnTo>
                    <a:pt x="223" y="454"/>
                  </a:lnTo>
                  <a:lnTo>
                    <a:pt x="107" y="466"/>
                  </a:lnTo>
                  <a:close/>
                  <a:moveTo>
                    <a:pt x="225" y="468"/>
                  </a:moveTo>
                  <a:lnTo>
                    <a:pt x="224" y="469"/>
                  </a:lnTo>
                  <a:lnTo>
                    <a:pt x="106" y="480"/>
                  </a:lnTo>
                  <a:lnTo>
                    <a:pt x="105" y="479"/>
                  </a:lnTo>
                  <a:lnTo>
                    <a:pt x="103" y="478"/>
                  </a:lnTo>
                  <a:lnTo>
                    <a:pt x="102" y="475"/>
                  </a:lnTo>
                  <a:lnTo>
                    <a:pt x="103" y="473"/>
                  </a:lnTo>
                  <a:lnTo>
                    <a:pt x="105" y="471"/>
                  </a:lnTo>
                  <a:lnTo>
                    <a:pt x="107" y="470"/>
                  </a:lnTo>
                  <a:lnTo>
                    <a:pt x="223" y="458"/>
                  </a:lnTo>
                  <a:lnTo>
                    <a:pt x="225" y="459"/>
                  </a:lnTo>
                  <a:lnTo>
                    <a:pt x="227" y="460"/>
                  </a:lnTo>
                  <a:lnTo>
                    <a:pt x="228" y="462"/>
                  </a:lnTo>
                  <a:lnTo>
                    <a:pt x="228" y="463"/>
                  </a:lnTo>
                  <a:lnTo>
                    <a:pt x="227" y="466"/>
                  </a:lnTo>
                  <a:lnTo>
                    <a:pt x="225" y="468"/>
                  </a:lnTo>
                  <a:close/>
                  <a:moveTo>
                    <a:pt x="107" y="492"/>
                  </a:moveTo>
                  <a:lnTo>
                    <a:pt x="107" y="484"/>
                  </a:lnTo>
                  <a:lnTo>
                    <a:pt x="223" y="473"/>
                  </a:lnTo>
                  <a:lnTo>
                    <a:pt x="223" y="481"/>
                  </a:lnTo>
                  <a:lnTo>
                    <a:pt x="107" y="492"/>
                  </a:lnTo>
                  <a:close/>
                  <a:moveTo>
                    <a:pt x="225" y="494"/>
                  </a:moveTo>
                  <a:lnTo>
                    <a:pt x="223" y="496"/>
                  </a:lnTo>
                  <a:lnTo>
                    <a:pt x="107" y="507"/>
                  </a:lnTo>
                  <a:lnTo>
                    <a:pt x="105" y="506"/>
                  </a:lnTo>
                  <a:lnTo>
                    <a:pt x="103" y="504"/>
                  </a:lnTo>
                  <a:lnTo>
                    <a:pt x="102" y="502"/>
                  </a:lnTo>
                  <a:lnTo>
                    <a:pt x="103" y="499"/>
                  </a:lnTo>
                  <a:lnTo>
                    <a:pt x="105" y="498"/>
                  </a:lnTo>
                  <a:lnTo>
                    <a:pt x="106" y="497"/>
                  </a:lnTo>
                  <a:lnTo>
                    <a:pt x="224" y="485"/>
                  </a:lnTo>
                  <a:lnTo>
                    <a:pt x="225" y="485"/>
                  </a:lnTo>
                  <a:lnTo>
                    <a:pt x="227" y="487"/>
                  </a:lnTo>
                  <a:lnTo>
                    <a:pt x="228" y="489"/>
                  </a:lnTo>
                  <a:lnTo>
                    <a:pt x="228" y="490"/>
                  </a:lnTo>
                  <a:lnTo>
                    <a:pt x="227" y="492"/>
                  </a:lnTo>
                  <a:lnTo>
                    <a:pt x="225" y="494"/>
                  </a:lnTo>
                  <a:close/>
                  <a:moveTo>
                    <a:pt x="223" y="510"/>
                  </a:moveTo>
                  <a:lnTo>
                    <a:pt x="223" y="510"/>
                  </a:lnTo>
                  <a:lnTo>
                    <a:pt x="203" y="528"/>
                  </a:lnTo>
                  <a:lnTo>
                    <a:pt x="128" y="528"/>
                  </a:lnTo>
                  <a:lnTo>
                    <a:pt x="109" y="511"/>
                  </a:lnTo>
                  <a:lnTo>
                    <a:pt x="223" y="500"/>
                  </a:lnTo>
                  <a:lnTo>
                    <a:pt x="223" y="510"/>
                  </a:lnTo>
                  <a:close/>
                  <a:moveTo>
                    <a:pt x="165" y="0"/>
                  </a:moveTo>
                  <a:lnTo>
                    <a:pt x="165" y="0"/>
                  </a:lnTo>
                  <a:lnTo>
                    <a:pt x="148" y="1"/>
                  </a:lnTo>
                  <a:lnTo>
                    <a:pt x="132" y="3"/>
                  </a:lnTo>
                  <a:lnTo>
                    <a:pt x="115" y="7"/>
                  </a:lnTo>
                  <a:lnTo>
                    <a:pt x="101" y="13"/>
                  </a:lnTo>
                  <a:lnTo>
                    <a:pt x="86" y="19"/>
                  </a:lnTo>
                  <a:lnTo>
                    <a:pt x="73" y="28"/>
                  </a:lnTo>
                  <a:lnTo>
                    <a:pt x="60" y="38"/>
                  </a:lnTo>
                  <a:lnTo>
                    <a:pt x="48" y="48"/>
                  </a:lnTo>
                  <a:lnTo>
                    <a:pt x="38" y="60"/>
                  </a:lnTo>
                  <a:lnTo>
                    <a:pt x="28" y="73"/>
                  </a:lnTo>
                  <a:lnTo>
                    <a:pt x="19" y="86"/>
                  </a:lnTo>
                  <a:lnTo>
                    <a:pt x="13" y="101"/>
                  </a:lnTo>
                  <a:lnTo>
                    <a:pt x="7" y="116"/>
                  </a:lnTo>
                  <a:lnTo>
                    <a:pt x="3" y="132"/>
                  </a:lnTo>
                  <a:lnTo>
                    <a:pt x="1" y="148"/>
                  </a:lnTo>
                  <a:lnTo>
                    <a:pt x="0" y="165"/>
                  </a:lnTo>
                  <a:lnTo>
                    <a:pt x="1" y="179"/>
                  </a:lnTo>
                  <a:lnTo>
                    <a:pt x="2" y="193"/>
                  </a:lnTo>
                  <a:lnTo>
                    <a:pt x="5" y="207"/>
                  </a:lnTo>
                  <a:lnTo>
                    <a:pt x="9" y="221"/>
                  </a:lnTo>
                  <a:lnTo>
                    <a:pt x="14" y="233"/>
                  </a:lnTo>
                  <a:lnTo>
                    <a:pt x="20" y="246"/>
                  </a:lnTo>
                  <a:lnTo>
                    <a:pt x="28" y="258"/>
                  </a:lnTo>
                  <a:lnTo>
                    <a:pt x="37" y="269"/>
                  </a:lnTo>
                  <a:lnTo>
                    <a:pt x="52" y="289"/>
                  </a:lnTo>
                  <a:lnTo>
                    <a:pt x="64" y="306"/>
                  </a:lnTo>
                  <a:lnTo>
                    <a:pt x="72" y="322"/>
                  </a:lnTo>
                  <a:lnTo>
                    <a:pt x="78" y="336"/>
                  </a:lnTo>
                  <a:lnTo>
                    <a:pt x="82" y="349"/>
                  </a:lnTo>
                  <a:lnTo>
                    <a:pt x="84" y="360"/>
                  </a:lnTo>
                  <a:lnTo>
                    <a:pt x="86" y="369"/>
                  </a:lnTo>
                  <a:lnTo>
                    <a:pt x="86" y="378"/>
                  </a:lnTo>
                  <a:lnTo>
                    <a:pt x="88" y="387"/>
                  </a:lnTo>
                  <a:lnTo>
                    <a:pt x="89" y="395"/>
                  </a:lnTo>
                  <a:lnTo>
                    <a:pt x="92" y="403"/>
                  </a:lnTo>
                  <a:lnTo>
                    <a:pt x="97" y="410"/>
                  </a:lnTo>
                  <a:lnTo>
                    <a:pt x="94" y="411"/>
                  </a:lnTo>
                  <a:lnTo>
                    <a:pt x="93" y="413"/>
                  </a:lnTo>
                  <a:lnTo>
                    <a:pt x="92" y="416"/>
                  </a:lnTo>
                  <a:lnTo>
                    <a:pt x="92" y="418"/>
                  </a:lnTo>
                  <a:lnTo>
                    <a:pt x="93" y="421"/>
                  </a:lnTo>
                  <a:lnTo>
                    <a:pt x="99" y="430"/>
                  </a:lnTo>
                  <a:lnTo>
                    <a:pt x="99" y="439"/>
                  </a:lnTo>
                  <a:lnTo>
                    <a:pt x="97" y="441"/>
                  </a:lnTo>
                  <a:lnTo>
                    <a:pt x="96" y="443"/>
                  </a:lnTo>
                  <a:lnTo>
                    <a:pt x="95" y="446"/>
                  </a:lnTo>
                  <a:lnTo>
                    <a:pt x="94" y="448"/>
                  </a:lnTo>
                  <a:lnTo>
                    <a:pt x="94" y="450"/>
                  </a:lnTo>
                  <a:lnTo>
                    <a:pt x="96" y="454"/>
                  </a:lnTo>
                  <a:lnTo>
                    <a:pt x="99" y="458"/>
                  </a:lnTo>
                  <a:lnTo>
                    <a:pt x="99" y="465"/>
                  </a:lnTo>
                  <a:lnTo>
                    <a:pt x="97" y="467"/>
                  </a:lnTo>
                  <a:lnTo>
                    <a:pt x="96" y="470"/>
                  </a:lnTo>
                  <a:lnTo>
                    <a:pt x="95" y="472"/>
                  </a:lnTo>
                  <a:lnTo>
                    <a:pt x="94" y="475"/>
                  </a:lnTo>
                  <a:lnTo>
                    <a:pt x="94" y="476"/>
                  </a:lnTo>
                  <a:lnTo>
                    <a:pt x="96" y="481"/>
                  </a:lnTo>
                  <a:lnTo>
                    <a:pt x="99" y="484"/>
                  </a:lnTo>
                  <a:lnTo>
                    <a:pt x="99" y="491"/>
                  </a:lnTo>
                  <a:lnTo>
                    <a:pt x="97" y="493"/>
                  </a:lnTo>
                  <a:lnTo>
                    <a:pt x="96" y="496"/>
                  </a:lnTo>
                  <a:lnTo>
                    <a:pt x="95" y="499"/>
                  </a:lnTo>
                  <a:lnTo>
                    <a:pt x="94" y="502"/>
                  </a:lnTo>
                  <a:lnTo>
                    <a:pt x="94" y="503"/>
                  </a:lnTo>
                  <a:lnTo>
                    <a:pt x="95" y="506"/>
                  </a:lnTo>
                  <a:lnTo>
                    <a:pt x="96" y="508"/>
                  </a:lnTo>
                  <a:lnTo>
                    <a:pt x="100" y="511"/>
                  </a:lnTo>
                  <a:lnTo>
                    <a:pt x="100" y="514"/>
                  </a:lnTo>
                  <a:lnTo>
                    <a:pt x="102" y="515"/>
                  </a:lnTo>
                  <a:lnTo>
                    <a:pt x="141" y="550"/>
                  </a:lnTo>
                  <a:lnTo>
                    <a:pt x="144" y="551"/>
                  </a:lnTo>
                  <a:lnTo>
                    <a:pt x="147" y="552"/>
                  </a:lnTo>
                  <a:lnTo>
                    <a:pt x="186" y="552"/>
                  </a:lnTo>
                  <a:lnTo>
                    <a:pt x="189" y="551"/>
                  </a:lnTo>
                  <a:lnTo>
                    <a:pt x="191" y="550"/>
                  </a:lnTo>
                  <a:lnTo>
                    <a:pt x="228" y="515"/>
                  </a:lnTo>
                  <a:lnTo>
                    <a:pt x="230" y="513"/>
                  </a:lnTo>
                  <a:lnTo>
                    <a:pt x="231" y="510"/>
                  </a:lnTo>
                  <a:lnTo>
                    <a:pt x="231" y="500"/>
                  </a:lnTo>
                  <a:lnTo>
                    <a:pt x="233" y="498"/>
                  </a:lnTo>
                  <a:lnTo>
                    <a:pt x="234" y="496"/>
                  </a:lnTo>
                  <a:lnTo>
                    <a:pt x="235" y="492"/>
                  </a:lnTo>
                  <a:lnTo>
                    <a:pt x="236" y="490"/>
                  </a:lnTo>
                  <a:lnTo>
                    <a:pt x="236" y="488"/>
                  </a:lnTo>
                  <a:lnTo>
                    <a:pt x="234" y="484"/>
                  </a:lnTo>
                  <a:lnTo>
                    <a:pt x="231" y="480"/>
                  </a:lnTo>
                  <a:lnTo>
                    <a:pt x="231" y="474"/>
                  </a:lnTo>
                  <a:lnTo>
                    <a:pt x="233" y="472"/>
                  </a:lnTo>
                  <a:lnTo>
                    <a:pt x="234" y="469"/>
                  </a:lnTo>
                  <a:lnTo>
                    <a:pt x="235" y="467"/>
                  </a:lnTo>
                  <a:lnTo>
                    <a:pt x="236" y="463"/>
                  </a:lnTo>
                  <a:lnTo>
                    <a:pt x="236" y="462"/>
                  </a:lnTo>
                  <a:lnTo>
                    <a:pt x="234" y="457"/>
                  </a:lnTo>
                  <a:lnTo>
                    <a:pt x="231" y="453"/>
                  </a:lnTo>
                  <a:lnTo>
                    <a:pt x="231" y="447"/>
                  </a:lnTo>
                  <a:lnTo>
                    <a:pt x="233" y="445"/>
                  </a:lnTo>
                  <a:lnTo>
                    <a:pt x="234" y="443"/>
                  </a:lnTo>
                  <a:lnTo>
                    <a:pt x="235" y="440"/>
                  </a:lnTo>
                  <a:lnTo>
                    <a:pt x="236" y="437"/>
                  </a:lnTo>
                  <a:lnTo>
                    <a:pt x="236" y="436"/>
                  </a:lnTo>
                  <a:lnTo>
                    <a:pt x="235" y="431"/>
                  </a:lnTo>
                  <a:lnTo>
                    <a:pt x="232" y="428"/>
                  </a:lnTo>
                  <a:lnTo>
                    <a:pt x="237" y="421"/>
                  </a:lnTo>
                  <a:lnTo>
                    <a:pt x="238" y="418"/>
                  </a:lnTo>
                  <a:lnTo>
                    <a:pt x="238" y="416"/>
                  </a:lnTo>
                  <a:lnTo>
                    <a:pt x="237" y="413"/>
                  </a:lnTo>
                  <a:lnTo>
                    <a:pt x="236" y="411"/>
                  </a:lnTo>
                  <a:lnTo>
                    <a:pt x="233" y="410"/>
                  </a:lnTo>
                  <a:lnTo>
                    <a:pt x="238" y="403"/>
                  </a:lnTo>
                  <a:lnTo>
                    <a:pt x="241" y="395"/>
                  </a:lnTo>
                  <a:lnTo>
                    <a:pt x="243" y="387"/>
                  </a:lnTo>
                  <a:lnTo>
                    <a:pt x="244" y="378"/>
                  </a:lnTo>
                  <a:lnTo>
                    <a:pt x="244" y="369"/>
                  </a:lnTo>
                  <a:lnTo>
                    <a:pt x="246" y="360"/>
                  </a:lnTo>
                  <a:lnTo>
                    <a:pt x="248" y="349"/>
                  </a:lnTo>
                  <a:lnTo>
                    <a:pt x="252" y="336"/>
                  </a:lnTo>
                  <a:lnTo>
                    <a:pt x="258" y="322"/>
                  </a:lnTo>
                  <a:lnTo>
                    <a:pt x="266" y="306"/>
                  </a:lnTo>
                  <a:lnTo>
                    <a:pt x="278" y="289"/>
                  </a:lnTo>
                  <a:lnTo>
                    <a:pt x="293" y="269"/>
                  </a:lnTo>
                  <a:lnTo>
                    <a:pt x="301" y="258"/>
                  </a:lnTo>
                  <a:lnTo>
                    <a:pt x="310" y="246"/>
                  </a:lnTo>
                  <a:lnTo>
                    <a:pt x="316" y="233"/>
                  </a:lnTo>
                  <a:lnTo>
                    <a:pt x="321" y="221"/>
                  </a:lnTo>
                  <a:lnTo>
                    <a:pt x="325" y="207"/>
                  </a:lnTo>
                  <a:lnTo>
                    <a:pt x="328" y="193"/>
                  </a:lnTo>
                  <a:lnTo>
                    <a:pt x="329" y="179"/>
                  </a:lnTo>
                  <a:lnTo>
                    <a:pt x="330" y="165"/>
                  </a:lnTo>
                  <a:lnTo>
                    <a:pt x="329" y="148"/>
                  </a:lnTo>
                  <a:lnTo>
                    <a:pt x="327" y="132"/>
                  </a:lnTo>
                  <a:lnTo>
                    <a:pt x="323" y="116"/>
                  </a:lnTo>
                  <a:lnTo>
                    <a:pt x="317" y="101"/>
                  </a:lnTo>
                  <a:lnTo>
                    <a:pt x="311" y="86"/>
                  </a:lnTo>
                  <a:lnTo>
                    <a:pt x="302" y="73"/>
                  </a:lnTo>
                  <a:lnTo>
                    <a:pt x="292" y="60"/>
                  </a:lnTo>
                  <a:lnTo>
                    <a:pt x="282" y="48"/>
                  </a:lnTo>
                  <a:lnTo>
                    <a:pt x="270" y="38"/>
                  </a:lnTo>
                  <a:lnTo>
                    <a:pt x="257" y="28"/>
                  </a:lnTo>
                  <a:lnTo>
                    <a:pt x="244" y="19"/>
                  </a:lnTo>
                  <a:lnTo>
                    <a:pt x="229" y="13"/>
                  </a:lnTo>
                  <a:lnTo>
                    <a:pt x="215" y="7"/>
                  </a:lnTo>
                  <a:lnTo>
                    <a:pt x="198" y="3"/>
                  </a:lnTo>
                  <a:lnTo>
                    <a:pt x="182" y="1"/>
                  </a:lnTo>
                  <a:lnTo>
                    <a:pt x="1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7" name="Freeform 166"/>
            <p:cNvSpPr>
              <a:spLocks/>
            </p:cNvSpPr>
            <p:nvPr/>
          </p:nvSpPr>
          <p:spPr bwMode="auto">
            <a:xfrm>
              <a:off x="1246" y="2201"/>
              <a:ext cx="304" cy="291"/>
            </a:xfrm>
            <a:custGeom>
              <a:avLst/>
              <a:gdLst>
                <a:gd name="T0" fmla="*/ 152 w 304"/>
                <a:gd name="T1" fmla="*/ 291 h 291"/>
                <a:gd name="T2" fmla="*/ 183 w 304"/>
                <a:gd name="T3" fmla="*/ 288 h 291"/>
                <a:gd name="T4" fmla="*/ 211 w 304"/>
                <a:gd name="T5" fmla="*/ 279 h 291"/>
                <a:gd name="T6" fmla="*/ 237 w 304"/>
                <a:gd name="T7" fmla="*/ 265 h 291"/>
                <a:gd name="T8" fmla="*/ 259 w 304"/>
                <a:gd name="T9" fmla="*/ 246 h 291"/>
                <a:gd name="T10" fmla="*/ 278 w 304"/>
                <a:gd name="T11" fmla="*/ 224 h 291"/>
                <a:gd name="T12" fmla="*/ 293 w 304"/>
                <a:gd name="T13" fmla="*/ 199 h 291"/>
                <a:gd name="T14" fmla="*/ 301 w 304"/>
                <a:gd name="T15" fmla="*/ 170 h 291"/>
                <a:gd name="T16" fmla="*/ 304 w 304"/>
                <a:gd name="T17" fmla="*/ 139 h 291"/>
                <a:gd name="T18" fmla="*/ 304 w 304"/>
                <a:gd name="T19" fmla="*/ 123 h 291"/>
                <a:gd name="T20" fmla="*/ 298 w 304"/>
                <a:gd name="T21" fmla="*/ 94 h 291"/>
                <a:gd name="T22" fmla="*/ 293 w 304"/>
                <a:gd name="T23" fmla="*/ 81 h 291"/>
                <a:gd name="T24" fmla="*/ 281 w 304"/>
                <a:gd name="T25" fmla="*/ 63 h 291"/>
                <a:gd name="T26" fmla="*/ 268 w 304"/>
                <a:gd name="T27" fmla="*/ 48 h 291"/>
                <a:gd name="T28" fmla="*/ 252 w 304"/>
                <a:gd name="T29" fmla="*/ 34 h 291"/>
                <a:gd name="T30" fmla="*/ 235 w 304"/>
                <a:gd name="T31" fmla="*/ 23 h 291"/>
                <a:gd name="T32" fmla="*/ 216 w 304"/>
                <a:gd name="T33" fmla="*/ 13 h 291"/>
                <a:gd name="T34" fmla="*/ 195 w 304"/>
                <a:gd name="T35" fmla="*/ 6 h 291"/>
                <a:gd name="T36" fmla="*/ 175 w 304"/>
                <a:gd name="T37" fmla="*/ 2 h 291"/>
                <a:gd name="T38" fmla="*/ 152 w 304"/>
                <a:gd name="T39" fmla="*/ 0 h 291"/>
                <a:gd name="T40" fmla="*/ 141 w 304"/>
                <a:gd name="T41" fmla="*/ 0 h 291"/>
                <a:gd name="T42" fmla="*/ 119 w 304"/>
                <a:gd name="T43" fmla="*/ 3 h 291"/>
                <a:gd name="T44" fmla="*/ 98 w 304"/>
                <a:gd name="T45" fmla="*/ 9 h 291"/>
                <a:gd name="T46" fmla="*/ 79 w 304"/>
                <a:gd name="T47" fmla="*/ 18 h 291"/>
                <a:gd name="T48" fmla="*/ 60 w 304"/>
                <a:gd name="T49" fmla="*/ 28 h 291"/>
                <a:gd name="T50" fmla="*/ 44 w 304"/>
                <a:gd name="T51" fmla="*/ 40 h 291"/>
                <a:gd name="T52" fmla="*/ 29 w 304"/>
                <a:gd name="T53" fmla="*/ 56 h 291"/>
                <a:gd name="T54" fmla="*/ 17 w 304"/>
                <a:gd name="T55" fmla="*/ 72 h 291"/>
                <a:gd name="T56" fmla="*/ 11 w 304"/>
                <a:gd name="T57" fmla="*/ 81 h 291"/>
                <a:gd name="T58" fmla="*/ 2 w 304"/>
                <a:gd name="T59" fmla="*/ 109 h 291"/>
                <a:gd name="T60" fmla="*/ 0 w 304"/>
                <a:gd name="T61" fmla="*/ 139 h 291"/>
                <a:gd name="T62" fmla="*/ 0 w 304"/>
                <a:gd name="T63" fmla="*/ 154 h 291"/>
                <a:gd name="T64" fmla="*/ 6 w 304"/>
                <a:gd name="T65" fmla="*/ 184 h 291"/>
                <a:gd name="T66" fmla="*/ 18 w 304"/>
                <a:gd name="T67" fmla="*/ 211 h 291"/>
                <a:gd name="T68" fmla="*/ 34 w 304"/>
                <a:gd name="T69" fmla="*/ 236 h 291"/>
                <a:gd name="T70" fmla="*/ 55 w 304"/>
                <a:gd name="T71" fmla="*/ 256 h 291"/>
                <a:gd name="T72" fmla="*/ 80 w 304"/>
                <a:gd name="T73" fmla="*/ 273 h 291"/>
                <a:gd name="T74" fmla="*/ 107 w 304"/>
                <a:gd name="T75" fmla="*/ 284 h 291"/>
                <a:gd name="T76" fmla="*/ 137 w 304"/>
                <a:gd name="T77" fmla="*/ 290 h 291"/>
                <a:gd name="T78" fmla="*/ 152 w 304"/>
                <a:gd name="T79" fmla="*/ 291 h 2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04" h="291">
                  <a:moveTo>
                    <a:pt x="152" y="291"/>
                  </a:moveTo>
                  <a:lnTo>
                    <a:pt x="152" y="291"/>
                  </a:lnTo>
                  <a:lnTo>
                    <a:pt x="168" y="290"/>
                  </a:lnTo>
                  <a:lnTo>
                    <a:pt x="183" y="288"/>
                  </a:lnTo>
                  <a:lnTo>
                    <a:pt x="197" y="284"/>
                  </a:lnTo>
                  <a:lnTo>
                    <a:pt x="211" y="279"/>
                  </a:lnTo>
                  <a:lnTo>
                    <a:pt x="224" y="273"/>
                  </a:lnTo>
                  <a:lnTo>
                    <a:pt x="237" y="265"/>
                  </a:lnTo>
                  <a:lnTo>
                    <a:pt x="249" y="256"/>
                  </a:lnTo>
                  <a:lnTo>
                    <a:pt x="259" y="246"/>
                  </a:lnTo>
                  <a:lnTo>
                    <a:pt x="270" y="236"/>
                  </a:lnTo>
                  <a:lnTo>
                    <a:pt x="278" y="224"/>
                  </a:lnTo>
                  <a:lnTo>
                    <a:pt x="286" y="211"/>
                  </a:lnTo>
                  <a:lnTo>
                    <a:pt x="293" y="199"/>
                  </a:lnTo>
                  <a:lnTo>
                    <a:pt x="298" y="184"/>
                  </a:lnTo>
                  <a:lnTo>
                    <a:pt x="301" y="170"/>
                  </a:lnTo>
                  <a:lnTo>
                    <a:pt x="304" y="154"/>
                  </a:lnTo>
                  <a:lnTo>
                    <a:pt x="304" y="139"/>
                  </a:lnTo>
                  <a:lnTo>
                    <a:pt x="304" y="123"/>
                  </a:lnTo>
                  <a:lnTo>
                    <a:pt x="302" y="109"/>
                  </a:lnTo>
                  <a:lnTo>
                    <a:pt x="298" y="94"/>
                  </a:lnTo>
                  <a:lnTo>
                    <a:pt x="293" y="81"/>
                  </a:lnTo>
                  <a:lnTo>
                    <a:pt x="287" y="72"/>
                  </a:lnTo>
                  <a:lnTo>
                    <a:pt x="281" y="63"/>
                  </a:lnTo>
                  <a:lnTo>
                    <a:pt x="275" y="56"/>
                  </a:lnTo>
                  <a:lnTo>
                    <a:pt x="268" y="48"/>
                  </a:lnTo>
                  <a:lnTo>
                    <a:pt x="261" y="40"/>
                  </a:lnTo>
                  <a:lnTo>
                    <a:pt x="252" y="34"/>
                  </a:lnTo>
                  <a:lnTo>
                    <a:pt x="244" y="28"/>
                  </a:lnTo>
                  <a:lnTo>
                    <a:pt x="235" y="23"/>
                  </a:lnTo>
                  <a:lnTo>
                    <a:pt x="225" y="18"/>
                  </a:lnTo>
                  <a:lnTo>
                    <a:pt x="216" y="13"/>
                  </a:lnTo>
                  <a:lnTo>
                    <a:pt x="206" y="9"/>
                  </a:lnTo>
                  <a:lnTo>
                    <a:pt x="195" y="6"/>
                  </a:lnTo>
                  <a:lnTo>
                    <a:pt x="185" y="3"/>
                  </a:lnTo>
                  <a:lnTo>
                    <a:pt x="175" y="2"/>
                  </a:lnTo>
                  <a:lnTo>
                    <a:pt x="163" y="0"/>
                  </a:lnTo>
                  <a:lnTo>
                    <a:pt x="152" y="0"/>
                  </a:lnTo>
                  <a:lnTo>
                    <a:pt x="141" y="0"/>
                  </a:lnTo>
                  <a:lnTo>
                    <a:pt x="129" y="2"/>
                  </a:lnTo>
                  <a:lnTo>
                    <a:pt x="119" y="3"/>
                  </a:lnTo>
                  <a:lnTo>
                    <a:pt x="109" y="6"/>
                  </a:lnTo>
                  <a:lnTo>
                    <a:pt x="98" y="9"/>
                  </a:lnTo>
                  <a:lnTo>
                    <a:pt x="88" y="13"/>
                  </a:lnTo>
                  <a:lnTo>
                    <a:pt x="79" y="18"/>
                  </a:lnTo>
                  <a:lnTo>
                    <a:pt x="69" y="23"/>
                  </a:lnTo>
                  <a:lnTo>
                    <a:pt x="60" y="28"/>
                  </a:lnTo>
                  <a:lnTo>
                    <a:pt x="52" y="34"/>
                  </a:lnTo>
                  <a:lnTo>
                    <a:pt x="44" y="40"/>
                  </a:lnTo>
                  <a:lnTo>
                    <a:pt x="36" y="48"/>
                  </a:lnTo>
                  <a:lnTo>
                    <a:pt x="29" y="56"/>
                  </a:lnTo>
                  <a:lnTo>
                    <a:pt x="23" y="63"/>
                  </a:lnTo>
                  <a:lnTo>
                    <a:pt x="17" y="72"/>
                  </a:lnTo>
                  <a:lnTo>
                    <a:pt x="11" y="81"/>
                  </a:lnTo>
                  <a:lnTo>
                    <a:pt x="6" y="94"/>
                  </a:lnTo>
                  <a:lnTo>
                    <a:pt x="2" y="109"/>
                  </a:lnTo>
                  <a:lnTo>
                    <a:pt x="0" y="123"/>
                  </a:lnTo>
                  <a:lnTo>
                    <a:pt x="0" y="139"/>
                  </a:lnTo>
                  <a:lnTo>
                    <a:pt x="0" y="154"/>
                  </a:lnTo>
                  <a:lnTo>
                    <a:pt x="3" y="170"/>
                  </a:lnTo>
                  <a:lnTo>
                    <a:pt x="6" y="184"/>
                  </a:lnTo>
                  <a:lnTo>
                    <a:pt x="11" y="199"/>
                  </a:lnTo>
                  <a:lnTo>
                    <a:pt x="18" y="211"/>
                  </a:lnTo>
                  <a:lnTo>
                    <a:pt x="26" y="224"/>
                  </a:lnTo>
                  <a:lnTo>
                    <a:pt x="34" y="236"/>
                  </a:lnTo>
                  <a:lnTo>
                    <a:pt x="45" y="246"/>
                  </a:lnTo>
                  <a:lnTo>
                    <a:pt x="55" y="256"/>
                  </a:lnTo>
                  <a:lnTo>
                    <a:pt x="67" y="265"/>
                  </a:lnTo>
                  <a:lnTo>
                    <a:pt x="80" y="273"/>
                  </a:lnTo>
                  <a:lnTo>
                    <a:pt x="93" y="279"/>
                  </a:lnTo>
                  <a:lnTo>
                    <a:pt x="107" y="284"/>
                  </a:lnTo>
                  <a:lnTo>
                    <a:pt x="121" y="288"/>
                  </a:lnTo>
                  <a:lnTo>
                    <a:pt x="137" y="290"/>
                  </a:lnTo>
                  <a:lnTo>
                    <a:pt x="152" y="29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8" name="Freeform 167"/>
            <p:cNvSpPr>
              <a:spLocks/>
            </p:cNvSpPr>
            <p:nvPr/>
          </p:nvSpPr>
          <p:spPr bwMode="auto">
            <a:xfrm>
              <a:off x="1247" y="2354"/>
              <a:ext cx="100" cy="234"/>
            </a:xfrm>
            <a:custGeom>
              <a:avLst/>
              <a:gdLst>
                <a:gd name="T0" fmla="*/ 0 w 100"/>
                <a:gd name="T1" fmla="*/ 0 h 234"/>
                <a:gd name="T2" fmla="*/ 0 w 100"/>
                <a:gd name="T3" fmla="*/ 0 h 234"/>
                <a:gd name="T4" fmla="*/ 1 w 100"/>
                <a:gd name="T5" fmla="*/ 13 h 234"/>
                <a:gd name="T6" fmla="*/ 3 w 100"/>
                <a:gd name="T7" fmla="*/ 26 h 234"/>
                <a:gd name="T8" fmla="*/ 6 w 100"/>
                <a:gd name="T9" fmla="*/ 38 h 234"/>
                <a:gd name="T10" fmla="*/ 10 w 100"/>
                <a:gd name="T11" fmla="*/ 51 h 234"/>
                <a:gd name="T12" fmla="*/ 16 w 100"/>
                <a:gd name="T13" fmla="*/ 62 h 234"/>
                <a:gd name="T14" fmla="*/ 21 w 100"/>
                <a:gd name="T15" fmla="*/ 73 h 234"/>
                <a:gd name="T16" fmla="*/ 28 w 100"/>
                <a:gd name="T17" fmla="*/ 84 h 234"/>
                <a:gd name="T18" fmla="*/ 35 w 100"/>
                <a:gd name="T19" fmla="*/ 93 h 234"/>
                <a:gd name="T20" fmla="*/ 35 w 100"/>
                <a:gd name="T21" fmla="*/ 93 h 234"/>
                <a:gd name="T22" fmla="*/ 49 w 100"/>
                <a:gd name="T23" fmla="*/ 110 h 234"/>
                <a:gd name="T24" fmla="*/ 59 w 100"/>
                <a:gd name="T25" fmla="*/ 124 h 234"/>
                <a:gd name="T26" fmla="*/ 67 w 100"/>
                <a:gd name="T27" fmla="*/ 137 h 234"/>
                <a:gd name="T28" fmla="*/ 75 w 100"/>
                <a:gd name="T29" fmla="*/ 150 h 234"/>
                <a:gd name="T30" fmla="*/ 79 w 100"/>
                <a:gd name="T31" fmla="*/ 161 h 234"/>
                <a:gd name="T32" fmla="*/ 82 w 100"/>
                <a:gd name="T33" fmla="*/ 172 h 234"/>
                <a:gd name="T34" fmla="*/ 84 w 100"/>
                <a:gd name="T35" fmla="*/ 181 h 234"/>
                <a:gd name="T36" fmla="*/ 86 w 100"/>
                <a:gd name="T37" fmla="*/ 189 h 234"/>
                <a:gd name="T38" fmla="*/ 87 w 100"/>
                <a:gd name="T39" fmla="*/ 204 h 234"/>
                <a:gd name="T40" fmla="*/ 88 w 100"/>
                <a:gd name="T41" fmla="*/ 215 h 234"/>
                <a:gd name="T42" fmla="*/ 90 w 100"/>
                <a:gd name="T43" fmla="*/ 220 h 234"/>
                <a:gd name="T44" fmla="*/ 92 w 100"/>
                <a:gd name="T45" fmla="*/ 225 h 234"/>
                <a:gd name="T46" fmla="*/ 95 w 100"/>
                <a:gd name="T47" fmla="*/ 229 h 234"/>
                <a:gd name="T48" fmla="*/ 100 w 100"/>
                <a:gd name="T49" fmla="*/ 234 h 234"/>
                <a:gd name="T50" fmla="*/ 100 w 100"/>
                <a:gd name="T51" fmla="*/ 234 h 234"/>
                <a:gd name="T52" fmla="*/ 96 w 100"/>
                <a:gd name="T53" fmla="*/ 229 h 234"/>
                <a:gd name="T54" fmla="*/ 94 w 100"/>
                <a:gd name="T55" fmla="*/ 225 h 234"/>
                <a:gd name="T56" fmla="*/ 92 w 100"/>
                <a:gd name="T57" fmla="*/ 220 h 234"/>
                <a:gd name="T58" fmla="*/ 91 w 100"/>
                <a:gd name="T59" fmla="*/ 215 h 234"/>
                <a:gd name="T60" fmla="*/ 91 w 100"/>
                <a:gd name="T61" fmla="*/ 203 h 234"/>
                <a:gd name="T62" fmla="*/ 90 w 100"/>
                <a:gd name="T63" fmla="*/ 188 h 234"/>
                <a:gd name="T64" fmla="*/ 89 w 100"/>
                <a:gd name="T65" fmla="*/ 180 h 234"/>
                <a:gd name="T66" fmla="*/ 87 w 100"/>
                <a:gd name="T67" fmla="*/ 172 h 234"/>
                <a:gd name="T68" fmla="*/ 85 w 100"/>
                <a:gd name="T69" fmla="*/ 161 h 234"/>
                <a:gd name="T70" fmla="*/ 80 w 100"/>
                <a:gd name="T71" fmla="*/ 150 h 234"/>
                <a:gd name="T72" fmla="*/ 75 w 100"/>
                <a:gd name="T73" fmla="*/ 137 h 234"/>
                <a:gd name="T74" fmla="*/ 66 w 100"/>
                <a:gd name="T75" fmla="*/ 124 h 234"/>
                <a:gd name="T76" fmla="*/ 57 w 100"/>
                <a:gd name="T77" fmla="*/ 109 h 234"/>
                <a:gd name="T78" fmla="*/ 45 w 100"/>
                <a:gd name="T79" fmla="*/ 93 h 234"/>
                <a:gd name="T80" fmla="*/ 45 w 100"/>
                <a:gd name="T81" fmla="*/ 93 h 234"/>
                <a:gd name="T82" fmla="*/ 34 w 100"/>
                <a:gd name="T83" fmla="*/ 80 h 234"/>
                <a:gd name="T84" fmla="*/ 28 w 100"/>
                <a:gd name="T85" fmla="*/ 71 h 234"/>
                <a:gd name="T86" fmla="*/ 21 w 100"/>
                <a:gd name="T87" fmla="*/ 61 h 234"/>
                <a:gd name="T88" fmla="*/ 15 w 100"/>
                <a:gd name="T89" fmla="*/ 50 h 234"/>
                <a:gd name="T90" fmla="*/ 8 w 100"/>
                <a:gd name="T91" fmla="*/ 35 h 234"/>
                <a:gd name="T92" fmla="*/ 3 w 100"/>
                <a:gd name="T93" fmla="*/ 19 h 234"/>
                <a:gd name="T94" fmla="*/ 0 w 100"/>
                <a:gd name="T95" fmla="*/ 0 h 234"/>
                <a:gd name="T96" fmla="*/ 0 w 100"/>
                <a:gd name="T97" fmla="*/ 0 h 2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0" h="234">
                  <a:moveTo>
                    <a:pt x="0" y="0"/>
                  </a:moveTo>
                  <a:lnTo>
                    <a:pt x="0" y="0"/>
                  </a:lnTo>
                  <a:lnTo>
                    <a:pt x="1" y="13"/>
                  </a:lnTo>
                  <a:lnTo>
                    <a:pt x="3" y="26"/>
                  </a:lnTo>
                  <a:lnTo>
                    <a:pt x="6" y="38"/>
                  </a:lnTo>
                  <a:lnTo>
                    <a:pt x="10" y="51"/>
                  </a:lnTo>
                  <a:lnTo>
                    <a:pt x="16" y="62"/>
                  </a:lnTo>
                  <a:lnTo>
                    <a:pt x="21" y="73"/>
                  </a:lnTo>
                  <a:lnTo>
                    <a:pt x="28" y="84"/>
                  </a:lnTo>
                  <a:lnTo>
                    <a:pt x="35" y="93"/>
                  </a:lnTo>
                  <a:lnTo>
                    <a:pt x="49" y="110"/>
                  </a:lnTo>
                  <a:lnTo>
                    <a:pt x="59" y="124"/>
                  </a:lnTo>
                  <a:lnTo>
                    <a:pt x="67" y="137"/>
                  </a:lnTo>
                  <a:lnTo>
                    <a:pt x="75" y="150"/>
                  </a:lnTo>
                  <a:lnTo>
                    <a:pt x="79" y="161"/>
                  </a:lnTo>
                  <a:lnTo>
                    <a:pt x="82" y="172"/>
                  </a:lnTo>
                  <a:lnTo>
                    <a:pt x="84" y="181"/>
                  </a:lnTo>
                  <a:lnTo>
                    <a:pt x="86" y="189"/>
                  </a:lnTo>
                  <a:lnTo>
                    <a:pt x="87" y="204"/>
                  </a:lnTo>
                  <a:lnTo>
                    <a:pt x="88" y="215"/>
                  </a:lnTo>
                  <a:lnTo>
                    <a:pt x="90" y="220"/>
                  </a:lnTo>
                  <a:lnTo>
                    <a:pt x="92" y="225"/>
                  </a:lnTo>
                  <a:lnTo>
                    <a:pt x="95" y="229"/>
                  </a:lnTo>
                  <a:lnTo>
                    <a:pt x="100" y="234"/>
                  </a:lnTo>
                  <a:lnTo>
                    <a:pt x="96" y="229"/>
                  </a:lnTo>
                  <a:lnTo>
                    <a:pt x="94" y="225"/>
                  </a:lnTo>
                  <a:lnTo>
                    <a:pt x="92" y="220"/>
                  </a:lnTo>
                  <a:lnTo>
                    <a:pt x="91" y="215"/>
                  </a:lnTo>
                  <a:lnTo>
                    <a:pt x="91" y="203"/>
                  </a:lnTo>
                  <a:lnTo>
                    <a:pt x="90" y="188"/>
                  </a:lnTo>
                  <a:lnTo>
                    <a:pt x="89" y="180"/>
                  </a:lnTo>
                  <a:lnTo>
                    <a:pt x="87" y="172"/>
                  </a:lnTo>
                  <a:lnTo>
                    <a:pt x="85" y="161"/>
                  </a:lnTo>
                  <a:lnTo>
                    <a:pt x="80" y="150"/>
                  </a:lnTo>
                  <a:lnTo>
                    <a:pt x="75" y="137"/>
                  </a:lnTo>
                  <a:lnTo>
                    <a:pt x="66" y="124"/>
                  </a:lnTo>
                  <a:lnTo>
                    <a:pt x="57" y="109"/>
                  </a:lnTo>
                  <a:lnTo>
                    <a:pt x="45" y="93"/>
                  </a:lnTo>
                  <a:lnTo>
                    <a:pt x="34" y="80"/>
                  </a:lnTo>
                  <a:lnTo>
                    <a:pt x="28" y="71"/>
                  </a:lnTo>
                  <a:lnTo>
                    <a:pt x="21" y="61"/>
                  </a:lnTo>
                  <a:lnTo>
                    <a:pt x="15" y="50"/>
                  </a:lnTo>
                  <a:lnTo>
                    <a:pt x="8" y="35"/>
                  </a:lnTo>
                  <a:lnTo>
                    <a:pt x="3" y="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9" name="Freeform 168"/>
            <p:cNvSpPr>
              <a:spLocks/>
            </p:cNvSpPr>
            <p:nvPr/>
          </p:nvSpPr>
          <p:spPr bwMode="auto">
            <a:xfrm>
              <a:off x="1450" y="2354"/>
              <a:ext cx="100" cy="234"/>
            </a:xfrm>
            <a:custGeom>
              <a:avLst/>
              <a:gdLst>
                <a:gd name="T0" fmla="*/ 100 w 100"/>
                <a:gd name="T1" fmla="*/ 0 h 234"/>
                <a:gd name="T2" fmla="*/ 100 w 100"/>
                <a:gd name="T3" fmla="*/ 0 h 234"/>
                <a:gd name="T4" fmla="*/ 99 w 100"/>
                <a:gd name="T5" fmla="*/ 13 h 234"/>
                <a:gd name="T6" fmla="*/ 97 w 100"/>
                <a:gd name="T7" fmla="*/ 26 h 234"/>
                <a:gd name="T8" fmla="*/ 94 w 100"/>
                <a:gd name="T9" fmla="*/ 38 h 234"/>
                <a:gd name="T10" fmla="*/ 90 w 100"/>
                <a:gd name="T11" fmla="*/ 51 h 234"/>
                <a:gd name="T12" fmla="*/ 84 w 100"/>
                <a:gd name="T13" fmla="*/ 62 h 234"/>
                <a:gd name="T14" fmla="*/ 78 w 100"/>
                <a:gd name="T15" fmla="*/ 73 h 234"/>
                <a:gd name="T16" fmla="*/ 72 w 100"/>
                <a:gd name="T17" fmla="*/ 84 h 234"/>
                <a:gd name="T18" fmla="*/ 64 w 100"/>
                <a:gd name="T19" fmla="*/ 93 h 234"/>
                <a:gd name="T20" fmla="*/ 64 w 100"/>
                <a:gd name="T21" fmla="*/ 93 h 234"/>
                <a:gd name="T22" fmla="*/ 50 w 100"/>
                <a:gd name="T23" fmla="*/ 110 h 234"/>
                <a:gd name="T24" fmla="*/ 40 w 100"/>
                <a:gd name="T25" fmla="*/ 124 h 234"/>
                <a:gd name="T26" fmla="*/ 32 w 100"/>
                <a:gd name="T27" fmla="*/ 137 h 234"/>
                <a:gd name="T28" fmla="*/ 26 w 100"/>
                <a:gd name="T29" fmla="*/ 150 h 234"/>
                <a:gd name="T30" fmla="*/ 20 w 100"/>
                <a:gd name="T31" fmla="*/ 161 h 234"/>
                <a:gd name="T32" fmla="*/ 17 w 100"/>
                <a:gd name="T33" fmla="*/ 172 h 234"/>
                <a:gd name="T34" fmla="*/ 15 w 100"/>
                <a:gd name="T35" fmla="*/ 181 h 234"/>
                <a:gd name="T36" fmla="*/ 14 w 100"/>
                <a:gd name="T37" fmla="*/ 189 h 234"/>
                <a:gd name="T38" fmla="*/ 13 w 100"/>
                <a:gd name="T39" fmla="*/ 204 h 234"/>
                <a:gd name="T40" fmla="*/ 11 w 100"/>
                <a:gd name="T41" fmla="*/ 215 h 234"/>
                <a:gd name="T42" fmla="*/ 10 w 100"/>
                <a:gd name="T43" fmla="*/ 220 h 234"/>
                <a:gd name="T44" fmla="*/ 8 w 100"/>
                <a:gd name="T45" fmla="*/ 225 h 234"/>
                <a:gd name="T46" fmla="*/ 4 w 100"/>
                <a:gd name="T47" fmla="*/ 229 h 234"/>
                <a:gd name="T48" fmla="*/ 0 w 100"/>
                <a:gd name="T49" fmla="*/ 234 h 234"/>
                <a:gd name="T50" fmla="*/ 0 w 100"/>
                <a:gd name="T51" fmla="*/ 234 h 234"/>
                <a:gd name="T52" fmla="*/ 3 w 100"/>
                <a:gd name="T53" fmla="*/ 229 h 234"/>
                <a:gd name="T54" fmla="*/ 6 w 100"/>
                <a:gd name="T55" fmla="*/ 225 h 234"/>
                <a:gd name="T56" fmla="*/ 7 w 100"/>
                <a:gd name="T57" fmla="*/ 220 h 234"/>
                <a:gd name="T58" fmla="*/ 8 w 100"/>
                <a:gd name="T59" fmla="*/ 215 h 234"/>
                <a:gd name="T60" fmla="*/ 9 w 100"/>
                <a:gd name="T61" fmla="*/ 203 h 234"/>
                <a:gd name="T62" fmla="*/ 9 w 100"/>
                <a:gd name="T63" fmla="*/ 188 h 234"/>
                <a:gd name="T64" fmla="*/ 10 w 100"/>
                <a:gd name="T65" fmla="*/ 180 h 234"/>
                <a:gd name="T66" fmla="*/ 12 w 100"/>
                <a:gd name="T67" fmla="*/ 172 h 234"/>
                <a:gd name="T68" fmla="*/ 15 w 100"/>
                <a:gd name="T69" fmla="*/ 161 h 234"/>
                <a:gd name="T70" fmla="*/ 19 w 100"/>
                <a:gd name="T71" fmla="*/ 150 h 234"/>
                <a:gd name="T72" fmla="*/ 26 w 100"/>
                <a:gd name="T73" fmla="*/ 137 h 234"/>
                <a:gd name="T74" fmla="*/ 33 w 100"/>
                <a:gd name="T75" fmla="*/ 124 h 234"/>
                <a:gd name="T76" fmla="*/ 43 w 100"/>
                <a:gd name="T77" fmla="*/ 109 h 234"/>
                <a:gd name="T78" fmla="*/ 55 w 100"/>
                <a:gd name="T79" fmla="*/ 93 h 234"/>
                <a:gd name="T80" fmla="*/ 55 w 100"/>
                <a:gd name="T81" fmla="*/ 93 h 234"/>
                <a:gd name="T82" fmla="*/ 66 w 100"/>
                <a:gd name="T83" fmla="*/ 80 h 234"/>
                <a:gd name="T84" fmla="*/ 72 w 100"/>
                <a:gd name="T85" fmla="*/ 71 h 234"/>
                <a:gd name="T86" fmla="*/ 78 w 100"/>
                <a:gd name="T87" fmla="*/ 61 h 234"/>
                <a:gd name="T88" fmla="*/ 84 w 100"/>
                <a:gd name="T89" fmla="*/ 50 h 234"/>
                <a:gd name="T90" fmla="*/ 91 w 100"/>
                <a:gd name="T91" fmla="*/ 35 h 234"/>
                <a:gd name="T92" fmla="*/ 96 w 100"/>
                <a:gd name="T93" fmla="*/ 19 h 234"/>
                <a:gd name="T94" fmla="*/ 100 w 100"/>
                <a:gd name="T95" fmla="*/ 0 h 234"/>
                <a:gd name="T96" fmla="*/ 100 w 100"/>
                <a:gd name="T97" fmla="*/ 0 h 2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0" h="234">
                  <a:moveTo>
                    <a:pt x="100" y="0"/>
                  </a:moveTo>
                  <a:lnTo>
                    <a:pt x="100" y="0"/>
                  </a:lnTo>
                  <a:lnTo>
                    <a:pt x="99" y="13"/>
                  </a:lnTo>
                  <a:lnTo>
                    <a:pt x="97" y="26"/>
                  </a:lnTo>
                  <a:lnTo>
                    <a:pt x="94" y="38"/>
                  </a:lnTo>
                  <a:lnTo>
                    <a:pt x="90" y="51"/>
                  </a:lnTo>
                  <a:lnTo>
                    <a:pt x="84" y="62"/>
                  </a:lnTo>
                  <a:lnTo>
                    <a:pt x="78" y="73"/>
                  </a:lnTo>
                  <a:lnTo>
                    <a:pt x="72" y="84"/>
                  </a:lnTo>
                  <a:lnTo>
                    <a:pt x="64" y="93"/>
                  </a:lnTo>
                  <a:lnTo>
                    <a:pt x="50" y="110"/>
                  </a:lnTo>
                  <a:lnTo>
                    <a:pt x="40" y="124"/>
                  </a:lnTo>
                  <a:lnTo>
                    <a:pt x="32" y="137"/>
                  </a:lnTo>
                  <a:lnTo>
                    <a:pt x="26" y="150"/>
                  </a:lnTo>
                  <a:lnTo>
                    <a:pt x="20" y="161"/>
                  </a:lnTo>
                  <a:lnTo>
                    <a:pt x="17" y="172"/>
                  </a:lnTo>
                  <a:lnTo>
                    <a:pt x="15" y="181"/>
                  </a:lnTo>
                  <a:lnTo>
                    <a:pt x="14" y="189"/>
                  </a:lnTo>
                  <a:lnTo>
                    <a:pt x="13" y="204"/>
                  </a:lnTo>
                  <a:lnTo>
                    <a:pt x="11" y="215"/>
                  </a:lnTo>
                  <a:lnTo>
                    <a:pt x="10" y="220"/>
                  </a:lnTo>
                  <a:lnTo>
                    <a:pt x="8" y="225"/>
                  </a:lnTo>
                  <a:lnTo>
                    <a:pt x="4" y="229"/>
                  </a:lnTo>
                  <a:lnTo>
                    <a:pt x="0" y="234"/>
                  </a:lnTo>
                  <a:lnTo>
                    <a:pt x="3" y="229"/>
                  </a:lnTo>
                  <a:lnTo>
                    <a:pt x="6" y="225"/>
                  </a:lnTo>
                  <a:lnTo>
                    <a:pt x="7" y="220"/>
                  </a:lnTo>
                  <a:lnTo>
                    <a:pt x="8" y="215"/>
                  </a:lnTo>
                  <a:lnTo>
                    <a:pt x="9" y="203"/>
                  </a:lnTo>
                  <a:lnTo>
                    <a:pt x="9" y="188"/>
                  </a:lnTo>
                  <a:lnTo>
                    <a:pt x="10" y="180"/>
                  </a:lnTo>
                  <a:lnTo>
                    <a:pt x="12" y="172"/>
                  </a:lnTo>
                  <a:lnTo>
                    <a:pt x="15" y="161"/>
                  </a:lnTo>
                  <a:lnTo>
                    <a:pt x="19" y="150"/>
                  </a:lnTo>
                  <a:lnTo>
                    <a:pt x="26" y="137"/>
                  </a:lnTo>
                  <a:lnTo>
                    <a:pt x="33" y="124"/>
                  </a:lnTo>
                  <a:lnTo>
                    <a:pt x="43" y="109"/>
                  </a:lnTo>
                  <a:lnTo>
                    <a:pt x="55" y="93"/>
                  </a:lnTo>
                  <a:lnTo>
                    <a:pt x="66" y="80"/>
                  </a:lnTo>
                  <a:lnTo>
                    <a:pt x="72" y="71"/>
                  </a:lnTo>
                  <a:lnTo>
                    <a:pt x="78" y="61"/>
                  </a:lnTo>
                  <a:lnTo>
                    <a:pt x="84" y="50"/>
                  </a:lnTo>
                  <a:lnTo>
                    <a:pt x="91" y="35"/>
                  </a:lnTo>
                  <a:lnTo>
                    <a:pt x="96" y="19"/>
                  </a:lnTo>
                  <a:lnTo>
                    <a:pt x="10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0" name="Freeform 169"/>
            <p:cNvSpPr>
              <a:spLocks/>
            </p:cNvSpPr>
            <p:nvPr/>
          </p:nvSpPr>
          <p:spPr bwMode="auto">
            <a:xfrm>
              <a:off x="1419" y="2225"/>
              <a:ext cx="81" cy="58"/>
            </a:xfrm>
            <a:custGeom>
              <a:avLst/>
              <a:gdLst>
                <a:gd name="T0" fmla="*/ 80 w 81"/>
                <a:gd name="T1" fmla="*/ 48 h 58"/>
                <a:gd name="T2" fmla="*/ 80 w 81"/>
                <a:gd name="T3" fmla="*/ 48 h 58"/>
                <a:gd name="T4" fmla="*/ 77 w 81"/>
                <a:gd name="T5" fmla="*/ 53 h 58"/>
                <a:gd name="T6" fmla="*/ 73 w 81"/>
                <a:gd name="T7" fmla="*/ 55 h 58"/>
                <a:gd name="T8" fmla="*/ 68 w 81"/>
                <a:gd name="T9" fmla="*/ 57 h 58"/>
                <a:gd name="T10" fmla="*/ 62 w 81"/>
                <a:gd name="T11" fmla="*/ 58 h 58"/>
                <a:gd name="T12" fmla="*/ 54 w 81"/>
                <a:gd name="T13" fmla="*/ 58 h 58"/>
                <a:gd name="T14" fmla="*/ 46 w 81"/>
                <a:gd name="T15" fmla="*/ 56 h 58"/>
                <a:gd name="T16" fmla="*/ 38 w 81"/>
                <a:gd name="T17" fmla="*/ 54 h 58"/>
                <a:gd name="T18" fmla="*/ 30 w 81"/>
                <a:gd name="T19" fmla="*/ 50 h 58"/>
                <a:gd name="T20" fmla="*/ 30 w 81"/>
                <a:gd name="T21" fmla="*/ 50 h 58"/>
                <a:gd name="T22" fmla="*/ 22 w 81"/>
                <a:gd name="T23" fmla="*/ 45 h 58"/>
                <a:gd name="T24" fmla="*/ 15 w 81"/>
                <a:gd name="T25" fmla="*/ 40 h 58"/>
                <a:gd name="T26" fmla="*/ 10 w 81"/>
                <a:gd name="T27" fmla="*/ 35 h 58"/>
                <a:gd name="T28" fmla="*/ 5 w 81"/>
                <a:gd name="T29" fmla="*/ 30 h 58"/>
                <a:gd name="T30" fmla="*/ 2 w 81"/>
                <a:gd name="T31" fmla="*/ 25 h 58"/>
                <a:gd name="T32" fmla="*/ 0 w 81"/>
                <a:gd name="T33" fmla="*/ 19 h 58"/>
                <a:gd name="T34" fmla="*/ 0 w 81"/>
                <a:gd name="T35" fmla="*/ 13 h 58"/>
                <a:gd name="T36" fmla="*/ 1 w 81"/>
                <a:gd name="T37" fmla="*/ 9 h 58"/>
                <a:gd name="T38" fmla="*/ 1 w 81"/>
                <a:gd name="T39" fmla="*/ 9 h 58"/>
                <a:gd name="T40" fmla="*/ 4 w 81"/>
                <a:gd name="T41" fmla="*/ 5 h 58"/>
                <a:gd name="T42" fmla="*/ 8 w 81"/>
                <a:gd name="T43" fmla="*/ 2 h 58"/>
                <a:gd name="T44" fmla="*/ 14 w 81"/>
                <a:gd name="T45" fmla="*/ 0 h 58"/>
                <a:gd name="T46" fmla="*/ 20 w 81"/>
                <a:gd name="T47" fmla="*/ 0 h 58"/>
                <a:gd name="T48" fmla="*/ 28 w 81"/>
                <a:gd name="T49" fmla="*/ 0 h 58"/>
                <a:gd name="T50" fmla="*/ 35 w 81"/>
                <a:gd name="T51" fmla="*/ 1 h 58"/>
                <a:gd name="T52" fmla="*/ 43 w 81"/>
                <a:gd name="T53" fmla="*/ 4 h 58"/>
                <a:gd name="T54" fmla="*/ 51 w 81"/>
                <a:gd name="T55" fmla="*/ 7 h 58"/>
                <a:gd name="T56" fmla="*/ 51 w 81"/>
                <a:gd name="T57" fmla="*/ 7 h 58"/>
                <a:gd name="T58" fmla="*/ 59 w 81"/>
                <a:gd name="T59" fmla="*/ 11 h 58"/>
                <a:gd name="T60" fmla="*/ 66 w 81"/>
                <a:gd name="T61" fmla="*/ 16 h 58"/>
                <a:gd name="T62" fmla="*/ 72 w 81"/>
                <a:gd name="T63" fmla="*/ 22 h 58"/>
                <a:gd name="T64" fmla="*/ 76 w 81"/>
                <a:gd name="T65" fmla="*/ 28 h 58"/>
                <a:gd name="T66" fmla="*/ 79 w 81"/>
                <a:gd name="T67" fmla="*/ 33 h 58"/>
                <a:gd name="T68" fmla="*/ 81 w 81"/>
                <a:gd name="T69" fmla="*/ 38 h 58"/>
                <a:gd name="T70" fmla="*/ 81 w 81"/>
                <a:gd name="T71" fmla="*/ 43 h 58"/>
                <a:gd name="T72" fmla="*/ 80 w 81"/>
                <a:gd name="T73" fmla="*/ 48 h 58"/>
                <a:gd name="T74" fmla="*/ 80 w 81"/>
                <a:gd name="T75" fmla="*/ 48 h 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1" h="58">
                  <a:moveTo>
                    <a:pt x="80" y="48"/>
                  </a:moveTo>
                  <a:lnTo>
                    <a:pt x="80" y="48"/>
                  </a:lnTo>
                  <a:lnTo>
                    <a:pt x="77" y="53"/>
                  </a:lnTo>
                  <a:lnTo>
                    <a:pt x="73" y="55"/>
                  </a:lnTo>
                  <a:lnTo>
                    <a:pt x="68" y="57"/>
                  </a:lnTo>
                  <a:lnTo>
                    <a:pt x="62" y="58"/>
                  </a:lnTo>
                  <a:lnTo>
                    <a:pt x="54" y="58"/>
                  </a:lnTo>
                  <a:lnTo>
                    <a:pt x="46" y="56"/>
                  </a:lnTo>
                  <a:lnTo>
                    <a:pt x="38" y="54"/>
                  </a:lnTo>
                  <a:lnTo>
                    <a:pt x="30" y="50"/>
                  </a:lnTo>
                  <a:lnTo>
                    <a:pt x="22" y="45"/>
                  </a:lnTo>
                  <a:lnTo>
                    <a:pt x="15" y="40"/>
                  </a:lnTo>
                  <a:lnTo>
                    <a:pt x="10" y="35"/>
                  </a:lnTo>
                  <a:lnTo>
                    <a:pt x="5" y="30"/>
                  </a:lnTo>
                  <a:lnTo>
                    <a:pt x="2" y="25"/>
                  </a:lnTo>
                  <a:lnTo>
                    <a:pt x="0" y="19"/>
                  </a:lnTo>
                  <a:lnTo>
                    <a:pt x="0" y="13"/>
                  </a:lnTo>
                  <a:lnTo>
                    <a:pt x="1" y="9"/>
                  </a:lnTo>
                  <a:lnTo>
                    <a:pt x="4" y="5"/>
                  </a:lnTo>
                  <a:lnTo>
                    <a:pt x="8" y="2"/>
                  </a:lnTo>
                  <a:lnTo>
                    <a:pt x="14" y="0"/>
                  </a:lnTo>
                  <a:lnTo>
                    <a:pt x="20" y="0"/>
                  </a:lnTo>
                  <a:lnTo>
                    <a:pt x="28" y="0"/>
                  </a:lnTo>
                  <a:lnTo>
                    <a:pt x="35" y="1"/>
                  </a:lnTo>
                  <a:lnTo>
                    <a:pt x="43" y="4"/>
                  </a:lnTo>
                  <a:lnTo>
                    <a:pt x="51" y="7"/>
                  </a:lnTo>
                  <a:lnTo>
                    <a:pt x="59" y="11"/>
                  </a:lnTo>
                  <a:lnTo>
                    <a:pt x="66" y="16"/>
                  </a:lnTo>
                  <a:lnTo>
                    <a:pt x="72" y="22"/>
                  </a:lnTo>
                  <a:lnTo>
                    <a:pt x="76" y="28"/>
                  </a:lnTo>
                  <a:lnTo>
                    <a:pt x="79" y="33"/>
                  </a:lnTo>
                  <a:lnTo>
                    <a:pt x="81" y="38"/>
                  </a:lnTo>
                  <a:lnTo>
                    <a:pt x="81" y="43"/>
                  </a:lnTo>
                  <a:lnTo>
                    <a:pt x="8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1" name="Freeform 170"/>
            <p:cNvSpPr>
              <a:spLocks/>
            </p:cNvSpPr>
            <p:nvPr/>
          </p:nvSpPr>
          <p:spPr bwMode="auto">
            <a:xfrm>
              <a:off x="1481" y="2292"/>
              <a:ext cx="32" cy="23"/>
            </a:xfrm>
            <a:custGeom>
              <a:avLst/>
              <a:gdLst>
                <a:gd name="T0" fmla="*/ 31 w 32"/>
                <a:gd name="T1" fmla="*/ 19 h 23"/>
                <a:gd name="T2" fmla="*/ 31 w 32"/>
                <a:gd name="T3" fmla="*/ 19 h 23"/>
                <a:gd name="T4" fmla="*/ 30 w 32"/>
                <a:gd name="T5" fmla="*/ 21 h 23"/>
                <a:gd name="T6" fmla="*/ 29 w 32"/>
                <a:gd name="T7" fmla="*/ 22 h 23"/>
                <a:gd name="T8" fmla="*/ 23 w 32"/>
                <a:gd name="T9" fmla="*/ 23 h 23"/>
                <a:gd name="T10" fmla="*/ 17 w 32"/>
                <a:gd name="T11" fmla="*/ 22 h 23"/>
                <a:gd name="T12" fmla="*/ 11 w 32"/>
                <a:gd name="T13" fmla="*/ 20 h 23"/>
                <a:gd name="T14" fmla="*/ 11 w 32"/>
                <a:gd name="T15" fmla="*/ 20 h 23"/>
                <a:gd name="T16" fmla="*/ 6 w 32"/>
                <a:gd name="T17" fmla="*/ 16 h 23"/>
                <a:gd name="T18" fmla="*/ 2 w 32"/>
                <a:gd name="T19" fmla="*/ 11 h 23"/>
                <a:gd name="T20" fmla="*/ 0 w 32"/>
                <a:gd name="T21" fmla="*/ 7 h 23"/>
                <a:gd name="T22" fmla="*/ 0 w 32"/>
                <a:gd name="T23" fmla="*/ 5 h 23"/>
                <a:gd name="T24" fmla="*/ 0 w 32"/>
                <a:gd name="T25" fmla="*/ 3 h 23"/>
                <a:gd name="T26" fmla="*/ 0 w 32"/>
                <a:gd name="T27" fmla="*/ 3 h 23"/>
                <a:gd name="T28" fmla="*/ 2 w 32"/>
                <a:gd name="T29" fmla="*/ 2 h 23"/>
                <a:gd name="T30" fmla="*/ 3 w 32"/>
                <a:gd name="T31" fmla="*/ 1 h 23"/>
                <a:gd name="T32" fmla="*/ 8 w 32"/>
                <a:gd name="T33" fmla="*/ 0 h 23"/>
                <a:gd name="T34" fmla="*/ 13 w 32"/>
                <a:gd name="T35" fmla="*/ 0 h 23"/>
                <a:gd name="T36" fmla="*/ 19 w 32"/>
                <a:gd name="T37" fmla="*/ 3 h 23"/>
                <a:gd name="T38" fmla="*/ 19 w 32"/>
                <a:gd name="T39" fmla="*/ 3 h 23"/>
                <a:gd name="T40" fmla="*/ 26 w 32"/>
                <a:gd name="T41" fmla="*/ 6 h 23"/>
                <a:gd name="T42" fmla="*/ 30 w 32"/>
                <a:gd name="T43" fmla="*/ 10 h 23"/>
                <a:gd name="T44" fmla="*/ 32 w 32"/>
                <a:gd name="T45" fmla="*/ 15 h 23"/>
                <a:gd name="T46" fmla="*/ 32 w 32"/>
                <a:gd name="T47" fmla="*/ 17 h 23"/>
                <a:gd name="T48" fmla="*/ 31 w 32"/>
                <a:gd name="T49" fmla="*/ 19 h 23"/>
                <a:gd name="T50" fmla="*/ 31 w 32"/>
                <a:gd name="T51" fmla="*/ 19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 h="23">
                  <a:moveTo>
                    <a:pt x="31" y="19"/>
                  </a:moveTo>
                  <a:lnTo>
                    <a:pt x="31" y="19"/>
                  </a:lnTo>
                  <a:lnTo>
                    <a:pt x="30" y="21"/>
                  </a:lnTo>
                  <a:lnTo>
                    <a:pt x="29" y="22"/>
                  </a:lnTo>
                  <a:lnTo>
                    <a:pt x="23" y="23"/>
                  </a:lnTo>
                  <a:lnTo>
                    <a:pt x="17" y="22"/>
                  </a:lnTo>
                  <a:lnTo>
                    <a:pt x="11" y="20"/>
                  </a:lnTo>
                  <a:lnTo>
                    <a:pt x="6" y="16"/>
                  </a:lnTo>
                  <a:lnTo>
                    <a:pt x="2" y="11"/>
                  </a:lnTo>
                  <a:lnTo>
                    <a:pt x="0" y="7"/>
                  </a:lnTo>
                  <a:lnTo>
                    <a:pt x="0" y="5"/>
                  </a:lnTo>
                  <a:lnTo>
                    <a:pt x="0" y="3"/>
                  </a:lnTo>
                  <a:lnTo>
                    <a:pt x="2" y="2"/>
                  </a:lnTo>
                  <a:lnTo>
                    <a:pt x="3" y="1"/>
                  </a:lnTo>
                  <a:lnTo>
                    <a:pt x="8" y="0"/>
                  </a:lnTo>
                  <a:lnTo>
                    <a:pt x="13" y="0"/>
                  </a:lnTo>
                  <a:lnTo>
                    <a:pt x="19" y="3"/>
                  </a:lnTo>
                  <a:lnTo>
                    <a:pt x="26" y="6"/>
                  </a:lnTo>
                  <a:lnTo>
                    <a:pt x="30" y="10"/>
                  </a:lnTo>
                  <a:lnTo>
                    <a:pt x="32" y="15"/>
                  </a:lnTo>
                  <a:lnTo>
                    <a:pt x="32" y="17"/>
                  </a:lnTo>
                  <a:lnTo>
                    <a:pt x="31"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2" name="Freeform 171"/>
            <p:cNvSpPr>
              <a:spLocks/>
            </p:cNvSpPr>
            <p:nvPr/>
          </p:nvSpPr>
          <p:spPr bwMode="auto">
            <a:xfrm>
              <a:off x="1267" y="2239"/>
              <a:ext cx="78" cy="203"/>
            </a:xfrm>
            <a:custGeom>
              <a:avLst/>
              <a:gdLst>
                <a:gd name="T0" fmla="*/ 55 w 78"/>
                <a:gd name="T1" fmla="*/ 0 h 203"/>
                <a:gd name="T2" fmla="*/ 55 w 78"/>
                <a:gd name="T3" fmla="*/ 0 h 203"/>
                <a:gd name="T4" fmla="*/ 50 w 78"/>
                <a:gd name="T5" fmla="*/ 5 h 203"/>
                <a:gd name="T6" fmla="*/ 38 w 78"/>
                <a:gd name="T7" fmla="*/ 17 h 203"/>
                <a:gd name="T8" fmla="*/ 31 w 78"/>
                <a:gd name="T9" fmla="*/ 25 h 203"/>
                <a:gd name="T10" fmla="*/ 23 w 78"/>
                <a:gd name="T11" fmla="*/ 36 h 203"/>
                <a:gd name="T12" fmla="*/ 15 w 78"/>
                <a:gd name="T13" fmla="*/ 48 h 203"/>
                <a:gd name="T14" fmla="*/ 9 w 78"/>
                <a:gd name="T15" fmla="*/ 61 h 203"/>
                <a:gd name="T16" fmla="*/ 4 w 78"/>
                <a:gd name="T17" fmla="*/ 76 h 203"/>
                <a:gd name="T18" fmla="*/ 1 w 78"/>
                <a:gd name="T19" fmla="*/ 91 h 203"/>
                <a:gd name="T20" fmla="*/ 0 w 78"/>
                <a:gd name="T21" fmla="*/ 100 h 203"/>
                <a:gd name="T22" fmla="*/ 0 w 78"/>
                <a:gd name="T23" fmla="*/ 108 h 203"/>
                <a:gd name="T24" fmla="*/ 1 w 78"/>
                <a:gd name="T25" fmla="*/ 116 h 203"/>
                <a:gd name="T26" fmla="*/ 2 w 78"/>
                <a:gd name="T27" fmla="*/ 125 h 203"/>
                <a:gd name="T28" fmla="*/ 5 w 78"/>
                <a:gd name="T29" fmla="*/ 135 h 203"/>
                <a:gd name="T30" fmla="*/ 8 w 78"/>
                <a:gd name="T31" fmla="*/ 144 h 203"/>
                <a:gd name="T32" fmla="*/ 12 w 78"/>
                <a:gd name="T33" fmla="*/ 153 h 203"/>
                <a:gd name="T34" fmla="*/ 17 w 78"/>
                <a:gd name="T35" fmla="*/ 163 h 203"/>
                <a:gd name="T36" fmla="*/ 25 w 78"/>
                <a:gd name="T37" fmla="*/ 173 h 203"/>
                <a:gd name="T38" fmla="*/ 32 w 78"/>
                <a:gd name="T39" fmla="*/ 182 h 203"/>
                <a:gd name="T40" fmla="*/ 41 w 78"/>
                <a:gd name="T41" fmla="*/ 193 h 203"/>
                <a:gd name="T42" fmla="*/ 51 w 78"/>
                <a:gd name="T43" fmla="*/ 203 h 203"/>
                <a:gd name="T44" fmla="*/ 78 w 78"/>
                <a:gd name="T45" fmla="*/ 200 h 203"/>
                <a:gd name="T46" fmla="*/ 78 w 78"/>
                <a:gd name="T47" fmla="*/ 200 h 203"/>
                <a:gd name="T48" fmla="*/ 73 w 78"/>
                <a:gd name="T49" fmla="*/ 196 h 203"/>
                <a:gd name="T50" fmla="*/ 62 w 78"/>
                <a:gd name="T51" fmla="*/ 184 h 203"/>
                <a:gd name="T52" fmla="*/ 55 w 78"/>
                <a:gd name="T53" fmla="*/ 176 h 203"/>
                <a:gd name="T54" fmla="*/ 46 w 78"/>
                <a:gd name="T55" fmla="*/ 166 h 203"/>
                <a:gd name="T56" fmla="*/ 39 w 78"/>
                <a:gd name="T57" fmla="*/ 154 h 203"/>
                <a:gd name="T58" fmla="*/ 32 w 78"/>
                <a:gd name="T59" fmla="*/ 141 h 203"/>
                <a:gd name="T60" fmla="*/ 27 w 78"/>
                <a:gd name="T61" fmla="*/ 127 h 203"/>
                <a:gd name="T62" fmla="*/ 23 w 78"/>
                <a:gd name="T63" fmla="*/ 112 h 203"/>
                <a:gd name="T64" fmla="*/ 19 w 78"/>
                <a:gd name="T65" fmla="*/ 95 h 203"/>
                <a:gd name="T66" fmla="*/ 19 w 78"/>
                <a:gd name="T67" fmla="*/ 86 h 203"/>
                <a:gd name="T68" fmla="*/ 20 w 78"/>
                <a:gd name="T69" fmla="*/ 78 h 203"/>
                <a:gd name="T70" fmla="*/ 21 w 78"/>
                <a:gd name="T71" fmla="*/ 69 h 203"/>
                <a:gd name="T72" fmla="*/ 24 w 78"/>
                <a:gd name="T73" fmla="*/ 59 h 203"/>
                <a:gd name="T74" fmla="*/ 26 w 78"/>
                <a:gd name="T75" fmla="*/ 50 h 203"/>
                <a:gd name="T76" fmla="*/ 30 w 78"/>
                <a:gd name="T77" fmla="*/ 41 h 203"/>
                <a:gd name="T78" fmla="*/ 35 w 78"/>
                <a:gd name="T79" fmla="*/ 30 h 203"/>
                <a:gd name="T80" fmla="*/ 40 w 78"/>
                <a:gd name="T81" fmla="*/ 20 h 203"/>
                <a:gd name="T82" fmla="*/ 47 w 78"/>
                <a:gd name="T83" fmla="*/ 11 h 203"/>
                <a:gd name="T84" fmla="*/ 55 w 78"/>
                <a:gd name="T85" fmla="*/ 0 h 203"/>
                <a:gd name="T86" fmla="*/ 55 w 78"/>
                <a:gd name="T87" fmla="*/ 0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8" h="203">
                  <a:moveTo>
                    <a:pt x="55" y="0"/>
                  </a:moveTo>
                  <a:lnTo>
                    <a:pt x="55" y="0"/>
                  </a:lnTo>
                  <a:lnTo>
                    <a:pt x="50" y="5"/>
                  </a:lnTo>
                  <a:lnTo>
                    <a:pt x="38" y="17"/>
                  </a:lnTo>
                  <a:lnTo>
                    <a:pt x="31" y="25"/>
                  </a:lnTo>
                  <a:lnTo>
                    <a:pt x="23" y="36"/>
                  </a:lnTo>
                  <a:lnTo>
                    <a:pt x="15" y="48"/>
                  </a:lnTo>
                  <a:lnTo>
                    <a:pt x="9" y="61"/>
                  </a:lnTo>
                  <a:lnTo>
                    <a:pt x="4" y="76"/>
                  </a:lnTo>
                  <a:lnTo>
                    <a:pt x="1" y="91"/>
                  </a:lnTo>
                  <a:lnTo>
                    <a:pt x="0" y="100"/>
                  </a:lnTo>
                  <a:lnTo>
                    <a:pt x="0" y="108"/>
                  </a:lnTo>
                  <a:lnTo>
                    <a:pt x="1" y="116"/>
                  </a:lnTo>
                  <a:lnTo>
                    <a:pt x="2" y="125"/>
                  </a:lnTo>
                  <a:lnTo>
                    <a:pt x="5" y="135"/>
                  </a:lnTo>
                  <a:lnTo>
                    <a:pt x="8" y="144"/>
                  </a:lnTo>
                  <a:lnTo>
                    <a:pt x="12" y="153"/>
                  </a:lnTo>
                  <a:lnTo>
                    <a:pt x="17" y="163"/>
                  </a:lnTo>
                  <a:lnTo>
                    <a:pt x="25" y="173"/>
                  </a:lnTo>
                  <a:lnTo>
                    <a:pt x="32" y="182"/>
                  </a:lnTo>
                  <a:lnTo>
                    <a:pt x="41" y="193"/>
                  </a:lnTo>
                  <a:lnTo>
                    <a:pt x="51" y="203"/>
                  </a:lnTo>
                  <a:lnTo>
                    <a:pt x="78" y="200"/>
                  </a:lnTo>
                  <a:lnTo>
                    <a:pt x="73" y="196"/>
                  </a:lnTo>
                  <a:lnTo>
                    <a:pt x="62" y="184"/>
                  </a:lnTo>
                  <a:lnTo>
                    <a:pt x="55" y="176"/>
                  </a:lnTo>
                  <a:lnTo>
                    <a:pt x="46" y="166"/>
                  </a:lnTo>
                  <a:lnTo>
                    <a:pt x="39" y="154"/>
                  </a:lnTo>
                  <a:lnTo>
                    <a:pt x="32" y="141"/>
                  </a:lnTo>
                  <a:lnTo>
                    <a:pt x="27" y="127"/>
                  </a:lnTo>
                  <a:lnTo>
                    <a:pt x="23" y="112"/>
                  </a:lnTo>
                  <a:lnTo>
                    <a:pt x="19" y="95"/>
                  </a:lnTo>
                  <a:lnTo>
                    <a:pt x="19" y="86"/>
                  </a:lnTo>
                  <a:lnTo>
                    <a:pt x="20" y="78"/>
                  </a:lnTo>
                  <a:lnTo>
                    <a:pt x="21" y="69"/>
                  </a:lnTo>
                  <a:lnTo>
                    <a:pt x="24" y="59"/>
                  </a:lnTo>
                  <a:lnTo>
                    <a:pt x="26" y="50"/>
                  </a:lnTo>
                  <a:lnTo>
                    <a:pt x="30" y="41"/>
                  </a:lnTo>
                  <a:lnTo>
                    <a:pt x="35" y="30"/>
                  </a:lnTo>
                  <a:lnTo>
                    <a:pt x="40" y="20"/>
                  </a:lnTo>
                  <a:lnTo>
                    <a:pt x="47" y="11"/>
                  </a:lnTo>
                  <a:lnTo>
                    <a:pt x="55" y="0"/>
                  </a:lnTo>
                  <a:close/>
                </a:path>
              </a:pathLst>
            </a:custGeom>
            <a:solidFill>
              <a:srgbClr val="FFE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522288" y="249238"/>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What is a nit?</a:t>
            </a:r>
          </a:p>
        </p:txBody>
      </p:sp>
      <p:grpSp>
        <p:nvGrpSpPr>
          <p:cNvPr id="35843" name="Group 3"/>
          <p:cNvGrpSpPr>
            <a:grpSpLocks/>
          </p:cNvGrpSpPr>
          <p:nvPr/>
        </p:nvGrpSpPr>
        <p:grpSpPr bwMode="auto">
          <a:xfrm>
            <a:off x="1971675" y="1566863"/>
            <a:ext cx="4991100" cy="3324225"/>
            <a:chOff x="1172" y="1344"/>
            <a:chExt cx="3144" cy="2094"/>
          </a:xfrm>
        </p:grpSpPr>
        <p:pic>
          <p:nvPicPr>
            <p:cNvPr id="3584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1" y="2177"/>
              <a:ext cx="475" cy="1261"/>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6" name="Rectangle 5"/>
            <p:cNvSpPr>
              <a:spLocks noChangeArrowheads="1"/>
            </p:cNvSpPr>
            <p:nvPr/>
          </p:nvSpPr>
          <p:spPr bwMode="auto">
            <a:xfrm>
              <a:off x="1719" y="1344"/>
              <a:ext cx="1582" cy="1509"/>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5847" name="Rectangle 6"/>
            <p:cNvSpPr>
              <a:spLocks noChangeArrowheads="1"/>
            </p:cNvSpPr>
            <p:nvPr/>
          </p:nvSpPr>
          <p:spPr bwMode="auto">
            <a:xfrm>
              <a:off x="3131" y="2002"/>
              <a:ext cx="532" cy="50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5848" name="Line 7"/>
            <p:cNvSpPr>
              <a:spLocks noChangeShapeType="1"/>
            </p:cNvSpPr>
            <p:nvPr/>
          </p:nvSpPr>
          <p:spPr bwMode="auto">
            <a:xfrm>
              <a:off x="1719" y="1344"/>
              <a:ext cx="2122" cy="9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9" name="Line 8"/>
            <p:cNvSpPr>
              <a:spLocks noChangeShapeType="1"/>
            </p:cNvSpPr>
            <p:nvPr/>
          </p:nvSpPr>
          <p:spPr bwMode="auto">
            <a:xfrm flipV="1">
              <a:off x="1719" y="2331"/>
              <a:ext cx="2122" cy="52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0" name="Line 9"/>
            <p:cNvSpPr>
              <a:spLocks noChangeShapeType="1"/>
            </p:cNvSpPr>
            <p:nvPr/>
          </p:nvSpPr>
          <p:spPr bwMode="auto">
            <a:xfrm>
              <a:off x="3301" y="1344"/>
              <a:ext cx="540" cy="9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1" name="Line 10"/>
            <p:cNvSpPr>
              <a:spLocks noChangeShapeType="1"/>
            </p:cNvSpPr>
            <p:nvPr/>
          </p:nvSpPr>
          <p:spPr bwMode="auto">
            <a:xfrm flipV="1">
              <a:off x="3301" y="2331"/>
              <a:ext cx="540" cy="52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2" name="Text Box 11"/>
            <p:cNvSpPr txBox="1">
              <a:spLocks noChangeArrowheads="1"/>
            </p:cNvSpPr>
            <p:nvPr/>
          </p:nvSpPr>
          <p:spPr bwMode="auto">
            <a:xfrm>
              <a:off x="2212" y="2851"/>
              <a:ext cx="590" cy="212"/>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1600" b="0" i="0">
                  <a:latin typeface="Arial Rounded MT Bold" pitchFamily="34" charset="0"/>
                </a:rPr>
                <a:t>1 meter</a:t>
              </a:r>
            </a:p>
          </p:txBody>
        </p:sp>
        <p:sp>
          <p:nvSpPr>
            <p:cNvPr id="35853" name="Text Box 12"/>
            <p:cNvSpPr txBox="1">
              <a:spLocks noChangeArrowheads="1"/>
            </p:cNvSpPr>
            <p:nvPr/>
          </p:nvSpPr>
          <p:spPr bwMode="auto">
            <a:xfrm>
              <a:off x="3006" y="3159"/>
              <a:ext cx="590" cy="212"/>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1600" b="0" i="0">
                  <a:latin typeface="Arial Rounded MT Bold" pitchFamily="34" charset="0"/>
                </a:rPr>
                <a:t>1 meter</a:t>
              </a:r>
            </a:p>
          </p:txBody>
        </p:sp>
        <p:sp>
          <p:nvSpPr>
            <p:cNvPr id="35854" name="Text Box 13"/>
            <p:cNvSpPr txBox="1">
              <a:spLocks noChangeArrowheads="1"/>
            </p:cNvSpPr>
            <p:nvPr/>
          </p:nvSpPr>
          <p:spPr bwMode="auto">
            <a:xfrm>
              <a:off x="1172" y="2000"/>
              <a:ext cx="590" cy="212"/>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1600" b="0" i="0">
                  <a:latin typeface="Arial Rounded MT Bold" pitchFamily="34" charset="0"/>
                </a:rPr>
                <a:t>1 meter</a:t>
              </a:r>
            </a:p>
          </p:txBody>
        </p:sp>
        <p:sp>
          <p:nvSpPr>
            <p:cNvPr id="35855" name="Line 14"/>
            <p:cNvSpPr>
              <a:spLocks noChangeShapeType="1"/>
            </p:cNvSpPr>
            <p:nvPr/>
          </p:nvSpPr>
          <p:spPr bwMode="auto">
            <a:xfrm>
              <a:off x="2542" y="2853"/>
              <a:ext cx="1299" cy="5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5844" name="Text Box 15"/>
          <p:cNvSpPr txBox="1">
            <a:spLocks noChangeArrowheads="1"/>
          </p:cNvSpPr>
          <p:nvPr/>
        </p:nvSpPr>
        <p:spPr bwMode="auto">
          <a:xfrm>
            <a:off x="1508125" y="5018088"/>
            <a:ext cx="6786563" cy="131445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spcBef>
                <a:spcPct val="0"/>
              </a:spcBef>
              <a:buClrTx/>
              <a:buSzTx/>
              <a:buFontTx/>
              <a:buNone/>
            </a:pPr>
            <a:r>
              <a:rPr lang="en-US" altLang="en-US" sz="1600" b="0" i="0">
                <a:latin typeface="Arial Rounded MT Bold" pitchFamily="34" charset="0"/>
              </a:rPr>
              <a:t>A nit is a unit of projected light energy from one candle, measured from its source,measured one meter away, measured over a one meter square area.  A footlambert is the same light measured one foot away, over a one foot square area.  1 ft lambert is the same as 3.426 nits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a:xfrm>
            <a:off x="431800" y="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a:effectLst/>
              </a:rPr>
              <a:t>High ambient / outdoor applications have unique requirements</a:t>
            </a:r>
            <a:endParaRPr lang="en-US" altLang="en-US" sz="4000">
              <a:effectLst/>
            </a:endParaRPr>
          </a:p>
        </p:txBody>
      </p:sp>
      <p:sp>
        <p:nvSpPr>
          <p:cNvPr id="36867" name="Text Box 3"/>
          <p:cNvSpPr txBox="1">
            <a:spLocks noChangeArrowheads="1"/>
          </p:cNvSpPr>
          <p:nvPr/>
        </p:nvSpPr>
        <p:spPr bwMode="auto">
          <a:xfrm>
            <a:off x="1017588" y="1652588"/>
            <a:ext cx="7250112" cy="392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0050" indent="-400050"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50000"/>
              </a:spcBef>
              <a:buClrTx/>
              <a:buSzTx/>
              <a:buFontTx/>
              <a:buChar char="•"/>
            </a:pPr>
            <a:r>
              <a:rPr lang="en-US" altLang="en-US" sz="2400" b="0" i="0">
                <a:latin typeface="Arial Rounded MT Bold" pitchFamily="34" charset="0"/>
              </a:rPr>
              <a:t>Outdoor applications require sunlight readability.</a:t>
            </a:r>
          </a:p>
          <a:p>
            <a:pPr>
              <a:spcBef>
                <a:spcPct val="50000"/>
              </a:spcBef>
              <a:buClrTx/>
              <a:buSzTx/>
              <a:buFontTx/>
              <a:buChar char="•"/>
            </a:pPr>
            <a:r>
              <a:rPr lang="en-US" altLang="en-US" sz="2400" b="0" i="0">
                <a:latin typeface="Arial Rounded MT Bold" pitchFamily="34" charset="0"/>
              </a:rPr>
              <a:t>Protective overlays are often used.</a:t>
            </a:r>
          </a:p>
          <a:p>
            <a:pPr>
              <a:spcBef>
                <a:spcPct val="50000"/>
              </a:spcBef>
              <a:buClrTx/>
              <a:buSzTx/>
              <a:buFontTx/>
              <a:buChar char="•"/>
            </a:pPr>
            <a:r>
              <a:rPr lang="en-US" altLang="en-US" sz="2400" b="0" i="0">
                <a:latin typeface="Arial Rounded MT Bold" pitchFamily="34" charset="0"/>
              </a:rPr>
              <a:t>Touch switches are common options.</a:t>
            </a:r>
          </a:p>
          <a:p>
            <a:pPr>
              <a:spcBef>
                <a:spcPct val="50000"/>
              </a:spcBef>
              <a:buClrTx/>
              <a:buSzTx/>
              <a:buFontTx/>
              <a:buChar char="•"/>
            </a:pPr>
            <a:r>
              <a:rPr lang="en-US" altLang="en-US" sz="2400" b="0" i="0">
                <a:latin typeface="Arial Rounded MT Bold" pitchFamily="34" charset="0"/>
              </a:rPr>
              <a:t>High Bright Backlights are popular options but cause heat and draws excess power </a:t>
            </a:r>
          </a:p>
          <a:p>
            <a:pPr>
              <a:spcBef>
                <a:spcPct val="50000"/>
              </a:spcBef>
              <a:buClrTx/>
              <a:buSzTx/>
              <a:buFontTx/>
              <a:buChar char="•"/>
            </a:pPr>
            <a:r>
              <a:rPr lang="en-US" altLang="en-US" sz="2400" b="0" i="0">
                <a:latin typeface="Arial Rounded MT Bold" pitchFamily="34" charset="0"/>
              </a:rPr>
              <a:t>Outdoors is a harsh environment</a:t>
            </a:r>
          </a:p>
          <a:p>
            <a:pPr>
              <a:spcBef>
                <a:spcPct val="50000"/>
              </a:spcBef>
              <a:buClrTx/>
              <a:buSzTx/>
              <a:buFontTx/>
              <a:buChar char="•"/>
            </a:pPr>
            <a:endParaRPr lang="en-US" altLang="en-US" sz="2400" b="0" i="0">
              <a:latin typeface="Arial Rounded MT Bold"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685800" y="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a:effectLst/>
              </a:rPr>
              <a:t>Brightness versus Contrast</a:t>
            </a:r>
          </a:p>
        </p:txBody>
      </p:sp>
      <p:sp>
        <p:nvSpPr>
          <p:cNvPr id="37891" name="Rectangle 3"/>
          <p:cNvSpPr>
            <a:spLocks noGrp="1" noChangeArrowheads="1"/>
          </p:cNvSpPr>
          <p:nvPr>
            <p:ph type="body" idx="1"/>
          </p:nvPr>
        </p:nvSpPr>
        <p:spPr>
          <a:xfrm>
            <a:off x="968375" y="1639888"/>
            <a:ext cx="7058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a:effectLst/>
              </a:rPr>
              <a:t>The human visual system includes both the eyes and complex information processing in the brain. This is called the “visual system”. </a:t>
            </a:r>
          </a:p>
          <a:p>
            <a:r>
              <a:rPr lang="en-US" altLang="en-US" sz="2400">
                <a:effectLst/>
              </a:rPr>
              <a:t>The human eye “sees” brightness differences.  We call these brightness differences contrast.</a:t>
            </a:r>
          </a:p>
          <a:p>
            <a:r>
              <a:rPr lang="en-US" altLang="en-US" sz="2400">
                <a:effectLst/>
              </a:rPr>
              <a:t>The human visual system can “see” over 1 billion levels of contrast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1016000" y="265113"/>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a:effectLst/>
              </a:rPr>
              <a:t>Brightness versus Contrast</a:t>
            </a:r>
          </a:p>
        </p:txBody>
      </p:sp>
      <p:sp>
        <p:nvSpPr>
          <p:cNvPr id="38915" name="Text Box 3"/>
          <p:cNvSpPr txBox="1">
            <a:spLocks noChangeArrowheads="1"/>
          </p:cNvSpPr>
          <p:nvPr/>
        </p:nvSpPr>
        <p:spPr bwMode="auto">
          <a:xfrm>
            <a:off x="419100" y="1689100"/>
            <a:ext cx="8221663"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1500" indent="-571500"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50000"/>
              </a:spcBef>
              <a:buClrTx/>
              <a:buSzTx/>
              <a:buFontTx/>
              <a:buChar char="•"/>
            </a:pPr>
            <a:r>
              <a:rPr lang="en-US" altLang="en-US" sz="2000" b="0">
                <a:solidFill>
                  <a:srgbClr val="000000"/>
                </a:solidFill>
                <a:latin typeface="Arial Rounded MT Bold" pitchFamily="34" charset="0"/>
              </a:rPr>
              <a:t>“Brightness”</a:t>
            </a:r>
            <a:r>
              <a:rPr lang="en-US" altLang="en-US" sz="2000" b="0" i="0">
                <a:solidFill>
                  <a:srgbClr val="000000"/>
                </a:solidFill>
                <a:latin typeface="Arial Rounded MT Bold" pitchFamily="34" charset="0"/>
              </a:rPr>
              <a:t> lightens or darkens the image. </a:t>
            </a:r>
            <a:r>
              <a:rPr lang="en-US" altLang="en-US" sz="2000" b="0">
                <a:solidFill>
                  <a:srgbClr val="000000"/>
                </a:solidFill>
                <a:latin typeface="Arial Rounded MT Bold" pitchFamily="34" charset="0"/>
              </a:rPr>
              <a:t>“Contrast”</a:t>
            </a:r>
            <a:r>
              <a:rPr lang="en-US" altLang="en-US" sz="2000" b="0" i="0">
                <a:solidFill>
                  <a:srgbClr val="000000"/>
                </a:solidFill>
                <a:latin typeface="Arial Rounded MT Bold" pitchFamily="34" charset="0"/>
              </a:rPr>
              <a:t> changes the distinction between the light and dark areas. </a:t>
            </a:r>
          </a:p>
          <a:p>
            <a:pPr>
              <a:spcBef>
                <a:spcPct val="50000"/>
              </a:spcBef>
              <a:buClrTx/>
              <a:buSzTx/>
              <a:buFontTx/>
              <a:buChar char="•"/>
            </a:pPr>
            <a:r>
              <a:rPr lang="en-US" altLang="en-US" sz="2000" b="0" i="0">
                <a:solidFill>
                  <a:srgbClr val="000000"/>
                </a:solidFill>
                <a:latin typeface="Arial Rounded MT Bold" pitchFamily="34" charset="0"/>
              </a:rPr>
              <a:t>Humans can “perceive” roughly 100 levels of brightness.</a:t>
            </a:r>
          </a:p>
          <a:p>
            <a:pPr>
              <a:spcBef>
                <a:spcPct val="50000"/>
              </a:spcBef>
              <a:buClrTx/>
              <a:buSzTx/>
              <a:buFontTx/>
              <a:buChar char="•"/>
            </a:pPr>
            <a:r>
              <a:rPr lang="en-US" altLang="en-US" sz="2000" b="0" i="0">
                <a:latin typeface="Arial Rounded MT Bold" pitchFamily="34" charset="0"/>
              </a:rPr>
              <a:t>Humans can “see” roughly 1 billions levels of contrast.</a:t>
            </a:r>
            <a:endParaRPr lang="en-US" altLang="en-US" sz="2000" b="0" i="0">
              <a:solidFill>
                <a:srgbClr val="000000"/>
              </a:solidFill>
              <a:latin typeface="Arial Rounded MT Bold" pitchFamily="34" charset="0"/>
            </a:endParaRPr>
          </a:p>
          <a:p>
            <a:pPr>
              <a:spcBef>
                <a:spcPct val="50000"/>
              </a:spcBef>
              <a:buClrTx/>
              <a:buSzTx/>
              <a:buFontTx/>
              <a:buChar char="•"/>
            </a:pPr>
            <a:r>
              <a:rPr lang="en-US" altLang="en-US" sz="2000" b="0" i="0">
                <a:solidFill>
                  <a:srgbClr val="000000"/>
                </a:solidFill>
                <a:latin typeface="Arial Rounded MT Bold" pitchFamily="34" charset="0"/>
              </a:rPr>
              <a:t>The human eye eventually becomes saturated with brightness and becomes more responsive to contrast. </a:t>
            </a:r>
          </a:p>
          <a:p>
            <a:pPr>
              <a:spcBef>
                <a:spcPct val="50000"/>
              </a:spcBef>
              <a:buClrTx/>
              <a:buSzTx/>
              <a:buFontTx/>
              <a:buChar char="•"/>
            </a:pPr>
            <a:r>
              <a:rPr lang="en-US" altLang="en-US" sz="2000" b="0" i="0">
                <a:solidFill>
                  <a:srgbClr val="000000"/>
                </a:solidFill>
                <a:latin typeface="Arial Rounded MT Bold" pitchFamily="34" charset="0"/>
              </a:rPr>
              <a:t>Contrast ratio is much more significant than brightness in high ambient illumination environments.</a:t>
            </a:r>
          </a:p>
          <a:p>
            <a:pPr>
              <a:spcBef>
                <a:spcPct val="50000"/>
              </a:spcBef>
              <a:buClrTx/>
              <a:buSzTx/>
              <a:buFontTx/>
              <a:buChar char="•"/>
            </a:pPr>
            <a:r>
              <a:rPr lang="en-US" altLang="en-US" sz="2000" b="0" i="0">
                <a:solidFill>
                  <a:srgbClr val="000000"/>
                </a:solidFill>
                <a:latin typeface="Arial Rounded MT Bold" pitchFamily="34" charset="0"/>
              </a:rPr>
              <a:t>The human visual system amplifies the difference in contrast: lateral inhibition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457200" y="0"/>
            <a:ext cx="8229600" cy="1676400"/>
          </a:xfrm>
        </p:spPr>
        <p:txBody>
          <a:bodyPr/>
          <a:lstStyle/>
          <a:p>
            <a:pPr eaLnBrk="1" hangingPunct="1">
              <a:defRPr/>
            </a:pPr>
            <a:r>
              <a:rPr lang="en-US" dirty="0"/>
              <a:t>Oceanside Customers Base </a:t>
            </a:r>
          </a:p>
        </p:txBody>
      </p:sp>
      <p:sp>
        <p:nvSpPr>
          <p:cNvPr id="106499" name="Rectangle 3"/>
          <p:cNvSpPr>
            <a:spLocks noGrp="1" noChangeArrowheads="1"/>
          </p:cNvSpPr>
          <p:nvPr>
            <p:ph type="body" sz="half" idx="4294967295"/>
          </p:nvPr>
        </p:nvSpPr>
        <p:spPr>
          <a:xfrm>
            <a:off x="1219200" y="914400"/>
            <a:ext cx="4572000" cy="5791200"/>
          </a:xfrm>
        </p:spPr>
        <p:txBody>
          <a:bodyPr/>
          <a:lstStyle/>
          <a:p>
            <a:pPr eaLnBrk="1" hangingPunct="1">
              <a:lnSpc>
                <a:spcPct val="80000"/>
              </a:lnSpc>
              <a:defRPr/>
            </a:pPr>
            <a:endParaRPr lang="en-US" sz="1400" dirty="0"/>
          </a:p>
          <a:p>
            <a:pPr eaLnBrk="1" hangingPunct="1">
              <a:lnSpc>
                <a:spcPct val="80000"/>
              </a:lnSpc>
              <a:buFont typeface="Wingdings" pitchFamily="2" charset="2"/>
              <a:buNone/>
              <a:defRPr/>
            </a:pPr>
            <a:r>
              <a:rPr lang="en-US" sz="1400" dirty="0"/>
              <a:t> </a:t>
            </a:r>
            <a:r>
              <a:rPr lang="en-US" sz="1400" dirty="0">
                <a:latin typeface="Arial Rounded MT Bold" panose="020F0704030504030204" pitchFamily="34" charset="0"/>
              </a:rPr>
              <a:t>1.     Military;  BAE, Lockheed Martin, Textron,</a:t>
            </a:r>
          </a:p>
          <a:p>
            <a:pPr eaLnBrk="1" hangingPunct="1">
              <a:lnSpc>
                <a:spcPct val="80000"/>
              </a:lnSpc>
              <a:buFont typeface="Wingdings" pitchFamily="2" charset="2"/>
              <a:buNone/>
              <a:defRPr/>
            </a:pPr>
            <a:r>
              <a:rPr lang="en-US" sz="1400" dirty="0">
                <a:latin typeface="Arial Rounded MT Bold" panose="020F0704030504030204" pitchFamily="34" charset="0"/>
              </a:rPr>
              <a:t>       Northrop Grumman, DRS-Tactical, Raytheon,, DTX, DME, Harris, Honeywell &amp; NCR,  many more</a:t>
            </a:r>
          </a:p>
          <a:p>
            <a:pPr eaLnBrk="1" hangingPunct="1">
              <a:lnSpc>
                <a:spcPct val="80000"/>
              </a:lnSpc>
              <a:buFont typeface="Wingdings" pitchFamily="2" charset="2"/>
              <a:buNone/>
              <a:defRPr/>
            </a:pPr>
            <a:r>
              <a:rPr lang="en-US" sz="1400" dirty="0">
                <a:latin typeface="Arial Rounded MT Bold" panose="020F0704030504030204" pitchFamily="34" charset="0"/>
              </a:rPr>
              <a:t>       Displays and touchscreens, single Board PC, Flex Circuits, PCB’s, Inverters, Metal Works</a:t>
            </a:r>
          </a:p>
          <a:p>
            <a:pPr eaLnBrk="1" hangingPunct="1">
              <a:lnSpc>
                <a:spcPct val="80000"/>
              </a:lnSpc>
              <a:buFont typeface="Wingdings" pitchFamily="2" charset="2"/>
              <a:buNone/>
              <a:defRPr/>
            </a:pPr>
            <a:r>
              <a:rPr lang="en-US" sz="1400" dirty="0">
                <a:latin typeface="Arial Rounded MT Bold" panose="020F0704030504030204" pitchFamily="34" charset="0"/>
              </a:rPr>
              <a:t> </a:t>
            </a:r>
          </a:p>
          <a:p>
            <a:pPr eaLnBrk="1" hangingPunct="1">
              <a:lnSpc>
                <a:spcPct val="80000"/>
              </a:lnSpc>
              <a:buFont typeface="Wingdings" pitchFamily="2" charset="2"/>
              <a:buNone/>
              <a:defRPr/>
            </a:pPr>
            <a:r>
              <a:rPr lang="en-US" sz="1400" dirty="0">
                <a:latin typeface="Arial Rounded MT Bold" panose="020F0704030504030204" pitchFamily="34" charset="0"/>
              </a:rPr>
              <a:t>2.    Contract Manufactures;  </a:t>
            </a:r>
          </a:p>
          <a:p>
            <a:pPr eaLnBrk="1" hangingPunct="1">
              <a:lnSpc>
                <a:spcPct val="80000"/>
              </a:lnSpc>
              <a:buFont typeface="Wingdings" pitchFamily="2" charset="2"/>
              <a:buNone/>
              <a:defRPr/>
            </a:pPr>
            <a:r>
              <a:rPr lang="en-US" sz="1400" dirty="0">
                <a:latin typeface="Arial Rounded MT Bold" panose="020F0704030504030204" pitchFamily="34" charset="0"/>
              </a:rPr>
              <a:t>       Jabil, AP Labs, Spartan, Tropical Assemblies, Bolivia, Delta Group, Applied Concept Manufactures. Millennia Group and Many More</a:t>
            </a:r>
          </a:p>
          <a:p>
            <a:pPr eaLnBrk="1" hangingPunct="1">
              <a:lnSpc>
                <a:spcPct val="80000"/>
              </a:lnSpc>
              <a:buFont typeface="Wingdings" pitchFamily="2" charset="2"/>
              <a:buNone/>
              <a:defRPr/>
            </a:pPr>
            <a:r>
              <a:rPr lang="en-US" sz="1400" dirty="0">
                <a:latin typeface="Arial Rounded MT Bold" panose="020F0704030504030204" pitchFamily="34" charset="0"/>
              </a:rPr>
              <a:t>       PCB’, Flex Circuits, Display, Touch, Metal Fab, our complete line card.</a:t>
            </a:r>
          </a:p>
          <a:p>
            <a:pPr eaLnBrk="1" hangingPunct="1">
              <a:lnSpc>
                <a:spcPct val="80000"/>
              </a:lnSpc>
              <a:buFont typeface="Wingdings" pitchFamily="2" charset="2"/>
              <a:buNone/>
              <a:defRPr/>
            </a:pPr>
            <a:endParaRPr lang="en-US" sz="1400" dirty="0">
              <a:latin typeface="Arial Rounded MT Bold" panose="020F0704030504030204" pitchFamily="34" charset="0"/>
            </a:endParaRPr>
          </a:p>
          <a:p>
            <a:pPr eaLnBrk="1" hangingPunct="1">
              <a:lnSpc>
                <a:spcPct val="80000"/>
              </a:lnSpc>
              <a:buFont typeface="Wingdings" pitchFamily="2" charset="2"/>
              <a:buNone/>
              <a:defRPr/>
            </a:pPr>
            <a:r>
              <a:rPr lang="en-US" sz="1400" dirty="0">
                <a:latin typeface="Arial Rounded MT Bold" panose="020F0704030504030204" pitchFamily="34" charset="0"/>
              </a:rPr>
              <a:t>  </a:t>
            </a:r>
          </a:p>
          <a:p>
            <a:pPr eaLnBrk="1" hangingPunct="1">
              <a:lnSpc>
                <a:spcPct val="80000"/>
              </a:lnSpc>
              <a:buFont typeface="Wingdings" pitchFamily="2" charset="2"/>
              <a:buNone/>
              <a:defRPr/>
            </a:pPr>
            <a:r>
              <a:rPr lang="en-US" sz="1400" dirty="0">
                <a:latin typeface="Arial Rounded MT Bold" panose="020F0704030504030204" pitchFamily="34" charset="0"/>
              </a:rPr>
              <a:t>3.   OEM Manufactures, Complete Line Card</a:t>
            </a:r>
          </a:p>
          <a:p>
            <a:pPr eaLnBrk="1" hangingPunct="1">
              <a:lnSpc>
                <a:spcPct val="80000"/>
              </a:lnSpc>
              <a:buFont typeface="Wingdings" pitchFamily="2" charset="2"/>
              <a:buNone/>
              <a:defRPr/>
            </a:pPr>
            <a:endParaRPr lang="en-US" sz="1400" dirty="0">
              <a:latin typeface="Arial Rounded MT Bold" panose="020F0704030504030204" pitchFamily="34" charset="0"/>
            </a:endParaRPr>
          </a:p>
          <a:p>
            <a:pPr eaLnBrk="1" hangingPunct="1">
              <a:lnSpc>
                <a:spcPct val="80000"/>
              </a:lnSpc>
              <a:buFont typeface="Wingdings" pitchFamily="2" charset="2"/>
              <a:buNone/>
              <a:defRPr/>
            </a:pPr>
            <a:r>
              <a:rPr lang="en-US" sz="1400" dirty="0">
                <a:latin typeface="Arial Rounded MT Bold" panose="020F0704030504030204" pitchFamily="34" charset="0"/>
              </a:rPr>
              <a:t>      A. Medical</a:t>
            </a:r>
          </a:p>
          <a:p>
            <a:pPr eaLnBrk="1" hangingPunct="1">
              <a:lnSpc>
                <a:spcPct val="80000"/>
              </a:lnSpc>
              <a:buFont typeface="Wingdings" pitchFamily="2" charset="2"/>
              <a:buNone/>
              <a:defRPr/>
            </a:pPr>
            <a:r>
              <a:rPr lang="en-US" sz="1400" dirty="0">
                <a:latin typeface="Arial Rounded MT Bold" panose="020F0704030504030204" pitchFamily="34" charset="0"/>
              </a:rPr>
              <a:t>      B. Computer</a:t>
            </a:r>
          </a:p>
          <a:p>
            <a:pPr eaLnBrk="1" hangingPunct="1">
              <a:lnSpc>
                <a:spcPct val="80000"/>
              </a:lnSpc>
              <a:buFont typeface="Wingdings" pitchFamily="2" charset="2"/>
              <a:buNone/>
              <a:defRPr/>
            </a:pPr>
            <a:r>
              <a:rPr lang="en-US" sz="1400" dirty="0">
                <a:latin typeface="Arial Rounded MT Bold" panose="020F0704030504030204" pitchFamily="34" charset="0"/>
              </a:rPr>
              <a:t>      C. Consumer </a:t>
            </a:r>
          </a:p>
          <a:p>
            <a:pPr eaLnBrk="1" hangingPunct="1">
              <a:lnSpc>
                <a:spcPct val="80000"/>
              </a:lnSpc>
              <a:buFont typeface="Wingdings" pitchFamily="2" charset="2"/>
              <a:buNone/>
              <a:defRPr/>
            </a:pPr>
            <a:r>
              <a:rPr lang="en-US" sz="1400" dirty="0">
                <a:latin typeface="Arial Rounded MT Bold" panose="020F0704030504030204" pitchFamily="34" charset="0"/>
              </a:rPr>
              <a:t>      D. Industrial</a:t>
            </a:r>
          </a:p>
          <a:p>
            <a:pPr eaLnBrk="1" hangingPunct="1">
              <a:lnSpc>
                <a:spcPct val="80000"/>
              </a:lnSpc>
              <a:buFont typeface="Wingdings" pitchFamily="2" charset="2"/>
              <a:buNone/>
              <a:defRPr/>
            </a:pPr>
            <a:r>
              <a:rPr lang="en-US" sz="1400" dirty="0">
                <a:latin typeface="Arial Rounded MT Bold" panose="020F0704030504030204" pitchFamily="34" charset="0"/>
              </a:rPr>
              <a:t>      E. Governmental and Military</a:t>
            </a:r>
          </a:p>
          <a:p>
            <a:pPr eaLnBrk="1" hangingPunct="1">
              <a:lnSpc>
                <a:spcPct val="80000"/>
              </a:lnSpc>
              <a:buFont typeface="Wingdings" pitchFamily="2" charset="2"/>
              <a:buNone/>
              <a:defRPr/>
            </a:pPr>
            <a:r>
              <a:rPr lang="en-US" sz="1400" dirty="0">
                <a:latin typeface="Arial Rounded MT Bold" panose="020F0704030504030204" pitchFamily="34" charset="0"/>
              </a:rPr>
              <a:t>      F. Kiosk and ATM </a:t>
            </a:r>
          </a:p>
          <a:p>
            <a:pPr eaLnBrk="1" hangingPunct="1">
              <a:lnSpc>
                <a:spcPct val="80000"/>
              </a:lnSpc>
              <a:buFont typeface="Wingdings" pitchFamily="2" charset="2"/>
              <a:buNone/>
              <a:defRPr/>
            </a:pPr>
            <a:r>
              <a:rPr lang="en-US" sz="1400" dirty="0">
                <a:latin typeface="Arial Rounded MT Bold" panose="020F0704030504030204" pitchFamily="34" charset="0"/>
              </a:rPr>
              <a:t>      G. Marine</a:t>
            </a:r>
          </a:p>
          <a:p>
            <a:pPr eaLnBrk="1" hangingPunct="1">
              <a:lnSpc>
                <a:spcPct val="80000"/>
              </a:lnSpc>
              <a:buFont typeface="Wingdings" pitchFamily="2" charset="2"/>
              <a:buNone/>
              <a:defRPr/>
            </a:pPr>
            <a:r>
              <a:rPr lang="en-US" sz="1400" dirty="0">
                <a:latin typeface="Arial Rounded MT Bold" panose="020F0704030504030204" pitchFamily="34" charset="0"/>
              </a:rPr>
              <a:t>      H. Automotive</a:t>
            </a:r>
          </a:p>
          <a:p>
            <a:pPr eaLnBrk="1" hangingPunct="1">
              <a:lnSpc>
                <a:spcPct val="80000"/>
              </a:lnSpc>
              <a:buFont typeface="Wingdings" pitchFamily="2" charset="2"/>
              <a:buNone/>
              <a:defRPr/>
            </a:pPr>
            <a:r>
              <a:rPr lang="en-US" sz="1400" dirty="0">
                <a:latin typeface="Arial Rounded MT Bold" panose="020F0704030504030204" pitchFamily="34" charset="0"/>
              </a:rPr>
              <a:t>       I. Banking        </a:t>
            </a:r>
          </a:p>
          <a:p>
            <a:pPr eaLnBrk="1" hangingPunct="1">
              <a:lnSpc>
                <a:spcPct val="80000"/>
              </a:lnSpc>
              <a:buFont typeface="Wingdings" pitchFamily="2" charset="2"/>
              <a:buNone/>
              <a:defRPr/>
            </a:pPr>
            <a:r>
              <a:rPr lang="en-US" sz="1400" dirty="0">
                <a:latin typeface="Arial Rounded MT Bold" panose="020F0704030504030204" pitchFamily="34" charset="0"/>
              </a:rPr>
              <a:t>     </a:t>
            </a:r>
          </a:p>
          <a:p>
            <a:pPr eaLnBrk="1" hangingPunct="1">
              <a:lnSpc>
                <a:spcPct val="80000"/>
              </a:lnSpc>
              <a:buFont typeface="Wingdings" pitchFamily="2" charset="2"/>
              <a:buNone/>
              <a:defRPr/>
            </a:pPr>
            <a:endParaRPr lang="en-US" sz="1400" dirty="0"/>
          </a:p>
          <a:p>
            <a:pPr eaLnBrk="1" hangingPunct="1">
              <a:lnSpc>
                <a:spcPct val="80000"/>
              </a:lnSpc>
              <a:buFont typeface="Wingdings" pitchFamily="2" charset="2"/>
              <a:buNone/>
              <a:defRPr/>
            </a:pPr>
            <a:endParaRPr lang="en-US" sz="1400" dirty="0"/>
          </a:p>
          <a:p>
            <a:pPr eaLnBrk="1" hangingPunct="1">
              <a:lnSpc>
                <a:spcPct val="80000"/>
              </a:lnSpc>
              <a:buFont typeface="Wingdings" pitchFamily="2" charset="2"/>
              <a:buNone/>
              <a:defRPr/>
            </a:pPr>
            <a:endParaRPr lang="en-US" sz="1400" dirty="0"/>
          </a:p>
          <a:p>
            <a:pPr eaLnBrk="1" hangingPunct="1">
              <a:lnSpc>
                <a:spcPct val="80000"/>
              </a:lnSpc>
              <a:buFont typeface="Wingdings" pitchFamily="2" charset="2"/>
              <a:buNone/>
              <a:defRPr/>
            </a:pPr>
            <a:r>
              <a:rPr lang="en-US" sz="1400" dirty="0"/>
              <a:t> </a:t>
            </a:r>
          </a:p>
          <a:p>
            <a:pPr eaLnBrk="1" hangingPunct="1">
              <a:lnSpc>
                <a:spcPct val="80000"/>
              </a:lnSpc>
              <a:buFont typeface="Wingdings" pitchFamily="2" charset="2"/>
              <a:buNone/>
              <a:defRPr/>
            </a:pPr>
            <a:endParaRPr lang="en-US" sz="1400" dirty="0"/>
          </a:p>
          <a:p>
            <a:pPr eaLnBrk="1" hangingPunct="1">
              <a:lnSpc>
                <a:spcPct val="80000"/>
              </a:lnSpc>
              <a:buFont typeface="Wingdings" pitchFamily="2" charset="2"/>
              <a:buNone/>
              <a:defRPr/>
            </a:pPr>
            <a:endParaRPr lang="en-US" sz="1400" dirty="0"/>
          </a:p>
          <a:p>
            <a:pPr eaLnBrk="1" hangingPunct="1">
              <a:lnSpc>
                <a:spcPct val="80000"/>
              </a:lnSpc>
              <a:buFont typeface="Wingdings" pitchFamily="2" charset="2"/>
              <a:buNone/>
              <a:defRPr/>
            </a:pPr>
            <a:endParaRPr lang="en-US" sz="1400" dirty="0"/>
          </a:p>
          <a:p>
            <a:pPr eaLnBrk="1" hangingPunct="1">
              <a:lnSpc>
                <a:spcPct val="80000"/>
              </a:lnSpc>
              <a:buFont typeface="Wingdings" pitchFamily="2" charset="2"/>
              <a:buNone/>
              <a:defRPr/>
            </a:pPr>
            <a:r>
              <a:rPr lang="en-US" sz="1400" dirty="0"/>
              <a:t> </a:t>
            </a:r>
          </a:p>
        </p:txBody>
      </p:sp>
      <p:graphicFrame>
        <p:nvGraphicFramePr>
          <p:cNvPr id="2" name="Diagram 1"/>
          <p:cNvGraphicFramePr/>
          <p:nvPr/>
        </p:nvGraphicFramePr>
        <p:xfrm>
          <a:off x="5343525" y="1752600"/>
          <a:ext cx="3419475"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638175" y="15875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Lateral Inhibition Test</a:t>
            </a:r>
          </a:p>
        </p:txBody>
      </p:sp>
      <p:sp>
        <p:nvSpPr>
          <p:cNvPr id="39939" name="Rectangle 3"/>
          <p:cNvSpPr>
            <a:spLocks noChangeArrowheads="1"/>
          </p:cNvSpPr>
          <p:nvPr/>
        </p:nvSpPr>
        <p:spPr bwMode="auto">
          <a:xfrm>
            <a:off x="1674813" y="3222625"/>
            <a:ext cx="5602287" cy="827088"/>
          </a:xfrm>
          <a:prstGeom prst="rect">
            <a:avLst/>
          </a:prstGeom>
          <a:solidFill>
            <a:srgbClr val="E9E9E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39940" name="Text Box 4"/>
          <p:cNvSpPr txBox="1">
            <a:spLocks noChangeArrowheads="1"/>
          </p:cNvSpPr>
          <p:nvPr/>
        </p:nvSpPr>
        <p:spPr bwMode="auto">
          <a:xfrm>
            <a:off x="1363663" y="5695950"/>
            <a:ext cx="6254750" cy="4572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2400" b="0" i="0">
                <a:latin typeface="Arial" charset="0"/>
              </a:rPr>
              <a:t>You should only see a monochrome gray bar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638175" y="15875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Lateral Inhibition Test</a:t>
            </a:r>
          </a:p>
        </p:txBody>
      </p:sp>
      <p:sp>
        <p:nvSpPr>
          <p:cNvPr id="273411" name="Rectangle 3"/>
          <p:cNvSpPr>
            <a:spLocks noChangeArrowheads="1"/>
          </p:cNvSpPr>
          <p:nvPr/>
        </p:nvSpPr>
        <p:spPr bwMode="auto">
          <a:xfrm>
            <a:off x="1674813" y="1944688"/>
            <a:ext cx="4441825" cy="1277937"/>
          </a:xfrm>
          <a:prstGeom prst="rect">
            <a:avLst/>
          </a:prstGeom>
          <a:gradFill rotWithShape="0">
            <a:gsLst>
              <a:gs pos="0">
                <a:schemeClr val="bg1">
                  <a:gamma/>
                  <a:shade val="9412"/>
                  <a:invGamma/>
                </a:schemeClr>
              </a:gs>
              <a:gs pos="100000">
                <a:schemeClr val="bg1"/>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40964" name="Rectangle 4"/>
          <p:cNvSpPr>
            <a:spLocks noChangeArrowheads="1"/>
          </p:cNvSpPr>
          <p:nvPr/>
        </p:nvSpPr>
        <p:spPr bwMode="auto">
          <a:xfrm>
            <a:off x="1674813" y="3222625"/>
            <a:ext cx="5602287" cy="827088"/>
          </a:xfrm>
          <a:prstGeom prst="rect">
            <a:avLst/>
          </a:prstGeom>
          <a:solidFill>
            <a:srgbClr val="E9E9E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273413" name="Rectangle 5"/>
          <p:cNvSpPr>
            <a:spLocks noChangeArrowheads="1"/>
          </p:cNvSpPr>
          <p:nvPr/>
        </p:nvSpPr>
        <p:spPr bwMode="auto">
          <a:xfrm>
            <a:off x="1674813" y="4049713"/>
            <a:ext cx="4702175" cy="1277937"/>
          </a:xfrm>
          <a:prstGeom prst="rect">
            <a:avLst/>
          </a:prstGeom>
          <a:gradFill rotWithShape="0">
            <a:gsLst>
              <a:gs pos="0">
                <a:schemeClr val="bg1">
                  <a:gamma/>
                  <a:shade val="0"/>
                  <a:invGamma/>
                </a:schemeClr>
              </a:gs>
              <a:gs pos="100000">
                <a:schemeClr val="bg1"/>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40966" name="Text Box 6"/>
          <p:cNvSpPr txBox="1">
            <a:spLocks noChangeArrowheads="1"/>
          </p:cNvSpPr>
          <p:nvPr/>
        </p:nvSpPr>
        <p:spPr bwMode="auto">
          <a:xfrm>
            <a:off x="217488" y="5492750"/>
            <a:ext cx="8455025" cy="4572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2400" b="0" i="0">
                <a:latin typeface="Arial" charset="0"/>
              </a:rPr>
              <a:t>The human visual system will amplify the contrast differences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355600" y="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Contrast Example</a:t>
            </a:r>
          </a:p>
        </p:txBody>
      </p:sp>
      <p:sp>
        <p:nvSpPr>
          <p:cNvPr id="41987" name="Text Box 3"/>
          <p:cNvSpPr txBox="1">
            <a:spLocks noChangeArrowheads="1"/>
          </p:cNvSpPr>
          <p:nvPr/>
        </p:nvSpPr>
        <p:spPr bwMode="auto">
          <a:xfrm>
            <a:off x="2360613" y="1804988"/>
            <a:ext cx="4078287" cy="101917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50000"/>
              </a:spcBef>
              <a:buClrTx/>
              <a:buSzTx/>
              <a:buFontTx/>
              <a:buNone/>
            </a:pPr>
            <a:r>
              <a:rPr lang="en-US" altLang="en-US" sz="6000" b="0" i="0">
                <a:latin typeface="Times New Roman" pitchFamily="18" charset="0"/>
              </a:rPr>
              <a:t>This is a test</a:t>
            </a:r>
          </a:p>
        </p:txBody>
      </p:sp>
      <p:sp>
        <p:nvSpPr>
          <p:cNvPr id="41988" name="Text Box 4"/>
          <p:cNvSpPr txBox="1">
            <a:spLocks noChangeArrowheads="1"/>
          </p:cNvSpPr>
          <p:nvPr/>
        </p:nvSpPr>
        <p:spPr bwMode="auto">
          <a:xfrm>
            <a:off x="2360613" y="3932238"/>
            <a:ext cx="4078287" cy="1019175"/>
          </a:xfrm>
          <a:prstGeom prst="rect">
            <a:avLst/>
          </a:prstGeom>
          <a:solidFill>
            <a:srgbClr val="7C7C7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50000"/>
              </a:spcBef>
              <a:buClrTx/>
              <a:buSzTx/>
              <a:buFontTx/>
              <a:buNone/>
            </a:pPr>
            <a:r>
              <a:rPr lang="en-US" altLang="en-US" sz="6000" b="0" i="0">
                <a:solidFill>
                  <a:srgbClr val="727272"/>
                </a:solidFill>
                <a:latin typeface="Times New Roman" pitchFamily="18" charset="0"/>
              </a:rPr>
              <a:t>This is a test</a:t>
            </a:r>
          </a:p>
        </p:txBody>
      </p:sp>
      <p:sp>
        <p:nvSpPr>
          <p:cNvPr id="41989" name="Text Box 5"/>
          <p:cNvSpPr txBox="1">
            <a:spLocks noChangeArrowheads="1"/>
          </p:cNvSpPr>
          <p:nvPr/>
        </p:nvSpPr>
        <p:spPr bwMode="auto">
          <a:xfrm>
            <a:off x="2278063" y="2868613"/>
            <a:ext cx="4264025" cy="4572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2400" b="0" i="0">
                <a:latin typeface="Arial Rounded MT Bold" pitchFamily="34" charset="0"/>
              </a:rPr>
              <a:t>High contrast, easy to read </a:t>
            </a:r>
          </a:p>
        </p:txBody>
      </p:sp>
      <p:sp>
        <p:nvSpPr>
          <p:cNvPr id="41990" name="Text Box 6"/>
          <p:cNvSpPr txBox="1">
            <a:spLocks noChangeArrowheads="1"/>
          </p:cNvSpPr>
          <p:nvPr/>
        </p:nvSpPr>
        <p:spPr bwMode="auto">
          <a:xfrm>
            <a:off x="1543050" y="5205413"/>
            <a:ext cx="5330825" cy="4572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2400" b="0" i="0">
                <a:latin typeface="Arial Rounded MT Bold" pitchFamily="34" charset="0"/>
              </a:rPr>
              <a:t>Very low contrast but it is readable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41300" y="0"/>
            <a:ext cx="77724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3600">
                <a:effectLst/>
              </a:rPr>
              <a:t>Luminance, Illuminance and Reflection</a:t>
            </a:r>
          </a:p>
        </p:txBody>
      </p:sp>
      <p:grpSp>
        <p:nvGrpSpPr>
          <p:cNvPr id="43011" name="Group 3"/>
          <p:cNvGrpSpPr>
            <a:grpSpLocks/>
          </p:cNvGrpSpPr>
          <p:nvPr/>
        </p:nvGrpSpPr>
        <p:grpSpPr bwMode="auto">
          <a:xfrm>
            <a:off x="1317625" y="1531938"/>
            <a:ext cx="7000875" cy="4445000"/>
            <a:chOff x="830" y="965"/>
            <a:chExt cx="4410" cy="2800"/>
          </a:xfrm>
        </p:grpSpPr>
        <p:grpSp>
          <p:nvGrpSpPr>
            <p:cNvPr id="43012" name="Group 4"/>
            <p:cNvGrpSpPr>
              <a:grpSpLocks/>
            </p:cNvGrpSpPr>
            <p:nvPr/>
          </p:nvGrpSpPr>
          <p:grpSpPr bwMode="auto">
            <a:xfrm rot="2163681">
              <a:off x="830" y="1379"/>
              <a:ext cx="1331" cy="101"/>
              <a:chOff x="2817" y="2955"/>
              <a:chExt cx="1926" cy="147"/>
            </a:xfrm>
          </p:grpSpPr>
          <p:sp>
            <p:nvSpPr>
              <p:cNvPr id="43069" name="Oval 5"/>
              <p:cNvSpPr>
                <a:spLocks noChangeArrowheads="1"/>
              </p:cNvSpPr>
              <p:nvPr/>
            </p:nvSpPr>
            <p:spPr bwMode="auto">
              <a:xfrm>
                <a:off x="458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3070" name="Oval 6"/>
              <p:cNvSpPr>
                <a:spLocks noChangeArrowheads="1"/>
              </p:cNvSpPr>
              <p:nvPr/>
            </p:nvSpPr>
            <p:spPr bwMode="auto">
              <a:xfrm>
                <a:off x="281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3071" name="Rectangle 7"/>
              <p:cNvSpPr>
                <a:spLocks noChangeArrowheads="1"/>
              </p:cNvSpPr>
              <p:nvPr/>
            </p:nvSpPr>
            <p:spPr bwMode="auto">
              <a:xfrm>
                <a:off x="2888" y="2955"/>
                <a:ext cx="1777" cy="147"/>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3072" name="Line 8"/>
              <p:cNvSpPr>
                <a:spLocks noChangeShapeType="1"/>
              </p:cNvSpPr>
              <p:nvPr/>
            </p:nvSpPr>
            <p:spPr bwMode="auto">
              <a:xfrm>
                <a:off x="2879" y="2955"/>
                <a:ext cx="17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73" name="Line 9"/>
              <p:cNvSpPr>
                <a:spLocks noChangeShapeType="1"/>
              </p:cNvSpPr>
              <p:nvPr/>
            </p:nvSpPr>
            <p:spPr bwMode="auto">
              <a:xfrm>
                <a:off x="2902" y="3102"/>
                <a:ext cx="1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3013" name="Group 10"/>
            <p:cNvGrpSpPr>
              <a:grpSpLocks/>
            </p:cNvGrpSpPr>
            <p:nvPr/>
          </p:nvGrpSpPr>
          <p:grpSpPr bwMode="auto">
            <a:xfrm rot="377291">
              <a:off x="937" y="2246"/>
              <a:ext cx="1102" cy="92"/>
              <a:chOff x="2817" y="2955"/>
              <a:chExt cx="1926" cy="147"/>
            </a:xfrm>
          </p:grpSpPr>
          <p:sp>
            <p:nvSpPr>
              <p:cNvPr id="43064" name="Oval 11"/>
              <p:cNvSpPr>
                <a:spLocks noChangeArrowheads="1"/>
              </p:cNvSpPr>
              <p:nvPr/>
            </p:nvSpPr>
            <p:spPr bwMode="auto">
              <a:xfrm>
                <a:off x="458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3065" name="Oval 12"/>
              <p:cNvSpPr>
                <a:spLocks noChangeArrowheads="1"/>
              </p:cNvSpPr>
              <p:nvPr/>
            </p:nvSpPr>
            <p:spPr bwMode="auto">
              <a:xfrm>
                <a:off x="281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3066" name="Rectangle 13"/>
              <p:cNvSpPr>
                <a:spLocks noChangeArrowheads="1"/>
              </p:cNvSpPr>
              <p:nvPr/>
            </p:nvSpPr>
            <p:spPr bwMode="auto">
              <a:xfrm>
                <a:off x="2888" y="2955"/>
                <a:ext cx="1777" cy="147"/>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3067" name="Line 14"/>
              <p:cNvSpPr>
                <a:spLocks noChangeShapeType="1"/>
              </p:cNvSpPr>
              <p:nvPr/>
            </p:nvSpPr>
            <p:spPr bwMode="auto">
              <a:xfrm>
                <a:off x="2879" y="2955"/>
                <a:ext cx="17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68" name="Line 15"/>
              <p:cNvSpPr>
                <a:spLocks noChangeShapeType="1"/>
              </p:cNvSpPr>
              <p:nvPr/>
            </p:nvSpPr>
            <p:spPr bwMode="auto">
              <a:xfrm>
                <a:off x="2902" y="3102"/>
                <a:ext cx="1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3014" name="Group 16"/>
            <p:cNvGrpSpPr>
              <a:grpSpLocks/>
            </p:cNvGrpSpPr>
            <p:nvPr/>
          </p:nvGrpSpPr>
          <p:grpSpPr bwMode="auto">
            <a:xfrm rot="1323948">
              <a:off x="898" y="1655"/>
              <a:ext cx="1285" cy="93"/>
              <a:chOff x="2817" y="2955"/>
              <a:chExt cx="1926" cy="147"/>
            </a:xfrm>
          </p:grpSpPr>
          <p:sp>
            <p:nvSpPr>
              <p:cNvPr id="43059" name="Oval 17"/>
              <p:cNvSpPr>
                <a:spLocks noChangeArrowheads="1"/>
              </p:cNvSpPr>
              <p:nvPr/>
            </p:nvSpPr>
            <p:spPr bwMode="auto">
              <a:xfrm>
                <a:off x="458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3060" name="Oval 18"/>
              <p:cNvSpPr>
                <a:spLocks noChangeArrowheads="1"/>
              </p:cNvSpPr>
              <p:nvPr/>
            </p:nvSpPr>
            <p:spPr bwMode="auto">
              <a:xfrm>
                <a:off x="281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3061" name="Rectangle 19"/>
              <p:cNvSpPr>
                <a:spLocks noChangeArrowheads="1"/>
              </p:cNvSpPr>
              <p:nvPr/>
            </p:nvSpPr>
            <p:spPr bwMode="auto">
              <a:xfrm>
                <a:off x="2888" y="2955"/>
                <a:ext cx="1777" cy="147"/>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3062" name="Line 20"/>
              <p:cNvSpPr>
                <a:spLocks noChangeShapeType="1"/>
              </p:cNvSpPr>
              <p:nvPr/>
            </p:nvSpPr>
            <p:spPr bwMode="auto">
              <a:xfrm>
                <a:off x="2879" y="2955"/>
                <a:ext cx="17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63" name="Line 21"/>
              <p:cNvSpPr>
                <a:spLocks noChangeShapeType="1"/>
              </p:cNvSpPr>
              <p:nvPr/>
            </p:nvSpPr>
            <p:spPr bwMode="auto">
              <a:xfrm>
                <a:off x="2902" y="3102"/>
                <a:ext cx="1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3015" name="Group 22"/>
            <p:cNvGrpSpPr>
              <a:grpSpLocks/>
            </p:cNvGrpSpPr>
            <p:nvPr/>
          </p:nvGrpSpPr>
          <p:grpSpPr bwMode="auto">
            <a:xfrm rot="716988">
              <a:off x="934" y="1917"/>
              <a:ext cx="1161" cy="81"/>
              <a:chOff x="2817" y="2955"/>
              <a:chExt cx="1926" cy="147"/>
            </a:xfrm>
          </p:grpSpPr>
          <p:sp>
            <p:nvSpPr>
              <p:cNvPr id="43054" name="Oval 23"/>
              <p:cNvSpPr>
                <a:spLocks noChangeArrowheads="1"/>
              </p:cNvSpPr>
              <p:nvPr/>
            </p:nvSpPr>
            <p:spPr bwMode="auto">
              <a:xfrm>
                <a:off x="458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3055" name="Oval 24"/>
              <p:cNvSpPr>
                <a:spLocks noChangeArrowheads="1"/>
              </p:cNvSpPr>
              <p:nvPr/>
            </p:nvSpPr>
            <p:spPr bwMode="auto">
              <a:xfrm>
                <a:off x="281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3056" name="Rectangle 25"/>
              <p:cNvSpPr>
                <a:spLocks noChangeArrowheads="1"/>
              </p:cNvSpPr>
              <p:nvPr/>
            </p:nvSpPr>
            <p:spPr bwMode="auto">
              <a:xfrm>
                <a:off x="2888" y="2955"/>
                <a:ext cx="1777" cy="147"/>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3057" name="Line 26"/>
              <p:cNvSpPr>
                <a:spLocks noChangeShapeType="1"/>
              </p:cNvSpPr>
              <p:nvPr/>
            </p:nvSpPr>
            <p:spPr bwMode="auto">
              <a:xfrm>
                <a:off x="2879" y="2955"/>
                <a:ext cx="17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58" name="Line 27"/>
              <p:cNvSpPr>
                <a:spLocks noChangeShapeType="1"/>
              </p:cNvSpPr>
              <p:nvPr/>
            </p:nvSpPr>
            <p:spPr bwMode="auto">
              <a:xfrm>
                <a:off x="2902" y="3102"/>
                <a:ext cx="1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3016" name="Group 28"/>
            <p:cNvGrpSpPr>
              <a:grpSpLocks/>
            </p:cNvGrpSpPr>
            <p:nvPr/>
          </p:nvGrpSpPr>
          <p:grpSpPr bwMode="auto">
            <a:xfrm flipV="1">
              <a:off x="834" y="2476"/>
              <a:ext cx="1353" cy="959"/>
              <a:chOff x="1446" y="1507"/>
              <a:chExt cx="1353" cy="959"/>
            </a:xfrm>
          </p:grpSpPr>
          <p:grpSp>
            <p:nvGrpSpPr>
              <p:cNvPr id="43030" name="Group 29"/>
              <p:cNvGrpSpPr>
                <a:grpSpLocks/>
              </p:cNvGrpSpPr>
              <p:nvPr/>
            </p:nvGrpSpPr>
            <p:grpSpPr bwMode="auto">
              <a:xfrm rot="2163681">
                <a:off x="1446" y="1507"/>
                <a:ext cx="1331" cy="101"/>
                <a:chOff x="2817" y="2955"/>
                <a:chExt cx="1926" cy="147"/>
              </a:xfrm>
            </p:grpSpPr>
            <p:sp>
              <p:nvSpPr>
                <p:cNvPr id="43049" name="Oval 30"/>
                <p:cNvSpPr>
                  <a:spLocks noChangeArrowheads="1"/>
                </p:cNvSpPr>
                <p:nvPr/>
              </p:nvSpPr>
              <p:spPr bwMode="auto">
                <a:xfrm>
                  <a:off x="458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3050" name="Oval 31"/>
                <p:cNvSpPr>
                  <a:spLocks noChangeArrowheads="1"/>
                </p:cNvSpPr>
                <p:nvPr/>
              </p:nvSpPr>
              <p:spPr bwMode="auto">
                <a:xfrm>
                  <a:off x="281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3051" name="Rectangle 32"/>
                <p:cNvSpPr>
                  <a:spLocks noChangeArrowheads="1"/>
                </p:cNvSpPr>
                <p:nvPr/>
              </p:nvSpPr>
              <p:spPr bwMode="auto">
                <a:xfrm>
                  <a:off x="2888" y="2955"/>
                  <a:ext cx="1777" cy="147"/>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3052" name="Line 33"/>
                <p:cNvSpPr>
                  <a:spLocks noChangeShapeType="1"/>
                </p:cNvSpPr>
                <p:nvPr/>
              </p:nvSpPr>
              <p:spPr bwMode="auto">
                <a:xfrm>
                  <a:off x="2879" y="2955"/>
                  <a:ext cx="17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53" name="Line 34"/>
                <p:cNvSpPr>
                  <a:spLocks noChangeShapeType="1"/>
                </p:cNvSpPr>
                <p:nvPr/>
              </p:nvSpPr>
              <p:spPr bwMode="auto">
                <a:xfrm>
                  <a:off x="2902" y="3102"/>
                  <a:ext cx="1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3031" name="Group 35"/>
              <p:cNvGrpSpPr>
                <a:grpSpLocks/>
              </p:cNvGrpSpPr>
              <p:nvPr/>
            </p:nvGrpSpPr>
            <p:grpSpPr bwMode="auto">
              <a:xfrm rot="377291">
                <a:off x="1553" y="2374"/>
                <a:ext cx="1102" cy="92"/>
                <a:chOff x="2817" y="2955"/>
                <a:chExt cx="1926" cy="147"/>
              </a:xfrm>
            </p:grpSpPr>
            <p:sp>
              <p:nvSpPr>
                <p:cNvPr id="43044" name="Oval 36"/>
                <p:cNvSpPr>
                  <a:spLocks noChangeArrowheads="1"/>
                </p:cNvSpPr>
                <p:nvPr/>
              </p:nvSpPr>
              <p:spPr bwMode="auto">
                <a:xfrm>
                  <a:off x="458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3045" name="Oval 37"/>
                <p:cNvSpPr>
                  <a:spLocks noChangeArrowheads="1"/>
                </p:cNvSpPr>
                <p:nvPr/>
              </p:nvSpPr>
              <p:spPr bwMode="auto">
                <a:xfrm>
                  <a:off x="281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3046" name="Rectangle 38"/>
                <p:cNvSpPr>
                  <a:spLocks noChangeArrowheads="1"/>
                </p:cNvSpPr>
                <p:nvPr/>
              </p:nvSpPr>
              <p:spPr bwMode="auto">
                <a:xfrm>
                  <a:off x="2888" y="2955"/>
                  <a:ext cx="1777" cy="147"/>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3047" name="Line 39"/>
                <p:cNvSpPr>
                  <a:spLocks noChangeShapeType="1"/>
                </p:cNvSpPr>
                <p:nvPr/>
              </p:nvSpPr>
              <p:spPr bwMode="auto">
                <a:xfrm>
                  <a:off x="2879" y="2955"/>
                  <a:ext cx="17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48" name="Line 40"/>
                <p:cNvSpPr>
                  <a:spLocks noChangeShapeType="1"/>
                </p:cNvSpPr>
                <p:nvPr/>
              </p:nvSpPr>
              <p:spPr bwMode="auto">
                <a:xfrm>
                  <a:off x="2902" y="3102"/>
                  <a:ext cx="1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3032" name="Group 41"/>
              <p:cNvGrpSpPr>
                <a:grpSpLocks/>
              </p:cNvGrpSpPr>
              <p:nvPr/>
            </p:nvGrpSpPr>
            <p:grpSpPr bwMode="auto">
              <a:xfrm rot="1323948">
                <a:off x="1514" y="1783"/>
                <a:ext cx="1285" cy="93"/>
                <a:chOff x="2817" y="2955"/>
                <a:chExt cx="1926" cy="147"/>
              </a:xfrm>
            </p:grpSpPr>
            <p:sp>
              <p:nvSpPr>
                <p:cNvPr id="43039" name="Oval 42"/>
                <p:cNvSpPr>
                  <a:spLocks noChangeArrowheads="1"/>
                </p:cNvSpPr>
                <p:nvPr/>
              </p:nvSpPr>
              <p:spPr bwMode="auto">
                <a:xfrm>
                  <a:off x="458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3040" name="Oval 43"/>
                <p:cNvSpPr>
                  <a:spLocks noChangeArrowheads="1"/>
                </p:cNvSpPr>
                <p:nvPr/>
              </p:nvSpPr>
              <p:spPr bwMode="auto">
                <a:xfrm>
                  <a:off x="281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3041" name="Rectangle 44"/>
                <p:cNvSpPr>
                  <a:spLocks noChangeArrowheads="1"/>
                </p:cNvSpPr>
                <p:nvPr/>
              </p:nvSpPr>
              <p:spPr bwMode="auto">
                <a:xfrm>
                  <a:off x="2888" y="2955"/>
                  <a:ext cx="1777" cy="147"/>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3042" name="Line 45"/>
                <p:cNvSpPr>
                  <a:spLocks noChangeShapeType="1"/>
                </p:cNvSpPr>
                <p:nvPr/>
              </p:nvSpPr>
              <p:spPr bwMode="auto">
                <a:xfrm>
                  <a:off x="2879" y="2955"/>
                  <a:ext cx="17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43" name="Line 46"/>
                <p:cNvSpPr>
                  <a:spLocks noChangeShapeType="1"/>
                </p:cNvSpPr>
                <p:nvPr/>
              </p:nvSpPr>
              <p:spPr bwMode="auto">
                <a:xfrm>
                  <a:off x="2902" y="3102"/>
                  <a:ext cx="1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3033" name="Group 47"/>
              <p:cNvGrpSpPr>
                <a:grpSpLocks/>
              </p:cNvGrpSpPr>
              <p:nvPr/>
            </p:nvGrpSpPr>
            <p:grpSpPr bwMode="auto">
              <a:xfrm rot="716988">
                <a:off x="1550" y="2045"/>
                <a:ext cx="1161" cy="81"/>
                <a:chOff x="2817" y="2955"/>
                <a:chExt cx="1926" cy="147"/>
              </a:xfrm>
            </p:grpSpPr>
            <p:sp>
              <p:nvSpPr>
                <p:cNvPr id="43034" name="Oval 48"/>
                <p:cNvSpPr>
                  <a:spLocks noChangeArrowheads="1"/>
                </p:cNvSpPr>
                <p:nvPr/>
              </p:nvSpPr>
              <p:spPr bwMode="auto">
                <a:xfrm>
                  <a:off x="458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3035" name="Oval 49"/>
                <p:cNvSpPr>
                  <a:spLocks noChangeArrowheads="1"/>
                </p:cNvSpPr>
                <p:nvPr/>
              </p:nvSpPr>
              <p:spPr bwMode="auto">
                <a:xfrm>
                  <a:off x="281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3036" name="Rectangle 50"/>
                <p:cNvSpPr>
                  <a:spLocks noChangeArrowheads="1"/>
                </p:cNvSpPr>
                <p:nvPr/>
              </p:nvSpPr>
              <p:spPr bwMode="auto">
                <a:xfrm>
                  <a:off x="2888" y="2955"/>
                  <a:ext cx="1777" cy="147"/>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3037" name="Line 51"/>
                <p:cNvSpPr>
                  <a:spLocks noChangeShapeType="1"/>
                </p:cNvSpPr>
                <p:nvPr/>
              </p:nvSpPr>
              <p:spPr bwMode="auto">
                <a:xfrm>
                  <a:off x="2879" y="2955"/>
                  <a:ext cx="17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38" name="Line 52"/>
                <p:cNvSpPr>
                  <a:spLocks noChangeShapeType="1"/>
                </p:cNvSpPr>
                <p:nvPr/>
              </p:nvSpPr>
              <p:spPr bwMode="auto">
                <a:xfrm>
                  <a:off x="2902" y="3102"/>
                  <a:ext cx="1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43017" name="Group 53"/>
            <p:cNvGrpSpPr>
              <a:grpSpLocks/>
            </p:cNvGrpSpPr>
            <p:nvPr/>
          </p:nvGrpSpPr>
          <p:grpSpPr bwMode="auto">
            <a:xfrm>
              <a:off x="1329" y="1020"/>
              <a:ext cx="1029" cy="2745"/>
              <a:chOff x="4423" y="1112"/>
              <a:chExt cx="1029" cy="2745"/>
            </a:xfrm>
          </p:grpSpPr>
          <p:graphicFrame>
            <p:nvGraphicFramePr>
              <p:cNvPr id="43025" name="Object 54"/>
              <p:cNvGraphicFramePr>
                <a:graphicFrameLocks/>
              </p:cNvGraphicFramePr>
              <p:nvPr/>
            </p:nvGraphicFramePr>
            <p:xfrm>
              <a:off x="4632" y="2013"/>
              <a:ext cx="355" cy="878"/>
            </p:xfrm>
            <a:graphic>
              <a:graphicData uri="http://schemas.openxmlformats.org/presentationml/2006/ole">
                <mc:AlternateContent xmlns:mc="http://schemas.openxmlformats.org/markup-compatibility/2006">
                  <mc:Choice xmlns:v="urn:schemas-microsoft-com:vml" Requires="v">
                    <p:oleObj name="Clip" r:id="rId2" imgW="2031574" imgH="3657305" progId="MS_ClipArt_Gallery.5">
                      <p:embed/>
                    </p:oleObj>
                  </mc:Choice>
                  <mc:Fallback>
                    <p:oleObj name="Clip" r:id="rId2" imgW="2031574" imgH="3657305" progId="MS_ClipArt_Gallery.5">
                      <p:embed/>
                      <p:pic>
                        <p:nvPicPr>
                          <p:cNvPr id="0" name="Object 5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2" y="2013"/>
                            <a:ext cx="355" cy="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26" name="Freeform 55"/>
              <p:cNvSpPr>
                <a:spLocks/>
              </p:cNvSpPr>
              <p:nvPr/>
            </p:nvSpPr>
            <p:spPr bwMode="auto">
              <a:xfrm>
                <a:off x="4587" y="1112"/>
                <a:ext cx="865" cy="2745"/>
              </a:xfrm>
              <a:custGeom>
                <a:avLst/>
                <a:gdLst>
                  <a:gd name="T0" fmla="*/ 0 w 1256"/>
                  <a:gd name="T1" fmla="*/ 0 h 2904"/>
                  <a:gd name="T2" fmla="*/ 92 w 1256"/>
                  <a:gd name="T3" fmla="*/ 511 h 2904"/>
                  <a:gd name="T4" fmla="*/ 92 w 1256"/>
                  <a:gd name="T5" fmla="*/ 1374 h 2904"/>
                  <a:gd name="T6" fmla="*/ 0 w 1256"/>
                  <a:gd name="T7" fmla="*/ 1958 h 2904"/>
                  <a:gd name="T8" fmla="*/ 0 w 1256"/>
                  <a:gd name="T9" fmla="*/ 0 h 29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6" h="2904">
                    <a:moveTo>
                      <a:pt x="0" y="0"/>
                    </a:moveTo>
                    <a:lnTo>
                      <a:pt x="1255" y="758"/>
                    </a:lnTo>
                    <a:lnTo>
                      <a:pt x="1255" y="2039"/>
                    </a:lnTo>
                    <a:lnTo>
                      <a:pt x="0" y="2903"/>
                    </a:lnTo>
                    <a:lnTo>
                      <a:pt x="0" y="0"/>
                    </a:lnTo>
                  </a:path>
                </a:pathLst>
              </a:custGeom>
              <a:solidFill>
                <a:srgbClr val="969696"/>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7" name="Freeform 56"/>
              <p:cNvSpPr>
                <a:spLocks/>
              </p:cNvSpPr>
              <p:nvPr/>
            </p:nvSpPr>
            <p:spPr bwMode="auto">
              <a:xfrm>
                <a:off x="4632" y="1264"/>
                <a:ext cx="798" cy="2462"/>
              </a:xfrm>
              <a:custGeom>
                <a:avLst/>
                <a:gdLst>
                  <a:gd name="T0" fmla="*/ 0 w 1158"/>
                  <a:gd name="T1" fmla="*/ 0 h 2604"/>
                  <a:gd name="T2" fmla="*/ 85 w 1158"/>
                  <a:gd name="T3" fmla="*/ 459 h 2604"/>
                  <a:gd name="T4" fmla="*/ 85 w 1158"/>
                  <a:gd name="T5" fmla="*/ 1220 h 2604"/>
                  <a:gd name="T6" fmla="*/ 0 w 1158"/>
                  <a:gd name="T7" fmla="*/ 1759 h 2604"/>
                  <a:gd name="T8" fmla="*/ 0 w 1158"/>
                  <a:gd name="T9" fmla="*/ 0 h 26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8" h="2604">
                    <a:moveTo>
                      <a:pt x="0" y="0"/>
                    </a:moveTo>
                    <a:lnTo>
                      <a:pt x="1157" y="679"/>
                    </a:lnTo>
                    <a:lnTo>
                      <a:pt x="1157" y="1805"/>
                    </a:lnTo>
                    <a:lnTo>
                      <a:pt x="0" y="2603"/>
                    </a:lnTo>
                    <a:lnTo>
                      <a:pt x="0" y="0"/>
                    </a:lnTo>
                  </a:path>
                </a:pathLst>
              </a:custGeom>
              <a:solidFill>
                <a:srgbClr val="5F5F5F"/>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8" name="Freeform 57"/>
              <p:cNvSpPr>
                <a:spLocks/>
              </p:cNvSpPr>
              <p:nvPr/>
            </p:nvSpPr>
            <p:spPr bwMode="auto">
              <a:xfrm>
                <a:off x="4675" y="1367"/>
                <a:ext cx="724" cy="2248"/>
              </a:xfrm>
              <a:custGeom>
                <a:avLst/>
                <a:gdLst>
                  <a:gd name="T0" fmla="*/ 0 w 1052"/>
                  <a:gd name="T1" fmla="*/ 0 h 2379"/>
                  <a:gd name="T2" fmla="*/ 76 w 1052"/>
                  <a:gd name="T3" fmla="*/ 418 h 2379"/>
                  <a:gd name="T4" fmla="*/ 76 w 1052"/>
                  <a:gd name="T5" fmla="*/ 1124 h 2379"/>
                  <a:gd name="T6" fmla="*/ 0 w 1052"/>
                  <a:gd name="T7" fmla="*/ 1600 h 2379"/>
                  <a:gd name="T8" fmla="*/ 0 w 1052"/>
                  <a:gd name="T9" fmla="*/ 0 h 23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2" h="2379">
                    <a:moveTo>
                      <a:pt x="0" y="0"/>
                    </a:moveTo>
                    <a:lnTo>
                      <a:pt x="1051" y="621"/>
                    </a:lnTo>
                    <a:lnTo>
                      <a:pt x="1051" y="1671"/>
                    </a:lnTo>
                    <a:lnTo>
                      <a:pt x="0" y="2378"/>
                    </a:lnTo>
                    <a:lnTo>
                      <a:pt x="0" y="0"/>
                    </a:lnTo>
                  </a:path>
                </a:pathLst>
              </a:custGeom>
              <a:solidFill>
                <a:schemeClr val="bg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9" name="Freeform 58"/>
              <p:cNvSpPr>
                <a:spLocks/>
              </p:cNvSpPr>
              <p:nvPr/>
            </p:nvSpPr>
            <p:spPr bwMode="auto">
              <a:xfrm>
                <a:off x="4423" y="1112"/>
                <a:ext cx="160" cy="2743"/>
              </a:xfrm>
              <a:custGeom>
                <a:avLst/>
                <a:gdLst>
                  <a:gd name="T0" fmla="*/ 17 w 232"/>
                  <a:gd name="T1" fmla="*/ 0 h 2902"/>
                  <a:gd name="T2" fmla="*/ 0 w 232"/>
                  <a:gd name="T3" fmla="*/ 31 h 2902"/>
                  <a:gd name="T4" fmla="*/ 0 w 232"/>
                  <a:gd name="T5" fmla="*/ 111 h 2902"/>
                  <a:gd name="T6" fmla="*/ 5 w 232"/>
                  <a:gd name="T7" fmla="*/ 102 h 2902"/>
                  <a:gd name="T8" fmla="*/ 5 w 232"/>
                  <a:gd name="T9" fmla="*/ 1810 h 2902"/>
                  <a:gd name="T10" fmla="*/ 0 w 232"/>
                  <a:gd name="T11" fmla="*/ 1800 h 2902"/>
                  <a:gd name="T12" fmla="*/ 0 w 232"/>
                  <a:gd name="T13" fmla="*/ 1894 h 2902"/>
                  <a:gd name="T14" fmla="*/ 17 w 232"/>
                  <a:gd name="T15" fmla="*/ 1956 h 2902"/>
                  <a:gd name="T16" fmla="*/ 17 w 232"/>
                  <a:gd name="T17" fmla="*/ 1534 h 2902"/>
                  <a:gd name="T18" fmla="*/ 17 w 232"/>
                  <a:gd name="T19" fmla="*/ 0 h 29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2" h="2902">
                    <a:moveTo>
                      <a:pt x="231" y="0"/>
                    </a:moveTo>
                    <a:lnTo>
                      <a:pt x="0" y="45"/>
                    </a:lnTo>
                    <a:lnTo>
                      <a:pt x="0" y="165"/>
                    </a:lnTo>
                    <a:lnTo>
                      <a:pt x="67" y="151"/>
                    </a:lnTo>
                    <a:lnTo>
                      <a:pt x="66" y="2684"/>
                    </a:lnTo>
                    <a:lnTo>
                      <a:pt x="0" y="2669"/>
                    </a:lnTo>
                    <a:lnTo>
                      <a:pt x="0" y="2811"/>
                    </a:lnTo>
                    <a:lnTo>
                      <a:pt x="231" y="2901"/>
                    </a:lnTo>
                    <a:lnTo>
                      <a:pt x="231" y="2276"/>
                    </a:lnTo>
                    <a:lnTo>
                      <a:pt x="231" y="0"/>
                    </a:lnTo>
                  </a:path>
                </a:pathLst>
              </a:custGeom>
              <a:solidFill>
                <a:srgbClr val="CBCBCB"/>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3018" name="AutoShape 59"/>
            <p:cNvSpPr>
              <a:spLocks noChangeArrowheads="1"/>
            </p:cNvSpPr>
            <p:nvPr/>
          </p:nvSpPr>
          <p:spPr bwMode="auto">
            <a:xfrm>
              <a:off x="1818" y="2512"/>
              <a:ext cx="1439" cy="625"/>
            </a:xfrm>
            <a:prstGeom prst="rightArrow">
              <a:avLst>
                <a:gd name="adj1" fmla="val 50000"/>
                <a:gd name="adj2" fmla="val 57560"/>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2000" b="0" i="0">
                  <a:latin typeface="Arial Rounded MT Bold" pitchFamily="34" charset="0"/>
                </a:rPr>
                <a:t>500- 1500 nits</a:t>
              </a:r>
            </a:p>
          </p:txBody>
        </p:sp>
        <p:pic>
          <p:nvPicPr>
            <p:cNvPr id="43019" name="Picture 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7" y="965"/>
              <a:ext cx="984" cy="91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20" name="AutoShape 61"/>
            <p:cNvSpPr>
              <a:spLocks noChangeArrowheads="1"/>
            </p:cNvSpPr>
            <p:nvPr/>
          </p:nvSpPr>
          <p:spPr bwMode="auto">
            <a:xfrm rot="-876023">
              <a:off x="1935" y="1432"/>
              <a:ext cx="1723" cy="676"/>
            </a:xfrm>
            <a:prstGeom prst="leftArrow">
              <a:avLst>
                <a:gd name="adj1" fmla="val 50000"/>
                <a:gd name="adj2" fmla="val 63720"/>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2000" b="0" i="0">
                  <a:latin typeface="Arial Rounded MT Bold" pitchFamily="34" charset="0"/>
                </a:rPr>
                <a:t>10,000 ft Candles</a:t>
              </a:r>
            </a:p>
          </p:txBody>
        </p:sp>
        <p:sp>
          <p:nvSpPr>
            <p:cNvPr id="43021" name="AutoShape 62"/>
            <p:cNvSpPr>
              <a:spLocks noChangeArrowheads="1"/>
            </p:cNvSpPr>
            <p:nvPr/>
          </p:nvSpPr>
          <p:spPr bwMode="auto">
            <a:xfrm>
              <a:off x="1950" y="2120"/>
              <a:ext cx="1414" cy="433"/>
            </a:xfrm>
            <a:prstGeom prst="rightArrow">
              <a:avLst>
                <a:gd name="adj1" fmla="val 50000"/>
                <a:gd name="adj2" fmla="val 81640"/>
              </a:avLst>
            </a:prstGeom>
            <a:solidFill>
              <a:srgbClr val="DDDDD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2000" b="0" i="0">
                  <a:latin typeface="Arial Rounded MT Bold" pitchFamily="34" charset="0"/>
                </a:rPr>
                <a:t>5% reflection</a:t>
              </a:r>
            </a:p>
          </p:txBody>
        </p:sp>
        <p:sp>
          <p:nvSpPr>
            <p:cNvPr id="43022" name="Text Box 63"/>
            <p:cNvSpPr txBox="1">
              <a:spLocks noChangeArrowheads="1"/>
            </p:cNvSpPr>
            <p:nvPr/>
          </p:nvSpPr>
          <p:spPr bwMode="auto">
            <a:xfrm>
              <a:off x="3075" y="1889"/>
              <a:ext cx="2165" cy="231"/>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1800" b="0" i="0">
                  <a:latin typeface="Arial Rounded MT Bold" pitchFamily="34" charset="0"/>
                </a:rPr>
                <a:t>Ambient light is “</a:t>
              </a:r>
              <a:r>
                <a:rPr lang="en-US" altLang="en-US" sz="1800" i="0">
                  <a:latin typeface="Arial Rounded MT Bold" pitchFamily="34" charset="0"/>
                </a:rPr>
                <a:t>illuminance</a:t>
              </a:r>
              <a:r>
                <a:rPr lang="en-US" altLang="en-US" sz="1800" b="0" i="0">
                  <a:latin typeface="Arial Rounded MT Bold" pitchFamily="34" charset="0"/>
                </a:rPr>
                <a:t>”</a:t>
              </a:r>
            </a:p>
          </p:txBody>
        </p:sp>
        <p:sp>
          <p:nvSpPr>
            <p:cNvPr id="43023" name="Text Box 64"/>
            <p:cNvSpPr txBox="1">
              <a:spLocks noChangeArrowheads="1"/>
            </p:cNvSpPr>
            <p:nvPr/>
          </p:nvSpPr>
          <p:spPr bwMode="auto">
            <a:xfrm>
              <a:off x="2058" y="3079"/>
              <a:ext cx="2721" cy="404"/>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1800" b="0" i="0">
                  <a:latin typeface="Arial Rounded MT Bold" pitchFamily="34" charset="0"/>
                </a:rPr>
                <a:t>Light coming from the display is </a:t>
              </a:r>
              <a:r>
                <a:rPr lang="en-US" altLang="en-US" sz="1800" i="0">
                  <a:latin typeface="Arial Rounded MT Bold" pitchFamily="34" charset="0"/>
                </a:rPr>
                <a:t>“luminance”</a:t>
              </a:r>
            </a:p>
          </p:txBody>
        </p:sp>
        <p:sp>
          <p:nvSpPr>
            <p:cNvPr id="43024" name="Text Box 65"/>
            <p:cNvSpPr txBox="1">
              <a:spLocks noChangeArrowheads="1"/>
            </p:cNvSpPr>
            <p:nvPr/>
          </p:nvSpPr>
          <p:spPr bwMode="auto">
            <a:xfrm>
              <a:off x="3204" y="2339"/>
              <a:ext cx="1926" cy="46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1400" i="0">
                  <a:latin typeface="Arial Rounded MT Bold" pitchFamily="34" charset="0"/>
                </a:rPr>
                <a:t>Reflective loss</a:t>
              </a:r>
              <a:r>
                <a:rPr lang="en-US" altLang="en-US" sz="1400" b="0" i="0">
                  <a:latin typeface="Arial Rounded MT Bold" pitchFamily="34" charset="0"/>
                </a:rPr>
                <a:t> is what lower display performance in bright conditions</a:t>
              </a: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365125" y="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Formula for Contrast</a:t>
            </a:r>
          </a:p>
        </p:txBody>
      </p:sp>
      <p:grpSp>
        <p:nvGrpSpPr>
          <p:cNvPr id="44035" name="Group 3"/>
          <p:cNvGrpSpPr>
            <a:grpSpLocks/>
          </p:cNvGrpSpPr>
          <p:nvPr/>
        </p:nvGrpSpPr>
        <p:grpSpPr bwMode="auto">
          <a:xfrm>
            <a:off x="1611313" y="3509963"/>
            <a:ext cx="3681412" cy="914400"/>
            <a:chOff x="2094" y="2851"/>
            <a:chExt cx="2319" cy="576"/>
          </a:xfrm>
        </p:grpSpPr>
        <p:sp>
          <p:nvSpPr>
            <p:cNvPr id="44038" name="Line 4"/>
            <p:cNvSpPr>
              <a:spLocks noChangeShapeType="1"/>
            </p:cNvSpPr>
            <p:nvPr/>
          </p:nvSpPr>
          <p:spPr bwMode="auto">
            <a:xfrm>
              <a:off x="2094" y="3142"/>
              <a:ext cx="2304"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39" name="Text Box 5"/>
            <p:cNvSpPr txBox="1">
              <a:spLocks noChangeArrowheads="1"/>
            </p:cNvSpPr>
            <p:nvPr/>
          </p:nvSpPr>
          <p:spPr bwMode="auto">
            <a:xfrm>
              <a:off x="2113" y="2851"/>
              <a:ext cx="2300" cy="288"/>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2400" b="0" i="0">
                  <a:latin typeface="Arial Rounded MT Bold" pitchFamily="34" charset="0"/>
                </a:rPr>
                <a:t>Luminance + Reflection</a:t>
              </a:r>
            </a:p>
          </p:txBody>
        </p:sp>
        <p:sp>
          <p:nvSpPr>
            <p:cNvPr id="44040" name="Text Box 6"/>
            <p:cNvSpPr txBox="1">
              <a:spLocks noChangeArrowheads="1"/>
            </p:cNvSpPr>
            <p:nvPr/>
          </p:nvSpPr>
          <p:spPr bwMode="auto">
            <a:xfrm>
              <a:off x="2727" y="3139"/>
              <a:ext cx="1064" cy="288"/>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2400" b="0" i="0">
                  <a:latin typeface="Arial Rounded MT Bold" pitchFamily="34" charset="0"/>
                </a:rPr>
                <a:t>Reflection</a:t>
              </a:r>
            </a:p>
          </p:txBody>
        </p:sp>
      </p:grpSp>
      <p:sp>
        <p:nvSpPr>
          <p:cNvPr id="44036" name="Text Box 7"/>
          <p:cNvSpPr txBox="1">
            <a:spLocks noChangeArrowheads="1"/>
          </p:cNvSpPr>
          <p:nvPr/>
        </p:nvSpPr>
        <p:spPr bwMode="auto">
          <a:xfrm>
            <a:off x="5268913" y="3627438"/>
            <a:ext cx="2578100" cy="4572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2400" b="0" i="0">
                <a:latin typeface="Arial Rounded MT Bold" pitchFamily="34" charset="0"/>
              </a:rPr>
              <a:t>= Contrast Ratio</a:t>
            </a:r>
          </a:p>
        </p:txBody>
      </p:sp>
      <p:sp>
        <p:nvSpPr>
          <p:cNvPr id="44037" name="Text Box 8"/>
          <p:cNvSpPr txBox="1">
            <a:spLocks noChangeArrowheads="1"/>
          </p:cNvSpPr>
          <p:nvPr/>
        </p:nvSpPr>
        <p:spPr bwMode="auto">
          <a:xfrm>
            <a:off x="1285875" y="2476500"/>
            <a:ext cx="6902450" cy="4572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2400" b="0" i="0">
                <a:latin typeface="Arial Rounded MT Bold" pitchFamily="34" charset="0"/>
              </a:rPr>
              <a:t>Reflection = 5% x # of surfaces x ambient light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865188" y="0"/>
            <a:ext cx="6634162"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a:effectLst/>
              </a:rPr>
              <a:t>Reflected light causes loss of Contrast</a:t>
            </a:r>
          </a:p>
        </p:txBody>
      </p:sp>
      <p:sp>
        <p:nvSpPr>
          <p:cNvPr id="45059" name="Text Box 3"/>
          <p:cNvSpPr txBox="1">
            <a:spLocks noChangeArrowheads="1"/>
          </p:cNvSpPr>
          <p:nvPr/>
        </p:nvSpPr>
        <p:spPr bwMode="auto">
          <a:xfrm>
            <a:off x="2379663" y="1692275"/>
            <a:ext cx="2814637" cy="58102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1600" b="0" i="0">
                <a:latin typeface="Arial Rounded MT Bold" pitchFamily="34" charset="0"/>
              </a:rPr>
              <a:t>Reflection = 10K ftC x 13% </a:t>
            </a:r>
          </a:p>
          <a:p>
            <a:pPr algn="ctr" eaLnBrk="1" hangingPunct="1">
              <a:spcBef>
                <a:spcPct val="0"/>
              </a:spcBef>
              <a:buClrTx/>
              <a:buSzTx/>
              <a:buFontTx/>
              <a:buNone/>
            </a:pPr>
            <a:r>
              <a:rPr lang="en-US" altLang="en-US" sz="1600" b="0" i="0">
                <a:latin typeface="Arial Rounded MT Bold" pitchFamily="34" charset="0"/>
              </a:rPr>
              <a:t>R= 1500 nits</a:t>
            </a:r>
          </a:p>
        </p:txBody>
      </p:sp>
      <p:pic>
        <p:nvPicPr>
          <p:cNvPr id="4506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6213" y="1419225"/>
            <a:ext cx="1562100" cy="14462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5061" name="Group 5"/>
          <p:cNvGrpSpPr>
            <a:grpSpLocks/>
          </p:cNvGrpSpPr>
          <p:nvPr/>
        </p:nvGrpSpPr>
        <p:grpSpPr bwMode="auto">
          <a:xfrm>
            <a:off x="741363" y="2506663"/>
            <a:ext cx="2154237" cy="2701925"/>
            <a:chOff x="1350" y="1411"/>
            <a:chExt cx="1357" cy="2056"/>
          </a:xfrm>
        </p:grpSpPr>
        <p:grpSp>
          <p:nvGrpSpPr>
            <p:cNvPr id="45094" name="Group 6"/>
            <p:cNvGrpSpPr>
              <a:grpSpLocks/>
            </p:cNvGrpSpPr>
            <p:nvPr/>
          </p:nvGrpSpPr>
          <p:grpSpPr bwMode="auto">
            <a:xfrm rot="2163681">
              <a:off x="1350" y="1411"/>
              <a:ext cx="1331" cy="101"/>
              <a:chOff x="2817" y="2955"/>
              <a:chExt cx="1926" cy="147"/>
            </a:xfrm>
          </p:grpSpPr>
          <p:sp>
            <p:nvSpPr>
              <p:cNvPr id="45138" name="Oval 7"/>
              <p:cNvSpPr>
                <a:spLocks noChangeArrowheads="1"/>
              </p:cNvSpPr>
              <p:nvPr/>
            </p:nvSpPr>
            <p:spPr bwMode="auto">
              <a:xfrm>
                <a:off x="458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5139" name="Oval 8"/>
              <p:cNvSpPr>
                <a:spLocks noChangeArrowheads="1"/>
              </p:cNvSpPr>
              <p:nvPr/>
            </p:nvSpPr>
            <p:spPr bwMode="auto">
              <a:xfrm>
                <a:off x="281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5140" name="Rectangle 9"/>
              <p:cNvSpPr>
                <a:spLocks noChangeArrowheads="1"/>
              </p:cNvSpPr>
              <p:nvPr/>
            </p:nvSpPr>
            <p:spPr bwMode="auto">
              <a:xfrm>
                <a:off x="2888" y="2955"/>
                <a:ext cx="1777" cy="147"/>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5141" name="Line 10"/>
              <p:cNvSpPr>
                <a:spLocks noChangeShapeType="1"/>
              </p:cNvSpPr>
              <p:nvPr/>
            </p:nvSpPr>
            <p:spPr bwMode="auto">
              <a:xfrm>
                <a:off x="2879" y="2955"/>
                <a:ext cx="17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42" name="Line 11"/>
              <p:cNvSpPr>
                <a:spLocks noChangeShapeType="1"/>
              </p:cNvSpPr>
              <p:nvPr/>
            </p:nvSpPr>
            <p:spPr bwMode="auto">
              <a:xfrm>
                <a:off x="2902" y="3102"/>
                <a:ext cx="1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5095" name="Group 12"/>
            <p:cNvGrpSpPr>
              <a:grpSpLocks/>
            </p:cNvGrpSpPr>
            <p:nvPr/>
          </p:nvGrpSpPr>
          <p:grpSpPr bwMode="auto">
            <a:xfrm rot="377291">
              <a:off x="1457" y="2278"/>
              <a:ext cx="1102" cy="92"/>
              <a:chOff x="2817" y="2955"/>
              <a:chExt cx="1926" cy="147"/>
            </a:xfrm>
          </p:grpSpPr>
          <p:sp>
            <p:nvSpPr>
              <p:cNvPr id="45133" name="Oval 13"/>
              <p:cNvSpPr>
                <a:spLocks noChangeArrowheads="1"/>
              </p:cNvSpPr>
              <p:nvPr/>
            </p:nvSpPr>
            <p:spPr bwMode="auto">
              <a:xfrm>
                <a:off x="458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5134" name="Oval 14"/>
              <p:cNvSpPr>
                <a:spLocks noChangeArrowheads="1"/>
              </p:cNvSpPr>
              <p:nvPr/>
            </p:nvSpPr>
            <p:spPr bwMode="auto">
              <a:xfrm>
                <a:off x="281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5135" name="Rectangle 15"/>
              <p:cNvSpPr>
                <a:spLocks noChangeArrowheads="1"/>
              </p:cNvSpPr>
              <p:nvPr/>
            </p:nvSpPr>
            <p:spPr bwMode="auto">
              <a:xfrm>
                <a:off x="2888" y="2955"/>
                <a:ext cx="1777" cy="147"/>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5136" name="Line 16"/>
              <p:cNvSpPr>
                <a:spLocks noChangeShapeType="1"/>
              </p:cNvSpPr>
              <p:nvPr/>
            </p:nvSpPr>
            <p:spPr bwMode="auto">
              <a:xfrm>
                <a:off x="2879" y="2955"/>
                <a:ext cx="17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37" name="Line 17"/>
              <p:cNvSpPr>
                <a:spLocks noChangeShapeType="1"/>
              </p:cNvSpPr>
              <p:nvPr/>
            </p:nvSpPr>
            <p:spPr bwMode="auto">
              <a:xfrm>
                <a:off x="2902" y="3102"/>
                <a:ext cx="1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5096" name="Group 18"/>
            <p:cNvGrpSpPr>
              <a:grpSpLocks/>
            </p:cNvGrpSpPr>
            <p:nvPr/>
          </p:nvGrpSpPr>
          <p:grpSpPr bwMode="auto">
            <a:xfrm rot="1323948">
              <a:off x="1418" y="1687"/>
              <a:ext cx="1285" cy="93"/>
              <a:chOff x="2817" y="2955"/>
              <a:chExt cx="1926" cy="147"/>
            </a:xfrm>
          </p:grpSpPr>
          <p:sp>
            <p:nvSpPr>
              <p:cNvPr id="45128" name="Oval 19"/>
              <p:cNvSpPr>
                <a:spLocks noChangeArrowheads="1"/>
              </p:cNvSpPr>
              <p:nvPr/>
            </p:nvSpPr>
            <p:spPr bwMode="auto">
              <a:xfrm>
                <a:off x="458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5129" name="Oval 20"/>
              <p:cNvSpPr>
                <a:spLocks noChangeArrowheads="1"/>
              </p:cNvSpPr>
              <p:nvPr/>
            </p:nvSpPr>
            <p:spPr bwMode="auto">
              <a:xfrm>
                <a:off x="281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5130" name="Rectangle 21"/>
              <p:cNvSpPr>
                <a:spLocks noChangeArrowheads="1"/>
              </p:cNvSpPr>
              <p:nvPr/>
            </p:nvSpPr>
            <p:spPr bwMode="auto">
              <a:xfrm>
                <a:off x="2888" y="2955"/>
                <a:ext cx="1777" cy="147"/>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5131" name="Line 22"/>
              <p:cNvSpPr>
                <a:spLocks noChangeShapeType="1"/>
              </p:cNvSpPr>
              <p:nvPr/>
            </p:nvSpPr>
            <p:spPr bwMode="auto">
              <a:xfrm>
                <a:off x="2879" y="2955"/>
                <a:ext cx="17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32" name="Line 23"/>
              <p:cNvSpPr>
                <a:spLocks noChangeShapeType="1"/>
              </p:cNvSpPr>
              <p:nvPr/>
            </p:nvSpPr>
            <p:spPr bwMode="auto">
              <a:xfrm>
                <a:off x="2902" y="3102"/>
                <a:ext cx="1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5097" name="Group 24"/>
            <p:cNvGrpSpPr>
              <a:grpSpLocks/>
            </p:cNvGrpSpPr>
            <p:nvPr/>
          </p:nvGrpSpPr>
          <p:grpSpPr bwMode="auto">
            <a:xfrm rot="716988">
              <a:off x="1454" y="1949"/>
              <a:ext cx="1161" cy="81"/>
              <a:chOff x="2817" y="2955"/>
              <a:chExt cx="1926" cy="147"/>
            </a:xfrm>
          </p:grpSpPr>
          <p:sp>
            <p:nvSpPr>
              <p:cNvPr id="45123" name="Oval 25"/>
              <p:cNvSpPr>
                <a:spLocks noChangeArrowheads="1"/>
              </p:cNvSpPr>
              <p:nvPr/>
            </p:nvSpPr>
            <p:spPr bwMode="auto">
              <a:xfrm>
                <a:off x="458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5124" name="Oval 26"/>
              <p:cNvSpPr>
                <a:spLocks noChangeArrowheads="1"/>
              </p:cNvSpPr>
              <p:nvPr/>
            </p:nvSpPr>
            <p:spPr bwMode="auto">
              <a:xfrm>
                <a:off x="281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5125" name="Rectangle 27"/>
              <p:cNvSpPr>
                <a:spLocks noChangeArrowheads="1"/>
              </p:cNvSpPr>
              <p:nvPr/>
            </p:nvSpPr>
            <p:spPr bwMode="auto">
              <a:xfrm>
                <a:off x="2888" y="2955"/>
                <a:ext cx="1777" cy="147"/>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5126" name="Line 28"/>
              <p:cNvSpPr>
                <a:spLocks noChangeShapeType="1"/>
              </p:cNvSpPr>
              <p:nvPr/>
            </p:nvSpPr>
            <p:spPr bwMode="auto">
              <a:xfrm>
                <a:off x="2879" y="2955"/>
                <a:ext cx="17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27" name="Line 29"/>
              <p:cNvSpPr>
                <a:spLocks noChangeShapeType="1"/>
              </p:cNvSpPr>
              <p:nvPr/>
            </p:nvSpPr>
            <p:spPr bwMode="auto">
              <a:xfrm>
                <a:off x="2902" y="3102"/>
                <a:ext cx="1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5098" name="Group 30"/>
            <p:cNvGrpSpPr>
              <a:grpSpLocks/>
            </p:cNvGrpSpPr>
            <p:nvPr/>
          </p:nvGrpSpPr>
          <p:grpSpPr bwMode="auto">
            <a:xfrm flipV="1">
              <a:off x="1354" y="2508"/>
              <a:ext cx="1353" cy="959"/>
              <a:chOff x="1446" y="1507"/>
              <a:chExt cx="1353" cy="959"/>
            </a:xfrm>
          </p:grpSpPr>
          <p:grpSp>
            <p:nvGrpSpPr>
              <p:cNvPr id="45099" name="Group 31"/>
              <p:cNvGrpSpPr>
                <a:grpSpLocks/>
              </p:cNvGrpSpPr>
              <p:nvPr/>
            </p:nvGrpSpPr>
            <p:grpSpPr bwMode="auto">
              <a:xfrm rot="2163681">
                <a:off x="1446" y="1507"/>
                <a:ext cx="1331" cy="101"/>
                <a:chOff x="2817" y="2955"/>
                <a:chExt cx="1926" cy="147"/>
              </a:xfrm>
            </p:grpSpPr>
            <p:sp>
              <p:nvSpPr>
                <p:cNvPr id="45118" name="Oval 32"/>
                <p:cNvSpPr>
                  <a:spLocks noChangeArrowheads="1"/>
                </p:cNvSpPr>
                <p:nvPr/>
              </p:nvSpPr>
              <p:spPr bwMode="auto">
                <a:xfrm>
                  <a:off x="458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5119" name="Oval 33"/>
                <p:cNvSpPr>
                  <a:spLocks noChangeArrowheads="1"/>
                </p:cNvSpPr>
                <p:nvPr/>
              </p:nvSpPr>
              <p:spPr bwMode="auto">
                <a:xfrm>
                  <a:off x="281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5120" name="Rectangle 34"/>
                <p:cNvSpPr>
                  <a:spLocks noChangeArrowheads="1"/>
                </p:cNvSpPr>
                <p:nvPr/>
              </p:nvSpPr>
              <p:spPr bwMode="auto">
                <a:xfrm>
                  <a:off x="2888" y="2955"/>
                  <a:ext cx="1777" cy="147"/>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5121" name="Line 35"/>
                <p:cNvSpPr>
                  <a:spLocks noChangeShapeType="1"/>
                </p:cNvSpPr>
                <p:nvPr/>
              </p:nvSpPr>
              <p:spPr bwMode="auto">
                <a:xfrm>
                  <a:off x="2879" y="2955"/>
                  <a:ext cx="17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22" name="Line 36"/>
                <p:cNvSpPr>
                  <a:spLocks noChangeShapeType="1"/>
                </p:cNvSpPr>
                <p:nvPr/>
              </p:nvSpPr>
              <p:spPr bwMode="auto">
                <a:xfrm>
                  <a:off x="2902" y="3102"/>
                  <a:ext cx="1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5100" name="Group 37"/>
              <p:cNvGrpSpPr>
                <a:grpSpLocks/>
              </p:cNvGrpSpPr>
              <p:nvPr/>
            </p:nvGrpSpPr>
            <p:grpSpPr bwMode="auto">
              <a:xfrm rot="377291">
                <a:off x="1553" y="2374"/>
                <a:ext cx="1102" cy="92"/>
                <a:chOff x="2817" y="2955"/>
                <a:chExt cx="1926" cy="147"/>
              </a:xfrm>
            </p:grpSpPr>
            <p:sp>
              <p:nvSpPr>
                <p:cNvPr id="45113" name="Oval 38"/>
                <p:cNvSpPr>
                  <a:spLocks noChangeArrowheads="1"/>
                </p:cNvSpPr>
                <p:nvPr/>
              </p:nvSpPr>
              <p:spPr bwMode="auto">
                <a:xfrm>
                  <a:off x="458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5114" name="Oval 39"/>
                <p:cNvSpPr>
                  <a:spLocks noChangeArrowheads="1"/>
                </p:cNvSpPr>
                <p:nvPr/>
              </p:nvSpPr>
              <p:spPr bwMode="auto">
                <a:xfrm>
                  <a:off x="281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5115" name="Rectangle 40"/>
                <p:cNvSpPr>
                  <a:spLocks noChangeArrowheads="1"/>
                </p:cNvSpPr>
                <p:nvPr/>
              </p:nvSpPr>
              <p:spPr bwMode="auto">
                <a:xfrm>
                  <a:off x="2888" y="2955"/>
                  <a:ext cx="1777" cy="147"/>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5116" name="Line 41"/>
                <p:cNvSpPr>
                  <a:spLocks noChangeShapeType="1"/>
                </p:cNvSpPr>
                <p:nvPr/>
              </p:nvSpPr>
              <p:spPr bwMode="auto">
                <a:xfrm>
                  <a:off x="2879" y="2955"/>
                  <a:ext cx="17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17" name="Line 42"/>
                <p:cNvSpPr>
                  <a:spLocks noChangeShapeType="1"/>
                </p:cNvSpPr>
                <p:nvPr/>
              </p:nvSpPr>
              <p:spPr bwMode="auto">
                <a:xfrm>
                  <a:off x="2902" y="3102"/>
                  <a:ext cx="1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5101" name="Group 43"/>
              <p:cNvGrpSpPr>
                <a:grpSpLocks/>
              </p:cNvGrpSpPr>
              <p:nvPr/>
            </p:nvGrpSpPr>
            <p:grpSpPr bwMode="auto">
              <a:xfrm rot="1323948">
                <a:off x="1514" y="1783"/>
                <a:ext cx="1285" cy="93"/>
                <a:chOff x="2817" y="2955"/>
                <a:chExt cx="1926" cy="147"/>
              </a:xfrm>
            </p:grpSpPr>
            <p:sp>
              <p:nvSpPr>
                <p:cNvPr id="45108" name="Oval 44"/>
                <p:cNvSpPr>
                  <a:spLocks noChangeArrowheads="1"/>
                </p:cNvSpPr>
                <p:nvPr/>
              </p:nvSpPr>
              <p:spPr bwMode="auto">
                <a:xfrm>
                  <a:off x="458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5109" name="Oval 45"/>
                <p:cNvSpPr>
                  <a:spLocks noChangeArrowheads="1"/>
                </p:cNvSpPr>
                <p:nvPr/>
              </p:nvSpPr>
              <p:spPr bwMode="auto">
                <a:xfrm>
                  <a:off x="281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5110" name="Rectangle 46"/>
                <p:cNvSpPr>
                  <a:spLocks noChangeArrowheads="1"/>
                </p:cNvSpPr>
                <p:nvPr/>
              </p:nvSpPr>
              <p:spPr bwMode="auto">
                <a:xfrm>
                  <a:off x="2888" y="2955"/>
                  <a:ext cx="1777" cy="147"/>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5111" name="Line 47"/>
                <p:cNvSpPr>
                  <a:spLocks noChangeShapeType="1"/>
                </p:cNvSpPr>
                <p:nvPr/>
              </p:nvSpPr>
              <p:spPr bwMode="auto">
                <a:xfrm>
                  <a:off x="2879" y="2955"/>
                  <a:ext cx="17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12" name="Line 48"/>
                <p:cNvSpPr>
                  <a:spLocks noChangeShapeType="1"/>
                </p:cNvSpPr>
                <p:nvPr/>
              </p:nvSpPr>
              <p:spPr bwMode="auto">
                <a:xfrm>
                  <a:off x="2902" y="3102"/>
                  <a:ext cx="1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5102" name="Group 49"/>
              <p:cNvGrpSpPr>
                <a:grpSpLocks/>
              </p:cNvGrpSpPr>
              <p:nvPr/>
            </p:nvGrpSpPr>
            <p:grpSpPr bwMode="auto">
              <a:xfrm rot="716988">
                <a:off x="1550" y="2045"/>
                <a:ext cx="1161" cy="81"/>
                <a:chOff x="2817" y="2955"/>
                <a:chExt cx="1926" cy="147"/>
              </a:xfrm>
            </p:grpSpPr>
            <p:sp>
              <p:nvSpPr>
                <p:cNvPr id="45103" name="Oval 50"/>
                <p:cNvSpPr>
                  <a:spLocks noChangeArrowheads="1"/>
                </p:cNvSpPr>
                <p:nvPr/>
              </p:nvSpPr>
              <p:spPr bwMode="auto">
                <a:xfrm>
                  <a:off x="458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5104" name="Oval 51"/>
                <p:cNvSpPr>
                  <a:spLocks noChangeArrowheads="1"/>
                </p:cNvSpPr>
                <p:nvPr/>
              </p:nvSpPr>
              <p:spPr bwMode="auto">
                <a:xfrm>
                  <a:off x="281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5105" name="Rectangle 52"/>
                <p:cNvSpPr>
                  <a:spLocks noChangeArrowheads="1"/>
                </p:cNvSpPr>
                <p:nvPr/>
              </p:nvSpPr>
              <p:spPr bwMode="auto">
                <a:xfrm>
                  <a:off x="2888" y="2955"/>
                  <a:ext cx="1777" cy="147"/>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5106" name="Line 53"/>
                <p:cNvSpPr>
                  <a:spLocks noChangeShapeType="1"/>
                </p:cNvSpPr>
                <p:nvPr/>
              </p:nvSpPr>
              <p:spPr bwMode="auto">
                <a:xfrm>
                  <a:off x="2879" y="2955"/>
                  <a:ext cx="17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07" name="Line 54"/>
                <p:cNvSpPr>
                  <a:spLocks noChangeShapeType="1"/>
                </p:cNvSpPr>
                <p:nvPr/>
              </p:nvSpPr>
              <p:spPr bwMode="auto">
                <a:xfrm>
                  <a:off x="2902" y="3102"/>
                  <a:ext cx="1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45062" name="Group 55"/>
          <p:cNvGrpSpPr>
            <a:grpSpLocks/>
          </p:cNvGrpSpPr>
          <p:nvPr/>
        </p:nvGrpSpPr>
        <p:grpSpPr bwMode="auto">
          <a:xfrm>
            <a:off x="1228725" y="1990725"/>
            <a:ext cx="1547813" cy="3694113"/>
            <a:chOff x="1536" y="1344"/>
            <a:chExt cx="975" cy="2327"/>
          </a:xfrm>
        </p:grpSpPr>
        <p:graphicFrame>
          <p:nvGraphicFramePr>
            <p:cNvPr id="45089" name="Object 56"/>
            <p:cNvGraphicFramePr>
              <a:graphicFrameLocks/>
            </p:cNvGraphicFramePr>
            <p:nvPr/>
          </p:nvGraphicFramePr>
          <p:xfrm>
            <a:off x="1734" y="2108"/>
            <a:ext cx="336" cy="744"/>
          </p:xfrm>
          <a:graphic>
            <a:graphicData uri="http://schemas.openxmlformats.org/presentationml/2006/ole">
              <mc:AlternateContent xmlns:mc="http://schemas.openxmlformats.org/markup-compatibility/2006">
                <mc:Choice xmlns:v="urn:schemas-microsoft-com:vml" Requires="v">
                  <p:oleObj name="Clip" r:id="rId3" imgW="2031574" imgH="3657305" progId="MS_ClipArt_Gallery.5">
                    <p:embed/>
                  </p:oleObj>
                </mc:Choice>
                <mc:Fallback>
                  <p:oleObj name="Clip" r:id="rId3" imgW="2031574" imgH="3657305" progId="MS_ClipArt_Gallery.5">
                    <p:embed/>
                    <p:pic>
                      <p:nvPicPr>
                        <p:cNvPr id="0" name="Object 5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 y="2108"/>
                          <a:ext cx="336" cy="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90" name="Freeform 57"/>
            <p:cNvSpPr>
              <a:spLocks/>
            </p:cNvSpPr>
            <p:nvPr/>
          </p:nvSpPr>
          <p:spPr bwMode="auto">
            <a:xfrm>
              <a:off x="1691" y="1344"/>
              <a:ext cx="820" cy="2327"/>
            </a:xfrm>
            <a:custGeom>
              <a:avLst/>
              <a:gdLst>
                <a:gd name="T0" fmla="*/ 0 w 1256"/>
                <a:gd name="T1" fmla="*/ 0 h 2904"/>
                <a:gd name="T2" fmla="*/ 63 w 1256"/>
                <a:gd name="T3" fmla="*/ 160 h 2904"/>
                <a:gd name="T4" fmla="*/ 63 w 1256"/>
                <a:gd name="T5" fmla="*/ 433 h 2904"/>
                <a:gd name="T6" fmla="*/ 0 w 1256"/>
                <a:gd name="T7" fmla="*/ 615 h 2904"/>
                <a:gd name="T8" fmla="*/ 0 w 1256"/>
                <a:gd name="T9" fmla="*/ 0 h 29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6" h="2904">
                  <a:moveTo>
                    <a:pt x="0" y="0"/>
                  </a:moveTo>
                  <a:lnTo>
                    <a:pt x="1255" y="758"/>
                  </a:lnTo>
                  <a:lnTo>
                    <a:pt x="1255" y="2039"/>
                  </a:lnTo>
                  <a:lnTo>
                    <a:pt x="0" y="2903"/>
                  </a:lnTo>
                  <a:lnTo>
                    <a:pt x="0" y="0"/>
                  </a:lnTo>
                </a:path>
              </a:pathLst>
            </a:custGeom>
            <a:solidFill>
              <a:srgbClr val="969696"/>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1" name="Freeform 58"/>
            <p:cNvSpPr>
              <a:spLocks/>
            </p:cNvSpPr>
            <p:nvPr/>
          </p:nvSpPr>
          <p:spPr bwMode="auto">
            <a:xfrm>
              <a:off x="1734" y="1473"/>
              <a:ext cx="756" cy="2087"/>
            </a:xfrm>
            <a:custGeom>
              <a:avLst/>
              <a:gdLst>
                <a:gd name="T0" fmla="*/ 0 w 1158"/>
                <a:gd name="T1" fmla="*/ 0 h 2604"/>
                <a:gd name="T2" fmla="*/ 58 w 1158"/>
                <a:gd name="T3" fmla="*/ 144 h 2604"/>
                <a:gd name="T4" fmla="*/ 58 w 1158"/>
                <a:gd name="T5" fmla="*/ 383 h 2604"/>
                <a:gd name="T6" fmla="*/ 0 w 1158"/>
                <a:gd name="T7" fmla="*/ 553 h 2604"/>
                <a:gd name="T8" fmla="*/ 0 w 1158"/>
                <a:gd name="T9" fmla="*/ 0 h 26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8" h="2604">
                  <a:moveTo>
                    <a:pt x="0" y="0"/>
                  </a:moveTo>
                  <a:lnTo>
                    <a:pt x="1157" y="679"/>
                  </a:lnTo>
                  <a:lnTo>
                    <a:pt x="1157" y="1805"/>
                  </a:lnTo>
                  <a:lnTo>
                    <a:pt x="0" y="2603"/>
                  </a:lnTo>
                  <a:lnTo>
                    <a:pt x="0" y="0"/>
                  </a:lnTo>
                </a:path>
              </a:pathLst>
            </a:custGeom>
            <a:solidFill>
              <a:srgbClr val="5F5F5F"/>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2" name="Freeform 59"/>
            <p:cNvSpPr>
              <a:spLocks/>
            </p:cNvSpPr>
            <p:nvPr/>
          </p:nvSpPr>
          <p:spPr bwMode="auto">
            <a:xfrm>
              <a:off x="1775" y="1560"/>
              <a:ext cx="686" cy="1906"/>
            </a:xfrm>
            <a:custGeom>
              <a:avLst/>
              <a:gdLst>
                <a:gd name="T0" fmla="*/ 0 w 1052"/>
                <a:gd name="T1" fmla="*/ 0 h 2379"/>
                <a:gd name="T2" fmla="*/ 53 w 1052"/>
                <a:gd name="T3" fmla="*/ 131 h 2379"/>
                <a:gd name="T4" fmla="*/ 53 w 1052"/>
                <a:gd name="T5" fmla="*/ 354 h 2379"/>
                <a:gd name="T6" fmla="*/ 0 w 1052"/>
                <a:gd name="T7" fmla="*/ 504 h 2379"/>
                <a:gd name="T8" fmla="*/ 0 w 1052"/>
                <a:gd name="T9" fmla="*/ 0 h 23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2" h="2379">
                  <a:moveTo>
                    <a:pt x="0" y="0"/>
                  </a:moveTo>
                  <a:lnTo>
                    <a:pt x="1051" y="621"/>
                  </a:lnTo>
                  <a:lnTo>
                    <a:pt x="1051" y="1671"/>
                  </a:lnTo>
                  <a:lnTo>
                    <a:pt x="0" y="2378"/>
                  </a:lnTo>
                  <a:lnTo>
                    <a:pt x="0" y="0"/>
                  </a:lnTo>
                </a:path>
              </a:pathLst>
            </a:custGeom>
            <a:solidFill>
              <a:schemeClr val="bg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3" name="Freeform 60"/>
            <p:cNvSpPr>
              <a:spLocks/>
            </p:cNvSpPr>
            <p:nvPr/>
          </p:nvSpPr>
          <p:spPr bwMode="auto">
            <a:xfrm>
              <a:off x="1536" y="1344"/>
              <a:ext cx="152" cy="2325"/>
            </a:xfrm>
            <a:custGeom>
              <a:avLst/>
              <a:gdLst>
                <a:gd name="T0" fmla="*/ 12 w 232"/>
                <a:gd name="T1" fmla="*/ 0 h 2902"/>
                <a:gd name="T2" fmla="*/ 0 w 232"/>
                <a:gd name="T3" fmla="*/ 9 h 2902"/>
                <a:gd name="T4" fmla="*/ 0 w 232"/>
                <a:gd name="T5" fmla="*/ 34 h 2902"/>
                <a:gd name="T6" fmla="*/ 3 w 232"/>
                <a:gd name="T7" fmla="*/ 32 h 2902"/>
                <a:gd name="T8" fmla="*/ 3 w 232"/>
                <a:gd name="T9" fmla="*/ 569 h 2902"/>
                <a:gd name="T10" fmla="*/ 0 w 232"/>
                <a:gd name="T11" fmla="*/ 565 h 2902"/>
                <a:gd name="T12" fmla="*/ 0 w 232"/>
                <a:gd name="T13" fmla="*/ 595 h 2902"/>
                <a:gd name="T14" fmla="*/ 12 w 232"/>
                <a:gd name="T15" fmla="*/ 614 h 2902"/>
                <a:gd name="T16" fmla="*/ 12 w 232"/>
                <a:gd name="T17" fmla="*/ 482 h 2902"/>
                <a:gd name="T18" fmla="*/ 12 w 232"/>
                <a:gd name="T19" fmla="*/ 0 h 29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2" h="2902">
                  <a:moveTo>
                    <a:pt x="231" y="0"/>
                  </a:moveTo>
                  <a:lnTo>
                    <a:pt x="0" y="45"/>
                  </a:lnTo>
                  <a:lnTo>
                    <a:pt x="0" y="165"/>
                  </a:lnTo>
                  <a:lnTo>
                    <a:pt x="67" y="151"/>
                  </a:lnTo>
                  <a:lnTo>
                    <a:pt x="66" y="2684"/>
                  </a:lnTo>
                  <a:lnTo>
                    <a:pt x="0" y="2669"/>
                  </a:lnTo>
                  <a:lnTo>
                    <a:pt x="0" y="2811"/>
                  </a:lnTo>
                  <a:lnTo>
                    <a:pt x="231" y="2901"/>
                  </a:lnTo>
                  <a:lnTo>
                    <a:pt x="231" y="2276"/>
                  </a:lnTo>
                  <a:lnTo>
                    <a:pt x="231" y="0"/>
                  </a:lnTo>
                </a:path>
              </a:pathLst>
            </a:custGeom>
            <a:solidFill>
              <a:srgbClr val="CBCBCB"/>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063" name="Freeform 61"/>
          <p:cNvSpPr>
            <a:spLocks/>
          </p:cNvSpPr>
          <p:nvPr/>
        </p:nvSpPr>
        <p:spPr bwMode="auto">
          <a:xfrm>
            <a:off x="2492375" y="2324100"/>
            <a:ext cx="857250" cy="3062288"/>
          </a:xfrm>
          <a:custGeom>
            <a:avLst/>
            <a:gdLst>
              <a:gd name="T0" fmla="*/ 0 w 540"/>
              <a:gd name="T1" fmla="*/ 0 h 1929"/>
              <a:gd name="T2" fmla="*/ 0 w 540"/>
              <a:gd name="T3" fmla="*/ 2147483647 h 1929"/>
              <a:gd name="T4" fmla="*/ 2147483647 w 540"/>
              <a:gd name="T5" fmla="*/ 2147483647 h 1929"/>
              <a:gd name="T6" fmla="*/ 2147483647 w 540"/>
              <a:gd name="T7" fmla="*/ 2147483647 h 1929"/>
              <a:gd name="T8" fmla="*/ 0 w 540"/>
              <a:gd name="T9" fmla="*/ 0 h 19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0" h="1929">
                <a:moveTo>
                  <a:pt x="0" y="0"/>
                </a:moveTo>
                <a:lnTo>
                  <a:pt x="0" y="1929"/>
                </a:lnTo>
                <a:lnTo>
                  <a:pt x="540" y="1389"/>
                </a:lnTo>
                <a:lnTo>
                  <a:pt x="539" y="348"/>
                </a:lnTo>
                <a:lnTo>
                  <a:pt x="0" y="0"/>
                </a:lnTo>
                <a:close/>
              </a:path>
            </a:pathLst>
          </a:custGeom>
          <a:solidFill>
            <a:srgbClr val="EFEFE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4" name="Freeform 62"/>
          <p:cNvSpPr>
            <a:spLocks/>
          </p:cNvSpPr>
          <p:nvPr/>
        </p:nvSpPr>
        <p:spPr bwMode="auto">
          <a:xfrm>
            <a:off x="2332038" y="2324100"/>
            <a:ext cx="160337" cy="3062288"/>
          </a:xfrm>
          <a:custGeom>
            <a:avLst/>
            <a:gdLst>
              <a:gd name="T0" fmla="*/ 2147483647 w 101"/>
              <a:gd name="T1" fmla="*/ 0 h 1929"/>
              <a:gd name="T2" fmla="*/ 2147483647 w 101"/>
              <a:gd name="T3" fmla="*/ 2147483647 h 1929"/>
              <a:gd name="T4" fmla="*/ 0 w 101"/>
              <a:gd name="T5" fmla="*/ 2147483647 h 1929"/>
              <a:gd name="T6" fmla="*/ 2147483647 w 101"/>
              <a:gd name="T7" fmla="*/ 2147483647 h 19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 h="1929">
                <a:moveTo>
                  <a:pt x="101" y="0"/>
                </a:moveTo>
                <a:lnTo>
                  <a:pt x="1" y="45"/>
                </a:lnTo>
                <a:lnTo>
                  <a:pt x="0" y="1902"/>
                </a:lnTo>
                <a:lnTo>
                  <a:pt x="101" y="1929"/>
                </a:lnTo>
              </a:path>
            </a:pathLst>
          </a:custGeom>
          <a:solidFill>
            <a:srgbClr val="EFEFE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5" name="Freeform 63"/>
          <p:cNvSpPr>
            <a:spLocks/>
          </p:cNvSpPr>
          <p:nvPr/>
        </p:nvSpPr>
        <p:spPr bwMode="auto">
          <a:xfrm>
            <a:off x="2800350" y="2543175"/>
            <a:ext cx="166688" cy="2495550"/>
          </a:xfrm>
          <a:custGeom>
            <a:avLst/>
            <a:gdLst>
              <a:gd name="T0" fmla="*/ 2147483647 w 105"/>
              <a:gd name="T1" fmla="*/ 0 h 1572"/>
              <a:gd name="T2" fmla="*/ 2147483647 w 105"/>
              <a:gd name="T3" fmla="*/ 2147483647 h 1572"/>
              <a:gd name="T4" fmla="*/ 2147483647 w 105"/>
              <a:gd name="T5" fmla="*/ 2147483647 h 1572"/>
              <a:gd name="T6" fmla="*/ 0 w 105"/>
              <a:gd name="T7" fmla="*/ 2147483647 h 1572"/>
              <a:gd name="T8" fmla="*/ 2147483647 w 105"/>
              <a:gd name="T9" fmla="*/ 0 h 15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572">
                <a:moveTo>
                  <a:pt x="9" y="0"/>
                </a:moveTo>
                <a:lnTo>
                  <a:pt x="102" y="60"/>
                </a:lnTo>
                <a:lnTo>
                  <a:pt x="105" y="1473"/>
                </a:lnTo>
                <a:lnTo>
                  <a:pt x="0" y="1572"/>
                </a:lnTo>
                <a:lnTo>
                  <a:pt x="9" y="0"/>
                </a:lnTo>
                <a:close/>
              </a:path>
            </a:pathLst>
          </a:custGeom>
          <a:solidFill>
            <a:schemeClr val="bg1"/>
          </a:solidFill>
          <a:ln>
            <a:noFill/>
          </a:ln>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6" name="Freeform 64"/>
          <p:cNvSpPr>
            <a:spLocks/>
          </p:cNvSpPr>
          <p:nvPr/>
        </p:nvSpPr>
        <p:spPr bwMode="auto">
          <a:xfrm>
            <a:off x="3052763" y="2716213"/>
            <a:ext cx="100012" cy="2098675"/>
          </a:xfrm>
          <a:custGeom>
            <a:avLst/>
            <a:gdLst>
              <a:gd name="T0" fmla="*/ 2147483647 w 63"/>
              <a:gd name="T1" fmla="*/ 0 h 1322"/>
              <a:gd name="T2" fmla="*/ 2147483647 w 63"/>
              <a:gd name="T3" fmla="*/ 2147483647 h 1322"/>
              <a:gd name="T4" fmla="*/ 2147483647 w 63"/>
              <a:gd name="T5" fmla="*/ 2147483647 h 1322"/>
              <a:gd name="T6" fmla="*/ 0 w 63"/>
              <a:gd name="T7" fmla="*/ 2147483647 h 1322"/>
              <a:gd name="T8" fmla="*/ 2147483647 w 63"/>
              <a:gd name="T9" fmla="*/ 0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1322">
                <a:moveTo>
                  <a:pt x="12" y="0"/>
                </a:moveTo>
                <a:lnTo>
                  <a:pt x="63" y="26"/>
                </a:lnTo>
                <a:lnTo>
                  <a:pt x="57" y="1265"/>
                </a:lnTo>
                <a:lnTo>
                  <a:pt x="0" y="1322"/>
                </a:lnTo>
                <a:lnTo>
                  <a:pt x="12" y="0"/>
                </a:lnTo>
                <a:close/>
              </a:path>
            </a:pathLst>
          </a:custGeom>
          <a:solidFill>
            <a:schemeClr val="bg1"/>
          </a:solidFill>
          <a:ln>
            <a:noFill/>
          </a:ln>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7" name="AutoShape 65"/>
          <p:cNvSpPr>
            <a:spLocks noChangeArrowheads="1"/>
          </p:cNvSpPr>
          <p:nvPr/>
        </p:nvSpPr>
        <p:spPr bwMode="auto">
          <a:xfrm>
            <a:off x="1951038" y="4559300"/>
            <a:ext cx="1698625" cy="255588"/>
          </a:xfrm>
          <a:prstGeom prst="rightArrow">
            <a:avLst>
              <a:gd name="adj1" fmla="val 50000"/>
              <a:gd name="adj2" fmla="val 166149"/>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5068" name="AutoShape 66"/>
          <p:cNvSpPr>
            <a:spLocks noChangeArrowheads="1"/>
          </p:cNvSpPr>
          <p:nvPr/>
        </p:nvSpPr>
        <p:spPr bwMode="auto">
          <a:xfrm rot="-1154584">
            <a:off x="1608138" y="3203575"/>
            <a:ext cx="3540125" cy="487363"/>
          </a:xfrm>
          <a:prstGeom prst="leftArrow">
            <a:avLst>
              <a:gd name="adj1" fmla="val 50000"/>
              <a:gd name="adj2" fmla="val 181596"/>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5069" name="Freeform 67"/>
          <p:cNvSpPr>
            <a:spLocks/>
          </p:cNvSpPr>
          <p:nvPr/>
        </p:nvSpPr>
        <p:spPr bwMode="auto">
          <a:xfrm>
            <a:off x="2333625" y="3443288"/>
            <a:ext cx="685800" cy="547687"/>
          </a:xfrm>
          <a:custGeom>
            <a:avLst/>
            <a:gdLst>
              <a:gd name="T0" fmla="*/ 0 w 432"/>
              <a:gd name="T1" fmla="*/ 2147483647 h 345"/>
              <a:gd name="T2" fmla="*/ 2147483647 w 432"/>
              <a:gd name="T3" fmla="*/ 2147483647 h 345"/>
              <a:gd name="T4" fmla="*/ 2147483647 w 432"/>
              <a:gd name="T5" fmla="*/ 2147483647 h 345"/>
              <a:gd name="T6" fmla="*/ 2147483647 w 432"/>
              <a:gd name="T7" fmla="*/ 0 h 345"/>
              <a:gd name="T8" fmla="*/ 2147483647 w 432"/>
              <a:gd name="T9" fmla="*/ 2147483647 h 345"/>
              <a:gd name="T10" fmla="*/ 2147483647 w 432"/>
              <a:gd name="T11" fmla="*/ 2147483647 h 345"/>
              <a:gd name="T12" fmla="*/ 2147483647 w 432"/>
              <a:gd name="T13" fmla="*/ 2147483647 h 345"/>
              <a:gd name="T14" fmla="*/ 0 w 432"/>
              <a:gd name="T15" fmla="*/ 2147483647 h 345"/>
              <a:gd name="T16" fmla="*/ 0 w 432"/>
              <a:gd name="T17" fmla="*/ 2147483647 h 3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2" h="345">
                <a:moveTo>
                  <a:pt x="0" y="96"/>
                </a:moveTo>
                <a:lnTo>
                  <a:pt x="84" y="42"/>
                </a:lnTo>
                <a:lnTo>
                  <a:pt x="105" y="114"/>
                </a:lnTo>
                <a:lnTo>
                  <a:pt x="432" y="0"/>
                </a:lnTo>
                <a:lnTo>
                  <a:pt x="432" y="162"/>
                </a:lnTo>
                <a:lnTo>
                  <a:pt x="153" y="255"/>
                </a:lnTo>
                <a:lnTo>
                  <a:pt x="189" y="330"/>
                </a:lnTo>
                <a:lnTo>
                  <a:pt x="0" y="345"/>
                </a:lnTo>
                <a:lnTo>
                  <a:pt x="0" y="96"/>
                </a:lnTo>
                <a:close/>
              </a:path>
            </a:pathLst>
          </a:custGeom>
          <a:solidFill>
            <a:srgbClr val="EFEFEF"/>
          </a:solidFill>
          <a:ln w="12700" cap="flat" cmpd="sng">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0" name="Line 68"/>
          <p:cNvSpPr>
            <a:spLocks noChangeShapeType="1"/>
          </p:cNvSpPr>
          <p:nvPr/>
        </p:nvSpPr>
        <p:spPr bwMode="auto">
          <a:xfrm>
            <a:off x="3019425" y="3690938"/>
            <a:ext cx="1527175" cy="37941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1" name="Line 69"/>
          <p:cNvSpPr>
            <a:spLocks noChangeShapeType="1"/>
          </p:cNvSpPr>
          <p:nvPr/>
        </p:nvSpPr>
        <p:spPr bwMode="auto">
          <a:xfrm>
            <a:off x="2859088" y="3503613"/>
            <a:ext cx="0" cy="24765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2" name="Line 70"/>
          <p:cNvSpPr>
            <a:spLocks noChangeShapeType="1"/>
          </p:cNvSpPr>
          <p:nvPr/>
        </p:nvSpPr>
        <p:spPr bwMode="auto">
          <a:xfrm flipH="1">
            <a:off x="2332038" y="3567113"/>
            <a:ext cx="1587" cy="4238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3" name="Line 71"/>
          <p:cNvSpPr>
            <a:spLocks noChangeShapeType="1"/>
          </p:cNvSpPr>
          <p:nvPr/>
        </p:nvSpPr>
        <p:spPr bwMode="auto">
          <a:xfrm>
            <a:off x="2492375" y="3570288"/>
            <a:ext cx="0" cy="6000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4" name="Line 72"/>
          <p:cNvSpPr>
            <a:spLocks noChangeShapeType="1"/>
          </p:cNvSpPr>
          <p:nvPr/>
        </p:nvSpPr>
        <p:spPr bwMode="auto">
          <a:xfrm>
            <a:off x="2859088" y="3748088"/>
            <a:ext cx="1384300" cy="3524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5" name="Line 73"/>
          <p:cNvSpPr>
            <a:spLocks noChangeShapeType="1"/>
          </p:cNvSpPr>
          <p:nvPr/>
        </p:nvSpPr>
        <p:spPr bwMode="auto">
          <a:xfrm>
            <a:off x="1703388" y="4049713"/>
            <a:ext cx="2484437" cy="584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6" name="Freeform 74"/>
          <p:cNvSpPr>
            <a:spLocks/>
          </p:cNvSpPr>
          <p:nvPr/>
        </p:nvSpPr>
        <p:spPr bwMode="auto">
          <a:xfrm>
            <a:off x="2333625" y="4622800"/>
            <a:ext cx="609600" cy="130175"/>
          </a:xfrm>
          <a:custGeom>
            <a:avLst/>
            <a:gdLst>
              <a:gd name="T0" fmla="*/ 0 w 384"/>
              <a:gd name="T1" fmla="*/ 0 h 81"/>
              <a:gd name="T2" fmla="*/ 2147483647 w 384"/>
              <a:gd name="T3" fmla="*/ 0 h 81"/>
              <a:gd name="T4" fmla="*/ 2147483647 w 384"/>
              <a:gd name="T5" fmla="*/ 2147483647 h 81"/>
              <a:gd name="T6" fmla="*/ 0 w 384"/>
              <a:gd name="T7" fmla="*/ 2147483647 h 81"/>
              <a:gd name="T8" fmla="*/ 0 w 384"/>
              <a:gd name="T9" fmla="*/ 0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4" h="81">
                <a:moveTo>
                  <a:pt x="0" y="0"/>
                </a:moveTo>
                <a:lnTo>
                  <a:pt x="384" y="0"/>
                </a:lnTo>
                <a:lnTo>
                  <a:pt x="384" y="81"/>
                </a:lnTo>
                <a:lnTo>
                  <a:pt x="0" y="81"/>
                </a:lnTo>
                <a:lnTo>
                  <a:pt x="0" y="0"/>
                </a:lnTo>
                <a:close/>
              </a:path>
            </a:pathLst>
          </a:custGeom>
          <a:solidFill>
            <a:srgbClr val="F1F1F1"/>
          </a:solidFill>
          <a:ln w="12700" cap="flat" cmpd="sng">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7" name="Line 75"/>
          <p:cNvSpPr>
            <a:spLocks noChangeShapeType="1"/>
          </p:cNvSpPr>
          <p:nvPr/>
        </p:nvSpPr>
        <p:spPr bwMode="auto">
          <a:xfrm>
            <a:off x="2333625" y="4559300"/>
            <a:ext cx="0" cy="255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8" name="Line 76"/>
          <p:cNvSpPr>
            <a:spLocks noChangeShapeType="1"/>
          </p:cNvSpPr>
          <p:nvPr/>
        </p:nvSpPr>
        <p:spPr bwMode="auto">
          <a:xfrm>
            <a:off x="2938463" y="4624388"/>
            <a:ext cx="0" cy="1285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9" name="Text Box 77"/>
          <p:cNvSpPr txBox="1">
            <a:spLocks noChangeArrowheads="1"/>
          </p:cNvSpPr>
          <p:nvPr/>
        </p:nvSpPr>
        <p:spPr bwMode="auto">
          <a:xfrm>
            <a:off x="4481513" y="3873500"/>
            <a:ext cx="661987" cy="33655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1600" b="0" i="0">
                <a:latin typeface="Arial Rounded MT Bold" pitchFamily="34" charset="0"/>
              </a:rPr>
              <a:t>4.5%</a:t>
            </a:r>
          </a:p>
        </p:txBody>
      </p:sp>
      <p:sp>
        <p:nvSpPr>
          <p:cNvPr id="45080" name="Text Box 78"/>
          <p:cNvSpPr txBox="1">
            <a:spLocks noChangeArrowheads="1"/>
          </p:cNvSpPr>
          <p:nvPr/>
        </p:nvSpPr>
        <p:spPr bwMode="auto">
          <a:xfrm>
            <a:off x="3992563" y="4040188"/>
            <a:ext cx="661987" cy="33655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1600" b="0" i="0">
                <a:latin typeface="Arial Rounded MT Bold" pitchFamily="34" charset="0"/>
              </a:rPr>
              <a:t>4.5%</a:t>
            </a:r>
          </a:p>
        </p:txBody>
      </p:sp>
      <p:sp>
        <p:nvSpPr>
          <p:cNvPr id="45081" name="Text Box 79"/>
          <p:cNvSpPr txBox="1">
            <a:spLocks noChangeArrowheads="1"/>
          </p:cNvSpPr>
          <p:nvPr/>
        </p:nvSpPr>
        <p:spPr bwMode="auto">
          <a:xfrm>
            <a:off x="4146550" y="4613275"/>
            <a:ext cx="661988" cy="33655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1600" b="0" i="0">
                <a:latin typeface="Arial Rounded MT Bold" pitchFamily="34" charset="0"/>
              </a:rPr>
              <a:t>4.5%</a:t>
            </a:r>
          </a:p>
        </p:txBody>
      </p:sp>
      <p:sp>
        <p:nvSpPr>
          <p:cNvPr id="45082" name="Line 80"/>
          <p:cNvSpPr>
            <a:spLocks noChangeShapeType="1"/>
          </p:cNvSpPr>
          <p:nvPr/>
        </p:nvSpPr>
        <p:spPr bwMode="auto">
          <a:xfrm>
            <a:off x="2492375" y="4622800"/>
            <a:ext cx="0" cy="1920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5083" name="Group 81"/>
          <p:cNvGrpSpPr>
            <a:grpSpLocks/>
          </p:cNvGrpSpPr>
          <p:nvPr/>
        </p:nvGrpSpPr>
        <p:grpSpPr bwMode="auto">
          <a:xfrm>
            <a:off x="1689100" y="5549900"/>
            <a:ext cx="3795713" cy="685800"/>
            <a:chOff x="3040" y="2690"/>
            <a:chExt cx="2391" cy="432"/>
          </a:xfrm>
        </p:grpSpPr>
        <p:sp>
          <p:nvSpPr>
            <p:cNvPr id="45085" name="Text Box 82"/>
            <p:cNvSpPr txBox="1">
              <a:spLocks noChangeArrowheads="1"/>
            </p:cNvSpPr>
            <p:nvPr/>
          </p:nvSpPr>
          <p:spPr bwMode="auto">
            <a:xfrm>
              <a:off x="3119" y="2690"/>
              <a:ext cx="863" cy="212"/>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1600" b="0" i="0">
                  <a:latin typeface="Arial Rounded MT Bold" pitchFamily="34" charset="0"/>
                </a:rPr>
                <a:t>1500 + 1300</a:t>
              </a:r>
            </a:p>
          </p:txBody>
        </p:sp>
        <p:sp>
          <p:nvSpPr>
            <p:cNvPr id="45086" name="Line 83"/>
            <p:cNvSpPr>
              <a:spLocks noChangeShapeType="1"/>
            </p:cNvSpPr>
            <p:nvPr/>
          </p:nvSpPr>
          <p:spPr bwMode="auto">
            <a:xfrm>
              <a:off x="3040" y="2887"/>
              <a:ext cx="105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7" name="Text Box 84"/>
            <p:cNvSpPr txBox="1">
              <a:spLocks noChangeArrowheads="1"/>
            </p:cNvSpPr>
            <p:nvPr/>
          </p:nvSpPr>
          <p:spPr bwMode="auto">
            <a:xfrm>
              <a:off x="3287" y="2910"/>
              <a:ext cx="420" cy="212"/>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1600" b="0" i="0">
                  <a:latin typeface="Arial Rounded MT Bold" pitchFamily="34" charset="0"/>
                </a:rPr>
                <a:t>1300</a:t>
              </a:r>
            </a:p>
          </p:txBody>
        </p:sp>
        <p:sp>
          <p:nvSpPr>
            <p:cNvPr id="45088" name="Text Box 85"/>
            <p:cNvSpPr txBox="1">
              <a:spLocks noChangeArrowheads="1"/>
            </p:cNvSpPr>
            <p:nvPr/>
          </p:nvSpPr>
          <p:spPr bwMode="auto">
            <a:xfrm>
              <a:off x="4079" y="2749"/>
              <a:ext cx="1352" cy="231"/>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1800" b="0" i="0">
                  <a:latin typeface="Arial Rounded MT Bold" pitchFamily="34" charset="0"/>
                </a:rPr>
                <a:t>= 2.15 :1 Contrast</a:t>
              </a:r>
            </a:p>
          </p:txBody>
        </p:sp>
      </p:grpSp>
      <p:sp>
        <p:nvSpPr>
          <p:cNvPr id="45084" name="Text Box 86"/>
          <p:cNvSpPr txBox="1">
            <a:spLocks noChangeArrowheads="1"/>
          </p:cNvSpPr>
          <p:nvPr/>
        </p:nvSpPr>
        <p:spPr bwMode="auto">
          <a:xfrm>
            <a:off x="5646738" y="2814638"/>
            <a:ext cx="3251200" cy="352742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spcBef>
                <a:spcPct val="50000"/>
              </a:spcBef>
              <a:buClrTx/>
              <a:buSzTx/>
              <a:buFontTx/>
              <a:buNone/>
            </a:pPr>
            <a:r>
              <a:rPr lang="en-US" altLang="en-US" sz="1800" b="0" i="0">
                <a:latin typeface="Arial Rounded MT Bold" pitchFamily="34" charset="0"/>
              </a:rPr>
              <a:t>Reflection is caused by an impedance mismatch between air and glass</a:t>
            </a:r>
          </a:p>
          <a:p>
            <a:pPr eaLnBrk="1" hangingPunct="1">
              <a:spcBef>
                <a:spcPct val="50000"/>
              </a:spcBef>
              <a:buClrTx/>
              <a:buSzTx/>
              <a:buFontTx/>
              <a:buNone/>
            </a:pPr>
            <a:r>
              <a:rPr lang="en-US" altLang="en-US" sz="1800" b="0" i="0">
                <a:latin typeface="Arial Rounded MT Bold" pitchFamily="34" charset="0"/>
              </a:rPr>
              <a:t>Reflection is “garbage” light, which is added to the display’s projected light</a:t>
            </a:r>
          </a:p>
          <a:p>
            <a:pPr eaLnBrk="1" hangingPunct="1">
              <a:spcBef>
                <a:spcPct val="50000"/>
              </a:spcBef>
              <a:buClrTx/>
              <a:buSzTx/>
              <a:buFontTx/>
              <a:buNone/>
            </a:pPr>
            <a:r>
              <a:rPr lang="en-US" altLang="en-US" sz="1800" b="0" i="0">
                <a:latin typeface="Arial Rounded MT Bold" pitchFamily="34" charset="0"/>
              </a:rPr>
              <a:t>Reflection makes White brighter, but dilutes Black and other colors</a:t>
            </a:r>
          </a:p>
          <a:p>
            <a:pPr eaLnBrk="1" hangingPunct="1">
              <a:spcBef>
                <a:spcPct val="50000"/>
              </a:spcBef>
              <a:buClrTx/>
              <a:buSzTx/>
              <a:buFontTx/>
              <a:buNone/>
            </a:pPr>
            <a:r>
              <a:rPr lang="en-US" altLang="en-US" sz="1800" b="0" i="0">
                <a:latin typeface="Arial Rounded MT Bold" pitchFamily="34" charset="0"/>
              </a:rPr>
              <a:t>This vastly decreases contrast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333500" y="2146300"/>
            <a:ext cx="1270000" cy="353060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6083" name="Rectangle 3"/>
          <p:cNvSpPr>
            <a:spLocks noGrp="1" noRot="1" noChangeArrowheads="1"/>
          </p:cNvSpPr>
          <p:nvPr>
            <p:ph type="title"/>
          </p:nvPr>
        </p:nvSpPr>
        <p:spPr>
          <a:xfrm>
            <a:off x="198438" y="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600">
                <a:effectLst/>
              </a:rPr>
              <a:t>Changes in Brightness and Contrast</a:t>
            </a:r>
          </a:p>
        </p:txBody>
      </p:sp>
      <p:grpSp>
        <p:nvGrpSpPr>
          <p:cNvPr id="46084" name="Group 4"/>
          <p:cNvGrpSpPr>
            <a:grpSpLocks/>
          </p:cNvGrpSpPr>
          <p:nvPr/>
        </p:nvGrpSpPr>
        <p:grpSpPr bwMode="auto">
          <a:xfrm>
            <a:off x="1322388" y="1254125"/>
            <a:ext cx="6386512" cy="4438650"/>
            <a:chOff x="1289" y="1070"/>
            <a:chExt cx="4023" cy="2660"/>
          </a:xfrm>
        </p:grpSpPr>
        <p:sp>
          <p:nvSpPr>
            <p:cNvPr id="46091" name="Line 5"/>
            <p:cNvSpPr>
              <a:spLocks noChangeShapeType="1"/>
            </p:cNvSpPr>
            <p:nvPr/>
          </p:nvSpPr>
          <p:spPr bwMode="auto">
            <a:xfrm>
              <a:off x="1289" y="1070"/>
              <a:ext cx="9" cy="26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2" name="Line 6"/>
            <p:cNvSpPr>
              <a:spLocks noChangeShapeType="1"/>
            </p:cNvSpPr>
            <p:nvPr/>
          </p:nvSpPr>
          <p:spPr bwMode="auto">
            <a:xfrm>
              <a:off x="1298" y="3727"/>
              <a:ext cx="401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6085" name="Text Box 7"/>
          <p:cNvSpPr txBox="1">
            <a:spLocks noChangeArrowheads="1"/>
          </p:cNvSpPr>
          <p:nvPr/>
        </p:nvSpPr>
        <p:spPr bwMode="auto">
          <a:xfrm>
            <a:off x="698500" y="1765300"/>
            <a:ext cx="749300" cy="413385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50000"/>
              </a:spcBef>
              <a:buClrTx/>
              <a:buSzTx/>
              <a:buFontTx/>
              <a:buNone/>
            </a:pPr>
            <a:r>
              <a:rPr lang="en-US" altLang="en-US" sz="1400" b="0" i="0">
                <a:latin typeface="Arial Rounded MT Bold" pitchFamily="34" charset="0"/>
              </a:rPr>
              <a:t>3000</a:t>
            </a:r>
          </a:p>
          <a:p>
            <a:pPr algn="ctr" eaLnBrk="1" hangingPunct="1">
              <a:spcBef>
                <a:spcPct val="50000"/>
              </a:spcBef>
              <a:buClrTx/>
              <a:buSzTx/>
              <a:buFontTx/>
              <a:buNone/>
            </a:pPr>
            <a:r>
              <a:rPr lang="en-US" altLang="en-US" sz="1400" b="0" i="0">
                <a:latin typeface="Arial Rounded MT Bold" pitchFamily="34" charset="0"/>
              </a:rPr>
              <a:t>2750</a:t>
            </a:r>
          </a:p>
          <a:p>
            <a:pPr algn="ctr" eaLnBrk="1" hangingPunct="1">
              <a:spcBef>
                <a:spcPct val="50000"/>
              </a:spcBef>
              <a:buClrTx/>
              <a:buSzTx/>
              <a:buFontTx/>
              <a:buNone/>
            </a:pPr>
            <a:r>
              <a:rPr lang="en-US" altLang="en-US" sz="1400" b="0" i="0">
                <a:latin typeface="Arial Rounded MT Bold" pitchFamily="34" charset="0"/>
              </a:rPr>
              <a:t>2500</a:t>
            </a:r>
          </a:p>
          <a:p>
            <a:pPr algn="ctr" eaLnBrk="1" hangingPunct="1">
              <a:spcBef>
                <a:spcPct val="50000"/>
              </a:spcBef>
              <a:buClrTx/>
              <a:buSzTx/>
              <a:buFontTx/>
              <a:buNone/>
            </a:pPr>
            <a:r>
              <a:rPr lang="en-US" altLang="en-US" sz="1400" b="0" i="0">
                <a:latin typeface="Arial Rounded MT Bold" pitchFamily="34" charset="0"/>
              </a:rPr>
              <a:t>2250</a:t>
            </a:r>
          </a:p>
          <a:p>
            <a:pPr algn="ctr" eaLnBrk="1" hangingPunct="1">
              <a:spcBef>
                <a:spcPct val="50000"/>
              </a:spcBef>
              <a:buClrTx/>
              <a:buSzTx/>
              <a:buFontTx/>
              <a:buNone/>
            </a:pPr>
            <a:r>
              <a:rPr lang="en-US" altLang="en-US" sz="1400" b="0" i="0">
                <a:latin typeface="Arial Rounded MT Bold" pitchFamily="34" charset="0"/>
              </a:rPr>
              <a:t>2000</a:t>
            </a:r>
          </a:p>
          <a:p>
            <a:pPr algn="ctr" eaLnBrk="1" hangingPunct="1">
              <a:spcBef>
                <a:spcPct val="50000"/>
              </a:spcBef>
              <a:buClrTx/>
              <a:buSzTx/>
              <a:buFontTx/>
              <a:buNone/>
            </a:pPr>
            <a:r>
              <a:rPr lang="en-US" altLang="en-US" sz="1400" b="0" i="0">
                <a:latin typeface="Arial Rounded MT Bold" pitchFamily="34" charset="0"/>
              </a:rPr>
              <a:t>1750</a:t>
            </a:r>
          </a:p>
          <a:p>
            <a:pPr algn="ctr" eaLnBrk="1" hangingPunct="1">
              <a:spcBef>
                <a:spcPct val="50000"/>
              </a:spcBef>
              <a:buClrTx/>
              <a:buSzTx/>
              <a:buFontTx/>
              <a:buNone/>
            </a:pPr>
            <a:r>
              <a:rPr lang="en-US" altLang="en-US" sz="1400" b="0" i="0">
                <a:latin typeface="Arial Rounded MT Bold" pitchFamily="34" charset="0"/>
              </a:rPr>
              <a:t>1500</a:t>
            </a:r>
          </a:p>
          <a:p>
            <a:pPr algn="ctr" eaLnBrk="1" hangingPunct="1">
              <a:spcBef>
                <a:spcPct val="50000"/>
              </a:spcBef>
              <a:buClrTx/>
              <a:buSzTx/>
              <a:buFontTx/>
              <a:buNone/>
            </a:pPr>
            <a:r>
              <a:rPr lang="en-US" altLang="en-US" sz="1400" b="0" i="0">
                <a:latin typeface="Arial Rounded MT Bold" pitchFamily="34" charset="0"/>
              </a:rPr>
              <a:t>1250</a:t>
            </a:r>
          </a:p>
          <a:p>
            <a:pPr algn="ctr" eaLnBrk="1" hangingPunct="1">
              <a:spcBef>
                <a:spcPct val="50000"/>
              </a:spcBef>
              <a:buClrTx/>
              <a:buSzTx/>
              <a:buFontTx/>
              <a:buNone/>
            </a:pPr>
            <a:r>
              <a:rPr lang="en-US" altLang="en-US" sz="1400" b="0" i="0">
                <a:latin typeface="Arial Rounded MT Bold" pitchFamily="34" charset="0"/>
              </a:rPr>
              <a:t>1000</a:t>
            </a:r>
          </a:p>
          <a:p>
            <a:pPr algn="ctr" eaLnBrk="1" hangingPunct="1">
              <a:spcBef>
                <a:spcPct val="50000"/>
              </a:spcBef>
              <a:buClrTx/>
              <a:buSzTx/>
              <a:buFontTx/>
              <a:buNone/>
            </a:pPr>
            <a:r>
              <a:rPr lang="en-US" altLang="en-US" sz="1400" b="0" i="0">
                <a:latin typeface="Arial Rounded MT Bold" pitchFamily="34" charset="0"/>
              </a:rPr>
              <a:t>750</a:t>
            </a:r>
          </a:p>
          <a:p>
            <a:pPr algn="ctr" eaLnBrk="1" hangingPunct="1">
              <a:spcBef>
                <a:spcPct val="50000"/>
              </a:spcBef>
              <a:buClrTx/>
              <a:buSzTx/>
              <a:buFontTx/>
              <a:buNone/>
            </a:pPr>
            <a:r>
              <a:rPr lang="en-US" altLang="en-US" sz="1400" b="0" i="0">
                <a:latin typeface="Arial Rounded MT Bold" pitchFamily="34" charset="0"/>
              </a:rPr>
              <a:t>500</a:t>
            </a:r>
          </a:p>
          <a:p>
            <a:pPr algn="ctr" eaLnBrk="1" hangingPunct="1">
              <a:spcBef>
                <a:spcPct val="50000"/>
              </a:spcBef>
              <a:buClrTx/>
              <a:buSzTx/>
              <a:buFontTx/>
              <a:buNone/>
            </a:pPr>
            <a:r>
              <a:rPr lang="en-US" altLang="en-US" sz="1400" b="0" i="0">
                <a:latin typeface="Arial Rounded MT Bold" pitchFamily="34" charset="0"/>
              </a:rPr>
              <a:t>250</a:t>
            </a:r>
          </a:p>
          <a:p>
            <a:pPr algn="ctr" eaLnBrk="1" hangingPunct="1">
              <a:spcBef>
                <a:spcPct val="50000"/>
              </a:spcBef>
              <a:buClrTx/>
              <a:buSzTx/>
              <a:buFontTx/>
              <a:buNone/>
            </a:pPr>
            <a:endParaRPr lang="en-US" altLang="en-US" sz="1400" b="0" i="0">
              <a:latin typeface="Arial Rounded MT Bold" pitchFamily="34" charset="0"/>
            </a:endParaRPr>
          </a:p>
        </p:txBody>
      </p:sp>
      <p:sp>
        <p:nvSpPr>
          <p:cNvPr id="46086" name="Rectangle 8"/>
          <p:cNvSpPr>
            <a:spLocks noChangeArrowheads="1"/>
          </p:cNvSpPr>
          <p:nvPr/>
        </p:nvSpPr>
        <p:spPr bwMode="auto">
          <a:xfrm>
            <a:off x="1536700" y="3848100"/>
            <a:ext cx="254000" cy="1828800"/>
          </a:xfrm>
          <a:prstGeom prst="rect">
            <a:avLst/>
          </a:prstGeom>
          <a:gradFill rotWithShape="1">
            <a:gsLst>
              <a:gs pos="0">
                <a:srgbClr val="FFFFFF"/>
              </a:gs>
              <a:gs pos="100000">
                <a:schemeClr val="tx1"/>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6087" name="Text Box 9"/>
          <p:cNvSpPr txBox="1">
            <a:spLocks noChangeArrowheads="1"/>
          </p:cNvSpPr>
          <p:nvPr/>
        </p:nvSpPr>
        <p:spPr bwMode="auto">
          <a:xfrm>
            <a:off x="1228725" y="2420938"/>
            <a:ext cx="1292225" cy="5492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1000" b="0" i="0">
                <a:latin typeface="Arial Rounded MT Bold" pitchFamily="34" charset="0"/>
              </a:rPr>
              <a:t>1500 Nits display </a:t>
            </a:r>
          </a:p>
          <a:p>
            <a:pPr algn="ctr" eaLnBrk="1" hangingPunct="1">
              <a:spcBef>
                <a:spcPct val="0"/>
              </a:spcBef>
              <a:buClrTx/>
              <a:buSzTx/>
              <a:buFontTx/>
              <a:buNone/>
            </a:pPr>
            <a:r>
              <a:rPr lang="en-US" altLang="en-US" sz="1000" b="0" i="0">
                <a:latin typeface="Arial Rounded MT Bold" pitchFamily="34" charset="0"/>
              </a:rPr>
              <a:t>1500 / 5 = 300:1 Intrinsic CR</a:t>
            </a:r>
          </a:p>
        </p:txBody>
      </p:sp>
      <p:sp>
        <p:nvSpPr>
          <p:cNvPr id="46088" name="Line 10"/>
          <p:cNvSpPr>
            <a:spLocks noChangeShapeType="1"/>
          </p:cNvSpPr>
          <p:nvPr/>
        </p:nvSpPr>
        <p:spPr bwMode="auto">
          <a:xfrm flipH="1">
            <a:off x="1651000" y="2959100"/>
            <a:ext cx="190500" cy="13335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9" name="Text Box 11"/>
          <p:cNvSpPr txBox="1">
            <a:spLocks noChangeArrowheads="1"/>
          </p:cNvSpPr>
          <p:nvPr/>
        </p:nvSpPr>
        <p:spPr bwMode="auto">
          <a:xfrm>
            <a:off x="1096963" y="5711825"/>
            <a:ext cx="4630737" cy="9429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spcBef>
                <a:spcPct val="0"/>
              </a:spcBef>
              <a:buClrTx/>
              <a:buSzTx/>
              <a:buFontTx/>
              <a:buChar char="•"/>
            </a:pPr>
            <a:r>
              <a:rPr lang="en-US" altLang="en-US" sz="1400" b="0" i="0">
                <a:latin typeface="Arial Rounded MT Bold" pitchFamily="34" charset="0"/>
              </a:rPr>
              <a:t>  Reflected light adds to both White and Black</a:t>
            </a:r>
          </a:p>
          <a:p>
            <a:pPr eaLnBrk="1" hangingPunct="1">
              <a:spcBef>
                <a:spcPct val="0"/>
              </a:spcBef>
              <a:buClrTx/>
              <a:buSzTx/>
              <a:buFontTx/>
              <a:buChar char="•"/>
            </a:pPr>
            <a:r>
              <a:rPr lang="en-US" altLang="en-US" sz="1400" b="0" i="0">
                <a:latin typeface="Arial Rounded MT Bold" pitchFamily="34" charset="0"/>
              </a:rPr>
              <a:t>  Less light output in White does not necessarily mean lower contrast</a:t>
            </a:r>
          </a:p>
          <a:p>
            <a:pPr eaLnBrk="1" hangingPunct="1">
              <a:spcBef>
                <a:spcPct val="0"/>
              </a:spcBef>
              <a:buClrTx/>
              <a:buSzTx/>
              <a:buFontTx/>
              <a:buChar char="•"/>
            </a:pPr>
            <a:endParaRPr lang="en-US" altLang="en-US" sz="1400" b="0" i="0">
              <a:latin typeface="Arial Rounded MT Bold" pitchFamily="34" charset="0"/>
            </a:endParaRPr>
          </a:p>
        </p:txBody>
      </p:sp>
      <p:sp>
        <p:nvSpPr>
          <p:cNvPr id="46090" name="Text Box 12"/>
          <p:cNvSpPr txBox="1">
            <a:spLocks noChangeArrowheads="1"/>
          </p:cNvSpPr>
          <p:nvPr/>
        </p:nvSpPr>
        <p:spPr bwMode="auto">
          <a:xfrm>
            <a:off x="2262188" y="1239838"/>
            <a:ext cx="5943600" cy="51752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1400" b="0" i="0">
                <a:latin typeface="Arial Rounded MT Bold" pitchFamily="34" charset="0"/>
              </a:rPr>
              <a:t>The U.S Air Force has deemed 3 : 1 contrast as the minimum acceptable level for proper human interface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2540000" y="2082800"/>
            <a:ext cx="1422400" cy="342900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7107" name="Rectangle 3"/>
          <p:cNvSpPr>
            <a:spLocks noGrp="1" noRot="1" noChangeArrowheads="1"/>
          </p:cNvSpPr>
          <p:nvPr>
            <p:ph type="title"/>
          </p:nvPr>
        </p:nvSpPr>
        <p:spPr>
          <a:xfrm>
            <a:off x="0" y="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600">
                <a:effectLst/>
              </a:rPr>
              <a:t>Changes in Brightness and Contrast</a:t>
            </a:r>
          </a:p>
        </p:txBody>
      </p:sp>
      <p:grpSp>
        <p:nvGrpSpPr>
          <p:cNvPr id="47108" name="Group 4"/>
          <p:cNvGrpSpPr>
            <a:grpSpLocks/>
          </p:cNvGrpSpPr>
          <p:nvPr/>
        </p:nvGrpSpPr>
        <p:grpSpPr bwMode="auto">
          <a:xfrm>
            <a:off x="1322388" y="1254125"/>
            <a:ext cx="6386512" cy="4438650"/>
            <a:chOff x="1289" y="1070"/>
            <a:chExt cx="4023" cy="2660"/>
          </a:xfrm>
        </p:grpSpPr>
        <p:sp>
          <p:nvSpPr>
            <p:cNvPr id="47118" name="Line 5"/>
            <p:cNvSpPr>
              <a:spLocks noChangeShapeType="1"/>
            </p:cNvSpPr>
            <p:nvPr/>
          </p:nvSpPr>
          <p:spPr bwMode="auto">
            <a:xfrm>
              <a:off x="1289" y="1070"/>
              <a:ext cx="9" cy="26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9" name="Line 6"/>
            <p:cNvSpPr>
              <a:spLocks noChangeShapeType="1"/>
            </p:cNvSpPr>
            <p:nvPr/>
          </p:nvSpPr>
          <p:spPr bwMode="auto">
            <a:xfrm>
              <a:off x="1298" y="3727"/>
              <a:ext cx="401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7109" name="Text Box 7"/>
          <p:cNvSpPr txBox="1">
            <a:spLocks noChangeArrowheads="1"/>
          </p:cNvSpPr>
          <p:nvPr/>
        </p:nvSpPr>
        <p:spPr bwMode="auto">
          <a:xfrm>
            <a:off x="698500" y="1765300"/>
            <a:ext cx="749300" cy="413385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50000"/>
              </a:spcBef>
              <a:buClrTx/>
              <a:buSzTx/>
              <a:buFontTx/>
              <a:buNone/>
            </a:pPr>
            <a:r>
              <a:rPr lang="en-US" altLang="en-US" sz="1400" b="0" i="0">
                <a:latin typeface="Arial Rounded MT Bold" pitchFamily="34" charset="0"/>
              </a:rPr>
              <a:t>3000</a:t>
            </a:r>
          </a:p>
          <a:p>
            <a:pPr algn="ctr" eaLnBrk="1" hangingPunct="1">
              <a:spcBef>
                <a:spcPct val="50000"/>
              </a:spcBef>
              <a:buClrTx/>
              <a:buSzTx/>
              <a:buFontTx/>
              <a:buNone/>
            </a:pPr>
            <a:r>
              <a:rPr lang="en-US" altLang="en-US" sz="1400" b="0" i="0">
                <a:latin typeface="Arial Rounded MT Bold" pitchFamily="34" charset="0"/>
              </a:rPr>
              <a:t>2750</a:t>
            </a:r>
          </a:p>
          <a:p>
            <a:pPr algn="ctr" eaLnBrk="1" hangingPunct="1">
              <a:spcBef>
                <a:spcPct val="50000"/>
              </a:spcBef>
              <a:buClrTx/>
              <a:buSzTx/>
              <a:buFontTx/>
              <a:buNone/>
            </a:pPr>
            <a:r>
              <a:rPr lang="en-US" altLang="en-US" sz="1400" b="0" i="0">
                <a:latin typeface="Arial Rounded MT Bold" pitchFamily="34" charset="0"/>
              </a:rPr>
              <a:t>2500</a:t>
            </a:r>
          </a:p>
          <a:p>
            <a:pPr algn="ctr" eaLnBrk="1" hangingPunct="1">
              <a:spcBef>
                <a:spcPct val="50000"/>
              </a:spcBef>
              <a:buClrTx/>
              <a:buSzTx/>
              <a:buFontTx/>
              <a:buNone/>
            </a:pPr>
            <a:r>
              <a:rPr lang="en-US" altLang="en-US" sz="1400" b="0" i="0">
                <a:latin typeface="Arial Rounded MT Bold" pitchFamily="34" charset="0"/>
              </a:rPr>
              <a:t>2250</a:t>
            </a:r>
          </a:p>
          <a:p>
            <a:pPr algn="ctr" eaLnBrk="1" hangingPunct="1">
              <a:spcBef>
                <a:spcPct val="50000"/>
              </a:spcBef>
              <a:buClrTx/>
              <a:buSzTx/>
              <a:buFontTx/>
              <a:buNone/>
            </a:pPr>
            <a:r>
              <a:rPr lang="en-US" altLang="en-US" sz="1400" b="0" i="0">
                <a:latin typeface="Arial Rounded MT Bold" pitchFamily="34" charset="0"/>
              </a:rPr>
              <a:t>2000</a:t>
            </a:r>
          </a:p>
          <a:p>
            <a:pPr algn="ctr" eaLnBrk="1" hangingPunct="1">
              <a:spcBef>
                <a:spcPct val="50000"/>
              </a:spcBef>
              <a:buClrTx/>
              <a:buSzTx/>
              <a:buFontTx/>
              <a:buNone/>
            </a:pPr>
            <a:r>
              <a:rPr lang="en-US" altLang="en-US" sz="1400" b="0" i="0">
                <a:latin typeface="Arial Rounded MT Bold" pitchFamily="34" charset="0"/>
              </a:rPr>
              <a:t>1750</a:t>
            </a:r>
          </a:p>
          <a:p>
            <a:pPr algn="ctr" eaLnBrk="1" hangingPunct="1">
              <a:spcBef>
                <a:spcPct val="50000"/>
              </a:spcBef>
              <a:buClrTx/>
              <a:buSzTx/>
              <a:buFontTx/>
              <a:buNone/>
            </a:pPr>
            <a:r>
              <a:rPr lang="en-US" altLang="en-US" sz="1400" b="0" i="0">
                <a:latin typeface="Arial Rounded MT Bold" pitchFamily="34" charset="0"/>
              </a:rPr>
              <a:t>1500</a:t>
            </a:r>
          </a:p>
          <a:p>
            <a:pPr algn="ctr" eaLnBrk="1" hangingPunct="1">
              <a:spcBef>
                <a:spcPct val="50000"/>
              </a:spcBef>
              <a:buClrTx/>
              <a:buSzTx/>
              <a:buFontTx/>
              <a:buNone/>
            </a:pPr>
            <a:r>
              <a:rPr lang="en-US" altLang="en-US" sz="1400" b="0" i="0">
                <a:latin typeface="Arial Rounded MT Bold" pitchFamily="34" charset="0"/>
              </a:rPr>
              <a:t>1250</a:t>
            </a:r>
          </a:p>
          <a:p>
            <a:pPr algn="ctr" eaLnBrk="1" hangingPunct="1">
              <a:spcBef>
                <a:spcPct val="50000"/>
              </a:spcBef>
              <a:buClrTx/>
              <a:buSzTx/>
              <a:buFontTx/>
              <a:buNone/>
            </a:pPr>
            <a:r>
              <a:rPr lang="en-US" altLang="en-US" sz="1400" b="0" i="0">
                <a:latin typeface="Arial Rounded MT Bold" pitchFamily="34" charset="0"/>
              </a:rPr>
              <a:t>1000</a:t>
            </a:r>
          </a:p>
          <a:p>
            <a:pPr algn="ctr" eaLnBrk="1" hangingPunct="1">
              <a:spcBef>
                <a:spcPct val="50000"/>
              </a:spcBef>
              <a:buClrTx/>
              <a:buSzTx/>
              <a:buFontTx/>
              <a:buNone/>
            </a:pPr>
            <a:r>
              <a:rPr lang="en-US" altLang="en-US" sz="1400" b="0" i="0">
                <a:latin typeface="Arial Rounded MT Bold" pitchFamily="34" charset="0"/>
              </a:rPr>
              <a:t>750</a:t>
            </a:r>
          </a:p>
          <a:p>
            <a:pPr algn="ctr" eaLnBrk="1" hangingPunct="1">
              <a:spcBef>
                <a:spcPct val="50000"/>
              </a:spcBef>
              <a:buClrTx/>
              <a:buSzTx/>
              <a:buFontTx/>
              <a:buNone/>
            </a:pPr>
            <a:r>
              <a:rPr lang="en-US" altLang="en-US" sz="1400" b="0" i="0">
                <a:latin typeface="Arial Rounded MT Bold" pitchFamily="34" charset="0"/>
              </a:rPr>
              <a:t>500</a:t>
            </a:r>
          </a:p>
          <a:p>
            <a:pPr algn="ctr" eaLnBrk="1" hangingPunct="1">
              <a:spcBef>
                <a:spcPct val="50000"/>
              </a:spcBef>
              <a:buClrTx/>
              <a:buSzTx/>
              <a:buFontTx/>
              <a:buNone/>
            </a:pPr>
            <a:r>
              <a:rPr lang="en-US" altLang="en-US" sz="1400" b="0" i="0">
                <a:latin typeface="Arial Rounded MT Bold" pitchFamily="34" charset="0"/>
              </a:rPr>
              <a:t>250</a:t>
            </a:r>
          </a:p>
          <a:p>
            <a:pPr algn="ctr" eaLnBrk="1" hangingPunct="1">
              <a:spcBef>
                <a:spcPct val="50000"/>
              </a:spcBef>
              <a:buClrTx/>
              <a:buSzTx/>
              <a:buFontTx/>
              <a:buNone/>
            </a:pPr>
            <a:endParaRPr lang="en-US" altLang="en-US" sz="1400" b="0" i="0">
              <a:latin typeface="Arial Rounded MT Bold" pitchFamily="34" charset="0"/>
            </a:endParaRPr>
          </a:p>
        </p:txBody>
      </p:sp>
      <p:sp>
        <p:nvSpPr>
          <p:cNvPr id="47110" name="Rectangle 8"/>
          <p:cNvSpPr>
            <a:spLocks noChangeArrowheads="1"/>
          </p:cNvSpPr>
          <p:nvPr/>
        </p:nvSpPr>
        <p:spPr bwMode="auto">
          <a:xfrm>
            <a:off x="1536700" y="3848100"/>
            <a:ext cx="254000" cy="1828800"/>
          </a:xfrm>
          <a:prstGeom prst="rect">
            <a:avLst/>
          </a:prstGeom>
          <a:gradFill rotWithShape="1">
            <a:gsLst>
              <a:gs pos="0">
                <a:srgbClr val="FFFFFF"/>
              </a:gs>
              <a:gs pos="100000">
                <a:schemeClr val="tx1"/>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7111" name="Rectangle 9"/>
          <p:cNvSpPr>
            <a:spLocks noChangeArrowheads="1"/>
          </p:cNvSpPr>
          <p:nvPr/>
        </p:nvSpPr>
        <p:spPr bwMode="auto">
          <a:xfrm>
            <a:off x="3060700" y="3352800"/>
            <a:ext cx="279400" cy="1905000"/>
          </a:xfrm>
          <a:prstGeom prst="rect">
            <a:avLst/>
          </a:prstGeom>
          <a:gradFill rotWithShape="1">
            <a:gsLst>
              <a:gs pos="0">
                <a:srgbClr val="FFFFFF"/>
              </a:gs>
              <a:gs pos="100000">
                <a:schemeClr val="tx1"/>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7112" name="Text Box 10"/>
          <p:cNvSpPr txBox="1">
            <a:spLocks noChangeArrowheads="1"/>
          </p:cNvSpPr>
          <p:nvPr/>
        </p:nvSpPr>
        <p:spPr bwMode="auto">
          <a:xfrm>
            <a:off x="1228725" y="2420938"/>
            <a:ext cx="1292225" cy="5492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1000" b="0" i="0">
                <a:latin typeface="Arial Rounded MT Bold" pitchFamily="34" charset="0"/>
              </a:rPr>
              <a:t>1500 Nits display </a:t>
            </a:r>
          </a:p>
          <a:p>
            <a:pPr algn="ctr" eaLnBrk="1" hangingPunct="1">
              <a:spcBef>
                <a:spcPct val="0"/>
              </a:spcBef>
              <a:buClrTx/>
              <a:buSzTx/>
              <a:buFontTx/>
              <a:buNone/>
            </a:pPr>
            <a:r>
              <a:rPr lang="en-US" altLang="en-US" sz="1000" b="0" i="0">
                <a:latin typeface="Arial Rounded MT Bold" pitchFamily="34" charset="0"/>
              </a:rPr>
              <a:t>1500 / 5 = 300:1 Intrinsic CR</a:t>
            </a:r>
          </a:p>
        </p:txBody>
      </p:sp>
      <p:sp>
        <p:nvSpPr>
          <p:cNvPr id="47113" name="Text Box 11"/>
          <p:cNvSpPr txBox="1">
            <a:spLocks noChangeArrowheads="1"/>
          </p:cNvSpPr>
          <p:nvPr/>
        </p:nvSpPr>
        <p:spPr bwMode="auto">
          <a:xfrm>
            <a:off x="2400300" y="2230438"/>
            <a:ext cx="1765300" cy="10064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Char char="•"/>
            </a:pPr>
            <a:r>
              <a:rPr lang="en-US" altLang="en-US" sz="1000" b="0" i="0">
                <a:latin typeface="Arial Rounded MT Bold" pitchFamily="34" charset="0"/>
              </a:rPr>
              <a:t> 1500 nit ,10K fC Ambient</a:t>
            </a:r>
          </a:p>
          <a:p>
            <a:pPr algn="ctr" eaLnBrk="1" hangingPunct="1">
              <a:spcBef>
                <a:spcPct val="0"/>
              </a:spcBef>
              <a:buClrTx/>
              <a:buSzTx/>
              <a:buFontTx/>
              <a:buChar char="•"/>
            </a:pPr>
            <a:r>
              <a:rPr lang="en-US" altLang="en-US" sz="1000" b="0" i="0">
                <a:latin typeface="Arial Rounded MT Bold" pitchFamily="34" charset="0"/>
              </a:rPr>
              <a:t>  LCD 4%of 10K</a:t>
            </a:r>
          </a:p>
          <a:p>
            <a:pPr algn="ctr" eaLnBrk="1" hangingPunct="1">
              <a:spcBef>
                <a:spcPct val="0"/>
              </a:spcBef>
              <a:buClrTx/>
              <a:buSzTx/>
              <a:buFontTx/>
              <a:buNone/>
            </a:pPr>
            <a:r>
              <a:rPr lang="en-US" altLang="en-US" sz="1000" b="0" i="0">
                <a:latin typeface="Arial Rounded MT Bold" pitchFamily="34" charset="0"/>
              </a:rPr>
              <a:t>= 400 nit refl.</a:t>
            </a:r>
          </a:p>
          <a:p>
            <a:pPr algn="ctr" eaLnBrk="1" hangingPunct="1">
              <a:spcBef>
                <a:spcPct val="0"/>
              </a:spcBef>
              <a:buClrTx/>
              <a:buSzTx/>
              <a:buFontTx/>
              <a:buChar char="•"/>
            </a:pPr>
            <a:r>
              <a:rPr lang="en-US" altLang="en-US" sz="1000" b="0" i="0">
                <a:latin typeface="Arial Rounded MT Bold" pitchFamily="34" charset="0"/>
              </a:rPr>
              <a:t> 1900/400 = 4.75 :1 Extrinsic CR</a:t>
            </a:r>
          </a:p>
        </p:txBody>
      </p:sp>
      <p:sp>
        <p:nvSpPr>
          <p:cNvPr id="47114" name="Line 12"/>
          <p:cNvSpPr>
            <a:spLocks noChangeShapeType="1"/>
          </p:cNvSpPr>
          <p:nvPr/>
        </p:nvSpPr>
        <p:spPr bwMode="auto">
          <a:xfrm flipH="1">
            <a:off x="1651000" y="2959100"/>
            <a:ext cx="190500" cy="13335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5" name="Line 13"/>
          <p:cNvSpPr>
            <a:spLocks noChangeShapeType="1"/>
          </p:cNvSpPr>
          <p:nvPr/>
        </p:nvSpPr>
        <p:spPr bwMode="auto">
          <a:xfrm flipH="1">
            <a:off x="3187700" y="3251200"/>
            <a:ext cx="203200" cy="9271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6" name="Text Box 14"/>
          <p:cNvSpPr txBox="1">
            <a:spLocks noChangeArrowheads="1"/>
          </p:cNvSpPr>
          <p:nvPr/>
        </p:nvSpPr>
        <p:spPr bwMode="auto">
          <a:xfrm>
            <a:off x="1096963" y="5711825"/>
            <a:ext cx="4630737" cy="9429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spcBef>
                <a:spcPct val="0"/>
              </a:spcBef>
              <a:buClrTx/>
              <a:buSzTx/>
              <a:buFontTx/>
              <a:buChar char="•"/>
            </a:pPr>
            <a:r>
              <a:rPr lang="en-US" altLang="en-US" sz="1400" b="0" i="0">
                <a:latin typeface="Arial Rounded MT Bold" pitchFamily="34" charset="0"/>
              </a:rPr>
              <a:t>  Reflected light adds to both White and Black</a:t>
            </a:r>
          </a:p>
          <a:p>
            <a:pPr eaLnBrk="1" hangingPunct="1">
              <a:spcBef>
                <a:spcPct val="0"/>
              </a:spcBef>
              <a:buClrTx/>
              <a:buSzTx/>
              <a:buFontTx/>
              <a:buChar char="•"/>
            </a:pPr>
            <a:r>
              <a:rPr lang="en-US" altLang="en-US" sz="1400" b="0" i="0">
                <a:latin typeface="Arial Rounded MT Bold" pitchFamily="34" charset="0"/>
              </a:rPr>
              <a:t>  Less light output in White does not necessarily mean lower contrast</a:t>
            </a:r>
          </a:p>
          <a:p>
            <a:pPr eaLnBrk="1" hangingPunct="1">
              <a:spcBef>
                <a:spcPct val="0"/>
              </a:spcBef>
              <a:buClrTx/>
              <a:buSzTx/>
              <a:buFontTx/>
              <a:buChar char="•"/>
            </a:pPr>
            <a:endParaRPr lang="en-US" altLang="en-US" sz="1400" b="0" i="0">
              <a:latin typeface="Arial Rounded MT Bold" pitchFamily="34" charset="0"/>
            </a:endParaRPr>
          </a:p>
        </p:txBody>
      </p:sp>
      <p:sp>
        <p:nvSpPr>
          <p:cNvPr id="47117" name="Text Box 15"/>
          <p:cNvSpPr txBox="1">
            <a:spLocks noChangeArrowheads="1"/>
          </p:cNvSpPr>
          <p:nvPr/>
        </p:nvSpPr>
        <p:spPr bwMode="auto">
          <a:xfrm>
            <a:off x="2233613" y="1254125"/>
            <a:ext cx="5943600" cy="51752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1400" b="0" i="0">
                <a:latin typeface="Arial Rounded MT Bold" pitchFamily="34" charset="0"/>
              </a:rPr>
              <a:t>The U.S Air Force has deemed 3 : 1 contrast as the minimum acceptable level for proper human interface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759200" y="2235200"/>
            <a:ext cx="1536700" cy="323850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8131" name="Rectangle 3"/>
          <p:cNvSpPr>
            <a:spLocks noGrp="1" noRot="1" noChangeArrowheads="1"/>
          </p:cNvSpPr>
          <p:nvPr>
            <p:ph type="title"/>
          </p:nvPr>
        </p:nvSpPr>
        <p:spPr>
          <a:xfrm>
            <a:off x="0" y="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600">
                <a:effectLst/>
              </a:rPr>
              <a:t>Changes in Brightness and Contrast</a:t>
            </a:r>
          </a:p>
        </p:txBody>
      </p:sp>
      <p:grpSp>
        <p:nvGrpSpPr>
          <p:cNvPr id="48132" name="Group 4"/>
          <p:cNvGrpSpPr>
            <a:grpSpLocks/>
          </p:cNvGrpSpPr>
          <p:nvPr/>
        </p:nvGrpSpPr>
        <p:grpSpPr bwMode="auto">
          <a:xfrm>
            <a:off x="1322388" y="1254125"/>
            <a:ext cx="6386512" cy="4438650"/>
            <a:chOff x="1289" y="1070"/>
            <a:chExt cx="4023" cy="2660"/>
          </a:xfrm>
        </p:grpSpPr>
        <p:sp>
          <p:nvSpPr>
            <p:cNvPr id="48145" name="Line 5"/>
            <p:cNvSpPr>
              <a:spLocks noChangeShapeType="1"/>
            </p:cNvSpPr>
            <p:nvPr/>
          </p:nvSpPr>
          <p:spPr bwMode="auto">
            <a:xfrm>
              <a:off x="1289" y="1070"/>
              <a:ext cx="9" cy="26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6" name="Line 6"/>
            <p:cNvSpPr>
              <a:spLocks noChangeShapeType="1"/>
            </p:cNvSpPr>
            <p:nvPr/>
          </p:nvSpPr>
          <p:spPr bwMode="auto">
            <a:xfrm>
              <a:off x="1298" y="3727"/>
              <a:ext cx="401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8133" name="Text Box 7"/>
          <p:cNvSpPr txBox="1">
            <a:spLocks noChangeArrowheads="1"/>
          </p:cNvSpPr>
          <p:nvPr/>
        </p:nvSpPr>
        <p:spPr bwMode="auto">
          <a:xfrm>
            <a:off x="698500" y="1765300"/>
            <a:ext cx="749300" cy="413385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50000"/>
              </a:spcBef>
              <a:buClrTx/>
              <a:buSzTx/>
              <a:buFontTx/>
              <a:buNone/>
            </a:pPr>
            <a:r>
              <a:rPr lang="en-US" altLang="en-US" sz="1400" b="0" i="0">
                <a:latin typeface="Arial Rounded MT Bold" pitchFamily="34" charset="0"/>
              </a:rPr>
              <a:t>3000</a:t>
            </a:r>
          </a:p>
          <a:p>
            <a:pPr algn="ctr" eaLnBrk="1" hangingPunct="1">
              <a:spcBef>
                <a:spcPct val="50000"/>
              </a:spcBef>
              <a:buClrTx/>
              <a:buSzTx/>
              <a:buFontTx/>
              <a:buNone/>
            </a:pPr>
            <a:r>
              <a:rPr lang="en-US" altLang="en-US" sz="1400" b="0" i="0">
                <a:latin typeface="Arial Rounded MT Bold" pitchFamily="34" charset="0"/>
              </a:rPr>
              <a:t>2750</a:t>
            </a:r>
          </a:p>
          <a:p>
            <a:pPr algn="ctr" eaLnBrk="1" hangingPunct="1">
              <a:spcBef>
                <a:spcPct val="50000"/>
              </a:spcBef>
              <a:buClrTx/>
              <a:buSzTx/>
              <a:buFontTx/>
              <a:buNone/>
            </a:pPr>
            <a:r>
              <a:rPr lang="en-US" altLang="en-US" sz="1400" b="0" i="0">
                <a:latin typeface="Arial Rounded MT Bold" pitchFamily="34" charset="0"/>
              </a:rPr>
              <a:t>2500</a:t>
            </a:r>
          </a:p>
          <a:p>
            <a:pPr algn="ctr" eaLnBrk="1" hangingPunct="1">
              <a:spcBef>
                <a:spcPct val="50000"/>
              </a:spcBef>
              <a:buClrTx/>
              <a:buSzTx/>
              <a:buFontTx/>
              <a:buNone/>
            </a:pPr>
            <a:r>
              <a:rPr lang="en-US" altLang="en-US" sz="1400" b="0" i="0">
                <a:latin typeface="Arial Rounded MT Bold" pitchFamily="34" charset="0"/>
              </a:rPr>
              <a:t>2250</a:t>
            </a:r>
          </a:p>
          <a:p>
            <a:pPr algn="ctr" eaLnBrk="1" hangingPunct="1">
              <a:spcBef>
                <a:spcPct val="50000"/>
              </a:spcBef>
              <a:buClrTx/>
              <a:buSzTx/>
              <a:buFontTx/>
              <a:buNone/>
            </a:pPr>
            <a:r>
              <a:rPr lang="en-US" altLang="en-US" sz="1400" b="0" i="0">
                <a:latin typeface="Arial Rounded MT Bold" pitchFamily="34" charset="0"/>
              </a:rPr>
              <a:t>2000</a:t>
            </a:r>
          </a:p>
          <a:p>
            <a:pPr algn="ctr" eaLnBrk="1" hangingPunct="1">
              <a:spcBef>
                <a:spcPct val="50000"/>
              </a:spcBef>
              <a:buClrTx/>
              <a:buSzTx/>
              <a:buFontTx/>
              <a:buNone/>
            </a:pPr>
            <a:r>
              <a:rPr lang="en-US" altLang="en-US" sz="1400" b="0" i="0">
                <a:latin typeface="Arial Rounded MT Bold" pitchFamily="34" charset="0"/>
              </a:rPr>
              <a:t>1750</a:t>
            </a:r>
          </a:p>
          <a:p>
            <a:pPr algn="ctr" eaLnBrk="1" hangingPunct="1">
              <a:spcBef>
                <a:spcPct val="50000"/>
              </a:spcBef>
              <a:buClrTx/>
              <a:buSzTx/>
              <a:buFontTx/>
              <a:buNone/>
            </a:pPr>
            <a:r>
              <a:rPr lang="en-US" altLang="en-US" sz="1400" b="0" i="0">
                <a:latin typeface="Arial Rounded MT Bold" pitchFamily="34" charset="0"/>
              </a:rPr>
              <a:t>1500</a:t>
            </a:r>
          </a:p>
          <a:p>
            <a:pPr algn="ctr" eaLnBrk="1" hangingPunct="1">
              <a:spcBef>
                <a:spcPct val="50000"/>
              </a:spcBef>
              <a:buClrTx/>
              <a:buSzTx/>
              <a:buFontTx/>
              <a:buNone/>
            </a:pPr>
            <a:r>
              <a:rPr lang="en-US" altLang="en-US" sz="1400" b="0" i="0">
                <a:latin typeface="Arial Rounded MT Bold" pitchFamily="34" charset="0"/>
              </a:rPr>
              <a:t>1250</a:t>
            </a:r>
          </a:p>
          <a:p>
            <a:pPr algn="ctr" eaLnBrk="1" hangingPunct="1">
              <a:spcBef>
                <a:spcPct val="50000"/>
              </a:spcBef>
              <a:buClrTx/>
              <a:buSzTx/>
              <a:buFontTx/>
              <a:buNone/>
            </a:pPr>
            <a:r>
              <a:rPr lang="en-US" altLang="en-US" sz="1400" b="0" i="0">
                <a:latin typeface="Arial Rounded MT Bold" pitchFamily="34" charset="0"/>
              </a:rPr>
              <a:t>1000</a:t>
            </a:r>
          </a:p>
          <a:p>
            <a:pPr algn="ctr" eaLnBrk="1" hangingPunct="1">
              <a:spcBef>
                <a:spcPct val="50000"/>
              </a:spcBef>
              <a:buClrTx/>
              <a:buSzTx/>
              <a:buFontTx/>
              <a:buNone/>
            </a:pPr>
            <a:r>
              <a:rPr lang="en-US" altLang="en-US" sz="1400" b="0" i="0">
                <a:latin typeface="Arial Rounded MT Bold" pitchFamily="34" charset="0"/>
              </a:rPr>
              <a:t>750</a:t>
            </a:r>
          </a:p>
          <a:p>
            <a:pPr algn="ctr" eaLnBrk="1" hangingPunct="1">
              <a:spcBef>
                <a:spcPct val="50000"/>
              </a:spcBef>
              <a:buClrTx/>
              <a:buSzTx/>
              <a:buFontTx/>
              <a:buNone/>
            </a:pPr>
            <a:r>
              <a:rPr lang="en-US" altLang="en-US" sz="1400" b="0" i="0">
                <a:latin typeface="Arial Rounded MT Bold" pitchFamily="34" charset="0"/>
              </a:rPr>
              <a:t>500</a:t>
            </a:r>
          </a:p>
          <a:p>
            <a:pPr algn="ctr" eaLnBrk="1" hangingPunct="1">
              <a:spcBef>
                <a:spcPct val="50000"/>
              </a:spcBef>
              <a:buClrTx/>
              <a:buSzTx/>
              <a:buFontTx/>
              <a:buNone/>
            </a:pPr>
            <a:r>
              <a:rPr lang="en-US" altLang="en-US" sz="1400" b="0" i="0">
                <a:latin typeface="Arial Rounded MT Bold" pitchFamily="34" charset="0"/>
              </a:rPr>
              <a:t>250</a:t>
            </a:r>
          </a:p>
          <a:p>
            <a:pPr algn="ctr" eaLnBrk="1" hangingPunct="1">
              <a:spcBef>
                <a:spcPct val="50000"/>
              </a:spcBef>
              <a:buClrTx/>
              <a:buSzTx/>
              <a:buFontTx/>
              <a:buNone/>
            </a:pPr>
            <a:endParaRPr lang="en-US" altLang="en-US" sz="1400" b="0" i="0">
              <a:latin typeface="Arial Rounded MT Bold" pitchFamily="34" charset="0"/>
            </a:endParaRPr>
          </a:p>
        </p:txBody>
      </p:sp>
      <p:sp>
        <p:nvSpPr>
          <p:cNvPr id="48134" name="Rectangle 8"/>
          <p:cNvSpPr>
            <a:spLocks noChangeArrowheads="1"/>
          </p:cNvSpPr>
          <p:nvPr/>
        </p:nvSpPr>
        <p:spPr bwMode="auto">
          <a:xfrm>
            <a:off x="1536700" y="3848100"/>
            <a:ext cx="254000" cy="1828800"/>
          </a:xfrm>
          <a:prstGeom prst="rect">
            <a:avLst/>
          </a:prstGeom>
          <a:gradFill rotWithShape="1">
            <a:gsLst>
              <a:gs pos="0">
                <a:srgbClr val="FFFFFF"/>
              </a:gs>
              <a:gs pos="100000">
                <a:schemeClr val="tx1"/>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8135" name="Rectangle 9"/>
          <p:cNvSpPr>
            <a:spLocks noChangeArrowheads="1"/>
          </p:cNvSpPr>
          <p:nvPr/>
        </p:nvSpPr>
        <p:spPr bwMode="auto">
          <a:xfrm>
            <a:off x="3060700" y="3352800"/>
            <a:ext cx="279400" cy="1905000"/>
          </a:xfrm>
          <a:prstGeom prst="rect">
            <a:avLst/>
          </a:prstGeom>
          <a:gradFill rotWithShape="1">
            <a:gsLst>
              <a:gs pos="0">
                <a:srgbClr val="FFFFFF"/>
              </a:gs>
              <a:gs pos="100000">
                <a:schemeClr val="tx1"/>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8136" name="Text Box 10"/>
          <p:cNvSpPr txBox="1">
            <a:spLocks noChangeArrowheads="1"/>
          </p:cNvSpPr>
          <p:nvPr/>
        </p:nvSpPr>
        <p:spPr bwMode="auto">
          <a:xfrm>
            <a:off x="1228725" y="2420938"/>
            <a:ext cx="1292225" cy="5492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1000" b="0" i="0">
                <a:latin typeface="Arial Rounded MT Bold" pitchFamily="34" charset="0"/>
              </a:rPr>
              <a:t>1500 Nits display </a:t>
            </a:r>
          </a:p>
          <a:p>
            <a:pPr algn="ctr" eaLnBrk="1" hangingPunct="1">
              <a:spcBef>
                <a:spcPct val="0"/>
              </a:spcBef>
              <a:buClrTx/>
              <a:buSzTx/>
              <a:buFontTx/>
              <a:buNone/>
            </a:pPr>
            <a:r>
              <a:rPr lang="en-US" altLang="en-US" sz="1000" b="0" i="0">
                <a:latin typeface="Arial Rounded MT Bold" pitchFamily="34" charset="0"/>
              </a:rPr>
              <a:t>1500 / 5 = 300:1 Intrinsic CR</a:t>
            </a:r>
          </a:p>
        </p:txBody>
      </p:sp>
      <p:sp>
        <p:nvSpPr>
          <p:cNvPr id="48137" name="Text Box 11"/>
          <p:cNvSpPr txBox="1">
            <a:spLocks noChangeArrowheads="1"/>
          </p:cNvSpPr>
          <p:nvPr/>
        </p:nvSpPr>
        <p:spPr bwMode="auto">
          <a:xfrm>
            <a:off x="2400300" y="2230438"/>
            <a:ext cx="1765300" cy="10064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Char char="•"/>
            </a:pPr>
            <a:r>
              <a:rPr lang="en-US" altLang="en-US" sz="1000" b="0" i="0">
                <a:latin typeface="Arial Rounded MT Bold" pitchFamily="34" charset="0"/>
              </a:rPr>
              <a:t> 1500 nit ,10K fC Ambient</a:t>
            </a:r>
          </a:p>
          <a:p>
            <a:pPr algn="ctr" eaLnBrk="1" hangingPunct="1">
              <a:spcBef>
                <a:spcPct val="0"/>
              </a:spcBef>
              <a:buClrTx/>
              <a:buSzTx/>
              <a:buFontTx/>
              <a:buChar char="•"/>
            </a:pPr>
            <a:r>
              <a:rPr lang="en-US" altLang="en-US" sz="1000" b="0" i="0">
                <a:latin typeface="Arial Rounded MT Bold" pitchFamily="34" charset="0"/>
              </a:rPr>
              <a:t>  LCD 4%of 10K</a:t>
            </a:r>
          </a:p>
          <a:p>
            <a:pPr algn="ctr" eaLnBrk="1" hangingPunct="1">
              <a:spcBef>
                <a:spcPct val="0"/>
              </a:spcBef>
              <a:buClrTx/>
              <a:buSzTx/>
              <a:buFontTx/>
              <a:buNone/>
            </a:pPr>
            <a:r>
              <a:rPr lang="en-US" altLang="en-US" sz="1000" b="0" i="0">
                <a:latin typeface="Arial Rounded MT Bold" pitchFamily="34" charset="0"/>
              </a:rPr>
              <a:t>= 400 nit refl.</a:t>
            </a:r>
          </a:p>
          <a:p>
            <a:pPr algn="ctr" eaLnBrk="1" hangingPunct="1">
              <a:spcBef>
                <a:spcPct val="0"/>
              </a:spcBef>
              <a:buClrTx/>
              <a:buSzTx/>
              <a:buFontTx/>
              <a:buChar char="•"/>
            </a:pPr>
            <a:r>
              <a:rPr lang="en-US" altLang="en-US" sz="1000" b="0" i="0">
                <a:latin typeface="Arial Rounded MT Bold" pitchFamily="34" charset="0"/>
              </a:rPr>
              <a:t> 1900/400 = 4.75 :1 Extrinsic CR</a:t>
            </a:r>
          </a:p>
        </p:txBody>
      </p:sp>
      <p:sp>
        <p:nvSpPr>
          <p:cNvPr id="48138" name="Text Box 12"/>
          <p:cNvSpPr txBox="1">
            <a:spLocks noChangeArrowheads="1"/>
          </p:cNvSpPr>
          <p:nvPr/>
        </p:nvSpPr>
        <p:spPr bwMode="auto">
          <a:xfrm>
            <a:off x="3743325" y="4465638"/>
            <a:ext cx="1609725" cy="7016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Char char="•"/>
            </a:pPr>
            <a:r>
              <a:rPr lang="en-US" altLang="en-US" sz="1000" b="0" i="0">
                <a:latin typeface="Arial Rounded MT Bold" pitchFamily="34" charset="0"/>
              </a:rPr>
              <a:t> 1500 nit display</a:t>
            </a:r>
          </a:p>
          <a:p>
            <a:pPr algn="ctr" eaLnBrk="1" hangingPunct="1">
              <a:spcBef>
                <a:spcPct val="0"/>
              </a:spcBef>
              <a:buClrTx/>
              <a:buSzTx/>
              <a:buFontTx/>
              <a:buChar char="•"/>
            </a:pPr>
            <a:r>
              <a:rPr lang="en-US" altLang="en-US" sz="1000" b="0" i="0">
                <a:latin typeface="Arial Rounded MT Bold" pitchFamily="34" charset="0"/>
              </a:rPr>
              <a:t> w/window- 3 X 400 nit </a:t>
            </a:r>
          </a:p>
          <a:p>
            <a:pPr algn="ctr" eaLnBrk="1" hangingPunct="1">
              <a:spcBef>
                <a:spcPct val="0"/>
              </a:spcBef>
              <a:buClrTx/>
              <a:buSzTx/>
              <a:buFontTx/>
              <a:buNone/>
            </a:pPr>
            <a:r>
              <a:rPr lang="en-US" altLang="en-US" sz="1000" b="0" i="0">
                <a:latin typeface="Arial Rounded MT Bold" pitchFamily="34" charset="0"/>
              </a:rPr>
              <a:t>reflection = 1200</a:t>
            </a:r>
          </a:p>
          <a:p>
            <a:pPr algn="ctr" eaLnBrk="1" hangingPunct="1">
              <a:spcBef>
                <a:spcPct val="0"/>
              </a:spcBef>
              <a:buClrTx/>
              <a:buSzTx/>
              <a:buFontTx/>
              <a:buChar char="•"/>
            </a:pPr>
            <a:r>
              <a:rPr lang="en-US" altLang="en-US" sz="1000" b="0" i="0">
                <a:latin typeface="Arial Rounded MT Bold" pitchFamily="34" charset="0"/>
              </a:rPr>
              <a:t> 2700/1200 = 2.25 :1</a:t>
            </a:r>
          </a:p>
        </p:txBody>
      </p:sp>
      <p:sp>
        <p:nvSpPr>
          <p:cNvPr id="48139" name="Rectangle 13"/>
          <p:cNvSpPr>
            <a:spLocks noChangeArrowheads="1"/>
          </p:cNvSpPr>
          <p:nvPr/>
        </p:nvSpPr>
        <p:spPr bwMode="auto">
          <a:xfrm>
            <a:off x="4368800" y="2527300"/>
            <a:ext cx="304800" cy="1714500"/>
          </a:xfrm>
          <a:prstGeom prst="rect">
            <a:avLst/>
          </a:prstGeom>
          <a:gradFill rotWithShape="1">
            <a:gsLst>
              <a:gs pos="0">
                <a:srgbClr val="FFFFFF"/>
              </a:gs>
              <a:gs pos="100000">
                <a:schemeClr val="tx1"/>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8140" name="Line 14"/>
          <p:cNvSpPr>
            <a:spLocks noChangeShapeType="1"/>
          </p:cNvSpPr>
          <p:nvPr/>
        </p:nvSpPr>
        <p:spPr bwMode="auto">
          <a:xfrm flipH="1">
            <a:off x="1651000" y="2959100"/>
            <a:ext cx="190500" cy="13335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1" name="Line 15"/>
          <p:cNvSpPr>
            <a:spLocks noChangeShapeType="1"/>
          </p:cNvSpPr>
          <p:nvPr/>
        </p:nvSpPr>
        <p:spPr bwMode="auto">
          <a:xfrm flipH="1">
            <a:off x="3187700" y="3251200"/>
            <a:ext cx="203200" cy="9271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2" name="Text Box 16"/>
          <p:cNvSpPr txBox="1">
            <a:spLocks noChangeArrowheads="1"/>
          </p:cNvSpPr>
          <p:nvPr/>
        </p:nvSpPr>
        <p:spPr bwMode="auto">
          <a:xfrm>
            <a:off x="1096963" y="5711825"/>
            <a:ext cx="4630737" cy="9429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spcBef>
                <a:spcPct val="0"/>
              </a:spcBef>
              <a:buClrTx/>
              <a:buSzTx/>
              <a:buFontTx/>
              <a:buChar char="•"/>
            </a:pPr>
            <a:r>
              <a:rPr lang="en-US" altLang="en-US" sz="1400" b="0" i="0">
                <a:latin typeface="Arial Rounded MT Bold" pitchFamily="34" charset="0"/>
              </a:rPr>
              <a:t>  Reflected light adds to both White and Black</a:t>
            </a:r>
          </a:p>
          <a:p>
            <a:pPr eaLnBrk="1" hangingPunct="1">
              <a:spcBef>
                <a:spcPct val="0"/>
              </a:spcBef>
              <a:buClrTx/>
              <a:buSzTx/>
              <a:buFontTx/>
              <a:buChar char="•"/>
            </a:pPr>
            <a:r>
              <a:rPr lang="en-US" altLang="en-US" sz="1400" b="0" i="0">
                <a:latin typeface="Arial Rounded MT Bold" pitchFamily="34" charset="0"/>
              </a:rPr>
              <a:t>  Less light output in White does not necessarily mean lower contrast</a:t>
            </a:r>
          </a:p>
          <a:p>
            <a:pPr eaLnBrk="1" hangingPunct="1">
              <a:spcBef>
                <a:spcPct val="0"/>
              </a:spcBef>
              <a:buClrTx/>
              <a:buSzTx/>
              <a:buFontTx/>
              <a:buChar char="•"/>
            </a:pPr>
            <a:endParaRPr lang="en-US" altLang="en-US" sz="1400" b="0" i="0">
              <a:latin typeface="Arial Rounded MT Bold" pitchFamily="34" charset="0"/>
            </a:endParaRPr>
          </a:p>
        </p:txBody>
      </p:sp>
      <p:sp>
        <p:nvSpPr>
          <p:cNvPr id="48143" name="Line 17"/>
          <p:cNvSpPr>
            <a:spLocks noChangeShapeType="1"/>
          </p:cNvSpPr>
          <p:nvPr/>
        </p:nvSpPr>
        <p:spPr bwMode="auto">
          <a:xfrm flipH="1" flipV="1">
            <a:off x="4533900" y="3302000"/>
            <a:ext cx="152400" cy="10795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4" name="Text Box 18"/>
          <p:cNvSpPr txBox="1">
            <a:spLocks noChangeArrowheads="1"/>
          </p:cNvSpPr>
          <p:nvPr/>
        </p:nvSpPr>
        <p:spPr bwMode="auto">
          <a:xfrm>
            <a:off x="2262188" y="1239838"/>
            <a:ext cx="5943600" cy="51752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1400" b="0" i="0">
                <a:latin typeface="Arial Rounded MT Bold" pitchFamily="34" charset="0"/>
              </a:rPr>
              <a:t>The U.S Air Force has deemed 3 : 1 contrast as the minimum acceptable level for proper human interface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5219700" y="2730500"/>
            <a:ext cx="1714500" cy="283210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9155" name="Rectangle 3"/>
          <p:cNvSpPr>
            <a:spLocks noGrp="1" noRot="1" noChangeArrowheads="1"/>
          </p:cNvSpPr>
          <p:nvPr>
            <p:ph type="title"/>
          </p:nvPr>
        </p:nvSpPr>
        <p:spPr>
          <a:xfrm>
            <a:off x="0" y="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600">
                <a:effectLst/>
              </a:rPr>
              <a:t>Changes in Brightness and Contrast</a:t>
            </a:r>
          </a:p>
        </p:txBody>
      </p:sp>
      <p:grpSp>
        <p:nvGrpSpPr>
          <p:cNvPr id="49156" name="Group 4"/>
          <p:cNvGrpSpPr>
            <a:grpSpLocks/>
          </p:cNvGrpSpPr>
          <p:nvPr/>
        </p:nvGrpSpPr>
        <p:grpSpPr bwMode="auto">
          <a:xfrm>
            <a:off x="1322388" y="1254125"/>
            <a:ext cx="6386512" cy="4438650"/>
            <a:chOff x="1289" y="1070"/>
            <a:chExt cx="4023" cy="2660"/>
          </a:xfrm>
        </p:grpSpPr>
        <p:sp>
          <p:nvSpPr>
            <p:cNvPr id="49172" name="Line 5"/>
            <p:cNvSpPr>
              <a:spLocks noChangeShapeType="1"/>
            </p:cNvSpPr>
            <p:nvPr/>
          </p:nvSpPr>
          <p:spPr bwMode="auto">
            <a:xfrm>
              <a:off x="1289" y="1070"/>
              <a:ext cx="9" cy="26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3" name="Line 6"/>
            <p:cNvSpPr>
              <a:spLocks noChangeShapeType="1"/>
            </p:cNvSpPr>
            <p:nvPr/>
          </p:nvSpPr>
          <p:spPr bwMode="auto">
            <a:xfrm>
              <a:off x="1298" y="3727"/>
              <a:ext cx="401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9157" name="Text Box 7"/>
          <p:cNvSpPr txBox="1">
            <a:spLocks noChangeArrowheads="1"/>
          </p:cNvSpPr>
          <p:nvPr/>
        </p:nvSpPr>
        <p:spPr bwMode="auto">
          <a:xfrm>
            <a:off x="698500" y="1765300"/>
            <a:ext cx="749300" cy="413385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50000"/>
              </a:spcBef>
              <a:buClrTx/>
              <a:buSzTx/>
              <a:buFontTx/>
              <a:buNone/>
            </a:pPr>
            <a:r>
              <a:rPr lang="en-US" altLang="en-US" sz="1400" b="0" i="0">
                <a:latin typeface="Arial Rounded MT Bold" pitchFamily="34" charset="0"/>
              </a:rPr>
              <a:t>3000</a:t>
            </a:r>
          </a:p>
          <a:p>
            <a:pPr algn="ctr" eaLnBrk="1" hangingPunct="1">
              <a:spcBef>
                <a:spcPct val="50000"/>
              </a:spcBef>
              <a:buClrTx/>
              <a:buSzTx/>
              <a:buFontTx/>
              <a:buNone/>
            </a:pPr>
            <a:r>
              <a:rPr lang="en-US" altLang="en-US" sz="1400" b="0" i="0">
                <a:latin typeface="Arial Rounded MT Bold" pitchFamily="34" charset="0"/>
              </a:rPr>
              <a:t>2750</a:t>
            </a:r>
          </a:p>
          <a:p>
            <a:pPr algn="ctr" eaLnBrk="1" hangingPunct="1">
              <a:spcBef>
                <a:spcPct val="50000"/>
              </a:spcBef>
              <a:buClrTx/>
              <a:buSzTx/>
              <a:buFontTx/>
              <a:buNone/>
            </a:pPr>
            <a:r>
              <a:rPr lang="en-US" altLang="en-US" sz="1400" b="0" i="0">
                <a:latin typeface="Arial Rounded MT Bold" pitchFamily="34" charset="0"/>
              </a:rPr>
              <a:t>2500</a:t>
            </a:r>
          </a:p>
          <a:p>
            <a:pPr algn="ctr" eaLnBrk="1" hangingPunct="1">
              <a:spcBef>
                <a:spcPct val="50000"/>
              </a:spcBef>
              <a:buClrTx/>
              <a:buSzTx/>
              <a:buFontTx/>
              <a:buNone/>
            </a:pPr>
            <a:r>
              <a:rPr lang="en-US" altLang="en-US" sz="1400" b="0" i="0">
                <a:latin typeface="Arial Rounded MT Bold" pitchFamily="34" charset="0"/>
              </a:rPr>
              <a:t>2250</a:t>
            </a:r>
          </a:p>
          <a:p>
            <a:pPr algn="ctr" eaLnBrk="1" hangingPunct="1">
              <a:spcBef>
                <a:spcPct val="50000"/>
              </a:spcBef>
              <a:buClrTx/>
              <a:buSzTx/>
              <a:buFontTx/>
              <a:buNone/>
            </a:pPr>
            <a:r>
              <a:rPr lang="en-US" altLang="en-US" sz="1400" b="0" i="0">
                <a:latin typeface="Arial Rounded MT Bold" pitchFamily="34" charset="0"/>
              </a:rPr>
              <a:t>2000</a:t>
            </a:r>
          </a:p>
          <a:p>
            <a:pPr algn="ctr" eaLnBrk="1" hangingPunct="1">
              <a:spcBef>
                <a:spcPct val="50000"/>
              </a:spcBef>
              <a:buClrTx/>
              <a:buSzTx/>
              <a:buFontTx/>
              <a:buNone/>
            </a:pPr>
            <a:r>
              <a:rPr lang="en-US" altLang="en-US" sz="1400" b="0" i="0">
                <a:latin typeface="Arial Rounded MT Bold" pitchFamily="34" charset="0"/>
              </a:rPr>
              <a:t>1750</a:t>
            </a:r>
          </a:p>
          <a:p>
            <a:pPr algn="ctr" eaLnBrk="1" hangingPunct="1">
              <a:spcBef>
                <a:spcPct val="50000"/>
              </a:spcBef>
              <a:buClrTx/>
              <a:buSzTx/>
              <a:buFontTx/>
              <a:buNone/>
            </a:pPr>
            <a:r>
              <a:rPr lang="en-US" altLang="en-US" sz="1400" b="0" i="0">
                <a:latin typeface="Arial Rounded MT Bold" pitchFamily="34" charset="0"/>
              </a:rPr>
              <a:t>1500</a:t>
            </a:r>
          </a:p>
          <a:p>
            <a:pPr algn="ctr" eaLnBrk="1" hangingPunct="1">
              <a:spcBef>
                <a:spcPct val="50000"/>
              </a:spcBef>
              <a:buClrTx/>
              <a:buSzTx/>
              <a:buFontTx/>
              <a:buNone/>
            </a:pPr>
            <a:r>
              <a:rPr lang="en-US" altLang="en-US" sz="1400" b="0" i="0">
                <a:latin typeface="Arial Rounded MT Bold" pitchFamily="34" charset="0"/>
              </a:rPr>
              <a:t>1250</a:t>
            </a:r>
          </a:p>
          <a:p>
            <a:pPr algn="ctr" eaLnBrk="1" hangingPunct="1">
              <a:spcBef>
                <a:spcPct val="50000"/>
              </a:spcBef>
              <a:buClrTx/>
              <a:buSzTx/>
              <a:buFontTx/>
              <a:buNone/>
            </a:pPr>
            <a:r>
              <a:rPr lang="en-US" altLang="en-US" sz="1400" b="0" i="0">
                <a:latin typeface="Arial Rounded MT Bold" pitchFamily="34" charset="0"/>
              </a:rPr>
              <a:t>1000</a:t>
            </a:r>
          </a:p>
          <a:p>
            <a:pPr algn="ctr" eaLnBrk="1" hangingPunct="1">
              <a:spcBef>
                <a:spcPct val="50000"/>
              </a:spcBef>
              <a:buClrTx/>
              <a:buSzTx/>
              <a:buFontTx/>
              <a:buNone/>
            </a:pPr>
            <a:r>
              <a:rPr lang="en-US" altLang="en-US" sz="1400" b="0" i="0">
                <a:latin typeface="Arial Rounded MT Bold" pitchFamily="34" charset="0"/>
              </a:rPr>
              <a:t>750</a:t>
            </a:r>
          </a:p>
          <a:p>
            <a:pPr algn="ctr" eaLnBrk="1" hangingPunct="1">
              <a:spcBef>
                <a:spcPct val="50000"/>
              </a:spcBef>
              <a:buClrTx/>
              <a:buSzTx/>
              <a:buFontTx/>
              <a:buNone/>
            </a:pPr>
            <a:r>
              <a:rPr lang="en-US" altLang="en-US" sz="1400" b="0" i="0">
                <a:latin typeface="Arial Rounded MT Bold" pitchFamily="34" charset="0"/>
              </a:rPr>
              <a:t>500</a:t>
            </a:r>
          </a:p>
          <a:p>
            <a:pPr algn="ctr" eaLnBrk="1" hangingPunct="1">
              <a:spcBef>
                <a:spcPct val="50000"/>
              </a:spcBef>
              <a:buClrTx/>
              <a:buSzTx/>
              <a:buFontTx/>
              <a:buNone/>
            </a:pPr>
            <a:r>
              <a:rPr lang="en-US" altLang="en-US" sz="1400" b="0" i="0">
                <a:latin typeface="Arial Rounded MT Bold" pitchFamily="34" charset="0"/>
              </a:rPr>
              <a:t>250</a:t>
            </a:r>
          </a:p>
          <a:p>
            <a:pPr algn="ctr" eaLnBrk="1" hangingPunct="1">
              <a:spcBef>
                <a:spcPct val="50000"/>
              </a:spcBef>
              <a:buClrTx/>
              <a:buSzTx/>
              <a:buFontTx/>
              <a:buNone/>
            </a:pPr>
            <a:endParaRPr lang="en-US" altLang="en-US" sz="1400" b="0" i="0">
              <a:latin typeface="Arial Rounded MT Bold" pitchFamily="34" charset="0"/>
            </a:endParaRPr>
          </a:p>
        </p:txBody>
      </p:sp>
      <p:sp>
        <p:nvSpPr>
          <p:cNvPr id="49158" name="Rectangle 8"/>
          <p:cNvSpPr>
            <a:spLocks noChangeArrowheads="1"/>
          </p:cNvSpPr>
          <p:nvPr/>
        </p:nvSpPr>
        <p:spPr bwMode="auto">
          <a:xfrm>
            <a:off x="1536700" y="3848100"/>
            <a:ext cx="254000" cy="1828800"/>
          </a:xfrm>
          <a:prstGeom prst="rect">
            <a:avLst/>
          </a:prstGeom>
          <a:gradFill rotWithShape="1">
            <a:gsLst>
              <a:gs pos="0">
                <a:srgbClr val="FFFFFF"/>
              </a:gs>
              <a:gs pos="100000">
                <a:schemeClr val="tx1"/>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9159" name="Rectangle 9"/>
          <p:cNvSpPr>
            <a:spLocks noChangeArrowheads="1"/>
          </p:cNvSpPr>
          <p:nvPr/>
        </p:nvSpPr>
        <p:spPr bwMode="auto">
          <a:xfrm>
            <a:off x="3060700" y="3352800"/>
            <a:ext cx="279400" cy="1905000"/>
          </a:xfrm>
          <a:prstGeom prst="rect">
            <a:avLst/>
          </a:prstGeom>
          <a:gradFill rotWithShape="1">
            <a:gsLst>
              <a:gs pos="0">
                <a:srgbClr val="FFFFFF"/>
              </a:gs>
              <a:gs pos="100000">
                <a:schemeClr val="tx1"/>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9160" name="Text Box 10"/>
          <p:cNvSpPr txBox="1">
            <a:spLocks noChangeArrowheads="1"/>
          </p:cNvSpPr>
          <p:nvPr/>
        </p:nvSpPr>
        <p:spPr bwMode="auto">
          <a:xfrm>
            <a:off x="1228725" y="2420938"/>
            <a:ext cx="1292225" cy="5492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1000" b="0" i="0">
                <a:latin typeface="Arial Rounded MT Bold" pitchFamily="34" charset="0"/>
              </a:rPr>
              <a:t>1500 Nits display </a:t>
            </a:r>
          </a:p>
          <a:p>
            <a:pPr algn="ctr" eaLnBrk="1" hangingPunct="1">
              <a:spcBef>
                <a:spcPct val="0"/>
              </a:spcBef>
              <a:buClrTx/>
              <a:buSzTx/>
              <a:buFontTx/>
              <a:buNone/>
            </a:pPr>
            <a:r>
              <a:rPr lang="en-US" altLang="en-US" sz="1000" b="0" i="0">
                <a:latin typeface="Arial Rounded MT Bold" pitchFamily="34" charset="0"/>
              </a:rPr>
              <a:t>1500 / 5 = 300:1 Intrinsic CR</a:t>
            </a:r>
          </a:p>
        </p:txBody>
      </p:sp>
      <p:sp>
        <p:nvSpPr>
          <p:cNvPr id="49161" name="Text Box 11"/>
          <p:cNvSpPr txBox="1">
            <a:spLocks noChangeArrowheads="1"/>
          </p:cNvSpPr>
          <p:nvPr/>
        </p:nvSpPr>
        <p:spPr bwMode="auto">
          <a:xfrm>
            <a:off x="2400300" y="2230438"/>
            <a:ext cx="1765300" cy="10064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Char char="•"/>
            </a:pPr>
            <a:r>
              <a:rPr lang="en-US" altLang="en-US" sz="1000" b="0" i="0">
                <a:latin typeface="Arial Rounded MT Bold" pitchFamily="34" charset="0"/>
              </a:rPr>
              <a:t> 1500 nit ,10K fC Ambient</a:t>
            </a:r>
          </a:p>
          <a:p>
            <a:pPr algn="ctr" eaLnBrk="1" hangingPunct="1">
              <a:spcBef>
                <a:spcPct val="0"/>
              </a:spcBef>
              <a:buClrTx/>
              <a:buSzTx/>
              <a:buFontTx/>
              <a:buChar char="•"/>
            </a:pPr>
            <a:r>
              <a:rPr lang="en-US" altLang="en-US" sz="1000" b="0" i="0">
                <a:latin typeface="Arial Rounded MT Bold" pitchFamily="34" charset="0"/>
              </a:rPr>
              <a:t>  LCD 4%of 10K</a:t>
            </a:r>
          </a:p>
          <a:p>
            <a:pPr algn="ctr" eaLnBrk="1" hangingPunct="1">
              <a:spcBef>
                <a:spcPct val="0"/>
              </a:spcBef>
              <a:buClrTx/>
              <a:buSzTx/>
              <a:buFontTx/>
              <a:buNone/>
            </a:pPr>
            <a:r>
              <a:rPr lang="en-US" altLang="en-US" sz="1000" b="0" i="0">
                <a:latin typeface="Arial Rounded MT Bold" pitchFamily="34" charset="0"/>
              </a:rPr>
              <a:t>= 400 nit refl.</a:t>
            </a:r>
          </a:p>
          <a:p>
            <a:pPr algn="ctr" eaLnBrk="1" hangingPunct="1">
              <a:spcBef>
                <a:spcPct val="0"/>
              </a:spcBef>
              <a:buClrTx/>
              <a:buSzTx/>
              <a:buFontTx/>
              <a:buChar char="•"/>
            </a:pPr>
            <a:r>
              <a:rPr lang="en-US" altLang="en-US" sz="1000" b="0" i="0">
                <a:latin typeface="Arial Rounded MT Bold" pitchFamily="34" charset="0"/>
              </a:rPr>
              <a:t> 1900/400 = 4.75 :1 Extrinsic CR</a:t>
            </a:r>
          </a:p>
        </p:txBody>
      </p:sp>
      <p:sp>
        <p:nvSpPr>
          <p:cNvPr id="49162" name="Text Box 12"/>
          <p:cNvSpPr txBox="1">
            <a:spLocks noChangeArrowheads="1"/>
          </p:cNvSpPr>
          <p:nvPr/>
        </p:nvSpPr>
        <p:spPr bwMode="auto">
          <a:xfrm>
            <a:off x="3743325" y="4465638"/>
            <a:ext cx="1609725" cy="7016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Char char="•"/>
            </a:pPr>
            <a:r>
              <a:rPr lang="en-US" altLang="en-US" sz="1000" b="0" i="0">
                <a:latin typeface="Arial Rounded MT Bold" pitchFamily="34" charset="0"/>
              </a:rPr>
              <a:t> 1500 nit display</a:t>
            </a:r>
          </a:p>
          <a:p>
            <a:pPr algn="ctr" eaLnBrk="1" hangingPunct="1">
              <a:spcBef>
                <a:spcPct val="0"/>
              </a:spcBef>
              <a:buClrTx/>
              <a:buSzTx/>
              <a:buFontTx/>
              <a:buChar char="•"/>
            </a:pPr>
            <a:r>
              <a:rPr lang="en-US" altLang="en-US" sz="1000" b="0" i="0">
                <a:latin typeface="Arial Rounded MT Bold" pitchFamily="34" charset="0"/>
              </a:rPr>
              <a:t> w/window- 3 X 400 nit </a:t>
            </a:r>
          </a:p>
          <a:p>
            <a:pPr algn="ctr" eaLnBrk="1" hangingPunct="1">
              <a:spcBef>
                <a:spcPct val="0"/>
              </a:spcBef>
              <a:buClrTx/>
              <a:buSzTx/>
              <a:buFontTx/>
              <a:buNone/>
            </a:pPr>
            <a:r>
              <a:rPr lang="en-US" altLang="en-US" sz="1000" b="0" i="0">
                <a:latin typeface="Arial Rounded MT Bold" pitchFamily="34" charset="0"/>
              </a:rPr>
              <a:t>reflection = 1200</a:t>
            </a:r>
          </a:p>
          <a:p>
            <a:pPr algn="ctr" eaLnBrk="1" hangingPunct="1">
              <a:spcBef>
                <a:spcPct val="0"/>
              </a:spcBef>
              <a:buClrTx/>
              <a:buSzTx/>
              <a:buFontTx/>
              <a:buChar char="•"/>
            </a:pPr>
            <a:r>
              <a:rPr lang="en-US" altLang="en-US" sz="1000" b="0" i="0">
                <a:latin typeface="Arial Rounded MT Bold" pitchFamily="34" charset="0"/>
              </a:rPr>
              <a:t> 2700/1200 = 2.25 :1</a:t>
            </a:r>
          </a:p>
        </p:txBody>
      </p:sp>
      <p:sp>
        <p:nvSpPr>
          <p:cNvPr id="49163" name="Rectangle 13"/>
          <p:cNvSpPr>
            <a:spLocks noChangeArrowheads="1"/>
          </p:cNvSpPr>
          <p:nvPr/>
        </p:nvSpPr>
        <p:spPr bwMode="auto">
          <a:xfrm>
            <a:off x="5930900" y="4152900"/>
            <a:ext cx="342900" cy="1320800"/>
          </a:xfrm>
          <a:prstGeom prst="rect">
            <a:avLst/>
          </a:prstGeom>
          <a:gradFill rotWithShape="1">
            <a:gsLst>
              <a:gs pos="0">
                <a:srgbClr val="FFFFFF"/>
              </a:gs>
              <a:gs pos="100000">
                <a:schemeClr val="tx1"/>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9164" name="Rectangle 14"/>
          <p:cNvSpPr>
            <a:spLocks noChangeArrowheads="1"/>
          </p:cNvSpPr>
          <p:nvPr/>
        </p:nvSpPr>
        <p:spPr bwMode="auto">
          <a:xfrm>
            <a:off x="4368800" y="2527300"/>
            <a:ext cx="304800" cy="1714500"/>
          </a:xfrm>
          <a:prstGeom prst="rect">
            <a:avLst/>
          </a:prstGeom>
          <a:gradFill rotWithShape="1">
            <a:gsLst>
              <a:gs pos="0">
                <a:srgbClr val="FFFFFF"/>
              </a:gs>
              <a:gs pos="100000">
                <a:schemeClr val="tx1"/>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49165" name="Line 15"/>
          <p:cNvSpPr>
            <a:spLocks noChangeShapeType="1"/>
          </p:cNvSpPr>
          <p:nvPr/>
        </p:nvSpPr>
        <p:spPr bwMode="auto">
          <a:xfrm flipH="1">
            <a:off x="1651000" y="2959100"/>
            <a:ext cx="190500" cy="13335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6" name="Line 16"/>
          <p:cNvSpPr>
            <a:spLocks noChangeShapeType="1"/>
          </p:cNvSpPr>
          <p:nvPr/>
        </p:nvSpPr>
        <p:spPr bwMode="auto">
          <a:xfrm flipH="1">
            <a:off x="3187700" y="3251200"/>
            <a:ext cx="203200" cy="9271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7" name="Text Box 17"/>
          <p:cNvSpPr txBox="1">
            <a:spLocks noChangeArrowheads="1"/>
          </p:cNvSpPr>
          <p:nvPr/>
        </p:nvSpPr>
        <p:spPr bwMode="auto">
          <a:xfrm>
            <a:off x="1096963" y="5711825"/>
            <a:ext cx="4630737" cy="9429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spcBef>
                <a:spcPct val="0"/>
              </a:spcBef>
              <a:buClrTx/>
              <a:buSzTx/>
              <a:buFontTx/>
              <a:buChar char="•"/>
            </a:pPr>
            <a:r>
              <a:rPr lang="en-US" altLang="en-US" sz="1400" b="0" i="0">
                <a:latin typeface="Arial Rounded MT Bold" pitchFamily="34" charset="0"/>
              </a:rPr>
              <a:t>  Reflected light adds to both White and Black</a:t>
            </a:r>
          </a:p>
          <a:p>
            <a:pPr eaLnBrk="1" hangingPunct="1">
              <a:spcBef>
                <a:spcPct val="0"/>
              </a:spcBef>
              <a:buClrTx/>
              <a:buSzTx/>
              <a:buFontTx/>
              <a:buChar char="•"/>
            </a:pPr>
            <a:r>
              <a:rPr lang="en-US" altLang="en-US" sz="1400" b="0" i="0">
                <a:latin typeface="Arial Rounded MT Bold" pitchFamily="34" charset="0"/>
              </a:rPr>
              <a:t>  Less light output in White does not necessarily mean lower contrast</a:t>
            </a:r>
          </a:p>
          <a:p>
            <a:pPr eaLnBrk="1" hangingPunct="1">
              <a:spcBef>
                <a:spcPct val="0"/>
              </a:spcBef>
              <a:buClrTx/>
              <a:buSzTx/>
              <a:buFontTx/>
              <a:buChar char="•"/>
            </a:pPr>
            <a:endParaRPr lang="en-US" altLang="en-US" sz="1400" b="0" i="0">
              <a:latin typeface="Arial Rounded MT Bold" pitchFamily="34" charset="0"/>
            </a:endParaRPr>
          </a:p>
        </p:txBody>
      </p:sp>
      <p:sp>
        <p:nvSpPr>
          <p:cNvPr id="49168" name="Text Box 18"/>
          <p:cNvSpPr txBox="1">
            <a:spLocks noChangeArrowheads="1"/>
          </p:cNvSpPr>
          <p:nvPr/>
        </p:nvSpPr>
        <p:spPr bwMode="auto">
          <a:xfrm>
            <a:off x="5219700" y="3271838"/>
            <a:ext cx="1781175" cy="7016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Char char="•"/>
            </a:pPr>
            <a:r>
              <a:rPr lang="en-US" altLang="en-US" sz="1000" b="0" i="0">
                <a:latin typeface="Arial Rounded MT Bold" pitchFamily="34" charset="0"/>
              </a:rPr>
              <a:t> 700 nit display</a:t>
            </a:r>
          </a:p>
          <a:p>
            <a:pPr algn="ctr" eaLnBrk="1" hangingPunct="1">
              <a:spcBef>
                <a:spcPct val="0"/>
              </a:spcBef>
              <a:buClrTx/>
              <a:buSzTx/>
              <a:buFontTx/>
              <a:buNone/>
            </a:pPr>
            <a:r>
              <a:rPr lang="en-US" altLang="en-US" sz="1000" b="0" i="0">
                <a:latin typeface="Arial Rounded MT Bold" pitchFamily="34" charset="0"/>
              </a:rPr>
              <a:t>w/bonded window </a:t>
            </a:r>
          </a:p>
          <a:p>
            <a:pPr algn="ctr" eaLnBrk="1" hangingPunct="1">
              <a:spcBef>
                <a:spcPct val="0"/>
              </a:spcBef>
              <a:buClrTx/>
              <a:buSzTx/>
              <a:buFontTx/>
              <a:buChar char="•"/>
            </a:pPr>
            <a:r>
              <a:rPr lang="en-US" altLang="en-US" sz="1000" b="0" i="0">
                <a:latin typeface="Arial Rounded MT Bold" pitchFamily="34" charset="0"/>
              </a:rPr>
              <a:t> 2% or 200 nits reflection </a:t>
            </a:r>
          </a:p>
          <a:p>
            <a:pPr algn="ctr" eaLnBrk="1" hangingPunct="1">
              <a:spcBef>
                <a:spcPct val="0"/>
              </a:spcBef>
              <a:buClrTx/>
              <a:buSzTx/>
              <a:buFontTx/>
              <a:buChar char="•"/>
            </a:pPr>
            <a:r>
              <a:rPr lang="en-US" altLang="en-US" sz="1000" b="0" i="0">
                <a:latin typeface="Arial Rounded MT Bold" pitchFamily="34" charset="0"/>
              </a:rPr>
              <a:t> 700 / 200 = 3.5 : 1</a:t>
            </a:r>
          </a:p>
        </p:txBody>
      </p:sp>
      <p:sp>
        <p:nvSpPr>
          <p:cNvPr id="49169" name="Line 19"/>
          <p:cNvSpPr>
            <a:spLocks noChangeShapeType="1"/>
          </p:cNvSpPr>
          <p:nvPr/>
        </p:nvSpPr>
        <p:spPr bwMode="auto">
          <a:xfrm flipH="1" flipV="1">
            <a:off x="4533900" y="3302000"/>
            <a:ext cx="152400" cy="10795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0" name="Line 20"/>
          <p:cNvSpPr>
            <a:spLocks noChangeShapeType="1"/>
          </p:cNvSpPr>
          <p:nvPr/>
        </p:nvSpPr>
        <p:spPr bwMode="auto">
          <a:xfrm>
            <a:off x="5930900" y="4000500"/>
            <a:ext cx="165100" cy="812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1" name="Text Box 21"/>
          <p:cNvSpPr txBox="1">
            <a:spLocks noChangeArrowheads="1"/>
          </p:cNvSpPr>
          <p:nvPr/>
        </p:nvSpPr>
        <p:spPr bwMode="auto">
          <a:xfrm>
            <a:off x="2262188" y="1239838"/>
            <a:ext cx="5943600" cy="51752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1400" b="0" i="0">
                <a:latin typeface="Arial Rounded MT Bold" pitchFamily="34" charset="0"/>
              </a:rPr>
              <a:t>The U.S Air Force has deemed 3 : 1 contrast as the minimum acceptable level for proper human interface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533400" y="0"/>
            <a:ext cx="8153400" cy="762000"/>
          </a:xfrm>
        </p:spPr>
        <p:txBody>
          <a:bodyPr/>
          <a:lstStyle/>
          <a:p>
            <a:pPr eaLnBrk="1" hangingPunct="1">
              <a:defRPr/>
            </a:pPr>
            <a:r>
              <a:rPr lang="en-US" dirty="0"/>
              <a:t>   </a:t>
            </a:r>
            <a:r>
              <a:rPr lang="en-US" dirty="0">
                <a:solidFill>
                  <a:schemeClr val="tx1"/>
                </a:solidFill>
              </a:rPr>
              <a:t>38 Years of Customer Calls</a:t>
            </a:r>
          </a:p>
        </p:txBody>
      </p:sp>
      <p:sp>
        <p:nvSpPr>
          <p:cNvPr id="117763" name="Rectangle 3"/>
          <p:cNvSpPr>
            <a:spLocks noGrp="1" noChangeArrowheads="1"/>
          </p:cNvSpPr>
          <p:nvPr>
            <p:ph type="body" idx="4294967295"/>
          </p:nvPr>
        </p:nvSpPr>
        <p:spPr>
          <a:xfrm>
            <a:off x="152400" y="1447800"/>
            <a:ext cx="8991600" cy="5181600"/>
          </a:xfrm>
        </p:spPr>
        <p:txBody>
          <a:bodyPr/>
          <a:lstStyle/>
          <a:p>
            <a:pPr eaLnBrk="1" hangingPunct="1">
              <a:lnSpc>
                <a:spcPct val="80000"/>
              </a:lnSpc>
              <a:buFont typeface="Wingdings" pitchFamily="2" charset="2"/>
              <a:buNone/>
              <a:defRPr/>
            </a:pPr>
            <a:r>
              <a:rPr lang="en-US" sz="1400" dirty="0">
                <a:latin typeface="Arial Rounded MT Bold" panose="020F0704030504030204" pitchFamily="34" charset="0"/>
              </a:rPr>
              <a:t>	We know our customer base as a direct sales rep firm from information we have collected in all our area’s we cover for the past 38 years !</a:t>
            </a:r>
          </a:p>
          <a:p>
            <a:pPr eaLnBrk="1" hangingPunct="1">
              <a:lnSpc>
                <a:spcPct val="80000"/>
              </a:lnSpc>
              <a:buFont typeface="Wingdings" pitchFamily="2" charset="2"/>
              <a:buNone/>
              <a:defRPr/>
            </a:pPr>
            <a:endParaRPr lang="en-US" sz="1400" dirty="0">
              <a:latin typeface="Arial Rounded MT Bold" panose="020F0704030504030204" pitchFamily="34" charset="0"/>
            </a:endParaRPr>
          </a:p>
          <a:p>
            <a:pPr eaLnBrk="1" hangingPunct="1">
              <a:lnSpc>
                <a:spcPct val="80000"/>
              </a:lnSpc>
              <a:buFont typeface="Wingdings" pitchFamily="2" charset="2"/>
              <a:buNone/>
              <a:defRPr/>
            </a:pPr>
            <a:r>
              <a:rPr lang="en-US" sz="1400" dirty="0">
                <a:latin typeface="Arial Rounded MT Bold" panose="020F0704030504030204" pitchFamily="34" charset="0"/>
              </a:rPr>
              <a:t>        We keep a data base of 4300+ Engineers and Buyers at each company we call upon, email and position status and phone  extensions.</a:t>
            </a:r>
          </a:p>
          <a:p>
            <a:pPr eaLnBrk="1" hangingPunct="1">
              <a:lnSpc>
                <a:spcPct val="80000"/>
              </a:lnSpc>
              <a:buFont typeface="Wingdings" pitchFamily="2" charset="2"/>
              <a:buNone/>
              <a:defRPr/>
            </a:pPr>
            <a:endParaRPr lang="en-US" sz="1400" dirty="0">
              <a:latin typeface="Arial Rounded MT Bold" panose="020F0704030504030204" pitchFamily="34" charset="0"/>
            </a:endParaRPr>
          </a:p>
          <a:p>
            <a:pPr eaLnBrk="1" hangingPunct="1">
              <a:lnSpc>
                <a:spcPct val="80000"/>
              </a:lnSpc>
              <a:buFont typeface="Wingdings" pitchFamily="2" charset="2"/>
              <a:buNone/>
              <a:defRPr/>
            </a:pPr>
            <a:r>
              <a:rPr lang="en-US" sz="1400" dirty="0">
                <a:latin typeface="Arial Rounded MT Bold" panose="020F0704030504030204" pitchFamily="34" charset="0"/>
              </a:rPr>
              <a:t>    	We update both engineering and purchasing with all new product info from any of our manufactures added to their product lines for quick exposure.</a:t>
            </a:r>
          </a:p>
          <a:p>
            <a:pPr eaLnBrk="1" hangingPunct="1">
              <a:lnSpc>
                <a:spcPct val="80000"/>
              </a:lnSpc>
              <a:buFont typeface="Wingdings" pitchFamily="2" charset="2"/>
              <a:buNone/>
              <a:defRPr/>
            </a:pPr>
            <a:endParaRPr lang="en-US" sz="1400" dirty="0">
              <a:latin typeface="Arial Rounded MT Bold" panose="020F0704030504030204" pitchFamily="34" charset="0"/>
            </a:endParaRPr>
          </a:p>
          <a:p>
            <a:pPr eaLnBrk="1" hangingPunct="1">
              <a:lnSpc>
                <a:spcPct val="80000"/>
              </a:lnSpc>
              <a:buFont typeface="Wingdings" pitchFamily="2" charset="2"/>
              <a:buNone/>
              <a:defRPr/>
            </a:pPr>
            <a:r>
              <a:rPr lang="en-US" sz="1400" dirty="0">
                <a:latin typeface="Arial Rounded MT Bold" panose="020F0704030504030204" pitchFamily="34" charset="0"/>
              </a:rPr>
              <a:t>    	We believe in service and follow-up with any of our customer requirements and making sure our manufacture is aware of their competition if any for quoting/ bookings.</a:t>
            </a:r>
          </a:p>
          <a:p>
            <a:pPr eaLnBrk="1" hangingPunct="1">
              <a:lnSpc>
                <a:spcPct val="80000"/>
              </a:lnSpc>
              <a:buFont typeface="Wingdings" pitchFamily="2" charset="2"/>
              <a:buNone/>
              <a:defRPr/>
            </a:pPr>
            <a:endParaRPr lang="en-US" sz="1400" dirty="0">
              <a:latin typeface="Arial Rounded MT Bold" panose="020F0704030504030204" pitchFamily="34" charset="0"/>
            </a:endParaRPr>
          </a:p>
          <a:p>
            <a:pPr eaLnBrk="1" hangingPunct="1">
              <a:lnSpc>
                <a:spcPct val="80000"/>
              </a:lnSpc>
              <a:buFont typeface="Wingdings" pitchFamily="2" charset="2"/>
              <a:buNone/>
              <a:defRPr/>
            </a:pPr>
            <a:r>
              <a:rPr lang="en-US" sz="1400" dirty="0">
                <a:latin typeface="Arial Rounded MT Bold" panose="020F0704030504030204" pitchFamily="34" charset="0"/>
              </a:rPr>
              <a:t>    	Oceanside Technical Sales Inc. prides ourselves on having the reputation of being one of the best service Reps in all the area’s we cover and always making sure our customer are receiving the best products at a globally competitive cost.</a:t>
            </a:r>
          </a:p>
          <a:p>
            <a:pPr eaLnBrk="1" hangingPunct="1">
              <a:lnSpc>
                <a:spcPct val="80000"/>
              </a:lnSpc>
              <a:buFont typeface="Wingdings" pitchFamily="2" charset="2"/>
              <a:buNone/>
              <a:defRPr/>
            </a:pPr>
            <a:endParaRPr lang="en-US" sz="1400" dirty="0">
              <a:latin typeface="Arial Rounded MT Bold" panose="020F0704030504030204" pitchFamily="34" charset="0"/>
            </a:endParaRPr>
          </a:p>
          <a:p>
            <a:pPr eaLnBrk="1" hangingPunct="1">
              <a:lnSpc>
                <a:spcPct val="80000"/>
              </a:lnSpc>
              <a:buFont typeface="Wingdings" pitchFamily="2" charset="2"/>
              <a:buNone/>
              <a:defRPr/>
            </a:pPr>
            <a:r>
              <a:rPr lang="en-US" sz="1400" dirty="0">
                <a:latin typeface="Arial Rounded MT Bold" panose="020F0704030504030204" pitchFamily="34" charset="0"/>
              </a:rPr>
              <a:t>    	We keep our website up to date with links back to  manufactures sites for any engineering, purchasing questions. </a:t>
            </a:r>
          </a:p>
          <a:p>
            <a:pPr eaLnBrk="1" hangingPunct="1">
              <a:lnSpc>
                <a:spcPct val="80000"/>
              </a:lnSpc>
              <a:buFont typeface="Wingdings" pitchFamily="2" charset="2"/>
              <a:buNone/>
              <a:defRPr/>
            </a:pPr>
            <a:endParaRPr lang="en-US" sz="1400" dirty="0">
              <a:latin typeface="Arial Rounded MT Bold" panose="020F0704030504030204" pitchFamily="34" charset="0"/>
            </a:endParaRPr>
          </a:p>
          <a:p>
            <a:pPr eaLnBrk="1" hangingPunct="1">
              <a:lnSpc>
                <a:spcPct val="80000"/>
              </a:lnSpc>
              <a:buFont typeface="Wingdings" pitchFamily="2" charset="2"/>
              <a:buNone/>
              <a:defRPr/>
            </a:pPr>
            <a:r>
              <a:rPr lang="en-US" sz="1400" dirty="0">
                <a:latin typeface="Arial Rounded MT Bold" panose="020F0704030504030204" pitchFamily="34" charset="0"/>
              </a:rPr>
              <a:t>    	Last but least we want to be the manufacture choice when choosing the best Reps for all their product Design Needs.  </a:t>
            </a:r>
          </a:p>
          <a:p>
            <a:pPr eaLnBrk="1" hangingPunct="1">
              <a:lnSpc>
                <a:spcPct val="80000"/>
              </a:lnSpc>
              <a:buFont typeface="Wingdings" pitchFamily="2" charset="2"/>
              <a:buNone/>
              <a:defRPr/>
            </a:pPr>
            <a:endParaRPr lang="en-US" sz="1400" dirty="0">
              <a:latin typeface="Arial Rounded MT Bold" panose="020F0704030504030204" pitchFamily="34" charset="0"/>
            </a:endParaRPr>
          </a:p>
          <a:p>
            <a:pPr eaLnBrk="1" hangingPunct="1">
              <a:lnSpc>
                <a:spcPct val="80000"/>
              </a:lnSpc>
              <a:buFont typeface="Wingdings" pitchFamily="2" charset="2"/>
              <a:buNone/>
              <a:defRPr/>
            </a:pPr>
            <a:endParaRPr lang="en-US" sz="1400" dirty="0">
              <a:latin typeface="Arial Rounded MT Bold" panose="020F0704030504030204" pitchFamily="34" charset="0"/>
            </a:endParaRPr>
          </a:p>
          <a:p>
            <a:pPr eaLnBrk="1" hangingPunct="1">
              <a:lnSpc>
                <a:spcPct val="80000"/>
              </a:lnSpc>
              <a:buFont typeface="Wingdings" pitchFamily="2" charset="2"/>
              <a:buNone/>
              <a:defRPr/>
            </a:pPr>
            <a:r>
              <a:rPr lang="en-US" sz="1400" dirty="0">
                <a:latin typeface="Arial Rounded MT Bold" panose="020F0704030504030204" pitchFamily="34" charset="0"/>
              </a:rPr>
              <a:t>    PLEASE VISIT OUR WEBSITE FOR MORE INFO http//www.oceansidetech.com</a:t>
            </a:r>
          </a:p>
          <a:p>
            <a:pPr eaLnBrk="1" hangingPunct="1">
              <a:lnSpc>
                <a:spcPct val="80000"/>
              </a:lnSpc>
              <a:buFont typeface="Wingdings" pitchFamily="2" charset="2"/>
              <a:buNone/>
              <a:defRPr/>
            </a:pPr>
            <a:r>
              <a:rPr lang="en-US" sz="1600" dirty="0"/>
              <a:t> </a:t>
            </a:r>
          </a:p>
          <a:p>
            <a:pPr eaLnBrk="1" hangingPunct="1">
              <a:lnSpc>
                <a:spcPct val="80000"/>
              </a:lnSpc>
              <a:buFont typeface="Wingdings" pitchFamily="2" charset="2"/>
              <a:buNone/>
              <a:defRPr/>
            </a:pPr>
            <a:r>
              <a:rPr lang="en-US" sz="1600" dirty="0"/>
              <a:t>    </a:t>
            </a:r>
          </a:p>
          <a:p>
            <a:pPr eaLnBrk="1" hangingPunct="1">
              <a:lnSpc>
                <a:spcPct val="80000"/>
              </a:lnSpc>
              <a:buFont typeface="Wingdings" pitchFamily="2" charset="2"/>
              <a:buNone/>
              <a:defRPr/>
            </a:pPr>
            <a:r>
              <a:rPr lang="en-US" sz="1600" dirty="0"/>
              <a:t>       </a:t>
            </a:r>
          </a:p>
          <a:p>
            <a:pPr eaLnBrk="1" hangingPunct="1">
              <a:lnSpc>
                <a:spcPct val="80000"/>
              </a:lnSpc>
              <a:buFont typeface="Wingdings" pitchFamily="2" charset="2"/>
              <a:buNone/>
              <a:defRPr/>
            </a:pPr>
            <a:r>
              <a:rPr lang="en-US" sz="1600" dirty="0"/>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6781800" y="2222500"/>
            <a:ext cx="1612900" cy="336550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0179" name="Rectangle 3"/>
          <p:cNvSpPr>
            <a:spLocks noGrp="1" noRot="1" noChangeArrowheads="1"/>
          </p:cNvSpPr>
          <p:nvPr>
            <p:ph type="title"/>
          </p:nvPr>
        </p:nvSpPr>
        <p:spPr>
          <a:xfrm>
            <a:off x="0" y="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600">
                <a:effectLst/>
              </a:rPr>
              <a:t>Changes in Brightness and Contrast</a:t>
            </a:r>
          </a:p>
        </p:txBody>
      </p:sp>
      <p:grpSp>
        <p:nvGrpSpPr>
          <p:cNvPr id="50180" name="Group 4"/>
          <p:cNvGrpSpPr>
            <a:grpSpLocks/>
          </p:cNvGrpSpPr>
          <p:nvPr/>
        </p:nvGrpSpPr>
        <p:grpSpPr bwMode="auto">
          <a:xfrm>
            <a:off x="1322388" y="1254125"/>
            <a:ext cx="6386512" cy="4438650"/>
            <a:chOff x="1289" y="1070"/>
            <a:chExt cx="4023" cy="2660"/>
          </a:xfrm>
        </p:grpSpPr>
        <p:sp>
          <p:nvSpPr>
            <p:cNvPr id="50199" name="Line 5"/>
            <p:cNvSpPr>
              <a:spLocks noChangeShapeType="1"/>
            </p:cNvSpPr>
            <p:nvPr/>
          </p:nvSpPr>
          <p:spPr bwMode="auto">
            <a:xfrm>
              <a:off x="1289" y="1070"/>
              <a:ext cx="9" cy="26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00" name="Line 6"/>
            <p:cNvSpPr>
              <a:spLocks noChangeShapeType="1"/>
            </p:cNvSpPr>
            <p:nvPr/>
          </p:nvSpPr>
          <p:spPr bwMode="auto">
            <a:xfrm>
              <a:off x="1298" y="3727"/>
              <a:ext cx="401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0181" name="Text Box 7"/>
          <p:cNvSpPr txBox="1">
            <a:spLocks noChangeArrowheads="1"/>
          </p:cNvSpPr>
          <p:nvPr/>
        </p:nvSpPr>
        <p:spPr bwMode="auto">
          <a:xfrm>
            <a:off x="698500" y="1765300"/>
            <a:ext cx="749300" cy="413385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50000"/>
              </a:spcBef>
              <a:buClrTx/>
              <a:buSzTx/>
              <a:buFontTx/>
              <a:buNone/>
            </a:pPr>
            <a:r>
              <a:rPr lang="en-US" altLang="en-US" sz="1400" b="0" i="0">
                <a:latin typeface="Arial Rounded MT Bold" pitchFamily="34" charset="0"/>
              </a:rPr>
              <a:t>3000</a:t>
            </a:r>
          </a:p>
          <a:p>
            <a:pPr algn="ctr" eaLnBrk="1" hangingPunct="1">
              <a:spcBef>
                <a:spcPct val="50000"/>
              </a:spcBef>
              <a:buClrTx/>
              <a:buSzTx/>
              <a:buFontTx/>
              <a:buNone/>
            </a:pPr>
            <a:r>
              <a:rPr lang="en-US" altLang="en-US" sz="1400" b="0" i="0">
                <a:latin typeface="Arial Rounded MT Bold" pitchFamily="34" charset="0"/>
              </a:rPr>
              <a:t>2750</a:t>
            </a:r>
          </a:p>
          <a:p>
            <a:pPr algn="ctr" eaLnBrk="1" hangingPunct="1">
              <a:spcBef>
                <a:spcPct val="50000"/>
              </a:spcBef>
              <a:buClrTx/>
              <a:buSzTx/>
              <a:buFontTx/>
              <a:buNone/>
            </a:pPr>
            <a:r>
              <a:rPr lang="en-US" altLang="en-US" sz="1400" b="0" i="0">
                <a:latin typeface="Arial Rounded MT Bold" pitchFamily="34" charset="0"/>
              </a:rPr>
              <a:t>2500</a:t>
            </a:r>
          </a:p>
          <a:p>
            <a:pPr algn="ctr" eaLnBrk="1" hangingPunct="1">
              <a:spcBef>
                <a:spcPct val="50000"/>
              </a:spcBef>
              <a:buClrTx/>
              <a:buSzTx/>
              <a:buFontTx/>
              <a:buNone/>
            </a:pPr>
            <a:r>
              <a:rPr lang="en-US" altLang="en-US" sz="1400" b="0" i="0">
                <a:latin typeface="Arial Rounded MT Bold" pitchFamily="34" charset="0"/>
              </a:rPr>
              <a:t>2250</a:t>
            </a:r>
          </a:p>
          <a:p>
            <a:pPr algn="ctr" eaLnBrk="1" hangingPunct="1">
              <a:spcBef>
                <a:spcPct val="50000"/>
              </a:spcBef>
              <a:buClrTx/>
              <a:buSzTx/>
              <a:buFontTx/>
              <a:buNone/>
            </a:pPr>
            <a:r>
              <a:rPr lang="en-US" altLang="en-US" sz="1400" b="0" i="0">
                <a:latin typeface="Arial Rounded MT Bold" pitchFamily="34" charset="0"/>
              </a:rPr>
              <a:t>2000</a:t>
            </a:r>
          </a:p>
          <a:p>
            <a:pPr algn="ctr" eaLnBrk="1" hangingPunct="1">
              <a:spcBef>
                <a:spcPct val="50000"/>
              </a:spcBef>
              <a:buClrTx/>
              <a:buSzTx/>
              <a:buFontTx/>
              <a:buNone/>
            </a:pPr>
            <a:r>
              <a:rPr lang="en-US" altLang="en-US" sz="1400" b="0" i="0">
                <a:latin typeface="Arial Rounded MT Bold" pitchFamily="34" charset="0"/>
              </a:rPr>
              <a:t>1750</a:t>
            </a:r>
          </a:p>
          <a:p>
            <a:pPr algn="ctr" eaLnBrk="1" hangingPunct="1">
              <a:spcBef>
                <a:spcPct val="50000"/>
              </a:spcBef>
              <a:buClrTx/>
              <a:buSzTx/>
              <a:buFontTx/>
              <a:buNone/>
            </a:pPr>
            <a:r>
              <a:rPr lang="en-US" altLang="en-US" sz="1400" b="0" i="0">
                <a:latin typeface="Arial Rounded MT Bold" pitchFamily="34" charset="0"/>
              </a:rPr>
              <a:t>1500</a:t>
            </a:r>
          </a:p>
          <a:p>
            <a:pPr algn="ctr" eaLnBrk="1" hangingPunct="1">
              <a:spcBef>
                <a:spcPct val="50000"/>
              </a:spcBef>
              <a:buClrTx/>
              <a:buSzTx/>
              <a:buFontTx/>
              <a:buNone/>
            </a:pPr>
            <a:r>
              <a:rPr lang="en-US" altLang="en-US" sz="1400" b="0" i="0">
                <a:latin typeface="Arial Rounded MT Bold" pitchFamily="34" charset="0"/>
              </a:rPr>
              <a:t>1250</a:t>
            </a:r>
          </a:p>
          <a:p>
            <a:pPr algn="ctr" eaLnBrk="1" hangingPunct="1">
              <a:spcBef>
                <a:spcPct val="50000"/>
              </a:spcBef>
              <a:buClrTx/>
              <a:buSzTx/>
              <a:buFontTx/>
              <a:buNone/>
            </a:pPr>
            <a:r>
              <a:rPr lang="en-US" altLang="en-US" sz="1400" b="0" i="0">
                <a:latin typeface="Arial Rounded MT Bold" pitchFamily="34" charset="0"/>
              </a:rPr>
              <a:t>1000</a:t>
            </a:r>
          </a:p>
          <a:p>
            <a:pPr algn="ctr" eaLnBrk="1" hangingPunct="1">
              <a:spcBef>
                <a:spcPct val="50000"/>
              </a:spcBef>
              <a:buClrTx/>
              <a:buSzTx/>
              <a:buFontTx/>
              <a:buNone/>
            </a:pPr>
            <a:r>
              <a:rPr lang="en-US" altLang="en-US" sz="1400" b="0" i="0">
                <a:latin typeface="Arial Rounded MT Bold" pitchFamily="34" charset="0"/>
              </a:rPr>
              <a:t>750</a:t>
            </a:r>
          </a:p>
          <a:p>
            <a:pPr algn="ctr" eaLnBrk="1" hangingPunct="1">
              <a:spcBef>
                <a:spcPct val="50000"/>
              </a:spcBef>
              <a:buClrTx/>
              <a:buSzTx/>
              <a:buFontTx/>
              <a:buNone/>
            </a:pPr>
            <a:r>
              <a:rPr lang="en-US" altLang="en-US" sz="1400" b="0" i="0">
                <a:latin typeface="Arial Rounded MT Bold" pitchFamily="34" charset="0"/>
              </a:rPr>
              <a:t>500</a:t>
            </a:r>
          </a:p>
          <a:p>
            <a:pPr algn="ctr" eaLnBrk="1" hangingPunct="1">
              <a:spcBef>
                <a:spcPct val="50000"/>
              </a:spcBef>
              <a:buClrTx/>
              <a:buSzTx/>
              <a:buFontTx/>
              <a:buNone/>
            </a:pPr>
            <a:r>
              <a:rPr lang="en-US" altLang="en-US" sz="1400" b="0" i="0">
                <a:latin typeface="Arial Rounded MT Bold" pitchFamily="34" charset="0"/>
              </a:rPr>
              <a:t>250</a:t>
            </a:r>
          </a:p>
          <a:p>
            <a:pPr algn="ctr" eaLnBrk="1" hangingPunct="1">
              <a:spcBef>
                <a:spcPct val="50000"/>
              </a:spcBef>
              <a:buClrTx/>
              <a:buSzTx/>
              <a:buFontTx/>
              <a:buNone/>
            </a:pPr>
            <a:endParaRPr lang="en-US" altLang="en-US" sz="1400" b="0" i="0">
              <a:latin typeface="Arial Rounded MT Bold" pitchFamily="34" charset="0"/>
            </a:endParaRPr>
          </a:p>
        </p:txBody>
      </p:sp>
      <p:sp>
        <p:nvSpPr>
          <p:cNvPr id="50182" name="Rectangle 8"/>
          <p:cNvSpPr>
            <a:spLocks noChangeArrowheads="1"/>
          </p:cNvSpPr>
          <p:nvPr/>
        </p:nvSpPr>
        <p:spPr bwMode="auto">
          <a:xfrm>
            <a:off x="1536700" y="3848100"/>
            <a:ext cx="254000" cy="1828800"/>
          </a:xfrm>
          <a:prstGeom prst="rect">
            <a:avLst/>
          </a:prstGeom>
          <a:gradFill rotWithShape="1">
            <a:gsLst>
              <a:gs pos="0">
                <a:srgbClr val="FFFFFF"/>
              </a:gs>
              <a:gs pos="100000">
                <a:schemeClr val="tx1"/>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0183" name="Rectangle 9"/>
          <p:cNvSpPr>
            <a:spLocks noChangeArrowheads="1"/>
          </p:cNvSpPr>
          <p:nvPr/>
        </p:nvSpPr>
        <p:spPr bwMode="auto">
          <a:xfrm>
            <a:off x="3060700" y="3352800"/>
            <a:ext cx="279400" cy="1905000"/>
          </a:xfrm>
          <a:prstGeom prst="rect">
            <a:avLst/>
          </a:prstGeom>
          <a:gradFill rotWithShape="1">
            <a:gsLst>
              <a:gs pos="0">
                <a:srgbClr val="FFFFFF"/>
              </a:gs>
              <a:gs pos="100000">
                <a:schemeClr val="tx1"/>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0184" name="Text Box 10"/>
          <p:cNvSpPr txBox="1">
            <a:spLocks noChangeArrowheads="1"/>
          </p:cNvSpPr>
          <p:nvPr/>
        </p:nvSpPr>
        <p:spPr bwMode="auto">
          <a:xfrm>
            <a:off x="1228725" y="2420938"/>
            <a:ext cx="1292225" cy="5492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1000" b="0" i="0">
                <a:latin typeface="Arial Rounded MT Bold" pitchFamily="34" charset="0"/>
              </a:rPr>
              <a:t>1500 Nits display </a:t>
            </a:r>
          </a:p>
          <a:p>
            <a:pPr algn="ctr" eaLnBrk="1" hangingPunct="1">
              <a:spcBef>
                <a:spcPct val="0"/>
              </a:spcBef>
              <a:buClrTx/>
              <a:buSzTx/>
              <a:buFontTx/>
              <a:buNone/>
            </a:pPr>
            <a:r>
              <a:rPr lang="en-US" altLang="en-US" sz="1000" b="0" i="0">
                <a:latin typeface="Arial Rounded MT Bold" pitchFamily="34" charset="0"/>
              </a:rPr>
              <a:t>1500 / 5 = 300:1 Intrinsic CR</a:t>
            </a:r>
          </a:p>
        </p:txBody>
      </p:sp>
      <p:sp>
        <p:nvSpPr>
          <p:cNvPr id="50185" name="Text Box 11"/>
          <p:cNvSpPr txBox="1">
            <a:spLocks noChangeArrowheads="1"/>
          </p:cNvSpPr>
          <p:nvPr/>
        </p:nvSpPr>
        <p:spPr bwMode="auto">
          <a:xfrm>
            <a:off x="2400300" y="2230438"/>
            <a:ext cx="1765300" cy="10064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Char char="•"/>
            </a:pPr>
            <a:r>
              <a:rPr lang="en-US" altLang="en-US" sz="1000" b="0" i="0">
                <a:latin typeface="Arial Rounded MT Bold" pitchFamily="34" charset="0"/>
              </a:rPr>
              <a:t> 1500 nit ,10K fC Ambient</a:t>
            </a:r>
          </a:p>
          <a:p>
            <a:pPr algn="ctr" eaLnBrk="1" hangingPunct="1">
              <a:spcBef>
                <a:spcPct val="0"/>
              </a:spcBef>
              <a:buClrTx/>
              <a:buSzTx/>
              <a:buFontTx/>
              <a:buChar char="•"/>
            </a:pPr>
            <a:r>
              <a:rPr lang="en-US" altLang="en-US" sz="1000" b="0" i="0">
                <a:latin typeface="Arial Rounded MT Bold" pitchFamily="34" charset="0"/>
              </a:rPr>
              <a:t>  LCD 4%of 10K</a:t>
            </a:r>
          </a:p>
          <a:p>
            <a:pPr algn="ctr" eaLnBrk="1" hangingPunct="1">
              <a:spcBef>
                <a:spcPct val="0"/>
              </a:spcBef>
              <a:buClrTx/>
              <a:buSzTx/>
              <a:buFontTx/>
              <a:buNone/>
            </a:pPr>
            <a:r>
              <a:rPr lang="en-US" altLang="en-US" sz="1000" b="0" i="0">
                <a:latin typeface="Arial Rounded MT Bold" pitchFamily="34" charset="0"/>
              </a:rPr>
              <a:t>= 400 nit refl.</a:t>
            </a:r>
          </a:p>
          <a:p>
            <a:pPr algn="ctr" eaLnBrk="1" hangingPunct="1">
              <a:spcBef>
                <a:spcPct val="0"/>
              </a:spcBef>
              <a:buClrTx/>
              <a:buSzTx/>
              <a:buFontTx/>
              <a:buChar char="•"/>
            </a:pPr>
            <a:r>
              <a:rPr lang="en-US" altLang="en-US" sz="1000" b="0" i="0">
                <a:latin typeface="Arial Rounded MT Bold" pitchFamily="34" charset="0"/>
              </a:rPr>
              <a:t> 1900/400 = 4.75 :1 Extrinsic CR</a:t>
            </a:r>
          </a:p>
        </p:txBody>
      </p:sp>
      <p:sp>
        <p:nvSpPr>
          <p:cNvPr id="50186" name="Text Box 12"/>
          <p:cNvSpPr txBox="1">
            <a:spLocks noChangeArrowheads="1"/>
          </p:cNvSpPr>
          <p:nvPr/>
        </p:nvSpPr>
        <p:spPr bwMode="auto">
          <a:xfrm>
            <a:off x="3743325" y="4465638"/>
            <a:ext cx="1609725" cy="7016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Char char="•"/>
            </a:pPr>
            <a:r>
              <a:rPr lang="en-US" altLang="en-US" sz="1000" b="0" i="0">
                <a:latin typeface="Arial Rounded MT Bold" pitchFamily="34" charset="0"/>
              </a:rPr>
              <a:t> 1500 nit display</a:t>
            </a:r>
          </a:p>
          <a:p>
            <a:pPr algn="ctr" eaLnBrk="1" hangingPunct="1">
              <a:spcBef>
                <a:spcPct val="0"/>
              </a:spcBef>
              <a:buClrTx/>
              <a:buSzTx/>
              <a:buFontTx/>
              <a:buChar char="•"/>
            </a:pPr>
            <a:r>
              <a:rPr lang="en-US" altLang="en-US" sz="1000" b="0" i="0">
                <a:latin typeface="Arial Rounded MT Bold" pitchFamily="34" charset="0"/>
              </a:rPr>
              <a:t> w/window- 3 X 400 nit </a:t>
            </a:r>
          </a:p>
          <a:p>
            <a:pPr algn="ctr" eaLnBrk="1" hangingPunct="1">
              <a:spcBef>
                <a:spcPct val="0"/>
              </a:spcBef>
              <a:buClrTx/>
              <a:buSzTx/>
              <a:buFontTx/>
              <a:buNone/>
            </a:pPr>
            <a:r>
              <a:rPr lang="en-US" altLang="en-US" sz="1000" b="0" i="0">
                <a:latin typeface="Arial Rounded MT Bold" pitchFamily="34" charset="0"/>
              </a:rPr>
              <a:t>reflection = 1200</a:t>
            </a:r>
          </a:p>
          <a:p>
            <a:pPr algn="ctr" eaLnBrk="1" hangingPunct="1">
              <a:spcBef>
                <a:spcPct val="0"/>
              </a:spcBef>
              <a:buClrTx/>
              <a:buSzTx/>
              <a:buFontTx/>
              <a:buChar char="•"/>
            </a:pPr>
            <a:r>
              <a:rPr lang="en-US" altLang="en-US" sz="1000" b="0" i="0">
                <a:latin typeface="Arial Rounded MT Bold" pitchFamily="34" charset="0"/>
              </a:rPr>
              <a:t> 2700/1200 = 2.25 :1</a:t>
            </a:r>
          </a:p>
        </p:txBody>
      </p:sp>
      <p:sp>
        <p:nvSpPr>
          <p:cNvPr id="50187" name="Rectangle 13"/>
          <p:cNvSpPr>
            <a:spLocks noChangeArrowheads="1"/>
          </p:cNvSpPr>
          <p:nvPr/>
        </p:nvSpPr>
        <p:spPr bwMode="auto">
          <a:xfrm>
            <a:off x="5930900" y="4152900"/>
            <a:ext cx="342900" cy="1320800"/>
          </a:xfrm>
          <a:prstGeom prst="rect">
            <a:avLst/>
          </a:prstGeom>
          <a:gradFill rotWithShape="1">
            <a:gsLst>
              <a:gs pos="0">
                <a:srgbClr val="FFFFFF"/>
              </a:gs>
              <a:gs pos="100000">
                <a:schemeClr val="tx1"/>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0188" name="Rectangle 14"/>
          <p:cNvSpPr>
            <a:spLocks noChangeArrowheads="1"/>
          </p:cNvSpPr>
          <p:nvPr/>
        </p:nvSpPr>
        <p:spPr bwMode="auto">
          <a:xfrm>
            <a:off x="4368800" y="2527300"/>
            <a:ext cx="304800" cy="1714500"/>
          </a:xfrm>
          <a:prstGeom prst="rect">
            <a:avLst/>
          </a:prstGeom>
          <a:gradFill rotWithShape="1">
            <a:gsLst>
              <a:gs pos="0">
                <a:srgbClr val="FFFFFF"/>
              </a:gs>
              <a:gs pos="100000">
                <a:schemeClr val="tx1"/>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0189" name="Line 15"/>
          <p:cNvSpPr>
            <a:spLocks noChangeShapeType="1"/>
          </p:cNvSpPr>
          <p:nvPr/>
        </p:nvSpPr>
        <p:spPr bwMode="auto">
          <a:xfrm flipH="1">
            <a:off x="1651000" y="2959100"/>
            <a:ext cx="190500" cy="13335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0" name="Line 16"/>
          <p:cNvSpPr>
            <a:spLocks noChangeShapeType="1"/>
          </p:cNvSpPr>
          <p:nvPr/>
        </p:nvSpPr>
        <p:spPr bwMode="auto">
          <a:xfrm flipH="1">
            <a:off x="3187700" y="3251200"/>
            <a:ext cx="203200" cy="9271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1" name="Text Box 17"/>
          <p:cNvSpPr txBox="1">
            <a:spLocks noChangeArrowheads="1"/>
          </p:cNvSpPr>
          <p:nvPr/>
        </p:nvSpPr>
        <p:spPr bwMode="auto">
          <a:xfrm>
            <a:off x="1096963" y="5711825"/>
            <a:ext cx="4630737" cy="9429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spcBef>
                <a:spcPct val="0"/>
              </a:spcBef>
              <a:buClrTx/>
              <a:buSzTx/>
              <a:buFontTx/>
              <a:buChar char="•"/>
            </a:pPr>
            <a:r>
              <a:rPr lang="en-US" altLang="en-US" sz="1400" b="0" i="0">
                <a:latin typeface="Arial Rounded MT Bold" pitchFamily="34" charset="0"/>
              </a:rPr>
              <a:t>  Reflected light adds to both White and Black</a:t>
            </a:r>
          </a:p>
          <a:p>
            <a:pPr eaLnBrk="1" hangingPunct="1">
              <a:spcBef>
                <a:spcPct val="0"/>
              </a:spcBef>
              <a:buClrTx/>
              <a:buSzTx/>
              <a:buFontTx/>
              <a:buChar char="•"/>
            </a:pPr>
            <a:r>
              <a:rPr lang="en-US" altLang="en-US" sz="1400" b="0" i="0">
                <a:latin typeface="Arial Rounded MT Bold" pitchFamily="34" charset="0"/>
              </a:rPr>
              <a:t>  Less light output in White does not necessarily mean lower contrast</a:t>
            </a:r>
          </a:p>
          <a:p>
            <a:pPr eaLnBrk="1" hangingPunct="1">
              <a:spcBef>
                <a:spcPct val="0"/>
              </a:spcBef>
              <a:buClrTx/>
              <a:buSzTx/>
              <a:buFontTx/>
              <a:buChar char="•"/>
            </a:pPr>
            <a:endParaRPr lang="en-US" altLang="en-US" sz="1400" b="0" i="0">
              <a:latin typeface="Arial Rounded MT Bold" pitchFamily="34" charset="0"/>
            </a:endParaRPr>
          </a:p>
        </p:txBody>
      </p:sp>
      <p:sp>
        <p:nvSpPr>
          <p:cNvPr id="50192" name="Text Box 18"/>
          <p:cNvSpPr txBox="1">
            <a:spLocks noChangeArrowheads="1"/>
          </p:cNvSpPr>
          <p:nvPr/>
        </p:nvSpPr>
        <p:spPr bwMode="auto">
          <a:xfrm>
            <a:off x="5219700" y="3271838"/>
            <a:ext cx="1781175" cy="7016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Char char="•"/>
            </a:pPr>
            <a:r>
              <a:rPr lang="en-US" altLang="en-US" sz="1000" b="0" i="0">
                <a:latin typeface="Arial Rounded MT Bold" pitchFamily="34" charset="0"/>
              </a:rPr>
              <a:t> 700 nit display</a:t>
            </a:r>
          </a:p>
          <a:p>
            <a:pPr algn="ctr" eaLnBrk="1" hangingPunct="1">
              <a:spcBef>
                <a:spcPct val="0"/>
              </a:spcBef>
              <a:buClrTx/>
              <a:buSzTx/>
              <a:buFontTx/>
              <a:buNone/>
            </a:pPr>
            <a:r>
              <a:rPr lang="en-US" altLang="en-US" sz="1000" b="0" i="0">
                <a:latin typeface="Arial Rounded MT Bold" pitchFamily="34" charset="0"/>
              </a:rPr>
              <a:t>w/bonded window </a:t>
            </a:r>
          </a:p>
          <a:p>
            <a:pPr algn="ctr" eaLnBrk="1" hangingPunct="1">
              <a:spcBef>
                <a:spcPct val="0"/>
              </a:spcBef>
              <a:buClrTx/>
              <a:buSzTx/>
              <a:buFontTx/>
              <a:buChar char="•"/>
            </a:pPr>
            <a:r>
              <a:rPr lang="en-US" altLang="en-US" sz="1000" b="0" i="0">
                <a:latin typeface="Arial Rounded MT Bold" pitchFamily="34" charset="0"/>
              </a:rPr>
              <a:t> 2% or 200 nits reflection </a:t>
            </a:r>
          </a:p>
          <a:p>
            <a:pPr algn="ctr" eaLnBrk="1" hangingPunct="1">
              <a:spcBef>
                <a:spcPct val="0"/>
              </a:spcBef>
              <a:buClrTx/>
              <a:buSzTx/>
              <a:buFontTx/>
              <a:buChar char="•"/>
            </a:pPr>
            <a:r>
              <a:rPr lang="en-US" altLang="en-US" sz="1000" b="0" i="0">
                <a:latin typeface="Arial Rounded MT Bold" pitchFamily="34" charset="0"/>
              </a:rPr>
              <a:t> 900 / 200 = 4.5 : 1</a:t>
            </a:r>
          </a:p>
        </p:txBody>
      </p:sp>
      <p:sp>
        <p:nvSpPr>
          <p:cNvPr id="50193" name="Rectangle 19"/>
          <p:cNvSpPr>
            <a:spLocks noChangeArrowheads="1"/>
          </p:cNvSpPr>
          <p:nvPr/>
        </p:nvSpPr>
        <p:spPr bwMode="auto">
          <a:xfrm>
            <a:off x="7429500" y="3530600"/>
            <a:ext cx="355600" cy="1981200"/>
          </a:xfrm>
          <a:prstGeom prst="rect">
            <a:avLst/>
          </a:prstGeom>
          <a:gradFill rotWithShape="1">
            <a:gsLst>
              <a:gs pos="0">
                <a:srgbClr val="FFFFFF"/>
              </a:gs>
              <a:gs pos="100000">
                <a:schemeClr val="tx1"/>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0194" name="Text Box 20"/>
          <p:cNvSpPr txBox="1">
            <a:spLocks noChangeArrowheads="1"/>
          </p:cNvSpPr>
          <p:nvPr/>
        </p:nvSpPr>
        <p:spPr bwMode="auto">
          <a:xfrm>
            <a:off x="6780213" y="2370138"/>
            <a:ext cx="1660525" cy="7016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Char char="•"/>
            </a:pPr>
            <a:r>
              <a:rPr lang="en-US" altLang="en-US" sz="1000" b="0" i="0">
                <a:latin typeface="Arial Rounded MT Bold" pitchFamily="34" charset="0"/>
              </a:rPr>
              <a:t> 1500 nit display</a:t>
            </a:r>
          </a:p>
          <a:p>
            <a:pPr algn="ctr" eaLnBrk="1" hangingPunct="1">
              <a:spcBef>
                <a:spcPct val="0"/>
              </a:spcBef>
              <a:buClrTx/>
              <a:buSzTx/>
              <a:buFontTx/>
              <a:buNone/>
            </a:pPr>
            <a:r>
              <a:rPr lang="en-US" altLang="en-US" sz="1000" b="0" i="0">
                <a:latin typeface="Arial Rounded MT Bold" pitchFamily="34" charset="0"/>
              </a:rPr>
              <a:t>w/bonded window</a:t>
            </a:r>
          </a:p>
          <a:p>
            <a:pPr algn="ctr" eaLnBrk="1" hangingPunct="1">
              <a:spcBef>
                <a:spcPct val="0"/>
              </a:spcBef>
              <a:buClrTx/>
              <a:buSzTx/>
              <a:buFontTx/>
              <a:buChar char="•"/>
            </a:pPr>
            <a:r>
              <a:rPr lang="en-US" altLang="en-US" sz="1000" b="0" i="0">
                <a:latin typeface="Arial Rounded MT Bold" pitchFamily="34" charset="0"/>
              </a:rPr>
              <a:t> 2% reflection = 200nits</a:t>
            </a:r>
          </a:p>
          <a:p>
            <a:pPr algn="ctr" eaLnBrk="1" hangingPunct="1">
              <a:spcBef>
                <a:spcPct val="0"/>
              </a:spcBef>
              <a:buClrTx/>
              <a:buSzTx/>
              <a:buFontTx/>
              <a:buChar char="•"/>
            </a:pPr>
            <a:r>
              <a:rPr lang="en-US" altLang="en-US" sz="1000" b="0" i="0">
                <a:latin typeface="Arial Rounded MT Bold" pitchFamily="34" charset="0"/>
              </a:rPr>
              <a:t> 1700/200 = 7.5 : 1</a:t>
            </a:r>
          </a:p>
        </p:txBody>
      </p:sp>
      <p:sp>
        <p:nvSpPr>
          <p:cNvPr id="50195" name="Line 21"/>
          <p:cNvSpPr>
            <a:spLocks noChangeShapeType="1"/>
          </p:cNvSpPr>
          <p:nvPr/>
        </p:nvSpPr>
        <p:spPr bwMode="auto">
          <a:xfrm flipH="1" flipV="1">
            <a:off x="4533900" y="3302000"/>
            <a:ext cx="152400" cy="10795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6" name="Line 22"/>
          <p:cNvSpPr>
            <a:spLocks noChangeShapeType="1"/>
          </p:cNvSpPr>
          <p:nvPr/>
        </p:nvSpPr>
        <p:spPr bwMode="auto">
          <a:xfrm>
            <a:off x="5930900" y="4000500"/>
            <a:ext cx="165100" cy="812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7" name="Line 23"/>
          <p:cNvSpPr>
            <a:spLocks noChangeShapeType="1"/>
          </p:cNvSpPr>
          <p:nvPr/>
        </p:nvSpPr>
        <p:spPr bwMode="auto">
          <a:xfrm>
            <a:off x="7505700" y="3124200"/>
            <a:ext cx="76200" cy="1168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8" name="Text Box 24"/>
          <p:cNvSpPr txBox="1">
            <a:spLocks noChangeArrowheads="1"/>
          </p:cNvSpPr>
          <p:nvPr/>
        </p:nvSpPr>
        <p:spPr bwMode="auto">
          <a:xfrm>
            <a:off x="2262188" y="1239838"/>
            <a:ext cx="5943600" cy="51752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1400" b="0" i="0">
                <a:latin typeface="Arial Rounded MT Bold" pitchFamily="34" charset="0"/>
              </a:rPr>
              <a:t>The U.S Air Force has deemed 3 : 1 contrast as the minimum acceptable level for proper human interface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a:xfrm>
            <a:off x="330200" y="0"/>
            <a:ext cx="7848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600">
                <a:effectLst/>
              </a:rPr>
              <a:t>Two approaches display enhancements</a:t>
            </a:r>
          </a:p>
        </p:txBody>
      </p:sp>
      <p:sp>
        <p:nvSpPr>
          <p:cNvPr id="51203" name="Text Box 3"/>
          <p:cNvSpPr txBox="1">
            <a:spLocks noChangeArrowheads="1"/>
          </p:cNvSpPr>
          <p:nvPr/>
        </p:nvSpPr>
        <p:spPr bwMode="auto">
          <a:xfrm>
            <a:off x="1041400" y="1485900"/>
            <a:ext cx="7239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spcBef>
                <a:spcPct val="0"/>
              </a:spcBef>
              <a:buClrTx/>
              <a:buSzTx/>
              <a:buFontTx/>
              <a:buNone/>
            </a:pPr>
            <a:r>
              <a:rPr lang="en-US" altLang="en-US" sz="2000" b="0" i="0">
                <a:latin typeface="Arial" charset="0"/>
                <a:cs typeface="Times New Roman" pitchFamily="18" charset="0"/>
              </a:rPr>
              <a:t>Display enhancement has two approaches: Brightness and Contrast.  Outdoor LCD displays require both in order to make them readable in high ambient light. </a:t>
            </a:r>
          </a:p>
        </p:txBody>
      </p:sp>
      <p:sp>
        <p:nvSpPr>
          <p:cNvPr id="51204" name="Text Box 4"/>
          <p:cNvSpPr txBox="1">
            <a:spLocks noChangeArrowheads="1"/>
          </p:cNvSpPr>
          <p:nvPr/>
        </p:nvSpPr>
        <p:spPr bwMode="auto">
          <a:xfrm>
            <a:off x="1568450" y="2670175"/>
            <a:ext cx="609600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0513" indent="-290513"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spcBef>
                <a:spcPct val="0"/>
              </a:spcBef>
              <a:buClrTx/>
              <a:buSzTx/>
              <a:buFontTx/>
              <a:buNone/>
            </a:pPr>
            <a:r>
              <a:rPr lang="en-US" altLang="en-US" sz="2400" b="0" i="0">
                <a:latin typeface="Arial" charset="0"/>
                <a:cs typeface="Times New Roman" pitchFamily="18" charset="0"/>
              </a:rPr>
              <a:t>Brightness: Increasing Luminance</a:t>
            </a:r>
          </a:p>
          <a:p>
            <a:pPr eaLnBrk="1" hangingPunct="1">
              <a:spcBef>
                <a:spcPct val="0"/>
              </a:spcBef>
              <a:buClrTx/>
              <a:buSzTx/>
              <a:buFontTx/>
              <a:buChar char="•"/>
            </a:pPr>
            <a:r>
              <a:rPr lang="en-US" altLang="en-US" sz="2400" b="0" i="0">
                <a:latin typeface="Arial" charset="0"/>
                <a:cs typeface="Times New Roman" pitchFamily="18" charset="0"/>
              </a:rPr>
              <a:t>	</a:t>
            </a:r>
            <a:r>
              <a:rPr lang="en-US" altLang="en-US" sz="2000" b="0" i="0">
                <a:latin typeface="Arial" charset="0"/>
                <a:cs typeface="Times New Roman" pitchFamily="18" charset="0"/>
              </a:rPr>
              <a:t>Active- Adding more lights </a:t>
            </a:r>
          </a:p>
          <a:p>
            <a:pPr eaLnBrk="1" hangingPunct="1">
              <a:spcBef>
                <a:spcPct val="0"/>
              </a:spcBef>
              <a:buClrTx/>
              <a:buSzTx/>
              <a:buFontTx/>
              <a:buChar char="•"/>
            </a:pPr>
            <a:r>
              <a:rPr lang="en-US" altLang="en-US" sz="2000" b="0" i="0">
                <a:latin typeface="Arial" charset="0"/>
                <a:cs typeface="Times New Roman" pitchFamily="18" charset="0"/>
              </a:rPr>
              <a:t>	Passive- Collects and focuses the 	available light</a:t>
            </a:r>
          </a:p>
          <a:p>
            <a:pPr eaLnBrk="1" hangingPunct="1">
              <a:spcBef>
                <a:spcPct val="0"/>
              </a:spcBef>
              <a:buClrTx/>
              <a:buSzTx/>
              <a:buFontTx/>
              <a:buNone/>
            </a:pPr>
            <a:r>
              <a:rPr lang="en-US" altLang="en-US" sz="2400" b="0" i="0">
                <a:latin typeface="Arial Unicode MS" pitchFamily="34" charset="-128"/>
              </a:rPr>
              <a:t>Contrast: Removing reflective loss</a:t>
            </a:r>
          </a:p>
          <a:p>
            <a:pPr eaLnBrk="1" hangingPunct="1">
              <a:spcBef>
                <a:spcPct val="0"/>
              </a:spcBef>
              <a:buClrTx/>
              <a:buSzTx/>
              <a:buFontTx/>
              <a:buChar char="•"/>
            </a:pPr>
            <a:r>
              <a:rPr lang="en-US" altLang="en-US" sz="2400" b="0" i="0">
                <a:latin typeface="Arial Unicode MS" pitchFamily="34" charset="-128"/>
              </a:rPr>
              <a:t>	</a:t>
            </a:r>
            <a:r>
              <a:rPr lang="en-US" altLang="en-US" sz="2000" b="0" i="0">
                <a:latin typeface="Arial Unicode MS" pitchFamily="34" charset="-128"/>
              </a:rPr>
              <a:t>Direct Bonding AR glass</a:t>
            </a:r>
          </a:p>
          <a:p>
            <a:pPr eaLnBrk="1" hangingPunct="1">
              <a:spcBef>
                <a:spcPct val="0"/>
              </a:spcBef>
              <a:buClrTx/>
              <a:buSzTx/>
              <a:buFontTx/>
              <a:buChar char="•"/>
            </a:pPr>
            <a:r>
              <a:rPr lang="en-US" altLang="en-US" sz="2000" b="0" i="0">
                <a:latin typeface="Arial Unicode MS" pitchFamily="34" charset="-128"/>
              </a:rPr>
              <a:t> 	Air gap AR film and windows</a:t>
            </a:r>
          </a:p>
          <a:p>
            <a:pPr eaLnBrk="1" hangingPunct="1">
              <a:spcBef>
                <a:spcPct val="0"/>
              </a:spcBef>
              <a:buClrTx/>
              <a:buSzTx/>
              <a:buFontTx/>
              <a:buNone/>
            </a:pPr>
            <a:endParaRPr lang="en-US" altLang="en-US" sz="2400" b="0" i="0">
              <a:latin typeface="Arial Unicode MS" pitchFamily="34" charset="-128"/>
              <a:cs typeface="Times New Roman" pitchFamily="18" charset="0"/>
            </a:endParaRPr>
          </a:p>
          <a:p>
            <a:pPr eaLnBrk="1" hangingPunct="1">
              <a:spcBef>
                <a:spcPct val="0"/>
              </a:spcBef>
              <a:buClrTx/>
              <a:buSzTx/>
              <a:buFontTx/>
              <a:buNone/>
            </a:pPr>
            <a:r>
              <a:rPr lang="en-US" altLang="en-US" sz="2400" b="0" i="0">
                <a:latin typeface="Arial Unicode MS" pitchFamily="34" charset="-128"/>
                <a:cs typeface="Times New Roman" pitchFamily="18" charset="0"/>
              </a:rPr>
              <a:t>For outdoor viewability, one must increase both!</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a:xfrm>
            <a:off x="334963" y="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a:effectLst/>
              </a:rPr>
              <a:t>Active </a:t>
            </a:r>
            <a:r>
              <a:rPr lang="en-US" altLang="en-US" sz="3600">
                <a:effectLst/>
              </a:rPr>
              <a:t>Brightness</a:t>
            </a:r>
            <a:r>
              <a:rPr lang="en-US" altLang="en-US" sz="4000">
                <a:effectLst/>
              </a:rPr>
              <a:t> Enhancement</a:t>
            </a:r>
          </a:p>
        </p:txBody>
      </p:sp>
      <p:sp>
        <p:nvSpPr>
          <p:cNvPr id="52227" name="Text Box 3"/>
          <p:cNvSpPr txBox="1">
            <a:spLocks noChangeArrowheads="1"/>
          </p:cNvSpPr>
          <p:nvPr/>
        </p:nvSpPr>
        <p:spPr bwMode="auto">
          <a:xfrm>
            <a:off x="515938" y="1489075"/>
            <a:ext cx="2370137" cy="396875"/>
          </a:xfrm>
          <a:prstGeom prst="rect">
            <a:avLst/>
          </a:prstGeom>
          <a:noFill/>
          <a:ln>
            <a:noFill/>
          </a:ln>
          <a:effectLst/>
          <a:extLst>
            <a:ext uri="{909E8E84-426E-40DD-AFC4-6F175D3DCCD1}">
              <a14:hiddenFill xmlns:a14="http://schemas.microsoft.com/office/drawing/2010/main">
                <a:solidFill>
                  <a:srgbClr val="5F5F5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2000" b="0" i="0">
                <a:latin typeface="Arial Rounded MT Bold" pitchFamily="34" charset="0"/>
              </a:rPr>
              <a:t>LED Rails</a:t>
            </a:r>
          </a:p>
        </p:txBody>
      </p:sp>
      <p:sp>
        <p:nvSpPr>
          <p:cNvPr id="52228" name="Text Box 4"/>
          <p:cNvSpPr txBox="1">
            <a:spLocks noChangeArrowheads="1"/>
          </p:cNvSpPr>
          <p:nvPr/>
        </p:nvSpPr>
        <p:spPr bwMode="auto">
          <a:xfrm>
            <a:off x="3035300" y="1489075"/>
            <a:ext cx="2381250" cy="7016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2000" b="0" i="0">
                <a:latin typeface="Arial Rounded MT Bold" pitchFamily="34" charset="0"/>
              </a:rPr>
              <a:t>Dual edge-lit CCFL</a:t>
            </a:r>
          </a:p>
        </p:txBody>
      </p:sp>
      <p:sp>
        <p:nvSpPr>
          <p:cNvPr id="52229" name="Text Box 5"/>
          <p:cNvSpPr txBox="1">
            <a:spLocks noChangeArrowheads="1"/>
          </p:cNvSpPr>
          <p:nvPr/>
        </p:nvSpPr>
        <p:spPr bwMode="auto">
          <a:xfrm>
            <a:off x="5434013" y="1489075"/>
            <a:ext cx="2798762" cy="396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2000" b="0" i="0">
                <a:latin typeface="Arial Rounded MT Bold" pitchFamily="34" charset="0"/>
              </a:rPr>
              <a:t>Multiple rear-lit CCFL</a:t>
            </a:r>
          </a:p>
        </p:txBody>
      </p:sp>
      <p:grpSp>
        <p:nvGrpSpPr>
          <p:cNvPr id="52230" name="Group 6"/>
          <p:cNvGrpSpPr>
            <a:grpSpLocks/>
          </p:cNvGrpSpPr>
          <p:nvPr/>
        </p:nvGrpSpPr>
        <p:grpSpPr bwMode="auto">
          <a:xfrm>
            <a:off x="963613" y="2366963"/>
            <a:ext cx="1992312" cy="3935412"/>
            <a:chOff x="607" y="1491"/>
            <a:chExt cx="1255" cy="2479"/>
          </a:xfrm>
        </p:grpSpPr>
        <p:sp>
          <p:nvSpPr>
            <p:cNvPr id="52318" name="Freeform 7"/>
            <p:cNvSpPr>
              <a:spLocks/>
            </p:cNvSpPr>
            <p:nvPr/>
          </p:nvSpPr>
          <p:spPr bwMode="auto">
            <a:xfrm>
              <a:off x="609" y="1547"/>
              <a:ext cx="734" cy="483"/>
            </a:xfrm>
            <a:custGeom>
              <a:avLst/>
              <a:gdLst>
                <a:gd name="T0" fmla="*/ 2 w 734"/>
                <a:gd name="T1" fmla="*/ 120 h 483"/>
                <a:gd name="T2" fmla="*/ 0 w 734"/>
                <a:gd name="T3" fmla="*/ 0 h 483"/>
                <a:gd name="T4" fmla="*/ 734 w 734"/>
                <a:gd name="T5" fmla="*/ 477 h 483"/>
                <a:gd name="T6" fmla="*/ 600 w 734"/>
                <a:gd name="T7" fmla="*/ 483 h 483"/>
                <a:gd name="T8" fmla="*/ 2 w 734"/>
                <a:gd name="T9" fmla="*/ 120 h 4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4" h="483">
                  <a:moveTo>
                    <a:pt x="2" y="120"/>
                  </a:moveTo>
                  <a:lnTo>
                    <a:pt x="0" y="0"/>
                  </a:lnTo>
                  <a:lnTo>
                    <a:pt x="734" y="477"/>
                  </a:lnTo>
                  <a:lnTo>
                    <a:pt x="600" y="483"/>
                  </a:lnTo>
                  <a:lnTo>
                    <a:pt x="2" y="120"/>
                  </a:lnTo>
                  <a:close/>
                </a:path>
              </a:pathLst>
            </a:custGeom>
            <a:solidFill>
              <a:srgbClr val="FFCC99"/>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2319" name="Group 8"/>
            <p:cNvGrpSpPr>
              <a:grpSpLocks/>
            </p:cNvGrpSpPr>
            <p:nvPr/>
          </p:nvGrpSpPr>
          <p:grpSpPr bwMode="auto">
            <a:xfrm flipV="1">
              <a:off x="607" y="1491"/>
              <a:ext cx="714" cy="440"/>
              <a:chOff x="225" y="3175"/>
              <a:chExt cx="714" cy="440"/>
            </a:xfrm>
          </p:grpSpPr>
          <p:sp>
            <p:nvSpPr>
              <p:cNvPr id="52336" name="Freeform 9"/>
              <p:cNvSpPr>
                <a:spLocks/>
              </p:cNvSpPr>
              <p:nvPr/>
            </p:nvSpPr>
            <p:spPr bwMode="auto">
              <a:xfrm>
                <a:off x="305" y="3499"/>
                <a:ext cx="95" cy="53"/>
              </a:xfrm>
              <a:custGeom>
                <a:avLst/>
                <a:gdLst>
                  <a:gd name="T0" fmla="*/ 0 w 95"/>
                  <a:gd name="T1" fmla="*/ 27 h 53"/>
                  <a:gd name="T2" fmla="*/ 54 w 95"/>
                  <a:gd name="T3" fmla="*/ 53 h 53"/>
                  <a:gd name="T4" fmla="*/ 95 w 95"/>
                  <a:gd name="T5" fmla="*/ 23 h 53"/>
                  <a:gd name="T6" fmla="*/ 43 w 95"/>
                  <a:gd name="T7" fmla="*/ 0 h 53"/>
                  <a:gd name="T8" fmla="*/ 0 w 95"/>
                  <a:gd name="T9" fmla="*/ 27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53">
                    <a:moveTo>
                      <a:pt x="0" y="27"/>
                    </a:moveTo>
                    <a:lnTo>
                      <a:pt x="54" y="53"/>
                    </a:lnTo>
                    <a:lnTo>
                      <a:pt x="95" y="23"/>
                    </a:lnTo>
                    <a:lnTo>
                      <a:pt x="43" y="0"/>
                    </a:lnTo>
                    <a:lnTo>
                      <a:pt x="0" y="27"/>
                    </a:lnTo>
                    <a:close/>
                  </a:path>
                </a:pathLst>
              </a:custGeom>
              <a:solidFill>
                <a:srgbClr val="FFFF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37" name="Line 10"/>
              <p:cNvSpPr>
                <a:spLocks noChangeShapeType="1"/>
              </p:cNvSpPr>
              <p:nvPr/>
            </p:nvSpPr>
            <p:spPr bwMode="auto">
              <a:xfrm flipV="1">
                <a:off x="225" y="3459"/>
                <a:ext cx="146" cy="10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38" name="Line 11"/>
              <p:cNvSpPr>
                <a:spLocks noChangeShapeType="1"/>
              </p:cNvSpPr>
              <p:nvPr/>
            </p:nvSpPr>
            <p:spPr bwMode="auto">
              <a:xfrm>
                <a:off x="225" y="3559"/>
                <a:ext cx="111" cy="5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39" name="Line 12"/>
              <p:cNvSpPr>
                <a:spLocks noChangeShapeType="1"/>
              </p:cNvSpPr>
              <p:nvPr/>
            </p:nvSpPr>
            <p:spPr bwMode="auto">
              <a:xfrm flipV="1">
                <a:off x="332" y="3475"/>
                <a:ext cx="0" cy="1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40" name="Line 13"/>
              <p:cNvSpPr>
                <a:spLocks noChangeShapeType="1"/>
              </p:cNvSpPr>
              <p:nvPr/>
            </p:nvSpPr>
            <p:spPr bwMode="auto">
              <a:xfrm flipV="1">
                <a:off x="329" y="3358"/>
                <a:ext cx="356" cy="25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41" name="Freeform 14"/>
              <p:cNvSpPr>
                <a:spLocks/>
              </p:cNvSpPr>
              <p:nvPr/>
            </p:nvSpPr>
            <p:spPr bwMode="auto">
              <a:xfrm>
                <a:off x="248" y="3538"/>
                <a:ext cx="95" cy="53"/>
              </a:xfrm>
              <a:custGeom>
                <a:avLst/>
                <a:gdLst>
                  <a:gd name="T0" fmla="*/ 0 w 95"/>
                  <a:gd name="T1" fmla="*/ 27 h 53"/>
                  <a:gd name="T2" fmla="*/ 54 w 95"/>
                  <a:gd name="T3" fmla="*/ 53 h 53"/>
                  <a:gd name="T4" fmla="*/ 95 w 95"/>
                  <a:gd name="T5" fmla="*/ 23 h 53"/>
                  <a:gd name="T6" fmla="*/ 43 w 95"/>
                  <a:gd name="T7" fmla="*/ 0 h 53"/>
                  <a:gd name="T8" fmla="*/ 0 w 95"/>
                  <a:gd name="T9" fmla="*/ 27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53">
                    <a:moveTo>
                      <a:pt x="0" y="27"/>
                    </a:moveTo>
                    <a:lnTo>
                      <a:pt x="54" y="53"/>
                    </a:lnTo>
                    <a:lnTo>
                      <a:pt x="95" y="23"/>
                    </a:lnTo>
                    <a:lnTo>
                      <a:pt x="43" y="0"/>
                    </a:lnTo>
                    <a:lnTo>
                      <a:pt x="0" y="27"/>
                    </a:lnTo>
                    <a:close/>
                  </a:path>
                </a:pathLst>
              </a:custGeom>
              <a:solidFill>
                <a:srgbClr val="FFFF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42" name="Line 15"/>
              <p:cNvSpPr>
                <a:spLocks noChangeShapeType="1"/>
              </p:cNvSpPr>
              <p:nvPr/>
            </p:nvSpPr>
            <p:spPr bwMode="auto">
              <a:xfrm flipV="1">
                <a:off x="331" y="3205"/>
                <a:ext cx="439" cy="2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43" name="Freeform 16"/>
              <p:cNvSpPr>
                <a:spLocks/>
              </p:cNvSpPr>
              <p:nvPr/>
            </p:nvSpPr>
            <p:spPr bwMode="auto">
              <a:xfrm flipV="1">
                <a:off x="331" y="3175"/>
                <a:ext cx="608" cy="437"/>
              </a:xfrm>
              <a:custGeom>
                <a:avLst/>
                <a:gdLst>
                  <a:gd name="T0" fmla="*/ 0 w 606"/>
                  <a:gd name="T1" fmla="*/ 140 h 435"/>
                  <a:gd name="T2" fmla="*/ 2 w 606"/>
                  <a:gd name="T3" fmla="*/ 0 h 435"/>
                  <a:gd name="T4" fmla="*/ 620 w 606"/>
                  <a:gd name="T5" fmla="*/ 449 h 435"/>
                  <a:gd name="T6" fmla="*/ 502 w 606"/>
                  <a:gd name="T7" fmla="*/ 449 h 435"/>
                  <a:gd name="T8" fmla="*/ 0 w 606"/>
                  <a:gd name="T9" fmla="*/ 140 h 4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6" h="435">
                    <a:moveTo>
                      <a:pt x="0" y="133"/>
                    </a:moveTo>
                    <a:lnTo>
                      <a:pt x="2" y="0"/>
                    </a:lnTo>
                    <a:lnTo>
                      <a:pt x="606" y="435"/>
                    </a:lnTo>
                    <a:lnTo>
                      <a:pt x="488" y="435"/>
                    </a:lnTo>
                    <a:lnTo>
                      <a:pt x="0" y="133"/>
                    </a:ln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320" name="Freeform 17"/>
            <p:cNvSpPr>
              <a:spLocks/>
            </p:cNvSpPr>
            <p:nvPr/>
          </p:nvSpPr>
          <p:spPr bwMode="auto">
            <a:xfrm flipV="1">
              <a:off x="630" y="3328"/>
              <a:ext cx="734" cy="483"/>
            </a:xfrm>
            <a:custGeom>
              <a:avLst/>
              <a:gdLst>
                <a:gd name="T0" fmla="*/ 2 w 734"/>
                <a:gd name="T1" fmla="*/ 120 h 483"/>
                <a:gd name="T2" fmla="*/ 0 w 734"/>
                <a:gd name="T3" fmla="*/ 0 h 483"/>
                <a:gd name="T4" fmla="*/ 734 w 734"/>
                <a:gd name="T5" fmla="*/ 477 h 483"/>
                <a:gd name="T6" fmla="*/ 600 w 734"/>
                <a:gd name="T7" fmla="*/ 483 h 483"/>
                <a:gd name="T8" fmla="*/ 2 w 734"/>
                <a:gd name="T9" fmla="*/ 120 h 4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4" h="483">
                  <a:moveTo>
                    <a:pt x="2" y="120"/>
                  </a:moveTo>
                  <a:lnTo>
                    <a:pt x="0" y="0"/>
                  </a:lnTo>
                  <a:lnTo>
                    <a:pt x="734" y="477"/>
                  </a:lnTo>
                  <a:lnTo>
                    <a:pt x="600" y="483"/>
                  </a:lnTo>
                  <a:lnTo>
                    <a:pt x="2" y="120"/>
                  </a:lnTo>
                  <a:close/>
                </a:path>
              </a:pathLst>
            </a:custGeom>
            <a:solidFill>
              <a:srgbClr val="FFCC99"/>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2321" name="Group 18"/>
            <p:cNvGrpSpPr>
              <a:grpSpLocks/>
            </p:cNvGrpSpPr>
            <p:nvPr/>
          </p:nvGrpSpPr>
          <p:grpSpPr bwMode="auto">
            <a:xfrm>
              <a:off x="632" y="3424"/>
              <a:ext cx="714" cy="440"/>
              <a:chOff x="225" y="3175"/>
              <a:chExt cx="714" cy="440"/>
            </a:xfrm>
          </p:grpSpPr>
          <p:sp>
            <p:nvSpPr>
              <p:cNvPr id="52328" name="Freeform 19"/>
              <p:cNvSpPr>
                <a:spLocks/>
              </p:cNvSpPr>
              <p:nvPr/>
            </p:nvSpPr>
            <p:spPr bwMode="auto">
              <a:xfrm>
                <a:off x="305" y="3499"/>
                <a:ext cx="95" cy="53"/>
              </a:xfrm>
              <a:custGeom>
                <a:avLst/>
                <a:gdLst>
                  <a:gd name="T0" fmla="*/ 0 w 95"/>
                  <a:gd name="T1" fmla="*/ 27 h 53"/>
                  <a:gd name="T2" fmla="*/ 54 w 95"/>
                  <a:gd name="T3" fmla="*/ 53 h 53"/>
                  <a:gd name="T4" fmla="*/ 95 w 95"/>
                  <a:gd name="T5" fmla="*/ 23 h 53"/>
                  <a:gd name="T6" fmla="*/ 43 w 95"/>
                  <a:gd name="T7" fmla="*/ 0 h 53"/>
                  <a:gd name="T8" fmla="*/ 0 w 95"/>
                  <a:gd name="T9" fmla="*/ 27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53">
                    <a:moveTo>
                      <a:pt x="0" y="27"/>
                    </a:moveTo>
                    <a:lnTo>
                      <a:pt x="54" y="53"/>
                    </a:lnTo>
                    <a:lnTo>
                      <a:pt x="95" y="23"/>
                    </a:lnTo>
                    <a:lnTo>
                      <a:pt x="43" y="0"/>
                    </a:lnTo>
                    <a:lnTo>
                      <a:pt x="0" y="27"/>
                    </a:lnTo>
                    <a:close/>
                  </a:path>
                </a:pathLst>
              </a:custGeom>
              <a:solidFill>
                <a:srgbClr val="FFFF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29" name="Line 20"/>
              <p:cNvSpPr>
                <a:spLocks noChangeShapeType="1"/>
              </p:cNvSpPr>
              <p:nvPr/>
            </p:nvSpPr>
            <p:spPr bwMode="auto">
              <a:xfrm flipV="1">
                <a:off x="225" y="3459"/>
                <a:ext cx="146" cy="10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30" name="Line 21"/>
              <p:cNvSpPr>
                <a:spLocks noChangeShapeType="1"/>
              </p:cNvSpPr>
              <p:nvPr/>
            </p:nvSpPr>
            <p:spPr bwMode="auto">
              <a:xfrm>
                <a:off x="225" y="3559"/>
                <a:ext cx="111" cy="5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31" name="Line 22"/>
              <p:cNvSpPr>
                <a:spLocks noChangeShapeType="1"/>
              </p:cNvSpPr>
              <p:nvPr/>
            </p:nvSpPr>
            <p:spPr bwMode="auto">
              <a:xfrm flipV="1">
                <a:off x="332" y="3475"/>
                <a:ext cx="0" cy="1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32" name="Line 23"/>
              <p:cNvSpPr>
                <a:spLocks noChangeShapeType="1"/>
              </p:cNvSpPr>
              <p:nvPr/>
            </p:nvSpPr>
            <p:spPr bwMode="auto">
              <a:xfrm flipV="1">
                <a:off x="329" y="3358"/>
                <a:ext cx="356" cy="25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33" name="Freeform 24"/>
              <p:cNvSpPr>
                <a:spLocks/>
              </p:cNvSpPr>
              <p:nvPr/>
            </p:nvSpPr>
            <p:spPr bwMode="auto">
              <a:xfrm>
                <a:off x="248" y="3538"/>
                <a:ext cx="95" cy="53"/>
              </a:xfrm>
              <a:custGeom>
                <a:avLst/>
                <a:gdLst>
                  <a:gd name="T0" fmla="*/ 0 w 95"/>
                  <a:gd name="T1" fmla="*/ 27 h 53"/>
                  <a:gd name="T2" fmla="*/ 54 w 95"/>
                  <a:gd name="T3" fmla="*/ 53 h 53"/>
                  <a:gd name="T4" fmla="*/ 95 w 95"/>
                  <a:gd name="T5" fmla="*/ 23 h 53"/>
                  <a:gd name="T6" fmla="*/ 43 w 95"/>
                  <a:gd name="T7" fmla="*/ 0 h 53"/>
                  <a:gd name="T8" fmla="*/ 0 w 95"/>
                  <a:gd name="T9" fmla="*/ 27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53">
                    <a:moveTo>
                      <a:pt x="0" y="27"/>
                    </a:moveTo>
                    <a:lnTo>
                      <a:pt x="54" y="53"/>
                    </a:lnTo>
                    <a:lnTo>
                      <a:pt x="95" y="23"/>
                    </a:lnTo>
                    <a:lnTo>
                      <a:pt x="43" y="0"/>
                    </a:lnTo>
                    <a:lnTo>
                      <a:pt x="0" y="27"/>
                    </a:lnTo>
                    <a:close/>
                  </a:path>
                </a:pathLst>
              </a:custGeom>
              <a:solidFill>
                <a:srgbClr val="FFFF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34" name="Line 25"/>
              <p:cNvSpPr>
                <a:spLocks noChangeShapeType="1"/>
              </p:cNvSpPr>
              <p:nvPr/>
            </p:nvSpPr>
            <p:spPr bwMode="auto">
              <a:xfrm flipV="1">
                <a:off x="331" y="3205"/>
                <a:ext cx="439" cy="2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35" name="Freeform 26"/>
              <p:cNvSpPr>
                <a:spLocks/>
              </p:cNvSpPr>
              <p:nvPr/>
            </p:nvSpPr>
            <p:spPr bwMode="auto">
              <a:xfrm flipV="1">
                <a:off x="331" y="3175"/>
                <a:ext cx="608" cy="437"/>
              </a:xfrm>
              <a:custGeom>
                <a:avLst/>
                <a:gdLst>
                  <a:gd name="T0" fmla="*/ 0 w 606"/>
                  <a:gd name="T1" fmla="*/ 140 h 435"/>
                  <a:gd name="T2" fmla="*/ 2 w 606"/>
                  <a:gd name="T3" fmla="*/ 0 h 435"/>
                  <a:gd name="T4" fmla="*/ 620 w 606"/>
                  <a:gd name="T5" fmla="*/ 449 h 435"/>
                  <a:gd name="T6" fmla="*/ 502 w 606"/>
                  <a:gd name="T7" fmla="*/ 449 h 435"/>
                  <a:gd name="T8" fmla="*/ 0 w 606"/>
                  <a:gd name="T9" fmla="*/ 140 h 4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6" h="435">
                    <a:moveTo>
                      <a:pt x="0" y="133"/>
                    </a:moveTo>
                    <a:lnTo>
                      <a:pt x="2" y="0"/>
                    </a:lnTo>
                    <a:lnTo>
                      <a:pt x="606" y="435"/>
                    </a:lnTo>
                    <a:lnTo>
                      <a:pt x="488" y="435"/>
                    </a:lnTo>
                    <a:lnTo>
                      <a:pt x="0" y="133"/>
                    </a:lnTo>
                    <a:close/>
                  </a:path>
                </a:pathLst>
              </a:custGeom>
              <a:solidFill>
                <a:srgbClr val="FFFFCC"/>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322" name="Group 27"/>
            <p:cNvGrpSpPr>
              <a:grpSpLocks/>
            </p:cNvGrpSpPr>
            <p:nvPr/>
          </p:nvGrpSpPr>
          <p:grpSpPr bwMode="auto">
            <a:xfrm>
              <a:off x="906" y="1586"/>
              <a:ext cx="956" cy="2384"/>
              <a:chOff x="1163" y="1171"/>
              <a:chExt cx="1029" cy="2745"/>
            </a:xfrm>
          </p:grpSpPr>
          <p:graphicFrame>
            <p:nvGraphicFramePr>
              <p:cNvPr id="52323" name="Object 28"/>
              <p:cNvGraphicFramePr>
                <a:graphicFrameLocks/>
              </p:cNvGraphicFramePr>
              <p:nvPr/>
            </p:nvGraphicFramePr>
            <p:xfrm>
              <a:off x="1372" y="2072"/>
              <a:ext cx="355" cy="878"/>
            </p:xfrm>
            <a:graphic>
              <a:graphicData uri="http://schemas.openxmlformats.org/presentationml/2006/ole">
                <mc:AlternateContent xmlns:mc="http://schemas.openxmlformats.org/markup-compatibility/2006">
                  <mc:Choice xmlns:v="urn:schemas-microsoft-com:vml" Requires="v">
                    <p:oleObj name="Clip" r:id="rId2" imgW="2031574" imgH="3657305" progId="MS_ClipArt_Gallery.5">
                      <p:embed/>
                    </p:oleObj>
                  </mc:Choice>
                  <mc:Fallback>
                    <p:oleObj name="Clip" r:id="rId2" imgW="2031574" imgH="3657305" progId="MS_ClipArt_Gallery.5">
                      <p:embed/>
                      <p:pic>
                        <p:nvPicPr>
                          <p:cNvPr id="0" name="Object 2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2" y="2072"/>
                            <a:ext cx="355" cy="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324" name="Freeform 29"/>
              <p:cNvSpPr>
                <a:spLocks/>
              </p:cNvSpPr>
              <p:nvPr/>
            </p:nvSpPr>
            <p:spPr bwMode="auto">
              <a:xfrm>
                <a:off x="1327" y="1171"/>
                <a:ext cx="865" cy="2745"/>
              </a:xfrm>
              <a:custGeom>
                <a:avLst/>
                <a:gdLst>
                  <a:gd name="T0" fmla="*/ 0 w 1256"/>
                  <a:gd name="T1" fmla="*/ 0 h 2904"/>
                  <a:gd name="T2" fmla="*/ 92 w 1256"/>
                  <a:gd name="T3" fmla="*/ 511 h 2904"/>
                  <a:gd name="T4" fmla="*/ 92 w 1256"/>
                  <a:gd name="T5" fmla="*/ 1374 h 2904"/>
                  <a:gd name="T6" fmla="*/ 0 w 1256"/>
                  <a:gd name="T7" fmla="*/ 1958 h 2904"/>
                  <a:gd name="T8" fmla="*/ 0 w 1256"/>
                  <a:gd name="T9" fmla="*/ 0 h 29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6" h="2904">
                    <a:moveTo>
                      <a:pt x="0" y="0"/>
                    </a:moveTo>
                    <a:lnTo>
                      <a:pt x="1255" y="758"/>
                    </a:lnTo>
                    <a:lnTo>
                      <a:pt x="1255" y="2039"/>
                    </a:lnTo>
                    <a:lnTo>
                      <a:pt x="0" y="2903"/>
                    </a:lnTo>
                    <a:lnTo>
                      <a:pt x="0" y="0"/>
                    </a:lnTo>
                  </a:path>
                </a:pathLst>
              </a:custGeom>
              <a:solidFill>
                <a:srgbClr val="969696"/>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25" name="Freeform 30"/>
              <p:cNvSpPr>
                <a:spLocks/>
              </p:cNvSpPr>
              <p:nvPr/>
            </p:nvSpPr>
            <p:spPr bwMode="auto">
              <a:xfrm>
                <a:off x="1372" y="1323"/>
                <a:ext cx="798" cy="2462"/>
              </a:xfrm>
              <a:custGeom>
                <a:avLst/>
                <a:gdLst>
                  <a:gd name="T0" fmla="*/ 0 w 1158"/>
                  <a:gd name="T1" fmla="*/ 0 h 2604"/>
                  <a:gd name="T2" fmla="*/ 85 w 1158"/>
                  <a:gd name="T3" fmla="*/ 459 h 2604"/>
                  <a:gd name="T4" fmla="*/ 85 w 1158"/>
                  <a:gd name="T5" fmla="*/ 1220 h 2604"/>
                  <a:gd name="T6" fmla="*/ 0 w 1158"/>
                  <a:gd name="T7" fmla="*/ 1759 h 2604"/>
                  <a:gd name="T8" fmla="*/ 0 w 1158"/>
                  <a:gd name="T9" fmla="*/ 0 h 26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8" h="2604">
                    <a:moveTo>
                      <a:pt x="0" y="0"/>
                    </a:moveTo>
                    <a:lnTo>
                      <a:pt x="1157" y="679"/>
                    </a:lnTo>
                    <a:lnTo>
                      <a:pt x="1157" y="1805"/>
                    </a:lnTo>
                    <a:lnTo>
                      <a:pt x="0" y="2603"/>
                    </a:lnTo>
                    <a:lnTo>
                      <a:pt x="0" y="0"/>
                    </a:lnTo>
                  </a:path>
                </a:pathLst>
              </a:custGeom>
              <a:solidFill>
                <a:srgbClr val="5F5F5F"/>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26" name="Freeform 31"/>
              <p:cNvSpPr>
                <a:spLocks/>
              </p:cNvSpPr>
              <p:nvPr/>
            </p:nvSpPr>
            <p:spPr bwMode="auto">
              <a:xfrm>
                <a:off x="1415" y="1426"/>
                <a:ext cx="724" cy="2248"/>
              </a:xfrm>
              <a:custGeom>
                <a:avLst/>
                <a:gdLst>
                  <a:gd name="T0" fmla="*/ 0 w 1052"/>
                  <a:gd name="T1" fmla="*/ 0 h 2379"/>
                  <a:gd name="T2" fmla="*/ 76 w 1052"/>
                  <a:gd name="T3" fmla="*/ 418 h 2379"/>
                  <a:gd name="T4" fmla="*/ 76 w 1052"/>
                  <a:gd name="T5" fmla="*/ 1124 h 2379"/>
                  <a:gd name="T6" fmla="*/ 0 w 1052"/>
                  <a:gd name="T7" fmla="*/ 1600 h 2379"/>
                  <a:gd name="T8" fmla="*/ 0 w 1052"/>
                  <a:gd name="T9" fmla="*/ 0 h 23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2" h="2379">
                    <a:moveTo>
                      <a:pt x="0" y="0"/>
                    </a:moveTo>
                    <a:lnTo>
                      <a:pt x="1051" y="621"/>
                    </a:lnTo>
                    <a:lnTo>
                      <a:pt x="1051" y="1671"/>
                    </a:lnTo>
                    <a:lnTo>
                      <a:pt x="0" y="2378"/>
                    </a:lnTo>
                    <a:lnTo>
                      <a:pt x="0" y="0"/>
                    </a:lnTo>
                  </a:path>
                </a:pathLst>
              </a:custGeom>
              <a:solidFill>
                <a:schemeClr val="bg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327" name="Freeform 32"/>
              <p:cNvSpPr>
                <a:spLocks/>
              </p:cNvSpPr>
              <p:nvPr/>
            </p:nvSpPr>
            <p:spPr bwMode="auto">
              <a:xfrm>
                <a:off x="1163" y="1171"/>
                <a:ext cx="160" cy="2743"/>
              </a:xfrm>
              <a:custGeom>
                <a:avLst/>
                <a:gdLst>
                  <a:gd name="T0" fmla="*/ 17 w 232"/>
                  <a:gd name="T1" fmla="*/ 0 h 2902"/>
                  <a:gd name="T2" fmla="*/ 0 w 232"/>
                  <a:gd name="T3" fmla="*/ 31 h 2902"/>
                  <a:gd name="T4" fmla="*/ 0 w 232"/>
                  <a:gd name="T5" fmla="*/ 111 h 2902"/>
                  <a:gd name="T6" fmla="*/ 5 w 232"/>
                  <a:gd name="T7" fmla="*/ 102 h 2902"/>
                  <a:gd name="T8" fmla="*/ 5 w 232"/>
                  <a:gd name="T9" fmla="*/ 1810 h 2902"/>
                  <a:gd name="T10" fmla="*/ 0 w 232"/>
                  <a:gd name="T11" fmla="*/ 1800 h 2902"/>
                  <a:gd name="T12" fmla="*/ 0 w 232"/>
                  <a:gd name="T13" fmla="*/ 1894 h 2902"/>
                  <a:gd name="T14" fmla="*/ 17 w 232"/>
                  <a:gd name="T15" fmla="*/ 1956 h 2902"/>
                  <a:gd name="T16" fmla="*/ 17 w 232"/>
                  <a:gd name="T17" fmla="*/ 1534 h 2902"/>
                  <a:gd name="T18" fmla="*/ 17 w 232"/>
                  <a:gd name="T19" fmla="*/ 0 h 29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2" h="2902">
                    <a:moveTo>
                      <a:pt x="231" y="0"/>
                    </a:moveTo>
                    <a:lnTo>
                      <a:pt x="0" y="45"/>
                    </a:lnTo>
                    <a:lnTo>
                      <a:pt x="0" y="165"/>
                    </a:lnTo>
                    <a:lnTo>
                      <a:pt x="67" y="151"/>
                    </a:lnTo>
                    <a:lnTo>
                      <a:pt x="66" y="2684"/>
                    </a:lnTo>
                    <a:lnTo>
                      <a:pt x="0" y="2669"/>
                    </a:lnTo>
                    <a:lnTo>
                      <a:pt x="0" y="2811"/>
                    </a:lnTo>
                    <a:lnTo>
                      <a:pt x="231" y="2901"/>
                    </a:lnTo>
                    <a:lnTo>
                      <a:pt x="231" y="2276"/>
                    </a:lnTo>
                    <a:lnTo>
                      <a:pt x="231" y="0"/>
                    </a:lnTo>
                  </a:path>
                </a:pathLst>
              </a:custGeom>
              <a:solidFill>
                <a:srgbClr val="CBCBCB"/>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52231" name="Group 33"/>
          <p:cNvGrpSpPr>
            <a:grpSpLocks/>
          </p:cNvGrpSpPr>
          <p:nvPr/>
        </p:nvGrpSpPr>
        <p:grpSpPr bwMode="auto">
          <a:xfrm>
            <a:off x="3016250" y="2359025"/>
            <a:ext cx="2646363" cy="3784600"/>
            <a:chOff x="1771" y="1394"/>
            <a:chExt cx="1667" cy="2384"/>
          </a:xfrm>
        </p:grpSpPr>
        <p:grpSp>
          <p:nvGrpSpPr>
            <p:cNvPr id="52287" name="Group 34"/>
            <p:cNvGrpSpPr>
              <a:grpSpLocks/>
            </p:cNvGrpSpPr>
            <p:nvPr/>
          </p:nvGrpSpPr>
          <p:grpSpPr bwMode="auto">
            <a:xfrm rot="-2495772">
              <a:off x="1845" y="3270"/>
              <a:ext cx="1445" cy="108"/>
              <a:chOff x="1199" y="916"/>
              <a:chExt cx="1852" cy="110"/>
            </a:xfrm>
          </p:grpSpPr>
          <p:sp>
            <p:nvSpPr>
              <p:cNvPr id="52313" name="Oval 35"/>
              <p:cNvSpPr>
                <a:spLocks noChangeArrowheads="1"/>
              </p:cNvSpPr>
              <p:nvPr/>
            </p:nvSpPr>
            <p:spPr bwMode="auto">
              <a:xfrm>
                <a:off x="2868" y="917"/>
                <a:ext cx="183" cy="10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314" name="Rectangle 36"/>
              <p:cNvSpPr>
                <a:spLocks noChangeArrowheads="1"/>
              </p:cNvSpPr>
              <p:nvPr/>
            </p:nvSpPr>
            <p:spPr bwMode="auto">
              <a:xfrm>
                <a:off x="1280" y="916"/>
                <a:ext cx="1689" cy="108"/>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315" name="Oval 37"/>
              <p:cNvSpPr>
                <a:spLocks noChangeArrowheads="1"/>
              </p:cNvSpPr>
              <p:nvPr/>
            </p:nvSpPr>
            <p:spPr bwMode="auto">
              <a:xfrm>
                <a:off x="1199" y="916"/>
                <a:ext cx="183" cy="10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316" name="Rectangle 38"/>
              <p:cNvSpPr>
                <a:spLocks noChangeArrowheads="1"/>
              </p:cNvSpPr>
              <p:nvPr/>
            </p:nvSpPr>
            <p:spPr bwMode="auto">
              <a:xfrm>
                <a:off x="1290" y="919"/>
                <a:ext cx="114" cy="102"/>
              </a:xfrm>
              <a:prstGeom prst="rect">
                <a:avLst/>
              </a:prstGeom>
              <a:solidFill>
                <a:srgbClr val="FFFF0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317" name="Rectangle 39"/>
              <p:cNvSpPr>
                <a:spLocks noChangeArrowheads="1"/>
              </p:cNvSpPr>
              <p:nvPr/>
            </p:nvSpPr>
            <p:spPr bwMode="auto">
              <a:xfrm>
                <a:off x="2891" y="921"/>
                <a:ext cx="90" cy="101"/>
              </a:xfrm>
              <a:prstGeom prst="rect">
                <a:avLst/>
              </a:prstGeom>
              <a:solidFill>
                <a:srgbClr val="FFFF0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grpSp>
        <p:grpSp>
          <p:nvGrpSpPr>
            <p:cNvPr id="52288" name="Group 40"/>
            <p:cNvGrpSpPr>
              <a:grpSpLocks/>
            </p:cNvGrpSpPr>
            <p:nvPr/>
          </p:nvGrpSpPr>
          <p:grpSpPr bwMode="auto">
            <a:xfrm rot="-2495772">
              <a:off x="1994" y="3267"/>
              <a:ext cx="1444" cy="107"/>
              <a:chOff x="1199" y="916"/>
              <a:chExt cx="1852" cy="110"/>
            </a:xfrm>
          </p:grpSpPr>
          <p:sp>
            <p:nvSpPr>
              <p:cNvPr id="52308" name="Oval 41"/>
              <p:cNvSpPr>
                <a:spLocks noChangeArrowheads="1"/>
              </p:cNvSpPr>
              <p:nvPr/>
            </p:nvSpPr>
            <p:spPr bwMode="auto">
              <a:xfrm>
                <a:off x="2868" y="917"/>
                <a:ext cx="183" cy="10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309" name="Rectangle 42"/>
              <p:cNvSpPr>
                <a:spLocks noChangeArrowheads="1"/>
              </p:cNvSpPr>
              <p:nvPr/>
            </p:nvSpPr>
            <p:spPr bwMode="auto">
              <a:xfrm>
                <a:off x="1280" y="916"/>
                <a:ext cx="1689" cy="108"/>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310" name="Oval 43"/>
              <p:cNvSpPr>
                <a:spLocks noChangeArrowheads="1"/>
              </p:cNvSpPr>
              <p:nvPr/>
            </p:nvSpPr>
            <p:spPr bwMode="auto">
              <a:xfrm>
                <a:off x="1199" y="916"/>
                <a:ext cx="183" cy="10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311" name="Rectangle 44"/>
              <p:cNvSpPr>
                <a:spLocks noChangeArrowheads="1"/>
              </p:cNvSpPr>
              <p:nvPr/>
            </p:nvSpPr>
            <p:spPr bwMode="auto">
              <a:xfrm>
                <a:off x="1290" y="919"/>
                <a:ext cx="114" cy="102"/>
              </a:xfrm>
              <a:prstGeom prst="rect">
                <a:avLst/>
              </a:prstGeom>
              <a:solidFill>
                <a:srgbClr val="FFFF0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312" name="Rectangle 45"/>
              <p:cNvSpPr>
                <a:spLocks noChangeArrowheads="1"/>
              </p:cNvSpPr>
              <p:nvPr/>
            </p:nvSpPr>
            <p:spPr bwMode="auto">
              <a:xfrm>
                <a:off x="2891" y="921"/>
                <a:ext cx="90" cy="101"/>
              </a:xfrm>
              <a:prstGeom prst="rect">
                <a:avLst/>
              </a:prstGeom>
              <a:solidFill>
                <a:srgbClr val="FFFF0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grpSp>
        <p:grpSp>
          <p:nvGrpSpPr>
            <p:cNvPr id="52289" name="Group 46"/>
            <p:cNvGrpSpPr>
              <a:grpSpLocks/>
            </p:cNvGrpSpPr>
            <p:nvPr/>
          </p:nvGrpSpPr>
          <p:grpSpPr bwMode="auto">
            <a:xfrm>
              <a:off x="1771" y="1755"/>
              <a:ext cx="1601" cy="119"/>
              <a:chOff x="2015" y="1504"/>
              <a:chExt cx="1724" cy="137"/>
            </a:xfrm>
          </p:grpSpPr>
          <p:grpSp>
            <p:nvGrpSpPr>
              <p:cNvPr id="52296" name="Group 47"/>
              <p:cNvGrpSpPr>
                <a:grpSpLocks/>
              </p:cNvGrpSpPr>
              <p:nvPr/>
            </p:nvGrpSpPr>
            <p:grpSpPr bwMode="auto">
              <a:xfrm rot="2046096">
                <a:off x="2015" y="1517"/>
                <a:ext cx="1555" cy="124"/>
                <a:chOff x="1199" y="916"/>
                <a:chExt cx="1852" cy="110"/>
              </a:xfrm>
            </p:grpSpPr>
            <p:sp>
              <p:nvSpPr>
                <p:cNvPr id="52303" name="Oval 48"/>
                <p:cNvSpPr>
                  <a:spLocks noChangeArrowheads="1"/>
                </p:cNvSpPr>
                <p:nvPr/>
              </p:nvSpPr>
              <p:spPr bwMode="auto">
                <a:xfrm>
                  <a:off x="2868" y="917"/>
                  <a:ext cx="183" cy="10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304" name="Rectangle 49"/>
                <p:cNvSpPr>
                  <a:spLocks noChangeArrowheads="1"/>
                </p:cNvSpPr>
                <p:nvPr/>
              </p:nvSpPr>
              <p:spPr bwMode="auto">
                <a:xfrm>
                  <a:off x="1280" y="916"/>
                  <a:ext cx="1689" cy="108"/>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305" name="Oval 50"/>
                <p:cNvSpPr>
                  <a:spLocks noChangeArrowheads="1"/>
                </p:cNvSpPr>
                <p:nvPr/>
              </p:nvSpPr>
              <p:spPr bwMode="auto">
                <a:xfrm>
                  <a:off x="1199" y="916"/>
                  <a:ext cx="183" cy="10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306" name="Rectangle 51"/>
                <p:cNvSpPr>
                  <a:spLocks noChangeArrowheads="1"/>
                </p:cNvSpPr>
                <p:nvPr/>
              </p:nvSpPr>
              <p:spPr bwMode="auto">
                <a:xfrm>
                  <a:off x="1290" y="919"/>
                  <a:ext cx="114" cy="102"/>
                </a:xfrm>
                <a:prstGeom prst="rect">
                  <a:avLst/>
                </a:prstGeom>
                <a:solidFill>
                  <a:srgbClr val="FFFF0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307" name="Rectangle 52"/>
                <p:cNvSpPr>
                  <a:spLocks noChangeArrowheads="1"/>
                </p:cNvSpPr>
                <p:nvPr/>
              </p:nvSpPr>
              <p:spPr bwMode="auto">
                <a:xfrm>
                  <a:off x="2891" y="921"/>
                  <a:ext cx="90" cy="101"/>
                </a:xfrm>
                <a:prstGeom prst="rect">
                  <a:avLst/>
                </a:prstGeom>
                <a:solidFill>
                  <a:srgbClr val="FFFF0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grpSp>
          <p:grpSp>
            <p:nvGrpSpPr>
              <p:cNvPr id="52297" name="Group 53"/>
              <p:cNvGrpSpPr>
                <a:grpSpLocks/>
              </p:cNvGrpSpPr>
              <p:nvPr/>
            </p:nvGrpSpPr>
            <p:grpSpPr bwMode="auto">
              <a:xfrm rot="2046096">
                <a:off x="2184" y="1504"/>
                <a:ext cx="1555" cy="124"/>
                <a:chOff x="1199" y="916"/>
                <a:chExt cx="1852" cy="110"/>
              </a:xfrm>
            </p:grpSpPr>
            <p:sp>
              <p:nvSpPr>
                <p:cNvPr id="52298" name="Oval 54"/>
                <p:cNvSpPr>
                  <a:spLocks noChangeArrowheads="1"/>
                </p:cNvSpPr>
                <p:nvPr/>
              </p:nvSpPr>
              <p:spPr bwMode="auto">
                <a:xfrm>
                  <a:off x="2868" y="917"/>
                  <a:ext cx="183" cy="10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299" name="Rectangle 55"/>
                <p:cNvSpPr>
                  <a:spLocks noChangeArrowheads="1"/>
                </p:cNvSpPr>
                <p:nvPr/>
              </p:nvSpPr>
              <p:spPr bwMode="auto">
                <a:xfrm>
                  <a:off x="1280" y="916"/>
                  <a:ext cx="1689" cy="108"/>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300" name="Oval 56"/>
                <p:cNvSpPr>
                  <a:spLocks noChangeArrowheads="1"/>
                </p:cNvSpPr>
                <p:nvPr/>
              </p:nvSpPr>
              <p:spPr bwMode="auto">
                <a:xfrm>
                  <a:off x="1199" y="916"/>
                  <a:ext cx="183" cy="10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301" name="Rectangle 57"/>
                <p:cNvSpPr>
                  <a:spLocks noChangeArrowheads="1"/>
                </p:cNvSpPr>
                <p:nvPr/>
              </p:nvSpPr>
              <p:spPr bwMode="auto">
                <a:xfrm>
                  <a:off x="1290" y="919"/>
                  <a:ext cx="114" cy="102"/>
                </a:xfrm>
                <a:prstGeom prst="rect">
                  <a:avLst/>
                </a:prstGeom>
                <a:solidFill>
                  <a:srgbClr val="FFFF0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302" name="Rectangle 58"/>
                <p:cNvSpPr>
                  <a:spLocks noChangeArrowheads="1"/>
                </p:cNvSpPr>
                <p:nvPr/>
              </p:nvSpPr>
              <p:spPr bwMode="auto">
                <a:xfrm>
                  <a:off x="2891" y="921"/>
                  <a:ext cx="90" cy="101"/>
                </a:xfrm>
                <a:prstGeom prst="rect">
                  <a:avLst/>
                </a:prstGeom>
                <a:solidFill>
                  <a:srgbClr val="FFFF0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grpSp>
        </p:grpSp>
        <p:grpSp>
          <p:nvGrpSpPr>
            <p:cNvPr id="52290" name="Group 59"/>
            <p:cNvGrpSpPr>
              <a:grpSpLocks/>
            </p:cNvGrpSpPr>
            <p:nvPr/>
          </p:nvGrpSpPr>
          <p:grpSpPr bwMode="auto">
            <a:xfrm>
              <a:off x="2314" y="1394"/>
              <a:ext cx="956" cy="2384"/>
              <a:chOff x="2609" y="1116"/>
              <a:chExt cx="1029" cy="2745"/>
            </a:xfrm>
          </p:grpSpPr>
          <p:graphicFrame>
            <p:nvGraphicFramePr>
              <p:cNvPr id="52291" name="Object 60"/>
              <p:cNvGraphicFramePr>
                <a:graphicFrameLocks/>
              </p:cNvGraphicFramePr>
              <p:nvPr/>
            </p:nvGraphicFramePr>
            <p:xfrm>
              <a:off x="2818" y="2017"/>
              <a:ext cx="355" cy="878"/>
            </p:xfrm>
            <a:graphic>
              <a:graphicData uri="http://schemas.openxmlformats.org/presentationml/2006/ole">
                <mc:AlternateContent xmlns:mc="http://schemas.openxmlformats.org/markup-compatibility/2006">
                  <mc:Choice xmlns:v="urn:schemas-microsoft-com:vml" Requires="v">
                    <p:oleObj name="Clip" r:id="rId4" imgW="2031574" imgH="3657305" progId="MS_ClipArt_Gallery.5">
                      <p:embed/>
                    </p:oleObj>
                  </mc:Choice>
                  <mc:Fallback>
                    <p:oleObj name="Clip" r:id="rId4" imgW="2031574" imgH="3657305" progId="MS_ClipArt_Gallery.5">
                      <p:embed/>
                      <p:pic>
                        <p:nvPicPr>
                          <p:cNvPr id="0" name="Object 6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 y="2017"/>
                            <a:ext cx="355" cy="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92" name="Freeform 61"/>
              <p:cNvSpPr>
                <a:spLocks/>
              </p:cNvSpPr>
              <p:nvPr/>
            </p:nvSpPr>
            <p:spPr bwMode="auto">
              <a:xfrm>
                <a:off x="2773" y="1116"/>
                <a:ext cx="865" cy="2745"/>
              </a:xfrm>
              <a:custGeom>
                <a:avLst/>
                <a:gdLst>
                  <a:gd name="T0" fmla="*/ 0 w 1256"/>
                  <a:gd name="T1" fmla="*/ 0 h 2904"/>
                  <a:gd name="T2" fmla="*/ 92 w 1256"/>
                  <a:gd name="T3" fmla="*/ 511 h 2904"/>
                  <a:gd name="T4" fmla="*/ 92 w 1256"/>
                  <a:gd name="T5" fmla="*/ 1374 h 2904"/>
                  <a:gd name="T6" fmla="*/ 0 w 1256"/>
                  <a:gd name="T7" fmla="*/ 1958 h 2904"/>
                  <a:gd name="T8" fmla="*/ 0 w 1256"/>
                  <a:gd name="T9" fmla="*/ 0 h 29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6" h="2904">
                    <a:moveTo>
                      <a:pt x="0" y="0"/>
                    </a:moveTo>
                    <a:lnTo>
                      <a:pt x="1255" y="758"/>
                    </a:lnTo>
                    <a:lnTo>
                      <a:pt x="1255" y="2039"/>
                    </a:lnTo>
                    <a:lnTo>
                      <a:pt x="0" y="2903"/>
                    </a:lnTo>
                    <a:lnTo>
                      <a:pt x="0" y="0"/>
                    </a:lnTo>
                  </a:path>
                </a:pathLst>
              </a:custGeom>
              <a:solidFill>
                <a:srgbClr val="969696"/>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93" name="Freeform 62"/>
              <p:cNvSpPr>
                <a:spLocks/>
              </p:cNvSpPr>
              <p:nvPr/>
            </p:nvSpPr>
            <p:spPr bwMode="auto">
              <a:xfrm>
                <a:off x="2818" y="1268"/>
                <a:ext cx="798" cy="2462"/>
              </a:xfrm>
              <a:custGeom>
                <a:avLst/>
                <a:gdLst>
                  <a:gd name="T0" fmla="*/ 0 w 1158"/>
                  <a:gd name="T1" fmla="*/ 0 h 2604"/>
                  <a:gd name="T2" fmla="*/ 85 w 1158"/>
                  <a:gd name="T3" fmla="*/ 459 h 2604"/>
                  <a:gd name="T4" fmla="*/ 85 w 1158"/>
                  <a:gd name="T5" fmla="*/ 1220 h 2604"/>
                  <a:gd name="T6" fmla="*/ 0 w 1158"/>
                  <a:gd name="T7" fmla="*/ 1759 h 2604"/>
                  <a:gd name="T8" fmla="*/ 0 w 1158"/>
                  <a:gd name="T9" fmla="*/ 0 h 26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8" h="2604">
                    <a:moveTo>
                      <a:pt x="0" y="0"/>
                    </a:moveTo>
                    <a:lnTo>
                      <a:pt x="1157" y="679"/>
                    </a:lnTo>
                    <a:lnTo>
                      <a:pt x="1157" y="1805"/>
                    </a:lnTo>
                    <a:lnTo>
                      <a:pt x="0" y="2603"/>
                    </a:lnTo>
                    <a:lnTo>
                      <a:pt x="0" y="0"/>
                    </a:lnTo>
                  </a:path>
                </a:pathLst>
              </a:custGeom>
              <a:solidFill>
                <a:srgbClr val="5F5F5F"/>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94" name="Freeform 63"/>
              <p:cNvSpPr>
                <a:spLocks/>
              </p:cNvSpPr>
              <p:nvPr/>
            </p:nvSpPr>
            <p:spPr bwMode="auto">
              <a:xfrm>
                <a:off x="2861" y="1371"/>
                <a:ext cx="724" cy="2248"/>
              </a:xfrm>
              <a:custGeom>
                <a:avLst/>
                <a:gdLst>
                  <a:gd name="T0" fmla="*/ 0 w 1052"/>
                  <a:gd name="T1" fmla="*/ 0 h 2379"/>
                  <a:gd name="T2" fmla="*/ 76 w 1052"/>
                  <a:gd name="T3" fmla="*/ 418 h 2379"/>
                  <a:gd name="T4" fmla="*/ 76 w 1052"/>
                  <a:gd name="T5" fmla="*/ 1124 h 2379"/>
                  <a:gd name="T6" fmla="*/ 0 w 1052"/>
                  <a:gd name="T7" fmla="*/ 1600 h 2379"/>
                  <a:gd name="T8" fmla="*/ 0 w 1052"/>
                  <a:gd name="T9" fmla="*/ 0 h 23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2" h="2379">
                    <a:moveTo>
                      <a:pt x="0" y="0"/>
                    </a:moveTo>
                    <a:lnTo>
                      <a:pt x="1051" y="621"/>
                    </a:lnTo>
                    <a:lnTo>
                      <a:pt x="1051" y="1671"/>
                    </a:lnTo>
                    <a:lnTo>
                      <a:pt x="0" y="2378"/>
                    </a:lnTo>
                    <a:lnTo>
                      <a:pt x="0" y="0"/>
                    </a:lnTo>
                  </a:path>
                </a:pathLst>
              </a:custGeom>
              <a:solidFill>
                <a:schemeClr val="bg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95" name="Freeform 64"/>
              <p:cNvSpPr>
                <a:spLocks/>
              </p:cNvSpPr>
              <p:nvPr/>
            </p:nvSpPr>
            <p:spPr bwMode="auto">
              <a:xfrm>
                <a:off x="2609" y="1116"/>
                <a:ext cx="160" cy="2743"/>
              </a:xfrm>
              <a:custGeom>
                <a:avLst/>
                <a:gdLst>
                  <a:gd name="T0" fmla="*/ 17 w 232"/>
                  <a:gd name="T1" fmla="*/ 0 h 2902"/>
                  <a:gd name="T2" fmla="*/ 0 w 232"/>
                  <a:gd name="T3" fmla="*/ 31 h 2902"/>
                  <a:gd name="T4" fmla="*/ 0 w 232"/>
                  <a:gd name="T5" fmla="*/ 111 h 2902"/>
                  <a:gd name="T6" fmla="*/ 5 w 232"/>
                  <a:gd name="T7" fmla="*/ 102 h 2902"/>
                  <a:gd name="T8" fmla="*/ 5 w 232"/>
                  <a:gd name="T9" fmla="*/ 1810 h 2902"/>
                  <a:gd name="T10" fmla="*/ 0 w 232"/>
                  <a:gd name="T11" fmla="*/ 1800 h 2902"/>
                  <a:gd name="T12" fmla="*/ 0 w 232"/>
                  <a:gd name="T13" fmla="*/ 1894 h 2902"/>
                  <a:gd name="T14" fmla="*/ 17 w 232"/>
                  <a:gd name="T15" fmla="*/ 1956 h 2902"/>
                  <a:gd name="T16" fmla="*/ 17 w 232"/>
                  <a:gd name="T17" fmla="*/ 1534 h 2902"/>
                  <a:gd name="T18" fmla="*/ 17 w 232"/>
                  <a:gd name="T19" fmla="*/ 0 h 29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2" h="2902">
                    <a:moveTo>
                      <a:pt x="231" y="0"/>
                    </a:moveTo>
                    <a:lnTo>
                      <a:pt x="0" y="45"/>
                    </a:lnTo>
                    <a:lnTo>
                      <a:pt x="0" y="165"/>
                    </a:lnTo>
                    <a:lnTo>
                      <a:pt x="67" y="151"/>
                    </a:lnTo>
                    <a:lnTo>
                      <a:pt x="66" y="2684"/>
                    </a:lnTo>
                    <a:lnTo>
                      <a:pt x="0" y="2669"/>
                    </a:lnTo>
                    <a:lnTo>
                      <a:pt x="0" y="2811"/>
                    </a:lnTo>
                    <a:lnTo>
                      <a:pt x="231" y="2901"/>
                    </a:lnTo>
                    <a:lnTo>
                      <a:pt x="231" y="2276"/>
                    </a:lnTo>
                    <a:lnTo>
                      <a:pt x="231" y="0"/>
                    </a:lnTo>
                  </a:path>
                </a:pathLst>
              </a:custGeom>
              <a:solidFill>
                <a:srgbClr val="CBCBCB"/>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52232" name="Group 65"/>
          <p:cNvGrpSpPr>
            <a:grpSpLocks/>
          </p:cNvGrpSpPr>
          <p:nvPr/>
        </p:nvGrpSpPr>
        <p:grpSpPr bwMode="auto">
          <a:xfrm>
            <a:off x="6100763" y="2359025"/>
            <a:ext cx="2263775" cy="3784600"/>
            <a:chOff x="3843" y="1486"/>
            <a:chExt cx="1426" cy="2384"/>
          </a:xfrm>
        </p:grpSpPr>
        <p:grpSp>
          <p:nvGrpSpPr>
            <p:cNvPr id="52233" name="Group 66"/>
            <p:cNvGrpSpPr>
              <a:grpSpLocks/>
            </p:cNvGrpSpPr>
            <p:nvPr/>
          </p:nvGrpSpPr>
          <p:grpSpPr bwMode="auto">
            <a:xfrm rot="-272473">
              <a:off x="3937" y="2692"/>
              <a:ext cx="1235" cy="105"/>
              <a:chOff x="1199" y="916"/>
              <a:chExt cx="1852" cy="110"/>
            </a:xfrm>
          </p:grpSpPr>
          <p:sp>
            <p:nvSpPr>
              <p:cNvPr id="52282" name="Oval 67"/>
              <p:cNvSpPr>
                <a:spLocks noChangeArrowheads="1"/>
              </p:cNvSpPr>
              <p:nvPr/>
            </p:nvSpPr>
            <p:spPr bwMode="auto">
              <a:xfrm>
                <a:off x="2868" y="917"/>
                <a:ext cx="183" cy="10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283" name="Rectangle 68"/>
              <p:cNvSpPr>
                <a:spLocks noChangeArrowheads="1"/>
              </p:cNvSpPr>
              <p:nvPr/>
            </p:nvSpPr>
            <p:spPr bwMode="auto">
              <a:xfrm>
                <a:off x="1280" y="916"/>
                <a:ext cx="1689" cy="108"/>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284" name="Oval 69"/>
              <p:cNvSpPr>
                <a:spLocks noChangeArrowheads="1"/>
              </p:cNvSpPr>
              <p:nvPr/>
            </p:nvSpPr>
            <p:spPr bwMode="auto">
              <a:xfrm>
                <a:off x="1199" y="916"/>
                <a:ext cx="183" cy="10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285" name="Rectangle 70"/>
              <p:cNvSpPr>
                <a:spLocks noChangeArrowheads="1"/>
              </p:cNvSpPr>
              <p:nvPr/>
            </p:nvSpPr>
            <p:spPr bwMode="auto">
              <a:xfrm>
                <a:off x="1290" y="919"/>
                <a:ext cx="114" cy="102"/>
              </a:xfrm>
              <a:prstGeom prst="rect">
                <a:avLst/>
              </a:prstGeom>
              <a:solidFill>
                <a:srgbClr val="FFFF0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286" name="Rectangle 71"/>
              <p:cNvSpPr>
                <a:spLocks noChangeArrowheads="1"/>
              </p:cNvSpPr>
              <p:nvPr/>
            </p:nvSpPr>
            <p:spPr bwMode="auto">
              <a:xfrm>
                <a:off x="2891" y="921"/>
                <a:ext cx="90" cy="101"/>
              </a:xfrm>
              <a:prstGeom prst="rect">
                <a:avLst/>
              </a:prstGeom>
              <a:solidFill>
                <a:srgbClr val="FFFF0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grpSp>
        <p:grpSp>
          <p:nvGrpSpPr>
            <p:cNvPr id="52234" name="Group 72"/>
            <p:cNvGrpSpPr>
              <a:grpSpLocks/>
            </p:cNvGrpSpPr>
            <p:nvPr/>
          </p:nvGrpSpPr>
          <p:grpSpPr bwMode="auto">
            <a:xfrm rot="-790269">
              <a:off x="3936" y="2926"/>
              <a:ext cx="1095" cy="116"/>
              <a:chOff x="1199" y="916"/>
              <a:chExt cx="1852" cy="110"/>
            </a:xfrm>
          </p:grpSpPr>
          <p:sp>
            <p:nvSpPr>
              <p:cNvPr id="52277" name="Oval 73"/>
              <p:cNvSpPr>
                <a:spLocks noChangeArrowheads="1"/>
              </p:cNvSpPr>
              <p:nvPr/>
            </p:nvSpPr>
            <p:spPr bwMode="auto">
              <a:xfrm>
                <a:off x="2868" y="917"/>
                <a:ext cx="183" cy="10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278" name="Rectangle 74"/>
              <p:cNvSpPr>
                <a:spLocks noChangeArrowheads="1"/>
              </p:cNvSpPr>
              <p:nvPr/>
            </p:nvSpPr>
            <p:spPr bwMode="auto">
              <a:xfrm>
                <a:off x="1280" y="916"/>
                <a:ext cx="1689" cy="108"/>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279" name="Oval 75"/>
              <p:cNvSpPr>
                <a:spLocks noChangeArrowheads="1"/>
              </p:cNvSpPr>
              <p:nvPr/>
            </p:nvSpPr>
            <p:spPr bwMode="auto">
              <a:xfrm>
                <a:off x="1199" y="916"/>
                <a:ext cx="183" cy="10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280" name="Rectangle 76"/>
              <p:cNvSpPr>
                <a:spLocks noChangeArrowheads="1"/>
              </p:cNvSpPr>
              <p:nvPr/>
            </p:nvSpPr>
            <p:spPr bwMode="auto">
              <a:xfrm>
                <a:off x="1290" y="919"/>
                <a:ext cx="114" cy="102"/>
              </a:xfrm>
              <a:prstGeom prst="rect">
                <a:avLst/>
              </a:prstGeom>
              <a:solidFill>
                <a:srgbClr val="FFFF0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281" name="Rectangle 77"/>
              <p:cNvSpPr>
                <a:spLocks noChangeArrowheads="1"/>
              </p:cNvSpPr>
              <p:nvPr/>
            </p:nvSpPr>
            <p:spPr bwMode="auto">
              <a:xfrm>
                <a:off x="2891" y="921"/>
                <a:ext cx="90" cy="101"/>
              </a:xfrm>
              <a:prstGeom prst="rect">
                <a:avLst/>
              </a:prstGeom>
              <a:solidFill>
                <a:srgbClr val="FFFF0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grpSp>
        <p:grpSp>
          <p:nvGrpSpPr>
            <p:cNvPr id="52235" name="Group 78"/>
            <p:cNvGrpSpPr>
              <a:grpSpLocks/>
            </p:cNvGrpSpPr>
            <p:nvPr/>
          </p:nvGrpSpPr>
          <p:grpSpPr bwMode="auto">
            <a:xfrm rot="-1375224">
              <a:off x="3916" y="3143"/>
              <a:ext cx="1300" cy="113"/>
              <a:chOff x="1199" y="916"/>
              <a:chExt cx="1852" cy="110"/>
            </a:xfrm>
          </p:grpSpPr>
          <p:sp>
            <p:nvSpPr>
              <p:cNvPr id="52272" name="Oval 79"/>
              <p:cNvSpPr>
                <a:spLocks noChangeArrowheads="1"/>
              </p:cNvSpPr>
              <p:nvPr/>
            </p:nvSpPr>
            <p:spPr bwMode="auto">
              <a:xfrm>
                <a:off x="2868" y="917"/>
                <a:ext cx="183" cy="10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273" name="Rectangle 80"/>
              <p:cNvSpPr>
                <a:spLocks noChangeArrowheads="1"/>
              </p:cNvSpPr>
              <p:nvPr/>
            </p:nvSpPr>
            <p:spPr bwMode="auto">
              <a:xfrm>
                <a:off x="1280" y="916"/>
                <a:ext cx="1689" cy="108"/>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274" name="Oval 81"/>
              <p:cNvSpPr>
                <a:spLocks noChangeArrowheads="1"/>
              </p:cNvSpPr>
              <p:nvPr/>
            </p:nvSpPr>
            <p:spPr bwMode="auto">
              <a:xfrm>
                <a:off x="1199" y="916"/>
                <a:ext cx="183" cy="10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275" name="Rectangle 82"/>
              <p:cNvSpPr>
                <a:spLocks noChangeArrowheads="1"/>
              </p:cNvSpPr>
              <p:nvPr/>
            </p:nvSpPr>
            <p:spPr bwMode="auto">
              <a:xfrm>
                <a:off x="1290" y="919"/>
                <a:ext cx="114" cy="102"/>
              </a:xfrm>
              <a:prstGeom prst="rect">
                <a:avLst/>
              </a:prstGeom>
              <a:solidFill>
                <a:srgbClr val="FFFF0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276" name="Rectangle 83"/>
              <p:cNvSpPr>
                <a:spLocks noChangeArrowheads="1"/>
              </p:cNvSpPr>
              <p:nvPr/>
            </p:nvSpPr>
            <p:spPr bwMode="auto">
              <a:xfrm>
                <a:off x="2891" y="921"/>
                <a:ext cx="90" cy="101"/>
              </a:xfrm>
              <a:prstGeom prst="rect">
                <a:avLst/>
              </a:prstGeom>
              <a:solidFill>
                <a:srgbClr val="FFFF0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grpSp>
        <p:grpSp>
          <p:nvGrpSpPr>
            <p:cNvPr id="52236" name="Group 84"/>
            <p:cNvGrpSpPr>
              <a:grpSpLocks/>
            </p:cNvGrpSpPr>
            <p:nvPr/>
          </p:nvGrpSpPr>
          <p:grpSpPr bwMode="auto">
            <a:xfrm rot="-2067460">
              <a:off x="3843" y="3336"/>
              <a:ext cx="1401" cy="111"/>
              <a:chOff x="1199" y="916"/>
              <a:chExt cx="1852" cy="110"/>
            </a:xfrm>
          </p:grpSpPr>
          <p:sp>
            <p:nvSpPr>
              <p:cNvPr id="52267" name="Oval 85"/>
              <p:cNvSpPr>
                <a:spLocks noChangeArrowheads="1"/>
              </p:cNvSpPr>
              <p:nvPr/>
            </p:nvSpPr>
            <p:spPr bwMode="auto">
              <a:xfrm>
                <a:off x="2868" y="917"/>
                <a:ext cx="183" cy="10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268" name="Rectangle 86"/>
              <p:cNvSpPr>
                <a:spLocks noChangeArrowheads="1"/>
              </p:cNvSpPr>
              <p:nvPr/>
            </p:nvSpPr>
            <p:spPr bwMode="auto">
              <a:xfrm>
                <a:off x="1280" y="916"/>
                <a:ext cx="1689" cy="108"/>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269" name="Oval 87"/>
              <p:cNvSpPr>
                <a:spLocks noChangeArrowheads="1"/>
              </p:cNvSpPr>
              <p:nvPr/>
            </p:nvSpPr>
            <p:spPr bwMode="auto">
              <a:xfrm>
                <a:off x="1199" y="916"/>
                <a:ext cx="183" cy="10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270" name="Rectangle 88"/>
              <p:cNvSpPr>
                <a:spLocks noChangeArrowheads="1"/>
              </p:cNvSpPr>
              <p:nvPr/>
            </p:nvSpPr>
            <p:spPr bwMode="auto">
              <a:xfrm>
                <a:off x="1290" y="919"/>
                <a:ext cx="114" cy="102"/>
              </a:xfrm>
              <a:prstGeom prst="rect">
                <a:avLst/>
              </a:prstGeom>
              <a:solidFill>
                <a:srgbClr val="FFFF0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271" name="Rectangle 89"/>
              <p:cNvSpPr>
                <a:spLocks noChangeArrowheads="1"/>
              </p:cNvSpPr>
              <p:nvPr/>
            </p:nvSpPr>
            <p:spPr bwMode="auto">
              <a:xfrm>
                <a:off x="2891" y="921"/>
                <a:ext cx="90" cy="101"/>
              </a:xfrm>
              <a:prstGeom prst="rect">
                <a:avLst/>
              </a:prstGeom>
              <a:solidFill>
                <a:srgbClr val="FFFF0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grpSp>
        <p:grpSp>
          <p:nvGrpSpPr>
            <p:cNvPr id="52237" name="Group 90"/>
            <p:cNvGrpSpPr>
              <a:grpSpLocks/>
            </p:cNvGrpSpPr>
            <p:nvPr/>
          </p:nvGrpSpPr>
          <p:grpSpPr bwMode="auto">
            <a:xfrm rot="489847" flipV="1">
              <a:off x="3936" y="2520"/>
              <a:ext cx="1235" cy="105"/>
              <a:chOff x="1199" y="916"/>
              <a:chExt cx="1852" cy="110"/>
            </a:xfrm>
          </p:grpSpPr>
          <p:sp>
            <p:nvSpPr>
              <p:cNvPr id="52262" name="Oval 91"/>
              <p:cNvSpPr>
                <a:spLocks noChangeArrowheads="1"/>
              </p:cNvSpPr>
              <p:nvPr/>
            </p:nvSpPr>
            <p:spPr bwMode="auto">
              <a:xfrm>
                <a:off x="2868" y="917"/>
                <a:ext cx="183" cy="10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263" name="Rectangle 92"/>
              <p:cNvSpPr>
                <a:spLocks noChangeArrowheads="1"/>
              </p:cNvSpPr>
              <p:nvPr/>
            </p:nvSpPr>
            <p:spPr bwMode="auto">
              <a:xfrm>
                <a:off x="1280" y="916"/>
                <a:ext cx="1689" cy="108"/>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264" name="Oval 93"/>
              <p:cNvSpPr>
                <a:spLocks noChangeArrowheads="1"/>
              </p:cNvSpPr>
              <p:nvPr/>
            </p:nvSpPr>
            <p:spPr bwMode="auto">
              <a:xfrm>
                <a:off x="1199" y="916"/>
                <a:ext cx="183" cy="10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265" name="Rectangle 94"/>
              <p:cNvSpPr>
                <a:spLocks noChangeArrowheads="1"/>
              </p:cNvSpPr>
              <p:nvPr/>
            </p:nvSpPr>
            <p:spPr bwMode="auto">
              <a:xfrm>
                <a:off x="1290" y="919"/>
                <a:ext cx="114" cy="102"/>
              </a:xfrm>
              <a:prstGeom prst="rect">
                <a:avLst/>
              </a:prstGeom>
              <a:solidFill>
                <a:srgbClr val="FFFF0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266" name="Rectangle 95"/>
              <p:cNvSpPr>
                <a:spLocks noChangeArrowheads="1"/>
              </p:cNvSpPr>
              <p:nvPr/>
            </p:nvSpPr>
            <p:spPr bwMode="auto">
              <a:xfrm>
                <a:off x="2891" y="921"/>
                <a:ext cx="90" cy="101"/>
              </a:xfrm>
              <a:prstGeom prst="rect">
                <a:avLst/>
              </a:prstGeom>
              <a:solidFill>
                <a:srgbClr val="FFFF0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grpSp>
        <p:grpSp>
          <p:nvGrpSpPr>
            <p:cNvPr id="52238" name="Group 96"/>
            <p:cNvGrpSpPr>
              <a:grpSpLocks/>
            </p:cNvGrpSpPr>
            <p:nvPr/>
          </p:nvGrpSpPr>
          <p:grpSpPr bwMode="auto">
            <a:xfrm rot="917213" flipV="1">
              <a:off x="3927" y="2274"/>
              <a:ext cx="1270" cy="106"/>
              <a:chOff x="1199" y="916"/>
              <a:chExt cx="1852" cy="110"/>
            </a:xfrm>
          </p:grpSpPr>
          <p:sp>
            <p:nvSpPr>
              <p:cNvPr id="52257" name="Oval 97"/>
              <p:cNvSpPr>
                <a:spLocks noChangeArrowheads="1"/>
              </p:cNvSpPr>
              <p:nvPr/>
            </p:nvSpPr>
            <p:spPr bwMode="auto">
              <a:xfrm>
                <a:off x="2868" y="917"/>
                <a:ext cx="183" cy="10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258" name="Rectangle 98"/>
              <p:cNvSpPr>
                <a:spLocks noChangeArrowheads="1"/>
              </p:cNvSpPr>
              <p:nvPr/>
            </p:nvSpPr>
            <p:spPr bwMode="auto">
              <a:xfrm>
                <a:off x="1280" y="916"/>
                <a:ext cx="1689" cy="108"/>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259" name="Oval 99"/>
              <p:cNvSpPr>
                <a:spLocks noChangeArrowheads="1"/>
              </p:cNvSpPr>
              <p:nvPr/>
            </p:nvSpPr>
            <p:spPr bwMode="auto">
              <a:xfrm>
                <a:off x="1199" y="916"/>
                <a:ext cx="183" cy="10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260" name="Rectangle 100"/>
              <p:cNvSpPr>
                <a:spLocks noChangeArrowheads="1"/>
              </p:cNvSpPr>
              <p:nvPr/>
            </p:nvSpPr>
            <p:spPr bwMode="auto">
              <a:xfrm>
                <a:off x="1290" y="919"/>
                <a:ext cx="114" cy="102"/>
              </a:xfrm>
              <a:prstGeom prst="rect">
                <a:avLst/>
              </a:prstGeom>
              <a:solidFill>
                <a:srgbClr val="FFFF0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261" name="Rectangle 101"/>
              <p:cNvSpPr>
                <a:spLocks noChangeArrowheads="1"/>
              </p:cNvSpPr>
              <p:nvPr/>
            </p:nvSpPr>
            <p:spPr bwMode="auto">
              <a:xfrm>
                <a:off x="2891" y="921"/>
                <a:ext cx="90" cy="101"/>
              </a:xfrm>
              <a:prstGeom prst="rect">
                <a:avLst/>
              </a:prstGeom>
              <a:solidFill>
                <a:srgbClr val="FFFF0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grpSp>
        <p:grpSp>
          <p:nvGrpSpPr>
            <p:cNvPr id="52239" name="Group 102"/>
            <p:cNvGrpSpPr>
              <a:grpSpLocks/>
            </p:cNvGrpSpPr>
            <p:nvPr/>
          </p:nvGrpSpPr>
          <p:grpSpPr bwMode="auto">
            <a:xfrm rot="1368552" flipV="1">
              <a:off x="3906" y="2034"/>
              <a:ext cx="1300" cy="113"/>
              <a:chOff x="1199" y="916"/>
              <a:chExt cx="1852" cy="110"/>
            </a:xfrm>
          </p:grpSpPr>
          <p:sp>
            <p:nvSpPr>
              <p:cNvPr id="52252" name="Oval 103"/>
              <p:cNvSpPr>
                <a:spLocks noChangeArrowheads="1"/>
              </p:cNvSpPr>
              <p:nvPr/>
            </p:nvSpPr>
            <p:spPr bwMode="auto">
              <a:xfrm>
                <a:off x="2868" y="917"/>
                <a:ext cx="183" cy="10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253" name="Rectangle 104"/>
              <p:cNvSpPr>
                <a:spLocks noChangeArrowheads="1"/>
              </p:cNvSpPr>
              <p:nvPr/>
            </p:nvSpPr>
            <p:spPr bwMode="auto">
              <a:xfrm>
                <a:off x="1280" y="916"/>
                <a:ext cx="1689" cy="108"/>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254" name="Oval 105"/>
              <p:cNvSpPr>
                <a:spLocks noChangeArrowheads="1"/>
              </p:cNvSpPr>
              <p:nvPr/>
            </p:nvSpPr>
            <p:spPr bwMode="auto">
              <a:xfrm>
                <a:off x="1199" y="916"/>
                <a:ext cx="183" cy="10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255" name="Rectangle 106"/>
              <p:cNvSpPr>
                <a:spLocks noChangeArrowheads="1"/>
              </p:cNvSpPr>
              <p:nvPr/>
            </p:nvSpPr>
            <p:spPr bwMode="auto">
              <a:xfrm>
                <a:off x="1290" y="919"/>
                <a:ext cx="114" cy="102"/>
              </a:xfrm>
              <a:prstGeom prst="rect">
                <a:avLst/>
              </a:prstGeom>
              <a:solidFill>
                <a:srgbClr val="FFFF0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256" name="Rectangle 107"/>
              <p:cNvSpPr>
                <a:spLocks noChangeArrowheads="1"/>
              </p:cNvSpPr>
              <p:nvPr/>
            </p:nvSpPr>
            <p:spPr bwMode="auto">
              <a:xfrm>
                <a:off x="2891" y="921"/>
                <a:ext cx="90" cy="101"/>
              </a:xfrm>
              <a:prstGeom prst="rect">
                <a:avLst/>
              </a:prstGeom>
              <a:solidFill>
                <a:srgbClr val="FFFF0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grpSp>
        <p:grpSp>
          <p:nvGrpSpPr>
            <p:cNvPr id="52240" name="Group 108"/>
            <p:cNvGrpSpPr>
              <a:grpSpLocks/>
            </p:cNvGrpSpPr>
            <p:nvPr/>
          </p:nvGrpSpPr>
          <p:grpSpPr bwMode="auto">
            <a:xfrm rot="1803787" flipV="1">
              <a:off x="3868" y="1806"/>
              <a:ext cx="1401" cy="111"/>
              <a:chOff x="1199" y="916"/>
              <a:chExt cx="1852" cy="110"/>
            </a:xfrm>
          </p:grpSpPr>
          <p:sp>
            <p:nvSpPr>
              <p:cNvPr id="52247" name="Oval 109"/>
              <p:cNvSpPr>
                <a:spLocks noChangeArrowheads="1"/>
              </p:cNvSpPr>
              <p:nvPr/>
            </p:nvSpPr>
            <p:spPr bwMode="auto">
              <a:xfrm>
                <a:off x="2868" y="917"/>
                <a:ext cx="183" cy="10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248" name="Rectangle 110"/>
              <p:cNvSpPr>
                <a:spLocks noChangeArrowheads="1"/>
              </p:cNvSpPr>
              <p:nvPr/>
            </p:nvSpPr>
            <p:spPr bwMode="auto">
              <a:xfrm>
                <a:off x="1280" y="916"/>
                <a:ext cx="1689" cy="108"/>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249" name="Oval 111"/>
              <p:cNvSpPr>
                <a:spLocks noChangeArrowheads="1"/>
              </p:cNvSpPr>
              <p:nvPr/>
            </p:nvSpPr>
            <p:spPr bwMode="auto">
              <a:xfrm>
                <a:off x="1199" y="916"/>
                <a:ext cx="183" cy="10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250" name="Rectangle 112"/>
              <p:cNvSpPr>
                <a:spLocks noChangeArrowheads="1"/>
              </p:cNvSpPr>
              <p:nvPr/>
            </p:nvSpPr>
            <p:spPr bwMode="auto">
              <a:xfrm>
                <a:off x="1290" y="919"/>
                <a:ext cx="114" cy="102"/>
              </a:xfrm>
              <a:prstGeom prst="rect">
                <a:avLst/>
              </a:prstGeom>
              <a:solidFill>
                <a:srgbClr val="FFFF0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2251" name="Rectangle 113"/>
              <p:cNvSpPr>
                <a:spLocks noChangeArrowheads="1"/>
              </p:cNvSpPr>
              <p:nvPr/>
            </p:nvSpPr>
            <p:spPr bwMode="auto">
              <a:xfrm>
                <a:off x="2891" y="921"/>
                <a:ext cx="90" cy="101"/>
              </a:xfrm>
              <a:prstGeom prst="rect">
                <a:avLst/>
              </a:prstGeom>
              <a:solidFill>
                <a:srgbClr val="FFFF0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grpSp>
        <p:grpSp>
          <p:nvGrpSpPr>
            <p:cNvPr id="52241" name="Group 114"/>
            <p:cNvGrpSpPr>
              <a:grpSpLocks/>
            </p:cNvGrpSpPr>
            <p:nvPr/>
          </p:nvGrpSpPr>
          <p:grpSpPr bwMode="auto">
            <a:xfrm>
              <a:off x="4218" y="1486"/>
              <a:ext cx="956" cy="2384"/>
              <a:chOff x="4423" y="1112"/>
              <a:chExt cx="1029" cy="2745"/>
            </a:xfrm>
          </p:grpSpPr>
          <p:graphicFrame>
            <p:nvGraphicFramePr>
              <p:cNvPr id="52242" name="Object 115"/>
              <p:cNvGraphicFramePr>
                <a:graphicFrameLocks/>
              </p:cNvGraphicFramePr>
              <p:nvPr/>
            </p:nvGraphicFramePr>
            <p:xfrm>
              <a:off x="4632" y="2013"/>
              <a:ext cx="355" cy="878"/>
            </p:xfrm>
            <a:graphic>
              <a:graphicData uri="http://schemas.openxmlformats.org/presentationml/2006/ole">
                <mc:AlternateContent xmlns:mc="http://schemas.openxmlformats.org/markup-compatibility/2006">
                  <mc:Choice xmlns:v="urn:schemas-microsoft-com:vml" Requires="v">
                    <p:oleObj name="Clip" r:id="rId5" imgW="2031574" imgH="3657305" progId="MS_ClipArt_Gallery.5">
                      <p:embed/>
                    </p:oleObj>
                  </mc:Choice>
                  <mc:Fallback>
                    <p:oleObj name="Clip" r:id="rId5" imgW="2031574" imgH="3657305" progId="MS_ClipArt_Gallery.5">
                      <p:embed/>
                      <p:pic>
                        <p:nvPicPr>
                          <p:cNvPr id="0" name="Object 11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2" y="2013"/>
                            <a:ext cx="355" cy="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43" name="Freeform 116"/>
              <p:cNvSpPr>
                <a:spLocks/>
              </p:cNvSpPr>
              <p:nvPr/>
            </p:nvSpPr>
            <p:spPr bwMode="auto">
              <a:xfrm>
                <a:off x="4587" y="1112"/>
                <a:ext cx="865" cy="2745"/>
              </a:xfrm>
              <a:custGeom>
                <a:avLst/>
                <a:gdLst>
                  <a:gd name="T0" fmla="*/ 0 w 1256"/>
                  <a:gd name="T1" fmla="*/ 0 h 2904"/>
                  <a:gd name="T2" fmla="*/ 92 w 1256"/>
                  <a:gd name="T3" fmla="*/ 511 h 2904"/>
                  <a:gd name="T4" fmla="*/ 92 w 1256"/>
                  <a:gd name="T5" fmla="*/ 1374 h 2904"/>
                  <a:gd name="T6" fmla="*/ 0 w 1256"/>
                  <a:gd name="T7" fmla="*/ 1958 h 2904"/>
                  <a:gd name="T8" fmla="*/ 0 w 1256"/>
                  <a:gd name="T9" fmla="*/ 0 h 29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6" h="2904">
                    <a:moveTo>
                      <a:pt x="0" y="0"/>
                    </a:moveTo>
                    <a:lnTo>
                      <a:pt x="1255" y="758"/>
                    </a:lnTo>
                    <a:lnTo>
                      <a:pt x="1255" y="2039"/>
                    </a:lnTo>
                    <a:lnTo>
                      <a:pt x="0" y="2903"/>
                    </a:lnTo>
                    <a:lnTo>
                      <a:pt x="0" y="0"/>
                    </a:lnTo>
                  </a:path>
                </a:pathLst>
              </a:custGeom>
              <a:solidFill>
                <a:srgbClr val="969696"/>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4" name="Freeform 117"/>
              <p:cNvSpPr>
                <a:spLocks/>
              </p:cNvSpPr>
              <p:nvPr/>
            </p:nvSpPr>
            <p:spPr bwMode="auto">
              <a:xfrm>
                <a:off x="4632" y="1264"/>
                <a:ext cx="798" cy="2462"/>
              </a:xfrm>
              <a:custGeom>
                <a:avLst/>
                <a:gdLst>
                  <a:gd name="T0" fmla="*/ 0 w 1158"/>
                  <a:gd name="T1" fmla="*/ 0 h 2604"/>
                  <a:gd name="T2" fmla="*/ 85 w 1158"/>
                  <a:gd name="T3" fmla="*/ 459 h 2604"/>
                  <a:gd name="T4" fmla="*/ 85 w 1158"/>
                  <a:gd name="T5" fmla="*/ 1220 h 2604"/>
                  <a:gd name="T6" fmla="*/ 0 w 1158"/>
                  <a:gd name="T7" fmla="*/ 1759 h 2604"/>
                  <a:gd name="T8" fmla="*/ 0 w 1158"/>
                  <a:gd name="T9" fmla="*/ 0 h 26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8" h="2604">
                    <a:moveTo>
                      <a:pt x="0" y="0"/>
                    </a:moveTo>
                    <a:lnTo>
                      <a:pt x="1157" y="679"/>
                    </a:lnTo>
                    <a:lnTo>
                      <a:pt x="1157" y="1805"/>
                    </a:lnTo>
                    <a:lnTo>
                      <a:pt x="0" y="2603"/>
                    </a:lnTo>
                    <a:lnTo>
                      <a:pt x="0" y="0"/>
                    </a:lnTo>
                  </a:path>
                </a:pathLst>
              </a:custGeom>
              <a:solidFill>
                <a:srgbClr val="5F5F5F"/>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5" name="Freeform 118"/>
              <p:cNvSpPr>
                <a:spLocks/>
              </p:cNvSpPr>
              <p:nvPr/>
            </p:nvSpPr>
            <p:spPr bwMode="auto">
              <a:xfrm>
                <a:off x="4675" y="1367"/>
                <a:ext cx="724" cy="2248"/>
              </a:xfrm>
              <a:custGeom>
                <a:avLst/>
                <a:gdLst>
                  <a:gd name="T0" fmla="*/ 0 w 1052"/>
                  <a:gd name="T1" fmla="*/ 0 h 2379"/>
                  <a:gd name="T2" fmla="*/ 76 w 1052"/>
                  <a:gd name="T3" fmla="*/ 418 h 2379"/>
                  <a:gd name="T4" fmla="*/ 76 w 1052"/>
                  <a:gd name="T5" fmla="*/ 1124 h 2379"/>
                  <a:gd name="T6" fmla="*/ 0 w 1052"/>
                  <a:gd name="T7" fmla="*/ 1600 h 2379"/>
                  <a:gd name="T8" fmla="*/ 0 w 1052"/>
                  <a:gd name="T9" fmla="*/ 0 h 23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2" h="2379">
                    <a:moveTo>
                      <a:pt x="0" y="0"/>
                    </a:moveTo>
                    <a:lnTo>
                      <a:pt x="1051" y="621"/>
                    </a:lnTo>
                    <a:lnTo>
                      <a:pt x="1051" y="1671"/>
                    </a:lnTo>
                    <a:lnTo>
                      <a:pt x="0" y="2378"/>
                    </a:lnTo>
                    <a:lnTo>
                      <a:pt x="0" y="0"/>
                    </a:lnTo>
                  </a:path>
                </a:pathLst>
              </a:custGeom>
              <a:solidFill>
                <a:schemeClr val="bg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6" name="Freeform 119"/>
              <p:cNvSpPr>
                <a:spLocks/>
              </p:cNvSpPr>
              <p:nvPr/>
            </p:nvSpPr>
            <p:spPr bwMode="auto">
              <a:xfrm>
                <a:off x="4423" y="1112"/>
                <a:ext cx="160" cy="2743"/>
              </a:xfrm>
              <a:custGeom>
                <a:avLst/>
                <a:gdLst>
                  <a:gd name="T0" fmla="*/ 17 w 232"/>
                  <a:gd name="T1" fmla="*/ 0 h 2902"/>
                  <a:gd name="T2" fmla="*/ 0 w 232"/>
                  <a:gd name="T3" fmla="*/ 31 h 2902"/>
                  <a:gd name="T4" fmla="*/ 0 w 232"/>
                  <a:gd name="T5" fmla="*/ 111 h 2902"/>
                  <a:gd name="T6" fmla="*/ 5 w 232"/>
                  <a:gd name="T7" fmla="*/ 102 h 2902"/>
                  <a:gd name="T8" fmla="*/ 5 w 232"/>
                  <a:gd name="T9" fmla="*/ 1810 h 2902"/>
                  <a:gd name="T10" fmla="*/ 0 w 232"/>
                  <a:gd name="T11" fmla="*/ 1800 h 2902"/>
                  <a:gd name="T12" fmla="*/ 0 w 232"/>
                  <a:gd name="T13" fmla="*/ 1894 h 2902"/>
                  <a:gd name="T14" fmla="*/ 17 w 232"/>
                  <a:gd name="T15" fmla="*/ 1956 h 2902"/>
                  <a:gd name="T16" fmla="*/ 17 w 232"/>
                  <a:gd name="T17" fmla="*/ 1534 h 2902"/>
                  <a:gd name="T18" fmla="*/ 17 w 232"/>
                  <a:gd name="T19" fmla="*/ 0 h 29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2" h="2902">
                    <a:moveTo>
                      <a:pt x="231" y="0"/>
                    </a:moveTo>
                    <a:lnTo>
                      <a:pt x="0" y="45"/>
                    </a:lnTo>
                    <a:lnTo>
                      <a:pt x="0" y="165"/>
                    </a:lnTo>
                    <a:lnTo>
                      <a:pt x="67" y="151"/>
                    </a:lnTo>
                    <a:lnTo>
                      <a:pt x="66" y="2684"/>
                    </a:lnTo>
                    <a:lnTo>
                      <a:pt x="0" y="2669"/>
                    </a:lnTo>
                    <a:lnTo>
                      <a:pt x="0" y="2811"/>
                    </a:lnTo>
                    <a:lnTo>
                      <a:pt x="231" y="2901"/>
                    </a:lnTo>
                    <a:lnTo>
                      <a:pt x="231" y="2276"/>
                    </a:lnTo>
                    <a:lnTo>
                      <a:pt x="231" y="0"/>
                    </a:lnTo>
                  </a:path>
                </a:pathLst>
              </a:custGeom>
              <a:solidFill>
                <a:srgbClr val="CBCBCB"/>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a:xfrm>
            <a:off x="0" y="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600">
                <a:effectLst/>
              </a:rPr>
              <a:t>Passive Brightness Enhancement</a:t>
            </a:r>
          </a:p>
        </p:txBody>
      </p:sp>
      <p:sp>
        <p:nvSpPr>
          <p:cNvPr id="53251" name="Text Box 3"/>
          <p:cNvSpPr txBox="1">
            <a:spLocks noChangeArrowheads="1"/>
          </p:cNvSpPr>
          <p:nvPr/>
        </p:nvSpPr>
        <p:spPr bwMode="auto">
          <a:xfrm>
            <a:off x="1878013" y="5411788"/>
            <a:ext cx="5621337"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1800" b="0" i="0">
                <a:latin typeface="Arial Rounded MT Bold" pitchFamily="34" charset="0"/>
              </a:rPr>
              <a:t>50% of the backlight light never gets out the front</a:t>
            </a:r>
          </a:p>
        </p:txBody>
      </p:sp>
      <p:sp>
        <p:nvSpPr>
          <p:cNvPr id="53252" name="Freeform 4"/>
          <p:cNvSpPr>
            <a:spLocks/>
          </p:cNvSpPr>
          <p:nvPr/>
        </p:nvSpPr>
        <p:spPr bwMode="auto">
          <a:xfrm flipH="1">
            <a:off x="6213475" y="2127250"/>
            <a:ext cx="1743075" cy="2787650"/>
          </a:xfrm>
          <a:custGeom>
            <a:avLst/>
            <a:gdLst>
              <a:gd name="T0" fmla="*/ 0 w 1052"/>
              <a:gd name="T1" fmla="*/ 0 h 2379"/>
              <a:gd name="T2" fmla="*/ 2147483647 w 1052"/>
              <a:gd name="T3" fmla="*/ 2147483647 h 2379"/>
              <a:gd name="T4" fmla="*/ 2147483647 w 1052"/>
              <a:gd name="T5" fmla="*/ 2147483647 h 2379"/>
              <a:gd name="T6" fmla="*/ 0 w 1052"/>
              <a:gd name="T7" fmla="*/ 2147483647 h 2379"/>
              <a:gd name="T8" fmla="*/ 0 w 1052"/>
              <a:gd name="T9" fmla="*/ 0 h 23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2" h="2379">
                <a:moveTo>
                  <a:pt x="0" y="0"/>
                </a:moveTo>
                <a:lnTo>
                  <a:pt x="1051" y="621"/>
                </a:lnTo>
                <a:lnTo>
                  <a:pt x="1051" y="1671"/>
                </a:lnTo>
                <a:lnTo>
                  <a:pt x="0" y="2378"/>
                </a:lnTo>
                <a:lnTo>
                  <a:pt x="0" y="0"/>
                </a:lnTo>
              </a:path>
            </a:pathLst>
          </a:custGeom>
          <a:solidFill>
            <a:schemeClr val="bg1"/>
          </a:solidFill>
          <a:ln w="2857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53253" name="Object 5"/>
          <p:cNvGraphicFramePr>
            <a:graphicFrameLocks/>
          </p:cNvGraphicFramePr>
          <p:nvPr/>
        </p:nvGraphicFramePr>
        <p:xfrm>
          <a:off x="1906588" y="2947988"/>
          <a:ext cx="801687" cy="1028700"/>
        </p:xfrm>
        <a:graphic>
          <a:graphicData uri="http://schemas.openxmlformats.org/presentationml/2006/ole">
            <mc:AlternateContent xmlns:mc="http://schemas.openxmlformats.org/markup-compatibility/2006">
              <mc:Choice xmlns:v="urn:schemas-microsoft-com:vml" Requires="v">
                <p:oleObj name="Clip" r:id="rId2" imgW="2031574" imgH="3657305" progId="MS_ClipArt_Gallery.5">
                  <p:embed/>
                </p:oleObj>
              </mc:Choice>
              <mc:Fallback>
                <p:oleObj name="Clip" r:id="rId2" imgW="2031574" imgH="3657305" progId="MS_ClipArt_Gallery.5">
                  <p:embed/>
                  <p:pic>
                    <p:nvPicPr>
                      <p:cNvPr id="0" name="Object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6588" y="2947988"/>
                        <a:ext cx="801687"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54" name="Freeform 6"/>
          <p:cNvSpPr>
            <a:spLocks/>
          </p:cNvSpPr>
          <p:nvPr/>
        </p:nvSpPr>
        <p:spPr bwMode="auto">
          <a:xfrm>
            <a:off x="1803400" y="1890713"/>
            <a:ext cx="1958975" cy="3219450"/>
          </a:xfrm>
          <a:custGeom>
            <a:avLst/>
            <a:gdLst>
              <a:gd name="T0" fmla="*/ 0 w 1256"/>
              <a:gd name="T1" fmla="*/ 0 h 2904"/>
              <a:gd name="T2" fmla="*/ 2147483647 w 1256"/>
              <a:gd name="T3" fmla="*/ 2147483647 h 2904"/>
              <a:gd name="T4" fmla="*/ 2147483647 w 1256"/>
              <a:gd name="T5" fmla="*/ 2147483647 h 2904"/>
              <a:gd name="T6" fmla="*/ 0 w 1256"/>
              <a:gd name="T7" fmla="*/ 2147483647 h 2904"/>
              <a:gd name="T8" fmla="*/ 0 w 1256"/>
              <a:gd name="T9" fmla="*/ 0 h 29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6" h="2904">
                <a:moveTo>
                  <a:pt x="0" y="0"/>
                </a:moveTo>
                <a:lnTo>
                  <a:pt x="1255" y="758"/>
                </a:lnTo>
                <a:lnTo>
                  <a:pt x="1255" y="2039"/>
                </a:lnTo>
                <a:lnTo>
                  <a:pt x="0" y="2903"/>
                </a:lnTo>
                <a:lnTo>
                  <a:pt x="0" y="0"/>
                </a:lnTo>
              </a:path>
            </a:pathLst>
          </a:custGeom>
          <a:solidFill>
            <a:srgbClr val="969696"/>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5" name="Freeform 7" descr="Dark downward diagonal"/>
          <p:cNvSpPr>
            <a:spLocks/>
          </p:cNvSpPr>
          <p:nvPr/>
        </p:nvSpPr>
        <p:spPr bwMode="auto">
          <a:xfrm>
            <a:off x="1884363" y="2033588"/>
            <a:ext cx="1827212" cy="2954337"/>
          </a:xfrm>
          <a:custGeom>
            <a:avLst/>
            <a:gdLst>
              <a:gd name="T0" fmla="*/ 0 w 1328"/>
              <a:gd name="T1" fmla="*/ 0 h 2136"/>
              <a:gd name="T2" fmla="*/ 2147483647 w 1328"/>
              <a:gd name="T3" fmla="*/ 2147483647 h 2136"/>
              <a:gd name="T4" fmla="*/ 2147483647 w 1328"/>
              <a:gd name="T5" fmla="*/ 2147483647 h 2136"/>
              <a:gd name="T6" fmla="*/ 0 w 1328"/>
              <a:gd name="T7" fmla="*/ 2147483647 h 2136"/>
              <a:gd name="T8" fmla="*/ 0 w 1328"/>
              <a:gd name="T9" fmla="*/ 0 h 21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8" h="2136">
                <a:moveTo>
                  <a:pt x="0" y="0"/>
                </a:moveTo>
                <a:lnTo>
                  <a:pt x="1328" y="545"/>
                </a:lnTo>
                <a:lnTo>
                  <a:pt x="1328" y="1518"/>
                </a:lnTo>
                <a:lnTo>
                  <a:pt x="0" y="2136"/>
                </a:lnTo>
                <a:lnTo>
                  <a:pt x="0" y="0"/>
                </a:lnTo>
                <a:close/>
              </a:path>
            </a:pathLst>
          </a:custGeom>
          <a:pattFill prst="dkDnDiag">
            <a:fgClr>
              <a:schemeClr val="tx1"/>
            </a:fgClr>
            <a:bgClr>
              <a:srgbClr val="00FFFF"/>
            </a:bgClr>
          </a:pattFill>
          <a:ln w="9525"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6" name="Freeform 8"/>
          <p:cNvSpPr>
            <a:spLocks/>
          </p:cNvSpPr>
          <p:nvPr/>
        </p:nvSpPr>
        <p:spPr bwMode="auto">
          <a:xfrm>
            <a:off x="1608138" y="1892300"/>
            <a:ext cx="201612" cy="3243263"/>
          </a:xfrm>
          <a:custGeom>
            <a:avLst/>
            <a:gdLst>
              <a:gd name="T0" fmla="*/ 2147483647 w 146"/>
              <a:gd name="T1" fmla="*/ 0 h 2345"/>
              <a:gd name="T2" fmla="*/ 0 w 146"/>
              <a:gd name="T3" fmla="*/ 2147483647 h 2345"/>
              <a:gd name="T4" fmla="*/ 0 w 146"/>
              <a:gd name="T5" fmla="*/ 2147483647 h 2345"/>
              <a:gd name="T6" fmla="*/ 2147483647 w 146"/>
              <a:gd name="T7" fmla="*/ 2147483647 h 2345"/>
              <a:gd name="T8" fmla="*/ 2147483647 w 146"/>
              <a:gd name="T9" fmla="*/ 0 h 23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2345">
                <a:moveTo>
                  <a:pt x="146" y="0"/>
                </a:moveTo>
                <a:lnTo>
                  <a:pt x="0" y="163"/>
                </a:lnTo>
                <a:lnTo>
                  <a:pt x="0" y="2263"/>
                </a:lnTo>
                <a:lnTo>
                  <a:pt x="146" y="2345"/>
                </a:lnTo>
                <a:lnTo>
                  <a:pt x="146" y="0"/>
                </a:lnTo>
                <a:close/>
              </a:path>
            </a:pathLst>
          </a:custGeom>
          <a:solidFill>
            <a:srgbClr val="FFFFFF"/>
          </a:solidFill>
          <a:ln w="9525"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7" name="Freeform 9"/>
          <p:cNvSpPr>
            <a:spLocks/>
          </p:cNvSpPr>
          <p:nvPr/>
        </p:nvSpPr>
        <p:spPr bwMode="auto">
          <a:xfrm>
            <a:off x="1895475" y="2032000"/>
            <a:ext cx="1827213" cy="2152650"/>
          </a:xfrm>
          <a:custGeom>
            <a:avLst/>
            <a:gdLst>
              <a:gd name="T0" fmla="*/ 0 w 1328"/>
              <a:gd name="T1" fmla="*/ 0 h 1557"/>
              <a:gd name="T2" fmla="*/ 2147483647 w 1328"/>
              <a:gd name="T3" fmla="*/ 2147483647 h 1557"/>
              <a:gd name="T4" fmla="*/ 2147483647 w 1328"/>
              <a:gd name="T5" fmla="*/ 2147483647 h 1557"/>
              <a:gd name="T6" fmla="*/ 2147483647 w 1328"/>
              <a:gd name="T7" fmla="*/ 2147483647 h 1557"/>
              <a:gd name="T8" fmla="*/ 2147483647 w 1328"/>
              <a:gd name="T9" fmla="*/ 2147483647 h 1557"/>
              <a:gd name="T10" fmla="*/ 0 w 1328"/>
              <a:gd name="T11" fmla="*/ 2147483647 h 1557"/>
              <a:gd name="T12" fmla="*/ 0 w 1328"/>
              <a:gd name="T13" fmla="*/ 0 h 15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8" h="1557">
                <a:moveTo>
                  <a:pt x="0" y="0"/>
                </a:moveTo>
                <a:lnTo>
                  <a:pt x="1326" y="546"/>
                </a:lnTo>
                <a:lnTo>
                  <a:pt x="1328" y="1515"/>
                </a:lnTo>
                <a:lnTo>
                  <a:pt x="1238" y="1557"/>
                </a:lnTo>
                <a:lnTo>
                  <a:pt x="1236" y="580"/>
                </a:lnTo>
                <a:lnTo>
                  <a:pt x="0" y="93"/>
                </a:lnTo>
                <a:lnTo>
                  <a:pt x="0" y="0"/>
                </a:lnTo>
                <a:close/>
              </a:path>
            </a:pathLst>
          </a:custGeom>
          <a:solidFill>
            <a:srgbClr val="FFFFFF"/>
          </a:solidFill>
          <a:ln w="9525"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8" name="Freeform 10"/>
          <p:cNvSpPr>
            <a:spLocks/>
          </p:cNvSpPr>
          <p:nvPr/>
        </p:nvSpPr>
        <p:spPr bwMode="auto">
          <a:xfrm>
            <a:off x="1893888" y="4129088"/>
            <a:ext cx="1828800" cy="857250"/>
          </a:xfrm>
          <a:custGeom>
            <a:avLst/>
            <a:gdLst>
              <a:gd name="T0" fmla="*/ 0 w 1329"/>
              <a:gd name="T1" fmla="*/ 2147483647 h 620"/>
              <a:gd name="T2" fmla="*/ 2147483647 w 1329"/>
              <a:gd name="T3" fmla="*/ 2147483647 h 620"/>
              <a:gd name="T4" fmla="*/ 2147483647 w 1329"/>
              <a:gd name="T5" fmla="*/ 0 h 620"/>
              <a:gd name="T6" fmla="*/ 2147483647 w 1329"/>
              <a:gd name="T7" fmla="*/ 2147483647 h 620"/>
              <a:gd name="T8" fmla="*/ 0 w 1329"/>
              <a:gd name="T9" fmla="*/ 2147483647 h 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9" h="620">
                <a:moveTo>
                  <a:pt x="0" y="560"/>
                </a:moveTo>
                <a:lnTo>
                  <a:pt x="1242" y="2"/>
                </a:lnTo>
                <a:lnTo>
                  <a:pt x="1329" y="0"/>
                </a:lnTo>
                <a:lnTo>
                  <a:pt x="1" y="620"/>
                </a:lnTo>
                <a:lnTo>
                  <a:pt x="0" y="560"/>
                </a:lnTo>
                <a:close/>
              </a:path>
            </a:pathLst>
          </a:custGeom>
          <a:solidFill>
            <a:srgbClr val="FFFFFF"/>
          </a:solidFill>
          <a:ln w="9525"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9" name="Line 11"/>
          <p:cNvSpPr>
            <a:spLocks noChangeShapeType="1"/>
          </p:cNvSpPr>
          <p:nvPr/>
        </p:nvSpPr>
        <p:spPr bwMode="auto">
          <a:xfrm flipV="1">
            <a:off x="3597275" y="2792413"/>
            <a:ext cx="125413" cy="44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53260" name="Object 12"/>
          <p:cNvGraphicFramePr>
            <a:graphicFrameLocks noChangeAspect="1"/>
          </p:cNvGraphicFramePr>
          <p:nvPr/>
        </p:nvGraphicFramePr>
        <p:xfrm>
          <a:off x="6954838" y="2794000"/>
          <a:ext cx="625475" cy="1131888"/>
        </p:xfrm>
        <a:graphic>
          <a:graphicData uri="http://schemas.openxmlformats.org/presentationml/2006/ole">
            <mc:AlternateContent xmlns:mc="http://schemas.openxmlformats.org/markup-compatibility/2006">
              <mc:Choice xmlns:v="urn:schemas-microsoft-com:vml" Requires="v">
                <p:oleObj name="Clip" r:id="rId4" imgW="2478088" imgH="4460875" progId="MS_ClipArt_Gallery.5">
                  <p:embed/>
                </p:oleObj>
              </mc:Choice>
              <mc:Fallback>
                <p:oleObj name="Clip" r:id="rId4" imgW="2478088" imgH="4460875" progId="MS_ClipArt_Gallery.5">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4838" y="2794000"/>
                        <a:ext cx="625475" cy="113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261" name="Text Box 13"/>
          <p:cNvSpPr txBox="1">
            <a:spLocks noChangeArrowheads="1"/>
          </p:cNvSpPr>
          <p:nvPr/>
        </p:nvSpPr>
        <p:spPr bwMode="auto">
          <a:xfrm>
            <a:off x="2933700" y="4497388"/>
            <a:ext cx="2381250" cy="825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1600" b="0" i="0">
                <a:latin typeface="Arial Rounded MT Bold" pitchFamily="34" charset="0"/>
              </a:rPr>
              <a:t>50% of the light will transmit in either of these orientation</a:t>
            </a:r>
          </a:p>
        </p:txBody>
      </p:sp>
      <p:sp>
        <p:nvSpPr>
          <p:cNvPr id="53262" name="Text Box 14"/>
          <p:cNvSpPr txBox="1">
            <a:spLocks noChangeArrowheads="1"/>
          </p:cNvSpPr>
          <p:nvPr/>
        </p:nvSpPr>
        <p:spPr bwMode="auto">
          <a:xfrm>
            <a:off x="6848475" y="2014538"/>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endParaRPr lang="en-US" altLang="en-US" sz="1800" i="0">
              <a:latin typeface="Times New Roman" pitchFamily="18" charset="0"/>
            </a:endParaRPr>
          </a:p>
        </p:txBody>
      </p:sp>
      <p:grpSp>
        <p:nvGrpSpPr>
          <p:cNvPr id="53263" name="Group 15"/>
          <p:cNvGrpSpPr>
            <a:grpSpLocks/>
          </p:cNvGrpSpPr>
          <p:nvPr/>
        </p:nvGrpSpPr>
        <p:grpSpPr bwMode="auto">
          <a:xfrm>
            <a:off x="4400550" y="2735263"/>
            <a:ext cx="2211388" cy="1506537"/>
            <a:chOff x="2856" y="1681"/>
            <a:chExt cx="1672" cy="1089"/>
          </a:xfrm>
        </p:grpSpPr>
        <p:sp>
          <p:nvSpPr>
            <p:cNvPr id="53280" name="AutoShape 16"/>
            <p:cNvSpPr>
              <a:spLocks noChangeArrowheads="1"/>
            </p:cNvSpPr>
            <p:nvPr/>
          </p:nvSpPr>
          <p:spPr bwMode="auto">
            <a:xfrm flipH="1">
              <a:off x="3600" y="1681"/>
              <a:ext cx="928" cy="537"/>
            </a:xfrm>
            <a:prstGeom prst="curvedDownArrow">
              <a:avLst>
                <a:gd name="adj1" fmla="val 34562"/>
                <a:gd name="adj2" fmla="val 69125"/>
                <a:gd name="adj3" fmla="val 33333"/>
              </a:avLst>
            </a:prstGeom>
            <a:solidFill>
              <a:srgbClr val="FFFFFF"/>
            </a:solidFill>
            <a:ln w="19050">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3281" name="AutoShape 17"/>
            <p:cNvSpPr>
              <a:spLocks noChangeArrowheads="1"/>
            </p:cNvSpPr>
            <p:nvPr/>
          </p:nvSpPr>
          <p:spPr bwMode="auto">
            <a:xfrm flipV="1">
              <a:off x="3722" y="2233"/>
              <a:ext cx="646" cy="537"/>
            </a:xfrm>
            <a:prstGeom prst="curvedDownArrow">
              <a:avLst>
                <a:gd name="adj1" fmla="val 24060"/>
                <a:gd name="adj2" fmla="val 48119"/>
                <a:gd name="adj3" fmla="val 33333"/>
              </a:avLst>
            </a:prstGeom>
            <a:solidFill>
              <a:srgbClr val="FFFFFF"/>
            </a:solidFill>
            <a:ln w="19050">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3282" name="AutoShape 18"/>
            <p:cNvSpPr>
              <a:spLocks noChangeArrowheads="1"/>
            </p:cNvSpPr>
            <p:nvPr/>
          </p:nvSpPr>
          <p:spPr bwMode="auto">
            <a:xfrm flipH="1">
              <a:off x="3215" y="1681"/>
              <a:ext cx="928" cy="537"/>
            </a:xfrm>
            <a:prstGeom prst="curvedDownArrow">
              <a:avLst>
                <a:gd name="adj1" fmla="val 34562"/>
                <a:gd name="adj2" fmla="val 69125"/>
                <a:gd name="adj3" fmla="val 33333"/>
              </a:avLst>
            </a:prstGeom>
            <a:solidFill>
              <a:srgbClr val="FFFFFF"/>
            </a:solidFill>
            <a:ln w="19050">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3283" name="AutoShape 19"/>
            <p:cNvSpPr>
              <a:spLocks noChangeArrowheads="1"/>
            </p:cNvSpPr>
            <p:nvPr/>
          </p:nvSpPr>
          <p:spPr bwMode="auto">
            <a:xfrm flipH="1">
              <a:off x="2856" y="1681"/>
              <a:ext cx="928" cy="537"/>
            </a:xfrm>
            <a:prstGeom prst="curvedDownArrow">
              <a:avLst>
                <a:gd name="adj1" fmla="val 34562"/>
                <a:gd name="adj2" fmla="val 69125"/>
                <a:gd name="adj3" fmla="val 33333"/>
              </a:avLst>
            </a:prstGeom>
            <a:solidFill>
              <a:schemeClr val="bg1"/>
            </a:solidFill>
            <a:ln w="19050">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3284" name="AutoShape 20"/>
            <p:cNvSpPr>
              <a:spLocks noChangeArrowheads="1"/>
            </p:cNvSpPr>
            <p:nvPr/>
          </p:nvSpPr>
          <p:spPr bwMode="auto">
            <a:xfrm flipV="1">
              <a:off x="3373" y="2233"/>
              <a:ext cx="646" cy="537"/>
            </a:xfrm>
            <a:prstGeom prst="curvedDownArrow">
              <a:avLst>
                <a:gd name="adj1" fmla="val 24060"/>
                <a:gd name="adj2" fmla="val 48119"/>
                <a:gd name="adj3" fmla="val 33333"/>
              </a:avLst>
            </a:prstGeom>
            <a:solidFill>
              <a:srgbClr val="FFFFFF"/>
            </a:solidFill>
            <a:ln w="19050">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3285" name="AutoShape 21"/>
            <p:cNvSpPr>
              <a:spLocks noChangeArrowheads="1"/>
            </p:cNvSpPr>
            <p:nvPr/>
          </p:nvSpPr>
          <p:spPr bwMode="auto">
            <a:xfrm flipV="1">
              <a:off x="2933" y="2233"/>
              <a:ext cx="646" cy="537"/>
            </a:xfrm>
            <a:prstGeom prst="curvedDownArrow">
              <a:avLst>
                <a:gd name="adj1" fmla="val 24060"/>
                <a:gd name="adj2" fmla="val 48119"/>
                <a:gd name="adj3" fmla="val 33333"/>
              </a:avLst>
            </a:prstGeom>
            <a:solidFill>
              <a:srgbClr val="FFFFFF"/>
            </a:solidFill>
            <a:ln w="19050">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grpSp>
      <p:sp>
        <p:nvSpPr>
          <p:cNvPr id="53264" name="Line 22"/>
          <p:cNvSpPr>
            <a:spLocks noChangeShapeType="1"/>
          </p:cNvSpPr>
          <p:nvPr/>
        </p:nvSpPr>
        <p:spPr bwMode="auto">
          <a:xfrm flipV="1">
            <a:off x="5588000" y="2862263"/>
            <a:ext cx="1162050" cy="1195387"/>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5" name="Line 23"/>
          <p:cNvSpPr>
            <a:spLocks noChangeShapeType="1"/>
          </p:cNvSpPr>
          <p:nvPr/>
        </p:nvSpPr>
        <p:spPr bwMode="auto">
          <a:xfrm>
            <a:off x="5322888" y="2798763"/>
            <a:ext cx="0" cy="140970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6" name="Line 24"/>
          <p:cNvSpPr>
            <a:spLocks noChangeShapeType="1"/>
          </p:cNvSpPr>
          <p:nvPr/>
        </p:nvSpPr>
        <p:spPr bwMode="auto">
          <a:xfrm flipH="1" flipV="1">
            <a:off x="6208713" y="3481388"/>
            <a:ext cx="439737" cy="10382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3267" name="Group 25"/>
          <p:cNvGrpSpPr>
            <a:grpSpLocks/>
          </p:cNvGrpSpPr>
          <p:nvPr/>
        </p:nvGrpSpPr>
        <p:grpSpPr bwMode="auto">
          <a:xfrm>
            <a:off x="2917825" y="2754313"/>
            <a:ext cx="2212975" cy="1506537"/>
            <a:chOff x="2856" y="1681"/>
            <a:chExt cx="1672" cy="1089"/>
          </a:xfrm>
        </p:grpSpPr>
        <p:sp>
          <p:nvSpPr>
            <p:cNvPr id="53274" name="AutoShape 26"/>
            <p:cNvSpPr>
              <a:spLocks noChangeArrowheads="1"/>
            </p:cNvSpPr>
            <p:nvPr/>
          </p:nvSpPr>
          <p:spPr bwMode="auto">
            <a:xfrm flipH="1">
              <a:off x="3600" y="1681"/>
              <a:ext cx="928" cy="537"/>
            </a:xfrm>
            <a:prstGeom prst="curvedDownArrow">
              <a:avLst>
                <a:gd name="adj1" fmla="val 34562"/>
                <a:gd name="adj2" fmla="val 69125"/>
                <a:gd name="adj3" fmla="val 33333"/>
              </a:avLst>
            </a:prstGeom>
            <a:solidFill>
              <a:srgbClr val="FFFFFF"/>
            </a:solidFill>
            <a:ln w="19050">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3275" name="AutoShape 27"/>
            <p:cNvSpPr>
              <a:spLocks noChangeArrowheads="1"/>
            </p:cNvSpPr>
            <p:nvPr/>
          </p:nvSpPr>
          <p:spPr bwMode="auto">
            <a:xfrm flipV="1">
              <a:off x="3722" y="2233"/>
              <a:ext cx="646" cy="537"/>
            </a:xfrm>
            <a:prstGeom prst="curvedDownArrow">
              <a:avLst>
                <a:gd name="adj1" fmla="val 24060"/>
                <a:gd name="adj2" fmla="val 48119"/>
                <a:gd name="adj3" fmla="val 33333"/>
              </a:avLst>
            </a:prstGeom>
            <a:solidFill>
              <a:srgbClr val="FFFFFF"/>
            </a:solidFill>
            <a:ln w="19050">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3276" name="AutoShape 28"/>
            <p:cNvSpPr>
              <a:spLocks noChangeArrowheads="1"/>
            </p:cNvSpPr>
            <p:nvPr/>
          </p:nvSpPr>
          <p:spPr bwMode="auto">
            <a:xfrm flipH="1">
              <a:off x="3215" y="1681"/>
              <a:ext cx="928" cy="537"/>
            </a:xfrm>
            <a:prstGeom prst="curvedDownArrow">
              <a:avLst>
                <a:gd name="adj1" fmla="val 34562"/>
                <a:gd name="adj2" fmla="val 69125"/>
                <a:gd name="adj3" fmla="val 33333"/>
              </a:avLst>
            </a:prstGeom>
            <a:solidFill>
              <a:srgbClr val="FFFFFF"/>
            </a:solidFill>
            <a:ln w="19050">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3277" name="AutoShape 29"/>
            <p:cNvSpPr>
              <a:spLocks noChangeArrowheads="1"/>
            </p:cNvSpPr>
            <p:nvPr/>
          </p:nvSpPr>
          <p:spPr bwMode="auto">
            <a:xfrm flipH="1">
              <a:off x="2856" y="1681"/>
              <a:ext cx="928" cy="537"/>
            </a:xfrm>
            <a:prstGeom prst="curvedDownArrow">
              <a:avLst>
                <a:gd name="adj1" fmla="val 34562"/>
                <a:gd name="adj2" fmla="val 69125"/>
                <a:gd name="adj3" fmla="val 33333"/>
              </a:avLst>
            </a:prstGeom>
            <a:solidFill>
              <a:schemeClr val="bg1"/>
            </a:solidFill>
            <a:ln w="19050">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3278" name="AutoShape 30"/>
            <p:cNvSpPr>
              <a:spLocks noChangeArrowheads="1"/>
            </p:cNvSpPr>
            <p:nvPr/>
          </p:nvSpPr>
          <p:spPr bwMode="auto">
            <a:xfrm flipV="1">
              <a:off x="3373" y="2233"/>
              <a:ext cx="646" cy="537"/>
            </a:xfrm>
            <a:prstGeom prst="curvedDownArrow">
              <a:avLst>
                <a:gd name="adj1" fmla="val 24060"/>
                <a:gd name="adj2" fmla="val 48119"/>
                <a:gd name="adj3" fmla="val 33333"/>
              </a:avLst>
            </a:prstGeom>
            <a:solidFill>
              <a:srgbClr val="FFFFFF"/>
            </a:solidFill>
            <a:ln w="19050">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3279" name="AutoShape 31"/>
            <p:cNvSpPr>
              <a:spLocks noChangeArrowheads="1"/>
            </p:cNvSpPr>
            <p:nvPr/>
          </p:nvSpPr>
          <p:spPr bwMode="auto">
            <a:xfrm flipV="1">
              <a:off x="2933" y="2233"/>
              <a:ext cx="646" cy="537"/>
            </a:xfrm>
            <a:prstGeom prst="curvedDownArrow">
              <a:avLst>
                <a:gd name="adj1" fmla="val 24060"/>
                <a:gd name="adj2" fmla="val 48119"/>
                <a:gd name="adj3" fmla="val 33333"/>
              </a:avLst>
            </a:prstGeom>
            <a:solidFill>
              <a:srgbClr val="FFFFFF"/>
            </a:solidFill>
            <a:ln w="19050">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grpSp>
      <p:sp>
        <p:nvSpPr>
          <p:cNvPr id="53268" name="Line 32"/>
          <p:cNvSpPr>
            <a:spLocks noChangeShapeType="1"/>
          </p:cNvSpPr>
          <p:nvPr/>
        </p:nvSpPr>
        <p:spPr bwMode="auto">
          <a:xfrm>
            <a:off x="3871913" y="3490913"/>
            <a:ext cx="1325562" cy="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9" name="Line 33"/>
          <p:cNvSpPr>
            <a:spLocks noChangeShapeType="1"/>
          </p:cNvSpPr>
          <p:nvPr/>
        </p:nvSpPr>
        <p:spPr bwMode="auto">
          <a:xfrm flipH="1" flipV="1">
            <a:off x="4459288" y="3517900"/>
            <a:ext cx="53975" cy="10207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0" name="Line 34"/>
          <p:cNvSpPr>
            <a:spLocks noChangeShapeType="1"/>
          </p:cNvSpPr>
          <p:nvPr/>
        </p:nvSpPr>
        <p:spPr bwMode="auto">
          <a:xfrm flipV="1">
            <a:off x="4525963" y="3679825"/>
            <a:ext cx="746125" cy="83343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1" name="Line 35"/>
          <p:cNvSpPr>
            <a:spLocks noChangeShapeType="1"/>
          </p:cNvSpPr>
          <p:nvPr/>
        </p:nvSpPr>
        <p:spPr bwMode="auto">
          <a:xfrm>
            <a:off x="2160588" y="2673350"/>
            <a:ext cx="1238250" cy="127000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2" name="Text Box 36"/>
          <p:cNvSpPr txBox="1">
            <a:spLocks noChangeArrowheads="1"/>
          </p:cNvSpPr>
          <p:nvPr/>
        </p:nvSpPr>
        <p:spPr bwMode="auto">
          <a:xfrm>
            <a:off x="5459413" y="4519613"/>
            <a:ext cx="2398712" cy="825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1600" b="0" i="0">
                <a:latin typeface="Arial Rounded MT Bold" pitchFamily="34" charset="0"/>
              </a:rPr>
              <a:t>No light will get through at this orientation</a:t>
            </a:r>
          </a:p>
        </p:txBody>
      </p:sp>
      <p:sp>
        <p:nvSpPr>
          <p:cNvPr id="53273" name="Text Box 37"/>
          <p:cNvSpPr txBox="1">
            <a:spLocks noChangeArrowheads="1"/>
          </p:cNvSpPr>
          <p:nvPr/>
        </p:nvSpPr>
        <p:spPr bwMode="auto">
          <a:xfrm>
            <a:off x="3359150" y="1520825"/>
            <a:ext cx="25987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2000" b="0" i="0">
                <a:latin typeface="Arial Rounded MT Bold" pitchFamily="34" charset="0"/>
              </a:rPr>
              <a:t>Reflective Polarizer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xfrm>
            <a:off x="0" y="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600">
                <a:effectLst/>
              </a:rPr>
              <a:t>Passive Brightness Enhancement</a:t>
            </a:r>
          </a:p>
        </p:txBody>
      </p:sp>
      <p:sp>
        <p:nvSpPr>
          <p:cNvPr id="54275" name="Text Box 3"/>
          <p:cNvSpPr txBox="1">
            <a:spLocks noChangeArrowheads="1"/>
          </p:cNvSpPr>
          <p:nvPr/>
        </p:nvSpPr>
        <p:spPr bwMode="auto">
          <a:xfrm>
            <a:off x="933450" y="5289550"/>
            <a:ext cx="7231063"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1600" b="0" i="0">
                <a:latin typeface="Arial Rounded MT Bold" pitchFamily="34" charset="0"/>
              </a:rPr>
              <a:t>Reflective Polarizer transmits all light in its orientation direction but will reflect back any light not in alignment.  Additionally, the light is rotated slightly, to be reflected off the rear reflector.</a:t>
            </a:r>
          </a:p>
        </p:txBody>
      </p:sp>
      <p:sp>
        <p:nvSpPr>
          <p:cNvPr id="54276" name="AutoShape 4"/>
          <p:cNvSpPr>
            <a:spLocks noChangeArrowheads="1"/>
          </p:cNvSpPr>
          <p:nvPr/>
        </p:nvSpPr>
        <p:spPr bwMode="auto">
          <a:xfrm flipH="1">
            <a:off x="3995738" y="3713163"/>
            <a:ext cx="1817687" cy="9715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7" name="AutoShape 5"/>
          <p:cNvSpPr>
            <a:spLocks noChangeArrowheads="1"/>
          </p:cNvSpPr>
          <p:nvPr/>
        </p:nvSpPr>
        <p:spPr bwMode="auto">
          <a:xfrm>
            <a:off x="4075113" y="2746375"/>
            <a:ext cx="1817687" cy="9715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8" name="Freeform 6"/>
          <p:cNvSpPr>
            <a:spLocks/>
          </p:cNvSpPr>
          <p:nvPr/>
        </p:nvSpPr>
        <p:spPr bwMode="auto">
          <a:xfrm flipH="1">
            <a:off x="6157913" y="1984375"/>
            <a:ext cx="1746250" cy="2833688"/>
          </a:xfrm>
          <a:custGeom>
            <a:avLst/>
            <a:gdLst>
              <a:gd name="T0" fmla="*/ 0 w 1052"/>
              <a:gd name="T1" fmla="*/ 0 h 2379"/>
              <a:gd name="T2" fmla="*/ 2147483647 w 1052"/>
              <a:gd name="T3" fmla="*/ 2147483647 h 2379"/>
              <a:gd name="T4" fmla="*/ 2147483647 w 1052"/>
              <a:gd name="T5" fmla="*/ 2147483647 h 2379"/>
              <a:gd name="T6" fmla="*/ 0 w 1052"/>
              <a:gd name="T7" fmla="*/ 2147483647 h 2379"/>
              <a:gd name="T8" fmla="*/ 0 w 1052"/>
              <a:gd name="T9" fmla="*/ 0 h 23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2" h="2379">
                <a:moveTo>
                  <a:pt x="0" y="0"/>
                </a:moveTo>
                <a:lnTo>
                  <a:pt x="1051" y="621"/>
                </a:lnTo>
                <a:lnTo>
                  <a:pt x="1051" y="1671"/>
                </a:lnTo>
                <a:lnTo>
                  <a:pt x="0" y="2378"/>
                </a:lnTo>
                <a:lnTo>
                  <a:pt x="0" y="0"/>
                </a:lnTo>
              </a:path>
            </a:pathLst>
          </a:custGeom>
          <a:solidFill>
            <a:schemeClr val="bg1"/>
          </a:solidFill>
          <a:ln w="2857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54279" name="Object 7"/>
          <p:cNvGraphicFramePr>
            <a:graphicFrameLocks/>
          </p:cNvGraphicFramePr>
          <p:nvPr/>
        </p:nvGraphicFramePr>
        <p:xfrm>
          <a:off x="1843088" y="2817813"/>
          <a:ext cx="804862" cy="1047750"/>
        </p:xfrm>
        <a:graphic>
          <a:graphicData uri="http://schemas.openxmlformats.org/presentationml/2006/ole">
            <mc:AlternateContent xmlns:mc="http://schemas.openxmlformats.org/markup-compatibility/2006">
              <mc:Choice xmlns:v="urn:schemas-microsoft-com:vml" Requires="v">
                <p:oleObj name="Clip" r:id="rId2" imgW="2031574" imgH="3657305" progId="MS_ClipArt_Gallery.5">
                  <p:embed/>
                </p:oleObj>
              </mc:Choice>
              <mc:Fallback>
                <p:oleObj name="Clip" r:id="rId2" imgW="2031574" imgH="3657305" progId="MS_ClipArt_Gallery.5">
                  <p:embed/>
                  <p:pic>
                    <p:nvPicPr>
                      <p:cNvPr id="0" name="Object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3088" y="2817813"/>
                        <a:ext cx="804862"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Freeform 8"/>
          <p:cNvSpPr>
            <a:spLocks/>
          </p:cNvSpPr>
          <p:nvPr/>
        </p:nvSpPr>
        <p:spPr bwMode="auto">
          <a:xfrm>
            <a:off x="1739900" y="1743075"/>
            <a:ext cx="1963738" cy="3273425"/>
          </a:xfrm>
          <a:custGeom>
            <a:avLst/>
            <a:gdLst>
              <a:gd name="T0" fmla="*/ 0 w 1256"/>
              <a:gd name="T1" fmla="*/ 0 h 2904"/>
              <a:gd name="T2" fmla="*/ 2147483647 w 1256"/>
              <a:gd name="T3" fmla="*/ 2147483647 h 2904"/>
              <a:gd name="T4" fmla="*/ 2147483647 w 1256"/>
              <a:gd name="T5" fmla="*/ 2147483647 h 2904"/>
              <a:gd name="T6" fmla="*/ 0 w 1256"/>
              <a:gd name="T7" fmla="*/ 2147483647 h 2904"/>
              <a:gd name="T8" fmla="*/ 0 w 1256"/>
              <a:gd name="T9" fmla="*/ 0 h 29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6" h="2904">
                <a:moveTo>
                  <a:pt x="0" y="0"/>
                </a:moveTo>
                <a:lnTo>
                  <a:pt x="1255" y="758"/>
                </a:lnTo>
                <a:lnTo>
                  <a:pt x="1255" y="2039"/>
                </a:lnTo>
                <a:lnTo>
                  <a:pt x="0" y="2903"/>
                </a:lnTo>
                <a:lnTo>
                  <a:pt x="0" y="0"/>
                </a:lnTo>
              </a:path>
            </a:pathLst>
          </a:custGeom>
          <a:solidFill>
            <a:srgbClr val="969696"/>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1" name="Freeform 9"/>
          <p:cNvSpPr>
            <a:spLocks/>
          </p:cNvSpPr>
          <p:nvPr/>
        </p:nvSpPr>
        <p:spPr bwMode="auto">
          <a:xfrm>
            <a:off x="1544638" y="1744663"/>
            <a:ext cx="201612" cy="3298825"/>
          </a:xfrm>
          <a:custGeom>
            <a:avLst/>
            <a:gdLst>
              <a:gd name="T0" fmla="*/ 2147483647 w 146"/>
              <a:gd name="T1" fmla="*/ 0 h 2345"/>
              <a:gd name="T2" fmla="*/ 0 w 146"/>
              <a:gd name="T3" fmla="*/ 2147483647 h 2345"/>
              <a:gd name="T4" fmla="*/ 0 w 146"/>
              <a:gd name="T5" fmla="*/ 2147483647 h 2345"/>
              <a:gd name="T6" fmla="*/ 2147483647 w 146"/>
              <a:gd name="T7" fmla="*/ 2147483647 h 2345"/>
              <a:gd name="T8" fmla="*/ 2147483647 w 146"/>
              <a:gd name="T9" fmla="*/ 0 h 23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2345">
                <a:moveTo>
                  <a:pt x="146" y="0"/>
                </a:moveTo>
                <a:lnTo>
                  <a:pt x="0" y="163"/>
                </a:lnTo>
                <a:lnTo>
                  <a:pt x="0" y="2263"/>
                </a:lnTo>
                <a:lnTo>
                  <a:pt x="146" y="2345"/>
                </a:lnTo>
                <a:lnTo>
                  <a:pt x="146" y="0"/>
                </a:lnTo>
                <a:close/>
              </a:path>
            </a:pathLst>
          </a:custGeom>
          <a:solidFill>
            <a:srgbClr val="FFFFFF"/>
          </a:solidFill>
          <a:ln w="9525"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2" name="Freeform 10" descr="Dark downward diagonal"/>
          <p:cNvSpPr>
            <a:spLocks/>
          </p:cNvSpPr>
          <p:nvPr/>
        </p:nvSpPr>
        <p:spPr bwMode="auto">
          <a:xfrm>
            <a:off x="1819275" y="1873250"/>
            <a:ext cx="1830388" cy="3003550"/>
          </a:xfrm>
          <a:custGeom>
            <a:avLst/>
            <a:gdLst>
              <a:gd name="T0" fmla="*/ 0 w 1328"/>
              <a:gd name="T1" fmla="*/ 0 h 2136"/>
              <a:gd name="T2" fmla="*/ 2147483647 w 1328"/>
              <a:gd name="T3" fmla="*/ 2147483647 h 2136"/>
              <a:gd name="T4" fmla="*/ 2147483647 w 1328"/>
              <a:gd name="T5" fmla="*/ 2147483647 h 2136"/>
              <a:gd name="T6" fmla="*/ 0 w 1328"/>
              <a:gd name="T7" fmla="*/ 2147483647 h 2136"/>
              <a:gd name="T8" fmla="*/ 0 w 1328"/>
              <a:gd name="T9" fmla="*/ 0 h 21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8" h="2136">
                <a:moveTo>
                  <a:pt x="0" y="0"/>
                </a:moveTo>
                <a:lnTo>
                  <a:pt x="1328" y="545"/>
                </a:lnTo>
                <a:lnTo>
                  <a:pt x="1328" y="1518"/>
                </a:lnTo>
                <a:lnTo>
                  <a:pt x="0" y="2136"/>
                </a:lnTo>
                <a:lnTo>
                  <a:pt x="0" y="0"/>
                </a:lnTo>
                <a:close/>
              </a:path>
            </a:pathLst>
          </a:custGeom>
          <a:pattFill prst="dkDnDiag">
            <a:fgClr>
              <a:srgbClr val="FFA080"/>
            </a:fgClr>
            <a:bgClr>
              <a:srgbClr val="FFFFFF"/>
            </a:bgClr>
          </a:pattFill>
          <a:ln w="9525"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3" name="Freeform 11"/>
          <p:cNvSpPr>
            <a:spLocks/>
          </p:cNvSpPr>
          <p:nvPr/>
        </p:nvSpPr>
        <p:spPr bwMode="auto">
          <a:xfrm>
            <a:off x="1831975" y="1887538"/>
            <a:ext cx="1830388" cy="2189162"/>
          </a:xfrm>
          <a:custGeom>
            <a:avLst/>
            <a:gdLst>
              <a:gd name="T0" fmla="*/ 0 w 1328"/>
              <a:gd name="T1" fmla="*/ 0 h 1557"/>
              <a:gd name="T2" fmla="*/ 2147483647 w 1328"/>
              <a:gd name="T3" fmla="*/ 2147483647 h 1557"/>
              <a:gd name="T4" fmla="*/ 2147483647 w 1328"/>
              <a:gd name="T5" fmla="*/ 2147483647 h 1557"/>
              <a:gd name="T6" fmla="*/ 2147483647 w 1328"/>
              <a:gd name="T7" fmla="*/ 2147483647 h 1557"/>
              <a:gd name="T8" fmla="*/ 2147483647 w 1328"/>
              <a:gd name="T9" fmla="*/ 2147483647 h 1557"/>
              <a:gd name="T10" fmla="*/ 0 w 1328"/>
              <a:gd name="T11" fmla="*/ 2147483647 h 1557"/>
              <a:gd name="T12" fmla="*/ 0 w 1328"/>
              <a:gd name="T13" fmla="*/ 0 h 15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8" h="1557">
                <a:moveTo>
                  <a:pt x="0" y="0"/>
                </a:moveTo>
                <a:lnTo>
                  <a:pt x="1326" y="546"/>
                </a:lnTo>
                <a:lnTo>
                  <a:pt x="1328" y="1515"/>
                </a:lnTo>
                <a:lnTo>
                  <a:pt x="1238" y="1557"/>
                </a:lnTo>
                <a:lnTo>
                  <a:pt x="1236" y="580"/>
                </a:lnTo>
                <a:lnTo>
                  <a:pt x="0" y="93"/>
                </a:lnTo>
                <a:lnTo>
                  <a:pt x="0" y="0"/>
                </a:lnTo>
                <a:close/>
              </a:path>
            </a:pathLst>
          </a:custGeom>
          <a:solidFill>
            <a:srgbClr val="FFFFFF"/>
          </a:solidFill>
          <a:ln w="9525"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4" name="Freeform 12"/>
          <p:cNvSpPr>
            <a:spLocks/>
          </p:cNvSpPr>
          <p:nvPr/>
        </p:nvSpPr>
        <p:spPr bwMode="auto">
          <a:xfrm>
            <a:off x="1831975" y="4019550"/>
            <a:ext cx="1830388" cy="871538"/>
          </a:xfrm>
          <a:custGeom>
            <a:avLst/>
            <a:gdLst>
              <a:gd name="T0" fmla="*/ 0 w 1329"/>
              <a:gd name="T1" fmla="*/ 2147483647 h 620"/>
              <a:gd name="T2" fmla="*/ 2147483647 w 1329"/>
              <a:gd name="T3" fmla="*/ 2147483647 h 620"/>
              <a:gd name="T4" fmla="*/ 2147483647 w 1329"/>
              <a:gd name="T5" fmla="*/ 0 h 620"/>
              <a:gd name="T6" fmla="*/ 2147483647 w 1329"/>
              <a:gd name="T7" fmla="*/ 2147483647 h 620"/>
              <a:gd name="T8" fmla="*/ 0 w 1329"/>
              <a:gd name="T9" fmla="*/ 2147483647 h 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9" h="620">
                <a:moveTo>
                  <a:pt x="0" y="560"/>
                </a:moveTo>
                <a:lnTo>
                  <a:pt x="1242" y="2"/>
                </a:lnTo>
                <a:lnTo>
                  <a:pt x="1329" y="0"/>
                </a:lnTo>
                <a:lnTo>
                  <a:pt x="1" y="620"/>
                </a:lnTo>
                <a:lnTo>
                  <a:pt x="0" y="560"/>
                </a:lnTo>
                <a:close/>
              </a:path>
            </a:pathLst>
          </a:custGeom>
          <a:solidFill>
            <a:srgbClr val="FFFFFF"/>
          </a:solidFill>
          <a:ln w="9525"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5" name="Line 13"/>
          <p:cNvSpPr>
            <a:spLocks noChangeShapeType="1"/>
          </p:cNvSpPr>
          <p:nvPr/>
        </p:nvSpPr>
        <p:spPr bwMode="auto">
          <a:xfrm flipV="1">
            <a:off x="3536950" y="2660650"/>
            <a:ext cx="125413" cy="44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6" name="Line 14"/>
          <p:cNvSpPr>
            <a:spLocks noChangeShapeType="1"/>
          </p:cNvSpPr>
          <p:nvPr/>
        </p:nvSpPr>
        <p:spPr bwMode="auto">
          <a:xfrm>
            <a:off x="2082800" y="2603500"/>
            <a:ext cx="1241425" cy="1290638"/>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7" name="AutoShape 15"/>
          <p:cNvSpPr>
            <a:spLocks noChangeArrowheads="1"/>
          </p:cNvSpPr>
          <p:nvPr/>
        </p:nvSpPr>
        <p:spPr bwMode="auto">
          <a:xfrm rot="4957609">
            <a:off x="4633119" y="2153444"/>
            <a:ext cx="422275" cy="915987"/>
          </a:xfrm>
          <a:prstGeom prst="curvedRightArrow">
            <a:avLst>
              <a:gd name="adj1" fmla="val 43383"/>
              <a:gd name="adj2" fmla="val 86767"/>
              <a:gd name="adj3" fmla="val 33333"/>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4288" name="Line 16"/>
          <p:cNvSpPr>
            <a:spLocks noChangeShapeType="1"/>
          </p:cNvSpPr>
          <p:nvPr/>
        </p:nvSpPr>
        <p:spPr bwMode="auto">
          <a:xfrm flipH="1">
            <a:off x="4802188" y="2744788"/>
            <a:ext cx="301625" cy="1687512"/>
          </a:xfrm>
          <a:prstGeom prst="line">
            <a:avLst/>
          </a:prstGeom>
          <a:noFill/>
          <a:ln w="38100">
            <a:solidFill>
              <a:schemeClr val="bg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9" name="Line 17"/>
          <p:cNvSpPr>
            <a:spLocks noChangeShapeType="1"/>
          </p:cNvSpPr>
          <p:nvPr/>
        </p:nvSpPr>
        <p:spPr bwMode="auto">
          <a:xfrm flipH="1">
            <a:off x="4951413" y="2657475"/>
            <a:ext cx="12700" cy="1892300"/>
          </a:xfrm>
          <a:prstGeom prst="line">
            <a:avLst/>
          </a:prstGeom>
          <a:noFill/>
          <a:ln w="38100">
            <a:solidFill>
              <a:schemeClr val="bg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0" name="Line 18"/>
          <p:cNvSpPr>
            <a:spLocks noChangeShapeType="1"/>
          </p:cNvSpPr>
          <p:nvPr/>
        </p:nvSpPr>
        <p:spPr bwMode="auto">
          <a:xfrm>
            <a:off x="4776788" y="2746375"/>
            <a:ext cx="325437" cy="1752600"/>
          </a:xfrm>
          <a:prstGeom prst="line">
            <a:avLst/>
          </a:prstGeom>
          <a:noFill/>
          <a:ln w="38100">
            <a:solidFill>
              <a:schemeClr val="bg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1" name="Line 19"/>
          <p:cNvSpPr>
            <a:spLocks noChangeShapeType="1"/>
          </p:cNvSpPr>
          <p:nvPr/>
        </p:nvSpPr>
        <p:spPr bwMode="auto">
          <a:xfrm>
            <a:off x="4676775" y="2963863"/>
            <a:ext cx="512763" cy="1368425"/>
          </a:xfrm>
          <a:prstGeom prst="line">
            <a:avLst/>
          </a:prstGeom>
          <a:noFill/>
          <a:ln w="38100">
            <a:solidFill>
              <a:schemeClr val="bg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2" name="Oval 20"/>
          <p:cNvSpPr>
            <a:spLocks noChangeArrowheads="1"/>
          </p:cNvSpPr>
          <p:nvPr/>
        </p:nvSpPr>
        <p:spPr bwMode="auto">
          <a:xfrm>
            <a:off x="4564063" y="2617788"/>
            <a:ext cx="788987" cy="1957387"/>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4293" name="AutoShape 21"/>
          <p:cNvSpPr>
            <a:spLocks noChangeArrowheads="1"/>
          </p:cNvSpPr>
          <p:nvPr/>
        </p:nvSpPr>
        <p:spPr bwMode="auto">
          <a:xfrm rot="-5459767">
            <a:off x="4777581" y="4233069"/>
            <a:ext cx="422275" cy="915988"/>
          </a:xfrm>
          <a:prstGeom prst="curvedRightArrow">
            <a:avLst>
              <a:gd name="adj1" fmla="val 43383"/>
              <a:gd name="adj2" fmla="val 86767"/>
              <a:gd name="adj3" fmla="val 33333"/>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graphicFrame>
        <p:nvGraphicFramePr>
          <p:cNvPr id="54294" name="Object 22"/>
          <p:cNvGraphicFramePr>
            <a:graphicFrameLocks noChangeAspect="1"/>
          </p:cNvGraphicFramePr>
          <p:nvPr/>
        </p:nvGraphicFramePr>
        <p:xfrm>
          <a:off x="6900863" y="2662238"/>
          <a:ext cx="625475" cy="1150937"/>
        </p:xfrm>
        <a:graphic>
          <a:graphicData uri="http://schemas.openxmlformats.org/presentationml/2006/ole">
            <mc:AlternateContent xmlns:mc="http://schemas.openxmlformats.org/markup-compatibility/2006">
              <mc:Choice xmlns:v="urn:schemas-microsoft-com:vml" Requires="v">
                <p:oleObj name="Clip" r:id="rId4" imgW="2478088" imgH="4460875" progId="MS_ClipArt_Gallery.5">
                  <p:embed/>
                </p:oleObj>
              </mc:Choice>
              <mc:Fallback>
                <p:oleObj name="Clip" r:id="rId4" imgW="2478088" imgH="4460875" progId="MS_ClipArt_Gallery.5">
                  <p:embed/>
                  <p:pic>
                    <p:nvPicPr>
                      <p:cNvPr id="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0863" y="2662238"/>
                        <a:ext cx="625475" cy="1150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95" name="Line 23"/>
          <p:cNvSpPr>
            <a:spLocks noChangeShapeType="1"/>
          </p:cNvSpPr>
          <p:nvPr/>
        </p:nvSpPr>
        <p:spPr bwMode="auto">
          <a:xfrm flipH="1">
            <a:off x="4664075" y="2976563"/>
            <a:ext cx="588963" cy="1277937"/>
          </a:xfrm>
          <a:prstGeom prst="line">
            <a:avLst/>
          </a:prstGeom>
          <a:noFill/>
          <a:ln w="38100">
            <a:solidFill>
              <a:schemeClr val="bg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6" name="Line 24"/>
          <p:cNvSpPr>
            <a:spLocks noChangeShapeType="1"/>
          </p:cNvSpPr>
          <p:nvPr/>
        </p:nvSpPr>
        <p:spPr bwMode="auto">
          <a:xfrm>
            <a:off x="4625975" y="3192463"/>
            <a:ext cx="639763" cy="958850"/>
          </a:xfrm>
          <a:prstGeom prst="line">
            <a:avLst/>
          </a:prstGeom>
          <a:noFill/>
          <a:ln w="38100">
            <a:solidFill>
              <a:schemeClr val="bg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7" name="Line 25"/>
          <p:cNvSpPr>
            <a:spLocks noChangeShapeType="1"/>
          </p:cNvSpPr>
          <p:nvPr/>
        </p:nvSpPr>
        <p:spPr bwMode="auto">
          <a:xfrm flipV="1">
            <a:off x="4375150" y="2997200"/>
            <a:ext cx="1165225" cy="1214438"/>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8" name="Line 26"/>
          <p:cNvSpPr>
            <a:spLocks noChangeShapeType="1"/>
          </p:cNvSpPr>
          <p:nvPr/>
        </p:nvSpPr>
        <p:spPr bwMode="auto">
          <a:xfrm>
            <a:off x="4268788" y="2994025"/>
            <a:ext cx="1241425" cy="1290638"/>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9" name="Text Box 27"/>
          <p:cNvSpPr txBox="1">
            <a:spLocks noChangeArrowheads="1"/>
          </p:cNvSpPr>
          <p:nvPr/>
        </p:nvSpPr>
        <p:spPr bwMode="auto">
          <a:xfrm>
            <a:off x="3465513" y="1600200"/>
            <a:ext cx="26828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2000" b="0" i="0">
                <a:latin typeface="Arial Rounded MT Bold" pitchFamily="34" charset="0"/>
              </a:rPr>
              <a:t>Reflective Polarizer-</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a:xfrm>
            <a:off x="0" y="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600">
                <a:effectLst/>
              </a:rPr>
              <a:t>Passive Brightness Enhancements</a:t>
            </a:r>
          </a:p>
        </p:txBody>
      </p:sp>
      <p:sp>
        <p:nvSpPr>
          <p:cNvPr id="55299" name="Freeform 3"/>
          <p:cNvSpPr>
            <a:spLocks/>
          </p:cNvSpPr>
          <p:nvPr/>
        </p:nvSpPr>
        <p:spPr bwMode="auto">
          <a:xfrm>
            <a:off x="2417763" y="1674813"/>
            <a:ext cx="1123950" cy="3952875"/>
          </a:xfrm>
          <a:custGeom>
            <a:avLst/>
            <a:gdLst>
              <a:gd name="T0" fmla="*/ 0 w 824"/>
              <a:gd name="T1" fmla="*/ 0 h 2464"/>
              <a:gd name="T2" fmla="*/ 2147483647 w 824"/>
              <a:gd name="T3" fmla="*/ 2147483647 h 2464"/>
              <a:gd name="T4" fmla="*/ 2147483647 w 824"/>
              <a:gd name="T5" fmla="*/ 2147483647 h 2464"/>
              <a:gd name="T6" fmla="*/ 2147483647 w 824"/>
              <a:gd name="T7" fmla="*/ 2147483647 h 2464"/>
              <a:gd name="T8" fmla="*/ 0 w 824"/>
              <a:gd name="T9" fmla="*/ 0 h 24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4" h="2464">
                <a:moveTo>
                  <a:pt x="0" y="0"/>
                </a:moveTo>
                <a:lnTo>
                  <a:pt x="794" y="903"/>
                </a:lnTo>
                <a:lnTo>
                  <a:pt x="824" y="2464"/>
                </a:lnTo>
                <a:lnTo>
                  <a:pt x="32" y="1440"/>
                </a:lnTo>
                <a:lnTo>
                  <a:pt x="0" y="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0" name="Freeform 4"/>
          <p:cNvSpPr>
            <a:spLocks/>
          </p:cNvSpPr>
          <p:nvPr/>
        </p:nvSpPr>
        <p:spPr bwMode="auto">
          <a:xfrm>
            <a:off x="3411538" y="5111750"/>
            <a:ext cx="117475" cy="500063"/>
          </a:xfrm>
          <a:custGeom>
            <a:avLst/>
            <a:gdLst>
              <a:gd name="T0" fmla="*/ 2147483647 w 87"/>
              <a:gd name="T1" fmla="*/ 2147483647 h 312"/>
              <a:gd name="T2" fmla="*/ 0 w 87"/>
              <a:gd name="T3" fmla="*/ 2147483647 h 312"/>
              <a:gd name="T4" fmla="*/ 2147483647 w 87"/>
              <a:gd name="T5" fmla="*/ 0 h 312"/>
              <a:gd name="T6" fmla="*/ 0 60000 65536"/>
              <a:gd name="T7" fmla="*/ 0 60000 65536"/>
              <a:gd name="T8" fmla="*/ 0 60000 65536"/>
            </a:gdLst>
            <a:ahLst/>
            <a:cxnLst>
              <a:cxn ang="T6">
                <a:pos x="T0" y="T1"/>
              </a:cxn>
              <a:cxn ang="T7">
                <a:pos x="T2" y="T3"/>
              </a:cxn>
              <a:cxn ang="T8">
                <a:pos x="T4" y="T5"/>
              </a:cxn>
            </a:cxnLst>
            <a:rect l="0" t="0" r="r" b="b"/>
            <a:pathLst>
              <a:path w="87" h="312">
                <a:moveTo>
                  <a:pt x="87" y="312"/>
                </a:moveTo>
                <a:lnTo>
                  <a:pt x="0" y="126"/>
                </a:lnTo>
                <a:lnTo>
                  <a:pt x="87" y="0"/>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1" name="Freeform 5"/>
          <p:cNvSpPr>
            <a:spLocks/>
          </p:cNvSpPr>
          <p:nvPr/>
        </p:nvSpPr>
        <p:spPr bwMode="auto">
          <a:xfrm>
            <a:off x="2338388" y="3484563"/>
            <a:ext cx="119062" cy="500062"/>
          </a:xfrm>
          <a:custGeom>
            <a:avLst/>
            <a:gdLst>
              <a:gd name="T0" fmla="*/ 2147483647 w 87"/>
              <a:gd name="T1" fmla="*/ 2147483647 h 312"/>
              <a:gd name="T2" fmla="*/ 0 w 87"/>
              <a:gd name="T3" fmla="*/ 2147483647 h 312"/>
              <a:gd name="T4" fmla="*/ 2147483647 w 87"/>
              <a:gd name="T5" fmla="*/ 0 h 312"/>
              <a:gd name="T6" fmla="*/ 0 60000 65536"/>
              <a:gd name="T7" fmla="*/ 0 60000 65536"/>
              <a:gd name="T8" fmla="*/ 0 60000 65536"/>
            </a:gdLst>
            <a:ahLst/>
            <a:cxnLst>
              <a:cxn ang="T6">
                <a:pos x="T0" y="T1"/>
              </a:cxn>
              <a:cxn ang="T7">
                <a:pos x="T2" y="T3"/>
              </a:cxn>
              <a:cxn ang="T8">
                <a:pos x="T4" y="T5"/>
              </a:cxn>
            </a:cxnLst>
            <a:rect l="0" t="0" r="r" b="b"/>
            <a:pathLst>
              <a:path w="87" h="312">
                <a:moveTo>
                  <a:pt x="87" y="312"/>
                </a:moveTo>
                <a:lnTo>
                  <a:pt x="0" y="126"/>
                </a:lnTo>
                <a:lnTo>
                  <a:pt x="87" y="0"/>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2" name="Line 6"/>
          <p:cNvSpPr>
            <a:spLocks noChangeShapeType="1"/>
          </p:cNvSpPr>
          <p:nvPr/>
        </p:nvSpPr>
        <p:spPr bwMode="auto">
          <a:xfrm>
            <a:off x="2335213" y="3686175"/>
            <a:ext cx="1079500" cy="16271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3" name="Freeform 7"/>
          <p:cNvSpPr>
            <a:spLocks/>
          </p:cNvSpPr>
          <p:nvPr/>
        </p:nvSpPr>
        <p:spPr bwMode="auto">
          <a:xfrm>
            <a:off x="2335213" y="3489325"/>
            <a:ext cx="1193800" cy="1824038"/>
          </a:xfrm>
          <a:custGeom>
            <a:avLst/>
            <a:gdLst>
              <a:gd name="T0" fmla="*/ 0 w 876"/>
              <a:gd name="T1" fmla="*/ 2147483647 h 1137"/>
              <a:gd name="T2" fmla="*/ 2147483647 w 876"/>
              <a:gd name="T3" fmla="*/ 0 h 1137"/>
              <a:gd name="T4" fmla="*/ 2147483647 w 876"/>
              <a:gd name="T5" fmla="*/ 2147483647 h 1137"/>
              <a:gd name="T6" fmla="*/ 2147483647 w 876"/>
              <a:gd name="T7" fmla="*/ 2147483647 h 1137"/>
              <a:gd name="T8" fmla="*/ 0 w 876"/>
              <a:gd name="T9" fmla="*/ 2147483647 h 11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6" h="1137">
                <a:moveTo>
                  <a:pt x="0" y="126"/>
                </a:moveTo>
                <a:lnTo>
                  <a:pt x="84" y="0"/>
                </a:lnTo>
                <a:lnTo>
                  <a:pt x="876" y="1014"/>
                </a:lnTo>
                <a:lnTo>
                  <a:pt x="789" y="1137"/>
                </a:lnTo>
                <a:lnTo>
                  <a:pt x="0" y="126"/>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4" name="Freeform 8"/>
          <p:cNvSpPr>
            <a:spLocks/>
          </p:cNvSpPr>
          <p:nvPr/>
        </p:nvSpPr>
        <p:spPr bwMode="auto">
          <a:xfrm>
            <a:off x="2339975" y="3690938"/>
            <a:ext cx="1196975" cy="1930400"/>
          </a:xfrm>
          <a:custGeom>
            <a:avLst/>
            <a:gdLst>
              <a:gd name="T0" fmla="*/ 0 w 879"/>
              <a:gd name="T1" fmla="*/ 0 h 1203"/>
              <a:gd name="T2" fmla="*/ 2147483647 w 879"/>
              <a:gd name="T3" fmla="*/ 2147483647 h 1203"/>
              <a:gd name="T4" fmla="*/ 2147483647 w 879"/>
              <a:gd name="T5" fmla="*/ 2147483647 h 1203"/>
              <a:gd name="T6" fmla="*/ 2147483647 w 879"/>
              <a:gd name="T7" fmla="*/ 2147483647 h 1203"/>
              <a:gd name="T8" fmla="*/ 0 w 879"/>
              <a:gd name="T9" fmla="*/ 0 h 1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9" h="1203">
                <a:moveTo>
                  <a:pt x="0" y="0"/>
                </a:moveTo>
                <a:lnTo>
                  <a:pt x="783" y="1008"/>
                </a:lnTo>
                <a:lnTo>
                  <a:pt x="879" y="1203"/>
                </a:lnTo>
                <a:lnTo>
                  <a:pt x="84" y="177"/>
                </a:lnTo>
                <a:lnTo>
                  <a:pt x="0" y="0"/>
                </a:lnTo>
                <a:close/>
              </a:path>
            </a:pathLst>
          </a:custGeom>
          <a:solidFill>
            <a:schemeClr val="folHlink"/>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5305" name="Group 9"/>
          <p:cNvGrpSpPr>
            <a:grpSpLocks/>
          </p:cNvGrpSpPr>
          <p:nvPr/>
        </p:nvGrpSpPr>
        <p:grpSpPr bwMode="auto">
          <a:xfrm>
            <a:off x="2325688" y="3008313"/>
            <a:ext cx="1203325" cy="2132012"/>
            <a:chOff x="2883" y="2331"/>
            <a:chExt cx="882" cy="1329"/>
          </a:xfrm>
        </p:grpSpPr>
        <p:sp>
          <p:nvSpPr>
            <p:cNvPr id="55388" name="Freeform 10"/>
            <p:cNvSpPr>
              <a:spLocks/>
            </p:cNvSpPr>
            <p:nvPr/>
          </p:nvSpPr>
          <p:spPr bwMode="auto">
            <a:xfrm>
              <a:off x="2883" y="2331"/>
              <a:ext cx="876" cy="1137"/>
            </a:xfrm>
            <a:custGeom>
              <a:avLst/>
              <a:gdLst>
                <a:gd name="T0" fmla="*/ 0 w 876"/>
                <a:gd name="T1" fmla="*/ 126 h 1137"/>
                <a:gd name="T2" fmla="*/ 84 w 876"/>
                <a:gd name="T3" fmla="*/ 0 h 1137"/>
                <a:gd name="T4" fmla="*/ 876 w 876"/>
                <a:gd name="T5" fmla="*/ 1014 h 1137"/>
                <a:gd name="T6" fmla="*/ 789 w 876"/>
                <a:gd name="T7" fmla="*/ 1137 h 1137"/>
                <a:gd name="T8" fmla="*/ 0 w 876"/>
                <a:gd name="T9" fmla="*/ 126 h 11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6" h="1137">
                  <a:moveTo>
                    <a:pt x="0" y="126"/>
                  </a:moveTo>
                  <a:lnTo>
                    <a:pt x="84" y="0"/>
                  </a:lnTo>
                  <a:lnTo>
                    <a:pt x="876" y="1014"/>
                  </a:lnTo>
                  <a:lnTo>
                    <a:pt x="789" y="1137"/>
                  </a:lnTo>
                  <a:lnTo>
                    <a:pt x="0" y="126"/>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89" name="Freeform 11"/>
            <p:cNvSpPr>
              <a:spLocks/>
            </p:cNvSpPr>
            <p:nvPr/>
          </p:nvSpPr>
          <p:spPr bwMode="auto">
            <a:xfrm>
              <a:off x="2886" y="2457"/>
              <a:ext cx="879" cy="1203"/>
            </a:xfrm>
            <a:custGeom>
              <a:avLst/>
              <a:gdLst>
                <a:gd name="T0" fmla="*/ 0 w 879"/>
                <a:gd name="T1" fmla="*/ 0 h 1203"/>
                <a:gd name="T2" fmla="*/ 783 w 879"/>
                <a:gd name="T3" fmla="*/ 1008 h 1203"/>
                <a:gd name="T4" fmla="*/ 879 w 879"/>
                <a:gd name="T5" fmla="*/ 1203 h 1203"/>
                <a:gd name="T6" fmla="*/ 84 w 879"/>
                <a:gd name="T7" fmla="*/ 177 h 1203"/>
                <a:gd name="T8" fmla="*/ 0 w 879"/>
                <a:gd name="T9" fmla="*/ 0 h 1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9" h="1203">
                  <a:moveTo>
                    <a:pt x="0" y="0"/>
                  </a:moveTo>
                  <a:lnTo>
                    <a:pt x="783" y="1008"/>
                  </a:lnTo>
                  <a:lnTo>
                    <a:pt x="879" y="1203"/>
                  </a:lnTo>
                  <a:lnTo>
                    <a:pt x="84" y="177"/>
                  </a:lnTo>
                  <a:lnTo>
                    <a:pt x="0" y="0"/>
                  </a:lnTo>
                  <a:close/>
                </a:path>
              </a:pathLst>
            </a:custGeom>
            <a:solidFill>
              <a:schemeClr val="folHlink"/>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5306" name="Group 12"/>
          <p:cNvGrpSpPr>
            <a:grpSpLocks/>
          </p:cNvGrpSpPr>
          <p:nvPr/>
        </p:nvGrpSpPr>
        <p:grpSpPr bwMode="auto">
          <a:xfrm>
            <a:off x="2317750" y="2513013"/>
            <a:ext cx="1203325" cy="2132012"/>
            <a:chOff x="2883" y="2331"/>
            <a:chExt cx="882" cy="1329"/>
          </a:xfrm>
        </p:grpSpPr>
        <p:sp>
          <p:nvSpPr>
            <p:cNvPr id="55386" name="Freeform 13"/>
            <p:cNvSpPr>
              <a:spLocks/>
            </p:cNvSpPr>
            <p:nvPr/>
          </p:nvSpPr>
          <p:spPr bwMode="auto">
            <a:xfrm>
              <a:off x="2883" y="2331"/>
              <a:ext cx="876" cy="1137"/>
            </a:xfrm>
            <a:custGeom>
              <a:avLst/>
              <a:gdLst>
                <a:gd name="T0" fmla="*/ 0 w 876"/>
                <a:gd name="T1" fmla="*/ 126 h 1137"/>
                <a:gd name="T2" fmla="*/ 84 w 876"/>
                <a:gd name="T3" fmla="*/ 0 h 1137"/>
                <a:gd name="T4" fmla="*/ 876 w 876"/>
                <a:gd name="T5" fmla="*/ 1014 h 1137"/>
                <a:gd name="T6" fmla="*/ 789 w 876"/>
                <a:gd name="T7" fmla="*/ 1137 h 1137"/>
                <a:gd name="T8" fmla="*/ 0 w 876"/>
                <a:gd name="T9" fmla="*/ 126 h 11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6" h="1137">
                  <a:moveTo>
                    <a:pt x="0" y="126"/>
                  </a:moveTo>
                  <a:lnTo>
                    <a:pt x="84" y="0"/>
                  </a:lnTo>
                  <a:lnTo>
                    <a:pt x="876" y="1014"/>
                  </a:lnTo>
                  <a:lnTo>
                    <a:pt x="789" y="1137"/>
                  </a:lnTo>
                  <a:lnTo>
                    <a:pt x="0" y="126"/>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87" name="Freeform 14"/>
            <p:cNvSpPr>
              <a:spLocks/>
            </p:cNvSpPr>
            <p:nvPr/>
          </p:nvSpPr>
          <p:spPr bwMode="auto">
            <a:xfrm>
              <a:off x="2886" y="2457"/>
              <a:ext cx="879" cy="1203"/>
            </a:xfrm>
            <a:custGeom>
              <a:avLst/>
              <a:gdLst>
                <a:gd name="T0" fmla="*/ 0 w 879"/>
                <a:gd name="T1" fmla="*/ 0 h 1203"/>
                <a:gd name="T2" fmla="*/ 783 w 879"/>
                <a:gd name="T3" fmla="*/ 1008 h 1203"/>
                <a:gd name="T4" fmla="*/ 879 w 879"/>
                <a:gd name="T5" fmla="*/ 1203 h 1203"/>
                <a:gd name="T6" fmla="*/ 84 w 879"/>
                <a:gd name="T7" fmla="*/ 177 h 1203"/>
                <a:gd name="T8" fmla="*/ 0 w 879"/>
                <a:gd name="T9" fmla="*/ 0 h 1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9" h="1203">
                  <a:moveTo>
                    <a:pt x="0" y="0"/>
                  </a:moveTo>
                  <a:lnTo>
                    <a:pt x="783" y="1008"/>
                  </a:lnTo>
                  <a:lnTo>
                    <a:pt x="879" y="1203"/>
                  </a:lnTo>
                  <a:lnTo>
                    <a:pt x="84" y="177"/>
                  </a:lnTo>
                  <a:lnTo>
                    <a:pt x="0" y="0"/>
                  </a:lnTo>
                  <a:close/>
                </a:path>
              </a:pathLst>
            </a:custGeom>
            <a:solidFill>
              <a:schemeClr val="folHlink"/>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5307" name="Group 15"/>
          <p:cNvGrpSpPr>
            <a:grpSpLocks/>
          </p:cNvGrpSpPr>
          <p:nvPr/>
        </p:nvGrpSpPr>
        <p:grpSpPr bwMode="auto">
          <a:xfrm>
            <a:off x="2309813" y="2006600"/>
            <a:ext cx="1203325" cy="2132013"/>
            <a:chOff x="2883" y="2331"/>
            <a:chExt cx="882" cy="1329"/>
          </a:xfrm>
        </p:grpSpPr>
        <p:sp>
          <p:nvSpPr>
            <p:cNvPr id="55384" name="Freeform 16"/>
            <p:cNvSpPr>
              <a:spLocks/>
            </p:cNvSpPr>
            <p:nvPr/>
          </p:nvSpPr>
          <p:spPr bwMode="auto">
            <a:xfrm>
              <a:off x="2883" y="2331"/>
              <a:ext cx="876" cy="1137"/>
            </a:xfrm>
            <a:custGeom>
              <a:avLst/>
              <a:gdLst>
                <a:gd name="T0" fmla="*/ 0 w 876"/>
                <a:gd name="T1" fmla="*/ 126 h 1137"/>
                <a:gd name="T2" fmla="*/ 84 w 876"/>
                <a:gd name="T3" fmla="*/ 0 h 1137"/>
                <a:gd name="T4" fmla="*/ 876 w 876"/>
                <a:gd name="T5" fmla="*/ 1014 h 1137"/>
                <a:gd name="T6" fmla="*/ 789 w 876"/>
                <a:gd name="T7" fmla="*/ 1137 h 1137"/>
                <a:gd name="T8" fmla="*/ 0 w 876"/>
                <a:gd name="T9" fmla="*/ 126 h 11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6" h="1137">
                  <a:moveTo>
                    <a:pt x="0" y="126"/>
                  </a:moveTo>
                  <a:lnTo>
                    <a:pt x="84" y="0"/>
                  </a:lnTo>
                  <a:lnTo>
                    <a:pt x="876" y="1014"/>
                  </a:lnTo>
                  <a:lnTo>
                    <a:pt x="789" y="1137"/>
                  </a:lnTo>
                  <a:lnTo>
                    <a:pt x="0" y="126"/>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85" name="Freeform 17"/>
            <p:cNvSpPr>
              <a:spLocks/>
            </p:cNvSpPr>
            <p:nvPr/>
          </p:nvSpPr>
          <p:spPr bwMode="auto">
            <a:xfrm>
              <a:off x="2886" y="2457"/>
              <a:ext cx="879" cy="1203"/>
            </a:xfrm>
            <a:custGeom>
              <a:avLst/>
              <a:gdLst>
                <a:gd name="T0" fmla="*/ 0 w 879"/>
                <a:gd name="T1" fmla="*/ 0 h 1203"/>
                <a:gd name="T2" fmla="*/ 783 w 879"/>
                <a:gd name="T3" fmla="*/ 1008 h 1203"/>
                <a:gd name="T4" fmla="*/ 879 w 879"/>
                <a:gd name="T5" fmla="*/ 1203 h 1203"/>
                <a:gd name="T6" fmla="*/ 84 w 879"/>
                <a:gd name="T7" fmla="*/ 177 h 1203"/>
                <a:gd name="T8" fmla="*/ 0 w 879"/>
                <a:gd name="T9" fmla="*/ 0 h 1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9" h="1203">
                  <a:moveTo>
                    <a:pt x="0" y="0"/>
                  </a:moveTo>
                  <a:lnTo>
                    <a:pt x="783" y="1008"/>
                  </a:lnTo>
                  <a:lnTo>
                    <a:pt x="879" y="1203"/>
                  </a:lnTo>
                  <a:lnTo>
                    <a:pt x="84" y="177"/>
                  </a:lnTo>
                  <a:lnTo>
                    <a:pt x="0" y="0"/>
                  </a:lnTo>
                  <a:close/>
                </a:path>
              </a:pathLst>
            </a:custGeom>
            <a:solidFill>
              <a:schemeClr val="folHlink"/>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5308" name="Group 18"/>
          <p:cNvGrpSpPr>
            <a:grpSpLocks/>
          </p:cNvGrpSpPr>
          <p:nvPr/>
        </p:nvGrpSpPr>
        <p:grpSpPr bwMode="auto">
          <a:xfrm>
            <a:off x="2301875" y="1492250"/>
            <a:ext cx="1203325" cy="2132013"/>
            <a:chOff x="2883" y="2331"/>
            <a:chExt cx="882" cy="1329"/>
          </a:xfrm>
        </p:grpSpPr>
        <p:sp>
          <p:nvSpPr>
            <p:cNvPr id="55382" name="Freeform 19"/>
            <p:cNvSpPr>
              <a:spLocks/>
            </p:cNvSpPr>
            <p:nvPr/>
          </p:nvSpPr>
          <p:spPr bwMode="auto">
            <a:xfrm>
              <a:off x="2883" y="2331"/>
              <a:ext cx="876" cy="1137"/>
            </a:xfrm>
            <a:custGeom>
              <a:avLst/>
              <a:gdLst>
                <a:gd name="T0" fmla="*/ 0 w 876"/>
                <a:gd name="T1" fmla="*/ 126 h 1137"/>
                <a:gd name="T2" fmla="*/ 84 w 876"/>
                <a:gd name="T3" fmla="*/ 0 h 1137"/>
                <a:gd name="T4" fmla="*/ 876 w 876"/>
                <a:gd name="T5" fmla="*/ 1014 h 1137"/>
                <a:gd name="T6" fmla="*/ 789 w 876"/>
                <a:gd name="T7" fmla="*/ 1137 h 1137"/>
                <a:gd name="T8" fmla="*/ 0 w 876"/>
                <a:gd name="T9" fmla="*/ 126 h 11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6" h="1137">
                  <a:moveTo>
                    <a:pt x="0" y="126"/>
                  </a:moveTo>
                  <a:lnTo>
                    <a:pt x="84" y="0"/>
                  </a:lnTo>
                  <a:lnTo>
                    <a:pt x="876" y="1014"/>
                  </a:lnTo>
                  <a:lnTo>
                    <a:pt x="789" y="1137"/>
                  </a:lnTo>
                  <a:lnTo>
                    <a:pt x="0" y="126"/>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83" name="Freeform 20"/>
            <p:cNvSpPr>
              <a:spLocks/>
            </p:cNvSpPr>
            <p:nvPr/>
          </p:nvSpPr>
          <p:spPr bwMode="auto">
            <a:xfrm>
              <a:off x="2886" y="2457"/>
              <a:ext cx="879" cy="1203"/>
            </a:xfrm>
            <a:custGeom>
              <a:avLst/>
              <a:gdLst>
                <a:gd name="T0" fmla="*/ 0 w 879"/>
                <a:gd name="T1" fmla="*/ 0 h 1203"/>
                <a:gd name="T2" fmla="*/ 783 w 879"/>
                <a:gd name="T3" fmla="*/ 1008 h 1203"/>
                <a:gd name="T4" fmla="*/ 879 w 879"/>
                <a:gd name="T5" fmla="*/ 1203 h 1203"/>
                <a:gd name="T6" fmla="*/ 84 w 879"/>
                <a:gd name="T7" fmla="*/ 177 h 1203"/>
                <a:gd name="T8" fmla="*/ 0 w 879"/>
                <a:gd name="T9" fmla="*/ 0 h 1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9" h="1203">
                  <a:moveTo>
                    <a:pt x="0" y="0"/>
                  </a:moveTo>
                  <a:lnTo>
                    <a:pt x="783" y="1008"/>
                  </a:lnTo>
                  <a:lnTo>
                    <a:pt x="879" y="1203"/>
                  </a:lnTo>
                  <a:lnTo>
                    <a:pt x="84" y="177"/>
                  </a:lnTo>
                  <a:lnTo>
                    <a:pt x="0" y="0"/>
                  </a:lnTo>
                  <a:close/>
                </a:path>
              </a:pathLst>
            </a:custGeom>
            <a:solidFill>
              <a:schemeClr val="folHlink"/>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5309" name="Group 21"/>
          <p:cNvGrpSpPr>
            <a:grpSpLocks noChangeAspect="1"/>
          </p:cNvGrpSpPr>
          <p:nvPr/>
        </p:nvGrpSpPr>
        <p:grpSpPr bwMode="auto">
          <a:xfrm>
            <a:off x="1971675" y="3822700"/>
            <a:ext cx="590550" cy="942975"/>
            <a:chOff x="1212" y="2165"/>
            <a:chExt cx="372" cy="594"/>
          </a:xfrm>
        </p:grpSpPr>
        <p:sp>
          <p:nvSpPr>
            <p:cNvPr id="55364" name="AutoShape 22"/>
            <p:cNvSpPr>
              <a:spLocks noChangeAspect="1" noChangeArrowheads="1" noTextEdit="1"/>
            </p:cNvSpPr>
            <p:nvPr/>
          </p:nvSpPr>
          <p:spPr bwMode="auto">
            <a:xfrm>
              <a:off x="1212" y="2165"/>
              <a:ext cx="372"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5365" name="Freeform 23"/>
            <p:cNvSpPr>
              <a:spLocks/>
            </p:cNvSpPr>
            <p:nvPr/>
          </p:nvSpPr>
          <p:spPr bwMode="auto">
            <a:xfrm>
              <a:off x="1214" y="2167"/>
              <a:ext cx="368" cy="590"/>
            </a:xfrm>
            <a:custGeom>
              <a:avLst/>
              <a:gdLst>
                <a:gd name="T0" fmla="*/ 1 w 368"/>
                <a:gd name="T1" fmla="*/ 199 h 590"/>
                <a:gd name="T2" fmla="*/ 10 w 368"/>
                <a:gd name="T3" fmla="*/ 246 h 590"/>
                <a:gd name="T4" fmla="*/ 32 w 368"/>
                <a:gd name="T5" fmla="*/ 287 h 590"/>
                <a:gd name="T6" fmla="*/ 55 w 368"/>
                <a:gd name="T7" fmla="*/ 318 h 590"/>
                <a:gd name="T8" fmla="*/ 80 w 368"/>
                <a:gd name="T9" fmla="*/ 361 h 590"/>
                <a:gd name="T10" fmla="*/ 87 w 368"/>
                <a:gd name="T11" fmla="*/ 399 h 590"/>
                <a:gd name="T12" fmla="*/ 90 w 368"/>
                <a:gd name="T13" fmla="*/ 421 h 590"/>
                <a:gd name="T14" fmla="*/ 92 w 368"/>
                <a:gd name="T15" fmla="*/ 432 h 590"/>
                <a:gd name="T16" fmla="*/ 93 w 368"/>
                <a:gd name="T17" fmla="*/ 443 h 590"/>
                <a:gd name="T18" fmla="*/ 96 w 368"/>
                <a:gd name="T19" fmla="*/ 450 h 590"/>
                <a:gd name="T20" fmla="*/ 95 w 368"/>
                <a:gd name="T21" fmla="*/ 460 h 590"/>
                <a:gd name="T22" fmla="*/ 94 w 368"/>
                <a:gd name="T23" fmla="*/ 470 h 590"/>
                <a:gd name="T24" fmla="*/ 97 w 368"/>
                <a:gd name="T25" fmla="*/ 480 h 590"/>
                <a:gd name="T26" fmla="*/ 94 w 368"/>
                <a:gd name="T27" fmla="*/ 497 h 590"/>
                <a:gd name="T28" fmla="*/ 97 w 368"/>
                <a:gd name="T29" fmla="*/ 507 h 590"/>
                <a:gd name="T30" fmla="*/ 94 w 368"/>
                <a:gd name="T31" fmla="*/ 521 h 590"/>
                <a:gd name="T32" fmla="*/ 95 w 368"/>
                <a:gd name="T33" fmla="*/ 529 h 590"/>
                <a:gd name="T34" fmla="*/ 103 w 368"/>
                <a:gd name="T35" fmla="*/ 541 h 590"/>
                <a:gd name="T36" fmla="*/ 109 w 368"/>
                <a:gd name="T37" fmla="*/ 549 h 590"/>
                <a:gd name="T38" fmla="*/ 152 w 368"/>
                <a:gd name="T39" fmla="*/ 586 h 590"/>
                <a:gd name="T40" fmla="*/ 166 w 368"/>
                <a:gd name="T41" fmla="*/ 590 h 590"/>
                <a:gd name="T42" fmla="*/ 210 w 368"/>
                <a:gd name="T43" fmla="*/ 590 h 590"/>
                <a:gd name="T44" fmla="*/ 222 w 368"/>
                <a:gd name="T45" fmla="*/ 583 h 590"/>
                <a:gd name="T46" fmla="*/ 264 w 368"/>
                <a:gd name="T47" fmla="*/ 543 h 590"/>
                <a:gd name="T48" fmla="*/ 269 w 368"/>
                <a:gd name="T49" fmla="*/ 529 h 590"/>
                <a:gd name="T50" fmla="*/ 269 w 368"/>
                <a:gd name="T51" fmla="*/ 526 h 590"/>
                <a:gd name="T52" fmla="*/ 274 w 368"/>
                <a:gd name="T53" fmla="*/ 509 h 590"/>
                <a:gd name="T54" fmla="*/ 273 w 368"/>
                <a:gd name="T55" fmla="*/ 501 h 590"/>
                <a:gd name="T56" fmla="*/ 273 w 368"/>
                <a:gd name="T57" fmla="*/ 490 h 590"/>
                <a:gd name="T58" fmla="*/ 274 w 368"/>
                <a:gd name="T59" fmla="*/ 479 h 590"/>
                <a:gd name="T60" fmla="*/ 271 w 368"/>
                <a:gd name="T61" fmla="*/ 469 h 590"/>
                <a:gd name="T62" fmla="*/ 274 w 368"/>
                <a:gd name="T63" fmla="*/ 453 h 590"/>
                <a:gd name="T64" fmla="*/ 273 w 368"/>
                <a:gd name="T65" fmla="*/ 449 h 590"/>
                <a:gd name="T66" fmla="*/ 275 w 368"/>
                <a:gd name="T67" fmla="*/ 442 h 590"/>
                <a:gd name="T68" fmla="*/ 276 w 368"/>
                <a:gd name="T69" fmla="*/ 432 h 590"/>
                <a:gd name="T70" fmla="*/ 278 w 368"/>
                <a:gd name="T71" fmla="*/ 421 h 590"/>
                <a:gd name="T72" fmla="*/ 281 w 368"/>
                <a:gd name="T73" fmla="*/ 399 h 590"/>
                <a:gd name="T74" fmla="*/ 288 w 368"/>
                <a:gd name="T75" fmla="*/ 361 h 590"/>
                <a:gd name="T76" fmla="*/ 312 w 368"/>
                <a:gd name="T77" fmla="*/ 318 h 590"/>
                <a:gd name="T78" fmla="*/ 336 w 368"/>
                <a:gd name="T79" fmla="*/ 287 h 590"/>
                <a:gd name="T80" fmla="*/ 358 w 368"/>
                <a:gd name="T81" fmla="*/ 246 h 590"/>
                <a:gd name="T82" fmla="*/ 367 w 368"/>
                <a:gd name="T83" fmla="*/ 199 h 590"/>
                <a:gd name="T84" fmla="*/ 367 w 368"/>
                <a:gd name="T85" fmla="*/ 165 h 590"/>
                <a:gd name="T86" fmla="*/ 353 w 368"/>
                <a:gd name="T87" fmla="*/ 113 h 590"/>
                <a:gd name="T88" fmla="*/ 326 w 368"/>
                <a:gd name="T89" fmla="*/ 67 h 590"/>
                <a:gd name="T90" fmla="*/ 286 w 368"/>
                <a:gd name="T91" fmla="*/ 32 h 590"/>
                <a:gd name="T92" fmla="*/ 239 w 368"/>
                <a:gd name="T93" fmla="*/ 8 h 590"/>
                <a:gd name="T94" fmla="*/ 184 w 368"/>
                <a:gd name="T95" fmla="*/ 0 h 590"/>
                <a:gd name="T96" fmla="*/ 147 w 368"/>
                <a:gd name="T97" fmla="*/ 4 h 590"/>
                <a:gd name="T98" fmla="*/ 96 w 368"/>
                <a:gd name="T99" fmla="*/ 23 h 590"/>
                <a:gd name="T100" fmla="*/ 54 w 368"/>
                <a:gd name="T101" fmla="*/ 54 h 590"/>
                <a:gd name="T102" fmla="*/ 23 w 368"/>
                <a:gd name="T103" fmla="*/ 96 h 590"/>
                <a:gd name="T104" fmla="*/ 4 w 368"/>
                <a:gd name="T105" fmla="*/ 147 h 590"/>
                <a:gd name="T106" fmla="*/ 0 w 368"/>
                <a:gd name="T107" fmla="*/ 184 h 5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8" h="590">
                  <a:moveTo>
                    <a:pt x="0" y="184"/>
                  </a:moveTo>
                  <a:lnTo>
                    <a:pt x="0" y="184"/>
                  </a:lnTo>
                  <a:lnTo>
                    <a:pt x="1" y="199"/>
                  </a:lnTo>
                  <a:lnTo>
                    <a:pt x="3" y="215"/>
                  </a:lnTo>
                  <a:lnTo>
                    <a:pt x="6" y="230"/>
                  </a:lnTo>
                  <a:lnTo>
                    <a:pt x="10" y="246"/>
                  </a:lnTo>
                  <a:lnTo>
                    <a:pt x="17" y="260"/>
                  </a:lnTo>
                  <a:lnTo>
                    <a:pt x="24" y="274"/>
                  </a:lnTo>
                  <a:lnTo>
                    <a:pt x="32" y="287"/>
                  </a:lnTo>
                  <a:lnTo>
                    <a:pt x="41" y="300"/>
                  </a:lnTo>
                  <a:lnTo>
                    <a:pt x="55" y="318"/>
                  </a:lnTo>
                  <a:lnTo>
                    <a:pt x="66" y="334"/>
                  </a:lnTo>
                  <a:lnTo>
                    <a:pt x="74" y="348"/>
                  </a:lnTo>
                  <a:lnTo>
                    <a:pt x="80" y="361"/>
                  </a:lnTo>
                  <a:lnTo>
                    <a:pt x="84" y="372"/>
                  </a:lnTo>
                  <a:lnTo>
                    <a:pt x="86" y="381"/>
                  </a:lnTo>
                  <a:lnTo>
                    <a:pt x="87" y="399"/>
                  </a:lnTo>
                  <a:lnTo>
                    <a:pt x="89" y="413"/>
                  </a:lnTo>
                  <a:lnTo>
                    <a:pt x="90" y="421"/>
                  </a:lnTo>
                  <a:lnTo>
                    <a:pt x="93" y="428"/>
                  </a:lnTo>
                  <a:lnTo>
                    <a:pt x="92" y="432"/>
                  </a:lnTo>
                  <a:lnTo>
                    <a:pt x="92" y="436"/>
                  </a:lnTo>
                  <a:lnTo>
                    <a:pt x="93" y="443"/>
                  </a:lnTo>
                  <a:lnTo>
                    <a:pt x="96" y="450"/>
                  </a:lnTo>
                  <a:lnTo>
                    <a:pt x="98" y="454"/>
                  </a:lnTo>
                  <a:lnTo>
                    <a:pt x="95" y="460"/>
                  </a:lnTo>
                  <a:lnTo>
                    <a:pt x="94" y="467"/>
                  </a:lnTo>
                  <a:lnTo>
                    <a:pt x="94" y="470"/>
                  </a:lnTo>
                  <a:lnTo>
                    <a:pt x="95" y="475"/>
                  </a:lnTo>
                  <a:lnTo>
                    <a:pt x="97" y="480"/>
                  </a:lnTo>
                  <a:lnTo>
                    <a:pt x="95" y="487"/>
                  </a:lnTo>
                  <a:lnTo>
                    <a:pt x="94" y="494"/>
                  </a:lnTo>
                  <a:lnTo>
                    <a:pt x="94" y="497"/>
                  </a:lnTo>
                  <a:lnTo>
                    <a:pt x="95" y="502"/>
                  </a:lnTo>
                  <a:lnTo>
                    <a:pt x="97" y="507"/>
                  </a:lnTo>
                  <a:lnTo>
                    <a:pt x="95" y="513"/>
                  </a:lnTo>
                  <a:lnTo>
                    <a:pt x="94" y="521"/>
                  </a:lnTo>
                  <a:lnTo>
                    <a:pt x="94" y="524"/>
                  </a:lnTo>
                  <a:lnTo>
                    <a:pt x="95" y="529"/>
                  </a:lnTo>
                  <a:lnTo>
                    <a:pt x="97" y="533"/>
                  </a:lnTo>
                  <a:lnTo>
                    <a:pt x="100" y="537"/>
                  </a:lnTo>
                  <a:lnTo>
                    <a:pt x="103" y="541"/>
                  </a:lnTo>
                  <a:lnTo>
                    <a:pt x="105" y="546"/>
                  </a:lnTo>
                  <a:lnTo>
                    <a:pt x="109" y="549"/>
                  </a:lnTo>
                  <a:lnTo>
                    <a:pt x="149" y="584"/>
                  </a:lnTo>
                  <a:lnTo>
                    <a:pt x="152" y="586"/>
                  </a:lnTo>
                  <a:lnTo>
                    <a:pt x="156" y="588"/>
                  </a:lnTo>
                  <a:lnTo>
                    <a:pt x="161" y="590"/>
                  </a:lnTo>
                  <a:lnTo>
                    <a:pt x="166" y="590"/>
                  </a:lnTo>
                  <a:lnTo>
                    <a:pt x="205" y="590"/>
                  </a:lnTo>
                  <a:lnTo>
                    <a:pt x="210" y="590"/>
                  </a:lnTo>
                  <a:lnTo>
                    <a:pt x="214" y="588"/>
                  </a:lnTo>
                  <a:lnTo>
                    <a:pt x="218" y="586"/>
                  </a:lnTo>
                  <a:lnTo>
                    <a:pt x="222" y="583"/>
                  </a:lnTo>
                  <a:lnTo>
                    <a:pt x="260" y="548"/>
                  </a:lnTo>
                  <a:lnTo>
                    <a:pt x="264" y="543"/>
                  </a:lnTo>
                  <a:lnTo>
                    <a:pt x="267" y="539"/>
                  </a:lnTo>
                  <a:lnTo>
                    <a:pt x="268" y="534"/>
                  </a:lnTo>
                  <a:lnTo>
                    <a:pt x="269" y="529"/>
                  </a:lnTo>
                  <a:lnTo>
                    <a:pt x="269" y="526"/>
                  </a:lnTo>
                  <a:lnTo>
                    <a:pt x="272" y="518"/>
                  </a:lnTo>
                  <a:lnTo>
                    <a:pt x="273" y="513"/>
                  </a:lnTo>
                  <a:lnTo>
                    <a:pt x="274" y="509"/>
                  </a:lnTo>
                  <a:lnTo>
                    <a:pt x="274" y="505"/>
                  </a:lnTo>
                  <a:lnTo>
                    <a:pt x="273" y="501"/>
                  </a:lnTo>
                  <a:lnTo>
                    <a:pt x="271" y="496"/>
                  </a:lnTo>
                  <a:lnTo>
                    <a:pt x="273" y="490"/>
                  </a:lnTo>
                  <a:lnTo>
                    <a:pt x="274" y="482"/>
                  </a:lnTo>
                  <a:lnTo>
                    <a:pt x="274" y="479"/>
                  </a:lnTo>
                  <a:lnTo>
                    <a:pt x="273" y="474"/>
                  </a:lnTo>
                  <a:lnTo>
                    <a:pt x="271" y="469"/>
                  </a:lnTo>
                  <a:lnTo>
                    <a:pt x="273" y="463"/>
                  </a:lnTo>
                  <a:lnTo>
                    <a:pt x="274" y="456"/>
                  </a:lnTo>
                  <a:lnTo>
                    <a:pt x="274" y="453"/>
                  </a:lnTo>
                  <a:lnTo>
                    <a:pt x="273" y="449"/>
                  </a:lnTo>
                  <a:lnTo>
                    <a:pt x="273" y="448"/>
                  </a:lnTo>
                  <a:lnTo>
                    <a:pt x="275" y="442"/>
                  </a:lnTo>
                  <a:lnTo>
                    <a:pt x="276" y="436"/>
                  </a:lnTo>
                  <a:lnTo>
                    <a:pt x="276" y="432"/>
                  </a:lnTo>
                  <a:lnTo>
                    <a:pt x="275" y="428"/>
                  </a:lnTo>
                  <a:lnTo>
                    <a:pt x="278" y="421"/>
                  </a:lnTo>
                  <a:lnTo>
                    <a:pt x="279" y="413"/>
                  </a:lnTo>
                  <a:lnTo>
                    <a:pt x="281" y="399"/>
                  </a:lnTo>
                  <a:lnTo>
                    <a:pt x="282" y="381"/>
                  </a:lnTo>
                  <a:lnTo>
                    <a:pt x="284" y="372"/>
                  </a:lnTo>
                  <a:lnTo>
                    <a:pt x="288" y="361"/>
                  </a:lnTo>
                  <a:lnTo>
                    <a:pt x="294" y="348"/>
                  </a:lnTo>
                  <a:lnTo>
                    <a:pt x="302" y="334"/>
                  </a:lnTo>
                  <a:lnTo>
                    <a:pt x="312" y="318"/>
                  </a:lnTo>
                  <a:lnTo>
                    <a:pt x="327" y="300"/>
                  </a:lnTo>
                  <a:lnTo>
                    <a:pt x="336" y="287"/>
                  </a:lnTo>
                  <a:lnTo>
                    <a:pt x="344" y="274"/>
                  </a:lnTo>
                  <a:lnTo>
                    <a:pt x="351" y="260"/>
                  </a:lnTo>
                  <a:lnTo>
                    <a:pt x="358" y="246"/>
                  </a:lnTo>
                  <a:lnTo>
                    <a:pt x="362" y="230"/>
                  </a:lnTo>
                  <a:lnTo>
                    <a:pt x="365" y="215"/>
                  </a:lnTo>
                  <a:lnTo>
                    <a:pt x="367" y="199"/>
                  </a:lnTo>
                  <a:lnTo>
                    <a:pt x="368" y="184"/>
                  </a:lnTo>
                  <a:lnTo>
                    <a:pt x="367" y="165"/>
                  </a:lnTo>
                  <a:lnTo>
                    <a:pt x="364" y="147"/>
                  </a:lnTo>
                  <a:lnTo>
                    <a:pt x="360" y="129"/>
                  </a:lnTo>
                  <a:lnTo>
                    <a:pt x="353" y="113"/>
                  </a:lnTo>
                  <a:lnTo>
                    <a:pt x="345" y="96"/>
                  </a:lnTo>
                  <a:lnTo>
                    <a:pt x="337" y="82"/>
                  </a:lnTo>
                  <a:lnTo>
                    <a:pt x="326" y="67"/>
                  </a:lnTo>
                  <a:lnTo>
                    <a:pt x="314" y="54"/>
                  </a:lnTo>
                  <a:lnTo>
                    <a:pt x="301" y="42"/>
                  </a:lnTo>
                  <a:lnTo>
                    <a:pt x="286" y="32"/>
                  </a:lnTo>
                  <a:lnTo>
                    <a:pt x="272" y="23"/>
                  </a:lnTo>
                  <a:lnTo>
                    <a:pt x="255" y="15"/>
                  </a:lnTo>
                  <a:lnTo>
                    <a:pt x="239" y="8"/>
                  </a:lnTo>
                  <a:lnTo>
                    <a:pt x="221" y="4"/>
                  </a:lnTo>
                  <a:lnTo>
                    <a:pt x="203" y="1"/>
                  </a:lnTo>
                  <a:lnTo>
                    <a:pt x="184" y="0"/>
                  </a:lnTo>
                  <a:lnTo>
                    <a:pt x="165" y="1"/>
                  </a:lnTo>
                  <a:lnTo>
                    <a:pt x="147" y="4"/>
                  </a:lnTo>
                  <a:lnTo>
                    <a:pt x="129" y="8"/>
                  </a:lnTo>
                  <a:lnTo>
                    <a:pt x="113" y="15"/>
                  </a:lnTo>
                  <a:lnTo>
                    <a:pt x="96" y="23"/>
                  </a:lnTo>
                  <a:lnTo>
                    <a:pt x="82" y="32"/>
                  </a:lnTo>
                  <a:lnTo>
                    <a:pt x="67" y="42"/>
                  </a:lnTo>
                  <a:lnTo>
                    <a:pt x="54" y="54"/>
                  </a:lnTo>
                  <a:lnTo>
                    <a:pt x="42" y="67"/>
                  </a:lnTo>
                  <a:lnTo>
                    <a:pt x="31" y="82"/>
                  </a:lnTo>
                  <a:lnTo>
                    <a:pt x="23" y="96"/>
                  </a:lnTo>
                  <a:lnTo>
                    <a:pt x="15" y="113"/>
                  </a:lnTo>
                  <a:lnTo>
                    <a:pt x="8" y="129"/>
                  </a:lnTo>
                  <a:lnTo>
                    <a:pt x="4" y="147"/>
                  </a:lnTo>
                  <a:lnTo>
                    <a:pt x="1" y="165"/>
                  </a:lnTo>
                  <a:lnTo>
                    <a:pt x="0" y="184"/>
                  </a:lnTo>
                  <a:close/>
                </a:path>
              </a:pathLst>
            </a:custGeom>
            <a:solidFill>
              <a:srgbClr val="8DD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66" name="Freeform 24"/>
            <p:cNvSpPr>
              <a:spLocks/>
            </p:cNvSpPr>
            <p:nvPr/>
          </p:nvSpPr>
          <p:spPr bwMode="auto">
            <a:xfrm>
              <a:off x="1226" y="2179"/>
              <a:ext cx="344" cy="566"/>
            </a:xfrm>
            <a:custGeom>
              <a:avLst/>
              <a:gdLst>
                <a:gd name="T0" fmla="*/ 2 w 344"/>
                <a:gd name="T1" fmla="*/ 186 h 566"/>
                <a:gd name="T2" fmla="*/ 11 w 344"/>
                <a:gd name="T3" fmla="*/ 230 h 566"/>
                <a:gd name="T4" fmla="*/ 30 w 344"/>
                <a:gd name="T5" fmla="*/ 268 h 566"/>
                <a:gd name="T6" fmla="*/ 54 w 344"/>
                <a:gd name="T7" fmla="*/ 299 h 566"/>
                <a:gd name="T8" fmla="*/ 80 w 344"/>
                <a:gd name="T9" fmla="*/ 345 h 566"/>
                <a:gd name="T10" fmla="*/ 87 w 344"/>
                <a:gd name="T11" fmla="*/ 386 h 566"/>
                <a:gd name="T12" fmla="*/ 89 w 344"/>
                <a:gd name="T13" fmla="*/ 401 h 566"/>
                <a:gd name="T14" fmla="*/ 96 w 344"/>
                <a:gd name="T15" fmla="*/ 416 h 566"/>
                <a:gd name="T16" fmla="*/ 92 w 344"/>
                <a:gd name="T17" fmla="*/ 419 h 566"/>
                <a:gd name="T18" fmla="*/ 92 w 344"/>
                <a:gd name="T19" fmla="*/ 428 h 566"/>
                <a:gd name="T20" fmla="*/ 100 w 344"/>
                <a:gd name="T21" fmla="*/ 440 h 566"/>
                <a:gd name="T22" fmla="*/ 100 w 344"/>
                <a:gd name="T23" fmla="*/ 444 h 566"/>
                <a:gd name="T24" fmla="*/ 95 w 344"/>
                <a:gd name="T25" fmla="*/ 455 h 566"/>
                <a:gd name="T26" fmla="*/ 97 w 344"/>
                <a:gd name="T27" fmla="*/ 462 h 566"/>
                <a:gd name="T28" fmla="*/ 100 w 344"/>
                <a:gd name="T29" fmla="*/ 469 h 566"/>
                <a:gd name="T30" fmla="*/ 96 w 344"/>
                <a:gd name="T31" fmla="*/ 479 h 566"/>
                <a:gd name="T32" fmla="*/ 95 w 344"/>
                <a:gd name="T33" fmla="*/ 484 h 566"/>
                <a:gd name="T34" fmla="*/ 100 w 344"/>
                <a:gd name="T35" fmla="*/ 493 h 566"/>
                <a:gd name="T36" fmla="*/ 97 w 344"/>
                <a:gd name="T37" fmla="*/ 503 h 566"/>
                <a:gd name="T38" fmla="*/ 95 w 344"/>
                <a:gd name="T39" fmla="*/ 511 h 566"/>
                <a:gd name="T40" fmla="*/ 97 w 344"/>
                <a:gd name="T41" fmla="*/ 517 h 566"/>
                <a:gd name="T42" fmla="*/ 103 w 344"/>
                <a:gd name="T43" fmla="*/ 525 h 566"/>
                <a:gd name="T44" fmla="*/ 145 w 344"/>
                <a:gd name="T45" fmla="*/ 562 h 566"/>
                <a:gd name="T46" fmla="*/ 193 w 344"/>
                <a:gd name="T47" fmla="*/ 566 h 566"/>
                <a:gd name="T48" fmla="*/ 202 w 344"/>
                <a:gd name="T49" fmla="*/ 561 h 566"/>
                <a:gd name="T50" fmla="*/ 243 w 344"/>
                <a:gd name="T51" fmla="*/ 522 h 566"/>
                <a:gd name="T52" fmla="*/ 244 w 344"/>
                <a:gd name="T53" fmla="*/ 509 h 566"/>
                <a:gd name="T54" fmla="*/ 248 w 344"/>
                <a:gd name="T55" fmla="*/ 500 h 566"/>
                <a:gd name="T56" fmla="*/ 250 w 344"/>
                <a:gd name="T57" fmla="*/ 495 h 566"/>
                <a:gd name="T58" fmla="*/ 244 w 344"/>
                <a:gd name="T59" fmla="*/ 485 h 566"/>
                <a:gd name="T60" fmla="*/ 247 w 344"/>
                <a:gd name="T61" fmla="*/ 477 h 566"/>
                <a:gd name="T62" fmla="*/ 250 w 344"/>
                <a:gd name="T63" fmla="*/ 468 h 566"/>
                <a:gd name="T64" fmla="*/ 244 w 344"/>
                <a:gd name="T65" fmla="*/ 458 h 566"/>
                <a:gd name="T66" fmla="*/ 244 w 344"/>
                <a:gd name="T67" fmla="*/ 456 h 566"/>
                <a:gd name="T68" fmla="*/ 250 w 344"/>
                <a:gd name="T69" fmla="*/ 444 h 566"/>
                <a:gd name="T70" fmla="*/ 248 w 344"/>
                <a:gd name="T71" fmla="*/ 438 h 566"/>
                <a:gd name="T72" fmla="*/ 250 w 344"/>
                <a:gd name="T73" fmla="*/ 431 h 566"/>
                <a:gd name="T74" fmla="*/ 252 w 344"/>
                <a:gd name="T75" fmla="*/ 427 h 566"/>
                <a:gd name="T76" fmla="*/ 252 w 344"/>
                <a:gd name="T77" fmla="*/ 420 h 566"/>
                <a:gd name="T78" fmla="*/ 248 w 344"/>
                <a:gd name="T79" fmla="*/ 416 h 566"/>
                <a:gd name="T80" fmla="*/ 255 w 344"/>
                <a:gd name="T81" fmla="*/ 401 h 566"/>
                <a:gd name="T82" fmla="*/ 257 w 344"/>
                <a:gd name="T83" fmla="*/ 386 h 566"/>
                <a:gd name="T84" fmla="*/ 264 w 344"/>
                <a:gd name="T85" fmla="*/ 345 h 566"/>
                <a:gd name="T86" fmla="*/ 290 w 344"/>
                <a:gd name="T87" fmla="*/ 299 h 566"/>
                <a:gd name="T88" fmla="*/ 314 w 344"/>
                <a:gd name="T89" fmla="*/ 268 h 566"/>
                <a:gd name="T90" fmla="*/ 333 w 344"/>
                <a:gd name="T91" fmla="*/ 230 h 566"/>
                <a:gd name="T92" fmla="*/ 343 w 344"/>
                <a:gd name="T93" fmla="*/ 186 h 566"/>
                <a:gd name="T94" fmla="*/ 343 w 344"/>
                <a:gd name="T95" fmla="*/ 154 h 566"/>
                <a:gd name="T96" fmla="*/ 330 w 344"/>
                <a:gd name="T97" fmla="*/ 106 h 566"/>
                <a:gd name="T98" fmla="*/ 304 w 344"/>
                <a:gd name="T99" fmla="*/ 63 h 566"/>
                <a:gd name="T100" fmla="*/ 268 w 344"/>
                <a:gd name="T101" fmla="*/ 30 h 566"/>
                <a:gd name="T102" fmla="*/ 223 w 344"/>
                <a:gd name="T103" fmla="*/ 9 h 566"/>
                <a:gd name="T104" fmla="*/ 172 w 344"/>
                <a:gd name="T105" fmla="*/ 0 h 566"/>
                <a:gd name="T106" fmla="*/ 138 w 344"/>
                <a:gd name="T107" fmla="*/ 5 h 566"/>
                <a:gd name="T108" fmla="*/ 90 w 344"/>
                <a:gd name="T109" fmla="*/ 21 h 566"/>
                <a:gd name="T110" fmla="*/ 51 w 344"/>
                <a:gd name="T111" fmla="*/ 51 h 566"/>
                <a:gd name="T112" fmla="*/ 21 w 344"/>
                <a:gd name="T113" fmla="*/ 90 h 566"/>
                <a:gd name="T114" fmla="*/ 4 w 344"/>
                <a:gd name="T115" fmla="*/ 138 h 566"/>
                <a:gd name="T116" fmla="*/ 0 w 344"/>
                <a:gd name="T117" fmla="*/ 172 h 5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44" h="566">
                  <a:moveTo>
                    <a:pt x="0" y="172"/>
                  </a:moveTo>
                  <a:lnTo>
                    <a:pt x="0" y="172"/>
                  </a:lnTo>
                  <a:lnTo>
                    <a:pt x="2" y="186"/>
                  </a:lnTo>
                  <a:lnTo>
                    <a:pt x="3" y="201"/>
                  </a:lnTo>
                  <a:lnTo>
                    <a:pt x="6" y="215"/>
                  </a:lnTo>
                  <a:lnTo>
                    <a:pt x="11" y="230"/>
                  </a:lnTo>
                  <a:lnTo>
                    <a:pt x="16" y="243"/>
                  </a:lnTo>
                  <a:lnTo>
                    <a:pt x="22" y="256"/>
                  </a:lnTo>
                  <a:lnTo>
                    <a:pt x="30" y="268"/>
                  </a:lnTo>
                  <a:lnTo>
                    <a:pt x="39" y="280"/>
                  </a:lnTo>
                  <a:lnTo>
                    <a:pt x="54" y="299"/>
                  </a:lnTo>
                  <a:lnTo>
                    <a:pt x="66" y="317"/>
                  </a:lnTo>
                  <a:lnTo>
                    <a:pt x="74" y="332"/>
                  </a:lnTo>
                  <a:lnTo>
                    <a:pt x="80" y="345"/>
                  </a:lnTo>
                  <a:lnTo>
                    <a:pt x="83" y="357"/>
                  </a:lnTo>
                  <a:lnTo>
                    <a:pt x="85" y="368"/>
                  </a:lnTo>
                  <a:lnTo>
                    <a:pt x="87" y="386"/>
                  </a:lnTo>
                  <a:lnTo>
                    <a:pt x="88" y="393"/>
                  </a:lnTo>
                  <a:lnTo>
                    <a:pt x="89" y="401"/>
                  </a:lnTo>
                  <a:lnTo>
                    <a:pt x="91" y="409"/>
                  </a:lnTo>
                  <a:lnTo>
                    <a:pt x="96" y="416"/>
                  </a:lnTo>
                  <a:lnTo>
                    <a:pt x="93" y="417"/>
                  </a:lnTo>
                  <a:lnTo>
                    <a:pt x="92" y="419"/>
                  </a:lnTo>
                  <a:lnTo>
                    <a:pt x="92" y="424"/>
                  </a:lnTo>
                  <a:lnTo>
                    <a:pt x="92" y="428"/>
                  </a:lnTo>
                  <a:lnTo>
                    <a:pt x="95" y="431"/>
                  </a:lnTo>
                  <a:lnTo>
                    <a:pt x="100" y="440"/>
                  </a:lnTo>
                  <a:lnTo>
                    <a:pt x="100" y="444"/>
                  </a:lnTo>
                  <a:lnTo>
                    <a:pt x="97" y="449"/>
                  </a:lnTo>
                  <a:lnTo>
                    <a:pt x="96" y="452"/>
                  </a:lnTo>
                  <a:lnTo>
                    <a:pt x="95" y="455"/>
                  </a:lnTo>
                  <a:lnTo>
                    <a:pt x="95" y="457"/>
                  </a:lnTo>
                  <a:lnTo>
                    <a:pt x="97" y="462"/>
                  </a:lnTo>
                  <a:lnTo>
                    <a:pt x="100" y="467"/>
                  </a:lnTo>
                  <a:lnTo>
                    <a:pt x="100" y="469"/>
                  </a:lnTo>
                  <a:lnTo>
                    <a:pt x="97" y="476"/>
                  </a:lnTo>
                  <a:lnTo>
                    <a:pt x="96" y="479"/>
                  </a:lnTo>
                  <a:lnTo>
                    <a:pt x="95" y="482"/>
                  </a:lnTo>
                  <a:lnTo>
                    <a:pt x="95" y="484"/>
                  </a:lnTo>
                  <a:lnTo>
                    <a:pt x="97" y="489"/>
                  </a:lnTo>
                  <a:lnTo>
                    <a:pt x="100" y="493"/>
                  </a:lnTo>
                  <a:lnTo>
                    <a:pt x="100" y="496"/>
                  </a:lnTo>
                  <a:lnTo>
                    <a:pt x="97" y="503"/>
                  </a:lnTo>
                  <a:lnTo>
                    <a:pt x="96" y="506"/>
                  </a:lnTo>
                  <a:lnTo>
                    <a:pt x="95" y="509"/>
                  </a:lnTo>
                  <a:lnTo>
                    <a:pt x="95" y="511"/>
                  </a:lnTo>
                  <a:lnTo>
                    <a:pt x="96" y="514"/>
                  </a:lnTo>
                  <a:lnTo>
                    <a:pt x="97" y="517"/>
                  </a:lnTo>
                  <a:lnTo>
                    <a:pt x="101" y="522"/>
                  </a:lnTo>
                  <a:lnTo>
                    <a:pt x="103" y="525"/>
                  </a:lnTo>
                  <a:lnTo>
                    <a:pt x="105" y="527"/>
                  </a:lnTo>
                  <a:lnTo>
                    <a:pt x="145" y="562"/>
                  </a:lnTo>
                  <a:lnTo>
                    <a:pt x="149" y="565"/>
                  </a:lnTo>
                  <a:lnTo>
                    <a:pt x="154" y="566"/>
                  </a:lnTo>
                  <a:lnTo>
                    <a:pt x="193" y="566"/>
                  </a:lnTo>
                  <a:lnTo>
                    <a:pt x="198" y="565"/>
                  </a:lnTo>
                  <a:lnTo>
                    <a:pt x="202" y="561"/>
                  </a:lnTo>
                  <a:lnTo>
                    <a:pt x="239" y="527"/>
                  </a:lnTo>
                  <a:lnTo>
                    <a:pt x="243" y="522"/>
                  </a:lnTo>
                  <a:lnTo>
                    <a:pt x="244" y="517"/>
                  </a:lnTo>
                  <a:lnTo>
                    <a:pt x="244" y="509"/>
                  </a:lnTo>
                  <a:lnTo>
                    <a:pt x="247" y="504"/>
                  </a:lnTo>
                  <a:lnTo>
                    <a:pt x="248" y="500"/>
                  </a:lnTo>
                  <a:lnTo>
                    <a:pt x="250" y="497"/>
                  </a:lnTo>
                  <a:lnTo>
                    <a:pt x="250" y="495"/>
                  </a:lnTo>
                  <a:lnTo>
                    <a:pt x="247" y="490"/>
                  </a:lnTo>
                  <a:lnTo>
                    <a:pt x="244" y="485"/>
                  </a:lnTo>
                  <a:lnTo>
                    <a:pt x="244" y="482"/>
                  </a:lnTo>
                  <a:lnTo>
                    <a:pt x="247" y="477"/>
                  </a:lnTo>
                  <a:lnTo>
                    <a:pt x="248" y="474"/>
                  </a:lnTo>
                  <a:lnTo>
                    <a:pt x="250" y="470"/>
                  </a:lnTo>
                  <a:lnTo>
                    <a:pt x="250" y="468"/>
                  </a:lnTo>
                  <a:lnTo>
                    <a:pt x="247" y="463"/>
                  </a:lnTo>
                  <a:lnTo>
                    <a:pt x="244" y="458"/>
                  </a:lnTo>
                  <a:lnTo>
                    <a:pt x="244" y="456"/>
                  </a:lnTo>
                  <a:lnTo>
                    <a:pt x="247" y="450"/>
                  </a:lnTo>
                  <a:lnTo>
                    <a:pt x="248" y="447"/>
                  </a:lnTo>
                  <a:lnTo>
                    <a:pt x="250" y="444"/>
                  </a:lnTo>
                  <a:lnTo>
                    <a:pt x="250" y="442"/>
                  </a:lnTo>
                  <a:lnTo>
                    <a:pt x="248" y="438"/>
                  </a:lnTo>
                  <a:lnTo>
                    <a:pt x="247" y="435"/>
                  </a:lnTo>
                  <a:lnTo>
                    <a:pt x="250" y="431"/>
                  </a:lnTo>
                  <a:lnTo>
                    <a:pt x="252" y="427"/>
                  </a:lnTo>
                  <a:lnTo>
                    <a:pt x="252" y="424"/>
                  </a:lnTo>
                  <a:lnTo>
                    <a:pt x="252" y="420"/>
                  </a:lnTo>
                  <a:lnTo>
                    <a:pt x="251" y="418"/>
                  </a:lnTo>
                  <a:lnTo>
                    <a:pt x="248" y="416"/>
                  </a:lnTo>
                  <a:lnTo>
                    <a:pt x="253" y="409"/>
                  </a:lnTo>
                  <a:lnTo>
                    <a:pt x="255" y="401"/>
                  </a:lnTo>
                  <a:lnTo>
                    <a:pt x="256" y="393"/>
                  </a:lnTo>
                  <a:lnTo>
                    <a:pt x="257" y="386"/>
                  </a:lnTo>
                  <a:lnTo>
                    <a:pt x="259" y="368"/>
                  </a:lnTo>
                  <a:lnTo>
                    <a:pt x="261" y="357"/>
                  </a:lnTo>
                  <a:lnTo>
                    <a:pt x="264" y="345"/>
                  </a:lnTo>
                  <a:lnTo>
                    <a:pt x="270" y="332"/>
                  </a:lnTo>
                  <a:lnTo>
                    <a:pt x="278" y="317"/>
                  </a:lnTo>
                  <a:lnTo>
                    <a:pt x="290" y="299"/>
                  </a:lnTo>
                  <a:lnTo>
                    <a:pt x="305" y="280"/>
                  </a:lnTo>
                  <a:lnTo>
                    <a:pt x="314" y="268"/>
                  </a:lnTo>
                  <a:lnTo>
                    <a:pt x="322" y="256"/>
                  </a:lnTo>
                  <a:lnTo>
                    <a:pt x="328" y="243"/>
                  </a:lnTo>
                  <a:lnTo>
                    <a:pt x="333" y="230"/>
                  </a:lnTo>
                  <a:lnTo>
                    <a:pt x="338" y="215"/>
                  </a:lnTo>
                  <a:lnTo>
                    <a:pt x="341" y="201"/>
                  </a:lnTo>
                  <a:lnTo>
                    <a:pt x="343" y="186"/>
                  </a:lnTo>
                  <a:lnTo>
                    <a:pt x="344" y="172"/>
                  </a:lnTo>
                  <a:lnTo>
                    <a:pt x="343" y="154"/>
                  </a:lnTo>
                  <a:lnTo>
                    <a:pt x="340" y="138"/>
                  </a:lnTo>
                  <a:lnTo>
                    <a:pt x="336" y="121"/>
                  </a:lnTo>
                  <a:lnTo>
                    <a:pt x="330" y="106"/>
                  </a:lnTo>
                  <a:lnTo>
                    <a:pt x="323" y="90"/>
                  </a:lnTo>
                  <a:lnTo>
                    <a:pt x="315" y="76"/>
                  </a:lnTo>
                  <a:lnTo>
                    <a:pt x="304" y="63"/>
                  </a:lnTo>
                  <a:lnTo>
                    <a:pt x="293" y="51"/>
                  </a:lnTo>
                  <a:lnTo>
                    <a:pt x="282" y="40"/>
                  </a:lnTo>
                  <a:lnTo>
                    <a:pt x="268" y="30"/>
                  </a:lnTo>
                  <a:lnTo>
                    <a:pt x="254" y="21"/>
                  </a:lnTo>
                  <a:lnTo>
                    <a:pt x="239" y="14"/>
                  </a:lnTo>
                  <a:lnTo>
                    <a:pt x="223" y="9"/>
                  </a:lnTo>
                  <a:lnTo>
                    <a:pt x="206" y="5"/>
                  </a:lnTo>
                  <a:lnTo>
                    <a:pt x="190" y="1"/>
                  </a:lnTo>
                  <a:lnTo>
                    <a:pt x="172" y="0"/>
                  </a:lnTo>
                  <a:lnTo>
                    <a:pt x="154" y="1"/>
                  </a:lnTo>
                  <a:lnTo>
                    <a:pt x="138" y="5"/>
                  </a:lnTo>
                  <a:lnTo>
                    <a:pt x="121" y="9"/>
                  </a:lnTo>
                  <a:lnTo>
                    <a:pt x="105" y="14"/>
                  </a:lnTo>
                  <a:lnTo>
                    <a:pt x="90" y="21"/>
                  </a:lnTo>
                  <a:lnTo>
                    <a:pt x="76" y="30"/>
                  </a:lnTo>
                  <a:lnTo>
                    <a:pt x="62" y="40"/>
                  </a:lnTo>
                  <a:lnTo>
                    <a:pt x="51" y="51"/>
                  </a:lnTo>
                  <a:lnTo>
                    <a:pt x="40" y="63"/>
                  </a:lnTo>
                  <a:lnTo>
                    <a:pt x="29" y="76"/>
                  </a:lnTo>
                  <a:lnTo>
                    <a:pt x="21" y="90"/>
                  </a:lnTo>
                  <a:lnTo>
                    <a:pt x="14" y="106"/>
                  </a:lnTo>
                  <a:lnTo>
                    <a:pt x="8" y="121"/>
                  </a:lnTo>
                  <a:lnTo>
                    <a:pt x="4" y="138"/>
                  </a:lnTo>
                  <a:lnTo>
                    <a:pt x="2" y="154"/>
                  </a:lnTo>
                  <a:lnTo>
                    <a:pt x="0" y="1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67" name="Freeform 25"/>
            <p:cNvSpPr>
              <a:spLocks/>
            </p:cNvSpPr>
            <p:nvPr/>
          </p:nvSpPr>
          <p:spPr bwMode="auto">
            <a:xfrm>
              <a:off x="1237" y="2190"/>
              <a:ext cx="322" cy="409"/>
            </a:xfrm>
            <a:custGeom>
              <a:avLst/>
              <a:gdLst>
                <a:gd name="T0" fmla="*/ 218 w 322"/>
                <a:gd name="T1" fmla="*/ 409 h 409"/>
                <a:gd name="T2" fmla="*/ 228 w 322"/>
                <a:gd name="T3" fmla="*/ 401 h 409"/>
                <a:gd name="T4" fmla="*/ 233 w 322"/>
                <a:gd name="T5" fmla="*/ 390 h 409"/>
                <a:gd name="T6" fmla="*/ 236 w 322"/>
                <a:gd name="T7" fmla="*/ 362 h 409"/>
                <a:gd name="T8" fmla="*/ 240 w 322"/>
                <a:gd name="T9" fmla="*/ 345 h 409"/>
                <a:gd name="T10" fmla="*/ 247 w 322"/>
                <a:gd name="T11" fmla="*/ 322 h 409"/>
                <a:gd name="T12" fmla="*/ 262 w 322"/>
                <a:gd name="T13" fmla="*/ 295 h 409"/>
                <a:gd name="T14" fmla="*/ 286 w 322"/>
                <a:gd name="T15" fmla="*/ 262 h 409"/>
                <a:gd name="T16" fmla="*/ 294 w 322"/>
                <a:gd name="T17" fmla="*/ 252 h 409"/>
                <a:gd name="T18" fmla="*/ 308 w 322"/>
                <a:gd name="T19" fmla="*/ 228 h 409"/>
                <a:gd name="T20" fmla="*/ 317 w 322"/>
                <a:gd name="T21" fmla="*/ 202 h 409"/>
                <a:gd name="T22" fmla="*/ 321 w 322"/>
                <a:gd name="T23" fmla="*/ 175 h 409"/>
                <a:gd name="T24" fmla="*/ 322 w 322"/>
                <a:gd name="T25" fmla="*/ 161 h 409"/>
                <a:gd name="T26" fmla="*/ 319 w 322"/>
                <a:gd name="T27" fmla="*/ 129 h 409"/>
                <a:gd name="T28" fmla="*/ 310 w 322"/>
                <a:gd name="T29" fmla="*/ 98 h 409"/>
                <a:gd name="T30" fmla="*/ 294 w 322"/>
                <a:gd name="T31" fmla="*/ 71 h 409"/>
                <a:gd name="T32" fmla="*/ 275 w 322"/>
                <a:gd name="T33" fmla="*/ 47 h 409"/>
                <a:gd name="T34" fmla="*/ 251 w 322"/>
                <a:gd name="T35" fmla="*/ 28 h 409"/>
                <a:gd name="T36" fmla="*/ 224 w 322"/>
                <a:gd name="T37" fmla="*/ 12 h 409"/>
                <a:gd name="T38" fmla="*/ 193 w 322"/>
                <a:gd name="T39" fmla="*/ 3 h 409"/>
                <a:gd name="T40" fmla="*/ 161 w 322"/>
                <a:gd name="T41" fmla="*/ 0 h 409"/>
                <a:gd name="T42" fmla="*/ 144 w 322"/>
                <a:gd name="T43" fmla="*/ 1 h 409"/>
                <a:gd name="T44" fmla="*/ 113 w 322"/>
                <a:gd name="T45" fmla="*/ 7 h 409"/>
                <a:gd name="T46" fmla="*/ 85 w 322"/>
                <a:gd name="T47" fmla="*/ 19 h 409"/>
                <a:gd name="T48" fmla="*/ 59 w 322"/>
                <a:gd name="T49" fmla="*/ 37 h 409"/>
                <a:gd name="T50" fmla="*/ 37 w 322"/>
                <a:gd name="T51" fmla="*/ 59 h 409"/>
                <a:gd name="T52" fmla="*/ 19 w 322"/>
                <a:gd name="T53" fmla="*/ 85 h 409"/>
                <a:gd name="T54" fmla="*/ 7 w 322"/>
                <a:gd name="T55" fmla="*/ 113 h 409"/>
                <a:gd name="T56" fmla="*/ 1 w 322"/>
                <a:gd name="T57" fmla="*/ 144 h 409"/>
                <a:gd name="T58" fmla="*/ 0 w 322"/>
                <a:gd name="T59" fmla="*/ 161 h 409"/>
                <a:gd name="T60" fmla="*/ 2 w 322"/>
                <a:gd name="T61" fmla="*/ 189 h 409"/>
                <a:gd name="T62" fmla="*/ 9 w 322"/>
                <a:gd name="T63" fmla="*/ 216 h 409"/>
                <a:gd name="T64" fmla="*/ 20 w 322"/>
                <a:gd name="T65" fmla="*/ 240 h 409"/>
                <a:gd name="T66" fmla="*/ 36 w 322"/>
                <a:gd name="T67" fmla="*/ 262 h 409"/>
                <a:gd name="T68" fmla="*/ 49 w 322"/>
                <a:gd name="T69" fmla="*/ 280 h 409"/>
                <a:gd name="T70" fmla="*/ 69 w 322"/>
                <a:gd name="T71" fmla="*/ 310 h 409"/>
                <a:gd name="T72" fmla="*/ 79 w 322"/>
                <a:gd name="T73" fmla="*/ 334 h 409"/>
                <a:gd name="T74" fmla="*/ 85 w 322"/>
                <a:gd name="T75" fmla="*/ 354 h 409"/>
                <a:gd name="T76" fmla="*/ 87 w 322"/>
                <a:gd name="T77" fmla="*/ 378 h 409"/>
                <a:gd name="T78" fmla="*/ 91 w 322"/>
                <a:gd name="T79" fmla="*/ 395 h 409"/>
                <a:gd name="T80" fmla="*/ 98 w 322"/>
                <a:gd name="T81" fmla="*/ 405 h 409"/>
                <a:gd name="T82" fmla="*/ 218 w 322"/>
                <a:gd name="T83" fmla="*/ 409 h 4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22" h="409">
                  <a:moveTo>
                    <a:pt x="218" y="409"/>
                  </a:moveTo>
                  <a:lnTo>
                    <a:pt x="218" y="409"/>
                  </a:lnTo>
                  <a:lnTo>
                    <a:pt x="224" y="405"/>
                  </a:lnTo>
                  <a:lnTo>
                    <a:pt x="228" y="401"/>
                  </a:lnTo>
                  <a:lnTo>
                    <a:pt x="231" y="395"/>
                  </a:lnTo>
                  <a:lnTo>
                    <a:pt x="233" y="390"/>
                  </a:lnTo>
                  <a:lnTo>
                    <a:pt x="235" y="378"/>
                  </a:lnTo>
                  <a:lnTo>
                    <a:pt x="236" y="362"/>
                  </a:lnTo>
                  <a:lnTo>
                    <a:pt x="237" y="354"/>
                  </a:lnTo>
                  <a:lnTo>
                    <a:pt x="240" y="345"/>
                  </a:lnTo>
                  <a:lnTo>
                    <a:pt x="243" y="334"/>
                  </a:lnTo>
                  <a:lnTo>
                    <a:pt x="247" y="322"/>
                  </a:lnTo>
                  <a:lnTo>
                    <a:pt x="253" y="310"/>
                  </a:lnTo>
                  <a:lnTo>
                    <a:pt x="262" y="295"/>
                  </a:lnTo>
                  <a:lnTo>
                    <a:pt x="273" y="280"/>
                  </a:lnTo>
                  <a:lnTo>
                    <a:pt x="286" y="262"/>
                  </a:lnTo>
                  <a:lnTo>
                    <a:pt x="294" y="252"/>
                  </a:lnTo>
                  <a:lnTo>
                    <a:pt x="302" y="240"/>
                  </a:lnTo>
                  <a:lnTo>
                    <a:pt x="308" y="228"/>
                  </a:lnTo>
                  <a:lnTo>
                    <a:pt x="313" y="216"/>
                  </a:lnTo>
                  <a:lnTo>
                    <a:pt x="317" y="202"/>
                  </a:lnTo>
                  <a:lnTo>
                    <a:pt x="320" y="189"/>
                  </a:lnTo>
                  <a:lnTo>
                    <a:pt x="321" y="175"/>
                  </a:lnTo>
                  <a:lnTo>
                    <a:pt x="322" y="161"/>
                  </a:lnTo>
                  <a:lnTo>
                    <a:pt x="321" y="144"/>
                  </a:lnTo>
                  <a:lnTo>
                    <a:pt x="319" y="129"/>
                  </a:lnTo>
                  <a:lnTo>
                    <a:pt x="315" y="113"/>
                  </a:lnTo>
                  <a:lnTo>
                    <a:pt x="310" y="98"/>
                  </a:lnTo>
                  <a:lnTo>
                    <a:pt x="303" y="85"/>
                  </a:lnTo>
                  <a:lnTo>
                    <a:pt x="294" y="71"/>
                  </a:lnTo>
                  <a:lnTo>
                    <a:pt x="285" y="59"/>
                  </a:lnTo>
                  <a:lnTo>
                    <a:pt x="275" y="47"/>
                  </a:lnTo>
                  <a:lnTo>
                    <a:pt x="263" y="37"/>
                  </a:lnTo>
                  <a:lnTo>
                    <a:pt x="251" y="28"/>
                  </a:lnTo>
                  <a:lnTo>
                    <a:pt x="237" y="19"/>
                  </a:lnTo>
                  <a:lnTo>
                    <a:pt x="224" y="12"/>
                  </a:lnTo>
                  <a:lnTo>
                    <a:pt x="209" y="7"/>
                  </a:lnTo>
                  <a:lnTo>
                    <a:pt x="193" y="3"/>
                  </a:lnTo>
                  <a:lnTo>
                    <a:pt x="178" y="1"/>
                  </a:lnTo>
                  <a:lnTo>
                    <a:pt x="161" y="0"/>
                  </a:lnTo>
                  <a:lnTo>
                    <a:pt x="144" y="1"/>
                  </a:lnTo>
                  <a:lnTo>
                    <a:pt x="129" y="3"/>
                  </a:lnTo>
                  <a:lnTo>
                    <a:pt x="113" y="7"/>
                  </a:lnTo>
                  <a:lnTo>
                    <a:pt x="98" y="12"/>
                  </a:lnTo>
                  <a:lnTo>
                    <a:pt x="85" y="19"/>
                  </a:lnTo>
                  <a:lnTo>
                    <a:pt x="71" y="28"/>
                  </a:lnTo>
                  <a:lnTo>
                    <a:pt x="59" y="37"/>
                  </a:lnTo>
                  <a:lnTo>
                    <a:pt x="47" y="47"/>
                  </a:lnTo>
                  <a:lnTo>
                    <a:pt x="37" y="59"/>
                  </a:lnTo>
                  <a:lnTo>
                    <a:pt x="28" y="71"/>
                  </a:lnTo>
                  <a:lnTo>
                    <a:pt x="19" y="85"/>
                  </a:lnTo>
                  <a:lnTo>
                    <a:pt x="12" y="98"/>
                  </a:lnTo>
                  <a:lnTo>
                    <a:pt x="7" y="113"/>
                  </a:lnTo>
                  <a:lnTo>
                    <a:pt x="3" y="129"/>
                  </a:lnTo>
                  <a:lnTo>
                    <a:pt x="1" y="144"/>
                  </a:lnTo>
                  <a:lnTo>
                    <a:pt x="0" y="161"/>
                  </a:lnTo>
                  <a:lnTo>
                    <a:pt x="1" y="175"/>
                  </a:lnTo>
                  <a:lnTo>
                    <a:pt x="2" y="189"/>
                  </a:lnTo>
                  <a:lnTo>
                    <a:pt x="5" y="202"/>
                  </a:lnTo>
                  <a:lnTo>
                    <a:pt x="9" y="216"/>
                  </a:lnTo>
                  <a:lnTo>
                    <a:pt x="14" y="228"/>
                  </a:lnTo>
                  <a:lnTo>
                    <a:pt x="20" y="240"/>
                  </a:lnTo>
                  <a:lnTo>
                    <a:pt x="28" y="252"/>
                  </a:lnTo>
                  <a:lnTo>
                    <a:pt x="36" y="262"/>
                  </a:lnTo>
                  <a:lnTo>
                    <a:pt x="49" y="280"/>
                  </a:lnTo>
                  <a:lnTo>
                    <a:pt x="60" y="295"/>
                  </a:lnTo>
                  <a:lnTo>
                    <a:pt x="69" y="310"/>
                  </a:lnTo>
                  <a:lnTo>
                    <a:pt x="75" y="322"/>
                  </a:lnTo>
                  <a:lnTo>
                    <a:pt x="79" y="334"/>
                  </a:lnTo>
                  <a:lnTo>
                    <a:pt x="82" y="345"/>
                  </a:lnTo>
                  <a:lnTo>
                    <a:pt x="85" y="354"/>
                  </a:lnTo>
                  <a:lnTo>
                    <a:pt x="86" y="362"/>
                  </a:lnTo>
                  <a:lnTo>
                    <a:pt x="87" y="378"/>
                  </a:lnTo>
                  <a:lnTo>
                    <a:pt x="89" y="390"/>
                  </a:lnTo>
                  <a:lnTo>
                    <a:pt x="91" y="395"/>
                  </a:lnTo>
                  <a:lnTo>
                    <a:pt x="94" y="401"/>
                  </a:lnTo>
                  <a:lnTo>
                    <a:pt x="98" y="405"/>
                  </a:lnTo>
                  <a:lnTo>
                    <a:pt x="104" y="409"/>
                  </a:lnTo>
                  <a:lnTo>
                    <a:pt x="218" y="4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68" name="Freeform 26"/>
            <p:cNvSpPr>
              <a:spLocks/>
            </p:cNvSpPr>
            <p:nvPr/>
          </p:nvSpPr>
          <p:spPr bwMode="auto">
            <a:xfrm>
              <a:off x="1237" y="2190"/>
              <a:ext cx="322" cy="409"/>
            </a:xfrm>
            <a:custGeom>
              <a:avLst/>
              <a:gdLst>
                <a:gd name="T0" fmla="*/ 218 w 322"/>
                <a:gd name="T1" fmla="*/ 409 h 409"/>
                <a:gd name="T2" fmla="*/ 228 w 322"/>
                <a:gd name="T3" fmla="*/ 401 h 409"/>
                <a:gd name="T4" fmla="*/ 233 w 322"/>
                <a:gd name="T5" fmla="*/ 390 h 409"/>
                <a:gd name="T6" fmla="*/ 236 w 322"/>
                <a:gd name="T7" fmla="*/ 362 h 409"/>
                <a:gd name="T8" fmla="*/ 240 w 322"/>
                <a:gd name="T9" fmla="*/ 345 h 409"/>
                <a:gd name="T10" fmla="*/ 247 w 322"/>
                <a:gd name="T11" fmla="*/ 322 h 409"/>
                <a:gd name="T12" fmla="*/ 262 w 322"/>
                <a:gd name="T13" fmla="*/ 295 h 409"/>
                <a:gd name="T14" fmla="*/ 286 w 322"/>
                <a:gd name="T15" fmla="*/ 262 h 409"/>
                <a:gd name="T16" fmla="*/ 294 w 322"/>
                <a:gd name="T17" fmla="*/ 252 h 409"/>
                <a:gd name="T18" fmla="*/ 308 w 322"/>
                <a:gd name="T19" fmla="*/ 228 h 409"/>
                <a:gd name="T20" fmla="*/ 317 w 322"/>
                <a:gd name="T21" fmla="*/ 202 h 409"/>
                <a:gd name="T22" fmla="*/ 321 w 322"/>
                <a:gd name="T23" fmla="*/ 175 h 409"/>
                <a:gd name="T24" fmla="*/ 322 w 322"/>
                <a:gd name="T25" fmla="*/ 161 h 409"/>
                <a:gd name="T26" fmla="*/ 319 w 322"/>
                <a:gd name="T27" fmla="*/ 129 h 409"/>
                <a:gd name="T28" fmla="*/ 310 w 322"/>
                <a:gd name="T29" fmla="*/ 98 h 409"/>
                <a:gd name="T30" fmla="*/ 294 w 322"/>
                <a:gd name="T31" fmla="*/ 71 h 409"/>
                <a:gd name="T32" fmla="*/ 275 w 322"/>
                <a:gd name="T33" fmla="*/ 47 h 409"/>
                <a:gd name="T34" fmla="*/ 251 w 322"/>
                <a:gd name="T35" fmla="*/ 28 h 409"/>
                <a:gd name="T36" fmla="*/ 224 w 322"/>
                <a:gd name="T37" fmla="*/ 12 h 409"/>
                <a:gd name="T38" fmla="*/ 193 w 322"/>
                <a:gd name="T39" fmla="*/ 3 h 409"/>
                <a:gd name="T40" fmla="*/ 161 w 322"/>
                <a:gd name="T41" fmla="*/ 0 h 409"/>
                <a:gd name="T42" fmla="*/ 144 w 322"/>
                <a:gd name="T43" fmla="*/ 1 h 409"/>
                <a:gd name="T44" fmla="*/ 113 w 322"/>
                <a:gd name="T45" fmla="*/ 7 h 409"/>
                <a:gd name="T46" fmla="*/ 85 w 322"/>
                <a:gd name="T47" fmla="*/ 19 h 409"/>
                <a:gd name="T48" fmla="*/ 59 w 322"/>
                <a:gd name="T49" fmla="*/ 37 h 409"/>
                <a:gd name="T50" fmla="*/ 37 w 322"/>
                <a:gd name="T51" fmla="*/ 59 h 409"/>
                <a:gd name="T52" fmla="*/ 19 w 322"/>
                <a:gd name="T53" fmla="*/ 85 h 409"/>
                <a:gd name="T54" fmla="*/ 7 w 322"/>
                <a:gd name="T55" fmla="*/ 113 h 409"/>
                <a:gd name="T56" fmla="*/ 1 w 322"/>
                <a:gd name="T57" fmla="*/ 144 h 409"/>
                <a:gd name="T58" fmla="*/ 0 w 322"/>
                <a:gd name="T59" fmla="*/ 161 h 409"/>
                <a:gd name="T60" fmla="*/ 2 w 322"/>
                <a:gd name="T61" fmla="*/ 189 h 409"/>
                <a:gd name="T62" fmla="*/ 9 w 322"/>
                <a:gd name="T63" fmla="*/ 216 h 409"/>
                <a:gd name="T64" fmla="*/ 20 w 322"/>
                <a:gd name="T65" fmla="*/ 240 h 409"/>
                <a:gd name="T66" fmla="*/ 36 w 322"/>
                <a:gd name="T67" fmla="*/ 262 h 409"/>
                <a:gd name="T68" fmla="*/ 49 w 322"/>
                <a:gd name="T69" fmla="*/ 280 h 409"/>
                <a:gd name="T70" fmla="*/ 69 w 322"/>
                <a:gd name="T71" fmla="*/ 310 h 409"/>
                <a:gd name="T72" fmla="*/ 79 w 322"/>
                <a:gd name="T73" fmla="*/ 334 h 409"/>
                <a:gd name="T74" fmla="*/ 85 w 322"/>
                <a:gd name="T75" fmla="*/ 354 h 409"/>
                <a:gd name="T76" fmla="*/ 87 w 322"/>
                <a:gd name="T77" fmla="*/ 378 h 409"/>
                <a:gd name="T78" fmla="*/ 91 w 322"/>
                <a:gd name="T79" fmla="*/ 395 h 409"/>
                <a:gd name="T80" fmla="*/ 98 w 322"/>
                <a:gd name="T81" fmla="*/ 405 h 4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22" h="409">
                  <a:moveTo>
                    <a:pt x="218" y="409"/>
                  </a:moveTo>
                  <a:lnTo>
                    <a:pt x="218" y="409"/>
                  </a:lnTo>
                  <a:lnTo>
                    <a:pt x="224" y="405"/>
                  </a:lnTo>
                  <a:lnTo>
                    <a:pt x="228" y="401"/>
                  </a:lnTo>
                  <a:lnTo>
                    <a:pt x="231" y="395"/>
                  </a:lnTo>
                  <a:lnTo>
                    <a:pt x="233" y="390"/>
                  </a:lnTo>
                  <a:lnTo>
                    <a:pt x="235" y="378"/>
                  </a:lnTo>
                  <a:lnTo>
                    <a:pt x="236" y="362"/>
                  </a:lnTo>
                  <a:lnTo>
                    <a:pt x="237" y="354"/>
                  </a:lnTo>
                  <a:lnTo>
                    <a:pt x="240" y="345"/>
                  </a:lnTo>
                  <a:lnTo>
                    <a:pt x="243" y="334"/>
                  </a:lnTo>
                  <a:lnTo>
                    <a:pt x="247" y="322"/>
                  </a:lnTo>
                  <a:lnTo>
                    <a:pt x="253" y="310"/>
                  </a:lnTo>
                  <a:lnTo>
                    <a:pt x="262" y="295"/>
                  </a:lnTo>
                  <a:lnTo>
                    <a:pt x="273" y="280"/>
                  </a:lnTo>
                  <a:lnTo>
                    <a:pt x="286" y="262"/>
                  </a:lnTo>
                  <a:lnTo>
                    <a:pt x="294" y="252"/>
                  </a:lnTo>
                  <a:lnTo>
                    <a:pt x="302" y="240"/>
                  </a:lnTo>
                  <a:lnTo>
                    <a:pt x="308" y="228"/>
                  </a:lnTo>
                  <a:lnTo>
                    <a:pt x="313" y="216"/>
                  </a:lnTo>
                  <a:lnTo>
                    <a:pt x="317" y="202"/>
                  </a:lnTo>
                  <a:lnTo>
                    <a:pt x="320" y="189"/>
                  </a:lnTo>
                  <a:lnTo>
                    <a:pt x="321" y="175"/>
                  </a:lnTo>
                  <a:lnTo>
                    <a:pt x="322" y="161"/>
                  </a:lnTo>
                  <a:lnTo>
                    <a:pt x="321" y="144"/>
                  </a:lnTo>
                  <a:lnTo>
                    <a:pt x="319" y="129"/>
                  </a:lnTo>
                  <a:lnTo>
                    <a:pt x="315" y="113"/>
                  </a:lnTo>
                  <a:lnTo>
                    <a:pt x="310" y="98"/>
                  </a:lnTo>
                  <a:lnTo>
                    <a:pt x="303" y="85"/>
                  </a:lnTo>
                  <a:lnTo>
                    <a:pt x="294" y="71"/>
                  </a:lnTo>
                  <a:lnTo>
                    <a:pt x="285" y="59"/>
                  </a:lnTo>
                  <a:lnTo>
                    <a:pt x="275" y="47"/>
                  </a:lnTo>
                  <a:lnTo>
                    <a:pt x="263" y="37"/>
                  </a:lnTo>
                  <a:lnTo>
                    <a:pt x="251" y="28"/>
                  </a:lnTo>
                  <a:lnTo>
                    <a:pt x="237" y="19"/>
                  </a:lnTo>
                  <a:lnTo>
                    <a:pt x="224" y="12"/>
                  </a:lnTo>
                  <a:lnTo>
                    <a:pt x="209" y="7"/>
                  </a:lnTo>
                  <a:lnTo>
                    <a:pt x="193" y="3"/>
                  </a:lnTo>
                  <a:lnTo>
                    <a:pt x="178" y="1"/>
                  </a:lnTo>
                  <a:lnTo>
                    <a:pt x="161" y="0"/>
                  </a:lnTo>
                  <a:lnTo>
                    <a:pt x="144" y="1"/>
                  </a:lnTo>
                  <a:lnTo>
                    <a:pt x="129" y="3"/>
                  </a:lnTo>
                  <a:lnTo>
                    <a:pt x="113" y="7"/>
                  </a:lnTo>
                  <a:lnTo>
                    <a:pt x="98" y="12"/>
                  </a:lnTo>
                  <a:lnTo>
                    <a:pt x="85" y="19"/>
                  </a:lnTo>
                  <a:lnTo>
                    <a:pt x="71" y="28"/>
                  </a:lnTo>
                  <a:lnTo>
                    <a:pt x="59" y="37"/>
                  </a:lnTo>
                  <a:lnTo>
                    <a:pt x="47" y="47"/>
                  </a:lnTo>
                  <a:lnTo>
                    <a:pt x="37" y="59"/>
                  </a:lnTo>
                  <a:lnTo>
                    <a:pt x="28" y="71"/>
                  </a:lnTo>
                  <a:lnTo>
                    <a:pt x="19" y="85"/>
                  </a:lnTo>
                  <a:lnTo>
                    <a:pt x="12" y="98"/>
                  </a:lnTo>
                  <a:lnTo>
                    <a:pt x="7" y="113"/>
                  </a:lnTo>
                  <a:lnTo>
                    <a:pt x="3" y="129"/>
                  </a:lnTo>
                  <a:lnTo>
                    <a:pt x="1" y="144"/>
                  </a:lnTo>
                  <a:lnTo>
                    <a:pt x="0" y="161"/>
                  </a:lnTo>
                  <a:lnTo>
                    <a:pt x="1" y="175"/>
                  </a:lnTo>
                  <a:lnTo>
                    <a:pt x="2" y="189"/>
                  </a:lnTo>
                  <a:lnTo>
                    <a:pt x="5" y="202"/>
                  </a:lnTo>
                  <a:lnTo>
                    <a:pt x="9" y="216"/>
                  </a:lnTo>
                  <a:lnTo>
                    <a:pt x="14" y="228"/>
                  </a:lnTo>
                  <a:lnTo>
                    <a:pt x="20" y="240"/>
                  </a:lnTo>
                  <a:lnTo>
                    <a:pt x="28" y="252"/>
                  </a:lnTo>
                  <a:lnTo>
                    <a:pt x="36" y="262"/>
                  </a:lnTo>
                  <a:lnTo>
                    <a:pt x="49" y="280"/>
                  </a:lnTo>
                  <a:lnTo>
                    <a:pt x="60" y="295"/>
                  </a:lnTo>
                  <a:lnTo>
                    <a:pt x="69" y="310"/>
                  </a:lnTo>
                  <a:lnTo>
                    <a:pt x="75" y="322"/>
                  </a:lnTo>
                  <a:lnTo>
                    <a:pt x="79" y="334"/>
                  </a:lnTo>
                  <a:lnTo>
                    <a:pt x="82" y="345"/>
                  </a:lnTo>
                  <a:lnTo>
                    <a:pt x="85" y="354"/>
                  </a:lnTo>
                  <a:lnTo>
                    <a:pt x="86" y="362"/>
                  </a:lnTo>
                  <a:lnTo>
                    <a:pt x="87" y="378"/>
                  </a:lnTo>
                  <a:lnTo>
                    <a:pt x="89" y="390"/>
                  </a:lnTo>
                  <a:lnTo>
                    <a:pt x="91" y="395"/>
                  </a:lnTo>
                  <a:lnTo>
                    <a:pt x="94" y="401"/>
                  </a:lnTo>
                  <a:lnTo>
                    <a:pt x="98" y="405"/>
                  </a:lnTo>
                  <a:lnTo>
                    <a:pt x="104" y="4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69" name="Freeform 27"/>
            <p:cNvSpPr>
              <a:spLocks/>
            </p:cNvSpPr>
            <p:nvPr/>
          </p:nvSpPr>
          <p:spPr bwMode="auto">
            <a:xfrm>
              <a:off x="1237" y="2201"/>
              <a:ext cx="322" cy="398"/>
            </a:xfrm>
            <a:custGeom>
              <a:avLst/>
              <a:gdLst>
                <a:gd name="T0" fmla="*/ 218 w 322"/>
                <a:gd name="T1" fmla="*/ 398 h 398"/>
                <a:gd name="T2" fmla="*/ 228 w 322"/>
                <a:gd name="T3" fmla="*/ 390 h 398"/>
                <a:gd name="T4" fmla="*/ 233 w 322"/>
                <a:gd name="T5" fmla="*/ 379 h 398"/>
                <a:gd name="T6" fmla="*/ 236 w 322"/>
                <a:gd name="T7" fmla="*/ 353 h 398"/>
                <a:gd name="T8" fmla="*/ 240 w 322"/>
                <a:gd name="T9" fmla="*/ 336 h 398"/>
                <a:gd name="T10" fmla="*/ 247 w 322"/>
                <a:gd name="T11" fmla="*/ 314 h 398"/>
                <a:gd name="T12" fmla="*/ 262 w 322"/>
                <a:gd name="T13" fmla="*/ 287 h 398"/>
                <a:gd name="T14" fmla="*/ 286 w 322"/>
                <a:gd name="T15" fmla="*/ 255 h 398"/>
                <a:gd name="T16" fmla="*/ 294 w 322"/>
                <a:gd name="T17" fmla="*/ 245 h 398"/>
                <a:gd name="T18" fmla="*/ 308 w 322"/>
                <a:gd name="T19" fmla="*/ 222 h 398"/>
                <a:gd name="T20" fmla="*/ 317 w 322"/>
                <a:gd name="T21" fmla="*/ 197 h 398"/>
                <a:gd name="T22" fmla="*/ 321 w 322"/>
                <a:gd name="T23" fmla="*/ 171 h 398"/>
                <a:gd name="T24" fmla="*/ 322 w 322"/>
                <a:gd name="T25" fmla="*/ 157 h 398"/>
                <a:gd name="T26" fmla="*/ 319 w 322"/>
                <a:gd name="T27" fmla="*/ 125 h 398"/>
                <a:gd name="T28" fmla="*/ 310 w 322"/>
                <a:gd name="T29" fmla="*/ 96 h 398"/>
                <a:gd name="T30" fmla="*/ 294 w 322"/>
                <a:gd name="T31" fmla="*/ 69 h 398"/>
                <a:gd name="T32" fmla="*/ 275 w 322"/>
                <a:gd name="T33" fmla="*/ 46 h 398"/>
                <a:gd name="T34" fmla="*/ 251 w 322"/>
                <a:gd name="T35" fmla="*/ 27 h 398"/>
                <a:gd name="T36" fmla="*/ 224 w 322"/>
                <a:gd name="T37" fmla="*/ 13 h 398"/>
                <a:gd name="T38" fmla="*/ 193 w 322"/>
                <a:gd name="T39" fmla="*/ 3 h 398"/>
                <a:gd name="T40" fmla="*/ 161 w 322"/>
                <a:gd name="T41" fmla="*/ 0 h 398"/>
                <a:gd name="T42" fmla="*/ 144 w 322"/>
                <a:gd name="T43" fmla="*/ 1 h 398"/>
                <a:gd name="T44" fmla="*/ 113 w 322"/>
                <a:gd name="T45" fmla="*/ 7 h 398"/>
                <a:gd name="T46" fmla="*/ 85 w 322"/>
                <a:gd name="T47" fmla="*/ 19 h 398"/>
                <a:gd name="T48" fmla="*/ 59 w 322"/>
                <a:gd name="T49" fmla="*/ 36 h 398"/>
                <a:gd name="T50" fmla="*/ 37 w 322"/>
                <a:gd name="T51" fmla="*/ 57 h 398"/>
                <a:gd name="T52" fmla="*/ 19 w 322"/>
                <a:gd name="T53" fmla="*/ 82 h 398"/>
                <a:gd name="T54" fmla="*/ 7 w 322"/>
                <a:gd name="T55" fmla="*/ 111 h 398"/>
                <a:gd name="T56" fmla="*/ 1 w 322"/>
                <a:gd name="T57" fmla="*/ 141 h 398"/>
                <a:gd name="T58" fmla="*/ 0 w 322"/>
                <a:gd name="T59" fmla="*/ 157 h 398"/>
                <a:gd name="T60" fmla="*/ 2 w 322"/>
                <a:gd name="T61" fmla="*/ 184 h 398"/>
                <a:gd name="T62" fmla="*/ 9 w 322"/>
                <a:gd name="T63" fmla="*/ 210 h 398"/>
                <a:gd name="T64" fmla="*/ 20 w 322"/>
                <a:gd name="T65" fmla="*/ 234 h 398"/>
                <a:gd name="T66" fmla="*/ 36 w 322"/>
                <a:gd name="T67" fmla="*/ 255 h 398"/>
                <a:gd name="T68" fmla="*/ 49 w 322"/>
                <a:gd name="T69" fmla="*/ 272 h 398"/>
                <a:gd name="T70" fmla="*/ 69 w 322"/>
                <a:gd name="T71" fmla="*/ 301 h 398"/>
                <a:gd name="T72" fmla="*/ 79 w 322"/>
                <a:gd name="T73" fmla="*/ 326 h 398"/>
                <a:gd name="T74" fmla="*/ 85 w 322"/>
                <a:gd name="T75" fmla="*/ 345 h 398"/>
                <a:gd name="T76" fmla="*/ 87 w 322"/>
                <a:gd name="T77" fmla="*/ 368 h 398"/>
                <a:gd name="T78" fmla="*/ 91 w 322"/>
                <a:gd name="T79" fmla="*/ 384 h 398"/>
                <a:gd name="T80" fmla="*/ 98 w 322"/>
                <a:gd name="T81" fmla="*/ 394 h 398"/>
                <a:gd name="T82" fmla="*/ 218 w 322"/>
                <a:gd name="T83" fmla="*/ 398 h 3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22" h="398">
                  <a:moveTo>
                    <a:pt x="218" y="398"/>
                  </a:moveTo>
                  <a:lnTo>
                    <a:pt x="218" y="398"/>
                  </a:lnTo>
                  <a:lnTo>
                    <a:pt x="224" y="394"/>
                  </a:lnTo>
                  <a:lnTo>
                    <a:pt x="228" y="390"/>
                  </a:lnTo>
                  <a:lnTo>
                    <a:pt x="231" y="384"/>
                  </a:lnTo>
                  <a:lnTo>
                    <a:pt x="233" y="379"/>
                  </a:lnTo>
                  <a:lnTo>
                    <a:pt x="235" y="368"/>
                  </a:lnTo>
                  <a:lnTo>
                    <a:pt x="236" y="353"/>
                  </a:lnTo>
                  <a:lnTo>
                    <a:pt x="237" y="345"/>
                  </a:lnTo>
                  <a:lnTo>
                    <a:pt x="240" y="336"/>
                  </a:lnTo>
                  <a:lnTo>
                    <a:pt x="243" y="326"/>
                  </a:lnTo>
                  <a:lnTo>
                    <a:pt x="247" y="314"/>
                  </a:lnTo>
                  <a:lnTo>
                    <a:pt x="253" y="301"/>
                  </a:lnTo>
                  <a:lnTo>
                    <a:pt x="262" y="287"/>
                  </a:lnTo>
                  <a:lnTo>
                    <a:pt x="273" y="272"/>
                  </a:lnTo>
                  <a:lnTo>
                    <a:pt x="286" y="255"/>
                  </a:lnTo>
                  <a:lnTo>
                    <a:pt x="294" y="245"/>
                  </a:lnTo>
                  <a:lnTo>
                    <a:pt x="302" y="234"/>
                  </a:lnTo>
                  <a:lnTo>
                    <a:pt x="308" y="222"/>
                  </a:lnTo>
                  <a:lnTo>
                    <a:pt x="313" y="210"/>
                  </a:lnTo>
                  <a:lnTo>
                    <a:pt x="317" y="197"/>
                  </a:lnTo>
                  <a:lnTo>
                    <a:pt x="320" y="184"/>
                  </a:lnTo>
                  <a:lnTo>
                    <a:pt x="321" y="171"/>
                  </a:lnTo>
                  <a:lnTo>
                    <a:pt x="322" y="157"/>
                  </a:lnTo>
                  <a:lnTo>
                    <a:pt x="321" y="141"/>
                  </a:lnTo>
                  <a:lnTo>
                    <a:pt x="319" y="125"/>
                  </a:lnTo>
                  <a:lnTo>
                    <a:pt x="315" y="111"/>
                  </a:lnTo>
                  <a:lnTo>
                    <a:pt x="310" y="96"/>
                  </a:lnTo>
                  <a:lnTo>
                    <a:pt x="303" y="82"/>
                  </a:lnTo>
                  <a:lnTo>
                    <a:pt x="294" y="69"/>
                  </a:lnTo>
                  <a:lnTo>
                    <a:pt x="285" y="57"/>
                  </a:lnTo>
                  <a:lnTo>
                    <a:pt x="275" y="46"/>
                  </a:lnTo>
                  <a:lnTo>
                    <a:pt x="263" y="36"/>
                  </a:lnTo>
                  <a:lnTo>
                    <a:pt x="251" y="27"/>
                  </a:lnTo>
                  <a:lnTo>
                    <a:pt x="237" y="19"/>
                  </a:lnTo>
                  <a:lnTo>
                    <a:pt x="224" y="13"/>
                  </a:lnTo>
                  <a:lnTo>
                    <a:pt x="209" y="7"/>
                  </a:lnTo>
                  <a:lnTo>
                    <a:pt x="193" y="3"/>
                  </a:lnTo>
                  <a:lnTo>
                    <a:pt x="178" y="1"/>
                  </a:lnTo>
                  <a:lnTo>
                    <a:pt x="161" y="0"/>
                  </a:lnTo>
                  <a:lnTo>
                    <a:pt x="144" y="1"/>
                  </a:lnTo>
                  <a:lnTo>
                    <a:pt x="129" y="3"/>
                  </a:lnTo>
                  <a:lnTo>
                    <a:pt x="113" y="7"/>
                  </a:lnTo>
                  <a:lnTo>
                    <a:pt x="98" y="13"/>
                  </a:lnTo>
                  <a:lnTo>
                    <a:pt x="85" y="19"/>
                  </a:lnTo>
                  <a:lnTo>
                    <a:pt x="71" y="27"/>
                  </a:lnTo>
                  <a:lnTo>
                    <a:pt x="59" y="36"/>
                  </a:lnTo>
                  <a:lnTo>
                    <a:pt x="47" y="46"/>
                  </a:lnTo>
                  <a:lnTo>
                    <a:pt x="37" y="57"/>
                  </a:lnTo>
                  <a:lnTo>
                    <a:pt x="28" y="69"/>
                  </a:lnTo>
                  <a:lnTo>
                    <a:pt x="19" y="82"/>
                  </a:lnTo>
                  <a:lnTo>
                    <a:pt x="12" y="96"/>
                  </a:lnTo>
                  <a:lnTo>
                    <a:pt x="7" y="111"/>
                  </a:lnTo>
                  <a:lnTo>
                    <a:pt x="3" y="125"/>
                  </a:lnTo>
                  <a:lnTo>
                    <a:pt x="1" y="141"/>
                  </a:lnTo>
                  <a:lnTo>
                    <a:pt x="0" y="157"/>
                  </a:lnTo>
                  <a:lnTo>
                    <a:pt x="1" y="171"/>
                  </a:lnTo>
                  <a:lnTo>
                    <a:pt x="2" y="184"/>
                  </a:lnTo>
                  <a:lnTo>
                    <a:pt x="5" y="197"/>
                  </a:lnTo>
                  <a:lnTo>
                    <a:pt x="9" y="210"/>
                  </a:lnTo>
                  <a:lnTo>
                    <a:pt x="14" y="222"/>
                  </a:lnTo>
                  <a:lnTo>
                    <a:pt x="20" y="234"/>
                  </a:lnTo>
                  <a:lnTo>
                    <a:pt x="28" y="245"/>
                  </a:lnTo>
                  <a:lnTo>
                    <a:pt x="36" y="255"/>
                  </a:lnTo>
                  <a:lnTo>
                    <a:pt x="49" y="272"/>
                  </a:lnTo>
                  <a:lnTo>
                    <a:pt x="60" y="287"/>
                  </a:lnTo>
                  <a:lnTo>
                    <a:pt x="69" y="301"/>
                  </a:lnTo>
                  <a:lnTo>
                    <a:pt x="75" y="314"/>
                  </a:lnTo>
                  <a:lnTo>
                    <a:pt x="79" y="326"/>
                  </a:lnTo>
                  <a:lnTo>
                    <a:pt x="82" y="336"/>
                  </a:lnTo>
                  <a:lnTo>
                    <a:pt x="85" y="345"/>
                  </a:lnTo>
                  <a:lnTo>
                    <a:pt x="86" y="353"/>
                  </a:lnTo>
                  <a:lnTo>
                    <a:pt x="87" y="368"/>
                  </a:lnTo>
                  <a:lnTo>
                    <a:pt x="89" y="379"/>
                  </a:lnTo>
                  <a:lnTo>
                    <a:pt x="91" y="384"/>
                  </a:lnTo>
                  <a:lnTo>
                    <a:pt x="94" y="390"/>
                  </a:lnTo>
                  <a:lnTo>
                    <a:pt x="98" y="394"/>
                  </a:lnTo>
                  <a:lnTo>
                    <a:pt x="104" y="398"/>
                  </a:lnTo>
                  <a:lnTo>
                    <a:pt x="218" y="398"/>
                  </a:lnTo>
                  <a:close/>
                </a:path>
              </a:pathLst>
            </a:custGeom>
            <a:solidFill>
              <a:srgbClr val="FFE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70" name="Freeform 28"/>
            <p:cNvSpPr>
              <a:spLocks/>
            </p:cNvSpPr>
            <p:nvPr/>
          </p:nvSpPr>
          <p:spPr bwMode="auto">
            <a:xfrm>
              <a:off x="1329" y="2599"/>
              <a:ext cx="138" cy="135"/>
            </a:xfrm>
            <a:custGeom>
              <a:avLst/>
              <a:gdLst>
                <a:gd name="T0" fmla="*/ 138 w 138"/>
                <a:gd name="T1" fmla="*/ 4 h 135"/>
                <a:gd name="T2" fmla="*/ 138 w 138"/>
                <a:gd name="T3" fmla="*/ 2 h 135"/>
                <a:gd name="T4" fmla="*/ 135 w 138"/>
                <a:gd name="T5" fmla="*/ 0 h 135"/>
                <a:gd name="T6" fmla="*/ 3 w 138"/>
                <a:gd name="T7" fmla="*/ 0 h 135"/>
                <a:gd name="T8" fmla="*/ 0 w 138"/>
                <a:gd name="T9" fmla="*/ 2 h 135"/>
                <a:gd name="T10" fmla="*/ 0 w 138"/>
                <a:gd name="T11" fmla="*/ 4 h 135"/>
                <a:gd name="T12" fmla="*/ 0 w 138"/>
                <a:gd name="T13" fmla="*/ 6 h 135"/>
                <a:gd name="T14" fmla="*/ 7 w 138"/>
                <a:gd name="T15" fmla="*/ 16 h 135"/>
                <a:gd name="T16" fmla="*/ 7 w 138"/>
                <a:gd name="T17" fmla="*/ 28 h 135"/>
                <a:gd name="T18" fmla="*/ 5 w 138"/>
                <a:gd name="T19" fmla="*/ 29 h 135"/>
                <a:gd name="T20" fmla="*/ 2 w 138"/>
                <a:gd name="T21" fmla="*/ 33 h 135"/>
                <a:gd name="T22" fmla="*/ 2 w 138"/>
                <a:gd name="T23" fmla="*/ 36 h 135"/>
                <a:gd name="T24" fmla="*/ 7 w 138"/>
                <a:gd name="T25" fmla="*/ 43 h 135"/>
                <a:gd name="T26" fmla="*/ 7 w 138"/>
                <a:gd name="T27" fmla="*/ 54 h 135"/>
                <a:gd name="T28" fmla="*/ 5 w 138"/>
                <a:gd name="T29" fmla="*/ 56 h 135"/>
                <a:gd name="T30" fmla="*/ 2 w 138"/>
                <a:gd name="T31" fmla="*/ 60 h 135"/>
                <a:gd name="T32" fmla="*/ 2 w 138"/>
                <a:gd name="T33" fmla="*/ 63 h 135"/>
                <a:gd name="T34" fmla="*/ 7 w 138"/>
                <a:gd name="T35" fmla="*/ 70 h 135"/>
                <a:gd name="T36" fmla="*/ 7 w 138"/>
                <a:gd name="T37" fmla="*/ 80 h 135"/>
                <a:gd name="T38" fmla="*/ 5 w 138"/>
                <a:gd name="T39" fmla="*/ 81 h 135"/>
                <a:gd name="T40" fmla="*/ 2 w 138"/>
                <a:gd name="T41" fmla="*/ 87 h 135"/>
                <a:gd name="T42" fmla="*/ 2 w 138"/>
                <a:gd name="T43" fmla="*/ 90 h 135"/>
                <a:gd name="T44" fmla="*/ 7 w 138"/>
                <a:gd name="T45" fmla="*/ 96 h 135"/>
                <a:gd name="T46" fmla="*/ 7 w 138"/>
                <a:gd name="T47" fmla="*/ 97 h 135"/>
                <a:gd name="T48" fmla="*/ 7 w 138"/>
                <a:gd name="T49" fmla="*/ 98 h 135"/>
                <a:gd name="T50" fmla="*/ 48 w 138"/>
                <a:gd name="T51" fmla="*/ 134 h 135"/>
                <a:gd name="T52" fmla="*/ 51 w 138"/>
                <a:gd name="T53" fmla="*/ 135 h 135"/>
                <a:gd name="T54" fmla="*/ 90 w 138"/>
                <a:gd name="T55" fmla="*/ 135 h 135"/>
                <a:gd name="T56" fmla="*/ 130 w 138"/>
                <a:gd name="T57" fmla="*/ 99 h 135"/>
                <a:gd name="T58" fmla="*/ 131 w 138"/>
                <a:gd name="T59" fmla="*/ 98 h 135"/>
                <a:gd name="T60" fmla="*/ 131 w 138"/>
                <a:gd name="T61" fmla="*/ 97 h 135"/>
                <a:gd name="T62" fmla="*/ 131 w 138"/>
                <a:gd name="T63" fmla="*/ 85 h 135"/>
                <a:gd name="T64" fmla="*/ 135 w 138"/>
                <a:gd name="T65" fmla="*/ 81 h 135"/>
                <a:gd name="T66" fmla="*/ 136 w 138"/>
                <a:gd name="T67" fmla="*/ 76 h 135"/>
                <a:gd name="T68" fmla="*/ 134 w 138"/>
                <a:gd name="T69" fmla="*/ 72 h 135"/>
                <a:gd name="T70" fmla="*/ 131 w 138"/>
                <a:gd name="T71" fmla="*/ 69 h 135"/>
                <a:gd name="T72" fmla="*/ 131 w 138"/>
                <a:gd name="T73" fmla="*/ 59 h 135"/>
                <a:gd name="T74" fmla="*/ 135 w 138"/>
                <a:gd name="T75" fmla="*/ 55 h 135"/>
                <a:gd name="T76" fmla="*/ 136 w 138"/>
                <a:gd name="T77" fmla="*/ 49 h 135"/>
                <a:gd name="T78" fmla="*/ 134 w 138"/>
                <a:gd name="T79" fmla="*/ 45 h 135"/>
                <a:gd name="T80" fmla="*/ 131 w 138"/>
                <a:gd name="T81" fmla="*/ 42 h 135"/>
                <a:gd name="T82" fmla="*/ 131 w 138"/>
                <a:gd name="T83" fmla="*/ 32 h 135"/>
                <a:gd name="T84" fmla="*/ 135 w 138"/>
                <a:gd name="T85" fmla="*/ 28 h 135"/>
                <a:gd name="T86" fmla="*/ 136 w 138"/>
                <a:gd name="T87" fmla="*/ 23 h 135"/>
                <a:gd name="T88" fmla="*/ 134 w 138"/>
                <a:gd name="T89" fmla="*/ 18 h 135"/>
                <a:gd name="T90" fmla="*/ 131 w 138"/>
                <a:gd name="T91" fmla="*/ 16 h 135"/>
                <a:gd name="T92" fmla="*/ 138 w 138"/>
                <a:gd name="T93" fmla="*/ 6 h 135"/>
                <a:gd name="T94" fmla="*/ 138 w 138"/>
                <a:gd name="T95" fmla="*/ 4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8" h="135">
                  <a:moveTo>
                    <a:pt x="138" y="4"/>
                  </a:moveTo>
                  <a:lnTo>
                    <a:pt x="138" y="4"/>
                  </a:lnTo>
                  <a:lnTo>
                    <a:pt x="138" y="2"/>
                  </a:lnTo>
                  <a:lnTo>
                    <a:pt x="137" y="1"/>
                  </a:lnTo>
                  <a:lnTo>
                    <a:pt x="135" y="0"/>
                  </a:lnTo>
                  <a:lnTo>
                    <a:pt x="3" y="0"/>
                  </a:lnTo>
                  <a:lnTo>
                    <a:pt x="2" y="1"/>
                  </a:lnTo>
                  <a:lnTo>
                    <a:pt x="0" y="2"/>
                  </a:lnTo>
                  <a:lnTo>
                    <a:pt x="0" y="4"/>
                  </a:lnTo>
                  <a:lnTo>
                    <a:pt x="0" y="6"/>
                  </a:lnTo>
                  <a:lnTo>
                    <a:pt x="7" y="16"/>
                  </a:lnTo>
                  <a:lnTo>
                    <a:pt x="7" y="28"/>
                  </a:lnTo>
                  <a:lnTo>
                    <a:pt x="5" y="29"/>
                  </a:lnTo>
                  <a:lnTo>
                    <a:pt x="3" y="31"/>
                  </a:lnTo>
                  <a:lnTo>
                    <a:pt x="2" y="33"/>
                  </a:lnTo>
                  <a:lnTo>
                    <a:pt x="2" y="36"/>
                  </a:lnTo>
                  <a:lnTo>
                    <a:pt x="4" y="40"/>
                  </a:lnTo>
                  <a:lnTo>
                    <a:pt x="7" y="43"/>
                  </a:lnTo>
                  <a:lnTo>
                    <a:pt x="7" y="54"/>
                  </a:lnTo>
                  <a:lnTo>
                    <a:pt x="5" y="56"/>
                  </a:lnTo>
                  <a:lnTo>
                    <a:pt x="3" y="58"/>
                  </a:lnTo>
                  <a:lnTo>
                    <a:pt x="2" y="60"/>
                  </a:lnTo>
                  <a:lnTo>
                    <a:pt x="2" y="63"/>
                  </a:lnTo>
                  <a:lnTo>
                    <a:pt x="4" y="67"/>
                  </a:lnTo>
                  <a:lnTo>
                    <a:pt x="7" y="70"/>
                  </a:lnTo>
                  <a:lnTo>
                    <a:pt x="7" y="80"/>
                  </a:lnTo>
                  <a:lnTo>
                    <a:pt x="5" y="81"/>
                  </a:lnTo>
                  <a:lnTo>
                    <a:pt x="3" y="85"/>
                  </a:lnTo>
                  <a:lnTo>
                    <a:pt x="2" y="87"/>
                  </a:lnTo>
                  <a:lnTo>
                    <a:pt x="2" y="90"/>
                  </a:lnTo>
                  <a:lnTo>
                    <a:pt x="4" y="94"/>
                  </a:lnTo>
                  <a:lnTo>
                    <a:pt x="7" y="96"/>
                  </a:lnTo>
                  <a:lnTo>
                    <a:pt x="7" y="97"/>
                  </a:lnTo>
                  <a:lnTo>
                    <a:pt x="7" y="98"/>
                  </a:lnTo>
                  <a:lnTo>
                    <a:pt x="8" y="99"/>
                  </a:lnTo>
                  <a:lnTo>
                    <a:pt x="48" y="134"/>
                  </a:lnTo>
                  <a:lnTo>
                    <a:pt x="51" y="135"/>
                  </a:lnTo>
                  <a:lnTo>
                    <a:pt x="90" y="135"/>
                  </a:lnTo>
                  <a:lnTo>
                    <a:pt x="92" y="134"/>
                  </a:lnTo>
                  <a:lnTo>
                    <a:pt x="130" y="99"/>
                  </a:lnTo>
                  <a:lnTo>
                    <a:pt x="131" y="98"/>
                  </a:lnTo>
                  <a:lnTo>
                    <a:pt x="131" y="97"/>
                  </a:lnTo>
                  <a:lnTo>
                    <a:pt x="131" y="85"/>
                  </a:lnTo>
                  <a:lnTo>
                    <a:pt x="133" y="84"/>
                  </a:lnTo>
                  <a:lnTo>
                    <a:pt x="135" y="81"/>
                  </a:lnTo>
                  <a:lnTo>
                    <a:pt x="136" y="78"/>
                  </a:lnTo>
                  <a:lnTo>
                    <a:pt x="136" y="76"/>
                  </a:lnTo>
                  <a:lnTo>
                    <a:pt x="134" y="72"/>
                  </a:lnTo>
                  <a:lnTo>
                    <a:pt x="131" y="69"/>
                  </a:lnTo>
                  <a:lnTo>
                    <a:pt x="131" y="59"/>
                  </a:lnTo>
                  <a:lnTo>
                    <a:pt x="133" y="57"/>
                  </a:lnTo>
                  <a:lnTo>
                    <a:pt x="135" y="55"/>
                  </a:lnTo>
                  <a:lnTo>
                    <a:pt x="136" y="53"/>
                  </a:lnTo>
                  <a:lnTo>
                    <a:pt x="136" y="49"/>
                  </a:lnTo>
                  <a:lnTo>
                    <a:pt x="134" y="45"/>
                  </a:lnTo>
                  <a:lnTo>
                    <a:pt x="131" y="42"/>
                  </a:lnTo>
                  <a:lnTo>
                    <a:pt x="131" y="32"/>
                  </a:lnTo>
                  <a:lnTo>
                    <a:pt x="133" y="30"/>
                  </a:lnTo>
                  <a:lnTo>
                    <a:pt x="135" y="28"/>
                  </a:lnTo>
                  <a:lnTo>
                    <a:pt x="136" y="26"/>
                  </a:lnTo>
                  <a:lnTo>
                    <a:pt x="136" y="23"/>
                  </a:lnTo>
                  <a:lnTo>
                    <a:pt x="134" y="18"/>
                  </a:lnTo>
                  <a:lnTo>
                    <a:pt x="131" y="16"/>
                  </a:lnTo>
                  <a:lnTo>
                    <a:pt x="138" y="6"/>
                  </a:lnTo>
                  <a:lnTo>
                    <a:pt x="138" y="4"/>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71" name="Freeform 29"/>
            <p:cNvSpPr>
              <a:spLocks/>
            </p:cNvSpPr>
            <p:nvPr/>
          </p:nvSpPr>
          <p:spPr bwMode="auto">
            <a:xfrm>
              <a:off x="1342" y="2599"/>
              <a:ext cx="109" cy="118"/>
            </a:xfrm>
            <a:custGeom>
              <a:avLst/>
              <a:gdLst>
                <a:gd name="T0" fmla="*/ 96 w 109"/>
                <a:gd name="T1" fmla="*/ 25 h 118"/>
                <a:gd name="T2" fmla="*/ 92 w 109"/>
                <a:gd name="T3" fmla="*/ 18 h 118"/>
                <a:gd name="T4" fmla="*/ 107 w 109"/>
                <a:gd name="T5" fmla="*/ 15 h 118"/>
                <a:gd name="T6" fmla="*/ 109 w 109"/>
                <a:gd name="T7" fmla="*/ 14 h 118"/>
                <a:gd name="T8" fmla="*/ 107 w 109"/>
                <a:gd name="T9" fmla="*/ 8 h 118"/>
                <a:gd name="T10" fmla="*/ 103 w 109"/>
                <a:gd name="T11" fmla="*/ 1 h 118"/>
                <a:gd name="T12" fmla="*/ 0 w 109"/>
                <a:gd name="T13" fmla="*/ 0 h 118"/>
                <a:gd name="T14" fmla="*/ 11 w 109"/>
                <a:gd name="T15" fmla="*/ 15 h 118"/>
                <a:gd name="T16" fmla="*/ 11 w 109"/>
                <a:gd name="T17" fmla="*/ 16 h 118"/>
                <a:gd name="T18" fmla="*/ 11 w 109"/>
                <a:gd name="T19" fmla="*/ 27 h 118"/>
                <a:gd name="T20" fmla="*/ 7 w 109"/>
                <a:gd name="T21" fmla="*/ 30 h 118"/>
                <a:gd name="T22" fmla="*/ 6 w 109"/>
                <a:gd name="T23" fmla="*/ 36 h 118"/>
                <a:gd name="T24" fmla="*/ 7 w 109"/>
                <a:gd name="T25" fmla="*/ 40 h 118"/>
                <a:gd name="T26" fmla="*/ 11 w 109"/>
                <a:gd name="T27" fmla="*/ 54 h 118"/>
                <a:gd name="T28" fmla="*/ 8 w 109"/>
                <a:gd name="T29" fmla="*/ 55 h 118"/>
                <a:gd name="T30" fmla="*/ 6 w 109"/>
                <a:gd name="T31" fmla="*/ 60 h 118"/>
                <a:gd name="T32" fmla="*/ 6 w 109"/>
                <a:gd name="T33" fmla="*/ 62 h 118"/>
                <a:gd name="T34" fmla="*/ 11 w 109"/>
                <a:gd name="T35" fmla="*/ 69 h 118"/>
                <a:gd name="T36" fmla="*/ 11 w 109"/>
                <a:gd name="T37" fmla="*/ 79 h 118"/>
                <a:gd name="T38" fmla="*/ 7 w 109"/>
                <a:gd name="T39" fmla="*/ 84 h 118"/>
                <a:gd name="T40" fmla="*/ 6 w 109"/>
                <a:gd name="T41" fmla="*/ 89 h 118"/>
                <a:gd name="T42" fmla="*/ 7 w 109"/>
                <a:gd name="T43" fmla="*/ 93 h 118"/>
                <a:gd name="T44" fmla="*/ 11 w 109"/>
                <a:gd name="T45" fmla="*/ 96 h 118"/>
                <a:gd name="T46" fmla="*/ 11 w 109"/>
                <a:gd name="T47" fmla="*/ 96 h 118"/>
                <a:gd name="T48" fmla="*/ 11 w 109"/>
                <a:gd name="T49" fmla="*/ 97 h 118"/>
                <a:gd name="T50" fmla="*/ 33 w 109"/>
                <a:gd name="T51" fmla="*/ 118 h 118"/>
                <a:gd name="T52" fmla="*/ 90 w 109"/>
                <a:gd name="T53" fmla="*/ 101 h 118"/>
                <a:gd name="T54" fmla="*/ 91 w 109"/>
                <a:gd name="T55" fmla="*/ 100 h 118"/>
                <a:gd name="T56" fmla="*/ 91 w 109"/>
                <a:gd name="T57" fmla="*/ 99 h 118"/>
                <a:gd name="T58" fmla="*/ 91 w 109"/>
                <a:gd name="T59" fmla="*/ 87 h 118"/>
                <a:gd name="T60" fmla="*/ 93 w 109"/>
                <a:gd name="T61" fmla="*/ 86 h 118"/>
                <a:gd name="T62" fmla="*/ 96 w 109"/>
                <a:gd name="T63" fmla="*/ 80 h 118"/>
                <a:gd name="T64" fmla="*/ 96 w 109"/>
                <a:gd name="T65" fmla="*/ 78 h 118"/>
                <a:gd name="T66" fmla="*/ 91 w 109"/>
                <a:gd name="T67" fmla="*/ 71 h 118"/>
                <a:gd name="T68" fmla="*/ 91 w 109"/>
                <a:gd name="T69" fmla="*/ 61 h 118"/>
                <a:gd name="T70" fmla="*/ 95 w 109"/>
                <a:gd name="T71" fmla="*/ 57 h 118"/>
                <a:gd name="T72" fmla="*/ 96 w 109"/>
                <a:gd name="T73" fmla="*/ 52 h 118"/>
                <a:gd name="T74" fmla="*/ 94 w 109"/>
                <a:gd name="T75" fmla="*/ 47 h 118"/>
                <a:gd name="T76" fmla="*/ 91 w 109"/>
                <a:gd name="T77" fmla="*/ 34 h 118"/>
                <a:gd name="T78" fmla="*/ 93 w 109"/>
                <a:gd name="T79" fmla="*/ 32 h 118"/>
                <a:gd name="T80" fmla="*/ 96 w 109"/>
                <a:gd name="T81" fmla="*/ 28 h 118"/>
                <a:gd name="T82" fmla="*/ 96 w 109"/>
                <a:gd name="T83" fmla="*/ 25 h 1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9" h="118">
                  <a:moveTo>
                    <a:pt x="96" y="25"/>
                  </a:moveTo>
                  <a:lnTo>
                    <a:pt x="96" y="25"/>
                  </a:lnTo>
                  <a:lnTo>
                    <a:pt x="94" y="21"/>
                  </a:lnTo>
                  <a:lnTo>
                    <a:pt x="92" y="18"/>
                  </a:lnTo>
                  <a:lnTo>
                    <a:pt x="107" y="15"/>
                  </a:lnTo>
                  <a:lnTo>
                    <a:pt x="109" y="14"/>
                  </a:lnTo>
                  <a:lnTo>
                    <a:pt x="109" y="13"/>
                  </a:lnTo>
                  <a:lnTo>
                    <a:pt x="107" y="8"/>
                  </a:lnTo>
                  <a:lnTo>
                    <a:pt x="104" y="4"/>
                  </a:lnTo>
                  <a:lnTo>
                    <a:pt x="103" y="1"/>
                  </a:lnTo>
                  <a:lnTo>
                    <a:pt x="104" y="0"/>
                  </a:lnTo>
                  <a:lnTo>
                    <a:pt x="0" y="0"/>
                  </a:lnTo>
                  <a:lnTo>
                    <a:pt x="11" y="15"/>
                  </a:lnTo>
                  <a:lnTo>
                    <a:pt x="11" y="16"/>
                  </a:lnTo>
                  <a:lnTo>
                    <a:pt x="11" y="27"/>
                  </a:lnTo>
                  <a:lnTo>
                    <a:pt x="8" y="28"/>
                  </a:lnTo>
                  <a:lnTo>
                    <a:pt x="7" y="30"/>
                  </a:lnTo>
                  <a:lnTo>
                    <a:pt x="6" y="33"/>
                  </a:lnTo>
                  <a:lnTo>
                    <a:pt x="6" y="36"/>
                  </a:lnTo>
                  <a:lnTo>
                    <a:pt x="7" y="40"/>
                  </a:lnTo>
                  <a:lnTo>
                    <a:pt x="11" y="42"/>
                  </a:lnTo>
                  <a:lnTo>
                    <a:pt x="11" y="54"/>
                  </a:lnTo>
                  <a:lnTo>
                    <a:pt x="8" y="55"/>
                  </a:lnTo>
                  <a:lnTo>
                    <a:pt x="7" y="57"/>
                  </a:lnTo>
                  <a:lnTo>
                    <a:pt x="6" y="60"/>
                  </a:lnTo>
                  <a:lnTo>
                    <a:pt x="6" y="62"/>
                  </a:lnTo>
                  <a:lnTo>
                    <a:pt x="7" y="66"/>
                  </a:lnTo>
                  <a:lnTo>
                    <a:pt x="11" y="69"/>
                  </a:lnTo>
                  <a:lnTo>
                    <a:pt x="11" y="79"/>
                  </a:lnTo>
                  <a:lnTo>
                    <a:pt x="8" y="81"/>
                  </a:lnTo>
                  <a:lnTo>
                    <a:pt x="7" y="84"/>
                  </a:lnTo>
                  <a:lnTo>
                    <a:pt x="6" y="86"/>
                  </a:lnTo>
                  <a:lnTo>
                    <a:pt x="6" y="89"/>
                  </a:lnTo>
                  <a:lnTo>
                    <a:pt x="7" y="93"/>
                  </a:lnTo>
                  <a:lnTo>
                    <a:pt x="11" y="96"/>
                  </a:lnTo>
                  <a:lnTo>
                    <a:pt x="11" y="97"/>
                  </a:lnTo>
                  <a:lnTo>
                    <a:pt x="13" y="99"/>
                  </a:lnTo>
                  <a:lnTo>
                    <a:pt x="33" y="118"/>
                  </a:lnTo>
                  <a:lnTo>
                    <a:pt x="73" y="118"/>
                  </a:lnTo>
                  <a:lnTo>
                    <a:pt x="90" y="101"/>
                  </a:lnTo>
                  <a:lnTo>
                    <a:pt x="91" y="100"/>
                  </a:lnTo>
                  <a:lnTo>
                    <a:pt x="91" y="99"/>
                  </a:lnTo>
                  <a:lnTo>
                    <a:pt x="91" y="97"/>
                  </a:lnTo>
                  <a:lnTo>
                    <a:pt x="91" y="87"/>
                  </a:lnTo>
                  <a:lnTo>
                    <a:pt x="93" y="86"/>
                  </a:lnTo>
                  <a:lnTo>
                    <a:pt x="95" y="84"/>
                  </a:lnTo>
                  <a:lnTo>
                    <a:pt x="96" y="80"/>
                  </a:lnTo>
                  <a:lnTo>
                    <a:pt x="96" y="78"/>
                  </a:lnTo>
                  <a:lnTo>
                    <a:pt x="94" y="74"/>
                  </a:lnTo>
                  <a:lnTo>
                    <a:pt x="91" y="71"/>
                  </a:lnTo>
                  <a:lnTo>
                    <a:pt x="91" y="61"/>
                  </a:lnTo>
                  <a:lnTo>
                    <a:pt x="93" y="59"/>
                  </a:lnTo>
                  <a:lnTo>
                    <a:pt x="95" y="57"/>
                  </a:lnTo>
                  <a:lnTo>
                    <a:pt x="96" y="55"/>
                  </a:lnTo>
                  <a:lnTo>
                    <a:pt x="96" y="52"/>
                  </a:lnTo>
                  <a:lnTo>
                    <a:pt x="94" y="47"/>
                  </a:lnTo>
                  <a:lnTo>
                    <a:pt x="91" y="44"/>
                  </a:lnTo>
                  <a:lnTo>
                    <a:pt x="91" y="34"/>
                  </a:lnTo>
                  <a:lnTo>
                    <a:pt x="93" y="32"/>
                  </a:lnTo>
                  <a:lnTo>
                    <a:pt x="95" y="30"/>
                  </a:lnTo>
                  <a:lnTo>
                    <a:pt x="96" y="28"/>
                  </a:lnTo>
                  <a:lnTo>
                    <a:pt x="96" y="2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72" name="Freeform 30"/>
            <p:cNvSpPr>
              <a:spLocks/>
            </p:cNvSpPr>
            <p:nvPr/>
          </p:nvSpPr>
          <p:spPr bwMode="auto">
            <a:xfrm>
              <a:off x="1364" y="2609"/>
              <a:ext cx="51" cy="90"/>
            </a:xfrm>
            <a:custGeom>
              <a:avLst/>
              <a:gdLst>
                <a:gd name="T0" fmla="*/ 5 w 51"/>
                <a:gd name="T1" fmla="*/ 90 h 90"/>
                <a:gd name="T2" fmla="*/ 4 w 51"/>
                <a:gd name="T3" fmla="*/ 84 h 90"/>
                <a:gd name="T4" fmla="*/ 4 w 51"/>
                <a:gd name="T5" fmla="*/ 84 h 90"/>
                <a:gd name="T6" fmla="*/ 1 w 51"/>
                <a:gd name="T7" fmla="*/ 81 h 90"/>
                <a:gd name="T8" fmla="*/ 0 w 51"/>
                <a:gd name="T9" fmla="*/ 77 h 90"/>
                <a:gd name="T10" fmla="*/ 0 w 51"/>
                <a:gd name="T11" fmla="*/ 77 h 90"/>
                <a:gd name="T12" fmla="*/ 0 w 51"/>
                <a:gd name="T13" fmla="*/ 75 h 90"/>
                <a:gd name="T14" fmla="*/ 1 w 51"/>
                <a:gd name="T15" fmla="*/ 71 h 90"/>
                <a:gd name="T16" fmla="*/ 3 w 51"/>
                <a:gd name="T17" fmla="*/ 69 h 90"/>
                <a:gd name="T18" fmla="*/ 4 w 51"/>
                <a:gd name="T19" fmla="*/ 68 h 90"/>
                <a:gd name="T20" fmla="*/ 4 w 51"/>
                <a:gd name="T21" fmla="*/ 57 h 90"/>
                <a:gd name="T22" fmla="*/ 4 w 51"/>
                <a:gd name="T23" fmla="*/ 57 h 90"/>
                <a:gd name="T24" fmla="*/ 1 w 51"/>
                <a:gd name="T25" fmla="*/ 55 h 90"/>
                <a:gd name="T26" fmla="*/ 0 w 51"/>
                <a:gd name="T27" fmla="*/ 51 h 90"/>
                <a:gd name="T28" fmla="*/ 0 w 51"/>
                <a:gd name="T29" fmla="*/ 51 h 90"/>
                <a:gd name="T30" fmla="*/ 0 w 51"/>
                <a:gd name="T31" fmla="*/ 48 h 90"/>
                <a:gd name="T32" fmla="*/ 1 w 51"/>
                <a:gd name="T33" fmla="*/ 45 h 90"/>
                <a:gd name="T34" fmla="*/ 3 w 51"/>
                <a:gd name="T35" fmla="*/ 43 h 90"/>
                <a:gd name="T36" fmla="*/ 4 w 51"/>
                <a:gd name="T37" fmla="*/ 42 h 90"/>
                <a:gd name="T38" fmla="*/ 4 w 51"/>
                <a:gd name="T39" fmla="*/ 31 h 90"/>
                <a:gd name="T40" fmla="*/ 4 w 51"/>
                <a:gd name="T41" fmla="*/ 31 h 90"/>
                <a:gd name="T42" fmla="*/ 1 w 51"/>
                <a:gd name="T43" fmla="*/ 28 h 90"/>
                <a:gd name="T44" fmla="*/ 0 w 51"/>
                <a:gd name="T45" fmla="*/ 24 h 90"/>
                <a:gd name="T46" fmla="*/ 0 w 51"/>
                <a:gd name="T47" fmla="*/ 24 h 90"/>
                <a:gd name="T48" fmla="*/ 0 w 51"/>
                <a:gd name="T49" fmla="*/ 21 h 90"/>
                <a:gd name="T50" fmla="*/ 1 w 51"/>
                <a:gd name="T51" fmla="*/ 19 h 90"/>
                <a:gd name="T52" fmla="*/ 3 w 51"/>
                <a:gd name="T53" fmla="*/ 17 h 90"/>
                <a:gd name="T54" fmla="*/ 4 w 51"/>
                <a:gd name="T55" fmla="*/ 15 h 90"/>
                <a:gd name="T56" fmla="*/ 4 w 51"/>
                <a:gd name="T57" fmla="*/ 0 h 90"/>
                <a:gd name="T58" fmla="*/ 46 w 51"/>
                <a:gd name="T59" fmla="*/ 1 h 90"/>
                <a:gd name="T60" fmla="*/ 46 w 51"/>
                <a:gd name="T61" fmla="*/ 11 h 90"/>
                <a:gd name="T62" fmla="*/ 46 w 51"/>
                <a:gd name="T63" fmla="*/ 11 h 90"/>
                <a:gd name="T64" fmla="*/ 50 w 51"/>
                <a:gd name="T65" fmla="*/ 14 h 90"/>
                <a:gd name="T66" fmla="*/ 51 w 51"/>
                <a:gd name="T67" fmla="*/ 18 h 90"/>
                <a:gd name="T68" fmla="*/ 51 w 51"/>
                <a:gd name="T69" fmla="*/ 18 h 90"/>
                <a:gd name="T70" fmla="*/ 51 w 51"/>
                <a:gd name="T71" fmla="*/ 20 h 90"/>
                <a:gd name="T72" fmla="*/ 50 w 51"/>
                <a:gd name="T73" fmla="*/ 23 h 90"/>
                <a:gd name="T74" fmla="*/ 48 w 51"/>
                <a:gd name="T75" fmla="*/ 25 h 90"/>
                <a:gd name="T76" fmla="*/ 46 w 51"/>
                <a:gd name="T77" fmla="*/ 26 h 90"/>
                <a:gd name="T78" fmla="*/ 46 w 51"/>
                <a:gd name="T79" fmla="*/ 36 h 90"/>
                <a:gd name="T80" fmla="*/ 46 w 51"/>
                <a:gd name="T81" fmla="*/ 36 h 90"/>
                <a:gd name="T82" fmla="*/ 50 w 51"/>
                <a:gd name="T83" fmla="*/ 39 h 90"/>
                <a:gd name="T84" fmla="*/ 51 w 51"/>
                <a:gd name="T85" fmla="*/ 44 h 90"/>
                <a:gd name="T86" fmla="*/ 51 w 51"/>
                <a:gd name="T87" fmla="*/ 44 h 90"/>
                <a:gd name="T88" fmla="*/ 51 w 51"/>
                <a:gd name="T89" fmla="*/ 47 h 90"/>
                <a:gd name="T90" fmla="*/ 50 w 51"/>
                <a:gd name="T91" fmla="*/ 49 h 90"/>
                <a:gd name="T92" fmla="*/ 48 w 51"/>
                <a:gd name="T93" fmla="*/ 51 h 90"/>
                <a:gd name="T94" fmla="*/ 46 w 51"/>
                <a:gd name="T95" fmla="*/ 53 h 90"/>
                <a:gd name="T96" fmla="*/ 46 w 51"/>
                <a:gd name="T97" fmla="*/ 63 h 90"/>
                <a:gd name="T98" fmla="*/ 46 w 51"/>
                <a:gd name="T99" fmla="*/ 63 h 90"/>
                <a:gd name="T100" fmla="*/ 50 w 51"/>
                <a:gd name="T101" fmla="*/ 66 h 90"/>
                <a:gd name="T102" fmla="*/ 51 w 51"/>
                <a:gd name="T103" fmla="*/ 70 h 90"/>
                <a:gd name="T104" fmla="*/ 51 w 51"/>
                <a:gd name="T105" fmla="*/ 70 h 90"/>
                <a:gd name="T106" fmla="*/ 51 w 51"/>
                <a:gd name="T107" fmla="*/ 74 h 90"/>
                <a:gd name="T108" fmla="*/ 50 w 51"/>
                <a:gd name="T109" fmla="*/ 76 h 90"/>
                <a:gd name="T110" fmla="*/ 48 w 51"/>
                <a:gd name="T111" fmla="*/ 78 h 90"/>
                <a:gd name="T112" fmla="*/ 46 w 51"/>
                <a:gd name="T113" fmla="*/ 80 h 90"/>
                <a:gd name="T114" fmla="*/ 46 w 51"/>
                <a:gd name="T115" fmla="*/ 90 h 90"/>
                <a:gd name="T116" fmla="*/ 5 w 51"/>
                <a:gd name="T117" fmla="*/ 90 h 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1" h="90">
                  <a:moveTo>
                    <a:pt x="5" y="90"/>
                  </a:moveTo>
                  <a:lnTo>
                    <a:pt x="4" y="84"/>
                  </a:lnTo>
                  <a:lnTo>
                    <a:pt x="1" y="81"/>
                  </a:lnTo>
                  <a:lnTo>
                    <a:pt x="0" y="77"/>
                  </a:lnTo>
                  <a:lnTo>
                    <a:pt x="0" y="75"/>
                  </a:lnTo>
                  <a:lnTo>
                    <a:pt x="1" y="71"/>
                  </a:lnTo>
                  <a:lnTo>
                    <a:pt x="3" y="69"/>
                  </a:lnTo>
                  <a:lnTo>
                    <a:pt x="4" y="68"/>
                  </a:lnTo>
                  <a:lnTo>
                    <a:pt x="4" y="57"/>
                  </a:lnTo>
                  <a:lnTo>
                    <a:pt x="1" y="55"/>
                  </a:lnTo>
                  <a:lnTo>
                    <a:pt x="0" y="51"/>
                  </a:lnTo>
                  <a:lnTo>
                    <a:pt x="0" y="48"/>
                  </a:lnTo>
                  <a:lnTo>
                    <a:pt x="1" y="45"/>
                  </a:lnTo>
                  <a:lnTo>
                    <a:pt x="3" y="43"/>
                  </a:lnTo>
                  <a:lnTo>
                    <a:pt x="4" y="42"/>
                  </a:lnTo>
                  <a:lnTo>
                    <a:pt x="4" y="31"/>
                  </a:lnTo>
                  <a:lnTo>
                    <a:pt x="1" y="28"/>
                  </a:lnTo>
                  <a:lnTo>
                    <a:pt x="0" y="24"/>
                  </a:lnTo>
                  <a:lnTo>
                    <a:pt x="0" y="21"/>
                  </a:lnTo>
                  <a:lnTo>
                    <a:pt x="1" y="19"/>
                  </a:lnTo>
                  <a:lnTo>
                    <a:pt x="3" y="17"/>
                  </a:lnTo>
                  <a:lnTo>
                    <a:pt x="4" y="15"/>
                  </a:lnTo>
                  <a:lnTo>
                    <a:pt x="4" y="0"/>
                  </a:lnTo>
                  <a:lnTo>
                    <a:pt x="46" y="1"/>
                  </a:lnTo>
                  <a:lnTo>
                    <a:pt x="46" y="11"/>
                  </a:lnTo>
                  <a:lnTo>
                    <a:pt x="50" y="14"/>
                  </a:lnTo>
                  <a:lnTo>
                    <a:pt x="51" y="18"/>
                  </a:lnTo>
                  <a:lnTo>
                    <a:pt x="51" y="20"/>
                  </a:lnTo>
                  <a:lnTo>
                    <a:pt x="50" y="23"/>
                  </a:lnTo>
                  <a:lnTo>
                    <a:pt x="48" y="25"/>
                  </a:lnTo>
                  <a:lnTo>
                    <a:pt x="46" y="26"/>
                  </a:lnTo>
                  <a:lnTo>
                    <a:pt x="46" y="36"/>
                  </a:lnTo>
                  <a:lnTo>
                    <a:pt x="50" y="39"/>
                  </a:lnTo>
                  <a:lnTo>
                    <a:pt x="51" y="44"/>
                  </a:lnTo>
                  <a:lnTo>
                    <a:pt x="51" y="47"/>
                  </a:lnTo>
                  <a:lnTo>
                    <a:pt x="50" y="49"/>
                  </a:lnTo>
                  <a:lnTo>
                    <a:pt x="48" y="51"/>
                  </a:lnTo>
                  <a:lnTo>
                    <a:pt x="46" y="53"/>
                  </a:lnTo>
                  <a:lnTo>
                    <a:pt x="46" y="63"/>
                  </a:lnTo>
                  <a:lnTo>
                    <a:pt x="50" y="66"/>
                  </a:lnTo>
                  <a:lnTo>
                    <a:pt x="51" y="70"/>
                  </a:lnTo>
                  <a:lnTo>
                    <a:pt x="51" y="74"/>
                  </a:lnTo>
                  <a:lnTo>
                    <a:pt x="50" y="76"/>
                  </a:lnTo>
                  <a:lnTo>
                    <a:pt x="48" y="78"/>
                  </a:lnTo>
                  <a:lnTo>
                    <a:pt x="46" y="80"/>
                  </a:lnTo>
                  <a:lnTo>
                    <a:pt x="46" y="90"/>
                  </a:lnTo>
                  <a:lnTo>
                    <a:pt x="5" y="9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73" name="Freeform 31"/>
            <p:cNvSpPr>
              <a:spLocks/>
            </p:cNvSpPr>
            <p:nvPr/>
          </p:nvSpPr>
          <p:spPr bwMode="auto">
            <a:xfrm>
              <a:off x="1329" y="2599"/>
              <a:ext cx="138" cy="15"/>
            </a:xfrm>
            <a:custGeom>
              <a:avLst/>
              <a:gdLst>
                <a:gd name="T0" fmla="*/ 138 w 138"/>
                <a:gd name="T1" fmla="*/ 6 h 15"/>
                <a:gd name="T2" fmla="*/ 138 w 138"/>
                <a:gd name="T3" fmla="*/ 6 h 15"/>
                <a:gd name="T4" fmla="*/ 138 w 138"/>
                <a:gd name="T5" fmla="*/ 4 h 15"/>
                <a:gd name="T6" fmla="*/ 138 w 138"/>
                <a:gd name="T7" fmla="*/ 4 h 15"/>
                <a:gd name="T8" fmla="*/ 138 w 138"/>
                <a:gd name="T9" fmla="*/ 2 h 15"/>
                <a:gd name="T10" fmla="*/ 138 w 138"/>
                <a:gd name="T11" fmla="*/ 2 h 15"/>
                <a:gd name="T12" fmla="*/ 137 w 138"/>
                <a:gd name="T13" fmla="*/ 1 h 15"/>
                <a:gd name="T14" fmla="*/ 135 w 138"/>
                <a:gd name="T15" fmla="*/ 0 h 15"/>
                <a:gd name="T16" fmla="*/ 3 w 138"/>
                <a:gd name="T17" fmla="*/ 0 h 15"/>
                <a:gd name="T18" fmla="*/ 3 w 138"/>
                <a:gd name="T19" fmla="*/ 0 h 15"/>
                <a:gd name="T20" fmla="*/ 2 w 138"/>
                <a:gd name="T21" fmla="*/ 1 h 15"/>
                <a:gd name="T22" fmla="*/ 0 w 138"/>
                <a:gd name="T23" fmla="*/ 2 h 15"/>
                <a:gd name="T24" fmla="*/ 0 w 138"/>
                <a:gd name="T25" fmla="*/ 2 h 15"/>
                <a:gd name="T26" fmla="*/ 0 w 138"/>
                <a:gd name="T27" fmla="*/ 4 h 15"/>
                <a:gd name="T28" fmla="*/ 0 w 138"/>
                <a:gd name="T29" fmla="*/ 4 h 15"/>
                <a:gd name="T30" fmla="*/ 0 w 138"/>
                <a:gd name="T31" fmla="*/ 6 h 15"/>
                <a:gd name="T32" fmla="*/ 0 w 138"/>
                <a:gd name="T33" fmla="*/ 6 h 15"/>
                <a:gd name="T34" fmla="*/ 6 w 138"/>
                <a:gd name="T35" fmla="*/ 15 h 15"/>
                <a:gd name="T36" fmla="*/ 132 w 138"/>
                <a:gd name="T37" fmla="*/ 15 h 15"/>
                <a:gd name="T38" fmla="*/ 132 w 138"/>
                <a:gd name="T39" fmla="*/ 15 h 15"/>
                <a:gd name="T40" fmla="*/ 138 w 138"/>
                <a:gd name="T41" fmla="*/ 6 h 15"/>
                <a:gd name="T42" fmla="*/ 138 w 138"/>
                <a:gd name="T43" fmla="*/ 6 h 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8" h="15">
                  <a:moveTo>
                    <a:pt x="138" y="6"/>
                  </a:moveTo>
                  <a:lnTo>
                    <a:pt x="138" y="6"/>
                  </a:lnTo>
                  <a:lnTo>
                    <a:pt x="138" y="4"/>
                  </a:lnTo>
                  <a:lnTo>
                    <a:pt x="138" y="2"/>
                  </a:lnTo>
                  <a:lnTo>
                    <a:pt x="137" y="1"/>
                  </a:lnTo>
                  <a:lnTo>
                    <a:pt x="135" y="0"/>
                  </a:lnTo>
                  <a:lnTo>
                    <a:pt x="3" y="0"/>
                  </a:lnTo>
                  <a:lnTo>
                    <a:pt x="2" y="1"/>
                  </a:lnTo>
                  <a:lnTo>
                    <a:pt x="0" y="2"/>
                  </a:lnTo>
                  <a:lnTo>
                    <a:pt x="0" y="4"/>
                  </a:lnTo>
                  <a:lnTo>
                    <a:pt x="0" y="6"/>
                  </a:lnTo>
                  <a:lnTo>
                    <a:pt x="6" y="15"/>
                  </a:lnTo>
                  <a:lnTo>
                    <a:pt x="132" y="15"/>
                  </a:lnTo>
                  <a:lnTo>
                    <a:pt x="138" y="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74" name="Freeform 32"/>
            <p:cNvSpPr>
              <a:spLocks/>
            </p:cNvSpPr>
            <p:nvPr/>
          </p:nvSpPr>
          <p:spPr bwMode="auto">
            <a:xfrm>
              <a:off x="1336" y="2696"/>
              <a:ext cx="124" cy="21"/>
            </a:xfrm>
            <a:custGeom>
              <a:avLst/>
              <a:gdLst>
                <a:gd name="T0" fmla="*/ 1 w 124"/>
                <a:gd name="T1" fmla="*/ 2 h 21"/>
                <a:gd name="T2" fmla="*/ 23 w 124"/>
                <a:gd name="T3" fmla="*/ 21 h 21"/>
                <a:gd name="T4" fmla="*/ 103 w 124"/>
                <a:gd name="T5" fmla="*/ 21 h 21"/>
                <a:gd name="T6" fmla="*/ 123 w 124"/>
                <a:gd name="T7" fmla="*/ 2 h 21"/>
                <a:gd name="T8" fmla="*/ 123 w 124"/>
                <a:gd name="T9" fmla="*/ 2 h 21"/>
                <a:gd name="T10" fmla="*/ 124 w 124"/>
                <a:gd name="T11" fmla="*/ 1 h 21"/>
                <a:gd name="T12" fmla="*/ 124 w 124"/>
                <a:gd name="T13" fmla="*/ 0 h 21"/>
                <a:gd name="T14" fmla="*/ 0 w 124"/>
                <a:gd name="T15" fmla="*/ 0 h 21"/>
                <a:gd name="T16" fmla="*/ 0 w 124"/>
                <a:gd name="T17" fmla="*/ 0 h 21"/>
                <a:gd name="T18" fmla="*/ 0 w 124"/>
                <a:gd name="T19" fmla="*/ 1 h 21"/>
                <a:gd name="T20" fmla="*/ 1 w 124"/>
                <a:gd name="T21" fmla="*/ 2 h 21"/>
                <a:gd name="T22" fmla="*/ 1 w 124"/>
                <a:gd name="T23" fmla="*/ 2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4" h="21">
                  <a:moveTo>
                    <a:pt x="1" y="2"/>
                  </a:moveTo>
                  <a:lnTo>
                    <a:pt x="23" y="21"/>
                  </a:lnTo>
                  <a:lnTo>
                    <a:pt x="103" y="21"/>
                  </a:lnTo>
                  <a:lnTo>
                    <a:pt x="123" y="2"/>
                  </a:lnTo>
                  <a:lnTo>
                    <a:pt x="124" y="1"/>
                  </a:lnTo>
                  <a:lnTo>
                    <a:pt x="124" y="0"/>
                  </a:lnTo>
                  <a:lnTo>
                    <a:pt x="0" y="0"/>
                  </a:lnTo>
                  <a:lnTo>
                    <a:pt x="0" y="1"/>
                  </a:lnTo>
                  <a:lnTo>
                    <a:pt x="1" y="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75" name="Freeform 33"/>
            <p:cNvSpPr>
              <a:spLocks noEditPoints="1"/>
            </p:cNvSpPr>
            <p:nvPr/>
          </p:nvSpPr>
          <p:spPr bwMode="auto">
            <a:xfrm>
              <a:off x="1233" y="2186"/>
              <a:ext cx="330" cy="552"/>
            </a:xfrm>
            <a:custGeom>
              <a:avLst/>
              <a:gdLst>
                <a:gd name="T0" fmla="*/ 244 w 330"/>
                <a:gd name="T1" fmla="*/ 333 h 552"/>
                <a:gd name="T2" fmla="*/ 234 w 330"/>
                <a:gd name="T3" fmla="*/ 387 h 552"/>
                <a:gd name="T4" fmla="*/ 108 w 330"/>
                <a:gd name="T5" fmla="*/ 409 h 552"/>
                <a:gd name="T6" fmla="*/ 96 w 330"/>
                <a:gd name="T7" fmla="*/ 387 h 552"/>
                <a:gd name="T8" fmla="*/ 86 w 330"/>
                <a:gd name="T9" fmla="*/ 333 h 552"/>
                <a:gd name="T10" fmla="*/ 35 w 330"/>
                <a:gd name="T11" fmla="*/ 253 h 552"/>
                <a:gd name="T12" fmla="*/ 9 w 330"/>
                <a:gd name="T13" fmla="*/ 178 h 552"/>
                <a:gd name="T14" fmla="*/ 20 w 330"/>
                <a:gd name="T15" fmla="*/ 104 h 552"/>
                <a:gd name="T16" fmla="*/ 77 w 330"/>
                <a:gd name="T17" fmla="*/ 35 h 552"/>
                <a:gd name="T18" fmla="*/ 165 w 330"/>
                <a:gd name="T19" fmla="*/ 8 h 552"/>
                <a:gd name="T20" fmla="*/ 239 w 330"/>
                <a:gd name="T21" fmla="*/ 28 h 552"/>
                <a:gd name="T22" fmla="*/ 303 w 330"/>
                <a:gd name="T23" fmla="*/ 91 h 552"/>
                <a:gd name="T24" fmla="*/ 322 w 330"/>
                <a:gd name="T25" fmla="*/ 165 h 552"/>
                <a:gd name="T26" fmla="*/ 302 w 330"/>
                <a:gd name="T27" fmla="*/ 241 h 552"/>
                <a:gd name="T28" fmla="*/ 107 w 330"/>
                <a:gd name="T29" fmla="*/ 428 h 552"/>
                <a:gd name="T30" fmla="*/ 223 w 330"/>
                <a:gd name="T31" fmla="*/ 427 h 552"/>
                <a:gd name="T32" fmla="*/ 103 w 330"/>
                <a:gd name="T33" fmla="*/ 451 h 552"/>
                <a:gd name="T34" fmla="*/ 105 w 330"/>
                <a:gd name="T35" fmla="*/ 444 h 552"/>
                <a:gd name="T36" fmla="*/ 228 w 330"/>
                <a:gd name="T37" fmla="*/ 437 h 552"/>
                <a:gd name="T38" fmla="*/ 225 w 330"/>
                <a:gd name="T39" fmla="*/ 441 h 552"/>
                <a:gd name="T40" fmla="*/ 225 w 330"/>
                <a:gd name="T41" fmla="*/ 468 h 552"/>
                <a:gd name="T42" fmla="*/ 102 w 330"/>
                <a:gd name="T43" fmla="*/ 475 h 552"/>
                <a:gd name="T44" fmla="*/ 107 w 330"/>
                <a:gd name="T45" fmla="*/ 470 h 552"/>
                <a:gd name="T46" fmla="*/ 228 w 330"/>
                <a:gd name="T47" fmla="*/ 462 h 552"/>
                <a:gd name="T48" fmla="*/ 107 w 330"/>
                <a:gd name="T49" fmla="*/ 492 h 552"/>
                <a:gd name="T50" fmla="*/ 223 w 330"/>
                <a:gd name="T51" fmla="*/ 496 h 552"/>
                <a:gd name="T52" fmla="*/ 102 w 330"/>
                <a:gd name="T53" fmla="*/ 502 h 552"/>
                <a:gd name="T54" fmla="*/ 224 w 330"/>
                <a:gd name="T55" fmla="*/ 485 h 552"/>
                <a:gd name="T56" fmla="*/ 228 w 330"/>
                <a:gd name="T57" fmla="*/ 490 h 552"/>
                <a:gd name="T58" fmla="*/ 223 w 330"/>
                <a:gd name="T59" fmla="*/ 510 h 552"/>
                <a:gd name="T60" fmla="*/ 223 w 330"/>
                <a:gd name="T61" fmla="*/ 510 h 552"/>
                <a:gd name="T62" fmla="*/ 101 w 330"/>
                <a:gd name="T63" fmla="*/ 13 h 552"/>
                <a:gd name="T64" fmla="*/ 28 w 330"/>
                <a:gd name="T65" fmla="*/ 73 h 552"/>
                <a:gd name="T66" fmla="*/ 0 w 330"/>
                <a:gd name="T67" fmla="*/ 165 h 552"/>
                <a:gd name="T68" fmla="*/ 14 w 330"/>
                <a:gd name="T69" fmla="*/ 233 h 552"/>
                <a:gd name="T70" fmla="*/ 64 w 330"/>
                <a:gd name="T71" fmla="*/ 306 h 552"/>
                <a:gd name="T72" fmla="*/ 86 w 330"/>
                <a:gd name="T73" fmla="*/ 378 h 552"/>
                <a:gd name="T74" fmla="*/ 97 w 330"/>
                <a:gd name="T75" fmla="*/ 410 h 552"/>
                <a:gd name="T76" fmla="*/ 93 w 330"/>
                <a:gd name="T77" fmla="*/ 421 h 552"/>
                <a:gd name="T78" fmla="*/ 97 w 330"/>
                <a:gd name="T79" fmla="*/ 441 h 552"/>
                <a:gd name="T80" fmla="*/ 94 w 330"/>
                <a:gd name="T81" fmla="*/ 450 h 552"/>
                <a:gd name="T82" fmla="*/ 97 w 330"/>
                <a:gd name="T83" fmla="*/ 467 h 552"/>
                <a:gd name="T84" fmla="*/ 94 w 330"/>
                <a:gd name="T85" fmla="*/ 476 h 552"/>
                <a:gd name="T86" fmla="*/ 97 w 330"/>
                <a:gd name="T87" fmla="*/ 493 h 552"/>
                <a:gd name="T88" fmla="*/ 94 w 330"/>
                <a:gd name="T89" fmla="*/ 503 h 552"/>
                <a:gd name="T90" fmla="*/ 102 w 330"/>
                <a:gd name="T91" fmla="*/ 515 h 552"/>
                <a:gd name="T92" fmla="*/ 186 w 330"/>
                <a:gd name="T93" fmla="*/ 552 h 552"/>
                <a:gd name="T94" fmla="*/ 231 w 330"/>
                <a:gd name="T95" fmla="*/ 510 h 552"/>
                <a:gd name="T96" fmla="*/ 235 w 330"/>
                <a:gd name="T97" fmla="*/ 492 h 552"/>
                <a:gd name="T98" fmla="*/ 231 w 330"/>
                <a:gd name="T99" fmla="*/ 480 h 552"/>
                <a:gd name="T100" fmla="*/ 235 w 330"/>
                <a:gd name="T101" fmla="*/ 467 h 552"/>
                <a:gd name="T102" fmla="*/ 231 w 330"/>
                <a:gd name="T103" fmla="*/ 453 h 552"/>
                <a:gd name="T104" fmla="*/ 235 w 330"/>
                <a:gd name="T105" fmla="*/ 440 h 552"/>
                <a:gd name="T106" fmla="*/ 232 w 330"/>
                <a:gd name="T107" fmla="*/ 428 h 552"/>
                <a:gd name="T108" fmla="*/ 237 w 330"/>
                <a:gd name="T109" fmla="*/ 413 h 552"/>
                <a:gd name="T110" fmla="*/ 241 w 330"/>
                <a:gd name="T111" fmla="*/ 395 h 552"/>
                <a:gd name="T112" fmla="*/ 248 w 330"/>
                <a:gd name="T113" fmla="*/ 349 h 552"/>
                <a:gd name="T114" fmla="*/ 293 w 330"/>
                <a:gd name="T115" fmla="*/ 269 h 552"/>
                <a:gd name="T116" fmla="*/ 328 w 330"/>
                <a:gd name="T117" fmla="*/ 193 h 552"/>
                <a:gd name="T118" fmla="*/ 323 w 330"/>
                <a:gd name="T119" fmla="*/ 116 h 552"/>
                <a:gd name="T120" fmla="*/ 270 w 330"/>
                <a:gd name="T121" fmla="*/ 38 h 552"/>
                <a:gd name="T122" fmla="*/ 182 w 330"/>
                <a:gd name="T123" fmla="*/ 1 h 5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30" h="552">
                  <a:moveTo>
                    <a:pt x="287" y="264"/>
                  </a:moveTo>
                  <a:lnTo>
                    <a:pt x="287" y="264"/>
                  </a:lnTo>
                  <a:lnTo>
                    <a:pt x="271" y="285"/>
                  </a:lnTo>
                  <a:lnTo>
                    <a:pt x="259" y="302"/>
                  </a:lnTo>
                  <a:lnTo>
                    <a:pt x="250" y="319"/>
                  </a:lnTo>
                  <a:lnTo>
                    <a:pt x="244" y="333"/>
                  </a:lnTo>
                  <a:lnTo>
                    <a:pt x="239" y="347"/>
                  </a:lnTo>
                  <a:lnTo>
                    <a:pt x="237" y="358"/>
                  </a:lnTo>
                  <a:lnTo>
                    <a:pt x="235" y="368"/>
                  </a:lnTo>
                  <a:lnTo>
                    <a:pt x="235" y="378"/>
                  </a:lnTo>
                  <a:lnTo>
                    <a:pt x="234" y="387"/>
                  </a:lnTo>
                  <a:lnTo>
                    <a:pt x="232" y="395"/>
                  </a:lnTo>
                  <a:lnTo>
                    <a:pt x="231" y="399"/>
                  </a:lnTo>
                  <a:lnTo>
                    <a:pt x="229" y="403"/>
                  </a:lnTo>
                  <a:lnTo>
                    <a:pt x="226" y="406"/>
                  </a:lnTo>
                  <a:lnTo>
                    <a:pt x="222" y="409"/>
                  </a:lnTo>
                  <a:lnTo>
                    <a:pt x="108" y="409"/>
                  </a:lnTo>
                  <a:lnTo>
                    <a:pt x="104" y="406"/>
                  </a:lnTo>
                  <a:lnTo>
                    <a:pt x="101" y="403"/>
                  </a:lnTo>
                  <a:lnTo>
                    <a:pt x="99" y="399"/>
                  </a:lnTo>
                  <a:lnTo>
                    <a:pt x="98" y="395"/>
                  </a:lnTo>
                  <a:lnTo>
                    <a:pt x="96" y="387"/>
                  </a:lnTo>
                  <a:lnTo>
                    <a:pt x="95" y="378"/>
                  </a:lnTo>
                  <a:lnTo>
                    <a:pt x="95" y="368"/>
                  </a:lnTo>
                  <a:lnTo>
                    <a:pt x="93" y="358"/>
                  </a:lnTo>
                  <a:lnTo>
                    <a:pt x="91" y="347"/>
                  </a:lnTo>
                  <a:lnTo>
                    <a:pt x="86" y="333"/>
                  </a:lnTo>
                  <a:lnTo>
                    <a:pt x="80" y="319"/>
                  </a:lnTo>
                  <a:lnTo>
                    <a:pt x="71" y="302"/>
                  </a:lnTo>
                  <a:lnTo>
                    <a:pt x="59" y="284"/>
                  </a:lnTo>
                  <a:lnTo>
                    <a:pt x="43" y="264"/>
                  </a:lnTo>
                  <a:lnTo>
                    <a:pt x="35" y="253"/>
                  </a:lnTo>
                  <a:lnTo>
                    <a:pt x="28" y="241"/>
                  </a:lnTo>
                  <a:lnTo>
                    <a:pt x="22" y="230"/>
                  </a:lnTo>
                  <a:lnTo>
                    <a:pt x="17" y="218"/>
                  </a:lnTo>
                  <a:lnTo>
                    <a:pt x="13" y="205"/>
                  </a:lnTo>
                  <a:lnTo>
                    <a:pt x="10" y="192"/>
                  </a:lnTo>
                  <a:lnTo>
                    <a:pt x="9" y="178"/>
                  </a:lnTo>
                  <a:lnTo>
                    <a:pt x="8" y="165"/>
                  </a:lnTo>
                  <a:lnTo>
                    <a:pt x="9" y="149"/>
                  </a:lnTo>
                  <a:lnTo>
                    <a:pt x="11" y="134"/>
                  </a:lnTo>
                  <a:lnTo>
                    <a:pt x="15" y="118"/>
                  </a:lnTo>
                  <a:lnTo>
                    <a:pt x="20" y="104"/>
                  </a:lnTo>
                  <a:lnTo>
                    <a:pt x="27" y="91"/>
                  </a:lnTo>
                  <a:lnTo>
                    <a:pt x="35" y="77"/>
                  </a:lnTo>
                  <a:lnTo>
                    <a:pt x="44" y="66"/>
                  </a:lnTo>
                  <a:lnTo>
                    <a:pt x="54" y="54"/>
                  </a:lnTo>
                  <a:lnTo>
                    <a:pt x="65" y="44"/>
                  </a:lnTo>
                  <a:lnTo>
                    <a:pt x="77" y="35"/>
                  </a:lnTo>
                  <a:lnTo>
                    <a:pt x="91" y="28"/>
                  </a:lnTo>
                  <a:lnTo>
                    <a:pt x="104" y="20"/>
                  </a:lnTo>
                  <a:lnTo>
                    <a:pt x="119" y="15"/>
                  </a:lnTo>
                  <a:lnTo>
                    <a:pt x="133" y="11"/>
                  </a:lnTo>
                  <a:lnTo>
                    <a:pt x="148" y="9"/>
                  </a:lnTo>
                  <a:lnTo>
                    <a:pt x="165" y="8"/>
                  </a:lnTo>
                  <a:lnTo>
                    <a:pt x="182" y="9"/>
                  </a:lnTo>
                  <a:lnTo>
                    <a:pt x="197" y="11"/>
                  </a:lnTo>
                  <a:lnTo>
                    <a:pt x="212" y="15"/>
                  </a:lnTo>
                  <a:lnTo>
                    <a:pt x="226" y="20"/>
                  </a:lnTo>
                  <a:lnTo>
                    <a:pt x="239" y="28"/>
                  </a:lnTo>
                  <a:lnTo>
                    <a:pt x="253" y="35"/>
                  </a:lnTo>
                  <a:lnTo>
                    <a:pt x="265" y="44"/>
                  </a:lnTo>
                  <a:lnTo>
                    <a:pt x="276" y="54"/>
                  </a:lnTo>
                  <a:lnTo>
                    <a:pt x="286" y="66"/>
                  </a:lnTo>
                  <a:lnTo>
                    <a:pt x="295" y="77"/>
                  </a:lnTo>
                  <a:lnTo>
                    <a:pt x="303" y="91"/>
                  </a:lnTo>
                  <a:lnTo>
                    <a:pt x="310" y="104"/>
                  </a:lnTo>
                  <a:lnTo>
                    <a:pt x="315" y="118"/>
                  </a:lnTo>
                  <a:lnTo>
                    <a:pt x="319" y="134"/>
                  </a:lnTo>
                  <a:lnTo>
                    <a:pt x="321" y="149"/>
                  </a:lnTo>
                  <a:lnTo>
                    <a:pt x="322" y="165"/>
                  </a:lnTo>
                  <a:lnTo>
                    <a:pt x="321" y="178"/>
                  </a:lnTo>
                  <a:lnTo>
                    <a:pt x="320" y="192"/>
                  </a:lnTo>
                  <a:lnTo>
                    <a:pt x="317" y="205"/>
                  </a:lnTo>
                  <a:lnTo>
                    <a:pt x="313" y="218"/>
                  </a:lnTo>
                  <a:lnTo>
                    <a:pt x="308" y="230"/>
                  </a:lnTo>
                  <a:lnTo>
                    <a:pt x="302" y="241"/>
                  </a:lnTo>
                  <a:lnTo>
                    <a:pt x="295" y="253"/>
                  </a:lnTo>
                  <a:lnTo>
                    <a:pt x="287" y="264"/>
                  </a:lnTo>
                  <a:close/>
                  <a:moveTo>
                    <a:pt x="223" y="427"/>
                  </a:moveTo>
                  <a:lnTo>
                    <a:pt x="107" y="439"/>
                  </a:lnTo>
                  <a:lnTo>
                    <a:pt x="107" y="428"/>
                  </a:lnTo>
                  <a:lnTo>
                    <a:pt x="100" y="417"/>
                  </a:lnTo>
                  <a:lnTo>
                    <a:pt x="230" y="417"/>
                  </a:lnTo>
                  <a:lnTo>
                    <a:pt x="223" y="427"/>
                  </a:lnTo>
                  <a:close/>
                  <a:moveTo>
                    <a:pt x="225" y="441"/>
                  </a:moveTo>
                  <a:lnTo>
                    <a:pt x="224" y="442"/>
                  </a:lnTo>
                  <a:lnTo>
                    <a:pt x="107" y="453"/>
                  </a:lnTo>
                  <a:lnTo>
                    <a:pt x="105" y="452"/>
                  </a:lnTo>
                  <a:lnTo>
                    <a:pt x="103" y="451"/>
                  </a:lnTo>
                  <a:lnTo>
                    <a:pt x="102" y="449"/>
                  </a:lnTo>
                  <a:lnTo>
                    <a:pt x="102" y="448"/>
                  </a:lnTo>
                  <a:lnTo>
                    <a:pt x="103" y="446"/>
                  </a:lnTo>
                  <a:lnTo>
                    <a:pt x="105" y="444"/>
                  </a:lnTo>
                  <a:lnTo>
                    <a:pt x="106" y="443"/>
                  </a:lnTo>
                  <a:lnTo>
                    <a:pt x="224" y="431"/>
                  </a:lnTo>
                  <a:lnTo>
                    <a:pt x="225" y="433"/>
                  </a:lnTo>
                  <a:lnTo>
                    <a:pt x="227" y="435"/>
                  </a:lnTo>
                  <a:lnTo>
                    <a:pt x="228" y="437"/>
                  </a:lnTo>
                  <a:lnTo>
                    <a:pt x="227" y="440"/>
                  </a:lnTo>
                  <a:lnTo>
                    <a:pt x="225" y="441"/>
                  </a:lnTo>
                  <a:close/>
                  <a:moveTo>
                    <a:pt x="107" y="466"/>
                  </a:moveTo>
                  <a:lnTo>
                    <a:pt x="107" y="457"/>
                  </a:lnTo>
                  <a:lnTo>
                    <a:pt x="223" y="446"/>
                  </a:lnTo>
                  <a:lnTo>
                    <a:pt x="223" y="454"/>
                  </a:lnTo>
                  <a:lnTo>
                    <a:pt x="107" y="466"/>
                  </a:lnTo>
                  <a:close/>
                  <a:moveTo>
                    <a:pt x="225" y="468"/>
                  </a:moveTo>
                  <a:lnTo>
                    <a:pt x="224" y="469"/>
                  </a:lnTo>
                  <a:lnTo>
                    <a:pt x="106" y="480"/>
                  </a:lnTo>
                  <a:lnTo>
                    <a:pt x="105" y="479"/>
                  </a:lnTo>
                  <a:lnTo>
                    <a:pt x="103" y="478"/>
                  </a:lnTo>
                  <a:lnTo>
                    <a:pt x="102" y="475"/>
                  </a:lnTo>
                  <a:lnTo>
                    <a:pt x="103" y="473"/>
                  </a:lnTo>
                  <a:lnTo>
                    <a:pt x="105" y="471"/>
                  </a:lnTo>
                  <a:lnTo>
                    <a:pt x="107" y="470"/>
                  </a:lnTo>
                  <a:lnTo>
                    <a:pt x="223" y="458"/>
                  </a:lnTo>
                  <a:lnTo>
                    <a:pt x="225" y="459"/>
                  </a:lnTo>
                  <a:lnTo>
                    <a:pt x="227" y="460"/>
                  </a:lnTo>
                  <a:lnTo>
                    <a:pt x="228" y="462"/>
                  </a:lnTo>
                  <a:lnTo>
                    <a:pt x="228" y="463"/>
                  </a:lnTo>
                  <a:lnTo>
                    <a:pt x="227" y="466"/>
                  </a:lnTo>
                  <a:lnTo>
                    <a:pt x="225" y="468"/>
                  </a:lnTo>
                  <a:close/>
                  <a:moveTo>
                    <a:pt x="107" y="492"/>
                  </a:moveTo>
                  <a:lnTo>
                    <a:pt x="107" y="484"/>
                  </a:lnTo>
                  <a:lnTo>
                    <a:pt x="223" y="473"/>
                  </a:lnTo>
                  <a:lnTo>
                    <a:pt x="223" y="481"/>
                  </a:lnTo>
                  <a:lnTo>
                    <a:pt x="107" y="492"/>
                  </a:lnTo>
                  <a:close/>
                  <a:moveTo>
                    <a:pt x="225" y="494"/>
                  </a:moveTo>
                  <a:lnTo>
                    <a:pt x="223" y="496"/>
                  </a:lnTo>
                  <a:lnTo>
                    <a:pt x="107" y="507"/>
                  </a:lnTo>
                  <a:lnTo>
                    <a:pt x="105" y="506"/>
                  </a:lnTo>
                  <a:lnTo>
                    <a:pt x="103" y="504"/>
                  </a:lnTo>
                  <a:lnTo>
                    <a:pt x="102" y="502"/>
                  </a:lnTo>
                  <a:lnTo>
                    <a:pt x="103" y="499"/>
                  </a:lnTo>
                  <a:lnTo>
                    <a:pt x="105" y="498"/>
                  </a:lnTo>
                  <a:lnTo>
                    <a:pt x="106" y="497"/>
                  </a:lnTo>
                  <a:lnTo>
                    <a:pt x="224" y="485"/>
                  </a:lnTo>
                  <a:lnTo>
                    <a:pt x="225" y="485"/>
                  </a:lnTo>
                  <a:lnTo>
                    <a:pt x="227" y="487"/>
                  </a:lnTo>
                  <a:lnTo>
                    <a:pt x="228" y="489"/>
                  </a:lnTo>
                  <a:lnTo>
                    <a:pt x="228" y="490"/>
                  </a:lnTo>
                  <a:lnTo>
                    <a:pt x="227" y="492"/>
                  </a:lnTo>
                  <a:lnTo>
                    <a:pt x="225" y="494"/>
                  </a:lnTo>
                  <a:close/>
                  <a:moveTo>
                    <a:pt x="223" y="510"/>
                  </a:moveTo>
                  <a:lnTo>
                    <a:pt x="223" y="510"/>
                  </a:lnTo>
                  <a:lnTo>
                    <a:pt x="203" y="528"/>
                  </a:lnTo>
                  <a:lnTo>
                    <a:pt x="128" y="528"/>
                  </a:lnTo>
                  <a:lnTo>
                    <a:pt x="109" y="511"/>
                  </a:lnTo>
                  <a:lnTo>
                    <a:pt x="223" y="500"/>
                  </a:lnTo>
                  <a:lnTo>
                    <a:pt x="223" y="510"/>
                  </a:lnTo>
                  <a:close/>
                  <a:moveTo>
                    <a:pt x="165" y="0"/>
                  </a:moveTo>
                  <a:lnTo>
                    <a:pt x="165" y="0"/>
                  </a:lnTo>
                  <a:lnTo>
                    <a:pt x="148" y="1"/>
                  </a:lnTo>
                  <a:lnTo>
                    <a:pt x="132" y="3"/>
                  </a:lnTo>
                  <a:lnTo>
                    <a:pt x="115" y="7"/>
                  </a:lnTo>
                  <a:lnTo>
                    <a:pt x="101" y="13"/>
                  </a:lnTo>
                  <a:lnTo>
                    <a:pt x="86" y="19"/>
                  </a:lnTo>
                  <a:lnTo>
                    <a:pt x="73" y="28"/>
                  </a:lnTo>
                  <a:lnTo>
                    <a:pt x="60" y="38"/>
                  </a:lnTo>
                  <a:lnTo>
                    <a:pt x="48" y="48"/>
                  </a:lnTo>
                  <a:lnTo>
                    <a:pt x="38" y="60"/>
                  </a:lnTo>
                  <a:lnTo>
                    <a:pt x="28" y="73"/>
                  </a:lnTo>
                  <a:lnTo>
                    <a:pt x="19" y="86"/>
                  </a:lnTo>
                  <a:lnTo>
                    <a:pt x="13" y="101"/>
                  </a:lnTo>
                  <a:lnTo>
                    <a:pt x="7" y="116"/>
                  </a:lnTo>
                  <a:lnTo>
                    <a:pt x="3" y="132"/>
                  </a:lnTo>
                  <a:lnTo>
                    <a:pt x="1" y="148"/>
                  </a:lnTo>
                  <a:lnTo>
                    <a:pt x="0" y="165"/>
                  </a:lnTo>
                  <a:lnTo>
                    <a:pt x="1" y="179"/>
                  </a:lnTo>
                  <a:lnTo>
                    <a:pt x="2" y="193"/>
                  </a:lnTo>
                  <a:lnTo>
                    <a:pt x="5" y="207"/>
                  </a:lnTo>
                  <a:lnTo>
                    <a:pt x="9" y="221"/>
                  </a:lnTo>
                  <a:lnTo>
                    <a:pt x="14" y="233"/>
                  </a:lnTo>
                  <a:lnTo>
                    <a:pt x="20" y="246"/>
                  </a:lnTo>
                  <a:lnTo>
                    <a:pt x="28" y="258"/>
                  </a:lnTo>
                  <a:lnTo>
                    <a:pt x="37" y="269"/>
                  </a:lnTo>
                  <a:lnTo>
                    <a:pt x="52" y="289"/>
                  </a:lnTo>
                  <a:lnTo>
                    <a:pt x="64" y="306"/>
                  </a:lnTo>
                  <a:lnTo>
                    <a:pt x="72" y="322"/>
                  </a:lnTo>
                  <a:lnTo>
                    <a:pt x="78" y="336"/>
                  </a:lnTo>
                  <a:lnTo>
                    <a:pt x="82" y="349"/>
                  </a:lnTo>
                  <a:lnTo>
                    <a:pt x="84" y="360"/>
                  </a:lnTo>
                  <a:lnTo>
                    <a:pt x="86" y="369"/>
                  </a:lnTo>
                  <a:lnTo>
                    <a:pt x="86" y="378"/>
                  </a:lnTo>
                  <a:lnTo>
                    <a:pt x="88" y="387"/>
                  </a:lnTo>
                  <a:lnTo>
                    <a:pt x="89" y="395"/>
                  </a:lnTo>
                  <a:lnTo>
                    <a:pt x="92" y="403"/>
                  </a:lnTo>
                  <a:lnTo>
                    <a:pt x="97" y="410"/>
                  </a:lnTo>
                  <a:lnTo>
                    <a:pt x="94" y="411"/>
                  </a:lnTo>
                  <a:lnTo>
                    <a:pt x="93" y="413"/>
                  </a:lnTo>
                  <a:lnTo>
                    <a:pt x="92" y="416"/>
                  </a:lnTo>
                  <a:lnTo>
                    <a:pt x="92" y="418"/>
                  </a:lnTo>
                  <a:lnTo>
                    <a:pt x="93" y="421"/>
                  </a:lnTo>
                  <a:lnTo>
                    <a:pt x="99" y="430"/>
                  </a:lnTo>
                  <a:lnTo>
                    <a:pt x="99" y="439"/>
                  </a:lnTo>
                  <a:lnTo>
                    <a:pt x="97" y="441"/>
                  </a:lnTo>
                  <a:lnTo>
                    <a:pt x="96" y="443"/>
                  </a:lnTo>
                  <a:lnTo>
                    <a:pt x="95" y="446"/>
                  </a:lnTo>
                  <a:lnTo>
                    <a:pt x="94" y="448"/>
                  </a:lnTo>
                  <a:lnTo>
                    <a:pt x="94" y="450"/>
                  </a:lnTo>
                  <a:lnTo>
                    <a:pt x="96" y="454"/>
                  </a:lnTo>
                  <a:lnTo>
                    <a:pt x="99" y="458"/>
                  </a:lnTo>
                  <a:lnTo>
                    <a:pt x="99" y="465"/>
                  </a:lnTo>
                  <a:lnTo>
                    <a:pt x="97" y="467"/>
                  </a:lnTo>
                  <a:lnTo>
                    <a:pt x="96" y="470"/>
                  </a:lnTo>
                  <a:lnTo>
                    <a:pt x="95" y="472"/>
                  </a:lnTo>
                  <a:lnTo>
                    <a:pt x="94" y="475"/>
                  </a:lnTo>
                  <a:lnTo>
                    <a:pt x="94" y="476"/>
                  </a:lnTo>
                  <a:lnTo>
                    <a:pt x="96" y="481"/>
                  </a:lnTo>
                  <a:lnTo>
                    <a:pt x="99" y="484"/>
                  </a:lnTo>
                  <a:lnTo>
                    <a:pt x="99" y="491"/>
                  </a:lnTo>
                  <a:lnTo>
                    <a:pt x="97" y="493"/>
                  </a:lnTo>
                  <a:lnTo>
                    <a:pt x="96" y="496"/>
                  </a:lnTo>
                  <a:lnTo>
                    <a:pt x="95" y="499"/>
                  </a:lnTo>
                  <a:lnTo>
                    <a:pt x="94" y="502"/>
                  </a:lnTo>
                  <a:lnTo>
                    <a:pt x="94" y="503"/>
                  </a:lnTo>
                  <a:lnTo>
                    <a:pt x="95" y="506"/>
                  </a:lnTo>
                  <a:lnTo>
                    <a:pt x="96" y="508"/>
                  </a:lnTo>
                  <a:lnTo>
                    <a:pt x="100" y="511"/>
                  </a:lnTo>
                  <a:lnTo>
                    <a:pt x="100" y="514"/>
                  </a:lnTo>
                  <a:lnTo>
                    <a:pt x="102" y="515"/>
                  </a:lnTo>
                  <a:lnTo>
                    <a:pt x="141" y="550"/>
                  </a:lnTo>
                  <a:lnTo>
                    <a:pt x="144" y="551"/>
                  </a:lnTo>
                  <a:lnTo>
                    <a:pt x="147" y="552"/>
                  </a:lnTo>
                  <a:lnTo>
                    <a:pt x="186" y="552"/>
                  </a:lnTo>
                  <a:lnTo>
                    <a:pt x="189" y="551"/>
                  </a:lnTo>
                  <a:lnTo>
                    <a:pt x="191" y="550"/>
                  </a:lnTo>
                  <a:lnTo>
                    <a:pt x="228" y="515"/>
                  </a:lnTo>
                  <a:lnTo>
                    <a:pt x="230" y="513"/>
                  </a:lnTo>
                  <a:lnTo>
                    <a:pt x="231" y="510"/>
                  </a:lnTo>
                  <a:lnTo>
                    <a:pt x="231" y="500"/>
                  </a:lnTo>
                  <a:lnTo>
                    <a:pt x="233" y="498"/>
                  </a:lnTo>
                  <a:lnTo>
                    <a:pt x="234" y="496"/>
                  </a:lnTo>
                  <a:lnTo>
                    <a:pt x="235" y="492"/>
                  </a:lnTo>
                  <a:lnTo>
                    <a:pt x="236" y="490"/>
                  </a:lnTo>
                  <a:lnTo>
                    <a:pt x="236" y="488"/>
                  </a:lnTo>
                  <a:lnTo>
                    <a:pt x="234" y="484"/>
                  </a:lnTo>
                  <a:lnTo>
                    <a:pt x="231" y="480"/>
                  </a:lnTo>
                  <a:lnTo>
                    <a:pt x="231" y="474"/>
                  </a:lnTo>
                  <a:lnTo>
                    <a:pt x="233" y="472"/>
                  </a:lnTo>
                  <a:lnTo>
                    <a:pt x="234" y="469"/>
                  </a:lnTo>
                  <a:lnTo>
                    <a:pt x="235" y="467"/>
                  </a:lnTo>
                  <a:lnTo>
                    <a:pt x="236" y="463"/>
                  </a:lnTo>
                  <a:lnTo>
                    <a:pt x="236" y="462"/>
                  </a:lnTo>
                  <a:lnTo>
                    <a:pt x="234" y="457"/>
                  </a:lnTo>
                  <a:lnTo>
                    <a:pt x="231" y="453"/>
                  </a:lnTo>
                  <a:lnTo>
                    <a:pt x="231" y="447"/>
                  </a:lnTo>
                  <a:lnTo>
                    <a:pt x="233" y="445"/>
                  </a:lnTo>
                  <a:lnTo>
                    <a:pt x="234" y="443"/>
                  </a:lnTo>
                  <a:lnTo>
                    <a:pt x="235" y="440"/>
                  </a:lnTo>
                  <a:lnTo>
                    <a:pt x="236" y="437"/>
                  </a:lnTo>
                  <a:lnTo>
                    <a:pt x="236" y="436"/>
                  </a:lnTo>
                  <a:lnTo>
                    <a:pt x="235" y="431"/>
                  </a:lnTo>
                  <a:lnTo>
                    <a:pt x="232" y="428"/>
                  </a:lnTo>
                  <a:lnTo>
                    <a:pt x="237" y="421"/>
                  </a:lnTo>
                  <a:lnTo>
                    <a:pt x="238" y="418"/>
                  </a:lnTo>
                  <a:lnTo>
                    <a:pt x="238" y="416"/>
                  </a:lnTo>
                  <a:lnTo>
                    <a:pt x="237" y="413"/>
                  </a:lnTo>
                  <a:lnTo>
                    <a:pt x="236" y="411"/>
                  </a:lnTo>
                  <a:lnTo>
                    <a:pt x="233" y="410"/>
                  </a:lnTo>
                  <a:lnTo>
                    <a:pt x="238" y="403"/>
                  </a:lnTo>
                  <a:lnTo>
                    <a:pt x="241" y="395"/>
                  </a:lnTo>
                  <a:lnTo>
                    <a:pt x="243" y="387"/>
                  </a:lnTo>
                  <a:lnTo>
                    <a:pt x="244" y="378"/>
                  </a:lnTo>
                  <a:lnTo>
                    <a:pt x="244" y="369"/>
                  </a:lnTo>
                  <a:lnTo>
                    <a:pt x="246" y="360"/>
                  </a:lnTo>
                  <a:lnTo>
                    <a:pt x="248" y="349"/>
                  </a:lnTo>
                  <a:lnTo>
                    <a:pt x="252" y="336"/>
                  </a:lnTo>
                  <a:lnTo>
                    <a:pt x="258" y="322"/>
                  </a:lnTo>
                  <a:lnTo>
                    <a:pt x="266" y="306"/>
                  </a:lnTo>
                  <a:lnTo>
                    <a:pt x="278" y="289"/>
                  </a:lnTo>
                  <a:lnTo>
                    <a:pt x="293" y="269"/>
                  </a:lnTo>
                  <a:lnTo>
                    <a:pt x="301" y="258"/>
                  </a:lnTo>
                  <a:lnTo>
                    <a:pt x="310" y="246"/>
                  </a:lnTo>
                  <a:lnTo>
                    <a:pt x="316" y="233"/>
                  </a:lnTo>
                  <a:lnTo>
                    <a:pt x="321" y="221"/>
                  </a:lnTo>
                  <a:lnTo>
                    <a:pt x="325" y="207"/>
                  </a:lnTo>
                  <a:lnTo>
                    <a:pt x="328" y="193"/>
                  </a:lnTo>
                  <a:lnTo>
                    <a:pt x="329" y="179"/>
                  </a:lnTo>
                  <a:lnTo>
                    <a:pt x="330" y="165"/>
                  </a:lnTo>
                  <a:lnTo>
                    <a:pt x="329" y="148"/>
                  </a:lnTo>
                  <a:lnTo>
                    <a:pt x="327" y="132"/>
                  </a:lnTo>
                  <a:lnTo>
                    <a:pt x="323" y="116"/>
                  </a:lnTo>
                  <a:lnTo>
                    <a:pt x="317" y="101"/>
                  </a:lnTo>
                  <a:lnTo>
                    <a:pt x="311" y="86"/>
                  </a:lnTo>
                  <a:lnTo>
                    <a:pt x="302" y="73"/>
                  </a:lnTo>
                  <a:lnTo>
                    <a:pt x="292" y="60"/>
                  </a:lnTo>
                  <a:lnTo>
                    <a:pt x="282" y="48"/>
                  </a:lnTo>
                  <a:lnTo>
                    <a:pt x="270" y="38"/>
                  </a:lnTo>
                  <a:lnTo>
                    <a:pt x="257" y="28"/>
                  </a:lnTo>
                  <a:lnTo>
                    <a:pt x="244" y="19"/>
                  </a:lnTo>
                  <a:lnTo>
                    <a:pt x="229" y="13"/>
                  </a:lnTo>
                  <a:lnTo>
                    <a:pt x="215" y="7"/>
                  </a:lnTo>
                  <a:lnTo>
                    <a:pt x="198" y="3"/>
                  </a:lnTo>
                  <a:lnTo>
                    <a:pt x="182" y="1"/>
                  </a:lnTo>
                  <a:lnTo>
                    <a:pt x="1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76" name="Freeform 34"/>
            <p:cNvSpPr>
              <a:spLocks/>
            </p:cNvSpPr>
            <p:nvPr/>
          </p:nvSpPr>
          <p:spPr bwMode="auto">
            <a:xfrm>
              <a:off x="1246" y="2201"/>
              <a:ext cx="304" cy="291"/>
            </a:xfrm>
            <a:custGeom>
              <a:avLst/>
              <a:gdLst>
                <a:gd name="T0" fmla="*/ 152 w 304"/>
                <a:gd name="T1" fmla="*/ 291 h 291"/>
                <a:gd name="T2" fmla="*/ 183 w 304"/>
                <a:gd name="T3" fmla="*/ 288 h 291"/>
                <a:gd name="T4" fmla="*/ 211 w 304"/>
                <a:gd name="T5" fmla="*/ 279 h 291"/>
                <a:gd name="T6" fmla="*/ 237 w 304"/>
                <a:gd name="T7" fmla="*/ 265 h 291"/>
                <a:gd name="T8" fmla="*/ 259 w 304"/>
                <a:gd name="T9" fmla="*/ 246 h 291"/>
                <a:gd name="T10" fmla="*/ 278 w 304"/>
                <a:gd name="T11" fmla="*/ 224 h 291"/>
                <a:gd name="T12" fmla="*/ 293 w 304"/>
                <a:gd name="T13" fmla="*/ 199 h 291"/>
                <a:gd name="T14" fmla="*/ 301 w 304"/>
                <a:gd name="T15" fmla="*/ 170 h 291"/>
                <a:gd name="T16" fmla="*/ 304 w 304"/>
                <a:gd name="T17" fmla="*/ 139 h 291"/>
                <a:gd name="T18" fmla="*/ 304 w 304"/>
                <a:gd name="T19" fmla="*/ 123 h 291"/>
                <a:gd name="T20" fmla="*/ 298 w 304"/>
                <a:gd name="T21" fmla="*/ 94 h 291"/>
                <a:gd name="T22" fmla="*/ 293 w 304"/>
                <a:gd name="T23" fmla="*/ 81 h 291"/>
                <a:gd name="T24" fmla="*/ 281 w 304"/>
                <a:gd name="T25" fmla="*/ 63 h 291"/>
                <a:gd name="T26" fmla="*/ 268 w 304"/>
                <a:gd name="T27" fmla="*/ 48 h 291"/>
                <a:gd name="T28" fmla="*/ 252 w 304"/>
                <a:gd name="T29" fmla="*/ 34 h 291"/>
                <a:gd name="T30" fmla="*/ 235 w 304"/>
                <a:gd name="T31" fmla="*/ 23 h 291"/>
                <a:gd name="T32" fmla="*/ 216 w 304"/>
                <a:gd name="T33" fmla="*/ 13 h 291"/>
                <a:gd name="T34" fmla="*/ 195 w 304"/>
                <a:gd name="T35" fmla="*/ 6 h 291"/>
                <a:gd name="T36" fmla="*/ 175 w 304"/>
                <a:gd name="T37" fmla="*/ 2 h 291"/>
                <a:gd name="T38" fmla="*/ 152 w 304"/>
                <a:gd name="T39" fmla="*/ 0 h 291"/>
                <a:gd name="T40" fmla="*/ 141 w 304"/>
                <a:gd name="T41" fmla="*/ 0 h 291"/>
                <a:gd name="T42" fmla="*/ 119 w 304"/>
                <a:gd name="T43" fmla="*/ 3 h 291"/>
                <a:gd name="T44" fmla="*/ 98 w 304"/>
                <a:gd name="T45" fmla="*/ 9 h 291"/>
                <a:gd name="T46" fmla="*/ 79 w 304"/>
                <a:gd name="T47" fmla="*/ 18 h 291"/>
                <a:gd name="T48" fmla="*/ 60 w 304"/>
                <a:gd name="T49" fmla="*/ 28 h 291"/>
                <a:gd name="T50" fmla="*/ 44 w 304"/>
                <a:gd name="T51" fmla="*/ 40 h 291"/>
                <a:gd name="T52" fmla="*/ 29 w 304"/>
                <a:gd name="T53" fmla="*/ 56 h 291"/>
                <a:gd name="T54" fmla="*/ 17 w 304"/>
                <a:gd name="T55" fmla="*/ 72 h 291"/>
                <a:gd name="T56" fmla="*/ 11 w 304"/>
                <a:gd name="T57" fmla="*/ 81 h 291"/>
                <a:gd name="T58" fmla="*/ 2 w 304"/>
                <a:gd name="T59" fmla="*/ 109 h 291"/>
                <a:gd name="T60" fmla="*/ 0 w 304"/>
                <a:gd name="T61" fmla="*/ 139 h 291"/>
                <a:gd name="T62" fmla="*/ 0 w 304"/>
                <a:gd name="T63" fmla="*/ 154 h 291"/>
                <a:gd name="T64" fmla="*/ 6 w 304"/>
                <a:gd name="T65" fmla="*/ 184 h 291"/>
                <a:gd name="T66" fmla="*/ 18 w 304"/>
                <a:gd name="T67" fmla="*/ 211 h 291"/>
                <a:gd name="T68" fmla="*/ 34 w 304"/>
                <a:gd name="T69" fmla="*/ 236 h 291"/>
                <a:gd name="T70" fmla="*/ 55 w 304"/>
                <a:gd name="T71" fmla="*/ 256 h 291"/>
                <a:gd name="T72" fmla="*/ 80 w 304"/>
                <a:gd name="T73" fmla="*/ 273 h 291"/>
                <a:gd name="T74" fmla="*/ 107 w 304"/>
                <a:gd name="T75" fmla="*/ 284 h 291"/>
                <a:gd name="T76" fmla="*/ 137 w 304"/>
                <a:gd name="T77" fmla="*/ 290 h 291"/>
                <a:gd name="T78" fmla="*/ 152 w 304"/>
                <a:gd name="T79" fmla="*/ 291 h 2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04" h="291">
                  <a:moveTo>
                    <a:pt x="152" y="291"/>
                  </a:moveTo>
                  <a:lnTo>
                    <a:pt x="152" y="291"/>
                  </a:lnTo>
                  <a:lnTo>
                    <a:pt x="168" y="290"/>
                  </a:lnTo>
                  <a:lnTo>
                    <a:pt x="183" y="288"/>
                  </a:lnTo>
                  <a:lnTo>
                    <a:pt x="197" y="284"/>
                  </a:lnTo>
                  <a:lnTo>
                    <a:pt x="211" y="279"/>
                  </a:lnTo>
                  <a:lnTo>
                    <a:pt x="224" y="273"/>
                  </a:lnTo>
                  <a:lnTo>
                    <a:pt x="237" y="265"/>
                  </a:lnTo>
                  <a:lnTo>
                    <a:pt x="249" y="256"/>
                  </a:lnTo>
                  <a:lnTo>
                    <a:pt x="259" y="246"/>
                  </a:lnTo>
                  <a:lnTo>
                    <a:pt x="270" y="236"/>
                  </a:lnTo>
                  <a:lnTo>
                    <a:pt x="278" y="224"/>
                  </a:lnTo>
                  <a:lnTo>
                    <a:pt x="286" y="211"/>
                  </a:lnTo>
                  <a:lnTo>
                    <a:pt x="293" y="199"/>
                  </a:lnTo>
                  <a:lnTo>
                    <a:pt x="298" y="184"/>
                  </a:lnTo>
                  <a:lnTo>
                    <a:pt x="301" y="170"/>
                  </a:lnTo>
                  <a:lnTo>
                    <a:pt x="304" y="154"/>
                  </a:lnTo>
                  <a:lnTo>
                    <a:pt x="304" y="139"/>
                  </a:lnTo>
                  <a:lnTo>
                    <a:pt x="304" y="123"/>
                  </a:lnTo>
                  <a:lnTo>
                    <a:pt x="302" y="109"/>
                  </a:lnTo>
                  <a:lnTo>
                    <a:pt x="298" y="94"/>
                  </a:lnTo>
                  <a:lnTo>
                    <a:pt x="293" y="81"/>
                  </a:lnTo>
                  <a:lnTo>
                    <a:pt x="287" y="72"/>
                  </a:lnTo>
                  <a:lnTo>
                    <a:pt x="281" y="63"/>
                  </a:lnTo>
                  <a:lnTo>
                    <a:pt x="275" y="56"/>
                  </a:lnTo>
                  <a:lnTo>
                    <a:pt x="268" y="48"/>
                  </a:lnTo>
                  <a:lnTo>
                    <a:pt x="261" y="40"/>
                  </a:lnTo>
                  <a:lnTo>
                    <a:pt x="252" y="34"/>
                  </a:lnTo>
                  <a:lnTo>
                    <a:pt x="244" y="28"/>
                  </a:lnTo>
                  <a:lnTo>
                    <a:pt x="235" y="23"/>
                  </a:lnTo>
                  <a:lnTo>
                    <a:pt x="225" y="18"/>
                  </a:lnTo>
                  <a:lnTo>
                    <a:pt x="216" y="13"/>
                  </a:lnTo>
                  <a:lnTo>
                    <a:pt x="206" y="9"/>
                  </a:lnTo>
                  <a:lnTo>
                    <a:pt x="195" y="6"/>
                  </a:lnTo>
                  <a:lnTo>
                    <a:pt x="185" y="3"/>
                  </a:lnTo>
                  <a:lnTo>
                    <a:pt x="175" y="2"/>
                  </a:lnTo>
                  <a:lnTo>
                    <a:pt x="163" y="0"/>
                  </a:lnTo>
                  <a:lnTo>
                    <a:pt x="152" y="0"/>
                  </a:lnTo>
                  <a:lnTo>
                    <a:pt x="141" y="0"/>
                  </a:lnTo>
                  <a:lnTo>
                    <a:pt x="129" y="2"/>
                  </a:lnTo>
                  <a:lnTo>
                    <a:pt x="119" y="3"/>
                  </a:lnTo>
                  <a:lnTo>
                    <a:pt x="109" y="6"/>
                  </a:lnTo>
                  <a:lnTo>
                    <a:pt x="98" y="9"/>
                  </a:lnTo>
                  <a:lnTo>
                    <a:pt x="88" y="13"/>
                  </a:lnTo>
                  <a:lnTo>
                    <a:pt x="79" y="18"/>
                  </a:lnTo>
                  <a:lnTo>
                    <a:pt x="69" y="23"/>
                  </a:lnTo>
                  <a:lnTo>
                    <a:pt x="60" y="28"/>
                  </a:lnTo>
                  <a:lnTo>
                    <a:pt x="52" y="34"/>
                  </a:lnTo>
                  <a:lnTo>
                    <a:pt x="44" y="40"/>
                  </a:lnTo>
                  <a:lnTo>
                    <a:pt x="36" y="48"/>
                  </a:lnTo>
                  <a:lnTo>
                    <a:pt x="29" y="56"/>
                  </a:lnTo>
                  <a:lnTo>
                    <a:pt x="23" y="63"/>
                  </a:lnTo>
                  <a:lnTo>
                    <a:pt x="17" y="72"/>
                  </a:lnTo>
                  <a:lnTo>
                    <a:pt x="11" y="81"/>
                  </a:lnTo>
                  <a:lnTo>
                    <a:pt x="6" y="94"/>
                  </a:lnTo>
                  <a:lnTo>
                    <a:pt x="2" y="109"/>
                  </a:lnTo>
                  <a:lnTo>
                    <a:pt x="0" y="123"/>
                  </a:lnTo>
                  <a:lnTo>
                    <a:pt x="0" y="139"/>
                  </a:lnTo>
                  <a:lnTo>
                    <a:pt x="0" y="154"/>
                  </a:lnTo>
                  <a:lnTo>
                    <a:pt x="3" y="170"/>
                  </a:lnTo>
                  <a:lnTo>
                    <a:pt x="6" y="184"/>
                  </a:lnTo>
                  <a:lnTo>
                    <a:pt x="11" y="199"/>
                  </a:lnTo>
                  <a:lnTo>
                    <a:pt x="18" y="211"/>
                  </a:lnTo>
                  <a:lnTo>
                    <a:pt x="26" y="224"/>
                  </a:lnTo>
                  <a:lnTo>
                    <a:pt x="34" y="236"/>
                  </a:lnTo>
                  <a:lnTo>
                    <a:pt x="45" y="246"/>
                  </a:lnTo>
                  <a:lnTo>
                    <a:pt x="55" y="256"/>
                  </a:lnTo>
                  <a:lnTo>
                    <a:pt x="67" y="265"/>
                  </a:lnTo>
                  <a:lnTo>
                    <a:pt x="80" y="273"/>
                  </a:lnTo>
                  <a:lnTo>
                    <a:pt x="93" y="279"/>
                  </a:lnTo>
                  <a:lnTo>
                    <a:pt x="107" y="284"/>
                  </a:lnTo>
                  <a:lnTo>
                    <a:pt x="121" y="288"/>
                  </a:lnTo>
                  <a:lnTo>
                    <a:pt x="137" y="290"/>
                  </a:lnTo>
                  <a:lnTo>
                    <a:pt x="152" y="29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77" name="Freeform 35"/>
            <p:cNvSpPr>
              <a:spLocks/>
            </p:cNvSpPr>
            <p:nvPr/>
          </p:nvSpPr>
          <p:spPr bwMode="auto">
            <a:xfrm>
              <a:off x="1247" y="2354"/>
              <a:ext cx="100" cy="234"/>
            </a:xfrm>
            <a:custGeom>
              <a:avLst/>
              <a:gdLst>
                <a:gd name="T0" fmla="*/ 0 w 100"/>
                <a:gd name="T1" fmla="*/ 0 h 234"/>
                <a:gd name="T2" fmla="*/ 0 w 100"/>
                <a:gd name="T3" fmla="*/ 0 h 234"/>
                <a:gd name="T4" fmla="*/ 1 w 100"/>
                <a:gd name="T5" fmla="*/ 13 h 234"/>
                <a:gd name="T6" fmla="*/ 3 w 100"/>
                <a:gd name="T7" fmla="*/ 26 h 234"/>
                <a:gd name="T8" fmla="*/ 6 w 100"/>
                <a:gd name="T9" fmla="*/ 38 h 234"/>
                <a:gd name="T10" fmla="*/ 10 w 100"/>
                <a:gd name="T11" fmla="*/ 51 h 234"/>
                <a:gd name="T12" fmla="*/ 16 w 100"/>
                <a:gd name="T13" fmla="*/ 62 h 234"/>
                <a:gd name="T14" fmla="*/ 21 w 100"/>
                <a:gd name="T15" fmla="*/ 73 h 234"/>
                <a:gd name="T16" fmla="*/ 28 w 100"/>
                <a:gd name="T17" fmla="*/ 84 h 234"/>
                <a:gd name="T18" fmla="*/ 35 w 100"/>
                <a:gd name="T19" fmla="*/ 93 h 234"/>
                <a:gd name="T20" fmla="*/ 35 w 100"/>
                <a:gd name="T21" fmla="*/ 93 h 234"/>
                <a:gd name="T22" fmla="*/ 49 w 100"/>
                <a:gd name="T23" fmla="*/ 110 h 234"/>
                <a:gd name="T24" fmla="*/ 59 w 100"/>
                <a:gd name="T25" fmla="*/ 124 h 234"/>
                <a:gd name="T26" fmla="*/ 67 w 100"/>
                <a:gd name="T27" fmla="*/ 137 h 234"/>
                <a:gd name="T28" fmla="*/ 75 w 100"/>
                <a:gd name="T29" fmla="*/ 150 h 234"/>
                <a:gd name="T30" fmla="*/ 79 w 100"/>
                <a:gd name="T31" fmla="*/ 161 h 234"/>
                <a:gd name="T32" fmla="*/ 82 w 100"/>
                <a:gd name="T33" fmla="*/ 172 h 234"/>
                <a:gd name="T34" fmla="*/ 84 w 100"/>
                <a:gd name="T35" fmla="*/ 181 h 234"/>
                <a:gd name="T36" fmla="*/ 86 w 100"/>
                <a:gd name="T37" fmla="*/ 189 h 234"/>
                <a:gd name="T38" fmla="*/ 87 w 100"/>
                <a:gd name="T39" fmla="*/ 204 h 234"/>
                <a:gd name="T40" fmla="*/ 88 w 100"/>
                <a:gd name="T41" fmla="*/ 215 h 234"/>
                <a:gd name="T42" fmla="*/ 90 w 100"/>
                <a:gd name="T43" fmla="*/ 220 h 234"/>
                <a:gd name="T44" fmla="*/ 92 w 100"/>
                <a:gd name="T45" fmla="*/ 225 h 234"/>
                <a:gd name="T46" fmla="*/ 95 w 100"/>
                <a:gd name="T47" fmla="*/ 229 h 234"/>
                <a:gd name="T48" fmla="*/ 100 w 100"/>
                <a:gd name="T49" fmla="*/ 234 h 234"/>
                <a:gd name="T50" fmla="*/ 100 w 100"/>
                <a:gd name="T51" fmla="*/ 234 h 234"/>
                <a:gd name="T52" fmla="*/ 96 w 100"/>
                <a:gd name="T53" fmla="*/ 229 h 234"/>
                <a:gd name="T54" fmla="*/ 94 w 100"/>
                <a:gd name="T55" fmla="*/ 225 h 234"/>
                <a:gd name="T56" fmla="*/ 92 w 100"/>
                <a:gd name="T57" fmla="*/ 220 h 234"/>
                <a:gd name="T58" fmla="*/ 91 w 100"/>
                <a:gd name="T59" fmla="*/ 215 h 234"/>
                <a:gd name="T60" fmla="*/ 91 w 100"/>
                <a:gd name="T61" fmla="*/ 203 h 234"/>
                <a:gd name="T62" fmla="*/ 90 w 100"/>
                <a:gd name="T63" fmla="*/ 188 h 234"/>
                <a:gd name="T64" fmla="*/ 89 w 100"/>
                <a:gd name="T65" fmla="*/ 180 h 234"/>
                <a:gd name="T66" fmla="*/ 87 w 100"/>
                <a:gd name="T67" fmla="*/ 172 h 234"/>
                <a:gd name="T68" fmla="*/ 85 w 100"/>
                <a:gd name="T69" fmla="*/ 161 h 234"/>
                <a:gd name="T70" fmla="*/ 80 w 100"/>
                <a:gd name="T71" fmla="*/ 150 h 234"/>
                <a:gd name="T72" fmla="*/ 75 w 100"/>
                <a:gd name="T73" fmla="*/ 137 h 234"/>
                <a:gd name="T74" fmla="*/ 66 w 100"/>
                <a:gd name="T75" fmla="*/ 124 h 234"/>
                <a:gd name="T76" fmla="*/ 57 w 100"/>
                <a:gd name="T77" fmla="*/ 109 h 234"/>
                <a:gd name="T78" fmla="*/ 45 w 100"/>
                <a:gd name="T79" fmla="*/ 93 h 234"/>
                <a:gd name="T80" fmla="*/ 45 w 100"/>
                <a:gd name="T81" fmla="*/ 93 h 234"/>
                <a:gd name="T82" fmla="*/ 34 w 100"/>
                <a:gd name="T83" fmla="*/ 80 h 234"/>
                <a:gd name="T84" fmla="*/ 28 w 100"/>
                <a:gd name="T85" fmla="*/ 71 h 234"/>
                <a:gd name="T86" fmla="*/ 21 w 100"/>
                <a:gd name="T87" fmla="*/ 61 h 234"/>
                <a:gd name="T88" fmla="*/ 15 w 100"/>
                <a:gd name="T89" fmla="*/ 50 h 234"/>
                <a:gd name="T90" fmla="*/ 8 w 100"/>
                <a:gd name="T91" fmla="*/ 35 h 234"/>
                <a:gd name="T92" fmla="*/ 3 w 100"/>
                <a:gd name="T93" fmla="*/ 19 h 234"/>
                <a:gd name="T94" fmla="*/ 0 w 100"/>
                <a:gd name="T95" fmla="*/ 0 h 234"/>
                <a:gd name="T96" fmla="*/ 0 w 100"/>
                <a:gd name="T97" fmla="*/ 0 h 2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0" h="234">
                  <a:moveTo>
                    <a:pt x="0" y="0"/>
                  </a:moveTo>
                  <a:lnTo>
                    <a:pt x="0" y="0"/>
                  </a:lnTo>
                  <a:lnTo>
                    <a:pt x="1" y="13"/>
                  </a:lnTo>
                  <a:lnTo>
                    <a:pt x="3" y="26"/>
                  </a:lnTo>
                  <a:lnTo>
                    <a:pt x="6" y="38"/>
                  </a:lnTo>
                  <a:lnTo>
                    <a:pt x="10" y="51"/>
                  </a:lnTo>
                  <a:lnTo>
                    <a:pt x="16" y="62"/>
                  </a:lnTo>
                  <a:lnTo>
                    <a:pt x="21" y="73"/>
                  </a:lnTo>
                  <a:lnTo>
                    <a:pt x="28" y="84"/>
                  </a:lnTo>
                  <a:lnTo>
                    <a:pt x="35" y="93"/>
                  </a:lnTo>
                  <a:lnTo>
                    <a:pt x="49" y="110"/>
                  </a:lnTo>
                  <a:lnTo>
                    <a:pt x="59" y="124"/>
                  </a:lnTo>
                  <a:lnTo>
                    <a:pt x="67" y="137"/>
                  </a:lnTo>
                  <a:lnTo>
                    <a:pt x="75" y="150"/>
                  </a:lnTo>
                  <a:lnTo>
                    <a:pt x="79" y="161"/>
                  </a:lnTo>
                  <a:lnTo>
                    <a:pt x="82" y="172"/>
                  </a:lnTo>
                  <a:lnTo>
                    <a:pt x="84" y="181"/>
                  </a:lnTo>
                  <a:lnTo>
                    <a:pt x="86" y="189"/>
                  </a:lnTo>
                  <a:lnTo>
                    <a:pt x="87" y="204"/>
                  </a:lnTo>
                  <a:lnTo>
                    <a:pt x="88" y="215"/>
                  </a:lnTo>
                  <a:lnTo>
                    <a:pt x="90" y="220"/>
                  </a:lnTo>
                  <a:lnTo>
                    <a:pt x="92" y="225"/>
                  </a:lnTo>
                  <a:lnTo>
                    <a:pt x="95" y="229"/>
                  </a:lnTo>
                  <a:lnTo>
                    <a:pt x="100" y="234"/>
                  </a:lnTo>
                  <a:lnTo>
                    <a:pt x="96" y="229"/>
                  </a:lnTo>
                  <a:lnTo>
                    <a:pt x="94" y="225"/>
                  </a:lnTo>
                  <a:lnTo>
                    <a:pt x="92" y="220"/>
                  </a:lnTo>
                  <a:lnTo>
                    <a:pt x="91" y="215"/>
                  </a:lnTo>
                  <a:lnTo>
                    <a:pt x="91" y="203"/>
                  </a:lnTo>
                  <a:lnTo>
                    <a:pt x="90" y="188"/>
                  </a:lnTo>
                  <a:lnTo>
                    <a:pt x="89" y="180"/>
                  </a:lnTo>
                  <a:lnTo>
                    <a:pt x="87" y="172"/>
                  </a:lnTo>
                  <a:lnTo>
                    <a:pt x="85" y="161"/>
                  </a:lnTo>
                  <a:lnTo>
                    <a:pt x="80" y="150"/>
                  </a:lnTo>
                  <a:lnTo>
                    <a:pt x="75" y="137"/>
                  </a:lnTo>
                  <a:lnTo>
                    <a:pt x="66" y="124"/>
                  </a:lnTo>
                  <a:lnTo>
                    <a:pt x="57" y="109"/>
                  </a:lnTo>
                  <a:lnTo>
                    <a:pt x="45" y="93"/>
                  </a:lnTo>
                  <a:lnTo>
                    <a:pt x="34" y="80"/>
                  </a:lnTo>
                  <a:lnTo>
                    <a:pt x="28" y="71"/>
                  </a:lnTo>
                  <a:lnTo>
                    <a:pt x="21" y="61"/>
                  </a:lnTo>
                  <a:lnTo>
                    <a:pt x="15" y="50"/>
                  </a:lnTo>
                  <a:lnTo>
                    <a:pt x="8" y="35"/>
                  </a:lnTo>
                  <a:lnTo>
                    <a:pt x="3" y="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78" name="Freeform 36"/>
            <p:cNvSpPr>
              <a:spLocks/>
            </p:cNvSpPr>
            <p:nvPr/>
          </p:nvSpPr>
          <p:spPr bwMode="auto">
            <a:xfrm>
              <a:off x="1450" y="2354"/>
              <a:ext cx="100" cy="234"/>
            </a:xfrm>
            <a:custGeom>
              <a:avLst/>
              <a:gdLst>
                <a:gd name="T0" fmla="*/ 100 w 100"/>
                <a:gd name="T1" fmla="*/ 0 h 234"/>
                <a:gd name="T2" fmla="*/ 100 w 100"/>
                <a:gd name="T3" fmla="*/ 0 h 234"/>
                <a:gd name="T4" fmla="*/ 99 w 100"/>
                <a:gd name="T5" fmla="*/ 13 h 234"/>
                <a:gd name="T6" fmla="*/ 97 w 100"/>
                <a:gd name="T7" fmla="*/ 26 h 234"/>
                <a:gd name="T8" fmla="*/ 94 w 100"/>
                <a:gd name="T9" fmla="*/ 38 h 234"/>
                <a:gd name="T10" fmla="*/ 90 w 100"/>
                <a:gd name="T11" fmla="*/ 51 h 234"/>
                <a:gd name="T12" fmla="*/ 84 w 100"/>
                <a:gd name="T13" fmla="*/ 62 h 234"/>
                <a:gd name="T14" fmla="*/ 78 w 100"/>
                <a:gd name="T15" fmla="*/ 73 h 234"/>
                <a:gd name="T16" fmla="*/ 72 w 100"/>
                <a:gd name="T17" fmla="*/ 84 h 234"/>
                <a:gd name="T18" fmla="*/ 64 w 100"/>
                <a:gd name="T19" fmla="*/ 93 h 234"/>
                <a:gd name="T20" fmla="*/ 64 w 100"/>
                <a:gd name="T21" fmla="*/ 93 h 234"/>
                <a:gd name="T22" fmla="*/ 50 w 100"/>
                <a:gd name="T23" fmla="*/ 110 h 234"/>
                <a:gd name="T24" fmla="*/ 40 w 100"/>
                <a:gd name="T25" fmla="*/ 124 h 234"/>
                <a:gd name="T26" fmla="*/ 32 w 100"/>
                <a:gd name="T27" fmla="*/ 137 h 234"/>
                <a:gd name="T28" fmla="*/ 26 w 100"/>
                <a:gd name="T29" fmla="*/ 150 h 234"/>
                <a:gd name="T30" fmla="*/ 20 w 100"/>
                <a:gd name="T31" fmla="*/ 161 h 234"/>
                <a:gd name="T32" fmla="*/ 17 w 100"/>
                <a:gd name="T33" fmla="*/ 172 h 234"/>
                <a:gd name="T34" fmla="*/ 15 w 100"/>
                <a:gd name="T35" fmla="*/ 181 h 234"/>
                <a:gd name="T36" fmla="*/ 14 w 100"/>
                <a:gd name="T37" fmla="*/ 189 h 234"/>
                <a:gd name="T38" fmla="*/ 13 w 100"/>
                <a:gd name="T39" fmla="*/ 204 h 234"/>
                <a:gd name="T40" fmla="*/ 11 w 100"/>
                <a:gd name="T41" fmla="*/ 215 h 234"/>
                <a:gd name="T42" fmla="*/ 10 w 100"/>
                <a:gd name="T43" fmla="*/ 220 h 234"/>
                <a:gd name="T44" fmla="*/ 8 w 100"/>
                <a:gd name="T45" fmla="*/ 225 h 234"/>
                <a:gd name="T46" fmla="*/ 4 w 100"/>
                <a:gd name="T47" fmla="*/ 229 h 234"/>
                <a:gd name="T48" fmla="*/ 0 w 100"/>
                <a:gd name="T49" fmla="*/ 234 h 234"/>
                <a:gd name="T50" fmla="*/ 0 w 100"/>
                <a:gd name="T51" fmla="*/ 234 h 234"/>
                <a:gd name="T52" fmla="*/ 3 w 100"/>
                <a:gd name="T53" fmla="*/ 229 h 234"/>
                <a:gd name="T54" fmla="*/ 6 w 100"/>
                <a:gd name="T55" fmla="*/ 225 h 234"/>
                <a:gd name="T56" fmla="*/ 7 w 100"/>
                <a:gd name="T57" fmla="*/ 220 h 234"/>
                <a:gd name="T58" fmla="*/ 8 w 100"/>
                <a:gd name="T59" fmla="*/ 215 h 234"/>
                <a:gd name="T60" fmla="*/ 9 w 100"/>
                <a:gd name="T61" fmla="*/ 203 h 234"/>
                <a:gd name="T62" fmla="*/ 9 w 100"/>
                <a:gd name="T63" fmla="*/ 188 h 234"/>
                <a:gd name="T64" fmla="*/ 10 w 100"/>
                <a:gd name="T65" fmla="*/ 180 h 234"/>
                <a:gd name="T66" fmla="*/ 12 w 100"/>
                <a:gd name="T67" fmla="*/ 172 h 234"/>
                <a:gd name="T68" fmla="*/ 15 w 100"/>
                <a:gd name="T69" fmla="*/ 161 h 234"/>
                <a:gd name="T70" fmla="*/ 19 w 100"/>
                <a:gd name="T71" fmla="*/ 150 h 234"/>
                <a:gd name="T72" fmla="*/ 26 w 100"/>
                <a:gd name="T73" fmla="*/ 137 h 234"/>
                <a:gd name="T74" fmla="*/ 33 w 100"/>
                <a:gd name="T75" fmla="*/ 124 h 234"/>
                <a:gd name="T76" fmla="*/ 43 w 100"/>
                <a:gd name="T77" fmla="*/ 109 h 234"/>
                <a:gd name="T78" fmla="*/ 55 w 100"/>
                <a:gd name="T79" fmla="*/ 93 h 234"/>
                <a:gd name="T80" fmla="*/ 55 w 100"/>
                <a:gd name="T81" fmla="*/ 93 h 234"/>
                <a:gd name="T82" fmla="*/ 66 w 100"/>
                <a:gd name="T83" fmla="*/ 80 h 234"/>
                <a:gd name="T84" fmla="*/ 72 w 100"/>
                <a:gd name="T85" fmla="*/ 71 h 234"/>
                <a:gd name="T86" fmla="*/ 78 w 100"/>
                <a:gd name="T87" fmla="*/ 61 h 234"/>
                <a:gd name="T88" fmla="*/ 84 w 100"/>
                <a:gd name="T89" fmla="*/ 50 h 234"/>
                <a:gd name="T90" fmla="*/ 91 w 100"/>
                <a:gd name="T91" fmla="*/ 35 h 234"/>
                <a:gd name="T92" fmla="*/ 96 w 100"/>
                <a:gd name="T93" fmla="*/ 19 h 234"/>
                <a:gd name="T94" fmla="*/ 100 w 100"/>
                <a:gd name="T95" fmla="*/ 0 h 234"/>
                <a:gd name="T96" fmla="*/ 100 w 100"/>
                <a:gd name="T97" fmla="*/ 0 h 2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0" h="234">
                  <a:moveTo>
                    <a:pt x="100" y="0"/>
                  </a:moveTo>
                  <a:lnTo>
                    <a:pt x="100" y="0"/>
                  </a:lnTo>
                  <a:lnTo>
                    <a:pt x="99" y="13"/>
                  </a:lnTo>
                  <a:lnTo>
                    <a:pt x="97" y="26"/>
                  </a:lnTo>
                  <a:lnTo>
                    <a:pt x="94" y="38"/>
                  </a:lnTo>
                  <a:lnTo>
                    <a:pt x="90" y="51"/>
                  </a:lnTo>
                  <a:lnTo>
                    <a:pt x="84" y="62"/>
                  </a:lnTo>
                  <a:lnTo>
                    <a:pt x="78" y="73"/>
                  </a:lnTo>
                  <a:lnTo>
                    <a:pt x="72" y="84"/>
                  </a:lnTo>
                  <a:lnTo>
                    <a:pt x="64" y="93"/>
                  </a:lnTo>
                  <a:lnTo>
                    <a:pt x="50" y="110"/>
                  </a:lnTo>
                  <a:lnTo>
                    <a:pt x="40" y="124"/>
                  </a:lnTo>
                  <a:lnTo>
                    <a:pt x="32" y="137"/>
                  </a:lnTo>
                  <a:lnTo>
                    <a:pt x="26" y="150"/>
                  </a:lnTo>
                  <a:lnTo>
                    <a:pt x="20" y="161"/>
                  </a:lnTo>
                  <a:lnTo>
                    <a:pt x="17" y="172"/>
                  </a:lnTo>
                  <a:lnTo>
                    <a:pt x="15" y="181"/>
                  </a:lnTo>
                  <a:lnTo>
                    <a:pt x="14" y="189"/>
                  </a:lnTo>
                  <a:lnTo>
                    <a:pt x="13" y="204"/>
                  </a:lnTo>
                  <a:lnTo>
                    <a:pt x="11" y="215"/>
                  </a:lnTo>
                  <a:lnTo>
                    <a:pt x="10" y="220"/>
                  </a:lnTo>
                  <a:lnTo>
                    <a:pt x="8" y="225"/>
                  </a:lnTo>
                  <a:lnTo>
                    <a:pt x="4" y="229"/>
                  </a:lnTo>
                  <a:lnTo>
                    <a:pt x="0" y="234"/>
                  </a:lnTo>
                  <a:lnTo>
                    <a:pt x="3" y="229"/>
                  </a:lnTo>
                  <a:lnTo>
                    <a:pt x="6" y="225"/>
                  </a:lnTo>
                  <a:lnTo>
                    <a:pt x="7" y="220"/>
                  </a:lnTo>
                  <a:lnTo>
                    <a:pt x="8" y="215"/>
                  </a:lnTo>
                  <a:lnTo>
                    <a:pt x="9" y="203"/>
                  </a:lnTo>
                  <a:lnTo>
                    <a:pt x="9" y="188"/>
                  </a:lnTo>
                  <a:lnTo>
                    <a:pt x="10" y="180"/>
                  </a:lnTo>
                  <a:lnTo>
                    <a:pt x="12" y="172"/>
                  </a:lnTo>
                  <a:lnTo>
                    <a:pt x="15" y="161"/>
                  </a:lnTo>
                  <a:lnTo>
                    <a:pt x="19" y="150"/>
                  </a:lnTo>
                  <a:lnTo>
                    <a:pt x="26" y="137"/>
                  </a:lnTo>
                  <a:lnTo>
                    <a:pt x="33" y="124"/>
                  </a:lnTo>
                  <a:lnTo>
                    <a:pt x="43" y="109"/>
                  </a:lnTo>
                  <a:lnTo>
                    <a:pt x="55" y="93"/>
                  </a:lnTo>
                  <a:lnTo>
                    <a:pt x="66" y="80"/>
                  </a:lnTo>
                  <a:lnTo>
                    <a:pt x="72" y="71"/>
                  </a:lnTo>
                  <a:lnTo>
                    <a:pt x="78" y="61"/>
                  </a:lnTo>
                  <a:lnTo>
                    <a:pt x="84" y="50"/>
                  </a:lnTo>
                  <a:lnTo>
                    <a:pt x="91" y="35"/>
                  </a:lnTo>
                  <a:lnTo>
                    <a:pt x="96" y="19"/>
                  </a:lnTo>
                  <a:lnTo>
                    <a:pt x="10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79" name="Freeform 37"/>
            <p:cNvSpPr>
              <a:spLocks/>
            </p:cNvSpPr>
            <p:nvPr/>
          </p:nvSpPr>
          <p:spPr bwMode="auto">
            <a:xfrm>
              <a:off x="1419" y="2225"/>
              <a:ext cx="81" cy="58"/>
            </a:xfrm>
            <a:custGeom>
              <a:avLst/>
              <a:gdLst>
                <a:gd name="T0" fmla="*/ 80 w 81"/>
                <a:gd name="T1" fmla="*/ 48 h 58"/>
                <a:gd name="T2" fmla="*/ 80 w 81"/>
                <a:gd name="T3" fmla="*/ 48 h 58"/>
                <a:gd name="T4" fmla="*/ 77 w 81"/>
                <a:gd name="T5" fmla="*/ 53 h 58"/>
                <a:gd name="T6" fmla="*/ 73 w 81"/>
                <a:gd name="T7" fmla="*/ 55 h 58"/>
                <a:gd name="T8" fmla="*/ 68 w 81"/>
                <a:gd name="T9" fmla="*/ 57 h 58"/>
                <a:gd name="T10" fmla="*/ 62 w 81"/>
                <a:gd name="T11" fmla="*/ 58 h 58"/>
                <a:gd name="T12" fmla="*/ 54 w 81"/>
                <a:gd name="T13" fmla="*/ 58 h 58"/>
                <a:gd name="T14" fmla="*/ 46 w 81"/>
                <a:gd name="T15" fmla="*/ 56 h 58"/>
                <a:gd name="T16" fmla="*/ 38 w 81"/>
                <a:gd name="T17" fmla="*/ 54 h 58"/>
                <a:gd name="T18" fmla="*/ 30 w 81"/>
                <a:gd name="T19" fmla="*/ 50 h 58"/>
                <a:gd name="T20" fmla="*/ 30 w 81"/>
                <a:gd name="T21" fmla="*/ 50 h 58"/>
                <a:gd name="T22" fmla="*/ 22 w 81"/>
                <a:gd name="T23" fmla="*/ 45 h 58"/>
                <a:gd name="T24" fmla="*/ 15 w 81"/>
                <a:gd name="T25" fmla="*/ 40 h 58"/>
                <a:gd name="T26" fmla="*/ 10 w 81"/>
                <a:gd name="T27" fmla="*/ 35 h 58"/>
                <a:gd name="T28" fmla="*/ 5 w 81"/>
                <a:gd name="T29" fmla="*/ 30 h 58"/>
                <a:gd name="T30" fmla="*/ 2 w 81"/>
                <a:gd name="T31" fmla="*/ 25 h 58"/>
                <a:gd name="T32" fmla="*/ 0 w 81"/>
                <a:gd name="T33" fmla="*/ 19 h 58"/>
                <a:gd name="T34" fmla="*/ 0 w 81"/>
                <a:gd name="T35" fmla="*/ 13 h 58"/>
                <a:gd name="T36" fmla="*/ 1 w 81"/>
                <a:gd name="T37" fmla="*/ 9 h 58"/>
                <a:gd name="T38" fmla="*/ 1 w 81"/>
                <a:gd name="T39" fmla="*/ 9 h 58"/>
                <a:gd name="T40" fmla="*/ 4 w 81"/>
                <a:gd name="T41" fmla="*/ 5 h 58"/>
                <a:gd name="T42" fmla="*/ 8 w 81"/>
                <a:gd name="T43" fmla="*/ 2 h 58"/>
                <a:gd name="T44" fmla="*/ 14 w 81"/>
                <a:gd name="T45" fmla="*/ 0 h 58"/>
                <a:gd name="T46" fmla="*/ 20 w 81"/>
                <a:gd name="T47" fmla="*/ 0 h 58"/>
                <a:gd name="T48" fmla="*/ 28 w 81"/>
                <a:gd name="T49" fmla="*/ 0 h 58"/>
                <a:gd name="T50" fmla="*/ 35 w 81"/>
                <a:gd name="T51" fmla="*/ 1 h 58"/>
                <a:gd name="T52" fmla="*/ 43 w 81"/>
                <a:gd name="T53" fmla="*/ 4 h 58"/>
                <a:gd name="T54" fmla="*/ 51 w 81"/>
                <a:gd name="T55" fmla="*/ 7 h 58"/>
                <a:gd name="T56" fmla="*/ 51 w 81"/>
                <a:gd name="T57" fmla="*/ 7 h 58"/>
                <a:gd name="T58" fmla="*/ 59 w 81"/>
                <a:gd name="T59" fmla="*/ 11 h 58"/>
                <a:gd name="T60" fmla="*/ 66 w 81"/>
                <a:gd name="T61" fmla="*/ 16 h 58"/>
                <a:gd name="T62" fmla="*/ 72 w 81"/>
                <a:gd name="T63" fmla="*/ 22 h 58"/>
                <a:gd name="T64" fmla="*/ 76 w 81"/>
                <a:gd name="T65" fmla="*/ 28 h 58"/>
                <a:gd name="T66" fmla="*/ 79 w 81"/>
                <a:gd name="T67" fmla="*/ 33 h 58"/>
                <a:gd name="T68" fmla="*/ 81 w 81"/>
                <a:gd name="T69" fmla="*/ 38 h 58"/>
                <a:gd name="T70" fmla="*/ 81 w 81"/>
                <a:gd name="T71" fmla="*/ 43 h 58"/>
                <a:gd name="T72" fmla="*/ 80 w 81"/>
                <a:gd name="T73" fmla="*/ 48 h 58"/>
                <a:gd name="T74" fmla="*/ 80 w 81"/>
                <a:gd name="T75" fmla="*/ 48 h 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1" h="58">
                  <a:moveTo>
                    <a:pt x="80" y="48"/>
                  </a:moveTo>
                  <a:lnTo>
                    <a:pt x="80" y="48"/>
                  </a:lnTo>
                  <a:lnTo>
                    <a:pt x="77" y="53"/>
                  </a:lnTo>
                  <a:lnTo>
                    <a:pt x="73" y="55"/>
                  </a:lnTo>
                  <a:lnTo>
                    <a:pt x="68" y="57"/>
                  </a:lnTo>
                  <a:lnTo>
                    <a:pt x="62" y="58"/>
                  </a:lnTo>
                  <a:lnTo>
                    <a:pt x="54" y="58"/>
                  </a:lnTo>
                  <a:lnTo>
                    <a:pt x="46" y="56"/>
                  </a:lnTo>
                  <a:lnTo>
                    <a:pt x="38" y="54"/>
                  </a:lnTo>
                  <a:lnTo>
                    <a:pt x="30" y="50"/>
                  </a:lnTo>
                  <a:lnTo>
                    <a:pt x="22" y="45"/>
                  </a:lnTo>
                  <a:lnTo>
                    <a:pt x="15" y="40"/>
                  </a:lnTo>
                  <a:lnTo>
                    <a:pt x="10" y="35"/>
                  </a:lnTo>
                  <a:lnTo>
                    <a:pt x="5" y="30"/>
                  </a:lnTo>
                  <a:lnTo>
                    <a:pt x="2" y="25"/>
                  </a:lnTo>
                  <a:lnTo>
                    <a:pt x="0" y="19"/>
                  </a:lnTo>
                  <a:lnTo>
                    <a:pt x="0" y="13"/>
                  </a:lnTo>
                  <a:lnTo>
                    <a:pt x="1" y="9"/>
                  </a:lnTo>
                  <a:lnTo>
                    <a:pt x="4" y="5"/>
                  </a:lnTo>
                  <a:lnTo>
                    <a:pt x="8" y="2"/>
                  </a:lnTo>
                  <a:lnTo>
                    <a:pt x="14" y="0"/>
                  </a:lnTo>
                  <a:lnTo>
                    <a:pt x="20" y="0"/>
                  </a:lnTo>
                  <a:lnTo>
                    <a:pt x="28" y="0"/>
                  </a:lnTo>
                  <a:lnTo>
                    <a:pt x="35" y="1"/>
                  </a:lnTo>
                  <a:lnTo>
                    <a:pt x="43" y="4"/>
                  </a:lnTo>
                  <a:lnTo>
                    <a:pt x="51" y="7"/>
                  </a:lnTo>
                  <a:lnTo>
                    <a:pt x="59" y="11"/>
                  </a:lnTo>
                  <a:lnTo>
                    <a:pt x="66" y="16"/>
                  </a:lnTo>
                  <a:lnTo>
                    <a:pt x="72" y="22"/>
                  </a:lnTo>
                  <a:lnTo>
                    <a:pt x="76" y="28"/>
                  </a:lnTo>
                  <a:lnTo>
                    <a:pt x="79" y="33"/>
                  </a:lnTo>
                  <a:lnTo>
                    <a:pt x="81" y="38"/>
                  </a:lnTo>
                  <a:lnTo>
                    <a:pt x="81" y="43"/>
                  </a:lnTo>
                  <a:lnTo>
                    <a:pt x="8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80" name="Freeform 38"/>
            <p:cNvSpPr>
              <a:spLocks/>
            </p:cNvSpPr>
            <p:nvPr/>
          </p:nvSpPr>
          <p:spPr bwMode="auto">
            <a:xfrm>
              <a:off x="1481" y="2292"/>
              <a:ext cx="32" cy="23"/>
            </a:xfrm>
            <a:custGeom>
              <a:avLst/>
              <a:gdLst>
                <a:gd name="T0" fmla="*/ 31 w 32"/>
                <a:gd name="T1" fmla="*/ 19 h 23"/>
                <a:gd name="T2" fmla="*/ 31 w 32"/>
                <a:gd name="T3" fmla="*/ 19 h 23"/>
                <a:gd name="T4" fmla="*/ 30 w 32"/>
                <a:gd name="T5" fmla="*/ 21 h 23"/>
                <a:gd name="T6" fmla="*/ 29 w 32"/>
                <a:gd name="T7" fmla="*/ 22 h 23"/>
                <a:gd name="T8" fmla="*/ 23 w 32"/>
                <a:gd name="T9" fmla="*/ 23 h 23"/>
                <a:gd name="T10" fmla="*/ 17 w 32"/>
                <a:gd name="T11" fmla="*/ 22 h 23"/>
                <a:gd name="T12" fmla="*/ 11 w 32"/>
                <a:gd name="T13" fmla="*/ 20 h 23"/>
                <a:gd name="T14" fmla="*/ 11 w 32"/>
                <a:gd name="T15" fmla="*/ 20 h 23"/>
                <a:gd name="T16" fmla="*/ 6 w 32"/>
                <a:gd name="T17" fmla="*/ 16 h 23"/>
                <a:gd name="T18" fmla="*/ 2 w 32"/>
                <a:gd name="T19" fmla="*/ 11 h 23"/>
                <a:gd name="T20" fmla="*/ 0 w 32"/>
                <a:gd name="T21" fmla="*/ 7 h 23"/>
                <a:gd name="T22" fmla="*/ 0 w 32"/>
                <a:gd name="T23" fmla="*/ 5 h 23"/>
                <a:gd name="T24" fmla="*/ 0 w 32"/>
                <a:gd name="T25" fmla="*/ 3 h 23"/>
                <a:gd name="T26" fmla="*/ 0 w 32"/>
                <a:gd name="T27" fmla="*/ 3 h 23"/>
                <a:gd name="T28" fmla="*/ 2 w 32"/>
                <a:gd name="T29" fmla="*/ 2 h 23"/>
                <a:gd name="T30" fmla="*/ 3 w 32"/>
                <a:gd name="T31" fmla="*/ 1 h 23"/>
                <a:gd name="T32" fmla="*/ 8 w 32"/>
                <a:gd name="T33" fmla="*/ 0 h 23"/>
                <a:gd name="T34" fmla="*/ 13 w 32"/>
                <a:gd name="T35" fmla="*/ 0 h 23"/>
                <a:gd name="T36" fmla="*/ 19 w 32"/>
                <a:gd name="T37" fmla="*/ 3 h 23"/>
                <a:gd name="T38" fmla="*/ 19 w 32"/>
                <a:gd name="T39" fmla="*/ 3 h 23"/>
                <a:gd name="T40" fmla="*/ 26 w 32"/>
                <a:gd name="T41" fmla="*/ 6 h 23"/>
                <a:gd name="T42" fmla="*/ 30 w 32"/>
                <a:gd name="T43" fmla="*/ 10 h 23"/>
                <a:gd name="T44" fmla="*/ 32 w 32"/>
                <a:gd name="T45" fmla="*/ 15 h 23"/>
                <a:gd name="T46" fmla="*/ 32 w 32"/>
                <a:gd name="T47" fmla="*/ 17 h 23"/>
                <a:gd name="T48" fmla="*/ 31 w 32"/>
                <a:gd name="T49" fmla="*/ 19 h 23"/>
                <a:gd name="T50" fmla="*/ 31 w 32"/>
                <a:gd name="T51" fmla="*/ 19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 h="23">
                  <a:moveTo>
                    <a:pt x="31" y="19"/>
                  </a:moveTo>
                  <a:lnTo>
                    <a:pt x="31" y="19"/>
                  </a:lnTo>
                  <a:lnTo>
                    <a:pt x="30" y="21"/>
                  </a:lnTo>
                  <a:lnTo>
                    <a:pt x="29" y="22"/>
                  </a:lnTo>
                  <a:lnTo>
                    <a:pt x="23" y="23"/>
                  </a:lnTo>
                  <a:lnTo>
                    <a:pt x="17" y="22"/>
                  </a:lnTo>
                  <a:lnTo>
                    <a:pt x="11" y="20"/>
                  </a:lnTo>
                  <a:lnTo>
                    <a:pt x="6" y="16"/>
                  </a:lnTo>
                  <a:lnTo>
                    <a:pt x="2" y="11"/>
                  </a:lnTo>
                  <a:lnTo>
                    <a:pt x="0" y="7"/>
                  </a:lnTo>
                  <a:lnTo>
                    <a:pt x="0" y="5"/>
                  </a:lnTo>
                  <a:lnTo>
                    <a:pt x="0" y="3"/>
                  </a:lnTo>
                  <a:lnTo>
                    <a:pt x="2" y="2"/>
                  </a:lnTo>
                  <a:lnTo>
                    <a:pt x="3" y="1"/>
                  </a:lnTo>
                  <a:lnTo>
                    <a:pt x="8" y="0"/>
                  </a:lnTo>
                  <a:lnTo>
                    <a:pt x="13" y="0"/>
                  </a:lnTo>
                  <a:lnTo>
                    <a:pt x="19" y="3"/>
                  </a:lnTo>
                  <a:lnTo>
                    <a:pt x="26" y="6"/>
                  </a:lnTo>
                  <a:lnTo>
                    <a:pt x="30" y="10"/>
                  </a:lnTo>
                  <a:lnTo>
                    <a:pt x="32" y="15"/>
                  </a:lnTo>
                  <a:lnTo>
                    <a:pt x="32" y="17"/>
                  </a:lnTo>
                  <a:lnTo>
                    <a:pt x="31"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81" name="Freeform 39"/>
            <p:cNvSpPr>
              <a:spLocks/>
            </p:cNvSpPr>
            <p:nvPr/>
          </p:nvSpPr>
          <p:spPr bwMode="auto">
            <a:xfrm>
              <a:off x="1267" y="2239"/>
              <a:ext cx="78" cy="203"/>
            </a:xfrm>
            <a:custGeom>
              <a:avLst/>
              <a:gdLst>
                <a:gd name="T0" fmla="*/ 55 w 78"/>
                <a:gd name="T1" fmla="*/ 0 h 203"/>
                <a:gd name="T2" fmla="*/ 55 w 78"/>
                <a:gd name="T3" fmla="*/ 0 h 203"/>
                <a:gd name="T4" fmla="*/ 50 w 78"/>
                <a:gd name="T5" fmla="*/ 5 h 203"/>
                <a:gd name="T6" fmla="*/ 38 w 78"/>
                <a:gd name="T7" fmla="*/ 17 h 203"/>
                <a:gd name="T8" fmla="*/ 31 w 78"/>
                <a:gd name="T9" fmla="*/ 25 h 203"/>
                <a:gd name="T10" fmla="*/ 23 w 78"/>
                <a:gd name="T11" fmla="*/ 36 h 203"/>
                <a:gd name="T12" fmla="*/ 15 w 78"/>
                <a:gd name="T13" fmla="*/ 48 h 203"/>
                <a:gd name="T14" fmla="*/ 9 w 78"/>
                <a:gd name="T15" fmla="*/ 61 h 203"/>
                <a:gd name="T16" fmla="*/ 4 w 78"/>
                <a:gd name="T17" fmla="*/ 76 h 203"/>
                <a:gd name="T18" fmla="*/ 1 w 78"/>
                <a:gd name="T19" fmla="*/ 91 h 203"/>
                <a:gd name="T20" fmla="*/ 0 w 78"/>
                <a:gd name="T21" fmla="*/ 100 h 203"/>
                <a:gd name="T22" fmla="*/ 0 w 78"/>
                <a:gd name="T23" fmla="*/ 108 h 203"/>
                <a:gd name="T24" fmla="*/ 1 w 78"/>
                <a:gd name="T25" fmla="*/ 116 h 203"/>
                <a:gd name="T26" fmla="*/ 2 w 78"/>
                <a:gd name="T27" fmla="*/ 125 h 203"/>
                <a:gd name="T28" fmla="*/ 5 w 78"/>
                <a:gd name="T29" fmla="*/ 135 h 203"/>
                <a:gd name="T30" fmla="*/ 8 w 78"/>
                <a:gd name="T31" fmla="*/ 144 h 203"/>
                <a:gd name="T32" fmla="*/ 12 w 78"/>
                <a:gd name="T33" fmla="*/ 153 h 203"/>
                <a:gd name="T34" fmla="*/ 17 w 78"/>
                <a:gd name="T35" fmla="*/ 163 h 203"/>
                <a:gd name="T36" fmla="*/ 25 w 78"/>
                <a:gd name="T37" fmla="*/ 173 h 203"/>
                <a:gd name="T38" fmla="*/ 32 w 78"/>
                <a:gd name="T39" fmla="*/ 182 h 203"/>
                <a:gd name="T40" fmla="*/ 41 w 78"/>
                <a:gd name="T41" fmla="*/ 193 h 203"/>
                <a:gd name="T42" fmla="*/ 51 w 78"/>
                <a:gd name="T43" fmla="*/ 203 h 203"/>
                <a:gd name="T44" fmla="*/ 78 w 78"/>
                <a:gd name="T45" fmla="*/ 200 h 203"/>
                <a:gd name="T46" fmla="*/ 78 w 78"/>
                <a:gd name="T47" fmla="*/ 200 h 203"/>
                <a:gd name="T48" fmla="*/ 73 w 78"/>
                <a:gd name="T49" fmla="*/ 196 h 203"/>
                <a:gd name="T50" fmla="*/ 62 w 78"/>
                <a:gd name="T51" fmla="*/ 184 h 203"/>
                <a:gd name="T52" fmla="*/ 55 w 78"/>
                <a:gd name="T53" fmla="*/ 176 h 203"/>
                <a:gd name="T54" fmla="*/ 46 w 78"/>
                <a:gd name="T55" fmla="*/ 166 h 203"/>
                <a:gd name="T56" fmla="*/ 39 w 78"/>
                <a:gd name="T57" fmla="*/ 154 h 203"/>
                <a:gd name="T58" fmla="*/ 32 w 78"/>
                <a:gd name="T59" fmla="*/ 141 h 203"/>
                <a:gd name="T60" fmla="*/ 27 w 78"/>
                <a:gd name="T61" fmla="*/ 127 h 203"/>
                <a:gd name="T62" fmla="*/ 23 w 78"/>
                <a:gd name="T63" fmla="*/ 112 h 203"/>
                <a:gd name="T64" fmla="*/ 19 w 78"/>
                <a:gd name="T65" fmla="*/ 95 h 203"/>
                <a:gd name="T66" fmla="*/ 19 w 78"/>
                <a:gd name="T67" fmla="*/ 86 h 203"/>
                <a:gd name="T68" fmla="*/ 20 w 78"/>
                <a:gd name="T69" fmla="*/ 78 h 203"/>
                <a:gd name="T70" fmla="*/ 21 w 78"/>
                <a:gd name="T71" fmla="*/ 69 h 203"/>
                <a:gd name="T72" fmla="*/ 24 w 78"/>
                <a:gd name="T73" fmla="*/ 59 h 203"/>
                <a:gd name="T74" fmla="*/ 26 w 78"/>
                <a:gd name="T75" fmla="*/ 50 h 203"/>
                <a:gd name="T76" fmla="*/ 30 w 78"/>
                <a:gd name="T77" fmla="*/ 41 h 203"/>
                <a:gd name="T78" fmla="*/ 35 w 78"/>
                <a:gd name="T79" fmla="*/ 30 h 203"/>
                <a:gd name="T80" fmla="*/ 40 w 78"/>
                <a:gd name="T81" fmla="*/ 20 h 203"/>
                <a:gd name="T82" fmla="*/ 47 w 78"/>
                <a:gd name="T83" fmla="*/ 11 h 203"/>
                <a:gd name="T84" fmla="*/ 55 w 78"/>
                <a:gd name="T85" fmla="*/ 0 h 203"/>
                <a:gd name="T86" fmla="*/ 55 w 78"/>
                <a:gd name="T87" fmla="*/ 0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8" h="203">
                  <a:moveTo>
                    <a:pt x="55" y="0"/>
                  </a:moveTo>
                  <a:lnTo>
                    <a:pt x="55" y="0"/>
                  </a:lnTo>
                  <a:lnTo>
                    <a:pt x="50" y="5"/>
                  </a:lnTo>
                  <a:lnTo>
                    <a:pt x="38" y="17"/>
                  </a:lnTo>
                  <a:lnTo>
                    <a:pt x="31" y="25"/>
                  </a:lnTo>
                  <a:lnTo>
                    <a:pt x="23" y="36"/>
                  </a:lnTo>
                  <a:lnTo>
                    <a:pt x="15" y="48"/>
                  </a:lnTo>
                  <a:lnTo>
                    <a:pt x="9" y="61"/>
                  </a:lnTo>
                  <a:lnTo>
                    <a:pt x="4" y="76"/>
                  </a:lnTo>
                  <a:lnTo>
                    <a:pt x="1" y="91"/>
                  </a:lnTo>
                  <a:lnTo>
                    <a:pt x="0" y="100"/>
                  </a:lnTo>
                  <a:lnTo>
                    <a:pt x="0" y="108"/>
                  </a:lnTo>
                  <a:lnTo>
                    <a:pt x="1" y="116"/>
                  </a:lnTo>
                  <a:lnTo>
                    <a:pt x="2" y="125"/>
                  </a:lnTo>
                  <a:lnTo>
                    <a:pt x="5" y="135"/>
                  </a:lnTo>
                  <a:lnTo>
                    <a:pt x="8" y="144"/>
                  </a:lnTo>
                  <a:lnTo>
                    <a:pt x="12" y="153"/>
                  </a:lnTo>
                  <a:lnTo>
                    <a:pt x="17" y="163"/>
                  </a:lnTo>
                  <a:lnTo>
                    <a:pt x="25" y="173"/>
                  </a:lnTo>
                  <a:lnTo>
                    <a:pt x="32" y="182"/>
                  </a:lnTo>
                  <a:lnTo>
                    <a:pt x="41" y="193"/>
                  </a:lnTo>
                  <a:lnTo>
                    <a:pt x="51" y="203"/>
                  </a:lnTo>
                  <a:lnTo>
                    <a:pt x="78" y="200"/>
                  </a:lnTo>
                  <a:lnTo>
                    <a:pt x="73" y="196"/>
                  </a:lnTo>
                  <a:lnTo>
                    <a:pt x="62" y="184"/>
                  </a:lnTo>
                  <a:lnTo>
                    <a:pt x="55" y="176"/>
                  </a:lnTo>
                  <a:lnTo>
                    <a:pt x="46" y="166"/>
                  </a:lnTo>
                  <a:lnTo>
                    <a:pt x="39" y="154"/>
                  </a:lnTo>
                  <a:lnTo>
                    <a:pt x="32" y="141"/>
                  </a:lnTo>
                  <a:lnTo>
                    <a:pt x="27" y="127"/>
                  </a:lnTo>
                  <a:lnTo>
                    <a:pt x="23" y="112"/>
                  </a:lnTo>
                  <a:lnTo>
                    <a:pt x="19" y="95"/>
                  </a:lnTo>
                  <a:lnTo>
                    <a:pt x="19" y="86"/>
                  </a:lnTo>
                  <a:lnTo>
                    <a:pt x="20" y="78"/>
                  </a:lnTo>
                  <a:lnTo>
                    <a:pt x="21" y="69"/>
                  </a:lnTo>
                  <a:lnTo>
                    <a:pt x="24" y="59"/>
                  </a:lnTo>
                  <a:lnTo>
                    <a:pt x="26" y="50"/>
                  </a:lnTo>
                  <a:lnTo>
                    <a:pt x="30" y="41"/>
                  </a:lnTo>
                  <a:lnTo>
                    <a:pt x="35" y="30"/>
                  </a:lnTo>
                  <a:lnTo>
                    <a:pt x="40" y="20"/>
                  </a:lnTo>
                  <a:lnTo>
                    <a:pt x="47" y="11"/>
                  </a:lnTo>
                  <a:lnTo>
                    <a:pt x="55" y="0"/>
                  </a:lnTo>
                  <a:close/>
                </a:path>
              </a:pathLst>
            </a:custGeom>
            <a:solidFill>
              <a:srgbClr val="FFE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5310" name="Line 40"/>
          <p:cNvSpPr>
            <a:spLocks noChangeShapeType="1"/>
          </p:cNvSpPr>
          <p:nvPr/>
        </p:nvSpPr>
        <p:spPr bwMode="auto">
          <a:xfrm flipV="1">
            <a:off x="2359025" y="2786063"/>
            <a:ext cx="654050" cy="11779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1" name="Line 41"/>
          <p:cNvSpPr>
            <a:spLocks noChangeShapeType="1"/>
          </p:cNvSpPr>
          <p:nvPr/>
        </p:nvSpPr>
        <p:spPr bwMode="auto">
          <a:xfrm>
            <a:off x="2501900" y="4221163"/>
            <a:ext cx="419100" cy="23018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2" name="Line 42"/>
          <p:cNvSpPr>
            <a:spLocks noChangeShapeType="1"/>
          </p:cNvSpPr>
          <p:nvPr/>
        </p:nvSpPr>
        <p:spPr bwMode="auto">
          <a:xfrm flipV="1">
            <a:off x="2336800" y="3246438"/>
            <a:ext cx="187325" cy="6635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3" name="Line 43"/>
          <p:cNvSpPr>
            <a:spLocks noChangeShapeType="1"/>
          </p:cNvSpPr>
          <p:nvPr/>
        </p:nvSpPr>
        <p:spPr bwMode="auto">
          <a:xfrm flipV="1">
            <a:off x="2424113" y="3890963"/>
            <a:ext cx="1000125" cy="1587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4" name="Line 44"/>
          <p:cNvSpPr>
            <a:spLocks noChangeShapeType="1"/>
          </p:cNvSpPr>
          <p:nvPr/>
        </p:nvSpPr>
        <p:spPr bwMode="auto">
          <a:xfrm flipV="1">
            <a:off x="2481263" y="3324225"/>
            <a:ext cx="782637" cy="5937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5" name="Line 45"/>
          <p:cNvSpPr>
            <a:spLocks noChangeShapeType="1"/>
          </p:cNvSpPr>
          <p:nvPr/>
        </p:nvSpPr>
        <p:spPr bwMode="auto">
          <a:xfrm>
            <a:off x="3556000" y="4992688"/>
            <a:ext cx="754063"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6" name="Line 46"/>
          <p:cNvSpPr>
            <a:spLocks noChangeShapeType="1"/>
          </p:cNvSpPr>
          <p:nvPr/>
        </p:nvSpPr>
        <p:spPr bwMode="auto">
          <a:xfrm>
            <a:off x="3525838" y="3905250"/>
            <a:ext cx="668337"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7" name="Line 47"/>
          <p:cNvSpPr>
            <a:spLocks noChangeShapeType="1"/>
          </p:cNvSpPr>
          <p:nvPr/>
        </p:nvSpPr>
        <p:spPr bwMode="auto">
          <a:xfrm>
            <a:off x="3525838" y="3324225"/>
            <a:ext cx="65405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8" name="Line 48"/>
          <p:cNvSpPr>
            <a:spLocks noChangeShapeType="1"/>
          </p:cNvSpPr>
          <p:nvPr/>
        </p:nvSpPr>
        <p:spPr bwMode="auto">
          <a:xfrm>
            <a:off x="3206750" y="2728913"/>
            <a:ext cx="508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9" name="Text Box 49"/>
          <p:cNvSpPr txBox="1">
            <a:spLocks noChangeArrowheads="1"/>
          </p:cNvSpPr>
          <p:nvPr/>
        </p:nvSpPr>
        <p:spPr bwMode="auto">
          <a:xfrm>
            <a:off x="1139825" y="5562600"/>
            <a:ext cx="2960688" cy="73025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1400" b="0" i="0">
                <a:latin typeface="Arial Rounded MT Bold" pitchFamily="34" charset="0"/>
              </a:rPr>
              <a:t>Horizontally aligned BEF-  Collects light going up or down and channels it forward</a:t>
            </a:r>
          </a:p>
        </p:txBody>
      </p:sp>
      <p:sp>
        <p:nvSpPr>
          <p:cNvPr id="55320" name="Text Box 50"/>
          <p:cNvSpPr txBox="1">
            <a:spLocks noChangeArrowheads="1"/>
          </p:cNvSpPr>
          <p:nvPr/>
        </p:nvSpPr>
        <p:spPr bwMode="auto">
          <a:xfrm>
            <a:off x="2733675" y="1455738"/>
            <a:ext cx="3746500" cy="366712"/>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1800" b="0" i="0">
                <a:latin typeface="Arial Rounded MT Bold" pitchFamily="34" charset="0"/>
              </a:rPr>
              <a:t>BEF- Brightness Enhancement –</a:t>
            </a:r>
          </a:p>
        </p:txBody>
      </p:sp>
      <p:sp>
        <p:nvSpPr>
          <p:cNvPr id="55321" name="Freeform 51"/>
          <p:cNvSpPr>
            <a:spLocks/>
          </p:cNvSpPr>
          <p:nvPr/>
        </p:nvSpPr>
        <p:spPr bwMode="auto">
          <a:xfrm>
            <a:off x="4833938" y="1966913"/>
            <a:ext cx="227012" cy="2533650"/>
          </a:xfrm>
          <a:custGeom>
            <a:avLst/>
            <a:gdLst>
              <a:gd name="T0" fmla="*/ 0 w 162"/>
              <a:gd name="T1" fmla="*/ 2147483647 h 1596"/>
              <a:gd name="T2" fmla="*/ 2147483647 w 162"/>
              <a:gd name="T3" fmla="*/ 0 h 1596"/>
              <a:gd name="T4" fmla="*/ 2147483647 w 162"/>
              <a:gd name="T5" fmla="*/ 2147483647 h 1596"/>
              <a:gd name="T6" fmla="*/ 2147483647 w 162"/>
              <a:gd name="T7" fmla="*/ 2147483647 h 1596"/>
              <a:gd name="T8" fmla="*/ 0 w 162"/>
              <a:gd name="T9" fmla="*/ 2147483647 h 15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1596">
                <a:moveTo>
                  <a:pt x="0" y="1530"/>
                </a:moveTo>
                <a:lnTo>
                  <a:pt x="6" y="0"/>
                </a:lnTo>
                <a:lnTo>
                  <a:pt x="162" y="66"/>
                </a:lnTo>
                <a:lnTo>
                  <a:pt x="162" y="1596"/>
                </a:lnTo>
                <a:lnTo>
                  <a:pt x="0" y="153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2" name="Freeform 52"/>
          <p:cNvSpPr>
            <a:spLocks/>
          </p:cNvSpPr>
          <p:nvPr/>
        </p:nvSpPr>
        <p:spPr bwMode="auto">
          <a:xfrm>
            <a:off x="5027613" y="2252663"/>
            <a:ext cx="227012" cy="2533650"/>
          </a:xfrm>
          <a:custGeom>
            <a:avLst/>
            <a:gdLst>
              <a:gd name="T0" fmla="*/ 0 w 162"/>
              <a:gd name="T1" fmla="*/ 2147483647 h 1596"/>
              <a:gd name="T2" fmla="*/ 2147483647 w 162"/>
              <a:gd name="T3" fmla="*/ 0 h 1596"/>
              <a:gd name="T4" fmla="*/ 2147483647 w 162"/>
              <a:gd name="T5" fmla="*/ 2147483647 h 1596"/>
              <a:gd name="T6" fmla="*/ 2147483647 w 162"/>
              <a:gd name="T7" fmla="*/ 2147483647 h 1596"/>
              <a:gd name="T8" fmla="*/ 0 w 162"/>
              <a:gd name="T9" fmla="*/ 2147483647 h 15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1596">
                <a:moveTo>
                  <a:pt x="0" y="1530"/>
                </a:moveTo>
                <a:lnTo>
                  <a:pt x="6" y="0"/>
                </a:lnTo>
                <a:lnTo>
                  <a:pt x="162" y="66"/>
                </a:lnTo>
                <a:lnTo>
                  <a:pt x="162" y="1596"/>
                </a:lnTo>
                <a:lnTo>
                  <a:pt x="0" y="153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3" name="Freeform 53"/>
          <p:cNvSpPr>
            <a:spLocks/>
          </p:cNvSpPr>
          <p:nvPr/>
        </p:nvSpPr>
        <p:spPr bwMode="auto">
          <a:xfrm>
            <a:off x="5818188" y="3176588"/>
            <a:ext cx="219075" cy="293687"/>
          </a:xfrm>
          <a:custGeom>
            <a:avLst/>
            <a:gdLst>
              <a:gd name="T0" fmla="*/ 2147483647 w 156"/>
              <a:gd name="T1" fmla="*/ 2147483647 h 185"/>
              <a:gd name="T2" fmla="*/ 0 w 156"/>
              <a:gd name="T3" fmla="*/ 2147483647 h 185"/>
              <a:gd name="T4" fmla="*/ 2147483647 w 156"/>
              <a:gd name="T5" fmla="*/ 0 h 185"/>
              <a:gd name="T6" fmla="*/ 0 60000 65536"/>
              <a:gd name="T7" fmla="*/ 0 60000 65536"/>
              <a:gd name="T8" fmla="*/ 0 60000 65536"/>
            </a:gdLst>
            <a:ahLst/>
            <a:cxnLst>
              <a:cxn ang="T6">
                <a:pos x="T0" y="T1"/>
              </a:cxn>
              <a:cxn ang="T7">
                <a:pos x="T2" y="T3"/>
              </a:cxn>
              <a:cxn ang="T8">
                <a:pos x="T4" y="T5"/>
              </a:cxn>
            </a:cxnLst>
            <a:rect l="0" t="0" r="r" b="b"/>
            <a:pathLst>
              <a:path w="156" h="185">
                <a:moveTo>
                  <a:pt x="156" y="185"/>
                </a:moveTo>
                <a:lnTo>
                  <a:pt x="0" y="102"/>
                </a:lnTo>
                <a:lnTo>
                  <a:pt x="14" y="0"/>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5324" name="Group 54"/>
          <p:cNvGrpSpPr>
            <a:grpSpLocks/>
          </p:cNvGrpSpPr>
          <p:nvPr/>
        </p:nvGrpSpPr>
        <p:grpSpPr bwMode="auto">
          <a:xfrm>
            <a:off x="5224463" y="2519363"/>
            <a:ext cx="614362" cy="3086100"/>
            <a:chOff x="4074" y="1614"/>
            <a:chExt cx="438" cy="1944"/>
          </a:xfrm>
        </p:grpSpPr>
        <p:sp>
          <p:nvSpPr>
            <p:cNvPr id="55361" name="Freeform 55"/>
            <p:cNvSpPr>
              <a:spLocks/>
            </p:cNvSpPr>
            <p:nvPr/>
          </p:nvSpPr>
          <p:spPr bwMode="auto">
            <a:xfrm>
              <a:off x="4074" y="1614"/>
              <a:ext cx="162" cy="1596"/>
            </a:xfrm>
            <a:custGeom>
              <a:avLst/>
              <a:gdLst>
                <a:gd name="T0" fmla="*/ 0 w 162"/>
                <a:gd name="T1" fmla="*/ 1530 h 1596"/>
                <a:gd name="T2" fmla="*/ 6 w 162"/>
                <a:gd name="T3" fmla="*/ 0 h 1596"/>
                <a:gd name="T4" fmla="*/ 162 w 162"/>
                <a:gd name="T5" fmla="*/ 66 h 1596"/>
                <a:gd name="T6" fmla="*/ 162 w 162"/>
                <a:gd name="T7" fmla="*/ 1596 h 1596"/>
                <a:gd name="T8" fmla="*/ 0 w 162"/>
                <a:gd name="T9" fmla="*/ 1530 h 15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1596">
                  <a:moveTo>
                    <a:pt x="0" y="1530"/>
                  </a:moveTo>
                  <a:lnTo>
                    <a:pt x="6" y="0"/>
                  </a:lnTo>
                  <a:lnTo>
                    <a:pt x="162" y="66"/>
                  </a:lnTo>
                  <a:lnTo>
                    <a:pt x="162" y="1596"/>
                  </a:lnTo>
                  <a:lnTo>
                    <a:pt x="0" y="153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62" name="Freeform 56"/>
            <p:cNvSpPr>
              <a:spLocks/>
            </p:cNvSpPr>
            <p:nvPr/>
          </p:nvSpPr>
          <p:spPr bwMode="auto">
            <a:xfrm>
              <a:off x="4212" y="1782"/>
              <a:ext cx="162" cy="1596"/>
            </a:xfrm>
            <a:custGeom>
              <a:avLst/>
              <a:gdLst>
                <a:gd name="T0" fmla="*/ 0 w 162"/>
                <a:gd name="T1" fmla="*/ 1530 h 1596"/>
                <a:gd name="T2" fmla="*/ 6 w 162"/>
                <a:gd name="T3" fmla="*/ 0 h 1596"/>
                <a:gd name="T4" fmla="*/ 162 w 162"/>
                <a:gd name="T5" fmla="*/ 66 h 1596"/>
                <a:gd name="T6" fmla="*/ 162 w 162"/>
                <a:gd name="T7" fmla="*/ 1596 h 1596"/>
                <a:gd name="T8" fmla="*/ 0 w 162"/>
                <a:gd name="T9" fmla="*/ 1530 h 15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1596">
                  <a:moveTo>
                    <a:pt x="0" y="1530"/>
                  </a:moveTo>
                  <a:lnTo>
                    <a:pt x="6" y="0"/>
                  </a:lnTo>
                  <a:lnTo>
                    <a:pt x="162" y="66"/>
                  </a:lnTo>
                  <a:lnTo>
                    <a:pt x="162" y="1596"/>
                  </a:lnTo>
                  <a:lnTo>
                    <a:pt x="0" y="153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63" name="Freeform 57"/>
            <p:cNvSpPr>
              <a:spLocks/>
            </p:cNvSpPr>
            <p:nvPr/>
          </p:nvSpPr>
          <p:spPr bwMode="auto">
            <a:xfrm>
              <a:off x="4350" y="1962"/>
              <a:ext cx="162" cy="1596"/>
            </a:xfrm>
            <a:custGeom>
              <a:avLst/>
              <a:gdLst>
                <a:gd name="T0" fmla="*/ 0 w 162"/>
                <a:gd name="T1" fmla="*/ 1530 h 1596"/>
                <a:gd name="T2" fmla="*/ 6 w 162"/>
                <a:gd name="T3" fmla="*/ 0 h 1596"/>
                <a:gd name="T4" fmla="*/ 162 w 162"/>
                <a:gd name="T5" fmla="*/ 66 h 1596"/>
                <a:gd name="T6" fmla="*/ 162 w 162"/>
                <a:gd name="T7" fmla="*/ 1596 h 1596"/>
                <a:gd name="T8" fmla="*/ 0 w 162"/>
                <a:gd name="T9" fmla="*/ 1530 h 15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1596">
                  <a:moveTo>
                    <a:pt x="0" y="1530"/>
                  </a:moveTo>
                  <a:lnTo>
                    <a:pt x="6" y="0"/>
                  </a:lnTo>
                  <a:lnTo>
                    <a:pt x="162" y="66"/>
                  </a:lnTo>
                  <a:lnTo>
                    <a:pt x="162" y="1596"/>
                  </a:lnTo>
                  <a:lnTo>
                    <a:pt x="0" y="153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5325" name="Freeform 58"/>
          <p:cNvSpPr>
            <a:spLocks/>
          </p:cNvSpPr>
          <p:nvPr/>
        </p:nvSpPr>
        <p:spPr bwMode="auto">
          <a:xfrm>
            <a:off x="5805488" y="3338513"/>
            <a:ext cx="225425" cy="2533650"/>
          </a:xfrm>
          <a:custGeom>
            <a:avLst/>
            <a:gdLst>
              <a:gd name="T0" fmla="*/ 0 w 162"/>
              <a:gd name="T1" fmla="*/ 2147483647 h 1596"/>
              <a:gd name="T2" fmla="*/ 2147483647 w 162"/>
              <a:gd name="T3" fmla="*/ 0 h 1596"/>
              <a:gd name="T4" fmla="*/ 2147483647 w 162"/>
              <a:gd name="T5" fmla="*/ 2147483647 h 1596"/>
              <a:gd name="T6" fmla="*/ 2147483647 w 162"/>
              <a:gd name="T7" fmla="*/ 2147483647 h 1596"/>
              <a:gd name="T8" fmla="*/ 0 w 162"/>
              <a:gd name="T9" fmla="*/ 2147483647 h 15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 h="1596">
                <a:moveTo>
                  <a:pt x="0" y="1530"/>
                </a:moveTo>
                <a:lnTo>
                  <a:pt x="6" y="0"/>
                </a:lnTo>
                <a:lnTo>
                  <a:pt x="162" y="66"/>
                </a:lnTo>
                <a:lnTo>
                  <a:pt x="162" y="1596"/>
                </a:lnTo>
                <a:lnTo>
                  <a:pt x="0" y="1530"/>
                </a:lnTo>
                <a:close/>
              </a:path>
            </a:pathLst>
          </a:custGeom>
          <a:solidFill>
            <a:srgbClr val="DDDDDD"/>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6" name="Freeform 59"/>
          <p:cNvSpPr>
            <a:spLocks/>
          </p:cNvSpPr>
          <p:nvPr/>
        </p:nvSpPr>
        <p:spPr bwMode="auto">
          <a:xfrm>
            <a:off x="5808663" y="3186113"/>
            <a:ext cx="219075" cy="252412"/>
          </a:xfrm>
          <a:custGeom>
            <a:avLst/>
            <a:gdLst>
              <a:gd name="T0" fmla="*/ 2147483647 w 156"/>
              <a:gd name="T1" fmla="*/ 2147483647 h 159"/>
              <a:gd name="T2" fmla="*/ 0 w 156"/>
              <a:gd name="T3" fmla="*/ 2147483647 h 159"/>
              <a:gd name="T4" fmla="*/ 2147483647 w 156"/>
              <a:gd name="T5" fmla="*/ 0 h 159"/>
              <a:gd name="T6" fmla="*/ 2147483647 w 156"/>
              <a:gd name="T7" fmla="*/ 2147483647 h 1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6" h="159">
                <a:moveTo>
                  <a:pt x="156" y="159"/>
                </a:moveTo>
                <a:lnTo>
                  <a:pt x="0" y="96"/>
                </a:lnTo>
                <a:lnTo>
                  <a:pt x="21" y="0"/>
                </a:lnTo>
                <a:lnTo>
                  <a:pt x="156" y="159"/>
                </a:lnTo>
                <a:close/>
              </a:path>
            </a:pathLst>
          </a:custGeom>
          <a:solidFill>
            <a:schemeClr val="folHlink"/>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7" name="Freeform 60"/>
          <p:cNvSpPr>
            <a:spLocks/>
          </p:cNvSpPr>
          <p:nvPr/>
        </p:nvSpPr>
        <p:spPr bwMode="auto">
          <a:xfrm>
            <a:off x="5035550" y="2100263"/>
            <a:ext cx="219075" cy="252412"/>
          </a:xfrm>
          <a:custGeom>
            <a:avLst/>
            <a:gdLst>
              <a:gd name="T0" fmla="*/ 2147483647 w 156"/>
              <a:gd name="T1" fmla="*/ 2147483647 h 159"/>
              <a:gd name="T2" fmla="*/ 0 w 156"/>
              <a:gd name="T3" fmla="*/ 2147483647 h 159"/>
              <a:gd name="T4" fmla="*/ 2147483647 w 156"/>
              <a:gd name="T5" fmla="*/ 0 h 159"/>
              <a:gd name="T6" fmla="*/ 2147483647 w 156"/>
              <a:gd name="T7" fmla="*/ 2147483647 h 1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6" h="159">
                <a:moveTo>
                  <a:pt x="156" y="159"/>
                </a:moveTo>
                <a:lnTo>
                  <a:pt x="0" y="96"/>
                </a:lnTo>
                <a:lnTo>
                  <a:pt x="21" y="0"/>
                </a:lnTo>
                <a:lnTo>
                  <a:pt x="156" y="159"/>
                </a:lnTo>
                <a:close/>
              </a:path>
            </a:pathLst>
          </a:custGeom>
          <a:solidFill>
            <a:schemeClr val="folHlink"/>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8" name="Freeform 61"/>
          <p:cNvSpPr>
            <a:spLocks/>
          </p:cNvSpPr>
          <p:nvPr/>
        </p:nvSpPr>
        <p:spPr bwMode="auto">
          <a:xfrm>
            <a:off x="5422900" y="2628900"/>
            <a:ext cx="217488" cy="252413"/>
          </a:xfrm>
          <a:custGeom>
            <a:avLst/>
            <a:gdLst>
              <a:gd name="T0" fmla="*/ 2147483647 w 156"/>
              <a:gd name="T1" fmla="*/ 2147483647 h 159"/>
              <a:gd name="T2" fmla="*/ 0 w 156"/>
              <a:gd name="T3" fmla="*/ 2147483647 h 159"/>
              <a:gd name="T4" fmla="*/ 2147483647 w 156"/>
              <a:gd name="T5" fmla="*/ 0 h 159"/>
              <a:gd name="T6" fmla="*/ 2147483647 w 156"/>
              <a:gd name="T7" fmla="*/ 2147483647 h 1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6" h="159">
                <a:moveTo>
                  <a:pt x="156" y="159"/>
                </a:moveTo>
                <a:lnTo>
                  <a:pt x="0" y="96"/>
                </a:lnTo>
                <a:lnTo>
                  <a:pt x="21" y="0"/>
                </a:lnTo>
                <a:lnTo>
                  <a:pt x="156" y="159"/>
                </a:lnTo>
                <a:close/>
              </a:path>
            </a:pathLst>
          </a:custGeom>
          <a:solidFill>
            <a:schemeClr val="folHlink"/>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9" name="Freeform 62"/>
          <p:cNvSpPr>
            <a:spLocks/>
          </p:cNvSpPr>
          <p:nvPr/>
        </p:nvSpPr>
        <p:spPr bwMode="auto">
          <a:xfrm>
            <a:off x="5614988" y="2914650"/>
            <a:ext cx="219075" cy="252413"/>
          </a:xfrm>
          <a:custGeom>
            <a:avLst/>
            <a:gdLst>
              <a:gd name="T0" fmla="*/ 2147483647 w 156"/>
              <a:gd name="T1" fmla="*/ 2147483647 h 159"/>
              <a:gd name="T2" fmla="*/ 0 w 156"/>
              <a:gd name="T3" fmla="*/ 2147483647 h 159"/>
              <a:gd name="T4" fmla="*/ 2147483647 w 156"/>
              <a:gd name="T5" fmla="*/ 0 h 159"/>
              <a:gd name="T6" fmla="*/ 2147483647 w 156"/>
              <a:gd name="T7" fmla="*/ 2147483647 h 1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6" h="159">
                <a:moveTo>
                  <a:pt x="156" y="159"/>
                </a:moveTo>
                <a:lnTo>
                  <a:pt x="0" y="96"/>
                </a:lnTo>
                <a:lnTo>
                  <a:pt x="21" y="0"/>
                </a:lnTo>
                <a:lnTo>
                  <a:pt x="156" y="159"/>
                </a:lnTo>
                <a:close/>
              </a:path>
            </a:pathLst>
          </a:custGeom>
          <a:solidFill>
            <a:schemeClr val="folHlink"/>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0" name="Freeform 63"/>
          <p:cNvSpPr>
            <a:spLocks/>
          </p:cNvSpPr>
          <p:nvPr/>
        </p:nvSpPr>
        <p:spPr bwMode="auto">
          <a:xfrm>
            <a:off x="4838700" y="1814513"/>
            <a:ext cx="217488" cy="252412"/>
          </a:xfrm>
          <a:custGeom>
            <a:avLst/>
            <a:gdLst>
              <a:gd name="T0" fmla="*/ 2147483647 w 156"/>
              <a:gd name="T1" fmla="*/ 2147483647 h 159"/>
              <a:gd name="T2" fmla="*/ 0 w 156"/>
              <a:gd name="T3" fmla="*/ 2147483647 h 159"/>
              <a:gd name="T4" fmla="*/ 2147483647 w 156"/>
              <a:gd name="T5" fmla="*/ 0 h 159"/>
              <a:gd name="T6" fmla="*/ 2147483647 w 156"/>
              <a:gd name="T7" fmla="*/ 2147483647 h 1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6" h="159">
                <a:moveTo>
                  <a:pt x="156" y="159"/>
                </a:moveTo>
                <a:lnTo>
                  <a:pt x="0" y="96"/>
                </a:lnTo>
                <a:lnTo>
                  <a:pt x="21" y="0"/>
                </a:lnTo>
                <a:lnTo>
                  <a:pt x="156" y="159"/>
                </a:lnTo>
                <a:close/>
              </a:path>
            </a:pathLst>
          </a:custGeom>
          <a:solidFill>
            <a:schemeClr val="folHlink"/>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1" name="Freeform 64"/>
          <p:cNvSpPr>
            <a:spLocks/>
          </p:cNvSpPr>
          <p:nvPr/>
        </p:nvSpPr>
        <p:spPr bwMode="auto">
          <a:xfrm>
            <a:off x="5229225" y="2366963"/>
            <a:ext cx="219075" cy="252412"/>
          </a:xfrm>
          <a:custGeom>
            <a:avLst/>
            <a:gdLst>
              <a:gd name="T0" fmla="*/ 2147483647 w 156"/>
              <a:gd name="T1" fmla="*/ 2147483647 h 159"/>
              <a:gd name="T2" fmla="*/ 0 w 156"/>
              <a:gd name="T3" fmla="*/ 2147483647 h 159"/>
              <a:gd name="T4" fmla="*/ 2147483647 w 156"/>
              <a:gd name="T5" fmla="*/ 0 h 159"/>
              <a:gd name="T6" fmla="*/ 2147483647 w 156"/>
              <a:gd name="T7" fmla="*/ 2147483647 h 1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6" h="159">
                <a:moveTo>
                  <a:pt x="156" y="159"/>
                </a:moveTo>
                <a:lnTo>
                  <a:pt x="0" y="96"/>
                </a:lnTo>
                <a:lnTo>
                  <a:pt x="21" y="0"/>
                </a:lnTo>
                <a:lnTo>
                  <a:pt x="156" y="159"/>
                </a:lnTo>
                <a:close/>
              </a:path>
            </a:pathLst>
          </a:custGeom>
          <a:solidFill>
            <a:schemeClr val="folHlink"/>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2" name="Line 65"/>
          <p:cNvSpPr>
            <a:spLocks noChangeShapeType="1"/>
          </p:cNvSpPr>
          <p:nvPr/>
        </p:nvSpPr>
        <p:spPr bwMode="auto">
          <a:xfrm flipV="1">
            <a:off x="4919663" y="3759200"/>
            <a:ext cx="14287" cy="3190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5333" name="Group 66"/>
          <p:cNvGrpSpPr>
            <a:grpSpLocks noChangeAspect="1"/>
          </p:cNvGrpSpPr>
          <p:nvPr/>
        </p:nvGrpSpPr>
        <p:grpSpPr bwMode="auto">
          <a:xfrm>
            <a:off x="4473575" y="3873500"/>
            <a:ext cx="590550" cy="942975"/>
            <a:chOff x="1212" y="2165"/>
            <a:chExt cx="372" cy="594"/>
          </a:xfrm>
        </p:grpSpPr>
        <p:sp>
          <p:nvSpPr>
            <p:cNvPr id="55343" name="AutoShape 67"/>
            <p:cNvSpPr>
              <a:spLocks noChangeAspect="1" noChangeArrowheads="1" noTextEdit="1"/>
            </p:cNvSpPr>
            <p:nvPr/>
          </p:nvSpPr>
          <p:spPr bwMode="auto">
            <a:xfrm>
              <a:off x="1212" y="2165"/>
              <a:ext cx="372"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5344" name="Freeform 68"/>
            <p:cNvSpPr>
              <a:spLocks/>
            </p:cNvSpPr>
            <p:nvPr/>
          </p:nvSpPr>
          <p:spPr bwMode="auto">
            <a:xfrm>
              <a:off x="1214" y="2167"/>
              <a:ext cx="368" cy="590"/>
            </a:xfrm>
            <a:custGeom>
              <a:avLst/>
              <a:gdLst>
                <a:gd name="T0" fmla="*/ 1 w 368"/>
                <a:gd name="T1" fmla="*/ 199 h 590"/>
                <a:gd name="T2" fmla="*/ 10 w 368"/>
                <a:gd name="T3" fmla="*/ 246 h 590"/>
                <a:gd name="T4" fmla="*/ 32 w 368"/>
                <a:gd name="T5" fmla="*/ 287 h 590"/>
                <a:gd name="T6" fmla="*/ 55 w 368"/>
                <a:gd name="T7" fmla="*/ 318 h 590"/>
                <a:gd name="T8" fmla="*/ 80 w 368"/>
                <a:gd name="T9" fmla="*/ 361 h 590"/>
                <a:gd name="T10" fmla="*/ 87 w 368"/>
                <a:gd name="T11" fmla="*/ 399 h 590"/>
                <a:gd name="T12" fmla="*/ 90 w 368"/>
                <a:gd name="T13" fmla="*/ 421 h 590"/>
                <a:gd name="T14" fmla="*/ 92 w 368"/>
                <a:gd name="T15" fmla="*/ 432 h 590"/>
                <a:gd name="T16" fmla="*/ 93 w 368"/>
                <a:gd name="T17" fmla="*/ 443 h 590"/>
                <a:gd name="T18" fmla="*/ 96 w 368"/>
                <a:gd name="T19" fmla="*/ 450 h 590"/>
                <a:gd name="T20" fmla="*/ 95 w 368"/>
                <a:gd name="T21" fmla="*/ 460 h 590"/>
                <a:gd name="T22" fmla="*/ 94 w 368"/>
                <a:gd name="T23" fmla="*/ 470 h 590"/>
                <a:gd name="T24" fmla="*/ 97 w 368"/>
                <a:gd name="T25" fmla="*/ 480 h 590"/>
                <a:gd name="T26" fmla="*/ 94 w 368"/>
                <a:gd name="T27" fmla="*/ 497 h 590"/>
                <a:gd name="T28" fmla="*/ 97 w 368"/>
                <a:gd name="T29" fmla="*/ 507 h 590"/>
                <a:gd name="T30" fmla="*/ 94 w 368"/>
                <a:gd name="T31" fmla="*/ 521 h 590"/>
                <a:gd name="T32" fmla="*/ 95 w 368"/>
                <a:gd name="T33" fmla="*/ 529 h 590"/>
                <a:gd name="T34" fmla="*/ 103 w 368"/>
                <a:gd name="T35" fmla="*/ 541 h 590"/>
                <a:gd name="T36" fmla="*/ 109 w 368"/>
                <a:gd name="T37" fmla="*/ 549 h 590"/>
                <a:gd name="T38" fmla="*/ 152 w 368"/>
                <a:gd name="T39" fmla="*/ 586 h 590"/>
                <a:gd name="T40" fmla="*/ 166 w 368"/>
                <a:gd name="T41" fmla="*/ 590 h 590"/>
                <a:gd name="T42" fmla="*/ 210 w 368"/>
                <a:gd name="T43" fmla="*/ 590 h 590"/>
                <a:gd name="T44" fmla="*/ 222 w 368"/>
                <a:gd name="T45" fmla="*/ 583 h 590"/>
                <a:gd name="T46" fmla="*/ 264 w 368"/>
                <a:gd name="T47" fmla="*/ 543 h 590"/>
                <a:gd name="T48" fmla="*/ 269 w 368"/>
                <a:gd name="T49" fmla="*/ 529 h 590"/>
                <a:gd name="T50" fmla="*/ 269 w 368"/>
                <a:gd name="T51" fmla="*/ 526 h 590"/>
                <a:gd name="T52" fmla="*/ 274 w 368"/>
                <a:gd name="T53" fmla="*/ 509 h 590"/>
                <a:gd name="T54" fmla="*/ 273 w 368"/>
                <a:gd name="T55" fmla="*/ 501 h 590"/>
                <a:gd name="T56" fmla="*/ 273 w 368"/>
                <a:gd name="T57" fmla="*/ 490 h 590"/>
                <a:gd name="T58" fmla="*/ 274 w 368"/>
                <a:gd name="T59" fmla="*/ 479 h 590"/>
                <a:gd name="T60" fmla="*/ 271 w 368"/>
                <a:gd name="T61" fmla="*/ 469 h 590"/>
                <a:gd name="T62" fmla="*/ 274 w 368"/>
                <a:gd name="T63" fmla="*/ 453 h 590"/>
                <a:gd name="T64" fmla="*/ 273 w 368"/>
                <a:gd name="T65" fmla="*/ 449 h 590"/>
                <a:gd name="T66" fmla="*/ 275 w 368"/>
                <a:gd name="T67" fmla="*/ 442 h 590"/>
                <a:gd name="T68" fmla="*/ 276 w 368"/>
                <a:gd name="T69" fmla="*/ 432 h 590"/>
                <a:gd name="T70" fmla="*/ 278 w 368"/>
                <a:gd name="T71" fmla="*/ 421 h 590"/>
                <a:gd name="T72" fmla="*/ 281 w 368"/>
                <a:gd name="T73" fmla="*/ 399 h 590"/>
                <a:gd name="T74" fmla="*/ 288 w 368"/>
                <a:gd name="T75" fmla="*/ 361 h 590"/>
                <a:gd name="T76" fmla="*/ 312 w 368"/>
                <a:gd name="T77" fmla="*/ 318 h 590"/>
                <a:gd name="T78" fmla="*/ 336 w 368"/>
                <a:gd name="T79" fmla="*/ 287 h 590"/>
                <a:gd name="T80" fmla="*/ 358 w 368"/>
                <a:gd name="T81" fmla="*/ 246 h 590"/>
                <a:gd name="T82" fmla="*/ 367 w 368"/>
                <a:gd name="T83" fmla="*/ 199 h 590"/>
                <a:gd name="T84" fmla="*/ 367 w 368"/>
                <a:gd name="T85" fmla="*/ 165 h 590"/>
                <a:gd name="T86" fmla="*/ 353 w 368"/>
                <a:gd name="T87" fmla="*/ 113 h 590"/>
                <a:gd name="T88" fmla="*/ 326 w 368"/>
                <a:gd name="T89" fmla="*/ 67 h 590"/>
                <a:gd name="T90" fmla="*/ 286 w 368"/>
                <a:gd name="T91" fmla="*/ 32 h 590"/>
                <a:gd name="T92" fmla="*/ 239 w 368"/>
                <a:gd name="T93" fmla="*/ 8 h 590"/>
                <a:gd name="T94" fmla="*/ 184 w 368"/>
                <a:gd name="T95" fmla="*/ 0 h 590"/>
                <a:gd name="T96" fmla="*/ 147 w 368"/>
                <a:gd name="T97" fmla="*/ 4 h 590"/>
                <a:gd name="T98" fmla="*/ 96 w 368"/>
                <a:gd name="T99" fmla="*/ 23 h 590"/>
                <a:gd name="T100" fmla="*/ 54 w 368"/>
                <a:gd name="T101" fmla="*/ 54 h 590"/>
                <a:gd name="T102" fmla="*/ 23 w 368"/>
                <a:gd name="T103" fmla="*/ 96 h 590"/>
                <a:gd name="T104" fmla="*/ 4 w 368"/>
                <a:gd name="T105" fmla="*/ 147 h 590"/>
                <a:gd name="T106" fmla="*/ 0 w 368"/>
                <a:gd name="T107" fmla="*/ 184 h 5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8" h="590">
                  <a:moveTo>
                    <a:pt x="0" y="184"/>
                  </a:moveTo>
                  <a:lnTo>
                    <a:pt x="0" y="184"/>
                  </a:lnTo>
                  <a:lnTo>
                    <a:pt x="1" y="199"/>
                  </a:lnTo>
                  <a:lnTo>
                    <a:pt x="3" y="215"/>
                  </a:lnTo>
                  <a:lnTo>
                    <a:pt x="6" y="230"/>
                  </a:lnTo>
                  <a:lnTo>
                    <a:pt x="10" y="246"/>
                  </a:lnTo>
                  <a:lnTo>
                    <a:pt x="17" y="260"/>
                  </a:lnTo>
                  <a:lnTo>
                    <a:pt x="24" y="274"/>
                  </a:lnTo>
                  <a:lnTo>
                    <a:pt x="32" y="287"/>
                  </a:lnTo>
                  <a:lnTo>
                    <a:pt x="41" y="300"/>
                  </a:lnTo>
                  <a:lnTo>
                    <a:pt x="55" y="318"/>
                  </a:lnTo>
                  <a:lnTo>
                    <a:pt x="66" y="334"/>
                  </a:lnTo>
                  <a:lnTo>
                    <a:pt x="74" y="348"/>
                  </a:lnTo>
                  <a:lnTo>
                    <a:pt x="80" y="361"/>
                  </a:lnTo>
                  <a:lnTo>
                    <a:pt x="84" y="372"/>
                  </a:lnTo>
                  <a:lnTo>
                    <a:pt x="86" y="381"/>
                  </a:lnTo>
                  <a:lnTo>
                    <a:pt x="87" y="399"/>
                  </a:lnTo>
                  <a:lnTo>
                    <a:pt x="89" y="413"/>
                  </a:lnTo>
                  <a:lnTo>
                    <a:pt x="90" y="421"/>
                  </a:lnTo>
                  <a:lnTo>
                    <a:pt x="93" y="428"/>
                  </a:lnTo>
                  <a:lnTo>
                    <a:pt x="92" y="432"/>
                  </a:lnTo>
                  <a:lnTo>
                    <a:pt x="92" y="436"/>
                  </a:lnTo>
                  <a:lnTo>
                    <a:pt x="93" y="443"/>
                  </a:lnTo>
                  <a:lnTo>
                    <a:pt x="96" y="450"/>
                  </a:lnTo>
                  <a:lnTo>
                    <a:pt x="98" y="454"/>
                  </a:lnTo>
                  <a:lnTo>
                    <a:pt x="95" y="460"/>
                  </a:lnTo>
                  <a:lnTo>
                    <a:pt x="94" y="467"/>
                  </a:lnTo>
                  <a:lnTo>
                    <a:pt x="94" y="470"/>
                  </a:lnTo>
                  <a:lnTo>
                    <a:pt x="95" y="475"/>
                  </a:lnTo>
                  <a:lnTo>
                    <a:pt x="97" y="480"/>
                  </a:lnTo>
                  <a:lnTo>
                    <a:pt x="95" y="487"/>
                  </a:lnTo>
                  <a:lnTo>
                    <a:pt x="94" y="494"/>
                  </a:lnTo>
                  <a:lnTo>
                    <a:pt x="94" y="497"/>
                  </a:lnTo>
                  <a:lnTo>
                    <a:pt x="95" y="502"/>
                  </a:lnTo>
                  <a:lnTo>
                    <a:pt x="97" y="507"/>
                  </a:lnTo>
                  <a:lnTo>
                    <a:pt x="95" y="513"/>
                  </a:lnTo>
                  <a:lnTo>
                    <a:pt x="94" y="521"/>
                  </a:lnTo>
                  <a:lnTo>
                    <a:pt x="94" y="524"/>
                  </a:lnTo>
                  <a:lnTo>
                    <a:pt x="95" y="529"/>
                  </a:lnTo>
                  <a:lnTo>
                    <a:pt x="97" y="533"/>
                  </a:lnTo>
                  <a:lnTo>
                    <a:pt x="100" y="537"/>
                  </a:lnTo>
                  <a:lnTo>
                    <a:pt x="103" y="541"/>
                  </a:lnTo>
                  <a:lnTo>
                    <a:pt x="105" y="546"/>
                  </a:lnTo>
                  <a:lnTo>
                    <a:pt x="109" y="549"/>
                  </a:lnTo>
                  <a:lnTo>
                    <a:pt x="149" y="584"/>
                  </a:lnTo>
                  <a:lnTo>
                    <a:pt x="152" y="586"/>
                  </a:lnTo>
                  <a:lnTo>
                    <a:pt x="156" y="588"/>
                  </a:lnTo>
                  <a:lnTo>
                    <a:pt x="161" y="590"/>
                  </a:lnTo>
                  <a:lnTo>
                    <a:pt x="166" y="590"/>
                  </a:lnTo>
                  <a:lnTo>
                    <a:pt x="205" y="590"/>
                  </a:lnTo>
                  <a:lnTo>
                    <a:pt x="210" y="590"/>
                  </a:lnTo>
                  <a:lnTo>
                    <a:pt x="214" y="588"/>
                  </a:lnTo>
                  <a:lnTo>
                    <a:pt x="218" y="586"/>
                  </a:lnTo>
                  <a:lnTo>
                    <a:pt x="222" y="583"/>
                  </a:lnTo>
                  <a:lnTo>
                    <a:pt x="260" y="548"/>
                  </a:lnTo>
                  <a:lnTo>
                    <a:pt x="264" y="543"/>
                  </a:lnTo>
                  <a:lnTo>
                    <a:pt x="267" y="539"/>
                  </a:lnTo>
                  <a:lnTo>
                    <a:pt x="268" y="534"/>
                  </a:lnTo>
                  <a:lnTo>
                    <a:pt x="269" y="529"/>
                  </a:lnTo>
                  <a:lnTo>
                    <a:pt x="269" y="526"/>
                  </a:lnTo>
                  <a:lnTo>
                    <a:pt x="272" y="518"/>
                  </a:lnTo>
                  <a:lnTo>
                    <a:pt x="273" y="513"/>
                  </a:lnTo>
                  <a:lnTo>
                    <a:pt x="274" y="509"/>
                  </a:lnTo>
                  <a:lnTo>
                    <a:pt x="274" y="505"/>
                  </a:lnTo>
                  <a:lnTo>
                    <a:pt x="273" y="501"/>
                  </a:lnTo>
                  <a:lnTo>
                    <a:pt x="271" y="496"/>
                  </a:lnTo>
                  <a:lnTo>
                    <a:pt x="273" y="490"/>
                  </a:lnTo>
                  <a:lnTo>
                    <a:pt x="274" y="482"/>
                  </a:lnTo>
                  <a:lnTo>
                    <a:pt x="274" y="479"/>
                  </a:lnTo>
                  <a:lnTo>
                    <a:pt x="273" y="474"/>
                  </a:lnTo>
                  <a:lnTo>
                    <a:pt x="271" y="469"/>
                  </a:lnTo>
                  <a:lnTo>
                    <a:pt x="273" y="463"/>
                  </a:lnTo>
                  <a:lnTo>
                    <a:pt x="274" y="456"/>
                  </a:lnTo>
                  <a:lnTo>
                    <a:pt x="274" y="453"/>
                  </a:lnTo>
                  <a:lnTo>
                    <a:pt x="273" y="449"/>
                  </a:lnTo>
                  <a:lnTo>
                    <a:pt x="273" y="448"/>
                  </a:lnTo>
                  <a:lnTo>
                    <a:pt x="275" y="442"/>
                  </a:lnTo>
                  <a:lnTo>
                    <a:pt x="276" y="436"/>
                  </a:lnTo>
                  <a:lnTo>
                    <a:pt x="276" y="432"/>
                  </a:lnTo>
                  <a:lnTo>
                    <a:pt x="275" y="428"/>
                  </a:lnTo>
                  <a:lnTo>
                    <a:pt x="278" y="421"/>
                  </a:lnTo>
                  <a:lnTo>
                    <a:pt x="279" y="413"/>
                  </a:lnTo>
                  <a:lnTo>
                    <a:pt x="281" y="399"/>
                  </a:lnTo>
                  <a:lnTo>
                    <a:pt x="282" y="381"/>
                  </a:lnTo>
                  <a:lnTo>
                    <a:pt x="284" y="372"/>
                  </a:lnTo>
                  <a:lnTo>
                    <a:pt x="288" y="361"/>
                  </a:lnTo>
                  <a:lnTo>
                    <a:pt x="294" y="348"/>
                  </a:lnTo>
                  <a:lnTo>
                    <a:pt x="302" y="334"/>
                  </a:lnTo>
                  <a:lnTo>
                    <a:pt x="312" y="318"/>
                  </a:lnTo>
                  <a:lnTo>
                    <a:pt x="327" y="300"/>
                  </a:lnTo>
                  <a:lnTo>
                    <a:pt x="336" y="287"/>
                  </a:lnTo>
                  <a:lnTo>
                    <a:pt x="344" y="274"/>
                  </a:lnTo>
                  <a:lnTo>
                    <a:pt x="351" y="260"/>
                  </a:lnTo>
                  <a:lnTo>
                    <a:pt x="358" y="246"/>
                  </a:lnTo>
                  <a:lnTo>
                    <a:pt x="362" y="230"/>
                  </a:lnTo>
                  <a:lnTo>
                    <a:pt x="365" y="215"/>
                  </a:lnTo>
                  <a:lnTo>
                    <a:pt x="367" y="199"/>
                  </a:lnTo>
                  <a:lnTo>
                    <a:pt x="368" y="184"/>
                  </a:lnTo>
                  <a:lnTo>
                    <a:pt x="367" y="165"/>
                  </a:lnTo>
                  <a:lnTo>
                    <a:pt x="364" y="147"/>
                  </a:lnTo>
                  <a:lnTo>
                    <a:pt x="360" y="129"/>
                  </a:lnTo>
                  <a:lnTo>
                    <a:pt x="353" y="113"/>
                  </a:lnTo>
                  <a:lnTo>
                    <a:pt x="345" y="96"/>
                  </a:lnTo>
                  <a:lnTo>
                    <a:pt x="337" y="82"/>
                  </a:lnTo>
                  <a:lnTo>
                    <a:pt x="326" y="67"/>
                  </a:lnTo>
                  <a:lnTo>
                    <a:pt x="314" y="54"/>
                  </a:lnTo>
                  <a:lnTo>
                    <a:pt x="301" y="42"/>
                  </a:lnTo>
                  <a:lnTo>
                    <a:pt x="286" y="32"/>
                  </a:lnTo>
                  <a:lnTo>
                    <a:pt x="272" y="23"/>
                  </a:lnTo>
                  <a:lnTo>
                    <a:pt x="255" y="15"/>
                  </a:lnTo>
                  <a:lnTo>
                    <a:pt x="239" y="8"/>
                  </a:lnTo>
                  <a:lnTo>
                    <a:pt x="221" y="4"/>
                  </a:lnTo>
                  <a:lnTo>
                    <a:pt x="203" y="1"/>
                  </a:lnTo>
                  <a:lnTo>
                    <a:pt x="184" y="0"/>
                  </a:lnTo>
                  <a:lnTo>
                    <a:pt x="165" y="1"/>
                  </a:lnTo>
                  <a:lnTo>
                    <a:pt x="147" y="4"/>
                  </a:lnTo>
                  <a:lnTo>
                    <a:pt x="129" y="8"/>
                  </a:lnTo>
                  <a:lnTo>
                    <a:pt x="113" y="15"/>
                  </a:lnTo>
                  <a:lnTo>
                    <a:pt x="96" y="23"/>
                  </a:lnTo>
                  <a:lnTo>
                    <a:pt x="82" y="32"/>
                  </a:lnTo>
                  <a:lnTo>
                    <a:pt x="67" y="42"/>
                  </a:lnTo>
                  <a:lnTo>
                    <a:pt x="54" y="54"/>
                  </a:lnTo>
                  <a:lnTo>
                    <a:pt x="42" y="67"/>
                  </a:lnTo>
                  <a:lnTo>
                    <a:pt x="31" y="82"/>
                  </a:lnTo>
                  <a:lnTo>
                    <a:pt x="23" y="96"/>
                  </a:lnTo>
                  <a:lnTo>
                    <a:pt x="15" y="113"/>
                  </a:lnTo>
                  <a:lnTo>
                    <a:pt x="8" y="129"/>
                  </a:lnTo>
                  <a:lnTo>
                    <a:pt x="4" y="147"/>
                  </a:lnTo>
                  <a:lnTo>
                    <a:pt x="1" y="165"/>
                  </a:lnTo>
                  <a:lnTo>
                    <a:pt x="0" y="184"/>
                  </a:lnTo>
                  <a:close/>
                </a:path>
              </a:pathLst>
            </a:custGeom>
            <a:solidFill>
              <a:srgbClr val="8DD4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45" name="Freeform 69"/>
            <p:cNvSpPr>
              <a:spLocks/>
            </p:cNvSpPr>
            <p:nvPr/>
          </p:nvSpPr>
          <p:spPr bwMode="auto">
            <a:xfrm>
              <a:off x="1226" y="2179"/>
              <a:ext cx="344" cy="566"/>
            </a:xfrm>
            <a:custGeom>
              <a:avLst/>
              <a:gdLst>
                <a:gd name="T0" fmla="*/ 2 w 344"/>
                <a:gd name="T1" fmla="*/ 186 h 566"/>
                <a:gd name="T2" fmla="*/ 11 w 344"/>
                <a:gd name="T3" fmla="*/ 230 h 566"/>
                <a:gd name="T4" fmla="*/ 30 w 344"/>
                <a:gd name="T5" fmla="*/ 268 h 566"/>
                <a:gd name="T6" fmla="*/ 54 w 344"/>
                <a:gd name="T7" fmla="*/ 299 h 566"/>
                <a:gd name="T8" fmla="*/ 80 w 344"/>
                <a:gd name="T9" fmla="*/ 345 h 566"/>
                <a:gd name="T10" fmla="*/ 87 w 344"/>
                <a:gd name="T11" fmla="*/ 386 h 566"/>
                <a:gd name="T12" fmla="*/ 89 w 344"/>
                <a:gd name="T13" fmla="*/ 401 h 566"/>
                <a:gd name="T14" fmla="*/ 96 w 344"/>
                <a:gd name="T15" fmla="*/ 416 h 566"/>
                <a:gd name="T16" fmla="*/ 92 w 344"/>
                <a:gd name="T17" fmla="*/ 419 h 566"/>
                <a:gd name="T18" fmla="*/ 92 w 344"/>
                <a:gd name="T19" fmla="*/ 428 h 566"/>
                <a:gd name="T20" fmla="*/ 100 w 344"/>
                <a:gd name="T21" fmla="*/ 440 h 566"/>
                <a:gd name="T22" fmla="*/ 100 w 344"/>
                <a:gd name="T23" fmla="*/ 444 h 566"/>
                <a:gd name="T24" fmla="*/ 95 w 344"/>
                <a:gd name="T25" fmla="*/ 455 h 566"/>
                <a:gd name="T26" fmla="*/ 97 w 344"/>
                <a:gd name="T27" fmla="*/ 462 h 566"/>
                <a:gd name="T28" fmla="*/ 100 w 344"/>
                <a:gd name="T29" fmla="*/ 469 h 566"/>
                <a:gd name="T30" fmla="*/ 96 w 344"/>
                <a:gd name="T31" fmla="*/ 479 h 566"/>
                <a:gd name="T32" fmla="*/ 95 w 344"/>
                <a:gd name="T33" fmla="*/ 484 h 566"/>
                <a:gd name="T34" fmla="*/ 100 w 344"/>
                <a:gd name="T35" fmla="*/ 493 h 566"/>
                <a:gd name="T36" fmla="*/ 97 w 344"/>
                <a:gd name="T37" fmla="*/ 503 h 566"/>
                <a:gd name="T38" fmla="*/ 95 w 344"/>
                <a:gd name="T39" fmla="*/ 511 h 566"/>
                <a:gd name="T40" fmla="*/ 97 w 344"/>
                <a:gd name="T41" fmla="*/ 517 h 566"/>
                <a:gd name="T42" fmla="*/ 103 w 344"/>
                <a:gd name="T43" fmla="*/ 525 h 566"/>
                <a:gd name="T44" fmla="*/ 145 w 344"/>
                <a:gd name="T45" fmla="*/ 562 h 566"/>
                <a:gd name="T46" fmla="*/ 193 w 344"/>
                <a:gd name="T47" fmla="*/ 566 h 566"/>
                <a:gd name="T48" fmla="*/ 202 w 344"/>
                <a:gd name="T49" fmla="*/ 561 h 566"/>
                <a:gd name="T50" fmla="*/ 243 w 344"/>
                <a:gd name="T51" fmla="*/ 522 h 566"/>
                <a:gd name="T52" fmla="*/ 244 w 344"/>
                <a:gd name="T53" fmla="*/ 509 h 566"/>
                <a:gd name="T54" fmla="*/ 248 w 344"/>
                <a:gd name="T55" fmla="*/ 500 h 566"/>
                <a:gd name="T56" fmla="*/ 250 w 344"/>
                <a:gd name="T57" fmla="*/ 495 h 566"/>
                <a:gd name="T58" fmla="*/ 244 w 344"/>
                <a:gd name="T59" fmla="*/ 485 h 566"/>
                <a:gd name="T60" fmla="*/ 247 w 344"/>
                <a:gd name="T61" fmla="*/ 477 h 566"/>
                <a:gd name="T62" fmla="*/ 250 w 344"/>
                <a:gd name="T63" fmla="*/ 468 h 566"/>
                <a:gd name="T64" fmla="*/ 244 w 344"/>
                <a:gd name="T65" fmla="*/ 458 h 566"/>
                <a:gd name="T66" fmla="*/ 244 w 344"/>
                <a:gd name="T67" fmla="*/ 456 h 566"/>
                <a:gd name="T68" fmla="*/ 250 w 344"/>
                <a:gd name="T69" fmla="*/ 444 h 566"/>
                <a:gd name="T70" fmla="*/ 248 w 344"/>
                <a:gd name="T71" fmla="*/ 438 h 566"/>
                <a:gd name="T72" fmla="*/ 250 w 344"/>
                <a:gd name="T73" fmla="*/ 431 h 566"/>
                <a:gd name="T74" fmla="*/ 252 w 344"/>
                <a:gd name="T75" fmla="*/ 427 h 566"/>
                <a:gd name="T76" fmla="*/ 252 w 344"/>
                <a:gd name="T77" fmla="*/ 420 h 566"/>
                <a:gd name="T78" fmla="*/ 248 w 344"/>
                <a:gd name="T79" fmla="*/ 416 h 566"/>
                <a:gd name="T80" fmla="*/ 255 w 344"/>
                <a:gd name="T81" fmla="*/ 401 h 566"/>
                <a:gd name="T82" fmla="*/ 257 w 344"/>
                <a:gd name="T83" fmla="*/ 386 h 566"/>
                <a:gd name="T84" fmla="*/ 264 w 344"/>
                <a:gd name="T85" fmla="*/ 345 h 566"/>
                <a:gd name="T86" fmla="*/ 290 w 344"/>
                <a:gd name="T87" fmla="*/ 299 h 566"/>
                <a:gd name="T88" fmla="*/ 314 w 344"/>
                <a:gd name="T89" fmla="*/ 268 h 566"/>
                <a:gd name="T90" fmla="*/ 333 w 344"/>
                <a:gd name="T91" fmla="*/ 230 h 566"/>
                <a:gd name="T92" fmla="*/ 343 w 344"/>
                <a:gd name="T93" fmla="*/ 186 h 566"/>
                <a:gd name="T94" fmla="*/ 343 w 344"/>
                <a:gd name="T95" fmla="*/ 154 h 566"/>
                <a:gd name="T96" fmla="*/ 330 w 344"/>
                <a:gd name="T97" fmla="*/ 106 h 566"/>
                <a:gd name="T98" fmla="*/ 304 w 344"/>
                <a:gd name="T99" fmla="*/ 63 h 566"/>
                <a:gd name="T100" fmla="*/ 268 w 344"/>
                <a:gd name="T101" fmla="*/ 30 h 566"/>
                <a:gd name="T102" fmla="*/ 223 w 344"/>
                <a:gd name="T103" fmla="*/ 9 h 566"/>
                <a:gd name="T104" fmla="*/ 172 w 344"/>
                <a:gd name="T105" fmla="*/ 0 h 566"/>
                <a:gd name="T106" fmla="*/ 138 w 344"/>
                <a:gd name="T107" fmla="*/ 5 h 566"/>
                <a:gd name="T108" fmla="*/ 90 w 344"/>
                <a:gd name="T109" fmla="*/ 21 h 566"/>
                <a:gd name="T110" fmla="*/ 51 w 344"/>
                <a:gd name="T111" fmla="*/ 51 h 566"/>
                <a:gd name="T112" fmla="*/ 21 w 344"/>
                <a:gd name="T113" fmla="*/ 90 h 566"/>
                <a:gd name="T114" fmla="*/ 4 w 344"/>
                <a:gd name="T115" fmla="*/ 138 h 566"/>
                <a:gd name="T116" fmla="*/ 0 w 344"/>
                <a:gd name="T117" fmla="*/ 172 h 5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44" h="566">
                  <a:moveTo>
                    <a:pt x="0" y="172"/>
                  </a:moveTo>
                  <a:lnTo>
                    <a:pt x="0" y="172"/>
                  </a:lnTo>
                  <a:lnTo>
                    <a:pt x="2" y="186"/>
                  </a:lnTo>
                  <a:lnTo>
                    <a:pt x="3" y="201"/>
                  </a:lnTo>
                  <a:lnTo>
                    <a:pt x="6" y="215"/>
                  </a:lnTo>
                  <a:lnTo>
                    <a:pt x="11" y="230"/>
                  </a:lnTo>
                  <a:lnTo>
                    <a:pt x="16" y="243"/>
                  </a:lnTo>
                  <a:lnTo>
                    <a:pt x="22" y="256"/>
                  </a:lnTo>
                  <a:lnTo>
                    <a:pt x="30" y="268"/>
                  </a:lnTo>
                  <a:lnTo>
                    <a:pt x="39" y="280"/>
                  </a:lnTo>
                  <a:lnTo>
                    <a:pt x="54" y="299"/>
                  </a:lnTo>
                  <a:lnTo>
                    <a:pt x="66" y="317"/>
                  </a:lnTo>
                  <a:lnTo>
                    <a:pt x="74" y="332"/>
                  </a:lnTo>
                  <a:lnTo>
                    <a:pt x="80" y="345"/>
                  </a:lnTo>
                  <a:lnTo>
                    <a:pt x="83" y="357"/>
                  </a:lnTo>
                  <a:lnTo>
                    <a:pt x="85" y="368"/>
                  </a:lnTo>
                  <a:lnTo>
                    <a:pt x="87" y="386"/>
                  </a:lnTo>
                  <a:lnTo>
                    <a:pt x="88" y="393"/>
                  </a:lnTo>
                  <a:lnTo>
                    <a:pt x="89" y="401"/>
                  </a:lnTo>
                  <a:lnTo>
                    <a:pt x="91" y="409"/>
                  </a:lnTo>
                  <a:lnTo>
                    <a:pt x="96" y="416"/>
                  </a:lnTo>
                  <a:lnTo>
                    <a:pt x="93" y="417"/>
                  </a:lnTo>
                  <a:lnTo>
                    <a:pt x="92" y="419"/>
                  </a:lnTo>
                  <a:lnTo>
                    <a:pt x="92" y="424"/>
                  </a:lnTo>
                  <a:lnTo>
                    <a:pt x="92" y="428"/>
                  </a:lnTo>
                  <a:lnTo>
                    <a:pt x="95" y="431"/>
                  </a:lnTo>
                  <a:lnTo>
                    <a:pt x="100" y="440"/>
                  </a:lnTo>
                  <a:lnTo>
                    <a:pt x="100" y="444"/>
                  </a:lnTo>
                  <a:lnTo>
                    <a:pt x="97" y="449"/>
                  </a:lnTo>
                  <a:lnTo>
                    <a:pt x="96" y="452"/>
                  </a:lnTo>
                  <a:lnTo>
                    <a:pt x="95" y="455"/>
                  </a:lnTo>
                  <a:lnTo>
                    <a:pt x="95" y="457"/>
                  </a:lnTo>
                  <a:lnTo>
                    <a:pt x="97" y="462"/>
                  </a:lnTo>
                  <a:lnTo>
                    <a:pt x="100" y="467"/>
                  </a:lnTo>
                  <a:lnTo>
                    <a:pt x="100" y="469"/>
                  </a:lnTo>
                  <a:lnTo>
                    <a:pt x="97" y="476"/>
                  </a:lnTo>
                  <a:lnTo>
                    <a:pt x="96" y="479"/>
                  </a:lnTo>
                  <a:lnTo>
                    <a:pt x="95" y="482"/>
                  </a:lnTo>
                  <a:lnTo>
                    <a:pt x="95" y="484"/>
                  </a:lnTo>
                  <a:lnTo>
                    <a:pt x="97" y="489"/>
                  </a:lnTo>
                  <a:lnTo>
                    <a:pt x="100" y="493"/>
                  </a:lnTo>
                  <a:lnTo>
                    <a:pt x="100" y="496"/>
                  </a:lnTo>
                  <a:lnTo>
                    <a:pt x="97" y="503"/>
                  </a:lnTo>
                  <a:lnTo>
                    <a:pt x="96" y="506"/>
                  </a:lnTo>
                  <a:lnTo>
                    <a:pt x="95" y="509"/>
                  </a:lnTo>
                  <a:lnTo>
                    <a:pt x="95" y="511"/>
                  </a:lnTo>
                  <a:lnTo>
                    <a:pt x="96" y="514"/>
                  </a:lnTo>
                  <a:lnTo>
                    <a:pt x="97" y="517"/>
                  </a:lnTo>
                  <a:lnTo>
                    <a:pt x="101" y="522"/>
                  </a:lnTo>
                  <a:lnTo>
                    <a:pt x="103" y="525"/>
                  </a:lnTo>
                  <a:lnTo>
                    <a:pt x="105" y="527"/>
                  </a:lnTo>
                  <a:lnTo>
                    <a:pt x="145" y="562"/>
                  </a:lnTo>
                  <a:lnTo>
                    <a:pt x="149" y="565"/>
                  </a:lnTo>
                  <a:lnTo>
                    <a:pt x="154" y="566"/>
                  </a:lnTo>
                  <a:lnTo>
                    <a:pt x="193" y="566"/>
                  </a:lnTo>
                  <a:lnTo>
                    <a:pt x="198" y="565"/>
                  </a:lnTo>
                  <a:lnTo>
                    <a:pt x="202" y="561"/>
                  </a:lnTo>
                  <a:lnTo>
                    <a:pt x="239" y="527"/>
                  </a:lnTo>
                  <a:lnTo>
                    <a:pt x="243" y="522"/>
                  </a:lnTo>
                  <a:lnTo>
                    <a:pt x="244" y="517"/>
                  </a:lnTo>
                  <a:lnTo>
                    <a:pt x="244" y="509"/>
                  </a:lnTo>
                  <a:lnTo>
                    <a:pt x="247" y="504"/>
                  </a:lnTo>
                  <a:lnTo>
                    <a:pt x="248" y="500"/>
                  </a:lnTo>
                  <a:lnTo>
                    <a:pt x="250" y="497"/>
                  </a:lnTo>
                  <a:lnTo>
                    <a:pt x="250" y="495"/>
                  </a:lnTo>
                  <a:lnTo>
                    <a:pt x="247" y="490"/>
                  </a:lnTo>
                  <a:lnTo>
                    <a:pt x="244" y="485"/>
                  </a:lnTo>
                  <a:lnTo>
                    <a:pt x="244" y="482"/>
                  </a:lnTo>
                  <a:lnTo>
                    <a:pt x="247" y="477"/>
                  </a:lnTo>
                  <a:lnTo>
                    <a:pt x="248" y="474"/>
                  </a:lnTo>
                  <a:lnTo>
                    <a:pt x="250" y="470"/>
                  </a:lnTo>
                  <a:lnTo>
                    <a:pt x="250" y="468"/>
                  </a:lnTo>
                  <a:lnTo>
                    <a:pt x="247" y="463"/>
                  </a:lnTo>
                  <a:lnTo>
                    <a:pt x="244" y="458"/>
                  </a:lnTo>
                  <a:lnTo>
                    <a:pt x="244" y="456"/>
                  </a:lnTo>
                  <a:lnTo>
                    <a:pt x="247" y="450"/>
                  </a:lnTo>
                  <a:lnTo>
                    <a:pt x="248" y="447"/>
                  </a:lnTo>
                  <a:lnTo>
                    <a:pt x="250" y="444"/>
                  </a:lnTo>
                  <a:lnTo>
                    <a:pt x="250" y="442"/>
                  </a:lnTo>
                  <a:lnTo>
                    <a:pt x="248" y="438"/>
                  </a:lnTo>
                  <a:lnTo>
                    <a:pt x="247" y="435"/>
                  </a:lnTo>
                  <a:lnTo>
                    <a:pt x="250" y="431"/>
                  </a:lnTo>
                  <a:lnTo>
                    <a:pt x="252" y="427"/>
                  </a:lnTo>
                  <a:lnTo>
                    <a:pt x="252" y="424"/>
                  </a:lnTo>
                  <a:lnTo>
                    <a:pt x="252" y="420"/>
                  </a:lnTo>
                  <a:lnTo>
                    <a:pt x="251" y="418"/>
                  </a:lnTo>
                  <a:lnTo>
                    <a:pt x="248" y="416"/>
                  </a:lnTo>
                  <a:lnTo>
                    <a:pt x="253" y="409"/>
                  </a:lnTo>
                  <a:lnTo>
                    <a:pt x="255" y="401"/>
                  </a:lnTo>
                  <a:lnTo>
                    <a:pt x="256" y="393"/>
                  </a:lnTo>
                  <a:lnTo>
                    <a:pt x="257" y="386"/>
                  </a:lnTo>
                  <a:lnTo>
                    <a:pt x="259" y="368"/>
                  </a:lnTo>
                  <a:lnTo>
                    <a:pt x="261" y="357"/>
                  </a:lnTo>
                  <a:lnTo>
                    <a:pt x="264" y="345"/>
                  </a:lnTo>
                  <a:lnTo>
                    <a:pt x="270" y="332"/>
                  </a:lnTo>
                  <a:lnTo>
                    <a:pt x="278" y="317"/>
                  </a:lnTo>
                  <a:lnTo>
                    <a:pt x="290" y="299"/>
                  </a:lnTo>
                  <a:lnTo>
                    <a:pt x="305" y="280"/>
                  </a:lnTo>
                  <a:lnTo>
                    <a:pt x="314" y="268"/>
                  </a:lnTo>
                  <a:lnTo>
                    <a:pt x="322" y="256"/>
                  </a:lnTo>
                  <a:lnTo>
                    <a:pt x="328" y="243"/>
                  </a:lnTo>
                  <a:lnTo>
                    <a:pt x="333" y="230"/>
                  </a:lnTo>
                  <a:lnTo>
                    <a:pt x="338" y="215"/>
                  </a:lnTo>
                  <a:lnTo>
                    <a:pt x="341" y="201"/>
                  </a:lnTo>
                  <a:lnTo>
                    <a:pt x="343" y="186"/>
                  </a:lnTo>
                  <a:lnTo>
                    <a:pt x="344" y="172"/>
                  </a:lnTo>
                  <a:lnTo>
                    <a:pt x="343" y="154"/>
                  </a:lnTo>
                  <a:lnTo>
                    <a:pt x="340" y="138"/>
                  </a:lnTo>
                  <a:lnTo>
                    <a:pt x="336" y="121"/>
                  </a:lnTo>
                  <a:lnTo>
                    <a:pt x="330" y="106"/>
                  </a:lnTo>
                  <a:lnTo>
                    <a:pt x="323" y="90"/>
                  </a:lnTo>
                  <a:lnTo>
                    <a:pt x="315" y="76"/>
                  </a:lnTo>
                  <a:lnTo>
                    <a:pt x="304" y="63"/>
                  </a:lnTo>
                  <a:lnTo>
                    <a:pt x="293" y="51"/>
                  </a:lnTo>
                  <a:lnTo>
                    <a:pt x="282" y="40"/>
                  </a:lnTo>
                  <a:lnTo>
                    <a:pt x="268" y="30"/>
                  </a:lnTo>
                  <a:lnTo>
                    <a:pt x="254" y="21"/>
                  </a:lnTo>
                  <a:lnTo>
                    <a:pt x="239" y="14"/>
                  </a:lnTo>
                  <a:lnTo>
                    <a:pt x="223" y="9"/>
                  </a:lnTo>
                  <a:lnTo>
                    <a:pt x="206" y="5"/>
                  </a:lnTo>
                  <a:lnTo>
                    <a:pt x="190" y="1"/>
                  </a:lnTo>
                  <a:lnTo>
                    <a:pt x="172" y="0"/>
                  </a:lnTo>
                  <a:lnTo>
                    <a:pt x="154" y="1"/>
                  </a:lnTo>
                  <a:lnTo>
                    <a:pt x="138" y="5"/>
                  </a:lnTo>
                  <a:lnTo>
                    <a:pt x="121" y="9"/>
                  </a:lnTo>
                  <a:lnTo>
                    <a:pt x="105" y="14"/>
                  </a:lnTo>
                  <a:lnTo>
                    <a:pt x="90" y="21"/>
                  </a:lnTo>
                  <a:lnTo>
                    <a:pt x="76" y="30"/>
                  </a:lnTo>
                  <a:lnTo>
                    <a:pt x="62" y="40"/>
                  </a:lnTo>
                  <a:lnTo>
                    <a:pt x="51" y="51"/>
                  </a:lnTo>
                  <a:lnTo>
                    <a:pt x="40" y="63"/>
                  </a:lnTo>
                  <a:lnTo>
                    <a:pt x="29" y="76"/>
                  </a:lnTo>
                  <a:lnTo>
                    <a:pt x="21" y="90"/>
                  </a:lnTo>
                  <a:lnTo>
                    <a:pt x="14" y="106"/>
                  </a:lnTo>
                  <a:lnTo>
                    <a:pt x="8" y="121"/>
                  </a:lnTo>
                  <a:lnTo>
                    <a:pt x="4" y="138"/>
                  </a:lnTo>
                  <a:lnTo>
                    <a:pt x="2" y="154"/>
                  </a:lnTo>
                  <a:lnTo>
                    <a:pt x="0" y="1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46" name="Freeform 70"/>
            <p:cNvSpPr>
              <a:spLocks/>
            </p:cNvSpPr>
            <p:nvPr/>
          </p:nvSpPr>
          <p:spPr bwMode="auto">
            <a:xfrm>
              <a:off x="1237" y="2190"/>
              <a:ext cx="322" cy="409"/>
            </a:xfrm>
            <a:custGeom>
              <a:avLst/>
              <a:gdLst>
                <a:gd name="T0" fmla="*/ 218 w 322"/>
                <a:gd name="T1" fmla="*/ 409 h 409"/>
                <a:gd name="T2" fmla="*/ 228 w 322"/>
                <a:gd name="T3" fmla="*/ 401 h 409"/>
                <a:gd name="T4" fmla="*/ 233 w 322"/>
                <a:gd name="T5" fmla="*/ 390 h 409"/>
                <a:gd name="T6" fmla="*/ 236 w 322"/>
                <a:gd name="T7" fmla="*/ 362 h 409"/>
                <a:gd name="T8" fmla="*/ 240 w 322"/>
                <a:gd name="T9" fmla="*/ 345 h 409"/>
                <a:gd name="T10" fmla="*/ 247 w 322"/>
                <a:gd name="T11" fmla="*/ 322 h 409"/>
                <a:gd name="T12" fmla="*/ 262 w 322"/>
                <a:gd name="T13" fmla="*/ 295 h 409"/>
                <a:gd name="T14" fmla="*/ 286 w 322"/>
                <a:gd name="T15" fmla="*/ 262 h 409"/>
                <a:gd name="T16" fmla="*/ 294 w 322"/>
                <a:gd name="T17" fmla="*/ 252 h 409"/>
                <a:gd name="T18" fmla="*/ 308 w 322"/>
                <a:gd name="T19" fmla="*/ 228 h 409"/>
                <a:gd name="T20" fmla="*/ 317 w 322"/>
                <a:gd name="T21" fmla="*/ 202 h 409"/>
                <a:gd name="T22" fmla="*/ 321 w 322"/>
                <a:gd name="T23" fmla="*/ 175 h 409"/>
                <a:gd name="T24" fmla="*/ 322 w 322"/>
                <a:gd name="T25" fmla="*/ 161 h 409"/>
                <a:gd name="T26" fmla="*/ 319 w 322"/>
                <a:gd name="T27" fmla="*/ 129 h 409"/>
                <a:gd name="T28" fmla="*/ 310 w 322"/>
                <a:gd name="T29" fmla="*/ 98 h 409"/>
                <a:gd name="T30" fmla="*/ 294 w 322"/>
                <a:gd name="T31" fmla="*/ 71 h 409"/>
                <a:gd name="T32" fmla="*/ 275 w 322"/>
                <a:gd name="T33" fmla="*/ 47 h 409"/>
                <a:gd name="T34" fmla="*/ 251 w 322"/>
                <a:gd name="T35" fmla="*/ 28 h 409"/>
                <a:gd name="T36" fmla="*/ 224 w 322"/>
                <a:gd name="T37" fmla="*/ 12 h 409"/>
                <a:gd name="T38" fmla="*/ 193 w 322"/>
                <a:gd name="T39" fmla="*/ 3 h 409"/>
                <a:gd name="T40" fmla="*/ 161 w 322"/>
                <a:gd name="T41" fmla="*/ 0 h 409"/>
                <a:gd name="T42" fmla="*/ 144 w 322"/>
                <a:gd name="T43" fmla="*/ 1 h 409"/>
                <a:gd name="T44" fmla="*/ 113 w 322"/>
                <a:gd name="T45" fmla="*/ 7 h 409"/>
                <a:gd name="T46" fmla="*/ 85 w 322"/>
                <a:gd name="T47" fmla="*/ 19 h 409"/>
                <a:gd name="T48" fmla="*/ 59 w 322"/>
                <a:gd name="T49" fmla="*/ 37 h 409"/>
                <a:gd name="T50" fmla="*/ 37 w 322"/>
                <a:gd name="T51" fmla="*/ 59 h 409"/>
                <a:gd name="T52" fmla="*/ 19 w 322"/>
                <a:gd name="T53" fmla="*/ 85 h 409"/>
                <a:gd name="T54" fmla="*/ 7 w 322"/>
                <a:gd name="T55" fmla="*/ 113 h 409"/>
                <a:gd name="T56" fmla="*/ 1 w 322"/>
                <a:gd name="T57" fmla="*/ 144 h 409"/>
                <a:gd name="T58" fmla="*/ 0 w 322"/>
                <a:gd name="T59" fmla="*/ 161 h 409"/>
                <a:gd name="T60" fmla="*/ 2 w 322"/>
                <a:gd name="T61" fmla="*/ 189 h 409"/>
                <a:gd name="T62" fmla="*/ 9 w 322"/>
                <a:gd name="T63" fmla="*/ 216 h 409"/>
                <a:gd name="T64" fmla="*/ 20 w 322"/>
                <a:gd name="T65" fmla="*/ 240 h 409"/>
                <a:gd name="T66" fmla="*/ 36 w 322"/>
                <a:gd name="T67" fmla="*/ 262 h 409"/>
                <a:gd name="T68" fmla="*/ 49 w 322"/>
                <a:gd name="T69" fmla="*/ 280 h 409"/>
                <a:gd name="T70" fmla="*/ 69 w 322"/>
                <a:gd name="T71" fmla="*/ 310 h 409"/>
                <a:gd name="T72" fmla="*/ 79 w 322"/>
                <a:gd name="T73" fmla="*/ 334 h 409"/>
                <a:gd name="T74" fmla="*/ 85 w 322"/>
                <a:gd name="T75" fmla="*/ 354 h 409"/>
                <a:gd name="T76" fmla="*/ 87 w 322"/>
                <a:gd name="T77" fmla="*/ 378 h 409"/>
                <a:gd name="T78" fmla="*/ 91 w 322"/>
                <a:gd name="T79" fmla="*/ 395 h 409"/>
                <a:gd name="T80" fmla="*/ 98 w 322"/>
                <a:gd name="T81" fmla="*/ 405 h 409"/>
                <a:gd name="T82" fmla="*/ 218 w 322"/>
                <a:gd name="T83" fmla="*/ 409 h 4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22" h="409">
                  <a:moveTo>
                    <a:pt x="218" y="409"/>
                  </a:moveTo>
                  <a:lnTo>
                    <a:pt x="218" y="409"/>
                  </a:lnTo>
                  <a:lnTo>
                    <a:pt x="224" y="405"/>
                  </a:lnTo>
                  <a:lnTo>
                    <a:pt x="228" y="401"/>
                  </a:lnTo>
                  <a:lnTo>
                    <a:pt x="231" y="395"/>
                  </a:lnTo>
                  <a:lnTo>
                    <a:pt x="233" y="390"/>
                  </a:lnTo>
                  <a:lnTo>
                    <a:pt x="235" y="378"/>
                  </a:lnTo>
                  <a:lnTo>
                    <a:pt x="236" y="362"/>
                  </a:lnTo>
                  <a:lnTo>
                    <a:pt x="237" y="354"/>
                  </a:lnTo>
                  <a:lnTo>
                    <a:pt x="240" y="345"/>
                  </a:lnTo>
                  <a:lnTo>
                    <a:pt x="243" y="334"/>
                  </a:lnTo>
                  <a:lnTo>
                    <a:pt x="247" y="322"/>
                  </a:lnTo>
                  <a:lnTo>
                    <a:pt x="253" y="310"/>
                  </a:lnTo>
                  <a:lnTo>
                    <a:pt x="262" y="295"/>
                  </a:lnTo>
                  <a:lnTo>
                    <a:pt x="273" y="280"/>
                  </a:lnTo>
                  <a:lnTo>
                    <a:pt x="286" y="262"/>
                  </a:lnTo>
                  <a:lnTo>
                    <a:pt x="294" y="252"/>
                  </a:lnTo>
                  <a:lnTo>
                    <a:pt x="302" y="240"/>
                  </a:lnTo>
                  <a:lnTo>
                    <a:pt x="308" y="228"/>
                  </a:lnTo>
                  <a:lnTo>
                    <a:pt x="313" y="216"/>
                  </a:lnTo>
                  <a:lnTo>
                    <a:pt x="317" y="202"/>
                  </a:lnTo>
                  <a:lnTo>
                    <a:pt x="320" y="189"/>
                  </a:lnTo>
                  <a:lnTo>
                    <a:pt x="321" y="175"/>
                  </a:lnTo>
                  <a:lnTo>
                    <a:pt x="322" y="161"/>
                  </a:lnTo>
                  <a:lnTo>
                    <a:pt x="321" y="144"/>
                  </a:lnTo>
                  <a:lnTo>
                    <a:pt x="319" y="129"/>
                  </a:lnTo>
                  <a:lnTo>
                    <a:pt x="315" y="113"/>
                  </a:lnTo>
                  <a:lnTo>
                    <a:pt x="310" y="98"/>
                  </a:lnTo>
                  <a:lnTo>
                    <a:pt x="303" y="85"/>
                  </a:lnTo>
                  <a:lnTo>
                    <a:pt x="294" y="71"/>
                  </a:lnTo>
                  <a:lnTo>
                    <a:pt x="285" y="59"/>
                  </a:lnTo>
                  <a:lnTo>
                    <a:pt x="275" y="47"/>
                  </a:lnTo>
                  <a:lnTo>
                    <a:pt x="263" y="37"/>
                  </a:lnTo>
                  <a:lnTo>
                    <a:pt x="251" y="28"/>
                  </a:lnTo>
                  <a:lnTo>
                    <a:pt x="237" y="19"/>
                  </a:lnTo>
                  <a:lnTo>
                    <a:pt x="224" y="12"/>
                  </a:lnTo>
                  <a:lnTo>
                    <a:pt x="209" y="7"/>
                  </a:lnTo>
                  <a:lnTo>
                    <a:pt x="193" y="3"/>
                  </a:lnTo>
                  <a:lnTo>
                    <a:pt x="178" y="1"/>
                  </a:lnTo>
                  <a:lnTo>
                    <a:pt x="161" y="0"/>
                  </a:lnTo>
                  <a:lnTo>
                    <a:pt x="144" y="1"/>
                  </a:lnTo>
                  <a:lnTo>
                    <a:pt x="129" y="3"/>
                  </a:lnTo>
                  <a:lnTo>
                    <a:pt x="113" y="7"/>
                  </a:lnTo>
                  <a:lnTo>
                    <a:pt x="98" y="12"/>
                  </a:lnTo>
                  <a:lnTo>
                    <a:pt x="85" y="19"/>
                  </a:lnTo>
                  <a:lnTo>
                    <a:pt x="71" y="28"/>
                  </a:lnTo>
                  <a:lnTo>
                    <a:pt x="59" y="37"/>
                  </a:lnTo>
                  <a:lnTo>
                    <a:pt x="47" y="47"/>
                  </a:lnTo>
                  <a:lnTo>
                    <a:pt x="37" y="59"/>
                  </a:lnTo>
                  <a:lnTo>
                    <a:pt x="28" y="71"/>
                  </a:lnTo>
                  <a:lnTo>
                    <a:pt x="19" y="85"/>
                  </a:lnTo>
                  <a:lnTo>
                    <a:pt x="12" y="98"/>
                  </a:lnTo>
                  <a:lnTo>
                    <a:pt x="7" y="113"/>
                  </a:lnTo>
                  <a:lnTo>
                    <a:pt x="3" y="129"/>
                  </a:lnTo>
                  <a:lnTo>
                    <a:pt x="1" y="144"/>
                  </a:lnTo>
                  <a:lnTo>
                    <a:pt x="0" y="161"/>
                  </a:lnTo>
                  <a:lnTo>
                    <a:pt x="1" y="175"/>
                  </a:lnTo>
                  <a:lnTo>
                    <a:pt x="2" y="189"/>
                  </a:lnTo>
                  <a:lnTo>
                    <a:pt x="5" y="202"/>
                  </a:lnTo>
                  <a:lnTo>
                    <a:pt x="9" y="216"/>
                  </a:lnTo>
                  <a:lnTo>
                    <a:pt x="14" y="228"/>
                  </a:lnTo>
                  <a:lnTo>
                    <a:pt x="20" y="240"/>
                  </a:lnTo>
                  <a:lnTo>
                    <a:pt x="28" y="252"/>
                  </a:lnTo>
                  <a:lnTo>
                    <a:pt x="36" y="262"/>
                  </a:lnTo>
                  <a:lnTo>
                    <a:pt x="49" y="280"/>
                  </a:lnTo>
                  <a:lnTo>
                    <a:pt x="60" y="295"/>
                  </a:lnTo>
                  <a:lnTo>
                    <a:pt x="69" y="310"/>
                  </a:lnTo>
                  <a:lnTo>
                    <a:pt x="75" y="322"/>
                  </a:lnTo>
                  <a:lnTo>
                    <a:pt x="79" y="334"/>
                  </a:lnTo>
                  <a:lnTo>
                    <a:pt x="82" y="345"/>
                  </a:lnTo>
                  <a:lnTo>
                    <a:pt x="85" y="354"/>
                  </a:lnTo>
                  <a:lnTo>
                    <a:pt x="86" y="362"/>
                  </a:lnTo>
                  <a:lnTo>
                    <a:pt x="87" y="378"/>
                  </a:lnTo>
                  <a:lnTo>
                    <a:pt x="89" y="390"/>
                  </a:lnTo>
                  <a:lnTo>
                    <a:pt x="91" y="395"/>
                  </a:lnTo>
                  <a:lnTo>
                    <a:pt x="94" y="401"/>
                  </a:lnTo>
                  <a:lnTo>
                    <a:pt x="98" y="405"/>
                  </a:lnTo>
                  <a:lnTo>
                    <a:pt x="104" y="409"/>
                  </a:lnTo>
                  <a:lnTo>
                    <a:pt x="218" y="4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47" name="Freeform 71"/>
            <p:cNvSpPr>
              <a:spLocks/>
            </p:cNvSpPr>
            <p:nvPr/>
          </p:nvSpPr>
          <p:spPr bwMode="auto">
            <a:xfrm>
              <a:off x="1237" y="2190"/>
              <a:ext cx="322" cy="409"/>
            </a:xfrm>
            <a:custGeom>
              <a:avLst/>
              <a:gdLst>
                <a:gd name="T0" fmla="*/ 218 w 322"/>
                <a:gd name="T1" fmla="*/ 409 h 409"/>
                <a:gd name="T2" fmla="*/ 228 w 322"/>
                <a:gd name="T3" fmla="*/ 401 h 409"/>
                <a:gd name="T4" fmla="*/ 233 w 322"/>
                <a:gd name="T5" fmla="*/ 390 h 409"/>
                <a:gd name="T6" fmla="*/ 236 w 322"/>
                <a:gd name="T7" fmla="*/ 362 h 409"/>
                <a:gd name="T8" fmla="*/ 240 w 322"/>
                <a:gd name="T9" fmla="*/ 345 h 409"/>
                <a:gd name="T10" fmla="*/ 247 w 322"/>
                <a:gd name="T11" fmla="*/ 322 h 409"/>
                <a:gd name="T12" fmla="*/ 262 w 322"/>
                <a:gd name="T13" fmla="*/ 295 h 409"/>
                <a:gd name="T14" fmla="*/ 286 w 322"/>
                <a:gd name="T15" fmla="*/ 262 h 409"/>
                <a:gd name="T16" fmla="*/ 294 w 322"/>
                <a:gd name="T17" fmla="*/ 252 h 409"/>
                <a:gd name="T18" fmla="*/ 308 w 322"/>
                <a:gd name="T19" fmla="*/ 228 h 409"/>
                <a:gd name="T20" fmla="*/ 317 w 322"/>
                <a:gd name="T21" fmla="*/ 202 h 409"/>
                <a:gd name="T22" fmla="*/ 321 w 322"/>
                <a:gd name="T23" fmla="*/ 175 h 409"/>
                <a:gd name="T24" fmla="*/ 322 w 322"/>
                <a:gd name="T25" fmla="*/ 161 h 409"/>
                <a:gd name="T26" fmla="*/ 319 w 322"/>
                <a:gd name="T27" fmla="*/ 129 h 409"/>
                <a:gd name="T28" fmla="*/ 310 w 322"/>
                <a:gd name="T29" fmla="*/ 98 h 409"/>
                <a:gd name="T30" fmla="*/ 294 w 322"/>
                <a:gd name="T31" fmla="*/ 71 h 409"/>
                <a:gd name="T32" fmla="*/ 275 w 322"/>
                <a:gd name="T33" fmla="*/ 47 h 409"/>
                <a:gd name="T34" fmla="*/ 251 w 322"/>
                <a:gd name="T35" fmla="*/ 28 h 409"/>
                <a:gd name="T36" fmla="*/ 224 w 322"/>
                <a:gd name="T37" fmla="*/ 12 h 409"/>
                <a:gd name="T38" fmla="*/ 193 w 322"/>
                <a:gd name="T39" fmla="*/ 3 h 409"/>
                <a:gd name="T40" fmla="*/ 161 w 322"/>
                <a:gd name="T41" fmla="*/ 0 h 409"/>
                <a:gd name="T42" fmla="*/ 144 w 322"/>
                <a:gd name="T43" fmla="*/ 1 h 409"/>
                <a:gd name="T44" fmla="*/ 113 w 322"/>
                <a:gd name="T45" fmla="*/ 7 h 409"/>
                <a:gd name="T46" fmla="*/ 85 w 322"/>
                <a:gd name="T47" fmla="*/ 19 h 409"/>
                <a:gd name="T48" fmla="*/ 59 w 322"/>
                <a:gd name="T49" fmla="*/ 37 h 409"/>
                <a:gd name="T50" fmla="*/ 37 w 322"/>
                <a:gd name="T51" fmla="*/ 59 h 409"/>
                <a:gd name="T52" fmla="*/ 19 w 322"/>
                <a:gd name="T53" fmla="*/ 85 h 409"/>
                <a:gd name="T54" fmla="*/ 7 w 322"/>
                <a:gd name="T55" fmla="*/ 113 h 409"/>
                <a:gd name="T56" fmla="*/ 1 w 322"/>
                <a:gd name="T57" fmla="*/ 144 h 409"/>
                <a:gd name="T58" fmla="*/ 0 w 322"/>
                <a:gd name="T59" fmla="*/ 161 h 409"/>
                <a:gd name="T60" fmla="*/ 2 w 322"/>
                <a:gd name="T61" fmla="*/ 189 h 409"/>
                <a:gd name="T62" fmla="*/ 9 w 322"/>
                <a:gd name="T63" fmla="*/ 216 h 409"/>
                <a:gd name="T64" fmla="*/ 20 w 322"/>
                <a:gd name="T65" fmla="*/ 240 h 409"/>
                <a:gd name="T66" fmla="*/ 36 w 322"/>
                <a:gd name="T67" fmla="*/ 262 h 409"/>
                <a:gd name="T68" fmla="*/ 49 w 322"/>
                <a:gd name="T69" fmla="*/ 280 h 409"/>
                <a:gd name="T70" fmla="*/ 69 w 322"/>
                <a:gd name="T71" fmla="*/ 310 h 409"/>
                <a:gd name="T72" fmla="*/ 79 w 322"/>
                <a:gd name="T73" fmla="*/ 334 h 409"/>
                <a:gd name="T74" fmla="*/ 85 w 322"/>
                <a:gd name="T75" fmla="*/ 354 h 409"/>
                <a:gd name="T76" fmla="*/ 87 w 322"/>
                <a:gd name="T77" fmla="*/ 378 h 409"/>
                <a:gd name="T78" fmla="*/ 91 w 322"/>
                <a:gd name="T79" fmla="*/ 395 h 409"/>
                <a:gd name="T80" fmla="*/ 98 w 322"/>
                <a:gd name="T81" fmla="*/ 405 h 4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22" h="409">
                  <a:moveTo>
                    <a:pt x="218" y="409"/>
                  </a:moveTo>
                  <a:lnTo>
                    <a:pt x="218" y="409"/>
                  </a:lnTo>
                  <a:lnTo>
                    <a:pt x="224" y="405"/>
                  </a:lnTo>
                  <a:lnTo>
                    <a:pt x="228" y="401"/>
                  </a:lnTo>
                  <a:lnTo>
                    <a:pt x="231" y="395"/>
                  </a:lnTo>
                  <a:lnTo>
                    <a:pt x="233" y="390"/>
                  </a:lnTo>
                  <a:lnTo>
                    <a:pt x="235" y="378"/>
                  </a:lnTo>
                  <a:lnTo>
                    <a:pt x="236" y="362"/>
                  </a:lnTo>
                  <a:lnTo>
                    <a:pt x="237" y="354"/>
                  </a:lnTo>
                  <a:lnTo>
                    <a:pt x="240" y="345"/>
                  </a:lnTo>
                  <a:lnTo>
                    <a:pt x="243" y="334"/>
                  </a:lnTo>
                  <a:lnTo>
                    <a:pt x="247" y="322"/>
                  </a:lnTo>
                  <a:lnTo>
                    <a:pt x="253" y="310"/>
                  </a:lnTo>
                  <a:lnTo>
                    <a:pt x="262" y="295"/>
                  </a:lnTo>
                  <a:lnTo>
                    <a:pt x="273" y="280"/>
                  </a:lnTo>
                  <a:lnTo>
                    <a:pt x="286" y="262"/>
                  </a:lnTo>
                  <a:lnTo>
                    <a:pt x="294" y="252"/>
                  </a:lnTo>
                  <a:lnTo>
                    <a:pt x="302" y="240"/>
                  </a:lnTo>
                  <a:lnTo>
                    <a:pt x="308" y="228"/>
                  </a:lnTo>
                  <a:lnTo>
                    <a:pt x="313" y="216"/>
                  </a:lnTo>
                  <a:lnTo>
                    <a:pt x="317" y="202"/>
                  </a:lnTo>
                  <a:lnTo>
                    <a:pt x="320" y="189"/>
                  </a:lnTo>
                  <a:lnTo>
                    <a:pt x="321" y="175"/>
                  </a:lnTo>
                  <a:lnTo>
                    <a:pt x="322" y="161"/>
                  </a:lnTo>
                  <a:lnTo>
                    <a:pt x="321" y="144"/>
                  </a:lnTo>
                  <a:lnTo>
                    <a:pt x="319" y="129"/>
                  </a:lnTo>
                  <a:lnTo>
                    <a:pt x="315" y="113"/>
                  </a:lnTo>
                  <a:lnTo>
                    <a:pt x="310" y="98"/>
                  </a:lnTo>
                  <a:lnTo>
                    <a:pt x="303" y="85"/>
                  </a:lnTo>
                  <a:lnTo>
                    <a:pt x="294" y="71"/>
                  </a:lnTo>
                  <a:lnTo>
                    <a:pt x="285" y="59"/>
                  </a:lnTo>
                  <a:lnTo>
                    <a:pt x="275" y="47"/>
                  </a:lnTo>
                  <a:lnTo>
                    <a:pt x="263" y="37"/>
                  </a:lnTo>
                  <a:lnTo>
                    <a:pt x="251" y="28"/>
                  </a:lnTo>
                  <a:lnTo>
                    <a:pt x="237" y="19"/>
                  </a:lnTo>
                  <a:lnTo>
                    <a:pt x="224" y="12"/>
                  </a:lnTo>
                  <a:lnTo>
                    <a:pt x="209" y="7"/>
                  </a:lnTo>
                  <a:lnTo>
                    <a:pt x="193" y="3"/>
                  </a:lnTo>
                  <a:lnTo>
                    <a:pt x="178" y="1"/>
                  </a:lnTo>
                  <a:lnTo>
                    <a:pt x="161" y="0"/>
                  </a:lnTo>
                  <a:lnTo>
                    <a:pt x="144" y="1"/>
                  </a:lnTo>
                  <a:lnTo>
                    <a:pt x="129" y="3"/>
                  </a:lnTo>
                  <a:lnTo>
                    <a:pt x="113" y="7"/>
                  </a:lnTo>
                  <a:lnTo>
                    <a:pt x="98" y="12"/>
                  </a:lnTo>
                  <a:lnTo>
                    <a:pt x="85" y="19"/>
                  </a:lnTo>
                  <a:lnTo>
                    <a:pt x="71" y="28"/>
                  </a:lnTo>
                  <a:lnTo>
                    <a:pt x="59" y="37"/>
                  </a:lnTo>
                  <a:lnTo>
                    <a:pt x="47" y="47"/>
                  </a:lnTo>
                  <a:lnTo>
                    <a:pt x="37" y="59"/>
                  </a:lnTo>
                  <a:lnTo>
                    <a:pt x="28" y="71"/>
                  </a:lnTo>
                  <a:lnTo>
                    <a:pt x="19" y="85"/>
                  </a:lnTo>
                  <a:lnTo>
                    <a:pt x="12" y="98"/>
                  </a:lnTo>
                  <a:lnTo>
                    <a:pt x="7" y="113"/>
                  </a:lnTo>
                  <a:lnTo>
                    <a:pt x="3" y="129"/>
                  </a:lnTo>
                  <a:lnTo>
                    <a:pt x="1" y="144"/>
                  </a:lnTo>
                  <a:lnTo>
                    <a:pt x="0" y="161"/>
                  </a:lnTo>
                  <a:lnTo>
                    <a:pt x="1" y="175"/>
                  </a:lnTo>
                  <a:lnTo>
                    <a:pt x="2" y="189"/>
                  </a:lnTo>
                  <a:lnTo>
                    <a:pt x="5" y="202"/>
                  </a:lnTo>
                  <a:lnTo>
                    <a:pt x="9" y="216"/>
                  </a:lnTo>
                  <a:lnTo>
                    <a:pt x="14" y="228"/>
                  </a:lnTo>
                  <a:lnTo>
                    <a:pt x="20" y="240"/>
                  </a:lnTo>
                  <a:lnTo>
                    <a:pt x="28" y="252"/>
                  </a:lnTo>
                  <a:lnTo>
                    <a:pt x="36" y="262"/>
                  </a:lnTo>
                  <a:lnTo>
                    <a:pt x="49" y="280"/>
                  </a:lnTo>
                  <a:lnTo>
                    <a:pt x="60" y="295"/>
                  </a:lnTo>
                  <a:lnTo>
                    <a:pt x="69" y="310"/>
                  </a:lnTo>
                  <a:lnTo>
                    <a:pt x="75" y="322"/>
                  </a:lnTo>
                  <a:lnTo>
                    <a:pt x="79" y="334"/>
                  </a:lnTo>
                  <a:lnTo>
                    <a:pt x="82" y="345"/>
                  </a:lnTo>
                  <a:lnTo>
                    <a:pt x="85" y="354"/>
                  </a:lnTo>
                  <a:lnTo>
                    <a:pt x="86" y="362"/>
                  </a:lnTo>
                  <a:lnTo>
                    <a:pt x="87" y="378"/>
                  </a:lnTo>
                  <a:lnTo>
                    <a:pt x="89" y="390"/>
                  </a:lnTo>
                  <a:lnTo>
                    <a:pt x="91" y="395"/>
                  </a:lnTo>
                  <a:lnTo>
                    <a:pt x="94" y="401"/>
                  </a:lnTo>
                  <a:lnTo>
                    <a:pt x="98" y="405"/>
                  </a:lnTo>
                  <a:lnTo>
                    <a:pt x="104" y="4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48" name="Freeform 72"/>
            <p:cNvSpPr>
              <a:spLocks/>
            </p:cNvSpPr>
            <p:nvPr/>
          </p:nvSpPr>
          <p:spPr bwMode="auto">
            <a:xfrm>
              <a:off x="1237" y="2201"/>
              <a:ext cx="322" cy="398"/>
            </a:xfrm>
            <a:custGeom>
              <a:avLst/>
              <a:gdLst>
                <a:gd name="T0" fmla="*/ 218 w 322"/>
                <a:gd name="T1" fmla="*/ 398 h 398"/>
                <a:gd name="T2" fmla="*/ 228 w 322"/>
                <a:gd name="T3" fmla="*/ 390 h 398"/>
                <a:gd name="T4" fmla="*/ 233 w 322"/>
                <a:gd name="T5" fmla="*/ 379 h 398"/>
                <a:gd name="T6" fmla="*/ 236 w 322"/>
                <a:gd name="T7" fmla="*/ 353 h 398"/>
                <a:gd name="T8" fmla="*/ 240 w 322"/>
                <a:gd name="T9" fmla="*/ 336 h 398"/>
                <a:gd name="T10" fmla="*/ 247 w 322"/>
                <a:gd name="T11" fmla="*/ 314 h 398"/>
                <a:gd name="T12" fmla="*/ 262 w 322"/>
                <a:gd name="T13" fmla="*/ 287 h 398"/>
                <a:gd name="T14" fmla="*/ 286 w 322"/>
                <a:gd name="T15" fmla="*/ 255 h 398"/>
                <a:gd name="T16" fmla="*/ 294 w 322"/>
                <a:gd name="T17" fmla="*/ 245 h 398"/>
                <a:gd name="T18" fmla="*/ 308 w 322"/>
                <a:gd name="T19" fmla="*/ 222 h 398"/>
                <a:gd name="T20" fmla="*/ 317 w 322"/>
                <a:gd name="T21" fmla="*/ 197 h 398"/>
                <a:gd name="T22" fmla="*/ 321 w 322"/>
                <a:gd name="T23" fmla="*/ 171 h 398"/>
                <a:gd name="T24" fmla="*/ 322 w 322"/>
                <a:gd name="T25" fmla="*/ 157 h 398"/>
                <a:gd name="T26" fmla="*/ 319 w 322"/>
                <a:gd name="T27" fmla="*/ 125 h 398"/>
                <a:gd name="T28" fmla="*/ 310 w 322"/>
                <a:gd name="T29" fmla="*/ 96 h 398"/>
                <a:gd name="T30" fmla="*/ 294 w 322"/>
                <a:gd name="T31" fmla="*/ 69 h 398"/>
                <a:gd name="T32" fmla="*/ 275 w 322"/>
                <a:gd name="T33" fmla="*/ 46 h 398"/>
                <a:gd name="T34" fmla="*/ 251 w 322"/>
                <a:gd name="T35" fmla="*/ 27 h 398"/>
                <a:gd name="T36" fmla="*/ 224 w 322"/>
                <a:gd name="T37" fmla="*/ 13 h 398"/>
                <a:gd name="T38" fmla="*/ 193 w 322"/>
                <a:gd name="T39" fmla="*/ 3 h 398"/>
                <a:gd name="T40" fmla="*/ 161 w 322"/>
                <a:gd name="T41" fmla="*/ 0 h 398"/>
                <a:gd name="T42" fmla="*/ 144 w 322"/>
                <a:gd name="T43" fmla="*/ 1 h 398"/>
                <a:gd name="T44" fmla="*/ 113 w 322"/>
                <a:gd name="T45" fmla="*/ 7 h 398"/>
                <a:gd name="T46" fmla="*/ 85 w 322"/>
                <a:gd name="T47" fmla="*/ 19 h 398"/>
                <a:gd name="T48" fmla="*/ 59 w 322"/>
                <a:gd name="T49" fmla="*/ 36 h 398"/>
                <a:gd name="T50" fmla="*/ 37 w 322"/>
                <a:gd name="T51" fmla="*/ 57 h 398"/>
                <a:gd name="T52" fmla="*/ 19 w 322"/>
                <a:gd name="T53" fmla="*/ 82 h 398"/>
                <a:gd name="T54" fmla="*/ 7 w 322"/>
                <a:gd name="T55" fmla="*/ 111 h 398"/>
                <a:gd name="T56" fmla="*/ 1 w 322"/>
                <a:gd name="T57" fmla="*/ 141 h 398"/>
                <a:gd name="T58" fmla="*/ 0 w 322"/>
                <a:gd name="T59" fmla="*/ 157 h 398"/>
                <a:gd name="T60" fmla="*/ 2 w 322"/>
                <a:gd name="T61" fmla="*/ 184 h 398"/>
                <a:gd name="T62" fmla="*/ 9 w 322"/>
                <a:gd name="T63" fmla="*/ 210 h 398"/>
                <a:gd name="T64" fmla="*/ 20 w 322"/>
                <a:gd name="T65" fmla="*/ 234 h 398"/>
                <a:gd name="T66" fmla="*/ 36 w 322"/>
                <a:gd name="T67" fmla="*/ 255 h 398"/>
                <a:gd name="T68" fmla="*/ 49 w 322"/>
                <a:gd name="T69" fmla="*/ 272 h 398"/>
                <a:gd name="T70" fmla="*/ 69 w 322"/>
                <a:gd name="T71" fmla="*/ 301 h 398"/>
                <a:gd name="T72" fmla="*/ 79 w 322"/>
                <a:gd name="T73" fmla="*/ 326 h 398"/>
                <a:gd name="T74" fmla="*/ 85 w 322"/>
                <a:gd name="T75" fmla="*/ 345 h 398"/>
                <a:gd name="T76" fmla="*/ 87 w 322"/>
                <a:gd name="T77" fmla="*/ 368 h 398"/>
                <a:gd name="T78" fmla="*/ 91 w 322"/>
                <a:gd name="T79" fmla="*/ 384 h 398"/>
                <a:gd name="T80" fmla="*/ 98 w 322"/>
                <a:gd name="T81" fmla="*/ 394 h 398"/>
                <a:gd name="T82" fmla="*/ 218 w 322"/>
                <a:gd name="T83" fmla="*/ 398 h 3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22" h="398">
                  <a:moveTo>
                    <a:pt x="218" y="398"/>
                  </a:moveTo>
                  <a:lnTo>
                    <a:pt x="218" y="398"/>
                  </a:lnTo>
                  <a:lnTo>
                    <a:pt x="224" y="394"/>
                  </a:lnTo>
                  <a:lnTo>
                    <a:pt x="228" y="390"/>
                  </a:lnTo>
                  <a:lnTo>
                    <a:pt x="231" y="384"/>
                  </a:lnTo>
                  <a:lnTo>
                    <a:pt x="233" y="379"/>
                  </a:lnTo>
                  <a:lnTo>
                    <a:pt x="235" y="368"/>
                  </a:lnTo>
                  <a:lnTo>
                    <a:pt x="236" y="353"/>
                  </a:lnTo>
                  <a:lnTo>
                    <a:pt x="237" y="345"/>
                  </a:lnTo>
                  <a:lnTo>
                    <a:pt x="240" y="336"/>
                  </a:lnTo>
                  <a:lnTo>
                    <a:pt x="243" y="326"/>
                  </a:lnTo>
                  <a:lnTo>
                    <a:pt x="247" y="314"/>
                  </a:lnTo>
                  <a:lnTo>
                    <a:pt x="253" y="301"/>
                  </a:lnTo>
                  <a:lnTo>
                    <a:pt x="262" y="287"/>
                  </a:lnTo>
                  <a:lnTo>
                    <a:pt x="273" y="272"/>
                  </a:lnTo>
                  <a:lnTo>
                    <a:pt x="286" y="255"/>
                  </a:lnTo>
                  <a:lnTo>
                    <a:pt x="294" y="245"/>
                  </a:lnTo>
                  <a:lnTo>
                    <a:pt x="302" y="234"/>
                  </a:lnTo>
                  <a:lnTo>
                    <a:pt x="308" y="222"/>
                  </a:lnTo>
                  <a:lnTo>
                    <a:pt x="313" y="210"/>
                  </a:lnTo>
                  <a:lnTo>
                    <a:pt x="317" y="197"/>
                  </a:lnTo>
                  <a:lnTo>
                    <a:pt x="320" y="184"/>
                  </a:lnTo>
                  <a:lnTo>
                    <a:pt x="321" y="171"/>
                  </a:lnTo>
                  <a:lnTo>
                    <a:pt x="322" y="157"/>
                  </a:lnTo>
                  <a:lnTo>
                    <a:pt x="321" y="141"/>
                  </a:lnTo>
                  <a:lnTo>
                    <a:pt x="319" y="125"/>
                  </a:lnTo>
                  <a:lnTo>
                    <a:pt x="315" y="111"/>
                  </a:lnTo>
                  <a:lnTo>
                    <a:pt x="310" y="96"/>
                  </a:lnTo>
                  <a:lnTo>
                    <a:pt x="303" y="82"/>
                  </a:lnTo>
                  <a:lnTo>
                    <a:pt x="294" y="69"/>
                  </a:lnTo>
                  <a:lnTo>
                    <a:pt x="285" y="57"/>
                  </a:lnTo>
                  <a:lnTo>
                    <a:pt x="275" y="46"/>
                  </a:lnTo>
                  <a:lnTo>
                    <a:pt x="263" y="36"/>
                  </a:lnTo>
                  <a:lnTo>
                    <a:pt x="251" y="27"/>
                  </a:lnTo>
                  <a:lnTo>
                    <a:pt x="237" y="19"/>
                  </a:lnTo>
                  <a:lnTo>
                    <a:pt x="224" y="13"/>
                  </a:lnTo>
                  <a:lnTo>
                    <a:pt x="209" y="7"/>
                  </a:lnTo>
                  <a:lnTo>
                    <a:pt x="193" y="3"/>
                  </a:lnTo>
                  <a:lnTo>
                    <a:pt x="178" y="1"/>
                  </a:lnTo>
                  <a:lnTo>
                    <a:pt x="161" y="0"/>
                  </a:lnTo>
                  <a:lnTo>
                    <a:pt x="144" y="1"/>
                  </a:lnTo>
                  <a:lnTo>
                    <a:pt x="129" y="3"/>
                  </a:lnTo>
                  <a:lnTo>
                    <a:pt x="113" y="7"/>
                  </a:lnTo>
                  <a:lnTo>
                    <a:pt x="98" y="13"/>
                  </a:lnTo>
                  <a:lnTo>
                    <a:pt x="85" y="19"/>
                  </a:lnTo>
                  <a:lnTo>
                    <a:pt x="71" y="27"/>
                  </a:lnTo>
                  <a:lnTo>
                    <a:pt x="59" y="36"/>
                  </a:lnTo>
                  <a:lnTo>
                    <a:pt x="47" y="46"/>
                  </a:lnTo>
                  <a:lnTo>
                    <a:pt x="37" y="57"/>
                  </a:lnTo>
                  <a:lnTo>
                    <a:pt x="28" y="69"/>
                  </a:lnTo>
                  <a:lnTo>
                    <a:pt x="19" y="82"/>
                  </a:lnTo>
                  <a:lnTo>
                    <a:pt x="12" y="96"/>
                  </a:lnTo>
                  <a:lnTo>
                    <a:pt x="7" y="111"/>
                  </a:lnTo>
                  <a:lnTo>
                    <a:pt x="3" y="125"/>
                  </a:lnTo>
                  <a:lnTo>
                    <a:pt x="1" y="141"/>
                  </a:lnTo>
                  <a:lnTo>
                    <a:pt x="0" y="157"/>
                  </a:lnTo>
                  <a:lnTo>
                    <a:pt x="1" y="171"/>
                  </a:lnTo>
                  <a:lnTo>
                    <a:pt x="2" y="184"/>
                  </a:lnTo>
                  <a:lnTo>
                    <a:pt x="5" y="197"/>
                  </a:lnTo>
                  <a:lnTo>
                    <a:pt x="9" y="210"/>
                  </a:lnTo>
                  <a:lnTo>
                    <a:pt x="14" y="222"/>
                  </a:lnTo>
                  <a:lnTo>
                    <a:pt x="20" y="234"/>
                  </a:lnTo>
                  <a:lnTo>
                    <a:pt x="28" y="245"/>
                  </a:lnTo>
                  <a:lnTo>
                    <a:pt x="36" y="255"/>
                  </a:lnTo>
                  <a:lnTo>
                    <a:pt x="49" y="272"/>
                  </a:lnTo>
                  <a:lnTo>
                    <a:pt x="60" y="287"/>
                  </a:lnTo>
                  <a:lnTo>
                    <a:pt x="69" y="301"/>
                  </a:lnTo>
                  <a:lnTo>
                    <a:pt x="75" y="314"/>
                  </a:lnTo>
                  <a:lnTo>
                    <a:pt x="79" y="326"/>
                  </a:lnTo>
                  <a:lnTo>
                    <a:pt x="82" y="336"/>
                  </a:lnTo>
                  <a:lnTo>
                    <a:pt x="85" y="345"/>
                  </a:lnTo>
                  <a:lnTo>
                    <a:pt x="86" y="353"/>
                  </a:lnTo>
                  <a:lnTo>
                    <a:pt x="87" y="368"/>
                  </a:lnTo>
                  <a:lnTo>
                    <a:pt x="89" y="379"/>
                  </a:lnTo>
                  <a:lnTo>
                    <a:pt x="91" y="384"/>
                  </a:lnTo>
                  <a:lnTo>
                    <a:pt x="94" y="390"/>
                  </a:lnTo>
                  <a:lnTo>
                    <a:pt x="98" y="394"/>
                  </a:lnTo>
                  <a:lnTo>
                    <a:pt x="104" y="398"/>
                  </a:lnTo>
                  <a:lnTo>
                    <a:pt x="218" y="398"/>
                  </a:lnTo>
                  <a:close/>
                </a:path>
              </a:pathLst>
            </a:custGeom>
            <a:solidFill>
              <a:srgbClr val="FFE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49" name="Freeform 73"/>
            <p:cNvSpPr>
              <a:spLocks/>
            </p:cNvSpPr>
            <p:nvPr/>
          </p:nvSpPr>
          <p:spPr bwMode="auto">
            <a:xfrm>
              <a:off x="1329" y="2599"/>
              <a:ext cx="138" cy="135"/>
            </a:xfrm>
            <a:custGeom>
              <a:avLst/>
              <a:gdLst>
                <a:gd name="T0" fmla="*/ 138 w 138"/>
                <a:gd name="T1" fmla="*/ 4 h 135"/>
                <a:gd name="T2" fmla="*/ 138 w 138"/>
                <a:gd name="T3" fmla="*/ 2 h 135"/>
                <a:gd name="T4" fmla="*/ 135 w 138"/>
                <a:gd name="T5" fmla="*/ 0 h 135"/>
                <a:gd name="T6" fmla="*/ 3 w 138"/>
                <a:gd name="T7" fmla="*/ 0 h 135"/>
                <a:gd name="T8" fmla="*/ 0 w 138"/>
                <a:gd name="T9" fmla="*/ 2 h 135"/>
                <a:gd name="T10" fmla="*/ 0 w 138"/>
                <a:gd name="T11" fmla="*/ 4 h 135"/>
                <a:gd name="T12" fmla="*/ 0 w 138"/>
                <a:gd name="T13" fmla="*/ 6 h 135"/>
                <a:gd name="T14" fmla="*/ 7 w 138"/>
                <a:gd name="T15" fmla="*/ 16 h 135"/>
                <a:gd name="T16" fmla="*/ 7 w 138"/>
                <a:gd name="T17" fmla="*/ 28 h 135"/>
                <a:gd name="T18" fmla="*/ 5 w 138"/>
                <a:gd name="T19" fmla="*/ 29 h 135"/>
                <a:gd name="T20" fmla="*/ 2 w 138"/>
                <a:gd name="T21" fmla="*/ 33 h 135"/>
                <a:gd name="T22" fmla="*/ 2 w 138"/>
                <a:gd name="T23" fmla="*/ 36 h 135"/>
                <a:gd name="T24" fmla="*/ 7 w 138"/>
                <a:gd name="T25" fmla="*/ 43 h 135"/>
                <a:gd name="T26" fmla="*/ 7 w 138"/>
                <a:gd name="T27" fmla="*/ 54 h 135"/>
                <a:gd name="T28" fmla="*/ 5 w 138"/>
                <a:gd name="T29" fmla="*/ 56 h 135"/>
                <a:gd name="T30" fmla="*/ 2 w 138"/>
                <a:gd name="T31" fmla="*/ 60 h 135"/>
                <a:gd name="T32" fmla="*/ 2 w 138"/>
                <a:gd name="T33" fmla="*/ 63 h 135"/>
                <a:gd name="T34" fmla="*/ 7 w 138"/>
                <a:gd name="T35" fmla="*/ 70 h 135"/>
                <a:gd name="T36" fmla="*/ 7 w 138"/>
                <a:gd name="T37" fmla="*/ 80 h 135"/>
                <a:gd name="T38" fmla="*/ 5 w 138"/>
                <a:gd name="T39" fmla="*/ 81 h 135"/>
                <a:gd name="T40" fmla="*/ 2 w 138"/>
                <a:gd name="T41" fmla="*/ 87 h 135"/>
                <a:gd name="T42" fmla="*/ 2 w 138"/>
                <a:gd name="T43" fmla="*/ 90 h 135"/>
                <a:gd name="T44" fmla="*/ 7 w 138"/>
                <a:gd name="T45" fmla="*/ 96 h 135"/>
                <a:gd name="T46" fmla="*/ 7 w 138"/>
                <a:gd name="T47" fmla="*/ 97 h 135"/>
                <a:gd name="T48" fmla="*/ 7 w 138"/>
                <a:gd name="T49" fmla="*/ 98 h 135"/>
                <a:gd name="T50" fmla="*/ 48 w 138"/>
                <a:gd name="T51" fmla="*/ 134 h 135"/>
                <a:gd name="T52" fmla="*/ 51 w 138"/>
                <a:gd name="T53" fmla="*/ 135 h 135"/>
                <a:gd name="T54" fmla="*/ 90 w 138"/>
                <a:gd name="T55" fmla="*/ 135 h 135"/>
                <a:gd name="T56" fmla="*/ 130 w 138"/>
                <a:gd name="T57" fmla="*/ 99 h 135"/>
                <a:gd name="T58" fmla="*/ 131 w 138"/>
                <a:gd name="T59" fmla="*/ 98 h 135"/>
                <a:gd name="T60" fmla="*/ 131 w 138"/>
                <a:gd name="T61" fmla="*/ 97 h 135"/>
                <a:gd name="T62" fmla="*/ 131 w 138"/>
                <a:gd name="T63" fmla="*/ 85 h 135"/>
                <a:gd name="T64" fmla="*/ 135 w 138"/>
                <a:gd name="T65" fmla="*/ 81 h 135"/>
                <a:gd name="T66" fmla="*/ 136 w 138"/>
                <a:gd name="T67" fmla="*/ 76 h 135"/>
                <a:gd name="T68" fmla="*/ 134 w 138"/>
                <a:gd name="T69" fmla="*/ 72 h 135"/>
                <a:gd name="T70" fmla="*/ 131 w 138"/>
                <a:gd name="T71" fmla="*/ 69 h 135"/>
                <a:gd name="T72" fmla="*/ 131 w 138"/>
                <a:gd name="T73" fmla="*/ 59 h 135"/>
                <a:gd name="T74" fmla="*/ 135 w 138"/>
                <a:gd name="T75" fmla="*/ 55 h 135"/>
                <a:gd name="T76" fmla="*/ 136 w 138"/>
                <a:gd name="T77" fmla="*/ 49 h 135"/>
                <a:gd name="T78" fmla="*/ 134 w 138"/>
                <a:gd name="T79" fmla="*/ 45 h 135"/>
                <a:gd name="T80" fmla="*/ 131 w 138"/>
                <a:gd name="T81" fmla="*/ 42 h 135"/>
                <a:gd name="T82" fmla="*/ 131 w 138"/>
                <a:gd name="T83" fmla="*/ 32 h 135"/>
                <a:gd name="T84" fmla="*/ 135 w 138"/>
                <a:gd name="T85" fmla="*/ 28 h 135"/>
                <a:gd name="T86" fmla="*/ 136 w 138"/>
                <a:gd name="T87" fmla="*/ 23 h 135"/>
                <a:gd name="T88" fmla="*/ 134 w 138"/>
                <a:gd name="T89" fmla="*/ 18 h 135"/>
                <a:gd name="T90" fmla="*/ 131 w 138"/>
                <a:gd name="T91" fmla="*/ 16 h 135"/>
                <a:gd name="T92" fmla="*/ 138 w 138"/>
                <a:gd name="T93" fmla="*/ 6 h 135"/>
                <a:gd name="T94" fmla="*/ 138 w 138"/>
                <a:gd name="T95" fmla="*/ 4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8" h="135">
                  <a:moveTo>
                    <a:pt x="138" y="4"/>
                  </a:moveTo>
                  <a:lnTo>
                    <a:pt x="138" y="4"/>
                  </a:lnTo>
                  <a:lnTo>
                    <a:pt x="138" y="2"/>
                  </a:lnTo>
                  <a:lnTo>
                    <a:pt x="137" y="1"/>
                  </a:lnTo>
                  <a:lnTo>
                    <a:pt x="135" y="0"/>
                  </a:lnTo>
                  <a:lnTo>
                    <a:pt x="3" y="0"/>
                  </a:lnTo>
                  <a:lnTo>
                    <a:pt x="2" y="1"/>
                  </a:lnTo>
                  <a:lnTo>
                    <a:pt x="0" y="2"/>
                  </a:lnTo>
                  <a:lnTo>
                    <a:pt x="0" y="4"/>
                  </a:lnTo>
                  <a:lnTo>
                    <a:pt x="0" y="6"/>
                  </a:lnTo>
                  <a:lnTo>
                    <a:pt x="7" y="16"/>
                  </a:lnTo>
                  <a:lnTo>
                    <a:pt x="7" y="28"/>
                  </a:lnTo>
                  <a:lnTo>
                    <a:pt x="5" y="29"/>
                  </a:lnTo>
                  <a:lnTo>
                    <a:pt x="3" y="31"/>
                  </a:lnTo>
                  <a:lnTo>
                    <a:pt x="2" y="33"/>
                  </a:lnTo>
                  <a:lnTo>
                    <a:pt x="2" y="36"/>
                  </a:lnTo>
                  <a:lnTo>
                    <a:pt x="4" y="40"/>
                  </a:lnTo>
                  <a:lnTo>
                    <a:pt x="7" y="43"/>
                  </a:lnTo>
                  <a:lnTo>
                    <a:pt x="7" y="54"/>
                  </a:lnTo>
                  <a:lnTo>
                    <a:pt x="5" y="56"/>
                  </a:lnTo>
                  <a:lnTo>
                    <a:pt x="3" y="58"/>
                  </a:lnTo>
                  <a:lnTo>
                    <a:pt x="2" y="60"/>
                  </a:lnTo>
                  <a:lnTo>
                    <a:pt x="2" y="63"/>
                  </a:lnTo>
                  <a:lnTo>
                    <a:pt x="4" y="67"/>
                  </a:lnTo>
                  <a:lnTo>
                    <a:pt x="7" y="70"/>
                  </a:lnTo>
                  <a:lnTo>
                    <a:pt x="7" y="80"/>
                  </a:lnTo>
                  <a:lnTo>
                    <a:pt x="5" y="81"/>
                  </a:lnTo>
                  <a:lnTo>
                    <a:pt x="3" y="85"/>
                  </a:lnTo>
                  <a:lnTo>
                    <a:pt x="2" y="87"/>
                  </a:lnTo>
                  <a:lnTo>
                    <a:pt x="2" y="90"/>
                  </a:lnTo>
                  <a:lnTo>
                    <a:pt x="4" y="94"/>
                  </a:lnTo>
                  <a:lnTo>
                    <a:pt x="7" y="96"/>
                  </a:lnTo>
                  <a:lnTo>
                    <a:pt x="7" y="97"/>
                  </a:lnTo>
                  <a:lnTo>
                    <a:pt x="7" y="98"/>
                  </a:lnTo>
                  <a:lnTo>
                    <a:pt x="8" y="99"/>
                  </a:lnTo>
                  <a:lnTo>
                    <a:pt x="48" y="134"/>
                  </a:lnTo>
                  <a:lnTo>
                    <a:pt x="51" y="135"/>
                  </a:lnTo>
                  <a:lnTo>
                    <a:pt x="90" y="135"/>
                  </a:lnTo>
                  <a:lnTo>
                    <a:pt x="92" y="134"/>
                  </a:lnTo>
                  <a:lnTo>
                    <a:pt x="130" y="99"/>
                  </a:lnTo>
                  <a:lnTo>
                    <a:pt x="131" y="98"/>
                  </a:lnTo>
                  <a:lnTo>
                    <a:pt x="131" y="97"/>
                  </a:lnTo>
                  <a:lnTo>
                    <a:pt x="131" y="85"/>
                  </a:lnTo>
                  <a:lnTo>
                    <a:pt x="133" y="84"/>
                  </a:lnTo>
                  <a:lnTo>
                    <a:pt x="135" y="81"/>
                  </a:lnTo>
                  <a:lnTo>
                    <a:pt x="136" y="78"/>
                  </a:lnTo>
                  <a:lnTo>
                    <a:pt x="136" y="76"/>
                  </a:lnTo>
                  <a:lnTo>
                    <a:pt x="134" y="72"/>
                  </a:lnTo>
                  <a:lnTo>
                    <a:pt x="131" y="69"/>
                  </a:lnTo>
                  <a:lnTo>
                    <a:pt x="131" y="59"/>
                  </a:lnTo>
                  <a:lnTo>
                    <a:pt x="133" y="57"/>
                  </a:lnTo>
                  <a:lnTo>
                    <a:pt x="135" y="55"/>
                  </a:lnTo>
                  <a:lnTo>
                    <a:pt x="136" y="53"/>
                  </a:lnTo>
                  <a:lnTo>
                    <a:pt x="136" y="49"/>
                  </a:lnTo>
                  <a:lnTo>
                    <a:pt x="134" y="45"/>
                  </a:lnTo>
                  <a:lnTo>
                    <a:pt x="131" y="42"/>
                  </a:lnTo>
                  <a:lnTo>
                    <a:pt x="131" y="32"/>
                  </a:lnTo>
                  <a:lnTo>
                    <a:pt x="133" y="30"/>
                  </a:lnTo>
                  <a:lnTo>
                    <a:pt x="135" y="28"/>
                  </a:lnTo>
                  <a:lnTo>
                    <a:pt x="136" y="26"/>
                  </a:lnTo>
                  <a:lnTo>
                    <a:pt x="136" y="23"/>
                  </a:lnTo>
                  <a:lnTo>
                    <a:pt x="134" y="18"/>
                  </a:lnTo>
                  <a:lnTo>
                    <a:pt x="131" y="16"/>
                  </a:lnTo>
                  <a:lnTo>
                    <a:pt x="138" y="6"/>
                  </a:lnTo>
                  <a:lnTo>
                    <a:pt x="138" y="4"/>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50" name="Freeform 74"/>
            <p:cNvSpPr>
              <a:spLocks/>
            </p:cNvSpPr>
            <p:nvPr/>
          </p:nvSpPr>
          <p:spPr bwMode="auto">
            <a:xfrm>
              <a:off x="1342" y="2599"/>
              <a:ext cx="109" cy="118"/>
            </a:xfrm>
            <a:custGeom>
              <a:avLst/>
              <a:gdLst>
                <a:gd name="T0" fmla="*/ 96 w 109"/>
                <a:gd name="T1" fmla="*/ 25 h 118"/>
                <a:gd name="T2" fmla="*/ 92 w 109"/>
                <a:gd name="T3" fmla="*/ 18 h 118"/>
                <a:gd name="T4" fmla="*/ 107 w 109"/>
                <a:gd name="T5" fmla="*/ 15 h 118"/>
                <a:gd name="T6" fmla="*/ 109 w 109"/>
                <a:gd name="T7" fmla="*/ 14 h 118"/>
                <a:gd name="T8" fmla="*/ 107 w 109"/>
                <a:gd name="T9" fmla="*/ 8 h 118"/>
                <a:gd name="T10" fmla="*/ 103 w 109"/>
                <a:gd name="T11" fmla="*/ 1 h 118"/>
                <a:gd name="T12" fmla="*/ 0 w 109"/>
                <a:gd name="T13" fmla="*/ 0 h 118"/>
                <a:gd name="T14" fmla="*/ 11 w 109"/>
                <a:gd name="T15" fmla="*/ 15 h 118"/>
                <a:gd name="T16" fmla="*/ 11 w 109"/>
                <a:gd name="T17" fmla="*/ 16 h 118"/>
                <a:gd name="T18" fmla="*/ 11 w 109"/>
                <a:gd name="T19" fmla="*/ 27 h 118"/>
                <a:gd name="T20" fmla="*/ 7 w 109"/>
                <a:gd name="T21" fmla="*/ 30 h 118"/>
                <a:gd name="T22" fmla="*/ 6 w 109"/>
                <a:gd name="T23" fmla="*/ 36 h 118"/>
                <a:gd name="T24" fmla="*/ 7 w 109"/>
                <a:gd name="T25" fmla="*/ 40 h 118"/>
                <a:gd name="T26" fmla="*/ 11 w 109"/>
                <a:gd name="T27" fmla="*/ 54 h 118"/>
                <a:gd name="T28" fmla="*/ 8 w 109"/>
                <a:gd name="T29" fmla="*/ 55 h 118"/>
                <a:gd name="T30" fmla="*/ 6 w 109"/>
                <a:gd name="T31" fmla="*/ 60 h 118"/>
                <a:gd name="T32" fmla="*/ 6 w 109"/>
                <a:gd name="T33" fmla="*/ 62 h 118"/>
                <a:gd name="T34" fmla="*/ 11 w 109"/>
                <a:gd name="T35" fmla="*/ 69 h 118"/>
                <a:gd name="T36" fmla="*/ 11 w 109"/>
                <a:gd name="T37" fmla="*/ 79 h 118"/>
                <a:gd name="T38" fmla="*/ 7 w 109"/>
                <a:gd name="T39" fmla="*/ 84 h 118"/>
                <a:gd name="T40" fmla="*/ 6 w 109"/>
                <a:gd name="T41" fmla="*/ 89 h 118"/>
                <a:gd name="T42" fmla="*/ 7 w 109"/>
                <a:gd name="T43" fmla="*/ 93 h 118"/>
                <a:gd name="T44" fmla="*/ 11 w 109"/>
                <a:gd name="T45" fmla="*/ 96 h 118"/>
                <a:gd name="T46" fmla="*/ 11 w 109"/>
                <a:gd name="T47" fmla="*/ 96 h 118"/>
                <a:gd name="T48" fmla="*/ 11 w 109"/>
                <a:gd name="T49" fmla="*/ 97 h 118"/>
                <a:gd name="T50" fmla="*/ 33 w 109"/>
                <a:gd name="T51" fmla="*/ 118 h 118"/>
                <a:gd name="T52" fmla="*/ 90 w 109"/>
                <a:gd name="T53" fmla="*/ 101 h 118"/>
                <a:gd name="T54" fmla="*/ 91 w 109"/>
                <a:gd name="T55" fmla="*/ 100 h 118"/>
                <a:gd name="T56" fmla="*/ 91 w 109"/>
                <a:gd name="T57" fmla="*/ 99 h 118"/>
                <a:gd name="T58" fmla="*/ 91 w 109"/>
                <a:gd name="T59" fmla="*/ 87 h 118"/>
                <a:gd name="T60" fmla="*/ 93 w 109"/>
                <a:gd name="T61" fmla="*/ 86 h 118"/>
                <a:gd name="T62" fmla="*/ 96 w 109"/>
                <a:gd name="T63" fmla="*/ 80 h 118"/>
                <a:gd name="T64" fmla="*/ 96 w 109"/>
                <a:gd name="T65" fmla="*/ 78 h 118"/>
                <a:gd name="T66" fmla="*/ 91 w 109"/>
                <a:gd name="T67" fmla="*/ 71 h 118"/>
                <a:gd name="T68" fmla="*/ 91 w 109"/>
                <a:gd name="T69" fmla="*/ 61 h 118"/>
                <a:gd name="T70" fmla="*/ 95 w 109"/>
                <a:gd name="T71" fmla="*/ 57 h 118"/>
                <a:gd name="T72" fmla="*/ 96 w 109"/>
                <a:gd name="T73" fmla="*/ 52 h 118"/>
                <a:gd name="T74" fmla="*/ 94 w 109"/>
                <a:gd name="T75" fmla="*/ 47 h 118"/>
                <a:gd name="T76" fmla="*/ 91 w 109"/>
                <a:gd name="T77" fmla="*/ 34 h 118"/>
                <a:gd name="T78" fmla="*/ 93 w 109"/>
                <a:gd name="T79" fmla="*/ 32 h 118"/>
                <a:gd name="T80" fmla="*/ 96 w 109"/>
                <a:gd name="T81" fmla="*/ 28 h 118"/>
                <a:gd name="T82" fmla="*/ 96 w 109"/>
                <a:gd name="T83" fmla="*/ 25 h 1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9" h="118">
                  <a:moveTo>
                    <a:pt x="96" y="25"/>
                  </a:moveTo>
                  <a:lnTo>
                    <a:pt x="96" y="25"/>
                  </a:lnTo>
                  <a:lnTo>
                    <a:pt x="94" y="21"/>
                  </a:lnTo>
                  <a:lnTo>
                    <a:pt x="92" y="18"/>
                  </a:lnTo>
                  <a:lnTo>
                    <a:pt x="107" y="15"/>
                  </a:lnTo>
                  <a:lnTo>
                    <a:pt x="109" y="14"/>
                  </a:lnTo>
                  <a:lnTo>
                    <a:pt x="109" y="13"/>
                  </a:lnTo>
                  <a:lnTo>
                    <a:pt x="107" y="8"/>
                  </a:lnTo>
                  <a:lnTo>
                    <a:pt x="104" y="4"/>
                  </a:lnTo>
                  <a:lnTo>
                    <a:pt x="103" y="1"/>
                  </a:lnTo>
                  <a:lnTo>
                    <a:pt x="104" y="0"/>
                  </a:lnTo>
                  <a:lnTo>
                    <a:pt x="0" y="0"/>
                  </a:lnTo>
                  <a:lnTo>
                    <a:pt x="11" y="15"/>
                  </a:lnTo>
                  <a:lnTo>
                    <a:pt x="11" y="16"/>
                  </a:lnTo>
                  <a:lnTo>
                    <a:pt x="11" y="27"/>
                  </a:lnTo>
                  <a:lnTo>
                    <a:pt x="8" y="28"/>
                  </a:lnTo>
                  <a:lnTo>
                    <a:pt x="7" y="30"/>
                  </a:lnTo>
                  <a:lnTo>
                    <a:pt x="6" y="33"/>
                  </a:lnTo>
                  <a:lnTo>
                    <a:pt x="6" y="36"/>
                  </a:lnTo>
                  <a:lnTo>
                    <a:pt x="7" y="40"/>
                  </a:lnTo>
                  <a:lnTo>
                    <a:pt x="11" y="42"/>
                  </a:lnTo>
                  <a:lnTo>
                    <a:pt x="11" y="54"/>
                  </a:lnTo>
                  <a:lnTo>
                    <a:pt x="8" y="55"/>
                  </a:lnTo>
                  <a:lnTo>
                    <a:pt x="7" y="57"/>
                  </a:lnTo>
                  <a:lnTo>
                    <a:pt x="6" y="60"/>
                  </a:lnTo>
                  <a:lnTo>
                    <a:pt x="6" y="62"/>
                  </a:lnTo>
                  <a:lnTo>
                    <a:pt x="7" y="66"/>
                  </a:lnTo>
                  <a:lnTo>
                    <a:pt x="11" y="69"/>
                  </a:lnTo>
                  <a:lnTo>
                    <a:pt x="11" y="79"/>
                  </a:lnTo>
                  <a:lnTo>
                    <a:pt x="8" y="81"/>
                  </a:lnTo>
                  <a:lnTo>
                    <a:pt x="7" y="84"/>
                  </a:lnTo>
                  <a:lnTo>
                    <a:pt x="6" y="86"/>
                  </a:lnTo>
                  <a:lnTo>
                    <a:pt x="6" y="89"/>
                  </a:lnTo>
                  <a:lnTo>
                    <a:pt x="7" y="93"/>
                  </a:lnTo>
                  <a:lnTo>
                    <a:pt x="11" y="96"/>
                  </a:lnTo>
                  <a:lnTo>
                    <a:pt x="11" y="97"/>
                  </a:lnTo>
                  <a:lnTo>
                    <a:pt x="13" y="99"/>
                  </a:lnTo>
                  <a:lnTo>
                    <a:pt x="33" y="118"/>
                  </a:lnTo>
                  <a:lnTo>
                    <a:pt x="73" y="118"/>
                  </a:lnTo>
                  <a:lnTo>
                    <a:pt x="90" y="101"/>
                  </a:lnTo>
                  <a:lnTo>
                    <a:pt x="91" y="100"/>
                  </a:lnTo>
                  <a:lnTo>
                    <a:pt x="91" y="99"/>
                  </a:lnTo>
                  <a:lnTo>
                    <a:pt x="91" y="97"/>
                  </a:lnTo>
                  <a:lnTo>
                    <a:pt x="91" y="87"/>
                  </a:lnTo>
                  <a:lnTo>
                    <a:pt x="93" y="86"/>
                  </a:lnTo>
                  <a:lnTo>
                    <a:pt x="95" y="84"/>
                  </a:lnTo>
                  <a:lnTo>
                    <a:pt x="96" y="80"/>
                  </a:lnTo>
                  <a:lnTo>
                    <a:pt x="96" y="78"/>
                  </a:lnTo>
                  <a:lnTo>
                    <a:pt x="94" y="74"/>
                  </a:lnTo>
                  <a:lnTo>
                    <a:pt x="91" y="71"/>
                  </a:lnTo>
                  <a:lnTo>
                    <a:pt x="91" y="61"/>
                  </a:lnTo>
                  <a:lnTo>
                    <a:pt x="93" y="59"/>
                  </a:lnTo>
                  <a:lnTo>
                    <a:pt x="95" y="57"/>
                  </a:lnTo>
                  <a:lnTo>
                    <a:pt x="96" y="55"/>
                  </a:lnTo>
                  <a:lnTo>
                    <a:pt x="96" y="52"/>
                  </a:lnTo>
                  <a:lnTo>
                    <a:pt x="94" y="47"/>
                  </a:lnTo>
                  <a:lnTo>
                    <a:pt x="91" y="44"/>
                  </a:lnTo>
                  <a:lnTo>
                    <a:pt x="91" y="34"/>
                  </a:lnTo>
                  <a:lnTo>
                    <a:pt x="93" y="32"/>
                  </a:lnTo>
                  <a:lnTo>
                    <a:pt x="95" y="30"/>
                  </a:lnTo>
                  <a:lnTo>
                    <a:pt x="96" y="28"/>
                  </a:lnTo>
                  <a:lnTo>
                    <a:pt x="96" y="2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51" name="Freeform 75"/>
            <p:cNvSpPr>
              <a:spLocks/>
            </p:cNvSpPr>
            <p:nvPr/>
          </p:nvSpPr>
          <p:spPr bwMode="auto">
            <a:xfrm>
              <a:off x="1364" y="2609"/>
              <a:ext cx="51" cy="90"/>
            </a:xfrm>
            <a:custGeom>
              <a:avLst/>
              <a:gdLst>
                <a:gd name="T0" fmla="*/ 5 w 51"/>
                <a:gd name="T1" fmla="*/ 90 h 90"/>
                <a:gd name="T2" fmla="*/ 4 w 51"/>
                <a:gd name="T3" fmla="*/ 84 h 90"/>
                <a:gd name="T4" fmla="*/ 4 w 51"/>
                <a:gd name="T5" fmla="*/ 84 h 90"/>
                <a:gd name="T6" fmla="*/ 1 w 51"/>
                <a:gd name="T7" fmla="*/ 81 h 90"/>
                <a:gd name="T8" fmla="*/ 0 w 51"/>
                <a:gd name="T9" fmla="*/ 77 h 90"/>
                <a:gd name="T10" fmla="*/ 0 w 51"/>
                <a:gd name="T11" fmla="*/ 77 h 90"/>
                <a:gd name="T12" fmla="*/ 0 w 51"/>
                <a:gd name="T13" fmla="*/ 75 h 90"/>
                <a:gd name="T14" fmla="*/ 1 w 51"/>
                <a:gd name="T15" fmla="*/ 71 h 90"/>
                <a:gd name="T16" fmla="*/ 3 w 51"/>
                <a:gd name="T17" fmla="*/ 69 h 90"/>
                <a:gd name="T18" fmla="*/ 4 w 51"/>
                <a:gd name="T19" fmla="*/ 68 h 90"/>
                <a:gd name="T20" fmla="*/ 4 w 51"/>
                <a:gd name="T21" fmla="*/ 57 h 90"/>
                <a:gd name="T22" fmla="*/ 4 w 51"/>
                <a:gd name="T23" fmla="*/ 57 h 90"/>
                <a:gd name="T24" fmla="*/ 1 w 51"/>
                <a:gd name="T25" fmla="*/ 55 h 90"/>
                <a:gd name="T26" fmla="*/ 0 w 51"/>
                <a:gd name="T27" fmla="*/ 51 h 90"/>
                <a:gd name="T28" fmla="*/ 0 w 51"/>
                <a:gd name="T29" fmla="*/ 51 h 90"/>
                <a:gd name="T30" fmla="*/ 0 w 51"/>
                <a:gd name="T31" fmla="*/ 48 h 90"/>
                <a:gd name="T32" fmla="*/ 1 w 51"/>
                <a:gd name="T33" fmla="*/ 45 h 90"/>
                <a:gd name="T34" fmla="*/ 3 w 51"/>
                <a:gd name="T35" fmla="*/ 43 h 90"/>
                <a:gd name="T36" fmla="*/ 4 w 51"/>
                <a:gd name="T37" fmla="*/ 42 h 90"/>
                <a:gd name="T38" fmla="*/ 4 w 51"/>
                <a:gd name="T39" fmla="*/ 31 h 90"/>
                <a:gd name="T40" fmla="*/ 4 w 51"/>
                <a:gd name="T41" fmla="*/ 31 h 90"/>
                <a:gd name="T42" fmla="*/ 1 w 51"/>
                <a:gd name="T43" fmla="*/ 28 h 90"/>
                <a:gd name="T44" fmla="*/ 0 w 51"/>
                <a:gd name="T45" fmla="*/ 24 h 90"/>
                <a:gd name="T46" fmla="*/ 0 w 51"/>
                <a:gd name="T47" fmla="*/ 24 h 90"/>
                <a:gd name="T48" fmla="*/ 0 w 51"/>
                <a:gd name="T49" fmla="*/ 21 h 90"/>
                <a:gd name="T50" fmla="*/ 1 w 51"/>
                <a:gd name="T51" fmla="*/ 19 h 90"/>
                <a:gd name="T52" fmla="*/ 3 w 51"/>
                <a:gd name="T53" fmla="*/ 17 h 90"/>
                <a:gd name="T54" fmla="*/ 4 w 51"/>
                <a:gd name="T55" fmla="*/ 15 h 90"/>
                <a:gd name="T56" fmla="*/ 4 w 51"/>
                <a:gd name="T57" fmla="*/ 0 h 90"/>
                <a:gd name="T58" fmla="*/ 46 w 51"/>
                <a:gd name="T59" fmla="*/ 1 h 90"/>
                <a:gd name="T60" fmla="*/ 46 w 51"/>
                <a:gd name="T61" fmla="*/ 11 h 90"/>
                <a:gd name="T62" fmla="*/ 46 w 51"/>
                <a:gd name="T63" fmla="*/ 11 h 90"/>
                <a:gd name="T64" fmla="*/ 50 w 51"/>
                <a:gd name="T65" fmla="*/ 14 h 90"/>
                <a:gd name="T66" fmla="*/ 51 w 51"/>
                <a:gd name="T67" fmla="*/ 18 h 90"/>
                <a:gd name="T68" fmla="*/ 51 w 51"/>
                <a:gd name="T69" fmla="*/ 18 h 90"/>
                <a:gd name="T70" fmla="*/ 51 w 51"/>
                <a:gd name="T71" fmla="*/ 20 h 90"/>
                <a:gd name="T72" fmla="*/ 50 w 51"/>
                <a:gd name="T73" fmla="*/ 23 h 90"/>
                <a:gd name="T74" fmla="*/ 48 w 51"/>
                <a:gd name="T75" fmla="*/ 25 h 90"/>
                <a:gd name="T76" fmla="*/ 46 w 51"/>
                <a:gd name="T77" fmla="*/ 26 h 90"/>
                <a:gd name="T78" fmla="*/ 46 w 51"/>
                <a:gd name="T79" fmla="*/ 36 h 90"/>
                <a:gd name="T80" fmla="*/ 46 w 51"/>
                <a:gd name="T81" fmla="*/ 36 h 90"/>
                <a:gd name="T82" fmla="*/ 50 w 51"/>
                <a:gd name="T83" fmla="*/ 39 h 90"/>
                <a:gd name="T84" fmla="*/ 51 w 51"/>
                <a:gd name="T85" fmla="*/ 44 h 90"/>
                <a:gd name="T86" fmla="*/ 51 w 51"/>
                <a:gd name="T87" fmla="*/ 44 h 90"/>
                <a:gd name="T88" fmla="*/ 51 w 51"/>
                <a:gd name="T89" fmla="*/ 47 h 90"/>
                <a:gd name="T90" fmla="*/ 50 w 51"/>
                <a:gd name="T91" fmla="*/ 49 h 90"/>
                <a:gd name="T92" fmla="*/ 48 w 51"/>
                <a:gd name="T93" fmla="*/ 51 h 90"/>
                <a:gd name="T94" fmla="*/ 46 w 51"/>
                <a:gd name="T95" fmla="*/ 53 h 90"/>
                <a:gd name="T96" fmla="*/ 46 w 51"/>
                <a:gd name="T97" fmla="*/ 63 h 90"/>
                <a:gd name="T98" fmla="*/ 46 w 51"/>
                <a:gd name="T99" fmla="*/ 63 h 90"/>
                <a:gd name="T100" fmla="*/ 50 w 51"/>
                <a:gd name="T101" fmla="*/ 66 h 90"/>
                <a:gd name="T102" fmla="*/ 51 w 51"/>
                <a:gd name="T103" fmla="*/ 70 h 90"/>
                <a:gd name="T104" fmla="*/ 51 w 51"/>
                <a:gd name="T105" fmla="*/ 70 h 90"/>
                <a:gd name="T106" fmla="*/ 51 w 51"/>
                <a:gd name="T107" fmla="*/ 74 h 90"/>
                <a:gd name="T108" fmla="*/ 50 w 51"/>
                <a:gd name="T109" fmla="*/ 76 h 90"/>
                <a:gd name="T110" fmla="*/ 48 w 51"/>
                <a:gd name="T111" fmla="*/ 78 h 90"/>
                <a:gd name="T112" fmla="*/ 46 w 51"/>
                <a:gd name="T113" fmla="*/ 80 h 90"/>
                <a:gd name="T114" fmla="*/ 46 w 51"/>
                <a:gd name="T115" fmla="*/ 90 h 90"/>
                <a:gd name="T116" fmla="*/ 5 w 51"/>
                <a:gd name="T117" fmla="*/ 90 h 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1" h="90">
                  <a:moveTo>
                    <a:pt x="5" y="90"/>
                  </a:moveTo>
                  <a:lnTo>
                    <a:pt x="4" y="84"/>
                  </a:lnTo>
                  <a:lnTo>
                    <a:pt x="1" y="81"/>
                  </a:lnTo>
                  <a:lnTo>
                    <a:pt x="0" y="77"/>
                  </a:lnTo>
                  <a:lnTo>
                    <a:pt x="0" y="75"/>
                  </a:lnTo>
                  <a:lnTo>
                    <a:pt x="1" y="71"/>
                  </a:lnTo>
                  <a:lnTo>
                    <a:pt x="3" y="69"/>
                  </a:lnTo>
                  <a:lnTo>
                    <a:pt x="4" y="68"/>
                  </a:lnTo>
                  <a:lnTo>
                    <a:pt x="4" y="57"/>
                  </a:lnTo>
                  <a:lnTo>
                    <a:pt x="1" y="55"/>
                  </a:lnTo>
                  <a:lnTo>
                    <a:pt x="0" y="51"/>
                  </a:lnTo>
                  <a:lnTo>
                    <a:pt x="0" y="48"/>
                  </a:lnTo>
                  <a:lnTo>
                    <a:pt x="1" y="45"/>
                  </a:lnTo>
                  <a:lnTo>
                    <a:pt x="3" y="43"/>
                  </a:lnTo>
                  <a:lnTo>
                    <a:pt x="4" y="42"/>
                  </a:lnTo>
                  <a:lnTo>
                    <a:pt x="4" y="31"/>
                  </a:lnTo>
                  <a:lnTo>
                    <a:pt x="1" y="28"/>
                  </a:lnTo>
                  <a:lnTo>
                    <a:pt x="0" y="24"/>
                  </a:lnTo>
                  <a:lnTo>
                    <a:pt x="0" y="21"/>
                  </a:lnTo>
                  <a:lnTo>
                    <a:pt x="1" y="19"/>
                  </a:lnTo>
                  <a:lnTo>
                    <a:pt x="3" y="17"/>
                  </a:lnTo>
                  <a:lnTo>
                    <a:pt x="4" y="15"/>
                  </a:lnTo>
                  <a:lnTo>
                    <a:pt x="4" y="0"/>
                  </a:lnTo>
                  <a:lnTo>
                    <a:pt x="46" y="1"/>
                  </a:lnTo>
                  <a:lnTo>
                    <a:pt x="46" y="11"/>
                  </a:lnTo>
                  <a:lnTo>
                    <a:pt x="50" y="14"/>
                  </a:lnTo>
                  <a:lnTo>
                    <a:pt x="51" y="18"/>
                  </a:lnTo>
                  <a:lnTo>
                    <a:pt x="51" y="20"/>
                  </a:lnTo>
                  <a:lnTo>
                    <a:pt x="50" y="23"/>
                  </a:lnTo>
                  <a:lnTo>
                    <a:pt x="48" y="25"/>
                  </a:lnTo>
                  <a:lnTo>
                    <a:pt x="46" y="26"/>
                  </a:lnTo>
                  <a:lnTo>
                    <a:pt x="46" y="36"/>
                  </a:lnTo>
                  <a:lnTo>
                    <a:pt x="50" y="39"/>
                  </a:lnTo>
                  <a:lnTo>
                    <a:pt x="51" y="44"/>
                  </a:lnTo>
                  <a:lnTo>
                    <a:pt x="51" y="47"/>
                  </a:lnTo>
                  <a:lnTo>
                    <a:pt x="50" y="49"/>
                  </a:lnTo>
                  <a:lnTo>
                    <a:pt x="48" y="51"/>
                  </a:lnTo>
                  <a:lnTo>
                    <a:pt x="46" y="53"/>
                  </a:lnTo>
                  <a:lnTo>
                    <a:pt x="46" y="63"/>
                  </a:lnTo>
                  <a:lnTo>
                    <a:pt x="50" y="66"/>
                  </a:lnTo>
                  <a:lnTo>
                    <a:pt x="51" y="70"/>
                  </a:lnTo>
                  <a:lnTo>
                    <a:pt x="51" y="74"/>
                  </a:lnTo>
                  <a:lnTo>
                    <a:pt x="50" y="76"/>
                  </a:lnTo>
                  <a:lnTo>
                    <a:pt x="48" y="78"/>
                  </a:lnTo>
                  <a:lnTo>
                    <a:pt x="46" y="80"/>
                  </a:lnTo>
                  <a:lnTo>
                    <a:pt x="46" y="90"/>
                  </a:lnTo>
                  <a:lnTo>
                    <a:pt x="5" y="9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52" name="Freeform 76"/>
            <p:cNvSpPr>
              <a:spLocks/>
            </p:cNvSpPr>
            <p:nvPr/>
          </p:nvSpPr>
          <p:spPr bwMode="auto">
            <a:xfrm>
              <a:off x="1329" y="2599"/>
              <a:ext cx="138" cy="15"/>
            </a:xfrm>
            <a:custGeom>
              <a:avLst/>
              <a:gdLst>
                <a:gd name="T0" fmla="*/ 138 w 138"/>
                <a:gd name="T1" fmla="*/ 6 h 15"/>
                <a:gd name="T2" fmla="*/ 138 w 138"/>
                <a:gd name="T3" fmla="*/ 6 h 15"/>
                <a:gd name="T4" fmla="*/ 138 w 138"/>
                <a:gd name="T5" fmla="*/ 4 h 15"/>
                <a:gd name="T6" fmla="*/ 138 w 138"/>
                <a:gd name="T7" fmla="*/ 4 h 15"/>
                <a:gd name="T8" fmla="*/ 138 w 138"/>
                <a:gd name="T9" fmla="*/ 2 h 15"/>
                <a:gd name="T10" fmla="*/ 138 w 138"/>
                <a:gd name="T11" fmla="*/ 2 h 15"/>
                <a:gd name="T12" fmla="*/ 137 w 138"/>
                <a:gd name="T13" fmla="*/ 1 h 15"/>
                <a:gd name="T14" fmla="*/ 135 w 138"/>
                <a:gd name="T15" fmla="*/ 0 h 15"/>
                <a:gd name="T16" fmla="*/ 3 w 138"/>
                <a:gd name="T17" fmla="*/ 0 h 15"/>
                <a:gd name="T18" fmla="*/ 3 w 138"/>
                <a:gd name="T19" fmla="*/ 0 h 15"/>
                <a:gd name="T20" fmla="*/ 2 w 138"/>
                <a:gd name="T21" fmla="*/ 1 h 15"/>
                <a:gd name="T22" fmla="*/ 0 w 138"/>
                <a:gd name="T23" fmla="*/ 2 h 15"/>
                <a:gd name="T24" fmla="*/ 0 w 138"/>
                <a:gd name="T25" fmla="*/ 2 h 15"/>
                <a:gd name="T26" fmla="*/ 0 w 138"/>
                <a:gd name="T27" fmla="*/ 4 h 15"/>
                <a:gd name="T28" fmla="*/ 0 w 138"/>
                <a:gd name="T29" fmla="*/ 4 h 15"/>
                <a:gd name="T30" fmla="*/ 0 w 138"/>
                <a:gd name="T31" fmla="*/ 6 h 15"/>
                <a:gd name="T32" fmla="*/ 0 w 138"/>
                <a:gd name="T33" fmla="*/ 6 h 15"/>
                <a:gd name="T34" fmla="*/ 6 w 138"/>
                <a:gd name="T35" fmla="*/ 15 h 15"/>
                <a:gd name="T36" fmla="*/ 132 w 138"/>
                <a:gd name="T37" fmla="*/ 15 h 15"/>
                <a:gd name="T38" fmla="*/ 132 w 138"/>
                <a:gd name="T39" fmla="*/ 15 h 15"/>
                <a:gd name="T40" fmla="*/ 138 w 138"/>
                <a:gd name="T41" fmla="*/ 6 h 15"/>
                <a:gd name="T42" fmla="*/ 138 w 138"/>
                <a:gd name="T43" fmla="*/ 6 h 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8" h="15">
                  <a:moveTo>
                    <a:pt x="138" y="6"/>
                  </a:moveTo>
                  <a:lnTo>
                    <a:pt x="138" y="6"/>
                  </a:lnTo>
                  <a:lnTo>
                    <a:pt x="138" y="4"/>
                  </a:lnTo>
                  <a:lnTo>
                    <a:pt x="138" y="2"/>
                  </a:lnTo>
                  <a:lnTo>
                    <a:pt x="137" y="1"/>
                  </a:lnTo>
                  <a:lnTo>
                    <a:pt x="135" y="0"/>
                  </a:lnTo>
                  <a:lnTo>
                    <a:pt x="3" y="0"/>
                  </a:lnTo>
                  <a:lnTo>
                    <a:pt x="2" y="1"/>
                  </a:lnTo>
                  <a:lnTo>
                    <a:pt x="0" y="2"/>
                  </a:lnTo>
                  <a:lnTo>
                    <a:pt x="0" y="4"/>
                  </a:lnTo>
                  <a:lnTo>
                    <a:pt x="0" y="6"/>
                  </a:lnTo>
                  <a:lnTo>
                    <a:pt x="6" y="15"/>
                  </a:lnTo>
                  <a:lnTo>
                    <a:pt x="132" y="15"/>
                  </a:lnTo>
                  <a:lnTo>
                    <a:pt x="138" y="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53" name="Freeform 77"/>
            <p:cNvSpPr>
              <a:spLocks/>
            </p:cNvSpPr>
            <p:nvPr/>
          </p:nvSpPr>
          <p:spPr bwMode="auto">
            <a:xfrm>
              <a:off x="1336" y="2696"/>
              <a:ext cx="124" cy="21"/>
            </a:xfrm>
            <a:custGeom>
              <a:avLst/>
              <a:gdLst>
                <a:gd name="T0" fmla="*/ 1 w 124"/>
                <a:gd name="T1" fmla="*/ 2 h 21"/>
                <a:gd name="T2" fmla="*/ 23 w 124"/>
                <a:gd name="T3" fmla="*/ 21 h 21"/>
                <a:gd name="T4" fmla="*/ 103 w 124"/>
                <a:gd name="T5" fmla="*/ 21 h 21"/>
                <a:gd name="T6" fmla="*/ 123 w 124"/>
                <a:gd name="T7" fmla="*/ 2 h 21"/>
                <a:gd name="T8" fmla="*/ 123 w 124"/>
                <a:gd name="T9" fmla="*/ 2 h 21"/>
                <a:gd name="T10" fmla="*/ 124 w 124"/>
                <a:gd name="T11" fmla="*/ 1 h 21"/>
                <a:gd name="T12" fmla="*/ 124 w 124"/>
                <a:gd name="T13" fmla="*/ 0 h 21"/>
                <a:gd name="T14" fmla="*/ 0 w 124"/>
                <a:gd name="T15" fmla="*/ 0 h 21"/>
                <a:gd name="T16" fmla="*/ 0 w 124"/>
                <a:gd name="T17" fmla="*/ 0 h 21"/>
                <a:gd name="T18" fmla="*/ 0 w 124"/>
                <a:gd name="T19" fmla="*/ 1 h 21"/>
                <a:gd name="T20" fmla="*/ 1 w 124"/>
                <a:gd name="T21" fmla="*/ 2 h 21"/>
                <a:gd name="T22" fmla="*/ 1 w 124"/>
                <a:gd name="T23" fmla="*/ 2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4" h="21">
                  <a:moveTo>
                    <a:pt x="1" y="2"/>
                  </a:moveTo>
                  <a:lnTo>
                    <a:pt x="23" y="21"/>
                  </a:lnTo>
                  <a:lnTo>
                    <a:pt x="103" y="21"/>
                  </a:lnTo>
                  <a:lnTo>
                    <a:pt x="123" y="2"/>
                  </a:lnTo>
                  <a:lnTo>
                    <a:pt x="124" y="1"/>
                  </a:lnTo>
                  <a:lnTo>
                    <a:pt x="124" y="0"/>
                  </a:lnTo>
                  <a:lnTo>
                    <a:pt x="0" y="0"/>
                  </a:lnTo>
                  <a:lnTo>
                    <a:pt x="0" y="1"/>
                  </a:lnTo>
                  <a:lnTo>
                    <a:pt x="1" y="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54" name="Freeform 78"/>
            <p:cNvSpPr>
              <a:spLocks noEditPoints="1"/>
            </p:cNvSpPr>
            <p:nvPr/>
          </p:nvSpPr>
          <p:spPr bwMode="auto">
            <a:xfrm>
              <a:off x="1233" y="2186"/>
              <a:ext cx="330" cy="552"/>
            </a:xfrm>
            <a:custGeom>
              <a:avLst/>
              <a:gdLst>
                <a:gd name="T0" fmla="*/ 244 w 330"/>
                <a:gd name="T1" fmla="*/ 333 h 552"/>
                <a:gd name="T2" fmla="*/ 234 w 330"/>
                <a:gd name="T3" fmla="*/ 387 h 552"/>
                <a:gd name="T4" fmla="*/ 108 w 330"/>
                <a:gd name="T5" fmla="*/ 409 h 552"/>
                <a:gd name="T6" fmla="*/ 96 w 330"/>
                <a:gd name="T7" fmla="*/ 387 h 552"/>
                <a:gd name="T8" fmla="*/ 86 w 330"/>
                <a:gd name="T9" fmla="*/ 333 h 552"/>
                <a:gd name="T10" fmla="*/ 35 w 330"/>
                <a:gd name="T11" fmla="*/ 253 h 552"/>
                <a:gd name="T12" fmla="*/ 9 w 330"/>
                <a:gd name="T13" fmla="*/ 178 h 552"/>
                <a:gd name="T14" fmla="*/ 20 w 330"/>
                <a:gd name="T15" fmla="*/ 104 h 552"/>
                <a:gd name="T16" fmla="*/ 77 w 330"/>
                <a:gd name="T17" fmla="*/ 35 h 552"/>
                <a:gd name="T18" fmla="*/ 165 w 330"/>
                <a:gd name="T19" fmla="*/ 8 h 552"/>
                <a:gd name="T20" fmla="*/ 239 w 330"/>
                <a:gd name="T21" fmla="*/ 28 h 552"/>
                <a:gd name="T22" fmla="*/ 303 w 330"/>
                <a:gd name="T23" fmla="*/ 91 h 552"/>
                <a:gd name="T24" fmla="*/ 322 w 330"/>
                <a:gd name="T25" fmla="*/ 165 h 552"/>
                <a:gd name="T26" fmla="*/ 302 w 330"/>
                <a:gd name="T27" fmla="*/ 241 h 552"/>
                <a:gd name="T28" fmla="*/ 107 w 330"/>
                <a:gd name="T29" fmla="*/ 428 h 552"/>
                <a:gd name="T30" fmla="*/ 223 w 330"/>
                <a:gd name="T31" fmla="*/ 427 h 552"/>
                <a:gd name="T32" fmla="*/ 103 w 330"/>
                <a:gd name="T33" fmla="*/ 451 h 552"/>
                <a:gd name="T34" fmla="*/ 105 w 330"/>
                <a:gd name="T35" fmla="*/ 444 h 552"/>
                <a:gd name="T36" fmla="*/ 228 w 330"/>
                <a:gd name="T37" fmla="*/ 437 h 552"/>
                <a:gd name="T38" fmla="*/ 225 w 330"/>
                <a:gd name="T39" fmla="*/ 441 h 552"/>
                <a:gd name="T40" fmla="*/ 225 w 330"/>
                <a:gd name="T41" fmla="*/ 468 h 552"/>
                <a:gd name="T42" fmla="*/ 102 w 330"/>
                <a:gd name="T43" fmla="*/ 475 h 552"/>
                <a:gd name="T44" fmla="*/ 107 w 330"/>
                <a:gd name="T45" fmla="*/ 470 h 552"/>
                <a:gd name="T46" fmla="*/ 228 w 330"/>
                <a:gd name="T47" fmla="*/ 462 h 552"/>
                <a:gd name="T48" fmla="*/ 107 w 330"/>
                <a:gd name="T49" fmla="*/ 492 h 552"/>
                <a:gd name="T50" fmla="*/ 223 w 330"/>
                <a:gd name="T51" fmla="*/ 496 h 552"/>
                <a:gd name="T52" fmla="*/ 102 w 330"/>
                <a:gd name="T53" fmla="*/ 502 h 552"/>
                <a:gd name="T54" fmla="*/ 224 w 330"/>
                <a:gd name="T55" fmla="*/ 485 h 552"/>
                <a:gd name="T56" fmla="*/ 228 w 330"/>
                <a:gd name="T57" fmla="*/ 490 h 552"/>
                <a:gd name="T58" fmla="*/ 223 w 330"/>
                <a:gd name="T59" fmla="*/ 510 h 552"/>
                <a:gd name="T60" fmla="*/ 223 w 330"/>
                <a:gd name="T61" fmla="*/ 510 h 552"/>
                <a:gd name="T62" fmla="*/ 101 w 330"/>
                <a:gd name="T63" fmla="*/ 13 h 552"/>
                <a:gd name="T64" fmla="*/ 28 w 330"/>
                <a:gd name="T65" fmla="*/ 73 h 552"/>
                <a:gd name="T66" fmla="*/ 0 w 330"/>
                <a:gd name="T67" fmla="*/ 165 h 552"/>
                <a:gd name="T68" fmla="*/ 14 w 330"/>
                <a:gd name="T69" fmla="*/ 233 h 552"/>
                <a:gd name="T70" fmla="*/ 64 w 330"/>
                <a:gd name="T71" fmla="*/ 306 h 552"/>
                <a:gd name="T72" fmla="*/ 86 w 330"/>
                <a:gd name="T73" fmla="*/ 378 h 552"/>
                <a:gd name="T74" fmla="*/ 97 w 330"/>
                <a:gd name="T75" fmla="*/ 410 h 552"/>
                <a:gd name="T76" fmla="*/ 93 w 330"/>
                <a:gd name="T77" fmla="*/ 421 h 552"/>
                <a:gd name="T78" fmla="*/ 97 w 330"/>
                <a:gd name="T79" fmla="*/ 441 h 552"/>
                <a:gd name="T80" fmla="*/ 94 w 330"/>
                <a:gd name="T81" fmla="*/ 450 h 552"/>
                <a:gd name="T82" fmla="*/ 97 w 330"/>
                <a:gd name="T83" fmla="*/ 467 h 552"/>
                <a:gd name="T84" fmla="*/ 94 w 330"/>
                <a:gd name="T85" fmla="*/ 476 h 552"/>
                <a:gd name="T86" fmla="*/ 97 w 330"/>
                <a:gd name="T87" fmla="*/ 493 h 552"/>
                <a:gd name="T88" fmla="*/ 94 w 330"/>
                <a:gd name="T89" fmla="*/ 503 h 552"/>
                <a:gd name="T90" fmla="*/ 102 w 330"/>
                <a:gd name="T91" fmla="*/ 515 h 552"/>
                <a:gd name="T92" fmla="*/ 186 w 330"/>
                <a:gd name="T93" fmla="*/ 552 h 552"/>
                <a:gd name="T94" fmla="*/ 231 w 330"/>
                <a:gd name="T95" fmla="*/ 510 h 552"/>
                <a:gd name="T96" fmla="*/ 235 w 330"/>
                <a:gd name="T97" fmla="*/ 492 h 552"/>
                <a:gd name="T98" fmla="*/ 231 w 330"/>
                <a:gd name="T99" fmla="*/ 480 h 552"/>
                <a:gd name="T100" fmla="*/ 235 w 330"/>
                <a:gd name="T101" fmla="*/ 467 h 552"/>
                <a:gd name="T102" fmla="*/ 231 w 330"/>
                <a:gd name="T103" fmla="*/ 453 h 552"/>
                <a:gd name="T104" fmla="*/ 235 w 330"/>
                <a:gd name="T105" fmla="*/ 440 h 552"/>
                <a:gd name="T106" fmla="*/ 232 w 330"/>
                <a:gd name="T107" fmla="*/ 428 h 552"/>
                <a:gd name="T108" fmla="*/ 237 w 330"/>
                <a:gd name="T109" fmla="*/ 413 h 552"/>
                <a:gd name="T110" fmla="*/ 241 w 330"/>
                <a:gd name="T111" fmla="*/ 395 h 552"/>
                <a:gd name="T112" fmla="*/ 248 w 330"/>
                <a:gd name="T113" fmla="*/ 349 h 552"/>
                <a:gd name="T114" fmla="*/ 293 w 330"/>
                <a:gd name="T115" fmla="*/ 269 h 552"/>
                <a:gd name="T116" fmla="*/ 328 w 330"/>
                <a:gd name="T117" fmla="*/ 193 h 552"/>
                <a:gd name="T118" fmla="*/ 323 w 330"/>
                <a:gd name="T119" fmla="*/ 116 h 552"/>
                <a:gd name="T120" fmla="*/ 270 w 330"/>
                <a:gd name="T121" fmla="*/ 38 h 552"/>
                <a:gd name="T122" fmla="*/ 182 w 330"/>
                <a:gd name="T123" fmla="*/ 1 h 5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30" h="552">
                  <a:moveTo>
                    <a:pt x="287" y="264"/>
                  </a:moveTo>
                  <a:lnTo>
                    <a:pt x="287" y="264"/>
                  </a:lnTo>
                  <a:lnTo>
                    <a:pt x="271" y="285"/>
                  </a:lnTo>
                  <a:lnTo>
                    <a:pt x="259" y="302"/>
                  </a:lnTo>
                  <a:lnTo>
                    <a:pt x="250" y="319"/>
                  </a:lnTo>
                  <a:lnTo>
                    <a:pt x="244" y="333"/>
                  </a:lnTo>
                  <a:lnTo>
                    <a:pt x="239" y="347"/>
                  </a:lnTo>
                  <a:lnTo>
                    <a:pt x="237" y="358"/>
                  </a:lnTo>
                  <a:lnTo>
                    <a:pt x="235" y="368"/>
                  </a:lnTo>
                  <a:lnTo>
                    <a:pt x="235" y="378"/>
                  </a:lnTo>
                  <a:lnTo>
                    <a:pt x="234" y="387"/>
                  </a:lnTo>
                  <a:lnTo>
                    <a:pt x="232" y="395"/>
                  </a:lnTo>
                  <a:lnTo>
                    <a:pt x="231" y="399"/>
                  </a:lnTo>
                  <a:lnTo>
                    <a:pt x="229" y="403"/>
                  </a:lnTo>
                  <a:lnTo>
                    <a:pt x="226" y="406"/>
                  </a:lnTo>
                  <a:lnTo>
                    <a:pt x="222" y="409"/>
                  </a:lnTo>
                  <a:lnTo>
                    <a:pt x="108" y="409"/>
                  </a:lnTo>
                  <a:lnTo>
                    <a:pt x="104" y="406"/>
                  </a:lnTo>
                  <a:lnTo>
                    <a:pt x="101" y="403"/>
                  </a:lnTo>
                  <a:lnTo>
                    <a:pt x="99" y="399"/>
                  </a:lnTo>
                  <a:lnTo>
                    <a:pt x="98" y="395"/>
                  </a:lnTo>
                  <a:lnTo>
                    <a:pt x="96" y="387"/>
                  </a:lnTo>
                  <a:lnTo>
                    <a:pt x="95" y="378"/>
                  </a:lnTo>
                  <a:lnTo>
                    <a:pt x="95" y="368"/>
                  </a:lnTo>
                  <a:lnTo>
                    <a:pt x="93" y="358"/>
                  </a:lnTo>
                  <a:lnTo>
                    <a:pt x="91" y="347"/>
                  </a:lnTo>
                  <a:lnTo>
                    <a:pt x="86" y="333"/>
                  </a:lnTo>
                  <a:lnTo>
                    <a:pt x="80" y="319"/>
                  </a:lnTo>
                  <a:lnTo>
                    <a:pt x="71" y="302"/>
                  </a:lnTo>
                  <a:lnTo>
                    <a:pt x="59" y="284"/>
                  </a:lnTo>
                  <a:lnTo>
                    <a:pt x="43" y="264"/>
                  </a:lnTo>
                  <a:lnTo>
                    <a:pt x="35" y="253"/>
                  </a:lnTo>
                  <a:lnTo>
                    <a:pt x="28" y="241"/>
                  </a:lnTo>
                  <a:lnTo>
                    <a:pt x="22" y="230"/>
                  </a:lnTo>
                  <a:lnTo>
                    <a:pt x="17" y="218"/>
                  </a:lnTo>
                  <a:lnTo>
                    <a:pt x="13" y="205"/>
                  </a:lnTo>
                  <a:lnTo>
                    <a:pt x="10" y="192"/>
                  </a:lnTo>
                  <a:lnTo>
                    <a:pt x="9" y="178"/>
                  </a:lnTo>
                  <a:lnTo>
                    <a:pt x="8" y="165"/>
                  </a:lnTo>
                  <a:lnTo>
                    <a:pt x="9" y="149"/>
                  </a:lnTo>
                  <a:lnTo>
                    <a:pt x="11" y="134"/>
                  </a:lnTo>
                  <a:lnTo>
                    <a:pt x="15" y="118"/>
                  </a:lnTo>
                  <a:lnTo>
                    <a:pt x="20" y="104"/>
                  </a:lnTo>
                  <a:lnTo>
                    <a:pt x="27" y="91"/>
                  </a:lnTo>
                  <a:lnTo>
                    <a:pt x="35" y="77"/>
                  </a:lnTo>
                  <a:lnTo>
                    <a:pt x="44" y="66"/>
                  </a:lnTo>
                  <a:lnTo>
                    <a:pt x="54" y="54"/>
                  </a:lnTo>
                  <a:lnTo>
                    <a:pt x="65" y="44"/>
                  </a:lnTo>
                  <a:lnTo>
                    <a:pt x="77" y="35"/>
                  </a:lnTo>
                  <a:lnTo>
                    <a:pt x="91" y="28"/>
                  </a:lnTo>
                  <a:lnTo>
                    <a:pt x="104" y="20"/>
                  </a:lnTo>
                  <a:lnTo>
                    <a:pt x="119" y="15"/>
                  </a:lnTo>
                  <a:lnTo>
                    <a:pt x="133" y="11"/>
                  </a:lnTo>
                  <a:lnTo>
                    <a:pt x="148" y="9"/>
                  </a:lnTo>
                  <a:lnTo>
                    <a:pt x="165" y="8"/>
                  </a:lnTo>
                  <a:lnTo>
                    <a:pt x="182" y="9"/>
                  </a:lnTo>
                  <a:lnTo>
                    <a:pt x="197" y="11"/>
                  </a:lnTo>
                  <a:lnTo>
                    <a:pt x="212" y="15"/>
                  </a:lnTo>
                  <a:lnTo>
                    <a:pt x="226" y="20"/>
                  </a:lnTo>
                  <a:lnTo>
                    <a:pt x="239" y="28"/>
                  </a:lnTo>
                  <a:lnTo>
                    <a:pt x="253" y="35"/>
                  </a:lnTo>
                  <a:lnTo>
                    <a:pt x="265" y="44"/>
                  </a:lnTo>
                  <a:lnTo>
                    <a:pt x="276" y="54"/>
                  </a:lnTo>
                  <a:lnTo>
                    <a:pt x="286" y="66"/>
                  </a:lnTo>
                  <a:lnTo>
                    <a:pt x="295" y="77"/>
                  </a:lnTo>
                  <a:lnTo>
                    <a:pt x="303" y="91"/>
                  </a:lnTo>
                  <a:lnTo>
                    <a:pt x="310" y="104"/>
                  </a:lnTo>
                  <a:lnTo>
                    <a:pt x="315" y="118"/>
                  </a:lnTo>
                  <a:lnTo>
                    <a:pt x="319" y="134"/>
                  </a:lnTo>
                  <a:lnTo>
                    <a:pt x="321" y="149"/>
                  </a:lnTo>
                  <a:lnTo>
                    <a:pt x="322" y="165"/>
                  </a:lnTo>
                  <a:lnTo>
                    <a:pt x="321" y="178"/>
                  </a:lnTo>
                  <a:lnTo>
                    <a:pt x="320" y="192"/>
                  </a:lnTo>
                  <a:lnTo>
                    <a:pt x="317" y="205"/>
                  </a:lnTo>
                  <a:lnTo>
                    <a:pt x="313" y="218"/>
                  </a:lnTo>
                  <a:lnTo>
                    <a:pt x="308" y="230"/>
                  </a:lnTo>
                  <a:lnTo>
                    <a:pt x="302" y="241"/>
                  </a:lnTo>
                  <a:lnTo>
                    <a:pt x="295" y="253"/>
                  </a:lnTo>
                  <a:lnTo>
                    <a:pt x="287" y="264"/>
                  </a:lnTo>
                  <a:close/>
                  <a:moveTo>
                    <a:pt x="223" y="427"/>
                  </a:moveTo>
                  <a:lnTo>
                    <a:pt x="107" y="439"/>
                  </a:lnTo>
                  <a:lnTo>
                    <a:pt x="107" y="428"/>
                  </a:lnTo>
                  <a:lnTo>
                    <a:pt x="100" y="417"/>
                  </a:lnTo>
                  <a:lnTo>
                    <a:pt x="230" y="417"/>
                  </a:lnTo>
                  <a:lnTo>
                    <a:pt x="223" y="427"/>
                  </a:lnTo>
                  <a:close/>
                  <a:moveTo>
                    <a:pt x="225" y="441"/>
                  </a:moveTo>
                  <a:lnTo>
                    <a:pt x="224" y="442"/>
                  </a:lnTo>
                  <a:lnTo>
                    <a:pt x="107" y="453"/>
                  </a:lnTo>
                  <a:lnTo>
                    <a:pt x="105" y="452"/>
                  </a:lnTo>
                  <a:lnTo>
                    <a:pt x="103" y="451"/>
                  </a:lnTo>
                  <a:lnTo>
                    <a:pt x="102" y="449"/>
                  </a:lnTo>
                  <a:lnTo>
                    <a:pt x="102" y="448"/>
                  </a:lnTo>
                  <a:lnTo>
                    <a:pt x="103" y="446"/>
                  </a:lnTo>
                  <a:lnTo>
                    <a:pt x="105" y="444"/>
                  </a:lnTo>
                  <a:lnTo>
                    <a:pt x="106" y="443"/>
                  </a:lnTo>
                  <a:lnTo>
                    <a:pt x="224" y="431"/>
                  </a:lnTo>
                  <a:lnTo>
                    <a:pt x="225" y="433"/>
                  </a:lnTo>
                  <a:lnTo>
                    <a:pt x="227" y="435"/>
                  </a:lnTo>
                  <a:lnTo>
                    <a:pt x="228" y="437"/>
                  </a:lnTo>
                  <a:lnTo>
                    <a:pt x="227" y="440"/>
                  </a:lnTo>
                  <a:lnTo>
                    <a:pt x="225" y="441"/>
                  </a:lnTo>
                  <a:close/>
                  <a:moveTo>
                    <a:pt x="107" y="466"/>
                  </a:moveTo>
                  <a:lnTo>
                    <a:pt x="107" y="457"/>
                  </a:lnTo>
                  <a:lnTo>
                    <a:pt x="223" y="446"/>
                  </a:lnTo>
                  <a:lnTo>
                    <a:pt x="223" y="454"/>
                  </a:lnTo>
                  <a:lnTo>
                    <a:pt x="107" y="466"/>
                  </a:lnTo>
                  <a:close/>
                  <a:moveTo>
                    <a:pt x="225" y="468"/>
                  </a:moveTo>
                  <a:lnTo>
                    <a:pt x="224" y="469"/>
                  </a:lnTo>
                  <a:lnTo>
                    <a:pt x="106" y="480"/>
                  </a:lnTo>
                  <a:lnTo>
                    <a:pt x="105" y="479"/>
                  </a:lnTo>
                  <a:lnTo>
                    <a:pt x="103" y="478"/>
                  </a:lnTo>
                  <a:lnTo>
                    <a:pt x="102" y="475"/>
                  </a:lnTo>
                  <a:lnTo>
                    <a:pt x="103" y="473"/>
                  </a:lnTo>
                  <a:lnTo>
                    <a:pt x="105" y="471"/>
                  </a:lnTo>
                  <a:lnTo>
                    <a:pt x="107" y="470"/>
                  </a:lnTo>
                  <a:lnTo>
                    <a:pt x="223" y="458"/>
                  </a:lnTo>
                  <a:lnTo>
                    <a:pt x="225" y="459"/>
                  </a:lnTo>
                  <a:lnTo>
                    <a:pt x="227" y="460"/>
                  </a:lnTo>
                  <a:lnTo>
                    <a:pt x="228" y="462"/>
                  </a:lnTo>
                  <a:lnTo>
                    <a:pt x="228" y="463"/>
                  </a:lnTo>
                  <a:lnTo>
                    <a:pt x="227" y="466"/>
                  </a:lnTo>
                  <a:lnTo>
                    <a:pt x="225" y="468"/>
                  </a:lnTo>
                  <a:close/>
                  <a:moveTo>
                    <a:pt x="107" y="492"/>
                  </a:moveTo>
                  <a:lnTo>
                    <a:pt x="107" y="484"/>
                  </a:lnTo>
                  <a:lnTo>
                    <a:pt x="223" y="473"/>
                  </a:lnTo>
                  <a:lnTo>
                    <a:pt x="223" y="481"/>
                  </a:lnTo>
                  <a:lnTo>
                    <a:pt x="107" y="492"/>
                  </a:lnTo>
                  <a:close/>
                  <a:moveTo>
                    <a:pt x="225" y="494"/>
                  </a:moveTo>
                  <a:lnTo>
                    <a:pt x="223" y="496"/>
                  </a:lnTo>
                  <a:lnTo>
                    <a:pt x="107" y="507"/>
                  </a:lnTo>
                  <a:lnTo>
                    <a:pt x="105" y="506"/>
                  </a:lnTo>
                  <a:lnTo>
                    <a:pt x="103" y="504"/>
                  </a:lnTo>
                  <a:lnTo>
                    <a:pt x="102" y="502"/>
                  </a:lnTo>
                  <a:lnTo>
                    <a:pt x="103" y="499"/>
                  </a:lnTo>
                  <a:lnTo>
                    <a:pt x="105" y="498"/>
                  </a:lnTo>
                  <a:lnTo>
                    <a:pt x="106" y="497"/>
                  </a:lnTo>
                  <a:lnTo>
                    <a:pt x="224" y="485"/>
                  </a:lnTo>
                  <a:lnTo>
                    <a:pt x="225" y="485"/>
                  </a:lnTo>
                  <a:lnTo>
                    <a:pt x="227" y="487"/>
                  </a:lnTo>
                  <a:lnTo>
                    <a:pt x="228" y="489"/>
                  </a:lnTo>
                  <a:lnTo>
                    <a:pt x="228" y="490"/>
                  </a:lnTo>
                  <a:lnTo>
                    <a:pt x="227" y="492"/>
                  </a:lnTo>
                  <a:lnTo>
                    <a:pt x="225" y="494"/>
                  </a:lnTo>
                  <a:close/>
                  <a:moveTo>
                    <a:pt x="223" y="510"/>
                  </a:moveTo>
                  <a:lnTo>
                    <a:pt x="223" y="510"/>
                  </a:lnTo>
                  <a:lnTo>
                    <a:pt x="203" y="528"/>
                  </a:lnTo>
                  <a:lnTo>
                    <a:pt x="128" y="528"/>
                  </a:lnTo>
                  <a:lnTo>
                    <a:pt x="109" y="511"/>
                  </a:lnTo>
                  <a:lnTo>
                    <a:pt x="223" y="500"/>
                  </a:lnTo>
                  <a:lnTo>
                    <a:pt x="223" y="510"/>
                  </a:lnTo>
                  <a:close/>
                  <a:moveTo>
                    <a:pt x="165" y="0"/>
                  </a:moveTo>
                  <a:lnTo>
                    <a:pt x="165" y="0"/>
                  </a:lnTo>
                  <a:lnTo>
                    <a:pt x="148" y="1"/>
                  </a:lnTo>
                  <a:lnTo>
                    <a:pt x="132" y="3"/>
                  </a:lnTo>
                  <a:lnTo>
                    <a:pt x="115" y="7"/>
                  </a:lnTo>
                  <a:lnTo>
                    <a:pt x="101" y="13"/>
                  </a:lnTo>
                  <a:lnTo>
                    <a:pt x="86" y="19"/>
                  </a:lnTo>
                  <a:lnTo>
                    <a:pt x="73" y="28"/>
                  </a:lnTo>
                  <a:lnTo>
                    <a:pt x="60" y="38"/>
                  </a:lnTo>
                  <a:lnTo>
                    <a:pt x="48" y="48"/>
                  </a:lnTo>
                  <a:lnTo>
                    <a:pt x="38" y="60"/>
                  </a:lnTo>
                  <a:lnTo>
                    <a:pt x="28" y="73"/>
                  </a:lnTo>
                  <a:lnTo>
                    <a:pt x="19" y="86"/>
                  </a:lnTo>
                  <a:lnTo>
                    <a:pt x="13" y="101"/>
                  </a:lnTo>
                  <a:lnTo>
                    <a:pt x="7" y="116"/>
                  </a:lnTo>
                  <a:lnTo>
                    <a:pt x="3" y="132"/>
                  </a:lnTo>
                  <a:lnTo>
                    <a:pt x="1" y="148"/>
                  </a:lnTo>
                  <a:lnTo>
                    <a:pt x="0" y="165"/>
                  </a:lnTo>
                  <a:lnTo>
                    <a:pt x="1" y="179"/>
                  </a:lnTo>
                  <a:lnTo>
                    <a:pt x="2" y="193"/>
                  </a:lnTo>
                  <a:lnTo>
                    <a:pt x="5" y="207"/>
                  </a:lnTo>
                  <a:lnTo>
                    <a:pt x="9" y="221"/>
                  </a:lnTo>
                  <a:lnTo>
                    <a:pt x="14" y="233"/>
                  </a:lnTo>
                  <a:lnTo>
                    <a:pt x="20" y="246"/>
                  </a:lnTo>
                  <a:lnTo>
                    <a:pt x="28" y="258"/>
                  </a:lnTo>
                  <a:lnTo>
                    <a:pt x="37" y="269"/>
                  </a:lnTo>
                  <a:lnTo>
                    <a:pt x="52" y="289"/>
                  </a:lnTo>
                  <a:lnTo>
                    <a:pt x="64" y="306"/>
                  </a:lnTo>
                  <a:lnTo>
                    <a:pt x="72" y="322"/>
                  </a:lnTo>
                  <a:lnTo>
                    <a:pt x="78" y="336"/>
                  </a:lnTo>
                  <a:lnTo>
                    <a:pt x="82" y="349"/>
                  </a:lnTo>
                  <a:lnTo>
                    <a:pt x="84" y="360"/>
                  </a:lnTo>
                  <a:lnTo>
                    <a:pt x="86" y="369"/>
                  </a:lnTo>
                  <a:lnTo>
                    <a:pt x="86" y="378"/>
                  </a:lnTo>
                  <a:lnTo>
                    <a:pt x="88" y="387"/>
                  </a:lnTo>
                  <a:lnTo>
                    <a:pt x="89" y="395"/>
                  </a:lnTo>
                  <a:lnTo>
                    <a:pt x="92" y="403"/>
                  </a:lnTo>
                  <a:lnTo>
                    <a:pt x="97" y="410"/>
                  </a:lnTo>
                  <a:lnTo>
                    <a:pt x="94" y="411"/>
                  </a:lnTo>
                  <a:lnTo>
                    <a:pt x="93" y="413"/>
                  </a:lnTo>
                  <a:lnTo>
                    <a:pt x="92" y="416"/>
                  </a:lnTo>
                  <a:lnTo>
                    <a:pt x="92" y="418"/>
                  </a:lnTo>
                  <a:lnTo>
                    <a:pt x="93" y="421"/>
                  </a:lnTo>
                  <a:lnTo>
                    <a:pt x="99" y="430"/>
                  </a:lnTo>
                  <a:lnTo>
                    <a:pt x="99" y="439"/>
                  </a:lnTo>
                  <a:lnTo>
                    <a:pt x="97" y="441"/>
                  </a:lnTo>
                  <a:lnTo>
                    <a:pt x="96" y="443"/>
                  </a:lnTo>
                  <a:lnTo>
                    <a:pt x="95" y="446"/>
                  </a:lnTo>
                  <a:lnTo>
                    <a:pt x="94" y="448"/>
                  </a:lnTo>
                  <a:lnTo>
                    <a:pt x="94" y="450"/>
                  </a:lnTo>
                  <a:lnTo>
                    <a:pt x="96" y="454"/>
                  </a:lnTo>
                  <a:lnTo>
                    <a:pt x="99" y="458"/>
                  </a:lnTo>
                  <a:lnTo>
                    <a:pt x="99" y="465"/>
                  </a:lnTo>
                  <a:lnTo>
                    <a:pt x="97" y="467"/>
                  </a:lnTo>
                  <a:lnTo>
                    <a:pt x="96" y="470"/>
                  </a:lnTo>
                  <a:lnTo>
                    <a:pt x="95" y="472"/>
                  </a:lnTo>
                  <a:lnTo>
                    <a:pt x="94" y="475"/>
                  </a:lnTo>
                  <a:lnTo>
                    <a:pt x="94" y="476"/>
                  </a:lnTo>
                  <a:lnTo>
                    <a:pt x="96" y="481"/>
                  </a:lnTo>
                  <a:lnTo>
                    <a:pt x="99" y="484"/>
                  </a:lnTo>
                  <a:lnTo>
                    <a:pt x="99" y="491"/>
                  </a:lnTo>
                  <a:lnTo>
                    <a:pt x="97" y="493"/>
                  </a:lnTo>
                  <a:lnTo>
                    <a:pt x="96" y="496"/>
                  </a:lnTo>
                  <a:lnTo>
                    <a:pt x="95" y="499"/>
                  </a:lnTo>
                  <a:lnTo>
                    <a:pt x="94" y="502"/>
                  </a:lnTo>
                  <a:lnTo>
                    <a:pt x="94" y="503"/>
                  </a:lnTo>
                  <a:lnTo>
                    <a:pt x="95" y="506"/>
                  </a:lnTo>
                  <a:lnTo>
                    <a:pt x="96" y="508"/>
                  </a:lnTo>
                  <a:lnTo>
                    <a:pt x="100" y="511"/>
                  </a:lnTo>
                  <a:lnTo>
                    <a:pt x="100" y="514"/>
                  </a:lnTo>
                  <a:lnTo>
                    <a:pt x="102" y="515"/>
                  </a:lnTo>
                  <a:lnTo>
                    <a:pt x="141" y="550"/>
                  </a:lnTo>
                  <a:lnTo>
                    <a:pt x="144" y="551"/>
                  </a:lnTo>
                  <a:lnTo>
                    <a:pt x="147" y="552"/>
                  </a:lnTo>
                  <a:lnTo>
                    <a:pt x="186" y="552"/>
                  </a:lnTo>
                  <a:lnTo>
                    <a:pt x="189" y="551"/>
                  </a:lnTo>
                  <a:lnTo>
                    <a:pt x="191" y="550"/>
                  </a:lnTo>
                  <a:lnTo>
                    <a:pt x="228" y="515"/>
                  </a:lnTo>
                  <a:lnTo>
                    <a:pt x="230" y="513"/>
                  </a:lnTo>
                  <a:lnTo>
                    <a:pt x="231" y="510"/>
                  </a:lnTo>
                  <a:lnTo>
                    <a:pt x="231" y="500"/>
                  </a:lnTo>
                  <a:lnTo>
                    <a:pt x="233" y="498"/>
                  </a:lnTo>
                  <a:lnTo>
                    <a:pt x="234" y="496"/>
                  </a:lnTo>
                  <a:lnTo>
                    <a:pt x="235" y="492"/>
                  </a:lnTo>
                  <a:lnTo>
                    <a:pt x="236" y="490"/>
                  </a:lnTo>
                  <a:lnTo>
                    <a:pt x="236" y="488"/>
                  </a:lnTo>
                  <a:lnTo>
                    <a:pt x="234" y="484"/>
                  </a:lnTo>
                  <a:lnTo>
                    <a:pt x="231" y="480"/>
                  </a:lnTo>
                  <a:lnTo>
                    <a:pt x="231" y="474"/>
                  </a:lnTo>
                  <a:lnTo>
                    <a:pt x="233" y="472"/>
                  </a:lnTo>
                  <a:lnTo>
                    <a:pt x="234" y="469"/>
                  </a:lnTo>
                  <a:lnTo>
                    <a:pt x="235" y="467"/>
                  </a:lnTo>
                  <a:lnTo>
                    <a:pt x="236" y="463"/>
                  </a:lnTo>
                  <a:lnTo>
                    <a:pt x="236" y="462"/>
                  </a:lnTo>
                  <a:lnTo>
                    <a:pt x="234" y="457"/>
                  </a:lnTo>
                  <a:lnTo>
                    <a:pt x="231" y="453"/>
                  </a:lnTo>
                  <a:lnTo>
                    <a:pt x="231" y="447"/>
                  </a:lnTo>
                  <a:lnTo>
                    <a:pt x="233" y="445"/>
                  </a:lnTo>
                  <a:lnTo>
                    <a:pt x="234" y="443"/>
                  </a:lnTo>
                  <a:lnTo>
                    <a:pt x="235" y="440"/>
                  </a:lnTo>
                  <a:lnTo>
                    <a:pt x="236" y="437"/>
                  </a:lnTo>
                  <a:lnTo>
                    <a:pt x="236" y="436"/>
                  </a:lnTo>
                  <a:lnTo>
                    <a:pt x="235" y="431"/>
                  </a:lnTo>
                  <a:lnTo>
                    <a:pt x="232" y="428"/>
                  </a:lnTo>
                  <a:lnTo>
                    <a:pt x="237" y="421"/>
                  </a:lnTo>
                  <a:lnTo>
                    <a:pt x="238" y="418"/>
                  </a:lnTo>
                  <a:lnTo>
                    <a:pt x="238" y="416"/>
                  </a:lnTo>
                  <a:lnTo>
                    <a:pt x="237" y="413"/>
                  </a:lnTo>
                  <a:lnTo>
                    <a:pt x="236" y="411"/>
                  </a:lnTo>
                  <a:lnTo>
                    <a:pt x="233" y="410"/>
                  </a:lnTo>
                  <a:lnTo>
                    <a:pt x="238" y="403"/>
                  </a:lnTo>
                  <a:lnTo>
                    <a:pt x="241" y="395"/>
                  </a:lnTo>
                  <a:lnTo>
                    <a:pt x="243" y="387"/>
                  </a:lnTo>
                  <a:lnTo>
                    <a:pt x="244" y="378"/>
                  </a:lnTo>
                  <a:lnTo>
                    <a:pt x="244" y="369"/>
                  </a:lnTo>
                  <a:lnTo>
                    <a:pt x="246" y="360"/>
                  </a:lnTo>
                  <a:lnTo>
                    <a:pt x="248" y="349"/>
                  </a:lnTo>
                  <a:lnTo>
                    <a:pt x="252" y="336"/>
                  </a:lnTo>
                  <a:lnTo>
                    <a:pt x="258" y="322"/>
                  </a:lnTo>
                  <a:lnTo>
                    <a:pt x="266" y="306"/>
                  </a:lnTo>
                  <a:lnTo>
                    <a:pt x="278" y="289"/>
                  </a:lnTo>
                  <a:lnTo>
                    <a:pt x="293" y="269"/>
                  </a:lnTo>
                  <a:lnTo>
                    <a:pt x="301" y="258"/>
                  </a:lnTo>
                  <a:lnTo>
                    <a:pt x="310" y="246"/>
                  </a:lnTo>
                  <a:lnTo>
                    <a:pt x="316" y="233"/>
                  </a:lnTo>
                  <a:lnTo>
                    <a:pt x="321" y="221"/>
                  </a:lnTo>
                  <a:lnTo>
                    <a:pt x="325" y="207"/>
                  </a:lnTo>
                  <a:lnTo>
                    <a:pt x="328" y="193"/>
                  </a:lnTo>
                  <a:lnTo>
                    <a:pt x="329" y="179"/>
                  </a:lnTo>
                  <a:lnTo>
                    <a:pt x="330" y="165"/>
                  </a:lnTo>
                  <a:lnTo>
                    <a:pt x="329" y="148"/>
                  </a:lnTo>
                  <a:lnTo>
                    <a:pt x="327" y="132"/>
                  </a:lnTo>
                  <a:lnTo>
                    <a:pt x="323" y="116"/>
                  </a:lnTo>
                  <a:lnTo>
                    <a:pt x="317" y="101"/>
                  </a:lnTo>
                  <a:lnTo>
                    <a:pt x="311" y="86"/>
                  </a:lnTo>
                  <a:lnTo>
                    <a:pt x="302" y="73"/>
                  </a:lnTo>
                  <a:lnTo>
                    <a:pt x="292" y="60"/>
                  </a:lnTo>
                  <a:lnTo>
                    <a:pt x="282" y="48"/>
                  </a:lnTo>
                  <a:lnTo>
                    <a:pt x="270" y="38"/>
                  </a:lnTo>
                  <a:lnTo>
                    <a:pt x="257" y="28"/>
                  </a:lnTo>
                  <a:lnTo>
                    <a:pt x="244" y="19"/>
                  </a:lnTo>
                  <a:lnTo>
                    <a:pt x="229" y="13"/>
                  </a:lnTo>
                  <a:lnTo>
                    <a:pt x="215" y="7"/>
                  </a:lnTo>
                  <a:lnTo>
                    <a:pt x="198" y="3"/>
                  </a:lnTo>
                  <a:lnTo>
                    <a:pt x="182" y="1"/>
                  </a:lnTo>
                  <a:lnTo>
                    <a:pt x="1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55" name="Freeform 79"/>
            <p:cNvSpPr>
              <a:spLocks/>
            </p:cNvSpPr>
            <p:nvPr/>
          </p:nvSpPr>
          <p:spPr bwMode="auto">
            <a:xfrm>
              <a:off x="1246" y="2201"/>
              <a:ext cx="304" cy="291"/>
            </a:xfrm>
            <a:custGeom>
              <a:avLst/>
              <a:gdLst>
                <a:gd name="T0" fmla="*/ 152 w 304"/>
                <a:gd name="T1" fmla="*/ 291 h 291"/>
                <a:gd name="T2" fmla="*/ 183 w 304"/>
                <a:gd name="T3" fmla="*/ 288 h 291"/>
                <a:gd name="T4" fmla="*/ 211 w 304"/>
                <a:gd name="T5" fmla="*/ 279 h 291"/>
                <a:gd name="T6" fmla="*/ 237 w 304"/>
                <a:gd name="T7" fmla="*/ 265 h 291"/>
                <a:gd name="T8" fmla="*/ 259 w 304"/>
                <a:gd name="T9" fmla="*/ 246 h 291"/>
                <a:gd name="T10" fmla="*/ 278 w 304"/>
                <a:gd name="T11" fmla="*/ 224 h 291"/>
                <a:gd name="T12" fmla="*/ 293 w 304"/>
                <a:gd name="T13" fmla="*/ 199 h 291"/>
                <a:gd name="T14" fmla="*/ 301 w 304"/>
                <a:gd name="T15" fmla="*/ 170 h 291"/>
                <a:gd name="T16" fmla="*/ 304 w 304"/>
                <a:gd name="T17" fmla="*/ 139 h 291"/>
                <a:gd name="T18" fmla="*/ 304 w 304"/>
                <a:gd name="T19" fmla="*/ 123 h 291"/>
                <a:gd name="T20" fmla="*/ 298 w 304"/>
                <a:gd name="T21" fmla="*/ 94 h 291"/>
                <a:gd name="T22" fmla="*/ 293 w 304"/>
                <a:gd name="T23" fmla="*/ 81 h 291"/>
                <a:gd name="T24" fmla="*/ 281 w 304"/>
                <a:gd name="T25" fmla="*/ 63 h 291"/>
                <a:gd name="T26" fmla="*/ 268 w 304"/>
                <a:gd name="T27" fmla="*/ 48 h 291"/>
                <a:gd name="T28" fmla="*/ 252 w 304"/>
                <a:gd name="T29" fmla="*/ 34 h 291"/>
                <a:gd name="T30" fmla="*/ 235 w 304"/>
                <a:gd name="T31" fmla="*/ 23 h 291"/>
                <a:gd name="T32" fmla="*/ 216 w 304"/>
                <a:gd name="T33" fmla="*/ 13 h 291"/>
                <a:gd name="T34" fmla="*/ 195 w 304"/>
                <a:gd name="T35" fmla="*/ 6 h 291"/>
                <a:gd name="T36" fmla="*/ 175 w 304"/>
                <a:gd name="T37" fmla="*/ 2 h 291"/>
                <a:gd name="T38" fmla="*/ 152 w 304"/>
                <a:gd name="T39" fmla="*/ 0 h 291"/>
                <a:gd name="T40" fmla="*/ 141 w 304"/>
                <a:gd name="T41" fmla="*/ 0 h 291"/>
                <a:gd name="T42" fmla="*/ 119 w 304"/>
                <a:gd name="T43" fmla="*/ 3 h 291"/>
                <a:gd name="T44" fmla="*/ 98 w 304"/>
                <a:gd name="T45" fmla="*/ 9 h 291"/>
                <a:gd name="T46" fmla="*/ 79 w 304"/>
                <a:gd name="T47" fmla="*/ 18 h 291"/>
                <a:gd name="T48" fmla="*/ 60 w 304"/>
                <a:gd name="T49" fmla="*/ 28 h 291"/>
                <a:gd name="T50" fmla="*/ 44 w 304"/>
                <a:gd name="T51" fmla="*/ 40 h 291"/>
                <a:gd name="T52" fmla="*/ 29 w 304"/>
                <a:gd name="T53" fmla="*/ 56 h 291"/>
                <a:gd name="T54" fmla="*/ 17 w 304"/>
                <a:gd name="T55" fmla="*/ 72 h 291"/>
                <a:gd name="T56" fmla="*/ 11 w 304"/>
                <a:gd name="T57" fmla="*/ 81 h 291"/>
                <a:gd name="T58" fmla="*/ 2 w 304"/>
                <a:gd name="T59" fmla="*/ 109 h 291"/>
                <a:gd name="T60" fmla="*/ 0 w 304"/>
                <a:gd name="T61" fmla="*/ 139 h 291"/>
                <a:gd name="T62" fmla="*/ 0 w 304"/>
                <a:gd name="T63" fmla="*/ 154 h 291"/>
                <a:gd name="T64" fmla="*/ 6 w 304"/>
                <a:gd name="T65" fmla="*/ 184 h 291"/>
                <a:gd name="T66" fmla="*/ 18 w 304"/>
                <a:gd name="T67" fmla="*/ 211 h 291"/>
                <a:gd name="T68" fmla="*/ 34 w 304"/>
                <a:gd name="T69" fmla="*/ 236 h 291"/>
                <a:gd name="T70" fmla="*/ 55 w 304"/>
                <a:gd name="T71" fmla="*/ 256 h 291"/>
                <a:gd name="T72" fmla="*/ 80 w 304"/>
                <a:gd name="T73" fmla="*/ 273 h 291"/>
                <a:gd name="T74" fmla="*/ 107 w 304"/>
                <a:gd name="T75" fmla="*/ 284 h 291"/>
                <a:gd name="T76" fmla="*/ 137 w 304"/>
                <a:gd name="T77" fmla="*/ 290 h 291"/>
                <a:gd name="T78" fmla="*/ 152 w 304"/>
                <a:gd name="T79" fmla="*/ 291 h 2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04" h="291">
                  <a:moveTo>
                    <a:pt x="152" y="291"/>
                  </a:moveTo>
                  <a:lnTo>
                    <a:pt x="152" y="291"/>
                  </a:lnTo>
                  <a:lnTo>
                    <a:pt x="168" y="290"/>
                  </a:lnTo>
                  <a:lnTo>
                    <a:pt x="183" y="288"/>
                  </a:lnTo>
                  <a:lnTo>
                    <a:pt x="197" y="284"/>
                  </a:lnTo>
                  <a:lnTo>
                    <a:pt x="211" y="279"/>
                  </a:lnTo>
                  <a:lnTo>
                    <a:pt x="224" y="273"/>
                  </a:lnTo>
                  <a:lnTo>
                    <a:pt x="237" y="265"/>
                  </a:lnTo>
                  <a:lnTo>
                    <a:pt x="249" y="256"/>
                  </a:lnTo>
                  <a:lnTo>
                    <a:pt x="259" y="246"/>
                  </a:lnTo>
                  <a:lnTo>
                    <a:pt x="270" y="236"/>
                  </a:lnTo>
                  <a:lnTo>
                    <a:pt x="278" y="224"/>
                  </a:lnTo>
                  <a:lnTo>
                    <a:pt x="286" y="211"/>
                  </a:lnTo>
                  <a:lnTo>
                    <a:pt x="293" y="199"/>
                  </a:lnTo>
                  <a:lnTo>
                    <a:pt x="298" y="184"/>
                  </a:lnTo>
                  <a:lnTo>
                    <a:pt x="301" y="170"/>
                  </a:lnTo>
                  <a:lnTo>
                    <a:pt x="304" y="154"/>
                  </a:lnTo>
                  <a:lnTo>
                    <a:pt x="304" y="139"/>
                  </a:lnTo>
                  <a:lnTo>
                    <a:pt x="304" y="123"/>
                  </a:lnTo>
                  <a:lnTo>
                    <a:pt x="302" y="109"/>
                  </a:lnTo>
                  <a:lnTo>
                    <a:pt x="298" y="94"/>
                  </a:lnTo>
                  <a:lnTo>
                    <a:pt x="293" y="81"/>
                  </a:lnTo>
                  <a:lnTo>
                    <a:pt x="287" y="72"/>
                  </a:lnTo>
                  <a:lnTo>
                    <a:pt x="281" y="63"/>
                  </a:lnTo>
                  <a:lnTo>
                    <a:pt x="275" y="56"/>
                  </a:lnTo>
                  <a:lnTo>
                    <a:pt x="268" y="48"/>
                  </a:lnTo>
                  <a:lnTo>
                    <a:pt x="261" y="40"/>
                  </a:lnTo>
                  <a:lnTo>
                    <a:pt x="252" y="34"/>
                  </a:lnTo>
                  <a:lnTo>
                    <a:pt x="244" y="28"/>
                  </a:lnTo>
                  <a:lnTo>
                    <a:pt x="235" y="23"/>
                  </a:lnTo>
                  <a:lnTo>
                    <a:pt x="225" y="18"/>
                  </a:lnTo>
                  <a:lnTo>
                    <a:pt x="216" y="13"/>
                  </a:lnTo>
                  <a:lnTo>
                    <a:pt x="206" y="9"/>
                  </a:lnTo>
                  <a:lnTo>
                    <a:pt x="195" y="6"/>
                  </a:lnTo>
                  <a:lnTo>
                    <a:pt x="185" y="3"/>
                  </a:lnTo>
                  <a:lnTo>
                    <a:pt x="175" y="2"/>
                  </a:lnTo>
                  <a:lnTo>
                    <a:pt x="163" y="0"/>
                  </a:lnTo>
                  <a:lnTo>
                    <a:pt x="152" y="0"/>
                  </a:lnTo>
                  <a:lnTo>
                    <a:pt x="141" y="0"/>
                  </a:lnTo>
                  <a:lnTo>
                    <a:pt x="129" y="2"/>
                  </a:lnTo>
                  <a:lnTo>
                    <a:pt x="119" y="3"/>
                  </a:lnTo>
                  <a:lnTo>
                    <a:pt x="109" y="6"/>
                  </a:lnTo>
                  <a:lnTo>
                    <a:pt x="98" y="9"/>
                  </a:lnTo>
                  <a:lnTo>
                    <a:pt x="88" y="13"/>
                  </a:lnTo>
                  <a:lnTo>
                    <a:pt x="79" y="18"/>
                  </a:lnTo>
                  <a:lnTo>
                    <a:pt x="69" y="23"/>
                  </a:lnTo>
                  <a:lnTo>
                    <a:pt x="60" y="28"/>
                  </a:lnTo>
                  <a:lnTo>
                    <a:pt x="52" y="34"/>
                  </a:lnTo>
                  <a:lnTo>
                    <a:pt x="44" y="40"/>
                  </a:lnTo>
                  <a:lnTo>
                    <a:pt x="36" y="48"/>
                  </a:lnTo>
                  <a:lnTo>
                    <a:pt x="29" y="56"/>
                  </a:lnTo>
                  <a:lnTo>
                    <a:pt x="23" y="63"/>
                  </a:lnTo>
                  <a:lnTo>
                    <a:pt x="17" y="72"/>
                  </a:lnTo>
                  <a:lnTo>
                    <a:pt x="11" y="81"/>
                  </a:lnTo>
                  <a:lnTo>
                    <a:pt x="6" y="94"/>
                  </a:lnTo>
                  <a:lnTo>
                    <a:pt x="2" y="109"/>
                  </a:lnTo>
                  <a:lnTo>
                    <a:pt x="0" y="123"/>
                  </a:lnTo>
                  <a:lnTo>
                    <a:pt x="0" y="139"/>
                  </a:lnTo>
                  <a:lnTo>
                    <a:pt x="0" y="154"/>
                  </a:lnTo>
                  <a:lnTo>
                    <a:pt x="3" y="170"/>
                  </a:lnTo>
                  <a:lnTo>
                    <a:pt x="6" y="184"/>
                  </a:lnTo>
                  <a:lnTo>
                    <a:pt x="11" y="199"/>
                  </a:lnTo>
                  <a:lnTo>
                    <a:pt x="18" y="211"/>
                  </a:lnTo>
                  <a:lnTo>
                    <a:pt x="26" y="224"/>
                  </a:lnTo>
                  <a:lnTo>
                    <a:pt x="34" y="236"/>
                  </a:lnTo>
                  <a:lnTo>
                    <a:pt x="45" y="246"/>
                  </a:lnTo>
                  <a:lnTo>
                    <a:pt x="55" y="256"/>
                  </a:lnTo>
                  <a:lnTo>
                    <a:pt x="67" y="265"/>
                  </a:lnTo>
                  <a:lnTo>
                    <a:pt x="80" y="273"/>
                  </a:lnTo>
                  <a:lnTo>
                    <a:pt x="93" y="279"/>
                  </a:lnTo>
                  <a:lnTo>
                    <a:pt x="107" y="284"/>
                  </a:lnTo>
                  <a:lnTo>
                    <a:pt x="121" y="288"/>
                  </a:lnTo>
                  <a:lnTo>
                    <a:pt x="137" y="290"/>
                  </a:lnTo>
                  <a:lnTo>
                    <a:pt x="152" y="29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56" name="Freeform 80"/>
            <p:cNvSpPr>
              <a:spLocks/>
            </p:cNvSpPr>
            <p:nvPr/>
          </p:nvSpPr>
          <p:spPr bwMode="auto">
            <a:xfrm>
              <a:off x="1247" y="2354"/>
              <a:ext cx="100" cy="234"/>
            </a:xfrm>
            <a:custGeom>
              <a:avLst/>
              <a:gdLst>
                <a:gd name="T0" fmla="*/ 0 w 100"/>
                <a:gd name="T1" fmla="*/ 0 h 234"/>
                <a:gd name="T2" fmla="*/ 0 w 100"/>
                <a:gd name="T3" fmla="*/ 0 h 234"/>
                <a:gd name="T4" fmla="*/ 1 w 100"/>
                <a:gd name="T5" fmla="*/ 13 h 234"/>
                <a:gd name="T6" fmla="*/ 3 w 100"/>
                <a:gd name="T7" fmla="*/ 26 h 234"/>
                <a:gd name="T8" fmla="*/ 6 w 100"/>
                <a:gd name="T9" fmla="*/ 38 h 234"/>
                <a:gd name="T10" fmla="*/ 10 w 100"/>
                <a:gd name="T11" fmla="*/ 51 h 234"/>
                <a:gd name="T12" fmla="*/ 16 w 100"/>
                <a:gd name="T13" fmla="*/ 62 h 234"/>
                <a:gd name="T14" fmla="*/ 21 w 100"/>
                <a:gd name="T15" fmla="*/ 73 h 234"/>
                <a:gd name="T16" fmla="*/ 28 w 100"/>
                <a:gd name="T17" fmla="*/ 84 h 234"/>
                <a:gd name="T18" fmla="*/ 35 w 100"/>
                <a:gd name="T19" fmla="*/ 93 h 234"/>
                <a:gd name="T20" fmla="*/ 35 w 100"/>
                <a:gd name="T21" fmla="*/ 93 h 234"/>
                <a:gd name="T22" fmla="*/ 49 w 100"/>
                <a:gd name="T23" fmla="*/ 110 h 234"/>
                <a:gd name="T24" fmla="*/ 59 w 100"/>
                <a:gd name="T25" fmla="*/ 124 h 234"/>
                <a:gd name="T26" fmla="*/ 67 w 100"/>
                <a:gd name="T27" fmla="*/ 137 h 234"/>
                <a:gd name="T28" fmla="*/ 75 w 100"/>
                <a:gd name="T29" fmla="*/ 150 h 234"/>
                <a:gd name="T30" fmla="*/ 79 w 100"/>
                <a:gd name="T31" fmla="*/ 161 h 234"/>
                <a:gd name="T32" fmla="*/ 82 w 100"/>
                <a:gd name="T33" fmla="*/ 172 h 234"/>
                <a:gd name="T34" fmla="*/ 84 w 100"/>
                <a:gd name="T35" fmla="*/ 181 h 234"/>
                <a:gd name="T36" fmla="*/ 86 w 100"/>
                <a:gd name="T37" fmla="*/ 189 h 234"/>
                <a:gd name="T38" fmla="*/ 87 w 100"/>
                <a:gd name="T39" fmla="*/ 204 h 234"/>
                <a:gd name="T40" fmla="*/ 88 w 100"/>
                <a:gd name="T41" fmla="*/ 215 h 234"/>
                <a:gd name="T42" fmla="*/ 90 w 100"/>
                <a:gd name="T43" fmla="*/ 220 h 234"/>
                <a:gd name="T44" fmla="*/ 92 w 100"/>
                <a:gd name="T45" fmla="*/ 225 h 234"/>
                <a:gd name="T46" fmla="*/ 95 w 100"/>
                <a:gd name="T47" fmla="*/ 229 h 234"/>
                <a:gd name="T48" fmla="*/ 100 w 100"/>
                <a:gd name="T49" fmla="*/ 234 h 234"/>
                <a:gd name="T50" fmla="*/ 100 w 100"/>
                <a:gd name="T51" fmla="*/ 234 h 234"/>
                <a:gd name="T52" fmla="*/ 96 w 100"/>
                <a:gd name="T53" fmla="*/ 229 h 234"/>
                <a:gd name="T54" fmla="*/ 94 w 100"/>
                <a:gd name="T55" fmla="*/ 225 h 234"/>
                <a:gd name="T56" fmla="*/ 92 w 100"/>
                <a:gd name="T57" fmla="*/ 220 h 234"/>
                <a:gd name="T58" fmla="*/ 91 w 100"/>
                <a:gd name="T59" fmla="*/ 215 h 234"/>
                <a:gd name="T60" fmla="*/ 91 w 100"/>
                <a:gd name="T61" fmla="*/ 203 h 234"/>
                <a:gd name="T62" fmla="*/ 90 w 100"/>
                <a:gd name="T63" fmla="*/ 188 h 234"/>
                <a:gd name="T64" fmla="*/ 89 w 100"/>
                <a:gd name="T65" fmla="*/ 180 h 234"/>
                <a:gd name="T66" fmla="*/ 87 w 100"/>
                <a:gd name="T67" fmla="*/ 172 h 234"/>
                <a:gd name="T68" fmla="*/ 85 w 100"/>
                <a:gd name="T69" fmla="*/ 161 h 234"/>
                <a:gd name="T70" fmla="*/ 80 w 100"/>
                <a:gd name="T71" fmla="*/ 150 h 234"/>
                <a:gd name="T72" fmla="*/ 75 w 100"/>
                <a:gd name="T73" fmla="*/ 137 h 234"/>
                <a:gd name="T74" fmla="*/ 66 w 100"/>
                <a:gd name="T75" fmla="*/ 124 h 234"/>
                <a:gd name="T76" fmla="*/ 57 w 100"/>
                <a:gd name="T77" fmla="*/ 109 h 234"/>
                <a:gd name="T78" fmla="*/ 45 w 100"/>
                <a:gd name="T79" fmla="*/ 93 h 234"/>
                <a:gd name="T80" fmla="*/ 45 w 100"/>
                <a:gd name="T81" fmla="*/ 93 h 234"/>
                <a:gd name="T82" fmla="*/ 34 w 100"/>
                <a:gd name="T83" fmla="*/ 80 h 234"/>
                <a:gd name="T84" fmla="*/ 28 w 100"/>
                <a:gd name="T85" fmla="*/ 71 h 234"/>
                <a:gd name="T86" fmla="*/ 21 w 100"/>
                <a:gd name="T87" fmla="*/ 61 h 234"/>
                <a:gd name="T88" fmla="*/ 15 w 100"/>
                <a:gd name="T89" fmla="*/ 50 h 234"/>
                <a:gd name="T90" fmla="*/ 8 w 100"/>
                <a:gd name="T91" fmla="*/ 35 h 234"/>
                <a:gd name="T92" fmla="*/ 3 w 100"/>
                <a:gd name="T93" fmla="*/ 19 h 234"/>
                <a:gd name="T94" fmla="*/ 0 w 100"/>
                <a:gd name="T95" fmla="*/ 0 h 234"/>
                <a:gd name="T96" fmla="*/ 0 w 100"/>
                <a:gd name="T97" fmla="*/ 0 h 2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0" h="234">
                  <a:moveTo>
                    <a:pt x="0" y="0"/>
                  </a:moveTo>
                  <a:lnTo>
                    <a:pt x="0" y="0"/>
                  </a:lnTo>
                  <a:lnTo>
                    <a:pt x="1" y="13"/>
                  </a:lnTo>
                  <a:lnTo>
                    <a:pt x="3" y="26"/>
                  </a:lnTo>
                  <a:lnTo>
                    <a:pt x="6" y="38"/>
                  </a:lnTo>
                  <a:lnTo>
                    <a:pt x="10" y="51"/>
                  </a:lnTo>
                  <a:lnTo>
                    <a:pt x="16" y="62"/>
                  </a:lnTo>
                  <a:lnTo>
                    <a:pt x="21" y="73"/>
                  </a:lnTo>
                  <a:lnTo>
                    <a:pt x="28" y="84"/>
                  </a:lnTo>
                  <a:lnTo>
                    <a:pt x="35" y="93"/>
                  </a:lnTo>
                  <a:lnTo>
                    <a:pt x="49" y="110"/>
                  </a:lnTo>
                  <a:lnTo>
                    <a:pt x="59" y="124"/>
                  </a:lnTo>
                  <a:lnTo>
                    <a:pt x="67" y="137"/>
                  </a:lnTo>
                  <a:lnTo>
                    <a:pt x="75" y="150"/>
                  </a:lnTo>
                  <a:lnTo>
                    <a:pt x="79" y="161"/>
                  </a:lnTo>
                  <a:lnTo>
                    <a:pt x="82" y="172"/>
                  </a:lnTo>
                  <a:lnTo>
                    <a:pt x="84" y="181"/>
                  </a:lnTo>
                  <a:lnTo>
                    <a:pt x="86" y="189"/>
                  </a:lnTo>
                  <a:lnTo>
                    <a:pt x="87" y="204"/>
                  </a:lnTo>
                  <a:lnTo>
                    <a:pt x="88" y="215"/>
                  </a:lnTo>
                  <a:lnTo>
                    <a:pt x="90" y="220"/>
                  </a:lnTo>
                  <a:lnTo>
                    <a:pt x="92" y="225"/>
                  </a:lnTo>
                  <a:lnTo>
                    <a:pt x="95" y="229"/>
                  </a:lnTo>
                  <a:lnTo>
                    <a:pt x="100" y="234"/>
                  </a:lnTo>
                  <a:lnTo>
                    <a:pt x="96" y="229"/>
                  </a:lnTo>
                  <a:lnTo>
                    <a:pt x="94" y="225"/>
                  </a:lnTo>
                  <a:lnTo>
                    <a:pt x="92" y="220"/>
                  </a:lnTo>
                  <a:lnTo>
                    <a:pt x="91" y="215"/>
                  </a:lnTo>
                  <a:lnTo>
                    <a:pt x="91" y="203"/>
                  </a:lnTo>
                  <a:lnTo>
                    <a:pt x="90" y="188"/>
                  </a:lnTo>
                  <a:lnTo>
                    <a:pt x="89" y="180"/>
                  </a:lnTo>
                  <a:lnTo>
                    <a:pt x="87" y="172"/>
                  </a:lnTo>
                  <a:lnTo>
                    <a:pt x="85" y="161"/>
                  </a:lnTo>
                  <a:lnTo>
                    <a:pt x="80" y="150"/>
                  </a:lnTo>
                  <a:lnTo>
                    <a:pt x="75" y="137"/>
                  </a:lnTo>
                  <a:lnTo>
                    <a:pt x="66" y="124"/>
                  </a:lnTo>
                  <a:lnTo>
                    <a:pt x="57" y="109"/>
                  </a:lnTo>
                  <a:lnTo>
                    <a:pt x="45" y="93"/>
                  </a:lnTo>
                  <a:lnTo>
                    <a:pt x="34" y="80"/>
                  </a:lnTo>
                  <a:lnTo>
                    <a:pt x="28" y="71"/>
                  </a:lnTo>
                  <a:lnTo>
                    <a:pt x="21" y="61"/>
                  </a:lnTo>
                  <a:lnTo>
                    <a:pt x="15" y="50"/>
                  </a:lnTo>
                  <a:lnTo>
                    <a:pt x="8" y="35"/>
                  </a:lnTo>
                  <a:lnTo>
                    <a:pt x="3" y="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57" name="Freeform 81"/>
            <p:cNvSpPr>
              <a:spLocks/>
            </p:cNvSpPr>
            <p:nvPr/>
          </p:nvSpPr>
          <p:spPr bwMode="auto">
            <a:xfrm>
              <a:off x="1450" y="2354"/>
              <a:ext cx="100" cy="234"/>
            </a:xfrm>
            <a:custGeom>
              <a:avLst/>
              <a:gdLst>
                <a:gd name="T0" fmla="*/ 100 w 100"/>
                <a:gd name="T1" fmla="*/ 0 h 234"/>
                <a:gd name="T2" fmla="*/ 100 w 100"/>
                <a:gd name="T3" fmla="*/ 0 h 234"/>
                <a:gd name="T4" fmla="*/ 99 w 100"/>
                <a:gd name="T5" fmla="*/ 13 h 234"/>
                <a:gd name="T6" fmla="*/ 97 w 100"/>
                <a:gd name="T7" fmla="*/ 26 h 234"/>
                <a:gd name="T8" fmla="*/ 94 w 100"/>
                <a:gd name="T9" fmla="*/ 38 h 234"/>
                <a:gd name="T10" fmla="*/ 90 w 100"/>
                <a:gd name="T11" fmla="*/ 51 h 234"/>
                <a:gd name="T12" fmla="*/ 84 w 100"/>
                <a:gd name="T13" fmla="*/ 62 h 234"/>
                <a:gd name="T14" fmla="*/ 78 w 100"/>
                <a:gd name="T15" fmla="*/ 73 h 234"/>
                <a:gd name="T16" fmla="*/ 72 w 100"/>
                <a:gd name="T17" fmla="*/ 84 h 234"/>
                <a:gd name="T18" fmla="*/ 64 w 100"/>
                <a:gd name="T19" fmla="*/ 93 h 234"/>
                <a:gd name="T20" fmla="*/ 64 w 100"/>
                <a:gd name="T21" fmla="*/ 93 h 234"/>
                <a:gd name="T22" fmla="*/ 50 w 100"/>
                <a:gd name="T23" fmla="*/ 110 h 234"/>
                <a:gd name="T24" fmla="*/ 40 w 100"/>
                <a:gd name="T25" fmla="*/ 124 h 234"/>
                <a:gd name="T26" fmla="*/ 32 w 100"/>
                <a:gd name="T27" fmla="*/ 137 h 234"/>
                <a:gd name="T28" fmla="*/ 26 w 100"/>
                <a:gd name="T29" fmla="*/ 150 h 234"/>
                <a:gd name="T30" fmla="*/ 20 w 100"/>
                <a:gd name="T31" fmla="*/ 161 h 234"/>
                <a:gd name="T32" fmla="*/ 17 w 100"/>
                <a:gd name="T33" fmla="*/ 172 h 234"/>
                <a:gd name="T34" fmla="*/ 15 w 100"/>
                <a:gd name="T35" fmla="*/ 181 h 234"/>
                <a:gd name="T36" fmla="*/ 14 w 100"/>
                <a:gd name="T37" fmla="*/ 189 h 234"/>
                <a:gd name="T38" fmla="*/ 13 w 100"/>
                <a:gd name="T39" fmla="*/ 204 h 234"/>
                <a:gd name="T40" fmla="*/ 11 w 100"/>
                <a:gd name="T41" fmla="*/ 215 h 234"/>
                <a:gd name="T42" fmla="*/ 10 w 100"/>
                <a:gd name="T43" fmla="*/ 220 h 234"/>
                <a:gd name="T44" fmla="*/ 8 w 100"/>
                <a:gd name="T45" fmla="*/ 225 h 234"/>
                <a:gd name="T46" fmla="*/ 4 w 100"/>
                <a:gd name="T47" fmla="*/ 229 h 234"/>
                <a:gd name="T48" fmla="*/ 0 w 100"/>
                <a:gd name="T49" fmla="*/ 234 h 234"/>
                <a:gd name="T50" fmla="*/ 0 w 100"/>
                <a:gd name="T51" fmla="*/ 234 h 234"/>
                <a:gd name="T52" fmla="*/ 3 w 100"/>
                <a:gd name="T53" fmla="*/ 229 h 234"/>
                <a:gd name="T54" fmla="*/ 6 w 100"/>
                <a:gd name="T55" fmla="*/ 225 h 234"/>
                <a:gd name="T56" fmla="*/ 7 w 100"/>
                <a:gd name="T57" fmla="*/ 220 h 234"/>
                <a:gd name="T58" fmla="*/ 8 w 100"/>
                <a:gd name="T59" fmla="*/ 215 h 234"/>
                <a:gd name="T60" fmla="*/ 9 w 100"/>
                <a:gd name="T61" fmla="*/ 203 h 234"/>
                <a:gd name="T62" fmla="*/ 9 w 100"/>
                <a:gd name="T63" fmla="*/ 188 h 234"/>
                <a:gd name="T64" fmla="*/ 10 w 100"/>
                <a:gd name="T65" fmla="*/ 180 h 234"/>
                <a:gd name="T66" fmla="*/ 12 w 100"/>
                <a:gd name="T67" fmla="*/ 172 h 234"/>
                <a:gd name="T68" fmla="*/ 15 w 100"/>
                <a:gd name="T69" fmla="*/ 161 h 234"/>
                <a:gd name="T70" fmla="*/ 19 w 100"/>
                <a:gd name="T71" fmla="*/ 150 h 234"/>
                <a:gd name="T72" fmla="*/ 26 w 100"/>
                <a:gd name="T73" fmla="*/ 137 h 234"/>
                <a:gd name="T74" fmla="*/ 33 w 100"/>
                <a:gd name="T75" fmla="*/ 124 h 234"/>
                <a:gd name="T76" fmla="*/ 43 w 100"/>
                <a:gd name="T77" fmla="*/ 109 h 234"/>
                <a:gd name="T78" fmla="*/ 55 w 100"/>
                <a:gd name="T79" fmla="*/ 93 h 234"/>
                <a:gd name="T80" fmla="*/ 55 w 100"/>
                <a:gd name="T81" fmla="*/ 93 h 234"/>
                <a:gd name="T82" fmla="*/ 66 w 100"/>
                <a:gd name="T83" fmla="*/ 80 h 234"/>
                <a:gd name="T84" fmla="*/ 72 w 100"/>
                <a:gd name="T85" fmla="*/ 71 h 234"/>
                <a:gd name="T86" fmla="*/ 78 w 100"/>
                <a:gd name="T87" fmla="*/ 61 h 234"/>
                <a:gd name="T88" fmla="*/ 84 w 100"/>
                <a:gd name="T89" fmla="*/ 50 h 234"/>
                <a:gd name="T90" fmla="*/ 91 w 100"/>
                <a:gd name="T91" fmla="*/ 35 h 234"/>
                <a:gd name="T92" fmla="*/ 96 w 100"/>
                <a:gd name="T93" fmla="*/ 19 h 234"/>
                <a:gd name="T94" fmla="*/ 100 w 100"/>
                <a:gd name="T95" fmla="*/ 0 h 234"/>
                <a:gd name="T96" fmla="*/ 100 w 100"/>
                <a:gd name="T97" fmla="*/ 0 h 2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0" h="234">
                  <a:moveTo>
                    <a:pt x="100" y="0"/>
                  </a:moveTo>
                  <a:lnTo>
                    <a:pt x="100" y="0"/>
                  </a:lnTo>
                  <a:lnTo>
                    <a:pt x="99" y="13"/>
                  </a:lnTo>
                  <a:lnTo>
                    <a:pt x="97" y="26"/>
                  </a:lnTo>
                  <a:lnTo>
                    <a:pt x="94" y="38"/>
                  </a:lnTo>
                  <a:lnTo>
                    <a:pt x="90" y="51"/>
                  </a:lnTo>
                  <a:lnTo>
                    <a:pt x="84" y="62"/>
                  </a:lnTo>
                  <a:lnTo>
                    <a:pt x="78" y="73"/>
                  </a:lnTo>
                  <a:lnTo>
                    <a:pt x="72" y="84"/>
                  </a:lnTo>
                  <a:lnTo>
                    <a:pt x="64" y="93"/>
                  </a:lnTo>
                  <a:lnTo>
                    <a:pt x="50" y="110"/>
                  </a:lnTo>
                  <a:lnTo>
                    <a:pt x="40" y="124"/>
                  </a:lnTo>
                  <a:lnTo>
                    <a:pt x="32" y="137"/>
                  </a:lnTo>
                  <a:lnTo>
                    <a:pt x="26" y="150"/>
                  </a:lnTo>
                  <a:lnTo>
                    <a:pt x="20" y="161"/>
                  </a:lnTo>
                  <a:lnTo>
                    <a:pt x="17" y="172"/>
                  </a:lnTo>
                  <a:lnTo>
                    <a:pt x="15" y="181"/>
                  </a:lnTo>
                  <a:lnTo>
                    <a:pt x="14" y="189"/>
                  </a:lnTo>
                  <a:lnTo>
                    <a:pt x="13" y="204"/>
                  </a:lnTo>
                  <a:lnTo>
                    <a:pt x="11" y="215"/>
                  </a:lnTo>
                  <a:lnTo>
                    <a:pt x="10" y="220"/>
                  </a:lnTo>
                  <a:lnTo>
                    <a:pt x="8" y="225"/>
                  </a:lnTo>
                  <a:lnTo>
                    <a:pt x="4" y="229"/>
                  </a:lnTo>
                  <a:lnTo>
                    <a:pt x="0" y="234"/>
                  </a:lnTo>
                  <a:lnTo>
                    <a:pt x="3" y="229"/>
                  </a:lnTo>
                  <a:lnTo>
                    <a:pt x="6" y="225"/>
                  </a:lnTo>
                  <a:lnTo>
                    <a:pt x="7" y="220"/>
                  </a:lnTo>
                  <a:lnTo>
                    <a:pt x="8" y="215"/>
                  </a:lnTo>
                  <a:lnTo>
                    <a:pt x="9" y="203"/>
                  </a:lnTo>
                  <a:lnTo>
                    <a:pt x="9" y="188"/>
                  </a:lnTo>
                  <a:lnTo>
                    <a:pt x="10" y="180"/>
                  </a:lnTo>
                  <a:lnTo>
                    <a:pt x="12" y="172"/>
                  </a:lnTo>
                  <a:lnTo>
                    <a:pt x="15" y="161"/>
                  </a:lnTo>
                  <a:lnTo>
                    <a:pt x="19" y="150"/>
                  </a:lnTo>
                  <a:lnTo>
                    <a:pt x="26" y="137"/>
                  </a:lnTo>
                  <a:lnTo>
                    <a:pt x="33" y="124"/>
                  </a:lnTo>
                  <a:lnTo>
                    <a:pt x="43" y="109"/>
                  </a:lnTo>
                  <a:lnTo>
                    <a:pt x="55" y="93"/>
                  </a:lnTo>
                  <a:lnTo>
                    <a:pt x="66" y="80"/>
                  </a:lnTo>
                  <a:lnTo>
                    <a:pt x="72" y="71"/>
                  </a:lnTo>
                  <a:lnTo>
                    <a:pt x="78" y="61"/>
                  </a:lnTo>
                  <a:lnTo>
                    <a:pt x="84" y="50"/>
                  </a:lnTo>
                  <a:lnTo>
                    <a:pt x="91" y="35"/>
                  </a:lnTo>
                  <a:lnTo>
                    <a:pt x="96" y="19"/>
                  </a:lnTo>
                  <a:lnTo>
                    <a:pt x="10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58" name="Freeform 82"/>
            <p:cNvSpPr>
              <a:spLocks/>
            </p:cNvSpPr>
            <p:nvPr/>
          </p:nvSpPr>
          <p:spPr bwMode="auto">
            <a:xfrm>
              <a:off x="1419" y="2225"/>
              <a:ext cx="81" cy="58"/>
            </a:xfrm>
            <a:custGeom>
              <a:avLst/>
              <a:gdLst>
                <a:gd name="T0" fmla="*/ 80 w 81"/>
                <a:gd name="T1" fmla="*/ 48 h 58"/>
                <a:gd name="T2" fmla="*/ 80 w 81"/>
                <a:gd name="T3" fmla="*/ 48 h 58"/>
                <a:gd name="T4" fmla="*/ 77 w 81"/>
                <a:gd name="T5" fmla="*/ 53 h 58"/>
                <a:gd name="T6" fmla="*/ 73 w 81"/>
                <a:gd name="T7" fmla="*/ 55 h 58"/>
                <a:gd name="T8" fmla="*/ 68 w 81"/>
                <a:gd name="T9" fmla="*/ 57 h 58"/>
                <a:gd name="T10" fmla="*/ 62 w 81"/>
                <a:gd name="T11" fmla="*/ 58 h 58"/>
                <a:gd name="T12" fmla="*/ 54 w 81"/>
                <a:gd name="T13" fmla="*/ 58 h 58"/>
                <a:gd name="T14" fmla="*/ 46 w 81"/>
                <a:gd name="T15" fmla="*/ 56 h 58"/>
                <a:gd name="T16" fmla="*/ 38 w 81"/>
                <a:gd name="T17" fmla="*/ 54 h 58"/>
                <a:gd name="T18" fmla="*/ 30 w 81"/>
                <a:gd name="T19" fmla="*/ 50 h 58"/>
                <a:gd name="T20" fmla="*/ 30 w 81"/>
                <a:gd name="T21" fmla="*/ 50 h 58"/>
                <a:gd name="T22" fmla="*/ 22 w 81"/>
                <a:gd name="T23" fmla="*/ 45 h 58"/>
                <a:gd name="T24" fmla="*/ 15 w 81"/>
                <a:gd name="T25" fmla="*/ 40 h 58"/>
                <a:gd name="T26" fmla="*/ 10 w 81"/>
                <a:gd name="T27" fmla="*/ 35 h 58"/>
                <a:gd name="T28" fmla="*/ 5 w 81"/>
                <a:gd name="T29" fmla="*/ 30 h 58"/>
                <a:gd name="T30" fmla="*/ 2 w 81"/>
                <a:gd name="T31" fmla="*/ 25 h 58"/>
                <a:gd name="T32" fmla="*/ 0 w 81"/>
                <a:gd name="T33" fmla="*/ 19 h 58"/>
                <a:gd name="T34" fmla="*/ 0 w 81"/>
                <a:gd name="T35" fmla="*/ 13 h 58"/>
                <a:gd name="T36" fmla="*/ 1 w 81"/>
                <a:gd name="T37" fmla="*/ 9 h 58"/>
                <a:gd name="T38" fmla="*/ 1 w 81"/>
                <a:gd name="T39" fmla="*/ 9 h 58"/>
                <a:gd name="T40" fmla="*/ 4 w 81"/>
                <a:gd name="T41" fmla="*/ 5 h 58"/>
                <a:gd name="T42" fmla="*/ 8 w 81"/>
                <a:gd name="T43" fmla="*/ 2 h 58"/>
                <a:gd name="T44" fmla="*/ 14 w 81"/>
                <a:gd name="T45" fmla="*/ 0 h 58"/>
                <a:gd name="T46" fmla="*/ 20 w 81"/>
                <a:gd name="T47" fmla="*/ 0 h 58"/>
                <a:gd name="T48" fmla="*/ 28 w 81"/>
                <a:gd name="T49" fmla="*/ 0 h 58"/>
                <a:gd name="T50" fmla="*/ 35 w 81"/>
                <a:gd name="T51" fmla="*/ 1 h 58"/>
                <a:gd name="T52" fmla="*/ 43 w 81"/>
                <a:gd name="T53" fmla="*/ 4 h 58"/>
                <a:gd name="T54" fmla="*/ 51 w 81"/>
                <a:gd name="T55" fmla="*/ 7 h 58"/>
                <a:gd name="T56" fmla="*/ 51 w 81"/>
                <a:gd name="T57" fmla="*/ 7 h 58"/>
                <a:gd name="T58" fmla="*/ 59 w 81"/>
                <a:gd name="T59" fmla="*/ 11 h 58"/>
                <a:gd name="T60" fmla="*/ 66 w 81"/>
                <a:gd name="T61" fmla="*/ 16 h 58"/>
                <a:gd name="T62" fmla="*/ 72 w 81"/>
                <a:gd name="T63" fmla="*/ 22 h 58"/>
                <a:gd name="T64" fmla="*/ 76 w 81"/>
                <a:gd name="T65" fmla="*/ 28 h 58"/>
                <a:gd name="T66" fmla="*/ 79 w 81"/>
                <a:gd name="T67" fmla="*/ 33 h 58"/>
                <a:gd name="T68" fmla="*/ 81 w 81"/>
                <a:gd name="T69" fmla="*/ 38 h 58"/>
                <a:gd name="T70" fmla="*/ 81 w 81"/>
                <a:gd name="T71" fmla="*/ 43 h 58"/>
                <a:gd name="T72" fmla="*/ 80 w 81"/>
                <a:gd name="T73" fmla="*/ 48 h 58"/>
                <a:gd name="T74" fmla="*/ 80 w 81"/>
                <a:gd name="T75" fmla="*/ 48 h 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1" h="58">
                  <a:moveTo>
                    <a:pt x="80" y="48"/>
                  </a:moveTo>
                  <a:lnTo>
                    <a:pt x="80" y="48"/>
                  </a:lnTo>
                  <a:lnTo>
                    <a:pt x="77" y="53"/>
                  </a:lnTo>
                  <a:lnTo>
                    <a:pt x="73" y="55"/>
                  </a:lnTo>
                  <a:lnTo>
                    <a:pt x="68" y="57"/>
                  </a:lnTo>
                  <a:lnTo>
                    <a:pt x="62" y="58"/>
                  </a:lnTo>
                  <a:lnTo>
                    <a:pt x="54" y="58"/>
                  </a:lnTo>
                  <a:lnTo>
                    <a:pt x="46" y="56"/>
                  </a:lnTo>
                  <a:lnTo>
                    <a:pt x="38" y="54"/>
                  </a:lnTo>
                  <a:lnTo>
                    <a:pt x="30" y="50"/>
                  </a:lnTo>
                  <a:lnTo>
                    <a:pt x="22" y="45"/>
                  </a:lnTo>
                  <a:lnTo>
                    <a:pt x="15" y="40"/>
                  </a:lnTo>
                  <a:lnTo>
                    <a:pt x="10" y="35"/>
                  </a:lnTo>
                  <a:lnTo>
                    <a:pt x="5" y="30"/>
                  </a:lnTo>
                  <a:lnTo>
                    <a:pt x="2" y="25"/>
                  </a:lnTo>
                  <a:lnTo>
                    <a:pt x="0" y="19"/>
                  </a:lnTo>
                  <a:lnTo>
                    <a:pt x="0" y="13"/>
                  </a:lnTo>
                  <a:lnTo>
                    <a:pt x="1" y="9"/>
                  </a:lnTo>
                  <a:lnTo>
                    <a:pt x="4" y="5"/>
                  </a:lnTo>
                  <a:lnTo>
                    <a:pt x="8" y="2"/>
                  </a:lnTo>
                  <a:lnTo>
                    <a:pt x="14" y="0"/>
                  </a:lnTo>
                  <a:lnTo>
                    <a:pt x="20" y="0"/>
                  </a:lnTo>
                  <a:lnTo>
                    <a:pt x="28" y="0"/>
                  </a:lnTo>
                  <a:lnTo>
                    <a:pt x="35" y="1"/>
                  </a:lnTo>
                  <a:lnTo>
                    <a:pt x="43" y="4"/>
                  </a:lnTo>
                  <a:lnTo>
                    <a:pt x="51" y="7"/>
                  </a:lnTo>
                  <a:lnTo>
                    <a:pt x="59" y="11"/>
                  </a:lnTo>
                  <a:lnTo>
                    <a:pt x="66" y="16"/>
                  </a:lnTo>
                  <a:lnTo>
                    <a:pt x="72" y="22"/>
                  </a:lnTo>
                  <a:lnTo>
                    <a:pt x="76" y="28"/>
                  </a:lnTo>
                  <a:lnTo>
                    <a:pt x="79" y="33"/>
                  </a:lnTo>
                  <a:lnTo>
                    <a:pt x="81" y="38"/>
                  </a:lnTo>
                  <a:lnTo>
                    <a:pt x="81" y="43"/>
                  </a:lnTo>
                  <a:lnTo>
                    <a:pt x="8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59" name="Freeform 83"/>
            <p:cNvSpPr>
              <a:spLocks/>
            </p:cNvSpPr>
            <p:nvPr/>
          </p:nvSpPr>
          <p:spPr bwMode="auto">
            <a:xfrm>
              <a:off x="1481" y="2292"/>
              <a:ext cx="32" cy="23"/>
            </a:xfrm>
            <a:custGeom>
              <a:avLst/>
              <a:gdLst>
                <a:gd name="T0" fmla="*/ 31 w 32"/>
                <a:gd name="T1" fmla="*/ 19 h 23"/>
                <a:gd name="T2" fmla="*/ 31 w 32"/>
                <a:gd name="T3" fmla="*/ 19 h 23"/>
                <a:gd name="T4" fmla="*/ 30 w 32"/>
                <a:gd name="T5" fmla="*/ 21 h 23"/>
                <a:gd name="T6" fmla="*/ 29 w 32"/>
                <a:gd name="T7" fmla="*/ 22 h 23"/>
                <a:gd name="T8" fmla="*/ 23 w 32"/>
                <a:gd name="T9" fmla="*/ 23 h 23"/>
                <a:gd name="T10" fmla="*/ 17 w 32"/>
                <a:gd name="T11" fmla="*/ 22 h 23"/>
                <a:gd name="T12" fmla="*/ 11 w 32"/>
                <a:gd name="T13" fmla="*/ 20 h 23"/>
                <a:gd name="T14" fmla="*/ 11 w 32"/>
                <a:gd name="T15" fmla="*/ 20 h 23"/>
                <a:gd name="T16" fmla="*/ 6 w 32"/>
                <a:gd name="T17" fmla="*/ 16 h 23"/>
                <a:gd name="T18" fmla="*/ 2 w 32"/>
                <a:gd name="T19" fmla="*/ 11 h 23"/>
                <a:gd name="T20" fmla="*/ 0 w 32"/>
                <a:gd name="T21" fmla="*/ 7 h 23"/>
                <a:gd name="T22" fmla="*/ 0 w 32"/>
                <a:gd name="T23" fmla="*/ 5 h 23"/>
                <a:gd name="T24" fmla="*/ 0 w 32"/>
                <a:gd name="T25" fmla="*/ 3 h 23"/>
                <a:gd name="T26" fmla="*/ 0 w 32"/>
                <a:gd name="T27" fmla="*/ 3 h 23"/>
                <a:gd name="T28" fmla="*/ 2 w 32"/>
                <a:gd name="T29" fmla="*/ 2 h 23"/>
                <a:gd name="T30" fmla="*/ 3 w 32"/>
                <a:gd name="T31" fmla="*/ 1 h 23"/>
                <a:gd name="T32" fmla="*/ 8 w 32"/>
                <a:gd name="T33" fmla="*/ 0 h 23"/>
                <a:gd name="T34" fmla="*/ 13 w 32"/>
                <a:gd name="T35" fmla="*/ 0 h 23"/>
                <a:gd name="T36" fmla="*/ 19 w 32"/>
                <a:gd name="T37" fmla="*/ 3 h 23"/>
                <a:gd name="T38" fmla="*/ 19 w 32"/>
                <a:gd name="T39" fmla="*/ 3 h 23"/>
                <a:gd name="T40" fmla="*/ 26 w 32"/>
                <a:gd name="T41" fmla="*/ 6 h 23"/>
                <a:gd name="T42" fmla="*/ 30 w 32"/>
                <a:gd name="T43" fmla="*/ 10 h 23"/>
                <a:gd name="T44" fmla="*/ 32 w 32"/>
                <a:gd name="T45" fmla="*/ 15 h 23"/>
                <a:gd name="T46" fmla="*/ 32 w 32"/>
                <a:gd name="T47" fmla="*/ 17 h 23"/>
                <a:gd name="T48" fmla="*/ 31 w 32"/>
                <a:gd name="T49" fmla="*/ 19 h 23"/>
                <a:gd name="T50" fmla="*/ 31 w 32"/>
                <a:gd name="T51" fmla="*/ 19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 h="23">
                  <a:moveTo>
                    <a:pt x="31" y="19"/>
                  </a:moveTo>
                  <a:lnTo>
                    <a:pt x="31" y="19"/>
                  </a:lnTo>
                  <a:lnTo>
                    <a:pt x="30" y="21"/>
                  </a:lnTo>
                  <a:lnTo>
                    <a:pt x="29" y="22"/>
                  </a:lnTo>
                  <a:lnTo>
                    <a:pt x="23" y="23"/>
                  </a:lnTo>
                  <a:lnTo>
                    <a:pt x="17" y="22"/>
                  </a:lnTo>
                  <a:lnTo>
                    <a:pt x="11" y="20"/>
                  </a:lnTo>
                  <a:lnTo>
                    <a:pt x="6" y="16"/>
                  </a:lnTo>
                  <a:lnTo>
                    <a:pt x="2" y="11"/>
                  </a:lnTo>
                  <a:lnTo>
                    <a:pt x="0" y="7"/>
                  </a:lnTo>
                  <a:lnTo>
                    <a:pt x="0" y="5"/>
                  </a:lnTo>
                  <a:lnTo>
                    <a:pt x="0" y="3"/>
                  </a:lnTo>
                  <a:lnTo>
                    <a:pt x="2" y="2"/>
                  </a:lnTo>
                  <a:lnTo>
                    <a:pt x="3" y="1"/>
                  </a:lnTo>
                  <a:lnTo>
                    <a:pt x="8" y="0"/>
                  </a:lnTo>
                  <a:lnTo>
                    <a:pt x="13" y="0"/>
                  </a:lnTo>
                  <a:lnTo>
                    <a:pt x="19" y="3"/>
                  </a:lnTo>
                  <a:lnTo>
                    <a:pt x="26" y="6"/>
                  </a:lnTo>
                  <a:lnTo>
                    <a:pt x="30" y="10"/>
                  </a:lnTo>
                  <a:lnTo>
                    <a:pt x="32" y="15"/>
                  </a:lnTo>
                  <a:lnTo>
                    <a:pt x="32" y="17"/>
                  </a:lnTo>
                  <a:lnTo>
                    <a:pt x="31"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60" name="Freeform 84"/>
            <p:cNvSpPr>
              <a:spLocks/>
            </p:cNvSpPr>
            <p:nvPr/>
          </p:nvSpPr>
          <p:spPr bwMode="auto">
            <a:xfrm>
              <a:off x="1267" y="2239"/>
              <a:ext cx="78" cy="203"/>
            </a:xfrm>
            <a:custGeom>
              <a:avLst/>
              <a:gdLst>
                <a:gd name="T0" fmla="*/ 55 w 78"/>
                <a:gd name="T1" fmla="*/ 0 h 203"/>
                <a:gd name="T2" fmla="*/ 55 w 78"/>
                <a:gd name="T3" fmla="*/ 0 h 203"/>
                <a:gd name="T4" fmla="*/ 50 w 78"/>
                <a:gd name="T5" fmla="*/ 5 h 203"/>
                <a:gd name="T6" fmla="*/ 38 w 78"/>
                <a:gd name="T7" fmla="*/ 17 h 203"/>
                <a:gd name="T8" fmla="*/ 31 w 78"/>
                <a:gd name="T9" fmla="*/ 25 h 203"/>
                <a:gd name="T10" fmla="*/ 23 w 78"/>
                <a:gd name="T11" fmla="*/ 36 h 203"/>
                <a:gd name="T12" fmla="*/ 15 w 78"/>
                <a:gd name="T13" fmla="*/ 48 h 203"/>
                <a:gd name="T14" fmla="*/ 9 w 78"/>
                <a:gd name="T15" fmla="*/ 61 h 203"/>
                <a:gd name="T16" fmla="*/ 4 w 78"/>
                <a:gd name="T17" fmla="*/ 76 h 203"/>
                <a:gd name="T18" fmla="*/ 1 w 78"/>
                <a:gd name="T19" fmla="*/ 91 h 203"/>
                <a:gd name="T20" fmla="*/ 0 w 78"/>
                <a:gd name="T21" fmla="*/ 100 h 203"/>
                <a:gd name="T22" fmla="*/ 0 w 78"/>
                <a:gd name="T23" fmla="*/ 108 h 203"/>
                <a:gd name="T24" fmla="*/ 1 w 78"/>
                <a:gd name="T25" fmla="*/ 116 h 203"/>
                <a:gd name="T26" fmla="*/ 2 w 78"/>
                <a:gd name="T27" fmla="*/ 125 h 203"/>
                <a:gd name="T28" fmla="*/ 5 w 78"/>
                <a:gd name="T29" fmla="*/ 135 h 203"/>
                <a:gd name="T30" fmla="*/ 8 w 78"/>
                <a:gd name="T31" fmla="*/ 144 h 203"/>
                <a:gd name="T32" fmla="*/ 12 w 78"/>
                <a:gd name="T33" fmla="*/ 153 h 203"/>
                <a:gd name="T34" fmla="*/ 17 w 78"/>
                <a:gd name="T35" fmla="*/ 163 h 203"/>
                <a:gd name="T36" fmla="*/ 25 w 78"/>
                <a:gd name="T37" fmla="*/ 173 h 203"/>
                <a:gd name="T38" fmla="*/ 32 w 78"/>
                <a:gd name="T39" fmla="*/ 182 h 203"/>
                <a:gd name="T40" fmla="*/ 41 w 78"/>
                <a:gd name="T41" fmla="*/ 193 h 203"/>
                <a:gd name="T42" fmla="*/ 51 w 78"/>
                <a:gd name="T43" fmla="*/ 203 h 203"/>
                <a:gd name="T44" fmla="*/ 78 w 78"/>
                <a:gd name="T45" fmla="*/ 200 h 203"/>
                <a:gd name="T46" fmla="*/ 78 w 78"/>
                <a:gd name="T47" fmla="*/ 200 h 203"/>
                <a:gd name="T48" fmla="*/ 73 w 78"/>
                <a:gd name="T49" fmla="*/ 196 h 203"/>
                <a:gd name="T50" fmla="*/ 62 w 78"/>
                <a:gd name="T51" fmla="*/ 184 h 203"/>
                <a:gd name="T52" fmla="*/ 55 w 78"/>
                <a:gd name="T53" fmla="*/ 176 h 203"/>
                <a:gd name="T54" fmla="*/ 46 w 78"/>
                <a:gd name="T55" fmla="*/ 166 h 203"/>
                <a:gd name="T56" fmla="*/ 39 w 78"/>
                <a:gd name="T57" fmla="*/ 154 h 203"/>
                <a:gd name="T58" fmla="*/ 32 w 78"/>
                <a:gd name="T59" fmla="*/ 141 h 203"/>
                <a:gd name="T60" fmla="*/ 27 w 78"/>
                <a:gd name="T61" fmla="*/ 127 h 203"/>
                <a:gd name="T62" fmla="*/ 23 w 78"/>
                <a:gd name="T63" fmla="*/ 112 h 203"/>
                <a:gd name="T64" fmla="*/ 19 w 78"/>
                <a:gd name="T65" fmla="*/ 95 h 203"/>
                <a:gd name="T66" fmla="*/ 19 w 78"/>
                <a:gd name="T67" fmla="*/ 86 h 203"/>
                <a:gd name="T68" fmla="*/ 20 w 78"/>
                <a:gd name="T69" fmla="*/ 78 h 203"/>
                <a:gd name="T70" fmla="*/ 21 w 78"/>
                <a:gd name="T71" fmla="*/ 69 h 203"/>
                <a:gd name="T72" fmla="*/ 24 w 78"/>
                <a:gd name="T73" fmla="*/ 59 h 203"/>
                <a:gd name="T74" fmla="*/ 26 w 78"/>
                <a:gd name="T75" fmla="*/ 50 h 203"/>
                <a:gd name="T76" fmla="*/ 30 w 78"/>
                <a:gd name="T77" fmla="*/ 41 h 203"/>
                <a:gd name="T78" fmla="*/ 35 w 78"/>
                <a:gd name="T79" fmla="*/ 30 h 203"/>
                <a:gd name="T80" fmla="*/ 40 w 78"/>
                <a:gd name="T81" fmla="*/ 20 h 203"/>
                <a:gd name="T82" fmla="*/ 47 w 78"/>
                <a:gd name="T83" fmla="*/ 11 h 203"/>
                <a:gd name="T84" fmla="*/ 55 w 78"/>
                <a:gd name="T85" fmla="*/ 0 h 203"/>
                <a:gd name="T86" fmla="*/ 55 w 78"/>
                <a:gd name="T87" fmla="*/ 0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8" h="203">
                  <a:moveTo>
                    <a:pt x="55" y="0"/>
                  </a:moveTo>
                  <a:lnTo>
                    <a:pt x="55" y="0"/>
                  </a:lnTo>
                  <a:lnTo>
                    <a:pt x="50" y="5"/>
                  </a:lnTo>
                  <a:lnTo>
                    <a:pt x="38" y="17"/>
                  </a:lnTo>
                  <a:lnTo>
                    <a:pt x="31" y="25"/>
                  </a:lnTo>
                  <a:lnTo>
                    <a:pt x="23" y="36"/>
                  </a:lnTo>
                  <a:lnTo>
                    <a:pt x="15" y="48"/>
                  </a:lnTo>
                  <a:lnTo>
                    <a:pt x="9" y="61"/>
                  </a:lnTo>
                  <a:lnTo>
                    <a:pt x="4" y="76"/>
                  </a:lnTo>
                  <a:lnTo>
                    <a:pt x="1" y="91"/>
                  </a:lnTo>
                  <a:lnTo>
                    <a:pt x="0" y="100"/>
                  </a:lnTo>
                  <a:lnTo>
                    <a:pt x="0" y="108"/>
                  </a:lnTo>
                  <a:lnTo>
                    <a:pt x="1" y="116"/>
                  </a:lnTo>
                  <a:lnTo>
                    <a:pt x="2" y="125"/>
                  </a:lnTo>
                  <a:lnTo>
                    <a:pt x="5" y="135"/>
                  </a:lnTo>
                  <a:lnTo>
                    <a:pt x="8" y="144"/>
                  </a:lnTo>
                  <a:lnTo>
                    <a:pt x="12" y="153"/>
                  </a:lnTo>
                  <a:lnTo>
                    <a:pt x="17" y="163"/>
                  </a:lnTo>
                  <a:lnTo>
                    <a:pt x="25" y="173"/>
                  </a:lnTo>
                  <a:lnTo>
                    <a:pt x="32" y="182"/>
                  </a:lnTo>
                  <a:lnTo>
                    <a:pt x="41" y="193"/>
                  </a:lnTo>
                  <a:lnTo>
                    <a:pt x="51" y="203"/>
                  </a:lnTo>
                  <a:lnTo>
                    <a:pt x="78" y="200"/>
                  </a:lnTo>
                  <a:lnTo>
                    <a:pt x="73" y="196"/>
                  </a:lnTo>
                  <a:lnTo>
                    <a:pt x="62" y="184"/>
                  </a:lnTo>
                  <a:lnTo>
                    <a:pt x="55" y="176"/>
                  </a:lnTo>
                  <a:lnTo>
                    <a:pt x="46" y="166"/>
                  </a:lnTo>
                  <a:lnTo>
                    <a:pt x="39" y="154"/>
                  </a:lnTo>
                  <a:lnTo>
                    <a:pt x="32" y="141"/>
                  </a:lnTo>
                  <a:lnTo>
                    <a:pt x="27" y="127"/>
                  </a:lnTo>
                  <a:lnTo>
                    <a:pt x="23" y="112"/>
                  </a:lnTo>
                  <a:lnTo>
                    <a:pt x="19" y="95"/>
                  </a:lnTo>
                  <a:lnTo>
                    <a:pt x="19" y="86"/>
                  </a:lnTo>
                  <a:lnTo>
                    <a:pt x="20" y="78"/>
                  </a:lnTo>
                  <a:lnTo>
                    <a:pt x="21" y="69"/>
                  </a:lnTo>
                  <a:lnTo>
                    <a:pt x="24" y="59"/>
                  </a:lnTo>
                  <a:lnTo>
                    <a:pt x="26" y="50"/>
                  </a:lnTo>
                  <a:lnTo>
                    <a:pt x="30" y="41"/>
                  </a:lnTo>
                  <a:lnTo>
                    <a:pt x="35" y="30"/>
                  </a:lnTo>
                  <a:lnTo>
                    <a:pt x="40" y="20"/>
                  </a:lnTo>
                  <a:lnTo>
                    <a:pt x="47" y="11"/>
                  </a:lnTo>
                  <a:lnTo>
                    <a:pt x="55" y="0"/>
                  </a:lnTo>
                  <a:close/>
                </a:path>
              </a:pathLst>
            </a:custGeom>
            <a:solidFill>
              <a:srgbClr val="FFE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5334" name="Line 85"/>
          <p:cNvSpPr>
            <a:spLocks noChangeShapeType="1"/>
          </p:cNvSpPr>
          <p:nvPr/>
        </p:nvSpPr>
        <p:spPr bwMode="auto">
          <a:xfrm>
            <a:off x="5108575" y="4311650"/>
            <a:ext cx="260350" cy="3476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5" name="Line 86"/>
          <p:cNvSpPr>
            <a:spLocks noChangeShapeType="1"/>
          </p:cNvSpPr>
          <p:nvPr/>
        </p:nvSpPr>
        <p:spPr bwMode="auto">
          <a:xfrm>
            <a:off x="5006975" y="4165600"/>
            <a:ext cx="681038" cy="8731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6" name="Line 87"/>
          <p:cNvSpPr>
            <a:spLocks noChangeShapeType="1"/>
          </p:cNvSpPr>
          <p:nvPr/>
        </p:nvSpPr>
        <p:spPr bwMode="auto">
          <a:xfrm flipV="1">
            <a:off x="5122863" y="3976688"/>
            <a:ext cx="609600" cy="730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7" name="Line 88"/>
          <p:cNvSpPr>
            <a:spLocks noChangeShapeType="1"/>
          </p:cNvSpPr>
          <p:nvPr/>
        </p:nvSpPr>
        <p:spPr bwMode="auto">
          <a:xfrm flipV="1">
            <a:off x="5035550" y="3860800"/>
            <a:ext cx="73025" cy="730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8" name="Text Box 89"/>
          <p:cNvSpPr txBox="1">
            <a:spLocks noChangeArrowheads="1"/>
          </p:cNvSpPr>
          <p:nvPr/>
        </p:nvSpPr>
        <p:spPr bwMode="auto">
          <a:xfrm>
            <a:off x="5241925" y="2108200"/>
            <a:ext cx="3219450" cy="73025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1400" b="0" i="0">
                <a:latin typeface="Arial Rounded MT Bold" pitchFamily="34" charset="0"/>
              </a:rPr>
              <a:t>Vertically aligned BEF-  Collects light going left and right and directs it to the front</a:t>
            </a:r>
          </a:p>
        </p:txBody>
      </p:sp>
      <p:sp>
        <p:nvSpPr>
          <p:cNvPr id="55339" name="Line 90"/>
          <p:cNvSpPr>
            <a:spLocks noChangeShapeType="1"/>
          </p:cNvSpPr>
          <p:nvPr/>
        </p:nvSpPr>
        <p:spPr bwMode="auto">
          <a:xfrm>
            <a:off x="6030913" y="5216525"/>
            <a:ext cx="75406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40" name="Line 91"/>
          <p:cNvSpPr>
            <a:spLocks noChangeShapeType="1"/>
          </p:cNvSpPr>
          <p:nvPr/>
        </p:nvSpPr>
        <p:spPr bwMode="auto">
          <a:xfrm>
            <a:off x="6030913" y="4129088"/>
            <a:ext cx="668337"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41" name="Line 92"/>
          <p:cNvSpPr>
            <a:spLocks noChangeShapeType="1"/>
          </p:cNvSpPr>
          <p:nvPr/>
        </p:nvSpPr>
        <p:spPr bwMode="auto">
          <a:xfrm>
            <a:off x="6029325" y="3533775"/>
            <a:ext cx="65405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42" name="Line 93"/>
          <p:cNvSpPr>
            <a:spLocks noChangeShapeType="1"/>
          </p:cNvSpPr>
          <p:nvPr/>
        </p:nvSpPr>
        <p:spPr bwMode="auto">
          <a:xfrm>
            <a:off x="5681663" y="2952750"/>
            <a:ext cx="508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xfrm>
            <a:off x="0" y="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600">
                <a:effectLst/>
              </a:rPr>
              <a:t>Passive Brightness Enhancements</a:t>
            </a:r>
          </a:p>
        </p:txBody>
      </p:sp>
      <p:grpSp>
        <p:nvGrpSpPr>
          <p:cNvPr id="56323" name="Group 3"/>
          <p:cNvGrpSpPr>
            <a:grpSpLocks/>
          </p:cNvGrpSpPr>
          <p:nvPr/>
        </p:nvGrpSpPr>
        <p:grpSpPr bwMode="auto">
          <a:xfrm>
            <a:off x="1249363" y="2306638"/>
            <a:ext cx="6800850" cy="3575050"/>
            <a:chOff x="1135" y="1134"/>
            <a:chExt cx="4284" cy="2252"/>
          </a:xfrm>
        </p:grpSpPr>
        <p:grpSp>
          <p:nvGrpSpPr>
            <p:cNvPr id="56326" name="Group 4"/>
            <p:cNvGrpSpPr>
              <a:grpSpLocks/>
            </p:cNvGrpSpPr>
            <p:nvPr/>
          </p:nvGrpSpPr>
          <p:grpSpPr bwMode="auto">
            <a:xfrm>
              <a:off x="1135" y="2194"/>
              <a:ext cx="4284" cy="1192"/>
              <a:chOff x="1199" y="1480"/>
              <a:chExt cx="4284" cy="1192"/>
            </a:xfrm>
          </p:grpSpPr>
          <p:grpSp>
            <p:nvGrpSpPr>
              <p:cNvPr id="56329" name="Group 5"/>
              <p:cNvGrpSpPr>
                <a:grpSpLocks/>
              </p:cNvGrpSpPr>
              <p:nvPr/>
            </p:nvGrpSpPr>
            <p:grpSpPr bwMode="auto">
              <a:xfrm rot="469807" flipV="1">
                <a:off x="3091" y="1602"/>
                <a:ext cx="2392" cy="192"/>
                <a:chOff x="1199" y="916"/>
                <a:chExt cx="1852" cy="110"/>
              </a:xfrm>
            </p:grpSpPr>
            <p:sp>
              <p:nvSpPr>
                <p:cNvPr id="56343" name="Oval 6"/>
                <p:cNvSpPr>
                  <a:spLocks noChangeArrowheads="1"/>
                </p:cNvSpPr>
                <p:nvPr/>
              </p:nvSpPr>
              <p:spPr bwMode="auto">
                <a:xfrm>
                  <a:off x="2868" y="917"/>
                  <a:ext cx="183" cy="10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6344" name="Rectangle 7"/>
                <p:cNvSpPr>
                  <a:spLocks noChangeArrowheads="1"/>
                </p:cNvSpPr>
                <p:nvPr/>
              </p:nvSpPr>
              <p:spPr bwMode="auto">
                <a:xfrm>
                  <a:off x="1280" y="916"/>
                  <a:ext cx="1689" cy="108"/>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6345" name="Oval 8"/>
                <p:cNvSpPr>
                  <a:spLocks noChangeArrowheads="1"/>
                </p:cNvSpPr>
                <p:nvPr/>
              </p:nvSpPr>
              <p:spPr bwMode="auto">
                <a:xfrm>
                  <a:off x="1199" y="916"/>
                  <a:ext cx="183" cy="10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6346" name="Rectangle 9"/>
                <p:cNvSpPr>
                  <a:spLocks noChangeArrowheads="1"/>
                </p:cNvSpPr>
                <p:nvPr/>
              </p:nvSpPr>
              <p:spPr bwMode="auto">
                <a:xfrm>
                  <a:off x="1290" y="919"/>
                  <a:ext cx="114" cy="102"/>
                </a:xfrm>
                <a:prstGeom prst="rect">
                  <a:avLst/>
                </a:prstGeom>
                <a:solidFill>
                  <a:srgbClr val="FFFF0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6347" name="Rectangle 10"/>
                <p:cNvSpPr>
                  <a:spLocks noChangeArrowheads="1"/>
                </p:cNvSpPr>
                <p:nvPr/>
              </p:nvSpPr>
              <p:spPr bwMode="auto">
                <a:xfrm>
                  <a:off x="2891" y="921"/>
                  <a:ext cx="90" cy="101"/>
                </a:xfrm>
                <a:prstGeom prst="rect">
                  <a:avLst/>
                </a:prstGeom>
                <a:solidFill>
                  <a:srgbClr val="FFFF0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grpSp>
          <p:sp>
            <p:nvSpPr>
              <p:cNvPr id="56330" name="Freeform 11"/>
              <p:cNvSpPr>
                <a:spLocks/>
              </p:cNvSpPr>
              <p:nvPr/>
            </p:nvSpPr>
            <p:spPr bwMode="auto">
              <a:xfrm rot="-132389">
                <a:off x="1444" y="1480"/>
                <a:ext cx="3876" cy="1175"/>
              </a:xfrm>
              <a:custGeom>
                <a:avLst/>
                <a:gdLst>
                  <a:gd name="T0" fmla="*/ 1104 w 4100"/>
                  <a:gd name="T1" fmla="*/ 0 h 1291"/>
                  <a:gd name="T2" fmla="*/ 0 w 4100"/>
                  <a:gd name="T3" fmla="*/ 193 h 1291"/>
                  <a:gd name="T4" fmla="*/ 0 w 4100"/>
                  <a:gd name="T5" fmla="*/ 301 h 1291"/>
                  <a:gd name="T6" fmla="*/ 1497 w 4100"/>
                  <a:gd name="T7" fmla="*/ 668 h 1291"/>
                  <a:gd name="T8" fmla="*/ 2767 w 4100"/>
                  <a:gd name="T9" fmla="*/ 324 h 1291"/>
                  <a:gd name="T10" fmla="*/ 2767 w 4100"/>
                  <a:gd name="T11" fmla="*/ 217 h 1291"/>
                  <a:gd name="T12" fmla="*/ 1104 w 4100"/>
                  <a:gd name="T13" fmla="*/ 0 h 12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00" h="1291">
                    <a:moveTo>
                      <a:pt x="1636" y="0"/>
                    </a:moveTo>
                    <a:lnTo>
                      <a:pt x="0" y="373"/>
                    </a:lnTo>
                    <a:lnTo>
                      <a:pt x="0" y="582"/>
                    </a:lnTo>
                    <a:lnTo>
                      <a:pt x="2218" y="1291"/>
                    </a:lnTo>
                    <a:lnTo>
                      <a:pt x="4100" y="627"/>
                    </a:lnTo>
                    <a:lnTo>
                      <a:pt x="4100" y="418"/>
                    </a:lnTo>
                    <a:lnTo>
                      <a:pt x="1636" y="0"/>
                    </a:lnTo>
                    <a:close/>
                  </a:path>
                </a:pathLst>
              </a:custGeom>
              <a:solidFill>
                <a:srgbClr val="FFFFFF"/>
              </a:solidFill>
              <a:ln w="285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1" name="Freeform 12"/>
              <p:cNvSpPr>
                <a:spLocks/>
              </p:cNvSpPr>
              <p:nvPr/>
            </p:nvSpPr>
            <p:spPr bwMode="auto">
              <a:xfrm rot="-132389">
                <a:off x="1460" y="1844"/>
                <a:ext cx="2088" cy="828"/>
              </a:xfrm>
              <a:custGeom>
                <a:avLst/>
                <a:gdLst>
                  <a:gd name="T0" fmla="*/ 0 w 2209"/>
                  <a:gd name="T1" fmla="*/ 0 h 909"/>
                  <a:gd name="T2" fmla="*/ 9 w 2209"/>
                  <a:gd name="T3" fmla="*/ 105 h 909"/>
                  <a:gd name="T4" fmla="*/ 1490 w 2209"/>
                  <a:gd name="T5" fmla="*/ 473 h 909"/>
                  <a:gd name="T6" fmla="*/ 1490 w 2209"/>
                  <a:gd name="T7" fmla="*/ 350 h 909"/>
                  <a:gd name="T8" fmla="*/ 0 w 2209"/>
                  <a:gd name="T9" fmla="*/ 0 h 9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09" h="909">
                    <a:moveTo>
                      <a:pt x="0" y="0"/>
                    </a:moveTo>
                    <a:lnTo>
                      <a:pt x="9" y="200"/>
                    </a:lnTo>
                    <a:lnTo>
                      <a:pt x="2209" y="909"/>
                    </a:lnTo>
                    <a:lnTo>
                      <a:pt x="2209" y="673"/>
                    </a:lnTo>
                    <a:lnTo>
                      <a:pt x="0" y="0"/>
                    </a:lnTo>
                    <a:close/>
                  </a:path>
                </a:pathLst>
              </a:custGeom>
              <a:solidFill>
                <a:srgbClr val="B2B2B2"/>
              </a:solidFill>
              <a:ln w="285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6332" name="Group 13"/>
              <p:cNvGrpSpPr>
                <a:grpSpLocks/>
              </p:cNvGrpSpPr>
              <p:nvPr/>
            </p:nvGrpSpPr>
            <p:grpSpPr bwMode="auto">
              <a:xfrm rot="929271" flipV="1">
                <a:off x="1199" y="2160"/>
                <a:ext cx="2392" cy="192"/>
                <a:chOff x="1199" y="916"/>
                <a:chExt cx="1852" cy="110"/>
              </a:xfrm>
            </p:grpSpPr>
            <p:sp>
              <p:nvSpPr>
                <p:cNvPr id="56338" name="Oval 14"/>
                <p:cNvSpPr>
                  <a:spLocks noChangeArrowheads="1"/>
                </p:cNvSpPr>
                <p:nvPr/>
              </p:nvSpPr>
              <p:spPr bwMode="auto">
                <a:xfrm>
                  <a:off x="2868" y="917"/>
                  <a:ext cx="183" cy="10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6339" name="Rectangle 15"/>
                <p:cNvSpPr>
                  <a:spLocks noChangeArrowheads="1"/>
                </p:cNvSpPr>
                <p:nvPr/>
              </p:nvSpPr>
              <p:spPr bwMode="auto">
                <a:xfrm>
                  <a:off x="1280" y="916"/>
                  <a:ext cx="1689" cy="108"/>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6340" name="Oval 16"/>
                <p:cNvSpPr>
                  <a:spLocks noChangeArrowheads="1"/>
                </p:cNvSpPr>
                <p:nvPr/>
              </p:nvSpPr>
              <p:spPr bwMode="auto">
                <a:xfrm>
                  <a:off x="1199" y="916"/>
                  <a:ext cx="183" cy="10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6341" name="Rectangle 17"/>
                <p:cNvSpPr>
                  <a:spLocks noChangeArrowheads="1"/>
                </p:cNvSpPr>
                <p:nvPr/>
              </p:nvSpPr>
              <p:spPr bwMode="auto">
                <a:xfrm>
                  <a:off x="1290" y="919"/>
                  <a:ext cx="114" cy="102"/>
                </a:xfrm>
                <a:prstGeom prst="rect">
                  <a:avLst/>
                </a:prstGeom>
                <a:solidFill>
                  <a:srgbClr val="FFFF0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6342" name="Rectangle 18"/>
                <p:cNvSpPr>
                  <a:spLocks noChangeArrowheads="1"/>
                </p:cNvSpPr>
                <p:nvPr/>
              </p:nvSpPr>
              <p:spPr bwMode="auto">
                <a:xfrm>
                  <a:off x="2891" y="921"/>
                  <a:ext cx="90" cy="101"/>
                </a:xfrm>
                <a:prstGeom prst="rect">
                  <a:avLst/>
                </a:prstGeom>
                <a:solidFill>
                  <a:srgbClr val="FFFF0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grpSp>
          <p:sp>
            <p:nvSpPr>
              <p:cNvPr id="56333" name="Line 19"/>
              <p:cNvSpPr>
                <a:spLocks noChangeShapeType="1"/>
              </p:cNvSpPr>
              <p:nvPr/>
            </p:nvSpPr>
            <p:spPr bwMode="auto">
              <a:xfrm rot="21467611" flipV="1">
                <a:off x="1813" y="1707"/>
                <a:ext cx="1134" cy="265"/>
              </a:xfrm>
              <a:prstGeom prst="line">
                <a:avLst/>
              </a:prstGeom>
              <a:noFill/>
              <a:ln w="28575">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4" name="Line 20"/>
              <p:cNvSpPr>
                <a:spLocks noChangeShapeType="1"/>
              </p:cNvSpPr>
              <p:nvPr/>
            </p:nvSpPr>
            <p:spPr bwMode="auto">
              <a:xfrm rot="-132389">
                <a:off x="2956" y="1640"/>
                <a:ext cx="2354" cy="390"/>
              </a:xfrm>
              <a:prstGeom prst="line">
                <a:avLst/>
              </a:prstGeom>
              <a:noFill/>
              <a:ln w="28575">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5" name="Line 21"/>
              <p:cNvSpPr>
                <a:spLocks noChangeShapeType="1"/>
              </p:cNvSpPr>
              <p:nvPr/>
            </p:nvSpPr>
            <p:spPr bwMode="auto">
              <a:xfrm rot="-132389">
                <a:off x="2955" y="1495"/>
                <a:ext cx="0" cy="198"/>
              </a:xfrm>
              <a:prstGeom prst="line">
                <a:avLst/>
              </a:prstGeom>
              <a:noFill/>
              <a:ln w="28575">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6" name="Freeform 22"/>
              <p:cNvSpPr>
                <a:spLocks/>
              </p:cNvSpPr>
              <p:nvPr/>
            </p:nvSpPr>
            <p:spPr bwMode="auto">
              <a:xfrm rot="-132389">
                <a:off x="3530" y="1811"/>
                <a:ext cx="1796" cy="803"/>
              </a:xfrm>
              <a:custGeom>
                <a:avLst/>
                <a:gdLst>
                  <a:gd name="T0" fmla="*/ 0 w 1900"/>
                  <a:gd name="T1" fmla="*/ 325 h 882"/>
                  <a:gd name="T2" fmla="*/ 0 w 1900"/>
                  <a:gd name="T3" fmla="*/ 458 h 882"/>
                  <a:gd name="T4" fmla="*/ 1275 w 1900"/>
                  <a:gd name="T5" fmla="*/ 113 h 882"/>
                  <a:gd name="T6" fmla="*/ 1282 w 1900"/>
                  <a:gd name="T7" fmla="*/ 0 h 882"/>
                  <a:gd name="T8" fmla="*/ 0 w 1900"/>
                  <a:gd name="T9" fmla="*/ 325 h 8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0" h="882">
                    <a:moveTo>
                      <a:pt x="0" y="627"/>
                    </a:moveTo>
                    <a:lnTo>
                      <a:pt x="0" y="882"/>
                    </a:lnTo>
                    <a:lnTo>
                      <a:pt x="1891" y="218"/>
                    </a:lnTo>
                    <a:lnTo>
                      <a:pt x="1900" y="0"/>
                    </a:lnTo>
                    <a:lnTo>
                      <a:pt x="0" y="627"/>
                    </a:lnTo>
                    <a:close/>
                  </a:path>
                </a:pathLst>
              </a:custGeom>
              <a:solidFill>
                <a:srgbClr val="DDDDDD"/>
              </a:solidFill>
              <a:ln w="285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151" name="Freeform 23"/>
              <p:cNvSpPr>
                <a:spLocks/>
              </p:cNvSpPr>
              <p:nvPr/>
            </p:nvSpPr>
            <p:spPr bwMode="auto">
              <a:xfrm>
                <a:off x="1810" y="1673"/>
                <a:ext cx="3045" cy="732"/>
              </a:xfrm>
              <a:custGeom>
                <a:avLst/>
                <a:gdLst>
                  <a:gd name="T0" fmla="*/ 0 w 3045"/>
                  <a:gd name="T1" fmla="*/ 302 h 732"/>
                  <a:gd name="T2" fmla="*/ 1143 w 3045"/>
                  <a:gd name="T3" fmla="*/ 0 h 732"/>
                  <a:gd name="T4" fmla="*/ 3045 w 3045"/>
                  <a:gd name="T5" fmla="*/ 274 h 732"/>
                  <a:gd name="T6" fmla="*/ 1728 w 3045"/>
                  <a:gd name="T7" fmla="*/ 732 h 732"/>
                  <a:gd name="T8" fmla="*/ 0 w 3045"/>
                  <a:gd name="T9" fmla="*/ 302 h 732"/>
                </a:gdLst>
                <a:ahLst/>
                <a:cxnLst>
                  <a:cxn ang="0">
                    <a:pos x="T0" y="T1"/>
                  </a:cxn>
                  <a:cxn ang="0">
                    <a:pos x="T2" y="T3"/>
                  </a:cxn>
                  <a:cxn ang="0">
                    <a:pos x="T4" y="T5"/>
                  </a:cxn>
                  <a:cxn ang="0">
                    <a:pos x="T6" y="T7"/>
                  </a:cxn>
                  <a:cxn ang="0">
                    <a:pos x="T8" y="T9"/>
                  </a:cxn>
                </a:cxnLst>
                <a:rect l="0" t="0" r="r" b="b"/>
                <a:pathLst>
                  <a:path w="3045" h="732">
                    <a:moveTo>
                      <a:pt x="0" y="302"/>
                    </a:moveTo>
                    <a:lnTo>
                      <a:pt x="1143" y="0"/>
                    </a:lnTo>
                    <a:lnTo>
                      <a:pt x="3045" y="274"/>
                    </a:lnTo>
                    <a:lnTo>
                      <a:pt x="1728" y="732"/>
                    </a:lnTo>
                    <a:lnTo>
                      <a:pt x="0" y="302"/>
                    </a:lnTo>
                    <a:close/>
                  </a:path>
                </a:pathLst>
              </a:custGeom>
              <a:gradFill rotWithShape="1">
                <a:gsLst>
                  <a:gs pos="0">
                    <a:schemeClr val="bg1">
                      <a:gamma/>
                      <a:shade val="46275"/>
                      <a:invGamma/>
                    </a:schemeClr>
                  </a:gs>
                  <a:gs pos="50000">
                    <a:schemeClr val="bg1"/>
                  </a:gs>
                  <a:gs pos="100000">
                    <a:schemeClr val="bg1">
                      <a:gamma/>
                      <a:shade val="46275"/>
                      <a:invGamma/>
                    </a:schemeClr>
                  </a:gs>
                </a:gsLst>
                <a:lin ang="5400000" scaled="1"/>
              </a:gra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grpSp>
        <p:sp>
          <p:nvSpPr>
            <p:cNvPr id="56327" name="Freeform 24"/>
            <p:cNvSpPr>
              <a:spLocks/>
            </p:cNvSpPr>
            <p:nvPr/>
          </p:nvSpPr>
          <p:spPr bwMode="auto">
            <a:xfrm>
              <a:off x="2085" y="1134"/>
              <a:ext cx="1462" cy="1655"/>
            </a:xfrm>
            <a:custGeom>
              <a:avLst/>
              <a:gdLst>
                <a:gd name="T0" fmla="*/ 0 w 1462"/>
                <a:gd name="T1" fmla="*/ 484 h 1655"/>
                <a:gd name="T2" fmla="*/ 566 w 1462"/>
                <a:gd name="T3" fmla="*/ 1655 h 1655"/>
                <a:gd name="T4" fmla="*/ 1462 w 1462"/>
                <a:gd name="T5" fmla="*/ 0 h 1655"/>
                <a:gd name="T6" fmla="*/ 0 60000 65536"/>
                <a:gd name="T7" fmla="*/ 0 60000 65536"/>
                <a:gd name="T8" fmla="*/ 0 60000 65536"/>
              </a:gdLst>
              <a:ahLst/>
              <a:cxnLst>
                <a:cxn ang="T6">
                  <a:pos x="T0" y="T1"/>
                </a:cxn>
                <a:cxn ang="T7">
                  <a:pos x="T2" y="T3"/>
                </a:cxn>
                <a:cxn ang="T8">
                  <a:pos x="T4" y="T5"/>
                </a:cxn>
              </a:cxnLst>
              <a:rect l="0" t="0" r="r" b="b"/>
              <a:pathLst>
                <a:path w="1462" h="1655">
                  <a:moveTo>
                    <a:pt x="0" y="484"/>
                  </a:moveTo>
                  <a:lnTo>
                    <a:pt x="566" y="1655"/>
                  </a:lnTo>
                  <a:lnTo>
                    <a:pt x="1462" y="0"/>
                  </a:lnTo>
                </a:path>
              </a:pathLst>
            </a:custGeom>
            <a:noFill/>
            <a:ln w="2857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8" name="Freeform 25"/>
            <p:cNvSpPr>
              <a:spLocks/>
            </p:cNvSpPr>
            <p:nvPr/>
          </p:nvSpPr>
          <p:spPr bwMode="auto">
            <a:xfrm>
              <a:off x="3264" y="1335"/>
              <a:ext cx="1454" cy="1380"/>
            </a:xfrm>
            <a:custGeom>
              <a:avLst/>
              <a:gdLst>
                <a:gd name="T0" fmla="*/ 1454 w 1454"/>
                <a:gd name="T1" fmla="*/ 375 h 1380"/>
                <a:gd name="T2" fmla="*/ 448 w 1454"/>
                <a:gd name="T3" fmla="*/ 1380 h 1380"/>
                <a:gd name="T4" fmla="*/ 0 w 1454"/>
                <a:gd name="T5" fmla="*/ 0 h 1380"/>
                <a:gd name="T6" fmla="*/ 0 60000 65536"/>
                <a:gd name="T7" fmla="*/ 0 60000 65536"/>
                <a:gd name="T8" fmla="*/ 0 60000 65536"/>
              </a:gdLst>
              <a:ahLst/>
              <a:cxnLst>
                <a:cxn ang="T6">
                  <a:pos x="T0" y="T1"/>
                </a:cxn>
                <a:cxn ang="T7">
                  <a:pos x="T2" y="T3"/>
                </a:cxn>
                <a:cxn ang="T8">
                  <a:pos x="T4" y="T5"/>
                </a:cxn>
              </a:cxnLst>
              <a:rect l="0" t="0" r="r" b="b"/>
              <a:pathLst>
                <a:path w="1454" h="1380">
                  <a:moveTo>
                    <a:pt x="1454" y="375"/>
                  </a:moveTo>
                  <a:lnTo>
                    <a:pt x="448" y="1380"/>
                  </a:lnTo>
                  <a:lnTo>
                    <a:pt x="0" y="0"/>
                  </a:lnTo>
                </a:path>
              </a:pathLst>
            </a:custGeom>
            <a:noFill/>
            <a:ln w="2857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324" name="Text Box 26"/>
          <p:cNvSpPr txBox="1">
            <a:spLocks noChangeArrowheads="1"/>
          </p:cNvSpPr>
          <p:nvPr/>
        </p:nvSpPr>
        <p:spPr bwMode="auto">
          <a:xfrm>
            <a:off x="2879725" y="1512888"/>
            <a:ext cx="3443288" cy="366712"/>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1800" b="0" i="0">
                <a:latin typeface="Arial Rounded MT Bold" pitchFamily="34" charset="0"/>
              </a:rPr>
              <a:t>Transflective Film- Mirror film</a:t>
            </a:r>
          </a:p>
        </p:txBody>
      </p:sp>
      <p:sp>
        <p:nvSpPr>
          <p:cNvPr id="56325" name="Text Box 27"/>
          <p:cNvSpPr txBox="1">
            <a:spLocks noChangeArrowheads="1"/>
          </p:cNvSpPr>
          <p:nvPr/>
        </p:nvSpPr>
        <p:spPr bwMode="auto">
          <a:xfrm>
            <a:off x="1042988" y="2297113"/>
            <a:ext cx="3595687" cy="51752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1400" b="0" i="0">
                <a:latin typeface="Arial Rounded MT Bold" pitchFamily="34" charset="0"/>
              </a:rPr>
              <a:t>Light from the outside comes in, and is reflected off the rear wall</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0" y="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600">
                <a:effectLst/>
              </a:rPr>
              <a:t>Passive Brightness Enhancement</a:t>
            </a:r>
          </a:p>
        </p:txBody>
      </p:sp>
      <p:sp>
        <p:nvSpPr>
          <p:cNvPr id="57347" name="Text Box 3"/>
          <p:cNvSpPr txBox="1">
            <a:spLocks noChangeArrowheads="1"/>
          </p:cNvSpPr>
          <p:nvPr/>
        </p:nvSpPr>
        <p:spPr bwMode="auto">
          <a:xfrm>
            <a:off x="2684463" y="1838325"/>
            <a:ext cx="358616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2000" b="0" i="0">
                <a:latin typeface="Arial Rounded MT Bold" pitchFamily="34" charset="0"/>
              </a:rPr>
              <a:t>ELG- Enhanced Light Guide</a:t>
            </a:r>
          </a:p>
        </p:txBody>
      </p:sp>
      <p:sp>
        <p:nvSpPr>
          <p:cNvPr id="57348" name="Text Box 4"/>
          <p:cNvSpPr txBox="1">
            <a:spLocks noChangeArrowheads="1"/>
          </p:cNvSpPr>
          <p:nvPr/>
        </p:nvSpPr>
        <p:spPr bwMode="auto">
          <a:xfrm>
            <a:off x="1174750" y="4973638"/>
            <a:ext cx="72263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2000" b="0" i="0">
                <a:latin typeface="Arial Rounded MT Bold" pitchFamily="34" charset="0"/>
              </a:rPr>
              <a:t>Light from the CCFLs is non-directed and bounces in all directions.  Some light never makes out the front. </a:t>
            </a:r>
          </a:p>
        </p:txBody>
      </p:sp>
      <p:grpSp>
        <p:nvGrpSpPr>
          <p:cNvPr id="57349" name="Group 5"/>
          <p:cNvGrpSpPr>
            <a:grpSpLocks/>
          </p:cNvGrpSpPr>
          <p:nvPr/>
        </p:nvGrpSpPr>
        <p:grpSpPr bwMode="auto">
          <a:xfrm rot="-132389">
            <a:off x="1366838" y="2414588"/>
            <a:ext cx="6832600" cy="2063750"/>
            <a:chOff x="734" y="1382"/>
            <a:chExt cx="4553" cy="1428"/>
          </a:xfrm>
        </p:grpSpPr>
        <p:grpSp>
          <p:nvGrpSpPr>
            <p:cNvPr id="57350" name="Group 6"/>
            <p:cNvGrpSpPr>
              <a:grpSpLocks/>
            </p:cNvGrpSpPr>
            <p:nvPr/>
          </p:nvGrpSpPr>
          <p:grpSpPr bwMode="auto">
            <a:xfrm rot="602196" flipV="1">
              <a:off x="2757" y="1692"/>
              <a:ext cx="2530" cy="211"/>
              <a:chOff x="1199" y="916"/>
              <a:chExt cx="1852" cy="110"/>
            </a:xfrm>
          </p:grpSpPr>
          <p:sp>
            <p:nvSpPr>
              <p:cNvPr id="57365" name="Oval 7"/>
              <p:cNvSpPr>
                <a:spLocks noChangeArrowheads="1"/>
              </p:cNvSpPr>
              <p:nvPr/>
            </p:nvSpPr>
            <p:spPr bwMode="auto">
              <a:xfrm>
                <a:off x="2868" y="917"/>
                <a:ext cx="183" cy="10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7366" name="Rectangle 8"/>
              <p:cNvSpPr>
                <a:spLocks noChangeArrowheads="1"/>
              </p:cNvSpPr>
              <p:nvPr/>
            </p:nvSpPr>
            <p:spPr bwMode="auto">
              <a:xfrm>
                <a:off x="1280" y="916"/>
                <a:ext cx="1689" cy="108"/>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7367" name="Oval 9"/>
              <p:cNvSpPr>
                <a:spLocks noChangeArrowheads="1"/>
              </p:cNvSpPr>
              <p:nvPr/>
            </p:nvSpPr>
            <p:spPr bwMode="auto">
              <a:xfrm>
                <a:off x="1199" y="916"/>
                <a:ext cx="183" cy="10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7368" name="Rectangle 10"/>
              <p:cNvSpPr>
                <a:spLocks noChangeArrowheads="1"/>
              </p:cNvSpPr>
              <p:nvPr/>
            </p:nvSpPr>
            <p:spPr bwMode="auto">
              <a:xfrm>
                <a:off x="1290" y="919"/>
                <a:ext cx="114" cy="102"/>
              </a:xfrm>
              <a:prstGeom prst="rect">
                <a:avLst/>
              </a:prstGeom>
              <a:solidFill>
                <a:srgbClr val="FFFF0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7369" name="Rectangle 11"/>
              <p:cNvSpPr>
                <a:spLocks noChangeArrowheads="1"/>
              </p:cNvSpPr>
              <p:nvPr/>
            </p:nvSpPr>
            <p:spPr bwMode="auto">
              <a:xfrm>
                <a:off x="2891" y="921"/>
                <a:ext cx="90" cy="101"/>
              </a:xfrm>
              <a:prstGeom prst="rect">
                <a:avLst/>
              </a:prstGeom>
              <a:solidFill>
                <a:srgbClr val="FFFF0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grpSp>
        <p:sp>
          <p:nvSpPr>
            <p:cNvPr id="57351" name="Freeform 12"/>
            <p:cNvSpPr>
              <a:spLocks/>
            </p:cNvSpPr>
            <p:nvPr/>
          </p:nvSpPr>
          <p:spPr bwMode="auto">
            <a:xfrm>
              <a:off x="1000" y="1519"/>
              <a:ext cx="4100" cy="1291"/>
            </a:xfrm>
            <a:custGeom>
              <a:avLst/>
              <a:gdLst>
                <a:gd name="T0" fmla="*/ 1636 w 4100"/>
                <a:gd name="T1" fmla="*/ 0 h 1291"/>
                <a:gd name="T2" fmla="*/ 0 w 4100"/>
                <a:gd name="T3" fmla="*/ 373 h 1291"/>
                <a:gd name="T4" fmla="*/ 0 w 4100"/>
                <a:gd name="T5" fmla="*/ 582 h 1291"/>
                <a:gd name="T6" fmla="*/ 2218 w 4100"/>
                <a:gd name="T7" fmla="*/ 1291 h 1291"/>
                <a:gd name="T8" fmla="*/ 4100 w 4100"/>
                <a:gd name="T9" fmla="*/ 627 h 1291"/>
                <a:gd name="T10" fmla="*/ 4100 w 4100"/>
                <a:gd name="T11" fmla="*/ 418 h 1291"/>
                <a:gd name="T12" fmla="*/ 1636 w 4100"/>
                <a:gd name="T13" fmla="*/ 0 h 12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00" h="1291">
                  <a:moveTo>
                    <a:pt x="1636" y="0"/>
                  </a:moveTo>
                  <a:lnTo>
                    <a:pt x="0" y="373"/>
                  </a:lnTo>
                  <a:lnTo>
                    <a:pt x="0" y="582"/>
                  </a:lnTo>
                  <a:lnTo>
                    <a:pt x="2218" y="1291"/>
                  </a:lnTo>
                  <a:lnTo>
                    <a:pt x="4100" y="627"/>
                  </a:lnTo>
                  <a:lnTo>
                    <a:pt x="4100" y="418"/>
                  </a:lnTo>
                  <a:lnTo>
                    <a:pt x="1636" y="0"/>
                  </a:lnTo>
                  <a:close/>
                </a:path>
              </a:pathLst>
            </a:custGeom>
            <a:solidFill>
              <a:srgbClr val="FFFFFF"/>
            </a:solidFill>
            <a:ln w="285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2" name="Freeform 13"/>
            <p:cNvSpPr>
              <a:spLocks/>
            </p:cNvSpPr>
            <p:nvPr/>
          </p:nvSpPr>
          <p:spPr bwMode="auto">
            <a:xfrm>
              <a:off x="1009" y="1882"/>
              <a:ext cx="2209" cy="909"/>
            </a:xfrm>
            <a:custGeom>
              <a:avLst/>
              <a:gdLst>
                <a:gd name="T0" fmla="*/ 0 w 2209"/>
                <a:gd name="T1" fmla="*/ 0 h 909"/>
                <a:gd name="T2" fmla="*/ 9 w 2209"/>
                <a:gd name="T3" fmla="*/ 200 h 909"/>
                <a:gd name="T4" fmla="*/ 2209 w 2209"/>
                <a:gd name="T5" fmla="*/ 909 h 909"/>
                <a:gd name="T6" fmla="*/ 2209 w 2209"/>
                <a:gd name="T7" fmla="*/ 673 h 909"/>
                <a:gd name="T8" fmla="*/ 0 w 2209"/>
                <a:gd name="T9" fmla="*/ 0 h 9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09" h="909">
                  <a:moveTo>
                    <a:pt x="0" y="0"/>
                  </a:moveTo>
                  <a:lnTo>
                    <a:pt x="9" y="200"/>
                  </a:lnTo>
                  <a:lnTo>
                    <a:pt x="2209" y="909"/>
                  </a:lnTo>
                  <a:lnTo>
                    <a:pt x="2209" y="673"/>
                  </a:lnTo>
                  <a:lnTo>
                    <a:pt x="0" y="0"/>
                  </a:lnTo>
                  <a:close/>
                </a:path>
              </a:pathLst>
            </a:custGeom>
            <a:solidFill>
              <a:srgbClr val="B2B2B2"/>
            </a:solidFill>
            <a:ln w="285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7353" name="Group 14"/>
            <p:cNvGrpSpPr>
              <a:grpSpLocks/>
            </p:cNvGrpSpPr>
            <p:nvPr/>
          </p:nvGrpSpPr>
          <p:grpSpPr bwMode="auto">
            <a:xfrm rot="1061660" flipV="1">
              <a:off x="734" y="2224"/>
              <a:ext cx="2530" cy="211"/>
              <a:chOff x="1199" y="916"/>
              <a:chExt cx="1852" cy="110"/>
            </a:xfrm>
          </p:grpSpPr>
          <p:sp>
            <p:nvSpPr>
              <p:cNvPr id="57360" name="Oval 15"/>
              <p:cNvSpPr>
                <a:spLocks noChangeArrowheads="1"/>
              </p:cNvSpPr>
              <p:nvPr/>
            </p:nvSpPr>
            <p:spPr bwMode="auto">
              <a:xfrm>
                <a:off x="2868" y="917"/>
                <a:ext cx="183" cy="10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7361" name="Rectangle 16"/>
              <p:cNvSpPr>
                <a:spLocks noChangeArrowheads="1"/>
              </p:cNvSpPr>
              <p:nvPr/>
            </p:nvSpPr>
            <p:spPr bwMode="auto">
              <a:xfrm>
                <a:off x="1280" y="916"/>
                <a:ext cx="1689" cy="108"/>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7362" name="Oval 17"/>
              <p:cNvSpPr>
                <a:spLocks noChangeArrowheads="1"/>
              </p:cNvSpPr>
              <p:nvPr/>
            </p:nvSpPr>
            <p:spPr bwMode="auto">
              <a:xfrm>
                <a:off x="1199" y="916"/>
                <a:ext cx="183" cy="10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7363" name="Rectangle 18"/>
              <p:cNvSpPr>
                <a:spLocks noChangeArrowheads="1"/>
              </p:cNvSpPr>
              <p:nvPr/>
            </p:nvSpPr>
            <p:spPr bwMode="auto">
              <a:xfrm>
                <a:off x="1290" y="919"/>
                <a:ext cx="114" cy="102"/>
              </a:xfrm>
              <a:prstGeom prst="rect">
                <a:avLst/>
              </a:prstGeom>
              <a:solidFill>
                <a:srgbClr val="FFFF0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7364" name="Rectangle 19"/>
              <p:cNvSpPr>
                <a:spLocks noChangeArrowheads="1"/>
              </p:cNvSpPr>
              <p:nvPr/>
            </p:nvSpPr>
            <p:spPr bwMode="auto">
              <a:xfrm>
                <a:off x="2891" y="921"/>
                <a:ext cx="90" cy="101"/>
              </a:xfrm>
              <a:prstGeom prst="rect">
                <a:avLst/>
              </a:prstGeom>
              <a:solidFill>
                <a:srgbClr val="FFFF0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grpSp>
        <p:sp>
          <p:nvSpPr>
            <p:cNvPr id="57354" name="Line 20"/>
            <p:cNvSpPr>
              <a:spLocks noChangeShapeType="1"/>
            </p:cNvSpPr>
            <p:nvPr/>
          </p:nvSpPr>
          <p:spPr bwMode="auto">
            <a:xfrm flipV="1">
              <a:off x="1400" y="1727"/>
              <a:ext cx="1200" cy="291"/>
            </a:xfrm>
            <a:prstGeom prst="line">
              <a:avLst/>
            </a:prstGeom>
            <a:noFill/>
            <a:ln w="28575">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5" name="Line 21"/>
            <p:cNvSpPr>
              <a:spLocks noChangeShapeType="1"/>
            </p:cNvSpPr>
            <p:nvPr/>
          </p:nvSpPr>
          <p:spPr bwMode="auto">
            <a:xfrm>
              <a:off x="2609" y="1727"/>
              <a:ext cx="2490" cy="428"/>
            </a:xfrm>
            <a:prstGeom prst="line">
              <a:avLst/>
            </a:prstGeom>
            <a:noFill/>
            <a:ln w="28575">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6" name="Line 22"/>
            <p:cNvSpPr>
              <a:spLocks noChangeShapeType="1"/>
            </p:cNvSpPr>
            <p:nvPr/>
          </p:nvSpPr>
          <p:spPr bwMode="auto">
            <a:xfrm>
              <a:off x="2618" y="1518"/>
              <a:ext cx="0" cy="218"/>
            </a:xfrm>
            <a:prstGeom prst="line">
              <a:avLst/>
            </a:prstGeom>
            <a:noFill/>
            <a:ln w="28575">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7" name="Freeform 23"/>
            <p:cNvSpPr>
              <a:spLocks/>
            </p:cNvSpPr>
            <p:nvPr/>
          </p:nvSpPr>
          <p:spPr bwMode="auto">
            <a:xfrm>
              <a:off x="3200" y="1927"/>
              <a:ext cx="1900" cy="882"/>
            </a:xfrm>
            <a:custGeom>
              <a:avLst/>
              <a:gdLst>
                <a:gd name="T0" fmla="*/ 0 w 1900"/>
                <a:gd name="T1" fmla="*/ 627 h 882"/>
                <a:gd name="T2" fmla="*/ 0 w 1900"/>
                <a:gd name="T3" fmla="*/ 882 h 882"/>
                <a:gd name="T4" fmla="*/ 1891 w 1900"/>
                <a:gd name="T5" fmla="*/ 218 h 882"/>
                <a:gd name="T6" fmla="*/ 1900 w 1900"/>
                <a:gd name="T7" fmla="*/ 0 h 882"/>
                <a:gd name="T8" fmla="*/ 0 w 1900"/>
                <a:gd name="T9" fmla="*/ 627 h 8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0" h="882">
                  <a:moveTo>
                    <a:pt x="0" y="627"/>
                  </a:moveTo>
                  <a:lnTo>
                    <a:pt x="0" y="882"/>
                  </a:lnTo>
                  <a:lnTo>
                    <a:pt x="1891" y="218"/>
                  </a:lnTo>
                  <a:lnTo>
                    <a:pt x="1900" y="0"/>
                  </a:lnTo>
                  <a:lnTo>
                    <a:pt x="0" y="627"/>
                  </a:lnTo>
                  <a:close/>
                </a:path>
              </a:pathLst>
            </a:custGeom>
            <a:solidFill>
              <a:srgbClr val="DDDDDD"/>
            </a:solidFill>
            <a:ln w="285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8" name="Freeform 24"/>
            <p:cNvSpPr>
              <a:spLocks/>
            </p:cNvSpPr>
            <p:nvPr/>
          </p:nvSpPr>
          <p:spPr bwMode="auto">
            <a:xfrm>
              <a:off x="2100" y="1382"/>
              <a:ext cx="1691" cy="1118"/>
            </a:xfrm>
            <a:custGeom>
              <a:avLst/>
              <a:gdLst>
                <a:gd name="T0" fmla="*/ 527 w 1691"/>
                <a:gd name="T1" fmla="*/ 1100 h 1118"/>
                <a:gd name="T2" fmla="*/ 1691 w 1691"/>
                <a:gd name="T3" fmla="*/ 1118 h 1118"/>
                <a:gd name="T4" fmla="*/ 1191 w 1691"/>
                <a:gd name="T5" fmla="*/ 400 h 1118"/>
                <a:gd name="T6" fmla="*/ 0 w 1691"/>
                <a:gd name="T7" fmla="*/ 727 h 1118"/>
                <a:gd name="T8" fmla="*/ 272 w 1691"/>
                <a:gd name="T9" fmla="*/ 0 h 1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1" h="1118">
                  <a:moveTo>
                    <a:pt x="527" y="1100"/>
                  </a:moveTo>
                  <a:lnTo>
                    <a:pt x="1691" y="1118"/>
                  </a:lnTo>
                  <a:lnTo>
                    <a:pt x="1191" y="400"/>
                  </a:lnTo>
                  <a:lnTo>
                    <a:pt x="0" y="727"/>
                  </a:lnTo>
                  <a:lnTo>
                    <a:pt x="272" y="0"/>
                  </a:lnTo>
                </a:path>
              </a:pathLst>
            </a:custGeom>
            <a:noFill/>
            <a:ln w="2857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9" name="Freeform 25"/>
            <p:cNvSpPr>
              <a:spLocks/>
            </p:cNvSpPr>
            <p:nvPr/>
          </p:nvSpPr>
          <p:spPr bwMode="auto">
            <a:xfrm>
              <a:off x="2345" y="1409"/>
              <a:ext cx="1873" cy="909"/>
            </a:xfrm>
            <a:custGeom>
              <a:avLst/>
              <a:gdLst>
                <a:gd name="T0" fmla="*/ 1873 w 1873"/>
                <a:gd name="T1" fmla="*/ 491 h 909"/>
                <a:gd name="T2" fmla="*/ 1536 w 1873"/>
                <a:gd name="T3" fmla="*/ 773 h 909"/>
                <a:gd name="T4" fmla="*/ 191 w 1873"/>
                <a:gd name="T5" fmla="*/ 909 h 909"/>
                <a:gd name="T6" fmla="*/ 0 w 1873"/>
                <a:gd name="T7" fmla="*/ 327 h 909"/>
                <a:gd name="T8" fmla="*/ 455 w 1873"/>
                <a:gd name="T9" fmla="*/ 218 h 909"/>
                <a:gd name="T10" fmla="*/ 1336 w 1873"/>
                <a:gd name="T11" fmla="*/ 691 h 909"/>
                <a:gd name="T12" fmla="*/ 1064 w 1873"/>
                <a:gd name="T13" fmla="*/ 0 h 9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73" h="909">
                  <a:moveTo>
                    <a:pt x="1873" y="491"/>
                  </a:moveTo>
                  <a:lnTo>
                    <a:pt x="1536" y="773"/>
                  </a:lnTo>
                  <a:lnTo>
                    <a:pt x="191" y="909"/>
                  </a:lnTo>
                  <a:lnTo>
                    <a:pt x="0" y="327"/>
                  </a:lnTo>
                  <a:lnTo>
                    <a:pt x="455" y="218"/>
                  </a:lnTo>
                  <a:lnTo>
                    <a:pt x="1336" y="691"/>
                  </a:lnTo>
                  <a:lnTo>
                    <a:pt x="1064" y="0"/>
                  </a:lnTo>
                </a:path>
              </a:pathLst>
            </a:custGeom>
            <a:noFill/>
            <a:ln w="2857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0"/>
            <a:ext cx="77724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ltLang="en-US" sz="3600">
                <a:effectLst/>
              </a:rPr>
              <a:t>Passive Brightness Enhancement</a:t>
            </a:r>
          </a:p>
        </p:txBody>
      </p:sp>
      <p:sp>
        <p:nvSpPr>
          <p:cNvPr id="58371" name="Text Box 3"/>
          <p:cNvSpPr txBox="1">
            <a:spLocks noChangeArrowheads="1"/>
          </p:cNvSpPr>
          <p:nvPr/>
        </p:nvSpPr>
        <p:spPr bwMode="auto">
          <a:xfrm>
            <a:off x="2789238" y="1519238"/>
            <a:ext cx="358616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2000" b="0" i="0">
                <a:latin typeface="Arial Rounded MT Bold" pitchFamily="34" charset="0"/>
              </a:rPr>
              <a:t>ELG- Enhanced Light Guide</a:t>
            </a:r>
          </a:p>
        </p:txBody>
      </p:sp>
      <p:sp>
        <p:nvSpPr>
          <p:cNvPr id="58372" name="Text Box 4"/>
          <p:cNvSpPr txBox="1">
            <a:spLocks noChangeArrowheads="1"/>
          </p:cNvSpPr>
          <p:nvPr/>
        </p:nvSpPr>
        <p:spPr bwMode="auto">
          <a:xfrm>
            <a:off x="4616450" y="4692650"/>
            <a:ext cx="3617913"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1600" b="0" i="0">
                <a:latin typeface="Arial Rounded MT Bold" pitchFamily="34" charset="0"/>
              </a:rPr>
              <a:t>Micro-prisms internal to light guide</a:t>
            </a:r>
          </a:p>
        </p:txBody>
      </p:sp>
      <p:sp>
        <p:nvSpPr>
          <p:cNvPr id="58373" name="Text Box 5"/>
          <p:cNvSpPr txBox="1">
            <a:spLocks noChangeArrowheads="1"/>
          </p:cNvSpPr>
          <p:nvPr/>
        </p:nvSpPr>
        <p:spPr bwMode="auto">
          <a:xfrm>
            <a:off x="1349375" y="5197475"/>
            <a:ext cx="6732588"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1800" b="0" i="0">
                <a:latin typeface="Arial Rounded MT Bold" pitchFamily="34" charset="0"/>
              </a:rPr>
              <a:t>ELG with the Reflective Polarizer is very effective in converting non-collimated light to collimated light</a:t>
            </a:r>
          </a:p>
        </p:txBody>
      </p:sp>
      <p:sp>
        <p:nvSpPr>
          <p:cNvPr id="58374" name="Freeform 6"/>
          <p:cNvSpPr>
            <a:spLocks/>
          </p:cNvSpPr>
          <p:nvPr/>
        </p:nvSpPr>
        <p:spPr bwMode="auto">
          <a:xfrm>
            <a:off x="2182813" y="3122613"/>
            <a:ext cx="3097212" cy="1214437"/>
          </a:xfrm>
          <a:custGeom>
            <a:avLst/>
            <a:gdLst>
              <a:gd name="T0" fmla="*/ 0 w 2202"/>
              <a:gd name="T1" fmla="*/ 0 h 968"/>
              <a:gd name="T2" fmla="*/ 2147483647 w 2202"/>
              <a:gd name="T3" fmla="*/ 2147483647 h 968"/>
              <a:gd name="T4" fmla="*/ 2147483647 w 2202"/>
              <a:gd name="T5" fmla="*/ 2147483647 h 968"/>
              <a:gd name="T6" fmla="*/ 2147483647 w 2202"/>
              <a:gd name="T7" fmla="*/ 2147483647 h 968"/>
              <a:gd name="T8" fmla="*/ 0 w 2202"/>
              <a:gd name="T9" fmla="*/ 0 h 9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02" h="968">
                <a:moveTo>
                  <a:pt x="0" y="0"/>
                </a:moveTo>
                <a:lnTo>
                  <a:pt x="2" y="259"/>
                </a:lnTo>
                <a:lnTo>
                  <a:pt x="2202" y="968"/>
                </a:lnTo>
                <a:lnTo>
                  <a:pt x="2202" y="732"/>
                </a:lnTo>
                <a:lnTo>
                  <a:pt x="0" y="0"/>
                </a:lnTo>
                <a:close/>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B2B2B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5" name="Line 7"/>
          <p:cNvSpPr>
            <a:spLocks noChangeShapeType="1"/>
          </p:cNvSpPr>
          <p:nvPr/>
        </p:nvSpPr>
        <p:spPr bwMode="auto">
          <a:xfrm flipV="1">
            <a:off x="2452688" y="2652713"/>
            <a:ext cx="2468562" cy="868362"/>
          </a:xfrm>
          <a:prstGeom prst="line">
            <a:avLst/>
          </a:prstGeom>
          <a:noFill/>
          <a:ln w="28575">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6" name="Line 8"/>
          <p:cNvSpPr>
            <a:spLocks noChangeShapeType="1"/>
          </p:cNvSpPr>
          <p:nvPr/>
        </p:nvSpPr>
        <p:spPr bwMode="auto">
          <a:xfrm>
            <a:off x="4908550" y="2641600"/>
            <a:ext cx="3054350" cy="868363"/>
          </a:xfrm>
          <a:prstGeom prst="line">
            <a:avLst/>
          </a:prstGeom>
          <a:noFill/>
          <a:ln w="28575">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7" name="Line 9"/>
          <p:cNvSpPr>
            <a:spLocks noChangeShapeType="1"/>
          </p:cNvSpPr>
          <p:nvPr/>
        </p:nvSpPr>
        <p:spPr bwMode="auto">
          <a:xfrm>
            <a:off x="4933950" y="2390775"/>
            <a:ext cx="0" cy="274638"/>
          </a:xfrm>
          <a:prstGeom prst="line">
            <a:avLst/>
          </a:prstGeom>
          <a:noFill/>
          <a:ln w="28575">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8" name="Freeform 10"/>
          <p:cNvSpPr>
            <a:spLocks/>
          </p:cNvSpPr>
          <p:nvPr/>
        </p:nvSpPr>
        <p:spPr bwMode="auto">
          <a:xfrm>
            <a:off x="2447925" y="3378200"/>
            <a:ext cx="3030538" cy="965200"/>
          </a:xfrm>
          <a:custGeom>
            <a:avLst/>
            <a:gdLst>
              <a:gd name="T0" fmla="*/ 0 w 2154"/>
              <a:gd name="T1" fmla="*/ 2147483647 h 769"/>
              <a:gd name="T2" fmla="*/ 2147483647 w 2154"/>
              <a:gd name="T3" fmla="*/ 2147483647 h 769"/>
              <a:gd name="T4" fmla="*/ 2147483647 w 2154"/>
              <a:gd name="T5" fmla="*/ 2147483647 h 769"/>
              <a:gd name="T6" fmla="*/ 2147483647 w 2154"/>
              <a:gd name="T7" fmla="*/ 2147483647 h 769"/>
              <a:gd name="T8" fmla="*/ 2147483647 w 2154"/>
              <a:gd name="T9" fmla="*/ 0 h 769"/>
              <a:gd name="T10" fmla="*/ 0 w 2154"/>
              <a:gd name="T11" fmla="*/ 2147483647 h 7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54" h="769">
                <a:moveTo>
                  <a:pt x="0" y="99"/>
                </a:moveTo>
                <a:lnTo>
                  <a:pt x="1203" y="498"/>
                </a:lnTo>
                <a:lnTo>
                  <a:pt x="2032" y="769"/>
                </a:lnTo>
                <a:lnTo>
                  <a:pt x="2154" y="647"/>
                </a:lnTo>
                <a:lnTo>
                  <a:pt x="183" y="0"/>
                </a:lnTo>
                <a:lnTo>
                  <a:pt x="0" y="99"/>
                </a:lnTo>
                <a:close/>
              </a:path>
            </a:pathLst>
          </a:custGeom>
          <a:solidFill>
            <a:schemeClr val="bg1"/>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9" name="Freeform 11"/>
          <p:cNvSpPr>
            <a:spLocks/>
          </p:cNvSpPr>
          <p:nvPr/>
        </p:nvSpPr>
        <p:spPr bwMode="auto">
          <a:xfrm>
            <a:off x="5300663" y="4192588"/>
            <a:ext cx="319087" cy="144462"/>
          </a:xfrm>
          <a:custGeom>
            <a:avLst/>
            <a:gdLst>
              <a:gd name="T0" fmla="*/ 0 w 226"/>
              <a:gd name="T1" fmla="*/ 2147483647 h 115"/>
              <a:gd name="T2" fmla="*/ 2147483647 w 226"/>
              <a:gd name="T3" fmla="*/ 0 h 115"/>
              <a:gd name="T4" fmla="*/ 2147483647 w 226"/>
              <a:gd name="T5" fmla="*/ 2147483647 h 115"/>
              <a:gd name="T6" fmla="*/ 0 w 226"/>
              <a:gd name="T7" fmla="*/ 2147483647 h 1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6" h="115">
                <a:moveTo>
                  <a:pt x="0" y="115"/>
                </a:moveTo>
                <a:lnTo>
                  <a:pt x="132" y="0"/>
                </a:lnTo>
                <a:lnTo>
                  <a:pt x="226" y="6"/>
                </a:lnTo>
                <a:lnTo>
                  <a:pt x="0" y="115"/>
                </a:lnTo>
                <a:close/>
              </a:path>
            </a:pathLst>
          </a:custGeom>
          <a:solidFill>
            <a:schemeClr val="bg2"/>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0" name="Freeform 12"/>
          <p:cNvSpPr>
            <a:spLocks/>
          </p:cNvSpPr>
          <p:nvPr/>
        </p:nvSpPr>
        <p:spPr bwMode="auto">
          <a:xfrm>
            <a:off x="2705100" y="3378200"/>
            <a:ext cx="3022600" cy="827088"/>
          </a:xfrm>
          <a:custGeom>
            <a:avLst/>
            <a:gdLst>
              <a:gd name="T0" fmla="*/ 0 w 2148"/>
              <a:gd name="T1" fmla="*/ 0 h 659"/>
              <a:gd name="T2" fmla="*/ 2147483647 w 2148"/>
              <a:gd name="T3" fmla="*/ 2147483647 h 659"/>
              <a:gd name="T4" fmla="*/ 2147483647 w 2148"/>
              <a:gd name="T5" fmla="*/ 2147483647 h 659"/>
              <a:gd name="T6" fmla="*/ 2147483647 w 2148"/>
              <a:gd name="T7" fmla="*/ 2147483647 h 659"/>
              <a:gd name="T8" fmla="*/ 2147483647 w 2148"/>
              <a:gd name="T9" fmla="*/ 0 h 659"/>
              <a:gd name="T10" fmla="*/ 0 w 2148"/>
              <a:gd name="T11" fmla="*/ 0 h 6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48" h="659">
                <a:moveTo>
                  <a:pt x="0" y="0"/>
                </a:moveTo>
                <a:lnTo>
                  <a:pt x="582" y="192"/>
                </a:lnTo>
                <a:lnTo>
                  <a:pt x="1970" y="647"/>
                </a:lnTo>
                <a:lnTo>
                  <a:pt x="2148" y="659"/>
                </a:lnTo>
                <a:lnTo>
                  <a:pt x="132" y="0"/>
                </a:lnTo>
                <a:lnTo>
                  <a:pt x="0" y="0"/>
                </a:lnTo>
                <a:close/>
              </a:path>
            </a:pathLst>
          </a:custGeom>
          <a:solidFill>
            <a:schemeClr val="hlink"/>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1" name="Freeform 13"/>
          <p:cNvSpPr>
            <a:spLocks/>
          </p:cNvSpPr>
          <p:nvPr/>
        </p:nvSpPr>
        <p:spPr bwMode="auto">
          <a:xfrm>
            <a:off x="2887663" y="3246438"/>
            <a:ext cx="3028950" cy="965200"/>
          </a:xfrm>
          <a:custGeom>
            <a:avLst/>
            <a:gdLst>
              <a:gd name="T0" fmla="*/ 0 w 2154"/>
              <a:gd name="T1" fmla="*/ 2147483647 h 769"/>
              <a:gd name="T2" fmla="*/ 2147483647 w 2154"/>
              <a:gd name="T3" fmla="*/ 2147483647 h 769"/>
              <a:gd name="T4" fmla="*/ 2147483647 w 2154"/>
              <a:gd name="T5" fmla="*/ 2147483647 h 769"/>
              <a:gd name="T6" fmla="*/ 2147483647 w 2154"/>
              <a:gd name="T7" fmla="*/ 2147483647 h 769"/>
              <a:gd name="T8" fmla="*/ 2147483647 w 2154"/>
              <a:gd name="T9" fmla="*/ 0 h 769"/>
              <a:gd name="T10" fmla="*/ 0 w 2154"/>
              <a:gd name="T11" fmla="*/ 2147483647 h 7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54" h="769">
                <a:moveTo>
                  <a:pt x="0" y="99"/>
                </a:moveTo>
                <a:lnTo>
                  <a:pt x="1203" y="498"/>
                </a:lnTo>
                <a:lnTo>
                  <a:pt x="2032" y="769"/>
                </a:lnTo>
                <a:lnTo>
                  <a:pt x="2154" y="647"/>
                </a:lnTo>
                <a:lnTo>
                  <a:pt x="183" y="0"/>
                </a:lnTo>
                <a:lnTo>
                  <a:pt x="0" y="99"/>
                </a:lnTo>
                <a:close/>
              </a:path>
            </a:pathLst>
          </a:custGeom>
          <a:solidFill>
            <a:schemeClr val="bg1"/>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2" name="Freeform 14"/>
          <p:cNvSpPr>
            <a:spLocks/>
          </p:cNvSpPr>
          <p:nvPr/>
        </p:nvSpPr>
        <p:spPr bwMode="auto">
          <a:xfrm>
            <a:off x="5740400" y="4060825"/>
            <a:ext cx="317500" cy="144463"/>
          </a:xfrm>
          <a:custGeom>
            <a:avLst/>
            <a:gdLst>
              <a:gd name="T0" fmla="*/ 0 w 226"/>
              <a:gd name="T1" fmla="*/ 2147483647 h 115"/>
              <a:gd name="T2" fmla="*/ 2147483647 w 226"/>
              <a:gd name="T3" fmla="*/ 0 h 115"/>
              <a:gd name="T4" fmla="*/ 2147483647 w 226"/>
              <a:gd name="T5" fmla="*/ 2147483647 h 115"/>
              <a:gd name="T6" fmla="*/ 0 w 226"/>
              <a:gd name="T7" fmla="*/ 2147483647 h 1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6" h="115">
                <a:moveTo>
                  <a:pt x="0" y="115"/>
                </a:moveTo>
                <a:lnTo>
                  <a:pt x="132" y="0"/>
                </a:lnTo>
                <a:lnTo>
                  <a:pt x="226" y="6"/>
                </a:lnTo>
                <a:lnTo>
                  <a:pt x="0" y="115"/>
                </a:lnTo>
                <a:close/>
              </a:path>
            </a:pathLst>
          </a:custGeom>
          <a:solidFill>
            <a:schemeClr val="bg2"/>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3" name="Freeform 15"/>
          <p:cNvSpPr>
            <a:spLocks/>
          </p:cNvSpPr>
          <p:nvPr/>
        </p:nvSpPr>
        <p:spPr bwMode="auto">
          <a:xfrm>
            <a:off x="3144838" y="3246438"/>
            <a:ext cx="3021012" cy="827087"/>
          </a:xfrm>
          <a:custGeom>
            <a:avLst/>
            <a:gdLst>
              <a:gd name="T0" fmla="*/ 0 w 2148"/>
              <a:gd name="T1" fmla="*/ 0 h 659"/>
              <a:gd name="T2" fmla="*/ 2147483647 w 2148"/>
              <a:gd name="T3" fmla="*/ 2147483647 h 659"/>
              <a:gd name="T4" fmla="*/ 2147483647 w 2148"/>
              <a:gd name="T5" fmla="*/ 2147483647 h 659"/>
              <a:gd name="T6" fmla="*/ 2147483647 w 2148"/>
              <a:gd name="T7" fmla="*/ 2147483647 h 659"/>
              <a:gd name="T8" fmla="*/ 2147483647 w 2148"/>
              <a:gd name="T9" fmla="*/ 0 h 659"/>
              <a:gd name="T10" fmla="*/ 0 w 2148"/>
              <a:gd name="T11" fmla="*/ 0 h 6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48" h="659">
                <a:moveTo>
                  <a:pt x="0" y="0"/>
                </a:moveTo>
                <a:lnTo>
                  <a:pt x="582" y="192"/>
                </a:lnTo>
                <a:lnTo>
                  <a:pt x="1970" y="647"/>
                </a:lnTo>
                <a:lnTo>
                  <a:pt x="2148" y="659"/>
                </a:lnTo>
                <a:lnTo>
                  <a:pt x="132" y="0"/>
                </a:lnTo>
                <a:lnTo>
                  <a:pt x="0" y="0"/>
                </a:lnTo>
                <a:close/>
              </a:path>
            </a:pathLst>
          </a:custGeom>
          <a:solidFill>
            <a:schemeClr val="hlink"/>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4" name="Freeform 16"/>
          <p:cNvSpPr>
            <a:spLocks/>
          </p:cNvSpPr>
          <p:nvPr/>
        </p:nvSpPr>
        <p:spPr bwMode="auto">
          <a:xfrm>
            <a:off x="3286125" y="3121025"/>
            <a:ext cx="3030538" cy="965200"/>
          </a:xfrm>
          <a:custGeom>
            <a:avLst/>
            <a:gdLst>
              <a:gd name="T0" fmla="*/ 0 w 2154"/>
              <a:gd name="T1" fmla="*/ 2147483647 h 769"/>
              <a:gd name="T2" fmla="*/ 2147483647 w 2154"/>
              <a:gd name="T3" fmla="*/ 2147483647 h 769"/>
              <a:gd name="T4" fmla="*/ 2147483647 w 2154"/>
              <a:gd name="T5" fmla="*/ 2147483647 h 769"/>
              <a:gd name="T6" fmla="*/ 2147483647 w 2154"/>
              <a:gd name="T7" fmla="*/ 2147483647 h 769"/>
              <a:gd name="T8" fmla="*/ 2147483647 w 2154"/>
              <a:gd name="T9" fmla="*/ 0 h 769"/>
              <a:gd name="T10" fmla="*/ 0 w 2154"/>
              <a:gd name="T11" fmla="*/ 2147483647 h 7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54" h="769">
                <a:moveTo>
                  <a:pt x="0" y="99"/>
                </a:moveTo>
                <a:lnTo>
                  <a:pt x="1203" y="498"/>
                </a:lnTo>
                <a:lnTo>
                  <a:pt x="2032" y="769"/>
                </a:lnTo>
                <a:lnTo>
                  <a:pt x="2154" y="647"/>
                </a:lnTo>
                <a:lnTo>
                  <a:pt x="183" y="0"/>
                </a:lnTo>
                <a:lnTo>
                  <a:pt x="0" y="99"/>
                </a:lnTo>
                <a:close/>
              </a:path>
            </a:pathLst>
          </a:custGeom>
          <a:solidFill>
            <a:schemeClr val="bg1"/>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5" name="Freeform 17"/>
          <p:cNvSpPr>
            <a:spLocks/>
          </p:cNvSpPr>
          <p:nvPr/>
        </p:nvSpPr>
        <p:spPr bwMode="auto">
          <a:xfrm>
            <a:off x="6138863" y="3937000"/>
            <a:ext cx="319087" cy="144463"/>
          </a:xfrm>
          <a:custGeom>
            <a:avLst/>
            <a:gdLst>
              <a:gd name="T0" fmla="*/ 0 w 226"/>
              <a:gd name="T1" fmla="*/ 2147483647 h 115"/>
              <a:gd name="T2" fmla="*/ 2147483647 w 226"/>
              <a:gd name="T3" fmla="*/ 0 h 115"/>
              <a:gd name="T4" fmla="*/ 2147483647 w 226"/>
              <a:gd name="T5" fmla="*/ 2147483647 h 115"/>
              <a:gd name="T6" fmla="*/ 0 w 226"/>
              <a:gd name="T7" fmla="*/ 2147483647 h 1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6" h="115">
                <a:moveTo>
                  <a:pt x="0" y="115"/>
                </a:moveTo>
                <a:lnTo>
                  <a:pt x="132" y="0"/>
                </a:lnTo>
                <a:lnTo>
                  <a:pt x="226" y="6"/>
                </a:lnTo>
                <a:lnTo>
                  <a:pt x="0" y="115"/>
                </a:lnTo>
                <a:close/>
              </a:path>
            </a:pathLst>
          </a:custGeom>
          <a:solidFill>
            <a:schemeClr val="bg2"/>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6" name="Freeform 18"/>
          <p:cNvSpPr>
            <a:spLocks/>
          </p:cNvSpPr>
          <p:nvPr/>
        </p:nvSpPr>
        <p:spPr bwMode="auto">
          <a:xfrm>
            <a:off x="3543300" y="3121025"/>
            <a:ext cx="3022600" cy="827088"/>
          </a:xfrm>
          <a:custGeom>
            <a:avLst/>
            <a:gdLst>
              <a:gd name="T0" fmla="*/ 0 w 2148"/>
              <a:gd name="T1" fmla="*/ 0 h 659"/>
              <a:gd name="T2" fmla="*/ 2147483647 w 2148"/>
              <a:gd name="T3" fmla="*/ 2147483647 h 659"/>
              <a:gd name="T4" fmla="*/ 2147483647 w 2148"/>
              <a:gd name="T5" fmla="*/ 2147483647 h 659"/>
              <a:gd name="T6" fmla="*/ 2147483647 w 2148"/>
              <a:gd name="T7" fmla="*/ 2147483647 h 659"/>
              <a:gd name="T8" fmla="*/ 2147483647 w 2148"/>
              <a:gd name="T9" fmla="*/ 0 h 659"/>
              <a:gd name="T10" fmla="*/ 0 w 2148"/>
              <a:gd name="T11" fmla="*/ 0 h 6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48" h="659">
                <a:moveTo>
                  <a:pt x="0" y="0"/>
                </a:moveTo>
                <a:lnTo>
                  <a:pt x="582" y="192"/>
                </a:lnTo>
                <a:lnTo>
                  <a:pt x="1970" y="647"/>
                </a:lnTo>
                <a:lnTo>
                  <a:pt x="2148" y="659"/>
                </a:lnTo>
                <a:lnTo>
                  <a:pt x="132" y="0"/>
                </a:lnTo>
                <a:lnTo>
                  <a:pt x="0" y="0"/>
                </a:lnTo>
                <a:close/>
              </a:path>
            </a:pathLst>
          </a:custGeom>
          <a:solidFill>
            <a:schemeClr val="hlink"/>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7" name="Freeform 19"/>
          <p:cNvSpPr>
            <a:spLocks/>
          </p:cNvSpPr>
          <p:nvPr/>
        </p:nvSpPr>
        <p:spPr bwMode="auto">
          <a:xfrm>
            <a:off x="3725863" y="2989263"/>
            <a:ext cx="3030537" cy="965200"/>
          </a:xfrm>
          <a:custGeom>
            <a:avLst/>
            <a:gdLst>
              <a:gd name="T0" fmla="*/ 0 w 2154"/>
              <a:gd name="T1" fmla="*/ 2147483647 h 769"/>
              <a:gd name="T2" fmla="*/ 2147483647 w 2154"/>
              <a:gd name="T3" fmla="*/ 2147483647 h 769"/>
              <a:gd name="T4" fmla="*/ 2147483647 w 2154"/>
              <a:gd name="T5" fmla="*/ 2147483647 h 769"/>
              <a:gd name="T6" fmla="*/ 2147483647 w 2154"/>
              <a:gd name="T7" fmla="*/ 2147483647 h 769"/>
              <a:gd name="T8" fmla="*/ 2147483647 w 2154"/>
              <a:gd name="T9" fmla="*/ 0 h 769"/>
              <a:gd name="T10" fmla="*/ 0 w 2154"/>
              <a:gd name="T11" fmla="*/ 2147483647 h 7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54" h="769">
                <a:moveTo>
                  <a:pt x="0" y="99"/>
                </a:moveTo>
                <a:lnTo>
                  <a:pt x="1203" y="498"/>
                </a:lnTo>
                <a:lnTo>
                  <a:pt x="2032" y="769"/>
                </a:lnTo>
                <a:lnTo>
                  <a:pt x="2154" y="647"/>
                </a:lnTo>
                <a:lnTo>
                  <a:pt x="183" y="0"/>
                </a:lnTo>
                <a:lnTo>
                  <a:pt x="0" y="99"/>
                </a:lnTo>
                <a:close/>
              </a:path>
            </a:pathLst>
          </a:custGeom>
          <a:solidFill>
            <a:schemeClr val="bg1"/>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8" name="Freeform 20"/>
          <p:cNvSpPr>
            <a:spLocks/>
          </p:cNvSpPr>
          <p:nvPr/>
        </p:nvSpPr>
        <p:spPr bwMode="auto">
          <a:xfrm>
            <a:off x="6578600" y="3805238"/>
            <a:ext cx="317500" cy="144462"/>
          </a:xfrm>
          <a:custGeom>
            <a:avLst/>
            <a:gdLst>
              <a:gd name="T0" fmla="*/ 0 w 226"/>
              <a:gd name="T1" fmla="*/ 2147483647 h 115"/>
              <a:gd name="T2" fmla="*/ 2147483647 w 226"/>
              <a:gd name="T3" fmla="*/ 0 h 115"/>
              <a:gd name="T4" fmla="*/ 2147483647 w 226"/>
              <a:gd name="T5" fmla="*/ 2147483647 h 115"/>
              <a:gd name="T6" fmla="*/ 0 w 226"/>
              <a:gd name="T7" fmla="*/ 2147483647 h 1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6" h="115">
                <a:moveTo>
                  <a:pt x="0" y="115"/>
                </a:moveTo>
                <a:lnTo>
                  <a:pt x="132" y="0"/>
                </a:lnTo>
                <a:lnTo>
                  <a:pt x="226" y="6"/>
                </a:lnTo>
                <a:lnTo>
                  <a:pt x="0" y="115"/>
                </a:lnTo>
                <a:close/>
              </a:path>
            </a:pathLst>
          </a:custGeom>
          <a:solidFill>
            <a:schemeClr val="bg2"/>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9" name="Freeform 21"/>
          <p:cNvSpPr>
            <a:spLocks/>
          </p:cNvSpPr>
          <p:nvPr/>
        </p:nvSpPr>
        <p:spPr bwMode="auto">
          <a:xfrm>
            <a:off x="3983038" y="2989263"/>
            <a:ext cx="3021012" cy="827087"/>
          </a:xfrm>
          <a:custGeom>
            <a:avLst/>
            <a:gdLst>
              <a:gd name="T0" fmla="*/ 0 w 2148"/>
              <a:gd name="T1" fmla="*/ 0 h 659"/>
              <a:gd name="T2" fmla="*/ 2147483647 w 2148"/>
              <a:gd name="T3" fmla="*/ 2147483647 h 659"/>
              <a:gd name="T4" fmla="*/ 2147483647 w 2148"/>
              <a:gd name="T5" fmla="*/ 2147483647 h 659"/>
              <a:gd name="T6" fmla="*/ 2147483647 w 2148"/>
              <a:gd name="T7" fmla="*/ 2147483647 h 659"/>
              <a:gd name="T8" fmla="*/ 2147483647 w 2148"/>
              <a:gd name="T9" fmla="*/ 0 h 659"/>
              <a:gd name="T10" fmla="*/ 0 w 2148"/>
              <a:gd name="T11" fmla="*/ 0 h 6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48" h="659">
                <a:moveTo>
                  <a:pt x="0" y="0"/>
                </a:moveTo>
                <a:lnTo>
                  <a:pt x="582" y="192"/>
                </a:lnTo>
                <a:lnTo>
                  <a:pt x="1970" y="647"/>
                </a:lnTo>
                <a:lnTo>
                  <a:pt x="2148" y="659"/>
                </a:lnTo>
                <a:lnTo>
                  <a:pt x="132" y="0"/>
                </a:lnTo>
                <a:lnTo>
                  <a:pt x="0" y="0"/>
                </a:lnTo>
                <a:close/>
              </a:path>
            </a:pathLst>
          </a:custGeom>
          <a:solidFill>
            <a:schemeClr val="hlink"/>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8390" name="Group 22"/>
          <p:cNvGrpSpPr>
            <a:grpSpLocks/>
          </p:cNvGrpSpPr>
          <p:nvPr/>
        </p:nvGrpSpPr>
        <p:grpSpPr bwMode="auto">
          <a:xfrm>
            <a:off x="4130675" y="2851150"/>
            <a:ext cx="3279775" cy="965200"/>
            <a:chOff x="2486" y="1909"/>
            <a:chExt cx="2331" cy="769"/>
          </a:xfrm>
        </p:grpSpPr>
        <p:sp>
          <p:nvSpPr>
            <p:cNvPr id="58410" name="Freeform 23"/>
            <p:cNvSpPr>
              <a:spLocks/>
            </p:cNvSpPr>
            <p:nvPr/>
          </p:nvSpPr>
          <p:spPr bwMode="auto">
            <a:xfrm>
              <a:off x="2486" y="1909"/>
              <a:ext cx="2154" cy="769"/>
            </a:xfrm>
            <a:custGeom>
              <a:avLst/>
              <a:gdLst>
                <a:gd name="T0" fmla="*/ 0 w 2154"/>
                <a:gd name="T1" fmla="*/ 99 h 769"/>
                <a:gd name="T2" fmla="*/ 1203 w 2154"/>
                <a:gd name="T3" fmla="*/ 498 h 769"/>
                <a:gd name="T4" fmla="*/ 2032 w 2154"/>
                <a:gd name="T5" fmla="*/ 769 h 769"/>
                <a:gd name="T6" fmla="*/ 2154 w 2154"/>
                <a:gd name="T7" fmla="*/ 647 h 769"/>
                <a:gd name="T8" fmla="*/ 183 w 2154"/>
                <a:gd name="T9" fmla="*/ 0 h 769"/>
                <a:gd name="T10" fmla="*/ 0 w 2154"/>
                <a:gd name="T11" fmla="*/ 99 h 7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54" h="769">
                  <a:moveTo>
                    <a:pt x="0" y="99"/>
                  </a:moveTo>
                  <a:lnTo>
                    <a:pt x="1203" y="498"/>
                  </a:lnTo>
                  <a:lnTo>
                    <a:pt x="2032" y="769"/>
                  </a:lnTo>
                  <a:lnTo>
                    <a:pt x="2154" y="647"/>
                  </a:lnTo>
                  <a:lnTo>
                    <a:pt x="183" y="0"/>
                  </a:lnTo>
                  <a:lnTo>
                    <a:pt x="0" y="99"/>
                  </a:lnTo>
                  <a:close/>
                </a:path>
              </a:pathLst>
            </a:custGeom>
            <a:solidFill>
              <a:schemeClr val="bg1"/>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1" name="Freeform 24"/>
            <p:cNvSpPr>
              <a:spLocks/>
            </p:cNvSpPr>
            <p:nvPr/>
          </p:nvSpPr>
          <p:spPr bwMode="auto">
            <a:xfrm>
              <a:off x="4514" y="2559"/>
              <a:ext cx="226" cy="115"/>
            </a:xfrm>
            <a:custGeom>
              <a:avLst/>
              <a:gdLst>
                <a:gd name="T0" fmla="*/ 0 w 226"/>
                <a:gd name="T1" fmla="*/ 115 h 115"/>
                <a:gd name="T2" fmla="*/ 132 w 226"/>
                <a:gd name="T3" fmla="*/ 0 h 115"/>
                <a:gd name="T4" fmla="*/ 226 w 226"/>
                <a:gd name="T5" fmla="*/ 6 h 115"/>
                <a:gd name="T6" fmla="*/ 0 w 226"/>
                <a:gd name="T7" fmla="*/ 115 h 1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6" h="115">
                  <a:moveTo>
                    <a:pt x="0" y="115"/>
                  </a:moveTo>
                  <a:lnTo>
                    <a:pt x="132" y="0"/>
                  </a:lnTo>
                  <a:lnTo>
                    <a:pt x="226" y="6"/>
                  </a:lnTo>
                  <a:lnTo>
                    <a:pt x="0" y="115"/>
                  </a:lnTo>
                  <a:close/>
                </a:path>
              </a:pathLst>
            </a:custGeom>
            <a:solidFill>
              <a:schemeClr val="bg2"/>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2" name="Freeform 25"/>
            <p:cNvSpPr>
              <a:spLocks/>
            </p:cNvSpPr>
            <p:nvPr/>
          </p:nvSpPr>
          <p:spPr bwMode="auto">
            <a:xfrm>
              <a:off x="2669" y="1909"/>
              <a:ext cx="2148" cy="659"/>
            </a:xfrm>
            <a:custGeom>
              <a:avLst/>
              <a:gdLst>
                <a:gd name="T0" fmla="*/ 0 w 2148"/>
                <a:gd name="T1" fmla="*/ 0 h 659"/>
                <a:gd name="T2" fmla="*/ 582 w 2148"/>
                <a:gd name="T3" fmla="*/ 192 h 659"/>
                <a:gd name="T4" fmla="*/ 1970 w 2148"/>
                <a:gd name="T5" fmla="*/ 647 h 659"/>
                <a:gd name="T6" fmla="*/ 2148 w 2148"/>
                <a:gd name="T7" fmla="*/ 659 h 659"/>
                <a:gd name="T8" fmla="*/ 132 w 2148"/>
                <a:gd name="T9" fmla="*/ 0 h 659"/>
                <a:gd name="T10" fmla="*/ 0 w 2148"/>
                <a:gd name="T11" fmla="*/ 0 h 6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48" h="659">
                  <a:moveTo>
                    <a:pt x="0" y="0"/>
                  </a:moveTo>
                  <a:lnTo>
                    <a:pt x="582" y="192"/>
                  </a:lnTo>
                  <a:lnTo>
                    <a:pt x="1970" y="647"/>
                  </a:lnTo>
                  <a:lnTo>
                    <a:pt x="2148" y="659"/>
                  </a:lnTo>
                  <a:lnTo>
                    <a:pt x="132" y="0"/>
                  </a:lnTo>
                  <a:lnTo>
                    <a:pt x="0" y="0"/>
                  </a:lnTo>
                  <a:close/>
                </a:path>
              </a:pathLst>
            </a:custGeom>
            <a:solidFill>
              <a:schemeClr val="hlink"/>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8391" name="Freeform 26"/>
          <p:cNvSpPr>
            <a:spLocks/>
          </p:cNvSpPr>
          <p:nvPr/>
        </p:nvSpPr>
        <p:spPr bwMode="auto">
          <a:xfrm>
            <a:off x="4565650" y="2708275"/>
            <a:ext cx="3030538" cy="965200"/>
          </a:xfrm>
          <a:custGeom>
            <a:avLst/>
            <a:gdLst>
              <a:gd name="T0" fmla="*/ 0 w 2154"/>
              <a:gd name="T1" fmla="*/ 2147483647 h 769"/>
              <a:gd name="T2" fmla="*/ 2147483647 w 2154"/>
              <a:gd name="T3" fmla="*/ 2147483647 h 769"/>
              <a:gd name="T4" fmla="*/ 2147483647 w 2154"/>
              <a:gd name="T5" fmla="*/ 2147483647 h 769"/>
              <a:gd name="T6" fmla="*/ 2147483647 w 2154"/>
              <a:gd name="T7" fmla="*/ 2147483647 h 769"/>
              <a:gd name="T8" fmla="*/ 2147483647 w 2154"/>
              <a:gd name="T9" fmla="*/ 0 h 769"/>
              <a:gd name="T10" fmla="*/ 0 w 2154"/>
              <a:gd name="T11" fmla="*/ 2147483647 h 7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54" h="769">
                <a:moveTo>
                  <a:pt x="0" y="99"/>
                </a:moveTo>
                <a:lnTo>
                  <a:pt x="1203" y="498"/>
                </a:lnTo>
                <a:lnTo>
                  <a:pt x="2032" y="769"/>
                </a:lnTo>
                <a:lnTo>
                  <a:pt x="2154" y="647"/>
                </a:lnTo>
                <a:lnTo>
                  <a:pt x="183" y="0"/>
                </a:lnTo>
                <a:lnTo>
                  <a:pt x="0" y="99"/>
                </a:lnTo>
                <a:close/>
              </a:path>
            </a:pathLst>
          </a:custGeom>
          <a:solidFill>
            <a:schemeClr val="bg1"/>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2" name="Freeform 27"/>
          <p:cNvSpPr>
            <a:spLocks/>
          </p:cNvSpPr>
          <p:nvPr/>
        </p:nvSpPr>
        <p:spPr bwMode="auto">
          <a:xfrm>
            <a:off x="7418388" y="3524250"/>
            <a:ext cx="317500" cy="144463"/>
          </a:xfrm>
          <a:custGeom>
            <a:avLst/>
            <a:gdLst>
              <a:gd name="T0" fmla="*/ 0 w 226"/>
              <a:gd name="T1" fmla="*/ 2147483647 h 115"/>
              <a:gd name="T2" fmla="*/ 2147483647 w 226"/>
              <a:gd name="T3" fmla="*/ 0 h 115"/>
              <a:gd name="T4" fmla="*/ 2147483647 w 226"/>
              <a:gd name="T5" fmla="*/ 2147483647 h 115"/>
              <a:gd name="T6" fmla="*/ 0 w 226"/>
              <a:gd name="T7" fmla="*/ 2147483647 h 1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6" h="115">
                <a:moveTo>
                  <a:pt x="0" y="115"/>
                </a:moveTo>
                <a:lnTo>
                  <a:pt x="132" y="0"/>
                </a:lnTo>
                <a:lnTo>
                  <a:pt x="226" y="6"/>
                </a:lnTo>
                <a:lnTo>
                  <a:pt x="0" y="115"/>
                </a:lnTo>
                <a:close/>
              </a:path>
            </a:pathLst>
          </a:custGeom>
          <a:solidFill>
            <a:schemeClr val="bg2"/>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3" name="Freeform 28"/>
          <p:cNvSpPr>
            <a:spLocks/>
          </p:cNvSpPr>
          <p:nvPr/>
        </p:nvSpPr>
        <p:spPr bwMode="auto">
          <a:xfrm>
            <a:off x="4822825" y="2708275"/>
            <a:ext cx="3022600" cy="827088"/>
          </a:xfrm>
          <a:custGeom>
            <a:avLst/>
            <a:gdLst>
              <a:gd name="T0" fmla="*/ 0 w 2148"/>
              <a:gd name="T1" fmla="*/ 0 h 659"/>
              <a:gd name="T2" fmla="*/ 2147483647 w 2148"/>
              <a:gd name="T3" fmla="*/ 2147483647 h 659"/>
              <a:gd name="T4" fmla="*/ 2147483647 w 2148"/>
              <a:gd name="T5" fmla="*/ 2147483647 h 659"/>
              <a:gd name="T6" fmla="*/ 2147483647 w 2148"/>
              <a:gd name="T7" fmla="*/ 2147483647 h 659"/>
              <a:gd name="T8" fmla="*/ 2147483647 w 2148"/>
              <a:gd name="T9" fmla="*/ 0 h 659"/>
              <a:gd name="T10" fmla="*/ 0 w 2148"/>
              <a:gd name="T11" fmla="*/ 0 h 6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48" h="659">
                <a:moveTo>
                  <a:pt x="0" y="0"/>
                </a:moveTo>
                <a:lnTo>
                  <a:pt x="582" y="192"/>
                </a:lnTo>
                <a:lnTo>
                  <a:pt x="1970" y="647"/>
                </a:lnTo>
                <a:lnTo>
                  <a:pt x="2148" y="659"/>
                </a:lnTo>
                <a:lnTo>
                  <a:pt x="132" y="0"/>
                </a:lnTo>
                <a:lnTo>
                  <a:pt x="0" y="0"/>
                </a:lnTo>
                <a:close/>
              </a:path>
            </a:pathLst>
          </a:custGeom>
          <a:solidFill>
            <a:schemeClr val="hlink"/>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4" name="Freeform 29"/>
          <p:cNvSpPr>
            <a:spLocks/>
          </p:cNvSpPr>
          <p:nvPr/>
        </p:nvSpPr>
        <p:spPr bwMode="auto">
          <a:xfrm>
            <a:off x="5265738" y="3259138"/>
            <a:ext cx="2673350" cy="1106487"/>
          </a:xfrm>
          <a:custGeom>
            <a:avLst/>
            <a:gdLst>
              <a:gd name="T0" fmla="*/ 0 w 1900"/>
              <a:gd name="T1" fmla="*/ 2147483647 h 882"/>
              <a:gd name="T2" fmla="*/ 0 w 1900"/>
              <a:gd name="T3" fmla="*/ 2147483647 h 882"/>
              <a:gd name="T4" fmla="*/ 2147483647 w 1900"/>
              <a:gd name="T5" fmla="*/ 2147483647 h 882"/>
              <a:gd name="T6" fmla="*/ 2147483647 w 1900"/>
              <a:gd name="T7" fmla="*/ 0 h 882"/>
              <a:gd name="T8" fmla="*/ 0 w 1900"/>
              <a:gd name="T9" fmla="*/ 2147483647 h 8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0" h="882">
                <a:moveTo>
                  <a:pt x="0" y="627"/>
                </a:moveTo>
                <a:lnTo>
                  <a:pt x="0" y="882"/>
                </a:lnTo>
                <a:lnTo>
                  <a:pt x="1891" y="218"/>
                </a:lnTo>
                <a:lnTo>
                  <a:pt x="1900" y="0"/>
                </a:lnTo>
                <a:lnTo>
                  <a:pt x="0" y="627"/>
                </a:lnTo>
                <a:close/>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8395" name="Group 30"/>
          <p:cNvGrpSpPr>
            <a:grpSpLocks/>
          </p:cNvGrpSpPr>
          <p:nvPr/>
        </p:nvGrpSpPr>
        <p:grpSpPr bwMode="auto">
          <a:xfrm rot="1061660" flipV="1">
            <a:off x="1744663" y="3700463"/>
            <a:ext cx="3559175" cy="265112"/>
            <a:chOff x="1199" y="916"/>
            <a:chExt cx="1852" cy="110"/>
          </a:xfrm>
        </p:grpSpPr>
        <p:sp>
          <p:nvSpPr>
            <p:cNvPr id="58405" name="Oval 31"/>
            <p:cNvSpPr>
              <a:spLocks noChangeArrowheads="1"/>
            </p:cNvSpPr>
            <p:nvPr/>
          </p:nvSpPr>
          <p:spPr bwMode="auto">
            <a:xfrm>
              <a:off x="2868" y="917"/>
              <a:ext cx="183" cy="10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8406" name="Rectangle 32"/>
            <p:cNvSpPr>
              <a:spLocks noChangeArrowheads="1"/>
            </p:cNvSpPr>
            <p:nvPr/>
          </p:nvSpPr>
          <p:spPr bwMode="auto">
            <a:xfrm>
              <a:off x="1280" y="916"/>
              <a:ext cx="1689" cy="108"/>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8407" name="Oval 33"/>
            <p:cNvSpPr>
              <a:spLocks noChangeArrowheads="1"/>
            </p:cNvSpPr>
            <p:nvPr/>
          </p:nvSpPr>
          <p:spPr bwMode="auto">
            <a:xfrm>
              <a:off x="1199" y="916"/>
              <a:ext cx="183" cy="109"/>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8408" name="Rectangle 34"/>
            <p:cNvSpPr>
              <a:spLocks noChangeArrowheads="1"/>
            </p:cNvSpPr>
            <p:nvPr/>
          </p:nvSpPr>
          <p:spPr bwMode="auto">
            <a:xfrm>
              <a:off x="1290" y="919"/>
              <a:ext cx="114" cy="102"/>
            </a:xfrm>
            <a:prstGeom prst="rect">
              <a:avLst/>
            </a:prstGeom>
            <a:solidFill>
              <a:srgbClr val="FFFF0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58409" name="Rectangle 35"/>
            <p:cNvSpPr>
              <a:spLocks noChangeArrowheads="1"/>
            </p:cNvSpPr>
            <p:nvPr/>
          </p:nvSpPr>
          <p:spPr bwMode="auto">
            <a:xfrm>
              <a:off x="2891" y="921"/>
              <a:ext cx="90" cy="101"/>
            </a:xfrm>
            <a:prstGeom prst="rect">
              <a:avLst/>
            </a:prstGeom>
            <a:solidFill>
              <a:srgbClr val="FFFF0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grpSp>
      <p:sp>
        <p:nvSpPr>
          <p:cNvPr id="58396" name="Freeform 36"/>
          <p:cNvSpPr>
            <a:spLocks/>
          </p:cNvSpPr>
          <p:nvPr/>
        </p:nvSpPr>
        <p:spPr bwMode="auto">
          <a:xfrm>
            <a:off x="4483100" y="2209800"/>
            <a:ext cx="728663" cy="1905000"/>
          </a:xfrm>
          <a:custGeom>
            <a:avLst/>
            <a:gdLst>
              <a:gd name="T0" fmla="*/ 0 w 519"/>
              <a:gd name="T1" fmla="*/ 2147483647 h 1519"/>
              <a:gd name="T2" fmla="*/ 2147483647 w 519"/>
              <a:gd name="T3" fmla="*/ 2147483647 h 1519"/>
              <a:gd name="T4" fmla="*/ 2147483647 w 519"/>
              <a:gd name="T5" fmla="*/ 0 h 1519"/>
              <a:gd name="T6" fmla="*/ 0 60000 65536"/>
              <a:gd name="T7" fmla="*/ 0 60000 65536"/>
              <a:gd name="T8" fmla="*/ 0 60000 65536"/>
            </a:gdLst>
            <a:ahLst/>
            <a:cxnLst>
              <a:cxn ang="T6">
                <a:pos x="T0" y="T1"/>
              </a:cxn>
              <a:cxn ang="T7">
                <a:pos x="T2" y="T3"/>
              </a:cxn>
              <a:cxn ang="T8">
                <a:pos x="T4" y="T5"/>
              </a:cxn>
            </a:cxnLst>
            <a:rect l="0" t="0" r="r" b="b"/>
            <a:pathLst>
              <a:path w="519" h="1519">
                <a:moveTo>
                  <a:pt x="0" y="1519"/>
                </a:moveTo>
                <a:lnTo>
                  <a:pt x="519" y="1210"/>
                </a:lnTo>
                <a:lnTo>
                  <a:pt x="519" y="0"/>
                </a:ln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7" name="Freeform 37"/>
          <p:cNvSpPr>
            <a:spLocks/>
          </p:cNvSpPr>
          <p:nvPr/>
        </p:nvSpPr>
        <p:spPr bwMode="auto">
          <a:xfrm>
            <a:off x="4675188" y="2163763"/>
            <a:ext cx="1036637" cy="1997075"/>
          </a:xfrm>
          <a:custGeom>
            <a:avLst/>
            <a:gdLst>
              <a:gd name="T0" fmla="*/ 0 w 737"/>
              <a:gd name="T1" fmla="*/ 2147483647 h 1591"/>
              <a:gd name="T2" fmla="*/ 2147483647 w 737"/>
              <a:gd name="T3" fmla="*/ 2147483647 h 1591"/>
              <a:gd name="T4" fmla="*/ 2147483647 w 737"/>
              <a:gd name="T5" fmla="*/ 0 h 1591"/>
              <a:gd name="T6" fmla="*/ 0 60000 65536"/>
              <a:gd name="T7" fmla="*/ 0 60000 65536"/>
              <a:gd name="T8" fmla="*/ 0 60000 65536"/>
            </a:gdLst>
            <a:ahLst/>
            <a:cxnLst>
              <a:cxn ang="T6">
                <a:pos x="T0" y="T1"/>
              </a:cxn>
              <a:cxn ang="T7">
                <a:pos x="T2" y="T3"/>
              </a:cxn>
              <a:cxn ang="T8">
                <a:pos x="T4" y="T5"/>
              </a:cxn>
            </a:cxnLst>
            <a:rect l="0" t="0" r="r" b="b"/>
            <a:pathLst>
              <a:path w="737" h="1591">
                <a:moveTo>
                  <a:pt x="0" y="1591"/>
                </a:moveTo>
                <a:lnTo>
                  <a:pt x="737" y="1137"/>
                </a:lnTo>
                <a:lnTo>
                  <a:pt x="736" y="0"/>
                </a:ln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8" name="Freeform 38"/>
          <p:cNvSpPr>
            <a:spLocks/>
          </p:cNvSpPr>
          <p:nvPr/>
        </p:nvSpPr>
        <p:spPr bwMode="auto">
          <a:xfrm>
            <a:off x="3894138" y="2300288"/>
            <a:ext cx="141287" cy="1130300"/>
          </a:xfrm>
          <a:custGeom>
            <a:avLst/>
            <a:gdLst>
              <a:gd name="T0" fmla="*/ 0 w 100"/>
              <a:gd name="T1" fmla="*/ 2147483647 h 900"/>
              <a:gd name="T2" fmla="*/ 0 w 100"/>
              <a:gd name="T3" fmla="*/ 2147483647 h 900"/>
              <a:gd name="T4" fmla="*/ 2147483647 w 100"/>
              <a:gd name="T5" fmla="*/ 2147483647 h 900"/>
              <a:gd name="T6" fmla="*/ 2147483647 w 100"/>
              <a:gd name="T7" fmla="*/ 0 h 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900">
                <a:moveTo>
                  <a:pt x="0" y="100"/>
                </a:moveTo>
                <a:lnTo>
                  <a:pt x="0" y="900"/>
                </a:lnTo>
                <a:lnTo>
                  <a:pt x="100" y="845"/>
                </a:lnTo>
                <a:lnTo>
                  <a:pt x="100" y="0"/>
                </a:ln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9" name="Freeform 39"/>
          <p:cNvSpPr>
            <a:spLocks/>
          </p:cNvSpPr>
          <p:nvPr/>
        </p:nvSpPr>
        <p:spPr bwMode="auto">
          <a:xfrm>
            <a:off x="4310063" y="2205038"/>
            <a:ext cx="141287" cy="1130300"/>
          </a:xfrm>
          <a:custGeom>
            <a:avLst/>
            <a:gdLst>
              <a:gd name="T0" fmla="*/ 0 w 100"/>
              <a:gd name="T1" fmla="*/ 2147483647 h 900"/>
              <a:gd name="T2" fmla="*/ 0 w 100"/>
              <a:gd name="T3" fmla="*/ 2147483647 h 900"/>
              <a:gd name="T4" fmla="*/ 2147483647 w 100"/>
              <a:gd name="T5" fmla="*/ 2147483647 h 900"/>
              <a:gd name="T6" fmla="*/ 2147483647 w 100"/>
              <a:gd name="T7" fmla="*/ 0 h 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900">
                <a:moveTo>
                  <a:pt x="0" y="100"/>
                </a:moveTo>
                <a:lnTo>
                  <a:pt x="0" y="900"/>
                </a:lnTo>
                <a:lnTo>
                  <a:pt x="100" y="845"/>
                </a:lnTo>
                <a:lnTo>
                  <a:pt x="100" y="0"/>
                </a:ln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0" name="Line 40"/>
          <p:cNvSpPr>
            <a:spLocks noChangeShapeType="1"/>
          </p:cNvSpPr>
          <p:nvPr/>
        </p:nvSpPr>
        <p:spPr bwMode="auto">
          <a:xfrm>
            <a:off x="3894138" y="2449513"/>
            <a:ext cx="0" cy="4667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1" name="Line 41"/>
          <p:cNvSpPr>
            <a:spLocks noChangeShapeType="1"/>
          </p:cNvSpPr>
          <p:nvPr/>
        </p:nvSpPr>
        <p:spPr bwMode="auto">
          <a:xfrm>
            <a:off x="4310063" y="2352675"/>
            <a:ext cx="0" cy="46831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2" name="Text Box 42"/>
          <p:cNvSpPr txBox="1">
            <a:spLocks noChangeArrowheads="1"/>
          </p:cNvSpPr>
          <p:nvPr/>
        </p:nvSpPr>
        <p:spPr bwMode="auto">
          <a:xfrm>
            <a:off x="1255713" y="2135188"/>
            <a:ext cx="2312987"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1600" b="0" i="0">
                <a:latin typeface="Arial Rounded MT Bold" pitchFamily="34" charset="0"/>
              </a:rPr>
              <a:t>Light returning from reflective polarizer</a:t>
            </a:r>
          </a:p>
        </p:txBody>
      </p:sp>
      <p:sp>
        <p:nvSpPr>
          <p:cNvPr id="58403" name="Text Box 43"/>
          <p:cNvSpPr txBox="1">
            <a:spLocks noChangeArrowheads="1"/>
          </p:cNvSpPr>
          <p:nvPr/>
        </p:nvSpPr>
        <p:spPr bwMode="auto">
          <a:xfrm>
            <a:off x="2441575" y="4160838"/>
            <a:ext cx="17938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1600" b="0" i="0">
                <a:latin typeface="Arial Rounded MT Bold" pitchFamily="34" charset="0"/>
              </a:rPr>
              <a:t>Light from CCFT</a:t>
            </a:r>
          </a:p>
        </p:txBody>
      </p:sp>
      <p:sp>
        <p:nvSpPr>
          <p:cNvPr id="58404" name="Freeform 44"/>
          <p:cNvSpPr>
            <a:spLocks/>
          </p:cNvSpPr>
          <p:nvPr/>
        </p:nvSpPr>
        <p:spPr bwMode="auto">
          <a:xfrm>
            <a:off x="4354513" y="2311400"/>
            <a:ext cx="511175" cy="1768475"/>
          </a:xfrm>
          <a:custGeom>
            <a:avLst/>
            <a:gdLst>
              <a:gd name="T0" fmla="*/ 0 w 364"/>
              <a:gd name="T1" fmla="*/ 2147483647 h 1409"/>
              <a:gd name="T2" fmla="*/ 2147483647 w 364"/>
              <a:gd name="T3" fmla="*/ 2147483647 h 1409"/>
              <a:gd name="T4" fmla="*/ 2147483647 w 364"/>
              <a:gd name="T5" fmla="*/ 0 h 1409"/>
              <a:gd name="T6" fmla="*/ 0 60000 65536"/>
              <a:gd name="T7" fmla="*/ 0 60000 65536"/>
              <a:gd name="T8" fmla="*/ 0 60000 65536"/>
            </a:gdLst>
            <a:ahLst/>
            <a:cxnLst>
              <a:cxn ang="T6">
                <a:pos x="T0" y="T1"/>
              </a:cxn>
              <a:cxn ang="T7">
                <a:pos x="T2" y="T3"/>
              </a:cxn>
              <a:cxn ang="T8">
                <a:pos x="T4" y="T5"/>
              </a:cxn>
            </a:cxnLst>
            <a:rect l="0" t="0" r="r" b="b"/>
            <a:pathLst>
              <a:path w="364" h="1409">
                <a:moveTo>
                  <a:pt x="0" y="1409"/>
                </a:moveTo>
                <a:lnTo>
                  <a:pt x="364" y="1191"/>
                </a:lnTo>
                <a:lnTo>
                  <a:pt x="364" y="0"/>
                </a:ln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a:xfrm>
            <a:off x="1039813" y="125413"/>
            <a:ext cx="6291262"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a:effectLst/>
              </a:rPr>
              <a:t>Contrast Enhancement with anti-reflecting technology</a:t>
            </a:r>
          </a:p>
        </p:txBody>
      </p:sp>
      <p:pic>
        <p:nvPicPr>
          <p:cNvPr id="59395" name="Picture 3" descr="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575" y="2206625"/>
            <a:ext cx="5030788"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ext Box 4"/>
          <p:cNvSpPr txBox="1">
            <a:spLocks noChangeArrowheads="1"/>
          </p:cNvSpPr>
          <p:nvPr/>
        </p:nvSpPr>
        <p:spPr bwMode="auto">
          <a:xfrm>
            <a:off x="1498600" y="1363663"/>
            <a:ext cx="5876925" cy="64135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1800" b="0" i="0">
                <a:latin typeface="Arial Rounded MT Bold" pitchFamily="34" charset="0"/>
              </a:rPr>
              <a:t>Whether with glass bonding or film, AR coatings eliminate reflective loss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8"/>
          <p:cNvSpPr>
            <a:spLocks noGrp="1" noChangeArrowheads="1"/>
          </p:cNvSpPr>
          <p:nvPr>
            <p:ph type="title" idx="4294967295"/>
          </p:nvPr>
        </p:nvSpPr>
        <p:spPr>
          <a:xfrm>
            <a:off x="228600" y="304800"/>
            <a:ext cx="8524875" cy="1066800"/>
          </a:xfrm>
        </p:spPr>
        <p:txBody>
          <a:bodyPr/>
          <a:lstStyle/>
          <a:p>
            <a:pPr eaLnBrk="1" hangingPunct="1">
              <a:defRPr/>
            </a:pPr>
            <a:r>
              <a:rPr lang="en-US" dirty="0">
                <a:solidFill>
                  <a:schemeClr val="tx1"/>
                </a:solidFill>
              </a:rPr>
              <a:t>A D Metro – Company Highlights</a:t>
            </a:r>
            <a:r>
              <a:rPr lang="en-US" dirty="0"/>
              <a:t>	</a:t>
            </a:r>
          </a:p>
        </p:txBody>
      </p:sp>
      <p:sp>
        <p:nvSpPr>
          <p:cNvPr id="149507" name="Rectangle 9"/>
          <p:cNvSpPr>
            <a:spLocks noGrp="1" noChangeArrowheads="1"/>
          </p:cNvSpPr>
          <p:nvPr>
            <p:ph type="body" idx="4294967295"/>
          </p:nvPr>
        </p:nvSpPr>
        <p:spPr>
          <a:xfrm>
            <a:off x="304800" y="1828800"/>
            <a:ext cx="8534400" cy="5257800"/>
          </a:xfrm>
        </p:spPr>
        <p:txBody>
          <a:bodyPr/>
          <a:lstStyle/>
          <a:p>
            <a:pPr marL="609600" indent="-609600" eaLnBrk="1" hangingPunct="1">
              <a:lnSpc>
                <a:spcPct val="90000"/>
              </a:lnSpc>
              <a:defRPr/>
            </a:pPr>
            <a:r>
              <a:rPr lang="en-US" sz="2400" dirty="0"/>
              <a:t>Touch Screen Sensor Manufacturer  </a:t>
            </a:r>
          </a:p>
          <a:p>
            <a:pPr marL="990600" lvl="1" indent="-533400" eaLnBrk="1" hangingPunct="1">
              <a:lnSpc>
                <a:spcPct val="90000"/>
              </a:lnSpc>
              <a:defRPr/>
            </a:pPr>
            <a:r>
              <a:rPr lang="en-US" sz="2000" dirty="0">
                <a:latin typeface="Arial" panose="020B0604020202020204" pitchFamily="34" charset="0"/>
                <a:cs typeface="Arial" panose="020B0604020202020204" pitchFamily="34" charset="0"/>
              </a:rPr>
              <a:t>Innovative engineering and custom touch screen solutions</a:t>
            </a:r>
          </a:p>
          <a:p>
            <a:pPr marL="990600" lvl="1" indent="-533400" eaLnBrk="1" hangingPunct="1">
              <a:lnSpc>
                <a:spcPct val="90000"/>
              </a:lnSpc>
              <a:defRPr/>
            </a:pPr>
            <a:endParaRPr lang="en-US" sz="1800" dirty="0"/>
          </a:p>
          <a:p>
            <a:pPr marL="609600" indent="-609600" eaLnBrk="1" hangingPunct="1">
              <a:lnSpc>
                <a:spcPct val="90000"/>
              </a:lnSpc>
              <a:defRPr/>
            </a:pPr>
            <a:r>
              <a:rPr lang="en-US" sz="2400" dirty="0"/>
              <a:t>Private company headquartered in Ottawa, Canada</a:t>
            </a:r>
          </a:p>
          <a:p>
            <a:pPr marL="990600" lvl="1" indent="-533400" eaLnBrk="1" hangingPunct="1">
              <a:lnSpc>
                <a:spcPct val="90000"/>
              </a:lnSpc>
              <a:defRPr/>
            </a:pPr>
            <a:r>
              <a:rPr lang="en-US" sz="2000" dirty="0">
                <a:latin typeface="Arial" panose="020B0604020202020204" pitchFamily="34" charset="0"/>
                <a:cs typeface="Arial" panose="020B0604020202020204" pitchFamily="34" charset="0"/>
              </a:rPr>
              <a:t>Established in 1993</a:t>
            </a:r>
          </a:p>
          <a:p>
            <a:pPr marL="1752600" lvl="3" indent="-381000" eaLnBrk="1" hangingPunct="1">
              <a:lnSpc>
                <a:spcPct val="90000"/>
              </a:lnSpc>
              <a:buFont typeface="Wingdings" pitchFamily="2" charset="2"/>
              <a:buNone/>
              <a:defRPr/>
            </a:pPr>
            <a:r>
              <a:rPr lang="en-US" dirty="0">
                <a:latin typeface="Arial" panose="020B0604020202020204" pitchFamily="34" charset="0"/>
                <a:cs typeface="Arial" panose="020B0604020202020204" pitchFamily="34" charset="0"/>
              </a:rPr>
              <a:t>History – POS reseller, touch screens, curved CRT touch manufacturer, flat resistive and capacitive, armored resistive, S.A.W. multi touch Projective Capacitive</a:t>
            </a:r>
          </a:p>
          <a:p>
            <a:pPr marL="609600" indent="-609600" eaLnBrk="1" hangingPunct="1">
              <a:lnSpc>
                <a:spcPct val="90000"/>
              </a:lnSpc>
              <a:defRPr/>
            </a:pPr>
            <a:r>
              <a:rPr lang="en-US" sz="2400" dirty="0"/>
              <a:t>Over 400,000 Touchscreen sensors deployed world wide</a:t>
            </a:r>
          </a:p>
          <a:p>
            <a:pPr marL="609600" indent="-609600" eaLnBrk="1" hangingPunct="1">
              <a:lnSpc>
                <a:spcPct val="90000"/>
              </a:lnSpc>
              <a:defRPr/>
            </a:pPr>
            <a:endParaRPr lang="en-US" sz="2400" dirty="0"/>
          </a:p>
          <a:p>
            <a:pPr marL="609600" indent="-609600" eaLnBrk="1" hangingPunct="1">
              <a:lnSpc>
                <a:spcPct val="90000"/>
              </a:lnSpc>
              <a:defRPr/>
            </a:pPr>
            <a:r>
              <a:rPr lang="en-US" sz="2400" dirty="0"/>
              <a:t>Easy to install at a great cost built shipped from North America</a:t>
            </a:r>
          </a:p>
          <a:p>
            <a:pPr marL="609600" indent="-609600" eaLnBrk="1" hangingPunct="1">
              <a:lnSpc>
                <a:spcPct val="90000"/>
              </a:lnSpc>
              <a:defRPr/>
            </a:pPr>
            <a:endParaRPr lang="en-US" sz="2400" dirty="0"/>
          </a:p>
          <a:p>
            <a:pPr marL="609600" indent="-609600" eaLnBrk="1" hangingPunct="1">
              <a:lnSpc>
                <a:spcPct val="90000"/>
              </a:lnSpc>
              <a:defRPr/>
            </a:pPr>
            <a:endParaRPr lang="en-US" sz="2400" dirty="0"/>
          </a:p>
          <a:p>
            <a:pPr marL="609600" indent="-609600" eaLnBrk="1" hangingPunct="1">
              <a:lnSpc>
                <a:spcPct val="90000"/>
              </a:lnSpc>
              <a:buFont typeface="Wingdings" pitchFamily="2" charset="2"/>
              <a:buNone/>
              <a:defRPr/>
            </a:pPr>
            <a:endParaRPr lang="en-US" sz="2000" dirty="0"/>
          </a:p>
          <a:p>
            <a:pPr marL="609600" indent="-609600" eaLnBrk="1" hangingPunct="1">
              <a:lnSpc>
                <a:spcPct val="90000"/>
              </a:lnSpc>
              <a:buFont typeface="Wingdings" pitchFamily="2" charset="2"/>
              <a:buNone/>
              <a:defRPr/>
            </a:pPr>
            <a:endParaRPr lang="en-US" sz="2000" dirty="0"/>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a:xfrm>
            <a:off x="865188" y="0"/>
            <a:ext cx="6634162"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a:effectLst/>
              </a:rPr>
              <a:t>Contrast Enhancement with Air Gap</a:t>
            </a:r>
          </a:p>
        </p:txBody>
      </p:sp>
      <p:pic>
        <p:nvPicPr>
          <p:cNvPr id="604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6213" y="1419225"/>
            <a:ext cx="1562100" cy="14462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0420" name="Group 4"/>
          <p:cNvGrpSpPr>
            <a:grpSpLocks/>
          </p:cNvGrpSpPr>
          <p:nvPr/>
        </p:nvGrpSpPr>
        <p:grpSpPr bwMode="auto">
          <a:xfrm>
            <a:off x="741363" y="2506663"/>
            <a:ext cx="2154237" cy="2701925"/>
            <a:chOff x="1350" y="1411"/>
            <a:chExt cx="1357" cy="2056"/>
          </a:xfrm>
        </p:grpSpPr>
        <p:grpSp>
          <p:nvGrpSpPr>
            <p:cNvPr id="60446" name="Group 5"/>
            <p:cNvGrpSpPr>
              <a:grpSpLocks/>
            </p:cNvGrpSpPr>
            <p:nvPr/>
          </p:nvGrpSpPr>
          <p:grpSpPr bwMode="auto">
            <a:xfrm rot="2163681">
              <a:off x="1350" y="1411"/>
              <a:ext cx="1331" cy="101"/>
              <a:chOff x="2817" y="2955"/>
              <a:chExt cx="1926" cy="147"/>
            </a:xfrm>
          </p:grpSpPr>
          <p:sp>
            <p:nvSpPr>
              <p:cNvPr id="60490" name="Oval 6"/>
              <p:cNvSpPr>
                <a:spLocks noChangeArrowheads="1"/>
              </p:cNvSpPr>
              <p:nvPr/>
            </p:nvSpPr>
            <p:spPr bwMode="auto">
              <a:xfrm>
                <a:off x="458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0491" name="Oval 7"/>
              <p:cNvSpPr>
                <a:spLocks noChangeArrowheads="1"/>
              </p:cNvSpPr>
              <p:nvPr/>
            </p:nvSpPr>
            <p:spPr bwMode="auto">
              <a:xfrm>
                <a:off x="281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0492" name="Rectangle 8"/>
              <p:cNvSpPr>
                <a:spLocks noChangeArrowheads="1"/>
              </p:cNvSpPr>
              <p:nvPr/>
            </p:nvSpPr>
            <p:spPr bwMode="auto">
              <a:xfrm>
                <a:off x="2888" y="2955"/>
                <a:ext cx="1777" cy="147"/>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0493" name="Line 9"/>
              <p:cNvSpPr>
                <a:spLocks noChangeShapeType="1"/>
              </p:cNvSpPr>
              <p:nvPr/>
            </p:nvSpPr>
            <p:spPr bwMode="auto">
              <a:xfrm>
                <a:off x="2879" y="2955"/>
                <a:ext cx="17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94" name="Line 10"/>
              <p:cNvSpPr>
                <a:spLocks noChangeShapeType="1"/>
              </p:cNvSpPr>
              <p:nvPr/>
            </p:nvSpPr>
            <p:spPr bwMode="auto">
              <a:xfrm>
                <a:off x="2902" y="3102"/>
                <a:ext cx="1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0447" name="Group 11"/>
            <p:cNvGrpSpPr>
              <a:grpSpLocks/>
            </p:cNvGrpSpPr>
            <p:nvPr/>
          </p:nvGrpSpPr>
          <p:grpSpPr bwMode="auto">
            <a:xfrm rot="377291">
              <a:off x="1457" y="2278"/>
              <a:ext cx="1102" cy="92"/>
              <a:chOff x="2817" y="2955"/>
              <a:chExt cx="1926" cy="147"/>
            </a:xfrm>
          </p:grpSpPr>
          <p:sp>
            <p:nvSpPr>
              <p:cNvPr id="60485" name="Oval 12"/>
              <p:cNvSpPr>
                <a:spLocks noChangeArrowheads="1"/>
              </p:cNvSpPr>
              <p:nvPr/>
            </p:nvSpPr>
            <p:spPr bwMode="auto">
              <a:xfrm>
                <a:off x="458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0486" name="Oval 13"/>
              <p:cNvSpPr>
                <a:spLocks noChangeArrowheads="1"/>
              </p:cNvSpPr>
              <p:nvPr/>
            </p:nvSpPr>
            <p:spPr bwMode="auto">
              <a:xfrm>
                <a:off x="281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0487" name="Rectangle 14"/>
              <p:cNvSpPr>
                <a:spLocks noChangeArrowheads="1"/>
              </p:cNvSpPr>
              <p:nvPr/>
            </p:nvSpPr>
            <p:spPr bwMode="auto">
              <a:xfrm>
                <a:off x="2888" y="2955"/>
                <a:ext cx="1777" cy="147"/>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0488" name="Line 15"/>
              <p:cNvSpPr>
                <a:spLocks noChangeShapeType="1"/>
              </p:cNvSpPr>
              <p:nvPr/>
            </p:nvSpPr>
            <p:spPr bwMode="auto">
              <a:xfrm>
                <a:off x="2879" y="2955"/>
                <a:ext cx="17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89" name="Line 16"/>
              <p:cNvSpPr>
                <a:spLocks noChangeShapeType="1"/>
              </p:cNvSpPr>
              <p:nvPr/>
            </p:nvSpPr>
            <p:spPr bwMode="auto">
              <a:xfrm>
                <a:off x="2902" y="3102"/>
                <a:ext cx="1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0448" name="Group 17"/>
            <p:cNvGrpSpPr>
              <a:grpSpLocks/>
            </p:cNvGrpSpPr>
            <p:nvPr/>
          </p:nvGrpSpPr>
          <p:grpSpPr bwMode="auto">
            <a:xfrm rot="1323948">
              <a:off x="1418" y="1687"/>
              <a:ext cx="1285" cy="93"/>
              <a:chOff x="2817" y="2955"/>
              <a:chExt cx="1926" cy="147"/>
            </a:xfrm>
          </p:grpSpPr>
          <p:sp>
            <p:nvSpPr>
              <p:cNvPr id="60480" name="Oval 18"/>
              <p:cNvSpPr>
                <a:spLocks noChangeArrowheads="1"/>
              </p:cNvSpPr>
              <p:nvPr/>
            </p:nvSpPr>
            <p:spPr bwMode="auto">
              <a:xfrm>
                <a:off x="458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0481" name="Oval 19"/>
              <p:cNvSpPr>
                <a:spLocks noChangeArrowheads="1"/>
              </p:cNvSpPr>
              <p:nvPr/>
            </p:nvSpPr>
            <p:spPr bwMode="auto">
              <a:xfrm>
                <a:off x="281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0482" name="Rectangle 20"/>
              <p:cNvSpPr>
                <a:spLocks noChangeArrowheads="1"/>
              </p:cNvSpPr>
              <p:nvPr/>
            </p:nvSpPr>
            <p:spPr bwMode="auto">
              <a:xfrm>
                <a:off x="2888" y="2955"/>
                <a:ext cx="1777" cy="147"/>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0483" name="Line 21"/>
              <p:cNvSpPr>
                <a:spLocks noChangeShapeType="1"/>
              </p:cNvSpPr>
              <p:nvPr/>
            </p:nvSpPr>
            <p:spPr bwMode="auto">
              <a:xfrm>
                <a:off x="2879" y="2955"/>
                <a:ext cx="17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84" name="Line 22"/>
              <p:cNvSpPr>
                <a:spLocks noChangeShapeType="1"/>
              </p:cNvSpPr>
              <p:nvPr/>
            </p:nvSpPr>
            <p:spPr bwMode="auto">
              <a:xfrm>
                <a:off x="2902" y="3102"/>
                <a:ext cx="1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0449" name="Group 23"/>
            <p:cNvGrpSpPr>
              <a:grpSpLocks/>
            </p:cNvGrpSpPr>
            <p:nvPr/>
          </p:nvGrpSpPr>
          <p:grpSpPr bwMode="auto">
            <a:xfrm rot="716988">
              <a:off x="1454" y="1949"/>
              <a:ext cx="1161" cy="81"/>
              <a:chOff x="2817" y="2955"/>
              <a:chExt cx="1926" cy="147"/>
            </a:xfrm>
          </p:grpSpPr>
          <p:sp>
            <p:nvSpPr>
              <p:cNvPr id="60475" name="Oval 24"/>
              <p:cNvSpPr>
                <a:spLocks noChangeArrowheads="1"/>
              </p:cNvSpPr>
              <p:nvPr/>
            </p:nvSpPr>
            <p:spPr bwMode="auto">
              <a:xfrm>
                <a:off x="458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0476" name="Oval 25"/>
              <p:cNvSpPr>
                <a:spLocks noChangeArrowheads="1"/>
              </p:cNvSpPr>
              <p:nvPr/>
            </p:nvSpPr>
            <p:spPr bwMode="auto">
              <a:xfrm>
                <a:off x="281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0477" name="Rectangle 26"/>
              <p:cNvSpPr>
                <a:spLocks noChangeArrowheads="1"/>
              </p:cNvSpPr>
              <p:nvPr/>
            </p:nvSpPr>
            <p:spPr bwMode="auto">
              <a:xfrm>
                <a:off x="2888" y="2955"/>
                <a:ext cx="1777" cy="147"/>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0478" name="Line 27"/>
              <p:cNvSpPr>
                <a:spLocks noChangeShapeType="1"/>
              </p:cNvSpPr>
              <p:nvPr/>
            </p:nvSpPr>
            <p:spPr bwMode="auto">
              <a:xfrm>
                <a:off x="2879" y="2955"/>
                <a:ext cx="17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79" name="Line 28"/>
              <p:cNvSpPr>
                <a:spLocks noChangeShapeType="1"/>
              </p:cNvSpPr>
              <p:nvPr/>
            </p:nvSpPr>
            <p:spPr bwMode="auto">
              <a:xfrm>
                <a:off x="2902" y="3102"/>
                <a:ext cx="1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0450" name="Group 29"/>
            <p:cNvGrpSpPr>
              <a:grpSpLocks/>
            </p:cNvGrpSpPr>
            <p:nvPr/>
          </p:nvGrpSpPr>
          <p:grpSpPr bwMode="auto">
            <a:xfrm flipV="1">
              <a:off x="1354" y="2508"/>
              <a:ext cx="1353" cy="959"/>
              <a:chOff x="1446" y="1507"/>
              <a:chExt cx="1353" cy="959"/>
            </a:xfrm>
          </p:grpSpPr>
          <p:grpSp>
            <p:nvGrpSpPr>
              <p:cNvPr id="60451" name="Group 30"/>
              <p:cNvGrpSpPr>
                <a:grpSpLocks/>
              </p:cNvGrpSpPr>
              <p:nvPr/>
            </p:nvGrpSpPr>
            <p:grpSpPr bwMode="auto">
              <a:xfrm rot="2163681">
                <a:off x="1446" y="1507"/>
                <a:ext cx="1331" cy="101"/>
                <a:chOff x="2817" y="2955"/>
                <a:chExt cx="1926" cy="147"/>
              </a:xfrm>
            </p:grpSpPr>
            <p:sp>
              <p:nvSpPr>
                <p:cNvPr id="60470" name="Oval 31"/>
                <p:cNvSpPr>
                  <a:spLocks noChangeArrowheads="1"/>
                </p:cNvSpPr>
                <p:nvPr/>
              </p:nvSpPr>
              <p:spPr bwMode="auto">
                <a:xfrm>
                  <a:off x="458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0471" name="Oval 32"/>
                <p:cNvSpPr>
                  <a:spLocks noChangeArrowheads="1"/>
                </p:cNvSpPr>
                <p:nvPr/>
              </p:nvSpPr>
              <p:spPr bwMode="auto">
                <a:xfrm>
                  <a:off x="281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0472" name="Rectangle 33"/>
                <p:cNvSpPr>
                  <a:spLocks noChangeArrowheads="1"/>
                </p:cNvSpPr>
                <p:nvPr/>
              </p:nvSpPr>
              <p:spPr bwMode="auto">
                <a:xfrm>
                  <a:off x="2888" y="2955"/>
                  <a:ext cx="1777" cy="147"/>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0473" name="Line 34"/>
                <p:cNvSpPr>
                  <a:spLocks noChangeShapeType="1"/>
                </p:cNvSpPr>
                <p:nvPr/>
              </p:nvSpPr>
              <p:spPr bwMode="auto">
                <a:xfrm>
                  <a:off x="2879" y="2955"/>
                  <a:ext cx="17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74" name="Line 35"/>
                <p:cNvSpPr>
                  <a:spLocks noChangeShapeType="1"/>
                </p:cNvSpPr>
                <p:nvPr/>
              </p:nvSpPr>
              <p:spPr bwMode="auto">
                <a:xfrm>
                  <a:off x="2902" y="3102"/>
                  <a:ext cx="1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0452" name="Group 36"/>
              <p:cNvGrpSpPr>
                <a:grpSpLocks/>
              </p:cNvGrpSpPr>
              <p:nvPr/>
            </p:nvGrpSpPr>
            <p:grpSpPr bwMode="auto">
              <a:xfrm rot="377291">
                <a:off x="1553" y="2374"/>
                <a:ext cx="1102" cy="92"/>
                <a:chOff x="2817" y="2955"/>
                <a:chExt cx="1926" cy="147"/>
              </a:xfrm>
            </p:grpSpPr>
            <p:sp>
              <p:nvSpPr>
                <p:cNvPr id="60465" name="Oval 37"/>
                <p:cNvSpPr>
                  <a:spLocks noChangeArrowheads="1"/>
                </p:cNvSpPr>
                <p:nvPr/>
              </p:nvSpPr>
              <p:spPr bwMode="auto">
                <a:xfrm>
                  <a:off x="458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0466" name="Oval 38"/>
                <p:cNvSpPr>
                  <a:spLocks noChangeArrowheads="1"/>
                </p:cNvSpPr>
                <p:nvPr/>
              </p:nvSpPr>
              <p:spPr bwMode="auto">
                <a:xfrm>
                  <a:off x="281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0467" name="Rectangle 39"/>
                <p:cNvSpPr>
                  <a:spLocks noChangeArrowheads="1"/>
                </p:cNvSpPr>
                <p:nvPr/>
              </p:nvSpPr>
              <p:spPr bwMode="auto">
                <a:xfrm>
                  <a:off x="2888" y="2955"/>
                  <a:ext cx="1777" cy="147"/>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0468" name="Line 40"/>
                <p:cNvSpPr>
                  <a:spLocks noChangeShapeType="1"/>
                </p:cNvSpPr>
                <p:nvPr/>
              </p:nvSpPr>
              <p:spPr bwMode="auto">
                <a:xfrm>
                  <a:off x="2879" y="2955"/>
                  <a:ext cx="17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69" name="Line 41"/>
                <p:cNvSpPr>
                  <a:spLocks noChangeShapeType="1"/>
                </p:cNvSpPr>
                <p:nvPr/>
              </p:nvSpPr>
              <p:spPr bwMode="auto">
                <a:xfrm>
                  <a:off x="2902" y="3102"/>
                  <a:ext cx="1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0453" name="Group 42"/>
              <p:cNvGrpSpPr>
                <a:grpSpLocks/>
              </p:cNvGrpSpPr>
              <p:nvPr/>
            </p:nvGrpSpPr>
            <p:grpSpPr bwMode="auto">
              <a:xfrm rot="1323948">
                <a:off x="1514" y="1783"/>
                <a:ext cx="1285" cy="93"/>
                <a:chOff x="2817" y="2955"/>
                <a:chExt cx="1926" cy="147"/>
              </a:xfrm>
            </p:grpSpPr>
            <p:sp>
              <p:nvSpPr>
                <p:cNvPr id="60460" name="Oval 43"/>
                <p:cNvSpPr>
                  <a:spLocks noChangeArrowheads="1"/>
                </p:cNvSpPr>
                <p:nvPr/>
              </p:nvSpPr>
              <p:spPr bwMode="auto">
                <a:xfrm>
                  <a:off x="458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0461" name="Oval 44"/>
                <p:cNvSpPr>
                  <a:spLocks noChangeArrowheads="1"/>
                </p:cNvSpPr>
                <p:nvPr/>
              </p:nvSpPr>
              <p:spPr bwMode="auto">
                <a:xfrm>
                  <a:off x="281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0462" name="Rectangle 45"/>
                <p:cNvSpPr>
                  <a:spLocks noChangeArrowheads="1"/>
                </p:cNvSpPr>
                <p:nvPr/>
              </p:nvSpPr>
              <p:spPr bwMode="auto">
                <a:xfrm>
                  <a:off x="2888" y="2955"/>
                  <a:ext cx="1777" cy="147"/>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0463" name="Line 46"/>
                <p:cNvSpPr>
                  <a:spLocks noChangeShapeType="1"/>
                </p:cNvSpPr>
                <p:nvPr/>
              </p:nvSpPr>
              <p:spPr bwMode="auto">
                <a:xfrm>
                  <a:off x="2879" y="2955"/>
                  <a:ext cx="17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64" name="Line 47"/>
                <p:cNvSpPr>
                  <a:spLocks noChangeShapeType="1"/>
                </p:cNvSpPr>
                <p:nvPr/>
              </p:nvSpPr>
              <p:spPr bwMode="auto">
                <a:xfrm>
                  <a:off x="2902" y="3102"/>
                  <a:ext cx="1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0454" name="Group 48"/>
              <p:cNvGrpSpPr>
                <a:grpSpLocks/>
              </p:cNvGrpSpPr>
              <p:nvPr/>
            </p:nvGrpSpPr>
            <p:grpSpPr bwMode="auto">
              <a:xfrm rot="716988">
                <a:off x="1550" y="2045"/>
                <a:ext cx="1161" cy="81"/>
                <a:chOff x="2817" y="2955"/>
                <a:chExt cx="1926" cy="147"/>
              </a:xfrm>
            </p:grpSpPr>
            <p:sp>
              <p:nvSpPr>
                <p:cNvPr id="60455" name="Oval 49"/>
                <p:cNvSpPr>
                  <a:spLocks noChangeArrowheads="1"/>
                </p:cNvSpPr>
                <p:nvPr/>
              </p:nvSpPr>
              <p:spPr bwMode="auto">
                <a:xfrm>
                  <a:off x="458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0456" name="Oval 50"/>
                <p:cNvSpPr>
                  <a:spLocks noChangeArrowheads="1"/>
                </p:cNvSpPr>
                <p:nvPr/>
              </p:nvSpPr>
              <p:spPr bwMode="auto">
                <a:xfrm>
                  <a:off x="281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0457" name="Rectangle 51"/>
                <p:cNvSpPr>
                  <a:spLocks noChangeArrowheads="1"/>
                </p:cNvSpPr>
                <p:nvPr/>
              </p:nvSpPr>
              <p:spPr bwMode="auto">
                <a:xfrm>
                  <a:off x="2888" y="2955"/>
                  <a:ext cx="1777" cy="147"/>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0458" name="Line 52"/>
                <p:cNvSpPr>
                  <a:spLocks noChangeShapeType="1"/>
                </p:cNvSpPr>
                <p:nvPr/>
              </p:nvSpPr>
              <p:spPr bwMode="auto">
                <a:xfrm>
                  <a:off x="2879" y="2955"/>
                  <a:ext cx="17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59" name="Line 53"/>
                <p:cNvSpPr>
                  <a:spLocks noChangeShapeType="1"/>
                </p:cNvSpPr>
                <p:nvPr/>
              </p:nvSpPr>
              <p:spPr bwMode="auto">
                <a:xfrm>
                  <a:off x="2902" y="3102"/>
                  <a:ext cx="1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aphicFrame>
        <p:nvGraphicFramePr>
          <p:cNvPr id="60421" name="Object 54"/>
          <p:cNvGraphicFramePr>
            <a:graphicFrameLocks/>
          </p:cNvGraphicFramePr>
          <p:nvPr/>
        </p:nvGraphicFramePr>
        <p:xfrm>
          <a:off x="1543050" y="3203575"/>
          <a:ext cx="533400" cy="1181100"/>
        </p:xfrm>
        <a:graphic>
          <a:graphicData uri="http://schemas.openxmlformats.org/presentationml/2006/ole">
            <mc:AlternateContent xmlns:mc="http://schemas.openxmlformats.org/markup-compatibility/2006">
              <mc:Choice xmlns:v="urn:schemas-microsoft-com:vml" Requires="v">
                <p:oleObj name="Clip" r:id="rId3" imgW="2031574" imgH="3657305" progId="MS_ClipArt_Gallery.5">
                  <p:embed/>
                </p:oleObj>
              </mc:Choice>
              <mc:Fallback>
                <p:oleObj name="Clip" r:id="rId3" imgW="2031574" imgH="3657305" progId="MS_ClipArt_Gallery.5">
                  <p:embed/>
                  <p:pic>
                    <p:nvPicPr>
                      <p:cNvPr id="0" name="Object 5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050" y="3203575"/>
                        <a:ext cx="5334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22" name="Freeform 55"/>
          <p:cNvSpPr>
            <a:spLocks/>
          </p:cNvSpPr>
          <p:nvPr/>
        </p:nvSpPr>
        <p:spPr bwMode="auto">
          <a:xfrm>
            <a:off x="1474788" y="1990725"/>
            <a:ext cx="1301750" cy="3694113"/>
          </a:xfrm>
          <a:custGeom>
            <a:avLst/>
            <a:gdLst>
              <a:gd name="T0" fmla="*/ 0 w 1256"/>
              <a:gd name="T1" fmla="*/ 0 h 2904"/>
              <a:gd name="T2" fmla="*/ 2147483647 w 1256"/>
              <a:gd name="T3" fmla="*/ 2147483647 h 2904"/>
              <a:gd name="T4" fmla="*/ 2147483647 w 1256"/>
              <a:gd name="T5" fmla="*/ 2147483647 h 2904"/>
              <a:gd name="T6" fmla="*/ 0 w 1256"/>
              <a:gd name="T7" fmla="*/ 2147483647 h 2904"/>
              <a:gd name="T8" fmla="*/ 0 w 1256"/>
              <a:gd name="T9" fmla="*/ 0 h 29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6" h="2904">
                <a:moveTo>
                  <a:pt x="0" y="0"/>
                </a:moveTo>
                <a:lnTo>
                  <a:pt x="1255" y="758"/>
                </a:lnTo>
                <a:lnTo>
                  <a:pt x="1255" y="2039"/>
                </a:lnTo>
                <a:lnTo>
                  <a:pt x="0" y="2903"/>
                </a:lnTo>
                <a:lnTo>
                  <a:pt x="0" y="0"/>
                </a:lnTo>
              </a:path>
            </a:pathLst>
          </a:custGeom>
          <a:solidFill>
            <a:srgbClr val="969696"/>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3" name="Freeform 56"/>
          <p:cNvSpPr>
            <a:spLocks/>
          </p:cNvSpPr>
          <p:nvPr/>
        </p:nvSpPr>
        <p:spPr bwMode="auto">
          <a:xfrm>
            <a:off x="1543050" y="2195513"/>
            <a:ext cx="1200150" cy="3313112"/>
          </a:xfrm>
          <a:custGeom>
            <a:avLst/>
            <a:gdLst>
              <a:gd name="T0" fmla="*/ 0 w 1158"/>
              <a:gd name="T1" fmla="*/ 0 h 2604"/>
              <a:gd name="T2" fmla="*/ 2147483647 w 1158"/>
              <a:gd name="T3" fmla="*/ 2147483647 h 2604"/>
              <a:gd name="T4" fmla="*/ 2147483647 w 1158"/>
              <a:gd name="T5" fmla="*/ 2147483647 h 2604"/>
              <a:gd name="T6" fmla="*/ 0 w 1158"/>
              <a:gd name="T7" fmla="*/ 2147483647 h 2604"/>
              <a:gd name="T8" fmla="*/ 0 w 1158"/>
              <a:gd name="T9" fmla="*/ 0 h 26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8" h="2604">
                <a:moveTo>
                  <a:pt x="0" y="0"/>
                </a:moveTo>
                <a:lnTo>
                  <a:pt x="1157" y="679"/>
                </a:lnTo>
                <a:lnTo>
                  <a:pt x="1157" y="1805"/>
                </a:lnTo>
                <a:lnTo>
                  <a:pt x="0" y="2603"/>
                </a:lnTo>
                <a:lnTo>
                  <a:pt x="0" y="0"/>
                </a:lnTo>
              </a:path>
            </a:pathLst>
          </a:custGeom>
          <a:solidFill>
            <a:srgbClr val="5F5F5F"/>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4" name="Freeform 57"/>
          <p:cNvSpPr>
            <a:spLocks/>
          </p:cNvSpPr>
          <p:nvPr/>
        </p:nvSpPr>
        <p:spPr bwMode="auto">
          <a:xfrm>
            <a:off x="1608138" y="2333625"/>
            <a:ext cx="1089025" cy="3025775"/>
          </a:xfrm>
          <a:custGeom>
            <a:avLst/>
            <a:gdLst>
              <a:gd name="T0" fmla="*/ 0 w 1052"/>
              <a:gd name="T1" fmla="*/ 0 h 2379"/>
              <a:gd name="T2" fmla="*/ 2147483647 w 1052"/>
              <a:gd name="T3" fmla="*/ 2147483647 h 2379"/>
              <a:gd name="T4" fmla="*/ 2147483647 w 1052"/>
              <a:gd name="T5" fmla="*/ 2147483647 h 2379"/>
              <a:gd name="T6" fmla="*/ 0 w 1052"/>
              <a:gd name="T7" fmla="*/ 2147483647 h 2379"/>
              <a:gd name="T8" fmla="*/ 0 w 1052"/>
              <a:gd name="T9" fmla="*/ 0 h 23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2" h="2379">
                <a:moveTo>
                  <a:pt x="0" y="0"/>
                </a:moveTo>
                <a:lnTo>
                  <a:pt x="1051" y="621"/>
                </a:lnTo>
                <a:lnTo>
                  <a:pt x="1051" y="1671"/>
                </a:lnTo>
                <a:lnTo>
                  <a:pt x="0" y="2378"/>
                </a:lnTo>
                <a:lnTo>
                  <a:pt x="0" y="0"/>
                </a:lnTo>
              </a:path>
            </a:pathLst>
          </a:custGeom>
          <a:solidFill>
            <a:srgbClr val="82B2DE"/>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5" name="Freeform 58"/>
          <p:cNvSpPr>
            <a:spLocks/>
          </p:cNvSpPr>
          <p:nvPr/>
        </p:nvSpPr>
        <p:spPr bwMode="auto">
          <a:xfrm>
            <a:off x="1228725" y="1990725"/>
            <a:ext cx="241300" cy="3690938"/>
          </a:xfrm>
          <a:custGeom>
            <a:avLst/>
            <a:gdLst>
              <a:gd name="T0" fmla="*/ 2147483647 w 232"/>
              <a:gd name="T1" fmla="*/ 0 h 2902"/>
              <a:gd name="T2" fmla="*/ 0 w 232"/>
              <a:gd name="T3" fmla="*/ 2147483647 h 2902"/>
              <a:gd name="T4" fmla="*/ 0 w 232"/>
              <a:gd name="T5" fmla="*/ 2147483647 h 2902"/>
              <a:gd name="T6" fmla="*/ 2147483647 w 232"/>
              <a:gd name="T7" fmla="*/ 2147483647 h 2902"/>
              <a:gd name="T8" fmla="*/ 2147483647 w 232"/>
              <a:gd name="T9" fmla="*/ 2147483647 h 2902"/>
              <a:gd name="T10" fmla="*/ 0 w 232"/>
              <a:gd name="T11" fmla="*/ 2147483647 h 2902"/>
              <a:gd name="T12" fmla="*/ 0 w 232"/>
              <a:gd name="T13" fmla="*/ 2147483647 h 2902"/>
              <a:gd name="T14" fmla="*/ 2147483647 w 232"/>
              <a:gd name="T15" fmla="*/ 2147483647 h 2902"/>
              <a:gd name="T16" fmla="*/ 2147483647 w 232"/>
              <a:gd name="T17" fmla="*/ 2147483647 h 2902"/>
              <a:gd name="T18" fmla="*/ 2147483647 w 232"/>
              <a:gd name="T19" fmla="*/ 0 h 29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2" h="2902">
                <a:moveTo>
                  <a:pt x="231" y="0"/>
                </a:moveTo>
                <a:lnTo>
                  <a:pt x="0" y="45"/>
                </a:lnTo>
                <a:lnTo>
                  <a:pt x="0" y="165"/>
                </a:lnTo>
                <a:lnTo>
                  <a:pt x="67" y="151"/>
                </a:lnTo>
                <a:lnTo>
                  <a:pt x="66" y="2684"/>
                </a:lnTo>
                <a:lnTo>
                  <a:pt x="0" y="2669"/>
                </a:lnTo>
                <a:lnTo>
                  <a:pt x="0" y="2811"/>
                </a:lnTo>
                <a:lnTo>
                  <a:pt x="231" y="2901"/>
                </a:lnTo>
                <a:lnTo>
                  <a:pt x="231" y="2276"/>
                </a:lnTo>
                <a:lnTo>
                  <a:pt x="231" y="0"/>
                </a:lnTo>
              </a:path>
            </a:pathLst>
          </a:custGeom>
          <a:solidFill>
            <a:srgbClr val="CBCBCB"/>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6" name="Freeform 59"/>
          <p:cNvSpPr>
            <a:spLocks/>
          </p:cNvSpPr>
          <p:nvPr/>
        </p:nvSpPr>
        <p:spPr bwMode="auto">
          <a:xfrm>
            <a:off x="2274888" y="2238375"/>
            <a:ext cx="857250" cy="3062288"/>
          </a:xfrm>
          <a:custGeom>
            <a:avLst/>
            <a:gdLst>
              <a:gd name="T0" fmla="*/ 0 w 540"/>
              <a:gd name="T1" fmla="*/ 0 h 1929"/>
              <a:gd name="T2" fmla="*/ 0 w 540"/>
              <a:gd name="T3" fmla="*/ 2147483647 h 1929"/>
              <a:gd name="T4" fmla="*/ 2147483647 w 540"/>
              <a:gd name="T5" fmla="*/ 2147483647 h 1929"/>
              <a:gd name="T6" fmla="*/ 2147483647 w 540"/>
              <a:gd name="T7" fmla="*/ 2147483647 h 1929"/>
              <a:gd name="T8" fmla="*/ 0 w 540"/>
              <a:gd name="T9" fmla="*/ 0 h 19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0" h="1929">
                <a:moveTo>
                  <a:pt x="0" y="0"/>
                </a:moveTo>
                <a:lnTo>
                  <a:pt x="0" y="1929"/>
                </a:lnTo>
                <a:lnTo>
                  <a:pt x="540" y="1389"/>
                </a:lnTo>
                <a:lnTo>
                  <a:pt x="539" y="348"/>
                </a:lnTo>
                <a:lnTo>
                  <a:pt x="0" y="0"/>
                </a:lnTo>
                <a:close/>
              </a:path>
            </a:pathLst>
          </a:custGeom>
          <a:solidFill>
            <a:srgbClr val="82B2DE"/>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7" name="Freeform 60"/>
          <p:cNvSpPr>
            <a:spLocks/>
          </p:cNvSpPr>
          <p:nvPr/>
        </p:nvSpPr>
        <p:spPr bwMode="auto">
          <a:xfrm>
            <a:off x="2066925" y="2238375"/>
            <a:ext cx="203200" cy="3062288"/>
          </a:xfrm>
          <a:custGeom>
            <a:avLst/>
            <a:gdLst>
              <a:gd name="T0" fmla="*/ 2147483647 w 101"/>
              <a:gd name="T1" fmla="*/ 0 h 1929"/>
              <a:gd name="T2" fmla="*/ 2147483647 w 101"/>
              <a:gd name="T3" fmla="*/ 2147483647 h 1929"/>
              <a:gd name="T4" fmla="*/ 0 w 101"/>
              <a:gd name="T5" fmla="*/ 2147483647 h 1929"/>
              <a:gd name="T6" fmla="*/ 2147483647 w 101"/>
              <a:gd name="T7" fmla="*/ 2147483647 h 19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 h="1929">
                <a:moveTo>
                  <a:pt x="101" y="0"/>
                </a:moveTo>
                <a:lnTo>
                  <a:pt x="1" y="45"/>
                </a:lnTo>
                <a:lnTo>
                  <a:pt x="0" y="1902"/>
                </a:lnTo>
                <a:lnTo>
                  <a:pt x="101" y="1929"/>
                </a:lnTo>
              </a:path>
            </a:pathLst>
          </a:custGeom>
          <a:solidFill>
            <a:srgbClr val="82B2DE"/>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8" name="Freeform 61"/>
          <p:cNvSpPr>
            <a:spLocks/>
          </p:cNvSpPr>
          <p:nvPr/>
        </p:nvSpPr>
        <p:spPr bwMode="auto">
          <a:xfrm>
            <a:off x="2582863" y="2455863"/>
            <a:ext cx="122237" cy="2525712"/>
          </a:xfrm>
          <a:custGeom>
            <a:avLst/>
            <a:gdLst>
              <a:gd name="T0" fmla="*/ 2147483647 w 105"/>
              <a:gd name="T1" fmla="*/ 0 h 1572"/>
              <a:gd name="T2" fmla="*/ 2147483647 w 105"/>
              <a:gd name="T3" fmla="*/ 2147483647 h 1572"/>
              <a:gd name="T4" fmla="*/ 2147483647 w 105"/>
              <a:gd name="T5" fmla="*/ 2147483647 h 1572"/>
              <a:gd name="T6" fmla="*/ 0 w 105"/>
              <a:gd name="T7" fmla="*/ 2147483647 h 1572"/>
              <a:gd name="T8" fmla="*/ 2147483647 w 105"/>
              <a:gd name="T9" fmla="*/ 0 h 15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572">
                <a:moveTo>
                  <a:pt x="9" y="0"/>
                </a:moveTo>
                <a:lnTo>
                  <a:pt x="102" y="60"/>
                </a:lnTo>
                <a:lnTo>
                  <a:pt x="105" y="1473"/>
                </a:lnTo>
                <a:lnTo>
                  <a:pt x="0" y="1572"/>
                </a:lnTo>
                <a:lnTo>
                  <a:pt x="9" y="0"/>
                </a:lnTo>
                <a:close/>
              </a:path>
            </a:pathLst>
          </a:custGeom>
          <a:solidFill>
            <a:schemeClr val="bg1"/>
          </a:solidFill>
          <a:ln>
            <a:noFill/>
          </a:ln>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9" name="Freeform 62"/>
          <p:cNvSpPr>
            <a:spLocks/>
          </p:cNvSpPr>
          <p:nvPr/>
        </p:nvSpPr>
        <p:spPr bwMode="auto">
          <a:xfrm>
            <a:off x="2849563" y="2644775"/>
            <a:ext cx="85725" cy="2039938"/>
          </a:xfrm>
          <a:custGeom>
            <a:avLst/>
            <a:gdLst>
              <a:gd name="T0" fmla="*/ 2147483647 w 63"/>
              <a:gd name="T1" fmla="*/ 0 h 1322"/>
              <a:gd name="T2" fmla="*/ 2147483647 w 63"/>
              <a:gd name="T3" fmla="*/ 2147483647 h 1322"/>
              <a:gd name="T4" fmla="*/ 2147483647 w 63"/>
              <a:gd name="T5" fmla="*/ 2147483647 h 1322"/>
              <a:gd name="T6" fmla="*/ 0 w 63"/>
              <a:gd name="T7" fmla="*/ 2147483647 h 1322"/>
              <a:gd name="T8" fmla="*/ 2147483647 w 63"/>
              <a:gd name="T9" fmla="*/ 0 h 1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1322">
                <a:moveTo>
                  <a:pt x="12" y="0"/>
                </a:moveTo>
                <a:lnTo>
                  <a:pt x="63" y="26"/>
                </a:lnTo>
                <a:lnTo>
                  <a:pt x="57" y="1265"/>
                </a:lnTo>
                <a:lnTo>
                  <a:pt x="0" y="1322"/>
                </a:lnTo>
                <a:lnTo>
                  <a:pt x="12" y="0"/>
                </a:lnTo>
                <a:close/>
              </a:path>
            </a:pathLst>
          </a:custGeom>
          <a:solidFill>
            <a:schemeClr val="bg1"/>
          </a:solidFill>
          <a:ln>
            <a:noFill/>
          </a:ln>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30" name="AutoShape 63"/>
          <p:cNvSpPr>
            <a:spLocks noChangeArrowheads="1"/>
          </p:cNvSpPr>
          <p:nvPr/>
        </p:nvSpPr>
        <p:spPr bwMode="auto">
          <a:xfrm>
            <a:off x="1733550" y="4821238"/>
            <a:ext cx="1698625" cy="255587"/>
          </a:xfrm>
          <a:prstGeom prst="rightArrow">
            <a:avLst>
              <a:gd name="adj1" fmla="val 50000"/>
              <a:gd name="adj2" fmla="val 166149"/>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0431" name="AutoShape 64"/>
          <p:cNvSpPr>
            <a:spLocks noChangeArrowheads="1"/>
          </p:cNvSpPr>
          <p:nvPr/>
        </p:nvSpPr>
        <p:spPr bwMode="auto">
          <a:xfrm rot="-1154584">
            <a:off x="1633538" y="3171825"/>
            <a:ext cx="3467100" cy="487363"/>
          </a:xfrm>
          <a:prstGeom prst="leftArrow">
            <a:avLst>
              <a:gd name="adj1" fmla="val 50000"/>
              <a:gd name="adj2" fmla="val 177850"/>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0432" name="Freeform 65"/>
          <p:cNvSpPr>
            <a:spLocks/>
          </p:cNvSpPr>
          <p:nvPr/>
        </p:nvSpPr>
        <p:spPr bwMode="auto">
          <a:xfrm>
            <a:off x="2066925" y="3421063"/>
            <a:ext cx="903288" cy="550862"/>
          </a:xfrm>
          <a:custGeom>
            <a:avLst/>
            <a:gdLst>
              <a:gd name="T0" fmla="*/ 0 w 569"/>
              <a:gd name="T1" fmla="*/ 2147483647 h 347"/>
              <a:gd name="T2" fmla="*/ 2147483647 w 569"/>
              <a:gd name="T3" fmla="*/ 2147483647 h 347"/>
              <a:gd name="T4" fmla="*/ 2147483647 w 569"/>
              <a:gd name="T5" fmla="*/ 2147483647 h 347"/>
              <a:gd name="T6" fmla="*/ 2147483647 w 569"/>
              <a:gd name="T7" fmla="*/ 0 h 347"/>
              <a:gd name="T8" fmla="*/ 2147483647 w 569"/>
              <a:gd name="T9" fmla="*/ 2147483647 h 347"/>
              <a:gd name="T10" fmla="*/ 2147483647 w 569"/>
              <a:gd name="T11" fmla="*/ 2147483647 h 347"/>
              <a:gd name="T12" fmla="*/ 2147483647 w 569"/>
              <a:gd name="T13" fmla="*/ 2147483647 h 347"/>
              <a:gd name="T14" fmla="*/ 0 w 569"/>
              <a:gd name="T15" fmla="*/ 2147483647 h 347"/>
              <a:gd name="T16" fmla="*/ 0 w 569"/>
              <a:gd name="T17" fmla="*/ 2147483647 h 3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9" h="347">
                <a:moveTo>
                  <a:pt x="0" y="191"/>
                </a:moveTo>
                <a:lnTo>
                  <a:pt x="252" y="29"/>
                </a:lnTo>
                <a:lnTo>
                  <a:pt x="282" y="101"/>
                </a:lnTo>
                <a:lnTo>
                  <a:pt x="569" y="0"/>
                </a:lnTo>
                <a:lnTo>
                  <a:pt x="569" y="162"/>
                </a:lnTo>
                <a:lnTo>
                  <a:pt x="327" y="245"/>
                </a:lnTo>
                <a:lnTo>
                  <a:pt x="354" y="326"/>
                </a:lnTo>
                <a:lnTo>
                  <a:pt x="0" y="347"/>
                </a:lnTo>
                <a:lnTo>
                  <a:pt x="0" y="191"/>
                </a:lnTo>
                <a:close/>
              </a:path>
            </a:pathLst>
          </a:custGeom>
          <a:solidFill>
            <a:srgbClr val="EFEFEF"/>
          </a:solidFill>
          <a:ln w="12700" cap="flat" cmpd="sng">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33" name="Line 66"/>
          <p:cNvSpPr>
            <a:spLocks noChangeShapeType="1"/>
          </p:cNvSpPr>
          <p:nvPr/>
        </p:nvSpPr>
        <p:spPr bwMode="auto">
          <a:xfrm>
            <a:off x="2971800" y="3671888"/>
            <a:ext cx="1571625" cy="40481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34" name="Line 67"/>
          <p:cNvSpPr>
            <a:spLocks noChangeShapeType="1"/>
          </p:cNvSpPr>
          <p:nvPr/>
        </p:nvSpPr>
        <p:spPr bwMode="auto">
          <a:xfrm>
            <a:off x="2787650" y="3486150"/>
            <a:ext cx="0" cy="24765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35" name="Line 68"/>
          <p:cNvSpPr>
            <a:spLocks noChangeShapeType="1"/>
          </p:cNvSpPr>
          <p:nvPr/>
        </p:nvSpPr>
        <p:spPr bwMode="auto">
          <a:xfrm flipH="1">
            <a:off x="2065338" y="3584575"/>
            <a:ext cx="1587" cy="4238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36" name="Line 69"/>
          <p:cNvSpPr>
            <a:spLocks noChangeShapeType="1"/>
          </p:cNvSpPr>
          <p:nvPr/>
        </p:nvSpPr>
        <p:spPr bwMode="auto">
          <a:xfrm>
            <a:off x="2786063" y="3748088"/>
            <a:ext cx="1384300" cy="3524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37" name="Line 70"/>
          <p:cNvSpPr>
            <a:spLocks noChangeShapeType="1"/>
          </p:cNvSpPr>
          <p:nvPr/>
        </p:nvSpPr>
        <p:spPr bwMode="auto">
          <a:xfrm>
            <a:off x="1712913" y="4002088"/>
            <a:ext cx="2398712" cy="5683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38" name="Freeform 71"/>
          <p:cNvSpPr>
            <a:spLocks/>
          </p:cNvSpPr>
          <p:nvPr/>
        </p:nvSpPr>
        <p:spPr bwMode="auto">
          <a:xfrm>
            <a:off x="2068513" y="4879975"/>
            <a:ext cx="495300" cy="134938"/>
          </a:xfrm>
          <a:custGeom>
            <a:avLst/>
            <a:gdLst>
              <a:gd name="T0" fmla="*/ 0 w 384"/>
              <a:gd name="T1" fmla="*/ 0 h 81"/>
              <a:gd name="T2" fmla="*/ 2147483647 w 384"/>
              <a:gd name="T3" fmla="*/ 0 h 81"/>
              <a:gd name="T4" fmla="*/ 2147483647 w 384"/>
              <a:gd name="T5" fmla="*/ 2147483647 h 81"/>
              <a:gd name="T6" fmla="*/ 0 w 384"/>
              <a:gd name="T7" fmla="*/ 2147483647 h 81"/>
              <a:gd name="T8" fmla="*/ 0 w 384"/>
              <a:gd name="T9" fmla="*/ 0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4" h="81">
                <a:moveTo>
                  <a:pt x="0" y="0"/>
                </a:moveTo>
                <a:lnTo>
                  <a:pt x="384" y="0"/>
                </a:lnTo>
                <a:lnTo>
                  <a:pt x="384" y="81"/>
                </a:lnTo>
                <a:lnTo>
                  <a:pt x="0" y="81"/>
                </a:lnTo>
                <a:lnTo>
                  <a:pt x="0" y="0"/>
                </a:lnTo>
                <a:close/>
              </a:path>
            </a:pathLst>
          </a:custGeom>
          <a:solidFill>
            <a:srgbClr val="F1F1F1"/>
          </a:solidFill>
          <a:ln w="12700" cap="flat" cmpd="sng">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39" name="Line 72"/>
          <p:cNvSpPr>
            <a:spLocks noChangeShapeType="1"/>
          </p:cNvSpPr>
          <p:nvPr/>
        </p:nvSpPr>
        <p:spPr bwMode="auto">
          <a:xfrm>
            <a:off x="2068513" y="4835525"/>
            <a:ext cx="0" cy="255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40" name="Line 73"/>
          <p:cNvSpPr>
            <a:spLocks noChangeShapeType="1"/>
          </p:cNvSpPr>
          <p:nvPr/>
        </p:nvSpPr>
        <p:spPr bwMode="auto">
          <a:xfrm>
            <a:off x="2568575" y="4886325"/>
            <a:ext cx="0" cy="128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41" name="Text Box 74"/>
          <p:cNvSpPr txBox="1">
            <a:spLocks noChangeArrowheads="1"/>
          </p:cNvSpPr>
          <p:nvPr/>
        </p:nvSpPr>
        <p:spPr bwMode="auto">
          <a:xfrm>
            <a:off x="4473575" y="3778250"/>
            <a:ext cx="585788" cy="3968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2000" b="0" i="0">
                <a:latin typeface="Times New Roman" pitchFamily="18" charset="0"/>
              </a:rPr>
              <a:t>.4%</a:t>
            </a:r>
          </a:p>
        </p:txBody>
      </p:sp>
      <p:sp>
        <p:nvSpPr>
          <p:cNvPr id="60442" name="Text Box 75"/>
          <p:cNvSpPr txBox="1">
            <a:spLocks noChangeArrowheads="1"/>
          </p:cNvSpPr>
          <p:nvPr/>
        </p:nvSpPr>
        <p:spPr bwMode="auto">
          <a:xfrm>
            <a:off x="3989388" y="4037013"/>
            <a:ext cx="585787" cy="3968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2000" b="0" i="0">
                <a:latin typeface="Times New Roman" pitchFamily="18" charset="0"/>
              </a:rPr>
              <a:t>.4%</a:t>
            </a:r>
          </a:p>
        </p:txBody>
      </p:sp>
      <p:sp>
        <p:nvSpPr>
          <p:cNvPr id="60443" name="Text Box 76"/>
          <p:cNvSpPr txBox="1">
            <a:spLocks noChangeArrowheads="1"/>
          </p:cNvSpPr>
          <p:nvPr/>
        </p:nvSpPr>
        <p:spPr bwMode="auto">
          <a:xfrm>
            <a:off x="3916363" y="4508500"/>
            <a:ext cx="712787" cy="3968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2000" b="0" i="0">
                <a:latin typeface="Times New Roman" pitchFamily="18" charset="0"/>
              </a:rPr>
              <a:t>.85%</a:t>
            </a:r>
          </a:p>
        </p:txBody>
      </p:sp>
      <p:sp>
        <p:nvSpPr>
          <p:cNvPr id="60444" name="Line 77"/>
          <p:cNvSpPr>
            <a:spLocks noChangeShapeType="1"/>
          </p:cNvSpPr>
          <p:nvPr/>
        </p:nvSpPr>
        <p:spPr bwMode="auto">
          <a:xfrm>
            <a:off x="2274888" y="4884738"/>
            <a:ext cx="0" cy="1920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45" name="Text Box 78"/>
          <p:cNvSpPr txBox="1">
            <a:spLocks noChangeArrowheads="1"/>
          </p:cNvSpPr>
          <p:nvPr/>
        </p:nvSpPr>
        <p:spPr bwMode="auto">
          <a:xfrm>
            <a:off x="5081588" y="3024188"/>
            <a:ext cx="3336925" cy="27813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0513" indent="-290513"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spcBef>
                <a:spcPct val="0"/>
              </a:spcBef>
              <a:buClrTx/>
              <a:buSzTx/>
              <a:buFontTx/>
              <a:buChar char="•"/>
            </a:pPr>
            <a:r>
              <a:rPr lang="en-US" altLang="en-US" sz="1600" b="0" i="0">
                <a:latin typeface="Arial Rounded MT Bold" pitchFamily="34" charset="0"/>
              </a:rPr>
              <a:t>Air Gap uses AR film on the display front and double sided AR coated glass </a:t>
            </a:r>
          </a:p>
          <a:p>
            <a:pPr eaLnBrk="1" hangingPunct="1">
              <a:spcBef>
                <a:spcPct val="0"/>
              </a:spcBef>
              <a:buClrTx/>
              <a:buSzTx/>
              <a:buFontTx/>
              <a:buChar char="•"/>
            </a:pPr>
            <a:r>
              <a:rPr lang="en-US" altLang="en-US" sz="1600" b="0" i="0">
                <a:latin typeface="Arial Rounded MT Bold" pitchFamily="34" charset="0"/>
              </a:rPr>
              <a:t>Air Gap has a higher surface reflection</a:t>
            </a:r>
          </a:p>
          <a:p>
            <a:pPr eaLnBrk="1" hangingPunct="1">
              <a:spcBef>
                <a:spcPct val="0"/>
              </a:spcBef>
              <a:buClrTx/>
              <a:buSzTx/>
              <a:buFontTx/>
              <a:buChar char="•"/>
            </a:pPr>
            <a:r>
              <a:rPr lang="en-US" altLang="en-US" sz="1600" b="0" i="0">
                <a:latin typeface="Arial Rounded MT Bold" pitchFamily="34" charset="0"/>
              </a:rPr>
              <a:t>Air Gap allows moisture and contamination under the glass</a:t>
            </a:r>
          </a:p>
          <a:p>
            <a:pPr eaLnBrk="1" hangingPunct="1">
              <a:spcBef>
                <a:spcPct val="0"/>
              </a:spcBef>
              <a:buClrTx/>
              <a:buSzTx/>
              <a:buFontTx/>
              <a:buChar char="•"/>
            </a:pPr>
            <a:r>
              <a:rPr lang="en-US" altLang="en-US" sz="1600" b="0" i="0">
                <a:latin typeface="Arial Rounded MT Bold" pitchFamily="34" charset="0"/>
              </a:rPr>
              <a:t>It does not support the glass or minimize breakage</a:t>
            </a:r>
          </a:p>
          <a:p>
            <a:pPr eaLnBrk="1" hangingPunct="1">
              <a:spcBef>
                <a:spcPct val="0"/>
              </a:spcBef>
              <a:buClrTx/>
              <a:buSzTx/>
              <a:buFontTx/>
              <a:buChar char="•"/>
            </a:pPr>
            <a:r>
              <a:rPr lang="en-US" altLang="en-US" sz="1600" b="0" i="0">
                <a:latin typeface="Arial Rounded MT Bold" pitchFamily="34" charset="0"/>
              </a:rPr>
              <a:t>Lower cost on &lt;15” displays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a:xfrm>
            <a:off x="214313" y="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Contrast Enhancing with Optical Bonding</a:t>
            </a:r>
          </a:p>
        </p:txBody>
      </p:sp>
      <p:grpSp>
        <p:nvGrpSpPr>
          <p:cNvPr id="61443" name="Group 3"/>
          <p:cNvGrpSpPr>
            <a:grpSpLocks/>
          </p:cNvGrpSpPr>
          <p:nvPr/>
        </p:nvGrpSpPr>
        <p:grpSpPr bwMode="auto">
          <a:xfrm>
            <a:off x="719138" y="1395413"/>
            <a:ext cx="2498725" cy="4357687"/>
            <a:chOff x="1350" y="1064"/>
            <a:chExt cx="1574" cy="2745"/>
          </a:xfrm>
        </p:grpSpPr>
        <p:sp>
          <p:nvSpPr>
            <p:cNvPr id="61466" name="Text Box 4"/>
            <p:cNvSpPr txBox="1">
              <a:spLocks noChangeArrowheads="1"/>
            </p:cNvSpPr>
            <p:nvPr/>
          </p:nvSpPr>
          <p:spPr bwMode="auto">
            <a:xfrm>
              <a:off x="1869" y="2066"/>
              <a:ext cx="1055" cy="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2000" b="0" i="0">
                  <a:latin typeface="Times New Roman" pitchFamily="18" charset="0"/>
                </a:rPr>
                <a:t>1000-1500 nits</a:t>
              </a:r>
            </a:p>
          </p:txBody>
        </p:sp>
        <p:grpSp>
          <p:nvGrpSpPr>
            <p:cNvPr id="61467" name="Group 5"/>
            <p:cNvGrpSpPr>
              <a:grpSpLocks/>
            </p:cNvGrpSpPr>
            <p:nvPr/>
          </p:nvGrpSpPr>
          <p:grpSpPr bwMode="auto">
            <a:xfrm rot="2163681">
              <a:off x="1350" y="1411"/>
              <a:ext cx="1331" cy="101"/>
              <a:chOff x="2817" y="2955"/>
              <a:chExt cx="1926" cy="147"/>
            </a:xfrm>
          </p:grpSpPr>
          <p:sp>
            <p:nvSpPr>
              <p:cNvPr id="61517" name="Oval 6"/>
              <p:cNvSpPr>
                <a:spLocks noChangeArrowheads="1"/>
              </p:cNvSpPr>
              <p:nvPr/>
            </p:nvSpPr>
            <p:spPr bwMode="auto">
              <a:xfrm>
                <a:off x="458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1518" name="Oval 7"/>
              <p:cNvSpPr>
                <a:spLocks noChangeArrowheads="1"/>
              </p:cNvSpPr>
              <p:nvPr/>
            </p:nvSpPr>
            <p:spPr bwMode="auto">
              <a:xfrm>
                <a:off x="281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1519" name="Rectangle 8"/>
              <p:cNvSpPr>
                <a:spLocks noChangeArrowheads="1"/>
              </p:cNvSpPr>
              <p:nvPr/>
            </p:nvSpPr>
            <p:spPr bwMode="auto">
              <a:xfrm>
                <a:off x="2888" y="2955"/>
                <a:ext cx="1777" cy="147"/>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1520" name="Line 9"/>
              <p:cNvSpPr>
                <a:spLocks noChangeShapeType="1"/>
              </p:cNvSpPr>
              <p:nvPr/>
            </p:nvSpPr>
            <p:spPr bwMode="auto">
              <a:xfrm>
                <a:off x="2879" y="2955"/>
                <a:ext cx="17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21" name="Line 10"/>
              <p:cNvSpPr>
                <a:spLocks noChangeShapeType="1"/>
              </p:cNvSpPr>
              <p:nvPr/>
            </p:nvSpPr>
            <p:spPr bwMode="auto">
              <a:xfrm>
                <a:off x="2902" y="3102"/>
                <a:ext cx="1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1468" name="Group 11"/>
            <p:cNvGrpSpPr>
              <a:grpSpLocks/>
            </p:cNvGrpSpPr>
            <p:nvPr/>
          </p:nvGrpSpPr>
          <p:grpSpPr bwMode="auto">
            <a:xfrm rot="377291">
              <a:off x="1457" y="2278"/>
              <a:ext cx="1102" cy="92"/>
              <a:chOff x="2817" y="2955"/>
              <a:chExt cx="1926" cy="147"/>
            </a:xfrm>
          </p:grpSpPr>
          <p:sp>
            <p:nvSpPr>
              <p:cNvPr id="61512" name="Oval 12"/>
              <p:cNvSpPr>
                <a:spLocks noChangeArrowheads="1"/>
              </p:cNvSpPr>
              <p:nvPr/>
            </p:nvSpPr>
            <p:spPr bwMode="auto">
              <a:xfrm>
                <a:off x="458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1513" name="Oval 13"/>
              <p:cNvSpPr>
                <a:spLocks noChangeArrowheads="1"/>
              </p:cNvSpPr>
              <p:nvPr/>
            </p:nvSpPr>
            <p:spPr bwMode="auto">
              <a:xfrm>
                <a:off x="281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1514" name="Rectangle 14"/>
              <p:cNvSpPr>
                <a:spLocks noChangeArrowheads="1"/>
              </p:cNvSpPr>
              <p:nvPr/>
            </p:nvSpPr>
            <p:spPr bwMode="auto">
              <a:xfrm>
                <a:off x="2888" y="2955"/>
                <a:ext cx="1777" cy="147"/>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1515" name="Line 15"/>
              <p:cNvSpPr>
                <a:spLocks noChangeShapeType="1"/>
              </p:cNvSpPr>
              <p:nvPr/>
            </p:nvSpPr>
            <p:spPr bwMode="auto">
              <a:xfrm>
                <a:off x="2879" y="2955"/>
                <a:ext cx="17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16" name="Line 16"/>
              <p:cNvSpPr>
                <a:spLocks noChangeShapeType="1"/>
              </p:cNvSpPr>
              <p:nvPr/>
            </p:nvSpPr>
            <p:spPr bwMode="auto">
              <a:xfrm>
                <a:off x="2902" y="3102"/>
                <a:ext cx="1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1469" name="Group 17"/>
            <p:cNvGrpSpPr>
              <a:grpSpLocks/>
            </p:cNvGrpSpPr>
            <p:nvPr/>
          </p:nvGrpSpPr>
          <p:grpSpPr bwMode="auto">
            <a:xfrm rot="1323948">
              <a:off x="1418" y="1687"/>
              <a:ext cx="1285" cy="93"/>
              <a:chOff x="2817" y="2955"/>
              <a:chExt cx="1926" cy="147"/>
            </a:xfrm>
          </p:grpSpPr>
          <p:sp>
            <p:nvSpPr>
              <p:cNvPr id="61507" name="Oval 18"/>
              <p:cNvSpPr>
                <a:spLocks noChangeArrowheads="1"/>
              </p:cNvSpPr>
              <p:nvPr/>
            </p:nvSpPr>
            <p:spPr bwMode="auto">
              <a:xfrm>
                <a:off x="458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1508" name="Oval 19"/>
              <p:cNvSpPr>
                <a:spLocks noChangeArrowheads="1"/>
              </p:cNvSpPr>
              <p:nvPr/>
            </p:nvSpPr>
            <p:spPr bwMode="auto">
              <a:xfrm>
                <a:off x="281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1509" name="Rectangle 20"/>
              <p:cNvSpPr>
                <a:spLocks noChangeArrowheads="1"/>
              </p:cNvSpPr>
              <p:nvPr/>
            </p:nvSpPr>
            <p:spPr bwMode="auto">
              <a:xfrm>
                <a:off x="2888" y="2955"/>
                <a:ext cx="1777" cy="147"/>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1510" name="Line 21"/>
              <p:cNvSpPr>
                <a:spLocks noChangeShapeType="1"/>
              </p:cNvSpPr>
              <p:nvPr/>
            </p:nvSpPr>
            <p:spPr bwMode="auto">
              <a:xfrm>
                <a:off x="2879" y="2955"/>
                <a:ext cx="17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11" name="Line 22"/>
              <p:cNvSpPr>
                <a:spLocks noChangeShapeType="1"/>
              </p:cNvSpPr>
              <p:nvPr/>
            </p:nvSpPr>
            <p:spPr bwMode="auto">
              <a:xfrm>
                <a:off x="2902" y="3102"/>
                <a:ext cx="1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1470" name="Group 23"/>
            <p:cNvGrpSpPr>
              <a:grpSpLocks/>
            </p:cNvGrpSpPr>
            <p:nvPr/>
          </p:nvGrpSpPr>
          <p:grpSpPr bwMode="auto">
            <a:xfrm rot="716988">
              <a:off x="1454" y="1949"/>
              <a:ext cx="1161" cy="81"/>
              <a:chOff x="2817" y="2955"/>
              <a:chExt cx="1926" cy="147"/>
            </a:xfrm>
          </p:grpSpPr>
          <p:sp>
            <p:nvSpPr>
              <p:cNvPr id="61502" name="Oval 24"/>
              <p:cNvSpPr>
                <a:spLocks noChangeArrowheads="1"/>
              </p:cNvSpPr>
              <p:nvPr/>
            </p:nvSpPr>
            <p:spPr bwMode="auto">
              <a:xfrm>
                <a:off x="458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1503" name="Oval 25"/>
              <p:cNvSpPr>
                <a:spLocks noChangeArrowheads="1"/>
              </p:cNvSpPr>
              <p:nvPr/>
            </p:nvSpPr>
            <p:spPr bwMode="auto">
              <a:xfrm>
                <a:off x="281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1504" name="Rectangle 26"/>
              <p:cNvSpPr>
                <a:spLocks noChangeArrowheads="1"/>
              </p:cNvSpPr>
              <p:nvPr/>
            </p:nvSpPr>
            <p:spPr bwMode="auto">
              <a:xfrm>
                <a:off x="2888" y="2955"/>
                <a:ext cx="1777" cy="147"/>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1505" name="Line 27"/>
              <p:cNvSpPr>
                <a:spLocks noChangeShapeType="1"/>
              </p:cNvSpPr>
              <p:nvPr/>
            </p:nvSpPr>
            <p:spPr bwMode="auto">
              <a:xfrm>
                <a:off x="2879" y="2955"/>
                <a:ext cx="17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06" name="Line 28"/>
              <p:cNvSpPr>
                <a:spLocks noChangeShapeType="1"/>
              </p:cNvSpPr>
              <p:nvPr/>
            </p:nvSpPr>
            <p:spPr bwMode="auto">
              <a:xfrm>
                <a:off x="2902" y="3102"/>
                <a:ext cx="1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1471" name="Group 29"/>
            <p:cNvGrpSpPr>
              <a:grpSpLocks/>
            </p:cNvGrpSpPr>
            <p:nvPr/>
          </p:nvGrpSpPr>
          <p:grpSpPr bwMode="auto">
            <a:xfrm flipV="1">
              <a:off x="1354" y="2508"/>
              <a:ext cx="1353" cy="959"/>
              <a:chOff x="1446" y="1507"/>
              <a:chExt cx="1353" cy="959"/>
            </a:xfrm>
          </p:grpSpPr>
          <p:grpSp>
            <p:nvGrpSpPr>
              <p:cNvPr id="61478" name="Group 30"/>
              <p:cNvGrpSpPr>
                <a:grpSpLocks/>
              </p:cNvGrpSpPr>
              <p:nvPr/>
            </p:nvGrpSpPr>
            <p:grpSpPr bwMode="auto">
              <a:xfrm rot="2163681">
                <a:off x="1446" y="1507"/>
                <a:ext cx="1331" cy="101"/>
                <a:chOff x="2817" y="2955"/>
                <a:chExt cx="1926" cy="147"/>
              </a:xfrm>
            </p:grpSpPr>
            <p:sp>
              <p:nvSpPr>
                <p:cNvPr id="61497" name="Oval 31"/>
                <p:cNvSpPr>
                  <a:spLocks noChangeArrowheads="1"/>
                </p:cNvSpPr>
                <p:nvPr/>
              </p:nvSpPr>
              <p:spPr bwMode="auto">
                <a:xfrm>
                  <a:off x="458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1498" name="Oval 32"/>
                <p:cNvSpPr>
                  <a:spLocks noChangeArrowheads="1"/>
                </p:cNvSpPr>
                <p:nvPr/>
              </p:nvSpPr>
              <p:spPr bwMode="auto">
                <a:xfrm>
                  <a:off x="281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1499" name="Rectangle 33"/>
                <p:cNvSpPr>
                  <a:spLocks noChangeArrowheads="1"/>
                </p:cNvSpPr>
                <p:nvPr/>
              </p:nvSpPr>
              <p:spPr bwMode="auto">
                <a:xfrm>
                  <a:off x="2888" y="2955"/>
                  <a:ext cx="1777" cy="147"/>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1500" name="Line 34"/>
                <p:cNvSpPr>
                  <a:spLocks noChangeShapeType="1"/>
                </p:cNvSpPr>
                <p:nvPr/>
              </p:nvSpPr>
              <p:spPr bwMode="auto">
                <a:xfrm>
                  <a:off x="2879" y="2955"/>
                  <a:ext cx="17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01" name="Line 35"/>
                <p:cNvSpPr>
                  <a:spLocks noChangeShapeType="1"/>
                </p:cNvSpPr>
                <p:nvPr/>
              </p:nvSpPr>
              <p:spPr bwMode="auto">
                <a:xfrm>
                  <a:off x="2902" y="3102"/>
                  <a:ext cx="1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1479" name="Group 36"/>
              <p:cNvGrpSpPr>
                <a:grpSpLocks/>
              </p:cNvGrpSpPr>
              <p:nvPr/>
            </p:nvGrpSpPr>
            <p:grpSpPr bwMode="auto">
              <a:xfrm rot="377291">
                <a:off x="1553" y="2374"/>
                <a:ext cx="1102" cy="92"/>
                <a:chOff x="2817" y="2955"/>
                <a:chExt cx="1926" cy="147"/>
              </a:xfrm>
            </p:grpSpPr>
            <p:sp>
              <p:nvSpPr>
                <p:cNvPr id="61492" name="Oval 37"/>
                <p:cNvSpPr>
                  <a:spLocks noChangeArrowheads="1"/>
                </p:cNvSpPr>
                <p:nvPr/>
              </p:nvSpPr>
              <p:spPr bwMode="auto">
                <a:xfrm>
                  <a:off x="458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1493" name="Oval 38"/>
                <p:cNvSpPr>
                  <a:spLocks noChangeArrowheads="1"/>
                </p:cNvSpPr>
                <p:nvPr/>
              </p:nvSpPr>
              <p:spPr bwMode="auto">
                <a:xfrm>
                  <a:off x="281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1494" name="Rectangle 39"/>
                <p:cNvSpPr>
                  <a:spLocks noChangeArrowheads="1"/>
                </p:cNvSpPr>
                <p:nvPr/>
              </p:nvSpPr>
              <p:spPr bwMode="auto">
                <a:xfrm>
                  <a:off x="2888" y="2955"/>
                  <a:ext cx="1777" cy="147"/>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1495" name="Line 40"/>
                <p:cNvSpPr>
                  <a:spLocks noChangeShapeType="1"/>
                </p:cNvSpPr>
                <p:nvPr/>
              </p:nvSpPr>
              <p:spPr bwMode="auto">
                <a:xfrm>
                  <a:off x="2879" y="2955"/>
                  <a:ext cx="17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96" name="Line 41"/>
                <p:cNvSpPr>
                  <a:spLocks noChangeShapeType="1"/>
                </p:cNvSpPr>
                <p:nvPr/>
              </p:nvSpPr>
              <p:spPr bwMode="auto">
                <a:xfrm>
                  <a:off x="2902" y="3102"/>
                  <a:ext cx="1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1480" name="Group 42"/>
              <p:cNvGrpSpPr>
                <a:grpSpLocks/>
              </p:cNvGrpSpPr>
              <p:nvPr/>
            </p:nvGrpSpPr>
            <p:grpSpPr bwMode="auto">
              <a:xfrm rot="1323948">
                <a:off x="1514" y="1783"/>
                <a:ext cx="1285" cy="93"/>
                <a:chOff x="2817" y="2955"/>
                <a:chExt cx="1926" cy="147"/>
              </a:xfrm>
            </p:grpSpPr>
            <p:sp>
              <p:nvSpPr>
                <p:cNvPr id="61487" name="Oval 43"/>
                <p:cNvSpPr>
                  <a:spLocks noChangeArrowheads="1"/>
                </p:cNvSpPr>
                <p:nvPr/>
              </p:nvSpPr>
              <p:spPr bwMode="auto">
                <a:xfrm>
                  <a:off x="458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1488" name="Oval 44"/>
                <p:cNvSpPr>
                  <a:spLocks noChangeArrowheads="1"/>
                </p:cNvSpPr>
                <p:nvPr/>
              </p:nvSpPr>
              <p:spPr bwMode="auto">
                <a:xfrm>
                  <a:off x="281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1489" name="Rectangle 45"/>
                <p:cNvSpPr>
                  <a:spLocks noChangeArrowheads="1"/>
                </p:cNvSpPr>
                <p:nvPr/>
              </p:nvSpPr>
              <p:spPr bwMode="auto">
                <a:xfrm>
                  <a:off x="2888" y="2955"/>
                  <a:ext cx="1777" cy="147"/>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1490" name="Line 46"/>
                <p:cNvSpPr>
                  <a:spLocks noChangeShapeType="1"/>
                </p:cNvSpPr>
                <p:nvPr/>
              </p:nvSpPr>
              <p:spPr bwMode="auto">
                <a:xfrm>
                  <a:off x="2879" y="2955"/>
                  <a:ext cx="17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91" name="Line 47"/>
                <p:cNvSpPr>
                  <a:spLocks noChangeShapeType="1"/>
                </p:cNvSpPr>
                <p:nvPr/>
              </p:nvSpPr>
              <p:spPr bwMode="auto">
                <a:xfrm>
                  <a:off x="2902" y="3102"/>
                  <a:ext cx="1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1481" name="Group 48"/>
              <p:cNvGrpSpPr>
                <a:grpSpLocks/>
              </p:cNvGrpSpPr>
              <p:nvPr/>
            </p:nvGrpSpPr>
            <p:grpSpPr bwMode="auto">
              <a:xfrm rot="716988">
                <a:off x="1550" y="2045"/>
                <a:ext cx="1161" cy="81"/>
                <a:chOff x="2817" y="2955"/>
                <a:chExt cx="1926" cy="147"/>
              </a:xfrm>
            </p:grpSpPr>
            <p:sp>
              <p:nvSpPr>
                <p:cNvPr id="61482" name="Oval 49"/>
                <p:cNvSpPr>
                  <a:spLocks noChangeArrowheads="1"/>
                </p:cNvSpPr>
                <p:nvPr/>
              </p:nvSpPr>
              <p:spPr bwMode="auto">
                <a:xfrm>
                  <a:off x="458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1483" name="Oval 50"/>
                <p:cNvSpPr>
                  <a:spLocks noChangeArrowheads="1"/>
                </p:cNvSpPr>
                <p:nvPr/>
              </p:nvSpPr>
              <p:spPr bwMode="auto">
                <a:xfrm>
                  <a:off x="2817" y="2955"/>
                  <a:ext cx="156" cy="147"/>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1484" name="Rectangle 51"/>
                <p:cNvSpPr>
                  <a:spLocks noChangeArrowheads="1"/>
                </p:cNvSpPr>
                <p:nvPr/>
              </p:nvSpPr>
              <p:spPr bwMode="auto">
                <a:xfrm>
                  <a:off x="2888" y="2955"/>
                  <a:ext cx="1777" cy="147"/>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1485" name="Line 52"/>
                <p:cNvSpPr>
                  <a:spLocks noChangeShapeType="1"/>
                </p:cNvSpPr>
                <p:nvPr/>
              </p:nvSpPr>
              <p:spPr bwMode="auto">
                <a:xfrm>
                  <a:off x="2879" y="2955"/>
                  <a:ext cx="17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86" name="Line 53"/>
                <p:cNvSpPr>
                  <a:spLocks noChangeShapeType="1"/>
                </p:cNvSpPr>
                <p:nvPr/>
              </p:nvSpPr>
              <p:spPr bwMode="auto">
                <a:xfrm>
                  <a:off x="2902" y="3102"/>
                  <a:ext cx="1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61472" name="Group 54"/>
            <p:cNvGrpSpPr>
              <a:grpSpLocks/>
            </p:cNvGrpSpPr>
            <p:nvPr/>
          </p:nvGrpSpPr>
          <p:grpSpPr bwMode="auto">
            <a:xfrm>
              <a:off x="1774" y="1064"/>
              <a:ext cx="1029" cy="2745"/>
              <a:chOff x="4423" y="1112"/>
              <a:chExt cx="1029" cy="2745"/>
            </a:xfrm>
          </p:grpSpPr>
          <p:graphicFrame>
            <p:nvGraphicFramePr>
              <p:cNvPr id="61473" name="Object 55"/>
              <p:cNvGraphicFramePr>
                <a:graphicFrameLocks/>
              </p:cNvGraphicFramePr>
              <p:nvPr/>
            </p:nvGraphicFramePr>
            <p:xfrm>
              <a:off x="4632" y="2013"/>
              <a:ext cx="355" cy="878"/>
            </p:xfrm>
            <a:graphic>
              <a:graphicData uri="http://schemas.openxmlformats.org/presentationml/2006/ole">
                <mc:AlternateContent xmlns:mc="http://schemas.openxmlformats.org/markup-compatibility/2006">
                  <mc:Choice xmlns:v="urn:schemas-microsoft-com:vml" Requires="v">
                    <p:oleObj name="Clip" r:id="rId2" imgW="2031574" imgH="3657305" progId="MS_ClipArt_Gallery.5">
                      <p:embed/>
                    </p:oleObj>
                  </mc:Choice>
                  <mc:Fallback>
                    <p:oleObj name="Clip" r:id="rId2" imgW="2031574" imgH="3657305" progId="MS_ClipArt_Gallery.5">
                      <p:embed/>
                      <p:pic>
                        <p:nvPicPr>
                          <p:cNvPr id="0" name="Object 5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2" y="2013"/>
                            <a:ext cx="355" cy="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74" name="Freeform 56"/>
              <p:cNvSpPr>
                <a:spLocks/>
              </p:cNvSpPr>
              <p:nvPr/>
            </p:nvSpPr>
            <p:spPr bwMode="auto">
              <a:xfrm>
                <a:off x="4587" y="1112"/>
                <a:ext cx="865" cy="2745"/>
              </a:xfrm>
              <a:custGeom>
                <a:avLst/>
                <a:gdLst>
                  <a:gd name="T0" fmla="*/ 0 w 1256"/>
                  <a:gd name="T1" fmla="*/ 0 h 2904"/>
                  <a:gd name="T2" fmla="*/ 92 w 1256"/>
                  <a:gd name="T3" fmla="*/ 511 h 2904"/>
                  <a:gd name="T4" fmla="*/ 92 w 1256"/>
                  <a:gd name="T5" fmla="*/ 1374 h 2904"/>
                  <a:gd name="T6" fmla="*/ 0 w 1256"/>
                  <a:gd name="T7" fmla="*/ 1958 h 2904"/>
                  <a:gd name="T8" fmla="*/ 0 w 1256"/>
                  <a:gd name="T9" fmla="*/ 0 h 29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6" h="2904">
                    <a:moveTo>
                      <a:pt x="0" y="0"/>
                    </a:moveTo>
                    <a:lnTo>
                      <a:pt x="1255" y="758"/>
                    </a:lnTo>
                    <a:lnTo>
                      <a:pt x="1255" y="2039"/>
                    </a:lnTo>
                    <a:lnTo>
                      <a:pt x="0" y="2903"/>
                    </a:lnTo>
                    <a:lnTo>
                      <a:pt x="0" y="0"/>
                    </a:lnTo>
                  </a:path>
                </a:pathLst>
              </a:custGeom>
              <a:solidFill>
                <a:srgbClr val="969696"/>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5" name="Freeform 57"/>
              <p:cNvSpPr>
                <a:spLocks/>
              </p:cNvSpPr>
              <p:nvPr/>
            </p:nvSpPr>
            <p:spPr bwMode="auto">
              <a:xfrm>
                <a:off x="4632" y="1264"/>
                <a:ext cx="798" cy="2462"/>
              </a:xfrm>
              <a:custGeom>
                <a:avLst/>
                <a:gdLst>
                  <a:gd name="T0" fmla="*/ 0 w 1158"/>
                  <a:gd name="T1" fmla="*/ 0 h 2604"/>
                  <a:gd name="T2" fmla="*/ 85 w 1158"/>
                  <a:gd name="T3" fmla="*/ 459 h 2604"/>
                  <a:gd name="T4" fmla="*/ 85 w 1158"/>
                  <a:gd name="T5" fmla="*/ 1220 h 2604"/>
                  <a:gd name="T6" fmla="*/ 0 w 1158"/>
                  <a:gd name="T7" fmla="*/ 1759 h 2604"/>
                  <a:gd name="T8" fmla="*/ 0 w 1158"/>
                  <a:gd name="T9" fmla="*/ 0 h 26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8" h="2604">
                    <a:moveTo>
                      <a:pt x="0" y="0"/>
                    </a:moveTo>
                    <a:lnTo>
                      <a:pt x="1157" y="679"/>
                    </a:lnTo>
                    <a:lnTo>
                      <a:pt x="1157" y="1805"/>
                    </a:lnTo>
                    <a:lnTo>
                      <a:pt x="0" y="2603"/>
                    </a:lnTo>
                    <a:lnTo>
                      <a:pt x="0" y="0"/>
                    </a:lnTo>
                  </a:path>
                </a:pathLst>
              </a:custGeom>
              <a:solidFill>
                <a:srgbClr val="5F5F5F"/>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6" name="Freeform 58"/>
              <p:cNvSpPr>
                <a:spLocks/>
              </p:cNvSpPr>
              <p:nvPr/>
            </p:nvSpPr>
            <p:spPr bwMode="auto">
              <a:xfrm>
                <a:off x="4675" y="1367"/>
                <a:ext cx="724" cy="2248"/>
              </a:xfrm>
              <a:custGeom>
                <a:avLst/>
                <a:gdLst>
                  <a:gd name="T0" fmla="*/ 0 w 1052"/>
                  <a:gd name="T1" fmla="*/ 0 h 2379"/>
                  <a:gd name="T2" fmla="*/ 76 w 1052"/>
                  <a:gd name="T3" fmla="*/ 418 h 2379"/>
                  <a:gd name="T4" fmla="*/ 76 w 1052"/>
                  <a:gd name="T5" fmla="*/ 1124 h 2379"/>
                  <a:gd name="T6" fmla="*/ 0 w 1052"/>
                  <a:gd name="T7" fmla="*/ 1600 h 2379"/>
                  <a:gd name="T8" fmla="*/ 0 w 1052"/>
                  <a:gd name="T9" fmla="*/ 0 h 23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2" h="2379">
                    <a:moveTo>
                      <a:pt x="0" y="0"/>
                    </a:moveTo>
                    <a:lnTo>
                      <a:pt x="1051" y="621"/>
                    </a:lnTo>
                    <a:lnTo>
                      <a:pt x="1051" y="1671"/>
                    </a:lnTo>
                    <a:lnTo>
                      <a:pt x="0" y="2378"/>
                    </a:lnTo>
                    <a:lnTo>
                      <a:pt x="0" y="0"/>
                    </a:lnTo>
                  </a:path>
                </a:pathLst>
              </a:custGeom>
              <a:solidFill>
                <a:schemeClr val="bg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7" name="Freeform 59"/>
              <p:cNvSpPr>
                <a:spLocks/>
              </p:cNvSpPr>
              <p:nvPr/>
            </p:nvSpPr>
            <p:spPr bwMode="auto">
              <a:xfrm>
                <a:off x="4423" y="1112"/>
                <a:ext cx="160" cy="2743"/>
              </a:xfrm>
              <a:custGeom>
                <a:avLst/>
                <a:gdLst>
                  <a:gd name="T0" fmla="*/ 17 w 232"/>
                  <a:gd name="T1" fmla="*/ 0 h 2902"/>
                  <a:gd name="T2" fmla="*/ 0 w 232"/>
                  <a:gd name="T3" fmla="*/ 31 h 2902"/>
                  <a:gd name="T4" fmla="*/ 0 w 232"/>
                  <a:gd name="T5" fmla="*/ 111 h 2902"/>
                  <a:gd name="T6" fmla="*/ 5 w 232"/>
                  <a:gd name="T7" fmla="*/ 102 h 2902"/>
                  <a:gd name="T8" fmla="*/ 5 w 232"/>
                  <a:gd name="T9" fmla="*/ 1810 h 2902"/>
                  <a:gd name="T10" fmla="*/ 0 w 232"/>
                  <a:gd name="T11" fmla="*/ 1800 h 2902"/>
                  <a:gd name="T12" fmla="*/ 0 w 232"/>
                  <a:gd name="T13" fmla="*/ 1894 h 2902"/>
                  <a:gd name="T14" fmla="*/ 17 w 232"/>
                  <a:gd name="T15" fmla="*/ 1956 h 2902"/>
                  <a:gd name="T16" fmla="*/ 17 w 232"/>
                  <a:gd name="T17" fmla="*/ 1534 h 2902"/>
                  <a:gd name="T18" fmla="*/ 17 w 232"/>
                  <a:gd name="T19" fmla="*/ 0 h 29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2" h="2902">
                    <a:moveTo>
                      <a:pt x="231" y="0"/>
                    </a:moveTo>
                    <a:lnTo>
                      <a:pt x="0" y="45"/>
                    </a:lnTo>
                    <a:lnTo>
                      <a:pt x="0" y="165"/>
                    </a:lnTo>
                    <a:lnTo>
                      <a:pt x="67" y="151"/>
                    </a:lnTo>
                    <a:lnTo>
                      <a:pt x="66" y="2684"/>
                    </a:lnTo>
                    <a:lnTo>
                      <a:pt x="0" y="2669"/>
                    </a:lnTo>
                    <a:lnTo>
                      <a:pt x="0" y="2811"/>
                    </a:lnTo>
                    <a:lnTo>
                      <a:pt x="231" y="2901"/>
                    </a:lnTo>
                    <a:lnTo>
                      <a:pt x="231" y="2276"/>
                    </a:lnTo>
                    <a:lnTo>
                      <a:pt x="231" y="0"/>
                    </a:lnTo>
                  </a:path>
                </a:pathLst>
              </a:custGeom>
              <a:solidFill>
                <a:srgbClr val="CBCBCB"/>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61444" name="Freeform 60"/>
          <p:cNvSpPr>
            <a:spLocks/>
          </p:cNvSpPr>
          <p:nvPr/>
        </p:nvSpPr>
        <p:spPr bwMode="auto">
          <a:xfrm>
            <a:off x="2124075" y="1808163"/>
            <a:ext cx="882650" cy="3556000"/>
          </a:xfrm>
          <a:custGeom>
            <a:avLst/>
            <a:gdLst>
              <a:gd name="T0" fmla="*/ 2147483647 w 556"/>
              <a:gd name="T1" fmla="*/ 0 h 2240"/>
              <a:gd name="T2" fmla="*/ 0 w 556"/>
              <a:gd name="T3" fmla="*/ 2147483647 h 2240"/>
              <a:gd name="T4" fmla="*/ 2147483647 w 556"/>
              <a:gd name="T5" fmla="*/ 2147483647 h 2240"/>
              <a:gd name="T6" fmla="*/ 2147483647 w 556"/>
              <a:gd name="T7" fmla="*/ 2147483647 h 2240"/>
              <a:gd name="T8" fmla="*/ 2147483647 w 556"/>
              <a:gd name="T9" fmla="*/ 0 h 2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2240">
                <a:moveTo>
                  <a:pt x="4" y="0"/>
                </a:moveTo>
                <a:lnTo>
                  <a:pt x="0" y="2240"/>
                </a:lnTo>
                <a:lnTo>
                  <a:pt x="556" y="1710"/>
                </a:lnTo>
                <a:lnTo>
                  <a:pt x="556" y="383"/>
                </a:lnTo>
                <a:lnTo>
                  <a:pt x="4" y="0"/>
                </a:lnTo>
                <a:close/>
              </a:path>
            </a:pathLst>
          </a:custGeom>
          <a:solidFill>
            <a:srgbClr val="EFEFE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5" name="Freeform 61"/>
          <p:cNvSpPr>
            <a:spLocks/>
          </p:cNvSpPr>
          <p:nvPr/>
        </p:nvSpPr>
        <p:spPr bwMode="auto">
          <a:xfrm>
            <a:off x="2044700" y="1808163"/>
            <a:ext cx="85725" cy="3559175"/>
          </a:xfrm>
          <a:custGeom>
            <a:avLst/>
            <a:gdLst>
              <a:gd name="T0" fmla="*/ 2147483647 w 54"/>
              <a:gd name="T1" fmla="*/ 0 h 2242"/>
              <a:gd name="T2" fmla="*/ 0 w 54"/>
              <a:gd name="T3" fmla="*/ 0 h 2242"/>
              <a:gd name="T4" fmla="*/ 0 w 54"/>
              <a:gd name="T5" fmla="*/ 2147483647 h 2242"/>
              <a:gd name="T6" fmla="*/ 2147483647 w 54"/>
              <a:gd name="T7" fmla="*/ 2147483647 h 22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242">
                <a:moveTo>
                  <a:pt x="54" y="0"/>
                </a:moveTo>
                <a:lnTo>
                  <a:pt x="0" y="0"/>
                </a:lnTo>
                <a:lnTo>
                  <a:pt x="0" y="2242"/>
                </a:lnTo>
                <a:lnTo>
                  <a:pt x="50" y="2242"/>
                </a:lnTo>
              </a:path>
            </a:pathLst>
          </a:custGeom>
          <a:solidFill>
            <a:srgbClr val="EFEFE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6" name="Freeform 62"/>
          <p:cNvSpPr>
            <a:spLocks/>
          </p:cNvSpPr>
          <p:nvPr/>
        </p:nvSpPr>
        <p:spPr bwMode="auto">
          <a:xfrm>
            <a:off x="2444750" y="2052638"/>
            <a:ext cx="168275" cy="2990850"/>
          </a:xfrm>
          <a:custGeom>
            <a:avLst/>
            <a:gdLst>
              <a:gd name="T0" fmla="*/ 2147483647 w 106"/>
              <a:gd name="T1" fmla="*/ 0 h 1884"/>
              <a:gd name="T2" fmla="*/ 2147483647 w 106"/>
              <a:gd name="T3" fmla="*/ 2147483647 h 1884"/>
              <a:gd name="T4" fmla="*/ 2147483647 w 106"/>
              <a:gd name="T5" fmla="*/ 2147483647 h 1884"/>
              <a:gd name="T6" fmla="*/ 0 w 106"/>
              <a:gd name="T7" fmla="*/ 2147483647 h 1884"/>
              <a:gd name="T8" fmla="*/ 2147483647 w 106"/>
              <a:gd name="T9" fmla="*/ 0 h 18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 h="1884">
                <a:moveTo>
                  <a:pt x="6" y="0"/>
                </a:moveTo>
                <a:lnTo>
                  <a:pt x="104" y="60"/>
                </a:lnTo>
                <a:lnTo>
                  <a:pt x="106" y="1788"/>
                </a:lnTo>
                <a:lnTo>
                  <a:pt x="0" y="1884"/>
                </a:lnTo>
                <a:lnTo>
                  <a:pt x="6" y="0"/>
                </a:lnTo>
                <a:close/>
              </a:path>
            </a:pathLst>
          </a:custGeom>
          <a:solidFill>
            <a:schemeClr val="bg1"/>
          </a:solidFill>
          <a:ln>
            <a:noFill/>
          </a:ln>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7" name="Freeform 63"/>
          <p:cNvSpPr>
            <a:spLocks/>
          </p:cNvSpPr>
          <p:nvPr/>
        </p:nvSpPr>
        <p:spPr bwMode="auto">
          <a:xfrm>
            <a:off x="2705100" y="2228850"/>
            <a:ext cx="88900" cy="2566988"/>
          </a:xfrm>
          <a:custGeom>
            <a:avLst/>
            <a:gdLst>
              <a:gd name="T0" fmla="*/ 2147483647 w 56"/>
              <a:gd name="T1" fmla="*/ 0 h 1617"/>
              <a:gd name="T2" fmla="*/ 2147483647 w 56"/>
              <a:gd name="T3" fmla="*/ 2147483647 h 1617"/>
              <a:gd name="T4" fmla="*/ 2147483647 w 56"/>
              <a:gd name="T5" fmla="*/ 2147483647 h 1617"/>
              <a:gd name="T6" fmla="*/ 0 w 56"/>
              <a:gd name="T7" fmla="*/ 2147483647 h 1617"/>
              <a:gd name="T8" fmla="*/ 2147483647 w 56"/>
              <a:gd name="T9" fmla="*/ 0 h 16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1617">
                <a:moveTo>
                  <a:pt x="11" y="0"/>
                </a:moveTo>
                <a:lnTo>
                  <a:pt x="56" y="31"/>
                </a:lnTo>
                <a:lnTo>
                  <a:pt x="56" y="1567"/>
                </a:lnTo>
                <a:lnTo>
                  <a:pt x="0" y="1617"/>
                </a:lnTo>
                <a:lnTo>
                  <a:pt x="11" y="0"/>
                </a:lnTo>
                <a:close/>
              </a:path>
            </a:pathLst>
          </a:custGeom>
          <a:solidFill>
            <a:schemeClr val="bg1"/>
          </a:solidFill>
          <a:ln>
            <a:noFill/>
          </a:ln>
          <a:effectLst/>
          <a:extLst>
            <a:ext uri="{91240B29-F687-4F45-9708-019B960494DF}">
              <a14:hiddenLine xmlns:a14="http://schemas.microsoft.com/office/drawing/2010/main"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1448" name="Picture 64" descr="su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7863" y="1257300"/>
            <a:ext cx="1201737" cy="12017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61449" name="Group 65"/>
          <p:cNvGrpSpPr>
            <a:grpSpLocks/>
          </p:cNvGrpSpPr>
          <p:nvPr/>
        </p:nvGrpSpPr>
        <p:grpSpPr bwMode="auto">
          <a:xfrm>
            <a:off x="3760788" y="3486150"/>
            <a:ext cx="398462" cy="346075"/>
            <a:chOff x="1658" y="1465"/>
            <a:chExt cx="188" cy="204"/>
          </a:xfrm>
        </p:grpSpPr>
        <p:grpSp>
          <p:nvGrpSpPr>
            <p:cNvPr id="61462" name="Group 66"/>
            <p:cNvGrpSpPr>
              <a:grpSpLocks/>
            </p:cNvGrpSpPr>
            <p:nvPr/>
          </p:nvGrpSpPr>
          <p:grpSpPr bwMode="auto">
            <a:xfrm>
              <a:off x="1658" y="1465"/>
              <a:ext cx="188" cy="204"/>
              <a:chOff x="1470" y="3223"/>
              <a:chExt cx="540" cy="497"/>
            </a:xfrm>
          </p:grpSpPr>
          <p:sp>
            <p:nvSpPr>
              <p:cNvPr id="61464" name="Oval 67"/>
              <p:cNvSpPr>
                <a:spLocks noChangeArrowheads="1"/>
              </p:cNvSpPr>
              <p:nvPr/>
            </p:nvSpPr>
            <p:spPr bwMode="auto">
              <a:xfrm>
                <a:off x="1470" y="3223"/>
                <a:ext cx="540" cy="497"/>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1465" name="Line 68"/>
              <p:cNvSpPr>
                <a:spLocks noChangeShapeType="1"/>
              </p:cNvSpPr>
              <p:nvPr/>
            </p:nvSpPr>
            <p:spPr bwMode="auto">
              <a:xfrm>
                <a:off x="1562" y="3306"/>
                <a:ext cx="358" cy="349"/>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1463" name="Line 69"/>
            <p:cNvSpPr>
              <a:spLocks noChangeShapeType="1"/>
            </p:cNvSpPr>
            <p:nvPr/>
          </p:nvSpPr>
          <p:spPr bwMode="auto">
            <a:xfrm flipV="1">
              <a:off x="1690" y="1499"/>
              <a:ext cx="125" cy="14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1450" name="Group 70"/>
          <p:cNvGrpSpPr>
            <a:grpSpLocks/>
          </p:cNvGrpSpPr>
          <p:nvPr/>
        </p:nvGrpSpPr>
        <p:grpSpPr bwMode="auto">
          <a:xfrm>
            <a:off x="3608388" y="4043363"/>
            <a:ext cx="398462" cy="346075"/>
            <a:chOff x="1658" y="1465"/>
            <a:chExt cx="188" cy="204"/>
          </a:xfrm>
        </p:grpSpPr>
        <p:grpSp>
          <p:nvGrpSpPr>
            <p:cNvPr id="61458" name="Group 71"/>
            <p:cNvGrpSpPr>
              <a:grpSpLocks/>
            </p:cNvGrpSpPr>
            <p:nvPr/>
          </p:nvGrpSpPr>
          <p:grpSpPr bwMode="auto">
            <a:xfrm>
              <a:off x="1658" y="1465"/>
              <a:ext cx="188" cy="204"/>
              <a:chOff x="1470" y="3223"/>
              <a:chExt cx="540" cy="497"/>
            </a:xfrm>
          </p:grpSpPr>
          <p:sp>
            <p:nvSpPr>
              <p:cNvPr id="61460" name="Oval 72"/>
              <p:cNvSpPr>
                <a:spLocks noChangeArrowheads="1"/>
              </p:cNvSpPr>
              <p:nvPr/>
            </p:nvSpPr>
            <p:spPr bwMode="auto">
              <a:xfrm>
                <a:off x="1470" y="3223"/>
                <a:ext cx="540" cy="497"/>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1461" name="Line 73"/>
              <p:cNvSpPr>
                <a:spLocks noChangeShapeType="1"/>
              </p:cNvSpPr>
              <p:nvPr/>
            </p:nvSpPr>
            <p:spPr bwMode="auto">
              <a:xfrm>
                <a:off x="1562" y="3306"/>
                <a:ext cx="358" cy="349"/>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1459" name="Line 74"/>
            <p:cNvSpPr>
              <a:spLocks noChangeShapeType="1"/>
            </p:cNvSpPr>
            <p:nvPr/>
          </p:nvSpPr>
          <p:spPr bwMode="auto">
            <a:xfrm flipV="1">
              <a:off x="1690" y="1499"/>
              <a:ext cx="125" cy="14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1451" name="Freeform 75"/>
          <p:cNvSpPr>
            <a:spLocks/>
          </p:cNvSpPr>
          <p:nvPr/>
        </p:nvSpPr>
        <p:spPr bwMode="auto">
          <a:xfrm>
            <a:off x="1792288" y="1800225"/>
            <a:ext cx="252412" cy="3568700"/>
          </a:xfrm>
          <a:custGeom>
            <a:avLst/>
            <a:gdLst>
              <a:gd name="T0" fmla="*/ 2147483647 w 456"/>
              <a:gd name="T1" fmla="*/ 0 h 1861"/>
              <a:gd name="T2" fmla="*/ 2147483647 w 456"/>
              <a:gd name="T3" fmla="*/ 0 h 1861"/>
              <a:gd name="T4" fmla="*/ 2147483647 w 456"/>
              <a:gd name="T5" fmla="*/ 2147483647 h 1861"/>
              <a:gd name="T6" fmla="*/ 0 w 456"/>
              <a:gd name="T7" fmla="*/ 2147483647 h 1861"/>
              <a:gd name="T8" fmla="*/ 2147483647 w 456"/>
              <a:gd name="T9" fmla="*/ 0 h 18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 h="1861">
                <a:moveTo>
                  <a:pt x="4" y="0"/>
                </a:moveTo>
                <a:lnTo>
                  <a:pt x="452" y="0"/>
                </a:lnTo>
                <a:lnTo>
                  <a:pt x="456" y="1861"/>
                </a:lnTo>
                <a:lnTo>
                  <a:pt x="0" y="1861"/>
                </a:lnTo>
                <a:lnTo>
                  <a:pt x="4" y="0"/>
                </a:lnTo>
                <a:close/>
              </a:path>
            </a:pathLst>
          </a:custGeom>
          <a:solidFill>
            <a:srgbClr val="33CCFF"/>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52" name="Line 76"/>
          <p:cNvSpPr>
            <a:spLocks noChangeShapeType="1"/>
          </p:cNvSpPr>
          <p:nvPr/>
        </p:nvSpPr>
        <p:spPr bwMode="auto">
          <a:xfrm>
            <a:off x="2293938" y="2970213"/>
            <a:ext cx="1649412" cy="6413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53" name="Line 77"/>
          <p:cNvSpPr>
            <a:spLocks noChangeShapeType="1"/>
          </p:cNvSpPr>
          <p:nvPr/>
        </p:nvSpPr>
        <p:spPr bwMode="auto">
          <a:xfrm>
            <a:off x="2784475" y="2882900"/>
            <a:ext cx="1592263" cy="6286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54" name="AutoShape 78"/>
          <p:cNvSpPr>
            <a:spLocks noChangeArrowheads="1"/>
          </p:cNvSpPr>
          <p:nvPr/>
        </p:nvSpPr>
        <p:spPr bwMode="auto">
          <a:xfrm rot="-1380602">
            <a:off x="2176463" y="2343150"/>
            <a:ext cx="2160587" cy="276225"/>
          </a:xfrm>
          <a:prstGeom prst="leftArrow">
            <a:avLst>
              <a:gd name="adj1" fmla="val 50000"/>
              <a:gd name="adj2" fmla="val 195546"/>
            </a:avLst>
          </a:prstGeom>
          <a:solidFill>
            <a:srgbClr val="DDDDD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buClrTx/>
              <a:buSzTx/>
              <a:buFont typeface="Tahoma" pitchFamily="34" charset="0"/>
              <a:buChar char="–"/>
            </a:pPr>
            <a:endParaRPr lang="en-US" altLang="en-US" sz="1400"/>
          </a:p>
        </p:txBody>
      </p:sp>
      <p:sp>
        <p:nvSpPr>
          <p:cNvPr id="61455" name="Line 79"/>
          <p:cNvSpPr>
            <a:spLocks noChangeShapeType="1"/>
          </p:cNvSpPr>
          <p:nvPr/>
        </p:nvSpPr>
        <p:spPr bwMode="auto">
          <a:xfrm>
            <a:off x="1800225" y="3440113"/>
            <a:ext cx="2147888" cy="79851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56" name="Text Box 80"/>
          <p:cNvSpPr txBox="1">
            <a:spLocks noChangeArrowheads="1"/>
          </p:cNvSpPr>
          <p:nvPr/>
        </p:nvSpPr>
        <p:spPr bwMode="auto">
          <a:xfrm>
            <a:off x="4089400" y="3095625"/>
            <a:ext cx="587375" cy="36671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r>
              <a:rPr lang="en-US" altLang="en-US" sz="1800" b="0" i="0">
                <a:latin typeface="Arial Rounded MT Bold" pitchFamily="34" charset="0"/>
              </a:rPr>
              <a:t>.4%</a:t>
            </a:r>
          </a:p>
        </p:txBody>
      </p:sp>
      <p:sp>
        <p:nvSpPr>
          <p:cNvPr id="61457" name="Text Box 81"/>
          <p:cNvSpPr txBox="1">
            <a:spLocks noChangeArrowheads="1"/>
          </p:cNvSpPr>
          <p:nvPr/>
        </p:nvSpPr>
        <p:spPr bwMode="auto">
          <a:xfrm>
            <a:off x="4656138" y="2589213"/>
            <a:ext cx="4487862" cy="39370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7663" indent="-347663" eaLnBrk="0" hangingPunct="0">
              <a:buClr>
                <a:schemeClr val="hlink"/>
              </a:buClr>
              <a:buSzPct val="70000"/>
              <a:buFont typeface="Wingdings" pitchFamily="2" charset="2"/>
              <a:buChar char="n"/>
              <a:tabLst>
                <a:tab pos="347663" algn="l"/>
              </a:tabLst>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tabLst>
                <a:tab pos="347663" algn="l"/>
              </a:tabLst>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tabLst>
                <a:tab pos="347663" algn="l"/>
              </a:tabLst>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tabLst>
                <a:tab pos="347663" algn="l"/>
              </a:tabLst>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tabLst>
                <a:tab pos="347663" algn="l"/>
              </a:tabLst>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347663" algn="l"/>
              </a:tabLst>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347663" algn="l"/>
              </a:tabLst>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347663" algn="l"/>
              </a:tabLst>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347663" algn="l"/>
              </a:tabLst>
              <a:defRPr sz="2000">
                <a:solidFill>
                  <a:schemeClr val="tx1"/>
                </a:solidFill>
                <a:latin typeface="Garamond" pitchFamily="18" charset="0"/>
              </a:defRPr>
            </a:lvl9pPr>
          </a:lstStyle>
          <a:p>
            <a:pPr eaLnBrk="1" hangingPunct="1">
              <a:spcBef>
                <a:spcPct val="0"/>
              </a:spcBef>
              <a:buClrTx/>
              <a:buSzTx/>
              <a:buFontTx/>
              <a:buChar char="•"/>
            </a:pPr>
            <a:r>
              <a:rPr lang="en-US" altLang="en-US" sz="1800" b="0" i="0">
                <a:latin typeface="Arial Rounded MT Bold" pitchFamily="34" charset="0"/>
              </a:rPr>
              <a:t>Optical Bonding completely couples the light behind the window, yield virtually zero reflection.</a:t>
            </a:r>
          </a:p>
          <a:p>
            <a:pPr eaLnBrk="1" hangingPunct="1">
              <a:spcBef>
                <a:spcPct val="0"/>
              </a:spcBef>
              <a:buClrTx/>
              <a:buSzTx/>
              <a:buFontTx/>
              <a:buChar char="•"/>
            </a:pPr>
            <a:r>
              <a:rPr lang="en-US" altLang="en-US" sz="1800" b="0" i="0">
                <a:latin typeface="Arial Rounded MT Bold" pitchFamily="34" charset="0"/>
              </a:rPr>
              <a:t>Optical Bonding seals the front glass completely to the front of the display.</a:t>
            </a:r>
          </a:p>
          <a:p>
            <a:pPr eaLnBrk="1" hangingPunct="1">
              <a:spcBef>
                <a:spcPct val="0"/>
              </a:spcBef>
              <a:buClrTx/>
              <a:buSzTx/>
              <a:buFontTx/>
              <a:buChar char="•"/>
            </a:pPr>
            <a:r>
              <a:rPr lang="en-US" altLang="en-US" sz="1800" b="0" i="0">
                <a:latin typeface="Arial Rounded MT Bold" pitchFamily="34" charset="0"/>
              </a:rPr>
              <a:t>No contamination, moisture is possible</a:t>
            </a:r>
          </a:p>
          <a:p>
            <a:pPr eaLnBrk="1" hangingPunct="1">
              <a:spcBef>
                <a:spcPct val="0"/>
              </a:spcBef>
              <a:buClrTx/>
              <a:buSzTx/>
              <a:buFontTx/>
              <a:buChar char="•"/>
            </a:pPr>
            <a:r>
              <a:rPr lang="en-US" altLang="en-US" sz="1800" b="0" i="0">
                <a:latin typeface="Arial Rounded MT Bold" pitchFamily="34" charset="0"/>
              </a:rPr>
              <a:t>Reinforced glass resists breakage and if broken, the shards are “glued” in.</a:t>
            </a:r>
          </a:p>
          <a:p>
            <a:pPr eaLnBrk="1" hangingPunct="1">
              <a:spcBef>
                <a:spcPct val="0"/>
              </a:spcBef>
              <a:buClrTx/>
              <a:buSzTx/>
              <a:buFontTx/>
              <a:buChar char="•"/>
            </a:pPr>
            <a:r>
              <a:rPr lang="en-US" altLang="en-US" sz="1800" b="0" i="0">
                <a:latin typeface="Arial Rounded MT Bold" pitchFamily="34" charset="0"/>
              </a:rPr>
              <a:t>Bonding cost less on displays &gt;15”</a:t>
            </a:r>
          </a:p>
          <a:p>
            <a:pPr eaLnBrk="1" hangingPunct="1">
              <a:spcBef>
                <a:spcPct val="0"/>
              </a:spcBef>
              <a:buClrTx/>
              <a:buSzTx/>
              <a:buFontTx/>
              <a:buChar char="•"/>
            </a:pPr>
            <a:endParaRPr lang="en-US" altLang="en-US" sz="1800" b="0" i="0">
              <a:latin typeface="Arial Rounded MT Bold" pitchFamily="34" charset="0"/>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a:xfrm>
            <a:off x="531813" y="111125"/>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Optical Bonding Benefits</a:t>
            </a:r>
          </a:p>
        </p:txBody>
      </p:sp>
      <p:sp>
        <p:nvSpPr>
          <p:cNvPr id="62467" name="Text Box 3"/>
          <p:cNvSpPr txBox="1">
            <a:spLocks noChangeArrowheads="1"/>
          </p:cNvSpPr>
          <p:nvPr/>
        </p:nvSpPr>
        <p:spPr bwMode="auto">
          <a:xfrm>
            <a:off x="1246188" y="1473200"/>
            <a:ext cx="6577012" cy="43561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buClr>
                <a:schemeClr val="hlink"/>
              </a:buClr>
              <a:buSzPct val="70000"/>
              <a:buFont typeface="Wingdings" pitchFamily="2" charset="2"/>
              <a:buChar char="n"/>
              <a:defRPr sz="3200">
                <a:solidFill>
                  <a:schemeClr val="tx1"/>
                </a:solidFill>
                <a:latin typeface="Garamond" pitchFamily="18" charset="0"/>
              </a:defRPr>
            </a:lvl1pPr>
            <a:lvl2pPr marL="850900" indent="-27940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spcBef>
                <a:spcPct val="0"/>
              </a:spcBef>
              <a:buClrTx/>
              <a:buSzTx/>
              <a:buFontTx/>
              <a:buChar char="•"/>
            </a:pPr>
            <a:r>
              <a:rPr lang="en-US" altLang="en-US" sz="2400" b="0" i="0">
                <a:latin typeface="Arial Rounded MT Bold" pitchFamily="34" charset="0"/>
              </a:rPr>
              <a:t>Low reflective loss means higher contrast in high bright environments</a:t>
            </a:r>
          </a:p>
          <a:p>
            <a:pPr lvl="1" eaLnBrk="1" hangingPunct="1">
              <a:spcBef>
                <a:spcPct val="0"/>
              </a:spcBef>
              <a:buClrTx/>
              <a:buSzTx/>
              <a:buFontTx/>
              <a:buChar char="•"/>
            </a:pPr>
            <a:r>
              <a:rPr lang="en-US" altLang="en-US" sz="2000" b="0" i="0">
                <a:latin typeface="Arial Rounded MT Bold" pitchFamily="34" charset="0"/>
              </a:rPr>
              <a:t>Display are daylight readable at 500 nits, sunlight readable at 800 nits</a:t>
            </a:r>
          </a:p>
          <a:p>
            <a:pPr lvl="1" eaLnBrk="1" hangingPunct="1">
              <a:spcBef>
                <a:spcPct val="0"/>
              </a:spcBef>
              <a:buClrTx/>
              <a:buSzTx/>
              <a:buFontTx/>
              <a:buChar char="•"/>
            </a:pPr>
            <a:r>
              <a:rPr lang="en-US" altLang="en-US" sz="2000" b="0" i="0">
                <a:latin typeface="Arial Rounded MT Bold" pitchFamily="34" charset="0"/>
              </a:rPr>
              <a:t>Backlight power can be lowered to reduce overall power draw and less heat production</a:t>
            </a:r>
          </a:p>
          <a:p>
            <a:pPr eaLnBrk="1" hangingPunct="1">
              <a:spcBef>
                <a:spcPct val="0"/>
              </a:spcBef>
              <a:buClrTx/>
              <a:buSzTx/>
              <a:buFontTx/>
              <a:buChar char="•"/>
            </a:pPr>
            <a:r>
              <a:rPr lang="en-US" altLang="en-US" sz="2400" b="0" i="0">
                <a:latin typeface="Arial Rounded MT Bold" pitchFamily="34" charset="0"/>
              </a:rPr>
              <a:t>No air gap eliminates “greenhouse” effect heat rise.  </a:t>
            </a:r>
          </a:p>
          <a:p>
            <a:pPr lvl="1" eaLnBrk="1" hangingPunct="1">
              <a:spcBef>
                <a:spcPct val="0"/>
              </a:spcBef>
              <a:buClrTx/>
              <a:buSzTx/>
              <a:buFontTx/>
              <a:buChar char="•"/>
            </a:pPr>
            <a:r>
              <a:rPr lang="en-US" altLang="en-US" sz="2000" b="0" i="0">
                <a:latin typeface="Arial Rounded MT Bold" pitchFamily="34" charset="0"/>
              </a:rPr>
              <a:t>Solid bond will conduct heat out of the display</a:t>
            </a:r>
          </a:p>
          <a:p>
            <a:pPr lvl="1" eaLnBrk="1" hangingPunct="1">
              <a:spcBef>
                <a:spcPct val="0"/>
              </a:spcBef>
              <a:buClrTx/>
              <a:buSzTx/>
              <a:buFontTx/>
              <a:buChar char="•"/>
            </a:pPr>
            <a:r>
              <a:rPr lang="en-US" altLang="en-US" sz="2000" b="0" i="0">
                <a:latin typeface="Arial Rounded MT Bold" pitchFamily="34" charset="0"/>
              </a:rPr>
              <a:t>Cooler displays will not “clear”or go isotropic as quickly.</a:t>
            </a:r>
          </a:p>
          <a:p>
            <a:pPr eaLnBrk="1" hangingPunct="1">
              <a:spcBef>
                <a:spcPct val="0"/>
              </a:spcBef>
              <a:buClrTx/>
              <a:buSzTx/>
              <a:buFontTx/>
              <a:buChar char="•"/>
            </a:pPr>
            <a:endParaRPr lang="en-US" altLang="en-US" sz="2400" b="0" i="0">
              <a:latin typeface="Arial Rounded MT Bold"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1044575" y="1516063"/>
            <a:ext cx="7242175" cy="4572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spcBef>
                <a:spcPct val="45000"/>
              </a:spcBef>
              <a:buClrTx/>
              <a:buSzTx/>
              <a:buFontTx/>
              <a:buChar char="•"/>
            </a:pPr>
            <a:endParaRPr lang="en-US" altLang="en-US" sz="2400" b="0" i="0">
              <a:latin typeface="Arial Rounded MT Bold" pitchFamily="34" charset="0"/>
            </a:endParaRPr>
          </a:p>
        </p:txBody>
      </p:sp>
      <p:sp>
        <p:nvSpPr>
          <p:cNvPr id="63491" name="Rectangle 3"/>
          <p:cNvSpPr>
            <a:spLocks noChangeArrowheads="1"/>
          </p:cNvSpPr>
          <p:nvPr/>
        </p:nvSpPr>
        <p:spPr bwMode="auto">
          <a:xfrm>
            <a:off x="661988" y="23813"/>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4400" i="0">
                <a:solidFill>
                  <a:schemeClr val="tx2"/>
                </a:solidFill>
              </a:rPr>
              <a:t>Optical Bonding Benefits</a:t>
            </a:r>
          </a:p>
        </p:txBody>
      </p:sp>
      <p:sp>
        <p:nvSpPr>
          <p:cNvPr id="63492" name="Text Box 4"/>
          <p:cNvSpPr txBox="1">
            <a:spLocks noChangeArrowheads="1"/>
          </p:cNvSpPr>
          <p:nvPr/>
        </p:nvSpPr>
        <p:spPr bwMode="auto">
          <a:xfrm>
            <a:off x="1417638" y="1644650"/>
            <a:ext cx="184150" cy="36671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ClrTx/>
              <a:buSzTx/>
              <a:buFontTx/>
              <a:buNone/>
            </a:pPr>
            <a:endParaRPr lang="en-US" altLang="en-US" sz="1800" b="0" i="0">
              <a:latin typeface="Arial Rounded MT Bold" pitchFamily="34" charset="0"/>
            </a:endParaRPr>
          </a:p>
        </p:txBody>
      </p:sp>
      <p:sp>
        <p:nvSpPr>
          <p:cNvPr id="63493" name="Rectangle 5"/>
          <p:cNvSpPr>
            <a:spLocks noChangeArrowheads="1"/>
          </p:cNvSpPr>
          <p:nvPr/>
        </p:nvSpPr>
        <p:spPr bwMode="auto">
          <a:xfrm>
            <a:off x="519113" y="1462088"/>
            <a:ext cx="8151812" cy="46640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5138" indent="-465138" eaLnBrk="0" hangingPunct="0">
              <a:buClr>
                <a:schemeClr val="hlink"/>
              </a:buClr>
              <a:buSzPct val="70000"/>
              <a:buFont typeface="Wingdings" pitchFamily="2" charset="2"/>
              <a:buChar char="n"/>
              <a:tabLst>
                <a:tab pos="58738" algn="l"/>
              </a:tabLst>
              <a:defRPr sz="3200">
                <a:solidFill>
                  <a:schemeClr val="tx1"/>
                </a:solidFill>
                <a:latin typeface="Garamond" pitchFamily="18" charset="0"/>
              </a:defRPr>
            </a:lvl1pPr>
            <a:lvl2pPr marL="973138" indent="-349250" eaLnBrk="0" hangingPunct="0">
              <a:buClr>
                <a:schemeClr val="accent2"/>
              </a:buClr>
              <a:buSzPct val="70000"/>
              <a:buFont typeface="Wingdings" pitchFamily="2" charset="2"/>
              <a:buChar char="n"/>
              <a:tabLst>
                <a:tab pos="58738" algn="l"/>
              </a:tabLst>
              <a:defRPr sz="2800">
                <a:solidFill>
                  <a:schemeClr val="tx1"/>
                </a:solidFill>
                <a:latin typeface="Garamond" pitchFamily="18" charset="0"/>
              </a:defRPr>
            </a:lvl2pPr>
            <a:lvl3pPr marL="1143000" indent="-228600" eaLnBrk="0" hangingPunct="0">
              <a:buClr>
                <a:schemeClr val="tx2"/>
              </a:buClr>
              <a:buSzPct val="70000"/>
              <a:buFont typeface="Wingdings" pitchFamily="2" charset="2"/>
              <a:buChar char="n"/>
              <a:tabLst>
                <a:tab pos="58738" algn="l"/>
              </a:tabLst>
              <a:defRPr sz="2400">
                <a:solidFill>
                  <a:schemeClr val="tx1"/>
                </a:solidFill>
                <a:latin typeface="Garamond" pitchFamily="18" charset="0"/>
              </a:defRPr>
            </a:lvl3pPr>
            <a:lvl4pPr marL="1600200" indent="-228600" eaLnBrk="0" hangingPunct="0">
              <a:buClr>
                <a:schemeClr val="accent2"/>
              </a:buClr>
              <a:buSzPct val="70000"/>
              <a:buFont typeface="Wingdings" pitchFamily="2" charset="2"/>
              <a:buChar char="n"/>
              <a:tabLst>
                <a:tab pos="58738" algn="l"/>
              </a:tabLst>
              <a:defRPr sz="2000">
                <a:solidFill>
                  <a:schemeClr val="tx1"/>
                </a:solidFill>
                <a:latin typeface="Garamond" pitchFamily="18" charset="0"/>
              </a:defRPr>
            </a:lvl4pPr>
            <a:lvl5pPr marL="2057400" indent="-228600" eaLnBrk="0" hangingPunct="0">
              <a:buClr>
                <a:schemeClr val="hlink"/>
              </a:buClr>
              <a:buSzPct val="70000"/>
              <a:buFont typeface="Wingdings" pitchFamily="2" charset="2"/>
              <a:buChar char="n"/>
              <a:tabLst>
                <a:tab pos="58738" algn="l"/>
              </a:tabLst>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58738" algn="l"/>
              </a:tabLst>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58738" algn="l"/>
              </a:tabLst>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58738" algn="l"/>
              </a:tabLst>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58738" algn="l"/>
              </a:tabLst>
              <a:defRPr sz="2000">
                <a:solidFill>
                  <a:schemeClr val="tx1"/>
                </a:solidFill>
                <a:latin typeface="Garamond" pitchFamily="18" charset="0"/>
              </a:defRPr>
            </a:lvl9pPr>
          </a:lstStyle>
          <a:p>
            <a:pPr eaLnBrk="1" hangingPunct="1">
              <a:spcBef>
                <a:spcPct val="0"/>
              </a:spcBef>
              <a:buClrTx/>
              <a:buSzTx/>
              <a:buFontTx/>
              <a:buChar char="•"/>
            </a:pPr>
            <a:r>
              <a:rPr lang="en-US" altLang="en-US" sz="2000" b="0" i="0">
                <a:latin typeface="Arial Rounded MT Bold" pitchFamily="34" charset="0"/>
              </a:rPr>
              <a:t>No air gap prevents moisture from forming under the window.</a:t>
            </a:r>
          </a:p>
          <a:p>
            <a:pPr lvl="1" eaLnBrk="1" hangingPunct="1">
              <a:spcBef>
                <a:spcPct val="0"/>
              </a:spcBef>
              <a:buClrTx/>
              <a:buSzTx/>
              <a:buFont typeface="Wingdings" pitchFamily="2" charset="2"/>
              <a:buChar char="§"/>
            </a:pPr>
            <a:r>
              <a:rPr lang="en-US" altLang="en-US" sz="2000" b="0" i="0">
                <a:latin typeface="Arial Rounded MT Bold" pitchFamily="34" charset="0"/>
              </a:rPr>
              <a:t>Fog formation is impossible</a:t>
            </a:r>
          </a:p>
          <a:p>
            <a:pPr eaLnBrk="1" hangingPunct="1">
              <a:spcBef>
                <a:spcPct val="0"/>
              </a:spcBef>
              <a:buClrTx/>
              <a:buSzTx/>
              <a:buFontTx/>
              <a:buChar char="•"/>
            </a:pPr>
            <a:r>
              <a:rPr lang="en-US" altLang="en-US" sz="2000" b="0" i="0">
                <a:latin typeface="Arial Rounded MT Bold" pitchFamily="34" charset="0"/>
              </a:rPr>
              <a:t>No air gap prevents particles and contamination from collecting under the window</a:t>
            </a:r>
          </a:p>
          <a:p>
            <a:pPr eaLnBrk="1" hangingPunct="1">
              <a:spcBef>
                <a:spcPct val="0"/>
              </a:spcBef>
              <a:buClrTx/>
              <a:buSzTx/>
              <a:buFontTx/>
              <a:buChar char="•"/>
            </a:pPr>
            <a:r>
              <a:rPr lang="en-US" altLang="en-US" sz="2000" b="0" i="0">
                <a:latin typeface="Arial Rounded MT Bold" pitchFamily="34" charset="0"/>
              </a:rPr>
              <a:t>Ruggedizes the display</a:t>
            </a:r>
          </a:p>
          <a:p>
            <a:pPr lvl="1" eaLnBrk="1" hangingPunct="1">
              <a:spcBef>
                <a:spcPct val="0"/>
              </a:spcBef>
              <a:buClrTx/>
              <a:buSzTx/>
              <a:buFont typeface="Wingdings" pitchFamily="2" charset="2"/>
              <a:buChar char="§"/>
            </a:pPr>
            <a:r>
              <a:rPr lang="en-US" altLang="en-US" sz="2000" b="0" i="0">
                <a:latin typeface="Arial Rounded MT Bold" pitchFamily="34" charset="0"/>
              </a:rPr>
              <a:t>Bonding material reinforces the glass and dampens the shock to minimize breakage of both the display and the front glass</a:t>
            </a:r>
          </a:p>
          <a:p>
            <a:pPr eaLnBrk="1" hangingPunct="1">
              <a:spcBef>
                <a:spcPct val="0"/>
              </a:spcBef>
              <a:buClrTx/>
              <a:buSzTx/>
              <a:buFontTx/>
              <a:buChar char="•"/>
            </a:pPr>
            <a:r>
              <a:rPr lang="en-US" altLang="en-US" sz="2000" b="0" i="0">
                <a:latin typeface="Arial Rounded MT Bold" pitchFamily="34" charset="0"/>
              </a:rPr>
              <a:t>Safety</a:t>
            </a:r>
          </a:p>
          <a:p>
            <a:pPr lvl="1" eaLnBrk="1" hangingPunct="1">
              <a:spcBef>
                <a:spcPct val="0"/>
              </a:spcBef>
              <a:buClrTx/>
              <a:buSzTx/>
              <a:buFont typeface="Wingdings" pitchFamily="2" charset="2"/>
              <a:buChar char="§"/>
            </a:pPr>
            <a:r>
              <a:rPr lang="en-US" altLang="en-US" sz="2000" b="0" i="0">
                <a:latin typeface="Arial Rounded MT Bold" pitchFamily="34" charset="0"/>
              </a:rPr>
              <a:t>Bond will hold glass in place should if break from abuse.</a:t>
            </a:r>
          </a:p>
          <a:p>
            <a:pPr eaLnBrk="1" hangingPunct="1">
              <a:spcBef>
                <a:spcPct val="0"/>
              </a:spcBef>
              <a:buClrTx/>
              <a:buSzTx/>
              <a:buFontTx/>
              <a:buChar char="•"/>
            </a:pPr>
            <a:r>
              <a:rPr lang="en-US" altLang="en-US" sz="2000" b="0" i="0">
                <a:latin typeface="Arial Rounded MT Bold" pitchFamily="34" charset="0"/>
              </a:rPr>
              <a:t>Removable Process</a:t>
            </a:r>
          </a:p>
          <a:p>
            <a:pPr lvl="1" eaLnBrk="1" hangingPunct="1">
              <a:spcBef>
                <a:spcPct val="0"/>
              </a:spcBef>
              <a:buClrTx/>
              <a:buSzTx/>
              <a:buFont typeface="Wingdings" pitchFamily="2" charset="2"/>
              <a:buChar char="§"/>
            </a:pPr>
            <a:r>
              <a:rPr lang="en-US" altLang="en-US" sz="2000" b="0" i="0">
                <a:latin typeface="Arial Rounded MT Bold" pitchFamily="34" charset="0"/>
              </a:rPr>
              <a:t>Bonding can be reversed to reclaim either the display or overlay window/touch screen</a:t>
            </a:r>
          </a:p>
          <a:p>
            <a:pPr eaLnBrk="1" hangingPunct="1">
              <a:spcBef>
                <a:spcPct val="0"/>
              </a:spcBef>
              <a:buClrTx/>
              <a:buSzTx/>
              <a:buFontTx/>
              <a:buChar char="•"/>
            </a:pPr>
            <a:endParaRPr lang="en-US" altLang="en-US" sz="2000" b="0" i="0">
              <a:latin typeface="Arial Rounded MT Bold"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a:xfrm>
            <a:off x="609600" y="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Optical Bonding Benefits</a:t>
            </a:r>
          </a:p>
        </p:txBody>
      </p:sp>
      <p:sp>
        <p:nvSpPr>
          <p:cNvPr id="64515" name="Rectangle 3"/>
          <p:cNvSpPr>
            <a:spLocks noGrp="1" noChangeArrowheads="1"/>
          </p:cNvSpPr>
          <p:nvPr>
            <p:ph type="body" idx="1"/>
          </p:nvPr>
        </p:nvSpPr>
        <p:spPr>
          <a:xfrm>
            <a:off x="1131888" y="1625600"/>
            <a:ext cx="6937375" cy="363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2400">
                <a:effectLst/>
              </a:rPr>
              <a:t>Reworkable through production process</a:t>
            </a:r>
          </a:p>
          <a:p>
            <a:pPr lvl="1">
              <a:lnSpc>
                <a:spcPct val="80000"/>
              </a:lnSpc>
            </a:pPr>
            <a:r>
              <a:rPr lang="en-US" altLang="en-US" sz="2000">
                <a:effectLst/>
              </a:rPr>
              <a:t>High yields</a:t>
            </a:r>
          </a:p>
          <a:p>
            <a:pPr>
              <a:lnSpc>
                <a:spcPct val="80000"/>
              </a:lnSpc>
            </a:pPr>
            <a:r>
              <a:rPr lang="en-US" altLang="en-US" sz="2400">
                <a:effectLst/>
              </a:rPr>
              <a:t>Reworkable in post-production</a:t>
            </a:r>
          </a:p>
          <a:p>
            <a:pPr lvl="1">
              <a:lnSpc>
                <a:spcPct val="80000"/>
              </a:lnSpc>
            </a:pPr>
            <a:r>
              <a:rPr lang="en-US" altLang="en-US" sz="2000">
                <a:effectLst/>
              </a:rPr>
              <a:t>Display can be saved</a:t>
            </a:r>
          </a:p>
          <a:p>
            <a:pPr>
              <a:lnSpc>
                <a:spcPct val="80000"/>
              </a:lnSpc>
            </a:pPr>
            <a:r>
              <a:rPr lang="en-US" altLang="en-US" sz="2400">
                <a:effectLst/>
              </a:rPr>
              <a:t>Low toxicity, environmentally friendly materials.</a:t>
            </a:r>
          </a:p>
          <a:p>
            <a:pPr>
              <a:lnSpc>
                <a:spcPct val="80000"/>
              </a:lnSpc>
            </a:pPr>
            <a:r>
              <a:rPr lang="en-US" altLang="en-US" sz="2400">
                <a:effectLst/>
              </a:rPr>
              <a:t>Excellent UV resistance</a:t>
            </a:r>
          </a:p>
          <a:p>
            <a:pPr>
              <a:lnSpc>
                <a:spcPct val="80000"/>
              </a:lnSpc>
            </a:pPr>
            <a:r>
              <a:rPr lang="en-US" altLang="en-US" sz="2400">
                <a:effectLst/>
              </a:rPr>
              <a:t>Excellent optical properties</a:t>
            </a:r>
          </a:p>
          <a:p>
            <a:pPr>
              <a:lnSpc>
                <a:spcPct val="80000"/>
              </a:lnSpc>
            </a:pPr>
            <a:r>
              <a:rPr lang="en-US" altLang="en-US" sz="2400">
                <a:effectLst/>
              </a:rPr>
              <a:t>Excellent mechanical properties</a:t>
            </a:r>
          </a:p>
          <a:p>
            <a:pPr>
              <a:lnSpc>
                <a:spcPct val="80000"/>
              </a:lnSpc>
            </a:pPr>
            <a:r>
              <a:rPr lang="en-US" altLang="en-US" sz="2400">
                <a:effectLst/>
              </a:rPr>
              <a:t>Low glass transition temperature</a:t>
            </a:r>
          </a:p>
          <a:p>
            <a:pPr>
              <a:lnSpc>
                <a:spcPct val="80000"/>
              </a:lnSpc>
            </a:pPr>
            <a:endParaRPr lang="en-US" altLang="en-US" sz="2400">
              <a:effectLst/>
            </a:endParaRPr>
          </a:p>
          <a:p>
            <a:pPr>
              <a:lnSpc>
                <a:spcPct val="80000"/>
              </a:lnSpc>
            </a:pPr>
            <a:endParaRPr lang="en-US" altLang="en-US" sz="2800">
              <a:effectLst/>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a:xfrm>
            <a:off x="257175" y="9525"/>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dirty="0">
                <a:effectLst/>
              </a:rPr>
              <a:t>Additional Window Enhancement Options</a:t>
            </a:r>
          </a:p>
        </p:txBody>
      </p:sp>
      <p:sp>
        <p:nvSpPr>
          <p:cNvPr id="65539" name="Rectangle 3"/>
          <p:cNvSpPr>
            <a:spLocks noGrp="1" noChangeArrowheads="1"/>
          </p:cNvSpPr>
          <p:nvPr>
            <p:ph type="body" idx="1"/>
          </p:nvPr>
        </p:nvSpPr>
        <p:spPr>
          <a:xfrm>
            <a:off x="2295525" y="1284288"/>
            <a:ext cx="5199063"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2000">
                <a:effectLst/>
              </a:rPr>
              <a:t>AR Glass:</a:t>
            </a:r>
          </a:p>
          <a:p>
            <a:pPr lvl="1">
              <a:lnSpc>
                <a:spcPct val="80000"/>
              </a:lnSpc>
            </a:pPr>
            <a:r>
              <a:rPr lang="en-US" altLang="en-US" sz="1600">
                <a:effectLst/>
              </a:rPr>
              <a:t>Heat or Chemically Strengthened</a:t>
            </a:r>
          </a:p>
          <a:p>
            <a:pPr lvl="1">
              <a:lnSpc>
                <a:spcPct val="80000"/>
              </a:lnSpc>
            </a:pPr>
            <a:r>
              <a:rPr lang="en-US" altLang="en-US" sz="1600">
                <a:effectLst/>
              </a:rPr>
              <a:t>Diffusion levels between 90 and 105 Gloss</a:t>
            </a:r>
          </a:p>
          <a:p>
            <a:pPr lvl="1">
              <a:lnSpc>
                <a:spcPct val="80000"/>
              </a:lnSpc>
            </a:pPr>
            <a:r>
              <a:rPr lang="en-US" altLang="en-US" sz="1600">
                <a:effectLst/>
              </a:rPr>
              <a:t>Up to 6mm in thickness</a:t>
            </a:r>
          </a:p>
          <a:p>
            <a:pPr lvl="1">
              <a:lnSpc>
                <a:spcPct val="80000"/>
              </a:lnSpc>
            </a:pPr>
            <a:r>
              <a:rPr lang="en-US" altLang="en-US" sz="1600">
                <a:effectLst/>
              </a:rPr>
              <a:t>IR Rejecting</a:t>
            </a:r>
          </a:p>
          <a:p>
            <a:pPr>
              <a:lnSpc>
                <a:spcPct val="80000"/>
              </a:lnSpc>
            </a:pPr>
            <a:r>
              <a:rPr lang="en-US" altLang="en-US" sz="2000">
                <a:effectLst/>
              </a:rPr>
              <a:t>ITO and Heater:</a:t>
            </a:r>
          </a:p>
          <a:p>
            <a:pPr lvl="1">
              <a:lnSpc>
                <a:spcPct val="80000"/>
              </a:lnSpc>
            </a:pPr>
            <a:r>
              <a:rPr lang="en-US" altLang="en-US" sz="1600">
                <a:effectLst/>
              </a:rPr>
              <a:t>ITO: 13 ohms/sq. or 4 ohms/sq.</a:t>
            </a:r>
          </a:p>
          <a:p>
            <a:pPr lvl="1">
              <a:lnSpc>
                <a:spcPct val="80000"/>
              </a:lnSpc>
            </a:pPr>
            <a:r>
              <a:rPr lang="en-US" altLang="en-US" sz="1600">
                <a:effectLst/>
              </a:rPr>
              <a:t>AR and Heater glass</a:t>
            </a:r>
          </a:p>
          <a:p>
            <a:pPr lvl="1">
              <a:lnSpc>
                <a:spcPct val="80000"/>
              </a:lnSpc>
            </a:pPr>
            <a:r>
              <a:rPr lang="en-US" altLang="en-US" sz="1600">
                <a:effectLst/>
              </a:rPr>
              <a:t>AR and ITO glass</a:t>
            </a:r>
          </a:p>
          <a:p>
            <a:pPr lvl="1">
              <a:lnSpc>
                <a:spcPct val="80000"/>
              </a:lnSpc>
            </a:pPr>
            <a:r>
              <a:rPr lang="en-US" altLang="en-US" sz="1600">
                <a:effectLst/>
              </a:rPr>
              <a:t>AR and ITO and Heater</a:t>
            </a:r>
          </a:p>
          <a:p>
            <a:pPr>
              <a:lnSpc>
                <a:spcPct val="80000"/>
              </a:lnSpc>
            </a:pPr>
            <a:r>
              <a:rPr lang="en-US" altLang="en-US" sz="2000">
                <a:effectLst/>
              </a:rPr>
              <a:t>Privacy Film</a:t>
            </a:r>
          </a:p>
          <a:p>
            <a:pPr>
              <a:lnSpc>
                <a:spcPct val="80000"/>
              </a:lnSpc>
            </a:pPr>
            <a:r>
              <a:rPr lang="en-US" altLang="en-US" sz="2000">
                <a:effectLst/>
              </a:rPr>
              <a:t>Quarter Wave Retarder Film</a:t>
            </a:r>
          </a:p>
          <a:p>
            <a:pPr lvl="1">
              <a:lnSpc>
                <a:spcPct val="80000"/>
              </a:lnSpc>
            </a:pPr>
            <a:r>
              <a:rPr lang="en-US" altLang="en-US" sz="1600">
                <a:effectLst/>
              </a:rPr>
              <a:t>Polaroid sunglass proof</a:t>
            </a:r>
          </a:p>
          <a:p>
            <a:pPr>
              <a:lnSpc>
                <a:spcPct val="80000"/>
              </a:lnSpc>
            </a:pPr>
            <a:r>
              <a:rPr lang="en-US" altLang="en-US" sz="2000">
                <a:effectLst/>
              </a:rPr>
              <a:t>Touch Screens</a:t>
            </a:r>
          </a:p>
          <a:p>
            <a:pPr lvl="1">
              <a:lnSpc>
                <a:spcPct val="80000"/>
              </a:lnSpc>
            </a:pPr>
            <a:r>
              <a:rPr lang="en-US" altLang="en-US" sz="1600">
                <a:effectLst/>
              </a:rPr>
              <a:t>Projective Capacitive</a:t>
            </a:r>
          </a:p>
          <a:p>
            <a:pPr lvl="1">
              <a:lnSpc>
                <a:spcPct val="80000"/>
              </a:lnSpc>
            </a:pPr>
            <a:r>
              <a:rPr lang="en-US" altLang="en-US" sz="1600">
                <a:effectLst/>
              </a:rPr>
              <a:t>Resistive</a:t>
            </a:r>
          </a:p>
          <a:p>
            <a:pPr lvl="1">
              <a:lnSpc>
                <a:spcPct val="80000"/>
              </a:lnSpc>
            </a:pPr>
            <a:r>
              <a:rPr lang="en-US" altLang="en-US" sz="1600">
                <a:effectLst/>
              </a:rPr>
              <a:t>Capacitive</a:t>
            </a:r>
          </a:p>
          <a:p>
            <a:pPr lvl="1">
              <a:lnSpc>
                <a:spcPct val="80000"/>
              </a:lnSpc>
            </a:pPr>
            <a:r>
              <a:rPr lang="en-US" altLang="en-US" sz="1600">
                <a:effectLst/>
              </a:rPr>
              <a:t>SAW</a:t>
            </a:r>
          </a:p>
          <a:p>
            <a:pPr lvl="1">
              <a:lnSpc>
                <a:spcPct val="80000"/>
              </a:lnSpc>
            </a:pPr>
            <a:r>
              <a:rPr lang="en-US" altLang="en-US" sz="1600">
                <a:effectLst/>
              </a:rPr>
              <a:t>IR Touch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idx="4294967295"/>
          </p:nvPr>
        </p:nvSpPr>
        <p:spPr/>
        <p:txBody>
          <a:bodyPr/>
          <a:lstStyle/>
          <a:p>
            <a:pPr eaLnBrk="1" hangingPunct="1">
              <a:defRPr/>
            </a:pPr>
            <a:r>
              <a:rPr lang="en-US" dirty="0">
                <a:solidFill>
                  <a:schemeClr val="tx1"/>
                </a:solidFill>
              </a:rPr>
              <a:t>A D Metro - Products</a:t>
            </a:r>
          </a:p>
        </p:txBody>
      </p:sp>
      <p:sp>
        <p:nvSpPr>
          <p:cNvPr id="152579" name="Rectangle 3"/>
          <p:cNvSpPr>
            <a:spLocks noGrp="1" noChangeArrowheads="1"/>
          </p:cNvSpPr>
          <p:nvPr>
            <p:ph type="body" idx="4294967295"/>
          </p:nvPr>
        </p:nvSpPr>
        <p:spPr>
          <a:xfrm>
            <a:off x="381000" y="1417638"/>
            <a:ext cx="8534400" cy="5440362"/>
          </a:xfrm>
        </p:spPr>
        <p:txBody>
          <a:bodyPr/>
          <a:lstStyle/>
          <a:p>
            <a:pPr eaLnBrk="1" hangingPunct="1">
              <a:defRPr/>
            </a:pPr>
            <a:r>
              <a:rPr lang="en-US" sz="2400" dirty="0"/>
              <a:t>Projective Capacitive Multi- Touch Screen sensors and controllers</a:t>
            </a:r>
          </a:p>
          <a:p>
            <a:pPr eaLnBrk="1" hangingPunct="1">
              <a:defRPr/>
            </a:pPr>
            <a:r>
              <a:rPr lang="en-US" sz="2400" dirty="0"/>
              <a:t>Glass to Glass 10 point touch</a:t>
            </a:r>
          </a:p>
          <a:p>
            <a:pPr eaLnBrk="1" hangingPunct="1">
              <a:defRPr/>
            </a:pPr>
            <a:r>
              <a:rPr lang="en-US" sz="2400" dirty="0"/>
              <a:t>Touch Sensors</a:t>
            </a:r>
          </a:p>
          <a:p>
            <a:pPr lvl="1" eaLnBrk="1" hangingPunct="1">
              <a:defRPr/>
            </a:pPr>
            <a:r>
              <a:rPr lang="en-US" sz="2000" dirty="0"/>
              <a:t>Resistive	</a:t>
            </a:r>
          </a:p>
          <a:p>
            <a:pPr lvl="2" eaLnBrk="1" hangingPunct="1">
              <a:defRPr/>
            </a:pPr>
            <a:r>
              <a:rPr lang="en-US" sz="1800" dirty="0"/>
              <a:t>ULTRA – armored resistive</a:t>
            </a:r>
          </a:p>
          <a:p>
            <a:pPr lvl="2" eaLnBrk="1" hangingPunct="1">
              <a:defRPr/>
            </a:pPr>
            <a:r>
              <a:rPr lang="en-US" sz="1800" dirty="0"/>
              <a:t>Absolute ULTRA and Ultimate ULTRA</a:t>
            </a:r>
          </a:p>
          <a:p>
            <a:pPr lvl="2" eaLnBrk="1" hangingPunct="1">
              <a:defRPr/>
            </a:pPr>
            <a:r>
              <a:rPr lang="en-US" sz="1800" dirty="0"/>
              <a:t>4/5/8-wire regular resistive</a:t>
            </a:r>
          </a:p>
          <a:p>
            <a:pPr lvl="2" eaLnBrk="1" hangingPunct="1">
              <a:defRPr/>
            </a:pPr>
            <a:r>
              <a:rPr lang="en-US" sz="1800" dirty="0"/>
              <a:t>Custom configurations</a:t>
            </a:r>
          </a:p>
          <a:p>
            <a:pPr lvl="1" eaLnBrk="1" hangingPunct="1">
              <a:defRPr/>
            </a:pPr>
            <a:r>
              <a:rPr lang="en-US" sz="2000" dirty="0"/>
              <a:t>Capacitive</a:t>
            </a:r>
          </a:p>
          <a:p>
            <a:pPr lvl="2" eaLnBrk="1" hangingPunct="1">
              <a:defRPr/>
            </a:pPr>
            <a:r>
              <a:rPr lang="en-US" sz="1800" dirty="0"/>
              <a:t>10.4” to 24” with/without rear ITO back shield</a:t>
            </a:r>
          </a:p>
          <a:p>
            <a:pPr eaLnBrk="1" hangingPunct="1">
              <a:defRPr/>
            </a:pPr>
            <a:r>
              <a:rPr lang="en-US" sz="2400" dirty="0"/>
              <a:t>Touch Controllers</a:t>
            </a:r>
          </a:p>
          <a:p>
            <a:pPr lvl="2" eaLnBrk="1" hangingPunct="1">
              <a:defRPr/>
            </a:pPr>
            <a:r>
              <a:rPr lang="en-US" sz="1800" dirty="0"/>
              <a:t>USB, RS232, PS/2</a:t>
            </a:r>
          </a:p>
          <a:p>
            <a:pPr lvl="2" eaLnBrk="1" hangingPunct="1">
              <a:defRPr/>
            </a:pPr>
            <a:r>
              <a:rPr lang="en-US" sz="1800" dirty="0"/>
              <a:t>Driver support for Windows, Linux, Mac and many more</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Projected Capacitive</a:t>
            </a:r>
            <a:endParaRPr lang="en-US" dirty="0"/>
          </a:p>
        </p:txBody>
      </p:sp>
      <p:sp>
        <p:nvSpPr>
          <p:cNvPr id="3" name="Content Placeholder 2"/>
          <p:cNvSpPr>
            <a:spLocks noGrp="1"/>
          </p:cNvSpPr>
          <p:nvPr>
            <p:ph sz="half" idx="1"/>
          </p:nvPr>
        </p:nvSpPr>
        <p:spPr>
          <a:xfrm>
            <a:off x="457200" y="1828800"/>
            <a:ext cx="3962400" cy="3886200"/>
          </a:xfrm>
        </p:spPr>
        <p:txBody>
          <a:bodyPr/>
          <a:lstStyle/>
          <a:p>
            <a:r>
              <a:rPr lang="en-CA" dirty="0"/>
              <a:t>10-Point Multi-Touch</a:t>
            </a:r>
            <a:br>
              <a:rPr lang="en-CA" dirty="0"/>
            </a:br>
            <a:endParaRPr lang="en-CA" dirty="0"/>
          </a:p>
          <a:p>
            <a:r>
              <a:rPr lang="en-CA" dirty="0"/>
              <a:t>Glass-Glass Construction</a:t>
            </a:r>
            <a:br>
              <a:rPr lang="en-CA" dirty="0"/>
            </a:br>
            <a:endParaRPr lang="en-CA" dirty="0"/>
          </a:p>
          <a:p>
            <a:r>
              <a:rPr lang="en-CA" dirty="0"/>
              <a:t>Excellent Optical Clarity</a:t>
            </a:r>
            <a:br>
              <a:rPr lang="en-CA" dirty="0"/>
            </a:br>
            <a:endParaRPr lang="en-CA" dirty="0"/>
          </a:p>
          <a:p>
            <a:r>
              <a:rPr lang="en-US" dirty="0"/>
              <a:t>Scratch Resistant</a:t>
            </a:r>
          </a:p>
          <a:p>
            <a:r>
              <a:rPr lang="en-US" dirty="0"/>
              <a:t>Water &amp; Chemical Resistant</a:t>
            </a:r>
            <a:br>
              <a:rPr lang="en-US" dirty="0"/>
            </a:br>
            <a:endParaRPr lang="en-CA" dirty="0"/>
          </a:p>
          <a:p>
            <a:r>
              <a:rPr lang="en-CA" dirty="0"/>
              <a:t>Common Controller</a:t>
            </a:r>
            <a:r>
              <a:rPr lang="en-US" dirty="0"/>
              <a:t> for a wide range of sizes.</a:t>
            </a:r>
            <a:endParaRPr lang="en-CA" dirty="0"/>
          </a:p>
        </p:txBody>
      </p:sp>
      <p:pic>
        <p:nvPicPr>
          <p:cNvPr id="3074" name="Picture 2" descr="PCapStack 2016"/>
          <p:cNvPicPr>
            <a:picLocks noChangeAspect="1" noChangeArrowheads="1"/>
          </p:cNvPicPr>
          <p:nvPr/>
        </p:nvPicPr>
        <p:blipFill>
          <a:blip r:embed="rId2">
            <a:extLst>
              <a:ext uri="{28A0092B-C50C-407E-A947-70E740481C1C}">
                <a14:useLocalDpi xmlns:a14="http://schemas.microsoft.com/office/drawing/2010/main" val="0"/>
              </a:ext>
            </a:extLst>
          </a:blip>
          <a:srcRect l="4359" t="18307" r="13226" b="7890"/>
          <a:stretch>
            <a:fillRect/>
          </a:stretch>
        </p:blipFill>
        <p:spPr bwMode="auto">
          <a:xfrm>
            <a:off x="4191000" y="2286000"/>
            <a:ext cx="4724400" cy="2895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A251D"/>
                  </a:outerShdw>
                </a:effectLst>
              </a14:hiddenEffects>
            </a:ext>
          </a:extLst>
        </p:spPr>
      </p:pic>
    </p:spTree>
    <p:extLst>
      <p:ext uri="{BB962C8B-B14F-4D97-AF65-F5344CB8AC3E}">
        <p14:creationId xmlns:p14="http://schemas.microsoft.com/office/powerpoint/2010/main" val="2446143276"/>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Projected Capacitive</a:t>
            </a:r>
            <a:endParaRPr lang="en-US" dirty="0"/>
          </a:p>
        </p:txBody>
      </p:sp>
      <p:sp>
        <p:nvSpPr>
          <p:cNvPr id="3" name="Content Placeholder 2"/>
          <p:cNvSpPr>
            <a:spLocks noGrp="1"/>
          </p:cNvSpPr>
          <p:nvPr>
            <p:ph sz="half" idx="1"/>
          </p:nvPr>
        </p:nvSpPr>
        <p:spPr>
          <a:xfrm>
            <a:off x="533400" y="1828801"/>
            <a:ext cx="4038600" cy="3394075"/>
          </a:xfrm>
        </p:spPr>
        <p:txBody>
          <a:bodyPr/>
          <a:lstStyle/>
          <a:p>
            <a:r>
              <a:rPr lang="en-US" dirty="0"/>
              <a:t>Available sizes from 4.2” to 53”, with more to come.</a:t>
            </a:r>
          </a:p>
          <a:p>
            <a:endParaRPr lang="en-US" dirty="0"/>
          </a:p>
          <a:p>
            <a:r>
              <a:rPr lang="en-US" dirty="0"/>
              <a:t>Little to no MOQs on current designs, 50pcs on new designs.</a:t>
            </a:r>
          </a:p>
          <a:p>
            <a:endParaRPr lang="en-CA" dirty="0"/>
          </a:p>
          <a:p>
            <a:r>
              <a:rPr lang="en-US" dirty="0"/>
              <a:t>NRE Ranging from $1000-$2400 (refundable on production orders of 100pcs)</a:t>
            </a: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92500" y="2254437"/>
            <a:ext cx="3750000" cy="3000000"/>
          </a:xfrm>
        </p:spPr>
      </p:pic>
    </p:spTree>
    <p:extLst>
      <p:ext uri="{BB962C8B-B14F-4D97-AF65-F5344CB8AC3E}">
        <p14:creationId xmlns:p14="http://schemas.microsoft.com/office/powerpoint/2010/main" val="653786380"/>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1890</TotalTime>
  <Words>4857</Words>
  <Application>Microsoft Office PowerPoint</Application>
  <PresentationFormat>On-screen Show (4:3)</PresentationFormat>
  <Paragraphs>792</Paragraphs>
  <Slides>65</Slides>
  <Notes>17</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3</vt:i4>
      </vt:variant>
      <vt:variant>
        <vt:lpstr>Slide Titles</vt:lpstr>
      </vt:variant>
      <vt:variant>
        <vt:i4>65</vt:i4>
      </vt:variant>
    </vt:vector>
  </HeadingPairs>
  <TitlesOfParts>
    <vt:vector size="80" baseType="lpstr">
      <vt:lpstr>Arial</vt:lpstr>
      <vt:lpstr>Arial Narrow</vt:lpstr>
      <vt:lpstr>Arial Rounded MT Bold</vt:lpstr>
      <vt:lpstr>Arial Unicode MS</vt:lpstr>
      <vt:lpstr>Calibri</vt:lpstr>
      <vt:lpstr>Garamond</vt:lpstr>
      <vt:lpstr>High Tower Text</vt:lpstr>
      <vt:lpstr>Impact</vt:lpstr>
      <vt:lpstr>Tahoma</vt:lpstr>
      <vt:lpstr>Times New Roman</vt:lpstr>
      <vt:lpstr>Wingdings</vt:lpstr>
      <vt:lpstr>Stream</vt:lpstr>
      <vt:lpstr>Visio</vt:lpstr>
      <vt:lpstr>Bitmap Image</vt:lpstr>
      <vt:lpstr>Clip</vt:lpstr>
      <vt:lpstr>   OCEANSIDE TECHNICAL SALES INC.  2023</vt:lpstr>
      <vt:lpstr>PowerPoint Presentation</vt:lpstr>
      <vt:lpstr>Key Design Products</vt:lpstr>
      <vt:lpstr>Oceanside Customers Base </vt:lpstr>
      <vt:lpstr>   38 Years of Customer Calls</vt:lpstr>
      <vt:lpstr>A D Metro – Company Highlights </vt:lpstr>
      <vt:lpstr>A D Metro - Products</vt:lpstr>
      <vt:lpstr>Projected Capacitive</vt:lpstr>
      <vt:lpstr>Projected Capacitive</vt:lpstr>
      <vt:lpstr>Projected Capacitive</vt:lpstr>
      <vt:lpstr>Projected Capacitive</vt:lpstr>
      <vt:lpstr>Projected Capacitive</vt:lpstr>
      <vt:lpstr>Projected Capacitive</vt:lpstr>
      <vt:lpstr>Projected Capacitive</vt:lpstr>
      <vt:lpstr>What is ULTRA? </vt:lpstr>
      <vt:lpstr>ULTRA Specs, continued</vt:lpstr>
      <vt:lpstr>AD Metro ULTRA</vt:lpstr>
      <vt:lpstr>ULTRA Differences</vt:lpstr>
      <vt:lpstr>Key Innovation</vt:lpstr>
      <vt:lpstr>Benefits of ULTRA</vt:lpstr>
      <vt:lpstr>ROI Considerations</vt:lpstr>
      <vt:lpstr>ULTRA Options </vt:lpstr>
      <vt:lpstr>ULTRA Option cont.</vt:lpstr>
      <vt:lpstr>Custom Sensor Development</vt:lpstr>
      <vt:lpstr>ULTRA – 5-wire Production Specs</vt:lpstr>
      <vt:lpstr> Contact Info direct USA factory design/sales   </vt:lpstr>
      <vt:lpstr>PowerPoint Presentation</vt:lpstr>
      <vt:lpstr>PowerPoint Presentation</vt:lpstr>
      <vt:lpstr>PowerPoint Presentation</vt:lpstr>
      <vt:lpstr>Luminary Optics</vt:lpstr>
      <vt:lpstr>High Ambient Applications and Markets</vt:lpstr>
      <vt:lpstr>Contrast ratios: two methods, two results</vt:lpstr>
      <vt:lpstr>How LCDs work</vt:lpstr>
      <vt:lpstr>How LCDs work</vt:lpstr>
      <vt:lpstr>Contrast ratios: two methods, two results</vt:lpstr>
      <vt:lpstr>What is a nit?</vt:lpstr>
      <vt:lpstr>High ambient / outdoor applications have unique requirements</vt:lpstr>
      <vt:lpstr>Brightness versus Contrast</vt:lpstr>
      <vt:lpstr>Brightness versus Contrast</vt:lpstr>
      <vt:lpstr>Lateral Inhibition Test</vt:lpstr>
      <vt:lpstr>Lateral Inhibition Test</vt:lpstr>
      <vt:lpstr>Contrast Example</vt:lpstr>
      <vt:lpstr>Luminance, Illuminance and Reflection</vt:lpstr>
      <vt:lpstr>Formula for Contrast</vt:lpstr>
      <vt:lpstr>Reflected light causes loss of Contrast</vt:lpstr>
      <vt:lpstr>Changes in Brightness and Contrast</vt:lpstr>
      <vt:lpstr>Changes in Brightness and Contrast</vt:lpstr>
      <vt:lpstr>Changes in Brightness and Contrast</vt:lpstr>
      <vt:lpstr>Changes in Brightness and Contrast</vt:lpstr>
      <vt:lpstr>Changes in Brightness and Contrast</vt:lpstr>
      <vt:lpstr>Two approaches display enhancements</vt:lpstr>
      <vt:lpstr>Active Brightness Enhancement</vt:lpstr>
      <vt:lpstr>Passive Brightness Enhancement</vt:lpstr>
      <vt:lpstr>Passive Brightness Enhancement</vt:lpstr>
      <vt:lpstr>Passive Brightness Enhancements</vt:lpstr>
      <vt:lpstr>Passive Brightness Enhancements</vt:lpstr>
      <vt:lpstr>Passive Brightness Enhancement</vt:lpstr>
      <vt:lpstr>Passive Brightness Enhancement</vt:lpstr>
      <vt:lpstr>Contrast Enhancement with anti-reflecting technology</vt:lpstr>
      <vt:lpstr>Contrast Enhancement with Air Gap</vt:lpstr>
      <vt:lpstr>Contrast Enhancing with Optical Bonding</vt:lpstr>
      <vt:lpstr>Optical Bonding Benefits</vt:lpstr>
      <vt:lpstr>PowerPoint Presentation</vt:lpstr>
      <vt:lpstr>Optical Bonding Benefits</vt:lpstr>
      <vt:lpstr>Additional Window Enhancement Options</vt:lpstr>
    </vt:vector>
  </TitlesOfParts>
  <Company>Oceanside Technical Sales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OCEANSIDE TECHNICAL SALES INC.</dc:title>
  <dc:creator>Ken beuck</dc:creator>
  <cp:lastModifiedBy>kenneth beuck</cp:lastModifiedBy>
  <cp:revision>165</cp:revision>
  <cp:lastPrinted>1601-01-01T00:00:00Z</cp:lastPrinted>
  <dcterms:created xsi:type="dcterms:W3CDTF">2004-03-02T14:21:43Z</dcterms:created>
  <dcterms:modified xsi:type="dcterms:W3CDTF">2023-04-14T16:08:22Z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