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7"/>
  </p:notesMasterIdLst>
  <p:sldIdLst>
    <p:sldId id="256" r:id="rId2"/>
    <p:sldId id="690" r:id="rId3"/>
    <p:sldId id="688" r:id="rId4"/>
    <p:sldId id="689" r:id="rId5"/>
    <p:sldId id="691" r:id="rId6"/>
    <p:sldId id="257" r:id="rId7"/>
    <p:sldId id="336" r:id="rId8"/>
    <p:sldId id="262" r:id="rId9"/>
    <p:sldId id="331" r:id="rId10"/>
    <p:sldId id="493" r:id="rId11"/>
    <p:sldId id="481" r:id="rId12"/>
    <p:sldId id="505" r:id="rId13"/>
    <p:sldId id="264" r:id="rId14"/>
    <p:sldId id="495" r:id="rId15"/>
    <p:sldId id="294" r:id="rId16"/>
    <p:sldId id="678" r:id="rId17"/>
    <p:sldId id="496" r:id="rId18"/>
    <p:sldId id="695" r:id="rId19"/>
    <p:sldId id="501" r:id="rId20"/>
    <p:sldId id="477" r:id="rId21"/>
    <p:sldId id="497" r:id="rId22"/>
    <p:sldId id="489" r:id="rId23"/>
    <p:sldId id="504" r:id="rId24"/>
    <p:sldId id="484" r:id="rId25"/>
    <p:sldId id="332" r:id="rId26"/>
    <p:sldId id="677" r:id="rId27"/>
    <p:sldId id="502" r:id="rId28"/>
    <p:sldId id="696" r:id="rId29"/>
    <p:sldId id="472" r:id="rId30"/>
    <p:sldId id="475" r:id="rId31"/>
    <p:sldId id="683" r:id="rId32"/>
    <p:sldId id="483" r:id="rId33"/>
    <p:sldId id="685" r:id="rId34"/>
    <p:sldId id="686" r:id="rId35"/>
    <p:sldId id="476" r:id="rId36"/>
    <p:sldId id="486" r:id="rId37"/>
    <p:sldId id="697" r:id="rId38"/>
    <p:sldId id="687" r:id="rId39"/>
    <p:sldId id="684" r:id="rId40"/>
    <p:sldId id="492" r:id="rId41"/>
    <p:sldId id="473" r:id="rId42"/>
    <p:sldId id="506" r:id="rId43"/>
    <p:sldId id="474" r:id="rId44"/>
    <p:sldId id="380" r:id="rId45"/>
    <p:sldId id="692" r:id="rId46"/>
    <p:sldId id="396" r:id="rId47"/>
    <p:sldId id="381" r:id="rId48"/>
    <p:sldId id="680" r:id="rId49"/>
    <p:sldId id="679" r:id="rId50"/>
    <p:sldId id="397" r:id="rId51"/>
    <p:sldId id="388" r:id="rId52"/>
    <p:sldId id="698" r:id="rId53"/>
    <p:sldId id="494" r:id="rId54"/>
    <p:sldId id="482" r:id="rId55"/>
    <p:sldId id="694" r:id="rId56"/>
    <p:sldId id="471" r:id="rId57"/>
    <p:sldId id="699" r:id="rId58"/>
    <p:sldId id="468" r:id="rId59"/>
    <p:sldId id="491" r:id="rId60"/>
    <p:sldId id="498" r:id="rId61"/>
    <p:sldId id="499" r:id="rId62"/>
    <p:sldId id="503" r:id="rId63"/>
    <p:sldId id="500" r:id="rId64"/>
    <p:sldId id="682" r:id="rId65"/>
    <p:sldId id="693" r:id="rId6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93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2471" autoAdjust="0"/>
  </p:normalViewPr>
  <p:slideViewPr>
    <p:cSldViewPr snapToGrid="0" snapToObjects="1" showGuides="1">
      <p:cViewPr varScale="1">
        <p:scale>
          <a:sx n="84" d="100"/>
          <a:sy n="84" d="100"/>
        </p:scale>
        <p:origin x="927" y="39"/>
      </p:cViewPr>
      <p:guideLst>
        <p:guide orient="horz" pos="2160"/>
        <p:guide pos="2934"/>
      </p:guideLst>
    </p:cSldViewPr>
  </p:slideViewPr>
  <p:notesTextViewPr>
    <p:cViewPr>
      <p:scale>
        <a:sx n="100" d="100"/>
        <a:sy n="100" d="100"/>
      </p:scale>
      <p:origin x="0" y="0"/>
    </p:cViewPr>
  </p:notesTextViewPr>
  <p:sorterViewPr>
    <p:cViewPr>
      <p:scale>
        <a:sx n="66" d="100"/>
        <a:sy n="66" d="100"/>
      </p:scale>
      <p:origin x="0" y="-669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977266452529576E-3"/>
          <c:y val="0"/>
          <c:w val="0.62361703130576485"/>
          <c:h val="1"/>
        </c:manualLayout>
      </c:layout>
      <c:pieChart>
        <c:varyColors val="1"/>
        <c:ser>
          <c:idx val="0"/>
          <c:order val="0"/>
          <c:tx>
            <c:strRef>
              <c:f>Sheet1!$B$1</c:f>
              <c:strCache>
                <c:ptCount val="1"/>
                <c:pt idx="0">
                  <c:v>Patients</c:v>
                </c:pt>
              </c:strCache>
            </c:strRef>
          </c:tx>
          <c:explosion val="51"/>
          <c:dPt>
            <c:idx val="0"/>
            <c:bubble3D val="0"/>
            <c:explosion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2-DBE7-4754-9459-6AFF37FE8F7A}"/>
              </c:ext>
            </c:extLst>
          </c:dPt>
          <c:dPt>
            <c:idx val="1"/>
            <c:bubble3D val="0"/>
            <c:explosion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DBE7-4754-9459-6AFF37FE8F7A}"/>
              </c:ext>
            </c:extLst>
          </c:dPt>
          <c:dPt>
            <c:idx val="2"/>
            <c:bubble3D val="0"/>
            <c:explosion val="7"/>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DBE7-4754-9459-6AFF37FE8F7A}"/>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Sheet1!$A$2:$A$4</c:f>
              <c:strCache>
                <c:ptCount val="3"/>
                <c:pt idx="0">
                  <c:v>No comorbidity</c:v>
                </c:pt>
                <c:pt idx="1">
                  <c:v>Score 1-2</c:v>
                </c:pt>
                <c:pt idx="2">
                  <c:v>Score ≥ 3</c:v>
                </c:pt>
              </c:strCache>
            </c:strRef>
          </c:cat>
          <c:val>
            <c:numRef>
              <c:f>Sheet1!$B$2:$B$4</c:f>
              <c:numCache>
                <c:formatCode>General</c:formatCode>
                <c:ptCount val="3"/>
                <c:pt idx="0">
                  <c:v>22</c:v>
                </c:pt>
                <c:pt idx="1">
                  <c:v>30</c:v>
                </c:pt>
                <c:pt idx="2">
                  <c:v>48</c:v>
                </c:pt>
              </c:numCache>
            </c:numRef>
          </c:val>
          <c:extLst>
            <c:ext xmlns:c16="http://schemas.microsoft.com/office/drawing/2014/chart" uri="{C3380CC4-5D6E-409C-BE32-E72D297353CC}">
              <c16:uniqueId val="{00000000-DBE7-4754-9459-6AFF37FE8F7A}"/>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egendEntry>
        <c:idx val="0"/>
        <c:txPr>
          <a:bodyPr rot="0" spcFirstLastPara="1" vertOverflow="ellipsis" vert="horz" wrap="square" anchor="ctr" anchorCtr="1"/>
          <a:lstStyle/>
          <a:p>
            <a:pPr>
              <a:defRPr sz="1400" b="0" i="0" u="none" strike="noStrike" kern="1200" baseline="0">
                <a:solidFill>
                  <a:schemeClr val="dk1">
                    <a:lumMod val="75000"/>
                    <a:lumOff val="25000"/>
                  </a:schemeClr>
                </a:solidFill>
                <a:latin typeface="+mn-lt"/>
                <a:ea typeface="+mn-ea"/>
                <a:cs typeface="+mn-cs"/>
              </a:defRPr>
            </a:pPr>
            <a:endParaRPr lang="en-US"/>
          </a:p>
        </c:txPr>
      </c:legendEntry>
      <c:legendEntry>
        <c:idx val="1"/>
        <c:txPr>
          <a:bodyPr rot="0" spcFirstLastPara="1" vertOverflow="ellipsis" vert="horz" wrap="square" anchor="ctr" anchorCtr="1"/>
          <a:lstStyle/>
          <a:p>
            <a:pPr>
              <a:defRPr sz="1400" b="0" i="0" u="none" strike="noStrike" kern="1200" baseline="0">
                <a:solidFill>
                  <a:schemeClr val="dk1">
                    <a:lumMod val="75000"/>
                    <a:lumOff val="25000"/>
                  </a:schemeClr>
                </a:solidFill>
                <a:latin typeface="+mn-lt"/>
                <a:ea typeface="+mn-ea"/>
                <a:cs typeface="+mn-cs"/>
              </a:defRPr>
            </a:pPr>
            <a:endParaRPr lang="en-US"/>
          </a:p>
        </c:txPr>
      </c:legendEntry>
      <c:legendEntry>
        <c:idx val="2"/>
        <c:txPr>
          <a:bodyPr rot="0" spcFirstLastPara="1" vertOverflow="ellipsis" vert="horz" wrap="square" anchor="ctr" anchorCtr="1"/>
          <a:lstStyle/>
          <a:p>
            <a:pPr>
              <a:defRPr sz="1400" b="0" i="0" u="none" strike="noStrike" kern="1200" baseline="0">
                <a:solidFill>
                  <a:schemeClr val="dk1">
                    <a:lumMod val="75000"/>
                    <a:lumOff val="25000"/>
                  </a:schemeClr>
                </a:solidFill>
                <a:latin typeface="+mn-lt"/>
                <a:ea typeface="+mn-ea"/>
                <a:cs typeface="+mn-cs"/>
              </a:defRPr>
            </a:pPr>
            <a:endParaRPr lang="en-US"/>
          </a:p>
        </c:txPr>
      </c:legendEntry>
      <c:layout>
        <c:manualLayout>
          <c:xMode val="edge"/>
          <c:yMode val="edge"/>
          <c:x val="0.54102879148206207"/>
          <c:y val="0.3509450367266817"/>
          <c:w val="0.45897120851793788"/>
          <c:h val="0.39522658284523093"/>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cap="all" spc="120" normalizeH="0" baseline="0">
                <a:solidFill>
                  <a:schemeClr val="tx1">
                    <a:lumMod val="65000"/>
                    <a:lumOff val="35000"/>
                  </a:schemeClr>
                </a:solidFill>
                <a:latin typeface="+mn-lt"/>
                <a:ea typeface="+mn-ea"/>
                <a:cs typeface="+mn-cs"/>
              </a:defRPr>
            </a:pPr>
            <a:r>
              <a:rPr lang="en-US" cap="none" dirty="0"/>
              <a:t>Adverse Events Attributed To </a:t>
            </a:r>
            <a:r>
              <a:rPr lang="en-US" cap="none" dirty="0" err="1"/>
              <a:t>Enasidenib</a:t>
            </a:r>
            <a:r>
              <a:rPr lang="en-US" cap="none" dirty="0"/>
              <a:t> </a:t>
            </a:r>
          </a:p>
        </c:rich>
      </c:tx>
      <c:layout>
        <c:manualLayout>
          <c:xMode val="edge"/>
          <c:yMode val="edge"/>
          <c:x val="0.21625052983907508"/>
          <c:y val="8.4180979826834635E-3"/>
        </c:manualLayout>
      </c:layout>
      <c:overlay val="0"/>
      <c:spPr>
        <a:noFill/>
        <a:ln>
          <a:noFill/>
        </a:ln>
        <a:effectLst/>
      </c:spPr>
      <c:txPr>
        <a:bodyPr rot="0" spcFirstLastPara="1" vertOverflow="ellipsis" vert="horz" wrap="square" anchor="ctr" anchorCtr="1"/>
        <a:lstStyle/>
        <a:p>
          <a:pPr>
            <a:defRPr sz="2128" b="1" i="0" u="none" strike="noStrike" kern="1200" cap="all" spc="120" normalizeH="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282475014920888"/>
          <c:y val="0.11773406942377644"/>
          <c:w val="0.8124068185325386"/>
          <c:h val="0.56597168032682221"/>
        </c:manualLayout>
      </c:layout>
      <c:barChart>
        <c:barDir val="col"/>
        <c:grouping val="clustered"/>
        <c:varyColors val="1"/>
        <c:ser>
          <c:idx val="0"/>
          <c:order val="0"/>
          <c:tx>
            <c:strRef>
              <c:f>Sheet1!$B$1</c:f>
              <c:strCache>
                <c:ptCount val="1"/>
                <c:pt idx="0">
                  <c:v>Percentage</c:v>
                </c:pt>
              </c:strCache>
            </c:strRef>
          </c:tx>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1-CB6B-4A17-BE0C-7DCB237581DE}"/>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3-CB6B-4A17-BE0C-7DCB237581DE}"/>
              </c:ext>
            </c:extLst>
          </c:dPt>
          <c:dPt>
            <c:idx val="2"/>
            <c:invertIfNegative val="0"/>
            <c:bubble3D val="0"/>
            <c:spPr>
              <a:solidFill>
                <a:schemeClr val="accent3"/>
              </a:solidFill>
              <a:ln>
                <a:noFill/>
              </a:ln>
              <a:effectLst/>
            </c:spPr>
            <c:extLst>
              <c:ext xmlns:c16="http://schemas.microsoft.com/office/drawing/2014/chart" uri="{C3380CC4-5D6E-409C-BE32-E72D297353CC}">
                <c16:uniqueId val="{00000005-CB6B-4A17-BE0C-7DCB237581DE}"/>
              </c:ext>
            </c:extLst>
          </c:dPt>
          <c:dPt>
            <c:idx val="3"/>
            <c:invertIfNegative val="0"/>
            <c:bubble3D val="0"/>
            <c:spPr>
              <a:solidFill>
                <a:schemeClr val="accent4"/>
              </a:solidFill>
              <a:ln>
                <a:noFill/>
              </a:ln>
              <a:effectLst/>
            </c:spPr>
            <c:extLst>
              <c:ext xmlns:c16="http://schemas.microsoft.com/office/drawing/2014/chart" uri="{C3380CC4-5D6E-409C-BE32-E72D297353CC}">
                <c16:uniqueId val="{00000007-CB6B-4A17-BE0C-7DCB237581DE}"/>
              </c:ext>
            </c:extLst>
          </c:dPt>
          <c:dPt>
            <c:idx val="4"/>
            <c:invertIfNegative val="0"/>
            <c:bubble3D val="0"/>
            <c:spPr>
              <a:solidFill>
                <a:schemeClr val="accent5"/>
              </a:solidFill>
              <a:ln>
                <a:noFill/>
              </a:ln>
              <a:effectLst/>
            </c:spPr>
            <c:extLst>
              <c:ext xmlns:c16="http://schemas.microsoft.com/office/drawing/2014/chart" uri="{C3380CC4-5D6E-409C-BE32-E72D297353CC}">
                <c16:uniqueId val="{00000009-CB6B-4A17-BE0C-7DCB237581DE}"/>
              </c:ext>
            </c:extLst>
          </c:dPt>
          <c:dPt>
            <c:idx val="5"/>
            <c:invertIfNegative val="0"/>
            <c:bubble3D val="0"/>
            <c:spPr>
              <a:solidFill>
                <a:schemeClr val="accent6"/>
              </a:solidFill>
              <a:ln>
                <a:noFill/>
              </a:ln>
              <a:effectLst/>
            </c:spPr>
            <c:extLst>
              <c:ext xmlns:c16="http://schemas.microsoft.com/office/drawing/2014/chart" uri="{C3380CC4-5D6E-409C-BE32-E72D297353CC}">
                <c16:uniqueId val="{0000000B-CB6B-4A17-BE0C-7DCB237581DE}"/>
              </c:ext>
            </c:extLst>
          </c:dPt>
          <c:dPt>
            <c:idx val="6"/>
            <c:invertIfNegative val="0"/>
            <c:bubble3D val="0"/>
            <c:spPr>
              <a:solidFill>
                <a:schemeClr val="accent1">
                  <a:lumMod val="60000"/>
                </a:schemeClr>
              </a:solidFill>
              <a:ln>
                <a:noFill/>
              </a:ln>
              <a:effectLst/>
            </c:spPr>
            <c:extLst>
              <c:ext xmlns:c16="http://schemas.microsoft.com/office/drawing/2014/chart" uri="{C3380CC4-5D6E-409C-BE32-E72D297353CC}">
                <c16:uniqueId val="{0000000D-CB6B-4A17-BE0C-7DCB237581DE}"/>
              </c:ext>
            </c:extLst>
          </c:dPt>
          <c:dPt>
            <c:idx val="7"/>
            <c:invertIfNegative val="0"/>
            <c:bubble3D val="0"/>
            <c:spPr>
              <a:solidFill>
                <a:schemeClr val="accent2">
                  <a:lumMod val="60000"/>
                </a:schemeClr>
              </a:solidFill>
              <a:ln>
                <a:noFill/>
              </a:ln>
              <a:effectLst/>
            </c:spPr>
            <c:extLst>
              <c:ext xmlns:c16="http://schemas.microsoft.com/office/drawing/2014/chart" uri="{C3380CC4-5D6E-409C-BE32-E72D297353CC}">
                <c16:uniqueId val="{0000000F-CB6B-4A17-BE0C-7DCB237581DE}"/>
              </c:ext>
            </c:extLst>
          </c:dPt>
          <c:dPt>
            <c:idx val="8"/>
            <c:invertIfNegative val="0"/>
            <c:bubble3D val="0"/>
            <c:spPr>
              <a:solidFill>
                <a:schemeClr val="accent3">
                  <a:lumMod val="60000"/>
                </a:schemeClr>
              </a:solidFill>
              <a:ln>
                <a:noFill/>
              </a:ln>
              <a:effectLst/>
            </c:spPr>
            <c:extLst>
              <c:ext xmlns:c16="http://schemas.microsoft.com/office/drawing/2014/chart" uri="{C3380CC4-5D6E-409C-BE32-E72D297353CC}">
                <c16:uniqueId val="{00000011-CB6B-4A17-BE0C-7DCB237581DE}"/>
              </c:ext>
            </c:extLst>
          </c:dPt>
          <c:dPt>
            <c:idx val="9"/>
            <c:invertIfNegative val="0"/>
            <c:bubble3D val="0"/>
            <c:spPr>
              <a:solidFill>
                <a:schemeClr val="accent4">
                  <a:lumMod val="60000"/>
                </a:schemeClr>
              </a:solidFill>
              <a:ln>
                <a:noFill/>
              </a:ln>
              <a:effectLst/>
            </c:spPr>
            <c:extLst>
              <c:ext xmlns:c16="http://schemas.microsoft.com/office/drawing/2014/chart" uri="{C3380CC4-5D6E-409C-BE32-E72D297353CC}">
                <c16:uniqueId val="{00000013-CB6B-4A17-BE0C-7DCB237581DE}"/>
              </c:ext>
            </c:extLst>
          </c:dPt>
          <c:dPt>
            <c:idx val="10"/>
            <c:invertIfNegative val="0"/>
            <c:bubble3D val="0"/>
            <c:spPr>
              <a:solidFill>
                <a:schemeClr val="accent5">
                  <a:lumMod val="60000"/>
                </a:schemeClr>
              </a:solidFill>
              <a:ln>
                <a:noFill/>
              </a:ln>
              <a:effectLst/>
            </c:spPr>
            <c:extLst>
              <c:ext xmlns:c16="http://schemas.microsoft.com/office/drawing/2014/chart" uri="{C3380CC4-5D6E-409C-BE32-E72D297353CC}">
                <c16:uniqueId val="{00000015-CB6B-4A17-BE0C-7DCB237581DE}"/>
              </c:ext>
            </c:extLst>
          </c:dPt>
          <c:dPt>
            <c:idx val="11"/>
            <c:invertIfNegative val="0"/>
            <c:bubble3D val="0"/>
            <c:spPr>
              <a:solidFill>
                <a:schemeClr val="accent6">
                  <a:lumMod val="60000"/>
                </a:schemeClr>
              </a:solidFill>
              <a:ln>
                <a:noFill/>
              </a:ln>
              <a:effectLst/>
            </c:spPr>
            <c:extLst>
              <c:ext xmlns:c16="http://schemas.microsoft.com/office/drawing/2014/chart" uri="{C3380CC4-5D6E-409C-BE32-E72D297353CC}">
                <c16:uniqueId val="{00000017-CB6B-4A17-BE0C-7DCB237581DE}"/>
              </c:ext>
            </c:extLst>
          </c:dPt>
          <c:dPt>
            <c:idx val="12"/>
            <c:invertIfNegative val="0"/>
            <c:bubble3D val="0"/>
            <c:spPr>
              <a:solidFill>
                <a:schemeClr val="accent1">
                  <a:lumMod val="80000"/>
                  <a:lumOff val="20000"/>
                </a:schemeClr>
              </a:solidFill>
              <a:ln>
                <a:noFill/>
              </a:ln>
              <a:effectLst/>
            </c:spPr>
            <c:extLst>
              <c:ext xmlns:c16="http://schemas.microsoft.com/office/drawing/2014/chart" uri="{C3380CC4-5D6E-409C-BE32-E72D297353CC}">
                <c16:uniqueId val="{00000019-CB6B-4A17-BE0C-7DCB237581DE}"/>
              </c:ext>
            </c:extLst>
          </c:dPt>
          <c:dLbls>
            <c:spPr>
              <a:noFill/>
              <a:ln>
                <a:noFill/>
              </a:ln>
              <a:effectLst/>
            </c:spPr>
            <c:txPr>
              <a:bodyPr rot="0" spcFirstLastPara="1" vertOverflow="clip" horzOverflow="clip" vert="horz" wrap="square" lIns="38100" tIns="19050" rIns="38100" bIns="19050" anchor="ctr" anchorCtr="1">
                <a:spAutoFit/>
              </a:bodyPr>
              <a:lstStyle/>
              <a:p>
                <a:pPr>
                  <a:defRPr sz="1064" b="0"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Sheet1!$A$2:$A$14</c:f>
              <c:strCache>
                <c:ptCount val="13"/>
                <c:pt idx="0">
                  <c:v>Hyperbilirubinemia</c:v>
                </c:pt>
                <c:pt idx="1">
                  <c:v>Nausea</c:v>
                </c:pt>
                <c:pt idx="2">
                  <c:v>Anorexia</c:v>
                </c:pt>
                <c:pt idx="3">
                  <c:v>Diarrhea</c:v>
                </c:pt>
                <c:pt idx="4">
                  <c:v>Vomiting</c:v>
                </c:pt>
                <c:pt idx="5">
                  <c:v>Fatigue</c:v>
                </c:pt>
                <c:pt idx="6">
                  <c:v>Taste changes</c:v>
                </c:pt>
                <c:pt idx="7">
                  <c:v>IDH-DS</c:v>
                </c:pt>
                <c:pt idx="8">
                  <c:v>TLS</c:v>
                </c:pt>
                <c:pt idx="9">
                  <c:v>Anemia</c:v>
                </c:pt>
                <c:pt idx="10">
                  <c:v>Leucocytosis</c:v>
                </c:pt>
                <c:pt idx="11">
                  <c:v>Rash</c:v>
                </c:pt>
                <c:pt idx="12">
                  <c:v>Peripheral edema</c:v>
                </c:pt>
              </c:strCache>
            </c:strRef>
          </c:cat>
          <c:val>
            <c:numRef>
              <c:f>Sheet1!$B$2:$B$14</c:f>
              <c:numCache>
                <c:formatCode>General</c:formatCode>
                <c:ptCount val="13"/>
                <c:pt idx="0">
                  <c:v>38</c:v>
                </c:pt>
                <c:pt idx="1">
                  <c:v>23</c:v>
                </c:pt>
                <c:pt idx="2">
                  <c:v>18</c:v>
                </c:pt>
                <c:pt idx="3">
                  <c:v>15</c:v>
                </c:pt>
                <c:pt idx="4">
                  <c:v>14</c:v>
                </c:pt>
                <c:pt idx="5">
                  <c:v>14</c:v>
                </c:pt>
                <c:pt idx="6">
                  <c:v>10</c:v>
                </c:pt>
                <c:pt idx="7">
                  <c:v>10</c:v>
                </c:pt>
                <c:pt idx="8">
                  <c:v>7</c:v>
                </c:pt>
                <c:pt idx="9">
                  <c:v>7</c:v>
                </c:pt>
                <c:pt idx="10">
                  <c:v>6</c:v>
                </c:pt>
                <c:pt idx="11">
                  <c:v>6</c:v>
                </c:pt>
                <c:pt idx="12">
                  <c:v>5</c:v>
                </c:pt>
              </c:numCache>
            </c:numRef>
          </c:val>
          <c:extLst>
            <c:ext xmlns:c16="http://schemas.microsoft.com/office/drawing/2014/chart" uri="{C3380CC4-5D6E-409C-BE32-E72D297353CC}">
              <c16:uniqueId val="{00000000-F671-488B-A12C-C6C41F169C6A}"/>
            </c:ext>
          </c:extLst>
        </c:ser>
        <c:dLbls>
          <c:dLblPos val="outEnd"/>
          <c:showLegendKey val="0"/>
          <c:showVal val="1"/>
          <c:showCatName val="0"/>
          <c:showSerName val="0"/>
          <c:showPercent val="0"/>
          <c:showBubbleSize val="0"/>
        </c:dLbls>
        <c:gapWidth val="444"/>
        <c:overlap val="-90"/>
        <c:axId val="1035081248"/>
        <c:axId val="1035043984"/>
      </c:barChart>
      <c:catAx>
        <c:axId val="103508124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340000" spcFirstLastPara="1" vertOverflow="ellipsis" wrap="square" anchor="ctr" anchorCtr="1"/>
          <a:lstStyle/>
          <a:p>
            <a:pPr>
              <a:defRPr sz="1200" b="0" i="0" u="none" strike="noStrike" kern="1200" cap="none" spc="120" normalizeH="0" baseline="0">
                <a:solidFill>
                  <a:schemeClr val="tx1"/>
                </a:solidFill>
                <a:latin typeface="+mn-lt"/>
                <a:ea typeface="+mn-ea"/>
                <a:cs typeface="+mn-cs"/>
              </a:defRPr>
            </a:pPr>
            <a:endParaRPr lang="en-US"/>
          </a:p>
        </c:txPr>
        <c:crossAx val="1035043984"/>
        <c:crosses val="autoZero"/>
        <c:auto val="1"/>
        <c:lblAlgn val="ctr"/>
        <c:lblOffset val="100"/>
        <c:noMultiLvlLbl val="0"/>
      </c:catAx>
      <c:valAx>
        <c:axId val="1035043984"/>
        <c:scaling>
          <c:orientation val="minMax"/>
        </c:scaling>
        <c:delete val="1"/>
        <c:axPos val="l"/>
        <c:numFmt formatCode="General" sourceLinked="1"/>
        <c:majorTickMark val="none"/>
        <c:minorTickMark val="none"/>
        <c:tickLblPos val="nextTo"/>
        <c:crossAx val="103508124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064"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9B70762-EDE1-44BA-86AF-BB1F355F1D98}" type="doc">
      <dgm:prSet loTypeId="urn:microsoft.com/office/officeart/2005/8/layout/process4" loCatId="list" qsTypeId="urn:microsoft.com/office/officeart/2005/8/quickstyle/simple1" qsCatId="simple" csTypeId="urn:microsoft.com/office/officeart/2005/8/colors/accent1_2" csCatId="accent1" phldr="1"/>
      <dgm:spPr/>
      <dgm:t>
        <a:bodyPr/>
        <a:lstStyle/>
        <a:p>
          <a:endParaRPr lang="en-US"/>
        </a:p>
      </dgm:t>
    </dgm:pt>
    <dgm:pt modelId="{D060A084-34B2-4606-B665-0DFDDA21ADF5}">
      <dgm:prSet phldrT="[Text]" custT="1"/>
      <dgm:spPr/>
      <dgm:t>
        <a:bodyPr/>
        <a:lstStyle/>
        <a:p>
          <a:r>
            <a:rPr lang="en-US" sz="2000" b="1" dirty="0"/>
            <a:t>Induction</a:t>
          </a:r>
        </a:p>
      </dgm:t>
    </dgm:pt>
    <dgm:pt modelId="{5DD4862F-E412-4DE3-946A-E8CCBCEDE3A9}" type="parTrans" cxnId="{A966976E-2A9B-48A4-90D9-B63EDA5C3BE6}">
      <dgm:prSet/>
      <dgm:spPr/>
      <dgm:t>
        <a:bodyPr/>
        <a:lstStyle/>
        <a:p>
          <a:endParaRPr lang="en-US" sz="2000"/>
        </a:p>
      </dgm:t>
    </dgm:pt>
    <dgm:pt modelId="{258D90D8-A003-4A86-9C84-109B1C192411}" type="sibTrans" cxnId="{A966976E-2A9B-48A4-90D9-B63EDA5C3BE6}">
      <dgm:prSet/>
      <dgm:spPr/>
      <dgm:t>
        <a:bodyPr/>
        <a:lstStyle/>
        <a:p>
          <a:endParaRPr lang="en-US" sz="2000"/>
        </a:p>
      </dgm:t>
    </dgm:pt>
    <dgm:pt modelId="{2C216C79-3763-4ABD-BDE1-1DC2BADF25D8}">
      <dgm:prSet phldrT="[Text]" custT="1"/>
      <dgm:spPr/>
      <dgm:t>
        <a:bodyPr/>
        <a:lstStyle/>
        <a:p>
          <a:r>
            <a:rPr lang="en-US" sz="2000" dirty="0"/>
            <a:t>Suppress malignant clone with </a:t>
          </a:r>
          <a:br>
            <a:rPr lang="en-US" sz="2000" dirty="0"/>
          </a:br>
          <a:r>
            <a:rPr lang="en-US" sz="2000" dirty="0"/>
            <a:t>induced hypoplasia</a:t>
          </a:r>
        </a:p>
      </dgm:t>
    </dgm:pt>
    <dgm:pt modelId="{407C6A71-033C-4F43-9393-9293CEE9D5B7}" type="parTrans" cxnId="{7EFD0F41-7FAD-452C-9A67-B3B17FAB126A}">
      <dgm:prSet/>
      <dgm:spPr/>
      <dgm:t>
        <a:bodyPr/>
        <a:lstStyle/>
        <a:p>
          <a:endParaRPr lang="en-US" sz="2000"/>
        </a:p>
      </dgm:t>
    </dgm:pt>
    <dgm:pt modelId="{2F18AC9A-4256-4C93-8E00-401CDE69CF32}" type="sibTrans" cxnId="{7EFD0F41-7FAD-452C-9A67-B3B17FAB126A}">
      <dgm:prSet/>
      <dgm:spPr/>
      <dgm:t>
        <a:bodyPr/>
        <a:lstStyle/>
        <a:p>
          <a:endParaRPr lang="en-US" sz="2000"/>
        </a:p>
      </dgm:t>
    </dgm:pt>
    <dgm:pt modelId="{3C39CD25-DB1D-4621-AA4B-67234BFB0952}">
      <dgm:prSet phldrT="[Text]" custT="1"/>
      <dgm:spPr/>
      <dgm:t>
        <a:bodyPr/>
        <a:lstStyle/>
        <a:p>
          <a:r>
            <a:rPr lang="en-US" sz="2000" b="1" dirty="0"/>
            <a:t>Consolidation</a:t>
          </a:r>
        </a:p>
      </dgm:t>
    </dgm:pt>
    <dgm:pt modelId="{39A1ADAE-2C8F-4262-909A-F998B59C9F04}" type="parTrans" cxnId="{60923C0A-7B3A-4771-AE7D-D19F05A1CFE2}">
      <dgm:prSet/>
      <dgm:spPr/>
      <dgm:t>
        <a:bodyPr/>
        <a:lstStyle/>
        <a:p>
          <a:endParaRPr lang="en-US" sz="2000"/>
        </a:p>
      </dgm:t>
    </dgm:pt>
    <dgm:pt modelId="{55F67A5E-6AA9-4CCB-8D43-F0CF543F3E36}" type="sibTrans" cxnId="{60923C0A-7B3A-4771-AE7D-D19F05A1CFE2}">
      <dgm:prSet/>
      <dgm:spPr/>
      <dgm:t>
        <a:bodyPr/>
        <a:lstStyle/>
        <a:p>
          <a:endParaRPr lang="en-US" sz="2000"/>
        </a:p>
      </dgm:t>
    </dgm:pt>
    <dgm:pt modelId="{F9C2A7EE-B449-451E-AB0D-02629DBE0A57}">
      <dgm:prSet phldrT="[Text]" custT="1"/>
      <dgm:spPr/>
      <dgm:t>
        <a:bodyPr/>
        <a:lstStyle/>
        <a:p>
          <a:r>
            <a:rPr lang="en-US" sz="2000" dirty="0"/>
            <a:t>Achieve durable molecular remission with no minimal residual disease</a:t>
          </a:r>
        </a:p>
      </dgm:t>
    </dgm:pt>
    <dgm:pt modelId="{0F84C880-AC3A-476E-B798-89CFD772BDE4}" type="parTrans" cxnId="{7928488F-AEBA-4AA9-AA86-B7C0E14E681D}">
      <dgm:prSet/>
      <dgm:spPr/>
      <dgm:t>
        <a:bodyPr/>
        <a:lstStyle/>
        <a:p>
          <a:endParaRPr lang="en-US" sz="2000"/>
        </a:p>
      </dgm:t>
    </dgm:pt>
    <dgm:pt modelId="{4662F3FC-5D0E-4A55-B8DA-4B8727B6AC22}" type="sibTrans" cxnId="{7928488F-AEBA-4AA9-AA86-B7C0E14E681D}">
      <dgm:prSet/>
      <dgm:spPr/>
      <dgm:t>
        <a:bodyPr/>
        <a:lstStyle/>
        <a:p>
          <a:endParaRPr lang="en-US" sz="2000"/>
        </a:p>
      </dgm:t>
    </dgm:pt>
    <dgm:pt modelId="{1969F245-3DE4-4E68-9033-FCE1C03060CF}">
      <dgm:prSet phldrT="[Text]" custT="1"/>
      <dgm:spPr/>
      <dgm:t>
        <a:bodyPr/>
        <a:lstStyle/>
        <a:p>
          <a:r>
            <a:rPr lang="en-US" sz="2000" b="1" dirty="0"/>
            <a:t>Allogeneic Transplantation</a:t>
          </a:r>
        </a:p>
      </dgm:t>
    </dgm:pt>
    <dgm:pt modelId="{90E8793C-4029-4871-B98D-A30964480707}" type="parTrans" cxnId="{9D248EAC-D6D9-4A3D-9F26-C13281621C71}">
      <dgm:prSet/>
      <dgm:spPr/>
      <dgm:t>
        <a:bodyPr/>
        <a:lstStyle/>
        <a:p>
          <a:endParaRPr lang="en-US" sz="2000"/>
        </a:p>
      </dgm:t>
    </dgm:pt>
    <dgm:pt modelId="{8C9E83E5-4393-4B08-A1AE-1F1120ABE872}" type="sibTrans" cxnId="{9D248EAC-D6D9-4A3D-9F26-C13281621C71}">
      <dgm:prSet/>
      <dgm:spPr/>
      <dgm:t>
        <a:bodyPr/>
        <a:lstStyle/>
        <a:p>
          <a:endParaRPr lang="en-US" sz="2000"/>
        </a:p>
      </dgm:t>
    </dgm:pt>
    <dgm:pt modelId="{1CDFA43F-1C80-4559-96AC-87CF64472D3B}">
      <dgm:prSet phldrT="[Text]" custT="1"/>
      <dgm:spPr/>
      <dgm:t>
        <a:bodyPr/>
        <a:lstStyle/>
        <a:p>
          <a:r>
            <a:rPr lang="en-US" sz="2000" dirty="0"/>
            <a:t>Potentially curative for </a:t>
          </a:r>
          <a:br>
            <a:rPr lang="en-US" sz="2000" dirty="0"/>
          </a:br>
          <a:r>
            <a:rPr lang="en-US" sz="2000" dirty="0"/>
            <a:t>medically fit patients</a:t>
          </a:r>
        </a:p>
      </dgm:t>
    </dgm:pt>
    <dgm:pt modelId="{465362B4-663A-4744-A6FF-EB72B08D5A32}" type="parTrans" cxnId="{370F264E-10FA-4B02-B481-8C325714C327}">
      <dgm:prSet/>
      <dgm:spPr/>
      <dgm:t>
        <a:bodyPr/>
        <a:lstStyle/>
        <a:p>
          <a:endParaRPr lang="en-US" sz="2000"/>
        </a:p>
      </dgm:t>
    </dgm:pt>
    <dgm:pt modelId="{20FE79A8-500F-4FD0-9E0F-06B3148D7F1A}" type="sibTrans" cxnId="{370F264E-10FA-4B02-B481-8C325714C327}">
      <dgm:prSet/>
      <dgm:spPr/>
      <dgm:t>
        <a:bodyPr/>
        <a:lstStyle/>
        <a:p>
          <a:endParaRPr lang="en-US" sz="2000"/>
        </a:p>
      </dgm:t>
    </dgm:pt>
    <dgm:pt modelId="{4A77ED80-47E2-42B8-A7C8-093FC243DAEE}" type="pres">
      <dgm:prSet presAssocID="{69B70762-EDE1-44BA-86AF-BB1F355F1D98}" presName="Name0" presStyleCnt="0">
        <dgm:presLayoutVars>
          <dgm:dir/>
          <dgm:animLvl val="lvl"/>
          <dgm:resizeHandles val="exact"/>
        </dgm:presLayoutVars>
      </dgm:prSet>
      <dgm:spPr/>
    </dgm:pt>
    <dgm:pt modelId="{19770911-5EDC-4AD4-BED1-B0D6B7C4813B}" type="pres">
      <dgm:prSet presAssocID="{1969F245-3DE4-4E68-9033-FCE1C03060CF}" presName="boxAndChildren" presStyleCnt="0"/>
      <dgm:spPr/>
    </dgm:pt>
    <dgm:pt modelId="{E4D0062C-8E37-48B1-91DD-FE4663F27C85}" type="pres">
      <dgm:prSet presAssocID="{1969F245-3DE4-4E68-9033-FCE1C03060CF}" presName="parentTextBox" presStyleLbl="node1" presStyleIdx="0" presStyleCnt="3"/>
      <dgm:spPr/>
    </dgm:pt>
    <dgm:pt modelId="{5585B6EC-FEC6-4FE4-9CAE-509762670427}" type="pres">
      <dgm:prSet presAssocID="{1969F245-3DE4-4E68-9033-FCE1C03060CF}" presName="entireBox" presStyleLbl="node1" presStyleIdx="0" presStyleCnt="3"/>
      <dgm:spPr/>
    </dgm:pt>
    <dgm:pt modelId="{D0AC32D6-1239-4D81-86B7-7BAA530B8EE9}" type="pres">
      <dgm:prSet presAssocID="{1969F245-3DE4-4E68-9033-FCE1C03060CF}" presName="descendantBox" presStyleCnt="0"/>
      <dgm:spPr/>
    </dgm:pt>
    <dgm:pt modelId="{A7E98549-BB82-4D67-B8C8-C41942F11D08}" type="pres">
      <dgm:prSet presAssocID="{1CDFA43F-1C80-4559-96AC-87CF64472D3B}" presName="childTextBox" presStyleLbl="fgAccFollowNode1" presStyleIdx="0" presStyleCnt="3">
        <dgm:presLayoutVars>
          <dgm:bulletEnabled val="1"/>
        </dgm:presLayoutVars>
      </dgm:prSet>
      <dgm:spPr/>
    </dgm:pt>
    <dgm:pt modelId="{5E529063-0308-4183-B637-084CA3CEF44C}" type="pres">
      <dgm:prSet presAssocID="{55F67A5E-6AA9-4CCB-8D43-F0CF543F3E36}" presName="sp" presStyleCnt="0"/>
      <dgm:spPr/>
    </dgm:pt>
    <dgm:pt modelId="{B877225D-A720-4698-B268-158B7BEF2863}" type="pres">
      <dgm:prSet presAssocID="{3C39CD25-DB1D-4621-AA4B-67234BFB0952}" presName="arrowAndChildren" presStyleCnt="0"/>
      <dgm:spPr/>
    </dgm:pt>
    <dgm:pt modelId="{668D79FF-DD9F-4EFF-BDFB-E76931DB6026}" type="pres">
      <dgm:prSet presAssocID="{3C39CD25-DB1D-4621-AA4B-67234BFB0952}" presName="parentTextArrow" presStyleLbl="node1" presStyleIdx="0" presStyleCnt="3"/>
      <dgm:spPr/>
    </dgm:pt>
    <dgm:pt modelId="{523B85C7-CFA0-4717-B18D-030434792D8E}" type="pres">
      <dgm:prSet presAssocID="{3C39CD25-DB1D-4621-AA4B-67234BFB0952}" presName="arrow" presStyleLbl="node1" presStyleIdx="1" presStyleCnt="3"/>
      <dgm:spPr/>
    </dgm:pt>
    <dgm:pt modelId="{4524C1F9-255A-480C-9232-E9E3F0944E25}" type="pres">
      <dgm:prSet presAssocID="{3C39CD25-DB1D-4621-AA4B-67234BFB0952}" presName="descendantArrow" presStyleCnt="0"/>
      <dgm:spPr/>
    </dgm:pt>
    <dgm:pt modelId="{ED21140D-19EA-4E6D-B680-33F7FC68E2C9}" type="pres">
      <dgm:prSet presAssocID="{F9C2A7EE-B449-451E-AB0D-02629DBE0A57}" presName="childTextArrow" presStyleLbl="fgAccFollowNode1" presStyleIdx="1" presStyleCnt="3">
        <dgm:presLayoutVars>
          <dgm:bulletEnabled val="1"/>
        </dgm:presLayoutVars>
      </dgm:prSet>
      <dgm:spPr/>
    </dgm:pt>
    <dgm:pt modelId="{E02AF87A-A3C9-4A0D-B9AE-0AB24C7023B9}" type="pres">
      <dgm:prSet presAssocID="{258D90D8-A003-4A86-9C84-109B1C192411}" presName="sp" presStyleCnt="0"/>
      <dgm:spPr/>
    </dgm:pt>
    <dgm:pt modelId="{0B6C442E-3B8D-4C0D-B845-9D1F480FE4D4}" type="pres">
      <dgm:prSet presAssocID="{D060A084-34B2-4606-B665-0DFDDA21ADF5}" presName="arrowAndChildren" presStyleCnt="0"/>
      <dgm:spPr/>
    </dgm:pt>
    <dgm:pt modelId="{03AD9285-27DB-446B-B2EF-94CAB03ECA16}" type="pres">
      <dgm:prSet presAssocID="{D060A084-34B2-4606-B665-0DFDDA21ADF5}" presName="parentTextArrow" presStyleLbl="node1" presStyleIdx="1" presStyleCnt="3"/>
      <dgm:spPr/>
    </dgm:pt>
    <dgm:pt modelId="{158D656D-F00E-4A65-89F8-F67E344C0440}" type="pres">
      <dgm:prSet presAssocID="{D060A084-34B2-4606-B665-0DFDDA21ADF5}" presName="arrow" presStyleLbl="node1" presStyleIdx="2" presStyleCnt="3" custLinFactNeighborY="-46"/>
      <dgm:spPr/>
    </dgm:pt>
    <dgm:pt modelId="{05A1E45B-0DBB-4A52-B307-2C524E4C6839}" type="pres">
      <dgm:prSet presAssocID="{D060A084-34B2-4606-B665-0DFDDA21ADF5}" presName="descendantArrow" presStyleCnt="0"/>
      <dgm:spPr/>
    </dgm:pt>
    <dgm:pt modelId="{1998495B-A2FE-4D25-A334-9B33E2857E98}" type="pres">
      <dgm:prSet presAssocID="{2C216C79-3763-4ABD-BDE1-1DC2BADF25D8}" presName="childTextArrow" presStyleLbl="fgAccFollowNode1" presStyleIdx="2" presStyleCnt="3">
        <dgm:presLayoutVars>
          <dgm:bulletEnabled val="1"/>
        </dgm:presLayoutVars>
      </dgm:prSet>
      <dgm:spPr/>
    </dgm:pt>
  </dgm:ptLst>
  <dgm:cxnLst>
    <dgm:cxn modelId="{60923C0A-7B3A-4771-AE7D-D19F05A1CFE2}" srcId="{69B70762-EDE1-44BA-86AF-BB1F355F1D98}" destId="{3C39CD25-DB1D-4621-AA4B-67234BFB0952}" srcOrd="1" destOrd="0" parTransId="{39A1ADAE-2C8F-4262-909A-F998B59C9F04}" sibTransId="{55F67A5E-6AA9-4CCB-8D43-F0CF543F3E36}"/>
    <dgm:cxn modelId="{5FE26F10-FC85-478B-901D-6F360347BECF}" type="presOf" srcId="{F9C2A7EE-B449-451E-AB0D-02629DBE0A57}" destId="{ED21140D-19EA-4E6D-B680-33F7FC68E2C9}" srcOrd="0" destOrd="0" presId="urn:microsoft.com/office/officeart/2005/8/layout/process4"/>
    <dgm:cxn modelId="{F849B41E-C106-4AE0-986C-07A573A20D64}" type="presOf" srcId="{1969F245-3DE4-4E68-9033-FCE1C03060CF}" destId="{5585B6EC-FEC6-4FE4-9CAE-509762670427}" srcOrd="1" destOrd="0" presId="urn:microsoft.com/office/officeart/2005/8/layout/process4"/>
    <dgm:cxn modelId="{7EFD0F41-7FAD-452C-9A67-B3B17FAB126A}" srcId="{D060A084-34B2-4606-B665-0DFDDA21ADF5}" destId="{2C216C79-3763-4ABD-BDE1-1DC2BADF25D8}" srcOrd="0" destOrd="0" parTransId="{407C6A71-033C-4F43-9393-9293CEE9D5B7}" sibTransId="{2F18AC9A-4256-4C93-8E00-401CDE69CF32}"/>
    <dgm:cxn modelId="{370F264E-10FA-4B02-B481-8C325714C327}" srcId="{1969F245-3DE4-4E68-9033-FCE1C03060CF}" destId="{1CDFA43F-1C80-4559-96AC-87CF64472D3B}" srcOrd="0" destOrd="0" parTransId="{465362B4-663A-4744-A6FF-EB72B08D5A32}" sibTransId="{20FE79A8-500F-4FD0-9E0F-06B3148D7F1A}"/>
    <dgm:cxn modelId="{A966976E-2A9B-48A4-90D9-B63EDA5C3BE6}" srcId="{69B70762-EDE1-44BA-86AF-BB1F355F1D98}" destId="{D060A084-34B2-4606-B665-0DFDDA21ADF5}" srcOrd="0" destOrd="0" parTransId="{5DD4862F-E412-4DE3-946A-E8CCBCEDE3A9}" sibTransId="{258D90D8-A003-4A86-9C84-109B1C192411}"/>
    <dgm:cxn modelId="{9D33258F-B0DC-40B1-81F8-27F3B5F6299C}" type="presOf" srcId="{1CDFA43F-1C80-4559-96AC-87CF64472D3B}" destId="{A7E98549-BB82-4D67-B8C8-C41942F11D08}" srcOrd="0" destOrd="0" presId="urn:microsoft.com/office/officeart/2005/8/layout/process4"/>
    <dgm:cxn modelId="{7928488F-AEBA-4AA9-AA86-B7C0E14E681D}" srcId="{3C39CD25-DB1D-4621-AA4B-67234BFB0952}" destId="{F9C2A7EE-B449-451E-AB0D-02629DBE0A57}" srcOrd="0" destOrd="0" parTransId="{0F84C880-AC3A-476E-B798-89CFD772BDE4}" sibTransId="{4662F3FC-5D0E-4A55-B8DA-4B8727B6AC22}"/>
    <dgm:cxn modelId="{B26DEE92-284A-4D2C-A090-594ADF7848A3}" type="presOf" srcId="{3C39CD25-DB1D-4621-AA4B-67234BFB0952}" destId="{523B85C7-CFA0-4717-B18D-030434792D8E}" srcOrd="1" destOrd="0" presId="urn:microsoft.com/office/officeart/2005/8/layout/process4"/>
    <dgm:cxn modelId="{6935DA9C-10CB-4044-9B1F-B1401B8A62A8}" type="presOf" srcId="{1969F245-3DE4-4E68-9033-FCE1C03060CF}" destId="{E4D0062C-8E37-48B1-91DD-FE4663F27C85}" srcOrd="0" destOrd="0" presId="urn:microsoft.com/office/officeart/2005/8/layout/process4"/>
    <dgm:cxn modelId="{EDD5E4A4-03FE-4658-8EA0-FF47D72A3B2E}" type="presOf" srcId="{D060A084-34B2-4606-B665-0DFDDA21ADF5}" destId="{03AD9285-27DB-446B-B2EF-94CAB03ECA16}" srcOrd="0" destOrd="0" presId="urn:microsoft.com/office/officeart/2005/8/layout/process4"/>
    <dgm:cxn modelId="{9D248EAC-D6D9-4A3D-9F26-C13281621C71}" srcId="{69B70762-EDE1-44BA-86AF-BB1F355F1D98}" destId="{1969F245-3DE4-4E68-9033-FCE1C03060CF}" srcOrd="2" destOrd="0" parTransId="{90E8793C-4029-4871-B98D-A30964480707}" sibTransId="{8C9E83E5-4393-4B08-A1AE-1F1120ABE872}"/>
    <dgm:cxn modelId="{A2651DB2-438E-4DBB-A789-FB9DDCF1E2AC}" type="presOf" srcId="{2C216C79-3763-4ABD-BDE1-1DC2BADF25D8}" destId="{1998495B-A2FE-4D25-A334-9B33E2857E98}" srcOrd="0" destOrd="0" presId="urn:microsoft.com/office/officeart/2005/8/layout/process4"/>
    <dgm:cxn modelId="{F5D84FC2-A58D-4489-81D2-574A426C84D6}" type="presOf" srcId="{3C39CD25-DB1D-4621-AA4B-67234BFB0952}" destId="{668D79FF-DD9F-4EFF-BDFB-E76931DB6026}" srcOrd="0" destOrd="0" presId="urn:microsoft.com/office/officeart/2005/8/layout/process4"/>
    <dgm:cxn modelId="{7CABC3E3-F454-4F0D-834B-6018F31B57EE}" type="presOf" srcId="{69B70762-EDE1-44BA-86AF-BB1F355F1D98}" destId="{4A77ED80-47E2-42B8-A7C8-093FC243DAEE}" srcOrd="0" destOrd="0" presId="urn:microsoft.com/office/officeart/2005/8/layout/process4"/>
    <dgm:cxn modelId="{EDC21DF5-EB5E-4A58-972D-B742C40CF2B6}" type="presOf" srcId="{D060A084-34B2-4606-B665-0DFDDA21ADF5}" destId="{158D656D-F00E-4A65-89F8-F67E344C0440}" srcOrd="1" destOrd="0" presId="urn:microsoft.com/office/officeart/2005/8/layout/process4"/>
    <dgm:cxn modelId="{25E26B3C-14B7-4957-9B4E-31932DE58CC4}" type="presParOf" srcId="{4A77ED80-47E2-42B8-A7C8-093FC243DAEE}" destId="{19770911-5EDC-4AD4-BED1-B0D6B7C4813B}" srcOrd="0" destOrd="0" presId="urn:microsoft.com/office/officeart/2005/8/layout/process4"/>
    <dgm:cxn modelId="{815A72EE-FB2F-4A6C-B82C-0153D49C5A97}" type="presParOf" srcId="{19770911-5EDC-4AD4-BED1-B0D6B7C4813B}" destId="{E4D0062C-8E37-48B1-91DD-FE4663F27C85}" srcOrd="0" destOrd="0" presId="urn:microsoft.com/office/officeart/2005/8/layout/process4"/>
    <dgm:cxn modelId="{7B18E67E-55B7-447A-BB98-32666744A5A6}" type="presParOf" srcId="{19770911-5EDC-4AD4-BED1-B0D6B7C4813B}" destId="{5585B6EC-FEC6-4FE4-9CAE-509762670427}" srcOrd="1" destOrd="0" presId="urn:microsoft.com/office/officeart/2005/8/layout/process4"/>
    <dgm:cxn modelId="{F1C1E4AE-5258-4EBF-B880-96F846549AE5}" type="presParOf" srcId="{19770911-5EDC-4AD4-BED1-B0D6B7C4813B}" destId="{D0AC32D6-1239-4D81-86B7-7BAA530B8EE9}" srcOrd="2" destOrd="0" presId="urn:microsoft.com/office/officeart/2005/8/layout/process4"/>
    <dgm:cxn modelId="{6E409831-E878-4295-8556-2A159F6191FC}" type="presParOf" srcId="{D0AC32D6-1239-4D81-86B7-7BAA530B8EE9}" destId="{A7E98549-BB82-4D67-B8C8-C41942F11D08}" srcOrd="0" destOrd="0" presId="urn:microsoft.com/office/officeart/2005/8/layout/process4"/>
    <dgm:cxn modelId="{6245F2BC-0306-4D81-8067-DB7452B1461F}" type="presParOf" srcId="{4A77ED80-47E2-42B8-A7C8-093FC243DAEE}" destId="{5E529063-0308-4183-B637-084CA3CEF44C}" srcOrd="1" destOrd="0" presId="urn:microsoft.com/office/officeart/2005/8/layout/process4"/>
    <dgm:cxn modelId="{34B7962F-B6AC-457E-A05A-C91D44B924D2}" type="presParOf" srcId="{4A77ED80-47E2-42B8-A7C8-093FC243DAEE}" destId="{B877225D-A720-4698-B268-158B7BEF2863}" srcOrd="2" destOrd="0" presId="urn:microsoft.com/office/officeart/2005/8/layout/process4"/>
    <dgm:cxn modelId="{A9892AD6-0549-465B-9B60-F8D9CB299159}" type="presParOf" srcId="{B877225D-A720-4698-B268-158B7BEF2863}" destId="{668D79FF-DD9F-4EFF-BDFB-E76931DB6026}" srcOrd="0" destOrd="0" presId="urn:microsoft.com/office/officeart/2005/8/layout/process4"/>
    <dgm:cxn modelId="{D19C6811-8B3D-40DB-BDA2-4C1DCD2CAF42}" type="presParOf" srcId="{B877225D-A720-4698-B268-158B7BEF2863}" destId="{523B85C7-CFA0-4717-B18D-030434792D8E}" srcOrd="1" destOrd="0" presId="urn:microsoft.com/office/officeart/2005/8/layout/process4"/>
    <dgm:cxn modelId="{2B21C3C3-F5AE-42EF-B4DE-2C75AB65F626}" type="presParOf" srcId="{B877225D-A720-4698-B268-158B7BEF2863}" destId="{4524C1F9-255A-480C-9232-E9E3F0944E25}" srcOrd="2" destOrd="0" presId="urn:microsoft.com/office/officeart/2005/8/layout/process4"/>
    <dgm:cxn modelId="{355ADDE6-1F71-4BA0-BB32-E982E68EBFCA}" type="presParOf" srcId="{4524C1F9-255A-480C-9232-E9E3F0944E25}" destId="{ED21140D-19EA-4E6D-B680-33F7FC68E2C9}" srcOrd="0" destOrd="0" presId="urn:microsoft.com/office/officeart/2005/8/layout/process4"/>
    <dgm:cxn modelId="{AC2DBE7A-CB1D-4DA2-8719-FBCDE562C65B}" type="presParOf" srcId="{4A77ED80-47E2-42B8-A7C8-093FC243DAEE}" destId="{E02AF87A-A3C9-4A0D-B9AE-0AB24C7023B9}" srcOrd="3" destOrd="0" presId="urn:microsoft.com/office/officeart/2005/8/layout/process4"/>
    <dgm:cxn modelId="{F28605CF-AEC6-4C37-83A6-F60603C323A0}" type="presParOf" srcId="{4A77ED80-47E2-42B8-A7C8-093FC243DAEE}" destId="{0B6C442E-3B8D-4C0D-B845-9D1F480FE4D4}" srcOrd="4" destOrd="0" presId="urn:microsoft.com/office/officeart/2005/8/layout/process4"/>
    <dgm:cxn modelId="{839A4BB4-CA8B-4BD8-A72C-919092165BD0}" type="presParOf" srcId="{0B6C442E-3B8D-4C0D-B845-9D1F480FE4D4}" destId="{03AD9285-27DB-446B-B2EF-94CAB03ECA16}" srcOrd="0" destOrd="0" presId="urn:microsoft.com/office/officeart/2005/8/layout/process4"/>
    <dgm:cxn modelId="{3B2529C8-E287-4625-951E-57783D351CA4}" type="presParOf" srcId="{0B6C442E-3B8D-4C0D-B845-9D1F480FE4D4}" destId="{158D656D-F00E-4A65-89F8-F67E344C0440}" srcOrd="1" destOrd="0" presId="urn:microsoft.com/office/officeart/2005/8/layout/process4"/>
    <dgm:cxn modelId="{303019AF-37DA-43DC-9F0D-22F188349EE1}" type="presParOf" srcId="{0B6C442E-3B8D-4C0D-B845-9D1F480FE4D4}" destId="{05A1E45B-0DBB-4A52-B307-2C524E4C6839}" srcOrd="2" destOrd="0" presId="urn:microsoft.com/office/officeart/2005/8/layout/process4"/>
    <dgm:cxn modelId="{BE68C45C-C68E-45F7-9DAE-BB6387352E0B}" type="presParOf" srcId="{05A1E45B-0DBB-4A52-B307-2C524E4C6839}" destId="{1998495B-A2FE-4D25-A334-9B33E2857E98}"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85B6EC-FEC6-4FE4-9CAE-509762670427}">
      <dsp:nvSpPr>
        <dsp:cNvPr id="0" name=""/>
        <dsp:cNvSpPr/>
      </dsp:nvSpPr>
      <dsp:spPr>
        <a:xfrm>
          <a:off x="0" y="3486282"/>
          <a:ext cx="4445826" cy="114427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b="1" kern="1200" dirty="0"/>
            <a:t>Allogeneic Transplantation</a:t>
          </a:r>
        </a:p>
      </dsp:txBody>
      <dsp:txXfrm>
        <a:off x="0" y="3486282"/>
        <a:ext cx="4445826" cy="617908"/>
      </dsp:txXfrm>
    </dsp:sp>
    <dsp:sp modelId="{A7E98549-BB82-4D67-B8C8-C41942F11D08}">
      <dsp:nvSpPr>
        <dsp:cNvPr id="0" name=""/>
        <dsp:cNvSpPr/>
      </dsp:nvSpPr>
      <dsp:spPr>
        <a:xfrm>
          <a:off x="0" y="4081306"/>
          <a:ext cx="4445826" cy="526366"/>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marL="0" lvl="0" indent="0" algn="ctr" defTabSz="889000">
            <a:lnSpc>
              <a:spcPct val="90000"/>
            </a:lnSpc>
            <a:spcBef>
              <a:spcPct val="0"/>
            </a:spcBef>
            <a:spcAft>
              <a:spcPct val="35000"/>
            </a:spcAft>
            <a:buNone/>
          </a:pPr>
          <a:r>
            <a:rPr lang="en-US" sz="2000" kern="1200" dirty="0"/>
            <a:t>Potentially curative for </a:t>
          </a:r>
          <a:br>
            <a:rPr lang="en-US" sz="2000" kern="1200" dirty="0"/>
          </a:br>
          <a:r>
            <a:rPr lang="en-US" sz="2000" kern="1200" dirty="0"/>
            <a:t>medically fit patients</a:t>
          </a:r>
        </a:p>
      </dsp:txBody>
      <dsp:txXfrm>
        <a:off x="0" y="4081306"/>
        <a:ext cx="4445826" cy="526366"/>
      </dsp:txXfrm>
    </dsp:sp>
    <dsp:sp modelId="{523B85C7-CFA0-4717-B18D-030434792D8E}">
      <dsp:nvSpPr>
        <dsp:cNvPr id="0" name=""/>
        <dsp:cNvSpPr/>
      </dsp:nvSpPr>
      <dsp:spPr>
        <a:xfrm rot="10800000">
          <a:off x="0" y="1743550"/>
          <a:ext cx="4445826" cy="1759896"/>
        </a:xfrm>
        <a:prstGeom prst="upArrowCallou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b="1" kern="1200" dirty="0"/>
            <a:t>Consolidation</a:t>
          </a:r>
        </a:p>
      </dsp:txBody>
      <dsp:txXfrm rot="-10800000">
        <a:off x="0" y="1743550"/>
        <a:ext cx="4445826" cy="617723"/>
      </dsp:txXfrm>
    </dsp:sp>
    <dsp:sp modelId="{ED21140D-19EA-4E6D-B680-33F7FC68E2C9}">
      <dsp:nvSpPr>
        <dsp:cNvPr id="0" name=""/>
        <dsp:cNvSpPr/>
      </dsp:nvSpPr>
      <dsp:spPr>
        <a:xfrm>
          <a:off x="0" y="2361274"/>
          <a:ext cx="4445826" cy="526208"/>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marL="0" lvl="0" indent="0" algn="ctr" defTabSz="889000">
            <a:lnSpc>
              <a:spcPct val="90000"/>
            </a:lnSpc>
            <a:spcBef>
              <a:spcPct val="0"/>
            </a:spcBef>
            <a:spcAft>
              <a:spcPct val="35000"/>
            </a:spcAft>
            <a:buNone/>
          </a:pPr>
          <a:r>
            <a:rPr lang="en-US" sz="2000" kern="1200" dirty="0"/>
            <a:t>Achieve durable molecular remission with no minimal residual disease</a:t>
          </a:r>
        </a:p>
      </dsp:txBody>
      <dsp:txXfrm>
        <a:off x="0" y="2361274"/>
        <a:ext cx="4445826" cy="526208"/>
      </dsp:txXfrm>
    </dsp:sp>
    <dsp:sp modelId="{158D656D-F00E-4A65-89F8-F67E344C0440}">
      <dsp:nvSpPr>
        <dsp:cNvPr id="0" name=""/>
        <dsp:cNvSpPr/>
      </dsp:nvSpPr>
      <dsp:spPr>
        <a:xfrm rot="10800000">
          <a:off x="0" y="9"/>
          <a:ext cx="4445826" cy="1759896"/>
        </a:xfrm>
        <a:prstGeom prst="upArrowCallou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b="1" kern="1200" dirty="0"/>
            <a:t>Induction</a:t>
          </a:r>
        </a:p>
      </dsp:txBody>
      <dsp:txXfrm rot="-10800000">
        <a:off x="0" y="9"/>
        <a:ext cx="4445826" cy="617723"/>
      </dsp:txXfrm>
    </dsp:sp>
    <dsp:sp modelId="{1998495B-A2FE-4D25-A334-9B33E2857E98}">
      <dsp:nvSpPr>
        <dsp:cNvPr id="0" name=""/>
        <dsp:cNvSpPr/>
      </dsp:nvSpPr>
      <dsp:spPr>
        <a:xfrm>
          <a:off x="0" y="618542"/>
          <a:ext cx="4445826" cy="526208"/>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marL="0" lvl="0" indent="0" algn="ctr" defTabSz="889000">
            <a:lnSpc>
              <a:spcPct val="90000"/>
            </a:lnSpc>
            <a:spcBef>
              <a:spcPct val="0"/>
            </a:spcBef>
            <a:spcAft>
              <a:spcPct val="35000"/>
            </a:spcAft>
            <a:buNone/>
          </a:pPr>
          <a:r>
            <a:rPr lang="en-US" sz="2000" kern="1200" dirty="0"/>
            <a:t>Suppress malignant clone with </a:t>
          </a:r>
          <a:br>
            <a:rPr lang="en-US" sz="2000" kern="1200" dirty="0"/>
          </a:br>
          <a:r>
            <a:rPr lang="en-US" sz="2000" kern="1200" dirty="0"/>
            <a:t>induced hypoplasia</a:t>
          </a:r>
        </a:p>
      </dsp:txBody>
      <dsp:txXfrm>
        <a:off x="0" y="618542"/>
        <a:ext cx="4445826" cy="526208"/>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3.png"/></Relationships>
</file>

<file path=ppt/drawings/drawing1.xml><?xml version="1.0" encoding="utf-8"?>
<c:userShapes xmlns:c="http://schemas.openxmlformats.org/drawingml/2006/chart">
  <cdr:relSizeAnchor xmlns:cdr="http://schemas.openxmlformats.org/drawingml/2006/chartDrawing">
    <cdr:from>
      <cdr:x>0.56234</cdr:x>
      <cdr:y>0.22809</cdr:y>
    </cdr:from>
    <cdr:to>
      <cdr:x>0.75442</cdr:x>
      <cdr:y>0.57772</cdr:y>
    </cdr:to>
    <cdr:sp macro="" textlink="">
      <cdr:nvSpPr>
        <cdr:cNvPr id="2" name="TextBox 1">
          <a:extLst xmlns:a="http://schemas.openxmlformats.org/drawingml/2006/main">
            <a:ext uri="{FF2B5EF4-FFF2-40B4-BE49-F238E27FC236}">
              <a16:creationId xmlns:a16="http://schemas.microsoft.com/office/drawing/2014/main" id="{DE1BF364-9FEA-48B8-B090-32417715AE6D}"/>
            </a:ext>
          </a:extLst>
        </cdr:cNvPr>
        <cdr:cNvSpPr txBox="1"/>
      </cdr:nvSpPr>
      <cdr:spPr>
        <a:xfrm xmlns:a="http://schemas.openxmlformats.org/drawingml/2006/main">
          <a:off x="2676958" y="59655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0145ECA-1CCC-4F63-805C-D784B82AE540}" type="datetimeFigureOut">
              <a:rPr lang="en-US" smtClean="0"/>
              <a:t>5/30/2018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D6A0F73-74D9-4D8A-B8C9-99C537B0F972}" type="slidenum">
              <a:rPr lang="en-US" smtClean="0"/>
              <a:t>‹#›</a:t>
            </a:fld>
            <a:endParaRPr lang="en-US"/>
          </a:p>
        </p:txBody>
      </p:sp>
    </p:spTree>
    <p:extLst>
      <p:ext uri="{BB962C8B-B14F-4D97-AF65-F5344CB8AC3E}">
        <p14:creationId xmlns:p14="http://schemas.microsoft.com/office/powerpoint/2010/main" val="28792643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seer.cancer.gov/csr/1975_2015/"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err="1">
                <a:solidFill>
                  <a:schemeClr val="tx1"/>
                </a:solidFill>
                <a:effectLst/>
                <a:latin typeface="+mn-lt"/>
                <a:ea typeface="+mn-ea"/>
                <a:cs typeface="+mn-cs"/>
              </a:rPr>
              <a:t>Noone</a:t>
            </a:r>
            <a:r>
              <a:rPr lang="en-US" sz="1200" b="0" i="0" kern="1200" dirty="0">
                <a:solidFill>
                  <a:schemeClr val="tx1"/>
                </a:solidFill>
                <a:effectLst/>
                <a:latin typeface="+mn-lt"/>
                <a:ea typeface="+mn-ea"/>
                <a:cs typeface="+mn-cs"/>
              </a:rPr>
              <a:t> AM, </a:t>
            </a:r>
            <a:r>
              <a:rPr lang="en-US" sz="1200" b="0" i="0" kern="1200" dirty="0" err="1">
                <a:solidFill>
                  <a:schemeClr val="tx1"/>
                </a:solidFill>
                <a:effectLst/>
                <a:latin typeface="+mn-lt"/>
                <a:ea typeface="+mn-ea"/>
                <a:cs typeface="+mn-cs"/>
              </a:rPr>
              <a:t>Howlader</a:t>
            </a:r>
            <a:r>
              <a:rPr lang="en-US" sz="1200" b="0" i="0" kern="1200" dirty="0">
                <a:solidFill>
                  <a:schemeClr val="tx1"/>
                </a:solidFill>
                <a:effectLst/>
                <a:latin typeface="+mn-lt"/>
                <a:ea typeface="+mn-ea"/>
                <a:cs typeface="+mn-cs"/>
              </a:rPr>
              <a:t> N, </a:t>
            </a:r>
            <a:r>
              <a:rPr lang="en-US" sz="1200" b="0" i="0" kern="1200" dirty="0" err="1">
                <a:solidFill>
                  <a:schemeClr val="tx1"/>
                </a:solidFill>
                <a:effectLst/>
                <a:latin typeface="+mn-lt"/>
                <a:ea typeface="+mn-ea"/>
                <a:cs typeface="+mn-cs"/>
              </a:rPr>
              <a:t>Krapcho</a:t>
            </a:r>
            <a:r>
              <a:rPr lang="en-US" sz="1200" b="0" i="0" kern="1200" dirty="0">
                <a:solidFill>
                  <a:schemeClr val="tx1"/>
                </a:solidFill>
                <a:effectLst/>
                <a:latin typeface="+mn-lt"/>
                <a:ea typeface="+mn-ea"/>
                <a:cs typeface="+mn-cs"/>
              </a:rPr>
              <a:t> M, Miller D, Brest A, Yu M, Ruhl J, </a:t>
            </a:r>
            <a:r>
              <a:rPr lang="en-US" sz="1200" b="0" i="0" kern="1200" dirty="0" err="1">
                <a:solidFill>
                  <a:schemeClr val="tx1"/>
                </a:solidFill>
                <a:effectLst/>
                <a:latin typeface="+mn-lt"/>
                <a:ea typeface="+mn-ea"/>
                <a:cs typeface="+mn-cs"/>
              </a:rPr>
              <a:t>Tatalovich</a:t>
            </a:r>
            <a:r>
              <a:rPr lang="en-US" sz="1200" b="0" i="0" kern="1200" dirty="0">
                <a:solidFill>
                  <a:schemeClr val="tx1"/>
                </a:solidFill>
                <a:effectLst/>
                <a:latin typeface="+mn-lt"/>
                <a:ea typeface="+mn-ea"/>
                <a:cs typeface="+mn-cs"/>
              </a:rPr>
              <a:t> Z, </a:t>
            </a:r>
            <a:r>
              <a:rPr lang="en-US" sz="1200" b="0" i="0" kern="1200" dirty="0" err="1">
                <a:solidFill>
                  <a:schemeClr val="tx1"/>
                </a:solidFill>
                <a:effectLst/>
                <a:latin typeface="+mn-lt"/>
                <a:ea typeface="+mn-ea"/>
                <a:cs typeface="+mn-cs"/>
              </a:rPr>
              <a:t>Mariotto</a:t>
            </a:r>
            <a:r>
              <a:rPr lang="en-US" sz="1200" b="0" i="0" kern="1200" dirty="0">
                <a:solidFill>
                  <a:schemeClr val="tx1"/>
                </a:solidFill>
                <a:effectLst/>
                <a:latin typeface="+mn-lt"/>
                <a:ea typeface="+mn-ea"/>
                <a:cs typeface="+mn-cs"/>
              </a:rPr>
              <a:t> A, Lewis DR, Chen HS, Feuer EJ, Cronin KA (eds). SEER Cancer Statistics Review, 1975-2015, National Cancer Institute. Bethesda, MD, </a:t>
            </a:r>
            <a:r>
              <a:rPr lang="en-US" sz="1200" b="0" i="0" u="none" strike="noStrike" kern="1200" dirty="0">
                <a:solidFill>
                  <a:schemeClr val="tx1"/>
                </a:solidFill>
                <a:effectLst/>
                <a:latin typeface="+mn-lt"/>
                <a:ea typeface="+mn-ea"/>
                <a:cs typeface="+mn-cs"/>
                <a:hlinkClick r:id="rId3"/>
              </a:rPr>
              <a:t>https://seer.cancer.gov/csr/1975_2015/</a:t>
            </a:r>
            <a:r>
              <a:rPr lang="en-US" sz="1200" b="0" i="0" kern="1200" dirty="0">
                <a:solidFill>
                  <a:schemeClr val="tx1"/>
                </a:solidFill>
                <a:effectLst/>
                <a:latin typeface="+mn-lt"/>
                <a:ea typeface="+mn-ea"/>
                <a:cs typeface="+mn-cs"/>
              </a:rPr>
              <a:t>, based on November 2017 SEER data submission, posted to the SEER web site, April 2018.</a:t>
            </a:r>
            <a:endParaRPr lang="en-US" dirty="0"/>
          </a:p>
        </p:txBody>
      </p:sp>
      <p:sp>
        <p:nvSpPr>
          <p:cNvPr id="4" name="Slide Number Placeholder 3"/>
          <p:cNvSpPr>
            <a:spLocks noGrp="1"/>
          </p:cNvSpPr>
          <p:nvPr>
            <p:ph type="sldNum" sz="quarter" idx="10"/>
          </p:nvPr>
        </p:nvSpPr>
        <p:spPr/>
        <p:txBody>
          <a:bodyPr/>
          <a:lstStyle/>
          <a:p>
            <a:fld id="{6D6A0F73-74D9-4D8A-B8C9-99C537B0F972}" type="slidenum">
              <a:rPr lang="en-US" smtClean="0"/>
              <a:t>6</a:t>
            </a:fld>
            <a:endParaRPr lang="en-US"/>
          </a:p>
        </p:txBody>
      </p:sp>
    </p:spTree>
    <p:extLst>
      <p:ext uri="{BB962C8B-B14F-4D97-AF65-F5344CB8AC3E}">
        <p14:creationId xmlns:p14="http://schemas.microsoft.com/office/powerpoint/2010/main" val="36655595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Arber, D. A., et al. (2016). Blood, 127(20), 2391–405. https://doi.org/10.1182/blood-2016-03-643544</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rPr>
              <a:t>Tsai, C.-H., Hou, H.-A., Tang, J.-L., Liu, C.-Y., Lin, C.-C., Chou, W.-C., … Tien, H.-F. (2016). Genetic alterations and their clinical implications in older patients with acute myeloid leukemia. </a:t>
            </a:r>
            <a:r>
              <a:rPr lang="en-US" i="1" dirty="0">
                <a:effectLst/>
              </a:rPr>
              <a:t>Leukemia</a:t>
            </a:r>
            <a:r>
              <a:rPr lang="en-US" dirty="0">
                <a:effectLst/>
              </a:rPr>
              <a:t>, </a:t>
            </a:r>
            <a:r>
              <a:rPr lang="en-US" i="1" dirty="0">
                <a:effectLst/>
              </a:rPr>
              <a:t>30</a:t>
            </a:r>
            <a:r>
              <a:rPr lang="en-US" dirty="0">
                <a:effectLst/>
              </a:rPr>
              <a:t>(7), 1485–1492. https://doi.org/10.1038/leu.2016.65</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The Kaplan–Meier survival curves for OS  in 329 AML patients who received standard intensive chemotherapy. The older patients have significantly poorer OS and DFS than those aged below 60 years (median, 10.0 vs 61.0 months, </a:t>
            </a:r>
            <a:r>
              <a:rPr lang="en-US" sz="1200" b="0" i="1" kern="1200" dirty="0">
                <a:solidFill>
                  <a:schemeClr val="tx1"/>
                </a:solidFill>
                <a:effectLst/>
                <a:latin typeface="+mn-lt"/>
                <a:ea typeface="+mn-ea"/>
                <a:cs typeface="+mn-cs"/>
              </a:rPr>
              <a:t>P</a:t>
            </a:r>
            <a:r>
              <a:rPr lang="en-US" sz="1200" b="0" i="0" kern="1200" dirty="0">
                <a:solidFill>
                  <a:schemeClr val="tx1"/>
                </a:solidFill>
                <a:effectLst/>
                <a:latin typeface="+mn-lt"/>
                <a:ea typeface="+mn-ea"/>
                <a:cs typeface="+mn-cs"/>
              </a:rPr>
              <a:t>&lt;0.001, and median, 3.0 vs 9.0 months, </a:t>
            </a:r>
            <a:r>
              <a:rPr lang="en-US" sz="1200" b="0" i="1" kern="1200" dirty="0">
                <a:solidFill>
                  <a:schemeClr val="tx1"/>
                </a:solidFill>
                <a:effectLst/>
                <a:latin typeface="+mn-lt"/>
                <a:ea typeface="+mn-ea"/>
                <a:cs typeface="+mn-cs"/>
              </a:rPr>
              <a:t>P</a:t>
            </a:r>
            <a:r>
              <a:rPr lang="en-US" sz="1200" b="0" i="0" kern="1200" dirty="0">
                <a:solidFill>
                  <a:schemeClr val="tx1"/>
                </a:solidFill>
                <a:effectLst/>
                <a:latin typeface="+mn-lt"/>
                <a:ea typeface="+mn-ea"/>
                <a:cs typeface="+mn-cs"/>
              </a:rPr>
              <a:t>=0.001, respectively).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The Kaplan–Meier survival curve for OS in older AML patients stratified by having adverse genetic alterations or not. The survival of older patients who harbor any unfavorable genetic alterations is more dismal compared with those who do not (OS, 7.0 vs 14.0 months, </a:t>
            </a:r>
            <a:r>
              <a:rPr lang="en-US" sz="1200" b="0" i="1" kern="1200" dirty="0">
                <a:solidFill>
                  <a:schemeClr val="tx1"/>
                </a:solidFill>
                <a:effectLst/>
                <a:latin typeface="+mn-lt"/>
                <a:ea typeface="+mn-ea"/>
                <a:cs typeface="+mn-cs"/>
              </a:rPr>
              <a:t>P</a:t>
            </a:r>
            <a:r>
              <a:rPr lang="en-US" sz="1200" b="0" i="0" kern="1200" dirty="0">
                <a:solidFill>
                  <a:schemeClr val="tx1"/>
                </a:solidFill>
                <a:effectLst/>
                <a:latin typeface="+mn-lt"/>
                <a:ea typeface="+mn-ea"/>
                <a:cs typeface="+mn-cs"/>
              </a:rPr>
              <a:t>=0.042).</a:t>
            </a:r>
            <a:endParaRPr lang="en-US" dirty="0">
              <a:effectLst/>
            </a:endParaRPr>
          </a:p>
          <a:p>
            <a:endParaRPr lang="en-US" dirty="0"/>
          </a:p>
        </p:txBody>
      </p:sp>
      <p:sp>
        <p:nvSpPr>
          <p:cNvPr id="4" name="Slide Number Placeholder 3"/>
          <p:cNvSpPr>
            <a:spLocks noGrp="1"/>
          </p:cNvSpPr>
          <p:nvPr>
            <p:ph type="sldNum" sz="quarter" idx="10"/>
          </p:nvPr>
        </p:nvSpPr>
        <p:spPr/>
        <p:txBody>
          <a:bodyPr/>
          <a:lstStyle/>
          <a:p>
            <a:fld id="{6D6A0F73-74D9-4D8A-B8C9-99C537B0F972}" type="slidenum">
              <a:rPr lang="en-US" smtClean="0"/>
              <a:t>21</a:t>
            </a:fld>
            <a:endParaRPr lang="en-US"/>
          </a:p>
        </p:txBody>
      </p:sp>
    </p:spTree>
    <p:extLst>
      <p:ext uri="{BB962C8B-B14F-4D97-AF65-F5344CB8AC3E}">
        <p14:creationId xmlns:p14="http://schemas.microsoft.com/office/powerpoint/2010/main" val="17979824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Text Box 1">
            <a:extLst>
              <a:ext uri="{FF2B5EF4-FFF2-40B4-BE49-F238E27FC236}">
                <a16:creationId xmlns:a16="http://schemas.microsoft.com/office/drawing/2014/main" id="{6829E175-3980-4D05-B801-E2AE69E38AE9}"/>
              </a:ext>
            </a:extLst>
          </p:cNvPr>
          <p:cNvSpPr txBox="1">
            <a:spLocks noChangeArrowheads="1"/>
          </p:cNvSpPr>
          <p:nvPr/>
        </p:nvSpPr>
        <p:spPr bwMode="auto">
          <a:xfrm>
            <a:off x="1587500" y="1006475"/>
            <a:ext cx="4595813" cy="344805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4098" name="Rectangle 2">
            <a:extLst>
              <a:ext uri="{FF2B5EF4-FFF2-40B4-BE49-F238E27FC236}">
                <a16:creationId xmlns:a16="http://schemas.microsoft.com/office/drawing/2014/main" id="{8B0393FC-A657-4383-87CB-3DCB1B6EABA7}"/>
              </a:ext>
            </a:extLst>
          </p:cNvPr>
          <p:cNvSpPr txBox="1">
            <a:spLocks noGrp="1" noChangeArrowheads="1"/>
          </p:cNvSpPr>
          <p:nvPr>
            <p:ph type="body"/>
          </p:nvPr>
        </p:nvSpPr>
        <p:spPr bwMode="auto">
          <a:xfrm>
            <a:off x="1185863" y="4787900"/>
            <a:ext cx="5407025" cy="38258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rPr>
              <a:t>N=177 patients &gt;/= 60 years old who received induction chemotherapy for AML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rPr>
              <a:t>Giles, F. J., </a:t>
            </a:r>
            <a:r>
              <a:rPr lang="en-US" dirty="0" err="1">
                <a:effectLst/>
              </a:rPr>
              <a:t>Borthakur</a:t>
            </a:r>
            <a:r>
              <a:rPr lang="en-US" dirty="0">
                <a:effectLst/>
              </a:rPr>
              <a:t>, G., </a:t>
            </a:r>
            <a:r>
              <a:rPr lang="en-US" dirty="0" err="1">
                <a:effectLst/>
              </a:rPr>
              <a:t>Ravandi</a:t>
            </a:r>
            <a:r>
              <a:rPr lang="en-US" dirty="0">
                <a:effectLst/>
              </a:rPr>
              <a:t>, F., </a:t>
            </a:r>
            <a:r>
              <a:rPr lang="en-US" dirty="0" err="1">
                <a:effectLst/>
              </a:rPr>
              <a:t>Faderl</a:t>
            </a:r>
            <a:r>
              <a:rPr lang="en-US" dirty="0">
                <a:effectLst/>
              </a:rPr>
              <a:t>, S., </a:t>
            </a:r>
            <a:r>
              <a:rPr lang="en-US" dirty="0" err="1">
                <a:effectLst/>
              </a:rPr>
              <a:t>Verstovsek</a:t>
            </a:r>
            <a:r>
              <a:rPr lang="en-US" dirty="0">
                <a:effectLst/>
              </a:rPr>
              <a:t>, S., Thomas, D., … </a:t>
            </a:r>
            <a:r>
              <a:rPr lang="en-US" dirty="0" err="1">
                <a:effectLst/>
              </a:rPr>
              <a:t>Kantarjian</a:t>
            </a:r>
            <a:r>
              <a:rPr lang="en-US" dirty="0">
                <a:effectLst/>
              </a:rPr>
              <a:t>, H. (2007). The </a:t>
            </a:r>
            <a:r>
              <a:rPr lang="en-US" dirty="0" err="1">
                <a:effectLst/>
              </a:rPr>
              <a:t>haematopoietic</a:t>
            </a:r>
            <a:r>
              <a:rPr lang="en-US" dirty="0">
                <a:effectLst/>
              </a:rPr>
              <a:t> cell transplantation comorbidity index score is predictive of early death and survival in patients over 60 years of age receiving induction therapy for acute myeloid </a:t>
            </a:r>
            <a:r>
              <a:rPr lang="en-US" dirty="0" err="1">
                <a:effectLst/>
              </a:rPr>
              <a:t>leukaemia</a:t>
            </a:r>
            <a:r>
              <a:rPr lang="en-US" dirty="0">
                <a:effectLst/>
              </a:rPr>
              <a:t>. </a:t>
            </a:r>
            <a:r>
              <a:rPr lang="en-US" i="1" dirty="0">
                <a:effectLst/>
              </a:rPr>
              <a:t>British Journal of </a:t>
            </a:r>
            <a:r>
              <a:rPr lang="en-US" i="1" dirty="0" err="1">
                <a:effectLst/>
              </a:rPr>
              <a:t>Haematology</a:t>
            </a:r>
            <a:r>
              <a:rPr lang="en-US" dirty="0">
                <a:effectLst/>
              </a:rPr>
              <a:t>, </a:t>
            </a:r>
            <a:r>
              <a:rPr lang="en-US" i="1" dirty="0">
                <a:effectLst/>
              </a:rPr>
              <a:t>136</a:t>
            </a:r>
            <a:r>
              <a:rPr lang="en-US" dirty="0">
                <a:effectLst/>
              </a:rPr>
              <a:t>(4), 624–627. https://doi.org/10.1111/j.1365-2141.2006.06476.x</a:t>
            </a:r>
          </a:p>
          <a:p>
            <a:endParaRPr lang="en-US" altLang="en-US" dirty="0"/>
          </a:p>
        </p:txBody>
      </p:sp>
    </p:spTree>
    <p:extLst>
      <p:ext uri="{BB962C8B-B14F-4D97-AF65-F5344CB8AC3E}">
        <p14:creationId xmlns:p14="http://schemas.microsoft.com/office/powerpoint/2010/main" val="34163988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err="1"/>
              <a:t>Sorror</a:t>
            </a:r>
            <a:r>
              <a:rPr lang="en-US" sz="1200" dirty="0"/>
              <a:t>, M. L., et al.  JAMA Oncology,  2017;3(12), 1675. https://doi.org/10.1001/jamaoncol.2017.2714</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The AML-CM is a new model that adds to the HCT-CI to accurately predict 1 year survival (form all causes) in AML.</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A multicenter cohort study of 1100 patients was evaluated and the results demonstrated that (1) comorbidities had a significant impact on 1-year mortality after initial therapy for AML, (2) an augmented hematopoietic cell transplant–comorbidity index (HCT-CI) was the best suited index for comorbidity evaluation in AML, and (3) an AML composite model of augmented HCT-CI, age, and cytogenetic/molecular risks has a strong AUC of 0.76 for 1-year mortality.</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Death within 1 year from initial therapy was the outcome of interest because it includes both early deaths due to regimen-related toxic effects or to lack of response and/or relapse of AML</a:t>
            </a:r>
          </a:p>
          <a:p>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effectLst/>
              </a:rPr>
              <a:t>Sorror</a:t>
            </a:r>
            <a:r>
              <a:rPr lang="en-US" dirty="0">
                <a:effectLst/>
              </a:rPr>
              <a:t>, M. L., </a:t>
            </a:r>
            <a:r>
              <a:rPr lang="en-US" dirty="0" err="1">
                <a:effectLst/>
              </a:rPr>
              <a:t>Storer</a:t>
            </a:r>
            <a:r>
              <a:rPr lang="en-US" dirty="0">
                <a:effectLst/>
              </a:rPr>
              <a:t>, B. E., </a:t>
            </a:r>
            <a:r>
              <a:rPr lang="en-US" dirty="0" err="1">
                <a:effectLst/>
              </a:rPr>
              <a:t>Fathi</a:t>
            </a:r>
            <a:r>
              <a:rPr lang="en-US" dirty="0">
                <a:effectLst/>
              </a:rPr>
              <a:t>, A. T., </a:t>
            </a:r>
            <a:r>
              <a:rPr lang="en-US" dirty="0" err="1">
                <a:effectLst/>
              </a:rPr>
              <a:t>Gerds</a:t>
            </a:r>
            <a:r>
              <a:rPr lang="en-US" dirty="0">
                <a:effectLst/>
              </a:rPr>
              <a:t>, A. T., Medeiros, B. C., </a:t>
            </a:r>
            <a:r>
              <a:rPr lang="en-US" dirty="0" err="1">
                <a:effectLst/>
              </a:rPr>
              <a:t>Shami</a:t>
            </a:r>
            <a:r>
              <a:rPr lang="en-US" dirty="0">
                <a:effectLst/>
              </a:rPr>
              <a:t>, P., … </a:t>
            </a:r>
            <a:r>
              <a:rPr lang="en-US" dirty="0" err="1">
                <a:effectLst/>
              </a:rPr>
              <a:t>Estey</a:t>
            </a:r>
            <a:r>
              <a:rPr lang="en-US" dirty="0">
                <a:effectLst/>
              </a:rPr>
              <a:t>, E. H. (2017). Development and Validation of a Novel Acute Myeloid Leukemia–Composite Model to Estimate Risks of Mortality. </a:t>
            </a:r>
            <a:r>
              <a:rPr lang="en-US" i="1" dirty="0">
                <a:effectLst/>
              </a:rPr>
              <a:t>JAMA Oncology</a:t>
            </a:r>
            <a:r>
              <a:rPr lang="en-US" dirty="0">
                <a:effectLst/>
              </a:rPr>
              <a:t>, </a:t>
            </a:r>
            <a:r>
              <a:rPr lang="en-US" i="1" dirty="0">
                <a:effectLst/>
              </a:rPr>
              <a:t>3</a:t>
            </a:r>
            <a:r>
              <a:rPr lang="en-US" dirty="0">
                <a:effectLst/>
              </a:rPr>
              <a:t>(12), 1675. https://doi.org/10.1001/jamaoncol.2017.2714</a:t>
            </a:r>
          </a:p>
          <a:p>
            <a:endParaRPr lang="en-US" dirty="0"/>
          </a:p>
        </p:txBody>
      </p:sp>
      <p:sp>
        <p:nvSpPr>
          <p:cNvPr id="4" name="Slide Number Placeholder 3"/>
          <p:cNvSpPr>
            <a:spLocks noGrp="1"/>
          </p:cNvSpPr>
          <p:nvPr>
            <p:ph type="sldNum" sz="quarter" idx="10"/>
          </p:nvPr>
        </p:nvSpPr>
        <p:spPr/>
        <p:txBody>
          <a:bodyPr/>
          <a:lstStyle/>
          <a:p>
            <a:fld id="{6D6A0F73-74D9-4D8A-B8C9-99C537B0F972}" type="slidenum">
              <a:rPr lang="en-US" smtClean="0"/>
              <a:t>23</a:t>
            </a:fld>
            <a:endParaRPr lang="en-US"/>
          </a:p>
        </p:txBody>
      </p:sp>
    </p:spTree>
    <p:extLst>
      <p:ext uri="{BB962C8B-B14F-4D97-AF65-F5344CB8AC3E}">
        <p14:creationId xmlns:p14="http://schemas.microsoft.com/office/powerpoint/2010/main" val="41361186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Induction Chemotherapy x 1-2 cycles</a:t>
            </a:r>
          </a:p>
          <a:p>
            <a:r>
              <a:rPr lang="en-US" dirty="0"/>
              <a:t>	Cytarabine + Ida or </a:t>
            </a:r>
            <a:r>
              <a:rPr lang="en-US" dirty="0" err="1"/>
              <a:t>Dauno</a:t>
            </a:r>
            <a:endParaRPr lang="en-US" dirty="0"/>
          </a:p>
          <a:p>
            <a:r>
              <a:rPr lang="en-US" b="1" dirty="0"/>
              <a:t>Post-Remission therapy</a:t>
            </a:r>
          </a:p>
          <a:p>
            <a:r>
              <a:rPr lang="en-US" b="1" dirty="0"/>
              <a:t>	</a:t>
            </a:r>
            <a:r>
              <a:rPr lang="en-US" dirty="0"/>
              <a:t>Consolidation Chemotherapy x 3-4 cycles</a:t>
            </a:r>
          </a:p>
          <a:p>
            <a:r>
              <a:rPr lang="en-US" dirty="0"/>
              <a:t>		or</a:t>
            </a:r>
          </a:p>
          <a:p>
            <a:r>
              <a:rPr lang="en-US" dirty="0"/>
              <a:t>	Consolidation Chemotherapy x 1-2 cycles followed by HCT</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effectLst/>
              </a:rPr>
              <a:t>Brandwein</a:t>
            </a:r>
            <a:r>
              <a:rPr lang="en-US" dirty="0">
                <a:effectLst/>
              </a:rPr>
              <a:t>, J. M., Zhu, N., Kumar, R., </a:t>
            </a:r>
            <a:r>
              <a:rPr lang="en-US" dirty="0" err="1">
                <a:effectLst/>
              </a:rPr>
              <a:t>Leber</a:t>
            </a:r>
            <a:r>
              <a:rPr lang="en-US" dirty="0">
                <a:effectLst/>
              </a:rPr>
              <a:t>, B., </a:t>
            </a:r>
            <a:r>
              <a:rPr lang="en-US" dirty="0" err="1">
                <a:effectLst/>
              </a:rPr>
              <a:t>Sabloff</a:t>
            </a:r>
            <a:r>
              <a:rPr lang="en-US" dirty="0">
                <a:effectLst/>
              </a:rPr>
              <a:t>, M., Sandhu, I., … Schuh, A. C. (2017). Treatment of older patients with acute myeloid leukemia (AML): revised Canadian consensus guidelines. </a:t>
            </a:r>
            <a:r>
              <a:rPr lang="en-US" i="1" dirty="0">
                <a:effectLst/>
              </a:rPr>
              <a:t>American Journal of Blood Research</a:t>
            </a:r>
            <a:r>
              <a:rPr lang="en-US" dirty="0">
                <a:effectLst/>
              </a:rPr>
              <a:t>, </a:t>
            </a:r>
            <a:r>
              <a:rPr lang="en-US" i="1" dirty="0">
                <a:effectLst/>
              </a:rPr>
              <a:t>7</a:t>
            </a:r>
            <a:r>
              <a:rPr lang="en-US" dirty="0">
                <a:effectLst/>
              </a:rPr>
              <a:t>(4), 30–40. Retrieved from http://www.ncbi.nlm.nih.gov/pubmed/28804680</a:t>
            </a:r>
          </a:p>
          <a:p>
            <a:endParaRPr lang="en-US" dirty="0"/>
          </a:p>
          <a:p>
            <a:endParaRPr lang="en-US" dirty="0"/>
          </a:p>
        </p:txBody>
      </p:sp>
      <p:sp>
        <p:nvSpPr>
          <p:cNvPr id="4" name="Slide Number Placeholder 3"/>
          <p:cNvSpPr>
            <a:spLocks noGrp="1"/>
          </p:cNvSpPr>
          <p:nvPr>
            <p:ph type="sldNum" sz="quarter" idx="10"/>
          </p:nvPr>
        </p:nvSpPr>
        <p:spPr/>
        <p:txBody>
          <a:bodyPr/>
          <a:lstStyle/>
          <a:p>
            <a:fld id="{6D6A0F73-74D9-4D8A-B8C9-99C537B0F972}" type="slidenum">
              <a:rPr lang="en-US" smtClean="0"/>
              <a:t>24</a:t>
            </a:fld>
            <a:endParaRPr lang="en-US"/>
          </a:p>
        </p:txBody>
      </p:sp>
    </p:spTree>
    <p:extLst>
      <p:ext uri="{BB962C8B-B14F-4D97-AF65-F5344CB8AC3E}">
        <p14:creationId xmlns:p14="http://schemas.microsoft.com/office/powerpoint/2010/main" val="41918878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 Yates, J.W., Wallace, H.J., Ellison, R.R., Holland, J.F., n.d. Cytosine arabinoside (NSC-63878) and daunorubicin (NSC-83142) therapy in acute nonlymphocytic leukemia. Cancer Chemother. Rep. 1973; 57, 485–488.</a:t>
            </a:r>
          </a:p>
          <a:p>
            <a:endParaRPr lang="en-US" dirty="0"/>
          </a:p>
        </p:txBody>
      </p:sp>
      <p:sp>
        <p:nvSpPr>
          <p:cNvPr id="4" name="Slide Number Placeholder 3"/>
          <p:cNvSpPr>
            <a:spLocks noGrp="1"/>
          </p:cNvSpPr>
          <p:nvPr>
            <p:ph type="sldNum" sz="quarter" idx="10"/>
          </p:nvPr>
        </p:nvSpPr>
        <p:spPr/>
        <p:txBody>
          <a:bodyPr/>
          <a:lstStyle/>
          <a:p>
            <a:fld id="{FE612615-E68F-4869-B900-DB293BA2A32B}" type="slidenum">
              <a:rPr lang="en-US" smtClean="0"/>
              <a:pPr/>
              <a:t>25</a:t>
            </a:fld>
            <a:endParaRPr lang="en-US"/>
          </a:p>
        </p:txBody>
      </p:sp>
    </p:spTree>
    <p:extLst>
      <p:ext uri="{BB962C8B-B14F-4D97-AF65-F5344CB8AC3E}">
        <p14:creationId xmlns:p14="http://schemas.microsoft.com/office/powerpoint/2010/main" val="8423491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4370" name="Slide Image Placeholder 1">
            <a:extLst>
              <a:ext uri="{FF2B5EF4-FFF2-40B4-BE49-F238E27FC236}">
                <a16:creationId xmlns:a16="http://schemas.microsoft.com/office/drawing/2014/main" id="{09314CAB-7F72-4694-BBED-64A4CAE15C5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4371" name="Notes Placeholder 2">
            <a:extLst>
              <a:ext uri="{FF2B5EF4-FFF2-40B4-BE49-F238E27FC236}">
                <a16:creationId xmlns:a16="http://schemas.microsoft.com/office/drawing/2014/main" id="{058070E8-F930-422F-87F2-817EAAF188C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rPr>
              <a:t>References: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rPr>
              <a:t>1) https://www.nccn.org/professionals/physician_gls/pdf/infections.pdf</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rPr>
              <a:t>2) https://www.nccn.org/professionals/physician_gls/pdf/aml.pdf</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3) Döhner H, </a:t>
            </a:r>
            <a:r>
              <a:rPr lang="en-US" sz="1200" dirty="0" err="1"/>
              <a:t>Estey</a:t>
            </a:r>
            <a:r>
              <a:rPr lang="en-US" sz="1200" dirty="0"/>
              <a:t> E, </a:t>
            </a:r>
            <a:r>
              <a:rPr lang="en-US" sz="1200" dirty="0" err="1"/>
              <a:t>Grimwade</a:t>
            </a:r>
            <a:r>
              <a:rPr lang="en-US" sz="1200" dirty="0"/>
              <a:t> D, et al: Diagnosis and management of AML in adults: 2017 ELN recommendations from an international expert panel. Blood 2017;129:424–447</a:t>
            </a:r>
            <a:endParaRPr lang="en-US"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rPr>
              <a:t>4) Wilson, B., Zitella, L., </a:t>
            </a:r>
            <a:r>
              <a:rPr lang="en-US" dirty="0" err="1">
                <a:effectLst/>
              </a:rPr>
              <a:t>Erb</a:t>
            </a:r>
            <a:r>
              <a:rPr lang="en-US" dirty="0">
                <a:effectLst/>
              </a:rPr>
              <a:t>, C., Foster, J., Peterson, M., &amp; Wood, S. (2018). Prevention of Infection: A Systematic Review of Evidence-Based Practice Interventions for Management in Patients With Cancer. </a:t>
            </a:r>
            <a:r>
              <a:rPr lang="en-US" i="1" dirty="0">
                <a:effectLst/>
              </a:rPr>
              <a:t>Clinical Journal of Oncology Nursing</a:t>
            </a:r>
            <a:r>
              <a:rPr lang="en-US" dirty="0">
                <a:effectLst/>
              </a:rPr>
              <a:t>, </a:t>
            </a:r>
            <a:r>
              <a:rPr lang="en-US" i="1" dirty="0">
                <a:effectLst/>
              </a:rPr>
              <a:t>22</a:t>
            </a:r>
            <a:r>
              <a:rPr lang="en-US" dirty="0">
                <a:effectLst/>
              </a:rPr>
              <a:t>(2), 157–168. https://doi.org/10.1188/18.CJON.157-168</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rPr>
              <a:t>Cryoprecipitate: </a:t>
            </a:r>
            <a:r>
              <a:rPr lang="en-US" sz="1200" b="0" dirty="0">
                <a:latin typeface="Arial"/>
                <a:cs typeface="Arial"/>
              </a:rPr>
              <a:t>Each order (6 units) raises fibrinogen ~45mg/dL</a:t>
            </a:r>
            <a:r>
              <a:rPr lang="en-US" sz="1200" b="0" baseline="0" dirty="0">
                <a:latin typeface="Arial"/>
                <a:cs typeface="Arial"/>
              </a:rPr>
              <a:t> (in 70kg patient) </a:t>
            </a:r>
            <a:endParaRPr lang="en-US" sz="1200" b="0" dirty="0">
              <a:latin typeface="Arial"/>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effectLst/>
            </a:endParaRPr>
          </a:p>
          <a:p>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p:txBody>
      </p:sp>
      <p:sp>
        <p:nvSpPr>
          <p:cNvPr id="954372" name="Slide Number Placeholder 3">
            <a:extLst>
              <a:ext uri="{FF2B5EF4-FFF2-40B4-BE49-F238E27FC236}">
                <a16:creationId xmlns:a16="http://schemas.microsoft.com/office/drawing/2014/main" id="{28BE6174-229D-4DB2-AFB6-232C94E9342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fld id="{2DD17C48-B33A-47E7-8345-1BACFD626E18}" type="slidenum">
              <a:rPr lang="en-US" altLang="en-US">
                <a:latin typeface="Calibri" panose="020F0502020204030204" pitchFamily="34" charset="0"/>
              </a:rPr>
              <a:pPr eaLnBrk="1" hangingPunct="1"/>
              <a:t>26</a:t>
            </a:fld>
            <a:endParaRPr lang="en-US" altLang="en-US">
              <a:latin typeface="Calibri" panose="020F0502020204030204" pitchFamily="34" charset="0"/>
            </a:endParaRPr>
          </a:p>
        </p:txBody>
      </p:sp>
    </p:spTree>
    <p:extLst>
      <p:ext uri="{BB962C8B-B14F-4D97-AF65-F5344CB8AC3E}">
        <p14:creationId xmlns:p14="http://schemas.microsoft.com/office/powerpoint/2010/main" val="38459216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rPr>
              <a:t>Tallman, M. (2018). Prognostic Significance of Molecular Markers and Targeted Regimens in the Management of Acute Myeloid Leukemia. </a:t>
            </a:r>
            <a:r>
              <a:rPr lang="en-US" i="1" dirty="0">
                <a:effectLst/>
              </a:rPr>
              <a:t>Journal of the National Comprehensive Cancer Network</a:t>
            </a:r>
            <a:r>
              <a:rPr lang="en-US" dirty="0">
                <a:effectLst/>
              </a:rPr>
              <a:t>, </a:t>
            </a:r>
            <a:r>
              <a:rPr lang="en-US" i="1" dirty="0">
                <a:effectLst/>
              </a:rPr>
              <a:t>16</a:t>
            </a:r>
            <a:r>
              <a:rPr lang="en-US" dirty="0">
                <a:effectLst/>
              </a:rPr>
              <a:t>(5S), 656–659. https://doi.org/10.6004/jnccn.2018.0050</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For the first time in 45 years, new drugs have been FDA-approved or were given breakthrough designation for AML: </a:t>
            </a:r>
            <a:r>
              <a:rPr lang="en-US" sz="1200" b="0" i="0" kern="1200" dirty="0" err="1">
                <a:solidFill>
                  <a:schemeClr val="tx1"/>
                </a:solidFill>
                <a:effectLst/>
                <a:latin typeface="+mn-lt"/>
                <a:ea typeface="+mn-ea"/>
                <a:cs typeface="+mn-cs"/>
              </a:rPr>
              <a:t>midostaurin</a:t>
            </a:r>
            <a:r>
              <a:rPr lang="en-US" sz="1200" b="0" i="0" kern="1200" dirty="0">
                <a:solidFill>
                  <a:schemeClr val="tx1"/>
                </a:solidFill>
                <a:effectLst/>
                <a:latin typeface="+mn-lt"/>
                <a:ea typeface="+mn-ea"/>
                <a:cs typeface="+mn-cs"/>
              </a:rPr>
              <a:t> (FLT3 inhibitor) for patients with </a:t>
            </a:r>
            <a:r>
              <a:rPr lang="en-US" sz="1200" b="0" i="1" kern="1200" dirty="0">
                <a:solidFill>
                  <a:schemeClr val="tx1"/>
                </a:solidFill>
                <a:effectLst/>
                <a:latin typeface="+mn-lt"/>
                <a:ea typeface="+mn-ea"/>
                <a:cs typeface="+mn-cs"/>
              </a:rPr>
              <a:t>FLT3</a:t>
            </a:r>
            <a:r>
              <a:rPr lang="en-US" sz="1200" b="0" i="0" kern="1200" dirty="0">
                <a:solidFill>
                  <a:schemeClr val="tx1"/>
                </a:solidFill>
                <a:effectLst/>
                <a:latin typeface="+mn-lt"/>
                <a:ea typeface="+mn-ea"/>
                <a:cs typeface="+mn-cs"/>
              </a:rPr>
              <a:t> mutations and are treatment-naïve; </a:t>
            </a:r>
            <a:r>
              <a:rPr lang="en-US" sz="1200" b="0" i="0" kern="1200" dirty="0" err="1">
                <a:solidFill>
                  <a:schemeClr val="tx1"/>
                </a:solidFill>
                <a:effectLst/>
                <a:latin typeface="+mn-lt"/>
                <a:ea typeface="+mn-ea"/>
                <a:cs typeface="+mn-cs"/>
              </a:rPr>
              <a:t>gemtuzumab</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ozogamicin</a:t>
            </a:r>
            <a:r>
              <a:rPr lang="en-US" sz="1200" b="0" i="0" kern="1200" dirty="0">
                <a:solidFill>
                  <a:schemeClr val="tx1"/>
                </a:solidFill>
                <a:effectLst/>
                <a:latin typeface="+mn-lt"/>
                <a:ea typeface="+mn-ea"/>
                <a:cs typeface="+mn-cs"/>
              </a:rPr>
              <a:t> (GO; anti-CD33) for patients who are CD33-positive with core binding factor and possibly intermediate risk who are treatment-naïve (and may also be used in patients with relapsed/refractory AML); </a:t>
            </a:r>
            <a:r>
              <a:rPr lang="en-US" sz="1200" b="0" i="0" kern="1200" dirty="0" err="1">
                <a:solidFill>
                  <a:schemeClr val="tx1"/>
                </a:solidFill>
                <a:effectLst/>
                <a:latin typeface="+mn-lt"/>
                <a:ea typeface="+mn-ea"/>
                <a:cs typeface="+mn-cs"/>
              </a:rPr>
              <a:t>enasidenib</a:t>
            </a:r>
            <a:r>
              <a:rPr lang="en-US" sz="1200" b="0" i="0" kern="1200" dirty="0">
                <a:solidFill>
                  <a:schemeClr val="tx1"/>
                </a:solidFill>
                <a:effectLst/>
                <a:latin typeface="+mn-lt"/>
                <a:ea typeface="+mn-ea"/>
                <a:cs typeface="+mn-cs"/>
              </a:rPr>
              <a:t> (IDH2 inhibitor) for relapsed/refractory AML with </a:t>
            </a:r>
            <a:r>
              <a:rPr lang="en-US" sz="1200" b="0" i="1" kern="1200" dirty="0">
                <a:solidFill>
                  <a:schemeClr val="tx1"/>
                </a:solidFill>
                <a:effectLst/>
                <a:latin typeface="+mn-lt"/>
                <a:ea typeface="+mn-ea"/>
                <a:cs typeface="+mn-cs"/>
              </a:rPr>
              <a:t>IDH2</a:t>
            </a:r>
            <a:r>
              <a:rPr lang="en-US" sz="1200" b="0" i="0" kern="1200" dirty="0">
                <a:solidFill>
                  <a:schemeClr val="tx1"/>
                </a:solidFill>
                <a:effectLst/>
                <a:latin typeface="+mn-lt"/>
                <a:ea typeface="+mn-ea"/>
                <a:cs typeface="+mn-cs"/>
              </a:rPr>
              <a:t> mutations; CPX-351 (new 5:1 liposomal formulation of cytarabine and daunorubicin) for treatment-naïve patients with therapy-related AML (t-AML) or AML with myelodysplasia-related changes (MRC); and </a:t>
            </a:r>
            <a:r>
              <a:rPr lang="en-US" sz="1200" b="0" i="0" kern="1200" dirty="0" err="1">
                <a:solidFill>
                  <a:schemeClr val="tx1"/>
                </a:solidFill>
                <a:effectLst/>
                <a:latin typeface="+mn-lt"/>
                <a:ea typeface="+mn-ea"/>
                <a:cs typeface="+mn-cs"/>
              </a:rPr>
              <a:t>venetoclax</a:t>
            </a:r>
            <a:r>
              <a:rPr lang="en-US" sz="1200" b="0" i="0" kern="1200" dirty="0">
                <a:solidFill>
                  <a:schemeClr val="tx1"/>
                </a:solidFill>
                <a:effectLst/>
                <a:latin typeface="+mn-lt"/>
                <a:ea typeface="+mn-ea"/>
                <a:cs typeface="+mn-cs"/>
              </a:rPr>
              <a:t> (BCL-2 inhibitor) for treatment naïve patients with low-dose cytarabine.</a:t>
            </a:r>
            <a:endParaRPr lang="en-US" dirty="0"/>
          </a:p>
          <a:p>
            <a:endParaRPr lang="en-US" dirty="0"/>
          </a:p>
        </p:txBody>
      </p:sp>
      <p:sp>
        <p:nvSpPr>
          <p:cNvPr id="4" name="Slide Number Placeholder 3"/>
          <p:cNvSpPr>
            <a:spLocks noGrp="1"/>
          </p:cNvSpPr>
          <p:nvPr>
            <p:ph type="sldNum" sz="quarter" idx="10"/>
          </p:nvPr>
        </p:nvSpPr>
        <p:spPr/>
        <p:txBody>
          <a:bodyPr/>
          <a:lstStyle/>
          <a:p>
            <a:fld id="{6D6A0F73-74D9-4D8A-B8C9-99C537B0F972}" type="slidenum">
              <a:rPr lang="en-US" smtClean="0"/>
              <a:t>27</a:t>
            </a:fld>
            <a:endParaRPr lang="en-US"/>
          </a:p>
        </p:txBody>
      </p:sp>
    </p:spTree>
    <p:extLst>
      <p:ext uri="{BB962C8B-B14F-4D97-AF65-F5344CB8AC3E}">
        <p14:creationId xmlns:p14="http://schemas.microsoft.com/office/powerpoint/2010/main" val="5515233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http://pp.jazzpharma.com/pi/vyxeos.en.USPI.pdf</a:t>
            </a:r>
          </a:p>
          <a:p>
            <a:r>
              <a:rPr lang="en-US" dirty="0"/>
              <a:t>A full VYXEOS course consists of 1-2 cycles of Induction and up to 2 cycles of Consolidation </a:t>
            </a:r>
          </a:p>
        </p:txBody>
      </p:sp>
      <p:sp>
        <p:nvSpPr>
          <p:cNvPr id="4" name="Slide Number Placeholder 3"/>
          <p:cNvSpPr>
            <a:spLocks noGrp="1"/>
          </p:cNvSpPr>
          <p:nvPr>
            <p:ph type="sldNum" sz="quarter" idx="10"/>
          </p:nvPr>
        </p:nvSpPr>
        <p:spPr/>
        <p:txBody>
          <a:bodyPr/>
          <a:lstStyle/>
          <a:p>
            <a:fld id="{6D6A0F73-74D9-4D8A-B8C9-99C537B0F972}" type="slidenum">
              <a:rPr lang="en-US" smtClean="0"/>
              <a:t>30</a:t>
            </a:fld>
            <a:endParaRPr lang="en-US"/>
          </a:p>
        </p:txBody>
      </p:sp>
    </p:spTree>
    <p:extLst>
      <p:ext uri="{BB962C8B-B14F-4D97-AF65-F5344CB8AC3E}">
        <p14:creationId xmlns:p14="http://schemas.microsoft.com/office/powerpoint/2010/main" val="22015564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ffectLst/>
              </a:rPr>
              <a:t>Brunetti, C., </a:t>
            </a:r>
            <a:r>
              <a:rPr lang="en-US" dirty="0" err="1">
                <a:effectLst/>
              </a:rPr>
              <a:t>Anelli</a:t>
            </a:r>
            <a:r>
              <a:rPr lang="en-US" dirty="0">
                <a:effectLst/>
              </a:rPr>
              <a:t>, L., </a:t>
            </a:r>
            <a:r>
              <a:rPr lang="en-US" dirty="0" err="1">
                <a:effectLst/>
              </a:rPr>
              <a:t>Zagaria</a:t>
            </a:r>
            <a:r>
              <a:rPr lang="en-US" dirty="0">
                <a:effectLst/>
              </a:rPr>
              <a:t>, A., </a:t>
            </a:r>
            <a:r>
              <a:rPr lang="en-US" dirty="0" err="1">
                <a:effectLst/>
              </a:rPr>
              <a:t>Specchia</a:t>
            </a:r>
            <a:r>
              <a:rPr lang="en-US" dirty="0">
                <a:effectLst/>
              </a:rPr>
              <a:t>, G., &amp; Albano, F. (2017). CPX-351 in acute myeloid leukemia: can a new formulation maximize the efficacy of old compounds? </a:t>
            </a:r>
            <a:r>
              <a:rPr lang="en-US" i="1" dirty="0">
                <a:effectLst/>
              </a:rPr>
              <a:t>Expert Review of Hematology</a:t>
            </a:r>
            <a:r>
              <a:rPr lang="en-US" dirty="0">
                <a:effectLst/>
              </a:rPr>
              <a:t>, </a:t>
            </a:r>
            <a:r>
              <a:rPr lang="en-US" i="1" dirty="0">
                <a:effectLst/>
              </a:rPr>
              <a:t>10</a:t>
            </a:r>
            <a:r>
              <a:rPr lang="en-US" dirty="0">
                <a:effectLst/>
              </a:rPr>
              <a:t>(10), 853–862. https://doi.org/10.1080/17474086.2017.1369400</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effectLst/>
            </a:endParaRPr>
          </a:p>
          <a:p>
            <a:r>
              <a:rPr lang="en-US" sz="1200" b="0" i="0" u="none" strike="noStrike" kern="1200" baseline="0" dirty="0">
                <a:solidFill>
                  <a:schemeClr val="tx1"/>
                </a:solidFill>
                <a:latin typeface="+mn-lt"/>
                <a:ea typeface="+mn-ea"/>
                <a:cs typeface="+mn-cs"/>
              </a:rPr>
              <a:t>Leukemic cells take up and accumulate more CPX-351 than normal cells due to their higher proliferation rates (possibly due to breakdown of the nuclear</a:t>
            </a:r>
          </a:p>
          <a:p>
            <a:r>
              <a:rPr lang="en-US" sz="1200" b="0" i="0" u="none" strike="noStrike" kern="1200" baseline="0" dirty="0">
                <a:solidFill>
                  <a:schemeClr val="tx1"/>
                </a:solidFill>
                <a:latin typeface="+mn-lt"/>
                <a:ea typeface="+mn-ea"/>
                <a:cs typeface="+mn-cs"/>
              </a:rPr>
              <a:t>membrane and enhanced drug accumulation in the S-phase) and their specific permeability for liposomes</a:t>
            </a:r>
            <a:endParaRPr lang="en-US" dirty="0">
              <a:effectLst/>
            </a:endParaRPr>
          </a:p>
          <a:p>
            <a:endParaRPr lang="en-US" dirty="0"/>
          </a:p>
        </p:txBody>
      </p:sp>
      <p:sp>
        <p:nvSpPr>
          <p:cNvPr id="4" name="Slide Number Placeholder 3"/>
          <p:cNvSpPr>
            <a:spLocks noGrp="1"/>
          </p:cNvSpPr>
          <p:nvPr>
            <p:ph type="sldNum" sz="quarter" idx="10"/>
          </p:nvPr>
        </p:nvSpPr>
        <p:spPr/>
        <p:txBody>
          <a:bodyPr/>
          <a:lstStyle/>
          <a:p>
            <a:fld id="{6D6A0F73-74D9-4D8A-B8C9-99C537B0F972}" type="slidenum">
              <a:rPr lang="en-US" smtClean="0"/>
              <a:t>31</a:t>
            </a:fld>
            <a:endParaRPr lang="en-US"/>
          </a:p>
        </p:txBody>
      </p:sp>
    </p:spTree>
    <p:extLst>
      <p:ext uri="{BB962C8B-B14F-4D97-AF65-F5344CB8AC3E}">
        <p14:creationId xmlns:p14="http://schemas.microsoft.com/office/powerpoint/2010/main" val="36934070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Randomized phase III trial for patients 60-75 years of age with high-risk AML comparing CPX-351 against traditional 7+3 induction.</a:t>
            </a:r>
            <a:r>
              <a:rPr lang="en-US" baseline="30000" dirty="0"/>
              <a:t>[2]</a:t>
            </a:r>
            <a:r>
              <a:rPr lang="en-US" dirty="0"/>
              <a:t> Patients in this study (N = 309) had previously untreated high-risk AML, defined by therapy-related disease, a history of MDS or chronic myelomonocytic leukemia, or an MDS-like karyotype</a:t>
            </a:r>
          </a:p>
          <a:p>
            <a:r>
              <a:rPr lang="en-US" dirty="0">
                <a:effectLst/>
              </a:rPr>
              <a:t>Lancet, J. E., </a:t>
            </a:r>
            <a:r>
              <a:rPr lang="en-US" dirty="0" err="1">
                <a:effectLst/>
              </a:rPr>
              <a:t>Uy</a:t>
            </a:r>
            <a:r>
              <a:rPr lang="en-US" dirty="0">
                <a:effectLst/>
              </a:rPr>
              <a:t>, G. L., Cortes, J. E., Newell, L. F., Lin, T. L., Ritchie, E. K., … Medeiros, B. C. (2016). Final results of a phase III randomized trial of CPX-351 versus 7+3 in older patients with newly diagnosed high risk (secondary) AML. </a:t>
            </a:r>
            <a:r>
              <a:rPr lang="en-US" i="1" dirty="0">
                <a:effectLst/>
              </a:rPr>
              <a:t>Journal of Clinical Oncology</a:t>
            </a:r>
            <a:r>
              <a:rPr lang="en-US" dirty="0">
                <a:effectLst/>
              </a:rPr>
              <a:t>, </a:t>
            </a:r>
            <a:r>
              <a:rPr lang="en-US" i="1" dirty="0">
                <a:effectLst/>
              </a:rPr>
              <a:t>34</a:t>
            </a:r>
            <a:r>
              <a:rPr lang="en-US" dirty="0">
                <a:effectLst/>
              </a:rPr>
              <a:t>(15_suppl), 7000. https://doi.org/10.1200/JCO.2016.34.15_suppl.7000</a:t>
            </a:r>
          </a:p>
          <a:p>
            <a:endParaRPr lang="en-US" dirty="0"/>
          </a:p>
          <a:p>
            <a:r>
              <a:rPr lang="en-US" dirty="0"/>
              <a:t>Lancet JE, </a:t>
            </a:r>
            <a:r>
              <a:rPr lang="en-US" dirty="0" err="1"/>
              <a:t>Hoering</a:t>
            </a:r>
            <a:r>
              <a:rPr lang="en-US" dirty="0"/>
              <a:t> A, </a:t>
            </a:r>
            <a:r>
              <a:rPr lang="en-US" dirty="0" err="1"/>
              <a:t>Uy</a:t>
            </a:r>
            <a:r>
              <a:rPr lang="en-US" dirty="0"/>
              <a:t> GL, et al. Survival following allogeneic hematopoietic cell transplantation in older high-risk acute myeloid leukemia patients initially treated with CPX-351 liposome injection versus standard cytarabine and daunorubicin: subgroup analysis of a large phase III trial [abstract]. Blood 2016;128:Abstract 906.</a:t>
            </a:r>
          </a:p>
          <a:p>
            <a:endParaRPr lang="en-US" dirty="0"/>
          </a:p>
        </p:txBody>
      </p:sp>
      <p:sp>
        <p:nvSpPr>
          <p:cNvPr id="4" name="Slide Number Placeholder 3"/>
          <p:cNvSpPr>
            <a:spLocks noGrp="1"/>
          </p:cNvSpPr>
          <p:nvPr>
            <p:ph type="sldNum" sz="quarter" idx="10"/>
          </p:nvPr>
        </p:nvSpPr>
        <p:spPr/>
        <p:txBody>
          <a:bodyPr/>
          <a:lstStyle/>
          <a:p>
            <a:fld id="{6D6A0F73-74D9-4D8A-B8C9-99C537B0F972}" type="slidenum">
              <a:rPr lang="en-US" smtClean="0"/>
              <a:t>32</a:t>
            </a:fld>
            <a:endParaRPr lang="en-US"/>
          </a:p>
        </p:txBody>
      </p:sp>
    </p:spTree>
    <p:extLst>
      <p:ext uri="{BB962C8B-B14F-4D97-AF65-F5344CB8AC3E}">
        <p14:creationId xmlns:p14="http://schemas.microsoft.com/office/powerpoint/2010/main" val="37003586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The translucent blue arrows are drawn to indicate candidate progenitor cells in which transformation occurs.</a:t>
            </a:r>
          </a:p>
          <a:p>
            <a:r>
              <a:rPr lang="en-US" sz="1200" b="0" i="0" kern="1200" dirty="0">
                <a:solidFill>
                  <a:schemeClr val="tx1"/>
                </a:solidFill>
                <a:effectLst/>
                <a:latin typeface="+mn-lt"/>
                <a:ea typeface="+mn-ea"/>
                <a:cs typeface="+mn-cs"/>
              </a:rPr>
              <a:t>AML is characterized by clonal expansion of undifferentiated myeloid precursors, resulting in impaired hematopoiesis and bone marrow failure. </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Normal hematopoietic stem and progenitor cells (</a:t>
            </a:r>
            <a:r>
              <a:rPr lang="en-US" sz="1200" b="1" i="0" kern="1200" dirty="0">
                <a:solidFill>
                  <a:schemeClr val="tx1"/>
                </a:solidFill>
                <a:effectLst/>
                <a:latin typeface="+mn-lt"/>
                <a:ea typeface="+mn-ea"/>
                <a:cs typeface="+mn-cs"/>
              </a:rPr>
              <a:t>a</a:t>
            </a:r>
            <a:r>
              <a:rPr lang="en-US" sz="1200" b="0" i="0" kern="1200" dirty="0">
                <a:solidFill>
                  <a:schemeClr val="tx1"/>
                </a:solidFill>
                <a:effectLst/>
                <a:latin typeface="+mn-lt"/>
                <a:ea typeface="+mn-ea"/>
                <a:cs typeface="+mn-cs"/>
              </a:rPr>
              <a:t>). The HSC is a unique hematopoietic cell by virtue of its ability to self-renew as well as generate all cells of the hematopoietic system. HSCs generate the multitude of hematopoietic cells by giving rise to MPPs and progressively lineage-restricted progenitors that have limited capacity to divide. Leukemia stem and progenitor cells (</a:t>
            </a:r>
            <a:r>
              <a:rPr lang="en-US" sz="1200" b="1" i="0" kern="1200" dirty="0">
                <a:solidFill>
                  <a:schemeClr val="tx1"/>
                </a:solidFill>
                <a:effectLst/>
                <a:latin typeface="+mn-lt"/>
                <a:ea typeface="+mn-ea"/>
                <a:cs typeface="+mn-cs"/>
              </a:rPr>
              <a:t>b</a:t>
            </a:r>
            <a:r>
              <a:rPr lang="en-US" sz="1200" b="0" i="0" kern="1200" dirty="0">
                <a:solidFill>
                  <a:schemeClr val="tx1"/>
                </a:solidFill>
                <a:effectLst/>
                <a:latin typeface="+mn-lt"/>
                <a:ea typeface="+mn-ea"/>
                <a:cs typeface="+mn-cs"/>
              </a:rPr>
              <a:t>). Similar to the HSC, the LSC has the unique ability to self-renew. LSCs give rise to </a:t>
            </a:r>
            <a:r>
              <a:rPr lang="en-US" sz="1200" b="0" i="0" kern="1200" dirty="0" err="1">
                <a:solidFill>
                  <a:schemeClr val="tx1"/>
                </a:solidFill>
                <a:effectLst/>
                <a:latin typeface="+mn-lt"/>
                <a:ea typeface="+mn-ea"/>
                <a:cs typeface="+mn-cs"/>
              </a:rPr>
              <a:t>clonogenic</a:t>
            </a:r>
            <a:r>
              <a:rPr lang="en-US" sz="1200" b="0" i="0" kern="1200" dirty="0">
                <a:solidFill>
                  <a:schemeClr val="tx1"/>
                </a:solidFill>
                <a:effectLst/>
                <a:latin typeface="+mn-lt"/>
                <a:ea typeface="+mn-ea"/>
                <a:cs typeface="+mn-cs"/>
              </a:rPr>
              <a:t> leukemic progenitors that differentiate into leukemic blasts and more differentiated progeny. Although the cell of origin of the LSC has not been elucidated, investigators hypothesize that LSCs arise from immature hematopoietic progenitors or possibly the HSC. The translucent blue arrows are drawn to indicate candidate progenitor cells in which transformation occurs.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rPr>
              <a:t>Tan, B. T., Park, C. Y., </a:t>
            </a:r>
            <a:r>
              <a:rPr lang="en-US" dirty="0" err="1">
                <a:effectLst/>
              </a:rPr>
              <a:t>Ailles</a:t>
            </a:r>
            <a:r>
              <a:rPr lang="en-US" dirty="0">
                <a:effectLst/>
              </a:rPr>
              <a:t>, L. E., &amp; Weissman, I. L. (2006). The cancer stem cell hypothesis: a work in progress. </a:t>
            </a:r>
            <a:r>
              <a:rPr lang="en-US" i="1" dirty="0">
                <a:effectLst/>
              </a:rPr>
              <a:t>Laboratory Investigation</a:t>
            </a:r>
            <a:r>
              <a:rPr lang="en-US" dirty="0">
                <a:effectLst/>
              </a:rPr>
              <a:t>, </a:t>
            </a:r>
            <a:r>
              <a:rPr lang="en-US" i="1" dirty="0">
                <a:effectLst/>
              </a:rPr>
              <a:t>86</a:t>
            </a:r>
            <a:r>
              <a:rPr lang="en-US" dirty="0">
                <a:effectLst/>
              </a:rPr>
              <a:t>(12), 1203–1207. https://doi.org/10.1038/labinvest.3700488</a:t>
            </a:r>
          </a:p>
          <a:p>
            <a:endParaRPr lang="en-US"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D6A0F73-74D9-4D8A-B8C9-99C537B0F972}" type="slidenum">
              <a:rPr lang="en-US" smtClean="0"/>
              <a:t>7</a:t>
            </a:fld>
            <a:endParaRPr lang="en-US"/>
          </a:p>
        </p:txBody>
      </p:sp>
    </p:spTree>
    <p:extLst>
      <p:ext uri="{BB962C8B-B14F-4D97-AF65-F5344CB8AC3E}">
        <p14:creationId xmlns:p14="http://schemas.microsoft.com/office/powerpoint/2010/main" val="41804041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6A0F73-74D9-4D8A-B8C9-99C537B0F972}" type="slidenum">
              <a:rPr lang="en-US" smtClean="0"/>
              <a:t>33</a:t>
            </a:fld>
            <a:endParaRPr lang="en-US"/>
          </a:p>
        </p:txBody>
      </p:sp>
    </p:spTree>
    <p:extLst>
      <p:ext uri="{BB962C8B-B14F-4D97-AF65-F5344CB8AC3E}">
        <p14:creationId xmlns:p14="http://schemas.microsoft.com/office/powerpoint/2010/main" val="32953276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6A0F73-74D9-4D8A-B8C9-99C537B0F972}" type="slidenum">
              <a:rPr lang="en-US" smtClean="0"/>
              <a:t>34</a:t>
            </a:fld>
            <a:endParaRPr lang="en-US"/>
          </a:p>
        </p:txBody>
      </p:sp>
    </p:spTree>
    <p:extLst>
      <p:ext uri="{BB962C8B-B14F-4D97-AF65-F5344CB8AC3E}">
        <p14:creationId xmlns:p14="http://schemas.microsoft.com/office/powerpoint/2010/main" val="21474431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May see prolonged neutropenia and thrombocytopenia</a:t>
            </a:r>
          </a:p>
        </p:txBody>
      </p:sp>
      <p:sp>
        <p:nvSpPr>
          <p:cNvPr id="4" name="Slide Number Placeholder 3"/>
          <p:cNvSpPr>
            <a:spLocks noGrp="1"/>
          </p:cNvSpPr>
          <p:nvPr>
            <p:ph type="sldNum" sz="quarter" idx="10"/>
          </p:nvPr>
        </p:nvSpPr>
        <p:spPr/>
        <p:txBody>
          <a:bodyPr/>
          <a:lstStyle/>
          <a:p>
            <a:fld id="{6D6A0F73-74D9-4D8A-B8C9-99C537B0F972}" type="slidenum">
              <a:rPr lang="en-US" smtClean="0"/>
              <a:t>35</a:t>
            </a:fld>
            <a:endParaRPr lang="en-US"/>
          </a:p>
        </p:txBody>
      </p:sp>
    </p:spTree>
    <p:extLst>
      <p:ext uri="{BB962C8B-B14F-4D97-AF65-F5344CB8AC3E}">
        <p14:creationId xmlns:p14="http://schemas.microsoft.com/office/powerpoint/2010/main" val="24764569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Daunorubicin and cytarabine liposome is metabolized in the liver and excreted renally, but has not been studied in patients with severe renal impairment/end-stage renal disease or bilirubin levels greater than 3 mg/dL.</a:t>
            </a:r>
          </a:p>
          <a:p>
            <a:endParaRPr lang="en-US" dirty="0"/>
          </a:p>
        </p:txBody>
      </p:sp>
      <p:sp>
        <p:nvSpPr>
          <p:cNvPr id="4" name="Slide Number Placeholder 3"/>
          <p:cNvSpPr>
            <a:spLocks noGrp="1"/>
          </p:cNvSpPr>
          <p:nvPr>
            <p:ph type="sldNum" sz="quarter" idx="10"/>
          </p:nvPr>
        </p:nvSpPr>
        <p:spPr/>
        <p:txBody>
          <a:bodyPr/>
          <a:lstStyle/>
          <a:p>
            <a:fld id="{6D6A0F73-74D9-4D8A-B8C9-99C537B0F972}" type="slidenum">
              <a:rPr lang="en-US" smtClean="0"/>
              <a:t>36</a:t>
            </a:fld>
            <a:endParaRPr lang="en-US"/>
          </a:p>
        </p:txBody>
      </p:sp>
    </p:spTree>
    <p:extLst>
      <p:ext uri="{BB962C8B-B14F-4D97-AF65-F5344CB8AC3E}">
        <p14:creationId xmlns:p14="http://schemas.microsoft.com/office/powerpoint/2010/main" val="273496656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 Ruben, B. S., Yu, W. Y., Liu, F., Truong, S. V., Wang, K. C., &amp; Fox, L. P. (2015). Generalized benign cutaneous reaction to cytarabine. Journal of the American Academy of Dermatology, 73(5), 821–828. https://doi.org/10.1016/J.JAAD.2015.07.010</a:t>
            </a:r>
          </a:p>
          <a:p>
            <a:endParaRPr lang="en-US" dirty="0"/>
          </a:p>
        </p:txBody>
      </p:sp>
      <p:sp>
        <p:nvSpPr>
          <p:cNvPr id="4" name="Slide Number Placeholder 3"/>
          <p:cNvSpPr>
            <a:spLocks noGrp="1"/>
          </p:cNvSpPr>
          <p:nvPr>
            <p:ph type="sldNum" sz="quarter" idx="10"/>
          </p:nvPr>
        </p:nvSpPr>
        <p:spPr/>
        <p:txBody>
          <a:bodyPr/>
          <a:lstStyle/>
          <a:p>
            <a:fld id="{6D6A0F73-74D9-4D8A-B8C9-99C537B0F972}" type="slidenum">
              <a:rPr lang="en-US" smtClean="0"/>
              <a:t>39</a:t>
            </a:fld>
            <a:endParaRPr lang="en-US"/>
          </a:p>
        </p:txBody>
      </p:sp>
    </p:spTree>
    <p:extLst>
      <p:ext uri="{BB962C8B-B14F-4D97-AF65-F5344CB8AC3E}">
        <p14:creationId xmlns:p14="http://schemas.microsoft.com/office/powerpoint/2010/main" val="39824418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rPr>
              <a:t>Ruben, B. S., Yu, W. Y., Liu, F., Truong, S. V., Wang, K. C., &amp; Fox, L. P. (2015). Generalized benign cutaneous reaction to cytarabine. </a:t>
            </a:r>
            <a:r>
              <a:rPr lang="en-US" i="1" dirty="0">
                <a:effectLst/>
              </a:rPr>
              <a:t>Journal of the American Academy of Dermatology</a:t>
            </a:r>
            <a:r>
              <a:rPr lang="en-US" dirty="0">
                <a:effectLst/>
              </a:rPr>
              <a:t>, </a:t>
            </a:r>
            <a:r>
              <a:rPr lang="en-US" i="1" dirty="0">
                <a:effectLst/>
              </a:rPr>
              <a:t>73</a:t>
            </a:r>
            <a:r>
              <a:rPr lang="en-US" dirty="0">
                <a:effectLst/>
              </a:rPr>
              <a:t>(5), 821–828. https://doi.org/10.1016/J.JAAD.2015.07.010</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Cytarabine-induced </a:t>
            </a:r>
            <a:r>
              <a:rPr lang="en-US" sz="1200" b="0" i="0" kern="1200" dirty="0" err="1">
                <a:solidFill>
                  <a:schemeClr val="tx1"/>
                </a:solidFill>
                <a:effectLst/>
                <a:latin typeface="+mn-lt"/>
                <a:ea typeface="+mn-ea"/>
                <a:cs typeface="+mn-cs"/>
              </a:rPr>
              <a:t>papular</a:t>
            </a:r>
            <a:r>
              <a:rPr lang="en-US" sz="1200" b="0" i="0" kern="1200" dirty="0">
                <a:solidFill>
                  <a:schemeClr val="tx1"/>
                </a:solidFill>
                <a:effectLst/>
                <a:latin typeface="+mn-lt"/>
                <a:ea typeface="+mn-ea"/>
                <a:cs typeface="+mn-cs"/>
              </a:rPr>
              <a:t> purpuric eruption. Morbilliform eruption over trunk and extremities. Note intertriginous accentuation in the fold of the pannus. Lower extremity shows scattered palpable purpura. The dorsal right foot shows a striking purpuric plaque. Pathology of skin biopsy: spongiotic dermatitis</a:t>
            </a:r>
            <a:endParaRPr lang="en-US" dirty="0">
              <a:effectLst/>
            </a:endParaRPr>
          </a:p>
          <a:p>
            <a:endParaRPr lang="en-US" dirty="0"/>
          </a:p>
        </p:txBody>
      </p:sp>
      <p:sp>
        <p:nvSpPr>
          <p:cNvPr id="4" name="Slide Number Placeholder 3"/>
          <p:cNvSpPr>
            <a:spLocks noGrp="1"/>
          </p:cNvSpPr>
          <p:nvPr>
            <p:ph type="sldNum" sz="quarter" idx="10"/>
          </p:nvPr>
        </p:nvSpPr>
        <p:spPr/>
        <p:txBody>
          <a:bodyPr/>
          <a:lstStyle/>
          <a:p>
            <a:fld id="{6D6A0F73-74D9-4D8A-B8C9-99C537B0F972}" type="slidenum">
              <a:rPr lang="en-US" smtClean="0"/>
              <a:t>40</a:t>
            </a:fld>
            <a:endParaRPr lang="en-US"/>
          </a:p>
        </p:txBody>
      </p:sp>
    </p:spTree>
    <p:extLst>
      <p:ext uri="{BB962C8B-B14F-4D97-AF65-F5344CB8AC3E}">
        <p14:creationId xmlns:p14="http://schemas.microsoft.com/office/powerpoint/2010/main" val="327117408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6A0F73-74D9-4D8A-B8C9-99C537B0F972}" type="slidenum">
              <a:rPr lang="en-US" smtClean="0"/>
              <a:t>42</a:t>
            </a:fld>
            <a:endParaRPr lang="en-US"/>
          </a:p>
        </p:txBody>
      </p:sp>
    </p:spTree>
    <p:extLst>
      <p:ext uri="{BB962C8B-B14F-4D97-AF65-F5344CB8AC3E}">
        <p14:creationId xmlns:p14="http://schemas.microsoft.com/office/powerpoint/2010/main" val="29221097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b="0" i="0" kern="1200" dirty="0">
                <a:solidFill>
                  <a:schemeClr val="tx1"/>
                </a:solidFill>
                <a:effectLst/>
                <a:latin typeface="+mn-lt"/>
                <a:ea typeface="+mn-ea"/>
                <a:cs typeface="+mn-cs"/>
              </a:rPr>
              <a:t>On April 28, 2017, the U.S. Food and Drug Administration approved </a:t>
            </a:r>
            <a:r>
              <a:rPr lang="en-US" sz="1200" b="0" i="0" kern="1200" dirty="0" err="1">
                <a:solidFill>
                  <a:schemeClr val="tx1"/>
                </a:solidFill>
                <a:effectLst/>
                <a:latin typeface="+mn-lt"/>
                <a:ea typeface="+mn-ea"/>
                <a:cs typeface="+mn-cs"/>
              </a:rPr>
              <a:t>midostaurin</a:t>
            </a:r>
            <a:r>
              <a:rPr lang="en-US" sz="1200" b="0" i="0" kern="1200" dirty="0">
                <a:solidFill>
                  <a:schemeClr val="tx1"/>
                </a:solidFill>
                <a:effectLst/>
                <a:latin typeface="+mn-lt"/>
                <a:ea typeface="+mn-ea"/>
                <a:cs typeface="+mn-cs"/>
              </a:rPr>
              <a:t> (RYDAPT, Novartis Pharmaceuticals Corp.) for the treatment of adult patients with newly diagnosed acute myeloid leukemia (AML) who are FLT3 mutation-positive (FLT3+), as detected by an FDA-approved test, in combination with standard cytarabine and daunorubicin induction and cytarabine consolidation.</a:t>
            </a:r>
          </a:p>
          <a:p>
            <a:pPr fontAlgn="base"/>
            <a:r>
              <a:rPr lang="en-US" sz="1200" b="0" i="0" kern="1200" dirty="0">
                <a:solidFill>
                  <a:schemeClr val="tx1"/>
                </a:solidFill>
                <a:effectLst/>
                <a:latin typeface="+mn-lt"/>
                <a:ea typeface="+mn-ea"/>
                <a:cs typeface="+mn-cs"/>
              </a:rPr>
              <a:t>This study is practice-changing, but more information is required to determine clinically meaningful impact based on long-term studies. The OS benefit is only 7% and the benefit was greater in patients with the </a:t>
            </a:r>
            <a:r>
              <a:rPr lang="en-US" sz="1200" b="0" i="1" kern="1200" dirty="0">
                <a:solidFill>
                  <a:schemeClr val="tx1"/>
                </a:solidFill>
                <a:effectLst/>
                <a:latin typeface="+mn-lt"/>
                <a:ea typeface="+mn-ea"/>
                <a:cs typeface="+mn-cs"/>
              </a:rPr>
              <a:t>FLT3</a:t>
            </a:r>
            <a:r>
              <a:rPr lang="en-US" sz="1200" b="0" i="0" kern="1200" baseline="30000" dirty="0">
                <a:solidFill>
                  <a:schemeClr val="tx1"/>
                </a:solidFill>
                <a:effectLst/>
                <a:latin typeface="+mn-lt"/>
                <a:ea typeface="+mn-ea"/>
                <a:cs typeface="+mn-cs"/>
              </a:rPr>
              <a:t>TKD</a:t>
            </a:r>
            <a:r>
              <a:rPr lang="en-US" sz="1200" b="0" i="0" kern="1200" dirty="0">
                <a:solidFill>
                  <a:schemeClr val="tx1"/>
                </a:solidFill>
                <a:effectLst/>
                <a:latin typeface="+mn-lt"/>
                <a:ea typeface="+mn-ea"/>
                <a:cs typeface="+mn-cs"/>
              </a:rPr>
              <a:t> mutation (less unfavorable) when compared with those with the </a:t>
            </a:r>
            <a:r>
              <a:rPr lang="en-US" sz="1200" b="0" i="1" kern="1200" dirty="0">
                <a:solidFill>
                  <a:schemeClr val="tx1"/>
                </a:solidFill>
                <a:effectLst/>
                <a:latin typeface="+mn-lt"/>
                <a:ea typeface="+mn-ea"/>
                <a:cs typeface="+mn-cs"/>
              </a:rPr>
              <a:t>FLT3</a:t>
            </a:r>
            <a:r>
              <a:rPr lang="en-US" sz="1200" b="0" i="1" kern="1200" baseline="30000" dirty="0">
                <a:solidFill>
                  <a:schemeClr val="tx1"/>
                </a:solidFill>
                <a:effectLst/>
                <a:latin typeface="+mn-lt"/>
                <a:ea typeface="+mn-ea"/>
                <a:cs typeface="+mn-cs"/>
              </a:rPr>
              <a:t>I</a:t>
            </a:r>
            <a:r>
              <a:rPr lang="en-US" sz="1200" b="0" i="0" kern="1200" baseline="30000" dirty="0">
                <a:solidFill>
                  <a:schemeClr val="tx1"/>
                </a:solidFill>
                <a:effectLst/>
                <a:latin typeface="+mn-lt"/>
                <a:ea typeface="+mn-ea"/>
                <a:cs typeface="+mn-cs"/>
              </a:rPr>
              <a:t>TD</a:t>
            </a:r>
            <a:r>
              <a:rPr lang="en-US" sz="1200" b="0" i="0" kern="1200" dirty="0">
                <a:solidFill>
                  <a:schemeClr val="tx1"/>
                </a:solidFill>
                <a:effectLst/>
                <a:latin typeface="+mn-lt"/>
                <a:ea typeface="+mn-ea"/>
                <a:cs typeface="+mn-cs"/>
              </a:rPr>
              <a:t>mutation ( more unfavorable). </a:t>
            </a:r>
          </a:p>
          <a:p>
            <a:pPr fontAlgn="base"/>
            <a:r>
              <a:rPr lang="en-US" sz="1200" b="0" i="0" kern="1200" dirty="0" err="1">
                <a:solidFill>
                  <a:schemeClr val="tx1"/>
                </a:solidFill>
                <a:effectLst/>
                <a:latin typeface="+mn-lt"/>
                <a:ea typeface="+mn-ea"/>
                <a:cs typeface="+mn-cs"/>
              </a:rPr>
              <a:t>Midostaurin</a:t>
            </a:r>
            <a:r>
              <a:rPr lang="en-US" sz="1200" b="0" i="0" kern="1200" dirty="0">
                <a:solidFill>
                  <a:schemeClr val="tx1"/>
                </a:solidFill>
                <a:effectLst/>
                <a:latin typeface="+mn-lt"/>
                <a:ea typeface="+mn-ea"/>
                <a:cs typeface="+mn-cs"/>
              </a:rPr>
              <a:t> is approved in Europe for maintenance, but not in the United States. Maintenance may be important in this setting.</a:t>
            </a:r>
          </a:p>
          <a:p>
            <a:pPr fontAlgn="base"/>
            <a:r>
              <a:rPr lang="en-US" sz="1200" b="0" i="0" kern="1200" dirty="0" err="1">
                <a:solidFill>
                  <a:schemeClr val="tx1"/>
                </a:solidFill>
                <a:effectLst/>
                <a:latin typeface="+mn-lt"/>
                <a:ea typeface="+mn-ea"/>
                <a:cs typeface="+mn-cs"/>
              </a:rPr>
              <a:t>Midostaurin</a:t>
            </a:r>
            <a:r>
              <a:rPr lang="en-US" sz="1200" b="0" i="0" kern="1200" dirty="0">
                <a:solidFill>
                  <a:schemeClr val="tx1"/>
                </a:solidFill>
                <a:effectLst/>
                <a:latin typeface="+mn-lt"/>
                <a:ea typeface="+mn-ea"/>
                <a:cs typeface="+mn-cs"/>
              </a:rPr>
              <a:t> is among the least potent FLT3 inhibitors: more potent FLT3 inhibitors in development are </a:t>
            </a:r>
            <a:r>
              <a:rPr lang="en-US" sz="1200" b="0" i="0" kern="1200" dirty="0" err="1">
                <a:solidFill>
                  <a:schemeClr val="tx1"/>
                </a:solidFill>
                <a:effectLst/>
                <a:latin typeface="+mn-lt"/>
                <a:ea typeface="+mn-ea"/>
                <a:cs typeface="+mn-cs"/>
              </a:rPr>
              <a:t>gilteritinib</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quizartinib</a:t>
            </a:r>
            <a:r>
              <a:rPr lang="en-US" sz="1200" b="0" i="0" kern="1200" dirty="0">
                <a:solidFill>
                  <a:schemeClr val="tx1"/>
                </a:solidFill>
                <a:effectLst/>
                <a:latin typeface="+mn-lt"/>
                <a:ea typeface="+mn-ea"/>
                <a:cs typeface="+mn-cs"/>
              </a:rPr>
              <a:t>, and crenolanib.</a:t>
            </a:r>
          </a:p>
          <a:p>
            <a:pPr fontAlgn="base"/>
            <a:endParaRPr lang="en-US" sz="1200" b="0" i="0" kern="1200" dirty="0">
              <a:solidFill>
                <a:schemeClr val="tx1"/>
              </a:solidFill>
              <a:effectLst/>
              <a:latin typeface="+mn-lt"/>
              <a:ea typeface="+mn-ea"/>
              <a:cs typeface="+mn-cs"/>
            </a:endParaRPr>
          </a:p>
          <a:p>
            <a:r>
              <a:rPr lang="en-US" dirty="0">
                <a:effectLst/>
              </a:rPr>
              <a:t>Stone, R. M., </a:t>
            </a:r>
            <a:r>
              <a:rPr lang="en-US" dirty="0" err="1">
                <a:effectLst/>
              </a:rPr>
              <a:t>Mandrekar</a:t>
            </a:r>
            <a:r>
              <a:rPr lang="en-US" dirty="0">
                <a:effectLst/>
              </a:rPr>
              <a:t>, S. J., Sanford, B. L., </a:t>
            </a:r>
            <a:r>
              <a:rPr lang="en-US" dirty="0" err="1">
                <a:effectLst/>
              </a:rPr>
              <a:t>Laumann</a:t>
            </a:r>
            <a:r>
              <a:rPr lang="en-US" dirty="0">
                <a:effectLst/>
              </a:rPr>
              <a:t>, K., Geyer, S., Bloomfield, C. D., … Döhner, H. (2017). </a:t>
            </a:r>
            <a:r>
              <a:rPr lang="en-US" dirty="0" err="1">
                <a:effectLst/>
              </a:rPr>
              <a:t>Midostaurin</a:t>
            </a:r>
            <a:r>
              <a:rPr lang="en-US" dirty="0">
                <a:effectLst/>
              </a:rPr>
              <a:t> plus Chemotherapy for Acute Myeloid Leukemia with a </a:t>
            </a:r>
            <a:r>
              <a:rPr lang="en-US" i="1" dirty="0">
                <a:effectLst/>
              </a:rPr>
              <a:t>FLT3</a:t>
            </a:r>
            <a:r>
              <a:rPr lang="en-US" dirty="0">
                <a:effectLst/>
              </a:rPr>
              <a:t> Mutation. </a:t>
            </a:r>
            <a:r>
              <a:rPr lang="en-US" i="1" dirty="0">
                <a:effectLst/>
              </a:rPr>
              <a:t>New England Journal of Medicine</a:t>
            </a:r>
            <a:r>
              <a:rPr lang="en-US" dirty="0">
                <a:effectLst/>
              </a:rPr>
              <a:t>, </a:t>
            </a:r>
            <a:r>
              <a:rPr lang="en-US" i="1" dirty="0">
                <a:effectLst/>
              </a:rPr>
              <a:t>377</a:t>
            </a:r>
            <a:r>
              <a:rPr lang="en-US" dirty="0">
                <a:effectLst/>
              </a:rPr>
              <a:t>(5), 454–464. https://doi.org/10.1056/NEJMoa1614359</a:t>
            </a:r>
          </a:p>
          <a:p>
            <a:pPr fontAlgn="base"/>
            <a:endParaRPr lang="en-US"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D6A0F73-74D9-4D8A-B8C9-99C537B0F972}" type="slidenum">
              <a:rPr lang="en-US" smtClean="0"/>
              <a:t>43</a:t>
            </a:fld>
            <a:endParaRPr lang="en-US"/>
          </a:p>
        </p:txBody>
      </p:sp>
    </p:spTree>
    <p:extLst>
      <p:ext uri="{BB962C8B-B14F-4D97-AF65-F5344CB8AC3E}">
        <p14:creationId xmlns:p14="http://schemas.microsoft.com/office/powerpoint/2010/main" val="360115309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Sepsis is defined as life-threatening organ dysfunction caused by a dysregulated host response to infection.  Even a modest degree of organ dysfunction when infection is first suspected is associated with an in-hospital mortality in excess of 10%</a:t>
            </a:r>
          </a:p>
          <a:p>
            <a:r>
              <a:rPr lang="en-US" sz="1200" b="0" i="0" kern="1200" dirty="0">
                <a:solidFill>
                  <a:schemeClr val="tx1"/>
                </a:solidFill>
                <a:effectLst/>
                <a:latin typeface="+mn-lt"/>
                <a:ea typeface="+mn-ea"/>
                <a:cs typeface="+mn-cs"/>
              </a:rPr>
              <a:t>Organ dysfunction can be identified as an acute change in total SOFA score ≥2 points consequent to the infection.</a:t>
            </a:r>
          </a:p>
          <a:p>
            <a:pPr lvl="1"/>
            <a:r>
              <a:rPr lang="en-US" sz="1200" b="0" i="0" kern="1200" dirty="0">
                <a:solidFill>
                  <a:schemeClr val="tx1"/>
                </a:solidFill>
                <a:effectLst/>
                <a:latin typeface="+mn-lt"/>
                <a:ea typeface="+mn-ea"/>
                <a:cs typeface="+mn-cs"/>
              </a:rPr>
              <a:t>The baseline SOFA score can be assumed to be zero in patients not known to have preexisting organ dysfunction.</a:t>
            </a:r>
          </a:p>
          <a:p>
            <a:pPr lvl="1"/>
            <a:r>
              <a:rPr lang="en-US" sz="1200" b="0" i="0" kern="1200" dirty="0">
                <a:solidFill>
                  <a:schemeClr val="tx1"/>
                </a:solidFill>
                <a:effectLst/>
                <a:latin typeface="+mn-lt"/>
                <a:ea typeface="+mn-ea"/>
                <a:cs typeface="+mn-cs"/>
              </a:rPr>
              <a:t>A SOFA score ≥2 reflects an overall mortality risk of approximately 10% in a general hospital population with suspected infection. Even patients presenting with modest dysfunction can deteriorate further, emphasizing the seriousness of this condition and the need for prompt and appropriate intervention, if not already being instituted.</a:t>
            </a:r>
          </a:p>
          <a:p>
            <a:r>
              <a:rPr lang="en-US" sz="1200" b="0" i="0" kern="1200" dirty="0">
                <a:solidFill>
                  <a:schemeClr val="tx1"/>
                </a:solidFill>
                <a:effectLst/>
                <a:latin typeface="+mn-lt"/>
                <a:ea typeface="+mn-ea"/>
                <a:cs typeface="+mn-cs"/>
              </a:rPr>
              <a:t>In lay terms, sepsis is a life-threatening condition that arises when the body’s response to an infection injures its own tissues and organs.</a:t>
            </a:r>
          </a:p>
          <a:p>
            <a:r>
              <a:rPr lang="en-US" sz="1200" b="0" i="0" kern="1200" dirty="0">
                <a:solidFill>
                  <a:schemeClr val="tx1"/>
                </a:solidFill>
                <a:effectLst/>
                <a:latin typeface="+mn-lt"/>
                <a:ea typeface="+mn-ea"/>
                <a:cs typeface="+mn-cs"/>
              </a:rPr>
              <a:t>Patients with suspected infection who are likely to have a prolonged ICU stay or to die in the hospital can be promptly identified at the bedside with </a:t>
            </a:r>
            <a:r>
              <a:rPr lang="en-US" sz="1200" b="0" i="0" kern="1200" dirty="0" err="1">
                <a:solidFill>
                  <a:schemeClr val="tx1"/>
                </a:solidFill>
                <a:effectLst/>
                <a:latin typeface="+mn-lt"/>
                <a:ea typeface="+mn-ea"/>
                <a:cs typeface="+mn-cs"/>
              </a:rPr>
              <a:t>qSOFA</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ie</a:t>
            </a:r>
            <a:r>
              <a:rPr lang="en-US" sz="1200" b="0" i="0" kern="1200" dirty="0">
                <a:solidFill>
                  <a:schemeClr val="tx1"/>
                </a:solidFill>
                <a:effectLst/>
                <a:latin typeface="+mn-lt"/>
                <a:ea typeface="+mn-ea"/>
                <a:cs typeface="+mn-cs"/>
              </a:rPr>
              <a:t>, alteration in mental status, systolic blood pressure ≤100 mm Hg, or respiratory rate ≥22/min.</a:t>
            </a:r>
          </a:p>
          <a:p>
            <a:r>
              <a:rPr lang="en-US" sz="1200" b="0" i="0" kern="1200" dirty="0">
                <a:solidFill>
                  <a:schemeClr val="tx1"/>
                </a:solidFill>
                <a:effectLst/>
                <a:latin typeface="+mn-lt"/>
                <a:ea typeface="+mn-ea"/>
                <a:cs typeface="+mn-cs"/>
              </a:rPr>
              <a:t>Septic shock is a subset of sepsis in which underlying circulatory and cellular/metabolic abnormalities are profound enough to substantially increase mortality.</a:t>
            </a:r>
          </a:p>
          <a:p>
            <a:r>
              <a:rPr lang="en-US" sz="1200" b="0" i="0" kern="1200" dirty="0">
                <a:solidFill>
                  <a:schemeClr val="tx1"/>
                </a:solidFill>
                <a:effectLst/>
                <a:latin typeface="+mn-lt"/>
                <a:ea typeface="+mn-ea"/>
                <a:cs typeface="+mn-cs"/>
              </a:rPr>
              <a:t>Patients with septic shock can be identified with a clinical construct of sepsis with persisting hypotension requiring vasopressors to maintain MAP ≥65 mm Hg and having a serum lactate level &gt;2 mmol/L (18 mg/dL) despite adequate volume resuscitation. With these criteria, hospital mortality is in excess of 40%.</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Reference: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rPr>
              <a:t>Singer, M., </a:t>
            </a:r>
            <a:r>
              <a:rPr lang="en-US" dirty="0" err="1">
                <a:effectLst/>
              </a:rPr>
              <a:t>Deutschman</a:t>
            </a:r>
            <a:r>
              <a:rPr lang="en-US" dirty="0">
                <a:effectLst/>
              </a:rPr>
              <a:t>, C. S., Seymour, C. W., Shankar-Hari, M., </a:t>
            </a:r>
            <a:r>
              <a:rPr lang="en-US" dirty="0" err="1">
                <a:effectLst/>
              </a:rPr>
              <a:t>Annane</a:t>
            </a:r>
            <a:r>
              <a:rPr lang="en-US" dirty="0">
                <a:effectLst/>
              </a:rPr>
              <a:t>, D., Bauer, M., … Angus, D. C. (2016). The Third International Consensus Definitions for Sepsis and Septic Shock (Sepsis-3). </a:t>
            </a:r>
            <a:r>
              <a:rPr lang="en-US" i="1" dirty="0">
                <a:effectLst/>
              </a:rPr>
              <a:t>JAMA</a:t>
            </a:r>
            <a:r>
              <a:rPr lang="en-US" dirty="0">
                <a:effectLst/>
              </a:rPr>
              <a:t>, </a:t>
            </a:r>
            <a:r>
              <a:rPr lang="en-US" i="1" dirty="0">
                <a:effectLst/>
              </a:rPr>
              <a:t>315</a:t>
            </a:r>
            <a:r>
              <a:rPr lang="en-US" dirty="0">
                <a:effectLst/>
              </a:rPr>
              <a:t>(8), 801. https://doi.org/10.1001/jama.2016.0287</a:t>
            </a:r>
          </a:p>
          <a:p>
            <a:endParaRPr lang="en-US"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D6A0F73-74D9-4D8A-B8C9-99C537B0F972}" type="slidenum">
              <a:rPr lang="en-US" smtClean="0"/>
              <a:t>45</a:t>
            </a:fld>
            <a:endParaRPr lang="en-US"/>
          </a:p>
        </p:txBody>
      </p:sp>
    </p:spTree>
    <p:extLst>
      <p:ext uri="{BB962C8B-B14F-4D97-AF65-F5344CB8AC3E}">
        <p14:creationId xmlns:p14="http://schemas.microsoft.com/office/powerpoint/2010/main" val="75907519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latin typeface="Helvetica" panose="020B0604020202020204" pitchFamily="34" charset="0"/>
              </a:rPr>
              <a:t>Sequential [Sepsis-related] Organ Failure Assessment (SOFA) score should be assumed to be zero unless the patient is known to have preexisting (acute or chronic) organ dysfunction before the onset of infection.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latin typeface="Helvetica" panose="020B0604020202020204" pitchFamily="34" charset="0"/>
              </a:rPr>
              <a:t>Key Concepts in Sepsis:</a:t>
            </a:r>
          </a:p>
          <a:p>
            <a:r>
              <a:rPr lang="en-US" sz="1200" b="0" i="0" kern="1200" dirty="0">
                <a:solidFill>
                  <a:schemeClr val="tx1"/>
                </a:solidFill>
                <a:effectLst/>
                <a:latin typeface="+mn-lt"/>
                <a:ea typeface="+mn-ea"/>
                <a:cs typeface="+mn-cs"/>
              </a:rPr>
              <a:t> Sepsis is the primary cause of death from infection, especially if not recognized and treated promptly. Its recognition mandates urgent attention.</a:t>
            </a:r>
          </a:p>
          <a:p>
            <a:r>
              <a:rPr lang="en-US" sz="1200" b="0" i="0" kern="1200" dirty="0">
                <a:solidFill>
                  <a:schemeClr val="tx1"/>
                </a:solidFill>
                <a:effectLst/>
                <a:latin typeface="+mn-lt"/>
                <a:ea typeface="+mn-ea"/>
                <a:cs typeface="+mn-cs"/>
              </a:rPr>
              <a:t>• Sepsis is a syndrome shaped by pathogen factors and host factors (</a:t>
            </a:r>
            <a:r>
              <a:rPr lang="en-US" sz="1200" b="0" i="0" kern="1200" dirty="0" err="1">
                <a:solidFill>
                  <a:schemeClr val="tx1"/>
                </a:solidFill>
                <a:effectLst/>
                <a:latin typeface="+mn-lt"/>
                <a:ea typeface="+mn-ea"/>
                <a:cs typeface="+mn-cs"/>
              </a:rPr>
              <a:t>eg</a:t>
            </a:r>
            <a:r>
              <a:rPr lang="en-US" sz="1200" b="0" i="0" kern="1200" dirty="0">
                <a:solidFill>
                  <a:schemeClr val="tx1"/>
                </a:solidFill>
                <a:effectLst/>
                <a:latin typeface="+mn-lt"/>
                <a:ea typeface="+mn-ea"/>
                <a:cs typeface="+mn-cs"/>
              </a:rPr>
              <a:t>, sex, race and other genetic determinants, age, comorbidities, environment) with characteristics that evolve over time. What differentiates sepsis from infection is an aberrant or dysregulated host response and the presence of organ dysfunction.</a:t>
            </a:r>
          </a:p>
          <a:p>
            <a:r>
              <a:rPr lang="en-US" sz="1200" b="0" i="0" kern="1200" dirty="0">
                <a:solidFill>
                  <a:schemeClr val="tx1"/>
                </a:solidFill>
                <a:effectLst/>
                <a:latin typeface="+mn-lt"/>
                <a:ea typeface="+mn-ea"/>
                <a:cs typeface="+mn-cs"/>
              </a:rPr>
              <a:t>• Sepsis-induced organ dysfunction may be occult; therefore, its presence should be considered in any patient presenting with infection. Conversely, unrecognized infection may be the cause of new-onset organ dysfunction. Any unexplained organ dysfunction should thus raise the possibility of underlying infection.</a:t>
            </a:r>
          </a:p>
          <a:p>
            <a:r>
              <a:rPr lang="en-US" sz="1200" b="0" i="0" kern="1200" dirty="0">
                <a:solidFill>
                  <a:schemeClr val="tx1"/>
                </a:solidFill>
                <a:effectLst/>
                <a:latin typeface="+mn-lt"/>
                <a:ea typeface="+mn-ea"/>
                <a:cs typeface="+mn-cs"/>
              </a:rPr>
              <a:t>• The clinical and biological phenotype of sepsis can be modified by preexisting acute illness, long-standing comorbidities, medication, and interventions.</a:t>
            </a:r>
          </a:p>
          <a:p>
            <a:r>
              <a:rPr lang="en-US" sz="1200" b="0" i="0" kern="1200" dirty="0">
                <a:solidFill>
                  <a:schemeClr val="tx1"/>
                </a:solidFill>
                <a:effectLst/>
                <a:latin typeface="+mn-lt"/>
                <a:ea typeface="+mn-ea"/>
                <a:cs typeface="+mn-cs"/>
              </a:rPr>
              <a:t>• Specific infections may result in local organ dysfunction without generating a dysregulated systemic host response.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sz="1200" dirty="0">
              <a:latin typeface="Helvetica" panose="020B0604020202020204" pitchFamily="34" charset="0"/>
            </a:endParaRPr>
          </a:p>
          <a:p>
            <a:endParaRPr lang="en-US" dirty="0"/>
          </a:p>
          <a:p>
            <a:r>
              <a:rPr lang="en-US" dirty="0"/>
              <a:t>Reference: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rPr>
              <a:t>Singer, M., </a:t>
            </a:r>
            <a:r>
              <a:rPr lang="en-US" dirty="0" err="1">
                <a:effectLst/>
              </a:rPr>
              <a:t>Deutschman</a:t>
            </a:r>
            <a:r>
              <a:rPr lang="en-US" dirty="0">
                <a:effectLst/>
              </a:rPr>
              <a:t>, C. S., Seymour, C. W., Shankar-Hari, M., </a:t>
            </a:r>
            <a:r>
              <a:rPr lang="en-US" dirty="0" err="1">
                <a:effectLst/>
              </a:rPr>
              <a:t>Annane</a:t>
            </a:r>
            <a:r>
              <a:rPr lang="en-US" dirty="0">
                <a:effectLst/>
              </a:rPr>
              <a:t>, D., Bauer, M., … Angus, D. C. (2016). The Third International Consensus Definitions for Sepsis and Septic Shock (Sepsis-3). </a:t>
            </a:r>
            <a:r>
              <a:rPr lang="en-US" i="1" dirty="0">
                <a:effectLst/>
              </a:rPr>
              <a:t>JAMA</a:t>
            </a:r>
            <a:r>
              <a:rPr lang="en-US" dirty="0">
                <a:effectLst/>
              </a:rPr>
              <a:t>, </a:t>
            </a:r>
            <a:r>
              <a:rPr lang="en-US" i="1" dirty="0">
                <a:effectLst/>
              </a:rPr>
              <a:t>315</a:t>
            </a:r>
            <a:r>
              <a:rPr lang="en-US" dirty="0">
                <a:effectLst/>
              </a:rPr>
              <a:t>(8), 801. https://doi.org/10.1001/jama.2016.0287</a:t>
            </a:r>
          </a:p>
          <a:p>
            <a:endParaRPr lang="en-US" dirty="0"/>
          </a:p>
        </p:txBody>
      </p:sp>
      <p:sp>
        <p:nvSpPr>
          <p:cNvPr id="4" name="Slide Number Placeholder 3"/>
          <p:cNvSpPr>
            <a:spLocks noGrp="1"/>
          </p:cNvSpPr>
          <p:nvPr>
            <p:ph type="sldNum" sz="quarter" idx="10"/>
          </p:nvPr>
        </p:nvSpPr>
        <p:spPr/>
        <p:txBody>
          <a:bodyPr/>
          <a:lstStyle/>
          <a:p>
            <a:fld id="{6D6A0F73-74D9-4D8A-B8C9-99C537B0F972}" type="slidenum">
              <a:rPr lang="en-US" smtClean="0"/>
              <a:t>46</a:t>
            </a:fld>
            <a:endParaRPr lang="en-US"/>
          </a:p>
        </p:txBody>
      </p:sp>
    </p:spTree>
    <p:extLst>
      <p:ext uri="{BB962C8B-B14F-4D97-AF65-F5344CB8AC3E}">
        <p14:creationId xmlns:p14="http://schemas.microsoft.com/office/powerpoint/2010/main" val="39400144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Tamamyan , G., et al. Critical Reviews in Oncology / Hematology 2017 110, 20-34DOI: (10.1016/j.critrevonc.2016.12.004) </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Increased risk of AML 5–7 years after radiation exposure, 4–8 years after exposure to alkylating agents (commonly associated with chromosome 5 and/or 7 abnormalities), and 1–3 years after topoisomerase II inhibitors (specifically, the French-American-British Cooperative Group [FAB] M4 and M5 subtypes, which are typically is associated with MLL gene rearrangements)</a:t>
            </a:r>
            <a:endParaRPr lang="en-US" dirty="0"/>
          </a:p>
        </p:txBody>
      </p:sp>
      <p:sp>
        <p:nvSpPr>
          <p:cNvPr id="4" name="Slide Number Placeholder 3"/>
          <p:cNvSpPr>
            <a:spLocks noGrp="1"/>
          </p:cNvSpPr>
          <p:nvPr>
            <p:ph type="sldNum" sz="quarter" idx="10"/>
          </p:nvPr>
        </p:nvSpPr>
        <p:spPr/>
        <p:txBody>
          <a:bodyPr/>
          <a:lstStyle/>
          <a:p>
            <a:fld id="{6D6A0F73-74D9-4D8A-B8C9-99C537B0F972}" type="slidenum">
              <a:rPr lang="en-US" smtClean="0"/>
              <a:t>8</a:t>
            </a:fld>
            <a:endParaRPr lang="en-US"/>
          </a:p>
        </p:txBody>
      </p:sp>
    </p:spTree>
    <p:extLst>
      <p:ext uri="{BB962C8B-B14F-4D97-AF65-F5344CB8AC3E}">
        <p14:creationId xmlns:p14="http://schemas.microsoft.com/office/powerpoint/2010/main" val="343506463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a:ln/>
        </p:spPr>
      </p:sp>
      <p:sp>
        <p:nvSpPr>
          <p:cNvPr id="110595" name="Notes Placeholder 2"/>
          <p:cNvSpPr>
            <a:spLocks noGrp="1"/>
          </p:cNvSpPr>
          <p:nvPr>
            <p:ph type="body" idx="1"/>
          </p:nvPr>
        </p:nvSpPr>
        <p:spPr>
          <a:noFill/>
          <a:ln/>
        </p:spPr>
        <p:txBody>
          <a:bodyPr/>
          <a:lstStyle/>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Normally lactate should be &lt; 2 </a:t>
            </a:r>
            <a:r>
              <a:rPr lang="en-US" sz="1200" b="1" i="0" u="none" strike="noStrike" kern="1200" baseline="0" dirty="0" err="1">
                <a:solidFill>
                  <a:schemeClr val="tx1"/>
                </a:solidFill>
                <a:latin typeface="+mn-lt"/>
                <a:ea typeface="+mn-ea"/>
                <a:cs typeface="+mn-cs"/>
              </a:rPr>
              <a:t>mmol</a:t>
            </a:r>
            <a:r>
              <a:rPr lang="en-US" sz="1200" b="1" i="0" u="none" strike="noStrike" kern="1200" baseline="0" dirty="0">
                <a:solidFill>
                  <a:schemeClr val="tx1"/>
                </a:solidFill>
                <a:latin typeface="+mn-lt"/>
                <a:ea typeface="+mn-ea"/>
                <a:cs typeface="+mn-cs"/>
              </a:rPr>
              <a:t>/L.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Levels &gt; 4 </a:t>
            </a:r>
            <a:r>
              <a:rPr lang="en-US" sz="1200" b="1" i="0" u="none" strike="noStrike" kern="1200" baseline="0" dirty="0" err="1">
                <a:solidFill>
                  <a:schemeClr val="tx1"/>
                </a:solidFill>
                <a:latin typeface="+mn-lt"/>
                <a:ea typeface="+mn-ea"/>
                <a:cs typeface="+mn-cs"/>
              </a:rPr>
              <a:t>mmol</a:t>
            </a:r>
            <a:r>
              <a:rPr lang="en-US" sz="1200" b="1" i="0" u="none" strike="noStrike" kern="1200" baseline="0" dirty="0">
                <a:solidFill>
                  <a:schemeClr val="tx1"/>
                </a:solidFill>
                <a:latin typeface="+mn-lt"/>
                <a:ea typeface="+mn-ea"/>
                <a:cs typeface="+mn-cs"/>
              </a:rPr>
              <a:t>/L are associated with severe </a:t>
            </a:r>
            <a:r>
              <a:rPr lang="en-US" sz="1200" b="1" i="0" u="none" strike="noStrike" kern="1200" baseline="0" dirty="0" err="1">
                <a:solidFill>
                  <a:schemeClr val="tx1"/>
                </a:solidFill>
                <a:latin typeface="+mn-lt"/>
                <a:ea typeface="+mn-ea"/>
                <a:cs typeface="+mn-cs"/>
              </a:rPr>
              <a:t>malperfusion</a:t>
            </a:r>
            <a:r>
              <a:rPr lang="en-US" sz="1200" b="1" i="0" u="none" strike="noStrike" kern="1200" baseline="0" dirty="0">
                <a:solidFill>
                  <a:schemeClr val="tx1"/>
                </a:solidFill>
                <a:latin typeface="+mn-lt"/>
                <a:ea typeface="+mn-ea"/>
                <a:cs typeface="+mn-cs"/>
              </a:rPr>
              <a:t> and such patients should be considered in severe sepsis.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Elevated levels over 4 </a:t>
            </a:r>
            <a:r>
              <a:rPr lang="en-US" sz="1200" b="1" i="0" u="none" strike="noStrike" kern="1200" baseline="0" dirty="0" err="1">
                <a:solidFill>
                  <a:schemeClr val="tx1"/>
                </a:solidFill>
                <a:latin typeface="+mn-lt"/>
                <a:ea typeface="+mn-ea"/>
                <a:cs typeface="+mn-cs"/>
              </a:rPr>
              <a:t>mmol</a:t>
            </a:r>
            <a:r>
              <a:rPr lang="en-US" sz="1200" b="1" i="0" u="none" strike="noStrike" kern="1200" baseline="0" dirty="0">
                <a:solidFill>
                  <a:schemeClr val="tx1"/>
                </a:solidFill>
                <a:latin typeface="+mn-lt"/>
                <a:ea typeface="+mn-ea"/>
                <a:cs typeface="+mn-cs"/>
              </a:rPr>
              <a:t>/L are associated with an ~ 27% increase in mortality above whatever mortality is present due to the septic process.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With repeat levels (delta lactate) decreasing lactate is a marker of improved perfusion, reduced mortality, and better prognosis – rising delta lactate suggests the opposite. </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With tissue ischemia secondary to falling perfusion cells become hypoxic and switch over to anaerobic metabolism.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One of the major markers of this process is a marked rise in lactic acid resulting in a metabolic acidosis </a:t>
            </a:r>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endParaRPr lang="en-US" dirty="0">
              <a:latin typeface="Times" pitchFamily="-112" charset="0"/>
            </a:endParaRPr>
          </a:p>
        </p:txBody>
      </p:sp>
    </p:spTree>
    <p:extLst>
      <p:ext uri="{BB962C8B-B14F-4D97-AF65-F5344CB8AC3E}">
        <p14:creationId xmlns:p14="http://schemas.microsoft.com/office/powerpoint/2010/main" val="342654106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ffectLst/>
              </a:rPr>
              <a:t>Levy, M. M., Evans, L. E., &amp; Rhodes, A. (2018). The Surviving Sepsis Campaign Bundle. </a:t>
            </a:r>
            <a:r>
              <a:rPr lang="en-US" i="1" dirty="0">
                <a:effectLst/>
              </a:rPr>
              <a:t>Critical Care Medicine</a:t>
            </a:r>
            <a:r>
              <a:rPr lang="en-US" dirty="0">
                <a:effectLst/>
              </a:rPr>
              <a:t>, </a:t>
            </a:r>
            <a:r>
              <a:rPr lang="en-US" i="1" dirty="0">
                <a:effectLst/>
              </a:rPr>
              <a:t>46</a:t>
            </a:r>
            <a:r>
              <a:rPr lang="en-US" dirty="0">
                <a:effectLst/>
              </a:rPr>
              <a:t>(6), 997–1000. https://doi.org/10.1097/CCM.0000000000003119</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Rhodes et al., </a:t>
            </a:r>
            <a:r>
              <a:rPr lang="en-US" sz="1200" dirty="0" err="1"/>
              <a:t>Crit</a:t>
            </a:r>
            <a:r>
              <a:rPr lang="en-US" sz="1200" dirty="0"/>
              <a:t> Care Med 2017; 45:486–552</a:t>
            </a:r>
            <a:endParaRPr lang="en-US" dirty="0"/>
          </a:p>
          <a:p>
            <a:endParaRPr lang="en-US" dirty="0">
              <a:effectLst/>
            </a:endParaRPr>
          </a:p>
          <a:p>
            <a:endParaRPr lang="en-US" dirty="0"/>
          </a:p>
        </p:txBody>
      </p:sp>
      <p:sp>
        <p:nvSpPr>
          <p:cNvPr id="4" name="Slide Number Placeholder 3"/>
          <p:cNvSpPr>
            <a:spLocks noGrp="1"/>
          </p:cNvSpPr>
          <p:nvPr>
            <p:ph type="sldNum" sz="quarter" idx="10"/>
          </p:nvPr>
        </p:nvSpPr>
        <p:spPr/>
        <p:txBody>
          <a:bodyPr/>
          <a:lstStyle/>
          <a:p>
            <a:fld id="{6D6A0F73-74D9-4D8A-B8C9-99C537B0F972}" type="slidenum">
              <a:rPr lang="en-US" smtClean="0"/>
              <a:t>48</a:t>
            </a:fld>
            <a:endParaRPr lang="en-US"/>
          </a:p>
        </p:txBody>
      </p:sp>
    </p:spTree>
    <p:extLst>
      <p:ext uri="{BB962C8B-B14F-4D97-AF65-F5344CB8AC3E}">
        <p14:creationId xmlns:p14="http://schemas.microsoft.com/office/powerpoint/2010/main" val="286094230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Picture: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Mechanism of action of ADCs: The antibody portion of an ADC hones onto a cell-surface antigen that is ideally specific to a cancer cell. Upon binding, the ADC-antigen protein complex becomes internalized into the cancer cell. When the complex is degraded, it releases the cytotoxin which then binds to its target to cause cancer cell apoptosis.</a:t>
            </a:r>
            <a:r>
              <a:rPr lang="en-US"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Image Credit: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rPr>
              <a:t>Jain, N., Smith, S. W., </a:t>
            </a:r>
            <a:r>
              <a:rPr lang="en-US" dirty="0" err="1">
                <a:effectLst/>
              </a:rPr>
              <a:t>Ghone</a:t>
            </a:r>
            <a:r>
              <a:rPr lang="en-US" dirty="0">
                <a:effectLst/>
              </a:rPr>
              <a:t>, S., &amp; </a:t>
            </a:r>
            <a:r>
              <a:rPr lang="en-US" dirty="0" err="1">
                <a:effectLst/>
              </a:rPr>
              <a:t>Tomczuk</a:t>
            </a:r>
            <a:r>
              <a:rPr lang="en-US" dirty="0">
                <a:effectLst/>
              </a:rPr>
              <a:t>, B. (2015). Current ADC Linker Chemistry. </a:t>
            </a:r>
            <a:r>
              <a:rPr lang="en-US" i="1" dirty="0">
                <a:effectLst/>
              </a:rPr>
              <a:t>Pharmaceutical Research</a:t>
            </a:r>
            <a:r>
              <a:rPr lang="en-US" dirty="0">
                <a:effectLst/>
              </a:rPr>
              <a:t>, </a:t>
            </a:r>
            <a:r>
              <a:rPr lang="en-US" i="1" dirty="0">
                <a:effectLst/>
              </a:rPr>
              <a:t>32</a:t>
            </a:r>
            <a:r>
              <a:rPr lang="en-US" dirty="0">
                <a:effectLst/>
              </a:rPr>
              <a:t>(11), 3526–40. https://doi.org/10.1007/s11095-015-1657-7</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CD33 (or </a:t>
            </a:r>
            <a:r>
              <a:rPr lang="en-US" dirty="0" err="1"/>
              <a:t>Siglec</a:t>
            </a:r>
            <a:r>
              <a:rPr lang="en-US" dirty="0"/>
              <a:t> 3) is a transmembrane receptor expressed by cells of myeloid origin but not by normal hematopoietic stem cells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sz="1200" b="0" i="0" u="none" strike="noStrike" kern="1200" baseline="0" dirty="0">
                <a:solidFill>
                  <a:schemeClr val="tx1"/>
                </a:solidFill>
                <a:latin typeface="+mn-lt"/>
                <a:ea typeface="+mn-ea"/>
                <a:cs typeface="+mn-cs"/>
              </a:rPr>
              <a:t>ALFA-701 and Subsequent Meta-analyses</a:t>
            </a:r>
          </a:p>
          <a:p>
            <a:r>
              <a:rPr lang="en-US" sz="1200" b="0" i="0" u="none" strike="noStrike" kern="1200" baseline="0" dirty="0">
                <a:solidFill>
                  <a:schemeClr val="tx1"/>
                </a:solidFill>
                <a:latin typeface="+mn-lt"/>
                <a:ea typeface="+mn-ea"/>
                <a:cs typeface="+mn-cs"/>
              </a:rPr>
              <a:t>The pivotal trial presented by the sponsor to the FDA was ALFA-0701, a French multi-center open-label, 1:1 randomized trial of GO (3 mg/m2 days 1, 4 and 7) plus daunorubicin 60/mg/m2 on days 1 to 3, and cytarabine 200mg/m2 as continuous infusion days 1 to 7 (DA) versus DA alone for induction and consolidation involving 271 patients age 50-70 with untreated de novo AML.20 The CR rates in the two arms were similar (70.4% versus 69.9% for GO+DA versus DA),</a:t>
            </a:r>
          </a:p>
          <a:p>
            <a:r>
              <a:rPr lang="en-US" sz="1200" b="0" i="0" u="none" strike="noStrike" kern="1200" baseline="0" dirty="0">
                <a:solidFill>
                  <a:schemeClr val="tx1"/>
                </a:solidFill>
                <a:latin typeface="+mn-lt"/>
                <a:ea typeface="+mn-ea"/>
                <a:cs typeface="+mn-cs"/>
              </a:rPr>
              <a:t>but the 3-year event-free survival (the primary endpoint of the study) was significantly higher in the GO+DA arm (39.8% versus 13.6%, p&lt;0.001). Along with S0106 and ALFA-0701, three other randomized trials testing the addition of GO in induction therapy have been conducted and reported.21-23 These studies differed somewhat in patient-related variables, induction regimens, and the dose and schedule of GO.24 A meta-analysis that included the 3325 patients entered</a:t>
            </a:r>
          </a:p>
          <a:p>
            <a:r>
              <a:rPr lang="en-US" sz="1200" b="0" i="0" u="none" strike="noStrike" kern="1200" baseline="0" dirty="0">
                <a:solidFill>
                  <a:schemeClr val="tx1"/>
                </a:solidFill>
                <a:latin typeface="+mn-lt"/>
                <a:ea typeface="+mn-ea"/>
                <a:cs typeface="+mn-cs"/>
              </a:rPr>
              <a:t>onto these 5 studies concluded that, while not increasing the proportion of patients achieving a complete remission (odds ratio [OR] 0.91, p=0.3), the addition of GO significantly reduced the  risk of relapse (OR 0.81, p=0.0001), and improved relapse-free (OR 0.87, p=0.005) and overall  survival at 5 years (OR 0.90, p=0.01).24 The survival benefit was most apparent in patients with  favorable risk cytogenetics (OR 0.47, p=0.0006), and also seen in those with intermediate risk</a:t>
            </a:r>
          </a:p>
          <a:p>
            <a:r>
              <a:rPr lang="en-US" sz="1200" b="0" i="0" u="none" strike="noStrike" kern="1200" baseline="0" dirty="0">
                <a:solidFill>
                  <a:schemeClr val="tx1"/>
                </a:solidFill>
                <a:latin typeface="+mn-lt"/>
                <a:ea typeface="+mn-ea"/>
                <a:cs typeface="+mn-cs"/>
              </a:rPr>
              <a:t>disease (OR 0.84, p=0.005), but not in those with adverse risk AML.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effectLst/>
                <a:latin typeface="+mn-lt"/>
                <a:ea typeface="+mn-ea"/>
                <a:cs typeface="+mn-cs"/>
              </a:rPr>
              <a:t>Reference: </a:t>
            </a:r>
            <a:r>
              <a:rPr lang="en-US" dirty="0">
                <a:effectLst/>
              </a:rPr>
              <a:t>Appelbaum, F. R., &amp; Bernstein, I. D. (2017). </a:t>
            </a:r>
            <a:r>
              <a:rPr lang="en-US" dirty="0" err="1">
                <a:effectLst/>
              </a:rPr>
              <a:t>Gemtuzumab</a:t>
            </a:r>
            <a:r>
              <a:rPr lang="en-US" dirty="0">
                <a:effectLst/>
              </a:rPr>
              <a:t> </a:t>
            </a:r>
            <a:r>
              <a:rPr lang="en-US" dirty="0" err="1">
                <a:effectLst/>
              </a:rPr>
              <a:t>ozogamicin</a:t>
            </a:r>
            <a:r>
              <a:rPr lang="en-US" dirty="0">
                <a:effectLst/>
              </a:rPr>
              <a:t> for acute myeloid leukemia. </a:t>
            </a:r>
            <a:r>
              <a:rPr lang="en-US" i="1" dirty="0">
                <a:effectLst/>
              </a:rPr>
              <a:t>Blood</a:t>
            </a:r>
            <a:r>
              <a:rPr lang="en-US" dirty="0">
                <a:effectLst/>
              </a:rPr>
              <a:t>, </a:t>
            </a:r>
            <a:r>
              <a:rPr lang="en-US" i="1" dirty="0">
                <a:effectLst/>
              </a:rPr>
              <a:t>130</a:t>
            </a:r>
            <a:r>
              <a:rPr lang="en-US" dirty="0">
                <a:effectLst/>
              </a:rPr>
              <a:t>(22), 2373–2376. https://doi.org/10.1182/blood-2017-09-797712</a:t>
            </a:r>
          </a:p>
          <a:p>
            <a:endParaRPr lang="en-US" dirty="0"/>
          </a:p>
          <a:p>
            <a:endParaRPr lang="en-US" dirty="0"/>
          </a:p>
        </p:txBody>
      </p:sp>
      <p:sp>
        <p:nvSpPr>
          <p:cNvPr id="4" name="Slide Number Placeholder 3"/>
          <p:cNvSpPr>
            <a:spLocks noGrp="1"/>
          </p:cNvSpPr>
          <p:nvPr>
            <p:ph type="sldNum" sz="quarter" idx="10"/>
          </p:nvPr>
        </p:nvSpPr>
        <p:spPr/>
        <p:txBody>
          <a:bodyPr/>
          <a:lstStyle/>
          <a:p>
            <a:fld id="{6D6A0F73-74D9-4D8A-B8C9-99C537B0F972}" type="slidenum">
              <a:rPr lang="en-US" smtClean="0"/>
              <a:t>53</a:t>
            </a:fld>
            <a:endParaRPr lang="en-US"/>
          </a:p>
        </p:txBody>
      </p:sp>
    </p:spTree>
    <p:extLst>
      <p:ext uri="{BB962C8B-B14F-4D97-AF65-F5344CB8AC3E}">
        <p14:creationId xmlns:p14="http://schemas.microsoft.com/office/powerpoint/2010/main" val="401601715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Appelbaum, F. R., &amp; Bernstein, I. D. </a:t>
            </a:r>
            <a:r>
              <a:rPr lang="en-US" sz="1200" i="1" dirty="0"/>
              <a:t>Blood</a:t>
            </a:r>
            <a:r>
              <a:rPr lang="en-US" sz="1200" dirty="0"/>
              <a:t>, 2017; </a:t>
            </a:r>
            <a:r>
              <a:rPr lang="en-US" sz="1200" i="1" dirty="0"/>
              <a:t>130</a:t>
            </a:r>
            <a:r>
              <a:rPr lang="en-US" sz="1200" dirty="0"/>
              <a:t>(22), 2373–2376. </a:t>
            </a:r>
            <a:r>
              <a:rPr lang="en-US" sz="1200" dirty="0" err="1"/>
              <a:t>Castaigne</a:t>
            </a:r>
            <a:r>
              <a:rPr lang="en-US" sz="1200" dirty="0"/>
              <a:t>, S., et al., </a:t>
            </a:r>
            <a:r>
              <a:rPr lang="en-US" sz="1200" i="1" dirty="0"/>
              <a:t>The Lancet</a:t>
            </a:r>
            <a:r>
              <a:rPr lang="en-US" sz="1200" dirty="0"/>
              <a:t>, 2012; </a:t>
            </a:r>
            <a:r>
              <a:rPr lang="en-US" sz="1200" i="1" dirty="0"/>
              <a:t>379</a:t>
            </a:r>
            <a:r>
              <a:rPr lang="en-US" sz="1200" dirty="0"/>
              <a:t>(9825), 1508–1516</a:t>
            </a:r>
            <a:endParaRPr lang="en-US" sz="1200" b="0" i="0" kern="1200" dirty="0">
              <a:solidFill>
                <a:schemeClr val="tx1"/>
              </a:solidFill>
              <a:effectLst/>
              <a:latin typeface="+mn-lt"/>
              <a:ea typeface="+mn-ea"/>
              <a:cs typeface="+mn-cs"/>
            </a:endParaRPr>
          </a:p>
          <a:p>
            <a:r>
              <a:rPr lang="en-US" dirty="0"/>
              <a:t>On September 1, 2017, the U.S. Food and Drug Administration (FDA) approved </a:t>
            </a:r>
            <a:r>
              <a:rPr lang="en-US" dirty="0" err="1"/>
              <a:t>gemtuzumab</a:t>
            </a:r>
            <a:r>
              <a:rPr lang="en-US" dirty="0"/>
              <a:t> </a:t>
            </a:r>
            <a:r>
              <a:rPr lang="en-US" dirty="0" err="1"/>
              <a:t>ozogamicin</a:t>
            </a:r>
            <a:r>
              <a:rPr lang="en-US" dirty="0"/>
              <a:t> for the treatment of adults with newly diagnosed CD33+ acute myeloid leukemia and for patients aged 2 years and older with CD33+ AML who have experienced a relapse or who have not responded to initial treatment.</a:t>
            </a:r>
          </a:p>
          <a:p>
            <a:r>
              <a:rPr lang="en-US" dirty="0"/>
              <a:t>Originally approved in May, 2000, for patients age &gt;60 with CD33+ AML who were not candidates for aggressive chemotherapy. Dose was 9 mg/m2 IV on days 1 and 14. As part of their post-approval commitment, the drug sponsor worked with the Southwest Oncology Group to develop study S0106, which randomized 637 adults up to age 60 with de novo AML to receive up to 2 cycles of standard daunorubicin/cytarabine induction with or without a single dose of GO (6 mg/m2 ) on day 4.12 In an effort to balance toxicities on the two arms, the daunorubicin dose was reduced from 60 mg/m2 in the control arm to 45 mg/m2 in the GO arm. The results of the study showed no overall improvement in survival and increased treatment-related mortality in the experimental arm, leading to GO’s withdrawal from the commercial market in October, 2010. The recent reapplication and FDA approval are based on increased understanding of GO dosing, specific results of the pivotal study ALFA-701, and extensive additional clinical experience with the drug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Reference: </a:t>
            </a:r>
            <a:r>
              <a:rPr lang="en-US" dirty="0">
                <a:effectLst/>
              </a:rPr>
              <a:t>Appelbaum, F. R., &amp; Bernstein, I. D. (2017). </a:t>
            </a:r>
            <a:r>
              <a:rPr lang="en-US" dirty="0" err="1">
                <a:effectLst/>
              </a:rPr>
              <a:t>Gemtuzumab</a:t>
            </a:r>
            <a:r>
              <a:rPr lang="en-US" dirty="0">
                <a:effectLst/>
              </a:rPr>
              <a:t> </a:t>
            </a:r>
            <a:r>
              <a:rPr lang="en-US" dirty="0" err="1">
                <a:effectLst/>
              </a:rPr>
              <a:t>ozogamicin</a:t>
            </a:r>
            <a:r>
              <a:rPr lang="en-US" dirty="0">
                <a:effectLst/>
              </a:rPr>
              <a:t> for acute myeloid leukemia. </a:t>
            </a:r>
            <a:r>
              <a:rPr lang="en-US" i="1" dirty="0">
                <a:effectLst/>
              </a:rPr>
              <a:t>Blood</a:t>
            </a:r>
            <a:r>
              <a:rPr lang="en-US" dirty="0">
                <a:effectLst/>
              </a:rPr>
              <a:t>, </a:t>
            </a:r>
            <a:r>
              <a:rPr lang="en-US" i="1" dirty="0">
                <a:effectLst/>
              </a:rPr>
              <a:t>130</a:t>
            </a:r>
            <a:r>
              <a:rPr lang="en-US" dirty="0">
                <a:effectLst/>
              </a:rPr>
              <a:t>(22), 2373–2376. https://doi.org/10.1182/blood-2017-09-797712</a:t>
            </a:r>
          </a:p>
          <a:p>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 OS benefit is seen in favorable-risk patients and a trend toward improved survival is seen in intermediate-risk patients. Event-free survival was significantly improved with GO plus daunorubicin and cytarabine versus daunorubicin and cytarabine in the ALFA-0701 trial of patients aged 50 to 70 years with newly diagnosed AML (</a:t>
            </a:r>
            <a:r>
              <a:rPr lang="en-US" i="1" dirty="0"/>
              <a:t>P</a:t>
            </a:r>
            <a:r>
              <a:rPr lang="en-US" dirty="0"/>
              <a:t>=.003).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Reference: </a:t>
            </a:r>
            <a:r>
              <a:rPr lang="en-US" dirty="0" err="1">
                <a:effectLst/>
              </a:rPr>
              <a:t>Castaigne</a:t>
            </a:r>
            <a:r>
              <a:rPr lang="en-US" dirty="0">
                <a:effectLst/>
              </a:rPr>
              <a:t>, S., </a:t>
            </a:r>
            <a:r>
              <a:rPr lang="en-US" dirty="0" err="1">
                <a:effectLst/>
              </a:rPr>
              <a:t>Pautas</a:t>
            </a:r>
            <a:r>
              <a:rPr lang="en-US" dirty="0">
                <a:effectLst/>
              </a:rPr>
              <a:t>, C., </a:t>
            </a:r>
            <a:r>
              <a:rPr lang="en-US" dirty="0" err="1">
                <a:effectLst/>
              </a:rPr>
              <a:t>Terré</a:t>
            </a:r>
            <a:r>
              <a:rPr lang="en-US" dirty="0">
                <a:effectLst/>
              </a:rPr>
              <a:t>, C., </a:t>
            </a:r>
            <a:r>
              <a:rPr lang="en-US" dirty="0" err="1">
                <a:effectLst/>
              </a:rPr>
              <a:t>Raffoux</a:t>
            </a:r>
            <a:r>
              <a:rPr lang="en-US" dirty="0">
                <a:effectLst/>
              </a:rPr>
              <a:t>, E., </a:t>
            </a:r>
            <a:r>
              <a:rPr lang="en-US" dirty="0" err="1">
                <a:effectLst/>
              </a:rPr>
              <a:t>Bordessoule</a:t>
            </a:r>
            <a:r>
              <a:rPr lang="en-US" dirty="0">
                <a:effectLst/>
              </a:rPr>
              <a:t>, D., </a:t>
            </a:r>
            <a:r>
              <a:rPr lang="en-US" dirty="0" err="1">
                <a:effectLst/>
              </a:rPr>
              <a:t>Bastie</a:t>
            </a:r>
            <a:r>
              <a:rPr lang="en-US" dirty="0">
                <a:effectLst/>
              </a:rPr>
              <a:t>, J.-N., … Acute Leukemia French Association. (2012). Effect of </a:t>
            </a:r>
            <a:r>
              <a:rPr lang="en-US" dirty="0" err="1">
                <a:effectLst/>
              </a:rPr>
              <a:t>gemtuzumab</a:t>
            </a:r>
            <a:r>
              <a:rPr lang="en-US" dirty="0">
                <a:effectLst/>
              </a:rPr>
              <a:t> </a:t>
            </a:r>
            <a:r>
              <a:rPr lang="en-US" dirty="0" err="1">
                <a:effectLst/>
              </a:rPr>
              <a:t>ozogamicin</a:t>
            </a:r>
            <a:r>
              <a:rPr lang="en-US" dirty="0">
                <a:effectLst/>
              </a:rPr>
              <a:t> on survival of adult patients with de-novo acute myeloid </a:t>
            </a:r>
            <a:r>
              <a:rPr lang="en-US" dirty="0" err="1">
                <a:effectLst/>
              </a:rPr>
              <a:t>leukaemia</a:t>
            </a:r>
            <a:r>
              <a:rPr lang="en-US" dirty="0">
                <a:effectLst/>
              </a:rPr>
              <a:t> (ALFA-0701): a </a:t>
            </a:r>
            <a:r>
              <a:rPr lang="en-US" dirty="0" err="1">
                <a:effectLst/>
              </a:rPr>
              <a:t>randomised</a:t>
            </a:r>
            <a:r>
              <a:rPr lang="en-US" dirty="0">
                <a:effectLst/>
              </a:rPr>
              <a:t>, open-label, phase 3 study. </a:t>
            </a:r>
            <a:r>
              <a:rPr lang="en-US" i="1" dirty="0">
                <a:effectLst/>
              </a:rPr>
              <a:t>The Lancet</a:t>
            </a:r>
            <a:r>
              <a:rPr lang="en-US" dirty="0">
                <a:effectLst/>
              </a:rPr>
              <a:t>, </a:t>
            </a:r>
            <a:r>
              <a:rPr lang="en-US" i="1" dirty="0">
                <a:effectLst/>
              </a:rPr>
              <a:t>379</a:t>
            </a:r>
            <a:r>
              <a:rPr lang="en-US" dirty="0">
                <a:effectLst/>
              </a:rPr>
              <a:t>(9825), 1508–1516. https://doi.org/10.1016/S0140-6736(12)60485-1</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a:p>
            <a:r>
              <a:rPr lang="en-US" dirty="0"/>
              <a:t>GO was approved by the FDA in 2000, withdrawn, and then reintroduced. Currently, it is given in a fractionated schedule to reduce toxicity. </a:t>
            </a:r>
          </a:p>
          <a:p>
            <a:r>
              <a:rPr lang="en-US" dirty="0"/>
              <a:t>Recommended dose:</a:t>
            </a:r>
          </a:p>
          <a:p>
            <a:r>
              <a:rPr lang="en-US" dirty="0"/>
              <a:t>• Newly diagnosed de novo AML (in combination with daunorubicin and cytarabine): 3 mg/m2</a:t>
            </a:r>
          </a:p>
          <a:p>
            <a:r>
              <a:rPr lang="en-US" dirty="0"/>
              <a:t>on days 1, 4 and 7 for induction and 3 mg/m2 on day 1 for consolidation</a:t>
            </a:r>
          </a:p>
          <a:p>
            <a:r>
              <a:rPr lang="en-US" dirty="0"/>
              <a:t>• Newly diagnosed AML (single agent): 6 mg/m2 on day 1 and 3 mg/m2 on day 8 for induction,</a:t>
            </a:r>
          </a:p>
          <a:p>
            <a:r>
              <a:rPr lang="en-US" dirty="0"/>
              <a:t>followed by up to 8 continuation cycles of 2 mg/m2 on day 1 every 4 weeks</a:t>
            </a:r>
          </a:p>
          <a:p>
            <a:r>
              <a:rPr lang="en-US" dirty="0"/>
              <a:t>• Relapsed or refractory AML (single agent): 3 mg/m2 on days 1, 4 and 7</a:t>
            </a:r>
          </a:p>
          <a:p>
            <a:endParaRPr lang="en-US" dirty="0"/>
          </a:p>
        </p:txBody>
      </p:sp>
      <p:sp>
        <p:nvSpPr>
          <p:cNvPr id="4" name="Slide Number Placeholder 3"/>
          <p:cNvSpPr>
            <a:spLocks noGrp="1"/>
          </p:cNvSpPr>
          <p:nvPr>
            <p:ph type="sldNum" sz="quarter" idx="10"/>
          </p:nvPr>
        </p:nvSpPr>
        <p:spPr/>
        <p:txBody>
          <a:bodyPr/>
          <a:lstStyle/>
          <a:p>
            <a:fld id="{6D6A0F73-74D9-4D8A-B8C9-99C537B0F972}" type="slidenum">
              <a:rPr lang="en-US" smtClean="0"/>
              <a:t>54</a:t>
            </a:fld>
            <a:endParaRPr lang="en-US"/>
          </a:p>
        </p:txBody>
      </p:sp>
    </p:spTree>
    <p:extLst>
      <p:ext uri="{BB962C8B-B14F-4D97-AF65-F5344CB8AC3E}">
        <p14:creationId xmlns:p14="http://schemas.microsoft.com/office/powerpoint/2010/main" val="146069125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sz="1200" b="0" i="0" u="none" strike="noStrike" kern="1200" baseline="0" dirty="0">
                <a:solidFill>
                  <a:schemeClr val="tx1"/>
                </a:solidFill>
                <a:latin typeface="+mn-lt"/>
                <a:ea typeface="+mn-ea"/>
                <a:cs typeface="+mn-cs"/>
              </a:rPr>
              <a:t>Appelbaum, F. R., &amp; Bernstein, I. D. Blood 2017; 130(22), 2373–2376. </a:t>
            </a:r>
          </a:p>
          <a:p>
            <a:r>
              <a:rPr lang="en-US" sz="1200" b="0" i="0" u="none" strike="noStrike" kern="1200" baseline="0" dirty="0">
                <a:solidFill>
                  <a:schemeClr val="tx1"/>
                </a:solidFill>
                <a:latin typeface="+mn-lt"/>
                <a:ea typeface="+mn-ea"/>
                <a:cs typeface="+mn-cs"/>
              </a:rPr>
              <a:t>The acute infusion-related toxicities seen with GO are transient and usually respond to standard interventions. As expected with an agent that eliminates early myeloid precursors, bone marrow suppression is seen with GO used as a single agent. When added to combination chemotherapy in the ALFA-701 trial, myeloid recovery following induction was not delayed, while platelet recovery was prolonged by four days. The toxicity of greatest concern is the development of VOD. The risk of VOD appears to be relatively low when individual doses of no greater than 3 mg/m2 are used in combination with conventional therapy as part of initial therapy of AML, but the risks increase with higher doses or use of the drug in more heavily pre-treated patients</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effectLst/>
                <a:latin typeface="+mn-lt"/>
                <a:ea typeface="+mn-ea"/>
                <a:cs typeface="+mn-cs"/>
              </a:rPr>
              <a:t>Reference: </a:t>
            </a:r>
            <a:r>
              <a:rPr lang="en-US" dirty="0">
                <a:effectLst/>
              </a:rPr>
              <a:t>Appelbaum, F. R., &amp; Bernstein, I. D. (2017). </a:t>
            </a:r>
            <a:r>
              <a:rPr lang="en-US" dirty="0" err="1">
                <a:effectLst/>
              </a:rPr>
              <a:t>Gemtuzumab</a:t>
            </a:r>
            <a:r>
              <a:rPr lang="en-US" dirty="0">
                <a:effectLst/>
              </a:rPr>
              <a:t> </a:t>
            </a:r>
            <a:r>
              <a:rPr lang="en-US" dirty="0" err="1">
                <a:effectLst/>
              </a:rPr>
              <a:t>ozogamicin</a:t>
            </a:r>
            <a:r>
              <a:rPr lang="en-US" dirty="0">
                <a:effectLst/>
              </a:rPr>
              <a:t> for acute myeloid leukemia. </a:t>
            </a:r>
            <a:r>
              <a:rPr lang="en-US" i="1" dirty="0">
                <a:effectLst/>
              </a:rPr>
              <a:t>Blood</a:t>
            </a:r>
            <a:r>
              <a:rPr lang="en-US" dirty="0">
                <a:effectLst/>
              </a:rPr>
              <a:t>, </a:t>
            </a:r>
            <a:r>
              <a:rPr lang="en-US" i="1" dirty="0">
                <a:effectLst/>
              </a:rPr>
              <a:t>130</a:t>
            </a:r>
            <a:r>
              <a:rPr lang="en-US" dirty="0">
                <a:effectLst/>
              </a:rPr>
              <a:t>(22), 2373–2376. https://doi.org/10.1182/blood-2017-09-797712</a:t>
            </a:r>
          </a:p>
          <a:p>
            <a:endParaRPr lang="en-US" dirty="0"/>
          </a:p>
        </p:txBody>
      </p:sp>
      <p:sp>
        <p:nvSpPr>
          <p:cNvPr id="4" name="Slide Number Placeholder 3"/>
          <p:cNvSpPr>
            <a:spLocks noGrp="1"/>
          </p:cNvSpPr>
          <p:nvPr>
            <p:ph type="sldNum" sz="quarter" idx="10"/>
          </p:nvPr>
        </p:nvSpPr>
        <p:spPr/>
        <p:txBody>
          <a:bodyPr/>
          <a:lstStyle/>
          <a:p>
            <a:fld id="{6D6A0F73-74D9-4D8A-B8C9-99C537B0F972}" type="slidenum">
              <a:rPr lang="en-US" smtClean="0"/>
              <a:t>55</a:t>
            </a:fld>
            <a:endParaRPr lang="en-US"/>
          </a:p>
        </p:txBody>
      </p:sp>
    </p:spTree>
    <p:extLst>
      <p:ext uri="{BB962C8B-B14F-4D97-AF65-F5344CB8AC3E}">
        <p14:creationId xmlns:p14="http://schemas.microsoft.com/office/powerpoint/2010/main" val="21033024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Enasidenib</a:t>
            </a:r>
            <a:r>
              <a:rPr lang="en-US" dirty="0"/>
              <a:t>-oral mIDH2 inhibitor</a:t>
            </a:r>
          </a:p>
        </p:txBody>
      </p:sp>
      <p:sp>
        <p:nvSpPr>
          <p:cNvPr id="4" name="Slide Number Placeholder 3"/>
          <p:cNvSpPr>
            <a:spLocks noGrp="1"/>
          </p:cNvSpPr>
          <p:nvPr>
            <p:ph type="sldNum" sz="quarter" idx="10"/>
          </p:nvPr>
        </p:nvSpPr>
        <p:spPr/>
        <p:txBody>
          <a:bodyPr/>
          <a:lstStyle/>
          <a:p>
            <a:fld id="{6D6A0F73-74D9-4D8A-B8C9-99C537B0F972}" type="slidenum">
              <a:rPr lang="en-US" smtClean="0"/>
              <a:t>56</a:t>
            </a:fld>
            <a:endParaRPr lang="en-US"/>
          </a:p>
        </p:txBody>
      </p:sp>
    </p:spTree>
    <p:extLst>
      <p:ext uri="{BB962C8B-B14F-4D97-AF65-F5344CB8AC3E}">
        <p14:creationId xmlns:p14="http://schemas.microsoft.com/office/powerpoint/2010/main" val="369021756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err="1"/>
              <a:t>Mondesir</a:t>
            </a:r>
            <a:r>
              <a:rPr lang="en-US" sz="1200" dirty="0"/>
              <a:t>, J., et al., </a:t>
            </a:r>
            <a:r>
              <a:rPr lang="en-US" sz="1200" i="1" dirty="0"/>
              <a:t>Journal of Blood Medicine</a:t>
            </a:r>
            <a:r>
              <a:rPr lang="en-US" sz="1200" dirty="0"/>
              <a:t>, 2016; </a:t>
            </a:r>
            <a:r>
              <a:rPr lang="en-US" sz="1200" i="1" dirty="0"/>
              <a:t>7</a:t>
            </a:r>
            <a:r>
              <a:rPr lang="en-US" sz="1200" dirty="0"/>
              <a:t>, 171–80. https://doi.org/10.2147/JBM.S70716</a:t>
            </a:r>
          </a:p>
          <a:p>
            <a:r>
              <a:rPr lang="en-US" sz="1200" dirty="0"/>
              <a:t>Stein, E.M., et al. </a:t>
            </a:r>
            <a:r>
              <a:rPr lang="en-US" sz="1200" i="1" dirty="0"/>
              <a:t>Blood</a:t>
            </a:r>
            <a:r>
              <a:rPr lang="en-US" sz="1200" dirty="0"/>
              <a:t>, 2017;</a:t>
            </a:r>
            <a:r>
              <a:rPr lang="en-US" sz="1200" i="1" dirty="0"/>
              <a:t>130</a:t>
            </a:r>
            <a:r>
              <a:rPr lang="en-US" sz="1200" dirty="0"/>
              <a:t>(6), 722–731. https://doi.org/10.1182/blood-2017-04-779405</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rPr>
              <a:t>Image Credit: </a:t>
            </a:r>
            <a:r>
              <a:rPr lang="en-US" dirty="0" err="1">
                <a:effectLst/>
              </a:rPr>
              <a:t>Mondesir</a:t>
            </a:r>
            <a:r>
              <a:rPr lang="en-US" dirty="0">
                <a:effectLst/>
              </a:rPr>
              <a:t>, J., </a:t>
            </a:r>
            <a:r>
              <a:rPr lang="en-US" dirty="0" err="1">
                <a:effectLst/>
              </a:rPr>
              <a:t>Willekens</a:t>
            </a:r>
            <a:r>
              <a:rPr lang="en-US" dirty="0">
                <a:effectLst/>
              </a:rPr>
              <a:t>, C., </a:t>
            </a:r>
            <a:r>
              <a:rPr lang="en-US" dirty="0" err="1">
                <a:effectLst/>
              </a:rPr>
              <a:t>Touat</a:t>
            </a:r>
            <a:r>
              <a:rPr lang="en-US" dirty="0">
                <a:effectLst/>
              </a:rPr>
              <a:t>, M., &amp; de </a:t>
            </a:r>
            <a:r>
              <a:rPr lang="en-US" dirty="0" err="1">
                <a:effectLst/>
              </a:rPr>
              <a:t>Botton</a:t>
            </a:r>
            <a:r>
              <a:rPr lang="en-US" dirty="0">
                <a:effectLst/>
              </a:rPr>
              <a:t>, S. (2016). IDH1 and IDH2 mutations as novel therapeutic targets: current perspectives. </a:t>
            </a:r>
            <a:r>
              <a:rPr lang="en-US" i="1" dirty="0">
                <a:effectLst/>
              </a:rPr>
              <a:t>Journal of Blood Medicine</a:t>
            </a:r>
            <a:r>
              <a:rPr lang="en-US" dirty="0">
                <a:effectLst/>
              </a:rPr>
              <a:t>, </a:t>
            </a:r>
            <a:r>
              <a:rPr lang="en-US" i="1" dirty="0">
                <a:effectLst/>
              </a:rPr>
              <a:t>7</a:t>
            </a:r>
            <a:r>
              <a:rPr lang="en-US" dirty="0">
                <a:effectLst/>
              </a:rPr>
              <a:t>, 171–80. https://doi.org/10.2147/JBM.S70716</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The IDH family of enzymes comprises three proteins located in the cytoplasm and </a:t>
            </a:r>
            <a:r>
              <a:rPr lang="en-US" sz="1200" b="0" i="0" kern="1200" dirty="0" err="1">
                <a:solidFill>
                  <a:schemeClr val="tx1"/>
                </a:solidFill>
                <a:effectLst/>
                <a:latin typeface="+mn-lt"/>
                <a:ea typeface="+mn-ea"/>
                <a:cs typeface="+mn-cs"/>
              </a:rPr>
              <a:t>peroxysomes</a:t>
            </a:r>
            <a:r>
              <a:rPr lang="en-US" sz="1200" b="0" i="0" kern="1200" dirty="0">
                <a:solidFill>
                  <a:schemeClr val="tx1"/>
                </a:solidFill>
                <a:effectLst/>
                <a:latin typeface="+mn-lt"/>
                <a:ea typeface="+mn-ea"/>
                <a:cs typeface="+mn-cs"/>
              </a:rPr>
              <a:t> (IDH1), and mitochondria (IDH2 and IDH3). IDH1 and IDH2 catalyze the reversible NADP+-dependent oxidative decarboxylation of isocitrate to </a:t>
            </a:r>
            <a:r>
              <a:rPr lang="el-GR" sz="1200" b="0" i="0" kern="1200" dirty="0">
                <a:solidFill>
                  <a:schemeClr val="tx1"/>
                </a:solidFill>
                <a:effectLst/>
                <a:latin typeface="+mn-lt"/>
                <a:ea typeface="+mn-ea"/>
                <a:cs typeface="+mn-cs"/>
              </a:rPr>
              <a:t>α</a:t>
            </a:r>
            <a:r>
              <a:rPr lang="en-US" sz="1200" b="0" i="0" kern="1200" dirty="0">
                <a:solidFill>
                  <a:schemeClr val="tx1"/>
                </a:solidFill>
                <a:effectLst/>
                <a:latin typeface="+mn-lt"/>
                <a:ea typeface="+mn-ea"/>
                <a:cs typeface="+mn-cs"/>
              </a:rPr>
              <a:t>KG. IDH3 catalyzes the NAD+-dependent conversion of isocitrate to </a:t>
            </a:r>
            <a:r>
              <a:rPr lang="el-GR" sz="1200" b="0" i="0" kern="1200" dirty="0">
                <a:solidFill>
                  <a:schemeClr val="tx1"/>
                </a:solidFill>
                <a:effectLst/>
                <a:latin typeface="+mn-lt"/>
                <a:ea typeface="+mn-ea"/>
                <a:cs typeface="+mn-cs"/>
              </a:rPr>
              <a:t>α</a:t>
            </a:r>
            <a:r>
              <a:rPr lang="en-US" sz="1200" b="0" i="0" kern="1200" dirty="0">
                <a:solidFill>
                  <a:schemeClr val="tx1"/>
                </a:solidFill>
                <a:effectLst/>
                <a:latin typeface="+mn-lt"/>
                <a:ea typeface="+mn-ea"/>
                <a:cs typeface="+mn-cs"/>
              </a:rPr>
              <a:t>KG in the TCA cycle. IDH1 and IDH2 mutant enzymes gain </a:t>
            </a:r>
            <a:r>
              <a:rPr lang="en-US" sz="1200" b="0" i="0" kern="1200" dirty="0" err="1">
                <a:solidFill>
                  <a:schemeClr val="tx1"/>
                </a:solidFill>
                <a:effectLst/>
                <a:latin typeface="+mn-lt"/>
                <a:ea typeface="+mn-ea"/>
                <a:cs typeface="+mn-cs"/>
              </a:rPr>
              <a:t>neomorphic</a:t>
            </a:r>
            <a:r>
              <a:rPr lang="en-US" sz="1200" b="0" i="0" kern="1200" dirty="0">
                <a:solidFill>
                  <a:schemeClr val="tx1"/>
                </a:solidFill>
                <a:effectLst/>
                <a:latin typeface="+mn-lt"/>
                <a:ea typeface="+mn-ea"/>
                <a:cs typeface="+mn-cs"/>
              </a:rPr>
              <a:t> enzymatic activity, converting NADPH and </a:t>
            </a:r>
            <a:r>
              <a:rPr lang="el-GR" sz="1200" b="0" i="0" kern="1200" dirty="0">
                <a:solidFill>
                  <a:schemeClr val="tx1"/>
                </a:solidFill>
                <a:effectLst/>
                <a:latin typeface="+mn-lt"/>
                <a:ea typeface="+mn-ea"/>
                <a:cs typeface="+mn-cs"/>
              </a:rPr>
              <a:t>α</a:t>
            </a:r>
            <a:r>
              <a:rPr lang="en-US" sz="1200" b="0" i="0" kern="1200" dirty="0">
                <a:solidFill>
                  <a:schemeClr val="tx1"/>
                </a:solidFill>
                <a:effectLst/>
                <a:latin typeface="+mn-lt"/>
                <a:ea typeface="+mn-ea"/>
                <a:cs typeface="+mn-cs"/>
              </a:rPr>
              <a:t>KG to NADP+ and D-2HG. D-2HG acts as a weak competitive inhibitor of </a:t>
            </a:r>
            <a:r>
              <a:rPr lang="el-GR" sz="1200" b="0" i="0" kern="1200" dirty="0">
                <a:solidFill>
                  <a:schemeClr val="tx1"/>
                </a:solidFill>
                <a:effectLst/>
                <a:latin typeface="+mn-lt"/>
                <a:ea typeface="+mn-ea"/>
                <a:cs typeface="+mn-cs"/>
              </a:rPr>
              <a:t>α</a:t>
            </a:r>
            <a:r>
              <a:rPr lang="en-US" sz="1200" b="0" i="0" kern="1200" dirty="0">
                <a:solidFill>
                  <a:schemeClr val="tx1"/>
                </a:solidFill>
                <a:effectLst/>
                <a:latin typeface="+mn-lt"/>
                <a:ea typeface="+mn-ea"/>
                <a:cs typeface="+mn-cs"/>
              </a:rPr>
              <a:t>KG-dependent dioxygenases. </a:t>
            </a:r>
            <a:r>
              <a:rPr lang="el-GR" sz="1200" b="0" i="0" kern="1200" dirty="0">
                <a:solidFill>
                  <a:schemeClr val="tx1"/>
                </a:solidFill>
                <a:effectLst/>
                <a:latin typeface="+mn-lt"/>
                <a:ea typeface="+mn-ea"/>
                <a:cs typeface="+mn-cs"/>
              </a:rPr>
              <a:t>α</a:t>
            </a:r>
            <a:r>
              <a:rPr lang="en-US" sz="1200" b="0" i="0" kern="1200" dirty="0">
                <a:solidFill>
                  <a:schemeClr val="tx1"/>
                </a:solidFill>
                <a:effectLst/>
                <a:latin typeface="+mn-lt"/>
                <a:ea typeface="+mn-ea"/>
                <a:cs typeface="+mn-cs"/>
              </a:rPr>
              <a:t>KG-dependent dioxygenases are involved in various cellular processes such as hypoxia, angiogenesis, maturation of collagens of the extracellular matrix, and regulation of epigenetics. Excess of D-2HG is associated with increased histone and DNA methylation, altering cancer cells differentiation.</a:t>
            </a:r>
            <a:endParaRPr lang="en-US"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rPr>
              <a:t>Stein, E. M., DiNardo, C. D., </a:t>
            </a:r>
            <a:r>
              <a:rPr lang="en-US" dirty="0" err="1">
                <a:effectLst/>
              </a:rPr>
              <a:t>Pollyea</a:t>
            </a:r>
            <a:r>
              <a:rPr lang="en-US" dirty="0">
                <a:effectLst/>
              </a:rPr>
              <a:t>, D. A., </a:t>
            </a:r>
            <a:r>
              <a:rPr lang="en-US" dirty="0" err="1">
                <a:effectLst/>
              </a:rPr>
              <a:t>Fathi</a:t>
            </a:r>
            <a:r>
              <a:rPr lang="en-US" dirty="0">
                <a:effectLst/>
              </a:rPr>
              <a:t>, A. T., </a:t>
            </a:r>
            <a:r>
              <a:rPr lang="en-US" dirty="0" err="1">
                <a:effectLst/>
              </a:rPr>
              <a:t>Roboz</a:t>
            </a:r>
            <a:r>
              <a:rPr lang="en-US" dirty="0">
                <a:effectLst/>
              </a:rPr>
              <a:t>, G. J., Altman, J. K., … Tallman, M. S. (2017). </a:t>
            </a:r>
            <a:r>
              <a:rPr lang="en-US" dirty="0" err="1">
                <a:effectLst/>
              </a:rPr>
              <a:t>Enasidenib</a:t>
            </a:r>
            <a:r>
              <a:rPr lang="en-US" dirty="0">
                <a:effectLst/>
              </a:rPr>
              <a:t> in mutant IDH2 relapsed or refractory acute myeloid leukemia. </a:t>
            </a:r>
            <a:r>
              <a:rPr lang="en-US" i="1" dirty="0">
                <a:effectLst/>
              </a:rPr>
              <a:t>Blood</a:t>
            </a:r>
            <a:r>
              <a:rPr lang="en-US" dirty="0">
                <a:effectLst/>
              </a:rPr>
              <a:t>, </a:t>
            </a:r>
            <a:r>
              <a:rPr lang="en-US" i="1" dirty="0">
                <a:effectLst/>
              </a:rPr>
              <a:t>130</a:t>
            </a:r>
            <a:r>
              <a:rPr lang="en-US" dirty="0">
                <a:effectLst/>
              </a:rPr>
              <a:t>(6), 722–731. https://doi.org/10.1182/blood-2017-04-779405</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a:t>
            </a:r>
            <a:r>
              <a:rPr lang="en-US" sz="1200" b="0" i="0" kern="1200" dirty="0">
                <a:solidFill>
                  <a:schemeClr val="tx1"/>
                </a:solidFill>
                <a:effectLst/>
                <a:latin typeface="+mn-lt"/>
                <a:ea typeface="+mn-ea"/>
                <a:cs typeface="+mn-cs"/>
              </a:rPr>
              <a:t>omatic mutations in </a:t>
            </a:r>
            <a:r>
              <a:rPr lang="en-US" sz="1200" b="0" i="1" kern="1200" dirty="0">
                <a:solidFill>
                  <a:schemeClr val="tx1"/>
                </a:solidFill>
                <a:effectLst/>
                <a:latin typeface="+mn-lt"/>
                <a:ea typeface="+mn-ea"/>
                <a:cs typeface="+mn-cs"/>
              </a:rPr>
              <a:t>IDH1</a:t>
            </a:r>
            <a:r>
              <a:rPr lang="en-US" sz="1200" b="0" i="0" kern="1200" dirty="0">
                <a:solidFill>
                  <a:schemeClr val="tx1"/>
                </a:solidFill>
                <a:effectLst/>
                <a:latin typeface="+mn-lt"/>
                <a:ea typeface="+mn-ea"/>
                <a:cs typeface="+mn-cs"/>
              </a:rPr>
              <a:t> and </a:t>
            </a:r>
            <a:r>
              <a:rPr lang="en-US" sz="1200" b="0" i="1" kern="1200" dirty="0">
                <a:solidFill>
                  <a:schemeClr val="tx1"/>
                </a:solidFill>
                <a:effectLst/>
                <a:latin typeface="+mn-lt"/>
                <a:ea typeface="+mn-ea"/>
                <a:cs typeface="+mn-cs"/>
              </a:rPr>
              <a:t>IDH2</a:t>
            </a:r>
            <a:r>
              <a:rPr lang="en-US" sz="1200" b="0" i="0" kern="1200" dirty="0">
                <a:solidFill>
                  <a:schemeClr val="tx1"/>
                </a:solidFill>
                <a:effectLst/>
                <a:latin typeface="+mn-lt"/>
                <a:ea typeface="+mn-ea"/>
                <a:cs typeface="+mn-cs"/>
              </a:rPr>
              <a:t> genes have been described in both solid and hematologic malignancies; m</a:t>
            </a:r>
            <a:r>
              <a:rPr lang="en-US" sz="1200" b="0" i="1" kern="1200" dirty="0">
                <a:solidFill>
                  <a:schemeClr val="tx1"/>
                </a:solidFill>
                <a:effectLst/>
                <a:latin typeface="+mn-lt"/>
                <a:ea typeface="+mn-ea"/>
                <a:cs typeface="+mn-cs"/>
              </a:rPr>
              <a:t>IDH1</a:t>
            </a:r>
            <a:r>
              <a:rPr lang="en-US" sz="1200" b="0" i="0" kern="1200" dirty="0">
                <a:solidFill>
                  <a:schemeClr val="tx1"/>
                </a:solidFill>
                <a:effectLst/>
                <a:latin typeface="+mn-lt"/>
                <a:ea typeface="+mn-ea"/>
                <a:cs typeface="+mn-cs"/>
              </a:rPr>
              <a:t> is more common in solid tumors, and m</a:t>
            </a:r>
            <a:r>
              <a:rPr lang="en-US" sz="1200" b="0" i="1" kern="1200" dirty="0">
                <a:solidFill>
                  <a:schemeClr val="tx1"/>
                </a:solidFill>
                <a:effectLst/>
                <a:latin typeface="+mn-lt"/>
                <a:ea typeface="+mn-ea"/>
                <a:cs typeface="+mn-cs"/>
              </a:rPr>
              <a:t>IDH2</a:t>
            </a:r>
            <a:r>
              <a:rPr lang="en-US" sz="1200" b="0" i="0" kern="1200" dirty="0">
                <a:solidFill>
                  <a:schemeClr val="tx1"/>
                </a:solidFill>
                <a:effectLst/>
                <a:latin typeface="+mn-lt"/>
                <a:ea typeface="+mn-ea"/>
                <a:cs typeface="+mn-cs"/>
              </a:rPr>
              <a:t> is more common in hematologic tumors.</a:t>
            </a:r>
            <a:r>
              <a:rPr lang="en-US" sz="1200" b="0" i="0" kern="1200" baseline="3000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Recurrent </a:t>
            </a:r>
            <a:r>
              <a:rPr lang="en-US" sz="1200" b="0" i="1" kern="1200" dirty="0">
                <a:solidFill>
                  <a:schemeClr val="tx1"/>
                </a:solidFill>
                <a:effectLst/>
                <a:latin typeface="+mn-lt"/>
                <a:ea typeface="+mn-ea"/>
                <a:cs typeface="+mn-cs"/>
              </a:rPr>
              <a:t>IDH1</a:t>
            </a:r>
            <a:r>
              <a:rPr lang="en-US" sz="1200" b="0" i="0" kern="1200" dirty="0">
                <a:solidFill>
                  <a:schemeClr val="tx1"/>
                </a:solidFill>
                <a:effectLst/>
                <a:latin typeface="+mn-lt"/>
                <a:ea typeface="+mn-ea"/>
                <a:cs typeface="+mn-cs"/>
              </a:rPr>
              <a:t> mutations have been observed in 6% to 10% of patients with AML. Mutations in </a:t>
            </a:r>
            <a:r>
              <a:rPr lang="en-US" sz="1200" b="0" i="1" kern="1200" dirty="0">
                <a:solidFill>
                  <a:schemeClr val="tx1"/>
                </a:solidFill>
                <a:effectLst/>
                <a:latin typeface="+mn-lt"/>
                <a:ea typeface="+mn-ea"/>
                <a:cs typeface="+mn-cs"/>
              </a:rPr>
              <a:t>IDH1</a:t>
            </a:r>
            <a:r>
              <a:rPr lang="en-US" sz="1200" b="0" i="0" kern="1200" dirty="0">
                <a:solidFill>
                  <a:schemeClr val="tx1"/>
                </a:solidFill>
                <a:effectLst/>
                <a:latin typeface="+mn-lt"/>
                <a:ea typeface="+mn-ea"/>
                <a:cs typeface="+mn-cs"/>
              </a:rPr>
              <a:t> or </a:t>
            </a:r>
            <a:r>
              <a:rPr lang="en-US" sz="1200" b="0" i="1" kern="1200" dirty="0">
                <a:solidFill>
                  <a:schemeClr val="tx1"/>
                </a:solidFill>
                <a:effectLst/>
                <a:latin typeface="+mn-lt"/>
                <a:ea typeface="+mn-ea"/>
                <a:cs typeface="+mn-cs"/>
              </a:rPr>
              <a:t>IDH2</a:t>
            </a:r>
            <a:r>
              <a:rPr lang="en-US" sz="1200" b="0" i="0" kern="1200" dirty="0">
                <a:solidFill>
                  <a:schemeClr val="tx1"/>
                </a:solidFill>
                <a:effectLst/>
                <a:latin typeface="+mn-lt"/>
                <a:ea typeface="+mn-ea"/>
                <a:cs typeface="+mn-cs"/>
              </a:rPr>
              <a:t> are seen in approximately 15% to 20% of patients with AML. Mutated </a:t>
            </a:r>
            <a:r>
              <a:rPr lang="en-US" sz="1200" b="0" i="1" kern="1200" dirty="0">
                <a:solidFill>
                  <a:schemeClr val="tx1"/>
                </a:solidFill>
                <a:effectLst/>
                <a:latin typeface="+mn-lt"/>
                <a:ea typeface="+mn-ea"/>
                <a:cs typeface="+mn-cs"/>
              </a:rPr>
              <a:t>IDH </a:t>
            </a:r>
            <a:r>
              <a:rPr lang="en-US" sz="1200" b="0" i="0" kern="1200" dirty="0">
                <a:solidFill>
                  <a:schemeClr val="tx1"/>
                </a:solidFill>
                <a:effectLst/>
                <a:latin typeface="+mn-lt"/>
                <a:ea typeface="+mn-ea"/>
                <a:cs typeface="+mn-cs"/>
              </a:rPr>
              <a:t>reduces α-ketoglutarate to 2-hydroxyglutarate (2-HG), leading to histone hypermethylation and a block in myeloid differentiation, and may also exert leukemogenic effects by inducing dependence on BCL2 and inhibiting homologous recombination.  (References: Stein EM. Molecular pathways: IDH2 mutations-co-opting cellular metabolism for malignant transformation. </a:t>
            </a:r>
            <a:r>
              <a:rPr lang="en-US" sz="1200" b="0" i="1" kern="1200" dirty="0">
                <a:solidFill>
                  <a:schemeClr val="tx1"/>
                </a:solidFill>
                <a:effectLst/>
                <a:latin typeface="+mn-lt"/>
                <a:ea typeface="+mn-ea"/>
                <a:cs typeface="+mn-cs"/>
              </a:rPr>
              <a:t>Clin Cancer Res.</a:t>
            </a:r>
            <a:r>
              <a:rPr lang="en-US" sz="1200" b="0" i="0" kern="1200" dirty="0">
                <a:solidFill>
                  <a:schemeClr val="tx1"/>
                </a:solidFill>
                <a:effectLst/>
                <a:latin typeface="+mn-lt"/>
                <a:ea typeface="+mn-ea"/>
                <a:cs typeface="+mn-cs"/>
              </a:rPr>
              <a:t> 2016;22:16-19. and DiNardo, CD, et al.  </a:t>
            </a:r>
            <a:r>
              <a:rPr lang="en-US" sz="1200" b="0" i="0" kern="1200" dirty="0" err="1">
                <a:solidFill>
                  <a:schemeClr val="tx1"/>
                </a:solidFill>
                <a:effectLst/>
                <a:latin typeface="+mn-lt"/>
                <a:ea typeface="+mn-ea"/>
                <a:cs typeface="+mn-cs"/>
              </a:rPr>
              <a:t>Ivosidenib</a:t>
            </a:r>
            <a:r>
              <a:rPr lang="en-US" sz="1200" b="0" i="0" kern="1200" dirty="0">
                <a:solidFill>
                  <a:schemeClr val="tx1"/>
                </a:solidFill>
                <a:effectLst/>
                <a:latin typeface="+mn-lt"/>
                <a:ea typeface="+mn-ea"/>
                <a:cs typeface="+mn-cs"/>
              </a:rPr>
              <a:t> (AG-120) in mutant IDH1 AML and advanced hematologic malignancies: results of a phase 1 dose escalation and expansion study. </a:t>
            </a:r>
            <a:r>
              <a:rPr lang="en-US" sz="1200" b="0" i="1" kern="1200" dirty="0">
                <a:solidFill>
                  <a:schemeClr val="tx1"/>
                </a:solidFill>
                <a:effectLst/>
                <a:latin typeface="+mn-lt"/>
                <a:ea typeface="+mn-ea"/>
                <a:cs typeface="+mn-cs"/>
              </a:rPr>
              <a:t>Blood.</a:t>
            </a:r>
            <a:r>
              <a:rPr lang="en-US" sz="1200" b="0" i="0" kern="1200" dirty="0">
                <a:solidFill>
                  <a:schemeClr val="tx1"/>
                </a:solidFill>
                <a:effectLst/>
                <a:latin typeface="+mn-lt"/>
                <a:ea typeface="+mn-ea"/>
                <a:cs typeface="+mn-cs"/>
              </a:rPr>
              <a:t> 2017;130:725.)</a:t>
            </a:r>
          </a:p>
          <a:p>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6D6A0F73-74D9-4D8A-B8C9-99C537B0F972}" type="slidenum">
              <a:rPr lang="en-US" smtClean="0"/>
              <a:t>58</a:t>
            </a:fld>
            <a:endParaRPr lang="en-US"/>
          </a:p>
        </p:txBody>
      </p:sp>
    </p:spTree>
    <p:extLst>
      <p:ext uri="{BB962C8B-B14F-4D97-AF65-F5344CB8AC3E}">
        <p14:creationId xmlns:p14="http://schemas.microsoft.com/office/powerpoint/2010/main" val="167124396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Most common: indirect hyperbilirubinemia (38%) and nausea ( 23%). </a:t>
            </a:r>
          </a:p>
          <a:p>
            <a:r>
              <a:rPr lang="en-US" dirty="0"/>
              <a:t>Common</a:t>
            </a:r>
          </a:p>
          <a:p>
            <a:pPr lvl="1"/>
            <a:r>
              <a:rPr lang="en-US" dirty="0"/>
              <a:t> vomiting, diarrhea, anorexia</a:t>
            </a:r>
          </a:p>
          <a:p>
            <a:pPr lvl="1"/>
            <a:r>
              <a:rPr lang="en-US" dirty="0"/>
              <a:t>leukocytosis (often noninfectious)</a:t>
            </a:r>
          </a:p>
          <a:p>
            <a:r>
              <a:rPr lang="en-US" dirty="0"/>
              <a:t>Unlike cytotoxic chemotherapy, myelosuppression is uncommon</a:t>
            </a:r>
          </a:p>
          <a:p>
            <a:r>
              <a:rPr lang="en-US" dirty="0"/>
              <a:t>Other less common side effects </a:t>
            </a:r>
          </a:p>
          <a:p>
            <a:pPr lvl="1"/>
            <a:r>
              <a:rPr lang="en-US" dirty="0"/>
              <a:t>electrolyte disturbances (hypocalcemia, hypokalemia, hypophosphatemia)</a:t>
            </a:r>
          </a:p>
          <a:p>
            <a:pPr lvl="1"/>
            <a:r>
              <a:rPr lang="en-US" dirty="0"/>
              <a:t>differentiation syndrome</a:t>
            </a:r>
          </a:p>
          <a:p>
            <a:pPr lvl="1"/>
            <a:r>
              <a:rPr lang="en-US" dirty="0"/>
              <a:t>TLS</a:t>
            </a:r>
          </a:p>
          <a:p>
            <a:pPr lvl="1"/>
            <a:endParaRPr lang="en-US" dirty="0"/>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Stein and colleagues (2017) evaluated </a:t>
            </a:r>
            <a:r>
              <a:rPr lang="en-US" sz="1200" b="0" i="0" kern="1200" dirty="0" err="1">
                <a:solidFill>
                  <a:schemeClr val="tx1"/>
                </a:solidFill>
                <a:effectLst/>
                <a:latin typeface="+mn-lt"/>
                <a:ea typeface="+mn-ea"/>
                <a:cs typeface="+mn-cs"/>
              </a:rPr>
              <a:t>enasidenib</a:t>
            </a:r>
            <a:r>
              <a:rPr lang="en-US" sz="1200" b="0" i="0" kern="1200" dirty="0">
                <a:solidFill>
                  <a:schemeClr val="tx1"/>
                </a:solidFill>
                <a:effectLst/>
                <a:latin typeface="+mn-lt"/>
                <a:ea typeface="+mn-ea"/>
                <a:cs typeface="+mn-cs"/>
              </a:rPr>
              <a:t> in a phase I/II clinical trial to evaluate the maximum tolerated dose, pharmacokinetics and pharmacodynamics, safety profile, and clinical efficacy. </a:t>
            </a:r>
          </a:p>
          <a:p>
            <a:r>
              <a:rPr lang="en-US" sz="1200" b="0" i="0" kern="1200" dirty="0" err="1">
                <a:solidFill>
                  <a:schemeClr val="tx1"/>
                </a:solidFill>
                <a:effectLst/>
                <a:latin typeface="+mn-lt"/>
                <a:ea typeface="+mn-ea"/>
                <a:cs typeface="+mn-cs"/>
              </a:rPr>
              <a:t>Enasidenib</a:t>
            </a:r>
            <a:r>
              <a:rPr lang="en-US" sz="1200" b="0" i="0" kern="1200" dirty="0">
                <a:solidFill>
                  <a:schemeClr val="tx1"/>
                </a:solidFill>
                <a:effectLst/>
                <a:latin typeface="+mn-lt"/>
                <a:ea typeface="+mn-ea"/>
                <a:cs typeface="+mn-cs"/>
              </a:rPr>
              <a:t> is an oral, selective inhibitor of isocitrate dehydrogenase2 (IDH2). Approved by FDA for treatment of relapsed/refractory AML with IDH2 mutation. IDH2 mutation occurs in ~12% of patients. </a:t>
            </a:r>
          </a:p>
          <a:p>
            <a:r>
              <a:rPr lang="en-US" sz="1200" b="0" i="0" kern="1200" dirty="0">
                <a:solidFill>
                  <a:schemeClr val="tx1"/>
                </a:solidFill>
                <a:effectLst/>
                <a:latin typeface="+mn-lt"/>
                <a:ea typeface="+mn-ea"/>
                <a:cs typeface="+mn-cs"/>
              </a:rPr>
              <a:t>The trial included 239 adults with </a:t>
            </a:r>
            <a:r>
              <a:rPr lang="en-US" sz="1200" b="0" i="1" kern="1200" dirty="0">
                <a:solidFill>
                  <a:schemeClr val="tx1"/>
                </a:solidFill>
                <a:effectLst/>
                <a:latin typeface="+mn-lt"/>
                <a:ea typeface="+mn-ea"/>
                <a:cs typeface="+mn-cs"/>
              </a:rPr>
              <a:t>IDH2</a:t>
            </a:r>
            <a:r>
              <a:rPr lang="en-US" sz="1200" b="0" i="0" kern="1200" dirty="0">
                <a:solidFill>
                  <a:schemeClr val="tx1"/>
                </a:solidFill>
                <a:effectLst/>
                <a:latin typeface="+mn-lt"/>
                <a:ea typeface="+mn-ea"/>
                <a:cs typeface="+mn-cs"/>
              </a:rPr>
              <a:t>-mutated relapsed/refractory AML or myelodysplastic syndromes with refractory anemia with excess blasts (RAEB), with AML patients representing the largest subgroup in the study (74% of all patients; Stein et al., 2017). The median age was 77 years (range 58-87) with 62% of patients 75 years or older.  During the dose escalation phase, patients received </a:t>
            </a:r>
            <a:r>
              <a:rPr lang="en-US" sz="1200" b="0" i="0" kern="1200" dirty="0" err="1">
                <a:solidFill>
                  <a:schemeClr val="tx1"/>
                </a:solidFill>
                <a:effectLst/>
                <a:latin typeface="+mn-lt"/>
                <a:ea typeface="+mn-ea"/>
                <a:cs typeface="+mn-cs"/>
              </a:rPr>
              <a:t>enasidenib</a:t>
            </a:r>
            <a:r>
              <a:rPr lang="en-US" sz="1200" b="0" i="0" kern="1200" dirty="0">
                <a:solidFill>
                  <a:schemeClr val="tx1"/>
                </a:solidFill>
                <a:effectLst/>
                <a:latin typeface="+mn-lt"/>
                <a:ea typeface="+mn-ea"/>
                <a:cs typeface="+mn-cs"/>
              </a:rPr>
              <a:t> either daily (dose range, 50–650 mg) or twice daily (dose range, 30–150 mg) in continuous 28-day cycles. A dose of 100 mg daily was chosen for the dose expansion phase based on achieved steady-state concentrations, plasma 2-HG reduction, and clinical efficacy.</a:t>
            </a:r>
          </a:p>
          <a:p>
            <a:r>
              <a:rPr lang="en-US" sz="1200" b="0" i="0" kern="1200" dirty="0">
                <a:solidFill>
                  <a:schemeClr val="tx1"/>
                </a:solidFill>
                <a:effectLst/>
                <a:latin typeface="+mn-lt"/>
                <a:ea typeface="+mn-ea"/>
                <a:cs typeface="+mn-cs"/>
              </a:rPr>
              <a:t>The overall response rate (ORR) was 40.3%, with 34 patients (19.3%) achieving a complete remission. Median time to first response was 1.9 months (range, 0.5–9.4 months), with 87.3% patients obtaining a response by cycle 5. Clinical activity was observed in patients with </a:t>
            </a:r>
            <a:r>
              <a:rPr lang="en-US" sz="1200" b="0" i="1" kern="1200" dirty="0">
                <a:solidFill>
                  <a:schemeClr val="tx1"/>
                </a:solidFill>
                <a:effectLst/>
                <a:latin typeface="+mn-lt"/>
                <a:ea typeface="+mn-ea"/>
                <a:cs typeface="+mn-cs"/>
              </a:rPr>
              <a:t>IDH2</a:t>
            </a:r>
            <a:r>
              <a:rPr lang="en-US" sz="1200" b="0" i="0" kern="1200" dirty="0">
                <a:solidFill>
                  <a:schemeClr val="tx1"/>
                </a:solidFill>
                <a:effectLst/>
                <a:latin typeface="+mn-lt"/>
                <a:ea typeface="+mn-ea"/>
                <a:cs typeface="+mn-cs"/>
              </a:rPr>
              <a:t>mutations R140 and R172 (ORR 35.4% and 53.3%, respectively) and 2-HG suppression from baseline to cycle 2; day 1 was not correlated with clinical response. Median overall survival (OS) was 9.3 months (95% confidence interval [CI] = 8.2–10.9 months), and estimated 1-year survival was 39%. For patients achieving a complete or partial remission, median OS was 19.7 months and 14.4 months, respectively. Median event-free survival duration was 6.4 months (95% CI = 5.4–7.5 months), and 30-day mortality was 5.1% (Stein et al., 2017). Of the 157 patients who were red blood cell and/or platelet transfusion dependent prior to study entry, 34% achieved transfusion independence.</a:t>
            </a:r>
          </a:p>
          <a:p>
            <a:pPr lvl="1"/>
            <a:endParaRPr lang="en-US" dirty="0"/>
          </a:p>
          <a:p>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Stein, E. M., DiNardo, C. D., </a:t>
            </a:r>
            <a:r>
              <a:rPr lang="en-US" sz="1200" b="0" i="0" kern="1200" dirty="0" err="1">
                <a:solidFill>
                  <a:schemeClr val="tx1"/>
                </a:solidFill>
                <a:effectLst/>
                <a:latin typeface="+mn-lt"/>
                <a:ea typeface="+mn-ea"/>
                <a:cs typeface="+mn-cs"/>
              </a:rPr>
              <a:t>Pollyea</a:t>
            </a:r>
            <a:r>
              <a:rPr lang="en-US" sz="1200" b="0" i="0" kern="1200" dirty="0">
                <a:solidFill>
                  <a:schemeClr val="tx1"/>
                </a:solidFill>
                <a:effectLst/>
                <a:latin typeface="+mn-lt"/>
                <a:ea typeface="+mn-ea"/>
                <a:cs typeface="+mn-cs"/>
              </a:rPr>
              <a:t>, D. A., </a:t>
            </a:r>
            <a:r>
              <a:rPr lang="en-US" sz="1200" b="0" i="0" kern="1200" dirty="0" err="1">
                <a:solidFill>
                  <a:schemeClr val="tx1"/>
                </a:solidFill>
                <a:effectLst/>
                <a:latin typeface="+mn-lt"/>
                <a:ea typeface="+mn-ea"/>
                <a:cs typeface="+mn-cs"/>
              </a:rPr>
              <a:t>Fathi</a:t>
            </a:r>
            <a:r>
              <a:rPr lang="en-US" sz="1200" b="0" i="0" kern="1200" dirty="0">
                <a:solidFill>
                  <a:schemeClr val="tx1"/>
                </a:solidFill>
                <a:effectLst/>
                <a:latin typeface="+mn-lt"/>
                <a:ea typeface="+mn-ea"/>
                <a:cs typeface="+mn-cs"/>
              </a:rPr>
              <a:t>, A. T., </a:t>
            </a:r>
            <a:r>
              <a:rPr lang="en-US" sz="1200" b="0" i="0" kern="1200" dirty="0" err="1">
                <a:solidFill>
                  <a:schemeClr val="tx1"/>
                </a:solidFill>
                <a:effectLst/>
                <a:latin typeface="+mn-lt"/>
                <a:ea typeface="+mn-ea"/>
                <a:cs typeface="+mn-cs"/>
              </a:rPr>
              <a:t>Roboz</a:t>
            </a:r>
            <a:r>
              <a:rPr lang="en-US" sz="1200" b="0" i="0" kern="1200" dirty="0">
                <a:solidFill>
                  <a:schemeClr val="tx1"/>
                </a:solidFill>
                <a:effectLst/>
                <a:latin typeface="+mn-lt"/>
                <a:ea typeface="+mn-ea"/>
                <a:cs typeface="+mn-cs"/>
              </a:rPr>
              <a:t>, G. J., Altman, J. K.,…Tallman, M. S. (2017). </a:t>
            </a:r>
            <a:r>
              <a:rPr lang="en-US" sz="1200" b="0" i="0" kern="1200" dirty="0" err="1">
                <a:solidFill>
                  <a:schemeClr val="tx1"/>
                </a:solidFill>
                <a:effectLst/>
                <a:latin typeface="+mn-lt"/>
                <a:ea typeface="+mn-ea"/>
                <a:cs typeface="+mn-cs"/>
              </a:rPr>
              <a:t>Enasidenib</a:t>
            </a:r>
            <a:r>
              <a:rPr lang="en-US" sz="1200" b="0" i="0" kern="1200" dirty="0">
                <a:solidFill>
                  <a:schemeClr val="tx1"/>
                </a:solidFill>
                <a:effectLst/>
                <a:latin typeface="+mn-lt"/>
                <a:ea typeface="+mn-ea"/>
                <a:cs typeface="+mn-cs"/>
              </a:rPr>
              <a:t> in mutant IDH2 relapsed or refractory acute myeloid leukemia. </a:t>
            </a:r>
            <a:r>
              <a:rPr lang="en-US" sz="1200" b="0" i="1" kern="1200" dirty="0">
                <a:solidFill>
                  <a:schemeClr val="tx1"/>
                </a:solidFill>
                <a:effectLst/>
                <a:latin typeface="+mn-lt"/>
                <a:ea typeface="+mn-ea"/>
                <a:cs typeface="+mn-cs"/>
              </a:rPr>
              <a:t>Blood, 130</a:t>
            </a:r>
            <a:r>
              <a:rPr lang="en-US" sz="1200" b="0" i="0" kern="1200" dirty="0">
                <a:solidFill>
                  <a:schemeClr val="tx1"/>
                </a:solidFill>
                <a:effectLst/>
                <a:latin typeface="+mn-lt"/>
                <a:ea typeface="+mn-ea"/>
                <a:cs typeface="+mn-cs"/>
              </a:rPr>
              <a:t>(6), 722–731. https://doi.org/10.1182/blood-2017-04-779405</a:t>
            </a:r>
            <a:endParaRPr lang="en-US" dirty="0"/>
          </a:p>
        </p:txBody>
      </p:sp>
      <p:sp>
        <p:nvSpPr>
          <p:cNvPr id="4" name="Slide Number Placeholder 3"/>
          <p:cNvSpPr>
            <a:spLocks noGrp="1"/>
          </p:cNvSpPr>
          <p:nvPr>
            <p:ph type="sldNum" sz="quarter" idx="10"/>
          </p:nvPr>
        </p:nvSpPr>
        <p:spPr/>
        <p:txBody>
          <a:bodyPr/>
          <a:lstStyle/>
          <a:p>
            <a:fld id="{6D6A0F73-74D9-4D8A-B8C9-99C537B0F972}" type="slidenum">
              <a:rPr lang="en-US" smtClean="0"/>
              <a:t>59</a:t>
            </a:fld>
            <a:endParaRPr lang="en-US"/>
          </a:p>
        </p:txBody>
      </p:sp>
    </p:spTree>
    <p:extLst>
      <p:ext uri="{BB962C8B-B14F-4D97-AF65-F5344CB8AC3E}">
        <p14:creationId xmlns:p14="http://schemas.microsoft.com/office/powerpoint/2010/main" val="90562290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Stein EM et al. Blood. 2017;130:722-731. https://doi.org/10.1182/blood-2017-04-779405</a:t>
            </a:r>
          </a:p>
          <a:p>
            <a:endParaRPr lang="en-US" dirty="0"/>
          </a:p>
          <a:p>
            <a:r>
              <a:rPr lang="en-US" dirty="0"/>
              <a:t>Unlike DS associated with all-trans retinoic acid therapy for patients with acute promyelocytic leukemia (APL), IDH-DS tended to occur later, typically during initial myeloid maturation within the first 3-4 months following initiation of </a:t>
            </a:r>
            <a:r>
              <a:rPr lang="en-US" dirty="0" err="1"/>
              <a:t>enasidenib</a:t>
            </a:r>
            <a:r>
              <a:rPr lang="en-US" dirty="0"/>
              <a:t> therapy. There is no pathognomonic clinical sign or laboratory test to diagnose IDH-DS and in some cases, clinical presentation can be confounded by other medical condition(s), such as infections or heart failure. Consequently, IDH-DS diagnosis is made by excluding other potential causes.</a:t>
            </a:r>
          </a:p>
          <a:p>
            <a:r>
              <a:rPr lang="en-US" dirty="0"/>
              <a:t>IDH-DS should be strongly suspected if the following signs or symptoms–with no other clear or established etiology–emerge during </a:t>
            </a:r>
            <a:r>
              <a:rPr lang="en-US" dirty="0" err="1"/>
              <a:t>enasidenib</a:t>
            </a:r>
            <a:r>
              <a:rPr lang="en-US" dirty="0"/>
              <a:t> therapy: </a:t>
            </a:r>
          </a:p>
          <a:p>
            <a:r>
              <a:rPr lang="en-US" dirty="0"/>
              <a:t>• New or worsening progressive dyspnea or hypoxemia, with increasing demands for supplemental oxygen; respiratory distress refractory to treatment for the initially suspected cause • Radiologic evidence of new or worsened bilateral pulmonary involvement (infiltrates or opacities) with or without presence of infection, refractory to treatment with </a:t>
            </a:r>
            <a:r>
              <a:rPr lang="en-US" dirty="0" err="1"/>
              <a:t>antiinfectives</a:t>
            </a:r>
            <a:r>
              <a:rPr lang="en-US" dirty="0"/>
              <a:t> (antibiotics, antivirals, antifungals) • Radiologic evidence of new or worsened pleural or pericardial effusion that is refractory to treatment for an initially suspected cause • New or worsened peripheral edema, with rapid weight gain (e.g., &gt;5 kg/11 pounds over 7 days) • Increase in serum creatinine (e.g., &gt;2-fold from baseline) </a:t>
            </a:r>
          </a:p>
          <a:p>
            <a:r>
              <a:rPr lang="en-US" dirty="0"/>
              <a:t>• The following symptoms or signs may be features of IDH-DS, but if isolated and not accompanied by pulmonary or renal manifestations, may not require rapid initiation of IDH-DS treatment (unless sufficiently severe and prolonged): </a:t>
            </a:r>
          </a:p>
          <a:p>
            <a:r>
              <a:rPr lang="en-US" dirty="0"/>
              <a:t>− Unexplained fever ≥38°C (100.4°F) − Rash of unknown origin − Bone pain − Lymphadenopathy</a:t>
            </a:r>
          </a:p>
          <a:p>
            <a:r>
              <a:rPr lang="en-US" dirty="0"/>
              <a:t>Signs and symptoms consistent with IDH-DS but refractory to treatment or that worsen in the first 48 hours in initiating treatment for the initially suspected cause(s), should be managed as potential IDH-DS. In case of uncertain diagnosis (e.g., less specific symptoms), patients should be closely monitored, as condition can rapidly deteriorate. 1. Initiate corticosteroids immediately (e.g., dexamethasone 10-mg every 12 hours) when IDH-DS is first suspected until improvement, followed by progressive steroid dose reduction 2. Interrupt </a:t>
            </a:r>
            <a:r>
              <a:rPr lang="en-US" dirty="0" err="1"/>
              <a:t>enasidenib</a:t>
            </a:r>
            <a:r>
              <a:rPr lang="en-US" dirty="0"/>
              <a:t> if severe pulmonary symptoms and/or renal dysfunction persist after 48 hours of treatment with systemic steroids 3. Resume </a:t>
            </a:r>
            <a:r>
              <a:rPr lang="en-US" dirty="0" err="1"/>
              <a:t>enasidenib</a:t>
            </a:r>
            <a:r>
              <a:rPr lang="en-US" dirty="0"/>
              <a:t> when symptoms improve (in the current study, patients who experienced IDH-DS did not require permanent discontinuation of </a:t>
            </a:r>
            <a:r>
              <a:rPr lang="en-US" dirty="0" err="1"/>
              <a:t>enasidenib</a:t>
            </a:r>
            <a:r>
              <a:rPr lang="en-US" dirty="0"/>
              <a:t>)</a:t>
            </a:r>
          </a:p>
        </p:txBody>
      </p:sp>
      <p:sp>
        <p:nvSpPr>
          <p:cNvPr id="4" name="Slide Number Placeholder 3"/>
          <p:cNvSpPr>
            <a:spLocks noGrp="1"/>
          </p:cNvSpPr>
          <p:nvPr>
            <p:ph type="sldNum" sz="quarter" idx="10"/>
          </p:nvPr>
        </p:nvSpPr>
        <p:spPr/>
        <p:txBody>
          <a:bodyPr/>
          <a:lstStyle/>
          <a:p>
            <a:fld id="{6D6A0F73-74D9-4D8A-B8C9-99C537B0F972}" type="slidenum">
              <a:rPr lang="en-US" smtClean="0"/>
              <a:t>61</a:t>
            </a:fld>
            <a:endParaRPr lang="en-US"/>
          </a:p>
        </p:txBody>
      </p:sp>
    </p:spTree>
    <p:extLst>
      <p:ext uri="{BB962C8B-B14F-4D97-AF65-F5344CB8AC3E}">
        <p14:creationId xmlns:p14="http://schemas.microsoft.com/office/powerpoint/2010/main" val="406377642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400" b="1" dirty="0">
                <a:latin typeface="Arial" panose="020B0604020202020204" pitchFamily="34" charset="0"/>
                <a:cs typeface="msgothic" charset="0"/>
              </a:rPr>
              <a:t>Evolution of response during treatment of responding patients (n = 71).</a:t>
            </a:r>
            <a:r>
              <a:rPr lang="en-GB" altLang="en-US" dirty="0">
                <a:latin typeface="Arial" panose="020B0604020202020204" pitchFamily="34" charset="0"/>
                <a:cs typeface="msgothic" charset="0"/>
              </a:rPr>
              <a:t> Bars reflect responses at each cycle. CR, complete response; </a:t>
            </a:r>
            <a:r>
              <a:rPr lang="en-GB" altLang="en-US" dirty="0" err="1">
                <a:latin typeface="Arial" panose="020B0604020202020204" pitchFamily="34" charset="0"/>
                <a:cs typeface="msgothic" charset="0"/>
              </a:rPr>
              <a:t>CRi</a:t>
            </a:r>
            <a:r>
              <a:rPr lang="en-GB" altLang="en-US" dirty="0">
                <a:latin typeface="Arial" panose="020B0604020202020204" pitchFamily="34" charset="0"/>
                <a:cs typeface="msgothic" charset="0"/>
              </a:rPr>
              <a:t>, CR with incomplete hematologic recovery; </a:t>
            </a:r>
            <a:r>
              <a:rPr lang="en-GB" altLang="en-US" dirty="0" err="1">
                <a:latin typeface="Arial" panose="020B0604020202020204" pitchFamily="34" charset="0"/>
                <a:cs typeface="msgothic" charset="0"/>
              </a:rPr>
              <a:t>CRp</a:t>
            </a:r>
            <a:r>
              <a:rPr lang="en-GB" altLang="en-US" dirty="0">
                <a:latin typeface="Arial" panose="020B0604020202020204" pitchFamily="34" charset="0"/>
                <a:cs typeface="msgothic" charset="0"/>
              </a:rPr>
              <a:t>, CR with incomplete platelet recovery; MLFS, morphologic </a:t>
            </a:r>
            <a:r>
              <a:rPr lang="en-GB" altLang="en-US" dirty="0" err="1">
                <a:latin typeface="Arial" panose="020B0604020202020204" pitchFamily="34" charset="0"/>
                <a:cs typeface="msgothic" charset="0"/>
              </a:rPr>
              <a:t>leukemia</a:t>
            </a:r>
            <a:r>
              <a:rPr lang="en-GB" altLang="en-US" dirty="0">
                <a:latin typeface="Arial" panose="020B0604020202020204" pitchFamily="34" charset="0"/>
                <a:cs typeface="msgothic" charset="0"/>
              </a:rPr>
              <a:t>-free state; PD, progressive disease; PR, partial response; SD, stable disease.</a:t>
            </a:r>
          </a:p>
          <a:p>
            <a:endParaRPr lang="en-US" dirty="0"/>
          </a:p>
        </p:txBody>
      </p:sp>
      <p:sp>
        <p:nvSpPr>
          <p:cNvPr id="4" name="Slide Number Placeholder 3"/>
          <p:cNvSpPr>
            <a:spLocks noGrp="1"/>
          </p:cNvSpPr>
          <p:nvPr>
            <p:ph type="sldNum" sz="quarter" idx="10"/>
          </p:nvPr>
        </p:nvSpPr>
        <p:spPr/>
        <p:txBody>
          <a:bodyPr/>
          <a:lstStyle/>
          <a:p>
            <a:fld id="{6D6A0F73-74D9-4D8A-B8C9-99C537B0F972}" type="slidenum">
              <a:rPr lang="en-US" smtClean="0"/>
              <a:t>63</a:t>
            </a:fld>
            <a:endParaRPr lang="en-US"/>
          </a:p>
        </p:txBody>
      </p:sp>
    </p:spTree>
    <p:extLst>
      <p:ext uri="{BB962C8B-B14F-4D97-AF65-F5344CB8AC3E}">
        <p14:creationId xmlns:p14="http://schemas.microsoft.com/office/powerpoint/2010/main" val="35322320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Döhner H, </a:t>
            </a:r>
            <a:r>
              <a:rPr lang="en-US" dirty="0" err="1"/>
              <a:t>Estey</a:t>
            </a:r>
            <a:r>
              <a:rPr lang="en-US" dirty="0"/>
              <a:t> E, </a:t>
            </a:r>
            <a:r>
              <a:rPr lang="en-US" dirty="0" err="1"/>
              <a:t>Grimwade</a:t>
            </a:r>
            <a:r>
              <a:rPr lang="en-US" dirty="0"/>
              <a:t> D, et al: Diagnosis and management of AML in adults: 2017 ELN recommendations from an international expert panel. Blood 2017;129:424–447</a:t>
            </a:r>
          </a:p>
          <a:p>
            <a:endParaRPr lang="en-US" dirty="0"/>
          </a:p>
        </p:txBody>
      </p:sp>
      <p:sp>
        <p:nvSpPr>
          <p:cNvPr id="4" name="Slide Number Placeholder 3"/>
          <p:cNvSpPr>
            <a:spLocks noGrp="1"/>
          </p:cNvSpPr>
          <p:nvPr>
            <p:ph type="sldNum" sz="quarter" idx="10"/>
          </p:nvPr>
        </p:nvSpPr>
        <p:spPr/>
        <p:txBody>
          <a:bodyPr/>
          <a:lstStyle/>
          <a:p>
            <a:fld id="{FE612615-E68F-4869-B900-DB293BA2A32B}" type="slidenum">
              <a:rPr lang="en-US" smtClean="0"/>
              <a:pPr/>
              <a:t>9</a:t>
            </a:fld>
            <a:endParaRPr lang="en-US"/>
          </a:p>
        </p:txBody>
      </p:sp>
    </p:spTree>
    <p:extLst>
      <p:ext uri="{BB962C8B-B14F-4D97-AF65-F5344CB8AC3E}">
        <p14:creationId xmlns:p14="http://schemas.microsoft.com/office/powerpoint/2010/main" val="19187858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AML is caused by somatically acquired driver mutations. Classification of cancers  based on causality is most clinically relevant to guide research, treatment decisions and inform prognosis.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rPr>
              <a:t>Arber, D. A., </a:t>
            </a:r>
            <a:r>
              <a:rPr lang="en-US" dirty="0" err="1">
                <a:effectLst/>
              </a:rPr>
              <a:t>Orazi</a:t>
            </a:r>
            <a:r>
              <a:rPr lang="en-US" dirty="0">
                <a:effectLst/>
              </a:rPr>
              <a:t>, A., </a:t>
            </a:r>
            <a:r>
              <a:rPr lang="en-US" dirty="0" err="1">
                <a:effectLst/>
              </a:rPr>
              <a:t>Hasserjian</a:t>
            </a:r>
            <a:r>
              <a:rPr lang="en-US" dirty="0">
                <a:effectLst/>
              </a:rPr>
              <a:t>, R., Thiele, J., Borowitz, M. J., Le Beau, M. M., … </a:t>
            </a:r>
            <a:r>
              <a:rPr lang="en-US" dirty="0" err="1">
                <a:effectLst/>
              </a:rPr>
              <a:t>Vardiman</a:t>
            </a:r>
            <a:r>
              <a:rPr lang="en-US" dirty="0">
                <a:effectLst/>
              </a:rPr>
              <a:t>, J. W. (2016). The 2016 revision to the World Health Organization classification of myeloid neoplasms and acute leukemia. </a:t>
            </a:r>
            <a:r>
              <a:rPr lang="en-US" i="1" dirty="0">
                <a:effectLst/>
              </a:rPr>
              <a:t>Blood</a:t>
            </a:r>
            <a:r>
              <a:rPr lang="en-US" dirty="0">
                <a:effectLst/>
              </a:rPr>
              <a:t>, </a:t>
            </a:r>
            <a:r>
              <a:rPr lang="en-US" i="1" dirty="0">
                <a:effectLst/>
              </a:rPr>
              <a:t>127</a:t>
            </a:r>
            <a:r>
              <a:rPr lang="en-US" dirty="0">
                <a:effectLst/>
              </a:rPr>
              <a:t>(20), 2391–405. https://doi.org/10.1182/blood-2016-03-643544</a:t>
            </a:r>
          </a:p>
          <a:p>
            <a:endParaRPr lang="en-US" dirty="0"/>
          </a:p>
        </p:txBody>
      </p:sp>
      <p:sp>
        <p:nvSpPr>
          <p:cNvPr id="4" name="Slide Number Placeholder 3"/>
          <p:cNvSpPr>
            <a:spLocks noGrp="1"/>
          </p:cNvSpPr>
          <p:nvPr>
            <p:ph type="sldNum" sz="quarter" idx="10"/>
          </p:nvPr>
        </p:nvSpPr>
        <p:spPr/>
        <p:txBody>
          <a:bodyPr/>
          <a:lstStyle/>
          <a:p>
            <a:fld id="{6D6A0F73-74D9-4D8A-B8C9-99C537B0F972}" type="slidenum">
              <a:rPr lang="en-US" smtClean="0"/>
              <a:t>10</a:t>
            </a:fld>
            <a:endParaRPr lang="en-US"/>
          </a:p>
        </p:txBody>
      </p:sp>
    </p:spTree>
    <p:extLst>
      <p:ext uri="{BB962C8B-B14F-4D97-AF65-F5344CB8AC3E}">
        <p14:creationId xmlns:p14="http://schemas.microsoft.com/office/powerpoint/2010/main" val="41386114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dirty="0">
                <a:latin typeface="Arial" panose="020B0604020202020204" pitchFamily="34" charset="0"/>
                <a:cs typeface="msgothic" charset="0"/>
              </a:rPr>
              <a:t>There has been a shift </a:t>
            </a:r>
            <a:r>
              <a:rPr lang="en-US" sz="1200" b="0" i="0" kern="1200" dirty="0">
                <a:solidFill>
                  <a:schemeClr val="tx1"/>
                </a:solidFill>
                <a:effectLst/>
                <a:latin typeface="+mn-lt"/>
                <a:ea typeface="+mn-ea"/>
                <a:cs typeface="+mn-cs"/>
              </a:rPr>
              <a:t>from a morphologic classification scheme  (FAB classification) to one informed by causative genomic changes; 2016 WHO.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FE612615-E68F-4869-B900-DB293BA2A32B}" type="slidenum">
              <a:rPr lang="en-US" smtClean="0"/>
              <a:pPr/>
              <a:t>11</a:t>
            </a:fld>
            <a:endParaRPr lang="en-US"/>
          </a:p>
        </p:txBody>
      </p:sp>
    </p:spTree>
    <p:extLst>
      <p:ext uri="{BB962C8B-B14F-4D97-AF65-F5344CB8AC3E}">
        <p14:creationId xmlns:p14="http://schemas.microsoft.com/office/powerpoint/2010/main" val="15497089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Karyotype: conventional cytogenetics</a:t>
            </a:r>
          </a:p>
          <a:p>
            <a:r>
              <a:rPr lang="en-US" dirty="0"/>
              <a:t>Complex karyotype: </a:t>
            </a:r>
            <a:r>
              <a:rPr lang="en-US" sz="1200" b="0" i="0" kern="1200" dirty="0">
                <a:solidFill>
                  <a:schemeClr val="tx1"/>
                </a:solidFill>
                <a:effectLst/>
                <a:latin typeface="+mn-lt"/>
                <a:ea typeface="+mn-ea"/>
                <a:cs typeface="+mn-cs"/>
              </a:rPr>
              <a:t>Three or more unrelated chromosome abnormalities in the absence of one of the WHO-designated recurring translocations or inversions [</a:t>
            </a:r>
            <a:r>
              <a:rPr lang="en-US" sz="1200" b="0" i="0" kern="1200" dirty="0" err="1">
                <a:solidFill>
                  <a:schemeClr val="tx1"/>
                </a:solidFill>
                <a:effectLst/>
                <a:latin typeface="+mn-lt"/>
                <a:ea typeface="+mn-ea"/>
                <a:cs typeface="+mn-cs"/>
              </a:rPr>
              <a:t>ie</a:t>
            </a:r>
            <a:r>
              <a:rPr lang="en-US" sz="1200" b="0" i="0" kern="1200" dirty="0">
                <a:solidFill>
                  <a:schemeClr val="tx1"/>
                </a:solidFill>
                <a:effectLst/>
                <a:latin typeface="+mn-lt"/>
                <a:ea typeface="+mn-ea"/>
                <a:cs typeface="+mn-cs"/>
              </a:rPr>
              <a:t>, t(8,21), inv(16); t(16,16), t(9,11), t(v,11)(v,q23.3), t(6,9), inv(3); or t(3,3), AML with </a:t>
            </a:r>
            <a:r>
              <a:rPr lang="en-US" sz="1200" b="0" i="1" kern="1200" dirty="0">
                <a:solidFill>
                  <a:schemeClr val="tx1"/>
                </a:solidFill>
                <a:effectLst/>
                <a:latin typeface="+mn-lt"/>
                <a:ea typeface="+mn-ea"/>
                <a:cs typeface="+mn-cs"/>
              </a:rPr>
              <a:t>BCR</a:t>
            </a:r>
            <a:r>
              <a:rPr lang="en-US" sz="1200" b="0" i="0" kern="1200" dirty="0">
                <a:solidFill>
                  <a:schemeClr val="tx1"/>
                </a:solidFill>
                <a:effectLst/>
                <a:latin typeface="+mn-lt"/>
                <a:ea typeface="+mn-ea"/>
                <a:cs typeface="+mn-cs"/>
              </a:rPr>
              <a:t>-</a:t>
            </a:r>
            <a:r>
              <a:rPr lang="en-US" sz="1200" b="0" i="1" kern="1200" dirty="0">
                <a:solidFill>
                  <a:schemeClr val="tx1"/>
                </a:solidFill>
                <a:effectLst/>
                <a:latin typeface="+mn-lt"/>
                <a:ea typeface="+mn-ea"/>
                <a:cs typeface="+mn-cs"/>
              </a:rPr>
              <a:t>ABL1</a:t>
            </a:r>
            <a:r>
              <a:rPr lang="en-US" sz="1200" b="0" i="0" kern="1200" dirty="0">
                <a:solidFill>
                  <a:schemeClr val="tx1"/>
                </a:solidFill>
                <a:effectLst/>
                <a:latin typeface="+mn-lt"/>
                <a:ea typeface="+mn-ea"/>
                <a:cs typeface="+mn-cs"/>
              </a:rPr>
              <a:t>].</a:t>
            </a:r>
            <a:endParaRPr lang="en-US" dirty="0"/>
          </a:p>
          <a:p>
            <a:r>
              <a:rPr lang="en-US" dirty="0" err="1"/>
              <a:t>Monosomal</a:t>
            </a:r>
            <a:r>
              <a:rPr lang="en-US" dirty="0"/>
              <a:t> karyotype: </a:t>
            </a:r>
            <a:r>
              <a:rPr lang="en-US" sz="1200" b="0" i="0" kern="1200" dirty="0">
                <a:solidFill>
                  <a:schemeClr val="tx1"/>
                </a:solidFill>
                <a:effectLst/>
                <a:latin typeface="+mn-lt"/>
                <a:ea typeface="+mn-ea"/>
                <a:cs typeface="+mn-cs"/>
              </a:rPr>
              <a:t>Defined by the presence of one single monosomy (excluding loss of X or Y) in association with at least one additional monosomy or structural chromosome abnormality (excluding core binding factor AML).</a:t>
            </a:r>
            <a:endParaRPr lang="en-US" dirty="0"/>
          </a:p>
        </p:txBody>
      </p:sp>
      <p:sp>
        <p:nvSpPr>
          <p:cNvPr id="4" name="Slide Number Placeholder 3"/>
          <p:cNvSpPr>
            <a:spLocks noGrp="1"/>
          </p:cNvSpPr>
          <p:nvPr>
            <p:ph type="sldNum" sz="quarter" idx="10"/>
          </p:nvPr>
        </p:nvSpPr>
        <p:spPr/>
        <p:txBody>
          <a:bodyPr/>
          <a:lstStyle/>
          <a:p>
            <a:fld id="{6D6A0F73-74D9-4D8A-B8C9-99C537B0F972}" type="slidenum">
              <a:rPr lang="en-US" smtClean="0"/>
              <a:t>12</a:t>
            </a:fld>
            <a:endParaRPr lang="en-US"/>
          </a:p>
        </p:txBody>
      </p:sp>
    </p:spTree>
    <p:extLst>
      <p:ext uri="{BB962C8B-B14F-4D97-AF65-F5344CB8AC3E}">
        <p14:creationId xmlns:p14="http://schemas.microsoft.com/office/powerpoint/2010/main" val="27657818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a:solidFill>
                  <a:schemeClr val="tx1"/>
                </a:solidFill>
                <a:effectLst/>
                <a:latin typeface="+mn-lt"/>
                <a:ea typeface="+mn-ea"/>
                <a:cs typeface="+mn-cs"/>
              </a:rPr>
              <a:t>Results from cytogenetics should be obtained preferably within 5 to 7 days. At least 20 bone marrow metaphases are needed to define a normal karyotype, and recommended to describe an abnormal karyotype. </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Results from </a:t>
            </a:r>
            <a:r>
              <a:rPr lang="en-US" sz="1200" b="0" i="1" kern="1200" dirty="0">
                <a:solidFill>
                  <a:schemeClr val="tx1"/>
                </a:solidFill>
                <a:effectLst/>
                <a:latin typeface="+mn-lt"/>
                <a:ea typeface="+mn-ea"/>
                <a:cs typeface="+mn-cs"/>
              </a:rPr>
              <a:t>NPM1</a:t>
            </a:r>
            <a:r>
              <a:rPr lang="en-US" sz="1200" b="0" i="0" kern="1200" dirty="0">
                <a:solidFill>
                  <a:schemeClr val="tx1"/>
                </a:solidFill>
                <a:effectLst/>
                <a:latin typeface="+mn-lt"/>
                <a:ea typeface="+mn-ea"/>
                <a:cs typeface="+mn-cs"/>
              </a:rPr>
              <a:t> and </a:t>
            </a:r>
            <a:r>
              <a:rPr lang="en-US" sz="1200" b="0" i="1" kern="1200" dirty="0">
                <a:solidFill>
                  <a:schemeClr val="tx1"/>
                </a:solidFill>
                <a:effectLst/>
                <a:latin typeface="+mn-lt"/>
                <a:ea typeface="+mn-ea"/>
                <a:cs typeface="+mn-cs"/>
              </a:rPr>
              <a:t>FLT3</a:t>
            </a:r>
            <a:r>
              <a:rPr lang="en-US" sz="1200" b="0" i="0" kern="1200" dirty="0">
                <a:solidFill>
                  <a:schemeClr val="tx1"/>
                </a:solidFill>
                <a:effectLst/>
                <a:latin typeface="+mn-lt"/>
                <a:ea typeface="+mn-ea"/>
                <a:cs typeface="+mn-cs"/>
              </a:rPr>
              <a:t> mutational screening should be available within 48 to 72 hours (at least in patients eligible for intensive chemotherapy), and results from additional molecular genetics within the first treatment cycle. Screening for gene mutations is an evolving field of research; screening for single genes may be replaced by gene panel diagnostics: </a:t>
            </a:r>
            <a:r>
              <a:rPr lang="en-US" sz="1200" b="1" i="0" kern="1200" dirty="0" err="1">
                <a:solidFill>
                  <a:schemeClr val="tx1"/>
                </a:solidFill>
                <a:effectLst/>
                <a:latin typeface="+mn-lt"/>
                <a:ea typeface="+mn-ea"/>
                <a:cs typeface="+mn-cs"/>
              </a:rPr>
              <a:t>GeneTrails</a:t>
            </a:r>
            <a:r>
              <a:rPr lang="en-US" sz="1200" b="0" i="0" kern="1200" baseline="30000" dirty="0">
                <a:solidFill>
                  <a:schemeClr val="tx1"/>
                </a:solidFill>
                <a:effectLst/>
                <a:latin typeface="+mn-lt"/>
                <a:ea typeface="+mn-ea"/>
                <a:cs typeface="+mn-cs"/>
              </a:rPr>
              <a:t>®</a:t>
            </a:r>
            <a:r>
              <a:rPr lang="en-US" sz="1200" b="0" i="0" kern="1200" dirty="0">
                <a:solidFill>
                  <a:schemeClr val="tx1"/>
                </a:solidFill>
                <a:effectLst/>
                <a:latin typeface="+mn-lt"/>
                <a:ea typeface="+mn-ea"/>
                <a:cs typeface="+mn-cs"/>
              </a:rPr>
              <a:t> Hematologic Malignancies 76 </a:t>
            </a:r>
            <a:r>
              <a:rPr lang="en-US" sz="1200" b="1" i="0" kern="1200" dirty="0">
                <a:solidFill>
                  <a:schemeClr val="tx1"/>
                </a:solidFill>
                <a:effectLst/>
                <a:latin typeface="+mn-lt"/>
                <a:ea typeface="+mn-ea"/>
                <a:cs typeface="+mn-cs"/>
              </a:rPr>
              <a:t>Gene</a:t>
            </a:r>
            <a:r>
              <a:rPr lang="en-US" sz="1200" b="0" i="0" kern="1200" dirty="0">
                <a:solidFill>
                  <a:schemeClr val="tx1"/>
                </a:solidFill>
                <a:effectLst/>
                <a:latin typeface="+mn-lt"/>
                <a:ea typeface="+mn-ea"/>
                <a:cs typeface="+mn-cs"/>
              </a:rPr>
              <a:t> Panel </a:t>
            </a:r>
          </a:p>
          <a:p>
            <a:endParaRPr lang="en-US" dirty="0"/>
          </a:p>
        </p:txBody>
      </p:sp>
      <p:sp>
        <p:nvSpPr>
          <p:cNvPr id="4" name="Slide Number Placeholder 3"/>
          <p:cNvSpPr>
            <a:spLocks noGrp="1"/>
          </p:cNvSpPr>
          <p:nvPr>
            <p:ph type="sldNum" sz="quarter" idx="10"/>
          </p:nvPr>
        </p:nvSpPr>
        <p:spPr/>
        <p:txBody>
          <a:bodyPr/>
          <a:lstStyle/>
          <a:p>
            <a:fld id="{FE612615-E68F-4869-B900-DB293BA2A32B}" type="slidenum">
              <a:rPr lang="en-US" smtClean="0"/>
              <a:pPr/>
              <a:t>15</a:t>
            </a:fld>
            <a:endParaRPr lang="en-US"/>
          </a:p>
        </p:txBody>
      </p:sp>
    </p:spTree>
    <p:extLst>
      <p:ext uri="{BB962C8B-B14F-4D97-AF65-F5344CB8AC3E}">
        <p14:creationId xmlns:p14="http://schemas.microsoft.com/office/powerpoint/2010/main" val="31909531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b="0" i="0" kern="1200" dirty="0" err="1">
                <a:solidFill>
                  <a:schemeClr val="tx1"/>
                </a:solidFill>
                <a:effectLst/>
                <a:latin typeface="+mn-lt"/>
                <a:ea typeface="+mn-ea"/>
                <a:cs typeface="+mn-cs"/>
              </a:rPr>
              <a:t>Sekeres</a:t>
            </a:r>
            <a:r>
              <a:rPr lang="en-US" sz="1200" b="0" i="0" kern="1200" dirty="0">
                <a:solidFill>
                  <a:schemeClr val="tx1"/>
                </a:solidFill>
                <a:effectLst/>
                <a:latin typeface="+mn-lt"/>
                <a:ea typeface="+mn-ea"/>
                <a:cs typeface="+mn-cs"/>
              </a:rPr>
              <a:t> MA, Elson P, </a:t>
            </a:r>
            <a:r>
              <a:rPr lang="en-US" sz="1200" b="0" i="0" kern="1200" dirty="0" err="1">
                <a:solidFill>
                  <a:schemeClr val="tx1"/>
                </a:solidFill>
                <a:effectLst/>
                <a:latin typeface="+mn-lt"/>
                <a:ea typeface="+mn-ea"/>
                <a:cs typeface="+mn-cs"/>
              </a:rPr>
              <a:t>Kalaycio</a:t>
            </a:r>
            <a:r>
              <a:rPr lang="en-US" sz="1200" b="0" i="0" kern="1200" dirty="0">
                <a:solidFill>
                  <a:schemeClr val="tx1"/>
                </a:solidFill>
                <a:effectLst/>
                <a:latin typeface="+mn-lt"/>
                <a:ea typeface="+mn-ea"/>
                <a:cs typeface="+mn-cs"/>
              </a:rPr>
              <a:t> ME, et al. Time from diagnosis to treatment initiation predicts survival in younger, but not older, acute myeloid leukemia patients. Blood. 2009;</a:t>
            </a:r>
            <a:r>
              <a:rPr lang="en-US" sz="1200" b="1" i="0" kern="1200" dirty="0">
                <a:solidFill>
                  <a:schemeClr val="tx1"/>
                </a:solidFill>
                <a:effectLst/>
                <a:latin typeface="+mn-lt"/>
                <a:ea typeface="+mn-ea"/>
                <a:cs typeface="+mn-cs"/>
              </a:rPr>
              <a:t>113</a:t>
            </a:r>
            <a:r>
              <a:rPr lang="en-US" sz="1200" b="0" i="0" kern="1200" dirty="0">
                <a:solidFill>
                  <a:schemeClr val="tx1"/>
                </a:solidFill>
                <a:effectLst/>
                <a:latin typeface="+mn-lt"/>
                <a:ea typeface="+mn-ea"/>
                <a:cs typeface="+mn-cs"/>
              </a:rPr>
              <a:t>(1):28-36</a:t>
            </a:r>
          </a:p>
          <a:p>
            <a:pPr fontAlgn="base"/>
            <a:endParaRPr lang="en-US" sz="1200" b="0" i="0" kern="1200" dirty="0">
              <a:solidFill>
                <a:schemeClr val="tx1"/>
              </a:solidFill>
              <a:effectLst/>
              <a:latin typeface="+mn-lt"/>
              <a:ea typeface="+mn-ea"/>
              <a:cs typeface="+mn-cs"/>
            </a:endParaRPr>
          </a:p>
          <a:p>
            <a:pPr fontAlgn="base"/>
            <a:r>
              <a:rPr lang="en-US" sz="1200" b="0" i="0" kern="1200" dirty="0" err="1">
                <a:solidFill>
                  <a:schemeClr val="tx1"/>
                </a:solidFill>
                <a:effectLst/>
                <a:latin typeface="+mn-lt"/>
                <a:ea typeface="+mn-ea"/>
                <a:cs typeface="+mn-cs"/>
              </a:rPr>
              <a:t>Bertoli</a:t>
            </a:r>
            <a:r>
              <a:rPr lang="en-US" sz="1200" b="0" i="0" kern="1200" dirty="0">
                <a:solidFill>
                  <a:schemeClr val="tx1"/>
                </a:solidFill>
                <a:effectLst/>
                <a:latin typeface="+mn-lt"/>
                <a:ea typeface="+mn-ea"/>
                <a:cs typeface="+mn-cs"/>
              </a:rPr>
              <a:t> S, </a:t>
            </a:r>
            <a:r>
              <a:rPr lang="en-US" sz="1200" b="0" i="0" kern="1200" dirty="0" err="1">
                <a:solidFill>
                  <a:schemeClr val="tx1"/>
                </a:solidFill>
                <a:effectLst/>
                <a:latin typeface="+mn-lt"/>
                <a:ea typeface="+mn-ea"/>
                <a:cs typeface="+mn-cs"/>
              </a:rPr>
              <a:t>Bérard</a:t>
            </a:r>
            <a:r>
              <a:rPr lang="en-US" sz="1200" b="0" i="0" kern="1200" dirty="0">
                <a:solidFill>
                  <a:schemeClr val="tx1"/>
                </a:solidFill>
                <a:effectLst/>
                <a:latin typeface="+mn-lt"/>
                <a:ea typeface="+mn-ea"/>
                <a:cs typeface="+mn-cs"/>
              </a:rPr>
              <a:t> E, </a:t>
            </a:r>
            <a:r>
              <a:rPr lang="en-US" sz="1200" b="0" i="0" kern="1200" dirty="0" err="1">
                <a:solidFill>
                  <a:schemeClr val="tx1"/>
                </a:solidFill>
                <a:effectLst/>
                <a:latin typeface="+mn-lt"/>
                <a:ea typeface="+mn-ea"/>
                <a:cs typeface="+mn-cs"/>
              </a:rPr>
              <a:t>Huguet</a:t>
            </a:r>
            <a:r>
              <a:rPr lang="en-US" sz="1200" b="0" i="0" kern="1200" dirty="0">
                <a:solidFill>
                  <a:schemeClr val="tx1"/>
                </a:solidFill>
                <a:effectLst/>
                <a:latin typeface="+mn-lt"/>
                <a:ea typeface="+mn-ea"/>
                <a:cs typeface="+mn-cs"/>
              </a:rPr>
              <a:t> F, et al. Time from diagnosis to intensive chemotherapy initiation does not adversely impact the outcome of patients with acute myeloid leukemia. Blood. 2013;</a:t>
            </a:r>
            <a:r>
              <a:rPr lang="en-US" sz="1200" b="1" i="0" kern="1200" dirty="0">
                <a:solidFill>
                  <a:schemeClr val="tx1"/>
                </a:solidFill>
                <a:effectLst/>
                <a:latin typeface="+mn-lt"/>
                <a:ea typeface="+mn-ea"/>
                <a:cs typeface="+mn-cs"/>
              </a:rPr>
              <a:t>121</a:t>
            </a:r>
            <a:r>
              <a:rPr lang="en-US" sz="1200" b="0" i="0" kern="1200" dirty="0">
                <a:solidFill>
                  <a:schemeClr val="tx1"/>
                </a:solidFill>
                <a:effectLst/>
                <a:latin typeface="+mn-lt"/>
                <a:ea typeface="+mn-ea"/>
                <a:cs typeface="+mn-cs"/>
              </a:rPr>
              <a:t>(14):2618-2626</a:t>
            </a:r>
            <a:endParaRPr lang="en-US" dirty="0"/>
          </a:p>
        </p:txBody>
      </p:sp>
      <p:sp>
        <p:nvSpPr>
          <p:cNvPr id="4" name="Slide Number Placeholder 3"/>
          <p:cNvSpPr>
            <a:spLocks noGrp="1"/>
          </p:cNvSpPr>
          <p:nvPr>
            <p:ph type="sldNum" sz="quarter" idx="10"/>
          </p:nvPr>
        </p:nvSpPr>
        <p:spPr/>
        <p:txBody>
          <a:bodyPr/>
          <a:lstStyle/>
          <a:p>
            <a:fld id="{6D6A0F73-74D9-4D8A-B8C9-99C537B0F972}" type="slidenum">
              <a:rPr lang="en-US" smtClean="0"/>
              <a:t>19</a:t>
            </a:fld>
            <a:endParaRPr lang="en-US"/>
          </a:p>
        </p:txBody>
      </p:sp>
    </p:spTree>
    <p:extLst>
      <p:ext uri="{BB962C8B-B14F-4D97-AF65-F5344CB8AC3E}">
        <p14:creationId xmlns:p14="http://schemas.microsoft.com/office/powerpoint/2010/main" val="14539739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83470" y="5350604"/>
            <a:ext cx="6400800" cy="1225925"/>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5" name="Picture 4" descr="Bkgd_TitleSlide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9905898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639E9A-C58D-9E4F-8E21-9B9EE4E0AFFB}" type="datetimeFigureOut">
              <a:rPr lang="en-US" smtClean="0"/>
              <a:t>5/30/2018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9861CC-6C0C-FE40-8425-FAD177C8B3CE}" type="slidenum">
              <a:rPr lang="en-US" smtClean="0"/>
              <a:t>‹#›</a:t>
            </a:fld>
            <a:endParaRPr lang="en-US"/>
          </a:p>
        </p:txBody>
      </p:sp>
    </p:spTree>
    <p:extLst>
      <p:ext uri="{BB962C8B-B14F-4D97-AF65-F5344CB8AC3E}">
        <p14:creationId xmlns:p14="http://schemas.microsoft.com/office/powerpoint/2010/main" val="29803181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639E9A-C58D-9E4F-8E21-9B9EE4E0AFFB}" type="datetimeFigureOut">
              <a:rPr lang="en-US" smtClean="0"/>
              <a:t>5/30/2018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9861CC-6C0C-FE40-8425-FAD177C8B3CE}" type="slidenum">
              <a:rPr lang="en-US" smtClean="0"/>
              <a:t>‹#›</a:t>
            </a:fld>
            <a:endParaRPr lang="en-US"/>
          </a:p>
        </p:txBody>
      </p:sp>
    </p:spTree>
    <p:extLst>
      <p:ext uri="{BB962C8B-B14F-4D97-AF65-F5344CB8AC3E}">
        <p14:creationId xmlns:p14="http://schemas.microsoft.com/office/powerpoint/2010/main" val="17148905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7_Learning Objective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82421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9DF24F-6C5F-4A7D-BD5E-2A73D634AB4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34140F0-A7BA-4E03-9368-CDAEBB116564}"/>
              </a:ext>
            </a:extLst>
          </p:cNvPr>
          <p:cNvSpPr>
            <a:spLocks noGrp="1"/>
          </p:cNvSpPr>
          <p:nvPr>
            <p:ph type="dt" sz="half" idx="10"/>
          </p:nvPr>
        </p:nvSpPr>
        <p:spPr/>
        <p:txBody>
          <a:bodyPr/>
          <a:lstStyle/>
          <a:p>
            <a:fld id="{63639E9A-C58D-9E4F-8E21-9B9EE4E0AFFB}" type="datetimeFigureOut">
              <a:rPr lang="en-US" smtClean="0"/>
              <a:t>5/30/2018</a:t>
            </a:fld>
            <a:endParaRPr lang="en-US" dirty="0"/>
          </a:p>
        </p:txBody>
      </p:sp>
      <p:sp>
        <p:nvSpPr>
          <p:cNvPr id="4" name="Footer Placeholder 3">
            <a:extLst>
              <a:ext uri="{FF2B5EF4-FFF2-40B4-BE49-F238E27FC236}">
                <a16:creationId xmlns:a16="http://schemas.microsoft.com/office/drawing/2014/main" id="{0D4492B1-69A1-444C-9FD0-1AF86BD8AEBA}"/>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3BAE6504-8DC2-4E68-955C-88A47F8AEC79}"/>
              </a:ext>
            </a:extLst>
          </p:cNvPr>
          <p:cNvSpPr>
            <a:spLocks noGrp="1"/>
          </p:cNvSpPr>
          <p:nvPr>
            <p:ph type="sldNum" sz="quarter" idx="12"/>
          </p:nvPr>
        </p:nvSpPr>
        <p:spPr/>
        <p:txBody>
          <a:bodyPr/>
          <a:lstStyle/>
          <a:p>
            <a:fld id="{3E9861CC-6C0C-FE40-8425-FAD177C8B3CE}" type="slidenum">
              <a:rPr lang="en-US" smtClean="0"/>
              <a:t>‹#›</a:t>
            </a:fld>
            <a:endParaRPr lang="en-US"/>
          </a:p>
        </p:txBody>
      </p:sp>
    </p:spTree>
    <p:extLst>
      <p:ext uri="{BB962C8B-B14F-4D97-AF65-F5344CB8AC3E}">
        <p14:creationId xmlns:p14="http://schemas.microsoft.com/office/powerpoint/2010/main" val="16549786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590550" y="266700"/>
            <a:ext cx="8324850" cy="1104900"/>
          </a:xfrm>
        </p:spPr>
        <p:txBody>
          <a:bodyPr/>
          <a:lstStyle/>
          <a:p>
            <a:r>
              <a:rPr lang="en-US"/>
              <a:t>Click to edit Master title style</a:t>
            </a:r>
          </a:p>
        </p:txBody>
      </p:sp>
      <p:sp>
        <p:nvSpPr>
          <p:cNvPr id="3" name="ClipArt Placeholder 2"/>
          <p:cNvSpPr>
            <a:spLocks noGrp="1"/>
          </p:cNvSpPr>
          <p:nvPr>
            <p:ph type="clipArt" sz="half" idx="1"/>
          </p:nvPr>
        </p:nvSpPr>
        <p:spPr>
          <a:xfrm>
            <a:off x="1143000" y="1790700"/>
            <a:ext cx="3810000" cy="4381500"/>
          </a:xfrm>
        </p:spPr>
        <p:txBody>
          <a:bodyPr/>
          <a:lstStyle/>
          <a:p>
            <a:pPr lvl="0"/>
            <a:endParaRPr lang="en-US" noProof="0"/>
          </a:p>
        </p:txBody>
      </p:sp>
      <p:sp>
        <p:nvSpPr>
          <p:cNvPr id="4" name="Text Placeholder 3"/>
          <p:cNvSpPr>
            <a:spLocks noGrp="1"/>
          </p:cNvSpPr>
          <p:nvPr>
            <p:ph type="body" sz="half" idx="2"/>
          </p:nvPr>
        </p:nvSpPr>
        <p:spPr>
          <a:xfrm>
            <a:off x="5105400" y="1790700"/>
            <a:ext cx="3810000" cy="4381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32"/>
          <p:cNvSpPr>
            <a:spLocks noGrp="1" noChangeArrowheads="1"/>
          </p:cNvSpPr>
          <p:nvPr>
            <p:ph type="ftr" sz="quarter" idx="10"/>
          </p:nvPr>
        </p:nvSpPr>
        <p:spPr>
          <a:ln/>
        </p:spPr>
        <p:txBody>
          <a:bodyPr/>
          <a:lstStyle>
            <a:lvl1pPr>
              <a:defRPr/>
            </a:lvl1pPr>
          </a:lstStyle>
          <a:p>
            <a:pPr>
              <a:defRPr/>
            </a:pPr>
            <a:endParaRPr lang="en-US"/>
          </a:p>
        </p:txBody>
      </p:sp>
      <p:sp>
        <p:nvSpPr>
          <p:cNvPr id="6" name="Rectangle 1033"/>
          <p:cNvSpPr>
            <a:spLocks noGrp="1" noChangeArrowheads="1"/>
          </p:cNvSpPr>
          <p:nvPr>
            <p:ph type="sldNum" sz="quarter" idx="11"/>
          </p:nvPr>
        </p:nvSpPr>
        <p:spPr>
          <a:ln/>
        </p:spPr>
        <p:txBody>
          <a:bodyPr/>
          <a:lstStyle>
            <a:lvl1pPr>
              <a:defRPr/>
            </a:lvl1pPr>
          </a:lstStyle>
          <a:p>
            <a:pPr>
              <a:defRPr/>
            </a:pPr>
            <a:fld id="{6DC77436-F6EA-43C0-A7E6-1F6E25607C85}" type="slidenum">
              <a:rPr lang="en-US"/>
              <a:pPr>
                <a:defRPr/>
              </a:pPr>
              <a:t>‹#›</a:t>
            </a:fld>
            <a:endParaRPr lang="en-US"/>
          </a:p>
        </p:txBody>
      </p:sp>
      <p:sp>
        <p:nvSpPr>
          <p:cNvPr id="7" name="Rectangle 1034"/>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768907408"/>
      </p:ext>
    </p:extLst>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639E9A-C58D-9E4F-8E21-9B9EE4E0AFFB}" type="datetimeFigureOut">
              <a:rPr lang="en-US" smtClean="0"/>
              <a:t>5/30/2018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9861CC-6C0C-FE40-8425-FAD177C8B3CE}" type="slidenum">
              <a:rPr lang="en-US" smtClean="0"/>
              <a:t>‹#›</a:t>
            </a:fld>
            <a:endParaRPr lang="en-US"/>
          </a:p>
        </p:txBody>
      </p:sp>
    </p:spTree>
    <p:extLst>
      <p:ext uri="{BB962C8B-B14F-4D97-AF65-F5344CB8AC3E}">
        <p14:creationId xmlns:p14="http://schemas.microsoft.com/office/powerpoint/2010/main" val="25853841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3639E9A-C58D-9E4F-8E21-9B9EE4E0AFFB}" type="datetimeFigureOut">
              <a:rPr lang="en-US" smtClean="0"/>
              <a:t>5/30/2018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9861CC-6C0C-FE40-8425-FAD177C8B3CE}" type="slidenum">
              <a:rPr lang="en-US" smtClean="0"/>
              <a:t>‹#›</a:t>
            </a:fld>
            <a:endParaRPr lang="en-US"/>
          </a:p>
        </p:txBody>
      </p:sp>
    </p:spTree>
    <p:extLst>
      <p:ext uri="{BB962C8B-B14F-4D97-AF65-F5344CB8AC3E}">
        <p14:creationId xmlns:p14="http://schemas.microsoft.com/office/powerpoint/2010/main" val="30359439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3639E9A-C58D-9E4F-8E21-9B9EE4E0AFFB}" type="datetimeFigureOut">
              <a:rPr lang="en-US" smtClean="0"/>
              <a:t>5/30/2018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9861CC-6C0C-FE40-8425-FAD177C8B3CE}" type="slidenum">
              <a:rPr lang="en-US" smtClean="0"/>
              <a:t>‹#›</a:t>
            </a:fld>
            <a:endParaRPr lang="en-US"/>
          </a:p>
        </p:txBody>
      </p:sp>
    </p:spTree>
    <p:extLst>
      <p:ext uri="{BB962C8B-B14F-4D97-AF65-F5344CB8AC3E}">
        <p14:creationId xmlns:p14="http://schemas.microsoft.com/office/powerpoint/2010/main" val="9983954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3639E9A-C58D-9E4F-8E21-9B9EE4E0AFFB}" type="datetimeFigureOut">
              <a:rPr lang="en-US" smtClean="0"/>
              <a:t>5/30/2018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E9861CC-6C0C-FE40-8425-FAD177C8B3CE}" type="slidenum">
              <a:rPr lang="en-US" smtClean="0"/>
              <a:t>‹#›</a:t>
            </a:fld>
            <a:endParaRPr lang="en-US"/>
          </a:p>
        </p:txBody>
      </p:sp>
    </p:spTree>
    <p:extLst>
      <p:ext uri="{BB962C8B-B14F-4D97-AF65-F5344CB8AC3E}">
        <p14:creationId xmlns:p14="http://schemas.microsoft.com/office/powerpoint/2010/main" val="20612358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3639E9A-C58D-9E4F-8E21-9B9EE4E0AFFB}" type="datetimeFigureOut">
              <a:rPr lang="en-US" smtClean="0"/>
              <a:t>5/30/2018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E9861CC-6C0C-FE40-8425-FAD177C8B3CE}" type="slidenum">
              <a:rPr lang="en-US" smtClean="0"/>
              <a:t>‹#›</a:t>
            </a:fld>
            <a:endParaRPr lang="en-US"/>
          </a:p>
        </p:txBody>
      </p:sp>
    </p:spTree>
    <p:extLst>
      <p:ext uri="{BB962C8B-B14F-4D97-AF65-F5344CB8AC3E}">
        <p14:creationId xmlns:p14="http://schemas.microsoft.com/office/powerpoint/2010/main" val="30338217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639E9A-C58D-9E4F-8E21-9B9EE4E0AFFB}" type="datetimeFigureOut">
              <a:rPr lang="en-US" smtClean="0"/>
              <a:t>5/30/2018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E9861CC-6C0C-FE40-8425-FAD177C8B3CE}" type="slidenum">
              <a:rPr lang="en-US" smtClean="0"/>
              <a:t>‹#›</a:t>
            </a:fld>
            <a:endParaRPr lang="en-US"/>
          </a:p>
        </p:txBody>
      </p:sp>
    </p:spTree>
    <p:extLst>
      <p:ext uri="{BB962C8B-B14F-4D97-AF65-F5344CB8AC3E}">
        <p14:creationId xmlns:p14="http://schemas.microsoft.com/office/powerpoint/2010/main" val="7537951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3639E9A-C58D-9E4F-8E21-9B9EE4E0AFFB}" type="datetimeFigureOut">
              <a:rPr lang="en-US" smtClean="0"/>
              <a:t>5/30/2018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9861CC-6C0C-FE40-8425-FAD177C8B3CE}" type="slidenum">
              <a:rPr lang="en-US" smtClean="0"/>
              <a:t>‹#›</a:t>
            </a:fld>
            <a:endParaRPr lang="en-US"/>
          </a:p>
        </p:txBody>
      </p:sp>
    </p:spTree>
    <p:extLst>
      <p:ext uri="{BB962C8B-B14F-4D97-AF65-F5344CB8AC3E}">
        <p14:creationId xmlns:p14="http://schemas.microsoft.com/office/powerpoint/2010/main" val="27138749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3639E9A-C58D-9E4F-8E21-9B9EE4E0AFFB}" type="datetimeFigureOut">
              <a:rPr lang="en-US" smtClean="0"/>
              <a:t>5/30/2018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9861CC-6C0C-FE40-8425-FAD177C8B3CE}" type="slidenum">
              <a:rPr lang="en-US" smtClean="0"/>
              <a:t>‹#›</a:t>
            </a:fld>
            <a:endParaRPr lang="en-US"/>
          </a:p>
        </p:txBody>
      </p:sp>
    </p:spTree>
    <p:extLst>
      <p:ext uri="{BB962C8B-B14F-4D97-AF65-F5344CB8AC3E}">
        <p14:creationId xmlns:p14="http://schemas.microsoft.com/office/powerpoint/2010/main" val="13674714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9" descr="Bkgd_TextSlide2.jpg"/>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639E9A-C58D-9E4F-8E21-9B9EE4E0AFFB}" type="datetimeFigureOut">
              <a:rPr lang="en-US" smtClean="0"/>
              <a:t>5/30/2018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9861CC-6C0C-FE40-8425-FAD177C8B3CE}" type="slidenum">
              <a:rPr lang="en-US" smtClean="0"/>
              <a:t>‹#›</a:t>
            </a:fld>
            <a:endParaRPr lang="en-US"/>
          </a:p>
        </p:txBody>
      </p:sp>
    </p:spTree>
    <p:extLst>
      <p:ext uri="{BB962C8B-B14F-4D97-AF65-F5344CB8AC3E}">
        <p14:creationId xmlns:p14="http://schemas.microsoft.com/office/powerpoint/2010/main" val="41792555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3" r:id="rId13"/>
    <p:sldLayoutId id="2147483662" r:id="rId14"/>
  </p:sldLayoutIdLst>
  <p:txStyles>
    <p:titleStyle>
      <a:lvl1pPr algn="l" defTabSz="457200" rtl="0" eaLnBrk="1" latinLnBrk="0" hangingPunct="1">
        <a:spcBef>
          <a:spcPct val="0"/>
        </a:spcBef>
        <a:buNone/>
        <a:defRPr sz="4000" kern="1200">
          <a:solidFill>
            <a:schemeClr val="accent1">
              <a:lumMod val="75000"/>
            </a:schemeClr>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chart" Target="../charts/chart1.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hyperlink" Target="http://www.amlcompositemodel.org/"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20.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23.png"/><Relationship Id="rId4" Type="http://schemas.openxmlformats.org/officeDocument/2006/relationships/oleObject" Target="../embeddings/oleObject1.bin"/></Relationships>
</file>

<file path=ppt/slides/_rels/slide48.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7.xml"/><Relationship Id="rId1" Type="http://schemas.openxmlformats.org/officeDocument/2006/relationships/slideLayout" Target="../slideLayouts/slideLayout4.xml"/><Relationship Id="rId4" Type="http://schemas.openxmlformats.org/officeDocument/2006/relationships/image" Target="../media/image27.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hyperlink" Target="https://doi.org/10.6004/jnccn.2018.0050" TargetMode="External"/><Relationship Id="rId2" Type="http://schemas.openxmlformats.org/officeDocument/2006/relationships/hyperlink" Target="http://www.ncbi.nlm.nih.gov/pubmed/28804680"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78659" y="5341580"/>
            <a:ext cx="7772400" cy="1071339"/>
          </a:xfrm>
        </p:spPr>
        <p:txBody>
          <a:bodyPr>
            <a:normAutofit fontScale="92500"/>
          </a:bodyPr>
          <a:lstStyle/>
          <a:p>
            <a:pPr>
              <a:spcBef>
                <a:spcPts val="0"/>
              </a:spcBef>
            </a:pPr>
            <a:r>
              <a:rPr lang="en-US" dirty="0"/>
              <a:t>Crucial Conversations in Oncology Nursing: Management Considerations for the AML Patient</a:t>
            </a:r>
          </a:p>
        </p:txBody>
      </p:sp>
    </p:spTree>
    <p:extLst>
      <p:ext uri="{BB962C8B-B14F-4D97-AF65-F5344CB8AC3E}">
        <p14:creationId xmlns:p14="http://schemas.microsoft.com/office/powerpoint/2010/main" val="13912349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C2D8DE-793E-432E-B222-4D7395FD52FB}"/>
              </a:ext>
            </a:extLst>
          </p:cNvPr>
          <p:cNvSpPr>
            <a:spLocks noGrp="1"/>
          </p:cNvSpPr>
          <p:nvPr>
            <p:ph type="title"/>
          </p:nvPr>
        </p:nvSpPr>
        <p:spPr>
          <a:xfrm>
            <a:off x="457200" y="140745"/>
            <a:ext cx="8229600" cy="1143000"/>
          </a:xfrm>
        </p:spPr>
        <p:txBody>
          <a:bodyPr/>
          <a:lstStyle/>
          <a:p>
            <a:r>
              <a:rPr lang="en-US" dirty="0"/>
              <a:t>2016 WHO Classification of AML</a:t>
            </a:r>
          </a:p>
        </p:txBody>
      </p:sp>
      <p:pic>
        <p:nvPicPr>
          <p:cNvPr id="4" name="Content Placeholder 3">
            <a:extLst>
              <a:ext uri="{FF2B5EF4-FFF2-40B4-BE49-F238E27FC236}">
                <a16:creationId xmlns:a16="http://schemas.microsoft.com/office/drawing/2014/main" id="{E3EC07F4-82D0-437C-A3AA-F9E5A4BB00E9}"/>
              </a:ext>
            </a:extLst>
          </p:cNvPr>
          <p:cNvPicPr>
            <a:picLocks noGrp="1" noChangeAspect="1"/>
          </p:cNvPicPr>
          <p:nvPr>
            <p:ph idx="1"/>
          </p:nvPr>
        </p:nvPicPr>
        <p:blipFill rotWithShape="1">
          <a:blip r:embed="rId3"/>
          <a:srcRect l="33723" t="47742" r="43615" b="4033"/>
          <a:stretch/>
        </p:blipFill>
        <p:spPr>
          <a:xfrm>
            <a:off x="5359769" y="2667954"/>
            <a:ext cx="3685940" cy="3765013"/>
          </a:xfrm>
          <a:prstGeom prst="rect">
            <a:avLst/>
          </a:prstGeom>
        </p:spPr>
      </p:pic>
      <p:pic>
        <p:nvPicPr>
          <p:cNvPr id="5" name="Picture 4">
            <a:extLst>
              <a:ext uri="{FF2B5EF4-FFF2-40B4-BE49-F238E27FC236}">
                <a16:creationId xmlns:a16="http://schemas.microsoft.com/office/drawing/2014/main" id="{3B852B4B-487F-4615-AE7F-8353E18CE59E}"/>
              </a:ext>
            </a:extLst>
          </p:cNvPr>
          <p:cNvPicPr>
            <a:picLocks noChangeAspect="1"/>
          </p:cNvPicPr>
          <p:nvPr/>
        </p:nvPicPr>
        <p:blipFill rotWithShape="1">
          <a:blip r:embed="rId3"/>
          <a:srcRect l="33611" t="7767" r="35510" b="52774"/>
          <a:stretch/>
        </p:blipFill>
        <p:spPr>
          <a:xfrm>
            <a:off x="131419" y="2692606"/>
            <a:ext cx="5135559" cy="3150055"/>
          </a:xfrm>
          <a:prstGeom prst="rect">
            <a:avLst/>
          </a:prstGeom>
        </p:spPr>
      </p:pic>
      <p:sp>
        <p:nvSpPr>
          <p:cNvPr id="8" name="Rectangle 7">
            <a:extLst>
              <a:ext uri="{FF2B5EF4-FFF2-40B4-BE49-F238E27FC236}">
                <a16:creationId xmlns:a16="http://schemas.microsoft.com/office/drawing/2014/main" id="{1BC0202E-A0D7-4915-A0F2-EBA6AF9A5FAA}"/>
              </a:ext>
            </a:extLst>
          </p:cNvPr>
          <p:cNvSpPr/>
          <p:nvPr/>
        </p:nvSpPr>
        <p:spPr>
          <a:xfrm>
            <a:off x="131420" y="1600891"/>
            <a:ext cx="8859234" cy="830997"/>
          </a:xfrm>
          <a:prstGeom prst="rect">
            <a:avLst/>
          </a:prstGeom>
          <a:solidFill>
            <a:schemeClr val="bg2"/>
          </a:solidFill>
          <a:ln>
            <a:solidFill>
              <a:schemeClr val="tx1"/>
            </a:solidFill>
          </a:ln>
        </p:spPr>
        <p:txBody>
          <a:bodyPr wrap="square">
            <a:spAutoFit/>
          </a:bodyPr>
          <a:lstStyle/>
          <a:p>
            <a:pPr algn="ctr"/>
            <a:r>
              <a:rPr lang="en-US" sz="2400" dirty="0"/>
              <a:t>Classification of AML by the causative genomic changes </a:t>
            </a:r>
          </a:p>
          <a:p>
            <a:pPr algn="ctr"/>
            <a:r>
              <a:rPr lang="en-US" sz="2400" dirty="0"/>
              <a:t>aids treatment decisions and informs prognosis</a:t>
            </a:r>
          </a:p>
        </p:txBody>
      </p:sp>
      <p:sp>
        <p:nvSpPr>
          <p:cNvPr id="9" name="Rectangle 8">
            <a:extLst>
              <a:ext uri="{FF2B5EF4-FFF2-40B4-BE49-F238E27FC236}">
                <a16:creationId xmlns:a16="http://schemas.microsoft.com/office/drawing/2014/main" id="{9FE87096-E916-49B1-92C5-079412A3748B}"/>
              </a:ext>
            </a:extLst>
          </p:cNvPr>
          <p:cNvSpPr/>
          <p:nvPr/>
        </p:nvSpPr>
        <p:spPr>
          <a:xfrm>
            <a:off x="266700" y="6575793"/>
            <a:ext cx="8420100" cy="276999"/>
          </a:xfrm>
          <a:prstGeom prst="rect">
            <a:avLst/>
          </a:prstGeom>
        </p:spPr>
        <p:txBody>
          <a:bodyPr wrap="square">
            <a:spAutoFit/>
          </a:bodyPr>
          <a:lstStyle/>
          <a:p>
            <a:r>
              <a:rPr lang="en-US" sz="1200" dirty="0"/>
              <a:t>Arber DA et al. </a:t>
            </a:r>
            <a:r>
              <a:rPr lang="en-US" sz="1200" i="1" dirty="0"/>
              <a:t>Blood.</a:t>
            </a:r>
            <a:r>
              <a:rPr lang="en-US" sz="1200" dirty="0"/>
              <a:t> 2016;127(20):2391-2405.  </a:t>
            </a:r>
          </a:p>
        </p:txBody>
      </p:sp>
    </p:spTree>
    <p:extLst>
      <p:ext uri="{BB962C8B-B14F-4D97-AF65-F5344CB8AC3E}">
        <p14:creationId xmlns:p14="http://schemas.microsoft.com/office/powerpoint/2010/main" val="31933968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3579" y="160337"/>
            <a:ext cx="8385859" cy="1143000"/>
          </a:xfrm>
        </p:spPr>
        <p:txBody>
          <a:bodyPr>
            <a:normAutofit fontScale="90000"/>
          </a:bodyPr>
          <a:lstStyle/>
          <a:p>
            <a:r>
              <a:rPr lang="en-US" dirty="0"/>
              <a:t>Genomic Changes and Age are the Most Important Predictors of Prognosis</a:t>
            </a:r>
          </a:p>
        </p:txBody>
      </p:sp>
      <p:pic>
        <p:nvPicPr>
          <p:cNvPr id="8" name="Content Placeholder 7">
            <a:extLst>
              <a:ext uri="{FF2B5EF4-FFF2-40B4-BE49-F238E27FC236}">
                <a16:creationId xmlns:a16="http://schemas.microsoft.com/office/drawing/2014/main" id="{691049F6-D57B-4374-9AF9-51CF40569448}"/>
              </a:ext>
            </a:extLst>
          </p:cNvPr>
          <p:cNvPicPr>
            <a:picLocks noGrp="1" noChangeAspect="1"/>
          </p:cNvPicPr>
          <p:nvPr>
            <p:ph idx="1"/>
          </p:nvPr>
        </p:nvPicPr>
        <p:blipFill rotWithShape="1">
          <a:blip r:embed="rId3"/>
          <a:srcRect l="2208" b="4528"/>
          <a:stretch/>
        </p:blipFill>
        <p:spPr>
          <a:xfrm>
            <a:off x="1161683" y="2174577"/>
            <a:ext cx="6820633" cy="4276213"/>
          </a:xfrm>
          <a:prstGeom prst="rect">
            <a:avLst/>
          </a:prstGeom>
        </p:spPr>
      </p:pic>
      <p:sp>
        <p:nvSpPr>
          <p:cNvPr id="7" name="Title 1">
            <a:extLst>
              <a:ext uri="{FF2B5EF4-FFF2-40B4-BE49-F238E27FC236}">
                <a16:creationId xmlns:a16="http://schemas.microsoft.com/office/drawing/2014/main" id="{E3882A83-B99B-429F-89E6-4FB4237C6904}"/>
              </a:ext>
            </a:extLst>
          </p:cNvPr>
          <p:cNvSpPr txBox="1">
            <a:spLocks/>
          </p:cNvSpPr>
          <p:nvPr/>
        </p:nvSpPr>
        <p:spPr>
          <a:xfrm>
            <a:off x="1161683" y="1537631"/>
            <a:ext cx="6820634" cy="571190"/>
          </a:xfrm>
          <a:prstGeom prst="rect">
            <a:avLst/>
          </a:prstGeom>
          <a:solidFill>
            <a:schemeClr val="bg2"/>
          </a:solidFill>
          <a:ln>
            <a:solidFill>
              <a:schemeClr val="tx1"/>
            </a:solidFill>
          </a:ln>
        </p:spPr>
        <p:txBody>
          <a:bodyPr vert="horz" lIns="91440" tIns="45720" rIns="91440" bIns="45720" rtlCol="0" anchor="ctr">
            <a:normAutofit fontScale="92500" lnSpcReduction="20000"/>
          </a:bodyPr>
          <a:lstStyle>
            <a:lvl1pPr algn="l" defTabSz="457200" rtl="0" eaLnBrk="1" latinLnBrk="0" hangingPunct="1">
              <a:spcBef>
                <a:spcPct val="0"/>
              </a:spcBef>
              <a:buNone/>
              <a:defRPr sz="4000" kern="1200">
                <a:solidFill>
                  <a:schemeClr val="accent1">
                    <a:lumMod val="75000"/>
                  </a:schemeClr>
                </a:solidFill>
                <a:latin typeface="+mj-lt"/>
                <a:ea typeface="+mj-ea"/>
                <a:cs typeface="+mj-cs"/>
              </a:defRPr>
            </a:lvl1pPr>
          </a:lstStyle>
          <a:p>
            <a:pPr algn="ctr"/>
            <a:r>
              <a:rPr lang="en-US" sz="2000" dirty="0">
                <a:solidFill>
                  <a:schemeClr val="tx1"/>
                </a:solidFill>
              </a:rPr>
              <a:t>2017 European Leukemia Network (ELN) </a:t>
            </a:r>
            <a:br>
              <a:rPr lang="en-US" sz="2000" dirty="0">
                <a:solidFill>
                  <a:schemeClr val="tx1"/>
                </a:solidFill>
              </a:rPr>
            </a:br>
            <a:r>
              <a:rPr lang="en-US" sz="2000" dirty="0">
                <a:solidFill>
                  <a:schemeClr val="tx1"/>
                </a:solidFill>
              </a:rPr>
              <a:t>Risk Stratification by Genetics</a:t>
            </a:r>
          </a:p>
        </p:txBody>
      </p:sp>
      <p:sp>
        <p:nvSpPr>
          <p:cNvPr id="9" name="Text Box 4">
            <a:extLst>
              <a:ext uri="{FF2B5EF4-FFF2-40B4-BE49-F238E27FC236}">
                <a16:creationId xmlns:a16="http://schemas.microsoft.com/office/drawing/2014/main" id="{5BCB8202-62FA-411D-AFBF-0B96F564A57D}"/>
              </a:ext>
            </a:extLst>
          </p:cNvPr>
          <p:cNvSpPr txBox="1">
            <a:spLocks noChangeArrowheads="1"/>
          </p:cNvSpPr>
          <p:nvPr/>
        </p:nvSpPr>
        <p:spPr bwMode="auto">
          <a:xfrm>
            <a:off x="5570882" y="5945357"/>
            <a:ext cx="3306900" cy="57119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1pPr>
            <a:lvl2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2pPr>
            <a:lvl3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3pPr>
            <a:lvl4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4pPr>
            <a:lvl5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9pPr>
          </a:lstStyle>
          <a:p>
            <a:endParaRPr lang="en-GB" altLang="en-US" sz="1400" dirty="0">
              <a:latin typeface="+mn-lt"/>
            </a:endParaRPr>
          </a:p>
        </p:txBody>
      </p:sp>
      <p:sp>
        <p:nvSpPr>
          <p:cNvPr id="10" name="Text Box 4">
            <a:extLst>
              <a:ext uri="{FF2B5EF4-FFF2-40B4-BE49-F238E27FC236}">
                <a16:creationId xmlns:a16="http://schemas.microsoft.com/office/drawing/2014/main" id="{48815370-0919-492C-8D81-3FE458510515}"/>
              </a:ext>
            </a:extLst>
          </p:cNvPr>
          <p:cNvSpPr txBox="1">
            <a:spLocks noChangeArrowheads="1"/>
          </p:cNvSpPr>
          <p:nvPr/>
        </p:nvSpPr>
        <p:spPr bwMode="auto">
          <a:xfrm>
            <a:off x="315798" y="6515537"/>
            <a:ext cx="7165657" cy="3256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1pPr>
            <a:lvl2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2pPr>
            <a:lvl3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3pPr>
            <a:lvl4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4pPr>
            <a:lvl5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9pPr>
          </a:lstStyle>
          <a:p>
            <a:pPr>
              <a:tabLst>
                <a:tab pos="457200" algn="l"/>
                <a:tab pos="688975" algn="l"/>
                <a:tab pos="723900" algn="l"/>
                <a:tab pos="1447800" algn="l"/>
                <a:tab pos="2171700" algn="l"/>
                <a:tab pos="2895600" algn="l"/>
                <a:tab pos="3619500" algn="l"/>
              </a:tabLst>
            </a:pPr>
            <a:r>
              <a:rPr lang="en-GB" altLang="en-US" sz="1200" dirty="0" err="1">
                <a:solidFill>
                  <a:prstClr val="black"/>
                </a:solidFill>
                <a:latin typeface="Calibri"/>
                <a:cs typeface="+mn-cs"/>
              </a:rPr>
              <a:t>Dohner</a:t>
            </a:r>
            <a:r>
              <a:rPr lang="en-GB" altLang="en-US" sz="1200" dirty="0">
                <a:solidFill>
                  <a:prstClr val="black"/>
                </a:solidFill>
                <a:latin typeface="Calibri"/>
                <a:cs typeface="+mn-cs"/>
              </a:rPr>
              <a:t> H et al. et al. </a:t>
            </a:r>
            <a:r>
              <a:rPr lang="en-GB" altLang="en-US" sz="1200" i="1" dirty="0">
                <a:solidFill>
                  <a:prstClr val="black"/>
                </a:solidFill>
                <a:latin typeface="Calibri"/>
                <a:cs typeface="+mn-cs"/>
              </a:rPr>
              <a:t>Blood. </a:t>
            </a:r>
            <a:r>
              <a:rPr lang="en-GB" altLang="en-US" sz="1200" dirty="0">
                <a:solidFill>
                  <a:prstClr val="black"/>
                </a:solidFill>
                <a:latin typeface="Calibri"/>
                <a:cs typeface="+mn-cs"/>
              </a:rPr>
              <a:t>2017;129:424-447.</a:t>
            </a:r>
            <a:endParaRPr lang="en-GB" altLang="en-US" sz="1200" dirty="0">
              <a:latin typeface="+mj-lt"/>
            </a:endParaRPr>
          </a:p>
        </p:txBody>
      </p:sp>
    </p:spTree>
    <p:extLst>
      <p:ext uri="{BB962C8B-B14F-4D97-AF65-F5344CB8AC3E}">
        <p14:creationId xmlns:p14="http://schemas.microsoft.com/office/powerpoint/2010/main" val="17468083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C3B93C-5A8D-43D3-A3C9-774D5CB963D9}"/>
              </a:ext>
            </a:extLst>
          </p:cNvPr>
          <p:cNvSpPr>
            <a:spLocks noGrp="1"/>
          </p:cNvSpPr>
          <p:nvPr>
            <p:ph type="title"/>
          </p:nvPr>
        </p:nvSpPr>
        <p:spPr/>
        <p:txBody>
          <a:bodyPr/>
          <a:lstStyle/>
          <a:p>
            <a:r>
              <a:rPr lang="en-US" dirty="0"/>
              <a:t>Simplified Way to Think About AML</a:t>
            </a:r>
          </a:p>
        </p:txBody>
      </p:sp>
      <p:sp>
        <p:nvSpPr>
          <p:cNvPr id="3" name="Content Placeholder 2">
            <a:extLst>
              <a:ext uri="{FF2B5EF4-FFF2-40B4-BE49-F238E27FC236}">
                <a16:creationId xmlns:a16="http://schemas.microsoft.com/office/drawing/2014/main" id="{6BBECCCB-8EF3-4ADB-AF37-EDCD1D2ACE85}"/>
              </a:ext>
            </a:extLst>
          </p:cNvPr>
          <p:cNvSpPr>
            <a:spLocks noGrp="1"/>
          </p:cNvSpPr>
          <p:nvPr>
            <p:ph idx="1"/>
          </p:nvPr>
        </p:nvSpPr>
        <p:spPr>
          <a:xfrm>
            <a:off x="457200" y="1600200"/>
            <a:ext cx="8229600" cy="4983162"/>
          </a:xfrm>
        </p:spPr>
        <p:txBody>
          <a:bodyPr>
            <a:normAutofit fontScale="77500" lnSpcReduction="20000"/>
          </a:bodyPr>
          <a:lstStyle/>
          <a:p>
            <a:pPr>
              <a:defRPr/>
            </a:pPr>
            <a:r>
              <a:rPr lang="en-US" dirty="0"/>
              <a:t> </a:t>
            </a:r>
            <a:r>
              <a:rPr lang="en-US" b="1" dirty="0"/>
              <a:t>Chemo-sensitive AML </a:t>
            </a:r>
          </a:p>
          <a:p>
            <a:pPr lvl="1">
              <a:defRPr/>
            </a:pPr>
            <a:r>
              <a:rPr lang="en-US" dirty="0"/>
              <a:t>Core Binding Factor leukemias (without c-KIT mutation)</a:t>
            </a:r>
          </a:p>
          <a:p>
            <a:pPr lvl="2">
              <a:defRPr/>
            </a:pPr>
            <a:r>
              <a:rPr lang="de-DE" dirty="0"/>
              <a:t>t(8;21), t(16;16), inv(16)</a:t>
            </a:r>
            <a:endParaRPr lang="en-US" dirty="0"/>
          </a:p>
          <a:p>
            <a:pPr lvl="1">
              <a:defRPr/>
            </a:pPr>
            <a:r>
              <a:rPr lang="en-US" dirty="0"/>
              <a:t>Diploid AML with NPM1 and CEBP</a:t>
            </a:r>
            <a:r>
              <a:rPr lang="en-US" dirty="0">
                <a:sym typeface="Symbol" pitchFamily="18" charset="2"/>
              </a:rPr>
              <a:t> mutation (without FLT3 mutation)</a:t>
            </a:r>
          </a:p>
          <a:p>
            <a:pPr lvl="1">
              <a:defRPr/>
            </a:pPr>
            <a:r>
              <a:rPr lang="en-US" dirty="0">
                <a:solidFill>
                  <a:srgbClr val="FF0000"/>
                </a:solidFill>
                <a:sym typeface="Symbol" pitchFamily="18" charset="2"/>
              </a:rPr>
              <a:t>Dose intensification of chemotherapy may be helpful</a:t>
            </a:r>
            <a:endParaRPr lang="en-US" dirty="0">
              <a:solidFill>
                <a:srgbClr val="FF0000"/>
              </a:solidFill>
            </a:endParaRPr>
          </a:p>
          <a:p>
            <a:pPr>
              <a:defRPr/>
            </a:pPr>
            <a:r>
              <a:rPr lang="en-US" dirty="0"/>
              <a:t> </a:t>
            </a:r>
            <a:r>
              <a:rPr lang="en-US" b="1" dirty="0"/>
              <a:t>Chemo-resistant AML</a:t>
            </a:r>
          </a:p>
          <a:p>
            <a:pPr lvl="1">
              <a:defRPr/>
            </a:pPr>
            <a:r>
              <a:rPr lang="en-US" dirty="0"/>
              <a:t>AML with adverse cytogenetics</a:t>
            </a:r>
          </a:p>
          <a:p>
            <a:pPr lvl="2">
              <a:defRPr/>
            </a:pPr>
            <a:r>
              <a:rPr lang="en-US" dirty="0"/>
              <a:t>Complex karyotype, </a:t>
            </a:r>
            <a:r>
              <a:rPr lang="en-US" dirty="0" err="1"/>
              <a:t>monosomal</a:t>
            </a:r>
            <a:r>
              <a:rPr lang="en-US" dirty="0"/>
              <a:t> karyotype, </a:t>
            </a:r>
            <a:r>
              <a:rPr lang="en-US" i="1" dirty="0"/>
              <a:t>TP53</a:t>
            </a:r>
            <a:r>
              <a:rPr lang="en-US" dirty="0"/>
              <a:t> gene mutation</a:t>
            </a:r>
          </a:p>
          <a:p>
            <a:pPr lvl="1">
              <a:defRPr/>
            </a:pPr>
            <a:r>
              <a:rPr lang="en-US" dirty="0"/>
              <a:t>AML with FLT3-ITD</a:t>
            </a:r>
          </a:p>
          <a:p>
            <a:pPr lvl="1">
              <a:defRPr/>
            </a:pPr>
            <a:r>
              <a:rPr lang="en-US" dirty="0"/>
              <a:t>Secondary AMLs</a:t>
            </a:r>
          </a:p>
          <a:p>
            <a:pPr lvl="2">
              <a:defRPr/>
            </a:pPr>
            <a:r>
              <a:rPr lang="en-US" dirty="0"/>
              <a:t>Treatment-related AML</a:t>
            </a:r>
          </a:p>
          <a:p>
            <a:pPr lvl="2">
              <a:defRPr/>
            </a:pPr>
            <a:r>
              <a:rPr lang="en-US" dirty="0"/>
              <a:t>AML with  myelodysplasia-related changes </a:t>
            </a:r>
          </a:p>
          <a:p>
            <a:pPr lvl="1">
              <a:defRPr/>
            </a:pPr>
            <a:r>
              <a:rPr lang="en-US" dirty="0"/>
              <a:t>Older patients</a:t>
            </a:r>
          </a:p>
          <a:p>
            <a:pPr lvl="1">
              <a:defRPr/>
            </a:pPr>
            <a:r>
              <a:rPr lang="en-US" dirty="0">
                <a:solidFill>
                  <a:srgbClr val="FF0000"/>
                </a:solidFill>
              </a:rPr>
              <a:t>New agents are needed</a:t>
            </a:r>
          </a:p>
          <a:p>
            <a:endParaRPr lang="en-US" dirty="0"/>
          </a:p>
        </p:txBody>
      </p:sp>
    </p:spTree>
    <p:extLst>
      <p:ext uri="{BB962C8B-B14F-4D97-AF65-F5344CB8AC3E}">
        <p14:creationId xmlns:p14="http://schemas.microsoft.com/office/powerpoint/2010/main" val="5813865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46E84B22-544A-4925-9640-A3CD2AB8E047}"/>
              </a:ext>
            </a:extLst>
          </p:cNvPr>
          <p:cNvSpPr>
            <a:spLocks noGrp="1" noChangeArrowheads="1"/>
          </p:cNvSpPr>
          <p:nvPr>
            <p:ph type="title"/>
          </p:nvPr>
        </p:nvSpPr>
        <p:spPr>
          <a:xfrm>
            <a:off x="350322" y="146977"/>
            <a:ext cx="8229600" cy="1143000"/>
          </a:xfrm>
        </p:spPr>
        <p:txBody>
          <a:bodyPr>
            <a:normAutofit/>
          </a:bodyPr>
          <a:lstStyle/>
          <a:p>
            <a:r>
              <a:rPr lang="en-US" altLang="en-US" dirty="0"/>
              <a:t>How Do Patients with AML Present?</a:t>
            </a:r>
          </a:p>
        </p:txBody>
      </p:sp>
      <p:sp>
        <p:nvSpPr>
          <p:cNvPr id="37891" name="Rectangle 3">
            <a:extLst>
              <a:ext uri="{FF2B5EF4-FFF2-40B4-BE49-F238E27FC236}">
                <a16:creationId xmlns:a16="http://schemas.microsoft.com/office/drawing/2014/main" id="{2D14CFAF-05D0-43D3-8A7D-4955F4944590}"/>
              </a:ext>
            </a:extLst>
          </p:cNvPr>
          <p:cNvSpPr>
            <a:spLocks noGrp="1" noChangeArrowheads="1"/>
          </p:cNvSpPr>
          <p:nvPr>
            <p:ph type="body" idx="1"/>
          </p:nvPr>
        </p:nvSpPr>
        <p:spPr>
          <a:xfrm>
            <a:off x="457200" y="1600201"/>
            <a:ext cx="8229600" cy="3957452"/>
          </a:xfrm>
        </p:spPr>
        <p:txBody>
          <a:bodyPr>
            <a:normAutofit fontScale="85000" lnSpcReduction="20000"/>
          </a:bodyPr>
          <a:lstStyle/>
          <a:p>
            <a:r>
              <a:rPr lang="en-US" altLang="en-US" dirty="0"/>
              <a:t>Neutropenia</a:t>
            </a:r>
          </a:p>
          <a:p>
            <a:pPr lvl="1"/>
            <a:r>
              <a:rPr lang="en-US" altLang="en-US" dirty="0"/>
              <a:t>Infections</a:t>
            </a:r>
          </a:p>
          <a:p>
            <a:r>
              <a:rPr lang="en-US" altLang="en-US" dirty="0"/>
              <a:t>Leukocytosis</a:t>
            </a:r>
          </a:p>
          <a:p>
            <a:r>
              <a:rPr lang="en-US" altLang="en-US" dirty="0"/>
              <a:t>Fever</a:t>
            </a:r>
          </a:p>
          <a:p>
            <a:r>
              <a:rPr lang="en-US" altLang="en-US" dirty="0"/>
              <a:t>Anemia</a:t>
            </a:r>
          </a:p>
          <a:p>
            <a:pPr lvl="1"/>
            <a:r>
              <a:rPr lang="en-US" altLang="en-US" dirty="0"/>
              <a:t>Pallor, fatigue, weakness, palpitations, dyspnea on exertion</a:t>
            </a:r>
          </a:p>
          <a:p>
            <a:r>
              <a:rPr lang="en-US" altLang="en-US" dirty="0"/>
              <a:t>Thrombocytopenia</a:t>
            </a:r>
          </a:p>
          <a:p>
            <a:pPr lvl="1"/>
            <a:r>
              <a:rPr lang="en-US" altLang="en-US" dirty="0"/>
              <a:t>Easy bruising, petechiae, epistaxis, gingival bleeding, conjunctival hemorrhages</a:t>
            </a:r>
          </a:p>
          <a:p>
            <a:r>
              <a:rPr lang="en-US" altLang="en-US" dirty="0"/>
              <a:t>Hepatomegaly or splenomegaly</a:t>
            </a:r>
          </a:p>
        </p:txBody>
      </p:sp>
      <p:sp>
        <p:nvSpPr>
          <p:cNvPr id="4" name="Rectangle 3">
            <a:extLst>
              <a:ext uri="{FF2B5EF4-FFF2-40B4-BE49-F238E27FC236}">
                <a16:creationId xmlns:a16="http://schemas.microsoft.com/office/drawing/2014/main" id="{BC917D9B-8306-42B4-8D78-ED49B6848156}"/>
              </a:ext>
            </a:extLst>
          </p:cNvPr>
          <p:cNvSpPr/>
          <p:nvPr/>
        </p:nvSpPr>
        <p:spPr>
          <a:xfrm>
            <a:off x="350321" y="5704153"/>
            <a:ext cx="8418831" cy="830997"/>
          </a:xfrm>
          <a:prstGeom prst="rect">
            <a:avLst/>
          </a:prstGeom>
          <a:solidFill>
            <a:schemeClr val="bg2"/>
          </a:solidFill>
          <a:ln>
            <a:solidFill>
              <a:schemeClr val="tx1"/>
            </a:solidFill>
          </a:ln>
        </p:spPr>
        <p:txBody>
          <a:bodyPr wrap="square">
            <a:spAutoFit/>
          </a:bodyPr>
          <a:lstStyle/>
          <a:p>
            <a:pPr algn="ctr"/>
            <a:r>
              <a:rPr lang="en-US" sz="2400" dirty="0"/>
              <a:t>Symptoms due to impaired production of normal cells from leukemic infiltration of the bone marrow</a:t>
            </a:r>
          </a:p>
        </p:txBody>
      </p:sp>
    </p:spTree>
    <p:extLst>
      <p:ext uri="{BB962C8B-B14F-4D97-AF65-F5344CB8AC3E}">
        <p14:creationId xmlns:p14="http://schemas.microsoft.com/office/powerpoint/2010/main" val="4957393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C5D5E9-7D90-4290-B29C-08AE095CDF12}"/>
              </a:ext>
            </a:extLst>
          </p:cNvPr>
          <p:cNvSpPr>
            <a:spLocks noGrp="1"/>
          </p:cNvSpPr>
          <p:nvPr>
            <p:ph type="title"/>
          </p:nvPr>
        </p:nvSpPr>
        <p:spPr/>
        <p:txBody>
          <a:bodyPr/>
          <a:lstStyle/>
          <a:p>
            <a:r>
              <a:rPr lang="en-US" dirty="0"/>
              <a:t>Case Study</a:t>
            </a:r>
          </a:p>
        </p:txBody>
      </p:sp>
      <p:sp>
        <p:nvSpPr>
          <p:cNvPr id="3" name="Content Placeholder 2">
            <a:extLst>
              <a:ext uri="{FF2B5EF4-FFF2-40B4-BE49-F238E27FC236}">
                <a16:creationId xmlns:a16="http://schemas.microsoft.com/office/drawing/2014/main" id="{1FAE0121-9761-4D38-9D87-B5F56D9B5F82}"/>
              </a:ext>
            </a:extLst>
          </p:cNvPr>
          <p:cNvSpPr>
            <a:spLocks noGrp="1"/>
          </p:cNvSpPr>
          <p:nvPr>
            <p:ph idx="1"/>
          </p:nvPr>
        </p:nvSpPr>
        <p:spPr>
          <a:xfrm>
            <a:off x="457200" y="1600200"/>
            <a:ext cx="8229600" cy="3624943"/>
          </a:xfrm>
        </p:spPr>
        <p:txBody>
          <a:bodyPr>
            <a:normAutofit lnSpcReduction="10000"/>
          </a:bodyPr>
          <a:lstStyle/>
          <a:p>
            <a:r>
              <a:rPr lang="en-US" dirty="0"/>
              <a:t>66 year-old male presented to ED for evaluation of fevers, chills, headache and worsening fatigue</a:t>
            </a:r>
          </a:p>
          <a:p>
            <a:r>
              <a:rPr lang="en-US" dirty="0"/>
              <a:t>CBC</a:t>
            </a:r>
          </a:p>
          <a:p>
            <a:pPr lvl="1"/>
            <a:r>
              <a:rPr lang="en-US" dirty="0"/>
              <a:t>WBC 23,000 with 34% circulating blasts</a:t>
            </a:r>
          </a:p>
          <a:p>
            <a:pPr lvl="1"/>
            <a:r>
              <a:rPr lang="en-US" dirty="0"/>
              <a:t>Hb 9</a:t>
            </a:r>
          </a:p>
          <a:p>
            <a:pPr lvl="1"/>
            <a:r>
              <a:rPr lang="en-US" dirty="0"/>
              <a:t>Platelets 45,000</a:t>
            </a:r>
          </a:p>
          <a:p>
            <a:pPr marL="0" indent="0">
              <a:buNone/>
            </a:pPr>
            <a:endParaRPr lang="en-US" dirty="0"/>
          </a:p>
          <a:p>
            <a:endParaRPr lang="en-US" dirty="0"/>
          </a:p>
        </p:txBody>
      </p:sp>
      <p:sp>
        <p:nvSpPr>
          <p:cNvPr id="4" name="Rectangle 3">
            <a:extLst>
              <a:ext uri="{FF2B5EF4-FFF2-40B4-BE49-F238E27FC236}">
                <a16:creationId xmlns:a16="http://schemas.microsoft.com/office/drawing/2014/main" id="{C8758CBC-28E0-4EFC-B342-DC7E3A8378B3}"/>
              </a:ext>
            </a:extLst>
          </p:cNvPr>
          <p:cNvSpPr/>
          <p:nvPr/>
        </p:nvSpPr>
        <p:spPr>
          <a:xfrm>
            <a:off x="598284" y="5414570"/>
            <a:ext cx="7947432" cy="584775"/>
          </a:xfrm>
          <a:prstGeom prst="rect">
            <a:avLst/>
          </a:prstGeom>
          <a:solidFill>
            <a:schemeClr val="bg2"/>
          </a:solidFill>
          <a:ln>
            <a:solidFill>
              <a:schemeClr val="tx1"/>
            </a:solidFill>
          </a:ln>
        </p:spPr>
        <p:txBody>
          <a:bodyPr wrap="none">
            <a:spAutoFit/>
          </a:bodyPr>
          <a:lstStyle/>
          <a:p>
            <a:r>
              <a:rPr lang="en-US" sz="3200" dirty="0"/>
              <a:t>What is the next step in diagnostic evaluation?</a:t>
            </a:r>
          </a:p>
        </p:txBody>
      </p:sp>
    </p:spTree>
    <p:extLst>
      <p:ext uri="{BB962C8B-B14F-4D97-AF65-F5344CB8AC3E}">
        <p14:creationId xmlns:p14="http://schemas.microsoft.com/office/powerpoint/2010/main" val="8781416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a:extLst>
              <a:ext uri="{FF2B5EF4-FFF2-40B4-BE49-F238E27FC236}">
                <a16:creationId xmlns:a16="http://schemas.microsoft.com/office/drawing/2014/main" id="{DF219210-2E8F-4B34-B60F-1D9E078AD525}"/>
              </a:ext>
            </a:extLst>
          </p:cNvPr>
          <p:cNvSpPr>
            <a:spLocks noGrp="1"/>
          </p:cNvSpPr>
          <p:nvPr>
            <p:ph type="title"/>
          </p:nvPr>
        </p:nvSpPr>
        <p:spPr/>
        <p:txBody>
          <a:bodyPr/>
          <a:lstStyle/>
          <a:p>
            <a:r>
              <a:rPr lang="en-US" dirty="0"/>
              <a:t>Diagnostic Evaluation</a:t>
            </a:r>
          </a:p>
        </p:txBody>
      </p:sp>
      <p:grpSp>
        <p:nvGrpSpPr>
          <p:cNvPr id="3" name="Group 2">
            <a:extLst>
              <a:ext uri="{FF2B5EF4-FFF2-40B4-BE49-F238E27FC236}">
                <a16:creationId xmlns:a16="http://schemas.microsoft.com/office/drawing/2014/main" id="{14DCBFE6-45AF-4E52-9095-B59E6C7A6A71}"/>
              </a:ext>
            </a:extLst>
          </p:cNvPr>
          <p:cNvGrpSpPr/>
          <p:nvPr/>
        </p:nvGrpSpPr>
        <p:grpSpPr>
          <a:xfrm>
            <a:off x="3682763" y="1530875"/>
            <a:ext cx="2521226" cy="2376657"/>
            <a:chOff x="3508764" y="1562437"/>
            <a:chExt cx="2521226" cy="2376657"/>
          </a:xfrm>
        </p:grpSpPr>
        <p:pic>
          <p:nvPicPr>
            <p:cNvPr id="4" name="Picture 3" descr="AML BM.jpg"/>
            <p:cNvPicPr>
              <a:picLocks noChangeAspect="1"/>
            </p:cNvPicPr>
            <p:nvPr/>
          </p:nvPicPr>
          <p:blipFill>
            <a:blip r:embed="rId3" cstate="print"/>
            <a:stretch>
              <a:fillRect/>
            </a:stretch>
          </p:blipFill>
          <p:spPr>
            <a:xfrm>
              <a:off x="3508764" y="1562437"/>
              <a:ext cx="2521226" cy="1887845"/>
            </a:xfrm>
            <a:prstGeom prst="rect">
              <a:avLst/>
            </a:prstGeom>
            <a:ln>
              <a:solidFill>
                <a:schemeClr val="tx1"/>
              </a:solidFill>
            </a:ln>
          </p:spPr>
        </p:pic>
        <p:sp>
          <p:nvSpPr>
            <p:cNvPr id="7" name="Content Placeholder 2"/>
            <p:cNvSpPr txBox="1">
              <a:spLocks/>
            </p:cNvSpPr>
            <p:nvPr/>
          </p:nvSpPr>
          <p:spPr>
            <a:xfrm>
              <a:off x="3876135" y="3558094"/>
              <a:ext cx="1786484" cy="381000"/>
            </a:xfrm>
            <a:prstGeom prst="rect">
              <a:avLst/>
            </a:prstGeom>
            <a:ln>
              <a:solidFill>
                <a:schemeClr val="tx1"/>
              </a:solidFill>
            </a:ln>
          </p:spPr>
          <p:txBody>
            <a:bodyPr vert="horz" lIns="91440" tIns="45720" rIns="91440" bIns="45720" rtlCol="0">
              <a:noAutofit/>
            </a:bodyPr>
            <a:lstStyle/>
            <a:p>
              <a:pPr marL="342900" marR="0" lvl="0" indent="-342900" algn="ctr" defTabSz="914400" rtl="0" eaLnBrk="1" fontAlgn="auto" latinLnBrk="0" hangingPunct="1">
                <a:lnSpc>
                  <a:spcPct val="100000"/>
                </a:lnSpc>
                <a:spcBef>
                  <a:spcPct val="20000"/>
                </a:spcBef>
                <a:spcAft>
                  <a:spcPts val="0"/>
                </a:spcAft>
                <a:buClrTx/>
                <a:buSzTx/>
                <a:tabLst/>
                <a:defRPr/>
              </a:pPr>
              <a:r>
                <a:rPr lang="en-US" sz="1600" dirty="0"/>
                <a:t>Bone Marrow</a:t>
              </a:r>
              <a:endParaRPr kumimoji="0" lang="en-US" sz="1600" b="0" i="0" u="none" strike="noStrike" kern="1200" cap="none" spc="0" normalizeH="0" baseline="0" noProof="0" dirty="0">
                <a:ln>
                  <a:noFill/>
                </a:ln>
                <a:effectLst/>
                <a:uLnTx/>
                <a:uFillTx/>
              </a:endParaRPr>
            </a:p>
          </p:txBody>
        </p:sp>
      </p:grpSp>
      <p:grpSp>
        <p:nvGrpSpPr>
          <p:cNvPr id="9" name="Group 8">
            <a:extLst>
              <a:ext uri="{FF2B5EF4-FFF2-40B4-BE49-F238E27FC236}">
                <a16:creationId xmlns:a16="http://schemas.microsoft.com/office/drawing/2014/main" id="{9B8DC1E7-45A2-433B-A371-934185363F6F}"/>
              </a:ext>
            </a:extLst>
          </p:cNvPr>
          <p:cNvGrpSpPr/>
          <p:nvPr/>
        </p:nvGrpSpPr>
        <p:grpSpPr>
          <a:xfrm>
            <a:off x="6920947" y="1527712"/>
            <a:ext cx="1981200" cy="2782207"/>
            <a:chOff x="6920947" y="1527712"/>
            <a:chExt cx="1981200" cy="2782207"/>
          </a:xfrm>
        </p:grpSpPr>
        <p:sp>
          <p:nvSpPr>
            <p:cNvPr id="6" name="Content Placeholder 2"/>
            <p:cNvSpPr txBox="1">
              <a:spLocks/>
            </p:cNvSpPr>
            <p:nvPr/>
          </p:nvSpPr>
          <p:spPr>
            <a:xfrm>
              <a:off x="7167761" y="3999167"/>
              <a:ext cx="1586410" cy="310752"/>
            </a:xfrm>
            <a:prstGeom prst="rect">
              <a:avLst/>
            </a:prstGeom>
            <a:ln>
              <a:solidFill>
                <a:schemeClr val="tx1"/>
              </a:solidFill>
            </a:ln>
          </p:spPr>
          <p:txBody>
            <a:bodyPr vert="horz" lIns="91440" tIns="45720" rIns="91440" bIns="45720" rtlCol="0">
              <a:noAutofit/>
            </a:bodyPr>
            <a:lstStyle/>
            <a:p>
              <a:pPr marL="342900" marR="0" lvl="0" indent="-342900" algn="ctr" defTabSz="914400" rtl="0" eaLnBrk="1" fontAlgn="auto" latinLnBrk="0" hangingPunct="1">
                <a:lnSpc>
                  <a:spcPct val="100000"/>
                </a:lnSpc>
                <a:spcBef>
                  <a:spcPct val="20000"/>
                </a:spcBef>
                <a:spcAft>
                  <a:spcPts val="0"/>
                </a:spcAft>
                <a:buClrTx/>
                <a:buSzTx/>
                <a:tabLst/>
                <a:defRPr/>
              </a:pPr>
              <a:r>
                <a:rPr kumimoji="0" lang="en-US" sz="1600" b="0" i="0" u="none" strike="noStrike" kern="1200" cap="none" spc="0" normalizeH="0" baseline="0" noProof="0" dirty="0">
                  <a:ln>
                    <a:noFill/>
                  </a:ln>
                  <a:effectLst/>
                  <a:uLnTx/>
                  <a:uFillTx/>
                  <a:latin typeface="+mn-lt"/>
                  <a:ea typeface="+mn-ea"/>
                  <a:cs typeface="+mn-cs"/>
                </a:rPr>
                <a:t>Cytogenetics</a:t>
              </a:r>
            </a:p>
          </p:txBody>
        </p:sp>
        <p:pic>
          <p:nvPicPr>
            <p:cNvPr id="10" name="Picture 9" descr="Cytogenetics">
              <a:extLst>
                <a:ext uri="{FF2B5EF4-FFF2-40B4-BE49-F238E27FC236}">
                  <a16:creationId xmlns:a16="http://schemas.microsoft.com/office/drawing/2014/main" id="{E215336A-ED34-4827-8F12-400612DC2DD1}"/>
                </a:ext>
              </a:extLst>
            </p:cNvPr>
            <p:cNvPicPr>
              <a:picLocks noChangeAspect="1"/>
            </p:cNvPicPr>
            <p:nvPr/>
          </p:nvPicPr>
          <p:blipFill>
            <a:blip r:embed="rId4" cstate="print"/>
            <a:stretch>
              <a:fillRect/>
            </a:stretch>
          </p:blipFill>
          <p:spPr>
            <a:xfrm>
              <a:off x="6920947" y="1527712"/>
              <a:ext cx="1981200" cy="2379820"/>
            </a:xfrm>
            <a:prstGeom prst="rect">
              <a:avLst/>
            </a:prstGeom>
            <a:ln>
              <a:solidFill>
                <a:schemeClr val="tx1"/>
              </a:solidFill>
            </a:ln>
          </p:spPr>
        </p:pic>
      </p:grpSp>
      <p:grpSp>
        <p:nvGrpSpPr>
          <p:cNvPr id="8" name="Group 7">
            <a:extLst>
              <a:ext uri="{FF2B5EF4-FFF2-40B4-BE49-F238E27FC236}">
                <a16:creationId xmlns:a16="http://schemas.microsoft.com/office/drawing/2014/main" id="{CFC1B22C-1383-48F4-9F34-1FCB98E0F687}"/>
              </a:ext>
            </a:extLst>
          </p:cNvPr>
          <p:cNvGrpSpPr/>
          <p:nvPr/>
        </p:nvGrpSpPr>
        <p:grpSpPr>
          <a:xfrm>
            <a:off x="300596" y="1562437"/>
            <a:ext cx="2665210" cy="2392994"/>
            <a:chOff x="300596" y="1562437"/>
            <a:chExt cx="2665210" cy="2392994"/>
          </a:xfrm>
        </p:grpSpPr>
        <p:pic>
          <p:nvPicPr>
            <p:cNvPr id="5" name="Picture 4" descr="AML PB.jpg"/>
            <p:cNvPicPr>
              <a:picLocks noChangeAspect="1"/>
            </p:cNvPicPr>
            <p:nvPr/>
          </p:nvPicPr>
          <p:blipFill>
            <a:blip r:embed="rId5" cstate="print"/>
            <a:stretch>
              <a:fillRect/>
            </a:stretch>
          </p:blipFill>
          <p:spPr>
            <a:xfrm>
              <a:off x="300596" y="1562437"/>
              <a:ext cx="2665210" cy="1995657"/>
            </a:xfrm>
            <a:prstGeom prst="rect">
              <a:avLst/>
            </a:prstGeom>
            <a:ln>
              <a:solidFill>
                <a:schemeClr val="tx1"/>
              </a:solidFill>
            </a:ln>
          </p:spPr>
        </p:pic>
        <p:sp>
          <p:nvSpPr>
            <p:cNvPr id="11" name="Content Placeholder 2">
              <a:extLst>
                <a:ext uri="{FF2B5EF4-FFF2-40B4-BE49-F238E27FC236}">
                  <a16:creationId xmlns:a16="http://schemas.microsoft.com/office/drawing/2014/main" id="{262D11E3-37A6-4465-A4C9-E901D78B84E4}"/>
                </a:ext>
              </a:extLst>
            </p:cNvPr>
            <p:cNvSpPr txBox="1">
              <a:spLocks/>
            </p:cNvSpPr>
            <p:nvPr/>
          </p:nvSpPr>
          <p:spPr>
            <a:xfrm>
              <a:off x="684077" y="3644679"/>
              <a:ext cx="1898248" cy="310752"/>
            </a:xfrm>
            <a:prstGeom prst="rect">
              <a:avLst/>
            </a:prstGeom>
            <a:ln>
              <a:solidFill>
                <a:schemeClr val="tx1"/>
              </a:solidFill>
            </a:ln>
          </p:spPr>
          <p:txBody>
            <a:bodyPr vert="horz" lIns="91440" tIns="45720" rIns="91440" bIns="45720" rtlCol="0">
              <a:noAutofit/>
            </a:bodyPr>
            <a:lstStyle/>
            <a:p>
              <a:pPr marL="342900" marR="0" lvl="0" indent="-342900" algn="ctr" defTabSz="914400" rtl="0" eaLnBrk="1" fontAlgn="auto" latinLnBrk="0" hangingPunct="1">
                <a:lnSpc>
                  <a:spcPct val="100000"/>
                </a:lnSpc>
                <a:spcBef>
                  <a:spcPct val="20000"/>
                </a:spcBef>
                <a:spcAft>
                  <a:spcPts val="0"/>
                </a:spcAft>
                <a:buClrTx/>
                <a:buSzTx/>
                <a:tabLst/>
                <a:defRPr/>
              </a:pPr>
              <a:r>
                <a:rPr lang="en-US" sz="1600" dirty="0"/>
                <a:t>Peripheral Blood</a:t>
              </a:r>
              <a:endParaRPr kumimoji="0" lang="en-US" sz="1600" b="0" i="0" u="none" strike="noStrike" kern="1200" cap="none" spc="0" normalizeH="0" baseline="0" noProof="0" dirty="0">
                <a:ln>
                  <a:noFill/>
                </a:ln>
                <a:effectLst/>
                <a:uLnTx/>
                <a:uFillTx/>
              </a:endParaRPr>
            </a:p>
          </p:txBody>
        </p:sp>
      </p:grpSp>
      <p:grpSp>
        <p:nvGrpSpPr>
          <p:cNvPr id="15" name="Group 14">
            <a:extLst>
              <a:ext uri="{FF2B5EF4-FFF2-40B4-BE49-F238E27FC236}">
                <a16:creationId xmlns:a16="http://schemas.microsoft.com/office/drawing/2014/main" id="{41306A1E-FA8C-41CE-859C-004E7C4AA2C8}"/>
              </a:ext>
            </a:extLst>
          </p:cNvPr>
          <p:cNvGrpSpPr/>
          <p:nvPr/>
        </p:nvGrpSpPr>
        <p:grpSpPr>
          <a:xfrm>
            <a:off x="684077" y="4104231"/>
            <a:ext cx="1898248" cy="2649219"/>
            <a:chOff x="684077" y="4104231"/>
            <a:chExt cx="1898248" cy="2649219"/>
          </a:xfrm>
        </p:grpSpPr>
        <p:pic>
          <p:nvPicPr>
            <p:cNvPr id="12" name="Picture 11" descr="bcr-abl FISH.jpg">
              <a:extLst>
                <a:ext uri="{FF2B5EF4-FFF2-40B4-BE49-F238E27FC236}">
                  <a16:creationId xmlns:a16="http://schemas.microsoft.com/office/drawing/2014/main" id="{9F14C81F-845A-463E-BE59-D0E59C61852B}"/>
                </a:ext>
              </a:extLst>
            </p:cNvPr>
            <p:cNvPicPr>
              <a:picLocks noChangeAspect="1"/>
            </p:cNvPicPr>
            <p:nvPr/>
          </p:nvPicPr>
          <p:blipFill>
            <a:blip r:embed="rId6" cstate="print"/>
            <a:stretch>
              <a:fillRect/>
            </a:stretch>
          </p:blipFill>
          <p:spPr>
            <a:xfrm>
              <a:off x="684077" y="4104231"/>
              <a:ext cx="1898248" cy="2174519"/>
            </a:xfrm>
            <a:prstGeom prst="rect">
              <a:avLst/>
            </a:prstGeom>
            <a:ln>
              <a:solidFill>
                <a:schemeClr val="tx1"/>
              </a:solidFill>
            </a:ln>
          </p:spPr>
        </p:pic>
        <p:sp>
          <p:nvSpPr>
            <p:cNvPr id="13" name="Content Placeholder 2">
              <a:extLst>
                <a:ext uri="{FF2B5EF4-FFF2-40B4-BE49-F238E27FC236}">
                  <a16:creationId xmlns:a16="http://schemas.microsoft.com/office/drawing/2014/main" id="{85C8066B-9075-4236-BEE5-73708013B786}"/>
                </a:ext>
              </a:extLst>
            </p:cNvPr>
            <p:cNvSpPr txBox="1">
              <a:spLocks/>
            </p:cNvSpPr>
            <p:nvPr/>
          </p:nvSpPr>
          <p:spPr>
            <a:xfrm>
              <a:off x="907529" y="6372450"/>
              <a:ext cx="1451343" cy="381000"/>
            </a:xfrm>
            <a:prstGeom prst="rect">
              <a:avLst/>
            </a:prstGeom>
            <a:ln>
              <a:solidFill>
                <a:schemeClr val="tx1"/>
              </a:solidFill>
            </a:ln>
          </p:spPr>
          <p:txBody>
            <a:bodyPr vert="horz" lIns="91440" tIns="45720" rIns="91440" bIns="45720" rtlCol="0">
              <a:noAutofit/>
            </a:bodyPr>
            <a:lstStyle/>
            <a:p>
              <a:pPr marL="342900" marR="0" lvl="0" indent="-342900" algn="ctr" defTabSz="914400" rtl="0" eaLnBrk="1" fontAlgn="auto" latinLnBrk="0" hangingPunct="1">
                <a:lnSpc>
                  <a:spcPct val="100000"/>
                </a:lnSpc>
                <a:spcBef>
                  <a:spcPct val="20000"/>
                </a:spcBef>
                <a:spcAft>
                  <a:spcPts val="0"/>
                </a:spcAft>
                <a:buClrTx/>
                <a:buSzTx/>
                <a:tabLst/>
                <a:defRPr/>
              </a:pPr>
              <a:r>
                <a:rPr lang="en-US" sz="1600" dirty="0"/>
                <a:t>FISH</a:t>
              </a:r>
              <a:endParaRPr kumimoji="0" lang="en-US" sz="1600" b="0" i="0" u="none" strike="noStrike" kern="1200" cap="none" spc="0" normalizeH="0" baseline="0" noProof="0" dirty="0">
                <a:ln>
                  <a:noFill/>
                </a:ln>
                <a:effectLst/>
                <a:uLnTx/>
                <a:uFillTx/>
              </a:endParaRPr>
            </a:p>
          </p:txBody>
        </p:sp>
      </p:grpSp>
      <p:sp>
        <p:nvSpPr>
          <p:cNvPr id="14" name="Rectangle 13">
            <a:extLst>
              <a:ext uri="{FF2B5EF4-FFF2-40B4-BE49-F238E27FC236}">
                <a16:creationId xmlns:a16="http://schemas.microsoft.com/office/drawing/2014/main" id="{4C4D379B-490E-4FC2-8810-E84A502128C2}"/>
              </a:ext>
            </a:extLst>
          </p:cNvPr>
          <p:cNvSpPr/>
          <p:nvPr/>
        </p:nvSpPr>
        <p:spPr>
          <a:xfrm>
            <a:off x="3027175" y="4924284"/>
            <a:ext cx="5874972" cy="1200329"/>
          </a:xfrm>
          <a:prstGeom prst="rect">
            <a:avLst/>
          </a:prstGeom>
          <a:ln>
            <a:solidFill>
              <a:schemeClr val="tx1"/>
            </a:solidFill>
          </a:ln>
        </p:spPr>
        <p:txBody>
          <a:bodyPr wrap="square">
            <a:spAutoFit/>
          </a:bodyPr>
          <a:lstStyle/>
          <a:p>
            <a:pPr lvl="1"/>
            <a:r>
              <a:rPr lang="en-US" b="1" dirty="0"/>
              <a:t>Molecular Studies</a:t>
            </a:r>
          </a:p>
          <a:p>
            <a:pPr lvl="1"/>
            <a:r>
              <a:rPr lang="en-US" dirty="0"/>
              <a:t>NPM1, CEBPA, RUNX1, FLT3, TP53, ASXL1, PML-RARA, CBFB-MYH11, RUNX1-RUNX1T1, BCR-ABL1, other fusion genes (if available)</a:t>
            </a:r>
          </a:p>
        </p:txBody>
      </p:sp>
      <p:sp>
        <p:nvSpPr>
          <p:cNvPr id="18" name="Text Box 4">
            <a:extLst>
              <a:ext uri="{FF2B5EF4-FFF2-40B4-BE49-F238E27FC236}">
                <a16:creationId xmlns:a16="http://schemas.microsoft.com/office/drawing/2014/main" id="{409F5424-FFC4-4827-BFB0-145D57D4E9AF}"/>
              </a:ext>
            </a:extLst>
          </p:cNvPr>
          <p:cNvSpPr txBox="1">
            <a:spLocks noChangeArrowheads="1"/>
          </p:cNvSpPr>
          <p:nvPr/>
        </p:nvSpPr>
        <p:spPr bwMode="auto">
          <a:xfrm>
            <a:off x="5901949" y="6470450"/>
            <a:ext cx="3042546" cy="3809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1pPr>
            <a:lvl2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2pPr>
            <a:lvl3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3pPr>
            <a:lvl4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4pPr>
            <a:lvl5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9pPr>
          </a:lstStyle>
          <a:p>
            <a:pPr>
              <a:tabLst>
                <a:tab pos="457200" algn="l"/>
                <a:tab pos="688975" algn="l"/>
                <a:tab pos="723900" algn="l"/>
                <a:tab pos="1447800" algn="l"/>
                <a:tab pos="2171700" algn="l"/>
                <a:tab pos="2895600" algn="l"/>
                <a:tab pos="3619500" algn="l"/>
              </a:tabLst>
            </a:pPr>
            <a:r>
              <a:rPr lang="en-GB" altLang="en-US" sz="1200" dirty="0" err="1">
                <a:solidFill>
                  <a:prstClr val="black"/>
                </a:solidFill>
                <a:latin typeface="Calibri"/>
                <a:cs typeface="+mn-cs"/>
              </a:rPr>
              <a:t>Dohner</a:t>
            </a:r>
            <a:r>
              <a:rPr lang="en-GB" altLang="en-US" sz="1200" dirty="0">
                <a:solidFill>
                  <a:prstClr val="black"/>
                </a:solidFill>
                <a:latin typeface="Calibri"/>
                <a:cs typeface="+mn-cs"/>
              </a:rPr>
              <a:t> H et al. et al. </a:t>
            </a:r>
            <a:r>
              <a:rPr lang="en-GB" altLang="en-US" sz="1200" i="1" dirty="0">
                <a:solidFill>
                  <a:prstClr val="black"/>
                </a:solidFill>
                <a:latin typeface="Calibri"/>
                <a:cs typeface="+mn-cs"/>
              </a:rPr>
              <a:t>Blood. </a:t>
            </a:r>
            <a:r>
              <a:rPr lang="en-GB" altLang="en-US" sz="1200" dirty="0">
                <a:solidFill>
                  <a:prstClr val="black"/>
                </a:solidFill>
                <a:latin typeface="Calibri"/>
                <a:cs typeface="+mn-cs"/>
              </a:rPr>
              <a:t>2017;129:424-447.</a:t>
            </a:r>
            <a:endParaRPr lang="en-GB" altLang="en-US" sz="1200" dirty="0">
              <a:latin typeface="+mj-lt"/>
            </a:endParaRPr>
          </a:p>
        </p:txBody>
      </p:sp>
    </p:spTree>
    <p:extLst>
      <p:ext uri="{BB962C8B-B14F-4D97-AF65-F5344CB8AC3E}">
        <p14:creationId xmlns:p14="http://schemas.microsoft.com/office/powerpoint/2010/main" val="29352595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EC405E-F35D-46BE-827E-7C907B2DD234}"/>
              </a:ext>
            </a:extLst>
          </p:cNvPr>
          <p:cNvSpPr>
            <a:spLocks noGrp="1"/>
          </p:cNvSpPr>
          <p:nvPr>
            <p:ph type="title"/>
          </p:nvPr>
        </p:nvSpPr>
        <p:spPr/>
        <p:txBody>
          <a:bodyPr/>
          <a:lstStyle/>
          <a:p>
            <a:r>
              <a:rPr lang="en-US" dirty="0"/>
              <a:t>Additional Tests/Procedures</a:t>
            </a:r>
          </a:p>
        </p:txBody>
      </p:sp>
      <p:sp>
        <p:nvSpPr>
          <p:cNvPr id="3" name="Content Placeholder 2">
            <a:extLst>
              <a:ext uri="{FF2B5EF4-FFF2-40B4-BE49-F238E27FC236}">
                <a16:creationId xmlns:a16="http://schemas.microsoft.com/office/drawing/2014/main" id="{994FF204-B3A6-4C7F-AD03-167221822DAB}"/>
              </a:ext>
            </a:extLst>
          </p:cNvPr>
          <p:cNvSpPr>
            <a:spLocks noGrp="1"/>
          </p:cNvSpPr>
          <p:nvPr>
            <p:ph idx="1"/>
          </p:nvPr>
        </p:nvSpPr>
        <p:spPr>
          <a:xfrm>
            <a:off x="282039" y="1754579"/>
            <a:ext cx="8579922" cy="4525963"/>
          </a:xfrm>
        </p:spPr>
        <p:txBody>
          <a:bodyPr>
            <a:normAutofit fontScale="77500" lnSpcReduction="20000"/>
          </a:bodyPr>
          <a:lstStyle/>
          <a:p>
            <a:r>
              <a:rPr lang="en-US" dirty="0"/>
              <a:t>Analysis of comorbidities</a:t>
            </a:r>
          </a:p>
          <a:p>
            <a:r>
              <a:rPr lang="en-US" dirty="0"/>
              <a:t>Chemistries, coagulation tests, urinalysis</a:t>
            </a:r>
          </a:p>
          <a:p>
            <a:r>
              <a:rPr lang="en-US" dirty="0"/>
              <a:t>Serum pregnancy test</a:t>
            </a:r>
          </a:p>
          <a:p>
            <a:r>
              <a:rPr lang="en-US" dirty="0"/>
              <a:t>Information on oocyte and sperm cryopreservation</a:t>
            </a:r>
          </a:p>
          <a:p>
            <a:r>
              <a:rPr lang="en-US" dirty="0"/>
              <a:t>Eligibility assessment for allogeneic HCT (including HLA typing)</a:t>
            </a:r>
          </a:p>
          <a:p>
            <a:r>
              <a:rPr lang="en-US" dirty="0"/>
              <a:t>Hepatitis A, B, C; HIV-1 testing</a:t>
            </a:r>
          </a:p>
          <a:p>
            <a:r>
              <a:rPr lang="en-US" dirty="0"/>
              <a:t>Chest radiograph</a:t>
            </a:r>
          </a:p>
          <a:p>
            <a:r>
              <a:rPr lang="en-US" dirty="0"/>
              <a:t>12-lead electrocardiogram</a:t>
            </a:r>
          </a:p>
          <a:p>
            <a:r>
              <a:rPr lang="en-US" dirty="0"/>
              <a:t>Echocardiography or MUGA </a:t>
            </a:r>
          </a:p>
          <a:p>
            <a:r>
              <a:rPr lang="en-US" dirty="0"/>
              <a:t>Lumbar puncture (only if CNS symptoms)</a:t>
            </a:r>
          </a:p>
          <a:p>
            <a:r>
              <a:rPr lang="en-US" dirty="0"/>
              <a:t>Biobanking</a:t>
            </a:r>
          </a:p>
        </p:txBody>
      </p:sp>
      <p:sp>
        <p:nvSpPr>
          <p:cNvPr id="6" name="Text Box 4">
            <a:extLst>
              <a:ext uri="{FF2B5EF4-FFF2-40B4-BE49-F238E27FC236}">
                <a16:creationId xmlns:a16="http://schemas.microsoft.com/office/drawing/2014/main" id="{8879EE00-DD92-43F4-8D09-96AE1D8A7861}"/>
              </a:ext>
            </a:extLst>
          </p:cNvPr>
          <p:cNvSpPr txBox="1">
            <a:spLocks noChangeArrowheads="1"/>
          </p:cNvSpPr>
          <p:nvPr/>
        </p:nvSpPr>
        <p:spPr bwMode="auto">
          <a:xfrm>
            <a:off x="315798" y="6515537"/>
            <a:ext cx="7165657" cy="3256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1pPr>
            <a:lvl2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2pPr>
            <a:lvl3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3pPr>
            <a:lvl4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4pPr>
            <a:lvl5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9pPr>
          </a:lstStyle>
          <a:p>
            <a:pPr>
              <a:tabLst>
                <a:tab pos="457200" algn="l"/>
                <a:tab pos="688975" algn="l"/>
                <a:tab pos="723900" algn="l"/>
                <a:tab pos="1447800" algn="l"/>
                <a:tab pos="2171700" algn="l"/>
                <a:tab pos="2895600" algn="l"/>
                <a:tab pos="3619500" algn="l"/>
              </a:tabLst>
            </a:pPr>
            <a:r>
              <a:rPr lang="en-GB" altLang="en-US" sz="1200" dirty="0" err="1">
                <a:solidFill>
                  <a:prstClr val="black"/>
                </a:solidFill>
                <a:latin typeface="Calibri"/>
                <a:cs typeface="+mn-cs"/>
              </a:rPr>
              <a:t>Dohner</a:t>
            </a:r>
            <a:r>
              <a:rPr lang="en-GB" altLang="en-US" sz="1200" dirty="0">
                <a:solidFill>
                  <a:prstClr val="black"/>
                </a:solidFill>
                <a:latin typeface="Calibri"/>
                <a:cs typeface="+mn-cs"/>
              </a:rPr>
              <a:t> H et al. et al. </a:t>
            </a:r>
            <a:r>
              <a:rPr lang="en-GB" altLang="en-US" sz="1200" i="1" dirty="0">
                <a:solidFill>
                  <a:prstClr val="black"/>
                </a:solidFill>
                <a:latin typeface="Calibri"/>
                <a:cs typeface="+mn-cs"/>
              </a:rPr>
              <a:t>Blood. </a:t>
            </a:r>
            <a:r>
              <a:rPr lang="en-GB" altLang="en-US" sz="1200" dirty="0">
                <a:solidFill>
                  <a:prstClr val="black"/>
                </a:solidFill>
                <a:latin typeface="Calibri"/>
                <a:cs typeface="+mn-cs"/>
              </a:rPr>
              <a:t>2017;129:424-447.</a:t>
            </a:r>
            <a:endParaRPr lang="en-GB" altLang="en-US" sz="1200" dirty="0">
              <a:latin typeface="+mj-lt"/>
            </a:endParaRPr>
          </a:p>
        </p:txBody>
      </p:sp>
    </p:spTree>
    <p:extLst>
      <p:ext uri="{BB962C8B-B14F-4D97-AF65-F5344CB8AC3E}">
        <p14:creationId xmlns:p14="http://schemas.microsoft.com/office/powerpoint/2010/main" val="30725101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D523AC-C896-4B0D-A434-DF7370748A85}"/>
              </a:ext>
            </a:extLst>
          </p:cNvPr>
          <p:cNvSpPr>
            <a:spLocks noGrp="1"/>
          </p:cNvSpPr>
          <p:nvPr>
            <p:ph type="title"/>
          </p:nvPr>
        </p:nvSpPr>
        <p:spPr/>
        <p:txBody>
          <a:bodyPr>
            <a:normAutofit fontScale="90000"/>
          </a:bodyPr>
          <a:lstStyle/>
          <a:p>
            <a:r>
              <a:rPr lang="en-US" dirty="0"/>
              <a:t>Case Study: </a:t>
            </a:r>
            <a:br>
              <a:rPr lang="en-US" dirty="0"/>
            </a:br>
            <a:r>
              <a:rPr lang="en-US" dirty="0"/>
              <a:t>Diagnosis = AML-MRC</a:t>
            </a:r>
          </a:p>
        </p:txBody>
      </p:sp>
      <p:sp>
        <p:nvSpPr>
          <p:cNvPr id="3" name="Content Placeholder 2">
            <a:extLst>
              <a:ext uri="{FF2B5EF4-FFF2-40B4-BE49-F238E27FC236}">
                <a16:creationId xmlns:a16="http://schemas.microsoft.com/office/drawing/2014/main" id="{94180445-9362-4EA9-86AD-2FDDEA38D55B}"/>
              </a:ext>
            </a:extLst>
          </p:cNvPr>
          <p:cNvSpPr>
            <a:spLocks noGrp="1"/>
          </p:cNvSpPr>
          <p:nvPr>
            <p:ph idx="1"/>
          </p:nvPr>
        </p:nvSpPr>
        <p:spPr/>
        <p:txBody>
          <a:bodyPr>
            <a:normAutofit/>
          </a:bodyPr>
          <a:lstStyle/>
          <a:p>
            <a:r>
              <a:rPr lang="en-US" dirty="0"/>
              <a:t>AML-MRC: AML with myelodysplasia-related changes </a:t>
            </a:r>
          </a:p>
          <a:p>
            <a:endParaRPr lang="en-US" dirty="0"/>
          </a:p>
          <a:p>
            <a:endParaRPr lang="en-US" dirty="0"/>
          </a:p>
          <a:p>
            <a:endParaRPr lang="en-US" dirty="0"/>
          </a:p>
          <a:p>
            <a:endParaRPr lang="en-US" dirty="0"/>
          </a:p>
          <a:p>
            <a:endParaRPr lang="en-US" dirty="0"/>
          </a:p>
        </p:txBody>
      </p:sp>
      <p:sp>
        <p:nvSpPr>
          <p:cNvPr id="4" name="Rectangle 3">
            <a:extLst>
              <a:ext uri="{FF2B5EF4-FFF2-40B4-BE49-F238E27FC236}">
                <a16:creationId xmlns:a16="http://schemas.microsoft.com/office/drawing/2014/main" id="{097AD287-2EFA-453A-815D-34E2163A4255}"/>
              </a:ext>
            </a:extLst>
          </p:cNvPr>
          <p:cNvSpPr/>
          <p:nvPr/>
        </p:nvSpPr>
        <p:spPr>
          <a:xfrm>
            <a:off x="1525979" y="3981647"/>
            <a:ext cx="5705536" cy="584775"/>
          </a:xfrm>
          <a:prstGeom prst="rect">
            <a:avLst/>
          </a:prstGeom>
          <a:solidFill>
            <a:schemeClr val="bg2"/>
          </a:solidFill>
          <a:ln>
            <a:solidFill>
              <a:schemeClr val="tx1"/>
            </a:solidFill>
          </a:ln>
        </p:spPr>
        <p:txBody>
          <a:bodyPr wrap="none">
            <a:spAutoFit/>
          </a:bodyPr>
          <a:lstStyle/>
          <a:p>
            <a:r>
              <a:rPr lang="en-US" sz="3200" dirty="0"/>
              <a:t>What are the treatment options?</a:t>
            </a:r>
          </a:p>
        </p:txBody>
      </p:sp>
    </p:spTree>
    <p:extLst>
      <p:ext uri="{BB962C8B-B14F-4D97-AF65-F5344CB8AC3E}">
        <p14:creationId xmlns:p14="http://schemas.microsoft.com/office/powerpoint/2010/main" val="14430494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65FC45-0947-4C74-B2D2-B2D10B362314}"/>
              </a:ext>
            </a:extLst>
          </p:cNvPr>
          <p:cNvSpPr>
            <a:spLocks noGrp="1"/>
          </p:cNvSpPr>
          <p:nvPr>
            <p:ph type="title"/>
          </p:nvPr>
        </p:nvSpPr>
        <p:spPr/>
        <p:txBody>
          <a:bodyPr/>
          <a:lstStyle/>
          <a:p>
            <a:r>
              <a:rPr lang="en-US" dirty="0"/>
              <a:t>Pause and Reflect</a:t>
            </a:r>
          </a:p>
        </p:txBody>
      </p:sp>
      <p:sp>
        <p:nvSpPr>
          <p:cNvPr id="3" name="Content Placeholder 2">
            <a:extLst>
              <a:ext uri="{FF2B5EF4-FFF2-40B4-BE49-F238E27FC236}">
                <a16:creationId xmlns:a16="http://schemas.microsoft.com/office/drawing/2014/main" id="{93858238-708B-42BD-B273-7A87F9D7163C}"/>
              </a:ext>
            </a:extLst>
          </p:cNvPr>
          <p:cNvSpPr>
            <a:spLocks noGrp="1"/>
          </p:cNvSpPr>
          <p:nvPr>
            <p:ph idx="1"/>
          </p:nvPr>
        </p:nvSpPr>
        <p:spPr/>
        <p:txBody>
          <a:bodyPr>
            <a:normAutofit/>
          </a:bodyPr>
          <a:lstStyle/>
          <a:p>
            <a:pPr marL="0" indent="0">
              <a:buNone/>
            </a:pPr>
            <a:r>
              <a:rPr lang="en-US" dirty="0"/>
              <a:t>How many patients with AML have you managed?</a:t>
            </a:r>
          </a:p>
          <a:p>
            <a:r>
              <a:rPr lang="en-US" dirty="0"/>
              <a:t>None</a:t>
            </a:r>
          </a:p>
          <a:p>
            <a:r>
              <a:rPr lang="en-US" dirty="0"/>
              <a:t>&lt;5</a:t>
            </a:r>
          </a:p>
          <a:p>
            <a:r>
              <a:rPr lang="en-US" dirty="0"/>
              <a:t>5-10</a:t>
            </a:r>
          </a:p>
          <a:p>
            <a:r>
              <a:rPr lang="en-US" dirty="0"/>
              <a:t>&gt;10</a:t>
            </a:r>
          </a:p>
          <a:p>
            <a:endParaRPr lang="en-US" dirty="0"/>
          </a:p>
        </p:txBody>
      </p:sp>
    </p:spTree>
    <p:extLst>
      <p:ext uri="{BB962C8B-B14F-4D97-AF65-F5344CB8AC3E}">
        <p14:creationId xmlns:p14="http://schemas.microsoft.com/office/powerpoint/2010/main" val="16101775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4726F5-26FA-40C2-A4E4-9B779C1565CD}"/>
              </a:ext>
            </a:extLst>
          </p:cNvPr>
          <p:cNvSpPr>
            <a:spLocks noGrp="1"/>
          </p:cNvSpPr>
          <p:nvPr>
            <p:ph type="title"/>
          </p:nvPr>
        </p:nvSpPr>
        <p:spPr/>
        <p:txBody>
          <a:bodyPr/>
          <a:lstStyle/>
          <a:p>
            <a:r>
              <a:rPr lang="en-US" dirty="0"/>
              <a:t>Considerations for Treatment</a:t>
            </a:r>
          </a:p>
        </p:txBody>
      </p:sp>
      <p:sp>
        <p:nvSpPr>
          <p:cNvPr id="3" name="Content Placeholder 2">
            <a:extLst>
              <a:ext uri="{FF2B5EF4-FFF2-40B4-BE49-F238E27FC236}">
                <a16:creationId xmlns:a16="http://schemas.microsoft.com/office/drawing/2014/main" id="{856F48D3-7CBF-4901-B655-A6EFA742C217}"/>
              </a:ext>
            </a:extLst>
          </p:cNvPr>
          <p:cNvSpPr>
            <a:spLocks noGrp="1"/>
          </p:cNvSpPr>
          <p:nvPr>
            <p:ph sz="half" idx="1"/>
          </p:nvPr>
        </p:nvSpPr>
        <p:spPr>
          <a:xfrm>
            <a:off x="202374" y="1595940"/>
            <a:ext cx="4293426" cy="5125494"/>
          </a:xfrm>
        </p:spPr>
        <p:txBody>
          <a:bodyPr>
            <a:normAutofit fontScale="85000" lnSpcReduction="20000"/>
          </a:bodyPr>
          <a:lstStyle/>
          <a:p>
            <a:r>
              <a:rPr lang="en-US" sz="2400" dirty="0"/>
              <a:t>Treatment initiation:</a:t>
            </a:r>
          </a:p>
          <a:p>
            <a:pPr lvl="1"/>
            <a:r>
              <a:rPr lang="en-US" sz="2100" dirty="0"/>
              <a:t>Delay of a week to complete diagnostic testing doesn’t affect outcomes </a:t>
            </a:r>
          </a:p>
          <a:p>
            <a:pPr lvl="1"/>
            <a:r>
              <a:rPr lang="en-US" sz="2100" dirty="0"/>
              <a:t>Exceptions are true emergencies such as:</a:t>
            </a:r>
          </a:p>
          <a:p>
            <a:pPr lvl="2"/>
            <a:r>
              <a:rPr lang="en-US" dirty="0"/>
              <a:t>Coagulopathy, </a:t>
            </a:r>
            <a:r>
              <a:rPr lang="en-US" dirty="0" err="1"/>
              <a:t>leukostasis</a:t>
            </a:r>
            <a:r>
              <a:rPr lang="en-US" dirty="0"/>
              <a:t> with respiratory distress syndrome, or tumor lysis syndrome </a:t>
            </a:r>
          </a:p>
          <a:p>
            <a:r>
              <a:rPr lang="en-US" sz="2400" dirty="0"/>
              <a:t>Majority of patients who achieve complete response will relapse and few are cured</a:t>
            </a:r>
          </a:p>
          <a:p>
            <a:r>
              <a:rPr lang="en-US" sz="2400" dirty="0"/>
              <a:t>Assessing fitness for intensive therapy is major aspect of treatment planning</a:t>
            </a:r>
          </a:p>
          <a:p>
            <a:pPr lvl="1"/>
            <a:r>
              <a:rPr lang="en-US" sz="2100" dirty="0"/>
              <a:t>Transplant eligibility</a:t>
            </a:r>
          </a:p>
          <a:p>
            <a:pPr lvl="1"/>
            <a:r>
              <a:rPr lang="en-US" sz="2100" dirty="0"/>
              <a:t>Palliative chemotherapy</a:t>
            </a:r>
          </a:p>
          <a:p>
            <a:pPr marL="0" indent="0">
              <a:buNone/>
            </a:pPr>
            <a:endParaRPr lang="en-US" dirty="0"/>
          </a:p>
          <a:p>
            <a:endParaRPr lang="en-US" dirty="0"/>
          </a:p>
        </p:txBody>
      </p:sp>
      <p:sp>
        <p:nvSpPr>
          <p:cNvPr id="4" name="Content Placeholder 3">
            <a:extLst>
              <a:ext uri="{FF2B5EF4-FFF2-40B4-BE49-F238E27FC236}">
                <a16:creationId xmlns:a16="http://schemas.microsoft.com/office/drawing/2014/main" id="{FCE0A67D-E166-4ADD-B583-BB111D327C61}"/>
              </a:ext>
            </a:extLst>
          </p:cNvPr>
          <p:cNvSpPr>
            <a:spLocks noGrp="1"/>
          </p:cNvSpPr>
          <p:nvPr>
            <p:ph sz="half" idx="2"/>
          </p:nvPr>
        </p:nvSpPr>
        <p:spPr>
          <a:xfrm>
            <a:off x="4648200" y="1600201"/>
            <a:ext cx="4038600" cy="406730"/>
          </a:xfrm>
        </p:spPr>
        <p:txBody>
          <a:bodyPr>
            <a:normAutofit fontScale="85000" lnSpcReduction="20000"/>
          </a:bodyPr>
          <a:lstStyle/>
          <a:p>
            <a:pPr marL="0" indent="0">
              <a:buNone/>
            </a:pPr>
            <a:r>
              <a:rPr lang="en-US" dirty="0"/>
              <a:t>Intensive Treatment Paradigm</a:t>
            </a:r>
          </a:p>
        </p:txBody>
      </p:sp>
      <p:graphicFrame>
        <p:nvGraphicFramePr>
          <p:cNvPr id="5" name="Diagram 4">
            <a:extLst>
              <a:ext uri="{FF2B5EF4-FFF2-40B4-BE49-F238E27FC236}">
                <a16:creationId xmlns:a16="http://schemas.microsoft.com/office/drawing/2014/main" id="{E44D0D76-940C-4D9D-B9E4-4E64C50BC030}"/>
              </a:ext>
            </a:extLst>
          </p:cNvPr>
          <p:cNvGraphicFramePr/>
          <p:nvPr>
            <p:extLst>
              <p:ext uri="{D42A27DB-BD31-4B8C-83A1-F6EECF244321}">
                <p14:modId xmlns:p14="http://schemas.microsoft.com/office/powerpoint/2010/main" val="3101582436"/>
              </p:ext>
            </p:extLst>
          </p:nvPr>
        </p:nvGraphicFramePr>
        <p:xfrm>
          <a:off x="4495800" y="2090057"/>
          <a:ext cx="4445826" cy="46313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ectangle 6">
            <a:extLst>
              <a:ext uri="{FF2B5EF4-FFF2-40B4-BE49-F238E27FC236}">
                <a16:creationId xmlns:a16="http://schemas.microsoft.com/office/drawing/2014/main" id="{EF356290-CF0C-4944-9D53-3432CDB5E33F}"/>
              </a:ext>
            </a:extLst>
          </p:cNvPr>
          <p:cNvSpPr/>
          <p:nvPr/>
        </p:nvSpPr>
        <p:spPr>
          <a:xfrm>
            <a:off x="457200" y="6212800"/>
            <a:ext cx="3571812" cy="646331"/>
          </a:xfrm>
          <a:prstGeom prst="rect">
            <a:avLst/>
          </a:prstGeom>
        </p:spPr>
        <p:txBody>
          <a:bodyPr wrap="none">
            <a:spAutoFit/>
          </a:bodyPr>
          <a:lstStyle/>
          <a:p>
            <a:r>
              <a:rPr lang="en-US" sz="1200" dirty="0" err="1"/>
              <a:t>Brandwein</a:t>
            </a:r>
            <a:r>
              <a:rPr lang="en-US" sz="1200" dirty="0"/>
              <a:t> JM et al. </a:t>
            </a:r>
            <a:r>
              <a:rPr lang="en-US" sz="1200" i="1" dirty="0"/>
              <a:t>Am J Blood Res</a:t>
            </a:r>
            <a:r>
              <a:rPr lang="en-US" sz="1200" dirty="0"/>
              <a:t>. 2017;7(4): 30–40.</a:t>
            </a:r>
          </a:p>
          <a:p>
            <a:r>
              <a:rPr lang="en-US" sz="1200" dirty="0" err="1"/>
              <a:t>Sekeres</a:t>
            </a:r>
            <a:r>
              <a:rPr lang="en-US" sz="1200" dirty="0"/>
              <a:t> MA et al. </a:t>
            </a:r>
            <a:r>
              <a:rPr lang="en-US" sz="1200" i="1" dirty="0"/>
              <a:t>Blood</a:t>
            </a:r>
            <a:r>
              <a:rPr lang="en-US" sz="1200" dirty="0"/>
              <a:t>. 2009;113(1):28-36.</a:t>
            </a:r>
            <a:br>
              <a:rPr lang="en-US" sz="1200" dirty="0"/>
            </a:br>
            <a:r>
              <a:rPr lang="en-US" sz="1200" dirty="0" err="1"/>
              <a:t>Bertoli</a:t>
            </a:r>
            <a:r>
              <a:rPr lang="en-US" sz="1200" dirty="0"/>
              <a:t> S et al. </a:t>
            </a:r>
            <a:r>
              <a:rPr lang="en-US" sz="1200" i="1" dirty="0"/>
              <a:t>Blood</a:t>
            </a:r>
            <a:r>
              <a:rPr lang="en-US" sz="1200" dirty="0"/>
              <a:t>. 2013;121(14):2618-2626.</a:t>
            </a:r>
          </a:p>
        </p:txBody>
      </p:sp>
    </p:spTree>
    <p:extLst>
      <p:ext uri="{BB962C8B-B14F-4D97-AF65-F5344CB8AC3E}">
        <p14:creationId xmlns:p14="http://schemas.microsoft.com/office/powerpoint/2010/main" val="26647391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8CF29E-8A2E-4099-8C05-7BDD39EF55D8}"/>
              </a:ext>
            </a:extLst>
          </p:cNvPr>
          <p:cNvSpPr>
            <a:spLocks noGrp="1"/>
          </p:cNvSpPr>
          <p:nvPr>
            <p:ph type="title"/>
          </p:nvPr>
        </p:nvSpPr>
        <p:spPr/>
        <p:txBody>
          <a:bodyPr/>
          <a:lstStyle/>
          <a:p>
            <a:r>
              <a:rPr lang="en-US" dirty="0"/>
              <a:t>Faculty</a:t>
            </a:r>
          </a:p>
        </p:txBody>
      </p:sp>
      <p:sp>
        <p:nvSpPr>
          <p:cNvPr id="3" name="Content Placeholder 2">
            <a:extLst>
              <a:ext uri="{FF2B5EF4-FFF2-40B4-BE49-F238E27FC236}">
                <a16:creationId xmlns:a16="http://schemas.microsoft.com/office/drawing/2014/main" id="{3C18F70B-F4F6-489B-B484-78B7ED0B0CF5}"/>
              </a:ext>
            </a:extLst>
          </p:cNvPr>
          <p:cNvSpPr>
            <a:spLocks noGrp="1"/>
          </p:cNvSpPr>
          <p:nvPr>
            <p:ph idx="1"/>
          </p:nvPr>
        </p:nvSpPr>
        <p:spPr/>
        <p:txBody>
          <a:bodyPr/>
          <a:lstStyle/>
          <a:p>
            <a:pPr marL="0" indent="0" algn="ctr">
              <a:buNone/>
            </a:pPr>
            <a:r>
              <a:rPr lang="en-US" b="1" dirty="0"/>
              <a:t>Laura Zitella, MS, RN, ACNP-BC, AOCN</a:t>
            </a:r>
            <a:endParaRPr lang="en-US" dirty="0"/>
          </a:p>
          <a:p>
            <a:pPr marL="0" indent="0" algn="ctr">
              <a:buNone/>
            </a:pPr>
            <a:r>
              <a:rPr lang="en-US" dirty="0"/>
              <a:t>Hematology/Oncology Nurse Practitioner </a:t>
            </a:r>
          </a:p>
          <a:p>
            <a:pPr marL="0" indent="0" algn="ctr">
              <a:buNone/>
            </a:pPr>
            <a:r>
              <a:rPr lang="en-US" dirty="0"/>
              <a:t>Clinical Associate Professor</a:t>
            </a:r>
          </a:p>
          <a:p>
            <a:pPr marL="0" indent="0" algn="ctr">
              <a:buNone/>
            </a:pPr>
            <a:r>
              <a:rPr lang="en-US" dirty="0"/>
              <a:t>University of California, San Francisco</a:t>
            </a:r>
            <a:r>
              <a:rPr lang="en-US" b="1" dirty="0"/>
              <a:t> </a:t>
            </a:r>
            <a:endParaRPr lang="en-US" dirty="0"/>
          </a:p>
          <a:p>
            <a:endParaRPr lang="en-US" dirty="0"/>
          </a:p>
        </p:txBody>
      </p:sp>
    </p:spTree>
    <p:extLst>
      <p:ext uri="{BB962C8B-B14F-4D97-AF65-F5344CB8AC3E}">
        <p14:creationId xmlns:p14="http://schemas.microsoft.com/office/powerpoint/2010/main" val="18329869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4C673C-E764-45A0-A64A-2C6549B36601}"/>
              </a:ext>
            </a:extLst>
          </p:cNvPr>
          <p:cNvSpPr>
            <a:spLocks noGrp="1"/>
          </p:cNvSpPr>
          <p:nvPr>
            <p:ph type="title"/>
          </p:nvPr>
        </p:nvSpPr>
        <p:spPr/>
        <p:txBody>
          <a:bodyPr/>
          <a:lstStyle/>
          <a:p>
            <a:r>
              <a:rPr lang="en-US" dirty="0"/>
              <a:t>Nursing Approach to AML</a:t>
            </a:r>
          </a:p>
        </p:txBody>
      </p:sp>
      <p:sp>
        <p:nvSpPr>
          <p:cNvPr id="3" name="Content Placeholder 2">
            <a:extLst>
              <a:ext uri="{FF2B5EF4-FFF2-40B4-BE49-F238E27FC236}">
                <a16:creationId xmlns:a16="http://schemas.microsoft.com/office/drawing/2014/main" id="{8D72DDE4-A4C9-4BB4-BBCD-A4BDB418C471}"/>
              </a:ext>
            </a:extLst>
          </p:cNvPr>
          <p:cNvSpPr>
            <a:spLocks noGrp="1"/>
          </p:cNvSpPr>
          <p:nvPr>
            <p:ph idx="1"/>
          </p:nvPr>
        </p:nvSpPr>
        <p:spPr>
          <a:xfrm>
            <a:off x="457200" y="1562655"/>
            <a:ext cx="8478456" cy="4823749"/>
          </a:xfrm>
        </p:spPr>
        <p:txBody>
          <a:bodyPr>
            <a:normAutofit fontScale="70000" lnSpcReduction="20000"/>
          </a:bodyPr>
          <a:lstStyle/>
          <a:p>
            <a:r>
              <a:rPr lang="en-US" dirty="0"/>
              <a:t>Know your patient</a:t>
            </a:r>
          </a:p>
          <a:p>
            <a:pPr lvl="1"/>
            <a:r>
              <a:rPr lang="en-US" dirty="0"/>
              <a:t>Family history</a:t>
            </a:r>
          </a:p>
          <a:p>
            <a:pPr lvl="1"/>
            <a:r>
              <a:rPr lang="en-US" dirty="0"/>
              <a:t>Bleeding history</a:t>
            </a:r>
          </a:p>
          <a:p>
            <a:pPr lvl="1"/>
            <a:r>
              <a:rPr lang="en-US" dirty="0"/>
              <a:t>Previous cancer treatment</a:t>
            </a:r>
          </a:p>
          <a:p>
            <a:pPr lvl="1"/>
            <a:r>
              <a:rPr lang="en-US" dirty="0"/>
              <a:t>AML-CM Risk Score</a:t>
            </a:r>
          </a:p>
          <a:p>
            <a:r>
              <a:rPr lang="en-US" dirty="0"/>
              <a:t>Know the disease</a:t>
            </a:r>
          </a:p>
          <a:p>
            <a:pPr lvl="1"/>
            <a:r>
              <a:rPr lang="en-US" dirty="0"/>
              <a:t>Cytogenetics, molecular markers inform treatment decisions</a:t>
            </a:r>
          </a:p>
          <a:p>
            <a:r>
              <a:rPr lang="en-US" dirty="0"/>
              <a:t>Know the overall treatment plan</a:t>
            </a:r>
          </a:p>
          <a:p>
            <a:pPr lvl="1"/>
            <a:r>
              <a:rPr lang="en-US" dirty="0"/>
              <a:t>Induction, Consolidation,  Transplant?</a:t>
            </a:r>
          </a:p>
          <a:p>
            <a:pPr lvl="1"/>
            <a:r>
              <a:rPr lang="en-US" dirty="0"/>
              <a:t>Less intense therapies</a:t>
            </a:r>
          </a:p>
          <a:p>
            <a:r>
              <a:rPr lang="en-US" dirty="0"/>
              <a:t>Know the prognosis</a:t>
            </a:r>
          </a:p>
          <a:p>
            <a:pPr lvl="1"/>
            <a:r>
              <a:rPr lang="en-US" dirty="0"/>
              <a:t>Most older patients will not survive AML; early palliative care important</a:t>
            </a:r>
          </a:p>
          <a:p>
            <a:r>
              <a:rPr lang="en-US" dirty="0"/>
              <a:t>Know the potential side effects and management</a:t>
            </a:r>
          </a:p>
          <a:p>
            <a:pPr lvl="1"/>
            <a:r>
              <a:rPr lang="en-US" dirty="0"/>
              <a:t>Early identification and management saves lives</a:t>
            </a:r>
          </a:p>
          <a:p>
            <a:pPr lvl="1"/>
            <a:r>
              <a:rPr lang="en-US" dirty="0"/>
              <a:t>Patient education</a:t>
            </a:r>
          </a:p>
        </p:txBody>
      </p:sp>
      <p:sp>
        <p:nvSpPr>
          <p:cNvPr id="4" name="Rectangle 3">
            <a:extLst>
              <a:ext uri="{FF2B5EF4-FFF2-40B4-BE49-F238E27FC236}">
                <a16:creationId xmlns:a16="http://schemas.microsoft.com/office/drawing/2014/main" id="{7D9A6C54-EC1B-41DC-8944-246BC831043C}"/>
              </a:ext>
            </a:extLst>
          </p:cNvPr>
          <p:cNvSpPr/>
          <p:nvPr/>
        </p:nvSpPr>
        <p:spPr>
          <a:xfrm>
            <a:off x="2685612" y="1830989"/>
            <a:ext cx="6058389" cy="400110"/>
          </a:xfrm>
          <a:prstGeom prst="rect">
            <a:avLst/>
          </a:prstGeom>
          <a:noFill/>
        </p:spPr>
        <p:txBody>
          <a:bodyPr wrap="square" lIns="91440" tIns="45720" rIns="91440" bIns="45720">
            <a:spAutoFit/>
          </a:bodyPr>
          <a:lstStyle/>
          <a:p>
            <a:r>
              <a:rPr lang="en-US" sz="2000" b="1" dirty="0">
                <a:ln w="22225">
                  <a:solidFill>
                    <a:schemeClr val="accent2"/>
                  </a:solidFill>
                  <a:prstDash val="solid"/>
                </a:ln>
                <a:solidFill>
                  <a:schemeClr val="accent2">
                    <a:lumMod val="40000"/>
                    <a:lumOff val="60000"/>
                  </a:schemeClr>
                </a:solidFill>
              </a:rPr>
              <a:t>Myeloid neoplasm with germ line predisposition?</a:t>
            </a:r>
          </a:p>
        </p:txBody>
      </p:sp>
      <p:sp>
        <p:nvSpPr>
          <p:cNvPr id="6" name="Rectangle 5">
            <a:extLst>
              <a:ext uri="{FF2B5EF4-FFF2-40B4-BE49-F238E27FC236}">
                <a16:creationId xmlns:a16="http://schemas.microsoft.com/office/drawing/2014/main" id="{02FB92DB-88E3-49AA-A444-869D5A422F30}"/>
              </a:ext>
            </a:extLst>
          </p:cNvPr>
          <p:cNvSpPr/>
          <p:nvPr/>
        </p:nvSpPr>
        <p:spPr>
          <a:xfrm>
            <a:off x="3960165" y="2433940"/>
            <a:ext cx="2792431" cy="400110"/>
          </a:xfrm>
          <a:prstGeom prst="rect">
            <a:avLst/>
          </a:prstGeom>
          <a:noFill/>
        </p:spPr>
        <p:txBody>
          <a:bodyPr wrap="none" lIns="91440" tIns="45720" rIns="91440" bIns="45720">
            <a:spAutoFit/>
          </a:bodyPr>
          <a:lstStyle/>
          <a:p>
            <a:pPr algn="ctr"/>
            <a:r>
              <a:rPr lang="en-US" sz="2000" b="1" dirty="0">
                <a:ln w="22225">
                  <a:solidFill>
                    <a:schemeClr val="accent2"/>
                  </a:solidFill>
                  <a:prstDash val="solid"/>
                </a:ln>
                <a:solidFill>
                  <a:schemeClr val="accent2">
                    <a:lumMod val="40000"/>
                    <a:lumOff val="60000"/>
                  </a:schemeClr>
                </a:solidFill>
              </a:rPr>
              <a:t>Treatment-related AML?</a:t>
            </a:r>
          </a:p>
        </p:txBody>
      </p:sp>
      <p:sp>
        <p:nvSpPr>
          <p:cNvPr id="7" name="Rectangle 6">
            <a:extLst>
              <a:ext uri="{FF2B5EF4-FFF2-40B4-BE49-F238E27FC236}">
                <a16:creationId xmlns:a16="http://schemas.microsoft.com/office/drawing/2014/main" id="{A5FD8F99-D23D-44DC-8909-0183C73C9D2A}"/>
              </a:ext>
            </a:extLst>
          </p:cNvPr>
          <p:cNvSpPr/>
          <p:nvPr/>
        </p:nvSpPr>
        <p:spPr>
          <a:xfrm>
            <a:off x="3251963" y="2745453"/>
            <a:ext cx="4743927" cy="400110"/>
          </a:xfrm>
          <a:prstGeom prst="rect">
            <a:avLst/>
          </a:prstGeom>
          <a:noFill/>
        </p:spPr>
        <p:txBody>
          <a:bodyPr wrap="none" lIns="91440" tIns="45720" rIns="91440" bIns="45720">
            <a:spAutoFit/>
          </a:bodyPr>
          <a:lstStyle/>
          <a:p>
            <a:pPr algn="ctr"/>
            <a:r>
              <a:rPr lang="en-US" sz="2000" b="1" dirty="0">
                <a:ln w="22225">
                  <a:solidFill>
                    <a:schemeClr val="accent2"/>
                  </a:solidFill>
                  <a:prstDash val="solid"/>
                </a:ln>
                <a:solidFill>
                  <a:schemeClr val="accent2">
                    <a:lumMod val="40000"/>
                    <a:lumOff val="60000"/>
                  </a:schemeClr>
                </a:solidFill>
              </a:rPr>
              <a:t>Probability of tolerating intensive therapy?</a:t>
            </a:r>
          </a:p>
        </p:txBody>
      </p:sp>
      <p:sp>
        <p:nvSpPr>
          <p:cNvPr id="8" name="Rectangle 7">
            <a:extLst>
              <a:ext uri="{FF2B5EF4-FFF2-40B4-BE49-F238E27FC236}">
                <a16:creationId xmlns:a16="http://schemas.microsoft.com/office/drawing/2014/main" id="{96466464-F086-4B3C-8F1A-FF9FFC7B535A}"/>
              </a:ext>
            </a:extLst>
          </p:cNvPr>
          <p:cNvSpPr/>
          <p:nvPr/>
        </p:nvSpPr>
        <p:spPr>
          <a:xfrm>
            <a:off x="5125657" y="4033924"/>
            <a:ext cx="3176446" cy="400110"/>
          </a:xfrm>
          <a:prstGeom prst="rect">
            <a:avLst/>
          </a:prstGeom>
          <a:noFill/>
        </p:spPr>
        <p:txBody>
          <a:bodyPr wrap="none" lIns="91440" tIns="45720" rIns="91440" bIns="45720">
            <a:spAutoFit/>
          </a:bodyPr>
          <a:lstStyle/>
          <a:p>
            <a:pPr algn="ctr"/>
            <a:r>
              <a:rPr lang="en-US" sz="2000" b="1" dirty="0">
                <a:ln w="22225">
                  <a:solidFill>
                    <a:schemeClr val="accent2"/>
                  </a:solidFill>
                  <a:prstDash val="solid"/>
                </a:ln>
                <a:solidFill>
                  <a:schemeClr val="accent2">
                    <a:lumMod val="40000"/>
                    <a:lumOff val="60000"/>
                  </a:schemeClr>
                </a:solidFill>
              </a:rPr>
              <a:t>Plus intense supportive care</a:t>
            </a:r>
          </a:p>
        </p:txBody>
      </p:sp>
      <p:sp>
        <p:nvSpPr>
          <p:cNvPr id="10" name="Rectangle 9">
            <a:extLst>
              <a:ext uri="{FF2B5EF4-FFF2-40B4-BE49-F238E27FC236}">
                <a16:creationId xmlns:a16="http://schemas.microsoft.com/office/drawing/2014/main" id="{BE5D9E3A-F1B1-4135-B182-5D427BBDE1D3}"/>
              </a:ext>
            </a:extLst>
          </p:cNvPr>
          <p:cNvSpPr/>
          <p:nvPr/>
        </p:nvSpPr>
        <p:spPr>
          <a:xfrm>
            <a:off x="2896554" y="2130621"/>
            <a:ext cx="3840024" cy="400110"/>
          </a:xfrm>
          <a:prstGeom prst="rect">
            <a:avLst/>
          </a:prstGeom>
          <a:noFill/>
        </p:spPr>
        <p:txBody>
          <a:bodyPr wrap="square" lIns="91440" tIns="45720" rIns="91440" bIns="45720">
            <a:spAutoFit/>
          </a:bodyPr>
          <a:lstStyle/>
          <a:p>
            <a:r>
              <a:rPr lang="en-US" sz="2000" b="1" dirty="0">
                <a:ln w="22225">
                  <a:solidFill>
                    <a:schemeClr val="accent2"/>
                  </a:solidFill>
                  <a:prstDash val="solid"/>
                </a:ln>
                <a:solidFill>
                  <a:schemeClr val="accent2">
                    <a:lumMod val="40000"/>
                    <a:lumOff val="60000"/>
                  </a:schemeClr>
                </a:solidFill>
              </a:rPr>
              <a:t>Pre-existing myeloid disorder?</a:t>
            </a:r>
          </a:p>
        </p:txBody>
      </p:sp>
    </p:spTree>
    <p:extLst>
      <p:ext uri="{BB962C8B-B14F-4D97-AF65-F5344CB8AC3E}">
        <p14:creationId xmlns:p14="http://schemas.microsoft.com/office/powerpoint/2010/main" val="6827075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DE861-C6F3-484B-B3DF-B85D6F67BEEA}"/>
              </a:ext>
            </a:extLst>
          </p:cNvPr>
          <p:cNvSpPr>
            <a:spLocks noGrp="1"/>
          </p:cNvSpPr>
          <p:nvPr>
            <p:ph type="title"/>
          </p:nvPr>
        </p:nvSpPr>
        <p:spPr>
          <a:xfrm>
            <a:off x="228600" y="154685"/>
            <a:ext cx="8229600" cy="1143000"/>
          </a:xfrm>
        </p:spPr>
        <p:txBody>
          <a:bodyPr>
            <a:normAutofit fontScale="90000"/>
          </a:bodyPr>
          <a:lstStyle/>
          <a:p>
            <a:r>
              <a:rPr lang="en-US" dirty="0"/>
              <a:t>Factors that Significantly Decrease Chance of Survival </a:t>
            </a:r>
          </a:p>
        </p:txBody>
      </p:sp>
      <p:sp>
        <p:nvSpPr>
          <p:cNvPr id="3" name="Content Placeholder 2">
            <a:extLst>
              <a:ext uri="{FF2B5EF4-FFF2-40B4-BE49-F238E27FC236}">
                <a16:creationId xmlns:a16="http://schemas.microsoft.com/office/drawing/2014/main" id="{63CCB019-E29F-466B-B7E6-A1C768C6CB9F}"/>
              </a:ext>
            </a:extLst>
          </p:cNvPr>
          <p:cNvSpPr>
            <a:spLocks noGrp="1"/>
          </p:cNvSpPr>
          <p:nvPr>
            <p:ph idx="1"/>
          </p:nvPr>
        </p:nvSpPr>
        <p:spPr>
          <a:xfrm>
            <a:off x="131420" y="1600940"/>
            <a:ext cx="6203978" cy="3735173"/>
          </a:xfrm>
        </p:spPr>
        <p:txBody>
          <a:bodyPr>
            <a:normAutofit fontScale="85000" lnSpcReduction="20000"/>
          </a:bodyPr>
          <a:lstStyle/>
          <a:p>
            <a:r>
              <a:rPr lang="en-US" dirty="0"/>
              <a:t>Unfavorable disease-related genetic factors: increased risk of AML resistance or recurrence</a:t>
            </a:r>
          </a:p>
          <a:p>
            <a:r>
              <a:rPr lang="en-US" dirty="0"/>
              <a:t>Unfavorable patient-related factors: increased risk of treatment-associated toxicity and mortality</a:t>
            </a:r>
          </a:p>
          <a:p>
            <a:pPr lvl="1"/>
            <a:r>
              <a:rPr lang="en-US" dirty="0"/>
              <a:t>Physiologic age</a:t>
            </a:r>
          </a:p>
          <a:p>
            <a:pPr lvl="1"/>
            <a:r>
              <a:rPr lang="en-US" dirty="0"/>
              <a:t>Poor performance status</a:t>
            </a:r>
          </a:p>
          <a:p>
            <a:pPr lvl="1"/>
            <a:r>
              <a:rPr lang="en-US" dirty="0"/>
              <a:t>Complex or poorly controlled comorbidities</a:t>
            </a:r>
          </a:p>
          <a:p>
            <a:pPr lvl="1"/>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
        <p:nvSpPr>
          <p:cNvPr id="4" name="Rectangle 3">
            <a:extLst>
              <a:ext uri="{FF2B5EF4-FFF2-40B4-BE49-F238E27FC236}">
                <a16:creationId xmlns:a16="http://schemas.microsoft.com/office/drawing/2014/main" id="{5FFF0CE5-74AF-43A4-8879-F84DE1F899FC}"/>
              </a:ext>
            </a:extLst>
          </p:cNvPr>
          <p:cNvSpPr/>
          <p:nvPr/>
        </p:nvSpPr>
        <p:spPr>
          <a:xfrm>
            <a:off x="266700" y="5479888"/>
            <a:ext cx="8579125" cy="954107"/>
          </a:xfrm>
          <a:prstGeom prst="rect">
            <a:avLst/>
          </a:prstGeom>
          <a:solidFill>
            <a:schemeClr val="bg2"/>
          </a:solidFill>
          <a:ln>
            <a:solidFill>
              <a:schemeClr val="tx1"/>
            </a:solidFill>
          </a:ln>
        </p:spPr>
        <p:txBody>
          <a:bodyPr wrap="square">
            <a:spAutoFit/>
          </a:bodyPr>
          <a:lstStyle/>
          <a:p>
            <a:pPr algn="ctr"/>
            <a:r>
              <a:rPr lang="en-US" sz="2800" dirty="0"/>
              <a:t>What tools are available to predict if your older patient can tolerate intense induction therapy?</a:t>
            </a:r>
          </a:p>
        </p:txBody>
      </p:sp>
      <p:pic>
        <p:nvPicPr>
          <p:cNvPr id="7" name="Picture 6">
            <a:extLst>
              <a:ext uri="{FF2B5EF4-FFF2-40B4-BE49-F238E27FC236}">
                <a16:creationId xmlns:a16="http://schemas.microsoft.com/office/drawing/2014/main" id="{FB38C730-F208-426A-9F61-DCA62DD346D1}"/>
              </a:ext>
            </a:extLst>
          </p:cNvPr>
          <p:cNvPicPr>
            <a:picLocks noChangeAspect="1"/>
          </p:cNvPicPr>
          <p:nvPr/>
        </p:nvPicPr>
        <p:blipFill>
          <a:blip r:embed="rId3"/>
          <a:stretch>
            <a:fillRect/>
          </a:stretch>
        </p:blipFill>
        <p:spPr>
          <a:xfrm>
            <a:off x="6400800" y="1508660"/>
            <a:ext cx="2400413" cy="1880126"/>
          </a:xfrm>
          <a:prstGeom prst="rect">
            <a:avLst/>
          </a:prstGeom>
        </p:spPr>
      </p:pic>
      <p:pic>
        <p:nvPicPr>
          <p:cNvPr id="8" name="Picture 7">
            <a:extLst>
              <a:ext uri="{FF2B5EF4-FFF2-40B4-BE49-F238E27FC236}">
                <a16:creationId xmlns:a16="http://schemas.microsoft.com/office/drawing/2014/main" id="{2C924026-7575-49D8-98AE-01106F8CD69B}"/>
              </a:ext>
            </a:extLst>
          </p:cNvPr>
          <p:cNvPicPr>
            <a:picLocks noChangeAspect="1"/>
          </p:cNvPicPr>
          <p:nvPr/>
        </p:nvPicPr>
        <p:blipFill rotWithShape="1">
          <a:blip r:embed="rId4"/>
          <a:srcRect t="572" b="51090"/>
          <a:stretch/>
        </p:blipFill>
        <p:spPr>
          <a:xfrm>
            <a:off x="6400800" y="3493213"/>
            <a:ext cx="2400414" cy="1914787"/>
          </a:xfrm>
          <a:prstGeom prst="rect">
            <a:avLst/>
          </a:prstGeom>
        </p:spPr>
      </p:pic>
      <p:sp>
        <p:nvSpPr>
          <p:cNvPr id="9" name="Rectangle 8">
            <a:extLst>
              <a:ext uri="{FF2B5EF4-FFF2-40B4-BE49-F238E27FC236}">
                <a16:creationId xmlns:a16="http://schemas.microsoft.com/office/drawing/2014/main" id="{2BB8EC08-F992-46CA-BCE4-9C6BF957996B}"/>
              </a:ext>
            </a:extLst>
          </p:cNvPr>
          <p:cNvSpPr/>
          <p:nvPr/>
        </p:nvSpPr>
        <p:spPr>
          <a:xfrm>
            <a:off x="266700" y="6387366"/>
            <a:ext cx="8420100" cy="461665"/>
          </a:xfrm>
          <a:prstGeom prst="rect">
            <a:avLst/>
          </a:prstGeom>
        </p:spPr>
        <p:txBody>
          <a:bodyPr wrap="square">
            <a:spAutoFit/>
          </a:bodyPr>
          <a:lstStyle/>
          <a:p>
            <a:r>
              <a:rPr lang="en-US" sz="1200" dirty="0"/>
              <a:t>Arber DA et al. </a:t>
            </a:r>
            <a:r>
              <a:rPr lang="en-US" sz="1200" i="1" dirty="0"/>
              <a:t>Blood.</a:t>
            </a:r>
            <a:r>
              <a:rPr lang="en-US" sz="1200" dirty="0"/>
              <a:t> 2016;127(20):2391-2405. </a:t>
            </a:r>
          </a:p>
          <a:p>
            <a:r>
              <a:rPr lang="en-US" sz="1200" dirty="0"/>
              <a:t>Tsai C-H et al. </a:t>
            </a:r>
            <a:r>
              <a:rPr lang="en-US" sz="1200" i="1" dirty="0"/>
              <a:t>Leukemia</a:t>
            </a:r>
            <a:r>
              <a:rPr lang="en-US" sz="1200" dirty="0"/>
              <a:t>. 2016;30(7):1485-1492. </a:t>
            </a:r>
          </a:p>
        </p:txBody>
      </p:sp>
    </p:spTree>
    <p:extLst>
      <p:ext uri="{BB962C8B-B14F-4D97-AF65-F5344CB8AC3E}">
        <p14:creationId xmlns:p14="http://schemas.microsoft.com/office/powerpoint/2010/main" val="37515015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a:extLst>
              <a:ext uri="{FF2B5EF4-FFF2-40B4-BE49-F238E27FC236}">
                <a16:creationId xmlns:a16="http://schemas.microsoft.com/office/drawing/2014/main" id="{82B0D34D-9815-48A6-9091-121B3E176AD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4582" r="44669"/>
          <a:stretch/>
        </p:blipFill>
        <p:spPr bwMode="auto">
          <a:xfrm>
            <a:off x="280165" y="1574157"/>
            <a:ext cx="3469105" cy="466891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 name="Title 3">
            <a:extLst>
              <a:ext uri="{FF2B5EF4-FFF2-40B4-BE49-F238E27FC236}">
                <a16:creationId xmlns:a16="http://schemas.microsoft.com/office/drawing/2014/main" id="{02506B1F-070A-4CC2-BA1F-720BF602F2B7}"/>
              </a:ext>
            </a:extLst>
          </p:cNvPr>
          <p:cNvSpPr>
            <a:spLocks noGrp="1"/>
          </p:cNvSpPr>
          <p:nvPr>
            <p:ph type="title"/>
          </p:nvPr>
        </p:nvSpPr>
        <p:spPr>
          <a:xfrm>
            <a:off x="185195" y="158691"/>
            <a:ext cx="8773610" cy="1143000"/>
          </a:xfrm>
        </p:spPr>
        <p:txBody>
          <a:bodyPr>
            <a:noAutofit/>
          </a:bodyPr>
          <a:lstStyle/>
          <a:p>
            <a:r>
              <a:rPr lang="en-US" sz="3200" dirty="0"/>
              <a:t>Eligibility for Intensive Therapy:</a:t>
            </a:r>
            <a:br>
              <a:rPr lang="en-US" sz="3200" dirty="0"/>
            </a:br>
            <a:r>
              <a:rPr lang="en-US" sz="2800" dirty="0"/>
              <a:t>Hematopoietic Cell Transplantation-Comorbidity Index (HCT-CI) Predicts Survival for Older Patients with AML</a:t>
            </a:r>
          </a:p>
        </p:txBody>
      </p:sp>
      <p:graphicFrame>
        <p:nvGraphicFramePr>
          <p:cNvPr id="5" name="Table 4">
            <a:extLst>
              <a:ext uri="{FF2B5EF4-FFF2-40B4-BE49-F238E27FC236}">
                <a16:creationId xmlns:a16="http://schemas.microsoft.com/office/drawing/2014/main" id="{A7F63E52-2374-49BE-AD50-F04936FFF30C}"/>
              </a:ext>
            </a:extLst>
          </p:cNvPr>
          <p:cNvGraphicFramePr>
            <a:graphicFrameLocks noGrp="1"/>
          </p:cNvGraphicFramePr>
          <p:nvPr>
            <p:extLst>
              <p:ext uri="{D42A27DB-BD31-4B8C-83A1-F6EECF244321}">
                <p14:modId xmlns:p14="http://schemas.microsoft.com/office/powerpoint/2010/main" val="1785311323"/>
              </p:ext>
            </p:extLst>
          </p:nvPr>
        </p:nvGraphicFramePr>
        <p:xfrm>
          <a:off x="4031177" y="4040036"/>
          <a:ext cx="4927628" cy="2184516"/>
        </p:xfrm>
        <a:graphic>
          <a:graphicData uri="http://schemas.openxmlformats.org/drawingml/2006/table">
            <a:tbl>
              <a:tblPr firstRow="1" bandRow="1">
                <a:tableStyleId>{5C22544A-7EE6-4342-B048-85BDC9FD1C3A}</a:tableStyleId>
              </a:tblPr>
              <a:tblGrid>
                <a:gridCol w="1231907">
                  <a:extLst>
                    <a:ext uri="{9D8B030D-6E8A-4147-A177-3AD203B41FA5}">
                      <a16:colId xmlns:a16="http://schemas.microsoft.com/office/drawing/2014/main" val="621890256"/>
                    </a:ext>
                  </a:extLst>
                </a:gridCol>
                <a:gridCol w="1231907">
                  <a:extLst>
                    <a:ext uri="{9D8B030D-6E8A-4147-A177-3AD203B41FA5}">
                      <a16:colId xmlns:a16="http://schemas.microsoft.com/office/drawing/2014/main" val="227585549"/>
                    </a:ext>
                  </a:extLst>
                </a:gridCol>
                <a:gridCol w="1231907">
                  <a:extLst>
                    <a:ext uri="{9D8B030D-6E8A-4147-A177-3AD203B41FA5}">
                      <a16:colId xmlns:a16="http://schemas.microsoft.com/office/drawing/2014/main" val="1845606962"/>
                    </a:ext>
                  </a:extLst>
                </a:gridCol>
                <a:gridCol w="1231907">
                  <a:extLst>
                    <a:ext uri="{9D8B030D-6E8A-4147-A177-3AD203B41FA5}">
                      <a16:colId xmlns:a16="http://schemas.microsoft.com/office/drawing/2014/main" val="715775209"/>
                    </a:ext>
                  </a:extLst>
                </a:gridCol>
              </a:tblGrid>
              <a:tr h="714300">
                <a:tc>
                  <a:txBody>
                    <a:bodyPr/>
                    <a:lstStyle/>
                    <a:p>
                      <a:pPr algn="ctr"/>
                      <a:r>
                        <a:rPr lang="en-US" sz="2000" b="0" dirty="0"/>
                        <a:t>HCT-CI Score</a:t>
                      </a:r>
                    </a:p>
                  </a:txBody>
                  <a:tcPr/>
                </a:tc>
                <a:tc>
                  <a:txBody>
                    <a:bodyPr/>
                    <a:lstStyle/>
                    <a:p>
                      <a:pPr algn="ctr"/>
                      <a:r>
                        <a:rPr lang="en-US" sz="2000" b="0" dirty="0"/>
                        <a:t>CR Rate</a:t>
                      </a:r>
                    </a:p>
                  </a:txBody>
                  <a:tcPr/>
                </a:tc>
                <a:tc>
                  <a:txBody>
                    <a:bodyPr/>
                    <a:lstStyle/>
                    <a:p>
                      <a:pPr algn="ctr"/>
                      <a:r>
                        <a:rPr lang="en-US" sz="2000" b="0" dirty="0"/>
                        <a:t>30-day Mortality</a:t>
                      </a:r>
                    </a:p>
                  </a:txBody>
                  <a:tcPr/>
                </a:tc>
                <a:tc>
                  <a:txBody>
                    <a:bodyPr/>
                    <a:lstStyle/>
                    <a:p>
                      <a:pPr algn="ctr"/>
                      <a:r>
                        <a:rPr lang="en-US" sz="2000" b="0" dirty="0"/>
                        <a:t>Median Survival </a:t>
                      </a:r>
                    </a:p>
                  </a:txBody>
                  <a:tcPr/>
                </a:tc>
                <a:extLst>
                  <a:ext uri="{0D108BD9-81ED-4DB2-BD59-A6C34878D82A}">
                    <a16:rowId xmlns:a16="http://schemas.microsoft.com/office/drawing/2014/main" val="2748418119"/>
                  </a:ext>
                </a:extLst>
              </a:tr>
              <a:tr h="490072">
                <a:tc>
                  <a:txBody>
                    <a:bodyPr/>
                    <a:lstStyle/>
                    <a:p>
                      <a:r>
                        <a:rPr lang="en-US" b="1" dirty="0"/>
                        <a:t>0</a:t>
                      </a:r>
                    </a:p>
                  </a:txBody>
                  <a:tcPr/>
                </a:tc>
                <a:tc>
                  <a:txBody>
                    <a:bodyPr/>
                    <a:lstStyle/>
                    <a:p>
                      <a:r>
                        <a:rPr lang="en-US" dirty="0"/>
                        <a:t>64%</a:t>
                      </a:r>
                    </a:p>
                  </a:txBody>
                  <a:tcPr/>
                </a:tc>
                <a:tc>
                  <a:txBody>
                    <a:bodyPr/>
                    <a:lstStyle/>
                    <a:p>
                      <a:r>
                        <a:rPr lang="en-US" dirty="0"/>
                        <a:t>3%</a:t>
                      </a:r>
                    </a:p>
                  </a:txBody>
                  <a:tcPr/>
                </a:tc>
                <a:tc>
                  <a:txBody>
                    <a:bodyPr/>
                    <a:lstStyle/>
                    <a:p>
                      <a:r>
                        <a:rPr lang="en-US" dirty="0"/>
                        <a:t>11 </a:t>
                      </a:r>
                      <a:r>
                        <a:rPr lang="en-US" dirty="0" err="1"/>
                        <a:t>mos</a:t>
                      </a:r>
                      <a:endParaRPr lang="en-US" dirty="0"/>
                    </a:p>
                  </a:txBody>
                  <a:tcPr/>
                </a:tc>
                <a:extLst>
                  <a:ext uri="{0D108BD9-81ED-4DB2-BD59-A6C34878D82A}">
                    <a16:rowId xmlns:a16="http://schemas.microsoft.com/office/drawing/2014/main" val="104692896"/>
                  </a:ext>
                </a:extLst>
              </a:tr>
              <a:tr h="490072">
                <a:tc>
                  <a:txBody>
                    <a:bodyPr/>
                    <a:lstStyle/>
                    <a:p>
                      <a:r>
                        <a:rPr lang="en-US" b="1" dirty="0"/>
                        <a:t>1-2</a:t>
                      </a:r>
                    </a:p>
                  </a:txBody>
                  <a:tcPr/>
                </a:tc>
                <a:tc>
                  <a:txBody>
                    <a:bodyPr/>
                    <a:lstStyle/>
                    <a:p>
                      <a:r>
                        <a:rPr lang="en-US" dirty="0"/>
                        <a:t>43%</a:t>
                      </a:r>
                    </a:p>
                  </a:txBody>
                  <a:tcPr/>
                </a:tc>
                <a:tc>
                  <a:txBody>
                    <a:bodyPr/>
                    <a:lstStyle/>
                    <a:p>
                      <a:r>
                        <a:rPr lang="en-US" dirty="0"/>
                        <a:t>11%</a:t>
                      </a:r>
                    </a:p>
                  </a:txBody>
                  <a:tcPr/>
                </a:tc>
                <a:tc>
                  <a:txBody>
                    <a:bodyPr/>
                    <a:lstStyle/>
                    <a:p>
                      <a:r>
                        <a:rPr lang="en-US" dirty="0"/>
                        <a:t>8 </a:t>
                      </a:r>
                      <a:r>
                        <a:rPr lang="en-US" dirty="0" err="1"/>
                        <a:t>mos</a:t>
                      </a:r>
                      <a:endParaRPr lang="en-US" dirty="0"/>
                    </a:p>
                  </a:txBody>
                  <a:tcPr/>
                </a:tc>
                <a:extLst>
                  <a:ext uri="{0D108BD9-81ED-4DB2-BD59-A6C34878D82A}">
                    <a16:rowId xmlns:a16="http://schemas.microsoft.com/office/drawing/2014/main" val="1420861824"/>
                  </a:ext>
                </a:extLst>
              </a:tr>
              <a:tr h="490072">
                <a:tc>
                  <a:txBody>
                    <a:bodyPr/>
                    <a:lstStyle/>
                    <a:p>
                      <a:r>
                        <a:rPr lang="en-US" b="1" dirty="0">
                          <a:latin typeface="Arial" panose="020B0604020202020204" pitchFamily="34" charset="0"/>
                          <a:cs typeface="Arial" panose="020B0604020202020204" pitchFamily="34" charset="0"/>
                        </a:rPr>
                        <a:t>≥ 3</a:t>
                      </a:r>
                      <a:endParaRPr lang="en-US" b="1" dirty="0"/>
                    </a:p>
                  </a:txBody>
                  <a:tcPr/>
                </a:tc>
                <a:tc>
                  <a:txBody>
                    <a:bodyPr/>
                    <a:lstStyle/>
                    <a:p>
                      <a:r>
                        <a:rPr lang="en-US" dirty="0"/>
                        <a:t>42%</a:t>
                      </a:r>
                    </a:p>
                  </a:txBody>
                  <a:tcPr/>
                </a:tc>
                <a:tc>
                  <a:txBody>
                    <a:bodyPr/>
                    <a:lstStyle/>
                    <a:p>
                      <a:r>
                        <a:rPr lang="en-US" dirty="0"/>
                        <a:t>29%</a:t>
                      </a:r>
                    </a:p>
                  </a:txBody>
                  <a:tcPr/>
                </a:tc>
                <a:tc>
                  <a:txBody>
                    <a:bodyPr/>
                    <a:lstStyle/>
                    <a:p>
                      <a:r>
                        <a:rPr lang="en-US" dirty="0"/>
                        <a:t>5 </a:t>
                      </a:r>
                      <a:r>
                        <a:rPr lang="en-US" dirty="0" err="1"/>
                        <a:t>mos</a:t>
                      </a:r>
                      <a:endParaRPr lang="en-US" dirty="0"/>
                    </a:p>
                  </a:txBody>
                  <a:tcPr/>
                </a:tc>
                <a:extLst>
                  <a:ext uri="{0D108BD9-81ED-4DB2-BD59-A6C34878D82A}">
                    <a16:rowId xmlns:a16="http://schemas.microsoft.com/office/drawing/2014/main" val="906192995"/>
                  </a:ext>
                </a:extLst>
              </a:tr>
            </a:tbl>
          </a:graphicData>
        </a:graphic>
      </p:graphicFrame>
      <p:grpSp>
        <p:nvGrpSpPr>
          <p:cNvPr id="11" name="Group 10">
            <a:extLst>
              <a:ext uri="{FF2B5EF4-FFF2-40B4-BE49-F238E27FC236}">
                <a16:creationId xmlns:a16="http://schemas.microsoft.com/office/drawing/2014/main" id="{1A9E44B2-2E2B-443F-B032-FA5AC8600C7E}"/>
              </a:ext>
            </a:extLst>
          </p:cNvPr>
          <p:cNvGrpSpPr/>
          <p:nvPr/>
        </p:nvGrpSpPr>
        <p:grpSpPr>
          <a:xfrm>
            <a:off x="3923818" y="1577580"/>
            <a:ext cx="5220182" cy="2462456"/>
            <a:chOff x="3923818" y="1577580"/>
            <a:chExt cx="5266481" cy="2723595"/>
          </a:xfrm>
        </p:grpSpPr>
        <p:graphicFrame>
          <p:nvGraphicFramePr>
            <p:cNvPr id="9" name="Chart 8">
              <a:extLst>
                <a:ext uri="{FF2B5EF4-FFF2-40B4-BE49-F238E27FC236}">
                  <a16:creationId xmlns:a16="http://schemas.microsoft.com/office/drawing/2014/main" id="{ED7768FD-1E49-47AA-A758-A4919AB70C4C}"/>
                </a:ext>
              </a:extLst>
            </p:cNvPr>
            <p:cNvGraphicFramePr/>
            <p:nvPr>
              <p:extLst>
                <p:ext uri="{D42A27DB-BD31-4B8C-83A1-F6EECF244321}">
                  <p14:modId xmlns:p14="http://schemas.microsoft.com/office/powerpoint/2010/main" val="1776200415"/>
                </p:ext>
              </p:extLst>
            </p:nvPr>
          </p:nvGraphicFramePr>
          <p:xfrm>
            <a:off x="4097636" y="1685774"/>
            <a:ext cx="4760401" cy="2615401"/>
          </p:xfrm>
          <a:graphic>
            <a:graphicData uri="http://schemas.openxmlformats.org/drawingml/2006/chart">
              <c:chart xmlns:c="http://schemas.openxmlformats.org/drawingml/2006/chart" xmlns:r="http://schemas.openxmlformats.org/officeDocument/2006/relationships" r:id="rId4"/>
            </a:graphicData>
          </a:graphic>
        </p:graphicFrame>
        <p:sp>
          <p:nvSpPr>
            <p:cNvPr id="10" name="Rectangle 9">
              <a:extLst>
                <a:ext uri="{FF2B5EF4-FFF2-40B4-BE49-F238E27FC236}">
                  <a16:creationId xmlns:a16="http://schemas.microsoft.com/office/drawing/2014/main" id="{AA2573F1-1424-476A-BA3D-FF098F8FDFB6}"/>
                </a:ext>
              </a:extLst>
            </p:cNvPr>
            <p:cNvSpPr/>
            <p:nvPr/>
          </p:nvSpPr>
          <p:spPr>
            <a:xfrm>
              <a:off x="3923818" y="1577580"/>
              <a:ext cx="5266481" cy="408499"/>
            </a:xfrm>
            <a:prstGeom prst="rect">
              <a:avLst/>
            </a:prstGeom>
          </p:spPr>
          <p:txBody>
            <a:bodyPr wrap="square">
              <a:spAutoFit/>
            </a:bodyPr>
            <a:lstStyle/>
            <a:p>
              <a:r>
                <a:rPr lang="en-US" b="1" dirty="0"/>
                <a:t>AML patients ≥60 y/o undergoing induction </a:t>
              </a:r>
              <a:r>
                <a:rPr lang="en-US" dirty="0"/>
                <a:t>(n=177)</a:t>
              </a:r>
            </a:p>
          </p:txBody>
        </p:sp>
      </p:grpSp>
      <p:sp>
        <p:nvSpPr>
          <p:cNvPr id="12" name="Text Box 4">
            <a:extLst>
              <a:ext uri="{FF2B5EF4-FFF2-40B4-BE49-F238E27FC236}">
                <a16:creationId xmlns:a16="http://schemas.microsoft.com/office/drawing/2014/main" id="{E78B5E2D-F5A3-4716-B5CE-F0D5648446C8}"/>
              </a:ext>
            </a:extLst>
          </p:cNvPr>
          <p:cNvSpPr txBox="1">
            <a:spLocks noChangeArrowheads="1"/>
          </p:cNvSpPr>
          <p:nvPr/>
        </p:nvSpPr>
        <p:spPr bwMode="auto">
          <a:xfrm>
            <a:off x="315798" y="6515537"/>
            <a:ext cx="7165657" cy="3256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1pPr>
            <a:lvl2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2pPr>
            <a:lvl3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3pPr>
            <a:lvl4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4pPr>
            <a:lvl5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9pPr>
          </a:lstStyle>
          <a:p>
            <a:pPr>
              <a:tabLst>
                <a:tab pos="457200" algn="l"/>
                <a:tab pos="688975" algn="l"/>
                <a:tab pos="723900" algn="l"/>
                <a:tab pos="1447800" algn="l"/>
                <a:tab pos="2171700" algn="l"/>
                <a:tab pos="2895600" algn="l"/>
                <a:tab pos="3619500" algn="l"/>
              </a:tabLst>
            </a:pPr>
            <a:r>
              <a:rPr lang="en-GB" altLang="en-US" sz="1200" dirty="0">
                <a:solidFill>
                  <a:prstClr val="black"/>
                </a:solidFill>
                <a:latin typeface="Calibri"/>
                <a:cs typeface="+mn-cs"/>
              </a:rPr>
              <a:t>Michelis FV et al. </a:t>
            </a:r>
            <a:r>
              <a:rPr lang="en-GB" altLang="en-US" sz="1200" i="1" dirty="0">
                <a:solidFill>
                  <a:prstClr val="black"/>
                </a:solidFill>
                <a:latin typeface="Calibri"/>
                <a:cs typeface="+mn-cs"/>
              </a:rPr>
              <a:t>Blood. </a:t>
            </a:r>
            <a:r>
              <a:rPr lang="en-GB" altLang="en-US" sz="1200" dirty="0">
                <a:solidFill>
                  <a:prstClr val="black"/>
                </a:solidFill>
                <a:latin typeface="Calibri"/>
                <a:cs typeface="+mn-cs"/>
              </a:rPr>
              <a:t>2015;126(23):3201; Giles FJ et al. </a:t>
            </a:r>
            <a:r>
              <a:rPr lang="en-GB" altLang="en-US" sz="1200" i="1" dirty="0">
                <a:solidFill>
                  <a:prstClr val="black"/>
                </a:solidFill>
                <a:latin typeface="Calibri"/>
                <a:cs typeface="+mn-cs"/>
              </a:rPr>
              <a:t>Brit J </a:t>
            </a:r>
            <a:r>
              <a:rPr lang="en-GB" altLang="en-US" sz="1200" i="1" dirty="0" err="1">
                <a:solidFill>
                  <a:prstClr val="black"/>
                </a:solidFill>
                <a:latin typeface="Calibri"/>
                <a:cs typeface="+mn-cs"/>
              </a:rPr>
              <a:t>Haematol</a:t>
            </a:r>
            <a:r>
              <a:rPr lang="en-GB" altLang="en-US" sz="1200" i="1" dirty="0">
                <a:solidFill>
                  <a:prstClr val="black"/>
                </a:solidFill>
                <a:latin typeface="Calibri"/>
                <a:cs typeface="+mn-cs"/>
              </a:rPr>
              <a:t>. </a:t>
            </a:r>
            <a:r>
              <a:rPr lang="en-GB" altLang="en-US" sz="1200" dirty="0">
                <a:solidFill>
                  <a:prstClr val="black"/>
                </a:solidFill>
                <a:latin typeface="Calibri"/>
                <a:cs typeface="+mn-cs"/>
              </a:rPr>
              <a:t>2007;136(4):624-627.</a:t>
            </a:r>
            <a:endParaRPr lang="en-GB" altLang="en-US" sz="1200" dirty="0">
              <a:latin typeface="+mj-lt"/>
            </a:endParaRPr>
          </a:p>
        </p:txBody>
      </p:sp>
    </p:spTree>
    <p:extLst>
      <p:ext uri="{BB962C8B-B14F-4D97-AF65-F5344CB8AC3E}">
        <p14:creationId xmlns:p14="http://schemas.microsoft.com/office/powerpoint/2010/main" val="297366981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956E2-9A84-4C4A-8905-6339B600F640}"/>
              </a:ext>
            </a:extLst>
          </p:cNvPr>
          <p:cNvSpPr>
            <a:spLocks noGrp="1"/>
          </p:cNvSpPr>
          <p:nvPr>
            <p:ph type="title"/>
          </p:nvPr>
        </p:nvSpPr>
        <p:spPr>
          <a:xfrm>
            <a:off x="457200" y="160337"/>
            <a:ext cx="8229600" cy="1143000"/>
          </a:xfrm>
        </p:spPr>
        <p:txBody>
          <a:bodyPr>
            <a:normAutofit fontScale="90000"/>
          </a:bodyPr>
          <a:lstStyle/>
          <a:p>
            <a:r>
              <a:rPr lang="en-US" dirty="0"/>
              <a:t>AML Composite Model (AML-CM) can Guide Decision-Making About Treatment </a:t>
            </a:r>
          </a:p>
        </p:txBody>
      </p:sp>
      <p:graphicFrame>
        <p:nvGraphicFramePr>
          <p:cNvPr id="7" name="Content Placeholder 6">
            <a:extLst>
              <a:ext uri="{FF2B5EF4-FFF2-40B4-BE49-F238E27FC236}">
                <a16:creationId xmlns:a16="http://schemas.microsoft.com/office/drawing/2014/main" id="{3A6C5F8E-6842-42FF-815F-93DFD217922C}"/>
              </a:ext>
            </a:extLst>
          </p:cNvPr>
          <p:cNvGraphicFramePr>
            <a:graphicFrameLocks noGrp="1"/>
          </p:cNvGraphicFramePr>
          <p:nvPr>
            <p:ph sz="half" idx="1"/>
            <p:extLst>
              <p:ext uri="{D42A27DB-BD31-4B8C-83A1-F6EECF244321}">
                <p14:modId xmlns:p14="http://schemas.microsoft.com/office/powerpoint/2010/main" val="2595701404"/>
              </p:ext>
            </p:extLst>
          </p:nvPr>
        </p:nvGraphicFramePr>
        <p:xfrm>
          <a:off x="266700" y="1567265"/>
          <a:ext cx="4038600" cy="4785734"/>
        </p:xfrm>
        <a:graphic>
          <a:graphicData uri="http://schemas.openxmlformats.org/drawingml/2006/table">
            <a:tbl>
              <a:tblPr firstRow="1" bandRow="1">
                <a:tableStyleId>{5C22544A-7EE6-4342-B048-85BDC9FD1C3A}</a:tableStyleId>
              </a:tblPr>
              <a:tblGrid>
                <a:gridCol w="1561605">
                  <a:extLst>
                    <a:ext uri="{9D8B030D-6E8A-4147-A177-3AD203B41FA5}">
                      <a16:colId xmlns:a16="http://schemas.microsoft.com/office/drawing/2014/main" val="1336571746"/>
                    </a:ext>
                  </a:extLst>
                </a:gridCol>
                <a:gridCol w="1733797">
                  <a:extLst>
                    <a:ext uri="{9D8B030D-6E8A-4147-A177-3AD203B41FA5}">
                      <a16:colId xmlns:a16="http://schemas.microsoft.com/office/drawing/2014/main" val="925004020"/>
                    </a:ext>
                  </a:extLst>
                </a:gridCol>
                <a:gridCol w="743198">
                  <a:extLst>
                    <a:ext uri="{9D8B030D-6E8A-4147-A177-3AD203B41FA5}">
                      <a16:colId xmlns:a16="http://schemas.microsoft.com/office/drawing/2014/main" val="2799971458"/>
                    </a:ext>
                  </a:extLst>
                </a:gridCol>
              </a:tblGrid>
              <a:tr h="664397">
                <a:tc gridSpan="3">
                  <a:txBody>
                    <a:bodyPr/>
                    <a:lstStyle/>
                    <a:p>
                      <a:pPr algn="ctr"/>
                      <a:r>
                        <a:rPr lang="en-US" sz="1800" b="0" dirty="0"/>
                        <a:t>AML-CM</a:t>
                      </a:r>
                    </a:p>
                    <a:p>
                      <a:pPr algn="ctr"/>
                      <a:r>
                        <a:rPr lang="en-US" sz="1800" b="0" dirty="0"/>
                        <a:t>HCT-CI PLUS Additional Factors</a:t>
                      </a:r>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2087795919"/>
                  </a:ext>
                </a:extLst>
              </a:tr>
              <a:tr h="333408">
                <a:tc>
                  <a:txBody>
                    <a:bodyPr/>
                    <a:lstStyle/>
                    <a:p>
                      <a:pPr algn="ctr"/>
                      <a:endParaRPr lang="en-US" b="1" dirty="0"/>
                    </a:p>
                  </a:txBody>
                  <a:tcPr/>
                </a:tc>
                <a:tc>
                  <a:txBody>
                    <a:bodyPr/>
                    <a:lstStyle/>
                    <a:p>
                      <a:endParaRPr lang="en-US" b="1" dirty="0"/>
                    </a:p>
                  </a:txBody>
                  <a:tcPr/>
                </a:tc>
                <a:tc>
                  <a:txBody>
                    <a:bodyPr/>
                    <a:lstStyle/>
                    <a:p>
                      <a:r>
                        <a:rPr lang="en-US" b="1" dirty="0"/>
                        <a:t>Score</a:t>
                      </a:r>
                    </a:p>
                  </a:txBody>
                  <a:tcPr/>
                </a:tc>
                <a:extLst>
                  <a:ext uri="{0D108BD9-81ED-4DB2-BD59-A6C34878D82A}">
                    <a16:rowId xmlns:a16="http://schemas.microsoft.com/office/drawing/2014/main" val="1296183784"/>
                  </a:ext>
                </a:extLst>
              </a:tr>
              <a:tr h="395160">
                <a:tc>
                  <a:txBody>
                    <a:bodyPr/>
                    <a:lstStyle/>
                    <a:p>
                      <a:pPr algn="ctr"/>
                      <a:r>
                        <a:rPr lang="en-US" sz="1800" dirty="0">
                          <a:latin typeface="+mn-lt"/>
                        </a:rPr>
                        <a:t>Albumin</a:t>
                      </a:r>
                    </a:p>
                  </a:txBody>
                  <a:tcPr/>
                </a:tc>
                <a:tc>
                  <a:txBody>
                    <a:bodyPr/>
                    <a:lstStyle/>
                    <a:p>
                      <a:pPr algn="ctr"/>
                      <a:r>
                        <a:rPr lang="en-US" sz="1800" dirty="0">
                          <a:latin typeface="+mn-lt"/>
                        </a:rPr>
                        <a:t>&lt;3.5 g/dL</a:t>
                      </a:r>
                    </a:p>
                  </a:txBody>
                  <a:tcPr/>
                </a:tc>
                <a:tc>
                  <a:txBody>
                    <a:bodyPr/>
                    <a:lstStyle/>
                    <a:p>
                      <a:pPr algn="ctr"/>
                      <a:r>
                        <a:rPr lang="en-US" sz="1800" dirty="0">
                          <a:latin typeface="+mn-lt"/>
                        </a:rPr>
                        <a:t>1</a:t>
                      </a:r>
                    </a:p>
                  </a:txBody>
                  <a:tcPr/>
                </a:tc>
                <a:extLst>
                  <a:ext uri="{0D108BD9-81ED-4DB2-BD59-A6C34878D82A}">
                    <a16:rowId xmlns:a16="http://schemas.microsoft.com/office/drawing/2014/main" val="995432352"/>
                  </a:ext>
                </a:extLst>
              </a:tr>
              <a:tr h="444581">
                <a:tc>
                  <a:txBody>
                    <a:bodyPr/>
                    <a:lstStyle/>
                    <a:p>
                      <a:pPr algn="ctr"/>
                      <a:r>
                        <a:rPr lang="en-US" sz="1800" dirty="0">
                          <a:latin typeface="+mn-lt"/>
                        </a:rPr>
                        <a:t>Platelets</a:t>
                      </a:r>
                    </a:p>
                  </a:txBody>
                  <a:tcPr/>
                </a:tc>
                <a:tc>
                  <a:txBody>
                    <a:bodyPr/>
                    <a:lstStyle/>
                    <a:p>
                      <a:pPr algn="ctr"/>
                      <a:r>
                        <a:rPr lang="en-US" sz="1800" dirty="0">
                          <a:latin typeface="+mn-lt"/>
                        </a:rPr>
                        <a:t>&lt;20,000/</a:t>
                      </a:r>
                      <a:r>
                        <a:rPr lang="en-US" sz="1800" dirty="0" err="1">
                          <a:latin typeface="+mn-lt"/>
                        </a:rPr>
                        <a:t>mcL</a:t>
                      </a:r>
                      <a:endParaRPr lang="en-US" sz="1800" dirty="0">
                        <a:latin typeface="+mn-lt"/>
                      </a:endParaRPr>
                    </a:p>
                  </a:txBody>
                  <a:tcPr/>
                </a:tc>
                <a:tc>
                  <a:txBody>
                    <a:bodyPr/>
                    <a:lstStyle/>
                    <a:p>
                      <a:pPr algn="ctr"/>
                      <a:r>
                        <a:rPr lang="en-US" sz="1800" dirty="0">
                          <a:latin typeface="+mn-lt"/>
                        </a:rPr>
                        <a:t>1</a:t>
                      </a:r>
                    </a:p>
                  </a:txBody>
                  <a:tcPr/>
                </a:tc>
                <a:extLst>
                  <a:ext uri="{0D108BD9-81ED-4DB2-BD59-A6C34878D82A}">
                    <a16:rowId xmlns:a16="http://schemas.microsoft.com/office/drawing/2014/main" val="1260844396"/>
                  </a:ext>
                </a:extLst>
              </a:tr>
              <a:tr h="444581">
                <a:tc rowSpan="2">
                  <a:txBody>
                    <a:bodyPr/>
                    <a:lstStyle/>
                    <a:p>
                      <a:pPr algn="ctr"/>
                      <a:r>
                        <a:rPr lang="en-US" sz="1800" dirty="0">
                          <a:latin typeface="+mn-lt"/>
                        </a:rPr>
                        <a:t>LDH</a:t>
                      </a:r>
                    </a:p>
                  </a:txBody>
                  <a:tcPr/>
                </a:tc>
                <a:tc>
                  <a:txBody>
                    <a:bodyPr/>
                    <a:lstStyle/>
                    <a:p>
                      <a:pPr algn="ctr"/>
                      <a:r>
                        <a:rPr lang="en-US" sz="1800" dirty="0">
                          <a:latin typeface="+mn-lt"/>
                        </a:rPr>
                        <a:t>&gt;200-1000 U/L</a:t>
                      </a:r>
                    </a:p>
                  </a:txBody>
                  <a:tcPr/>
                </a:tc>
                <a:tc>
                  <a:txBody>
                    <a:bodyPr/>
                    <a:lstStyle/>
                    <a:p>
                      <a:pPr algn="ctr"/>
                      <a:r>
                        <a:rPr lang="en-US" sz="1800" dirty="0">
                          <a:latin typeface="+mn-lt"/>
                        </a:rPr>
                        <a:t>1</a:t>
                      </a:r>
                    </a:p>
                  </a:txBody>
                  <a:tcPr/>
                </a:tc>
                <a:extLst>
                  <a:ext uri="{0D108BD9-81ED-4DB2-BD59-A6C34878D82A}">
                    <a16:rowId xmlns:a16="http://schemas.microsoft.com/office/drawing/2014/main" val="4123728791"/>
                  </a:ext>
                </a:extLst>
              </a:tr>
              <a:tr h="393373">
                <a:tc vMerge="1">
                  <a:txBody>
                    <a:bodyPr/>
                    <a:lstStyle/>
                    <a:p>
                      <a:endParaRPr lang="en-US" dirty="0"/>
                    </a:p>
                  </a:txBody>
                  <a:tcPr/>
                </a:tc>
                <a:tc>
                  <a:txBody>
                    <a:bodyPr/>
                    <a:lstStyle/>
                    <a:p>
                      <a:pPr algn="ctr"/>
                      <a:r>
                        <a:rPr lang="en-US" sz="1800" dirty="0">
                          <a:latin typeface="+mn-lt"/>
                        </a:rPr>
                        <a:t>&gt;1000 U/L</a:t>
                      </a:r>
                    </a:p>
                  </a:txBody>
                  <a:tcPr/>
                </a:tc>
                <a:tc>
                  <a:txBody>
                    <a:bodyPr/>
                    <a:lstStyle/>
                    <a:p>
                      <a:pPr algn="ctr"/>
                      <a:r>
                        <a:rPr lang="en-US" sz="1800" dirty="0">
                          <a:latin typeface="+mn-lt"/>
                        </a:rPr>
                        <a:t>2</a:t>
                      </a:r>
                    </a:p>
                  </a:txBody>
                  <a:tcPr/>
                </a:tc>
                <a:extLst>
                  <a:ext uri="{0D108BD9-81ED-4DB2-BD59-A6C34878D82A}">
                    <a16:rowId xmlns:a16="http://schemas.microsoft.com/office/drawing/2014/main" val="1420906371"/>
                  </a:ext>
                </a:extLst>
              </a:tr>
              <a:tr h="444581">
                <a:tc rowSpan="2">
                  <a:txBody>
                    <a:bodyPr/>
                    <a:lstStyle/>
                    <a:p>
                      <a:pPr algn="ctr"/>
                      <a:r>
                        <a:rPr lang="en-US" sz="1800" dirty="0">
                          <a:latin typeface="+mn-lt"/>
                        </a:rPr>
                        <a:t>Age</a:t>
                      </a:r>
                    </a:p>
                  </a:txBody>
                  <a:tcPr/>
                </a:tc>
                <a:tc>
                  <a:txBody>
                    <a:bodyPr/>
                    <a:lstStyle/>
                    <a:p>
                      <a:pPr algn="ctr"/>
                      <a:r>
                        <a:rPr lang="en-US" sz="1800" dirty="0">
                          <a:latin typeface="+mn-lt"/>
                        </a:rPr>
                        <a:t>50-59 years old</a:t>
                      </a:r>
                    </a:p>
                  </a:txBody>
                  <a:tcPr/>
                </a:tc>
                <a:tc>
                  <a:txBody>
                    <a:bodyPr/>
                    <a:lstStyle/>
                    <a:p>
                      <a:pPr algn="ctr"/>
                      <a:r>
                        <a:rPr lang="en-US" sz="1800" dirty="0">
                          <a:latin typeface="+mn-lt"/>
                        </a:rPr>
                        <a:t>1</a:t>
                      </a:r>
                    </a:p>
                  </a:txBody>
                  <a:tcPr/>
                </a:tc>
                <a:extLst>
                  <a:ext uri="{0D108BD9-81ED-4DB2-BD59-A6C34878D82A}">
                    <a16:rowId xmlns:a16="http://schemas.microsoft.com/office/drawing/2014/main" val="146368346"/>
                  </a:ext>
                </a:extLst>
              </a:tr>
              <a:tr h="444581">
                <a:tc vMerge="1">
                  <a:txBody>
                    <a:bodyPr/>
                    <a:lstStyle/>
                    <a:p>
                      <a:endParaRPr lang="en-US" dirty="0"/>
                    </a:p>
                  </a:txBody>
                  <a:tcPr/>
                </a:tc>
                <a:tc>
                  <a:txBody>
                    <a:bodyPr/>
                    <a:lstStyle/>
                    <a:p>
                      <a:pPr algn="ctr"/>
                      <a:r>
                        <a:rPr lang="en-US" sz="1800" dirty="0">
                          <a:latin typeface="+mn-lt"/>
                          <a:cs typeface="Arial" panose="020B0604020202020204" pitchFamily="34" charset="0"/>
                        </a:rPr>
                        <a:t>≥60 years old</a:t>
                      </a:r>
                      <a:endParaRPr lang="en-US" sz="1800" dirty="0">
                        <a:latin typeface="+mn-lt"/>
                      </a:endParaRPr>
                    </a:p>
                  </a:txBody>
                  <a:tcPr/>
                </a:tc>
                <a:tc>
                  <a:txBody>
                    <a:bodyPr/>
                    <a:lstStyle/>
                    <a:p>
                      <a:pPr algn="ctr"/>
                      <a:r>
                        <a:rPr lang="en-US" sz="1800" dirty="0">
                          <a:latin typeface="+mn-lt"/>
                        </a:rPr>
                        <a:t>2</a:t>
                      </a:r>
                    </a:p>
                  </a:txBody>
                  <a:tcPr/>
                </a:tc>
                <a:extLst>
                  <a:ext uri="{0D108BD9-81ED-4DB2-BD59-A6C34878D82A}">
                    <a16:rowId xmlns:a16="http://schemas.microsoft.com/office/drawing/2014/main" val="1234204992"/>
                  </a:ext>
                </a:extLst>
              </a:tr>
              <a:tr h="444581">
                <a:tc rowSpan="2">
                  <a:txBody>
                    <a:bodyPr/>
                    <a:lstStyle/>
                    <a:p>
                      <a:pPr algn="ctr"/>
                      <a:r>
                        <a:rPr lang="en-US" sz="1800" dirty="0">
                          <a:latin typeface="+mn-lt"/>
                        </a:rPr>
                        <a:t>ELN cytogenetic/</a:t>
                      </a:r>
                    </a:p>
                    <a:p>
                      <a:pPr algn="ctr"/>
                      <a:r>
                        <a:rPr lang="en-US" sz="1800" dirty="0">
                          <a:latin typeface="+mn-lt"/>
                        </a:rPr>
                        <a:t>molecular risk group</a:t>
                      </a:r>
                    </a:p>
                  </a:txBody>
                  <a:tcPr/>
                </a:tc>
                <a:tc>
                  <a:txBody>
                    <a:bodyPr/>
                    <a:lstStyle/>
                    <a:p>
                      <a:pPr algn="ctr"/>
                      <a:r>
                        <a:rPr lang="en-US" sz="1800" dirty="0">
                          <a:latin typeface="+mn-lt"/>
                        </a:rPr>
                        <a:t>Intermediate</a:t>
                      </a:r>
                    </a:p>
                  </a:txBody>
                  <a:tcPr/>
                </a:tc>
                <a:tc>
                  <a:txBody>
                    <a:bodyPr/>
                    <a:lstStyle/>
                    <a:p>
                      <a:pPr algn="ctr"/>
                      <a:r>
                        <a:rPr lang="en-US" sz="1800" dirty="0">
                          <a:latin typeface="+mn-lt"/>
                        </a:rPr>
                        <a:t>1</a:t>
                      </a:r>
                    </a:p>
                  </a:txBody>
                  <a:tcPr/>
                </a:tc>
                <a:extLst>
                  <a:ext uri="{0D108BD9-81ED-4DB2-BD59-A6C34878D82A}">
                    <a16:rowId xmlns:a16="http://schemas.microsoft.com/office/drawing/2014/main" val="4168323711"/>
                  </a:ext>
                </a:extLst>
              </a:tr>
              <a:tr h="711329">
                <a:tc vMerge="1">
                  <a:txBody>
                    <a:bodyPr/>
                    <a:lstStyle/>
                    <a:p>
                      <a:pPr algn="ctr"/>
                      <a:endParaRPr lang="en-US" dirty="0"/>
                    </a:p>
                  </a:txBody>
                  <a:tcPr/>
                </a:tc>
                <a:tc>
                  <a:txBody>
                    <a:bodyPr/>
                    <a:lstStyle/>
                    <a:p>
                      <a:pPr algn="ctr"/>
                      <a:r>
                        <a:rPr lang="en-US" sz="1800" dirty="0">
                          <a:latin typeface="+mn-lt"/>
                        </a:rPr>
                        <a:t>Adverse</a:t>
                      </a:r>
                    </a:p>
                  </a:txBody>
                  <a:tcPr/>
                </a:tc>
                <a:tc>
                  <a:txBody>
                    <a:bodyPr/>
                    <a:lstStyle/>
                    <a:p>
                      <a:pPr algn="ctr"/>
                      <a:r>
                        <a:rPr lang="en-US" sz="1800" dirty="0">
                          <a:latin typeface="+mn-lt"/>
                        </a:rPr>
                        <a:t>2</a:t>
                      </a:r>
                    </a:p>
                  </a:txBody>
                  <a:tcPr/>
                </a:tc>
                <a:extLst>
                  <a:ext uri="{0D108BD9-81ED-4DB2-BD59-A6C34878D82A}">
                    <a16:rowId xmlns:a16="http://schemas.microsoft.com/office/drawing/2014/main" val="763309790"/>
                  </a:ext>
                </a:extLst>
              </a:tr>
            </a:tbl>
          </a:graphicData>
        </a:graphic>
      </p:graphicFrame>
      <p:pic>
        <p:nvPicPr>
          <p:cNvPr id="11" name="Content Placeholder 10">
            <a:extLst>
              <a:ext uri="{FF2B5EF4-FFF2-40B4-BE49-F238E27FC236}">
                <a16:creationId xmlns:a16="http://schemas.microsoft.com/office/drawing/2014/main" id="{DCB34462-CFD5-4925-B154-1494C8CFE567}"/>
              </a:ext>
            </a:extLst>
          </p:cNvPr>
          <p:cNvPicPr>
            <a:picLocks noGrp="1" noChangeAspect="1"/>
          </p:cNvPicPr>
          <p:nvPr>
            <p:ph sz="half" idx="2"/>
          </p:nvPr>
        </p:nvPicPr>
        <p:blipFill rotWithShape="1">
          <a:blip r:embed="rId3"/>
          <a:srcRect l="52741" t="51042" b="10118"/>
          <a:stretch/>
        </p:blipFill>
        <p:spPr>
          <a:xfrm>
            <a:off x="4572000" y="2275989"/>
            <a:ext cx="4428331" cy="3009049"/>
          </a:xfrm>
          <a:prstGeom prst="rect">
            <a:avLst/>
          </a:prstGeom>
        </p:spPr>
      </p:pic>
      <p:sp>
        <p:nvSpPr>
          <p:cNvPr id="10" name="Rectangle 9">
            <a:extLst>
              <a:ext uri="{FF2B5EF4-FFF2-40B4-BE49-F238E27FC236}">
                <a16:creationId xmlns:a16="http://schemas.microsoft.com/office/drawing/2014/main" id="{91FD048A-EB03-460A-923B-83C1CBFAB15D}"/>
              </a:ext>
            </a:extLst>
          </p:cNvPr>
          <p:cNvSpPr/>
          <p:nvPr/>
        </p:nvSpPr>
        <p:spPr>
          <a:xfrm>
            <a:off x="266700" y="6387366"/>
            <a:ext cx="8420100" cy="461665"/>
          </a:xfrm>
          <a:prstGeom prst="rect">
            <a:avLst/>
          </a:prstGeom>
        </p:spPr>
        <p:txBody>
          <a:bodyPr wrap="square">
            <a:spAutoFit/>
          </a:bodyPr>
          <a:lstStyle/>
          <a:p>
            <a:r>
              <a:rPr lang="en-US" sz="1200" dirty="0"/>
              <a:t>AML Composite Model. Available at </a:t>
            </a:r>
            <a:r>
              <a:rPr lang="en-US" sz="1200" dirty="0">
                <a:hlinkClick r:id="rId4"/>
              </a:rPr>
              <a:t>http://www.AMLCompositeModel.org</a:t>
            </a:r>
            <a:endParaRPr lang="en-US" sz="1200" dirty="0"/>
          </a:p>
          <a:p>
            <a:r>
              <a:rPr lang="en-US" sz="1200" dirty="0" err="1"/>
              <a:t>Sorror</a:t>
            </a:r>
            <a:r>
              <a:rPr lang="en-US" sz="1200" dirty="0"/>
              <a:t> ML et al. </a:t>
            </a:r>
            <a:r>
              <a:rPr lang="en-US" sz="1200" i="1" dirty="0"/>
              <a:t>JAMA Oncology</a:t>
            </a:r>
            <a:r>
              <a:rPr lang="en-US" sz="1200" dirty="0"/>
              <a:t>. 2017;3(12):1675-1682. </a:t>
            </a:r>
          </a:p>
        </p:txBody>
      </p:sp>
    </p:spTree>
    <p:extLst>
      <p:ext uri="{BB962C8B-B14F-4D97-AF65-F5344CB8AC3E}">
        <p14:creationId xmlns:p14="http://schemas.microsoft.com/office/powerpoint/2010/main" val="16178197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943383-5575-43CE-8F2B-78E5BDECB853}"/>
              </a:ext>
            </a:extLst>
          </p:cNvPr>
          <p:cNvSpPr>
            <a:spLocks noGrp="1"/>
          </p:cNvSpPr>
          <p:nvPr>
            <p:ph type="title"/>
          </p:nvPr>
        </p:nvSpPr>
        <p:spPr/>
        <p:txBody>
          <a:bodyPr/>
          <a:lstStyle/>
          <a:p>
            <a:r>
              <a:rPr lang="en-US" dirty="0"/>
              <a:t>AML Treatment Algorithm</a:t>
            </a:r>
          </a:p>
        </p:txBody>
      </p:sp>
      <p:pic>
        <p:nvPicPr>
          <p:cNvPr id="5" name="Content Placeholder 4">
            <a:extLst>
              <a:ext uri="{FF2B5EF4-FFF2-40B4-BE49-F238E27FC236}">
                <a16:creationId xmlns:a16="http://schemas.microsoft.com/office/drawing/2014/main" id="{4B1E56DF-7EAF-486D-855F-78BF76E661F3}"/>
              </a:ext>
            </a:extLst>
          </p:cNvPr>
          <p:cNvPicPr>
            <a:picLocks noGrp="1" noChangeAspect="1"/>
          </p:cNvPicPr>
          <p:nvPr>
            <p:ph idx="1"/>
          </p:nvPr>
        </p:nvPicPr>
        <p:blipFill>
          <a:blip r:embed="rId3"/>
          <a:stretch>
            <a:fillRect/>
          </a:stretch>
        </p:blipFill>
        <p:spPr>
          <a:xfrm>
            <a:off x="205573" y="1702617"/>
            <a:ext cx="6142197" cy="4401908"/>
          </a:xfrm>
          <a:prstGeom prst="rect">
            <a:avLst/>
          </a:prstGeom>
        </p:spPr>
      </p:pic>
      <p:sp>
        <p:nvSpPr>
          <p:cNvPr id="4" name="Rectangle 3">
            <a:extLst>
              <a:ext uri="{FF2B5EF4-FFF2-40B4-BE49-F238E27FC236}">
                <a16:creationId xmlns:a16="http://schemas.microsoft.com/office/drawing/2014/main" id="{1FE68F9A-C3A8-4958-A412-91C19D04A80A}"/>
              </a:ext>
            </a:extLst>
          </p:cNvPr>
          <p:cNvSpPr/>
          <p:nvPr/>
        </p:nvSpPr>
        <p:spPr>
          <a:xfrm>
            <a:off x="457200" y="6564956"/>
            <a:ext cx="3571812" cy="276999"/>
          </a:xfrm>
          <a:prstGeom prst="rect">
            <a:avLst/>
          </a:prstGeom>
        </p:spPr>
        <p:txBody>
          <a:bodyPr wrap="none">
            <a:spAutoFit/>
          </a:bodyPr>
          <a:lstStyle/>
          <a:p>
            <a:r>
              <a:rPr lang="en-US" sz="1200" dirty="0" err="1"/>
              <a:t>Brandwein</a:t>
            </a:r>
            <a:r>
              <a:rPr lang="en-US" sz="1200" dirty="0"/>
              <a:t> JM et al. </a:t>
            </a:r>
            <a:r>
              <a:rPr lang="en-US" sz="1200" i="1" dirty="0"/>
              <a:t>Am J Blood Res</a:t>
            </a:r>
            <a:r>
              <a:rPr lang="en-US" sz="1200" dirty="0"/>
              <a:t>. 2017;7(4): 30–40.</a:t>
            </a:r>
          </a:p>
        </p:txBody>
      </p:sp>
      <p:grpSp>
        <p:nvGrpSpPr>
          <p:cNvPr id="6" name="Group 5">
            <a:extLst>
              <a:ext uri="{FF2B5EF4-FFF2-40B4-BE49-F238E27FC236}">
                <a16:creationId xmlns:a16="http://schemas.microsoft.com/office/drawing/2014/main" id="{250518CE-4CD4-460C-B8F1-0643207305AA}"/>
              </a:ext>
            </a:extLst>
          </p:cNvPr>
          <p:cNvGrpSpPr/>
          <p:nvPr/>
        </p:nvGrpSpPr>
        <p:grpSpPr>
          <a:xfrm>
            <a:off x="6638249" y="2503997"/>
            <a:ext cx="2189376" cy="921117"/>
            <a:chOff x="3809999" y="1371600"/>
            <a:chExt cx="2189375" cy="704910"/>
          </a:xfrm>
        </p:grpSpPr>
        <p:sp>
          <p:nvSpPr>
            <p:cNvPr id="7" name="Rectangle 6">
              <a:extLst>
                <a:ext uri="{FF2B5EF4-FFF2-40B4-BE49-F238E27FC236}">
                  <a16:creationId xmlns:a16="http://schemas.microsoft.com/office/drawing/2014/main" id="{09230CC4-1EA7-4884-85E5-A1DAC4537B72}"/>
                </a:ext>
              </a:extLst>
            </p:cNvPr>
            <p:cNvSpPr/>
            <p:nvPr/>
          </p:nvSpPr>
          <p:spPr>
            <a:xfrm>
              <a:off x="3809999" y="1371600"/>
              <a:ext cx="2150533" cy="70491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33071B83-02BB-4268-9939-337167B8154E}"/>
                </a:ext>
              </a:extLst>
            </p:cNvPr>
            <p:cNvSpPr txBox="1"/>
            <p:nvPr/>
          </p:nvSpPr>
          <p:spPr>
            <a:xfrm>
              <a:off x="3843516" y="1371600"/>
              <a:ext cx="2155858" cy="541729"/>
            </a:xfrm>
            <a:prstGeom prst="rect">
              <a:avLst/>
            </a:prstGeom>
            <a:noFill/>
          </p:spPr>
          <p:txBody>
            <a:bodyPr wrap="square" rtlCol="0">
              <a:spAutoFit/>
            </a:bodyPr>
            <a:lstStyle/>
            <a:p>
              <a:pPr algn="ctr"/>
              <a:r>
                <a:rPr lang="en-US" sz="2000" b="1" dirty="0"/>
                <a:t>Unfit for induction</a:t>
              </a:r>
            </a:p>
            <a:p>
              <a:pPr algn="ctr"/>
              <a:r>
                <a:rPr lang="en-US" sz="2000" b="1" dirty="0"/>
                <a:t>chemotherapy</a:t>
              </a:r>
            </a:p>
          </p:txBody>
        </p:sp>
      </p:grpSp>
      <p:sp>
        <p:nvSpPr>
          <p:cNvPr id="9" name="TextBox 8">
            <a:extLst>
              <a:ext uri="{FF2B5EF4-FFF2-40B4-BE49-F238E27FC236}">
                <a16:creationId xmlns:a16="http://schemas.microsoft.com/office/drawing/2014/main" id="{AF3C707C-0A8C-460F-B2C1-5F260EF274DF}"/>
              </a:ext>
            </a:extLst>
          </p:cNvPr>
          <p:cNvSpPr txBox="1"/>
          <p:nvPr/>
        </p:nvSpPr>
        <p:spPr>
          <a:xfrm>
            <a:off x="6488605" y="3924232"/>
            <a:ext cx="2449822" cy="1200329"/>
          </a:xfrm>
          <a:prstGeom prst="rect">
            <a:avLst/>
          </a:prstGeom>
          <a:noFill/>
        </p:spPr>
        <p:txBody>
          <a:bodyPr wrap="none" rtlCol="0">
            <a:spAutoFit/>
          </a:bodyPr>
          <a:lstStyle/>
          <a:p>
            <a:r>
              <a:rPr lang="en-US" b="1" dirty="0"/>
              <a:t>Low-Intensity therapies</a:t>
            </a:r>
          </a:p>
          <a:p>
            <a:r>
              <a:rPr lang="en-US" b="1" dirty="0"/>
              <a:t>	</a:t>
            </a:r>
            <a:r>
              <a:rPr lang="en-US" dirty="0"/>
              <a:t>Clinical Trials</a:t>
            </a:r>
          </a:p>
          <a:p>
            <a:r>
              <a:rPr lang="en-US" b="1" dirty="0"/>
              <a:t>	</a:t>
            </a:r>
            <a:r>
              <a:rPr lang="en-US" dirty="0" err="1"/>
              <a:t>Azacitidine</a:t>
            </a:r>
            <a:r>
              <a:rPr lang="en-US" b="1" dirty="0"/>
              <a:t> </a:t>
            </a:r>
          </a:p>
          <a:p>
            <a:r>
              <a:rPr lang="en-US" b="1" dirty="0"/>
              <a:t>	</a:t>
            </a:r>
            <a:r>
              <a:rPr lang="en-US" dirty="0" err="1"/>
              <a:t>Decitabine</a:t>
            </a:r>
            <a:endParaRPr lang="en-US" b="1" dirty="0"/>
          </a:p>
        </p:txBody>
      </p:sp>
      <p:cxnSp>
        <p:nvCxnSpPr>
          <p:cNvPr id="10" name="Straight Connector 9">
            <a:extLst>
              <a:ext uri="{FF2B5EF4-FFF2-40B4-BE49-F238E27FC236}">
                <a16:creationId xmlns:a16="http://schemas.microsoft.com/office/drawing/2014/main" id="{038DC456-69D2-462E-8105-1B709A41DB70}"/>
              </a:ext>
            </a:extLst>
          </p:cNvPr>
          <p:cNvCxnSpPr/>
          <p:nvPr/>
        </p:nvCxnSpPr>
        <p:spPr>
          <a:xfrm>
            <a:off x="7582433" y="3446370"/>
            <a:ext cx="0" cy="457201"/>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84420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7+3 Induction Therapy</a:t>
            </a:r>
          </a:p>
        </p:txBody>
      </p:sp>
      <p:cxnSp>
        <p:nvCxnSpPr>
          <p:cNvPr id="5" name="Straight Arrow Connector 4"/>
          <p:cNvCxnSpPr>
            <a:cxnSpLocks/>
          </p:cNvCxnSpPr>
          <p:nvPr/>
        </p:nvCxnSpPr>
        <p:spPr>
          <a:xfrm flipV="1">
            <a:off x="5278848" y="2177357"/>
            <a:ext cx="320481" cy="52011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a:cxnSpLocks/>
          </p:cNvCxnSpPr>
          <p:nvPr/>
        </p:nvCxnSpPr>
        <p:spPr>
          <a:xfrm>
            <a:off x="5450775" y="3573773"/>
            <a:ext cx="381000" cy="44611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36855" y="2544843"/>
            <a:ext cx="3112823" cy="1323439"/>
          </a:xfrm>
          <a:prstGeom prst="rect">
            <a:avLst/>
          </a:prstGeom>
          <a:noFill/>
        </p:spPr>
        <p:txBody>
          <a:bodyPr wrap="square" rtlCol="0">
            <a:spAutoFit/>
          </a:bodyPr>
          <a:lstStyle/>
          <a:p>
            <a:pPr algn="ctr"/>
            <a:r>
              <a:rPr lang="en-US" sz="2000" b="1" dirty="0"/>
              <a:t>Daunorubicin</a:t>
            </a:r>
            <a:r>
              <a:rPr lang="en-US" sz="2000" dirty="0"/>
              <a:t> 60-90 mg/m</a:t>
            </a:r>
            <a:r>
              <a:rPr lang="en-US" sz="2000" baseline="30000" dirty="0"/>
              <a:t>2 </a:t>
            </a:r>
          </a:p>
          <a:p>
            <a:pPr algn="ctr"/>
            <a:r>
              <a:rPr lang="en-US" sz="2000" dirty="0"/>
              <a:t>IVP on days 1-3</a:t>
            </a:r>
          </a:p>
          <a:p>
            <a:pPr algn="ctr"/>
            <a:r>
              <a:rPr lang="en-US" sz="2000" b="1" dirty="0"/>
              <a:t>Cytarabine</a:t>
            </a:r>
            <a:r>
              <a:rPr lang="en-US" sz="2000" dirty="0"/>
              <a:t> 100-200 mg/m</a:t>
            </a:r>
            <a:r>
              <a:rPr lang="en-US" sz="2000" baseline="30000" dirty="0"/>
              <a:t>2</a:t>
            </a:r>
            <a:r>
              <a:rPr lang="en-US" sz="2000" dirty="0"/>
              <a:t> CIV on days 1-7</a:t>
            </a:r>
          </a:p>
        </p:txBody>
      </p:sp>
      <p:cxnSp>
        <p:nvCxnSpPr>
          <p:cNvPr id="12" name="Straight Arrow Connector 11"/>
          <p:cNvCxnSpPr/>
          <p:nvPr/>
        </p:nvCxnSpPr>
        <p:spPr>
          <a:xfrm flipV="1">
            <a:off x="2961902" y="3111273"/>
            <a:ext cx="685800" cy="506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4496447" y="1419869"/>
            <a:ext cx="2209800" cy="707886"/>
          </a:xfrm>
          <a:prstGeom prst="rect">
            <a:avLst/>
          </a:prstGeom>
          <a:noFill/>
        </p:spPr>
        <p:txBody>
          <a:bodyPr wrap="square" rtlCol="0">
            <a:spAutoFit/>
          </a:bodyPr>
          <a:lstStyle/>
          <a:p>
            <a:pPr algn="ctr"/>
            <a:r>
              <a:rPr lang="en-US" sz="2000" dirty="0"/>
              <a:t>Await Count Recovery</a:t>
            </a:r>
          </a:p>
        </p:txBody>
      </p:sp>
      <p:sp>
        <p:nvSpPr>
          <p:cNvPr id="15" name="TextBox 14"/>
          <p:cNvSpPr txBox="1"/>
          <p:nvPr/>
        </p:nvSpPr>
        <p:spPr>
          <a:xfrm>
            <a:off x="5094224" y="2413241"/>
            <a:ext cx="1600200" cy="369332"/>
          </a:xfrm>
          <a:prstGeom prst="rect">
            <a:avLst/>
          </a:prstGeom>
          <a:noFill/>
        </p:spPr>
        <p:txBody>
          <a:bodyPr wrap="square" rtlCol="0">
            <a:spAutoFit/>
          </a:bodyPr>
          <a:lstStyle/>
          <a:p>
            <a:pPr algn="r"/>
            <a:r>
              <a:rPr lang="en-US" dirty="0"/>
              <a:t>&lt;5% blasts</a:t>
            </a:r>
          </a:p>
        </p:txBody>
      </p:sp>
      <p:sp>
        <p:nvSpPr>
          <p:cNvPr id="16" name="TextBox 15"/>
          <p:cNvSpPr txBox="1"/>
          <p:nvPr/>
        </p:nvSpPr>
        <p:spPr>
          <a:xfrm>
            <a:off x="5450775" y="3363204"/>
            <a:ext cx="1295400" cy="369332"/>
          </a:xfrm>
          <a:prstGeom prst="rect">
            <a:avLst/>
          </a:prstGeom>
          <a:noFill/>
        </p:spPr>
        <p:txBody>
          <a:bodyPr wrap="square" rtlCol="0">
            <a:spAutoFit/>
          </a:bodyPr>
          <a:lstStyle/>
          <a:p>
            <a:pPr algn="r"/>
            <a:r>
              <a:rPr lang="en-US" dirty="0"/>
              <a:t>&gt;5% blasts</a:t>
            </a:r>
          </a:p>
        </p:txBody>
      </p:sp>
      <p:grpSp>
        <p:nvGrpSpPr>
          <p:cNvPr id="39" name="Group 38"/>
          <p:cNvGrpSpPr/>
          <p:nvPr/>
        </p:nvGrpSpPr>
        <p:grpSpPr>
          <a:xfrm>
            <a:off x="4496447" y="3475650"/>
            <a:ext cx="954327" cy="837517"/>
            <a:chOff x="3276600" y="3940315"/>
            <a:chExt cx="1371600" cy="1079471"/>
          </a:xfrm>
        </p:grpSpPr>
        <p:cxnSp>
          <p:nvCxnSpPr>
            <p:cNvPr id="21" name="Straight Arrow Connector 20"/>
            <p:cNvCxnSpPr/>
            <p:nvPr/>
          </p:nvCxnSpPr>
          <p:spPr>
            <a:xfrm rot="5400000" flipH="1" flipV="1">
              <a:off x="2745674" y="4471241"/>
              <a:ext cx="1079471" cy="1761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3276600" y="5018198"/>
              <a:ext cx="1371600" cy="1588"/>
            </a:xfrm>
            <a:prstGeom prst="straightConnector1">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26" name="TextBox 25"/>
          <p:cNvSpPr txBox="1"/>
          <p:nvPr/>
        </p:nvSpPr>
        <p:spPr>
          <a:xfrm>
            <a:off x="5458070" y="4068982"/>
            <a:ext cx="3257060" cy="400110"/>
          </a:xfrm>
          <a:prstGeom prst="rect">
            <a:avLst/>
          </a:prstGeom>
          <a:noFill/>
        </p:spPr>
        <p:txBody>
          <a:bodyPr wrap="square" rtlCol="0">
            <a:spAutoFit/>
          </a:bodyPr>
          <a:lstStyle/>
          <a:p>
            <a:pPr algn="ctr"/>
            <a:r>
              <a:rPr lang="en-US" sz="2000" dirty="0"/>
              <a:t>Re-induction Chemotherapy</a:t>
            </a:r>
          </a:p>
        </p:txBody>
      </p:sp>
      <p:sp>
        <p:nvSpPr>
          <p:cNvPr id="30" name="TextBox 29"/>
          <p:cNvSpPr txBox="1"/>
          <p:nvPr/>
        </p:nvSpPr>
        <p:spPr>
          <a:xfrm>
            <a:off x="3583875" y="2747074"/>
            <a:ext cx="2057400" cy="707886"/>
          </a:xfrm>
          <a:prstGeom prst="rect">
            <a:avLst/>
          </a:prstGeom>
          <a:noFill/>
        </p:spPr>
        <p:txBody>
          <a:bodyPr wrap="square" rtlCol="0">
            <a:spAutoFit/>
          </a:bodyPr>
          <a:lstStyle/>
          <a:p>
            <a:pPr algn="ctr"/>
            <a:r>
              <a:rPr lang="en-US" sz="2000" dirty="0"/>
              <a:t>Day 14 Bone Marrow Biopsy</a:t>
            </a:r>
          </a:p>
        </p:txBody>
      </p:sp>
      <p:cxnSp>
        <p:nvCxnSpPr>
          <p:cNvPr id="37" name="Straight Arrow Connector 36"/>
          <p:cNvCxnSpPr/>
          <p:nvPr/>
        </p:nvCxnSpPr>
        <p:spPr>
          <a:xfrm flipV="1">
            <a:off x="6400800" y="1988812"/>
            <a:ext cx="685800" cy="506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7086600" y="1471695"/>
            <a:ext cx="2057400" cy="1938992"/>
          </a:xfrm>
          <a:prstGeom prst="rect">
            <a:avLst/>
          </a:prstGeom>
          <a:noFill/>
        </p:spPr>
        <p:txBody>
          <a:bodyPr wrap="square" rtlCol="0">
            <a:spAutoFit/>
          </a:bodyPr>
          <a:lstStyle/>
          <a:p>
            <a:pPr algn="ctr"/>
            <a:r>
              <a:rPr lang="en-US" sz="2000" dirty="0"/>
              <a:t>Recovery Bone Marrow Biopsy to determine complete remission and MRD</a:t>
            </a:r>
          </a:p>
        </p:txBody>
      </p:sp>
      <p:sp>
        <p:nvSpPr>
          <p:cNvPr id="11" name="TextBox 10">
            <a:extLst>
              <a:ext uri="{FF2B5EF4-FFF2-40B4-BE49-F238E27FC236}">
                <a16:creationId xmlns:a16="http://schemas.microsoft.com/office/drawing/2014/main" id="{5A818404-375E-4A4B-8C60-892796C9ECF9}"/>
              </a:ext>
            </a:extLst>
          </p:cNvPr>
          <p:cNvSpPr txBox="1"/>
          <p:nvPr/>
        </p:nvSpPr>
        <p:spPr>
          <a:xfrm>
            <a:off x="422083" y="4622125"/>
            <a:ext cx="8293047" cy="1631216"/>
          </a:xfrm>
          <a:prstGeom prst="rect">
            <a:avLst/>
          </a:prstGeom>
          <a:solidFill>
            <a:schemeClr val="bg2"/>
          </a:solidFill>
          <a:ln>
            <a:solidFill>
              <a:schemeClr val="tx1"/>
            </a:solidFill>
          </a:ln>
        </p:spPr>
        <p:txBody>
          <a:bodyPr wrap="square" rtlCol="0">
            <a:spAutoFit/>
          </a:bodyPr>
          <a:lstStyle/>
          <a:p>
            <a:pPr marL="342900" indent="-342900">
              <a:buFont typeface="Arial" panose="020B0604020202020204" pitchFamily="34" charset="0"/>
              <a:buChar char="•"/>
            </a:pPr>
            <a:r>
              <a:rPr lang="en-US" sz="2000" dirty="0"/>
              <a:t>“7+3” regimen first described by Yates et al. in 1973</a:t>
            </a:r>
          </a:p>
          <a:p>
            <a:pPr marL="342900" indent="-342900">
              <a:buFont typeface="Arial" panose="020B0604020202020204" pitchFamily="34" charset="0"/>
              <a:buChar char="•"/>
            </a:pPr>
            <a:r>
              <a:rPr lang="en-US" sz="2000" dirty="0"/>
              <a:t>44 years later, remains standard of care for medically fit patients</a:t>
            </a:r>
          </a:p>
          <a:p>
            <a:pPr marL="800100" lvl="1" indent="-342900">
              <a:buFont typeface="Arial" panose="020B0604020202020204" pitchFamily="34" charset="0"/>
              <a:buChar char="•"/>
            </a:pPr>
            <a:r>
              <a:rPr lang="en-US" sz="2000" dirty="0"/>
              <a:t>CR rate in younger patients: 60-80%</a:t>
            </a:r>
          </a:p>
          <a:p>
            <a:pPr marL="800100" lvl="1" indent="-342900">
              <a:buFont typeface="Arial" panose="020B0604020202020204" pitchFamily="34" charset="0"/>
              <a:buChar char="•"/>
            </a:pPr>
            <a:r>
              <a:rPr lang="en-US" sz="2000" dirty="0"/>
              <a:t>CR rate in older patients: 40-60%</a:t>
            </a:r>
          </a:p>
          <a:p>
            <a:pPr marL="800100" lvl="1" indent="-342900">
              <a:buFont typeface="Arial" panose="020B0604020202020204" pitchFamily="34" charset="0"/>
              <a:buChar char="•"/>
            </a:pPr>
            <a:r>
              <a:rPr lang="en-US" sz="2000" dirty="0"/>
              <a:t>Yet, relapse inevitable in most patients</a:t>
            </a:r>
          </a:p>
        </p:txBody>
      </p:sp>
      <p:sp>
        <p:nvSpPr>
          <p:cNvPr id="13" name="Rectangle 12">
            <a:extLst>
              <a:ext uri="{FF2B5EF4-FFF2-40B4-BE49-F238E27FC236}">
                <a16:creationId xmlns:a16="http://schemas.microsoft.com/office/drawing/2014/main" id="{A21A5390-34B4-4A49-8E3F-0ACFB8219422}"/>
              </a:ext>
            </a:extLst>
          </p:cNvPr>
          <p:cNvSpPr/>
          <p:nvPr/>
        </p:nvSpPr>
        <p:spPr>
          <a:xfrm>
            <a:off x="256066" y="6570788"/>
            <a:ext cx="7903029" cy="276999"/>
          </a:xfrm>
          <a:prstGeom prst="rect">
            <a:avLst/>
          </a:prstGeom>
        </p:spPr>
        <p:txBody>
          <a:bodyPr wrap="square">
            <a:spAutoFit/>
          </a:bodyPr>
          <a:lstStyle/>
          <a:p>
            <a:r>
              <a:rPr lang="en-US" sz="1200" dirty="0">
                <a:solidFill>
                  <a:srgbClr val="222222"/>
                </a:solidFill>
              </a:rPr>
              <a:t> </a:t>
            </a:r>
            <a:r>
              <a:rPr lang="en-US" sz="1200" dirty="0"/>
              <a:t>Döhner H et al. </a:t>
            </a:r>
            <a:r>
              <a:rPr lang="en-US" sz="1200" i="1" dirty="0"/>
              <a:t>Blood</a:t>
            </a:r>
            <a:r>
              <a:rPr lang="en-US" sz="1200" dirty="0"/>
              <a:t>. 2017;129:424–447; </a:t>
            </a:r>
            <a:r>
              <a:rPr lang="en-US" sz="1200" dirty="0">
                <a:solidFill>
                  <a:srgbClr val="222222"/>
                </a:solidFill>
              </a:rPr>
              <a:t>Yates JW et al. </a:t>
            </a:r>
            <a:r>
              <a:rPr lang="en-US" sz="1200" i="1" dirty="0">
                <a:solidFill>
                  <a:srgbClr val="222222"/>
                </a:solidFill>
              </a:rPr>
              <a:t>Cancer Chemother Rep</a:t>
            </a:r>
            <a:r>
              <a:rPr lang="en-US" sz="1200" dirty="0">
                <a:solidFill>
                  <a:srgbClr val="222222"/>
                </a:solidFill>
              </a:rPr>
              <a:t>. 1973;57:485–488.</a:t>
            </a:r>
            <a:endParaRPr lang="en-US" sz="1200" b="0" i="0" dirty="0">
              <a:solidFill>
                <a:srgbClr val="222222"/>
              </a:solidFill>
              <a:effectLst/>
            </a:endParaRPr>
          </a:p>
        </p:txBody>
      </p:sp>
    </p:spTree>
    <p:extLst>
      <p:ext uri="{BB962C8B-B14F-4D97-AF65-F5344CB8AC3E}">
        <p14:creationId xmlns:p14="http://schemas.microsoft.com/office/powerpoint/2010/main" val="12953450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Title 3">
            <a:extLst>
              <a:ext uri="{FF2B5EF4-FFF2-40B4-BE49-F238E27FC236}">
                <a16:creationId xmlns:a16="http://schemas.microsoft.com/office/drawing/2014/main" id="{58AF6441-311A-4EC4-912C-B9176E5119F9}"/>
              </a:ext>
            </a:extLst>
          </p:cNvPr>
          <p:cNvSpPr>
            <a:spLocks noGrp="1"/>
          </p:cNvSpPr>
          <p:nvPr>
            <p:ph type="title"/>
          </p:nvPr>
        </p:nvSpPr>
        <p:spPr>
          <a:xfrm>
            <a:off x="290945" y="122991"/>
            <a:ext cx="8229600" cy="711014"/>
          </a:xfrm>
        </p:spPr>
        <p:txBody>
          <a:bodyPr/>
          <a:lstStyle/>
          <a:p>
            <a:r>
              <a:rPr lang="en-US" dirty="0"/>
              <a:t>Side Effect Management in AML</a:t>
            </a:r>
          </a:p>
        </p:txBody>
      </p:sp>
      <p:sp>
        <p:nvSpPr>
          <p:cNvPr id="7" name="Text Box 4">
            <a:extLst>
              <a:ext uri="{FF2B5EF4-FFF2-40B4-BE49-F238E27FC236}">
                <a16:creationId xmlns:a16="http://schemas.microsoft.com/office/drawing/2014/main" id="{A7BFF4B8-8380-41D2-8DAE-B35B26E0E2D9}"/>
              </a:ext>
            </a:extLst>
          </p:cNvPr>
          <p:cNvSpPr txBox="1">
            <a:spLocks noChangeArrowheads="1"/>
          </p:cNvSpPr>
          <p:nvPr/>
        </p:nvSpPr>
        <p:spPr bwMode="auto">
          <a:xfrm>
            <a:off x="290945" y="6483927"/>
            <a:ext cx="8132619" cy="36278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1pPr>
            <a:lvl2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2pPr>
            <a:lvl3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3pPr>
            <a:lvl4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4pPr>
            <a:lvl5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9pPr>
          </a:lstStyle>
          <a:p>
            <a:pPr>
              <a:tabLst>
                <a:tab pos="457200" algn="l"/>
                <a:tab pos="688975" algn="l"/>
                <a:tab pos="723900" algn="l"/>
                <a:tab pos="1447800" algn="l"/>
                <a:tab pos="2171700" algn="l"/>
                <a:tab pos="2895600" algn="l"/>
                <a:tab pos="3619500" algn="l"/>
              </a:tabLst>
            </a:pPr>
            <a:r>
              <a:rPr lang="en-GB" altLang="en-US" sz="1200" dirty="0" err="1">
                <a:latin typeface="+mj-lt"/>
              </a:rPr>
              <a:t>Dohner</a:t>
            </a:r>
            <a:r>
              <a:rPr lang="en-GB" altLang="en-US" sz="1200" dirty="0">
                <a:latin typeface="+mj-lt"/>
              </a:rPr>
              <a:t> H et al. </a:t>
            </a:r>
            <a:r>
              <a:rPr lang="en-GB" altLang="en-US" sz="1200" i="1" dirty="0">
                <a:latin typeface="+mj-lt"/>
              </a:rPr>
              <a:t>Blood</a:t>
            </a:r>
            <a:r>
              <a:rPr lang="en-GB" altLang="en-US" sz="1200" dirty="0">
                <a:latin typeface="+mj-lt"/>
              </a:rPr>
              <a:t>. 2017;129:424-447; NCCN Guidelines AML version 1.2018; NCCN Guidelines Prevention of Cancer-Related Infections version 1.2018; Wilson B et al. </a:t>
            </a:r>
            <a:r>
              <a:rPr lang="en-GB" altLang="en-US" sz="1200" i="1" dirty="0">
                <a:latin typeface="+mj-lt"/>
              </a:rPr>
              <a:t>Clin J Oncol Nursing</a:t>
            </a:r>
            <a:r>
              <a:rPr lang="en-GB" altLang="en-US" sz="1200" dirty="0">
                <a:latin typeface="+mj-lt"/>
              </a:rPr>
              <a:t>. 2018;22(2):157-168. </a:t>
            </a:r>
          </a:p>
        </p:txBody>
      </p:sp>
      <p:graphicFrame>
        <p:nvGraphicFramePr>
          <p:cNvPr id="4" name="Content Placeholder 3">
            <a:extLst>
              <a:ext uri="{FF2B5EF4-FFF2-40B4-BE49-F238E27FC236}">
                <a16:creationId xmlns:a16="http://schemas.microsoft.com/office/drawing/2014/main" id="{ACBF0567-3688-45DB-A5A2-E41C464B4B3C}"/>
              </a:ext>
            </a:extLst>
          </p:cNvPr>
          <p:cNvGraphicFramePr>
            <a:graphicFrameLocks noGrp="1"/>
          </p:cNvGraphicFramePr>
          <p:nvPr>
            <p:ph idx="1"/>
            <p:extLst>
              <p:ext uri="{D42A27DB-BD31-4B8C-83A1-F6EECF244321}">
                <p14:modId xmlns:p14="http://schemas.microsoft.com/office/powerpoint/2010/main" val="1538736284"/>
              </p:ext>
            </p:extLst>
          </p:nvPr>
        </p:nvGraphicFramePr>
        <p:xfrm>
          <a:off x="28204" y="1070267"/>
          <a:ext cx="9144000" cy="5309235"/>
        </p:xfrm>
        <a:graphic>
          <a:graphicData uri="http://schemas.openxmlformats.org/drawingml/2006/table">
            <a:tbl>
              <a:tblPr/>
              <a:tblGrid>
                <a:gridCol w="1699692">
                  <a:extLst>
                    <a:ext uri="{9D8B030D-6E8A-4147-A177-3AD203B41FA5}">
                      <a16:colId xmlns:a16="http://schemas.microsoft.com/office/drawing/2014/main" val="20000"/>
                    </a:ext>
                  </a:extLst>
                </a:gridCol>
                <a:gridCol w="7444308">
                  <a:extLst>
                    <a:ext uri="{9D8B030D-6E8A-4147-A177-3AD203B41FA5}">
                      <a16:colId xmlns:a16="http://schemas.microsoft.com/office/drawing/2014/main" val="20001"/>
                    </a:ext>
                  </a:extLst>
                </a:gridCol>
              </a:tblGrid>
              <a:tr h="37147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Arial" pitchFamily="34" charset="0"/>
                          <a:ea typeface="ＭＳ Ｐゴシック" pitchFamily="34" charset="-128"/>
                          <a:cs typeface="Arial" pitchFamily="34" charset="0"/>
                        </a:rPr>
                        <a:t>Complication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Arial" pitchFamily="34" charset="0"/>
                          <a:ea typeface="ＭＳ Ｐゴシック" pitchFamily="34" charset="-128"/>
                          <a:cs typeface="Arial" pitchFamily="34" charset="0"/>
                        </a:rPr>
                        <a:t>Management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0">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pitchFamily="34" charset="0"/>
                          <a:ea typeface="ＭＳ Ｐゴシック" pitchFamily="34" charset="-128"/>
                          <a:cs typeface="Arial" pitchFamily="34" charset="0"/>
                        </a:rPr>
                        <a:t>Prevention of Infection</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285750" marR="0" lvl="0" indent="-285750" algn="l" defTabSz="457200" rtl="0" eaLnBrk="1" fontAlgn="base" latinLnBrk="0" hangingPunct="1">
                        <a:lnSpc>
                          <a:spcPct val="100000"/>
                        </a:lnSpc>
                        <a:spcBef>
                          <a:spcPct val="0"/>
                        </a:spcBef>
                        <a:spcAft>
                          <a:spcPct val="0"/>
                        </a:spcAft>
                        <a:buClrTx/>
                        <a:buSzTx/>
                        <a:buFont typeface="Wingdings" panose="05000000000000000000" pitchFamily="2" charset="2"/>
                        <a:buChar char="v"/>
                        <a:tabLst/>
                      </a:pPr>
                      <a:r>
                        <a:rPr kumimoji="0" lang="en-US" sz="1400" b="0" i="0" u="none" strike="noStrike" cap="none" normalizeH="0" baseline="0">
                          <a:ln>
                            <a:noFill/>
                          </a:ln>
                          <a:solidFill>
                            <a:schemeClr val="tx1"/>
                          </a:solidFill>
                          <a:effectLst/>
                          <a:latin typeface="Arial" pitchFamily="34" charset="0"/>
                          <a:ea typeface="ＭＳ Ｐゴシック" pitchFamily="34" charset="-128"/>
                          <a:cs typeface="Arial" pitchFamily="34" charset="0"/>
                        </a:rPr>
                        <a:t>Recognize early signs and symptoms of infection</a:t>
                      </a:r>
                    </a:p>
                    <a:p>
                      <a:pPr marL="285750" marR="0" lvl="0" indent="-285750" algn="l" defTabSz="457200" rtl="0" eaLnBrk="1" fontAlgn="base" latinLnBrk="0" hangingPunct="1">
                        <a:lnSpc>
                          <a:spcPct val="100000"/>
                        </a:lnSpc>
                        <a:spcBef>
                          <a:spcPct val="0"/>
                        </a:spcBef>
                        <a:spcAft>
                          <a:spcPct val="0"/>
                        </a:spcAft>
                        <a:buClrTx/>
                        <a:buSzTx/>
                        <a:buFont typeface="Wingdings" panose="05000000000000000000" pitchFamily="2" charset="2"/>
                        <a:buChar char="v"/>
                        <a:tabLst/>
                        <a:defRPr/>
                      </a:pPr>
                      <a:r>
                        <a:rPr kumimoji="0" lang="en-US" sz="1400" b="0" i="0" u="none" strike="noStrike" cap="none" normalizeH="0" baseline="0">
                          <a:ln>
                            <a:noFill/>
                          </a:ln>
                          <a:solidFill>
                            <a:schemeClr val="tx1"/>
                          </a:solidFill>
                          <a:effectLst/>
                          <a:latin typeface="Arial" pitchFamily="34" charset="0"/>
                          <a:ea typeface="ＭＳ Ｐゴシック" pitchFamily="34" charset="-128"/>
                          <a:cs typeface="Arial" pitchFamily="34" charset="0"/>
                        </a:rPr>
                        <a:t>Emphasize the importance of hand-hygiene</a:t>
                      </a:r>
                    </a:p>
                    <a:p>
                      <a:pPr marL="285750" marR="0" lvl="0" indent="-285750" algn="l" defTabSz="457200" rtl="0" eaLnBrk="1" fontAlgn="base" latinLnBrk="0" hangingPunct="1">
                        <a:lnSpc>
                          <a:spcPct val="100000"/>
                        </a:lnSpc>
                        <a:spcBef>
                          <a:spcPct val="0"/>
                        </a:spcBef>
                        <a:spcAft>
                          <a:spcPct val="0"/>
                        </a:spcAft>
                        <a:buClrTx/>
                        <a:buSzTx/>
                        <a:buFont typeface="Wingdings" panose="05000000000000000000" pitchFamily="2" charset="2"/>
                        <a:buChar char="v"/>
                        <a:tabLst/>
                        <a:defRPr/>
                      </a:pPr>
                      <a:r>
                        <a:rPr kumimoji="0" lang="en-US" sz="1400" b="0" i="0" u="none" strike="noStrike" cap="none" normalizeH="0" baseline="0">
                          <a:ln>
                            <a:noFill/>
                          </a:ln>
                          <a:solidFill>
                            <a:schemeClr val="tx1"/>
                          </a:solidFill>
                          <a:effectLst/>
                          <a:latin typeface="Arial" pitchFamily="34" charset="0"/>
                          <a:ea typeface="ＭＳ Ｐゴシック" pitchFamily="34" charset="-128"/>
                          <a:cs typeface="Arial" pitchFamily="34" charset="0"/>
                        </a:rPr>
                        <a:t>Avoid food exposure (raw or undercooked meats/eggs, deli meats, unpasteurized dairy products, cheeses with molds, raw honey/honey in the comb, unwashed raw fruits/vegetables, and raw vegetable sprouts)</a:t>
                      </a:r>
                      <a:endParaRPr kumimoji="0" lang="en-US" sz="1400" b="0" i="0" u="none" strike="noStrike" cap="none" normalizeH="0" baseline="0" dirty="0">
                        <a:ln>
                          <a:noFill/>
                        </a:ln>
                        <a:solidFill>
                          <a:schemeClr val="tx1"/>
                        </a:solidFill>
                        <a:effectLst/>
                        <a:latin typeface="Arial" pitchFamily="34" charset="0"/>
                        <a:ea typeface="ＭＳ Ｐゴシック" pitchFamily="34" charset="-128"/>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1"/>
                  </a:ext>
                </a:extLst>
              </a:tr>
              <a:tr h="37147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Arial" pitchFamily="34" charset="0"/>
                          <a:ea typeface="ＭＳ Ｐゴシック" pitchFamily="34" charset="-128"/>
                          <a:cs typeface="Arial" pitchFamily="34" charset="0"/>
                        </a:rPr>
                        <a:t>Anti-infective prophylaxis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1">
                        <a:lnSpc>
                          <a:spcPct val="100000"/>
                        </a:lnSpc>
                        <a:spcBef>
                          <a:spcPct val="0"/>
                        </a:spcBef>
                        <a:spcAft>
                          <a:spcPct val="0"/>
                        </a:spcAft>
                        <a:buClrTx/>
                        <a:buSzTx/>
                        <a:buFont typeface="Wingdings" pitchFamily="2" charset="2"/>
                        <a:buChar char="v"/>
                        <a:tabLst/>
                      </a:pPr>
                      <a:r>
                        <a:rPr kumimoji="0" lang="en-US" sz="1400" b="0" i="0" u="none" strike="noStrike" cap="none" normalizeH="0" baseline="0">
                          <a:ln>
                            <a:noFill/>
                          </a:ln>
                          <a:solidFill>
                            <a:schemeClr val="tx1"/>
                          </a:solidFill>
                          <a:effectLst/>
                          <a:latin typeface="Arial" pitchFamily="34" charset="0"/>
                          <a:ea typeface="ＭＳ Ｐゴシック" pitchFamily="34" charset="-128"/>
                          <a:cs typeface="Arial" pitchFamily="34" charset="0"/>
                        </a:rPr>
                        <a:t> Bacterial prophylaxis: Quinolone recommended</a:t>
                      </a:r>
                    </a:p>
                    <a:p>
                      <a:pPr marL="0" marR="0" lvl="0" indent="0" algn="l" defTabSz="457200" rtl="0" eaLnBrk="1" fontAlgn="base" latinLnBrk="0" hangingPunct="1">
                        <a:lnSpc>
                          <a:spcPct val="100000"/>
                        </a:lnSpc>
                        <a:spcBef>
                          <a:spcPct val="0"/>
                        </a:spcBef>
                        <a:spcAft>
                          <a:spcPct val="0"/>
                        </a:spcAft>
                        <a:buClrTx/>
                        <a:buSzTx/>
                        <a:buFont typeface="Wingdings" pitchFamily="2" charset="2"/>
                        <a:buChar char="v"/>
                        <a:tabLst/>
                      </a:pPr>
                      <a:r>
                        <a:rPr kumimoji="0" lang="en-US" sz="1400" b="0" i="0" u="none" strike="noStrike" cap="none" normalizeH="0" baseline="0">
                          <a:ln>
                            <a:noFill/>
                          </a:ln>
                          <a:solidFill>
                            <a:schemeClr val="tx1"/>
                          </a:solidFill>
                          <a:effectLst/>
                          <a:latin typeface="Arial" pitchFamily="34" charset="0"/>
                          <a:ea typeface="ＭＳ Ｐゴシック" pitchFamily="34" charset="-128"/>
                          <a:cs typeface="Arial" pitchFamily="34" charset="0"/>
                        </a:rPr>
                        <a:t> Fungal prophylaxis: Posaconazole recommended</a:t>
                      </a:r>
                      <a:endParaRPr kumimoji="0" lang="en-US" sz="1400" b="0" i="0" u="none" strike="noStrike" cap="none" normalizeH="0" baseline="0" dirty="0">
                        <a:ln>
                          <a:noFill/>
                        </a:ln>
                        <a:solidFill>
                          <a:schemeClr val="tx1"/>
                        </a:solidFill>
                        <a:effectLst/>
                        <a:latin typeface="Arial" pitchFamily="34" charset="0"/>
                        <a:ea typeface="ＭＳ Ｐゴシック" pitchFamily="34" charset="-128"/>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2"/>
                  </a:ext>
                </a:extLst>
              </a:tr>
              <a:tr h="37147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Arial" pitchFamily="34" charset="0"/>
                          <a:ea typeface="ＭＳ Ｐゴシック" pitchFamily="34" charset="-128"/>
                          <a:cs typeface="Arial" pitchFamily="34" charset="0"/>
                        </a:rPr>
                        <a:t>Vaccination</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1">
                        <a:lnSpc>
                          <a:spcPct val="100000"/>
                        </a:lnSpc>
                        <a:spcBef>
                          <a:spcPct val="0"/>
                        </a:spcBef>
                        <a:spcAft>
                          <a:spcPct val="0"/>
                        </a:spcAft>
                        <a:buClrTx/>
                        <a:buSzTx/>
                        <a:buFont typeface="Wingdings" pitchFamily="2" charset="2"/>
                        <a:buChar char="v"/>
                        <a:tabLst/>
                      </a:pPr>
                      <a:r>
                        <a:rPr kumimoji="0" lang="en-US" sz="1400" b="0" i="0" u="none" strike="noStrike" cap="none" normalizeH="0" baseline="0">
                          <a:ln>
                            <a:noFill/>
                          </a:ln>
                          <a:solidFill>
                            <a:schemeClr val="tx1"/>
                          </a:solidFill>
                          <a:effectLst/>
                          <a:latin typeface="Arial" pitchFamily="34" charset="0"/>
                          <a:ea typeface="ＭＳ Ｐゴシック" pitchFamily="34" charset="-128"/>
                          <a:cs typeface="Arial" pitchFamily="34" charset="0"/>
                        </a:rPr>
                        <a:t> Influenza vaccine</a:t>
                      </a:r>
                    </a:p>
                    <a:p>
                      <a:pPr marL="0" marR="0" lvl="0" indent="0" algn="l" defTabSz="457200" rtl="0" eaLnBrk="1" fontAlgn="base" latinLnBrk="0" hangingPunct="1">
                        <a:lnSpc>
                          <a:spcPct val="100000"/>
                        </a:lnSpc>
                        <a:spcBef>
                          <a:spcPct val="0"/>
                        </a:spcBef>
                        <a:spcAft>
                          <a:spcPct val="0"/>
                        </a:spcAft>
                        <a:buClrTx/>
                        <a:buSzTx/>
                        <a:buFont typeface="Wingdings" pitchFamily="2" charset="2"/>
                        <a:buChar char="v"/>
                        <a:tabLst/>
                      </a:pPr>
                      <a:r>
                        <a:rPr kumimoji="0" lang="en-US" sz="1400" b="0" i="0" u="none" strike="noStrike" cap="none" normalizeH="0" baseline="0">
                          <a:ln>
                            <a:noFill/>
                          </a:ln>
                          <a:solidFill>
                            <a:schemeClr val="tx1"/>
                          </a:solidFill>
                          <a:effectLst/>
                          <a:latin typeface="Arial" pitchFamily="34" charset="0"/>
                          <a:ea typeface="ＭＳ Ｐゴシック" pitchFamily="34" charset="-128"/>
                          <a:cs typeface="Arial" pitchFamily="34" charset="0"/>
                        </a:rPr>
                        <a:t> Pneumococcal vaccine</a:t>
                      </a:r>
                    </a:p>
                    <a:p>
                      <a:pPr marL="0" marR="0" lvl="0" indent="0" algn="l" defTabSz="457200" rtl="0" eaLnBrk="1" fontAlgn="base" latinLnBrk="0" hangingPunct="1">
                        <a:lnSpc>
                          <a:spcPct val="100000"/>
                        </a:lnSpc>
                        <a:spcBef>
                          <a:spcPct val="0"/>
                        </a:spcBef>
                        <a:spcAft>
                          <a:spcPct val="0"/>
                        </a:spcAft>
                        <a:buClrTx/>
                        <a:buSzTx/>
                        <a:buFont typeface="Wingdings" pitchFamily="2" charset="2"/>
                        <a:buChar char="v"/>
                        <a:tabLst/>
                      </a:pPr>
                      <a:r>
                        <a:rPr kumimoji="0" lang="en-US" sz="1400" b="0" i="0" u="none" strike="noStrike" cap="none" normalizeH="0" baseline="0">
                          <a:ln>
                            <a:noFill/>
                          </a:ln>
                          <a:solidFill>
                            <a:schemeClr val="tx1"/>
                          </a:solidFill>
                          <a:effectLst/>
                          <a:latin typeface="Arial" pitchFamily="34" charset="0"/>
                          <a:ea typeface="ＭＳ Ｐゴシック" pitchFamily="34" charset="-128"/>
                          <a:cs typeface="Arial" pitchFamily="34" charset="0"/>
                        </a:rPr>
                        <a:t> No live vaccines</a:t>
                      </a:r>
                      <a:endParaRPr kumimoji="0" lang="en-US" sz="1400" b="0" i="0" u="none" strike="noStrike" cap="none" normalizeH="0" baseline="0" dirty="0">
                        <a:ln>
                          <a:noFill/>
                        </a:ln>
                        <a:solidFill>
                          <a:schemeClr val="tx1"/>
                        </a:solidFill>
                        <a:effectLst/>
                        <a:latin typeface="Arial" pitchFamily="34" charset="0"/>
                        <a:ea typeface="ＭＳ Ｐゴシック" pitchFamily="34" charset="-128"/>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4"/>
                  </a:ext>
                </a:extLst>
              </a:tr>
              <a:tr h="37147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pitchFamily="34" charset="0"/>
                          <a:ea typeface="ＭＳ Ｐゴシック" pitchFamily="34" charset="-128"/>
                          <a:cs typeface="Arial" pitchFamily="34" charset="0"/>
                        </a:rPr>
                        <a:t>Blood product support</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1">
                        <a:lnSpc>
                          <a:spcPct val="100000"/>
                        </a:lnSpc>
                        <a:spcBef>
                          <a:spcPct val="0"/>
                        </a:spcBef>
                        <a:spcAft>
                          <a:spcPct val="0"/>
                        </a:spcAft>
                        <a:buClrTx/>
                        <a:buSzTx/>
                        <a:buFont typeface="Wingdings" pitchFamily="2" charset="2"/>
                        <a:buChar char="v"/>
                        <a:tabLst/>
                      </a:pPr>
                      <a:r>
                        <a:rPr kumimoji="0" lang="en-US" sz="1400" b="0" i="0" u="none" strike="noStrike" cap="none" normalizeH="0" baseline="0" dirty="0">
                          <a:ln>
                            <a:noFill/>
                          </a:ln>
                          <a:solidFill>
                            <a:schemeClr val="tx1"/>
                          </a:solidFill>
                          <a:effectLst/>
                          <a:latin typeface="Arial" pitchFamily="34" charset="0"/>
                          <a:ea typeface="ＭＳ Ｐゴシック" pitchFamily="34" charset="-128"/>
                          <a:cs typeface="Arial" pitchFamily="34" charset="0"/>
                        </a:rPr>
                        <a:t> Transfuse Hb &lt;7 g/dL</a:t>
                      </a:r>
                    </a:p>
                    <a:p>
                      <a:pPr marL="0" marR="0" lvl="0" indent="0" algn="l" defTabSz="457200" rtl="0" eaLnBrk="1" fontAlgn="base" latinLnBrk="0" hangingPunct="1">
                        <a:lnSpc>
                          <a:spcPct val="100000"/>
                        </a:lnSpc>
                        <a:spcBef>
                          <a:spcPct val="0"/>
                        </a:spcBef>
                        <a:spcAft>
                          <a:spcPct val="0"/>
                        </a:spcAft>
                        <a:buClrTx/>
                        <a:buSzTx/>
                        <a:buFont typeface="Wingdings" pitchFamily="2" charset="2"/>
                        <a:buChar char="v"/>
                        <a:tabLst/>
                      </a:pPr>
                      <a:r>
                        <a:rPr kumimoji="0" lang="en-US" sz="1400" b="0" i="0" u="none" strike="noStrike" cap="none" normalizeH="0" baseline="0" dirty="0">
                          <a:ln>
                            <a:noFill/>
                          </a:ln>
                          <a:solidFill>
                            <a:schemeClr val="tx1"/>
                          </a:solidFill>
                          <a:effectLst/>
                          <a:latin typeface="Arial" pitchFamily="34" charset="0"/>
                          <a:ea typeface="ＭＳ Ｐゴシック" pitchFamily="34" charset="-128"/>
                          <a:cs typeface="Arial" pitchFamily="34" charset="0"/>
                        </a:rPr>
                        <a:t> Transfuse platelets &lt;10,000/</a:t>
                      </a:r>
                      <a:r>
                        <a:rPr kumimoji="0" lang="en-US" sz="1400" b="0" i="0" u="none" strike="noStrike" cap="none" normalizeH="0" baseline="0" dirty="0" err="1">
                          <a:ln>
                            <a:noFill/>
                          </a:ln>
                          <a:solidFill>
                            <a:schemeClr val="tx1"/>
                          </a:solidFill>
                          <a:effectLst/>
                          <a:latin typeface="Arial" pitchFamily="34" charset="0"/>
                          <a:ea typeface="ＭＳ Ｐゴシック" pitchFamily="34" charset="-128"/>
                          <a:cs typeface="Arial" pitchFamily="34" charset="0"/>
                        </a:rPr>
                        <a:t>mcL</a:t>
                      </a:r>
                      <a:r>
                        <a:rPr kumimoji="0" lang="en-US" sz="1400" b="0" i="0" u="none" strike="noStrike" cap="none" normalizeH="0" baseline="0" dirty="0">
                          <a:ln>
                            <a:noFill/>
                          </a:ln>
                          <a:solidFill>
                            <a:schemeClr val="tx1"/>
                          </a:solidFill>
                          <a:effectLst/>
                          <a:latin typeface="Arial" pitchFamily="34" charset="0"/>
                          <a:ea typeface="ＭＳ Ｐゴシック" pitchFamily="34" charset="-128"/>
                          <a:cs typeface="Arial" pitchFamily="34" charset="0"/>
                        </a:rPr>
                        <a:t> or higher if bleeding, DIC, or planned procedure</a:t>
                      </a:r>
                    </a:p>
                    <a:p>
                      <a:pPr marL="0" marR="0" lvl="0" indent="0" algn="l" defTabSz="457200" rtl="0" eaLnBrk="1" fontAlgn="base" latinLnBrk="0" hangingPunct="1">
                        <a:lnSpc>
                          <a:spcPct val="100000"/>
                        </a:lnSpc>
                        <a:spcBef>
                          <a:spcPct val="0"/>
                        </a:spcBef>
                        <a:spcAft>
                          <a:spcPct val="0"/>
                        </a:spcAft>
                        <a:buClrTx/>
                        <a:buSzTx/>
                        <a:buFont typeface="Wingdings" pitchFamily="2" charset="2"/>
                        <a:buChar char="v"/>
                        <a:tabLst/>
                      </a:pPr>
                      <a:r>
                        <a:rPr kumimoji="0" lang="en-US" sz="1400" b="0" i="0" u="none" strike="noStrike" cap="none" normalizeH="0" baseline="0" dirty="0">
                          <a:ln>
                            <a:noFill/>
                          </a:ln>
                          <a:solidFill>
                            <a:schemeClr val="tx1"/>
                          </a:solidFill>
                          <a:effectLst/>
                          <a:latin typeface="Arial" pitchFamily="34" charset="0"/>
                          <a:ea typeface="ＭＳ Ｐゴシック" pitchFamily="34" charset="-128"/>
                          <a:cs typeface="Arial" pitchFamily="34" charset="0"/>
                        </a:rPr>
                        <a:t> Transfuse cryoprecipitate if fibrinogen &lt;100 mg/dL</a:t>
                      </a:r>
                    </a:p>
                    <a:p>
                      <a:pPr marL="0" marR="0" lvl="0" indent="0" algn="l" defTabSz="457200" rtl="0" eaLnBrk="1" fontAlgn="base" latinLnBrk="0" hangingPunct="1">
                        <a:lnSpc>
                          <a:spcPct val="100000"/>
                        </a:lnSpc>
                        <a:spcBef>
                          <a:spcPct val="0"/>
                        </a:spcBef>
                        <a:spcAft>
                          <a:spcPct val="0"/>
                        </a:spcAft>
                        <a:buClrTx/>
                        <a:buSzTx/>
                        <a:buFont typeface="Wingdings" pitchFamily="2" charset="2"/>
                        <a:buChar char="v"/>
                        <a:tabLst/>
                      </a:pPr>
                      <a:r>
                        <a:rPr kumimoji="0" lang="en-US" sz="1400" b="0" i="0" u="none" strike="noStrike" cap="none" normalizeH="0" baseline="0" dirty="0">
                          <a:ln>
                            <a:noFill/>
                          </a:ln>
                          <a:solidFill>
                            <a:schemeClr val="tx1"/>
                          </a:solidFill>
                          <a:effectLst/>
                          <a:latin typeface="Arial" pitchFamily="34" charset="0"/>
                          <a:ea typeface="ＭＳ Ｐゴシック" pitchFamily="34" charset="-128"/>
                          <a:cs typeface="Arial" pitchFamily="34" charset="0"/>
                        </a:rPr>
                        <a:t> Irradiate to avoid transfusion associated GVHD</a:t>
                      </a:r>
                    </a:p>
                    <a:p>
                      <a:pPr marL="0" marR="0" lvl="0" indent="0" algn="l" defTabSz="457200" rtl="0" eaLnBrk="1" fontAlgn="base" latinLnBrk="0" hangingPunct="1">
                        <a:lnSpc>
                          <a:spcPct val="100000"/>
                        </a:lnSpc>
                        <a:spcBef>
                          <a:spcPct val="0"/>
                        </a:spcBef>
                        <a:spcAft>
                          <a:spcPct val="0"/>
                        </a:spcAft>
                        <a:buClrTx/>
                        <a:buSzTx/>
                        <a:buFont typeface="Wingdings" pitchFamily="2" charset="2"/>
                        <a:buChar char="v"/>
                        <a:tabLst/>
                      </a:pPr>
                      <a:r>
                        <a:rPr kumimoji="0" lang="en-US" sz="1400" b="0" i="0" u="none" strike="noStrike" cap="none" normalizeH="0" baseline="0" dirty="0">
                          <a:ln>
                            <a:noFill/>
                          </a:ln>
                          <a:solidFill>
                            <a:schemeClr val="tx1"/>
                          </a:solidFill>
                          <a:effectLst/>
                          <a:latin typeface="Arial" pitchFamily="34" charset="0"/>
                          <a:ea typeface="ＭＳ Ｐゴシック" pitchFamily="34" charset="-128"/>
                          <a:cs typeface="Arial" pitchFamily="34" charset="0"/>
                        </a:rPr>
                        <a:t> CMV-negative if patient is CMV Ab-negative</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5"/>
                  </a:ext>
                </a:extLst>
              </a:tr>
              <a:tr h="37147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Arial" pitchFamily="34" charset="0"/>
                          <a:ea typeface="ＭＳ Ｐゴシック" pitchFamily="34" charset="-128"/>
                          <a:cs typeface="Arial" pitchFamily="34" charset="0"/>
                        </a:rPr>
                        <a:t>Fatigue</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457200" rtl="0" eaLnBrk="1" fontAlgn="base" latinLnBrk="0" hangingPunct="1">
                        <a:lnSpc>
                          <a:spcPct val="100000"/>
                        </a:lnSpc>
                        <a:spcBef>
                          <a:spcPct val="0"/>
                        </a:spcBef>
                        <a:spcAft>
                          <a:spcPct val="0"/>
                        </a:spcAft>
                        <a:buClrTx/>
                        <a:buSzTx/>
                        <a:buFont typeface="Wingdings" pitchFamily="2" charset="2"/>
                        <a:buChar char="v"/>
                        <a:tabLst/>
                        <a:defRPr/>
                      </a:pPr>
                      <a:r>
                        <a:rPr kumimoji="0" lang="en-US" sz="1400" b="0" i="0" u="none" strike="noStrike" cap="none" normalizeH="0" baseline="0" dirty="0">
                          <a:ln>
                            <a:noFill/>
                          </a:ln>
                          <a:solidFill>
                            <a:schemeClr val="tx1"/>
                          </a:solidFill>
                          <a:effectLst/>
                          <a:latin typeface="Arial" pitchFamily="34" charset="0"/>
                          <a:ea typeface="ＭＳ Ｐゴシック" pitchFamily="34" charset="-128"/>
                          <a:cs typeface="Arial" pitchFamily="34" charset="0"/>
                        </a:rPr>
                        <a:t> Exercise</a:t>
                      </a:r>
                    </a:p>
                    <a:p>
                      <a:pPr marL="0" marR="0" lvl="0" indent="0" algn="l" defTabSz="457200" rtl="0" eaLnBrk="1" fontAlgn="base" latinLnBrk="0" hangingPunct="1">
                        <a:lnSpc>
                          <a:spcPct val="100000"/>
                        </a:lnSpc>
                        <a:spcBef>
                          <a:spcPct val="0"/>
                        </a:spcBef>
                        <a:spcAft>
                          <a:spcPct val="0"/>
                        </a:spcAft>
                        <a:buClrTx/>
                        <a:buSzTx/>
                        <a:buFont typeface="Wingdings" pitchFamily="2" charset="2"/>
                        <a:buChar char="v"/>
                        <a:tabLst/>
                        <a:defRPr/>
                      </a:pPr>
                      <a:r>
                        <a:rPr kumimoji="0" lang="en-US" sz="1400" b="0" i="0" u="none" strike="noStrike" cap="none" normalizeH="0" baseline="0" dirty="0">
                          <a:ln>
                            <a:noFill/>
                          </a:ln>
                          <a:solidFill>
                            <a:schemeClr val="tx1"/>
                          </a:solidFill>
                          <a:effectLst/>
                          <a:latin typeface="Arial" pitchFamily="34" charset="0"/>
                          <a:ea typeface="ＭＳ Ｐゴシック" pitchFamily="34" charset="-128"/>
                          <a:cs typeface="Arial" pitchFamily="34" charset="0"/>
                        </a:rPr>
                        <a:t> Stress management and cognitive therapies </a:t>
                      </a:r>
                    </a:p>
                    <a:p>
                      <a:pPr marL="0" marR="0" lvl="0" indent="0" algn="l" defTabSz="457200" rtl="0" eaLnBrk="1" fontAlgn="base" latinLnBrk="0" hangingPunct="1">
                        <a:lnSpc>
                          <a:spcPct val="100000"/>
                        </a:lnSpc>
                        <a:spcBef>
                          <a:spcPct val="0"/>
                        </a:spcBef>
                        <a:spcAft>
                          <a:spcPct val="0"/>
                        </a:spcAft>
                        <a:buClrTx/>
                        <a:buSzTx/>
                        <a:buFont typeface="Wingdings" pitchFamily="2" charset="2"/>
                        <a:buChar char="v"/>
                        <a:tabLst/>
                        <a:defRPr/>
                      </a:pPr>
                      <a:r>
                        <a:rPr kumimoji="0" lang="en-US" sz="1400" b="0" i="0" u="none" strike="noStrike" cap="none" normalizeH="0" baseline="0" dirty="0">
                          <a:ln>
                            <a:noFill/>
                          </a:ln>
                          <a:solidFill>
                            <a:schemeClr val="tx1"/>
                          </a:solidFill>
                          <a:effectLst/>
                          <a:latin typeface="Arial" pitchFamily="34" charset="0"/>
                          <a:ea typeface="ＭＳ Ｐゴシック" pitchFamily="34" charset="-128"/>
                          <a:cs typeface="Arial" pitchFamily="34" charset="0"/>
                        </a:rPr>
                        <a:t> Mindfulness-based stress reduction; yoga; meditation, relaxation, group</a:t>
                      </a:r>
                      <a:br>
                        <a:rPr kumimoji="0" lang="en-US" sz="1400" b="0" i="0" u="none" strike="noStrike" cap="none" normalizeH="0" baseline="0" dirty="0">
                          <a:ln>
                            <a:noFill/>
                          </a:ln>
                          <a:solidFill>
                            <a:schemeClr val="tx1"/>
                          </a:solidFill>
                          <a:effectLst/>
                          <a:latin typeface="Arial" pitchFamily="34" charset="0"/>
                          <a:ea typeface="ＭＳ Ｐゴシック" pitchFamily="34" charset="-128"/>
                          <a:cs typeface="Arial" pitchFamily="34" charset="0"/>
                        </a:rPr>
                      </a:br>
                      <a:r>
                        <a:rPr kumimoji="0" lang="en-US" sz="1400" b="0" i="0" u="none" strike="noStrike" cap="none" normalizeH="0" baseline="0" dirty="0">
                          <a:ln>
                            <a:noFill/>
                          </a:ln>
                          <a:solidFill>
                            <a:schemeClr val="tx1"/>
                          </a:solidFill>
                          <a:effectLst/>
                          <a:latin typeface="Arial" pitchFamily="34" charset="0"/>
                          <a:ea typeface="ＭＳ Ｐゴシック" pitchFamily="34" charset="-128"/>
                          <a:cs typeface="Arial" pitchFamily="34" charset="0"/>
                        </a:rPr>
                        <a:t>    processing and discussion</a:t>
                      </a:r>
                    </a:p>
                    <a:p>
                      <a:pPr marL="0" marR="0" lvl="0" indent="0" algn="l" defTabSz="457200" rtl="0" eaLnBrk="1" fontAlgn="base" latinLnBrk="0" hangingPunct="1">
                        <a:lnSpc>
                          <a:spcPct val="100000"/>
                        </a:lnSpc>
                        <a:spcBef>
                          <a:spcPct val="0"/>
                        </a:spcBef>
                        <a:spcAft>
                          <a:spcPct val="0"/>
                        </a:spcAft>
                        <a:buClrTx/>
                        <a:buSzTx/>
                        <a:buFont typeface="Wingdings" pitchFamily="2" charset="2"/>
                        <a:buChar char="v"/>
                        <a:tabLst/>
                      </a:pPr>
                      <a:r>
                        <a:rPr kumimoji="0" lang="en-US" sz="1400" b="0" i="0" u="none" strike="noStrike" cap="none" normalizeH="0" baseline="0" dirty="0">
                          <a:ln>
                            <a:noFill/>
                          </a:ln>
                          <a:solidFill>
                            <a:schemeClr val="tx1"/>
                          </a:solidFill>
                          <a:effectLst/>
                          <a:latin typeface="Arial" pitchFamily="34" charset="0"/>
                          <a:ea typeface="ＭＳ Ｐゴシック" pitchFamily="34" charset="-128"/>
                          <a:cs typeface="Arial" pitchFamily="34" charset="0"/>
                        </a:rPr>
                        <a:t> Nutrition: proper diet, monitor weight and hydration status, referral to a dietician)</a:t>
                      </a:r>
                    </a:p>
                    <a:p>
                      <a:pPr marL="0" marR="0" lvl="0" indent="0" algn="l" defTabSz="457200" rtl="0" eaLnBrk="1" fontAlgn="base" latinLnBrk="0" hangingPunct="1">
                        <a:lnSpc>
                          <a:spcPct val="100000"/>
                        </a:lnSpc>
                        <a:spcBef>
                          <a:spcPct val="0"/>
                        </a:spcBef>
                        <a:spcAft>
                          <a:spcPct val="0"/>
                        </a:spcAft>
                        <a:buClrTx/>
                        <a:buSzTx/>
                        <a:buFont typeface="Wingdings" pitchFamily="2" charset="2"/>
                        <a:buChar char="v"/>
                        <a:tabLst/>
                      </a:pPr>
                      <a:r>
                        <a:rPr kumimoji="0" lang="en-US" sz="1400" b="0" i="0" u="none" strike="noStrike" cap="none" normalizeH="0" baseline="0" dirty="0">
                          <a:ln>
                            <a:noFill/>
                          </a:ln>
                          <a:solidFill>
                            <a:schemeClr val="tx1"/>
                          </a:solidFill>
                          <a:effectLst/>
                          <a:latin typeface="Arial" pitchFamily="34" charset="0"/>
                          <a:ea typeface="ＭＳ Ｐゴシック" pitchFamily="34" charset="-128"/>
                          <a:cs typeface="Arial" pitchFamily="34" charset="0"/>
                        </a:rPr>
                        <a:t> Sleep: assess sleep hygiene, establish routine sleep patterns, avoid use of stimulants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2283297559"/>
                  </a:ext>
                </a:extLst>
              </a:tr>
            </a:tbl>
          </a:graphicData>
        </a:graphic>
      </p:graphicFrame>
    </p:spTree>
    <p:extLst>
      <p:ext uri="{BB962C8B-B14F-4D97-AF65-F5344CB8AC3E}">
        <p14:creationId xmlns:p14="http://schemas.microsoft.com/office/powerpoint/2010/main" val="9577545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B7CE2-0D6D-4948-BE3B-83165E44FC28}"/>
              </a:ext>
            </a:extLst>
          </p:cNvPr>
          <p:cNvSpPr>
            <a:spLocks noGrp="1"/>
          </p:cNvSpPr>
          <p:nvPr>
            <p:ph type="title"/>
          </p:nvPr>
        </p:nvSpPr>
        <p:spPr/>
        <p:txBody>
          <a:bodyPr>
            <a:normAutofit/>
          </a:bodyPr>
          <a:lstStyle/>
          <a:p>
            <a:r>
              <a:rPr lang="en-US" dirty="0"/>
              <a:t>Novel Treatments in AML</a:t>
            </a:r>
          </a:p>
        </p:txBody>
      </p:sp>
      <p:sp>
        <p:nvSpPr>
          <p:cNvPr id="3" name="Content Placeholder 2">
            <a:extLst>
              <a:ext uri="{FF2B5EF4-FFF2-40B4-BE49-F238E27FC236}">
                <a16:creationId xmlns:a16="http://schemas.microsoft.com/office/drawing/2014/main" id="{CFA672AD-08E0-499F-B845-DBB3ADBDCDA4}"/>
              </a:ext>
            </a:extLst>
          </p:cNvPr>
          <p:cNvSpPr>
            <a:spLocks noGrp="1"/>
          </p:cNvSpPr>
          <p:nvPr>
            <p:ph idx="1"/>
          </p:nvPr>
        </p:nvSpPr>
        <p:spPr>
          <a:xfrm>
            <a:off x="457200" y="1695202"/>
            <a:ext cx="8413668" cy="4525963"/>
          </a:xfrm>
        </p:spPr>
        <p:txBody>
          <a:bodyPr>
            <a:normAutofit/>
          </a:bodyPr>
          <a:lstStyle/>
          <a:p>
            <a:pPr fontAlgn="base"/>
            <a:r>
              <a:rPr lang="en-US" dirty="0"/>
              <a:t>For the first time in 45 years, new drugs have been approved by the FDA for AML</a:t>
            </a:r>
          </a:p>
          <a:p>
            <a:pPr fontAlgn="base"/>
            <a:r>
              <a:rPr lang="en-US" dirty="0"/>
              <a:t>Novel agents approved in 2017</a:t>
            </a:r>
          </a:p>
          <a:p>
            <a:pPr lvl="1"/>
            <a:r>
              <a:rPr lang="en-US" dirty="0"/>
              <a:t>FLT3-mutation positive: </a:t>
            </a:r>
            <a:r>
              <a:rPr lang="en-US" dirty="0" err="1"/>
              <a:t>midostaurin</a:t>
            </a:r>
            <a:endParaRPr lang="en-US" dirty="0"/>
          </a:p>
          <a:p>
            <a:pPr lvl="1"/>
            <a:r>
              <a:rPr lang="en-US" dirty="0"/>
              <a:t>CD33-positive: </a:t>
            </a:r>
            <a:r>
              <a:rPr lang="en-US" dirty="0" err="1"/>
              <a:t>gemtuzumab</a:t>
            </a:r>
            <a:r>
              <a:rPr lang="en-US" dirty="0"/>
              <a:t> </a:t>
            </a:r>
            <a:r>
              <a:rPr lang="en-US" dirty="0" err="1"/>
              <a:t>ozogamacin</a:t>
            </a:r>
            <a:endParaRPr lang="en-US" dirty="0"/>
          </a:p>
          <a:p>
            <a:pPr lvl="1"/>
            <a:r>
              <a:rPr lang="en-US" dirty="0"/>
              <a:t>IDH2-mutation positive: </a:t>
            </a:r>
            <a:r>
              <a:rPr lang="en-US" dirty="0" err="1"/>
              <a:t>enasidenib</a:t>
            </a:r>
            <a:endParaRPr lang="en-US" dirty="0"/>
          </a:p>
          <a:p>
            <a:pPr lvl="1"/>
            <a:r>
              <a:rPr lang="en-US" dirty="0"/>
              <a:t>Secondary AML: Liposomal daunorubicin and cytarabine</a:t>
            </a:r>
          </a:p>
          <a:p>
            <a:pPr marL="457200" lvl="1" indent="0" fontAlgn="base">
              <a:buNone/>
            </a:pPr>
            <a:endParaRPr lang="en-US" dirty="0"/>
          </a:p>
        </p:txBody>
      </p:sp>
      <p:sp>
        <p:nvSpPr>
          <p:cNvPr id="5" name="Text Box 4">
            <a:extLst>
              <a:ext uri="{FF2B5EF4-FFF2-40B4-BE49-F238E27FC236}">
                <a16:creationId xmlns:a16="http://schemas.microsoft.com/office/drawing/2014/main" id="{669435EC-BD20-4173-B302-132530A062AF}"/>
              </a:ext>
            </a:extLst>
          </p:cNvPr>
          <p:cNvSpPr txBox="1">
            <a:spLocks noChangeArrowheads="1"/>
          </p:cNvSpPr>
          <p:nvPr/>
        </p:nvSpPr>
        <p:spPr bwMode="auto">
          <a:xfrm>
            <a:off x="315798" y="6533390"/>
            <a:ext cx="4450165" cy="3077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1pPr>
            <a:lvl2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2pPr>
            <a:lvl3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3pPr>
            <a:lvl4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4pPr>
            <a:lvl5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9pPr>
          </a:lstStyle>
          <a:p>
            <a:pPr>
              <a:tabLst>
                <a:tab pos="457200" algn="l"/>
                <a:tab pos="688975" algn="l"/>
                <a:tab pos="723900" algn="l"/>
                <a:tab pos="1447800" algn="l"/>
                <a:tab pos="2171700" algn="l"/>
                <a:tab pos="2895600" algn="l"/>
                <a:tab pos="3619500" algn="l"/>
              </a:tabLst>
            </a:pPr>
            <a:r>
              <a:rPr lang="en-GB" altLang="en-US" sz="1200" dirty="0">
                <a:latin typeface="+mj-lt"/>
              </a:rPr>
              <a:t>Tallman M. </a:t>
            </a:r>
            <a:r>
              <a:rPr lang="en-GB" altLang="en-US" sz="1200" i="1" dirty="0">
                <a:latin typeface="+mj-lt"/>
              </a:rPr>
              <a:t>J Nat Comp </a:t>
            </a:r>
            <a:r>
              <a:rPr lang="en-GB" altLang="en-US" sz="1200" i="1" dirty="0" err="1">
                <a:latin typeface="+mj-lt"/>
              </a:rPr>
              <a:t>Canc</a:t>
            </a:r>
            <a:r>
              <a:rPr lang="en-GB" altLang="en-US" sz="1200" i="1" dirty="0">
                <a:latin typeface="+mj-lt"/>
              </a:rPr>
              <a:t> Network. </a:t>
            </a:r>
            <a:r>
              <a:rPr lang="en-GB" altLang="en-US" sz="1200" dirty="0">
                <a:latin typeface="+mj-lt"/>
              </a:rPr>
              <a:t>2018;16(5S):656-659.</a:t>
            </a:r>
          </a:p>
        </p:txBody>
      </p:sp>
    </p:spTree>
    <p:extLst>
      <p:ext uri="{BB962C8B-B14F-4D97-AF65-F5344CB8AC3E}">
        <p14:creationId xmlns:p14="http://schemas.microsoft.com/office/powerpoint/2010/main" val="25241460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2511D4-09AF-4F86-B697-0E43D735D080}"/>
              </a:ext>
            </a:extLst>
          </p:cNvPr>
          <p:cNvSpPr>
            <a:spLocks noGrp="1"/>
          </p:cNvSpPr>
          <p:nvPr>
            <p:ph type="title"/>
          </p:nvPr>
        </p:nvSpPr>
        <p:spPr/>
        <p:txBody>
          <a:bodyPr/>
          <a:lstStyle/>
          <a:p>
            <a:r>
              <a:rPr lang="en-US" dirty="0"/>
              <a:t>Pause and Reflect</a:t>
            </a:r>
          </a:p>
        </p:txBody>
      </p:sp>
      <p:sp>
        <p:nvSpPr>
          <p:cNvPr id="3" name="Content Placeholder 2">
            <a:extLst>
              <a:ext uri="{FF2B5EF4-FFF2-40B4-BE49-F238E27FC236}">
                <a16:creationId xmlns:a16="http://schemas.microsoft.com/office/drawing/2014/main" id="{1367D936-E78A-4CDA-B0AE-F5F948A3E2D8}"/>
              </a:ext>
            </a:extLst>
          </p:cNvPr>
          <p:cNvSpPr>
            <a:spLocks noGrp="1"/>
          </p:cNvSpPr>
          <p:nvPr>
            <p:ph idx="1"/>
          </p:nvPr>
        </p:nvSpPr>
        <p:spPr/>
        <p:txBody>
          <a:bodyPr/>
          <a:lstStyle/>
          <a:p>
            <a:pPr marL="0" indent="0">
              <a:buNone/>
            </a:pPr>
            <a:r>
              <a:rPr lang="en-US" dirty="0"/>
              <a:t>Which induction therapies have your patients received?</a:t>
            </a:r>
          </a:p>
          <a:p>
            <a:r>
              <a:rPr lang="en-US" dirty="0"/>
              <a:t>7+3 induction therapy</a:t>
            </a:r>
          </a:p>
          <a:p>
            <a:r>
              <a:rPr lang="en-US" dirty="0"/>
              <a:t>7+3 induction therapy plus </a:t>
            </a:r>
            <a:r>
              <a:rPr lang="en-US" dirty="0" err="1"/>
              <a:t>midostaurin</a:t>
            </a:r>
            <a:endParaRPr lang="en-US" dirty="0"/>
          </a:p>
          <a:p>
            <a:r>
              <a:rPr lang="en-US" dirty="0"/>
              <a:t>7+3 induction therapy plus </a:t>
            </a:r>
            <a:r>
              <a:rPr lang="en-US" dirty="0" err="1"/>
              <a:t>gemtuzumab</a:t>
            </a:r>
            <a:r>
              <a:rPr lang="en-US" dirty="0"/>
              <a:t> </a:t>
            </a:r>
            <a:r>
              <a:rPr lang="en-US" dirty="0" err="1"/>
              <a:t>ozogamicin</a:t>
            </a:r>
            <a:r>
              <a:rPr lang="en-US" dirty="0"/>
              <a:t> </a:t>
            </a:r>
          </a:p>
          <a:p>
            <a:r>
              <a:rPr lang="en-US" dirty="0"/>
              <a:t>Other</a:t>
            </a:r>
          </a:p>
          <a:p>
            <a:pPr marL="0" indent="0">
              <a:buNone/>
            </a:pPr>
            <a:endParaRPr lang="en-US" dirty="0"/>
          </a:p>
        </p:txBody>
      </p:sp>
    </p:spTree>
    <p:extLst>
      <p:ext uri="{BB962C8B-B14F-4D97-AF65-F5344CB8AC3E}">
        <p14:creationId xmlns:p14="http://schemas.microsoft.com/office/powerpoint/2010/main" val="5231325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7FF8579-D2FD-415B-A844-422F2A1DA55F}"/>
              </a:ext>
            </a:extLst>
          </p:cNvPr>
          <p:cNvSpPr>
            <a:spLocks noGrp="1"/>
          </p:cNvSpPr>
          <p:nvPr>
            <p:ph type="title"/>
          </p:nvPr>
        </p:nvSpPr>
        <p:spPr/>
        <p:txBody>
          <a:bodyPr/>
          <a:lstStyle/>
          <a:p>
            <a:r>
              <a:rPr lang="en-US" dirty="0"/>
              <a:t>Case Study</a:t>
            </a:r>
          </a:p>
        </p:txBody>
      </p:sp>
      <p:sp>
        <p:nvSpPr>
          <p:cNvPr id="3" name="Content Placeholder 2">
            <a:extLst>
              <a:ext uri="{FF2B5EF4-FFF2-40B4-BE49-F238E27FC236}">
                <a16:creationId xmlns:a16="http://schemas.microsoft.com/office/drawing/2014/main" id="{1FAE0121-9761-4D38-9D87-B5F56D9B5F82}"/>
              </a:ext>
            </a:extLst>
          </p:cNvPr>
          <p:cNvSpPr>
            <a:spLocks noGrp="1"/>
          </p:cNvSpPr>
          <p:nvPr>
            <p:ph idx="1"/>
          </p:nvPr>
        </p:nvSpPr>
        <p:spPr/>
        <p:txBody>
          <a:bodyPr>
            <a:normAutofit/>
          </a:bodyPr>
          <a:lstStyle/>
          <a:p>
            <a:r>
              <a:rPr lang="en-US" dirty="0"/>
              <a:t>66 year-old male with AML-MRC: AML with myelodysplasia-related changes </a:t>
            </a:r>
          </a:p>
          <a:p>
            <a:r>
              <a:rPr lang="en-US" dirty="0"/>
              <a:t>Induction treatment selected: liposomal daunorubicin and cytarabine</a:t>
            </a:r>
          </a:p>
        </p:txBody>
      </p:sp>
    </p:spTree>
    <p:extLst>
      <p:ext uri="{BB962C8B-B14F-4D97-AF65-F5344CB8AC3E}">
        <p14:creationId xmlns:p14="http://schemas.microsoft.com/office/powerpoint/2010/main" val="4176641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1B24A3-8D8F-4586-9AA0-B2CBA88EE71B}"/>
              </a:ext>
            </a:extLst>
          </p:cNvPr>
          <p:cNvSpPr>
            <a:spLocks noGrp="1"/>
          </p:cNvSpPr>
          <p:nvPr>
            <p:ph type="title"/>
          </p:nvPr>
        </p:nvSpPr>
        <p:spPr/>
        <p:txBody>
          <a:bodyPr/>
          <a:lstStyle/>
          <a:p>
            <a:r>
              <a:rPr lang="en-US" dirty="0"/>
              <a:t>Commercial Support Disclosure</a:t>
            </a:r>
          </a:p>
        </p:txBody>
      </p:sp>
      <p:sp>
        <p:nvSpPr>
          <p:cNvPr id="3" name="Content Placeholder 2">
            <a:extLst>
              <a:ext uri="{FF2B5EF4-FFF2-40B4-BE49-F238E27FC236}">
                <a16:creationId xmlns:a16="http://schemas.microsoft.com/office/drawing/2014/main" id="{2AF4C2F1-85CC-4E78-B1E1-073601CF07A6}"/>
              </a:ext>
            </a:extLst>
          </p:cNvPr>
          <p:cNvSpPr>
            <a:spLocks noGrp="1"/>
          </p:cNvSpPr>
          <p:nvPr>
            <p:ph idx="1"/>
          </p:nvPr>
        </p:nvSpPr>
        <p:spPr/>
        <p:txBody>
          <a:bodyPr/>
          <a:lstStyle/>
          <a:p>
            <a:r>
              <a:rPr lang="en-US" dirty="0"/>
              <a:t>This activity </a:t>
            </a:r>
            <a:r>
              <a:rPr lang="en-US"/>
              <a:t>is supported </a:t>
            </a:r>
            <a:r>
              <a:rPr lang="en-US" dirty="0"/>
              <a:t>through an educational grant from Pfizer.</a:t>
            </a:r>
          </a:p>
        </p:txBody>
      </p:sp>
    </p:spTree>
    <p:extLst>
      <p:ext uri="{BB962C8B-B14F-4D97-AF65-F5344CB8AC3E}">
        <p14:creationId xmlns:p14="http://schemas.microsoft.com/office/powerpoint/2010/main" val="11006209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374BB-2CE4-47A1-AB52-02266C70AB88}"/>
              </a:ext>
            </a:extLst>
          </p:cNvPr>
          <p:cNvSpPr>
            <a:spLocks noGrp="1"/>
          </p:cNvSpPr>
          <p:nvPr>
            <p:ph type="title"/>
          </p:nvPr>
        </p:nvSpPr>
        <p:spPr/>
        <p:txBody>
          <a:bodyPr>
            <a:normAutofit fontScale="90000"/>
          </a:bodyPr>
          <a:lstStyle/>
          <a:p>
            <a:r>
              <a:rPr lang="en-US" dirty="0"/>
              <a:t>Liposomal Daunorubicin and Cytarabine</a:t>
            </a:r>
          </a:p>
        </p:txBody>
      </p:sp>
      <p:graphicFrame>
        <p:nvGraphicFramePr>
          <p:cNvPr id="26" name="Content Placeholder 25">
            <a:extLst>
              <a:ext uri="{FF2B5EF4-FFF2-40B4-BE49-F238E27FC236}">
                <a16:creationId xmlns:a16="http://schemas.microsoft.com/office/drawing/2014/main" id="{7FD41751-2A2D-4598-B024-6739F8B2F1C0}"/>
              </a:ext>
            </a:extLst>
          </p:cNvPr>
          <p:cNvGraphicFramePr>
            <a:graphicFrameLocks noGrp="1"/>
          </p:cNvGraphicFramePr>
          <p:nvPr>
            <p:ph sz="quarter" idx="4"/>
            <p:extLst>
              <p:ext uri="{D42A27DB-BD31-4B8C-83A1-F6EECF244321}">
                <p14:modId xmlns:p14="http://schemas.microsoft.com/office/powerpoint/2010/main" val="2985948722"/>
              </p:ext>
            </p:extLst>
          </p:nvPr>
        </p:nvGraphicFramePr>
        <p:xfrm>
          <a:off x="4818645" y="3165669"/>
          <a:ext cx="4041776" cy="2927001"/>
        </p:xfrm>
        <a:graphic>
          <a:graphicData uri="http://schemas.openxmlformats.org/drawingml/2006/table">
            <a:tbl>
              <a:tblPr firstRow="1" bandRow="1">
                <a:tableStyleId>{5C22544A-7EE6-4342-B048-85BDC9FD1C3A}</a:tableStyleId>
              </a:tblPr>
              <a:tblGrid>
                <a:gridCol w="1010444">
                  <a:extLst>
                    <a:ext uri="{9D8B030D-6E8A-4147-A177-3AD203B41FA5}">
                      <a16:colId xmlns:a16="http://schemas.microsoft.com/office/drawing/2014/main" val="864591400"/>
                    </a:ext>
                  </a:extLst>
                </a:gridCol>
                <a:gridCol w="1010444">
                  <a:extLst>
                    <a:ext uri="{9D8B030D-6E8A-4147-A177-3AD203B41FA5}">
                      <a16:colId xmlns:a16="http://schemas.microsoft.com/office/drawing/2014/main" val="2808551228"/>
                    </a:ext>
                  </a:extLst>
                </a:gridCol>
                <a:gridCol w="1010444">
                  <a:extLst>
                    <a:ext uri="{9D8B030D-6E8A-4147-A177-3AD203B41FA5}">
                      <a16:colId xmlns:a16="http://schemas.microsoft.com/office/drawing/2014/main" val="932146099"/>
                    </a:ext>
                  </a:extLst>
                </a:gridCol>
                <a:gridCol w="1010444">
                  <a:extLst>
                    <a:ext uri="{9D8B030D-6E8A-4147-A177-3AD203B41FA5}">
                      <a16:colId xmlns:a16="http://schemas.microsoft.com/office/drawing/2014/main" val="663310417"/>
                    </a:ext>
                  </a:extLst>
                </a:gridCol>
              </a:tblGrid>
              <a:tr h="404899">
                <a:tc gridSpan="4">
                  <a:txBody>
                    <a:bodyPr/>
                    <a:lstStyle/>
                    <a:p>
                      <a:pPr algn="ctr"/>
                      <a:r>
                        <a:rPr lang="en-US" b="0" dirty="0"/>
                        <a:t>CONSOLIDATION</a:t>
                      </a:r>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325917197"/>
                  </a:ext>
                </a:extLst>
              </a:tr>
              <a:tr h="483908">
                <a:tc>
                  <a:txBody>
                    <a:bodyPr/>
                    <a:lstStyle/>
                    <a:p>
                      <a:r>
                        <a:rPr lang="en-US" dirty="0"/>
                        <a:t>Day</a:t>
                      </a:r>
                    </a:p>
                  </a:txBody>
                  <a:tcPr/>
                </a:tc>
                <a:tc>
                  <a:txBody>
                    <a:bodyPr/>
                    <a:lstStyle/>
                    <a:p>
                      <a:r>
                        <a:rPr lang="en-US" dirty="0"/>
                        <a:t>1</a:t>
                      </a:r>
                    </a:p>
                  </a:txBody>
                  <a:tcPr/>
                </a:tc>
                <a:tc>
                  <a:txBody>
                    <a:bodyPr/>
                    <a:lstStyle/>
                    <a:p>
                      <a:r>
                        <a:rPr lang="en-US" dirty="0"/>
                        <a:t>2</a:t>
                      </a:r>
                    </a:p>
                  </a:txBody>
                  <a:tcPr/>
                </a:tc>
                <a:tc>
                  <a:txBody>
                    <a:bodyPr/>
                    <a:lstStyle/>
                    <a:p>
                      <a:r>
                        <a:rPr lang="en-US" dirty="0"/>
                        <a:t>3</a:t>
                      </a:r>
                    </a:p>
                  </a:txBody>
                  <a:tcPr/>
                </a:tc>
                <a:extLst>
                  <a:ext uri="{0D108BD9-81ED-4DB2-BD59-A6C34878D82A}">
                    <a16:rowId xmlns:a16="http://schemas.microsoft.com/office/drawing/2014/main" val="3180850047"/>
                  </a:ext>
                </a:extLst>
              </a:tr>
              <a:tr h="424927">
                <a:tc>
                  <a:txBody>
                    <a:bodyPr/>
                    <a:lstStyle/>
                    <a:p>
                      <a:endParaRPr lang="en-US" dirty="0"/>
                    </a:p>
                  </a:txBody>
                  <a:tcPr/>
                </a:tc>
                <a:tc>
                  <a:txBody>
                    <a:bodyPr/>
                    <a:lstStyle/>
                    <a:p>
                      <a:r>
                        <a:rPr lang="en-US" b="1" dirty="0"/>
                        <a:t>X</a:t>
                      </a:r>
                    </a:p>
                  </a:txBody>
                  <a:tcPr/>
                </a:tc>
                <a:tc>
                  <a:txBody>
                    <a:bodyPr/>
                    <a:lstStyle/>
                    <a:p>
                      <a:endParaRPr lang="en-US" b="1" dirty="0"/>
                    </a:p>
                  </a:txBody>
                  <a:tcPr/>
                </a:tc>
                <a:tc>
                  <a:txBody>
                    <a:bodyPr/>
                    <a:lstStyle/>
                    <a:p>
                      <a:r>
                        <a:rPr lang="en-US" b="1" dirty="0"/>
                        <a:t>X</a:t>
                      </a:r>
                    </a:p>
                  </a:txBody>
                  <a:tcPr/>
                </a:tc>
                <a:extLst>
                  <a:ext uri="{0D108BD9-81ED-4DB2-BD59-A6C34878D82A}">
                    <a16:rowId xmlns:a16="http://schemas.microsoft.com/office/drawing/2014/main" val="456882060"/>
                  </a:ext>
                </a:extLst>
              </a:tr>
              <a:tr h="698867">
                <a:tc gridSpan="4">
                  <a:txBody>
                    <a:bodyPr/>
                    <a:lstStyle/>
                    <a:p>
                      <a:r>
                        <a:rPr lang="en-US" dirty="0"/>
                        <a:t>Daunorubicin 29 mg/m</a:t>
                      </a:r>
                      <a:r>
                        <a:rPr lang="en-US" baseline="30000" dirty="0"/>
                        <a:t>2</a:t>
                      </a:r>
                      <a:r>
                        <a:rPr lang="en-US" dirty="0"/>
                        <a:t> and Cytarabine 65 mg/m</a:t>
                      </a:r>
                      <a:r>
                        <a:rPr lang="en-US" baseline="30000" dirty="0"/>
                        <a:t>2</a:t>
                      </a:r>
                      <a:r>
                        <a:rPr lang="en-US" dirty="0"/>
                        <a:t> liposome IV over 90 minutes on Days 1 and 3</a:t>
                      </a:r>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421659947"/>
                  </a:ext>
                </a:extLst>
              </a:tr>
              <a:tr h="698867">
                <a:tc gridSpan="4">
                  <a:txBody>
                    <a:bodyPr/>
                    <a:lstStyle/>
                    <a:p>
                      <a:r>
                        <a:rPr lang="en-US" dirty="0"/>
                        <a:t>Up to 2 cycles consolidation</a:t>
                      </a:r>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9401053"/>
                  </a:ext>
                </a:extLst>
              </a:tr>
            </a:tbl>
          </a:graphicData>
        </a:graphic>
      </p:graphicFrame>
      <p:sp>
        <p:nvSpPr>
          <p:cNvPr id="6" name="Content Placeholder 2">
            <a:extLst>
              <a:ext uri="{FF2B5EF4-FFF2-40B4-BE49-F238E27FC236}">
                <a16:creationId xmlns:a16="http://schemas.microsoft.com/office/drawing/2014/main" id="{B948B1A9-8910-41AF-8493-95A80BA2E5ED}"/>
              </a:ext>
            </a:extLst>
          </p:cNvPr>
          <p:cNvSpPr txBox="1">
            <a:spLocks/>
          </p:cNvSpPr>
          <p:nvPr/>
        </p:nvSpPr>
        <p:spPr>
          <a:xfrm>
            <a:off x="400943" y="1556818"/>
            <a:ext cx="8459478" cy="1452600"/>
          </a:xfrm>
          <a:prstGeom prst="rect">
            <a:avLst/>
          </a:prstGeom>
          <a:solidFill>
            <a:schemeClr val="bg2"/>
          </a:solidFill>
          <a:ln>
            <a:solidFill>
              <a:schemeClr val="tx1"/>
            </a:solidFill>
          </a:ln>
        </p:spPr>
        <p:txBody>
          <a:bodyPr vert="horz" lIns="91440" tIns="45720" rIns="91440" bIns="45720" rtlCol="0">
            <a:normAutofit fontScale="70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lnSpc>
                <a:spcPct val="120000"/>
              </a:lnSpc>
              <a:spcBef>
                <a:spcPts val="600"/>
              </a:spcBef>
              <a:spcAft>
                <a:spcPts val="600"/>
              </a:spcAft>
              <a:buNone/>
            </a:pPr>
            <a:r>
              <a:rPr lang="en-US" sz="3600" dirty="0"/>
              <a:t>Indicated for the treatment of adults with newly-diagnosed therapy-related acute myeloid leukemia (t-AML) or AML with myelodysplasia-related changes (AML-MRC) </a:t>
            </a:r>
          </a:p>
        </p:txBody>
      </p:sp>
      <p:graphicFrame>
        <p:nvGraphicFramePr>
          <p:cNvPr id="25" name="Content Placeholder 24">
            <a:extLst>
              <a:ext uri="{FF2B5EF4-FFF2-40B4-BE49-F238E27FC236}">
                <a16:creationId xmlns:a16="http://schemas.microsoft.com/office/drawing/2014/main" id="{B413F4E2-289A-4667-B112-8418B22CDE3E}"/>
              </a:ext>
            </a:extLst>
          </p:cNvPr>
          <p:cNvGraphicFramePr>
            <a:graphicFrameLocks noGrp="1"/>
          </p:cNvGraphicFramePr>
          <p:nvPr>
            <p:ph sz="half" idx="2"/>
            <p:extLst>
              <p:ext uri="{D42A27DB-BD31-4B8C-83A1-F6EECF244321}">
                <p14:modId xmlns:p14="http://schemas.microsoft.com/office/powerpoint/2010/main" val="2337695400"/>
              </p:ext>
            </p:extLst>
          </p:nvPr>
        </p:nvGraphicFramePr>
        <p:xfrm>
          <a:off x="400943" y="3176212"/>
          <a:ext cx="4040190" cy="3003564"/>
        </p:xfrm>
        <a:graphic>
          <a:graphicData uri="http://schemas.openxmlformats.org/drawingml/2006/table">
            <a:tbl>
              <a:tblPr firstRow="1" bandRow="1">
                <a:tableStyleId>{5C22544A-7EE6-4342-B048-85BDC9FD1C3A}</a:tableStyleId>
              </a:tblPr>
              <a:tblGrid>
                <a:gridCol w="673365">
                  <a:extLst>
                    <a:ext uri="{9D8B030D-6E8A-4147-A177-3AD203B41FA5}">
                      <a16:colId xmlns:a16="http://schemas.microsoft.com/office/drawing/2014/main" val="4241597371"/>
                    </a:ext>
                  </a:extLst>
                </a:gridCol>
                <a:gridCol w="673365">
                  <a:extLst>
                    <a:ext uri="{9D8B030D-6E8A-4147-A177-3AD203B41FA5}">
                      <a16:colId xmlns:a16="http://schemas.microsoft.com/office/drawing/2014/main" val="3115742244"/>
                    </a:ext>
                  </a:extLst>
                </a:gridCol>
                <a:gridCol w="673365">
                  <a:extLst>
                    <a:ext uri="{9D8B030D-6E8A-4147-A177-3AD203B41FA5}">
                      <a16:colId xmlns:a16="http://schemas.microsoft.com/office/drawing/2014/main" val="2199568742"/>
                    </a:ext>
                  </a:extLst>
                </a:gridCol>
                <a:gridCol w="673365">
                  <a:extLst>
                    <a:ext uri="{9D8B030D-6E8A-4147-A177-3AD203B41FA5}">
                      <a16:colId xmlns:a16="http://schemas.microsoft.com/office/drawing/2014/main" val="3423296941"/>
                    </a:ext>
                  </a:extLst>
                </a:gridCol>
                <a:gridCol w="673365">
                  <a:extLst>
                    <a:ext uri="{9D8B030D-6E8A-4147-A177-3AD203B41FA5}">
                      <a16:colId xmlns:a16="http://schemas.microsoft.com/office/drawing/2014/main" val="121205021"/>
                    </a:ext>
                  </a:extLst>
                </a:gridCol>
                <a:gridCol w="673365">
                  <a:extLst>
                    <a:ext uri="{9D8B030D-6E8A-4147-A177-3AD203B41FA5}">
                      <a16:colId xmlns:a16="http://schemas.microsoft.com/office/drawing/2014/main" val="1854198947"/>
                    </a:ext>
                  </a:extLst>
                </a:gridCol>
              </a:tblGrid>
              <a:tr h="364651">
                <a:tc gridSpan="6">
                  <a:txBody>
                    <a:bodyPr/>
                    <a:lstStyle/>
                    <a:p>
                      <a:pPr algn="ctr"/>
                      <a:r>
                        <a:rPr lang="en-US" b="0" dirty="0"/>
                        <a:t>INDUCTION</a:t>
                      </a:r>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582871489"/>
                  </a:ext>
                </a:extLst>
              </a:tr>
              <a:tr h="493844">
                <a:tc>
                  <a:txBody>
                    <a:bodyPr/>
                    <a:lstStyle/>
                    <a:p>
                      <a:r>
                        <a:rPr lang="en-US" b="0" dirty="0"/>
                        <a:t>Day</a:t>
                      </a:r>
                    </a:p>
                  </a:txBody>
                  <a:tcPr/>
                </a:tc>
                <a:tc>
                  <a:txBody>
                    <a:bodyPr/>
                    <a:lstStyle/>
                    <a:p>
                      <a:r>
                        <a:rPr lang="en-US" b="0" dirty="0"/>
                        <a:t>1</a:t>
                      </a:r>
                    </a:p>
                  </a:txBody>
                  <a:tcPr/>
                </a:tc>
                <a:tc>
                  <a:txBody>
                    <a:bodyPr/>
                    <a:lstStyle/>
                    <a:p>
                      <a:r>
                        <a:rPr lang="en-US" b="0" dirty="0"/>
                        <a:t>2</a:t>
                      </a:r>
                    </a:p>
                  </a:txBody>
                  <a:tcPr/>
                </a:tc>
                <a:tc>
                  <a:txBody>
                    <a:bodyPr/>
                    <a:lstStyle/>
                    <a:p>
                      <a:r>
                        <a:rPr lang="en-US" b="0" dirty="0"/>
                        <a:t>3</a:t>
                      </a:r>
                    </a:p>
                  </a:txBody>
                  <a:tcPr/>
                </a:tc>
                <a:tc>
                  <a:txBody>
                    <a:bodyPr/>
                    <a:lstStyle/>
                    <a:p>
                      <a:r>
                        <a:rPr lang="en-US" b="0" dirty="0"/>
                        <a:t>4</a:t>
                      </a:r>
                    </a:p>
                  </a:txBody>
                  <a:tcPr/>
                </a:tc>
                <a:tc>
                  <a:txBody>
                    <a:bodyPr/>
                    <a:lstStyle/>
                    <a:p>
                      <a:r>
                        <a:rPr lang="en-US" b="0" dirty="0"/>
                        <a:t>5</a:t>
                      </a:r>
                    </a:p>
                  </a:txBody>
                  <a:tcPr/>
                </a:tc>
                <a:extLst>
                  <a:ext uri="{0D108BD9-81ED-4DB2-BD59-A6C34878D82A}">
                    <a16:rowId xmlns:a16="http://schemas.microsoft.com/office/drawing/2014/main" val="851635637"/>
                  </a:ext>
                </a:extLst>
              </a:tr>
              <a:tr h="451044">
                <a:tc>
                  <a:txBody>
                    <a:bodyPr/>
                    <a:lstStyle/>
                    <a:p>
                      <a:endParaRPr lang="en-US" dirty="0"/>
                    </a:p>
                  </a:txBody>
                  <a:tcPr/>
                </a:tc>
                <a:tc>
                  <a:txBody>
                    <a:bodyPr/>
                    <a:lstStyle/>
                    <a:p>
                      <a:r>
                        <a:rPr lang="en-US" b="1" dirty="0"/>
                        <a:t>X</a:t>
                      </a:r>
                    </a:p>
                  </a:txBody>
                  <a:tcPr/>
                </a:tc>
                <a:tc>
                  <a:txBody>
                    <a:bodyPr/>
                    <a:lstStyle/>
                    <a:p>
                      <a:endParaRPr lang="en-US" b="1" dirty="0"/>
                    </a:p>
                  </a:txBody>
                  <a:tcPr/>
                </a:tc>
                <a:tc>
                  <a:txBody>
                    <a:bodyPr/>
                    <a:lstStyle/>
                    <a:p>
                      <a:r>
                        <a:rPr lang="en-US" b="1" dirty="0"/>
                        <a:t>X</a:t>
                      </a:r>
                    </a:p>
                  </a:txBody>
                  <a:tcPr/>
                </a:tc>
                <a:tc>
                  <a:txBody>
                    <a:bodyPr/>
                    <a:lstStyle/>
                    <a:p>
                      <a:endParaRPr lang="en-US" b="1" dirty="0"/>
                    </a:p>
                  </a:txBody>
                  <a:tcPr/>
                </a:tc>
                <a:tc>
                  <a:txBody>
                    <a:bodyPr/>
                    <a:lstStyle/>
                    <a:p>
                      <a:r>
                        <a:rPr lang="en-US" b="1" dirty="0"/>
                        <a:t>X</a:t>
                      </a:r>
                    </a:p>
                  </a:txBody>
                  <a:tcPr/>
                </a:tc>
                <a:extLst>
                  <a:ext uri="{0D108BD9-81ED-4DB2-BD59-A6C34878D82A}">
                    <a16:rowId xmlns:a16="http://schemas.microsoft.com/office/drawing/2014/main" val="1584964117"/>
                  </a:ext>
                </a:extLst>
              </a:tr>
              <a:tr h="661970">
                <a:tc gridSpan="6">
                  <a:txBody>
                    <a:bodyPr/>
                    <a:lstStyle/>
                    <a:p>
                      <a:r>
                        <a:rPr lang="en-US" dirty="0"/>
                        <a:t>Daunorubicin 44 mg/m</a:t>
                      </a:r>
                      <a:r>
                        <a:rPr lang="en-US" baseline="30000" dirty="0"/>
                        <a:t>2</a:t>
                      </a:r>
                      <a:r>
                        <a:rPr lang="en-US" dirty="0"/>
                        <a:t> and Cytarabine 100 mg/m</a:t>
                      </a:r>
                      <a:r>
                        <a:rPr lang="en-US" baseline="30000" dirty="0"/>
                        <a:t>2</a:t>
                      </a:r>
                      <a:r>
                        <a:rPr lang="en-US" dirty="0"/>
                        <a:t> liposome IV over 90 minutes on Days 1, 3, and 5</a:t>
                      </a:r>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3446401985"/>
                  </a:ext>
                </a:extLst>
              </a:tr>
              <a:tr h="778516">
                <a:tc gridSpan="6">
                  <a:txBody>
                    <a:bodyPr/>
                    <a:lstStyle/>
                    <a:p>
                      <a:r>
                        <a:rPr lang="en-US" dirty="0"/>
                        <a:t>1-2 cycles induction</a:t>
                      </a:r>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555595479"/>
                  </a:ext>
                </a:extLst>
              </a:tr>
            </a:tbl>
          </a:graphicData>
        </a:graphic>
      </p:graphicFrame>
      <p:sp>
        <p:nvSpPr>
          <p:cNvPr id="8" name="Text Box 4">
            <a:extLst>
              <a:ext uri="{FF2B5EF4-FFF2-40B4-BE49-F238E27FC236}">
                <a16:creationId xmlns:a16="http://schemas.microsoft.com/office/drawing/2014/main" id="{BFA3DC69-6F38-4AE3-87E5-E6FA31C24CBF}"/>
              </a:ext>
            </a:extLst>
          </p:cNvPr>
          <p:cNvSpPr txBox="1">
            <a:spLocks noChangeArrowheads="1"/>
          </p:cNvSpPr>
          <p:nvPr/>
        </p:nvSpPr>
        <p:spPr bwMode="auto">
          <a:xfrm>
            <a:off x="315798" y="6538932"/>
            <a:ext cx="4450165" cy="3077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1pPr>
            <a:lvl2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2pPr>
            <a:lvl3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3pPr>
            <a:lvl4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4pPr>
            <a:lvl5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9pPr>
          </a:lstStyle>
          <a:p>
            <a:pPr>
              <a:tabLst>
                <a:tab pos="457200" algn="l"/>
                <a:tab pos="688975" algn="l"/>
                <a:tab pos="723900" algn="l"/>
                <a:tab pos="1447800" algn="l"/>
                <a:tab pos="2171700" algn="l"/>
                <a:tab pos="2895600" algn="l"/>
                <a:tab pos="3619500" algn="l"/>
              </a:tabLst>
            </a:pPr>
            <a:r>
              <a:rPr lang="en-GB" altLang="en-US" sz="1200" dirty="0" err="1">
                <a:latin typeface="+mj-lt"/>
              </a:rPr>
              <a:t>Vyxeos</a:t>
            </a:r>
            <a:r>
              <a:rPr lang="en-GB" altLang="en-US" sz="1200" dirty="0">
                <a:latin typeface="+mj-lt"/>
              </a:rPr>
              <a:t> PI. 8.2017.</a:t>
            </a:r>
          </a:p>
        </p:txBody>
      </p:sp>
    </p:spTree>
    <p:extLst>
      <p:ext uri="{BB962C8B-B14F-4D97-AF65-F5344CB8AC3E}">
        <p14:creationId xmlns:p14="http://schemas.microsoft.com/office/powerpoint/2010/main" val="20572812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503CBA84-2675-4211-B1D4-50604D5C44E0}"/>
              </a:ext>
            </a:extLst>
          </p:cNvPr>
          <p:cNvSpPr>
            <a:spLocks noGrp="1"/>
          </p:cNvSpPr>
          <p:nvPr>
            <p:ph type="title"/>
          </p:nvPr>
        </p:nvSpPr>
        <p:spPr/>
        <p:txBody>
          <a:bodyPr>
            <a:normAutofit fontScale="90000"/>
          </a:bodyPr>
          <a:lstStyle/>
          <a:p>
            <a:r>
              <a:rPr lang="en-US" dirty="0"/>
              <a:t>Liposomal Daunorubicin and Cytarabine</a:t>
            </a:r>
          </a:p>
        </p:txBody>
      </p:sp>
      <p:pic>
        <p:nvPicPr>
          <p:cNvPr id="4" name="Content Placeholder 3">
            <a:extLst>
              <a:ext uri="{FF2B5EF4-FFF2-40B4-BE49-F238E27FC236}">
                <a16:creationId xmlns:a16="http://schemas.microsoft.com/office/drawing/2014/main" id="{091129E1-E666-484A-975E-55259C12FA4D}"/>
              </a:ext>
            </a:extLst>
          </p:cNvPr>
          <p:cNvPicPr>
            <a:picLocks noGrp="1" noChangeAspect="1"/>
          </p:cNvPicPr>
          <p:nvPr>
            <p:ph sz="half" idx="1"/>
          </p:nvPr>
        </p:nvPicPr>
        <p:blipFill>
          <a:blip r:embed="rId3"/>
          <a:stretch>
            <a:fillRect/>
          </a:stretch>
        </p:blipFill>
        <p:spPr>
          <a:xfrm>
            <a:off x="5462649" y="1514837"/>
            <a:ext cx="3316937" cy="2762813"/>
          </a:xfrm>
          <a:prstGeom prst="rect">
            <a:avLst/>
          </a:prstGeom>
        </p:spPr>
      </p:pic>
      <p:sp>
        <p:nvSpPr>
          <p:cNvPr id="9" name="Content Placeholder 8">
            <a:extLst>
              <a:ext uri="{FF2B5EF4-FFF2-40B4-BE49-F238E27FC236}">
                <a16:creationId xmlns:a16="http://schemas.microsoft.com/office/drawing/2014/main" id="{C74F0161-BE26-4564-BBCC-F436F2186F26}"/>
              </a:ext>
            </a:extLst>
          </p:cNvPr>
          <p:cNvSpPr>
            <a:spLocks noGrp="1"/>
          </p:cNvSpPr>
          <p:nvPr>
            <p:ph sz="half" idx="2"/>
          </p:nvPr>
        </p:nvSpPr>
        <p:spPr>
          <a:xfrm>
            <a:off x="238190" y="1593490"/>
            <a:ext cx="5224459" cy="4525963"/>
          </a:xfrm>
        </p:spPr>
        <p:txBody>
          <a:bodyPr>
            <a:normAutofit fontScale="85000" lnSpcReduction="20000"/>
          </a:bodyPr>
          <a:lstStyle/>
          <a:p>
            <a:r>
              <a:rPr lang="en-US" dirty="0"/>
              <a:t>Uses a nanoscale delivery complex with fixed molar ratio of cytarabine to daunorubicin (5:1) to increase cytotoxicity</a:t>
            </a:r>
          </a:p>
          <a:p>
            <a:r>
              <a:rPr lang="en-US" dirty="0"/>
              <a:t>Liposomes persist in bone marrow and are taken up by leukemia cells to a greater extent than normal cells</a:t>
            </a:r>
          </a:p>
          <a:p>
            <a:r>
              <a:rPr lang="en-US" dirty="0"/>
              <a:t>Liposomes undergo degradation , releasing daunorubicin and cytarabine in the intracellular environment</a:t>
            </a:r>
          </a:p>
          <a:p>
            <a:r>
              <a:rPr lang="en-US" dirty="0"/>
              <a:t>Elevated cytarabine and daunorubicin concentrations are maintained at a synergistic ratio in the target cell</a:t>
            </a:r>
          </a:p>
        </p:txBody>
      </p:sp>
      <p:pic>
        <p:nvPicPr>
          <p:cNvPr id="5" name="Picture 4">
            <a:extLst>
              <a:ext uri="{FF2B5EF4-FFF2-40B4-BE49-F238E27FC236}">
                <a16:creationId xmlns:a16="http://schemas.microsoft.com/office/drawing/2014/main" id="{ABF159CC-08DE-4E43-B8AF-C1C113C42768}"/>
              </a:ext>
            </a:extLst>
          </p:cNvPr>
          <p:cNvPicPr>
            <a:picLocks noChangeAspect="1"/>
          </p:cNvPicPr>
          <p:nvPr/>
        </p:nvPicPr>
        <p:blipFill>
          <a:blip r:embed="rId4"/>
          <a:stretch>
            <a:fillRect/>
          </a:stretch>
        </p:blipFill>
        <p:spPr>
          <a:xfrm>
            <a:off x="5580720" y="4381995"/>
            <a:ext cx="3198866" cy="2348344"/>
          </a:xfrm>
          <a:prstGeom prst="rect">
            <a:avLst/>
          </a:prstGeom>
        </p:spPr>
      </p:pic>
      <p:sp>
        <p:nvSpPr>
          <p:cNvPr id="7" name="Text Box 4">
            <a:extLst>
              <a:ext uri="{FF2B5EF4-FFF2-40B4-BE49-F238E27FC236}">
                <a16:creationId xmlns:a16="http://schemas.microsoft.com/office/drawing/2014/main" id="{D683CE9E-7908-4568-9FF8-BCAB85B1EFE4}"/>
              </a:ext>
            </a:extLst>
          </p:cNvPr>
          <p:cNvSpPr txBox="1">
            <a:spLocks noChangeArrowheads="1"/>
          </p:cNvSpPr>
          <p:nvPr/>
        </p:nvSpPr>
        <p:spPr bwMode="auto">
          <a:xfrm>
            <a:off x="315798" y="6538932"/>
            <a:ext cx="4450165" cy="3077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1pPr>
            <a:lvl2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2pPr>
            <a:lvl3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3pPr>
            <a:lvl4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4pPr>
            <a:lvl5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9pPr>
          </a:lstStyle>
          <a:p>
            <a:pPr>
              <a:tabLst>
                <a:tab pos="457200" algn="l"/>
                <a:tab pos="688975" algn="l"/>
                <a:tab pos="723900" algn="l"/>
                <a:tab pos="1447800" algn="l"/>
                <a:tab pos="2171700" algn="l"/>
                <a:tab pos="2895600" algn="l"/>
                <a:tab pos="3619500" algn="l"/>
              </a:tabLst>
            </a:pPr>
            <a:r>
              <a:rPr lang="en-GB" altLang="en-US" sz="1200" dirty="0">
                <a:latin typeface="+mj-lt"/>
              </a:rPr>
              <a:t>Brunetti C et al. </a:t>
            </a:r>
            <a:r>
              <a:rPr lang="en-GB" altLang="en-US" sz="1200" i="1" dirty="0">
                <a:latin typeface="+mj-lt"/>
              </a:rPr>
              <a:t>Exp Rev </a:t>
            </a:r>
            <a:r>
              <a:rPr lang="en-GB" altLang="en-US" sz="1200" i="1" dirty="0" err="1">
                <a:latin typeface="+mj-lt"/>
              </a:rPr>
              <a:t>Hematol</a:t>
            </a:r>
            <a:r>
              <a:rPr lang="en-GB" altLang="en-US" sz="1200" i="1" dirty="0">
                <a:latin typeface="+mj-lt"/>
              </a:rPr>
              <a:t>. </a:t>
            </a:r>
            <a:r>
              <a:rPr lang="en-GB" altLang="en-US" sz="1200" dirty="0">
                <a:latin typeface="+mj-lt"/>
              </a:rPr>
              <a:t>2017;10(10):853-862.</a:t>
            </a:r>
          </a:p>
        </p:txBody>
      </p:sp>
    </p:spTree>
    <p:extLst>
      <p:ext uri="{BB962C8B-B14F-4D97-AF65-F5344CB8AC3E}">
        <p14:creationId xmlns:p14="http://schemas.microsoft.com/office/powerpoint/2010/main" val="31697111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696F05-F37A-4173-9B60-5B53B6577D26}"/>
              </a:ext>
            </a:extLst>
          </p:cNvPr>
          <p:cNvSpPr>
            <a:spLocks noGrp="1"/>
          </p:cNvSpPr>
          <p:nvPr>
            <p:ph type="title"/>
          </p:nvPr>
        </p:nvSpPr>
        <p:spPr>
          <a:xfrm>
            <a:off x="311728" y="160337"/>
            <a:ext cx="8478981" cy="1143000"/>
          </a:xfrm>
        </p:spPr>
        <p:txBody>
          <a:bodyPr>
            <a:noAutofit/>
          </a:bodyPr>
          <a:lstStyle/>
          <a:p>
            <a:r>
              <a:rPr lang="en-US" sz="2800" dirty="0"/>
              <a:t>Liposomal Daunorubicin and Cytarabine is Superior to 7+3 Induction in Older Patients with Secondary AML</a:t>
            </a:r>
          </a:p>
        </p:txBody>
      </p:sp>
      <p:sp>
        <p:nvSpPr>
          <p:cNvPr id="3" name="Content Placeholder 2">
            <a:extLst>
              <a:ext uri="{FF2B5EF4-FFF2-40B4-BE49-F238E27FC236}">
                <a16:creationId xmlns:a16="http://schemas.microsoft.com/office/drawing/2014/main" id="{08887B3E-9143-4A1A-86B6-FF236BBD18AC}"/>
              </a:ext>
            </a:extLst>
          </p:cNvPr>
          <p:cNvSpPr>
            <a:spLocks noGrp="1"/>
          </p:cNvSpPr>
          <p:nvPr>
            <p:ph idx="1"/>
          </p:nvPr>
        </p:nvSpPr>
        <p:spPr>
          <a:xfrm>
            <a:off x="145799" y="1578840"/>
            <a:ext cx="4386758" cy="4921973"/>
          </a:xfrm>
        </p:spPr>
        <p:txBody>
          <a:bodyPr>
            <a:noAutofit/>
          </a:bodyPr>
          <a:lstStyle/>
          <a:p>
            <a:pPr>
              <a:spcBef>
                <a:spcPts val="0"/>
              </a:spcBef>
            </a:pPr>
            <a:r>
              <a:rPr lang="en-US" sz="2000" dirty="0"/>
              <a:t>Randomized phase III trial </a:t>
            </a:r>
          </a:p>
          <a:p>
            <a:pPr lvl="1">
              <a:spcBef>
                <a:spcPts val="0"/>
              </a:spcBef>
            </a:pPr>
            <a:r>
              <a:rPr lang="en-US" sz="1800" dirty="0"/>
              <a:t>Patients age 60-75 years with high-risk AML</a:t>
            </a:r>
          </a:p>
          <a:p>
            <a:pPr lvl="1">
              <a:spcBef>
                <a:spcPts val="0"/>
              </a:spcBef>
            </a:pPr>
            <a:r>
              <a:rPr lang="en-US" sz="1800" dirty="0"/>
              <a:t>CPX-351 vs “7+3”</a:t>
            </a:r>
          </a:p>
          <a:p>
            <a:pPr>
              <a:spcBef>
                <a:spcPts val="0"/>
              </a:spcBef>
            </a:pPr>
            <a:r>
              <a:rPr lang="en-US" sz="2000" dirty="0"/>
              <a:t>Complete response:</a:t>
            </a:r>
          </a:p>
          <a:p>
            <a:pPr lvl="1">
              <a:spcBef>
                <a:spcPts val="0"/>
              </a:spcBef>
            </a:pPr>
            <a:r>
              <a:rPr lang="en-US" sz="1800" dirty="0"/>
              <a:t>CPX-351: 37.3% </a:t>
            </a:r>
          </a:p>
          <a:p>
            <a:pPr lvl="1">
              <a:spcBef>
                <a:spcPts val="0"/>
              </a:spcBef>
            </a:pPr>
            <a:r>
              <a:rPr lang="en-US" sz="1800" dirty="0"/>
              <a:t>“7+3”: 25.6% </a:t>
            </a:r>
          </a:p>
          <a:p>
            <a:pPr>
              <a:spcBef>
                <a:spcPts val="0"/>
              </a:spcBef>
            </a:pPr>
            <a:r>
              <a:rPr lang="en-US" sz="2000" dirty="0"/>
              <a:t>Overall Survival</a:t>
            </a:r>
          </a:p>
          <a:p>
            <a:pPr lvl="1">
              <a:spcBef>
                <a:spcPts val="0"/>
              </a:spcBef>
            </a:pPr>
            <a:r>
              <a:rPr lang="en-US" sz="1800" dirty="0"/>
              <a:t>CPX-351: 9.56  </a:t>
            </a:r>
            <a:r>
              <a:rPr lang="en-US" sz="1800" dirty="0" err="1"/>
              <a:t>mos</a:t>
            </a:r>
            <a:endParaRPr lang="en-US" sz="1800" dirty="0"/>
          </a:p>
          <a:p>
            <a:pPr lvl="1">
              <a:spcBef>
                <a:spcPts val="0"/>
              </a:spcBef>
            </a:pPr>
            <a:r>
              <a:rPr lang="en-US" sz="1800" dirty="0"/>
              <a:t>“7+3”: 5.95 </a:t>
            </a:r>
            <a:r>
              <a:rPr lang="en-US" sz="1800" dirty="0" err="1"/>
              <a:t>mos</a:t>
            </a:r>
            <a:endParaRPr lang="en-US" sz="1800" dirty="0"/>
          </a:p>
          <a:p>
            <a:pPr>
              <a:spcBef>
                <a:spcPts val="0"/>
              </a:spcBef>
            </a:pPr>
            <a:r>
              <a:rPr lang="en-US" sz="2000" dirty="0"/>
              <a:t>Preliminary subset analysis of patients who went on to </a:t>
            </a:r>
            <a:r>
              <a:rPr lang="en-US" sz="2000" dirty="0" err="1"/>
              <a:t>allo</a:t>
            </a:r>
            <a:r>
              <a:rPr lang="en-US" sz="2000" dirty="0"/>
              <a:t> HCT:</a:t>
            </a:r>
          </a:p>
          <a:p>
            <a:pPr lvl="1">
              <a:spcBef>
                <a:spcPts val="0"/>
              </a:spcBef>
            </a:pPr>
            <a:r>
              <a:rPr lang="en-US" sz="1800" dirty="0"/>
              <a:t>CPX-351 improved median survival when compered to “7+3:</a:t>
            </a:r>
          </a:p>
          <a:p>
            <a:pPr lvl="1">
              <a:spcBef>
                <a:spcPts val="0"/>
              </a:spcBef>
            </a:pPr>
            <a:r>
              <a:rPr lang="en-US" sz="1800" dirty="0"/>
              <a:t>10.25 </a:t>
            </a:r>
            <a:r>
              <a:rPr lang="en-US" sz="1800" dirty="0" err="1"/>
              <a:t>mos</a:t>
            </a:r>
            <a:r>
              <a:rPr lang="en-US" sz="1800" dirty="0"/>
              <a:t> vs not reached, respectively</a:t>
            </a:r>
          </a:p>
        </p:txBody>
      </p:sp>
      <p:grpSp>
        <p:nvGrpSpPr>
          <p:cNvPr id="112" name="Group 111">
            <a:extLst>
              <a:ext uri="{FF2B5EF4-FFF2-40B4-BE49-F238E27FC236}">
                <a16:creationId xmlns:a16="http://schemas.microsoft.com/office/drawing/2014/main" id="{6A457ED2-3166-49DB-B486-D0842A1A69EF}"/>
              </a:ext>
            </a:extLst>
          </p:cNvPr>
          <p:cNvGrpSpPr/>
          <p:nvPr/>
        </p:nvGrpSpPr>
        <p:grpSpPr>
          <a:xfrm>
            <a:off x="4338742" y="2250710"/>
            <a:ext cx="4409889" cy="2783443"/>
            <a:chOff x="1726248" y="1539875"/>
            <a:chExt cx="8395971" cy="4683691"/>
          </a:xfrm>
        </p:grpSpPr>
        <p:cxnSp>
          <p:nvCxnSpPr>
            <p:cNvPr id="5" name="Straight Connector 7">
              <a:extLst>
                <a:ext uri="{FF2B5EF4-FFF2-40B4-BE49-F238E27FC236}">
                  <a16:creationId xmlns:a16="http://schemas.microsoft.com/office/drawing/2014/main" id="{911770C3-114B-43A6-BFE7-0CE3A17FA30D}"/>
                </a:ext>
              </a:extLst>
            </p:cNvPr>
            <p:cNvCxnSpPr>
              <a:cxnSpLocks noChangeShapeType="1"/>
            </p:cNvCxnSpPr>
            <p:nvPr/>
          </p:nvCxnSpPr>
          <p:spPr bwMode="auto">
            <a:xfrm>
              <a:off x="2536825" y="1855788"/>
              <a:ext cx="68263"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6" name="Straight Connector 8">
              <a:extLst>
                <a:ext uri="{FF2B5EF4-FFF2-40B4-BE49-F238E27FC236}">
                  <a16:creationId xmlns:a16="http://schemas.microsoft.com/office/drawing/2014/main" id="{6519BB7D-99F3-4C29-875B-E55F03FE244F}"/>
                </a:ext>
              </a:extLst>
            </p:cNvPr>
            <p:cNvCxnSpPr>
              <a:cxnSpLocks noChangeShapeType="1"/>
            </p:cNvCxnSpPr>
            <p:nvPr/>
          </p:nvCxnSpPr>
          <p:spPr bwMode="auto">
            <a:xfrm>
              <a:off x="2536825" y="2595563"/>
              <a:ext cx="68263"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7" name="Straight Connector 9">
              <a:extLst>
                <a:ext uri="{FF2B5EF4-FFF2-40B4-BE49-F238E27FC236}">
                  <a16:creationId xmlns:a16="http://schemas.microsoft.com/office/drawing/2014/main" id="{462626D0-BA0B-4338-9337-D045117821EE}"/>
                </a:ext>
              </a:extLst>
            </p:cNvPr>
            <p:cNvCxnSpPr>
              <a:cxnSpLocks noChangeShapeType="1"/>
            </p:cNvCxnSpPr>
            <p:nvPr/>
          </p:nvCxnSpPr>
          <p:spPr bwMode="auto">
            <a:xfrm>
              <a:off x="2536825" y="3332163"/>
              <a:ext cx="68263"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8" name="Straight Connector 10">
              <a:extLst>
                <a:ext uri="{FF2B5EF4-FFF2-40B4-BE49-F238E27FC236}">
                  <a16:creationId xmlns:a16="http://schemas.microsoft.com/office/drawing/2014/main" id="{173B12C6-42E3-4914-B723-8AC1413B75E7}"/>
                </a:ext>
              </a:extLst>
            </p:cNvPr>
            <p:cNvCxnSpPr>
              <a:cxnSpLocks noChangeShapeType="1"/>
            </p:cNvCxnSpPr>
            <p:nvPr/>
          </p:nvCxnSpPr>
          <p:spPr bwMode="auto">
            <a:xfrm>
              <a:off x="2536825" y="4051300"/>
              <a:ext cx="68263"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9" name="Straight Connector 11">
              <a:extLst>
                <a:ext uri="{FF2B5EF4-FFF2-40B4-BE49-F238E27FC236}">
                  <a16:creationId xmlns:a16="http://schemas.microsoft.com/office/drawing/2014/main" id="{0F900F9C-BE83-43A6-9058-438F056068B7}"/>
                </a:ext>
              </a:extLst>
            </p:cNvPr>
            <p:cNvCxnSpPr>
              <a:cxnSpLocks noChangeShapeType="1"/>
            </p:cNvCxnSpPr>
            <p:nvPr/>
          </p:nvCxnSpPr>
          <p:spPr bwMode="auto">
            <a:xfrm>
              <a:off x="2536825" y="4787900"/>
              <a:ext cx="68263"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10" name="Straight Connector 12">
              <a:extLst>
                <a:ext uri="{FF2B5EF4-FFF2-40B4-BE49-F238E27FC236}">
                  <a16:creationId xmlns:a16="http://schemas.microsoft.com/office/drawing/2014/main" id="{85EF0892-E4E3-404E-BB7F-66B59C140CBF}"/>
                </a:ext>
              </a:extLst>
            </p:cNvPr>
            <p:cNvCxnSpPr>
              <a:cxnSpLocks noChangeShapeType="1"/>
            </p:cNvCxnSpPr>
            <p:nvPr/>
          </p:nvCxnSpPr>
          <p:spPr bwMode="auto">
            <a:xfrm>
              <a:off x="2538413" y="5518150"/>
              <a:ext cx="66675"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sp>
          <p:nvSpPr>
            <p:cNvPr id="11" name="TextBox 13">
              <a:extLst>
                <a:ext uri="{FF2B5EF4-FFF2-40B4-BE49-F238E27FC236}">
                  <a16:creationId xmlns:a16="http://schemas.microsoft.com/office/drawing/2014/main" id="{4D0F5645-9739-4E0B-B0A5-F787DB8D2FE2}"/>
                </a:ext>
              </a:extLst>
            </p:cNvPr>
            <p:cNvSpPr txBox="1">
              <a:spLocks noChangeArrowheads="1"/>
            </p:cNvSpPr>
            <p:nvPr/>
          </p:nvSpPr>
          <p:spPr bwMode="auto">
            <a:xfrm>
              <a:off x="2003425" y="1670050"/>
              <a:ext cx="506828" cy="308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nSpc>
                  <a:spcPct val="100000"/>
                </a:lnSpc>
                <a:spcBef>
                  <a:spcPct val="0"/>
                </a:spcBef>
                <a:spcAft>
                  <a:spcPct val="0"/>
                </a:spcAft>
                <a:buClrTx/>
                <a:buFontTx/>
                <a:buNone/>
              </a:pPr>
              <a:r>
                <a:rPr lang="en-US" altLang="en-US" sz="1200" b="0">
                  <a:solidFill>
                    <a:schemeClr val="tx1"/>
                  </a:solidFill>
                </a:rPr>
                <a:t>100</a:t>
              </a:r>
            </a:p>
          </p:txBody>
        </p:sp>
        <p:sp>
          <p:nvSpPr>
            <p:cNvPr id="12" name="TextBox 14">
              <a:extLst>
                <a:ext uri="{FF2B5EF4-FFF2-40B4-BE49-F238E27FC236}">
                  <a16:creationId xmlns:a16="http://schemas.microsoft.com/office/drawing/2014/main" id="{C4ECFBB0-FEA3-42C1-91EC-2286E4454FE6}"/>
                </a:ext>
              </a:extLst>
            </p:cNvPr>
            <p:cNvSpPr txBox="1">
              <a:spLocks noChangeArrowheads="1"/>
            </p:cNvSpPr>
            <p:nvPr/>
          </p:nvSpPr>
          <p:spPr bwMode="auto">
            <a:xfrm>
              <a:off x="2130425" y="2416174"/>
              <a:ext cx="408863" cy="308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nSpc>
                  <a:spcPct val="100000"/>
                </a:lnSpc>
                <a:spcBef>
                  <a:spcPct val="0"/>
                </a:spcBef>
                <a:spcAft>
                  <a:spcPct val="0"/>
                </a:spcAft>
                <a:buClrTx/>
                <a:buFontTx/>
                <a:buNone/>
              </a:pPr>
              <a:r>
                <a:rPr lang="en-US" altLang="en-US" sz="1200" b="0">
                  <a:solidFill>
                    <a:schemeClr val="tx1"/>
                  </a:solidFill>
                </a:rPr>
                <a:t>80</a:t>
              </a:r>
            </a:p>
          </p:txBody>
        </p:sp>
        <p:sp>
          <p:nvSpPr>
            <p:cNvPr id="13" name="TextBox 15">
              <a:extLst>
                <a:ext uri="{FF2B5EF4-FFF2-40B4-BE49-F238E27FC236}">
                  <a16:creationId xmlns:a16="http://schemas.microsoft.com/office/drawing/2014/main" id="{04516010-E2F6-4693-93A8-A84F2AD64DD3}"/>
                </a:ext>
              </a:extLst>
            </p:cNvPr>
            <p:cNvSpPr txBox="1">
              <a:spLocks noChangeArrowheads="1"/>
            </p:cNvSpPr>
            <p:nvPr/>
          </p:nvSpPr>
          <p:spPr bwMode="auto">
            <a:xfrm>
              <a:off x="2130425" y="3152775"/>
              <a:ext cx="408863" cy="308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nSpc>
                  <a:spcPct val="100000"/>
                </a:lnSpc>
                <a:spcBef>
                  <a:spcPct val="0"/>
                </a:spcBef>
                <a:spcAft>
                  <a:spcPct val="0"/>
                </a:spcAft>
                <a:buClrTx/>
                <a:buFontTx/>
                <a:buNone/>
              </a:pPr>
              <a:r>
                <a:rPr lang="en-US" altLang="en-US" sz="1200" b="0">
                  <a:solidFill>
                    <a:schemeClr val="tx1"/>
                  </a:solidFill>
                </a:rPr>
                <a:t>60</a:t>
              </a:r>
            </a:p>
          </p:txBody>
        </p:sp>
        <p:sp>
          <p:nvSpPr>
            <p:cNvPr id="14" name="TextBox 16">
              <a:extLst>
                <a:ext uri="{FF2B5EF4-FFF2-40B4-BE49-F238E27FC236}">
                  <a16:creationId xmlns:a16="http://schemas.microsoft.com/office/drawing/2014/main" id="{5FA47121-3078-4AD3-A650-2F1808B1BDA2}"/>
                </a:ext>
              </a:extLst>
            </p:cNvPr>
            <p:cNvSpPr txBox="1">
              <a:spLocks noChangeArrowheads="1"/>
            </p:cNvSpPr>
            <p:nvPr/>
          </p:nvSpPr>
          <p:spPr bwMode="auto">
            <a:xfrm>
              <a:off x="2130425" y="3873501"/>
              <a:ext cx="408863" cy="308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nSpc>
                  <a:spcPct val="100000"/>
                </a:lnSpc>
                <a:spcBef>
                  <a:spcPct val="0"/>
                </a:spcBef>
                <a:spcAft>
                  <a:spcPct val="0"/>
                </a:spcAft>
                <a:buClrTx/>
                <a:buFontTx/>
                <a:buNone/>
              </a:pPr>
              <a:r>
                <a:rPr lang="en-US" altLang="en-US" sz="1200" b="0">
                  <a:solidFill>
                    <a:schemeClr val="tx1"/>
                  </a:solidFill>
                </a:rPr>
                <a:t>40</a:t>
              </a:r>
            </a:p>
          </p:txBody>
        </p:sp>
        <p:sp>
          <p:nvSpPr>
            <p:cNvPr id="15" name="TextBox 17">
              <a:extLst>
                <a:ext uri="{FF2B5EF4-FFF2-40B4-BE49-F238E27FC236}">
                  <a16:creationId xmlns:a16="http://schemas.microsoft.com/office/drawing/2014/main" id="{538A51BC-8E89-4B42-96AB-FAFD1D2D9ADB}"/>
                </a:ext>
              </a:extLst>
            </p:cNvPr>
            <p:cNvSpPr txBox="1">
              <a:spLocks noChangeArrowheads="1"/>
            </p:cNvSpPr>
            <p:nvPr/>
          </p:nvSpPr>
          <p:spPr bwMode="auto">
            <a:xfrm>
              <a:off x="2130425" y="4610100"/>
              <a:ext cx="408863" cy="308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nSpc>
                  <a:spcPct val="100000"/>
                </a:lnSpc>
                <a:spcBef>
                  <a:spcPct val="0"/>
                </a:spcBef>
                <a:spcAft>
                  <a:spcPct val="0"/>
                </a:spcAft>
                <a:buClrTx/>
                <a:buFontTx/>
                <a:buNone/>
              </a:pPr>
              <a:r>
                <a:rPr lang="en-US" altLang="en-US" sz="1200" b="0">
                  <a:solidFill>
                    <a:schemeClr val="tx1"/>
                  </a:solidFill>
                </a:rPr>
                <a:t>20</a:t>
              </a:r>
            </a:p>
          </p:txBody>
        </p:sp>
        <p:sp>
          <p:nvSpPr>
            <p:cNvPr id="16" name="TextBox 18">
              <a:extLst>
                <a:ext uri="{FF2B5EF4-FFF2-40B4-BE49-F238E27FC236}">
                  <a16:creationId xmlns:a16="http://schemas.microsoft.com/office/drawing/2014/main" id="{51C19EE0-0312-4BED-9465-038D7685E8C0}"/>
                </a:ext>
              </a:extLst>
            </p:cNvPr>
            <p:cNvSpPr txBox="1">
              <a:spLocks noChangeArrowheads="1"/>
            </p:cNvSpPr>
            <p:nvPr/>
          </p:nvSpPr>
          <p:spPr bwMode="auto">
            <a:xfrm>
              <a:off x="2259013" y="5338763"/>
              <a:ext cx="310900" cy="308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nSpc>
                  <a:spcPct val="100000"/>
                </a:lnSpc>
                <a:spcBef>
                  <a:spcPct val="0"/>
                </a:spcBef>
                <a:spcAft>
                  <a:spcPct val="0"/>
                </a:spcAft>
                <a:buClrTx/>
                <a:buFontTx/>
                <a:buNone/>
              </a:pPr>
              <a:r>
                <a:rPr lang="en-US" altLang="en-US" sz="1200" b="0">
                  <a:solidFill>
                    <a:schemeClr val="tx1"/>
                  </a:solidFill>
                </a:rPr>
                <a:t>0</a:t>
              </a:r>
            </a:p>
          </p:txBody>
        </p:sp>
        <p:sp>
          <p:nvSpPr>
            <p:cNvPr id="17" name="TextBox 19">
              <a:extLst>
                <a:ext uri="{FF2B5EF4-FFF2-40B4-BE49-F238E27FC236}">
                  <a16:creationId xmlns:a16="http://schemas.microsoft.com/office/drawing/2014/main" id="{433967D9-8B48-4B8A-AD2F-895941ED6EF8}"/>
                </a:ext>
              </a:extLst>
            </p:cNvPr>
            <p:cNvSpPr txBox="1">
              <a:spLocks noChangeArrowheads="1"/>
            </p:cNvSpPr>
            <p:nvPr/>
          </p:nvSpPr>
          <p:spPr bwMode="auto">
            <a:xfrm rot="16200000">
              <a:off x="1322435" y="3562986"/>
              <a:ext cx="1127028" cy="319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nSpc>
                  <a:spcPct val="100000"/>
                </a:lnSpc>
                <a:spcBef>
                  <a:spcPct val="0"/>
                </a:spcBef>
                <a:spcAft>
                  <a:spcPct val="0"/>
                </a:spcAft>
                <a:buClrTx/>
                <a:buFontTx/>
                <a:buNone/>
              </a:pPr>
              <a:r>
                <a:rPr lang="en-US" altLang="en-US" sz="1200">
                  <a:solidFill>
                    <a:schemeClr val="tx1"/>
                  </a:solidFill>
                </a:rPr>
                <a:t>Survival (%)</a:t>
              </a:r>
            </a:p>
          </p:txBody>
        </p:sp>
        <p:sp>
          <p:nvSpPr>
            <p:cNvPr id="18" name="Freeform 1">
              <a:extLst>
                <a:ext uri="{FF2B5EF4-FFF2-40B4-BE49-F238E27FC236}">
                  <a16:creationId xmlns:a16="http://schemas.microsoft.com/office/drawing/2014/main" id="{62A1415E-19C5-4C97-9E3B-877AF1694F71}"/>
                </a:ext>
              </a:extLst>
            </p:cNvPr>
            <p:cNvSpPr>
              <a:spLocks/>
            </p:cNvSpPr>
            <p:nvPr/>
          </p:nvSpPr>
          <p:spPr bwMode="auto">
            <a:xfrm>
              <a:off x="2616200" y="1843088"/>
              <a:ext cx="6788150" cy="3675062"/>
            </a:xfrm>
            <a:custGeom>
              <a:avLst/>
              <a:gdLst>
                <a:gd name="T0" fmla="*/ 0 w 6434051"/>
                <a:gd name="T1" fmla="*/ 0 h 3483033"/>
                <a:gd name="T2" fmla="*/ 0 w 6434051"/>
                <a:gd name="T3" fmla="*/ 1459882 h 3483033"/>
                <a:gd name="T4" fmla="*/ 2685481 w 6434051"/>
                <a:gd name="T5" fmla="*/ 1459882 h 3483033"/>
                <a:gd name="T6" fmla="*/ 0 60000 65536"/>
                <a:gd name="T7" fmla="*/ 0 60000 65536"/>
                <a:gd name="T8" fmla="*/ 0 60000 65536"/>
              </a:gdLst>
              <a:ahLst/>
              <a:cxnLst>
                <a:cxn ang="T6">
                  <a:pos x="T0" y="T1"/>
                </a:cxn>
                <a:cxn ang="T7">
                  <a:pos x="T2" y="T3"/>
                </a:cxn>
                <a:cxn ang="T8">
                  <a:pos x="T4" y="T5"/>
                </a:cxn>
              </a:cxnLst>
              <a:rect l="0" t="0" r="r" b="b"/>
              <a:pathLst>
                <a:path w="6434051" h="3483033">
                  <a:moveTo>
                    <a:pt x="0" y="0"/>
                  </a:moveTo>
                  <a:lnTo>
                    <a:pt x="0" y="3483033"/>
                  </a:lnTo>
                  <a:lnTo>
                    <a:pt x="6434051" y="3483033"/>
                  </a:lnTo>
                </a:path>
              </a:pathLst>
            </a:cu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endParaRPr lang="en-US" sz="1200"/>
            </a:p>
          </p:txBody>
        </p:sp>
        <p:sp>
          <p:nvSpPr>
            <p:cNvPr id="19" name="TextBox 21">
              <a:extLst>
                <a:ext uri="{FF2B5EF4-FFF2-40B4-BE49-F238E27FC236}">
                  <a16:creationId xmlns:a16="http://schemas.microsoft.com/office/drawing/2014/main" id="{18DE506F-6A54-4C7A-8F5C-CC96E0B0549E}"/>
                </a:ext>
              </a:extLst>
            </p:cNvPr>
            <p:cNvSpPr txBox="1">
              <a:spLocks noChangeArrowheads="1"/>
            </p:cNvSpPr>
            <p:nvPr/>
          </p:nvSpPr>
          <p:spPr bwMode="auto">
            <a:xfrm>
              <a:off x="4817074" y="5915026"/>
              <a:ext cx="2238765" cy="308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ctr">
                <a:lnSpc>
                  <a:spcPct val="100000"/>
                </a:lnSpc>
                <a:spcBef>
                  <a:spcPct val="0"/>
                </a:spcBef>
                <a:spcAft>
                  <a:spcPct val="0"/>
                </a:spcAft>
                <a:buClrTx/>
                <a:buFontTx/>
                <a:buNone/>
              </a:pPr>
              <a:r>
                <a:rPr lang="en-US" altLang="en-US" sz="1200">
                  <a:solidFill>
                    <a:schemeClr val="tx1"/>
                  </a:solidFill>
                </a:rPr>
                <a:t>Mos From Randomization</a:t>
              </a:r>
            </a:p>
          </p:txBody>
        </p:sp>
        <p:cxnSp>
          <p:nvCxnSpPr>
            <p:cNvPr id="20" name="Straight Connector 22">
              <a:extLst>
                <a:ext uri="{FF2B5EF4-FFF2-40B4-BE49-F238E27FC236}">
                  <a16:creationId xmlns:a16="http://schemas.microsoft.com/office/drawing/2014/main" id="{A427C757-604D-42E7-AA1D-667BF6E3E3C4}"/>
                </a:ext>
              </a:extLst>
            </p:cNvPr>
            <p:cNvCxnSpPr>
              <a:cxnSpLocks noChangeShapeType="1"/>
            </p:cNvCxnSpPr>
            <p:nvPr/>
          </p:nvCxnSpPr>
          <p:spPr bwMode="auto">
            <a:xfrm rot="5400000">
              <a:off x="5405437" y="5551488"/>
              <a:ext cx="66675"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21" name="Straight Connector 23">
              <a:extLst>
                <a:ext uri="{FF2B5EF4-FFF2-40B4-BE49-F238E27FC236}">
                  <a16:creationId xmlns:a16="http://schemas.microsoft.com/office/drawing/2014/main" id="{AB3284AC-39AE-4295-A3D1-0BD971F48710}"/>
                </a:ext>
              </a:extLst>
            </p:cNvPr>
            <p:cNvCxnSpPr>
              <a:cxnSpLocks noChangeShapeType="1"/>
            </p:cNvCxnSpPr>
            <p:nvPr/>
          </p:nvCxnSpPr>
          <p:spPr bwMode="auto">
            <a:xfrm rot="5400000">
              <a:off x="4841875" y="5551488"/>
              <a:ext cx="66675"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22" name="Straight Connector 24">
              <a:extLst>
                <a:ext uri="{FF2B5EF4-FFF2-40B4-BE49-F238E27FC236}">
                  <a16:creationId xmlns:a16="http://schemas.microsoft.com/office/drawing/2014/main" id="{BEB99404-FE17-4413-BAD9-EE75E7B8B371}"/>
                </a:ext>
              </a:extLst>
            </p:cNvPr>
            <p:cNvCxnSpPr>
              <a:cxnSpLocks noChangeShapeType="1"/>
            </p:cNvCxnSpPr>
            <p:nvPr/>
          </p:nvCxnSpPr>
          <p:spPr bwMode="auto">
            <a:xfrm rot="5400000">
              <a:off x="4278312" y="5551488"/>
              <a:ext cx="66675"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23" name="Straight Connector 25">
              <a:extLst>
                <a:ext uri="{FF2B5EF4-FFF2-40B4-BE49-F238E27FC236}">
                  <a16:creationId xmlns:a16="http://schemas.microsoft.com/office/drawing/2014/main" id="{9A36D7A4-3ECF-4F9D-9CA6-E2B7994BC90F}"/>
                </a:ext>
              </a:extLst>
            </p:cNvPr>
            <p:cNvCxnSpPr>
              <a:cxnSpLocks noChangeShapeType="1"/>
            </p:cNvCxnSpPr>
            <p:nvPr/>
          </p:nvCxnSpPr>
          <p:spPr bwMode="auto">
            <a:xfrm rot="5400000">
              <a:off x="3713162" y="5551488"/>
              <a:ext cx="66675"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24" name="Straight Connector 26">
              <a:extLst>
                <a:ext uri="{FF2B5EF4-FFF2-40B4-BE49-F238E27FC236}">
                  <a16:creationId xmlns:a16="http://schemas.microsoft.com/office/drawing/2014/main" id="{707AFBBC-77CD-4AF6-838C-9E4975284F7F}"/>
                </a:ext>
              </a:extLst>
            </p:cNvPr>
            <p:cNvCxnSpPr>
              <a:cxnSpLocks noChangeShapeType="1"/>
            </p:cNvCxnSpPr>
            <p:nvPr/>
          </p:nvCxnSpPr>
          <p:spPr bwMode="auto">
            <a:xfrm rot="5400000">
              <a:off x="3146425" y="5551488"/>
              <a:ext cx="66675"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25" name="Straight Connector 27">
              <a:extLst>
                <a:ext uri="{FF2B5EF4-FFF2-40B4-BE49-F238E27FC236}">
                  <a16:creationId xmlns:a16="http://schemas.microsoft.com/office/drawing/2014/main" id="{AD8802D6-F85B-4796-A610-2CED7D9F952F}"/>
                </a:ext>
              </a:extLst>
            </p:cNvPr>
            <p:cNvCxnSpPr>
              <a:cxnSpLocks noChangeShapeType="1"/>
            </p:cNvCxnSpPr>
            <p:nvPr/>
          </p:nvCxnSpPr>
          <p:spPr bwMode="auto">
            <a:xfrm rot="5400000">
              <a:off x="2582862" y="5551488"/>
              <a:ext cx="66675"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26" name="Straight Connector 30">
              <a:extLst>
                <a:ext uri="{FF2B5EF4-FFF2-40B4-BE49-F238E27FC236}">
                  <a16:creationId xmlns:a16="http://schemas.microsoft.com/office/drawing/2014/main" id="{B32F3BBF-C6AC-44A1-A9A9-E807631FBF4F}"/>
                </a:ext>
              </a:extLst>
            </p:cNvPr>
            <p:cNvCxnSpPr>
              <a:cxnSpLocks noChangeShapeType="1"/>
            </p:cNvCxnSpPr>
            <p:nvPr/>
          </p:nvCxnSpPr>
          <p:spPr bwMode="auto">
            <a:xfrm rot="5400000">
              <a:off x="8796337" y="5551488"/>
              <a:ext cx="66675"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27" name="Straight Connector 31">
              <a:extLst>
                <a:ext uri="{FF2B5EF4-FFF2-40B4-BE49-F238E27FC236}">
                  <a16:creationId xmlns:a16="http://schemas.microsoft.com/office/drawing/2014/main" id="{0FEAD4EA-D365-4446-8467-0DC4335615F3}"/>
                </a:ext>
              </a:extLst>
            </p:cNvPr>
            <p:cNvCxnSpPr>
              <a:cxnSpLocks noChangeShapeType="1"/>
            </p:cNvCxnSpPr>
            <p:nvPr/>
          </p:nvCxnSpPr>
          <p:spPr bwMode="auto">
            <a:xfrm rot="5400000">
              <a:off x="8231187" y="5551488"/>
              <a:ext cx="66675"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28" name="Straight Connector 32">
              <a:extLst>
                <a:ext uri="{FF2B5EF4-FFF2-40B4-BE49-F238E27FC236}">
                  <a16:creationId xmlns:a16="http://schemas.microsoft.com/office/drawing/2014/main" id="{596E886E-42AB-492F-8140-58082D66CE58}"/>
                </a:ext>
              </a:extLst>
            </p:cNvPr>
            <p:cNvCxnSpPr>
              <a:cxnSpLocks noChangeShapeType="1"/>
            </p:cNvCxnSpPr>
            <p:nvPr/>
          </p:nvCxnSpPr>
          <p:spPr bwMode="auto">
            <a:xfrm rot="5400000">
              <a:off x="7666037" y="5551488"/>
              <a:ext cx="66675"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29" name="Straight Connector 33">
              <a:extLst>
                <a:ext uri="{FF2B5EF4-FFF2-40B4-BE49-F238E27FC236}">
                  <a16:creationId xmlns:a16="http://schemas.microsoft.com/office/drawing/2014/main" id="{087A332E-A0C3-485F-B2CC-27E17CF3F193}"/>
                </a:ext>
              </a:extLst>
            </p:cNvPr>
            <p:cNvCxnSpPr>
              <a:cxnSpLocks noChangeShapeType="1"/>
            </p:cNvCxnSpPr>
            <p:nvPr/>
          </p:nvCxnSpPr>
          <p:spPr bwMode="auto">
            <a:xfrm rot="5400000">
              <a:off x="7102475" y="5551488"/>
              <a:ext cx="66675"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30" name="Straight Connector 34">
              <a:extLst>
                <a:ext uri="{FF2B5EF4-FFF2-40B4-BE49-F238E27FC236}">
                  <a16:creationId xmlns:a16="http://schemas.microsoft.com/office/drawing/2014/main" id="{D46141A0-1E8E-4D7F-9742-245FFC327006}"/>
                </a:ext>
              </a:extLst>
            </p:cNvPr>
            <p:cNvCxnSpPr>
              <a:cxnSpLocks noChangeShapeType="1"/>
            </p:cNvCxnSpPr>
            <p:nvPr/>
          </p:nvCxnSpPr>
          <p:spPr bwMode="auto">
            <a:xfrm rot="5400000">
              <a:off x="6537325" y="5551488"/>
              <a:ext cx="66675"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31" name="Straight Connector 35">
              <a:extLst>
                <a:ext uri="{FF2B5EF4-FFF2-40B4-BE49-F238E27FC236}">
                  <a16:creationId xmlns:a16="http://schemas.microsoft.com/office/drawing/2014/main" id="{F582468E-4D54-44C4-A8BA-E9DB70A4DB89}"/>
                </a:ext>
              </a:extLst>
            </p:cNvPr>
            <p:cNvCxnSpPr>
              <a:cxnSpLocks noChangeShapeType="1"/>
            </p:cNvCxnSpPr>
            <p:nvPr/>
          </p:nvCxnSpPr>
          <p:spPr bwMode="auto">
            <a:xfrm rot="5400000">
              <a:off x="5972175" y="5551488"/>
              <a:ext cx="66675"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cxnSp>
          <p:nvCxnSpPr>
            <p:cNvPr id="32" name="Straight Connector 36">
              <a:extLst>
                <a:ext uri="{FF2B5EF4-FFF2-40B4-BE49-F238E27FC236}">
                  <a16:creationId xmlns:a16="http://schemas.microsoft.com/office/drawing/2014/main" id="{5E2E53E4-9C42-409D-8EDC-7449D744443D}"/>
                </a:ext>
              </a:extLst>
            </p:cNvPr>
            <p:cNvCxnSpPr>
              <a:cxnSpLocks noChangeShapeType="1"/>
            </p:cNvCxnSpPr>
            <p:nvPr/>
          </p:nvCxnSpPr>
          <p:spPr bwMode="auto">
            <a:xfrm rot="5400000">
              <a:off x="9361487" y="5551488"/>
              <a:ext cx="66675" cy="0"/>
            </a:xfrm>
            <a:prstGeom prst="line">
              <a:avLst/>
            </a:prstGeom>
            <a:noFill/>
            <a:ln w="28575" algn="ctr">
              <a:solidFill>
                <a:schemeClr val="tx1"/>
              </a:solidFill>
              <a:round/>
              <a:headEnd/>
              <a:tailEnd/>
            </a:ln>
            <a:extLst>
              <a:ext uri="{909E8E84-426E-40DD-AFC4-6F175D3DCCD1}">
                <a14:hiddenFill xmlns:a14="http://schemas.microsoft.com/office/drawing/2010/main">
                  <a:noFill/>
                </a14:hiddenFill>
              </a:ext>
            </a:extLst>
          </p:spPr>
        </p:cxnSp>
        <p:sp>
          <p:nvSpPr>
            <p:cNvPr id="33" name="TextBox 37">
              <a:extLst>
                <a:ext uri="{FF2B5EF4-FFF2-40B4-BE49-F238E27FC236}">
                  <a16:creationId xmlns:a16="http://schemas.microsoft.com/office/drawing/2014/main" id="{0E737A76-2312-48DB-96BE-7329116A13FB}"/>
                </a:ext>
              </a:extLst>
            </p:cNvPr>
            <p:cNvSpPr txBox="1">
              <a:spLocks noChangeArrowheads="1"/>
            </p:cNvSpPr>
            <p:nvPr/>
          </p:nvSpPr>
          <p:spPr bwMode="auto">
            <a:xfrm>
              <a:off x="2462213" y="5545138"/>
              <a:ext cx="310900" cy="308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nSpc>
                  <a:spcPct val="100000"/>
                </a:lnSpc>
                <a:spcBef>
                  <a:spcPct val="0"/>
                </a:spcBef>
                <a:spcAft>
                  <a:spcPct val="0"/>
                </a:spcAft>
                <a:buClrTx/>
                <a:buFontTx/>
                <a:buNone/>
              </a:pPr>
              <a:r>
                <a:rPr lang="en-US" altLang="en-US" sz="1200" b="0">
                  <a:solidFill>
                    <a:schemeClr val="tx1"/>
                  </a:solidFill>
                </a:rPr>
                <a:t>0</a:t>
              </a:r>
            </a:p>
          </p:txBody>
        </p:sp>
        <p:sp>
          <p:nvSpPr>
            <p:cNvPr id="34" name="TextBox 38">
              <a:extLst>
                <a:ext uri="{FF2B5EF4-FFF2-40B4-BE49-F238E27FC236}">
                  <a16:creationId xmlns:a16="http://schemas.microsoft.com/office/drawing/2014/main" id="{95B60FB8-1341-4207-9558-3E90CC583B17}"/>
                </a:ext>
              </a:extLst>
            </p:cNvPr>
            <p:cNvSpPr txBox="1">
              <a:spLocks noChangeArrowheads="1"/>
            </p:cNvSpPr>
            <p:nvPr/>
          </p:nvSpPr>
          <p:spPr bwMode="auto">
            <a:xfrm>
              <a:off x="3027363" y="5545138"/>
              <a:ext cx="310900" cy="308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nSpc>
                  <a:spcPct val="100000"/>
                </a:lnSpc>
                <a:spcBef>
                  <a:spcPct val="0"/>
                </a:spcBef>
                <a:spcAft>
                  <a:spcPct val="0"/>
                </a:spcAft>
                <a:buClrTx/>
                <a:buFontTx/>
                <a:buNone/>
              </a:pPr>
              <a:r>
                <a:rPr lang="en-US" altLang="en-US" sz="1200" b="0">
                  <a:solidFill>
                    <a:schemeClr val="tx1"/>
                  </a:solidFill>
                </a:rPr>
                <a:t>3</a:t>
              </a:r>
            </a:p>
          </p:txBody>
        </p:sp>
        <p:sp>
          <p:nvSpPr>
            <p:cNvPr id="35" name="TextBox 39">
              <a:extLst>
                <a:ext uri="{FF2B5EF4-FFF2-40B4-BE49-F238E27FC236}">
                  <a16:creationId xmlns:a16="http://schemas.microsoft.com/office/drawing/2014/main" id="{43293A57-6D01-4395-AC21-7CD47550D84C}"/>
                </a:ext>
              </a:extLst>
            </p:cNvPr>
            <p:cNvSpPr txBox="1">
              <a:spLocks noChangeArrowheads="1"/>
            </p:cNvSpPr>
            <p:nvPr/>
          </p:nvSpPr>
          <p:spPr bwMode="auto">
            <a:xfrm>
              <a:off x="3592514" y="5545138"/>
              <a:ext cx="310900" cy="308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nSpc>
                  <a:spcPct val="100000"/>
                </a:lnSpc>
                <a:spcBef>
                  <a:spcPct val="0"/>
                </a:spcBef>
                <a:spcAft>
                  <a:spcPct val="0"/>
                </a:spcAft>
                <a:buClrTx/>
                <a:buFontTx/>
                <a:buNone/>
              </a:pPr>
              <a:r>
                <a:rPr lang="en-US" altLang="en-US" sz="1200" b="0">
                  <a:solidFill>
                    <a:schemeClr val="tx1"/>
                  </a:solidFill>
                </a:rPr>
                <a:t>6</a:t>
              </a:r>
            </a:p>
          </p:txBody>
        </p:sp>
        <p:sp>
          <p:nvSpPr>
            <p:cNvPr id="36" name="TextBox 40">
              <a:extLst>
                <a:ext uri="{FF2B5EF4-FFF2-40B4-BE49-F238E27FC236}">
                  <a16:creationId xmlns:a16="http://schemas.microsoft.com/office/drawing/2014/main" id="{C8963545-49C4-4D44-A6EA-8D64B7E81F1A}"/>
                </a:ext>
              </a:extLst>
            </p:cNvPr>
            <p:cNvSpPr txBox="1">
              <a:spLocks noChangeArrowheads="1"/>
            </p:cNvSpPr>
            <p:nvPr/>
          </p:nvSpPr>
          <p:spPr bwMode="auto">
            <a:xfrm>
              <a:off x="4159250" y="5545138"/>
              <a:ext cx="310900" cy="308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nSpc>
                  <a:spcPct val="100000"/>
                </a:lnSpc>
                <a:spcBef>
                  <a:spcPct val="0"/>
                </a:spcBef>
                <a:spcAft>
                  <a:spcPct val="0"/>
                </a:spcAft>
                <a:buClrTx/>
                <a:buFontTx/>
                <a:buNone/>
              </a:pPr>
              <a:r>
                <a:rPr lang="en-US" altLang="en-US" sz="1200" b="0">
                  <a:solidFill>
                    <a:schemeClr val="tx1"/>
                  </a:solidFill>
                </a:rPr>
                <a:t>9</a:t>
              </a:r>
            </a:p>
          </p:txBody>
        </p:sp>
        <p:sp>
          <p:nvSpPr>
            <p:cNvPr id="37" name="TextBox 41">
              <a:extLst>
                <a:ext uri="{FF2B5EF4-FFF2-40B4-BE49-F238E27FC236}">
                  <a16:creationId xmlns:a16="http://schemas.microsoft.com/office/drawing/2014/main" id="{FACD55FC-7F8A-4E5D-8C6B-AB6DC4194274}"/>
                </a:ext>
              </a:extLst>
            </p:cNvPr>
            <p:cNvSpPr txBox="1">
              <a:spLocks noChangeArrowheads="1"/>
            </p:cNvSpPr>
            <p:nvPr/>
          </p:nvSpPr>
          <p:spPr bwMode="auto">
            <a:xfrm>
              <a:off x="4648200" y="5545138"/>
              <a:ext cx="408863" cy="308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nSpc>
                  <a:spcPct val="100000"/>
                </a:lnSpc>
                <a:spcBef>
                  <a:spcPct val="0"/>
                </a:spcBef>
                <a:spcAft>
                  <a:spcPct val="0"/>
                </a:spcAft>
                <a:buClrTx/>
                <a:buFontTx/>
                <a:buNone/>
              </a:pPr>
              <a:r>
                <a:rPr lang="en-US" altLang="en-US" sz="1200" b="0">
                  <a:solidFill>
                    <a:schemeClr val="tx1"/>
                  </a:solidFill>
                </a:rPr>
                <a:t>12</a:t>
              </a:r>
            </a:p>
          </p:txBody>
        </p:sp>
        <p:sp>
          <p:nvSpPr>
            <p:cNvPr id="38" name="TextBox 42">
              <a:extLst>
                <a:ext uri="{FF2B5EF4-FFF2-40B4-BE49-F238E27FC236}">
                  <a16:creationId xmlns:a16="http://schemas.microsoft.com/office/drawing/2014/main" id="{DD9DD58D-E0B6-40E0-A9A0-DF1DEFED7105}"/>
                </a:ext>
              </a:extLst>
            </p:cNvPr>
            <p:cNvSpPr txBox="1">
              <a:spLocks noChangeArrowheads="1"/>
            </p:cNvSpPr>
            <p:nvPr/>
          </p:nvSpPr>
          <p:spPr bwMode="auto">
            <a:xfrm>
              <a:off x="5210174" y="5545138"/>
              <a:ext cx="408863" cy="308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nSpc>
                  <a:spcPct val="100000"/>
                </a:lnSpc>
                <a:spcBef>
                  <a:spcPct val="0"/>
                </a:spcBef>
                <a:spcAft>
                  <a:spcPct val="0"/>
                </a:spcAft>
                <a:buClrTx/>
                <a:buFontTx/>
                <a:buNone/>
              </a:pPr>
              <a:r>
                <a:rPr lang="en-US" altLang="en-US" sz="1200" b="0">
                  <a:solidFill>
                    <a:schemeClr val="tx1"/>
                  </a:solidFill>
                </a:rPr>
                <a:t>15</a:t>
              </a:r>
            </a:p>
          </p:txBody>
        </p:sp>
        <p:sp>
          <p:nvSpPr>
            <p:cNvPr id="39" name="TextBox 43">
              <a:extLst>
                <a:ext uri="{FF2B5EF4-FFF2-40B4-BE49-F238E27FC236}">
                  <a16:creationId xmlns:a16="http://schemas.microsoft.com/office/drawing/2014/main" id="{6D955151-D0AB-4B1C-BA97-D83964B797DF}"/>
                </a:ext>
              </a:extLst>
            </p:cNvPr>
            <p:cNvSpPr txBox="1">
              <a:spLocks noChangeArrowheads="1"/>
            </p:cNvSpPr>
            <p:nvPr/>
          </p:nvSpPr>
          <p:spPr bwMode="auto">
            <a:xfrm>
              <a:off x="5780089" y="5545138"/>
              <a:ext cx="408863" cy="308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nSpc>
                  <a:spcPct val="100000"/>
                </a:lnSpc>
                <a:spcBef>
                  <a:spcPct val="0"/>
                </a:spcBef>
                <a:spcAft>
                  <a:spcPct val="0"/>
                </a:spcAft>
                <a:buClrTx/>
                <a:buFontTx/>
                <a:buNone/>
              </a:pPr>
              <a:r>
                <a:rPr lang="en-US" altLang="en-US" sz="1200" b="0">
                  <a:solidFill>
                    <a:schemeClr val="tx1"/>
                  </a:solidFill>
                </a:rPr>
                <a:t>18</a:t>
              </a:r>
            </a:p>
          </p:txBody>
        </p:sp>
        <p:sp>
          <p:nvSpPr>
            <p:cNvPr id="40" name="TextBox 44">
              <a:extLst>
                <a:ext uri="{FF2B5EF4-FFF2-40B4-BE49-F238E27FC236}">
                  <a16:creationId xmlns:a16="http://schemas.microsoft.com/office/drawing/2014/main" id="{25B3F878-8D79-4E03-AA01-7C107407074E}"/>
                </a:ext>
              </a:extLst>
            </p:cNvPr>
            <p:cNvSpPr txBox="1">
              <a:spLocks noChangeArrowheads="1"/>
            </p:cNvSpPr>
            <p:nvPr/>
          </p:nvSpPr>
          <p:spPr bwMode="auto">
            <a:xfrm>
              <a:off x="6342063" y="5545138"/>
              <a:ext cx="408863" cy="308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nSpc>
                  <a:spcPct val="100000"/>
                </a:lnSpc>
                <a:spcBef>
                  <a:spcPct val="0"/>
                </a:spcBef>
                <a:spcAft>
                  <a:spcPct val="0"/>
                </a:spcAft>
                <a:buClrTx/>
                <a:buFontTx/>
                <a:buNone/>
              </a:pPr>
              <a:r>
                <a:rPr lang="en-US" altLang="en-US" sz="1200" b="0">
                  <a:solidFill>
                    <a:schemeClr val="tx1"/>
                  </a:solidFill>
                </a:rPr>
                <a:t>21</a:t>
              </a:r>
            </a:p>
          </p:txBody>
        </p:sp>
        <p:sp>
          <p:nvSpPr>
            <p:cNvPr id="41" name="TextBox 45">
              <a:extLst>
                <a:ext uri="{FF2B5EF4-FFF2-40B4-BE49-F238E27FC236}">
                  <a16:creationId xmlns:a16="http://schemas.microsoft.com/office/drawing/2014/main" id="{94CC7C7A-DC1D-4DEB-AD13-6010BB4976EF}"/>
                </a:ext>
              </a:extLst>
            </p:cNvPr>
            <p:cNvSpPr txBox="1">
              <a:spLocks noChangeArrowheads="1"/>
            </p:cNvSpPr>
            <p:nvPr/>
          </p:nvSpPr>
          <p:spPr bwMode="auto">
            <a:xfrm>
              <a:off x="6907213" y="5545138"/>
              <a:ext cx="408863" cy="308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nSpc>
                  <a:spcPct val="100000"/>
                </a:lnSpc>
                <a:spcBef>
                  <a:spcPct val="0"/>
                </a:spcBef>
                <a:spcAft>
                  <a:spcPct val="0"/>
                </a:spcAft>
                <a:buClrTx/>
                <a:buFontTx/>
                <a:buNone/>
              </a:pPr>
              <a:r>
                <a:rPr lang="en-US" altLang="en-US" sz="1200" b="0">
                  <a:solidFill>
                    <a:schemeClr val="tx1"/>
                  </a:solidFill>
                </a:rPr>
                <a:t>24</a:t>
              </a:r>
            </a:p>
          </p:txBody>
        </p:sp>
        <p:sp>
          <p:nvSpPr>
            <p:cNvPr id="42" name="TextBox 46">
              <a:extLst>
                <a:ext uri="{FF2B5EF4-FFF2-40B4-BE49-F238E27FC236}">
                  <a16:creationId xmlns:a16="http://schemas.microsoft.com/office/drawing/2014/main" id="{EDA1CB4F-78A2-4A3A-8728-D4EFEFC90E76}"/>
                </a:ext>
              </a:extLst>
            </p:cNvPr>
            <p:cNvSpPr txBox="1">
              <a:spLocks noChangeArrowheads="1"/>
            </p:cNvSpPr>
            <p:nvPr/>
          </p:nvSpPr>
          <p:spPr bwMode="auto">
            <a:xfrm>
              <a:off x="7472363" y="5545138"/>
              <a:ext cx="408863" cy="308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nSpc>
                  <a:spcPct val="100000"/>
                </a:lnSpc>
                <a:spcBef>
                  <a:spcPct val="0"/>
                </a:spcBef>
                <a:spcAft>
                  <a:spcPct val="0"/>
                </a:spcAft>
                <a:buClrTx/>
                <a:buFontTx/>
                <a:buNone/>
              </a:pPr>
              <a:r>
                <a:rPr lang="en-US" altLang="en-US" sz="1200" b="0">
                  <a:solidFill>
                    <a:schemeClr val="tx1"/>
                  </a:solidFill>
                </a:rPr>
                <a:t>27</a:t>
              </a:r>
            </a:p>
          </p:txBody>
        </p:sp>
        <p:sp>
          <p:nvSpPr>
            <p:cNvPr id="43" name="TextBox 47">
              <a:extLst>
                <a:ext uri="{FF2B5EF4-FFF2-40B4-BE49-F238E27FC236}">
                  <a16:creationId xmlns:a16="http://schemas.microsoft.com/office/drawing/2014/main" id="{864A80AF-272A-4D26-8CDF-85BB7D6CD13B}"/>
                </a:ext>
              </a:extLst>
            </p:cNvPr>
            <p:cNvSpPr txBox="1">
              <a:spLocks noChangeArrowheads="1"/>
            </p:cNvSpPr>
            <p:nvPr/>
          </p:nvSpPr>
          <p:spPr bwMode="auto">
            <a:xfrm>
              <a:off x="8040688" y="5545138"/>
              <a:ext cx="408863" cy="308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nSpc>
                  <a:spcPct val="100000"/>
                </a:lnSpc>
                <a:spcBef>
                  <a:spcPct val="0"/>
                </a:spcBef>
                <a:spcAft>
                  <a:spcPct val="0"/>
                </a:spcAft>
                <a:buClrTx/>
                <a:buFontTx/>
                <a:buNone/>
              </a:pPr>
              <a:r>
                <a:rPr lang="en-US" altLang="en-US" sz="1200" b="0">
                  <a:solidFill>
                    <a:schemeClr val="tx1"/>
                  </a:solidFill>
                </a:rPr>
                <a:t>30</a:t>
              </a:r>
            </a:p>
          </p:txBody>
        </p:sp>
        <p:sp>
          <p:nvSpPr>
            <p:cNvPr id="44" name="TextBox 48">
              <a:extLst>
                <a:ext uri="{FF2B5EF4-FFF2-40B4-BE49-F238E27FC236}">
                  <a16:creationId xmlns:a16="http://schemas.microsoft.com/office/drawing/2014/main" id="{2CD9FBFF-A8A0-49F1-94D0-961617BE61FF}"/>
                </a:ext>
              </a:extLst>
            </p:cNvPr>
            <p:cNvSpPr txBox="1">
              <a:spLocks noChangeArrowheads="1"/>
            </p:cNvSpPr>
            <p:nvPr/>
          </p:nvSpPr>
          <p:spPr bwMode="auto">
            <a:xfrm>
              <a:off x="8601075" y="5545138"/>
              <a:ext cx="408863" cy="308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nSpc>
                  <a:spcPct val="100000"/>
                </a:lnSpc>
                <a:spcBef>
                  <a:spcPct val="0"/>
                </a:spcBef>
                <a:spcAft>
                  <a:spcPct val="0"/>
                </a:spcAft>
                <a:buClrTx/>
                <a:buFontTx/>
                <a:buNone/>
              </a:pPr>
              <a:r>
                <a:rPr lang="en-US" altLang="en-US" sz="1200" b="0">
                  <a:solidFill>
                    <a:schemeClr val="tx1"/>
                  </a:solidFill>
                </a:rPr>
                <a:t>33</a:t>
              </a:r>
            </a:p>
          </p:txBody>
        </p:sp>
        <p:sp>
          <p:nvSpPr>
            <p:cNvPr id="45" name="TextBox 49">
              <a:extLst>
                <a:ext uri="{FF2B5EF4-FFF2-40B4-BE49-F238E27FC236}">
                  <a16:creationId xmlns:a16="http://schemas.microsoft.com/office/drawing/2014/main" id="{9A6BDD9F-B4BB-420D-85B0-260C27A330B3}"/>
                </a:ext>
              </a:extLst>
            </p:cNvPr>
            <p:cNvSpPr txBox="1">
              <a:spLocks noChangeArrowheads="1"/>
            </p:cNvSpPr>
            <p:nvPr/>
          </p:nvSpPr>
          <p:spPr bwMode="auto">
            <a:xfrm>
              <a:off x="9166225" y="5545138"/>
              <a:ext cx="408863" cy="308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nSpc>
                  <a:spcPct val="100000"/>
                </a:lnSpc>
                <a:spcBef>
                  <a:spcPct val="0"/>
                </a:spcBef>
                <a:spcAft>
                  <a:spcPct val="0"/>
                </a:spcAft>
                <a:buClrTx/>
                <a:buFontTx/>
                <a:buNone/>
              </a:pPr>
              <a:r>
                <a:rPr lang="en-US" altLang="en-US" sz="1200" b="0">
                  <a:solidFill>
                    <a:schemeClr val="tx1"/>
                  </a:solidFill>
                </a:rPr>
                <a:t>36</a:t>
              </a:r>
            </a:p>
          </p:txBody>
        </p:sp>
        <p:sp>
          <p:nvSpPr>
            <p:cNvPr id="46" name="TextBox 50">
              <a:extLst>
                <a:ext uri="{FF2B5EF4-FFF2-40B4-BE49-F238E27FC236}">
                  <a16:creationId xmlns:a16="http://schemas.microsoft.com/office/drawing/2014/main" id="{33328278-127A-4A73-AFAF-B5E04C5D3F5C}"/>
                </a:ext>
              </a:extLst>
            </p:cNvPr>
            <p:cNvSpPr txBox="1">
              <a:spLocks noChangeArrowheads="1"/>
            </p:cNvSpPr>
            <p:nvPr/>
          </p:nvSpPr>
          <p:spPr bwMode="auto">
            <a:xfrm>
              <a:off x="4701934" y="1539875"/>
              <a:ext cx="2059470" cy="308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gn="ctr">
                <a:lnSpc>
                  <a:spcPct val="100000"/>
                </a:lnSpc>
                <a:spcBef>
                  <a:spcPct val="0"/>
                </a:spcBef>
                <a:spcAft>
                  <a:spcPct val="0"/>
                </a:spcAft>
                <a:buClrTx/>
                <a:buFontTx/>
                <a:buNone/>
              </a:pPr>
              <a:r>
                <a:rPr lang="en-US" altLang="en-US" sz="1200">
                  <a:solidFill>
                    <a:schemeClr val="tx1"/>
                  </a:solidFill>
                </a:rPr>
                <a:t>ITT Analysis Population</a:t>
              </a:r>
            </a:p>
          </p:txBody>
        </p:sp>
        <p:sp>
          <p:nvSpPr>
            <p:cNvPr id="47" name="TextBox 46">
              <a:extLst>
                <a:ext uri="{FF2B5EF4-FFF2-40B4-BE49-F238E27FC236}">
                  <a16:creationId xmlns:a16="http://schemas.microsoft.com/office/drawing/2014/main" id="{19477D3F-47F3-4744-AD02-E20847533083}"/>
                </a:ext>
              </a:extLst>
            </p:cNvPr>
            <p:cNvSpPr txBox="1"/>
            <p:nvPr/>
          </p:nvSpPr>
          <p:spPr>
            <a:xfrm>
              <a:off x="6625533" y="2073275"/>
              <a:ext cx="1042785" cy="719927"/>
            </a:xfrm>
            <a:prstGeom prst="rect">
              <a:avLst/>
            </a:prstGeom>
            <a:noFill/>
          </p:spPr>
          <p:txBody>
            <a:bodyPr wrap="none">
              <a:spAutoFit/>
            </a:bodyPr>
            <a:lstStyle/>
            <a:p>
              <a:pPr algn="ctr">
                <a:defRPr/>
              </a:pPr>
              <a:r>
                <a:rPr lang="en-US" sz="1200" dirty="0"/>
                <a:t>Events, n/N</a:t>
              </a:r>
              <a:br>
                <a:rPr lang="en-US" sz="1200" dirty="0"/>
              </a:br>
              <a:r>
                <a:rPr lang="en-US" sz="1200" b="0" dirty="0">
                  <a:solidFill>
                    <a:schemeClr val="accent2"/>
                  </a:solidFill>
                </a:rPr>
                <a:t>104/153</a:t>
              </a:r>
              <a:br>
                <a:rPr lang="en-US" sz="1200" b="0" dirty="0">
                  <a:solidFill>
                    <a:schemeClr val="accent2"/>
                  </a:solidFill>
                </a:rPr>
              </a:br>
              <a:r>
                <a:rPr lang="en-US" sz="1200" b="0" dirty="0">
                  <a:solidFill>
                    <a:schemeClr val="accent3"/>
                  </a:solidFill>
                </a:rPr>
                <a:t>132/156</a:t>
              </a:r>
            </a:p>
          </p:txBody>
        </p:sp>
        <p:sp>
          <p:nvSpPr>
            <p:cNvPr id="48" name="TextBox 47">
              <a:extLst>
                <a:ext uri="{FF2B5EF4-FFF2-40B4-BE49-F238E27FC236}">
                  <a16:creationId xmlns:a16="http://schemas.microsoft.com/office/drawing/2014/main" id="{16D05292-F038-41C8-B5AD-7846A330E71E}"/>
                </a:ext>
              </a:extLst>
            </p:cNvPr>
            <p:cNvSpPr txBox="1"/>
            <p:nvPr/>
          </p:nvSpPr>
          <p:spPr>
            <a:xfrm>
              <a:off x="8669019" y="2069992"/>
              <a:ext cx="1453200" cy="925620"/>
            </a:xfrm>
            <a:prstGeom prst="rect">
              <a:avLst/>
            </a:prstGeom>
            <a:noFill/>
          </p:spPr>
          <p:txBody>
            <a:bodyPr wrap="none" anchor="b">
              <a:spAutoFit/>
            </a:bodyPr>
            <a:lstStyle/>
            <a:p>
              <a:pPr algn="ctr">
                <a:defRPr/>
              </a:pPr>
              <a:r>
                <a:rPr lang="en-US" sz="1200" dirty="0"/>
                <a:t>Median Survival, </a:t>
              </a:r>
              <a:br>
                <a:rPr lang="en-US" sz="1200" dirty="0"/>
              </a:br>
              <a:r>
                <a:rPr lang="en-US" sz="1200" dirty="0"/>
                <a:t>Mos (95% CI)</a:t>
              </a:r>
              <a:br>
                <a:rPr lang="en-US" sz="1200" dirty="0"/>
              </a:br>
              <a:r>
                <a:rPr lang="en-US" sz="1200" b="0" dirty="0">
                  <a:solidFill>
                    <a:schemeClr val="accent2"/>
                  </a:solidFill>
                </a:rPr>
                <a:t>9.56 (6.60-11.86)</a:t>
              </a:r>
              <a:br>
                <a:rPr lang="en-US" sz="1200" b="0" dirty="0">
                  <a:solidFill>
                    <a:schemeClr val="accent2"/>
                  </a:solidFill>
                </a:rPr>
              </a:br>
              <a:r>
                <a:rPr lang="en-US" sz="1200" b="0" dirty="0">
                  <a:solidFill>
                    <a:schemeClr val="accent3"/>
                  </a:solidFill>
                </a:rPr>
                <a:t>5.95 (4.99-7.75)</a:t>
              </a:r>
            </a:p>
          </p:txBody>
        </p:sp>
        <p:sp>
          <p:nvSpPr>
            <p:cNvPr id="49" name="TextBox 48">
              <a:extLst>
                <a:ext uri="{FF2B5EF4-FFF2-40B4-BE49-F238E27FC236}">
                  <a16:creationId xmlns:a16="http://schemas.microsoft.com/office/drawing/2014/main" id="{1528BFBD-DB3C-4D6C-AD8C-6647D4F88278}"/>
                </a:ext>
              </a:extLst>
            </p:cNvPr>
            <p:cNvSpPr txBox="1"/>
            <p:nvPr/>
          </p:nvSpPr>
          <p:spPr>
            <a:xfrm>
              <a:off x="5222112" y="2349500"/>
              <a:ext cx="814325" cy="514234"/>
            </a:xfrm>
            <a:prstGeom prst="rect">
              <a:avLst/>
            </a:prstGeom>
            <a:noFill/>
          </p:spPr>
          <p:txBody>
            <a:bodyPr wrap="none">
              <a:spAutoFit/>
            </a:bodyPr>
            <a:lstStyle/>
            <a:p>
              <a:pPr algn="ctr">
                <a:defRPr/>
              </a:pPr>
              <a:r>
                <a:rPr lang="en-US" sz="1200" b="0" dirty="0">
                  <a:solidFill>
                    <a:schemeClr val="accent2"/>
                  </a:solidFill>
                </a:rPr>
                <a:t>CPX-351</a:t>
              </a:r>
              <a:br>
                <a:rPr lang="en-US" sz="1200" b="0" dirty="0">
                  <a:solidFill>
                    <a:schemeClr val="accent2"/>
                  </a:solidFill>
                </a:rPr>
              </a:br>
              <a:r>
                <a:rPr lang="en-US" sz="1200" b="0" dirty="0">
                  <a:solidFill>
                    <a:schemeClr val="accent3"/>
                  </a:solidFill>
                </a:rPr>
                <a:t>7+3</a:t>
              </a:r>
            </a:p>
          </p:txBody>
        </p:sp>
        <p:sp>
          <p:nvSpPr>
            <p:cNvPr id="50" name="TextBox 54">
              <a:extLst>
                <a:ext uri="{FF2B5EF4-FFF2-40B4-BE49-F238E27FC236}">
                  <a16:creationId xmlns:a16="http://schemas.microsoft.com/office/drawing/2014/main" id="{2E6441D1-0F8A-4B1A-9E64-F8F87C0EF7C9}"/>
                </a:ext>
              </a:extLst>
            </p:cNvPr>
            <p:cNvSpPr txBox="1">
              <a:spLocks noChangeArrowheads="1"/>
            </p:cNvSpPr>
            <p:nvPr/>
          </p:nvSpPr>
          <p:spPr bwMode="auto">
            <a:xfrm>
              <a:off x="6657974" y="2979738"/>
              <a:ext cx="911624" cy="514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nSpc>
                  <a:spcPct val="100000"/>
                </a:lnSpc>
                <a:spcBef>
                  <a:spcPct val="0"/>
                </a:spcBef>
                <a:spcAft>
                  <a:spcPct val="0"/>
                </a:spcAft>
                <a:buClrTx/>
                <a:buFontTx/>
                <a:buNone/>
              </a:pPr>
              <a:r>
                <a:rPr lang="en-US" altLang="en-US" sz="1200" b="0">
                  <a:solidFill>
                    <a:schemeClr val="tx1"/>
                  </a:solidFill>
                </a:rPr>
                <a:t>HR: 0.69</a:t>
              </a:r>
            </a:p>
            <a:p>
              <a:pPr>
                <a:lnSpc>
                  <a:spcPct val="100000"/>
                </a:lnSpc>
                <a:spcBef>
                  <a:spcPct val="0"/>
                </a:spcBef>
                <a:spcAft>
                  <a:spcPct val="0"/>
                </a:spcAft>
                <a:buClrTx/>
                <a:buFontTx/>
                <a:buNone/>
              </a:pPr>
              <a:r>
                <a:rPr lang="en-US" altLang="en-US" sz="1200" b="0" i="1">
                  <a:solidFill>
                    <a:schemeClr val="tx1"/>
                  </a:solidFill>
                </a:rPr>
                <a:t>P </a:t>
              </a:r>
              <a:r>
                <a:rPr lang="en-US" altLang="en-US" sz="1200" b="0">
                  <a:solidFill>
                    <a:schemeClr val="tx1"/>
                  </a:solidFill>
                </a:rPr>
                <a:t>= .005</a:t>
              </a:r>
            </a:p>
          </p:txBody>
        </p:sp>
        <p:grpSp>
          <p:nvGrpSpPr>
            <p:cNvPr id="51" name="Group 55">
              <a:extLst>
                <a:ext uri="{FF2B5EF4-FFF2-40B4-BE49-F238E27FC236}">
                  <a16:creationId xmlns:a16="http://schemas.microsoft.com/office/drawing/2014/main" id="{43F21C8E-D184-4BF2-A996-21047AD44807}"/>
                </a:ext>
              </a:extLst>
            </p:cNvPr>
            <p:cNvGrpSpPr>
              <a:grpSpLocks/>
            </p:cNvGrpSpPr>
            <p:nvPr/>
          </p:nvGrpSpPr>
          <p:grpSpPr bwMode="auto">
            <a:xfrm>
              <a:off x="2659063" y="1860550"/>
              <a:ext cx="6192837" cy="2671763"/>
              <a:chOff x="2991917" y="1821485"/>
              <a:chExt cx="5870448" cy="2531059"/>
            </a:xfrm>
          </p:grpSpPr>
          <p:sp>
            <p:nvSpPr>
              <p:cNvPr id="52" name="Freeform 3">
                <a:extLst>
                  <a:ext uri="{FF2B5EF4-FFF2-40B4-BE49-F238E27FC236}">
                    <a16:creationId xmlns:a16="http://schemas.microsoft.com/office/drawing/2014/main" id="{D887C3CB-94F1-4F02-9964-38EC642604C5}"/>
                  </a:ext>
                </a:extLst>
              </p:cNvPr>
              <p:cNvSpPr>
                <a:spLocks/>
              </p:cNvSpPr>
              <p:nvPr/>
            </p:nvSpPr>
            <p:spPr bwMode="auto">
              <a:xfrm>
                <a:off x="2991917" y="1821485"/>
                <a:ext cx="5870448" cy="2531059"/>
              </a:xfrm>
              <a:custGeom>
                <a:avLst/>
                <a:gdLst>
                  <a:gd name="T0" fmla="*/ 4685385 w 5870448"/>
                  <a:gd name="T1" fmla="*/ 2446934 h 2531059"/>
                  <a:gd name="T2" fmla="*/ 3401568 w 5870448"/>
                  <a:gd name="T3" fmla="*/ 2392070 h 2531059"/>
                  <a:gd name="T4" fmla="*/ 3324758 w 5870448"/>
                  <a:gd name="T5" fmla="*/ 2307945 h 2531059"/>
                  <a:gd name="T6" fmla="*/ 2801721 w 5870448"/>
                  <a:gd name="T7" fmla="*/ 2271369 h 2531059"/>
                  <a:gd name="T8" fmla="*/ 2644445 w 5870448"/>
                  <a:gd name="T9" fmla="*/ 2227478 h 2531059"/>
                  <a:gd name="T10" fmla="*/ 2461565 w 5870448"/>
                  <a:gd name="T11" fmla="*/ 2190902 h 2531059"/>
                  <a:gd name="T12" fmla="*/ 2439619 w 5870448"/>
                  <a:gd name="T13" fmla="*/ 2147011 h 2531059"/>
                  <a:gd name="T14" fmla="*/ 2242109 w 5870448"/>
                  <a:gd name="T15" fmla="*/ 2106777 h 2531059"/>
                  <a:gd name="T16" fmla="*/ 2198217 w 5870448"/>
                  <a:gd name="T17" fmla="*/ 2055571 h 2531059"/>
                  <a:gd name="T18" fmla="*/ 2125065 w 5870448"/>
                  <a:gd name="T19" fmla="*/ 2037283 h 2531059"/>
                  <a:gd name="T20" fmla="*/ 2099462 w 5870448"/>
                  <a:gd name="T21" fmla="*/ 1982419 h 2531059"/>
                  <a:gd name="T22" fmla="*/ 2015337 w 5870448"/>
                  <a:gd name="T23" fmla="*/ 1949501 h 2531059"/>
                  <a:gd name="T24" fmla="*/ 1986077 w 5870448"/>
                  <a:gd name="T25" fmla="*/ 1901952 h 2531059"/>
                  <a:gd name="T26" fmla="*/ 1869033 w 5870448"/>
                  <a:gd name="T27" fmla="*/ 1872691 h 2531059"/>
                  <a:gd name="T28" fmla="*/ 1799539 w 5870448"/>
                  <a:gd name="T29" fmla="*/ 1803197 h 2531059"/>
                  <a:gd name="T30" fmla="*/ 1693469 w 5870448"/>
                  <a:gd name="T31" fmla="*/ 1762963 h 2531059"/>
                  <a:gd name="T32" fmla="*/ 1653235 w 5870448"/>
                  <a:gd name="T33" fmla="*/ 1711757 h 2531059"/>
                  <a:gd name="T34" fmla="*/ 1587398 w 5870448"/>
                  <a:gd name="T35" fmla="*/ 1686153 h 2531059"/>
                  <a:gd name="T36" fmla="*/ 1558137 w 5870448"/>
                  <a:gd name="T37" fmla="*/ 1620317 h 2531059"/>
                  <a:gd name="T38" fmla="*/ 1356969 w 5870448"/>
                  <a:gd name="T39" fmla="*/ 1561795 h 2531059"/>
                  <a:gd name="T40" fmla="*/ 1338681 w 5870448"/>
                  <a:gd name="T41" fmla="*/ 1514246 h 2531059"/>
                  <a:gd name="T42" fmla="*/ 1243584 w 5870448"/>
                  <a:gd name="T43" fmla="*/ 1484985 h 2531059"/>
                  <a:gd name="T44" fmla="*/ 1166774 w 5870448"/>
                  <a:gd name="T45" fmla="*/ 1444752 h 2531059"/>
                  <a:gd name="T46" fmla="*/ 1089965 w 5870448"/>
                  <a:gd name="T47" fmla="*/ 1411833 h 2531059"/>
                  <a:gd name="T48" fmla="*/ 1057046 w 5870448"/>
                  <a:gd name="T49" fmla="*/ 1371600 h 2531059"/>
                  <a:gd name="T50" fmla="*/ 994867 w 5870448"/>
                  <a:gd name="T51" fmla="*/ 1294790 h 2531059"/>
                  <a:gd name="T52" fmla="*/ 972921 w 5870448"/>
                  <a:gd name="T53" fmla="*/ 1258214 h 2531059"/>
                  <a:gd name="T54" fmla="*/ 932688 w 5870448"/>
                  <a:gd name="T55" fmla="*/ 1185062 h 2531059"/>
                  <a:gd name="T56" fmla="*/ 892454 w 5870448"/>
                  <a:gd name="T57" fmla="*/ 1141171 h 2531059"/>
                  <a:gd name="T58" fmla="*/ 863193 w 5870448"/>
                  <a:gd name="T59" fmla="*/ 1082649 h 2531059"/>
                  <a:gd name="T60" fmla="*/ 811987 w 5870448"/>
                  <a:gd name="T61" fmla="*/ 1064361 h 2531059"/>
                  <a:gd name="T62" fmla="*/ 768096 w 5870448"/>
                  <a:gd name="T63" fmla="*/ 1016813 h 2531059"/>
                  <a:gd name="T64" fmla="*/ 713232 w 5870448"/>
                  <a:gd name="T65" fmla="*/ 994867 h 2531059"/>
                  <a:gd name="T66" fmla="*/ 687629 w 5870448"/>
                  <a:gd name="T67" fmla="*/ 929030 h 2531059"/>
                  <a:gd name="T68" fmla="*/ 632765 w 5870448"/>
                  <a:gd name="T69" fmla="*/ 859536 h 2531059"/>
                  <a:gd name="T70" fmla="*/ 596189 w 5870448"/>
                  <a:gd name="T71" fmla="*/ 775411 h 2531059"/>
                  <a:gd name="T72" fmla="*/ 552297 w 5870448"/>
                  <a:gd name="T73" fmla="*/ 720547 h 2531059"/>
                  <a:gd name="T74" fmla="*/ 530352 w 5870448"/>
                  <a:gd name="T75" fmla="*/ 632765 h 2531059"/>
                  <a:gd name="T76" fmla="*/ 475488 w 5870448"/>
                  <a:gd name="T77" fmla="*/ 599846 h 2531059"/>
                  <a:gd name="T78" fmla="*/ 446227 w 5870448"/>
                  <a:gd name="T79" fmla="*/ 566928 h 2531059"/>
                  <a:gd name="T80" fmla="*/ 402336 w 5870448"/>
                  <a:gd name="T81" fmla="*/ 486461 h 2531059"/>
                  <a:gd name="T82" fmla="*/ 343814 w 5870448"/>
                  <a:gd name="T83" fmla="*/ 435254 h 2531059"/>
                  <a:gd name="T84" fmla="*/ 292608 w 5870448"/>
                  <a:gd name="T85" fmla="*/ 405993 h 2531059"/>
                  <a:gd name="T86" fmla="*/ 267005 w 5870448"/>
                  <a:gd name="T87" fmla="*/ 288950 h 2531059"/>
                  <a:gd name="T88" fmla="*/ 201168 w 5870448"/>
                  <a:gd name="T89" fmla="*/ 267005 h 2531059"/>
                  <a:gd name="T90" fmla="*/ 171907 w 5870448"/>
                  <a:gd name="T91" fmla="*/ 171907 h 2531059"/>
                  <a:gd name="T92" fmla="*/ 84125 w 5870448"/>
                  <a:gd name="T93" fmla="*/ 106070 h 2531059"/>
                  <a:gd name="T94" fmla="*/ 51206 w 5870448"/>
                  <a:gd name="T95" fmla="*/ 0 h 253105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5870448" h="2531059">
                    <a:moveTo>
                      <a:pt x="5870448" y="2531059"/>
                    </a:moveTo>
                    <a:lnTo>
                      <a:pt x="4685385" y="2531059"/>
                    </a:lnTo>
                    <a:lnTo>
                      <a:pt x="4685385" y="2446934"/>
                    </a:lnTo>
                    <a:lnTo>
                      <a:pt x="4520793" y="2446934"/>
                    </a:lnTo>
                    <a:lnTo>
                      <a:pt x="4520793" y="2392070"/>
                    </a:lnTo>
                    <a:lnTo>
                      <a:pt x="3401568" y="2392070"/>
                    </a:lnTo>
                    <a:lnTo>
                      <a:pt x="3401568" y="2348179"/>
                    </a:lnTo>
                    <a:lnTo>
                      <a:pt x="3324758" y="2348179"/>
                    </a:lnTo>
                    <a:lnTo>
                      <a:pt x="3324758" y="2307945"/>
                    </a:lnTo>
                    <a:lnTo>
                      <a:pt x="3284525" y="2307945"/>
                    </a:lnTo>
                    <a:lnTo>
                      <a:pt x="3284525" y="2271369"/>
                    </a:lnTo>
                    <a:lnTo>
                      <a:pt x="2801721" y="2271369"/>
                    </a:lnTo>
                    <a:lnTo>
                      <a:pt x="2801721" y="2245766"/>
                    </a:lnTo>
                    <a:lnTo>
                      <a:pt x="2644445" y="2245766"/>
                    </a:lnTo>
                    <a:lnTo>
                      <a:pt x="2644445" y="2227478"/>
                    </a:lnTo>
                    <a:lnTo>
                      <a:pt x="2615184" y="2227478"/>
                    </a:lnTo>
                    <a:lnTo>
                      <a:pt x="2615184" y="2190902"/>
                    </a:lnTo>
                    <a:lnTo>
                      <a:pt x="2461565" y="2190902"/>
                    </a:lnTo>
                    <a:lnTo>
                      <a:pt x="2461565" y="2176272"/>
                    </a:lnTo>
                    <a:lnTo>
                      <a:pt x="2439619" y="2176272"/>
                    </a:lnTo>
                    <a:lnTo>
                      <a:pt x="2439619" y="2147011"/>
                    </a:lnTo>
                    <a:lnTo>
                      <a:pt x="2304288" y="2147011"/>
                    </a:lnTo>
                    <a:lnTo>
                      <a:pt x="2304288" y="2106777"/>
                    </a:lnTo>
                    <a:lnTo>
                      <a:pt x="2242109" y="2106777"/>
                    </a:lnTo>
                    <a:lnTo>
                      <a:pt x="2242109" y="2088489"/>
                    </a:lnTo>
                    <a:lnTo>
                      <a:pt x="2198217" y="2088489"/>
                    </a:lnTo>
                    <a:lnTo>
                      <a:pt x="2198217" y="2055571"/>
                    </a:lnTo>
                    <a:lnTo>
                      <a:pt x="2172614" y="2055571"/>
                    </a:lnTo>
                    <a:lnTo>
                      <a:pt x="2172614" y="2037283"/>
                    </a:lnTo>
                    <a:lnTo>
                      <a:pt x="2125065" y="2037283"/>
                    </a:lnTo>
                    <a:lnTo>
                      <a:pt x="2125065" y="2008022"/>
                    </a:lnTo>
                    <a:lnTo>
                      <a:pt x="2099462" y="2008022"/>
                    </a:lnTo>
                    <a:lnTo>
                      <a:pt x="2099462" y="1982419"/>
                    </a:lnTo>
                    <a:lnTo>
                      <a:pt x="2048256" y="1982419"/>
                    </a:lnTo>
                    <a:lnTo>
                      <a:pt x="2048256" y="1949501"/>
                    </a:lnTo>
                    <a:lnTo>
                      <a:pt x="2015337" y="1949501"/>
                    </a:lnTo>
                    <a:lnTo>
                      <a:pt x="2015337" y="1934870"/>
                    </a:lnTo>
                    <a:lnTo>
                      <a:pt x="1986077" y="1934870"/>
                    </a:lnTo>
                    <a:lnTo>
                      <a:pt x="1986077" y="1901952"/>
                    </a:lnTo>
                    <a:lnTo>
                      <a:pt x="1890979" y="1901952"/>
                    </a:lnTo>
                    <a:lnTo>
                      <a:pt x="1890979" y="1872691"/>
                    </a:lnTo>
                    <a:lnTo>
                      <a:pt x="1869033" y="1872691"/>
                    </a:lnTo>
                    <a:lnTo>
                      <a:pt x="1869033" y="1836115"/>
                    </a:lnTo>
                    <a:lnTo>
                      <a:pt x="1799539" y="1836115"/>
                    </a:lnTo>
                    <a:lnTo>
                      <a:pt x="1799539" y="1803197"/>
                    </a:lnTo>
                    <a:lnTo>
                      <a:pt x="1715414" y="1803197"/>
                    </a:lnTo>
                    <a:lnTo>
                      <a:pt x="1715414" y="1762963"/>
                    </a:lnTo>
                    <a:lnTo>
                      <a:pt x="1693469" y="1762963"/>
                    </a:lnTo>
                    <a:lnTo>
                      <a:pt x="1693469" y="1737360"/>
                    </a:lnTo>
                    <a:lnTo>
                      <a:pt x="1653235" y="1737360"/>
                    </a:lnTo>
                    <a:lnTo>
                      <a:pt x="1653235" y="1711757"/>
                    </a:lnTo>
                    <a:lnTo>
                      <a:pt x="1613001" y="1711757"/>
                    </a:lnTo>
                    <a:lnTo>
                      <a:pt x="1613001" y="1686153"/>
                    </a:lnTo>
                    <a:lnTo>
                      <a:pt x="1587398" y="1686153"/>
                    </a:lnTo>
                    <a:lnTo>
                      <a:pt x="1587398" y="1642262"/>
                    </a:lnTo>
                    <a:lnTo>
                      <a:pt x="1558137" y="1642262"/>
                    </a:lnTo>
                    <a:lnTo>
                      <a:pt x="1558137" y="1620317"/>
                    </a:lnTo>
                    <a:lnTo>
                      <a:pt x="1386230" y="1620317"/>
                    </a:lnTo>
                    <a:lnTo>
                      <a:pt x="1386230" y="1561795"/>
                    </a:lnTo>
                    <a:lnTo>
                      <a:pt x="1356969" y="1561795"/>
                    </a:lnTo>
                    <a:lnTo>
                      <a:pt x="1356969" y="1539849"/>
                    </a:lnTo>
                    <a:lnTo>
                      <a:pt x="1338681" y="1539849"/>
                    </a:lnTo>
                    <a:lnTo>
                      <a:pt x="1338681" y="1514246"/>
                    </a:lnTo>
                    <a:lnTo>
                      <a:pt x="1320393" y="1514246"/>
                    </a:lnTo>
                    <a:lnTo>
                      <a:pt x="1320393" y="1484985"/>
                    </a:lnTo>
                    <a:lnTo>
                      <a:pt x="1243584" y="1484985"/>
                    </a:lnTo>
                    <a:lnTo>
                      <a:pt x="1243584" y="1463040"/>
                    </a:lnTo>
                    <a:lnTo>
                      <a:pt x="1166774" y="1463040"/>
                    </a:lnTo>
                    <a:lnTo>
                      <a:pt x="1166774" y="1444752"/>
                    </a:lnTo>
                    <a:lnTo>
                      <a:pt x="1130198" y="1444752"/>
                    </a:lnTo>
                    <a:lnTo>
                      <a:pt x="1130198" y="1411833"/>
                    </a:lnTo>
                    <a:lnTo>
                      <a:pt x="1089965" y="1411833"/>
                    </a:lnTo>
                    <a:lnTo>
                      <a:pt x="1089965" y="1389888"/>
                    </a:lnTo>
                    <a:lnTo>
                      <a:pt x="1057046" y="1389888"/>
                    </a:lnTo>
                    <a:lnTo>
                      <a:pt x="1057046" y="1371600"/>
                    </a:lnTo>
                    <a:lnTo>
                      <a:pt x="1020470" y="1371600"/>
                    </a:lnTo>
                    <a:lnTo>
                      <a:pt x="1020470" y="1294790"/>
                    </a:lnTo>
                    <a:lnTo>
                      <a:pt x="994867" y="1294790"/>
                    </a:lnTo>
                    <a:lnTo>
                      <a:pt x="994867" y="1269187"/>
                    </a:lnTo>
                    <a:lnTo>
                      <a:pt x="972921" y="1269187"/>
                    </a:lnTo>
                    <a:lnTo>
                      <a:pt x="972921" y="1258214"/>
                    </a:lnTo>
                    <a:lnTo>
                      <a:pt x="954633" y="1258214"/>
                    </a:lnTo>
                    <a:lnTo>
                      <a:pt x="954633" y="1185062"/>
                    </a:lnTo>
                    <a:lnTo>
                      <a:pt x="932688" y="1185062"/>
                    </a:lnTo>
                    <a:lnTo>
                      <a:pt x="907085" y="1159459"/>
                    </a:lnTo>
                    <a:lnTo>
                      <a:pt x="907085" y="1141171"/>
                    </a:lnTo>
                    <a:lnTo>
                      <a:pt x="892454" y="1141171"/>
                    </a:lnTo>
                    <a:lnTo>
                      <a:pt x="892454" y="1111910"/>
                    </a:lnTo>
                    <a:lnTo>
                      <a:pt x="863193" y="1111910"/>
                    </a:lnTo>
                    <a:lnTo>
                      <a:pt x="863193" y="1082649"/>
                    </a:lnTo>
                    <a:lnTo>
                      <a:pt x="841248" y="1082649"/>
                    </a:lnTo>
                    <a:lnTo>
                      <a:pt x="841248" y="1064361"/>
                    </a:lnTo>
                    <a:lnTo>
                      <a:pt x="811987" y="1064361"/>
                    </a:lnTo>
                    <a:lnTo>
                      <a:pt x="811987" y="1049731"/>
                    </a:lnTo>
                    <a:lnTo>
                      <a:pt x="768096" y="1049731"/>
                    </a:lnTo>
                    <a:lnTo>
                      <a:pt x="768096" y="1016813"/>
                    </a:lnTo>
                    <a:lnTo>
                      <a:pt x="731520" y="1016813"/>
                    </a:lnTo>
                    <a:lnTo>
                      <a:pt x="731520" y="994867"/>
                    </a:lnTo>
                    <a:lnTo>
                      <a:pt x="713232" y="994867"/>
                    </a:lnTo>
                    <a:lnTo>
                      <a:pt x="713232" y="965606"/>
                    </a:lnTo>
                    <a:lnTo>
                      <a:pt x="687629" y="965606"/>
                    </a:lnTo>
                    <a:lnTo>
                      <a:pt x="687629" y="929030"/>
                    </a:lnTo>
                    <a:lnTo>
                      <a:pt x="651053" y="929030"/>
                    </a:lnTo>
                    <a:lnTo>
                      <a:pt x="651053" y="859536"/>
                    </a:lnTo>
                    <a:lnTo>
                      <a:pt x="632765" y="859536"/>
                    </a:lnTo>
                    <a:lnTo>
                      <a:pt x="632765" y="786384"/>
                    </a:lnTo>
                    <a:lnTo>
                      <a:pt x="596189" y="786384"/>
                    </a:lnTo>
                    <a:lnTo>
                      <a:pt x="596189" y="775411"/>
                    </a:lnTo>
                    <a:lnTo>
                      <a:pt x="563270" y="775411"/>
                    </a:lnTo>
                    <a:lnTo>
                      <a:pt x="563270" y="720547"/>
                    </a:lnTo>
                    <a:lnTo>
                      <a:pt x="552297" y="720547"/>
                    </a:lnTo>
                    <a:lnTo>
                      <a:pt x="552297" y="702259"/>
                    </a:lnTo>
                    <a:lnTo>
                      <a:pt x="530352" y="702259"/>
                    </a:lnTo>
                    <a:lnTo>
                      <a:pt x="530352" y="632765"/>
                    </a:lnTo>
                    <a:lnTo>
                      <a:pt x="493776" y="632765"/>
                    </a:lnTo>
                    <a:lnTo>
                      <a:pt x="493776" y="599846"/>
                    </a:lnTo>
                    <a:lnTo>
                      <a:pt x="475488" y="599846"/>
                    </a:lnTo>
                    <a:lnTo>
                      <a:pt x="475488" y="581558"/>
                    </a:lnTo>
                    <a:lnTo>
                      <a:pt x="446227" y="581558"/>
                    </a:lnTo>
                    <a:lnTo>
                      <a:pt x="446227" y="566928"/>
                    </a:lnTo>
                    <a:lnTo>
                      <a:pt x="446227" y="537667"/>
                    </a:lnTo>
                    <a:lnTo>
                      <a:pt x="402336" y="537667"/>
                    </a:lnTo>
                    <a:lnTo>
                      <a:pt x="402336" y="486461"/>
                    </a:lnTo>
                    <a:lnTo>
                      <a:pt x="362102" y="486461"/>
                    </a:lnTo>
                    <a:lnTo>
                      <a:pt x="362102" y="453542"/>
                    </a:lnTo>
                    <a:lnTo>
                      <a:pt x="343814" y="435254"/>
                    </a:lnTo>
                    <a:lnTo>
                      <a:pt x="310896" y="435254"/>
                    </a:lnTo>
                    <a:lnTo>
                      <a:pt x="310896" y="405993"/>
                    </a:lnTo>
                    <a:lnTo>
                      <a:pt x="292608" y="405993"/>
                    </a:lnTo>
                    <a:lnTo>
                      <a:pt x="292608" y="351129"/>
                    </a:lnTo>
                    <a:lnTo>
                      <a:pt x="267005" y="351129"/>
                    </a:lnTo>
                    <a:lnTo>
                      <a:pt x="267005" y="288950"/>
                    </a:lnTo>
                    <a:lnTo>
                      <a:pt x="226771" y="288950"/>
                    </a:lnTo>
                    <a:lnTo>
                      <a:pt x="226771" y="267005"/>
                    </a:lnTo>
                    <a:lnTo>
                      <a:pt x="201168" y="267005"/>
                    </a:lnTo>
                    <a:lnTo>
                      <a:pt x="201168" y="215798"/>
                    </a:lnTo>
                    <a:lnTo>
                      <a:pt x="171907" y="215798"/>
                    </a:lnTo>
                    <a:lnTo>
                      <a:pt x="171907" y="171907"/>
                    </a:lnTo>
                    <a:lnTo>
                      <a:pt x="149961" y="171907"/>
                    </a:lnTo>
                    <a:lnTo>
                      <a:pt x="149961" y="106070"/>
                    </a:lnTo>
                    <a:lnTo>
                      <a:pt x="84125" y="106070"/>
                    </a:lnTo>
                    <a:lnTo>
                      <a:pt x="84125" y="62179"/>
                    </a:lnTo>
                    <a:lnTo>
                      <a:pt x="51206" y="62179"/>
                    </a:lnTo>
                    <a:lnTo>
                      <a:pt x="51206" y="0"/>
                    </a:lnTo>
                    <a:lnTo>
                      <a:pt x="0" y="0"/>
                    </a:lnTo>
                  </a:path>
                </a:pathLst>
              </a:custGeom>
              <a:noFill/>
              <a:ln w="2857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endParaRPr lang="en-US" sz="1200"/>
              </a:p>
            </p:txBody>
          </p:sp>
          <p:cxnSp>
            <p:nvCxnSpPr>
              <p:cNvPr id="53" name="Straight Connector 28">
                <a:extLst>
                  <a:ext uri="{FF2B5EF4-FFF2-40B4-BE49-F238E27FC236}">
                    <a16:creationId xmlns:a16="http://schemas.microsoft.com/office/drawing/2014/main" id="{04DA0FA3-BE65-46C7-A4CB-7AA0049E186C}"/>
                  </a:ext>
                </a:extLst>
              </p:cNvPr>
              <p:cNvCxnSpPr>
                <a:cxnSpLocks noChangeShapeType="1"/>
              </p:cNvCxnSpPr>
              <p:nvPr/>
            </p:nvCxnSpPr>
            <p:spPr bwMode="auto">
              <a:xfrm>
                <a:off x="5400724" y="3865562"/>
                <a:ext cx="0" cy="109728"/>
              </a:xfrm>
              <a:prstGeom prst="line">
                <a:avLst/>
              </a:prstGeom>
              <a:noFill/>
              <a:ln w="28575" algn="ctr">
                <a:solidFill>
                  <a:schemeClr val="accent2"/>
                </a:solidFill>
                <a:round/>
                <a:headEnd/>
                <a:tailEnd/>
              </a:ln>
              <a:extLst>
                <a:ext uri="{909E8E84-426E-40DD-AFC4-6F175D3DCCD1}">
                  <a14:hiddenFill xmlns:a14="http://schemas.microsoft.com/office/drawing/2010/main">
                    <a:noFill/>
                  </a14:hiddenFill>
                </a:ext>
              </a:extLst>
            </p:spPr>
          </p:cxnSp>
          <p:cxnSp>
            <p:nvCxnSpPr>
              <p:cNvPr id="54" name="Straight Connector 58">
                <a:extLst>
                  <a:ext uri="{FF2B5EF4-FFF2-40B4-BE49-F238E27FC236}">
                    <a16:creationId xmlns:a16="http://schemas.microsoft.com/office/drawing/2014/main" id="{49BC97A0-07AF-442B-96BD-3D81E9F0C205}"/>
                  </a:ext>
                </a:extLst>
              </p:cNvPr>
              <p:cNvCxnSpPr>
                <a:cxnSpLocks noChangeShapeType="1"/>
              </p:cNvCxnSpPr>
              <p:nvPr/>
            </p:nvCxnSpPr>
            <p:spPr bwMode="auto">
              <a:xfrm>
                <a:off x="5052033" y="3697125"/>
                <a:ext cx="0" cy="109728"/>
              </a:xfrm>
              <a:prstGeom prst="line">
                <a:avLst/>
              </a:prstGeom>
              <a:noFill/>
              <a:ln w="28575" algn="ctr">
                <a:solidFill>
                  <a:schemeClr val="accent2"/>
                </a:solidFill>
                <a:round/>
                <a:headEnd/>
                <a:tailEnd/>
              </a:ln>
              <a:extLst>
                <a:ext uri="{909E8E84-426E-40DD-AFC4-6F175D3DCCD1}">
                  <a14:hiddenFill xmlns:a14="http://schemas.microsoft.com/office/drawing/2010/main">
                    <a:noFill/>
                  </a14:hiddenFill>
                </a:ext>
              </a:extLst>
            </p:spPr>
          </p:cxnSp>
          <p:cxnSp>
            <p:nvCxnSpPr>
              <p:cNvPr id="55" name="Straight Connector 59">
                <a:extLst>
                  <a:ext uri="{FF2B5EF4-FFF2-40B4-BE49-F238E27FC236}">
                    <a16:creationId xmlns:a16="http://schemas.microsoft.com/office/drawing/2014/main" id="{9A20AF24-FB9E-4760-BF25-51EFF16900A0}"/>
                  </a:ext>
                </a:extLst>
              </p:cNvPr>
              <p:cNvCxnSpPr>
                <a:cxnSpLocks noChangeShapeType="1"/>
              </p:cNvCxnSpPr>
              <p:nvPr/>
            </p:nvCxnSpPr>
            <p:spPr bwMode="auto">
              <a:xfrm>
                <a:off x="3243960" y="2008506"/>
                <a:ext cx="0" cy="109728"/>
              </a:xfrm>
              <a:prstGeom prst="line">
                <a:avLst/>
              </a:prstGeom>
              <a:noFill/>
              <a:ln w="28575" algn="ctr">
                <a:solidFill>
                  <a:schemeClr val="accent2"/>
                </a:solidFill>
                <a:round/>
                <a:headEnd/>
                <a:tailEnd/>
              </a:ln>
              <a:extLst>
                <a:ext uri="{909E8E84-426E-40DD-AFC4-6F175D3DCCD1}">
                  <a14:hiddenFill xmlns:a14="http://schemas.microsoft.com/office/drawing/2010/main">
                    <a:noFill/>
                  </a14:hiddenFill>
                </a:ext>
              </a:extLst>
            </p:spPr>
          </p:cxnSp>
          <p:cxnSp>
            <p:nvCxnSpPr>
              <p:cNvPr id="56" name="Straight Connector 60">
                <a:extLst>
                  <a:ext uri="{FF2B5EF4-FFF2-40B4-BE49-F238E27FC236}">
                    <a16:creationId xmlns:a16="http://schemas.microsoft.com/office/drawing/2014/main" id="{54F807A1-C25B-4EA8-B21B-1F29F717EE02}"/>
                  </a:ext>
                </a:extLst>
              </p:cNvPr>
              <p:cNvCxnSpPr>
                <a:cxnSpLocks noChangeShapeType="1"/>
              </p:cNvCxnSpPr>
              <p:nvPr/>
            </p:nvCxnSpPr>
            <p:spPr bwMode="auto">
              <a:xfrm>
                <a:off x="8841276" y="4242816"/>
                <a:ext cx="0" cy="109728"/>
              </a:xfrm>
              <a:prstGeom prst="line">
                <a:avLst/>
              </a:prstGeom>
              <a:noFill/>
              <a:ln w="28575" algn="ctr">
                <a:solidFill>
                  <a:schemeClr val="accent2"/>
                </a:solidFill>
                <a:round/>
                <a:headEnd/>
                <a:tailEnd/>
              </a:ln>
              <a:extLst>
                <a:ext uri="{909E8E84-426E-40DD-AFC4-6F175D3DCCD1}">
                  <a14:hiddenFill xmlns:a14="http://schemas.microsoft.com/office/drawing/2010/main">
                    <a:noFill/>
                  </a14:hiddenFill>
                </a:ext>
              </a:extLst>
            </p:spPr>
          </p:cxnSp>
          <p:cxnSp>
            <p:nvCxnSpPr>
              <p:cNvPr id="57" name="Straight Connector 61">
                <a:extLst>
                  <a:ext uri="{FF2B5EF4-FFF2-40B4-BE49-F238E27FC236}">
                    <a16:creationId xmlns:a16="http://schemas.microsoft.com/office/drawing/2014/main" id="{BBFA5EB1-1747-4E45-8572-E154BBE659F4}"/>
                  </a:ext>
                </a:extLst>
              </p:cNvPr>
              <p:cNvCxnSpPr>
                <a:cxnSpLocks noChangeShapeType="1"/>
              </p:cNvCxnSpPr>
              <p:nvPr/>
            </p:nvCxnSpPr>
            <p:spPr bwMode="auto">
              <a:xfrm>
                <a:off x="8713290" y="4242816"/>
                <a:ext cx="0" cy="109728"/>
              </a:xfrm>
              <a:prstGeom prst="line">
                <a:avLst/>
              </a:prstGeom>
              <a:noFill/>
              <a:ln w="28575" algn="ctr">
                <a:solidFill>
                  <a:schemeClr val="accent2"/>
                </a:solidFill>
                <a:round/>
                <a:headEnd/>
                <a:tailEnd/>
              </a:ln>
              <a:extLst>
                <a:ext uri="{909E8E84-426E-40DD-AFC4-6F175D3DCCD1}">
                  <a14:hiddenFill xmlns:a14="http://schemas.microsoft.com/office/drawing/2010/main">
                    <a:noFill/>
                  </a14:hiddenFill>
                </a:ext>
              </a:extLst>
            </p:spPr>
          </p:cxnSp>
          <p:cxnSp>
            <p:nvCxnSpPr>
              <p:cNvPr id="58" name="Straight Connector 62">
                <a:extLst>
                  <a:ext uri="{FF2B5EF4-FFF2-40B4-BE49-F238E27FC236}">
                    <a16:creationId xmlns:a16="http://schemas.microsoft.com/office/drawing/2014/main" id="{1BD9BA05-F1DD-4666-8C3D-D5A946DF4490}"/>
                  </a:ext>
                </a:extLst>
              </p:cNvPr>
              <p:cNvCxnSpPr>
                <a:cxnSpLocks noChangeShapeType="1"/>
              </p:cNvCxnSpPr>
              <p:nvPr/>
            </p:nvCxnSpPr>
            <p:spPr bwMode="auto">
              <a:xfrm>
                <a:off x="8660865" y="4242816"/>
                <a:ext cx="0" cy="109728"/>
              </a:xfrm>
              <a:prstGeom prst="line">
                <a:avLst/>
              </a:prstGeom>
              <a:noFill/>
              <a:ln w="28575" algn="ctr">
                <a:solidFill>
                  <a:schemeClr val="accent2"/>
                </a:solidFill>
                <a:round/>
                <a:headEnd/>
                <a:tailEnd/>
              </a:ln>
              <a:extLst>
                <a:ext uri="{909E8E84-426E-40DD-AFC4-6F175D3DCCD1}">
                  <a14:hiddenFill xmlns:a14="http://schemas.microsoft.com/office/drawing/2010/main">
                    <a:noFill/>
                  </a14:hiddenFill>
                </a:ext>
              </a:extLst>
            </p:spPr>
          </p:cxnSp>
          <p:cxnSp>
            <p:nvCxnSpPr>
              <p:cNvPr id="59" name="Straight Connector 63">
                <a:extLst>
                  <a:ext uri="{FF2B5EF4-FFF2-40B4-BE49-F238E27FC236}">
                    <a16:creationId xmlns:a16="http://schemas.microsoft.com/office/drawing/2014/main" id="{CE513ACF-6771-4B78-BCE0-1047BF4D734B}"/>
                  </a:ext>
                </a:extLst>
              </p:cNvPr>
              <p:cNvCxnSpPr>
                <a:cxnSpLocks noChangeShapeType="1"/>
              </p:cNvCxnSpPr>
              <p:nvPr/>
            </p:nvCxnSpPr>
            <p:spPr bwMode="auto">
              <a:xfrm>
                <a:off x="8606277" y="4242816"/>
                <a:ext cx="0" cy="109728"/>
              </a:xfrm>
              <a:prstGeom prst="line">
                <a:avLst/>
              </a:prstGeom>
              <a:noFill/>
              <a:ln w="28575" algn="ctr">
                <a:solidFill>
                  <a:schemeClr val="accent2"/>
                </a:solidFill>
                <a:round/>
                <a:headEnd/>
                <a:tailEnd/>
              </a:ln>
              <a:extLst>
                <a:ext uri="{909E8E84-426E-40DD-AFC4-6F175D3DCCD1}">
                  <a14:hiddenFill xmlns:a14="http://schemas.microsoft.com/office/drawing/2010/main">
                    <a:noFill/>
                  </a14:hiddenFill>
                </a:ext>
              </a:extLst>
            </p:spPr>
          </p:cxnSp>
          <p:cxnSp>
            <p:nvCxnSpPr>
              <p:cNvPr id="60" name="Straight Connector 64">
                <a:extLst>
                  <a:ext uri="{FF2B5EF4-FFF2-40B4-BE49-F238E27FC236}">
                    <a16:creationId xmlns:a16="http://schemas.microsoft.com/office/drawing/2014/main" id="{C64A42D8-065E-4C8F-820F-F67AD9BBA3BE}"/>
                  </a:ext>
                </a:extLst>
              </p:cNvPr>
              <p:cNvCxnSpPr>
                <a:cxnSpLocks noChangeShapeType="1"/>
              </p:cNvCxnSpPr>
              <p:nvPr/>
            </p:nvCxnSpPr>
            <p:spPr bwMode="auto">
              <a:xfrm>
                <a:off x="8570644" y="4242816"/>
                <a:ext cx="0" cy="109728"/>
              </a:xfrm>
              <a:prstGeom prst="line">
                <a:avLst/>
              </a:prstGeom>
              <a:noFill/>
              <a:ln w="28575" algn="ctr">
                <a:solidFill>
                  <a:schemeClr val="accent2"/>
                </a:solidFill>
                <a:round/>
                <a:headEnd/>
                <a:tailEnd/>
              </a:ln>
              <a:extLst>
                <a:ext uri="{909E8E84-426E-40DD-AFC4-6F175D3DCCD1}">
                  <a14:hiddenFill xmlns:a14="http://schemas.microsoft.com/office/drawing/2010/main">
                    <a:noFill/>
                  </a14:hiddenFill>
                </a:ext>
              </a:extLst>
            </p:spPr>
          </p:cxnSp>
          <p:cxnSp>
            <p:nvCxnSpPr>
              <p:cNvPr id="61" name="Straight Connector 65">
                <a:extLst>
                  <a:ext uri="{FF2B5EF4-FFF2-40B4-BE49-F238E27FC236}">
                    <a16:creationId xmlns:a16="http://schemas.microsoft.com/office/drawing/2014/main" id="{D68C41C1-BE01-4969-81ED-E33E9AC510BE}"/>
                  </a:ext>
                </a:extLst>
              </p:cNvPr>
              <p:cNvCxnSpPr>
                <a:cxnSpLocks noChangeShapeType="1"/>
              </p:cNvCxnSpPr>
              <p:nvPr/>
            </p:nvCxnSpPr>
            <p:spPr bwMode="auto">
              <a:xfrm>
                <a:off x="8537640" y="4242816"/>
                <a:ext cx="0" cy="109728"/>
              </a:xfrm>
              <a:prstGeom prst="line">
                <a:avLst/>
              </a:prstGeom>
              <a:noFill/>
              <a:ln w="28575" algn="ctr">
                <a:solidFill>
                  <a:schemeClr val="accent2"/>
                </a:solidFill>
                <a:round/>
                <a:headEnd/>
                <a:tailEnd/>
              </a:ln>
              <a:extLst>
                <a:ext uri="{909E8E84-426E-40DD-AFC4-6F175D3DCCD1}">
                  <a14:hiddenFill xmlns:a14="http://schemas.microsoft.com/office/drawing/2010/main">
                    <a:noFill/>
                  </a14:hiddenFill>
                </a:ext>
              </a:extLst>
            </p:spPr>
          </p:cxnSp>
          <p:cxnSp>
            <p:nvCxnSpPr>
              <p:cNvPr id="62" name="Straight Connector 66">
                <a:extLst>
                  <a:ext uri="{FF2B5EF4-FFF2-40B4-BE49-F238E27FC236}">
                    <a16:creationId xmlns:a16="http://schemas.microsoft.com/office/drawing/2014/main" id="{9E6E90D5-91C1-43EF-B8C8-CA59B166D44E}"/>
                  </a:ext>
                </a:extLst>
              </p:cNvPr>
              <p:cNvCxnSpPr>
                <a:cxnSpLocks noChangeShapeType="1"/>
              </p:cNvCxnSpPr>
              <p:nvPr/>
            </p:nvCxnSpPr>
            <p:spPr bwMode="auto">
              <a:xfrm>
                <a:off x="8268168" y="4242816"/>
                <a:ext cx="0" cy="109728"/>
              </a:xfrm>
              <a:prstGeom prst="line">
                <a:avLst/>
              </a:prstGeom>
              <a:noFill/>
              <a:ln w="76200" algn="ctr">
                <a:solidFill>
                  <a:schemeClr val="accent2"/>
                </a:solidFill>
                <a:round/>
                <a:headEnd/>
                <a:tailEnd/>
              </a:ln>
              <a:extLst>
                <a:ext uri="{909E8E84-426E-40DD-AFC4-6F175D3DCCD1}">
                  <a14:hiddenFill xmlns:a14="http://schemas.microsoft.com/office/drawing/2010/main">
                    <a:noFill/>
                  </a14:hiddenFill>
                </a:ext>
              </a:extLst>
            </p:spPr>
          </p:cxnSp>
          <p:cxnSp>
            <p:nvCxnSpPr>
              <p:cNvPr id="63" name="Straight Connector 67">
                <a:extLst>
                  <a:ext uri="{FF2B5EF4-FFF2-40B4-BE49-F238E27FC236}">
                    <a16:creationId xmlns:a16="http://schemas.microsoft.com/office/drawing/2014/main" id="{2449EE76-1024-4482-A033-0A97963DBA9A}"/>
                  </a:ext>
                </a:extLst>
              </p:cNvPr>
              <p:cNvCxnSpPr>
                <a:cxnSpLocks noChangeShapeType="1"/>
              </p:cNvCxnSpPr>
              <p:nvPr/>
            </p:nvCxnSpPr>
            <p:spPr bwMode="auto">
              <a:xfrm>
                <a:off x="8053761" y="4242816"/>
                <a:ext cx="0" cy="109728"/>
              </a:xfrm>
              <a:prstGeom prst="line">
                <a:avLst/>
              </a:prstGeom>
              <a:noFill/>
              <a:ln w="28575" algn="ctr">
                <a:solidFill>
                  <a:schemeClr val="accent2"/>
                </a:solidFill>
                <a:round/>
                <a:headEnd/>
                <a:tailEnd/>
              </a:ln>
              <a:extLst>
                <a:ext uri="{909E8E84-426E-40DD-AFC4-6F175D3DCCD1}">
                  <a14:hiddenFill xmlns:a14="http://schemas.microsoft.com/office/drawing/2010/main">
                    <a:noFill/>
                  </a14:hiddenFill>
                </a:ext>
              </a:extLst>
            </p:spPr>
          </p:cxnSp>
          <p:cxnSp>
            <p:nvCxnSpPr>
              <p:cNvPr id="64" name="Straight Connector 68">
                <a:extLst>
                  <a:ext uri="{FF2B5EF4-FFF2-40B4-BE49-F238E27FC236}">
                    <a16:creationId xmlns:a16="http://schemas.microsoft.com/office/drawing/2014/main" id="{5BADB349-820D-4438-802E-4898EFEFA745}"/>
                  </a:ext>
                </a:extLst>
              </p:cNvPr>
              <p:cNvCxnSpPr>
                <a:cxnSpLocks noChangeShapeType="1"/>
              </p:cNvCxnSpPr>
              <p:nvPr/>
            </p:nvCxnSpPr>
            <p:spPr bwMode="auto">
              <a:xfrm>
                <a:off x="7954949" y="4242816"/>
                <a:ext cx="0" cy="109728"/>
              </a:xfrm>
              <a:prstGeom prst="line">
                <a:avLst/>
              </a:prstGeom>
              <a:noFill/>
              <a:ln w="28575" algn="ctr">
                <a:solidFill>
                  <a:schemeClr val="accent2"/>
                </a:solidFill>
                <a:round/>
                <a:headEnd/>
                <a:tailEnd/>
              </a:ln>
              <a:extLst>
                <a:ext uri="{909E8E84-426E-40DD-AFC4-6F175D3DCCD1}">
                  <a14:hiddenFill xmlns:a14="http://schemas.microsoft.com/office/drawing/2010/main">
                    <a:noFill/>
                  </a14:hiddenFill>
                </a:ext>
              </a:extLst>
            </p:spPr>
          </p:cxnSp>
          <p:cxnSp>
            <p:nvCxnSpPr>
              <p:cNvPr id="65" name="Straight Connector 69">
                <a:extLst>
                  <a:ext uri="{FF2B5EF4-FFF2-40B4-BE49-F238E27FC236}">
                    <a16:creationId xmlns:a16="http://schemas.microsoft.com/office/drawing/2014/main" id="{9019ABE8-1EE6-4E39-99D9-65F12BA20D0B}"/>
                  </a:ext>
                </a:extLst>
              </p:cNvPr>
              <p:cNvCxnSpPr>
                <a:cxnSpLocks noChangeShapeType="1"/>
              </p:cNvCxnSpPr>
              <p:nvPr/>
            </p:nvCxnSpPr>
            <p:spPr bwMode="auto">
              <a:xfrm>
                <a:off x="7737398" y="4242816"/>
                <a:ext cx="0" cy="109728"/>
              </a:xfrm>
              <a:prstGeom prst="line">
                <a:avLst/>
              </a:prstGeom>
              <a:noFill/>
              <a:ln w="28575" algn="ctr">
                <a:solidFill>
                  <a:schemeClr val="accent2"/>
                </a:solidFill>
                <a:round/>
                <a:headEnd/>
                <a:tailEnd/>
              </a:ln>
              <a:extLst>
                <a:ext uri="{909E8E84-426E-40DD-AFC4-6F175D3DCCD1}">
                  <a14:hiddenFill xmlns:a14="http://schemas.microsoft.com/office/drawing/2010/main">
                    <a:noFill/>
                  </a14:hiddenFill>
                </a:ext>
              </a:extLst>
            </p:spPr>
          </p:cxnSp>
          <p:cxnSp>
            <p:nvCxnSpPr>
              <p:cNvPr id="66" name="Straight Connector 70">
                <a:extLst>
                  <a:ext uri="{FF2B5EF4-FFF2-40B4-BE49-F238E27FC236}">
                    <a16:creationId xmlns:a16="http://schemas.microsoft.com/office/drawing/2014/main" id="{144D2E7D-32AC-4CB3-8C59-BA3EEC856FF1}"/>
                  </a:ext>
                </a:extLst>
              </p:cNvPr>
              <p:cNvCxnSpPr>
                <a:cxnSpLocks noChangeShapeType="1"/>
              </p:cNvCxnSpPr>
              <p:nvPr/>
            </p:nvCxnSpPr>
            <p:spPr bwMode="auto">
              <a:xfrm>
                <a:off x="8208428" y="4242816"/>
                <a:ext cx="0" cy="109728"/>
              </a:xfrm>
              <a:prstGeom prst="line">
                <a:avLst/>
              </a:prstGeom>
              <a:noFill/>
              <a:ln w="76200" algn="ctr">
                <a:solidFill>
                  <a:schemeClr val="accent2"/>
                </a:solidFill>
                <a:round/>
                <a:headEnd/>
                <a:tailEnd/>
              </a:ln>
              <a:extLst>
                <a:ext uri="{909E8E84-426E-40DD-AFC4-6F175D3DCCD1}">
                  <a14:hiddenFill xmlns:a14="http://schemas.microsoft.com/office/drawing/2010/main">
                    <a:noFill/>
                  </a14:hiddenFill>
                </a:ext>
              </a:extLst>
            </p:spPr>
          </p:cxnSp>
          <p:cxnSp>
            <p:nvCxnSpPr>
              <p:cNvPr id="67" name="Straight Connector 71">
                <a:extLst>
                  <a:ext uri="{FF2B5EF4-FFF2-40B4-BE49-F238E27FC236}">
                    <a16:creationId xmlns:a16="http://schemas.microsoft.com/office/drawing/2014/main" id="{8CC398F8-AC32-45B7-9AED-6BAB3C03D3FE}"/>
                  </a:ext>
                </a:extLst>
              </p:cNvPr>
              <p:cNvCxnSpPr>
                <a:cxnSpLocks noChangeShapeType="1"/>
              </p:cNvCxnSpPr>
              <p:nvPr/>
            </p:nvCxnSpPr>
            <p:spPr bwMode="auto">
              <a:xfrm>
                <a:off x="7608582" y="4161127"/>
                <a:ext cx="0" cy="109728"/>
              </a:xfrm>
              <a:prstGeom prst="line">
                <a:avLst/>
              </a:prstGeom>
              <a:noFill/>
              <a:ln w="76200" algn="ctr">
                <a:solidFill>
                  <a:schemeClr val="accent2"/>
                </a:solidFill>
                <a:round/>
                <a:headEnd/>
                <a:tailEnd/>
              </a:ln>
              <a:extLst>
                <a:ext uri="{909E8E84-426E-40DD-AFC4-6F175D3DCCD1}">
                  <a14:hiddenFill xmlns:a14="http://schemas.microsoft.com/office/drawing/2010/main">
                    <a:noFill/>
                  </a14:hiddenFill>
                </a:ext>
              </a:extLst>
            </p:spPr>
          </p:cxnSp>
          <p:cxnSp>
            <p:nvCxnSpPr>
              <p:cNvPr id="68" name="Straight Connector 72">
                <a:extLst>
                  <a:ext uri="{FF2B5EF4-FFF2-40B4-BE49-F238E27FC236}">
                    <a16:creationId xmlns:a16="http://schemas.microsoft.com/office/drawing/2014/main" id="{93A4A03A-1411-4041-A530-A16E13F0D2AF}"/>
                  </a:ext>
                </a:extLst>
              </p:cNvPr>
              <p:cNvCxnSpPr>
                <a:cxnSpLocks noChangeShapeType="1"/>
              </p:cNvCxnSpPr>
              <p:nvPr/>
            </p:nvCxnSpPr>
            <p:spPr bwMode="auto">
              <a:xfrm>
                <a:off x="5662738" y="3975290"/>
                <a:ext cx="0" cy="109728"/>
              </a:xfrm>
              <a:prstGeom prst="line">
                <a:avLst/>
              </a:prstGeom>
              <a:noFill/>
              <a:ln w="76200" algn="ctr">
                <a:solidFill>
                  <a:schemeClr val="accent2"/>
                </a:solidFill>
                <a:round/>
                <a:headEnd/>
                <a:tailEnd/>
              </a:ln>
              <a:extLst>
                <a:ext uri="{909E8E84-426E-40DD-AFC4-6F175D3DCCD1}">
                  <a14:hiddenFill xmlns:a14="http://schemas.microsoft.com/office/drawing/2010/main">
                    <a:noFill/>
                  </a14:hiddenFill>
                </a:ext>
              </a:extLst>
            </p:spPr>
          </p:cxnSp>
          <p:cxnSp>
            <p:nvCxnSpPr>
              <p:cNvPr id="69" name="Straight Connector 73">
                <a:extLst>
                  <a:ext uri="{FF2B5EF4-FFF2-40B4-BE49-F238E27FC236}">
                    <a16:creationId xmlns:a16="http://schemas.microsoft.com/office/drawing/2014/main" id="{E3843809-DDC6-4209-B35D-4A1B8B5B15F7}"/>
                  </a:ext>
                </a:extLst>
              </p:cNvPr>
              <p:cNvCxnSpPr>
                <a:cxnSpLocks noChangeShapeType="1"/>
              </p:cNvCxnSpPr>
              <p:nvPr/>
            </p:nvCxnSpPr>
            <p:spPr bwMode="auto">
              <a:xfrm>
                <a:off x="6938794" y="4106263"/>
                <a:ext cx="0" cy="109728"/>
              </a:xfrm>
              <a:prstGeom prst="line">
                <a:avLst/>
              </a:prstGeom>
              <a:noFill/>
              <a:ln w="76200" algn="ctr">
                <a:solidFill>
                  <a:schemeClr val="accent2"/>
                </a:solidFill>
                <a:round/>
                <a:headEnd/>
                <a:tailEnd/>
              </a:ln>
              <a:extLst>
                <a:ext uri="{909E8E84-426E-40DD-AFC4-6F175D3DCCD1}">
                  <a14:hiddenFill xmlns:a14="http://schemas.microsoft.com/office/drawing/2010/main">
                    <a:noFill/>
                  </a14:hiddenFill>
                </a:ext>
              </a:extLst>
            </p:spPr>
          </p:cxnSp>
          <p:cxnSp>
            <p:nvCxnSpPr>
              <p:cNvPr id="70" name="Straight Connector 74">
                <a:extLst>
                  <a:ext uri="{FF2B5EF4-FFF2-40B4-BE49-F238E27FC236}">
                    <a16:creationId xmlns:a16="http://schemas.microsoft.com/office/drawing/2014/main" id="{48B2A944-C6C4-4685-B64B-6131BE25969C}"/>
                  </a:ext>
                </a:extLst>
              </p:cNvPr>
              <p:cNvCxnSpPr>
                <a:cxnSpLocks noChangeShapeType="1"/>
              </p:cNvCxnSpPr>
              <p:nvPr/>
            </p:nvCxnSpPr>
            <p:spPr bwMode="auto">
              <a:xfrm>
                <a:off x="6871738" y="4106263"/>
                <a:ext cx="0" cy="109728"/>
              </a:xfrm>
              <a:prstGeom prst="line">
                <a:avLst/>
              </a:prstGeom>
              <a:noFill/>
              <a:ln w="76200" algn="ctr">
                <a:solidFill>
                  <a:schemeClr val="accent2"/>
                </a:solidFill>
                <a:round/>
                <a:headEnd/>
                <a:tailEnd/>
              </a:ln>
              <a:extLst>
                <a:ext uri="{909E8E84-426E-40DD-AFC4-6F175D3DCCD1}">
                  <a14:hiddenFill xmlns:a14="http://schemas.microsoft.com/office/drawing/2010/main">
                    <a:noFill/>
                  </a14:hiddenFill>
                </a:ext>
              </a:extLst>
            </p:spPr>
          </p:cxnSp>
          <p:cxnSp>
            <p:nvCxnSpPr>
              <p:cNvPr id="71" name="Straight Connector 75">
                <a:extLst>
                  <a:ext uri="{FF2B5EF4-FFF2-40B4-BE49-F238E27FC236}">
                    <a16:creationId xmlns:a16="http://schemas.microsoft.com/office/drawing/2014/main" id="{DC15F4FE-6C2C-4530-951E-33751B32AD05}"/>
                  </a:ext>
                </a:extLst>
              </p:cNvPr>
              <p:cNvCxnSpPr>
                <a:cxnSpLocks noChangeShapeType="1"/>
              </p:cNvCxnSpPr>
              <p:nvPr/>
            </p:nvCxnSpPr>
            <p:spPr bwMode="auto">
              <a:xfrm>
                <a:off x="7132675" y="4106263"/>
                <a:ext cx="0" cy="109728"/>
              </a:xfrm>
              <a:prstGeom prst="line">
                <a:avLst/>
              </a:prstGeom>
              <a:noFill/>
              <a:ln w="28575" algn="ctr">
                <a:solidFill>
                  <a:schemeClr val="accent2"/>
                </a:solidFill>
                <a:round/>
                <a:headEnd/>
                <a:tailEnd/>
              </a:ln>
              <a:extLst>
                <a:ext uri="{909E8E84-426E-40DD-AFC4-6F175D3DCCD1}">
                  <a14:hiddenFill xmlns:a14="http://schemas.microsoft.com/office/drawing/2010/main">
                    <a:noFill/>
                  </a14:hiddenFill>
                </a:ext>
              </a:extLst>
            </p:spPr>
          </p:cxnSp>
          <p:cxnSp>
            <p:nvCxnSpPr>
              <p:cNvPr id="72" name="Straight Connector 76">
                <a:extLst>
                  <a:ext uri="{FF2B5EF4-FFF2-40B4-BE49-F238E27FC236}">
                    <a16:creationId xmlns:a16="http://schemas.microsoft.com/office/drawing/2014/main" id="{27EA5690-68B9-49C2-B318-408CBBB4CEF4}"/>
                  </a:ext>
                </a:extLst>
              </p:cNvPr>
              <p:cNvCxnSpPr>
                <a:cxnSpLocks noChangeShapeType="1"/>
              </p:cNvCxnSpPr>
              <p:nvPr/>
            </p:nvCxnSpPr>
            <p:spPr bwMode="auto">
              <a:xfrm>
                <a:off x="5270956" y="3826466"/>
                <a:ext cx="0" cy="109728"/>
              </a:xfrm>
              <a:prstGeom prst="line">
                <a:avLst/>
              </a:prstGeom>
              <a:noFill/>
              <a:ln w="28575" algn="ctr">
                <a:solidFill>
                  <a:schemeClr val="accent2"/>
                </a:solidFill>
                <a:round/>
                <a:headEnd/>
                <a:tailEnd/>
              </a:ln>
              <a:extLst>
                <a:ext uri="{909E8E84-426E-40DD-AFC4-6F175D3DCCD1}">
                  <a14:hiddenFill xmlns:a14="http://schemas.microsoft.com/office/drawing/2010/main">
                    <a:noFill/>
                  </a14:hiddenFill>
                </a:ext>
              </a:extLst>
            </p:spPr>
          </p:cxnSp>
          <p:cxnSp>
            <p:nvCxnSpPr>
              <p:cNvPr id="73" name="Straight Connector 77">
                <a:extLst>
                  <a:ext uri="{FF2B5EF4-FFF2-40B4-BE49-F238E27FC236}">
                    <a16:creationId xmlns:a16="http://schemas.microsoft.com/office/drawing/2014/main" id="{D82DF956-8FCB-46C2-8870-7D7E66B9CCCA}"/>
                  </a:ext>
                </a:extLst>
              </p:cNvPr>
              <p:cNvCxnSpPr>
                <a:cxnSpLocks noChangeShapeType="1"/>
              </p:cNvCxnSpPr>
              <p:nvPr/>
            </p:nvCxnSpPr>
            <p:spPr bwMode="auto">
              <a:xfrm>
                <a:off x="6743750" y="4106263"/>
                <a:ext cx="0" cy="109728"/>
              </a:xfrm>
              <a:prstGeom prst="line">
                <a:avLst/>
              </a:prstGeom>
              <a:noFill/>
              <a:ln w="28575" algn="ctr">
                <a:solidFill>
                  <a:schemeClr val="accent2"/>
                </a:solidFill>
                <a:round/>
                <a:headEnd/>
                <a:tailEnd/>
              </a:ln>
              <a:extLst>
                <a:ext uri="{909E8E84-426E-40DD-AFC4-6F175D3DCCD1}">
                  <a14:hiddenFill xmlns:a14="http://schemas.microsoft.com/office/drawing/2010/main">
                    <a:noFill/>
                  </a14:hiddenFill>
                </a:ext>
              </a:extLst>
            </p:spPr>
          </p:cxnSp>
          <p:cxnSp>
            <p:nvCxnSpPr>
              <p:cNvPr id="74" name="Straight Connector 78">
                <a:extLst>
                  <a:ext uri="{FF2B5EF4-FFF2-40B4-BE49-F238E27FC236}">
                    <a16:creationId xmlns:a16="http://schemas.microsoft.com/office/drawing/2014/main" id="{7DD4697E-9D76-4B3D-8AC6-E718F9C11E21}"/>
                  </a:ext>
                </a:extLst>
              </p:cNvPr>
              <p:cNvCxnSpPr>
                <a:cxnSpLocks noChangeShapeType="1"/>
              </p:cNvCxnSpPr>
              <p:nvPr/>
            </p:nvCxnSpPr>
            <p:spPr bwMode="auto">
              <a:xfrm>
                <a:off x="5863408" y="3996535"/>
                <a:ext cx="0" cy="109728"/>
              </a:xfrm>
              <a:prstGeom prst="line">
                <a:avLst/>
              </a:prstGeom>
              <a:noFill/>
              <a:ln w="28575" algn="ctr">
                <a:solidFill>
                  <a:schemeClr val="accent2"/>
                </a:solidFill>
                <a:round/>
                <a:headEnd/>
                <a:tailEnd/>
              </a:ln>
              <a:extLst>
                <a:ext uri="{909E8E84-426E-40DD-AFC4-6F175D3DCCD1}">
                  <a14:hiddenFill xmlns:a14="http://schemas.microsoft.com/office/drawing/2010/main">
                    <a:noFill/>
                  </a14:hiddenFill>
                </a:ext>
              </a:extLst>
            </p:spPr>
          </p:cxnSp>
          <p:cxnSp>
            <p:nvCxnSpPr>
              <p:cNvPr id="75" name="Straight Connector 79">
                <a:extLst>
                  <a:ext uri="{FF2B5EF4-FFF2-40B4-BE49-F238E27FC236}">
                    <a16:creationId xmlns:a16="http://schemas.microsoft.com/office/drawing/2014/main" id="{A5B26700-00F6-40F3-9798-4168EE1E5503}"/>
                  </a:ext>
                </a:extLst>
              </p:cNvPr>
              <p:cNvCxnSpPr>
                <a:cxnSpLocks noChangeShapeType="1"/>
              </p:cNvCxnSpPr>
              <p:nvPr/>
            </p:nvCxnSpPr>
            <p:spPr bwMode="auto">
              <a:xfrm>
                <a:off x="5772048" y="3974071"/>
                <a:ext cx="0" cy="109728"/>
              </a:xfrm>
              <a:prstGeom prst="line">
                <a:avLst/>
              </a:prstGeom>
              <a:noFill/>
              <a:ln w="28575" algn="ctr">
                <a:solidFill>
                  <a:schemeClr val="accent2"/>
                </a:solidFill>
                <a:round/>
                <a:headEnd/>
                <a:tailEnd/>
              </a:ln>
              <a:extLst>
                <a:ext uri="{909E8E84-426E-40DD-AFC4-6F175D3DCCD1}">
                  <a14:hiddenFill xmlns:a14="http://schemas.microsoft.com/office/drawing/2010/main">
                    <a:noFill/>
                  </a14:hiddenFill>
                </a:ext>
              </a:extLst>
            </p:spPr>
          </p:cxnSp>
          <p:cxnSp>
            <p:nvCxnSpPr>
              <p:cNvPr id="76" name="Straight Connector 80">
                <a:extLst>
                  <a:ext uri="{FF2B5EF4-FFF2-40B4-BE49-F238E27FC236}">
                    <a16:creationId xmlns:a16="http://schemas.microsoft.com/office/drawing/2014/main" id="{9C1C6FCF-81D2-45B5-98D6-DEA81EEAB86B}"/>
                  </a:ext>
                </a:extLst>
              </p:cNvPr>
              <p:cNvCxnSpPr>
                <a:cxnSpLocks noChangeShapeType="1"/>
              </p:cNvCxnSpPr>
              <p:nvPr/>
            </p:nvCxnSpPr>
            <p:spPr bwMode="auto">
              <a:xfrm>
                <a:off x="6486312" y="4097235"/>
                <a:ext cx="0" cy="109728"/>
              </a:xfrm>
              <a:prstGeom prst="line">
                <a:avLst/>
              </a:prstGeom>
              <a:noFill/>
              <a:ln w="28575" algn="ctr">
                <a:solidFill>
                  <a:schemeClr val="accent2"/>
                </a:solidFill>
                <a:round/>
                <a:headEnd/>
                <a:tailEnd/>
              </a:ln>
              <a:extLst>
                <a:ext uri="{909E8E84-426E-40DD-AFC4-6F175D3DCCD1}">
                  <a14:hiddenFill xmlns:a14="http://schemas.microsoft.com/office/drawing/2010/main">
                    <a:noFill/>
                  </a14:hiddenFill>
                </a:ext>
              </a:extLst>
            </p:spPr>
          </p:cxnSp>
          <p:cxnSp>
            <p:nvCxnSpPr>
              <p:cNvPr id="77" name="Straight Connector 81">
                <a:extLst>
                  <a:ext uri="{FF2B5EF4-FFF2-40B4-BE49-F238E27FC236}">
                    <a16:creationId xmlns:a16="http://schemas.microsoft.com/office/drawing/2014/main" id="{462EF4C8-64F9-420C-BBE6-B55B858B7529}"/>
                  </a:ext>
                </a:extLst>
              </p:cNvPr>
              <p:cNvCxnSpPr>
                <a:cxnSpLocks noChangeShapeType="1"/>
              </p:cNvCxnSpPr>
              <p:nvPr/>
            </p:nvCxnSpPr>
            <p:spPr bwMode="auto">
              <a:xfrm>
                <a:off x="6517334" y="4094769"/>
                <a:ext cx="0" cy="109728"/>
              </a:xfrm>
              <a:prstGeom prst="line">
                <a:avLst/>
              </a:prstGeom>
              <a:noFill/>
              <a:ln w="28575" algn="ctr">
                <a:solidFill>
                  <a:schemeClr val="accent2"/>
                </a:solidFill>
                <a:round/>
                <a:headEnd/>
                <a:tailEnd/>
              </a:ln>
              <a:extLst>
                <a:ext uri="{909E8E84-426E-40DD-AFC4-6F175D3DCCD1}">
                  <a14:hiddenFill xmlns:a14="http://schemas.microsoft.com/office/drawing/2010/main">
                    <a:noFill/>
                  </a14:hiddenFill>
                </a:ext>
              </a:extLst>
            </p:spPr>
          </p:cxnSp>
          <p:cxnSp>
            <p:nvCxnSpPr>
              <p:cNvPr id="78" name="Straight Connector 82">
                <a:extLst>
                  <a:ext uri="{FF2B5EF4-FFF2-40B4-BE49-F238E27FC236}">
                    <a16:creationId xmlns:a16="http://schemas.microsoft.com/office/drawing/2014/main" id="{9E077AA4-3F51-495A-9993-EA87DE0FC844}"/>
                  </a:ext>
                </a:extLst>
              </p:cNvPr>
              <p:cNvCxnSpPr>
                <a:cxnSpLocks noChangeShapeType="1"/>
              </p:cNvCxnSpPr>
              <p:nvPr/>
            </p:nvCxnSpPr>
            <p:spPr bwMode="auto">
              <a:xfrm>
                <a:off x="6624269" y="4106263"/>
                <a:ext cx="0" cy="109728"/>
              </a:xfrm>
              <a:prstGeom prst="line">
                <a:avLst/>
              </a:prstGeom>
              <a:noFill/>
              <a:ln w="28575" algn="ctr">
                <a:solidFill>
                  <a:schemeClr val="accent2"/>
                </a:solidFill>
                <a:round/>
                <a:headEnd/>
                <a:tailEnd/>
              </a:ln>
              <a:extLst>
                <a:ext uri="{909E8E84-426E-40DD-AFC4-6F175D3DCCD1}">
                  <a14:hiddenFill xmlns:a14="http://schemas.microsoft.com/office/drawing/2010/main">
                    <a:noFill/>
                  </a14:hiddenFill>
                </a:ext>
              </a:extLst>
            </p:spPr>
          </p:cxnSp>
          <p:cxnSp>
            <p:nvCxnSpPr>
              <p:cNvPr id="79" name="Straight Connector 83">
                <a:extLst>
                  <a:ext uri="{FF2B5EF4-FFF2-40B4-BE49-F238E27FC236}">
                    <a16:creationId xmlns:a16="http://schemas.microsoft.com/office/drawing/2014/main" id="{B0F8228E-4070-4872-98C1-BE6E2306E8DF}"/>
                  </a:ext>
                </a:extLst>
              </p:cNvPr>
              <p:cNvCxnSpPr>
                <a:cxnSpLocks noChangeShapeType="1"/>
              </p:cNvCxnSpPr>
              <p:nvPr/>
            </p:nvCxnSpPr>
            <p:spPr bwMode="auto">
              <a:xfrm>
                <a:off x="6659626" y="4106263"/>
                <a:ext cx="0" cy="109728"/>
              </a:xfrm>
              <a:prstGeom prst="line">
                <a:avLst/>
              </a:prstGeom>
              <a:noFill/>
              <a:ln w="28575" algn="ctr">
                <a:solidFill>
                  <a:schemeClr val="accent2"/>
                </a:solidFill>
                <a:round/>
                <a:headEnd/>
                <a:tailEnd/>
              </a:ln>
              <a:extLst>
                <a:ext uri="{909E8E84-426E-40DD-AFC4-6F175D3DCCD1}">
                  <a14:hiddenFill xmlns:a14="http://schemas.microsoft.com/office/drawing/2010/main">
                    <a:noFill/>
                  </a14:hiddenFill>
                </a:ext>
              </a:extLst>
            </p:spPr>
          </p:cxnSp>
          <p:cxnSp>
            <p:nvCxnSpPr>
              <p:cNvPr id="80" name="Straight Connector 84">
                <a:extLst>
                  <a:ext uri="{FF2B5EF4-FFF2-40B4-BE49-F238E27FC236}">
                    <a16:creationId xmlns:a16="http://schemas.microsoft.com/office/drawing/2014/main" id="{0AE9187C-BA49-4F13-8A53-AD774EF2861A}"/>
                  </a:ext>
                </a:extLst>
              </p:cNvPr>
              <p:cNvCxnSpPr>
                <a:cxnSpLocks noChangeShapeType="1"/>
              </p:cNvCxnSpPr>
              <p:nvPr/>
            </p:nvCxnSpPr>
            <p:spPr bwMode="auto">
              <a:xfrm>
                <a:off x="6686448" y="4107687"/>
                <a:ext cx="0" cy="109728"/>
              </a:xfrm>
              <a:prstGeom prst="line">
                <a:avLst/>
              </a:prstGeom>
              <a:noFill/>
              <a:ln w="28575" algn="ctr">
                <a:solidFill>
                  <a:schemeClr val="accent2"/>
                </a:solidFill>
                <a:round/>
                <a:headEnd/>
                <a:tailEnd/>
              </a:ln>
              <a:extLst>
                <a:ext uri="{909E8E84-426E-40DD-AFC4-6F175D3DCCD1}">
                  <a14:hiddenFill xmlns:a14="http://schemas.microsoft.com/office/drawing/2010/main">
                    <a:noFill/>
                  </a14:hiddenFill>
                </a:ext>
              </a:extLst>
            </p:spPr>
          </p:cxnSp>
          <p:cxnSp>
            <p:nvCxnSpPr>
              <p:cNvPr id="81" name="Straight Connector 85">
                <a:extLst>
                  <a:ext uri="{FF2B5EF4-FFF2-40B4-BE49-F238E27FC236}">
                    <a16:creationId xmlns:a16="http://schemas.microsoft.com/office/drawing/2014/main" id="{9F95145B-110D-4D72-BFD0-3A60A5D175BD}"/>
                  </a:ext>
                </a:extLst>
              </p:cNvPr>
              <p:cNvCxnSpPr>
                <a:cxnSpLocks noChangeShapeType="1"/>
              </p:cNvCxnSpPr>
              <p:nvPr/>
            </p:nvCxnSpPr>
            <p:spPr bwMode="auto">
              <a:xfrm>
                <a:off x="5933043" y="3996535"/>
                <a:ext cx="0" cy="109728"/>
              </a:xfrm>
              <a:prstGeom prst="line">
                <a:avLst/>
              </a:prstGeom>
              <a:noFill/>
              <a:ln w="28575" algn="ctr">
                <a:solidFill>
                  <a:schemeClr val="accent2"/>
                </a:solidFill>
                <a:round/>
                <a:headEnd/>
                <a:tailEnd/>
              </a:ln>
              <a:extLst>
                <a:ext uri="{909E8E84-426E-40DD-AFC4-6F175D3DCCD1}">
                  <a14:hiddenFill xmlns:a14="http://schemas.microsoft.com/office/drawing/2010/main">
                    <a:noFill/>
                  </a14:hiddenFill>
                </a:ext>
              </a:extLst>
            </p:spPr>
          </p:cxnSp>
          <p:cxnSp>
            <p:nvCxnSpPr>
              <p:cNvPr id="82" name="Straight Connector 86">
                <a:extLst>
                  <a:ext uri="{FF2B5EF4-FFF2-40B4-BE49-F238E27FC236}">
                    <a16:creationId xmlns:a16="http://schemas.microsoft.com/office/drawing/2014/main" id="{44DAD4A5-991E-49CB-8FB7-DE4075727016}"/>
                  </a:ext>
                </a:extLst>
              </p:cNvPr>
              <p:cNvCxnSpPr>
                <a:cxnSpLocks noChangeShapeType="1"/>
              </p:cNvCxnSpPr>
              <p:nvPr/>
            </p:nvCxnSpPr>
            <p:spPr bwMode="auto">
              <a:xfrm>
                <a:off x="5979312" y="3997959"/>
                <a:ext cx="0" cy="109728"/>
              </a:xfrm>
              <a:prstGeom prst="line">
                <a:avLst/>
              </a:prstGeom>
              <a:noFill/>
              <a:ln w="28575" algn="ctr">
                <a:solidFill>
                  <a:schemeClr val="accent2"/>
                </a:solidFill>
                <a:round/>
                <a:headEnd/>
                <a:tailEnd/>
              </a:ln>
              <a:extLst>
                <a:ext uri="{909E8E84-426E-40DD-AFC4-6F175D3DCCD1}">
                  <a14:hiddenFill xmlns:a14="http://schemas.microsoft.com/office/drawing/2010/main">
                    <a:noFill/>
                  </a14:hiddenFill>
                </a:ext>
              </a:extLst>
            </p:spPr>
          </p:cxnSp>
          <p:cxnSp>
            <p:nvCxnSpPr>
              <p:cNvPr id="83" name="Straight Connector 87">
                <a:extLst>
                  <a:ext uri="{FF2B5EF4-FFF2-40B4-BE49-F238E27FC236}">
                    <a16:creationId xmlns:a16="http://schemas.microsoft.com/office/drawing/2014/main" id="{468E26D0-33A1-4251-9B01-1FE669262F64}"/>
                  </a:ext>
                </a:extLst>
              </p:cNvPr>
              <p:cNvCxnSpPr>
                <a:cxnSpLocks noChangeShapeType="1"/>
              </p:cNvCxnSpPr>
              <p:nvPr/>
            </p:nvCxnSpPr>
            <p:spPr bwMode="auto">
              <a:xfrm>
                <a:off x="6259728" y="3996535"/>
                <a:ext cx="0" cy="109728"/>
              </a:xfrm>
              <a:prstGeom prst="line">
                <a:avLst/>
              </a:prstGeom>
              <a:noFill/>
              <a:ln w="57150" algn="ctr">
                <a:solidFill>
                  <a:schemeClr val="accent2"/>
                </a:solidFill>
                <a:round/>
                <a:headEnd/>
                <a:tailEnd/>
              </a:ln>
              <a:extLst>
                <a:ext uri="{909E8E84-426E-40DD-AFC4-6F175D3DCCD1}">
                  <a14:hiddenFill xmlns:a14="http://schemas.microsoft.com/office/drawing/2010/main">
                    <a:noFill/>
                  </a14:hiddenFill>
                </a:ext>
              </a:extLst>
            </p:spPr>
          </p:cxnSp>
          <p:cxnSp>
            <p:nvCxnSpPr>
              <p:cNvPr id="84" name="Straight Connector 88">
                <a:extLst>
                  <a:ext uri="{FF2B5EF4-FFF2-40B4-BE49-F238E27FC236}">
                    <a16:creationId xmlns:a16="http://schemas.microsoft.com/office/drawing/2014/main" id="{3ED0943F-5C76-4453-B1F7-08FFDF5EE94B}"/>
                  </a:ext>
                </a:extLst>
              </p:cNvPr>
              <p:cNvCxnSpPr>
                <a:cxnSpLocks noChangeShapeType="1"/>
              </p:cNvCxnSpPr>
              <p:nvPr/>
            </p:nvCxnSpPr>
            <p:spPr bwMode="auto">
              <a:xfrm>
                <a:off x="6408826" y="4106263"/>
                <a:ext cx="0" cy="109728"/>
              </a:xfrm>
              <a:prstGeom prst="line">
                <a:avLst/>
              </a:prstGeom>
              <a:noFill/>
              <a:ln w="57150" algn="ctr">
                <a:solidFill>
                  <a:schemeClr val="accent2"/>
                </a:solidFill>
                <a:round/>
                <a:headEnd/>
                <a:tailEnd/>
              </a:ln>
              <a:extLst>
                <a:ext uri="{909E8E84-426E-40DD-AFC4-6F175D3DCCD1}">
                  <a14:hiddenFill xmlns:a14="http://schemas.microsoft.com/office/drawing/2010/main">
                    <a:noFill/>
                  </a14:hiddenFill>
                </a:ext>
              </a:extLst>
            </p:spPr>
          </p:cxnSp>
          <p:cxnSp>
            <p:nvCxnSpPr>
              <p:cNvPr id="85" name="Straight Connector 89">
                <a:extLst>
                  <a:ext uri="{FF2B5EF4-FFF2-40B4-BE49-F238E27FC236}">
                    <a16:creationId xmlns:a16="http://schemas.microsoft.com/office/drawing/2014/main" id="{95803B4F-8B15-4898-9EEB-B7C5DFCFD271}"/>
                  </a:ext>
                </a:extLst>
              </p:cNvPr>
              <p:cNvCxnSpPr>
                <a:cxnSpLocks noChangeShapeType="1"/>
              </p:cNvCxnSpPr>
              <p:nvPr/>
            </p:nvCxnSpPr>
            <p:spPr bwMode="auto">
              <a:xfrm>
                <a:off x="6358481" y="4051399"/>
                <a:ext cx="0" cy="109728"/>
              </a:xfrm>
              <a:prstGeom prst="line">
                <a:avLst/>
              </a:prstGeom>
              <a:noFill/>
              <a:ln w="57150" algn="ctr">
                <a:solidFill>
                  <a:schemeClr val="accent2"/>
                </a:solidFill>
                <a:round/>
                <a:headEnd/>
                <a:tailEnd/>
              </a:ln>
              <a:extLst>
                <a:ext uri="{909E8E84-426E-40DD-AFC4-6F175D3DCCD1}">
                  <a14:hiddenFill xmlns:a14="http://schemas.microsoft.com/office/drawing/2010/main">
                    <a:noFill/>
                  </a14:hiddenFill>
                </a:ext>
              </a:extLst>
            </p:spPr>
          </p:cxnSp>
          <p:cxnSp>
            <p:nvCxnSpPr>
              <p:cNvPr id="86" name="Straight Connector 90">
                <a:extLst>
                  <a:ext uri="{FF2B5EF4-FFF2-40B4-BE49-F238E27FC236}">
                    <a16:creationId xmlns:a16="http://schemas.microsoft.com/office/drawing/2014/main" id="{7DC13910-6A57-4F4D-AA0E-2CA57D101886}"/>
                  </a:ext>
                </a:extLst>
              </p:cNvPr>
              <p:cNvCxnSpPr>
                <a:cxnSpLocks noChangeShapeType="1"/>
              </p:cNvCxnSpPr>
              <p:nvPr/>
            </p:nvCxnSpPr>
            <p:spPr bwMode="auto">
              <a:xfrm>
                <a:off x="5504180" y="3897180"/>
                <a:ext cx="0" cy="109728"/>
              </a:xfrm>
              <a:prstGeom prst="line">
                <a:avLst/>
              </a:prstGeom>
              <a:noFill/>
              <a:ln w="57150" algn="ctr">
                <a:solidFill>
                  <a:schemeClr val="accent2"/>
                </a:solidFill>
                <a:round/>
                <a:headEnd/>
                <a:tailEnd/>
              </a:ln>
              <a:extLst>
                <a:ext uri="{909E8E84-426E-40DD-AFC4-6F175D3DCCD1}">
                  <a14:hiddenFill xmlns:a14="http://schemas.microsoft.com/office/drawing/2010/main">
                    <a:noFill/>
                  </a14:hiddenFill>
                </a:ext>
              </a:extLst>
            </p:spPr>
          </p:cxnSp>
          <p:cxnSp>
            <p:nvCxnSpPr>
              <p:cNvPr id="87" name="Straight Connector 91">
                <a:extLst>
                  <a:ext uri="{FF2B5EF4-FFF2-40B4-BE49-F238E27FC236}">
                    <a16:creationId xmlns:a16="http://schemas.microsoft.com/office/drawing/2014/main" id="{51D1A257-19F3-4A34-BEB7-763DF477D9C1}"/>
                  </a:ext>
                </a:extLst>
              </p:cNvPr>
              <p:cNvCxnSpPr>
                <a:cxnSpLocks noChangeShapeType="1"/>
              </p:cNvCxnSpPr>
              <p:nvPr/>
            </p:nvCxnSpPr>
            <p:spPr bwMode="auto">
              <a:xfrm>
                <a:off x="5562701" y="3897180"/>
                <a:ext cx="0" cy="109728"/>
              </a:xfrm>
              <a:prstGeom prst="line">
                <a:avLst/>
              </a:prstGeom>
              <a:noFill/>
              <a:ln w="57150" algn="ctr">
                <a:solidFill>
                  <a:schemeClr val="accent2"/>
                </a:solidFill>
                <a:round/>
                <a:headEnd/>
                <a:tailEnd/>
              </a:ln>
              <a:extLst>
                <a:ext uri="{909E8E84-426E-40DD-AFC4-6F175D3DCCD1}">
                  <a14:hiddenFill xmlns:a14="http://schemas.microsoft.com/office/drawing/2010/main">
                    <a:noFill/>
                  </a14:hiddenFill>
                </a:ext>
              </a:extLst>
            </p:spPr>
          </p:cxnSp>
          <p:cxnSp>
            <p:nvCxnSpPr>
              <p:cNvPr id="88" name="Straight Connector 92">
                <a:extLst>
                  <a:ext uri="{FF2B5EF4-FFF2-40B4-BE49-F238E27FC236}">
                    <a16:creationId xmlns:a16="http://schemas.microsoft.com/office/drawing/2014/main" id="{019D4511-D8EE-40B8-95F4-9C315EB18AC6}"/>
                  </a:ext>
                </a:extLst>
              </p:cNvPr>
              <p:cNvCxnSpPr>
                <a:cxnSpLocks noChangeShapeType="1"/>
              </p:cNvCxnSpPr>
              <p:nvPr/>
            </p:nvCxnSpPr>
            <p:spPr bwMode="auto">
              <a:xfrm>
                <a:off x="5628408" y="3941671"/>
                <a:ext cx="0" cy="109728"/>
              </a:xfrm>
              <a:prstGeom prst="line">
                <a:avLst/>
              </a:prstGeom>
              <a:noFill/>
              <a:ln w="28575" algn="ctr">
                <a:solidFill>
                  <a:schemeClr val="accent2"/>
                </a:solidFill>
                <a:round/>
                <a:headEnd/>
                <a:tailEnd/>
              </a:ln>
              <a:extLst>
                <a:ext uri="{909E8E84-426E-40DD-AFC4-6F175D3DCCD1}">
                  <a14:hiddenFill xmlns:a14="http://schemas.microsoft.com/office/drawing/2010/main">
                    <a:noFill/>
                  </a14:hiddenFill>
                </a:ext>
              </a:extLst>
            </p:spPr>
          </p:cxnSp>
        </p:grpSp>
        <p:grpSp>
          <p:nvGrpSpPr>
            <p:cNvPr id="89" name="Group 57">
              <a:extLst>
                <a:ext uri="{FF2B5EF4-FFF2-40B4-BE49-F238E27FC236}">
                  <a16:creationId xmlns:a16="http://schemas.microsoft.com/office/drawing/2014/main" id="{F91A2EE2-0627-4469-B659-C7AE564EF732}"/>
                </a:ext>
              </a:extLst>
            </p:cNvPr>
            <p:cNvGrpSpPr>
              <a:grpSpLocks/>
            </p:cNvGrpSpPr>
            <p:nvPr/>
          </p:nvGrpSpPr>
          <p:grpSpPr bwMode="auto">
            <a:xfrm>
              <a:off x="2657475" y="1870075"/>
              <a:ext cx="5719763" cy="3648075"/>
              <a:chOff x="2990218" y="1828800"/>
              <a:chExt cx="5421395" cy="3458252"/>
            </a:xfrm>
          </p:grpSpPr>
          <p:sp>
            <p:nvSpPr>
              <p:cNvPr id="90" name="Freeform 56">
                <a:extLst>
                  <a:ext uri="{FF2B5EF4-FFF2-40B4-BE49-F238E27FC236}">
                    <a16:creationId xmlns:a16="http://schemas.microsoft.com/office/drawing/2014/main" id="{25BBFC69-B478-47B0-B498-02A6CB900BD4}"/>
                  </a:ext>
                </a:extLst>
              </p:cNvPr>
              <p:cNvSpPr/>
              <p:nvPr/>
            </p:nvSpPr>
            <p:spPr bwMode="auto">
              <a:xfrm>
                <a:off x="2990218" y="1828800"/>
                <a:ext cx="5421395" cy="3458252"/>
              </a:xfrm>
              <a:custGeom>
                <a:avLst/>
                <a:gdLst>
                  <a:gd name="connsiteX0" fmla="*/ 5421395 w 5421395"/>
                  <a:gd name="connsiteY0" fmla="*/ 3458252 h 3458252"/>
                  <a:gd name="connsiteX1" fmla="*/ 5421395 w 5421395"/>
                  <a:gd name="connsiteY1" fmla="*/ 3033555 h 3458252"/>
                  <a:gd name="connsiteX2" fmla="*/ 3991291 w 5421395"/>
                  <a:gd name="connsiteY2" fmla="*/ 3033555 h 3458252"/>
                  <a:gd name="connsiteX3" fmla="*/ 3991291 w 5421395"/>
                  <a:gd name="connsiteY3" fmla="*/ 2968550 h 3458252"/>
                  <a:gd name="connsiteX4" fmla="*/ 3809278 w 5421395"/>
                  <a:gd name="connsiteY4" fmla="*/ 2968550 h 3458252"/>
                  <a:gd name="connsiteX5" fmla="*/ 3809278 w 5421395"/>
                  <a:gd name="connsiteY5" fmla="*/ 2925213 h 3458252"/>
                  <a:gd name="connsiteX6" fmla="*/ 3722605 w 5421395"/>
                  <a:gd name="connsiteY6" fmla="*/ 2925213 h 3458252"/>
                  <a:gd name="connsiteX7" fmla="*/ 3722605 w 5421395"/>
                  <a:gd name="connsiteY7" fmla="*/ 2890544 h 3458252"/>
                  <a:gd name="connsiteX8" fmla="*/ 3393247 w 5421395"/>
                  <a:gd name="connsiteY8" fmla="*/ 2890544 h 3458252"/>
                  <a:gd name="connsiteX9" fmla="*/ 3393247 w 5421395"/>
                  <a:gd name="connsiteY9" fmla="*/ 2855875 h 3458252"/>
                  <a:gd name="connsiteX10" fmla="*/ 3189566 w 5421395"/>
                  <a:gd name="connsiteY10" fmla="*/ 2855875 h 3458252"/>
                  <a:gd name="connsiteX11" fmla="*/ 3189566 w 5421395"/>
                  <a:gd name="connsiteY11" fmla="*/ 2834207 h 3458252"/>
                  <a:gd name="connsiteX12" fmla="*/ 2998885 w 5421395"/>
                  <a:gd name="connsiteY12" fmla="*/ 2834207 h 3458252"/>
                  <a:gd name="connsiteX13" fmla="*/ 2998885 w 5421395"/>
                  <a:gd name="connsiteY13" fmla="*/ 2795204 h 3458252"/>
                  <a:gd name="connsiteX14" fmla="*/ 2972883 w 5421395"/>
                  <a:gd name="connsiteY14" fmla="*/ 2795204 h 3458252"/>
                  <a:gd name="connsiteX15" fmla="*/ 2972883 w 5421395"/>
                  <a:gd name="connsiteY15" fmla="*/ 2756201 h 3458252"/>
                  <a:gd name="connsiteX16" fmla="*/ 2938214 w 5421395"/>
                  <a:gd name="connsiteY16" fmla="*/ 2756201 h 3458252"/>
                  <a:gd name="connsiteX17" fmla="*/ 2938214 w 5421395"/>
                  <a:gd name="connsiteY17" fmla="*/ 2730199 h 3458252"/>
                  <a:gd name="connsiteX18" fmla="*/ 2795204 w 5421395"/>
                  <a:gd name="connsiteY18" fmla="*/ 2730199 h 3458252"/>
                  <a:gd name="connsiteX19" fmla="*/ 2795204 w 5421395"/>
                  <a:gd name="connsiteY19" fmla="*/ 2704197 h 3458252"/>
                  <a:gd name="connsiteX20" fmla="*/ 2695530 w 5421395"/>
                  <a:gd name="connsiteY20" fmla="*/ 2704197 h 3458252"/>
                  <a:gd name="connsiteX21" fmla="*/ 2695530 w 5421395"/>
                  <a:gd name="connsiteY21" fmla="*/ 2678195 h 3458252"/>
                  <a:gd name="connsiteX22" fmla="*/ 2591522 w 5421395"/>
                  <a:gd name="connsiteY22" fmla="*/ 2678195 h 3458252"/>
                  <a:gd name="connsiteX23" fmla="*/ 2591522 w 5421395"/>
                  <a:gd name="connsiteY23" fmla="*/ 2643526 h 3458252"/>
                  <a:gd name="connsiteX24" fmla="*/ 2543852 w 5421395"/>
                  <a:gd name="connsiteY24" fmla="*/ 2643526 h 3458252"/>
                  <a:gd name="connsiteX25" fmla="*/ 2543852 w 5421395"/>
                  <a:gd name="connsiteY25" fmla="*/ 2617524 h 3458252"/>
                  <a:gd name="connsiteX26" fmla="*/ 2457179 w 5421395"/>
                  <a:gd name="connsiteY26" fmla="*/ 2617524 h 3458252"/>
                  <a:gd name="connsiteX27" fmla="*/ 2457179 w 5421395"/>
                  <a:gd name="connsiteY27" fmla="*/ 2591522 h 3458252"/>
                  <a:gd name="connsiteX28" fmla="*/ 2379173 w 5421395"/>
                  <a:gd name="connsiteY28" fmla="*/ 2591522 h 3458252"/>
                  <a:gd name="connsiteX29" fmla="*/ 2379173 w 5421395"/>
                  <a:gd name="connsiteY29" fmla="*/ 2574188 h 3458252"/>
                  <a:gd name="connsiteX30" fmla="*/ 2275166 w 5421395"/>
                  <a:gd name="connsiteY30" fmla="*/ 2574188 h 3458252"/>
                  <a:gd name="connsiteX31" fmla="*/ 2275166 w 5421395"/>
                  <a:gd name="connsiteY31" fmla="*/ 2548186 h 3458252"/>
                  <a:gd name="connsiteX32" fmla="*/ 2166825 w 5421395"/>
                  <a:gd name="connsiteY32" fmla="*/ 2548186 h 3458252"/>
                  <a:gd name="connsiteX33" fmla="*/ 2166825 w 5421395"/>
                  <a:gd name="connsiteY33" fmla="*/ 2517850 h 3458252"/>
                  <a:gd name="connsiteX34" fmla="*/ 2075818 w 5421395"/>
                  <a:gd name="connsiteY34" fmla="*/ 2517850 h 3458252"/>
                  <a:gd name="connsiteX35" fmla="*/ 2075818 w 5421395"/>
                  <a:gd name="connsiteY35" fmla="*/ 2474514 h 3458252"/>
                  <a:gd name="connsiteX36" fmla="*/ 1963143 w 5421395"/>
                  <a:gd name="connsiteY36" fmla="*/ 2474514 h 3458252"/>
                  <a:gd name="connsiteX37" fmla="*/ 1963143 w 5421395"/>
                  <a:gd name="connsiteY37" fmla="*/ 2448512 h 3458252"/>
                  <a:gd name="connsiteX38" fmla="*/ 1941475 w 5421395"/>
                  <a:gd name="connsiteY38" fmla="*/ 2448512 h 3458252"/>
                  <a:gd name="connsiteX39" fmla="*/ 1941475 w 5421395"/>
                  <a:gd name="connsiteY39" fmla="*/ 2426844 h 3458252"/>
                  <a:gd name="connsiteX40" fmla="*/ 1915473 w 5421395"/>
                  <a:gd name="connsiteY40" fmla="*/ 2426844 h 3458252"/>
                  <a:gd name="connsiteX41" fmla="*/ 1915473 w 5421395"/>
                  <a:gd name="connsiteY41" fmla="*/ 2383507 h 3458252"/>
                  <a:gd name="connsiteX42" fmla="*/ 1833134 w 5421395"/>
                  <a:gd name="connsiteY42" fmla="*/ 2383507 h 3458252"/>
                  <a:gd name="connsiteX43" fmla="*/ 1833134 w 5421395"/>
                  <a:gd name="connsiteY43" fmla="*/ 2366173 h 3458252"/>
                  <a:gd name="connsiteX44" fmla="*/ 1776796 w 5421395"/>
                  <a:gd name="connsiteY44" fmla="*/ 2366173 h 3458252"/>
                  <a:gd name="connsiteX45" fmla="*/ 1776796 w 5421395"/>
                  <a:gd name="connsiteY45" fmla="*/ 2348838 h 3458252"/>
                  <a:gd name="connsiteX46" fmla="*/ 1755128 w 5421395"/>
                  <a:gd name="connsiteY46" fmla="*/ 2348838 h 3458252"/>
                  <a:gd name="connsiteX47" fmla="*/ 1755128 w 5421395"/>
                  <a:gd name="connsiteY47" fmla="*/ 2318502 h 3458252"/>
                  <a:gd name="connsiteX48" fmla="*/ 1724792 w 5421395"/>
                  <a:gd name="connsiteY48" fmla="*/ 2318502 h 3458252"/>
                  <a:gd name="connsiteX49" fmla="*/ 1724792 w 5421395"/>
                  <a:gd name="connsiteY49" fmla="*/ 2288167 h 3458252"/>
                  <a:gd name="connsiteX50" fmla="*/ 1659788 w 5421395"/>
                  <a:gd name="connsiteY50" fmla="*/ 2288167 h 3458252"/>
                  <a:gd name="connsiteX51" fmla="*/ 1659788 w 5421395"/>
                  <a:gd name="connsiteY51" fmla="*/ 2227496 h 3458252"/>
                  <a:gd name="connsiteX52" fmla="*/ 1586116 w 5421395"/>
                  <a:gd name="connsiteY52" fmla="*/ 2227496 h 3458252"/>
                  <a:gd name="connsiteX53" fmla="*/ 1586116 w 5421395"/>
                  <a:gd name="connsiteY53" fmla="*/ 2197160 h 3458252"/>
                  <a:gd name="connsiteX54" fmla="*/ 1568781 w 5421395"/>
                  <a:gd name="connsiteY54" fmla="*/ 2197160 h 3458252"/>
                  <a:gd name="connsiteX55" fmla="*/ 1568781 w 5421395"/>
                  <a:gd name="connsiteY55" fmla="*/ 2166825 h 3458252"/>
                  <a:gd name="connsiteX56" fmla="*/ 1516777 w 5421395"/>
                  <a:gd name="connsiteY56" fmla="*/ 2166825 h 3458252"/>
                  <a:gd name="connsiteX57" fmla="*/ 1516777 w 5421395"/>
                  <a:gd name="connsiteY57" fmla="*/ 2140823 h 3458252"/>
                  <a:gd name="connsiteX58" fmla="*/ 1495109 w 5421395"/>
                  <a:gd name="connsiteY58" fmla="*/ 2140823 h 3458252"/>
                  <a:gd name="connsiteX59" fmla="*/ 1495109 w 5421395"/>
                  <a:gd name="connsiteY59" fmla="*/ 2101820 h 3458252"/>
                  <a:gd name="connsiteX60" fmla="*/ 1464773 w 5421395"/>
                  <a:gd name="connsiteY60" fmla="*/ 2101820 h 3458252"/>
                  <a:gd name="connsiteX61" fmla="*/ 1464773 w 5421395"/>
                  <a:gd name="connsiteY61" fmla="*/ 2067151 h 3458252"/>
                  <a:gd name="connsiteX62" fmla="*/ 1438772 w 5421395"/>
                  <a:gd name="connsiteY62" fmla="*/ 2067151 h 3458252"/>
                  <a:gd name="connsiteX63" fmla="*/ 1438772 w 5421395"/>
                  <a:gd name="connsiteY63" fmla="*/ 2036815 h 3458252"/>
                  <a:gd name="connsiteX64" fmla="*/ 1404102 w 5421395"/>
                  <a:gd name="connsiteY64" fmla="*/ 2036815 h 3458252"/>
                  <a:gd name="connsiteX65" fmla="*/ 1404102 w 5421395"/>
                  <a:gd name="connsiteY65" fmla="*/ 2006480 h 3458252"/>
                  <a:gd name="connsiteX66" fmla="*/ 1373767 w 5421395"/>
                  <a:gd name="connsiteY66" fmla="*/ 2006480 h 3458252"/>
                  <a:gd name="connsiteX67" fmla="*/ 1373767 w 5421395"/>
                  <a:gd name="connsiteY67" fmla="*/ 1971810 h 3458252"/>
                  <a:gd name="connsiteX68" fmla="*/ 1339098 w 5421395"/>
                  <a:gd name="connsiteY68" fmla="*/ 1971810 h 3458252"/>
                  <a:gd name="connsiteX69" fmla="*/ 1339098 w 5421395"/>
                  <a:gd name="connsiteY69" fmla="*/ 1932808 h 3458252"/>
                  <a:gd name="connsiteX70" fmla="*/ 1317429 w 5421395"/>
                  <a:gd name="connsiteY70" fmla="*/ 1932808 h 3458252"/>
                  <a:gd name="connsiteX71" fmla="*/ 1317429 w 5421395"/>
                  <a:gd name="connsiteY71" fmla="*/ 1863469 h 3458252"/>
                  <a:gd name="connsiteX72" fmla="*/ 1282760 w 5421395"/>
                  <a:gd name="connsiteY72" fmla="*/ 1863469 h 3458252"/>
                  <a:gd name="connsiteX73" fmla="*/ 1282760 w 5421395"/>
                  <a:gd name="connsiteY73" fmla="*/ 1833134 h 3458252"/>
                  <a:gd name="connsiteX74" fmla="*/ 1178753 w 5421395"/>
                  <a:gd name="connsiteY74" fmla="*/ 1833134 h 3458252"/>
                  <a:gd name="connsiteX75" fmla="*/ 1178753 w 5421395"/>
                  <a:gd name="connsiteY75" fmla="*/ 1768129 h 3458252"/>
                  <a:gd name="connsiteX76" fmla="*/ 1053077 w 5421395"/>
                  <a:gd name="connsiteY76" fmla="*/ 1768129 h 3458252"/>
                  <a:gd name="connsiteX77" fmla="*/ 1053077 w 5421395"/>
                  <a:gd name="connsiteY77" fmla="*/ 1672789 h 3458252"/>
                  <a:gd name="connsiteX78" fmla="*/ 1018408 w 5421395"/>
                  <a:gd name="connsiteY78" fmla="*/ 1672789 h 3458252"/>
                  <a:gd name="connsiteX79" fmla="*/ 1018408 w 5421395"/>
                  <a:gd name="connsiteY79" fmla="*/ 1655454 h 3458252"/>
                  <a:gd name="connsiteX80" fmla="*/ 983738 w 5421395"/>
                  <a:gd name="connsiteY80" fmla="*/ 1655454 h 3458252"/>
                  <a:gd name="connsiteX81" fmla="*/ 983738 w 5421395"/>
                  <a:gd name="connsiteY81" fmla="*/ 1577448 h 3458252"/>
                  <a:gd name="connsiteX82" fmla="*/ 936068 w 5421395"/>
                  <a:gd name="connsiteY82" fmla="*/ 1577448 h 3458252"/>
                  <a:gd name="connsiteX83" fmla="*/ 936068 w 5421395"/>
                  <a:gd name="connsiteY83" fmla="*/ 1560114 h 3458252"/>
                  <a:gd name="connsiteX84" fmla="*/ 910066 w 5421395"/>
                  <a:gd name="connsiteY84" fmla="*/ 1560114 h 3458252"/>
                  <a:gd name="connsiteX85" fmla="*/ 910066 w 5421395"/>
                  <a:gd name="connsiteY85" fmla="*/ 1469107 h 3458252"/>
                  <a:gd name="connsiteX86" fmla="*/ 884064 w 5421395"/>
                  <a:gd name="connsiteY86" fmla="*/ 1469107 h 3458252"/>
                  <a:gd name="connsiteX87" fmla="*/ 884064 w 5421395"/>
                  <a:gd name="connsiteY87" fmla="*/ 1438772 h 3458252"/>
                  <a:gd name="connsiteX88" fmla="*/ 858063 w 5421395"/>
                  <a:gd name="connsiteY88" fmla="*/ 1438772 h 3458252"/>
                  <a:gd name="connsiteX89" fmla="*/ 858063 w 5421395"/>
                  <a:gd name="connsiteY89" fmla="*/ 1417103 h 3458252"/>
                  <a:gd name="connsiteX90" fmla="*/ 814726 w 5421395"/>
                  <a:gd name="connsiteY90" fmla="*/ 1417103 h 3458252"/>
                  <a:gd name="connsiteX91" fmla="*/ 814726 w 5421395"/>
                  <a:gd name="connsiteY91" fmla="*/ 1382434 h 3458252"/>
                  <a:gd name="connsiteX92" fmla="*/ 801725 w 5421395"/>
                  <a:gd name="connsiteY92" fmla="*/ 1382434 h 3458252"/>
                  <a:gd name="connsiteX93" fmla="*/ 801725 w 5421395"/>
                  <a:gd name="connsiteY93" fmla="*/ 1343431 h 3458252"/>
                  <a:gd name="connsiteX94" fmla="*/ 762722 w 5421395"/>
                  <a:gd name="connsiteY94" fmla="*/ 1343431 h 3458252"/>
                  <a:gd name="connsiteX95" fmla="*/ 762722 w 5421395"/>
                  <a:gd name="connsiteY95" fmla="*/ 1317429 h 3458252"/>
                  <a:gd name="connsiteX96" fmla="*/ 715052 w 5421395"/>
                  <a:gd name="connsiteY96" fmla="*/ 1317429 h 3458252"/>
                  <a:gd name="connsiteX97" fmla="*/ 715052 w 5421395"/>
                  <a:gd name="connsiteY97" fmla="*/ 1291427 h 3458252"/>
                  <a:gd name="connsiteX98" fmla="*/ 680383 w 5421395"/>
                  <a:gd name="connsiteY98" fmla="*/ 1291427 h 3458252"/>
                  <a:gd name="connsiteX99" fmla="*/ 680383 w 5421395"/>
                  <a:gd name="connsiteY99" fmla="*/ 1230756 h 3458252"/>
                  <a:gd name="connsiteX100" fmla="*/ 641380 w 5421395"/>
                  <a:gd name="connsiteY100" fmla="*/ 1230756 h 3458252"/>
                  <a:gd name="connsiteX101" fmla="*/ 641380 w 5421395"/>
                  <a:gd name="connsiteY101" fmla="*/ 1165752 h 3458252"/>
                  <a:gd name="connsiteX102" fmla="*/ 598044 w 5421395"/>
                  <a:gd name="connsiteY102" fmla="*/ 1165752 h 3458252"/>
                  <a:gd name="connsiteX103" fmla="*/ 598044 w 5421395"/>
                  <a:gd name="connsiteY103" fmla="*/ 1113748 h 3458252"/>
                  <a:gd name="connsiteX104" fmla="*/ 576375 w 5421395"/>
                  <a:gd name="connsiteY104" fmla="*/ 1113748 h 3458252"/>
                  <a:gd name="connsiteX105" fmla="*/ 576375 w 5421395"/>
                  <a:gd name="connsiteY105" fmla="*/ 1040076 h 3458252"/>
                  <a:gd name="connsiteX106" fmla="*/ 550373 w 5421395"/>
                  <a:gd name="connsiteY106" fmla="*/ 1040076 h 3458252"/>
                  <a:gd name="connsiteX107" fmla="*/ 550373 w 5421395"/>
                  <a:gd name="connsiteY107" fmla="*/ 1009740 h 3458252"/>
                  <a:gd name="connsiteX108" fmla="*/ 524372 w 5421395"/>
                  <a:gd name="connsiteY108" fmla="*/ 1009740 h 3458252"/>
                  <a:gd name="connsiteX109" fmla="*/ 524372 w 5421395"/>
                  <a:gd name="connsiteY109" fmla="*/ 957736 h 3458252"/>
                  <a:gd name="connsiteX110" fmla="*/ 459367 w 5421395"/>
                  <a:gd name="connsiteY110" fmla="*/ 957736 h 3458252"/>
                  <a:gd name="connsiteX111" fmla="*/ 459367 w 5421395"/>
                  <a:gd name="connsiteY111" fmla="*/ 905733 h 3458252"/>
                  <a:gd name="connsiteX112" fmla="*/ 442032 w 5421395"/>
                  <a:gd name="connsiteY112" fmla="*/ 905733 h 3458252"/>
                  <a:gd name="connsiteX113" fmla="*/ 442032 w 5421395"/>
                  <a:gd name="connsiteY113" fmla="*/ 836394 h 3458252"/>
                  <a:gd name="connsiteX114" fmla="*/ 407363 w 5421395"/>
                  <a:gd name="connsiteY114" fmla="*/ 836394 h 3458252"/>
                  <a:gd name="connsiteX115" fmla="*/ 407363 w 5421395"/>
                  <a:gd name="connsiteY115" fmla="*/ 771390 h 3458252"/>
                  <a:gd name="connsiteX116" fmla="*/ 372694 w 5421395"/>
                  <a:gd name="connsiteY116" fmla="*/ 771390 h 3458252"/>
                  <a:gd name="connsiteX117" fmla="*/ 372694 w 5421395"/>
                  <a:gd name="connsiteY117" fmla="*/ 745388 h 3458252"/>
                  <a:gd name="connsiteX118" fmla="*/ 338025 w 5421395"/>
                  <a:gd name="connsiteY118" fmla="*/ 745388 h 3458252"/>
                  <a:gd name="connsiteX119" fmla="*/ 338025 w 5421395"/>
                  <a:gd name="connsiteY119" fmla="*/ 637046 h 3458252"/>
                  <a:gd name="connsiteX120" fmla="*/ 325024 w 5421395"/>
                  <a:gd name="connsiteY120" fmla="*/ 637046 h 3458252"/>
                  <a:gd name="connsiteX121" fmla="*/ 325024 w 5421395"/>
                  <a:gd name="connsiteY121" fmla="*/ 615378 h 3458252"/>
                  <a:gd name="connsiteX122" fmla="*/ 294688 w 5421395"/>
                  <a:gd name="connsiteY122" fmla="*/ 615378 h 3458252"/>
                  <a:gd name="connsiteX123" fmla="*/ 294688 w 5421395"/>
                  <a:gd name="connsiteY123" fmla="*/ 576375 h 3458252"/>
                  <a:gd name="connsiteX124" fmla="*/ 281687 w 5421395"/>
                  <a:gd name="connsiteY124" fmla="*/ 576375 h 3458252"/>
                  <a:gd name="connsiteX125" fmla="*/ 281687 w 5421395"/>
                  <a:gd name="connsiteY125" fmla="*/ 554707 h 3458252"/>
                  <a:gd name="connsiteX126" fmla="*/ 264353 w 5421395"/>
                  <a:gd name="connsiteY126" fmla="*/ 554707 h 3458252"/>
                  <a:gd name="connsiteX127" fmla="*/ 264353 w 5421395"/>
                  <a:gd name="connsiteY127" fmla="*/ 489702 h 3458252"/>
                  <a:gd name="connsiteX128" fmla="*/ 242684 w 5421395"/>
                  <a:gd name="connsiteY128" fmla="*/ 489702 h 3458252"/>
                  <a:gd name="connsiteX129" fmla="*/ 242684 w 5421395"/>
                  <a:gd name="connsiteY129" fmla="*/ 468034 h 3458252"/>
                  <a:gd name="connsiteX130" fmla="*/ 229683 w 5421395"/>
                  <a:gd name="connsiteY130" fmla="*/ 468034 h 3458252"/>
                  <a:gd name="connsiteX131" fmla="*/ 229683 w 5421395"/>
                  <a:gd name="connsiteY131" fmla="*/ 433365 h 3458252"/>
                  <a:gd name="connsiteX132" fmla="*/ 212349 w 5421395"/>
                  <a:gd name="connsiteY132" fmla="*/ 433365 h 3458252"/>
                  <a:gd name="connsiteX133" fmla="*/ 212349 w 5421395"/>
                  <a:gd name="connsiteY133" fmla="*/ 394362 h 3458252"/>
                  <a:gd name="connsiteX134" fmla="*/ 199348 w 5421395"/>
                  <a:gd name="connsiteY134" fmla="*/ 394362 h 3458252"/>
                  <a:gd name="connsiteX135" fmla="*/ 199348 w 5421395"/>
                  <a:gd name="connsiteY135" fmla="*/ 368360 h 3458252"/>
                  <a:gd name="connsiteX136" fmla="*/ 164679 w 5421395"/>
                  <a:gd name="connsiteY136" fmla="*/ 368360 h 3458252"/>
                  <a:gd name="connsiteX137" fmla="*/ 164679 w 5421395"/>
                  <a:gd name="connsiteY137" fmla="*/ 303355 h 3458252"/>
                  <a:gd name="connsiteX138" fmla="*/ 151678 w 5421395"/>
                  <a:gd name="connsiteY138" fmla="*/ 303355 h 3458252"/>
                  <a:gd name="connsiteX139" fmla="*/ 151678 w 5421395"/>
                  <a:gd name="connsiteY139" fmla="*/ 238351 h 3458252"/>
                  <a:gd name="connsiteX140" fmla="*/ 134343 w 5421395"/>
                  <a:gd name="connsiteY140" fmla="*/ 238351 h 3458252"/>
                  <a:gd name="connsiteX141" fmla="*/ 134343 w 5421395"/>
                  <a:gd name="connsiteY141" fmla="*/ 182013 h 3458252"/>
                  <a:gd name="connsiteX142" fmla="*/ 112675 w 5421395"/>
                  <a:gd name="connsiteY142" fmla="*/ 182013 h 3458252"/>
                  <a:gd name="connsiteX143" fmla="*/ 112675 w 5421395"/>
                  <a:gd name="connsiteY143" fmla="*/ 65005 h 3458252"/>
                  <a:gd name="connsiteX144" fmla="*/ 47670 w 5421395"/>
                  <a:gd name="connsiteY144" fmla="*/ 65005 h 3458252"/>
                  <a:gd name="connsiteX145" fmla="*/ 47670 w 5421395"/>
                  <a:gd name="connsiteY145" fmla="*/ 0 h 3458252"/>
                  <a:gd name="connsiteX146" fmla="*/ 0 w 5421395"/>
                  <a:gd name="connsiteY146" fmla="*/ 0 h 345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Lst>
                <a:rect l="l" t="t" r="r" b="b"/>
                <a:pathLst>
                  <a:path w="5421395" h="3458252">
                    <a:moveTo>
                      <a:pt x="5421395" y="3458252"/>
                    </a:moveTo>
                    <a:lnTo>
                      <a:pt x="5421395" y="3033555"/>
                    </a:lnTo>
                    <a:lnTo>
                      <a:pt x="3991291" y="3033555"/>
                    </a:lnTo>
                    <a:lnTo>
                      <a:pt x="3991291" y="2968550"/>
                    </a:lnTo>
                    <a:lnTo>
                      <a:pt x="3809278" y="2968550"/>
                    </a:lnTo>
                    <a:lnTo>
                      <a:pt x="3809278" y="2925213"/>
                    </a:lnTo>
                    <a:lnTo>
                      <a:pt x="3722605" y="2925213"/>
                    </a:lnTo>
                    <a:lnTo>
                      <a:pt x="3722605" y="2890544"/>
                    </a:lnTo>
                    <a:lnTo>
                      <a:pt x="3393247" y="2890544"/>
                    </a:lnTo>
                    <a:lnTo>
                      <a:pt x="3393247" y="2855875"/>
                    </a:lnTo>
                    <a:lnTo>
                      <a:pt x="3189566" y="2855875"/>
                    </a:lnTo>
                    <a:lnTo>
                      <a:pt x="3189566" y="2834207"/>
                    </a:lnTo>
                    <a:lnTo>
                      <a:pt x="2998885" y="2834207"/>
                    </a:lnTo>
                    <a:lnTo>
                      <a:pt x="2998885" y="2795204"/>
                    </a:lnTo>
                    <a:lnTo>
                      <a:pt x="2972883" y="2795204"/>
                    </a:lnTo>
                    <a:lnTo>
                      <a:pt x="2972883" y="2756201"/>
                    </a:lnTo>
                    <a:lnTo>
                      <a:pt x="2938214" y="2756201"/>
                    </a:lnTo>
                    <a:lnTo>
                      <a:pt x="2938214" y="2730199"/>
                    </a:lnTo>
                    <a:lnTo>
                      <a:pt x="2795204" y="2730199"/>
                    </a:lnTo>
                    <a:lnTo>
                      <a:pt x="2795204" y="2704197"/>
                    </a:lnTo>
                    <a:lnTo>
                      <a:pt x="2695530" y="2704197"/>
                    </a:lnTo>
                    <a:lnTo>
                      <a:pt x="2695530" y="2678195"/>
                    </a:lnTo>
                    <a:lnTo>
                      <a:pt x="2591522" y="2678195"/>
                    </a:lnTo>
                    <a:lnTo>
                      <a:pt x="2591522" y="2643526"/>
                    </a:lnTo>
                    <a:lnTo>
                      <a:pt x="2543852" y="2643526"/>
                    </a:lnTo>
                    <a:lnTo>
                      <a:pt x="2543852" y="2617524"/>
                    </a:lnTo>
                    <a:lnTo>
                      <a:pt x="2457179" y="2617524"/>
                    </a:lnTo>
                    <a:lnTo>
                      <a:pt x="2457179" y="2591522"/>
                    </a:lnTo>
                    <a:lnTo>
                      <a:pt x="2379173" y="2591522"/>
                    </a:lnTo>
                    <a:lnTo>
                      <a:pt x="2379173" y="2574188"/>
                    </a:lnTo>
                    <a:lnTo>
                      <a:pt x="2275166" y="2574188"/>
                    </a:lnTo>
                    <a:lnTo>
                      <a:pt x="2275166" y="2548186"/>
                    </a:lnTo>
                    <a:lnTo>
                      <a:pt x="2166825" y="2548186"/>
                    </a:lnTo>
                    <a:lnTo>
                      <a:pt x="2166825" y="2517850"/>
                    </a:lnTo>
                    <a:lnTo>
                      <a:pt x="2075818" y="2517850"/>
                    </a:lnTo>
                    <a:lnTo>
                      <a:pt x="2075818" y="2474514"/>
                    </a:lnTo>
                    <a:lnTo>
                      <a:pt x="1963143" y="2474514"/>
                    </a:lnTo>
                    <a:lnTo>
                      <a:pt x="1963143" y="2448512"/>
                    </a:lnTo>
                    <a:lnTo>
                      <a:pt x="1941475" y="2448512"/>
                    </a:lnTo>
                    <a:lnTo>
                      <a:pt x="1941475" y="2426844"/>
                    </a:lnTo>
                    <a:lnTo>
                      <a:pt x="1915473" y="2426844"/>
                    </a:lnTo>
                    <a:lnTo>
                      <a:pt x="1915473" y="2383507"/>
                    </a:lnTo>
                    <a:lnTo>
                      <a:pt x="1833134" y="2383507"/>
                    </a:lnTo>
                    <a:lnTo>
                      <a:pt x="1833134" y="2366173"/>
                    </a:lnTo>
                    <a:lnTo>
                      <a:pt x="1776796" y="2366173"/>
                    </a:lnTo>
                    <a:lnTo>
                      <a:pt x="1776796" y="2348838"/>
                    </a:lnTo>
                    <a:lnTo>
                      <a:pt x="1755128" y="2348838"/>
                    </a:lnTo>
                    <a:lnTo>
                      <a:pt x="1755128" y="2318502"/>
                    </a:lnTo>
                    <a:lnTo>
                      <a:pt x="1724792" y="2318502"/>
                    </a:lnTo>
                    <a:lnTo>
                      <a:pt x="1724792" y="2288167"/>
                    </a:lnTo>
                    <a:lnTo>
                      <a:pt x="1659788" y="2288167"/>
                    </a:lnTo>
                    <a:lnTo>
                      <a:pt x="1659788" y="2227496"/>
                    </a:lnTo>
                    <a:lnTo>
                      <a:pt x="1586116" y="2227496"/>
                    </a:lnTo>
                    <a:lnTo>
                      <a:pt x="1586116" y="2197160"/>
                    </a:lnTo>
                    <a:lnTo>
                      <a:pt x="1568781" y="2197160"/>
                    </a:lnTo>
                    <a:lnTo>
                      <a:pt x="1568781" y="2166825"/>
                    </a:lnTo>
                    <a:lnTo>
                      <a:pt x="1516777" y="2166825"/>
                    </a:lnTo>
                    <a:lnTo>
                      <a:pt x="1516777" y="2140823"/>
                    </a:lnTo>
                    <a:lnTo>
                      <a:pt x="1495109" y="2140823"/>
                    </a:lnTo>
                    <a:lnTo>
                      <a:pt x="1495109" y="2101820"/>
                    </a:lnTo>
                    <a:lnTo>
                      <a:pt x="1464773" y="2101820"/>
                    </a:lnTo>
                    <a:lnTo>
                      <a:pt x="1464773" y="2067151"/>
                    </a:lnTo>
                    <a:lnTo>
                      <a:pt x="1438772" y="2067151"/>
                    </a:lnTo>
                    <a:lnTo>
                      <a:pt x="1438772" y="2036815"/>
                    </a:lnTo>
                    <a:lnTo>
                      <a:pt x="1404102" y="2036815"/>
                    </a:lnTo>
                    <a:lnTo>
                      <a:pt x="1404102" y="2006480"/>
                    </a:lnTo>
                    <a:lnTo>
                      <a:pt x="1373767" y="2006480"/>
                    </a:lnTo>
                    <a:lnTo>
                      <a:pt x="1373767" y="1971810"/>
                    </a:lnTo>
                    <a:lnTo>
                      <a:pt x="1339098" y="1971810"/>
                    </a:lnTo>
                    <a:lnTo>
                      <a:pt x="1339098" y="1932808"/>
                    </a:lnTo>
                    <a:lnTo>
                      <a:pt x="1317429" y="1932808"/>
                    </a:lnTo>
                    <a:lnTo>
                      <a:pt x="1317429" y="1863469"/>
                    </a:lnTo>
                    <a:lnTo>
                      <a:pt x="1282760" y="1863469"/>
                    </a:lnTo>
                    <a:lnTo>
                      <a:pt x="1282760" y="1833134"/>
                    </a:lnTo>
                    <a:lnTo>
                      <a:pt x="1178753" y="1833134"/>
                    </a:lnTo>
                    <a:lnTo>
                      <a:pt x="1178753" y="1768129"/>
                    </a:lnTo>
                    <a:lnTo>
                      <a:pt x="1053077" y="1768129"/>
                    </a:lnTo>
                    <a:lnTo>
                      <a:pt x="1053077" y="1672789"/>
                    </a:lnTo>
                    <a:lnTo>
                      <a:pt x="1018408" y="1672789"/>
                    </a:lnTo>
                    <a:lnTo>
                      <a:pt x="1018408" y="1655454"/>
                    </a:lnTo>
                    <a:lnTo>
                      <a:pt x="983738" y="1655454"/>
                    </a:lnTo>
                    <a:lnTo>
                      <a:pt x="983738" y="1577448"/>
                    </a:lnTo>
                    <a:lnTo>
                      <a:pt x="936068" y="1577448"/>
                    </a:lnTo>
                    <a:lnTo>
                      <a:pt x="936068" y="1560114"/>
                    </a:lnTo>
                    <a:lnTo>
                      <a:pt x="910066" y="1560114"/>
                    </a:lnTo>
                    <a:lnTo>
                      <a:pt x="910066" y="1469107"/>
                    </a:lnTo>
                    <a:lnTo>
                      <a:pt x="884064" y="1469107"/>
                    </a:lnTo>
                    <a:lnTo>
                      <a:pt x="884064" y="1438772"/>
                    </a:lnTo>
                    <a:lnTo>
                      <a:pt x="858063" y="1438772"/>
                    </a:lnTo>
                    <a:lnTo>
                      <a:pt x="858063" y="1417103"/>
                    </a:lnTo>
                    <a:lnTo>
                      <a:pt x="814726" y="1417103"/>
                    </a:lnTo>
                    <a:lnTo>
                      <a:pt x="814726" y="1382434"/>
                    </a:lnTo>
                    <a:lnTo>
                      <a:pt x="801725" y="1382434"/>
                    </a:lnTo>
                    <a:lnTo>
                      <a:pt x="801725" y="1343431"/>
                    </a:lnTo>
                    <a:lnTo>
                      <a:pt x="762722" y="1343431"/>
                    </a:lnTo>
                    <a:lnTo>
                      <a:pt x="762722" y="1317429"/>
                    </a:lnTo>
                    <a:lnTo>
                      <a:pt x="715052" y="1317429"/>
                    </a:lnTo>
                    <a:lnTo>
                      <a:pt x="715052" y="1291427"/>
                    </a:lnTo>
                    <a:lnTo>
                      <a:pt x="680383" y="1291427"/>
                    </a:lnTo>
                    <a:lnTo>
                      <a:pt x="680383" y="1230756"/>
                    </a:lnTo>
                    <a:lnTo>
                      <a:pt x="641380" y="1230756"/>
                    </a:lnTo>
                    <a:lnTo>
                      <a:pt x="641380" y="1165752"/>
                    </a:lnTo>
                    <a:lnTo>
                      <a:pt x="598044" y="1165752"/>
                    </a:lnTo>
                    <a:lnTo>
                      <a:pt x="598044" y="1113748"/>
                    </a:lnTo>
                    <a:lnTo>
                      <a:pt x="576375" y="1113748"/>
                    </a:lnTo>
                    <a:lnTo>
                      <a:pt x="576375" y="1040076"/>
                    </a:lnTo>
                    <a:lnTo>
                      <a:pt x="550373" y="1040076"/>
                    </a:lnTo>
                    <a:lnTo>
                      <a:pt x="550373" y="1009740"/>
                    </a:lnTo>
                    <a:lnTo>
                      <a:pt x="524372" y="1009740"/>
                    </a:lnTo>
                    <a:lnTo>
                      <a:pt x="524372" y="957736"/>
                    </a:lnTo>
                    <a:lnTo>
                      <a:pt x="459367" y="957736"/>
                    </a:lnTo>
                    <a:lnTo>
                      <a:pt x="459367" y="905733"/>
                    </a:lnTo>
                    <a:lnTo>
                      <a:pt x="442032" y="905733"/>
                    </a:lnTo>
                    <a:lnTo>
                      <a:pt x="442032" y="836394"/>
                    </a:lnTo>
                    <a:lnTo>
                      <a:pt x="407363" y="836394"/>
                    </a:lnTo>
                    <a:lnTo>
                      <a:pt x="407363" y="771390"/>
                    </a:lnTo>
                    <a:lnTo>
                      <a:pt x="372694" y="771390"/>
                    </a:lnTo>
                    <a:lnTo>
                      <a:pt x="372694" y="745388"/>
                    </a:lnTo>
                    <a:lnTo>
                      <a:pt x="338025" y="745388"/>
                    </a:lnTo>
                    <a:lnTo>
                      <a:pt x="338025" y="637046"/>
                    </a:lnTo>
                    <a:lnTo>
                      <a:pt x="325024" y="637046"/>
                    </a:lnTo>
                    <a:lnTo>
                      <a:pt x="325024" y="615378"/>
                    </a:lnTo>
                    <a:lnTo>
                      <a:pt x="294688" y="615378"/>
                    </a:lnTo>
                    <a:lnTo>
                      <a:pt x="294688" y="576375"/>
                    </a:lnTo>
                    <a:lnTo>
                      <a:pt x="281687" y="576375"/>
                    </a:lnTo>
                    <a:lnTo>
                      <a:pt x="281687" y="554707"/>
                    </a:lnTo>
                    <a:lnTo>
                      <a:pt x="264353" y="554707"/>
                    </a:lnTo>
                    <a:lnTo>
                      <a:pt x="264353" y="489702"/>
                    </a:lnTo>
                    <a:lnTo>
                      <a:pt x="242684" y="489702"/>
                    </a:lnTo>
                    <a:lnTo>
                      <a:pt x="242684" y="468034"/>
                    </a:lnTo>
                    <a:lnTo>
                      <a:pt x="229683" y="468034"/>
                    </a:lnTo>
                    <a:lnTo>
                      <a:pt x="229683" y="433365"/>
                    </a:lnTo>
                    <a:lnTo>
                      <a:pt x="212349" y="433365"/>
                    </a:lnTo>
                    <a:lnTo>
                      <a:pt x="212349" y="394362"/>
                    </a:lnTo>
                    <a:lnTo>
                      <a:pt x="199348" y="394362"/>
                    </a:lnTo>
                    <a:lnTo>
                      <a:pt x="199348" y="368360"/>
                    </a:lnTo>
                    <a:lnTo>
                      <a:pt x="164679" y="368360"/>
                    </a:lnTo>
                    <a:lnTo>
                      <a:pt x="164679" y="303355"/>
                    </a:lnTo>
                    <a:lnTo>
                      <a:pt x="151678" y="303355"/>
                    </a:lnTo>
                    <a:lnTo>
                      <a:pt x="151678" y="238351"/>
                    </a:lnTo>
                    <a:lnTo>
                      <a:pt x="134343" y="238351"/>
                    </a:lnTo>
                    <a:lnTo>
                      <a:pt x="134343" y="182013"/>
                    </a:lnTo>
                    <a:lnTo>
                      <a:pt x="112675" y="182013"/>
                    </a:lnTo>
                    <a:lnTo>
                      <a:pt x="112675" y="65005"/>
                    </a:lnTo>
                    <a:lnTo>
                      <a:pt x="47670" y="65005"/>
                    </a:lnTo>
                    <a:lnTo>
                      <a:pt x="47670" y="0"/>
                    </a:lnTo>
                    <a:lnTo>
                      <a:pt x="0" y="0"/>
                    </a:lnTo>
                  </a:path>
                </a:pathLst>
              </a:custGeom>
              <a:noFill/>
              <a:ln w="28575">
                <a:solidFill>
                  <a:schemeClr val="accent3"/>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pPr algn="ctr">
                  <a:defRPr/>
                </a:pPr>
                <a:endParaRPr lang="en-US" sz="1200" dirty="0"/>
              </a:p>
            </p:txBody>
          </p:sp>
          <p:cxnSp>
            <p:nvCxnSpPr>
              <p:cNvPr id="91" name="Straight Connector 90">
                <a:extLst>
                  <a:ext uri="{FF2B5EF4-FFF2-40B4-BE49-F238E27FC236}">
                    <a16:creationId xmlns:a16="http://schemas.microsoft.com/office/drawing/2014/main" id="{EAC143A0-32E2-4666-95DA-F0F4035B4721}"/>
                  </a:ext>
                </a:extLst>
              </p:cNvPr>
              <p:cNvCxnSpPr/>
              <p:nvPr/>
            </p:nvCxnSpPr>
            <p:spPr bwMode="auto">
              <a:xfrm>
                <a:off x="5724238" y="4412708"/>
                <a:ext cx="0" cy="108353"/>
              </a:xfrm>
              <a:prstGeom prst="line">
                <a:avLst/>
              </a:prstGeom>
              <a:noFill/>
              <a:ln w="76200" cap="flat" cmpd="sng" algn="ctr">
                <a:solidFill>
                  <a:schemeClr val="accent3"/>
                </a:solidFill>
                <a:prstDash val="solid"/>
                <a:round/>
                <a:headEnd type="none" w="med" len="med"/>
                <a:tailEnd type="none" w="med" len="med"/>
              </a:ln>
              <a:effectLst/>
            </p:spPr>
          </p:cxnSp>
          <p:cxnSp>
            <p:nvCxnSpPr>
              <p:cNvPr id="92" name="Straight Connector 91">
                <a:extLst>
                  <a:ext uri="{FF2B5EF4-FFF2-40B4-BE49-F238E27FC236}">
                    <a16:creationId xmlns:a16="http://schemas.microsoft.com/office/drawing/2014/main" id="{BD1D81A6-EFAA-4D36-9AF2-B06F45BA8F87}"/>
                  </a:ext>
                </a:extLst>
              </p:cNvPr>
              <p:cNvCxnSpPr/>
              <p:nvPr/>
            </p:nvCxnSpPr>
            <p:spPr bwMode="auto">
              <a:xfrm>
                <a:off x="5433833" y="4319404"/>
                <a:ext cx="0" cy="109857"/>
              </a:xfrm>
              <a:prstGeom prst="line">
                <a:avLst/>
              </a:prstGeom>
              <a:noFill/>
              <a:ln w="76200" cap="flat" cmpd="sng" algn="ctr">
                <a:solidFill>
                  <a:schemeClr val="accent3"/>
                </a:solidFill>
                <a:prstDash val="solid"/>
                <a:round/>
                <a:headEnd type="none" w="med" len="med"/>
                <a:tailEnd type="none" w="med" len="med"/>
              </a:ln>
              <a:effectLst/>
            </p:spPr>
          </p:cxnSp>
          <p:cxnSp>
            <p:nvCxnSpPr>
              <p:cNvPr id="93" name="Straight Connector 92">
                <a:extLst>
                  <a:ext uri="{FF2B5EF4-FFF2-40B4-BE49-F238E27FC236}">
                    <a16:creationId xmlns:a16="http://schemas.microsoft.com/office/drawing/2014/main" id="{0C9CFD91-FC6B-413A-BA77-28F68E355CBE}"/>
                  </a:ext>
                </a:extLst>
              </p:cNvPr>
              <p:cNvCxnSpPr/>
              <p:nvPr/>
            </p:nvCxnSpPr>
            <p:spPr bwMode="auto">
              <a:xfrm>
                <a:off x="5504554" y="4340473"/>
                <a:ext cx="0" cy="109857"/>
              </a:xfrm>
              <a:prstGeom prst="line">
                <a:avLst/>
              </a:prstGeom>
              <a:noFill/>
              <a:ln w="28575" cap="flat" cmpd="sng" algn="ctr">
                <a:solidFill>
                  <a:schemeClr val="accent3"/>
                </a:solidFill>
                <a:prstDash val="solid"/>
                <a:round/>
                <a:headEnd type="none" w="med" len="med"/>
                <a:tailEnd type="none" w="med" len="med"/>
              </a:ln>
              <a:effectLst/>
            </p:spPr>
          </p:cxnSp>
          <p:cxnSp>
            <p:nvCxnSpPr>
              <p:cNvPr id="94" name="Straight Connector 93">
                <a:extLst>
                  <a:ext uri="{FF2B5EF4-FFF2-40B4-BE49-F238E27FC236}">
                    <a16:creationId xmlns:a16="http://schemas.microsoft.com/office/drawing/2014/main" id="{E9A8493C-6653-4900-A987-1387A89A9164}"/>
                  </a:ext>
                </a:extLst>
              </p:cNvPr>
              <p:cNvCxnSpPr/>
              <p:nvPr/>
            </p:nvCxnSpPr>
            <p:spPr bwMode="auto">
              <a:xfrm>
                <a:off x="5567751" y="4366055"/>
                <a:ext cx="0" cy="109858"/>
              </a:xfrm>
              <a:prstGeom prst="line">
                <a:avLst/>
              </a:prstGeom>
              <a:noFill/>
              <a:ln w="28575" cap="flat" cmpd="sng" algn="ctr">
                <a:solidFill>
                  <a:schemeClr val="accent3"/>
                </a:solidFill>
                <a:prstDash val="solid"/>
                <a:round/>
                <a:headEnd type="none" w="med" len="med"/>
                <a:tailEnd type="none" w="med" len="med"/>
              </a:ln>
              <a:effectLst/>
            </p:spPr>
          </p:cxnSp>
          <p:cxnSp>
            <p:nvCxnSpPr>
              <p:cNvPr id="95" name="Straight Connector 94">
                <a:extLst>
                  <a:ext uri="{FF2B5EF4-FFF2-40B4-BE49-F238E27FC236}">
                    <a16:creationId xmlns:a16="http://schemas.microsoft.com/office/drawing/2014/main" id="{D6E43239-EB40-419B-B1E2-EF4EB837756C}"/>
                  </a:ext>
                </a:extLst>
              </p:cNvPr>
              <p:cNvCxnSpPr/>
              <p:nvPr/>
            </p:nvCxnSpPr>
            <p:spPr bwMode="auto">
              <a:xfrm>
                <a:off x="5787435" y="4450330"/>
                <a:ext cx="0" cy="108353"/>
              </a:xfrm>
              <a:prstGeom prst="line">
                <a:avLst/>
              </a:prstGeom>
              <a:noFill/>
              <a:ln w="28575" cap="flat" cmpd="sng" algn="ctr">
                <a:solidFill>
                  <a:schemeClr val="accent3"/>
                </a:solidFill>
                <a:prstDash val="solid"/>
                <a:round/>
                <a:headEnd type="none" w="med" len="med"/>
                <a:tailEnd type="none" w="med" len="med"/>
              </a:ln>
              <a:effectLst/>
            </p:spPr>
          </p:cxnSp>
          <p:cxnSp>
            <p:nvCxnSpPr>
              <p:cNvPr id="96" name="Straight Connector 95">
                <a:extLst>
                  <a:ext uri="{FF2B5EF4-FFF2-40B4-BE49-F238E27FC236}">
                    <a16:creationId xmlns:a16="http://schemas.microsoft.com/office/drawing/2014/main" id="{1D9E0304-ADD4-4B1B-AA4C-D5B8EB4785A3}"/>
                  </a:ext>
                </a:extLst>
              </p:cNvPr>
              <p:cNvCxnSpPr/>
              <p:nvPr/>
            </p:nvCxnSpPr>
            <p:spPr bwMode="auto">
              <a:xfrm>
                <a:off x="5936399" y="4475913"/>
                <a:ext cx="0" cy="108353"/>
              </a:xfrm>
              <a:prstGeom prst="line">
                <a:avLst/>
              </a:prstGeom>
              <a:noFill/>
              <a:ln w="28575" cap="flat" cmpd="sng" algn="ctr">
                <a:solidFill>
                  <a:schemeClr val="accent3"/>
                </a:solidFill>
                <a:prstDash val="solid"/>
                <a:round/>
                <a:headEnd type="none" w="med" len="med"/>
                <a:tailEnd type="none" w="med" len="med"/>
              </a:ln>
              <a:effectLst/>
            </p:spPr>
          </p:cxnSp>
          <p:cxnSp>
            <p:nvCxnSpPr>
              <p:cNvPr id="97" name="Straight Connector 96">
                <a:extLst>
                  <a:ext uri="{FF2B5EF4-FFF2-40B4-BE49-F238E27FC236}">
                    <a16:creationId xmlns:a16="http://schemas.microsoft.com/office/drawing/2014/main" id="{207E93C7-44B8-496E-B470-E9BC7C134EDA}"/>
                  </a:ext>
                </a:extLst>
              </p:cNvPr>
              <p:cNvCxnSpPr/>
              <p:nvPr/>
            </p:nvCxnSpPr>
            <p:spPr bwMode="auto">
              <a:xfrm>
                <a:off x="6142542" y="4558682"/>
                <a:ext cx="0" cy="109858"/>
              </a:xfrm>
              <a:prstGeom prst="line">
                <a:avLst/>
              </a:prstGeom>
              <a:noFill/>
              <a:ln w="28575" cap="flat" cmpd="sng" algn="ctr">
                <a:solidFill>
                  <a:schemeClr val="accent3"/>
                </a:solidFill>
                <a:prstDash val="solid"/>
                <a:round/>
                <a:headEnd type="none" w="med" len="med"/>
                <a:tailEnd type="none" w="med" len="med"/>
              </a:ln>
              <a:effectLst/>
            </p:spPr>
          </p:cxnSp>
          <p:cxnSp>
            <p:nvCxnSpPr>
              <p:cNvPr id="98" name="Straight Connector 97">
                <a:extLst>
                  <a:ext uri="{FF2B5EF4-FFF2-40B4-BE49-F238E27FC236}">
                    <a16:creationId xmlns:a16="http://schemas.microsoft.com/office/drawing/2014/main" id="{016CF48C-C028-4512-9F90-E2967A6AEB43}"/>
                  </a:ext>
                </a:extLst>
              </p:cNvPr>
              <p:cNvCxnSpPr/>
              <p:nvPr/>
            </p:nvCxnSpPr>
            <p:spPr bwMode="auto">
              <a:xfrm>
                <a:off x="6335142" y="4578246"/>
                <a:ext cx="0" cy="108353"/>
              </a:xfrm>
              <a:prstGeom prst="line">
                <a:avLst/>
              </a:prstGeom>
              <a:noFill/>
              <a:ln w="28575" cap="flat" cmpd="sng" algn="ctr">
                <a:solidFill>
                  <a:schemeClr val="accent3"/>
                </a:solidFill>
                <a:prstDash val="solid"/>
                <a:round/>
                <a:headEnd type="none" w="med" len="med"/>
                <a:tailEnd type="none" w="med" len="med"/>
              </a:ln>
              <a:effectLst/>
            </p:spPr>
          </p:cxnSp>
          <p:cxnSp>
            <p:nvCxnSpPr>
              <p:cNvPr id="99" name="Straight Connector 98">
                <a:extLst>
                  <a:ext uri="{FF2B5EF4-FFF2-40B4-BE49-F238E27FC236}">
                    <a16:creationId xmlns:a16="http://schemas.microsoft.com/office/drawing/2014/main" id="{8FF144D6-3F1C-4F9E-9052-9787DD56AACC}"/>
                  </a:ext>
                </a:extLst>
              </p:cNvPr>
              <p:cNvCxnSpPr/>
              <p:nvPr/>
            </p:nvCxnSpPr>
            <p:spPr bwMode="auto">
              <a:xfrm>
                <a:off x="8345407" y="4749804"/>
                <a:ext cx="0" cy="109857"/>
              </a:xfrm>
              <a:prstGeom prst="line">
                <a:avLst/>
              </a:prstGeom>
              <a:noFill/>
              <a:ln w="28575" cap="flat" cmpd="sng" algn="ctr">
                <a:solidFill>
                  <a:schemeClr val="accent3"/>
                </a:solidFill>
                <a:prstDash val="solid"/>
                <a:round/>
                <a:headEnd type="none" w="med" len="med"/>
                <a:tailEnd type="none" w="med" len="med"/>
              </a:ln>
              <a:effectLst/>
            </p:spPr>
          </p:cxnSp>
          <p:cxnSp>
            <p:nvCxnSpPr>
              <p:cNvPr id="100" name="Straight Connector 99">
                <a:extLst>
                  <a:ext uri="{FF2B5EF4-FFF2-40B4-BE49-F238E27FC236}">
                    <a16:creationId xmlns:a16="http://schemas.microsoft.com/office/drawing/2014/main" id="{A3752B26-F714-4ECC-9361-91701B882377}"/>
                  </a:ext>
                </a:extLst>
              </p:cNvPr>
              <p:cNvCxnSpPr/>
              <p:nvPr/>
            </p:nvCxnSpPr>
            <p:spPr bwMode="auto">
              <a:xfrm>
                <a:off x="7835317" y="4749804"/>
                <a:ext cx="0" cy="109857"/>
              </a:xfrm>
              <a:prstGeom prst="line">
                <a:avLst/>
              </a:prstGeom>
              <a:noFill/>
              <a:ln w="28575" cap="flat" cmpd="sng" algn="ctr">
                <a:solidFill>
                  <a:schemeClr val="accent3"/>
                </a:solidFill>
                <a:prstDash val="solid"/>
                <a:round/>
                <a:headEnd type="none" w="med" len="med"/>
                <a:tailEnd type="none" w="med" len="med"/>
              </a:ln>
              <a:effectLst/>
            </p:spPr>
          </p:cxnSp>
          <p:cxnSp>
            <p:nvCxnSpPr>
              <p:cNvPr id="101" name="Straight Connector 100">
                <a:extLst>
                  <a:ext uri="{FF2B5EF4-FFF2-40B4-BE49-F238E27FC236}">
                    <a16:creationId xmlns:a16="http://schemas.microsoft.com/office/drawing/2014/main" id="{BEE96051-CA4E-4F23-BA2C-B952373B4C9D}"/>
                  </a:ext>
                </a:extLst>
              </p:cNvPr>
              <p:cNvCxnSpPr/>
              <p:nvPr/>
            </p:nvCxnSpPr>
            <p:spPr bwMode="auto">
              <a:xfrm>
                <a:off x="7656259" y="4749804"/>
                <a:ext cx="0" cy="109857"/>
              </a:xfrm>
              <a:prstGeom prst="line">
                <a:avLst/>
              </a:prstGeom>
              <a:noFill/>
              <a:ln w="28575" cap="flat" cmpd="sng" algn="ctr">
                <a:solidFill>
                  <a:schemeClr val="accent3"/>
                </a:solidFill>
                <a:prstDash val="solid"/>
                <a:round/>
                <a:headEnd type="none" w="med" len="med"/>
                <a:tailEnd type="none" w="med" len="med"/>
              </a:ln>
              <a:effectLst/>
            </p:spPr>
          </p:cxnSp>
          <p:cxnSp>
            <p:nvCxnSpPr>
              <p:cNvPr id="102" name="Straight Connector 101">
                <a:extLst>
                  <a:ext uri="{FF2B5EF4-FFF2-40B4-BE49-F238E27FC236}">
                    <a16:creationId xmlns:a16="http://schemas.microsoft.com/office/drawing/2014/main" id="{915016A1-E44E-404C-B930-475BD8026520}"/>
                  </a:ext>
                </a:extLst>
              </p:cNvPr>
              <p:cNvCxnSpPr/>
              <p:nvPr/>
            </p:nvCxnSpPr>
            <p:spPr bwMode="auto">
              <a:xfrm>
                <a:off x="6584921" y="4615868"/>
                <a:ext cx="0" cy="108353"/>
              </a:xfrm>
              <a:prstGeom prst="line">
                <a:avLst/>
              </a:prstGeom>
              <a:noFill/>
              <a:ln w="28575" cap="flat" cmpd="sng" algn="ctr">
                <a:solidFill>
                  <a:schemeClr val="accent3"/>
                </a:solidFill>
                <a:prstDash val="solid"/>
                <a:round/>
                <a:headEnd type="none" w="med" len="med"/>
                <a:tailEnd type="none" w="med" len="med"/>
              </a:ln>
              <a:effectLst/>
            </p:spPr>
          </p:cxnSp>
          <p:cxnSp>
            <p:nvCxnSpPr>
              <p:cNvPr id="103" name="Straight Connector 102">
                <a:extLst>
                  <a:ext uri="{FF2B5EF4-FFF2-40B4-BE49-F238E27FC236}">
                    <a16:creationId xmlns:a16="http://schemas.microsoft.com/office/drawing/2014/main" id="{643C1639-7EAD-4BF1-9450-FE6953BFF945}"/>
                  </a:ext>
                </a:extLst>
              </p:cNvPr>
              <p:cNvCxnSpPr/>
              <p:nvPr/>
            </p:nvCxnSpPr>
            <p:spPr bwMode="auto">
              <a:xfrm>
                <a:off x="6699277" y="4615868"/>
                <a:ext cx="0" cy="108353"/>
              </a:xfrm>
              <a:prstGeom prst="line">
                <a:avLst/>
              </a:prstGeom>
              <a:noFill/>
              <a:ln w="28575" cap="flat" cmpd="sng" algn="ctr">
                <a:solidFill>
                  <a:schemeClr val="accent3"/>
                </a:solidFill>
                <a:prstDash val="solid"/>
                <a:round/>
                <a:headEnd type="none" w="med" len="med"/>
                <a:tailEnd type="none" w="med" len="med"/>
              </a:ln>
              <a:effectLst/>
            </p:spPr>
          </p:cxnSp>
          <p:cxnSp>
            <p:nvCxnSpPr>
              <p:cNvPr id="104" name="Straight Connector 103">
                <a:extLst>
                  <a:ext uri="{FF2B5EF4-FFF2-40B4-BE49-F238E27FC236}">
                    <a16:creationId xmlns:a16="http://schemas.microsoft.com/office/drawing/2014/main" id="{0F986DE9-F0A2-40A6-8C25-72F2F034E721}"/>
                  </a:ext>
                </a:extLst>
              </p:cNvPr>
              <p:cNvCxnSpPr/>
              <p:nvPr/>
            </p:nvCxnSpPr>
            <p:spPr bwMode="auto">
              <a:xfrm>
                <a:off x="6748931" y="4641452"/>
                <a:ext cx="0" cy="108353"/>
              </a:xfrm>
              <a:prstGeom prst="line">
                <a:avLst/>
              </a:prstGeom>
              <a:noFill/>
              <a:ln w="28575" cap="flat" cmpd="sng" algn="ctr">
                <a:solidFill>
                  <a:schemeClr val="accent3"/>
                </a:solidFill>
                <a:prstDash val="solid"/>
                <a:round/>
                <a:headEnd type="none" w="med" len="med"/>
                <a:tailEnd type="none" w="med" len="med"/>
              </a:ln>
              <a:effectLst/>
            </p:spPr>
          </p:cxnSp>
          <p:cxnSp>
            <p:nvCxnSpPr>
              <p:cNvPr id="105" name="Straight Connector 104">
                <a:extLst>
                  <a:ext uri="{FF2B5EF4-FFF2-40B4-BE49-F238E27FC236}">
                    <a16:creationId xmlns:a16="http://schemas.microsoft.com/office/drawing/2014/main" id="{DA184C35-F6B1-445F-A18E-3F7FEB893F4B}"/>
                  </a:ext>
                </a:extLst>
              </p:cNvPr>
              <p:cNvCxnSpPr/>
              <p:nvPr/>
            </p:nvCxnSpPr>
            <p:spPr bwMode="auto">
              <a:xfrm>
                <a:off x="6953569" y="4698638"/>
                <a:ext cx="0" cy="109857"/>
              </a:xfrm>
              <a:prstGeom prst="line">
                <a:avLst/>
              </a:prstGeom>
              <a:noFill/>
              <a:ln w="28575" cap="flat" cmpd="sng" algn="ctr">
                <a:solidFill>
                  <a:schemeClr val="accent3"/>
                </a:solidFill>
                <a:prstDash val="solid"/>
                <a:round/>
                <a:headEnd type="none" w="med" len="med"/>
                <a:tailEnd type="none" w="med" len="med"/>
              </a:ln>
              <a:effectLst/>
            </p:spPr>
          </p:cxnSp>
          <p:cxnSp>
            <p:nvCxnSpPr>
              <p:cNvPr id="106" name="Straight Connector 105">
                <a:extLst>
                  <a:ext uri="{FF2B5EF4-FFF2-40B4-BE49-F238E27FC236}">
                    <a16:creationId xmlns:a16="http://schemas.microsoft.com/office/drawing/2014/main" id="{4BD36D23-52D5-4CEC-A8E3-A0EEF959B85C}"/>
                  </a:ext>
                </a:extLst>
              </p:cNvPr>
              <p:cNvCxnSpPr/>
              <p:nvPr/>
            </p:nvCxnSpPr>
            <p:spPr bwMode="auto">
              <a:xfrm>
                <a:off x="7131122" y="4755824"/>
                <a:ext cx="0" cy="109857"/>
              </a:xfrm>
              <a:prstGeom prst="line">
                <a:avLst/>
              </a:prstGeom>
              <a:noFill/>
              <a:ln w="28575" cap="flat" cmpd="sng" algn="ctr">
                <a:solidFill>
                  <a:schemeClr val="accent3"/>
                </a:solidFill>
                <a:prstDash val="solid"/>
                <a:round/>
                <a:headEnd type="none" w="med" len="med"/>
                <a:tailEnd type="none" w="med" len="med"/>
              </a:ln>
              <a:effectLst/>
            </p:spPr>
          </p:cxnSp>
          <p:cxnSp>
            <p:nvCxnSpPr>
              <p:cNvPr id="107" name="Straight Connector 106">
                <a:extLst>
                  <a:ext uri="{FF2B5EF4-FFF2-40B4-BE49-F238E27FC236}">
                    <a16:creationId xmlns:a16="http://schemas.microsoft.com/office/drawing/2014/main" id="{3ABD6F90-5F13-4E12-A6E0-A8E21D6DEFC0}"/>
                  </a:ext>
                </a:extLst>
              </p:cNvPr>
              <p:cNvCxnSpPr/>
              <p:nvPr/>
            </p:nvCxnSpPr>
            <p:spPr bwMode="auto">
              <a:xfrm>
                <a:off x="5531638" y="4351006"/>
                <a:ext cx="0" cy="111362"/>
              </a:xfrm>
              <a:prstGeom prst="line">
                <a:avLst/>
              </a:prstGeom>
              <a:noFill/>
              <a:ln w="28575" cap="flat" cmpd="sng" algn="ctr">
                <a:solidFill>
                  <a:schemeClr val="accent3"/>
                </a:solidFill>
                <a:prstDash val="solid"/>
                <a:round/>
                <a:headEnd type="none" w="med" len="med"/>
                <a:tailEnd type="none" w="med" len="med"/>
              </a:ln>
              <a:effectLst/>
            </p:spPr>
          </p:cxnSp>
          <p:cxnSp>
            <p:nvCxnSpPr>
              <p:cNvPr id="108" name="Straight Connector 107">
                <a:extLst>
                  <a:ext uri="{FF2B5EF4-FFF2-40B4-BE49-F238E27FC236}">
                    <a16:creationId xmlns:a16="http://schemas.microsoft.com/office/drawing/2014/main" id="{A880A344-F95A-4A9D-BE3E-A5FB4CD303FF}"/>
                  </a:ext>
                </a:extLst>
              </p:cNvPr>
              <p:cNvCxnSpPr/>
              <p:nvPr/>
            </p:nvCxnSpPr>
            <p:spPr bwMode="auto">
              <a:xfrm>
                <a:off x="6494639" y="4609849"/>
                <a:ext cx="0" cy="109858"/>
              </a:xfrm>
              <a:prstGeom prst="line">
                <a:avLst/>
              </a:prstGeom>
              <a:noFill/>
              <a:ln w="38100" cap="flat" cmpd="sng" algn="ctr">
                <a:solidFill>
                  <a:schemeClr val="accent3"/>
                </a:solidFill>
                <a:prstDash val="solid"/>
                <a:round/>
                <a:headEnd type="none" w="med" len="med"/>
                <a:tailEnd type="none" w="med" len="med"/>
              </a:ln>
              <a:effectLst/>
            </p:spPr>
          </p:cxnSp>
          <p:cxnSp>
            <p:nvCxnSpPr>
              <p:cNvPr id="109" name="Straight Connector 108">
                <a:extLst>
                  <a:ext uri="{FF2B5EF4-FFF2-40B4-BE49-F238E27FC236}">
                    <a16:creationId xmlns:a16="http://schemas.microsoft.com/office/drawing/2014/main" id="{B1D07301-2684-424F-A5DA-CF57DF23FBCE}"/>
                  </a:ext>
                </a:extLst>
              </p:cNvPr>
              <p:cNvCxnSpPr/>
              <p:nvPr/>
            </p:nvCxnSpPr>
            <p:spPr bwMode="auto">
              <a:xfrm>
                <a:off x="7504285" y="4755824"/>
                <a:ext cx="0" cy="109857"/>
              </a:xfrm>
              <a:prstGeom prst="line">
                <a:avLst/>
              </a:prstGeom>
              <a:noFill/>
              <a:ln w="57150" cap="flat" cmpd="sng" algn="ctr">
                <a:solidFill>
                  <a:schemeClr val="accent3"/>
                </a:solidFill>
                <a:prstDash val="solid"/>
                <a:round/>
                <a:headEnd type="none" w="med" len="med"/>
                <a:tailEnd type="none" w="med" len="med"/>
              </a:ln>
              <a:effectLst/>
            </p:spPr>
          </p:cxnSp>
        </p:grpSp>
        <p:sp>
          <p:nvSpPr>
            <p:cNvPr id="110" name="Freeform 93">
              <a:extLst>
                <a:ext uri="{FF2B5EF4-FFF2-40B4-BE49-F238E27FC236}">
                  <a16:creationId xmlns:a16="http://schemas.microsoft.com/office/drawing/2014/main" id="{60F0BB0F-778B-4F9B-8463-7CC8D98DA7F4}"/>
                </a:ext>
              </a:extLst>
            </p:cNvPr>
            <p:cNvSpPr>
              <a:spLocks/>
            </p:cNvSpPr>
            <p:nvPr/>
          </p:nvSpPr>
          <p:spPr bwMode="auto">
            <a:xfrm>
              <a:off x="2632075" y="3711575"/>
              <a:ext cx="1800225" cy="1814513"/>
            </a:xfrm>
            <a:custGeom>
              <a:avLst/>
              <a:gdLst>
                <a:gd name="T0" fmla="*/ 0 w 1704109"/>
                <a:gd name="T1" fmla="*/ 0 h 1720734"/>
                <a:gd name="T2" fmla="*/ 752143 w 1704109"/>
                <a:gd name="T3" fmla="*/ 0 h 1720734"/>
                <a:gd name="T4" fmla="*/ 752143 w 1704109"/>
                <a:gd name="T5" fmla="*/ 707298 h 1720734"/>
                <a:gd name="T6" fmla="*/ 0 60000 65536"/>
                <a:gd name="T7" fmla="*/ 0 60000 65536"/>
                <a:gd name="T8" fmla="*/ 0 60000 65536"/>
              </a:gdLst>
              <a:ahLst/>
              <a:cxnLst>
                <a:cxn ang="T6">
                  <a:pos x="T0" y="T1"/>
                </a:cxn>
                <a:cxn ang="T7">
                  <a:pos x="T2" y="T3"/>
                </a:cxn>
                <a:cxn ang="T8">
                  <a:pos x="T4" y="T5"/>
                </a:cxn>
              </a:cxnLst>
              <a:rect l="0" t="0" r="r" b="b"/>
              <a:pathLst>
                <a:path w="1704109" h="1720734">
                  <a:moveTo>
                    <a:pt x="0" y="0"/>
                  </a:moveTo>
                  <a:lnTo>
                    <a:pt x="1704109" y="0"/>
                  </a:lnTo>
                  <a:lnTo>
                    <a:pt x="1704109" y="1720734"/>
                  </a:lnTo>
                </a:path>
              </a:pathLst>
            </a:custGeom>
            <a:noFill/>
            <a:ln w="28575">
              <a:solidFill>
                <a:schemeClr val="accent2"/>
              </a:solidFill>
              <a:prstDash val="sysDot"/>
              <a:miter lim="800000"/>
              <a:headEnd/>
              <a:tailEnd/>
            </a:ln>
            <a:extLst>
              <a:ext uri="{909E8E84-426E-40DD-AFC4-6F175D3DCCD1}">
                <a14:hiddenFill xmlns:a14="http://schemas.microsoft.com/office/drawing/2010/main">
                  <a:solidFill>
                    <a:srgbClr val="FFFFFF"/>
                  </a:solidFill>
                </a14:hiddenFill>
              </a:ext>
            </a:extLst>
          </p:spPr>
          <p:txBody>
            <a:bodyPr anchor="ctr"/>
            <a:lstStyle/>
            <a:p>
              <a:endParaRPr lang="en-US" sz="1200"/>
            </a:p>
          </p:txBody>
        </p:sp>
        <p:sp>
          <p:nvSpPr>
            <p:cNvPr id="111" name="Freeform 94">
              <a:extLst>
                <a:ext uri="{FF2B5EF4-FFF2-40B4-BE49-F238E27FC236}">
                  <a16:creationId xmlns:a16="http://schemas.microsoft.com/office/drawing/2014/main" id="{76FC4167-94BF-4C12-8506-29CC9BD31FE7}"/>
                </a:ext>
              </a:extLst>
            </p:cNvPr>
            <p:cNvSpPr/>
            <p:nvPr/>
          </p:nvSpPr>
          <p:spPr bwMode="auto">
            <a:xfrm>
              <a:off x="2608263" y="3711575"/>
              <a:ext cx="1120775" cy="1833563"/>
            </a:xfrm>
            <a:custGeom>
              <a:avLst/>
              <a:gdLst>
                <a:gd name="connsiteX0" fmla="*/ 0 w 1064030"/>
                <a:gd name="connsiteY0" fmla="*/ 0 h 1737360"/>
                <a:gd name="connsiteX1" fmla="*/ 1064030 w 1064030"/>
                <a:gd name="connsiteY1" fmla="*/ 0 h 1737360"/>
                <a:gd name="connsiteX2" fmla="*/ 1064030 w 1064030"/>
                <a:gd name="connsiteY2" fmla="*/ 1737360 h 1737360"/>
              </a:gdLst>
              <a:ahLst/>
              <a:cxnLst>
                <a:cxn ang="0">
                  <a:pos x="connsiteX0" y="connsiteY0"/>
                </a:cxn>
                <a:cxn ang="0">
                  <a:pos x="connsiteX1" y="connsiteY1"/>
                </a:cxn>
                <a:cxn ang="0">
                  <a:pos x="connsiteX2" y="connsiteY2"/>
                </a:cxn>
              </a:cxnLst>
              <a:rect l="l" t="t" r="r" b="b"/>
              <a:pathLst>
                <a:path w="1064030" h="1737360">
                  <a:moveTo>
                    <a:pt x="0" y="0"/>
                  </a:moveTo>
                  <a:lnTo>
                    <a:pt x="1064030" y="0"/>
                  </a:lnTo>
                  <a:lnTo>
                    <a:pt x="1064030" y="1737360"/>
                  </a:lnTo>
                </a:path>
              </a:pathLst>
            </a:custGeom>
            <a:noFill/>
            <a:ln w="28575">
              <a:solidFill>
                <a:schemeClr val="accent3"/>
              </a:solidFill>
              <a:prstDash val="sysDot"/>
              <a:miter lim="800000"/>
              <a:headEnd/>
              <a:tailEnd/>
            </a:ln>
            <a:extLst>
              <a:ext uri="{909E8E84-426E-40DD-AFC4-6F175D3DCCD1}">
                <a14:hiddenFill xmlns:a14="http://schemas.microsoft.com/office/drawing/2010/main">
                  <a:solidFill>
                    <a:srgbClr val="FFFFFF"/>
                  </a:solidFill>
                </a14:hiddenFill>
              </a:ext>
            </a:extLst>
          </p:spPr>
          <p:txBody>
            <a:bodyPr anchor="ctr"/>
            <a:lstStyle/>
            <a:p>
              <a:pPr algn="ctr">
                <a:defRPr/>
              </a:pPr>
              <a:endParaRPr lang="en-US" sz="1200" dirty="0"/>
            </a:p>
          </p:txBody>
        </p:sp>
      </p:grpSp>
      <p:sp>
        <p:nvSpPr>
          <p:cNvPr id="115" name="Rectangle 114">
            <a:extLst>
              <a:ext uri="{FF2B5EF4-FFF2-40B4-BE49-F238E27FC236}">
                <a16:creationId xmlns:a16="http://schemas.microsoft.com/office/drawing/2014/main" id="{91FD36E5-949F-45D6-940C-5DD76B4F5AE1}"/>
              </a:ext>
            </a:extLst>
          </p:cNvPr>
          <p:cNvSpPr/>
          <p:nvPr/>
        </p:nvSpPr>
        <p:spPr>
          <a:xfrm>
            <a:off x="4367538" y="5439000"/>
            <a:ext cx="4472884" cy="923330"/>
          </a:xfrm>
          <a:prstGeom prst="rect">
            <a:avLst/>
          </a:prstGeom>
          <a:solidFill>
            <a:schemeClr val="bg2"/>
          </a:solidFill>
          <a:ln>
            <a:solidFill>
              <a:schemeClr val="tx1"/>
            </a:solidFill>
          </a:ln>
        </p:spPr>
        <p:txBody>
          <a:bodyPr wrap="square">
            <a:spAutoFit/>
          </a:bodyPr>
          <a:lstStyle/>
          <a:p>
            <a:pPr algn="ctr">
              <a:spcBef>
                <a:spcPts val="0"/>
              </a:spcBef>
            </a:pPr>
            <a:r>
              <a:rPr lang="en-US" dirty="0"/>
              <a:t>CPX-351 improved response rates and OS compared with the conventional </a:t>
            </a:r>
            <a:br>
              <a:rPr lang="en-US" dirty="0"/>
            </a:br>
            <a:r>
              <a:rPr lang="en-US" dirty="0"/>
              <a:t>“7+3” regimen </a:t>
            </a:r>
          </a:p>
        </p:txBody>
      </p:sp>
      <p:sp>
        <p:nvSpPr>
          <p:cNvPr id="114" name="Text Box 4">
            <a:extLst>
              <a:ext uri="{FF2B5EF4-FFF2-40B4-BE49-F238E27FC236}">
                <a16:creationId xmlns:a16="http://schemas.microsoft.com/office/drawing/2014/main" id="{7C89370D-6467-4A72-81D8-1D7DC4BE4617}"/>
              </a:ext>
            </a:extLst>
          </p:cNvPr>
          <p:cNvSpPr txBox="1">
            <a:spLocks noChangeArrowheads="1"/>
          </p:cNvSpPr>
          <p:nvPr/>
        </p:nvSpPr>
        <p:spPr bwMode="auto">
          <a:xfrm>
            <a:off x="315798" y="6483927"/>
            <a:ext cx="4450165" cy="36278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1pPr>
            <a:lvl2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2pPr>
            <a:lvl3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3pPr>
            <a:lvl4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4pPr>
            <a:lvl5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9pPr>
          </a:lstStyle>
          <a:p>
            <a:pPr>
              <a:tabLst>
                <a:tab pos="457200" algn="l"/>
                <a:tab pos="688975" algn="l"/>
                <a:tab pos="723900" algn="l"/>
                <a:tab pos="1447800" algn="l"/>
                <a:tab pos="2171700" algn="l"/>
                <a:tab pos="2895600" algn="l"/>
                <a:tab pos="3619500" algn="l"/>
              </a:tabLst>
            </a:pPr>
            <a:r>
              <a:rPr lang="en-GB" altLang="en-US" sz="1200" dirty="0">
                <a:latin typeface="+mj-lt"/>
              </a:rPr>
              <a:t>Lancet JE et al. </a:t>
            </a:r>
            <a:r>
              <a:rPr lang="en-GB" altLang="en-US" sz="1200" i="1" dirty="0">
                <a:latin typeface="+mj-lt"/>
              </a:rPr>
              <a:t>J Clin Oncology. </a:t>
            </a:r>
            <a:r>
              <a:rPr lang="en-GB" altLang="en-US" sz="1200" dirty="0">
                <a:latin typeface="+mj-lt"/>
              </a:rPr>
              <a:t>2016;34(15_suppl):7000.</a:t>
            </a:r>
          </a:p>
          <a:p>
            <a:pPr>
              <a:tabLst>
                <a:tab pos="457200" algn="l"/>
                <a:tab pos="688975" algn="l"/>
                <a:tab pos="723900" algn="l"/>
                <a:tab pos="1447800" algn="l"/>
                <a:tab pos="2171700" algn="l"/>
                <a:tab pos="2895600" algn="l"/>
                <a:tab pos="3619500" algn="l"/>
              </a:tabLst>
            </a:pPr>
            <a:r>
              <a:rPr lang="en-GB" altLang="en-US" sz="1200" dirty="0">
                <a:latin typeface="+mj-lt"/>
              </a:rPr>
              <a:t>Lancet JE et al. Blood.2016;128:Abstract 906.</a:t>
            </a:r>
          </a:p>
        </p:txBody>
      </p:sp>
    </p:spTree>
    <p:extLst>
      <p:ext uri="{BB962C8B-B14F-4D97-AF65-F5344CB8AC3E}">
        <p14:creationId xmlns:p14="http://schemas.microsoft.com/office/powerpoint/2010/main" val="26709652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692D4F-F6E4-4276-A194-E3650FC5798B}"/>
              </a:ext>
            </a:extLst>
          </p:cNvPr>
          <p:cNvSpPr>
            <a:spLocks noGrp="1"/>
          </p:cNvSpPr>
          <p:nvPr>
            <p:ph type="title"/>
          </p:nvPr>
        </p:nvSpPr>
        <p:spPr>
          <a:xfrm>
            <a:off x="353505" y="170051"/>
            <a:ext cx="8229600" cy="1143000"/>
          </a:xfrm>
        </p:spPr>
        <p:txBody>
          <a:bodyPr>
            <a:normAutofit fontScale="90000"/>
          </a:bodyPr>
          <a:lstStyle/>
          <a:p>
            <a:r>
              <a:rPr lang="en-US" dirty="0"/>
              <a:t>Side Effects of Liposomal Daunorubicin/Cytarabine Similar to 7+3</a:t>
            </a:r>
          </a:p>
        </p:txBody>
      </p:sp>
      <p:graphicFrame>
        <p:nvGraphicFramePr>
          <p:cNvPr id="4" name="Content Placeholder 3">
            <a:extLst>
              <a:ext uri="{FF2B5EF4-FFF2-40B4-BE49-F238E27FC236}">
                <a16:creationId xmlns:a16="http://schemas.microsoft.com/office/drawing/2014/main" id="{B0AD6FE0-ADD9-4C97-BF8A-E3B73DD96375}"/>
              </a:ext>
            </a:extLst>
          </p:cNvPr>
          <p:cNvGraphicFramePr>
            <a:graphicFrameLocks noGrp="1"/>
          </p:cNvGraphicFramePr>
          <p:nvPr>
            <p:ph idx="1"/>
            <p:extLst>
              <p:ext uri="{D42A27DB-BD31-4B8C-83A1-F6EECF244321}">
                <p14:modId xmlns:p14="http://schemas.microsoft.com/office/powerpoint/2010/main" val="298824034"/>
              </p:ext>
            </p:extLst>
          </p:nvPr>
        </p:nvGraphicFramePr>
        <p:xfrm>
          <a:off x="353505" y="1600199"/>
          <a:ext cx="8478981" cy="4084162"/>
        </p:xfrm>
        <a:graphic>
          <a:graphicData uri="http://schemas.openxmlformats.org/drawingml/2006/table">
            <a:tbl>
              <a:tblPr firstRow="1" bandRow="1">
                <a:tableStyleId>{5C22544A-7EE6-4342-B048-85BDC9FD1C3A}</a:tableStyleId>
              </a:tblPr>
              <a:tblGrid>
                <a:gridCol w="2826327">
                  <a:extLst>
                    <a:ext uri="{9D8B030D-6E8A-4147-A177-3AD203B41FA5}">
                      <a16:colId xmlns:a16="http://schemas.microsoft.com/office/drawing/2014/main" val="5714659"/>
                    </a:ext>
                  </a:extLst>
                </a:gridCol>
                <a:gridCol w="2826327">
                  <a:extLst>
                    <a:ext uri="{9D8B030D-6E8A-4147-A177-3AD203B41FA5}">
                      <a16:colId xmlns:a16="http://schemas.microsoft.com/office/drawing/2014/main" val="3278280534"/>
                    </a:ext>
                  </a:extLst>
                </a:gridCol>
                <a:gridCol w="2826327">
                  <a:extLst>
                    <a:ext uri="{9D8B030D-6E8A-4147-A177-3AD203B41FA5}">
                      <a16:colId xmlns:a16="http://schemas.microsoft.com/office/drawing/2014/main" val="64515003"/>
                    </a:ext>
                  </a:extLst>
                </a:gridCol>
              </a:tblGrid>
              <a:tr h="642061">
                <a:tc>
                  <a:txBody>
                    <a:bodyPr/>
                    <a:lstStyle>
                      <a:lvl1pPr>
                        <a:lnSpc>
                          <a:spcPct val="90000"/>
                        </a:lnSpc>
                        <a:spcBef>
                          <a:spcPts val="1000"/>
                        </a:spcBef>
                        <a:spcAft>
                          <a:spcPts val="700"/>
                        </a:spcAft>
                        <a:buClr>
                          <a:srgbClr val="FEFDDE"/>
                        </a:buClr>
                        <a:buFont typeface="Wingdings" panose="05000000000000000000" pitchFamily="2" charset="2"/>
                        <a:defRPr sz="2200">
                          <a:solidFill>
                            <a:srgbClr val="FEFDDE"/>
                          </a:solidFill>
                          <a:latin typeface="Arial" panose="020B0604020202020204" pitchFamily="34" charset="0"/>
                        </a:defRPr>
                      </a:lvl1pPr>
                      <a:lvl2pPr marL="37931725" indent="-37474525">
                        <a:lnSpc>
                          <a:spcPct val="90000"/>
                        </a:lnSpc>
                        <a:spcBef>
                          <a:spcPts val="1000"/>
                        </a:spcBef>
                        <a:spcAft>
                          <a:spcPts val="700"/>
                        </a:spcAft>
                        <a:buClr>
                          <a:srgbClr val="FEFDDE"/>
                        </a:buClr>
                        <a:buFont typeface="Arial" panose="020B0604020202020204" pitchFamily="34" charset="0"/>
                        <a:defRPr sz="20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defRPr>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defRPr sz="1600">
                          <a:solidFill>
                            <a:srgbClr val="FEFDDE"/>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anose="05000000000000000000" pitchFamily="2" charset="2"/>
                        <a:buNone/>
                        <a:tabLst/>
                      </a:pPr>
                      <a:r>
                        <a:rPr kumimoji="0" lang="en-US" altLang="en-US" sz="1800" b="0" i="0" u="none" strike="noStrike" cap="none" normalizeH="0" baseline="0" dirty="0">
                          <a:ln>
                            <a:noFill/>
                          </a:ln>
                          <a:solidFill>
                            <a:schemeClr val="bg1"/>
                          </a:solidFill>
                          <a:effectLst/>
                          <a:latin typeface="+mn-lt"/>
                          <a:ea typeface="ＭＳ Ｐゴシック" panose="020B0600070205080204" pitchFamily="34" charset="-128"/>
                          <a:cs typeface="Arial" panose="020B0604020202020204" pitchFamily="34" charset="0"/>
                        </a:rPr>
                        <a:t>Grade ≥3 AEs </a:t>
                      </a:r>
                      <a:br>
                        <a:rPr kumimoji="0" lang="en-US" altLang="en-US" sz="1800" b="0" i="0" u="none" strike="noStrike" cap="none" normalizeH="0" baseline="0" dirty="0">
                          <a:ln>
                            <a:noFill/>
                          </a:ln>
                          <a:solidFill>
                            <a:schemeClr val="bg1"/>
                          </a:solidFill>
                          <a:effectLst/>
                          <a:latin typeface="+mn-lt"/>
                          <a:ea typeface="ＭＳ Ｐゴシック" panose="020B0600070205080204" pitchFamily="34" charset="-128"/>
                          <a:cs typeface="Arial" panose="020B0604020202020204" pitchFamily="34" charset="0"/>
                        </a:rPr>
                      </a:br>
                      <a:r>
                        <a:rPr kumimoji="0" lang="en-US" altLang="en-US" sz="1800" b="0" i="0" u="none" strike="noStrike" cap="none" normalizeH="0" baseline="0" dirty="0">
                          <a:ln>
                            <a:noFill/>
                          </a:ln>
                          <a:solidFill>
                            <a:schemeClr val="bg1"/>
                          </a:solidFill>
                          <a:effectLst/>
                          <a:latin typeface="+mn-lt"/>
                          <a:ea typeface="ＭＳ Ｐゴシック" panose="020B0600070205080204" pitchFamily="34" charset="-128"/>
                          <a:cs typeface="Arial" panose="020B0604020202020204" pitchFamily="34" charset="0"/>
                        </a:rPr>
                        <a:t>(≥5% Pts), n (%)</a:t>
                      </a:r>
                    </a:p>
                  </a:txBody>
                  <a:tcPr marL="68604" marR="68604" marT="34369" marB="34369" horzOverflow="overflow"/>
                </a:tc>
                <a:tc>
                  <a:txBody>
                    <a:bodyPr/>
                    <a:lstStyle>
                      <a:lvl1pPr>
                        <a:lnSpc>
                          <a:spcPct val="90000"/>
                        </a:lnSpc>
                        <a:spcBef>
                          <a:spcPts val="1000"/>
                        </a:spcBef>
                        <a:spcAft>
                          <a:spcPts val="700"/>
                        </a:spcAft>
                        <a:buClr>
                          <a:srgbClr val="FEFDDE"/>
                        </a:buClr>
                        <a:buFont typeface="Wingdings" panose="05000000000000000000" pitchFamily="2" charset="2"/>
                        <a:defRPr sz="22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defRPr sz="20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defRPr>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defRPr sz="1600">
                          <a:solidFill>
                            <a:srgbClr val="FEFDDE"/>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anose="05000000000000000000" pitchFamily="2" charset="2"/>
                        <a:buNone/>
                        <a:tabLst/>
                      </a:pPr>
                      <a:r>
                        <a:rPr kumimoji="0" lang="en-US" altLang="en-US" sz="1800" b="0" i="0" u="none" strike="noStrike" cap="none" normalizeH="0" baseline="0" dirty="0">
                          <a:ln>
                            <a:noFill/>
                          </a:ln>
                          <a:solidFill>
                            <a:schemeClr val="bg1"/>
                          </a:solidFill>
                          <a:effectLst/>
                          <a:latin typeface="+mn-lt"/>
                          <a:ea typeface="ＭＳ Ｐゴシック" panose="020B0600070205080204" pitchFamily="34" charset="-128"/>
                          <a:cs typeface="Arial" panose="020B0604020202020204" pitchFamily="34" charset="0"/>
                        </a:rPr>
                        <a:t>CPX-351</a:t>
                      </a:r>
                    </a:p>
                    <a:p>
                      <a:pPr marL="0" marR="0" lvl="0" indent="0" algn="ctr" defTabSz="914400" rtl="0" eaLnBrk="1" fontAlgn="base" latinLnBrk="0" hangingPunct="1">
                        <a:lnSpc>
                          <a:spcPct val="100000"/>
                        </a:lnSpc>
                        <a:spcBef>
                          <a:spcPct val="0"/>
                        </a:spcBef>
                        <a:spcAft>
                          <a:spcPct val="0"/>
                        </a:spcAft>
                        <a:buClr>
                          <a:schemeClr val="accent2"/>
                        </a:buClr>
                        <a:buSzTx/>
                        <a:buFont typeface="Wingdings" panose="05000000000000000000" pitchFamily="2" charset="2"/>
                        <a:buNone/>
                        <a:tabLst/>
                      </a:pPr>
                      <a:r>
                        <a:rPr kumimoji="0" lang="en-US" altLang="en-US" sz="1800" b="0" i="0" u="none" strike="noStrike" cap="none" normalizeH="0" baseline="0" dirty="0">
                          <a:ln>
                            <a:noFill/>
                          </a:ln>
                          <a:solidFill>
                            <a:schemeClr val="bg1"/>
                          </a:solidFill>
                          <a:effectLst/>
                          <a:latin typeface="+mn-lt"/>
                          <a:ea typeface="ＭＳ Ｐゴシック" panose="020B0600070205080204" pitchFamily="34" charset="-128"/>
                          <a:cs typeface="Arial" panose="020B0604020202020204" pitchFamily="34" charset="0"/>
                        </a:rPr>
                        <a:t>(n=153)</a:t>
                      </a:r>
                    </a:p>
                  </a:txBody>
                  <a:tcPr marL="68604" marR="68604" marT="34369" marB="34369" horzOverflow="overflow"/>
                </a:tc>
                <a:tc>
                  <a:txBody>
                    <a:bodyPr/>
                    <a:lstStyle>
                      <a:lvl1pPr>
                        <a:lnSpc>
                          <a:spcPct val="90000"/>
                        </a:lnSpc>
                        <a:spcBef>
                          <a:spcPts val="1000"/>
                        </a:spcBef>
                        <a:spcAft>
                          <a:spcPts val="700"/>
                        </a:spcAft>
                        <a:buClr>
                          <a:srgbClr val="FEFDDE"/>
                        </a:buClr>
                        <a:buFont typeface="Wingdings" panose="05000000000000000000" pitchFamily="2" charset="2"/>
                        <a:defRPr sz="22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defRPr sz="20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defRPr>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defRPr sz="1600">
                          <a:solidFill>
                            <a:srgbClr val="FEFDDE"/>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anose="05000000000000000000" pitchFamily="2" charset="2"/>
                        <a:buNone/>
                        <a:tabLst/>
                      </a:pPr>
                      <a:r>
                        <a:rPr kumimoji="0" lang="en-US" altLang="en-US" sz="1800" b="0" i="0" u="none" strike="noStrike" cap="none" normalizeH="0" baseline="0" dirty="0">
                          <a:ln>
                            <a:noFill/>
                          </a:ln>
                          <a:solidFill>
                            <a:schemeClr val="bg1"/>
                          </a:solidFill>
                          <a:effectLst/>
                          <a:latin typeface="+mn-lt"/>
                          <a:ea typeface="ＭＳ Ｐゴシック" panose="020B0600070205080204" pitchFamily="34" charset="-128"/>
                          <a:cs typeface="Arial" panose="020B0604020202020204" pitchFamily="34" charset="0"/>
                        </a:rPr>
                        <a:t>7+3</a:t>
                      </a:r>
                    </a:p>
                    <a:p>
                      <a:pPr marL="0" marR="0" lvl="0" indent="0" algn="ctr" defTabSz="914400" rtl="0" eaLnBrk="1" fontAlgn="base" latinLnBrk="0" hangingPunct="1">
                        <a:lnSpc>
                          <a:spcPct val="100000"/>
                        </a:lnSpc>
                        <a:spcBef>
                          <a:spcPct val="0"/>
                        </a:spcBef>
                        <a:spcAft>
                          <a:spcPct val="0"/>
                        </a:spcAft>
                        <a:buClr>
                          <a:schemeClr val="accent2"/>
                        </a:buClr>
                        <a:buSzTx/>
                        <a:buFont typeface="Wingdings" panose="05000000000000000000" pitchFamily="2" charset="2"/>
                        <a:buNone/>
                        <a:tabLst/>
                      </a:pPr>
                      <a:r>
                        <a:rPr kumimoji="0" lang="en-US" altLang="en-US" sz="1800" b="0" i="0" u="none" strike="noStrike" cap="none" normalizeH="0" baseline="0" dirty="0">
                          <a:ln>
                            <a:noFill/>
                          </a:ln>
                          <a:solidFill>
                            <a:schemeClr val="bg1"/>
                          </a:solidFill>
                          <a:effectLst/>
                          <a:latin typeface="+mn-lt"/>
                          <a:ea typeface="ＭＳ Ｐゴシック" panose="020B0600070205080204" pitchFamily="34" charset="-128"/>
                          <a:cs typeface="Arial" panose="020B0604020202020204" pitchFamily="34" charset="0"/>
                        </a:rPr>
                        <a:t>(n=151)</a:t>
                      </a:r>
                    </a:p>
                  </a:txBody>
                  <a:tcPr marL="68604" marR="68604" marT="34369" marB="34369" horzOverflow="overflow"/>
                </a:tc>
                <a:extLst>
                  <a:ext uri="{0D108BD9-81ED-4DB2-BD59-A6C34878D82A}">
                    <a16:rowId xmlns:a16="http://schemas.microsoft.com/office/drawing/2014/main" val="2932943639"/>
                  </a:ext>
                </a:extLst>
              </a:tr>
              <a:tr h="356773">
                <a:tc>
                  <a:txBody>
                    <a:bodyPr/>
                    <a:lstStyle>
                      <a:lvl1pPr>
                        <a:lnSpc>
                          <a:spcPct val="90000"/>
                        </a:lnSpc>
                        <a:spcBef>
                          <a:spcPts val="1000"/>
                        </a:spcBef>
                        <a:spcAft>
                          <a:spcPts val="700"/>
                        </a:spcAft>
                        <a:buClr>
                          <a:srgbClr val="FEFDDE"/>
                        </a:buClr>
                        <a:buFont typeface="Wingdings" panose="05000000000000000000" pitchFamily="2" charset="2"/>
                        <a:defRPr sz="2200">
                          <a:solidFill>
                            <a:srgbClr val="FEFDDE"/>
                          </a:solidFill>
                          <a:latin typeface="Arial" panose="020B0604020202020204" pitchFamily="34" charset="0"/>
                        </a:defRPr>
                      </a:lvl1pPr>
                      <a:lvl2pPr marL="37931725" indent="-37474525">
                        <a:lnSpc>
                          <a:spcPct val="90000"/>
                        </a:lnSpc>
                        <a:spcBef>
                          <a:spcPts val="1000"/>
                        </a:spcBef>
                        <a:spcAft>
                          <a:spcPts val="700"/>
                        </a:spcAft>
                        <a:buClr>
                          <a:srgbClr val="FEFDDE"/>
                        </a:buClr>
                        <a:buFont typeface="Arial" panose="020B0604020202020204" pitchFamily="34" charset="0"/>
                        <a:defRPr sz="20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defRPr>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defRPr sz="1600">
                          <a:solidFill>
                            <a:srgbClr val="FEFDDE"/>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25000"/>
                        </a:spcAft>
                        <a:buClrTx/>
                        <a:buSzTx/>
                        <a:buFontTx/>
                        <a:buNone/>
                        <a:tabLst/>
                      </a:pPr>
                      <a:r>
                        <a:rPr kumimoji="0" lang="en-US" altLang="en-US" sz="1800" b="0" i="0" u="none" strike="noStrike" cap="none" normalizeH="0" baseline="0" dirty="0">
                          <a:ln>
                            <a:noFill/>
                          </a:ln>
                          <a:solidFill>
                            <a:srgbClr val="141415"/>
                          </a:solidFill>
                          <a:effectLst/>
                          <a:latin typeface="+mn-lt"/>
                          <a:ea typeface="ＭＳ Ｐゴシック" panose="020B0600070205080204" pitchFamily="34" charset="-128"/>
                          <a:cs typeface="Arial" panose="020B0604020202020204" pitchFamily="34" charset="0"/>
                        </a:rPr>
                        <a:t>Febrile neutropenia</a:t>
                      </a:r>
                    </a:p>
                  </a:txBody>
                  <a:tcPr marL="68604" marR="68604" marT="34369" marB="34369" anchor="ctr" horzOverflow="overflow"/>
                </a:tc>
                <a:tc>
                  <a:txBody>
                    <a:bodyPr/>
                    <a:lstStyle>
                      <a:lvl1pPr>
                        <a:lnSpc>
                          <a:spcPct val="90000"/>
                        </a:lnSpc>
                        <a:spcBef>
                          <a:spcPts val="1000"/>
                        </a:spcBef>
                        <a:spcAft>
                          <a:spcPts val="700"/>
                        </a:spcAft>
                        <a:buClr>
                          <a:srgbClr val="FEFDDE"/>
                        </a:buClr>
                        <a:buFont typeface="Wingdings" panose="05000000000000000000" pitchFamily="2" charset="2"/>
                        <a:defRPr sz="22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defRPr sz="20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defRPr>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defRPr sz="1600">
                          <a:solidFill>
                            <a:srgbClr val="FEFDDE"/>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en-US" sz="1800" b="0" i="0" u="none" strike="noStrike" cap="none" normalizeH="0" baseline="0">
                          <a:ln>
                            <a:noFill/>
                          </a:ln>
                          <a:solidFill>
                            <a:srgbClr val="141415"/>
                          </a:solidFill>
                          <a:effectLst/>
                          <a:latin typeface="+mn-lt"/>
                          <a:ea typeface="ＭＳ Ｐゴシック" panose="020B0600070205080204" pitchFamily="34" charset="-128"/>
                          <a:cs typeface="Arial" panose="020B0604020202020204" pitchFamily="34" charset="0"/>
                        </a:rPr>
                        <a:t>104 (68)</a:t>
                      </a:r>
                    </a:p>
                  </a:txBody>
                  <a:tcPr marL="68604" marR="68604" marT="34369" marB="34369" anchor="ctr" horzOverflow="overflow"/>
                </a:tc>
                <a:tc>
                  <a:txBody>
                    <a:bodyPr/>
                    <a:lstStyle>
                      <a:lvl1pPr>
                        <a:lnSpc>
                          <a:spcPct val="90000"/>
                        </a:lnSpc>
                        <a:spcBef>
                          <a:spcPts val="1000"/>
                        </a:spcBef>
                        <a:spcAft>
                          <a:spcPts val="700"/>
                        </a:spcAft>
                        <a:buClr>
                          <a:srgbClr val="FEFDDE"/>
                        </a:buClr>
                        <a:buFont typeface="Wingdings" panose="05000000000000000000" pitchFamily="2" charset="2"/>
                        <a:defRPr sz="22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defRPr sz="20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defRPr>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defRPr sz="1600">
                          <a:solidFill>
                            <a:srgbClr val="FEFDDE"/>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en-US" sz="1800" b="0" i="0" u="none" strike="noStrike" cap="none" normalizeH="0" baseline="0" dirty="0">
                          <a:ln>
                            <a:noFill/>
                          </a:ln>
                          <a:solidFill>
                            <a:srgbClr val="141415"/>
                          </a:solidFill>
                          <a:effectLst/>
                          <a:latin typeface="+mn-lt"/>
                          <a:ea typeface="ＭＳ Ｐゴシック" panose="020B0600070205080204" pitchFamily="34" charset="-128"/>
                          <a:cs typeface="Arial" panose="020B0604020202020204" pitchFamily="34" charset="0"/>
                        </a:rPr>
                        <a:t>107 (71)</a:t>
                      </a:r>
                    </a:p>
                  </a:txBody>
                  <a:tcPr marL="68604" marR="68604" marT="34369" marB="34369" anchor="ctr" horzOverflow="overflow"/>
                </a:tc>
                <a:extLst>
                  <a:ext uri="{0D108BD9-81ED-4DB2-BD59-A6C34878D82A}">
                    <a16:rowId xmlns:a16="http://schemas.microsoft.com/office/drawing/2014/main" val="3568893530"/>
                  </a:ext>
                </a:extLst>
              </a:tr>
              <a:tr h="385666">
                <a:tc>
                  <a:txBody>
                    <a:bodyPr/>
                    <a:lstStyle>
                      <a:lvl1pPr>
                        <a:lnSpc>
                          <a:spcPct val="90000"/>
                        </a:lnSpc>
                        <a:spcBef>
                          <a:spcPts val="1000"/>
                        </a:spcBef>
                        <a:spcAft>
                          <a:spcPts val="700"/>
                        </a:spcAft>
                        <a:buClr>
                          <a:srgbClr val="FEFDDE"/>
                        </a:buClr>
                        <a:buFont typeface="Wingdings" panose="05000000000000000000" pitchFamily="2" charset="2"/>
                        <a:defRPr sz="2200">
                          <a:solidFill>
                            <a:srgbClr val="FEFDDE"/>
                          </a:solidFill>
                          <a:latin typeface="Arial" panose="020B0604020202020204" pitchFamily="34" charset="0"/>
                        </a:defRPr>
                      </a:lvl1pPr>
                      <a:lvl2pPr marL="37931725" indent="-37474525">
                        <a:lnSpc>
                          <a:spcPct val="90000"/>
                        </a:lnSpc>
                        <a:spcBef>
                          <a:spcPts val="1000"/>
                        </a:spcBef>
                        <a:spcAft>
                          <a:spcPts val="700"/>
                        </a:spcAft>
                        <a:buClr>
                          <a:srgbClr val="FEFDDE"/>
                        </a:buClr>
                        <a:buFont typeface="Arial" panose="020B0604020202020204" pitchFamily="34" charset="0"/>
                        <a:defRPr sz="20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defRPr>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defRPr sz="1600">
                          <a:solidFill>
                            <a:srgbClr val="FEFDDE"/>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rgbClr val="000000"/>
                        </a:buClr>
                        <a:buSzTx/>
                        <a:buFont typeface="Wingdings" panose="05000000000000000000" pitchFamily="2" charset="2"/>
                        <a:buNone/>
                        <a:tabLst/>
                      </a:pPr>
                      <a:r>
                        <a:rPr kumimoji="0" lang="en-US" altLang="en-US" sz="1800" b="0" i="0" u="none" strike="noStrike" cap="none" normalizeH="0" baseline="0" dirty="0">
                          <a:ln>
                            <a:noFill/>
                          </a:ln>
                          <a:solidFill>
                            <a:srgbClr val="141415"/>
                          </a:solidFill>
                          <a:effectLst/>
                          <a:latin typeface="+mn-lt"/>
                          <a:ea typeface="ＭＳ Ｐゴシック" panose="020B0600070205080204" pitchFamily="34" charset="-128"/>
                          <a:cs typeface="Arial" panose="020B0604020202020204" pitchFamily="34" charset="0"/>
                        </a:rPr>
                        <a:t>Pneumonia</a:t>
                      </a:r>
                    </a:p>
                  </a:txBody>
                  <a:tcPr marL="68604" marR="68604" marT="34369" marB="34369" anchor="ctr" horzOverflow="overflow"/>
                </a:tc>
                <a:tc>
                  <a:txBody>
                    <a:bodyPr/>
                    <a:lstStyle>
                      <a:lvl1pPr>
                        <a:lnSpc>
                          <a:spcPct val="90000"/>
                        </a:lnSpc>
                        <a:spcBef>
                          <a:spcPts val="1000"/>
                        </a:spcBef>
                        <a:spcAft>
                          <a:spcPts val="700"/>
                        </a:spcAft>
                        <a:buClr>
                          <a:srgbClr val="FEFDDE"/>
                        </a:buClr>
                        <a:buFont typeface="Wingdings" panose="05000000000000000000" pitchFamily="2" charset="2"/>
                        <a:defRPr sz="22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defRPr sz="20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defRPr>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defRPr sz="1600">
                          <a:solidFill>
                            <a:srgbClr val="FEFDDE"/>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en-US" sz="1800" b="0" i="0" u="none" strike="noStrike" cap="none" normalizeH="0" baseline="0" dirty="0">
                          <a:ln>
                            <a:noFill/>
                          </a:ln>
                          <a:solidFill>
                            <a:srgbClr val="141415"/>
                          </a:solidFill>
                          <a:effectLst/>
                          <a:latin typeface="+mn-lt"/>
                          <a:ea typeface="ＭＳ Ｐゴシック" panose="020B0600070205080204" pitchFamily="34" charset="-128"/>
                          <a:cs typeface="Arial" panose="020B0604020202020204" pitchFamily="34" charset="0"/>
                        </a:rPr>
                        <a:t>30 (20)</a:t>
                      </a:r>
                    </a:p>
                  </a:txBody>
                  <a:tcPr marL="68604" marR="68604" marT="34369" marB="34369" anchor="ctr" horzOverflow="overflow"/>
                </a:tc>
                <a:tc>
                  <a:txBody>
                    <a:bodyPr/>
                    <a:lstStyle>
                      <a:lvl1pPr>
                        <a:lnSpc>
                          <a:spcPct val="90000"/>
                        </a:lnSpc>
                        <a:spcBef>
                          <a:spcPts val="1000"/>
                        </a:spcBef>
                        <a:spcAft>
                          <a:spcPts val="700"/>
                        </a:spcAft>
                        <a:buClr>
                          <a:srgbClr val="FEFDDE"/>
                        </a:buClr>
                        <a:buFont typeface="Wingdings" panose="05000000000000000000" pitchFamily="2" charset="2"/>
                        <a:defRPr sz="22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defRPr sz="20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defRPr>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defRPr sz="1600">
                          <a:solidFill>
                            <a:srgbClr val="FEFDDE"/>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en-US" sz="1800" b="0" i="0" u="none" strike="noStrike" cap="none" normalizeH="0" baseline="0" dirty="0">
                          <a:ln>
                            <a:noFill/>
                          </a:ln>
                          <a:solidFill>
                            <a:srgbClr val="141415"/>
                          </a:solidFill>
                          <a:effectLst/>
                          <a:latin typeface="+mn-lt"/>
                          <a:ea typeface="ＭＳ Ｐゴシック" panose="020B0600070205080204" pitchFamily="34" charset="-128"/>
                          <a:cs typeface="Arial" panose="020B0604020202020204" pitchFamily="34" charset="0"/>
                        </a:rPr>
                        <a:t>22 (15)</a:t>
                      </a:r>
                    </a:p>
                  </a:txBody>
                  <a:tcPr marL="68604" marR="68604" marT="34369" marB="34369" anchor="ctr" horzOverflow="overflow"/>
                </a:tc>
                <a:extLst>
                  <a:ext uri="{0D108BD9-81ED-4DB2-BD59-A6C34878D82A}">
                    <a16:rowId xmlns:a16="http://schemas.microsoft.com/office/drawing/2014/main" val="189149977"/>
                  </a:ext>
                </a:extLst>
              </a:tr>
              <a:tr h="385666">
                <a:tc>
                  <a:txBody>
                    <a:bodyPr/>
                    <a:lstStyle>
                      <a:lvl1pPr>
                        <a:lnSpc>
                          <a:spcPct val="90000"/>
                        </a:lnSpc>
                        <a:spcBef>
                          <a:spcPts val="1000"/>
                        </a:spcBef>
                        <a:spcAft>
                          <a:spcPts val="700"/>
                        </a:spcAft>
                        <a:buClr>
                          <a:srgbClr val="FEFDDE"/>
                        </a:buClr>
                        <a:buFont typeface="Wingdings" panose="05000000000000000000" pitchFamily="2" charset="2"/>
                        <a:defRPr sz="2200">
                          <a:solidFill>
                            <a:srgbClr val="FEFDDE"/>
                          </a:solidFill>
                          <a:latin typeface="Arial" panose="020B0604020202020204" pitchFamily="34" charset="0"/>
                        </a:defRPr>
                      </a:lvl1pPr>
                      <a:lvl2pPr marL="37931725" indent="-37474525">
                        <a:lnSpc>
                          <a:spcPct val="90000"/>
                        </a:lnSpc>
                        <a:spcBef>
                          <a:spcPts val="1000"/>
                        </a:spcBef>
                        <a:spcAft>
                          <a:spcPts val="700"/>
                        </a:spcAft>
                        <a:buClr>
                          <a:srgbClr val="FEFDDE"/>
                        </a:buClr>
                        <a:buFont typeface="Arial" panose="020B0604020202020204" pitchFamily="34" charset="0"/>
                        <a:defRPr sz="20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defRPr>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defRPr sz="1600">
                          <a:solidFill>
                            <a:srgbClr val="FEFDDE"/>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rgbClr val="000000"/>
                        </a:buClr>
                        <a:buSzTx/>
                        <a:buFont typeface="Wingdings" panose="05000000000000000000" pitchFamily="2" charset="2"/>
                        <a:buNone/>
                        <a:tabLst/>
                      </a:pPr>
                      <a:r>
                        <a:rPr kumimoji="0" lang="en-US" altLang="en-US" sz="1800" b="0" i="0" u="none" strike="noStrike" cap="none" normalizeH="0" baseline="0" dirty="0">
                          <a:ln>
                            <a:noFill/>
                          </a:ln>
                          <a:solidFill>
                            <a:srgbClr val="141415"/>
                          </a:solidFill>
                          <a:effectLst/>
                          <a:latin typeface="+mn-lt"/>
                          <a:ea typeface="ＭＳ Ｐゴシック" panose="020B0600070205080204" pitchFamily="34" charset="-128"/>
                          <a:cs typeface="Arial" panose="020B0604020202020204" pitchFamily="34" charset="0"/>
                        </a:rPr>
                        <a:t>Hypoxia</a:t>
                      </a:r>
                    </a:p>
                  </a:txBody>
                  <a:tcPr marL="68604" marR="68604" marT="34369" marB="34369" anchor="ctr" horzOverflow="overflow"/>
                </a:tc>
                <a:tc>
                  <a:txBody>
                    <a:bodyPr/>
                    <a:lstStyle>
                      <a:lvl1pPr>
                        <a:lnSpc>
                          <a:spcPct val="90000"/>
                        </a:lnSpc>
                        <a:spcBef>
                          <a:spcPts val="1000"/>
                        </a:spcBef>
                        <a:spcAft>
                          <a:spcPts val="700"/>
                        </a:spcAft>
                        <a:buClr>
                          <a:srgbClr val="FEFDDE"/>
                        </a:buClr>
                        <a:buFont typeface="Wingdings" panose="05000000000000000000" pitchFamily="2" charset="2"/>
                        <a:defRPr sz="22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defRPr sz="20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defRPr>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defRPr sz="1600">
                          <a:solidFill>
                            <a:srgbClr val="FEFDDE"/>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en-US" sz="1800" b="0" i="0" u="none" strike="noStrike" cap="none" normalizeH="0" baseline="0" dirty="0">
                          <a:ln>
                            <a:noFill/>
                          </a:ln>
                          <a:solidFill>
                            <a:srgbClr val="141415"/>
                          </a:solidFill>
                          <a:effectLst/>
                          <a:latin typeface="+mn-lt"/>
                          <a:ea typeface="ＭＳ Ｐゴシック" panose="020B0600070205080204" pitchFamily="34" charset="-128"/>
                          <a:cs typeface="Arial" panose="020B0604020202020204" pitchFamily="34" charset="0"/>
                        </a:rPr>
                        <a:t>20 (13)</a:t>
                      </a:r>
                    </a:p>
                  </a:txBody>
                  <a:tcPr marL="68604" marR="68604" marT="34369" marB="34369" anchor="ctr" horzOverflow="overflow"/>
                </a:tc>
                <a:tc>
                  <a:txBody>
                    <a:bodyPr/>
                    <a:lstStyle>
                      <a:lvl1pPr>
                        <a:lnSpc>
                          <a:spcPct val="90000"/>
                        </a:lnSpc>
                        <a:spcBef>
                          <a:spcPts val="1000"/>
                        </a:spcBef>
                        <a:spcAft>
                          <a:spcPts val="700"/>
                        </a:spcAft>
                        <a:buClr>
                          <a:srgbClr val="FEFDDE"/>
                        </a:buClr>
                        <a:buFont typeface="Wingdings" panose="05000000000000000000" pitchFamily="2" charset="2"/>
                        <a:defRPr sz="22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defRPr sz="20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defRPr>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defRPr sz="1600">
                          <a:solidFill>
                            <a:srgbClr val="FEFDDE"/>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en-US" sz="1800" b="0" i="0" u="none" strike="noStrike" cap="none" normalizeH="0" baseline="0" dirty="0">
                          <a:ln>
                            <a:noFill/>
                          </a:ln>
                          <a:solidFill>
                            <a:srgbClr val="141415"/>
                          </a:solidFill>
                          <a:effectLst/>
                          <a:latin typeface="+mn-lt"/>
                          <a:ea typeface="ＭＳ Ｐゴシック" panose="020B0600070205080204" pitchFamily="34" charset="-128"/>
                          <a:cs typeface="Arial" panose="020B0604020202020204" pitchFamily="34" charset="0"/>
                        </a:rPr>
                        <a:t>23 (15)</a:t>
                      </a:r>
                    </a:p>
                  </a:txBody>
                  <a:tcPr marL="68604" marR="68604" marT="34369" marB="34369" anchor="ctr" horzOverflow="overflow"/>
                </a:tc>
                <a:extLst>
                  <a:ext uri="{0D108BD9-81ED-4DB2-BD59-A6C34878D82A}">
                    <a16:rowId xmlns:a16="http://schemas.microsoft.com/office/drawing/2014/main" val="2356344139"/>
                  </a:ext>
                </a:extLst>
              </a:tr>
              <a:tr h="385666">
                <a:tc>
                  <a:txBody>
                    <a:bodyPr/>
                    <a:lstStyle>
                      <a:lvl1pPr>
                        <a:lnSpc>
                          <a:spcPct val="90000"/>
                        </a:lnSpc>
                        <a:spcBef>
                          <a:spcPts val="1000"/>
                        </a:spcBef>
                        <a:spcAft>
                          <a:spcPts val="700"/>
                        </a:spcAft>
                        <a:buClr>
                          <a:srgbClr val="FEFDDE"/>
                        </a:buClr>
                        <a:buFont typeface="Wingdings" panose="05000000000000000000" pitchFamily="2" charset="2"/>
                        <a:defRPr sz="22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defRPr sz="20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defRPr>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defRPr sz="1600">
                          <a:solidFill>
                            <a:srgbClr val="FEFDDE"/>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rgbClr val="000000"/>
                        </a:buClr>
                        <a:buSzTx/>
                        <a:buFont typeface="Wingdings" panose="05000000000000000000" pitchFamily="2" charset="2"/>
                        <a:buNone/>
                        <a:tabLst/>
                      </a:pPr>
                      <a:r>
                        <a:rPr kumimoji="0" lang="en-US" altLang="en-US" sz="1800" b="0" i="0" u="none" strike="noStrike" cap="none" normalizeH="0" baseline="0" dirty="0">
                          <a:ln>
                            <a:noFill/>
                          </a:ln>
                          <a:solidFill>
                            <a:srgbClr val="141415"/>
                          </a:solidFill>
                          <a:effectLst/>
                          <a:latin typeface="+mn-lt"/>
                          <a:ea typeface="ＭＳ Ｐゴシック" panose="020B0600070205080204" pitchFamily="34" charset="-128"/>
                          <a:cs typeface="Arial" panose="020B0604020202020204" pitchFamily="34" charset="0"/>
                        </a:rPr>
                        <a:t>Sepsis</a:t>
                      </a:r>
                    </a:p>
                  </a:txBody>
                  <a:tcPr marL="68604" marR="68604" marT="34369" marB="34369" anchor="ctr" horzOverflow="overflow"/>
                </a:tc>
                <a:tc>
                  <a:txBody>
                    <a:bodyPr/>
                    <a:lstStyle>
                      <a:lvl1pPr>
                        <a:lnSpc>
                          <a:spcPct val="90000"/>
                        </a:lnSpc>
                        <a:spcBef>
                          <a:spcPts val="1000"/>
                        </a:spcBef>
                        <a:spcAft>
                          <a:spcPts val="700"/>
                        </a:spcAft>
                        <a:buClr>
                          <a:srgbClr val="FEFDDE"/>
                        </a:buClr>
                        <a:buFont typeface="Wingdings" panose="05000000000000000000" pitchFamily="2" charset="2"/>
                        <a:defRPr sz="22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defRPr sz="20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defRPr>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defRPr sz="1600">
                          <a:solidFill>
                            <a:srgbClr val="FEFDDE"/>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en-US" sz="1800" b="0" i="0" u="none" strike="noStrike" cap="none" normalizeH="0" baseline="0" dirty="0">
                          <a:ln>
                            <a:noFill/>
                          </a:ln>
                          <a:solidFill>
                            <a:srgbClr val="141415"/>
                          </a:solidFill>
                          <a:effectLst/>
                          <a:latin typeface="+mn-lt"/>
                          <a:ea typeface="ＭＳ Ｐゴシック" panose="020B0600070205080204" pitchFamily="34" charset="-128"/>
                          <a:cs typeface="Arial" panose="020B0604020202020204" pitchFamily="34" charset="0"/>
                        </a:rPr>
                        <a:t>14 (9)</a:t>
                      </a:r>
                    </a:p>
                  </a:txBody>
                  <a:tcPr marL="68604" marR="68604" marT="34369" marB="34369" anchor="ctr" horzOverflow="overflow"/>
                </a:tc>
                <a:tc>
                  <a:txBody>
                    <a:bodyPr/>
                    <a:lstStyle>
                      <a:lvl1pPr>
                        <a:lnSpc>
                          <a:spcPct val="90000"/>
                        </a:lnSpc>
                        <a:spcBef>
                          <a:spcPts val="1000"/>
                        </a:spcBef>
                        <a:spcAft>
                          <a:spcPts val="700"/>
                        </a:spcAft>
                        <a:buClr>
                          <a:srgbClr val="FEFDDE"/>
                        </a:buClr>
                        <a:buFont typeface="Wingdings" panose="05000000000000000000" pitchFamily="2" charset="2"/>
                        <a:defRPr sz="22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defRPr sz="20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defRPr>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defRPr sz="1600">
                          <a:solidFill>
                            <a:srgbClr val="FEFDDE"/>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en-US" sz="1800" b="0" i="0" u="none" strike="noStrike" cap="none" normalizeH="0" baseline="0" dirty="0">
                          <a:ln>
                            <a:noFill/>
                          </a:ln>
                          <a:solidFill>
                            <a:srgbClr val="141415"/>
                          </a:solidFill>
                          <a:effectLst/>
                          <a:latin typeface="+mn-lt"/>
                          <a:ea typeface="ＭＳ Ｐゴシック" panose="020B0600070205080204" pitchFamily="34" charset="-128"/>
                          <a:cs typeface="Arial" panose="020B0604020202020204" pitchFamily="34" charset="0"/>
                        </a:rPr>
                        <a:t>11 (7)</a:t>
                      </a:r>
                    </a:p>
                  </a:txBody>
                  <a:tcPr marL="68604" marR="68604" marT="34369" marB="34369" anchor="ctr" horzOverflow="overflow"/>
                </a:tc>
                <a:extLst>
                  <a:ext uri="{0D108BD9-81ED-4DB2-BD59-A6C34878D82A}">
                    <a16:rowId xmlns:a16="http://schemas.microsoft.com/office/drawing/2014/main" val="1567353398"/>
                  </a:ext>
                </a:extLst>
              </a:tr>
              <a:tr h="385666">
                <a:tc>
                  <a:txBody>
                    <a:bodyPr/>
                    <a:lstStyle>
                      <a:lvl1pPr>
                        <a:lnSpc>
                          <a:spcPct val="90000"/>
                        </a:lnSpc>
                        <a:spcBef>
                          <a:spcPts val="1000"/>
                        </a:spcBef>
                        <a:spcAft>
                          <a:spcPts val="700"/>
                        </a:spcAft>
                        <a:buClr>
                          <a:srgbClr val="FEFDDE"/>
                        </a:buClr>
                        <a:buFont typeface="Wingdings" panose="05000000000000000000" pitchFamily="2" charset="2"/>
                        <a:defRPr sz="22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defRPr sz="20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defRPr>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defRPr sz="1600">
                          <a:solidFill>
                            <a:srgbClr val="FEFDDE"/>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rgbClr val="000000"/>
                        </a:buClr>
                        <a:buSzTx/>
                        <a:buFont typeface="Wingdings" panose="05000000000000000000" pitchFamily="2" charset="2"/>
                        <a:buNone/>
                        <a:tabLst/>
                      </a:pPr>
                      <a:r>
                        <a:rPr kumimoji="0" lang="en-US" altLang="en-US" sz="1800" b="0" i="0" u="none" strike="noStrike" cap="none" normalizeH="0" baseline="0" dirty="0">
                          <a:ln>
                            <a:noFill/>
                          </a:ln>
                          <a:solidFill>
                            <a:srgbClr val="141415"/>
                          </a:solidFill>
                          <a:effectLst/>
                          <a:latin typeface="+mn-lt"/>
                          <a:ea typeface="ＭＳ Ｐゴシック" panose="020B0600070205080204" pitchFamily="34" charset="-128"/>
                          <a:cs typeface="Arial" panose="020B0604020202020204" pitchFamily="34" charset="0"/>
                        </a:rPr>
                        <a:t>Hypertension</a:t>
                      </a:r>
                    </a:p>
                  </a:txBody>
                  <a:tcPr marL="68604" marR="68604" marT="34369" marB="34369" anchor="ctr" horzOverflow="overflow"/>
                </a:tc>
                <a:tc>
                  <a:txBody>
                    <a:bodyPr/>
                    <a:lstStyle>
                      <a:lvl1pPr>
                        <a:lnSpc>
                          <a:spcPct val="90000"/>
                        </a:lnSpc>
                        <a:spcBef>
                          <a:spcPts val="1000"/>
                        </a:spcBef>
                        <a:spcAft>
                          <a:spcPts val="700"/>
                        </a:spcAft>
                        <a:buClr>
                          <a:srgbClr val="FEFDDE"/>
                        </a:buClr>
                        <a:buFont typeface="Wingdings" panose="05000000000000000000" pitchFamily="2" charset="2"/>
                        <a:defRPr sz="22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defRPr sz="20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defRPr>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defRPr sz="1600">
                          <a:solidFill>
                            <a:srgbClr val="FEFDDE"/>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en-US" sz="1800" b="0" i="0" u="none" strike="noStrike" cap="none" normalizeH="0" baseline="0" dirty="0">
                          <a:ln>
                            <a:noFill/>
                          </a:ln>
                          <a:solidFill>
                            <a:srgbClr val="141415"/>
                          </a:solidFill>
                          <a:effectLst/>
                          <a:latin typeface="+mn-lt"/>
                          <a:ea typeface="ＭＳ Ｐゴシック" panose="020B0600070205080204" pitchFamily="34" charset="-128"/>
                          <a:cs typeface="Arial" panose="020B0604020202020204" pitchFamily="34" charset="0"/>
                        </a:rPr>
                        <a:t>16 (10)</a:t>
                      </a:r>
                    </a:p>
                  </a:txBody>
                  <a:tcPr marL="68604" marR="68604" marT="34369" marB="34369" anchor="ctr" horzOverflow="overflow"/>
                </a:tc>
                <a:tc>
                  <a:txBody>
                    <a:bodyPr/>
                    <a:lstStyle>
                      <a:lvl1pPr>
                        <a:lnSpc>
                          <a:spcPct val="90000"/>
                        </a:lnSpc>
                        <a:spcBef>
                          <a:spcPts val="1000"/>
                        </a:spcBef>
                        <a:spcAft>
                          <a:spcPts val="700"/>
                        </a:spcAft>
                        <a:buClr>
                          <a:srgbClr val="FEFDDE"/>
                        </a:buClr>
                        <a:buFont typeface="Wingdings" panose="05000000000000000000" pitchFamily="2" charset="2"/>
                        <a:defRPr sz="22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defRPr sz="20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defRPr>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defRPr sz="1600">
                          <a:solidFill>
                            <a:srgbClr val="FEFDDE"/>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en-US" sz="1800" b="0" i="0" u="none" strike="noStrike" cap="none" normalizeH="0" baseline="0" dirty="0">
                          <a:ln>
                            <a:noFill/>
                          </a:ln>
                          <a:solidFill>
                            <a:srgbClr val="141415"/>
                          </a:solidFill>
                          <a:effectLst/>
                          <a:latin typeface="+mn-lt"/>
                          <a:ea typeface="ＭＳ Ｐゴシック" panose="020B0600070205080204" pitchFamily="34" charset="-128"/>
                          <a:cs typeface="Arial" panose="020B0604020202020204" pitchFamily="34" charset="0"/>
                        </a:rPr>
                        <a:t>8 (5)</a:t>
                      </a:r>
                    </a:p>
                  </a:txBody>
                  <a:tcPr marL="68604" marR="68604" marT="34369" marB="34369" anchor="ctr" horzOverflow="overflow"/>
                </a:tc>
                <a:extLst>
                  <a:ext uri="{0D108BD9-81ED-4DB2-BD59-A6C34878D82A}">
                    <a16:rowId xmlns:a16="http://schemas.microsoft.com/office/drawing/2014/main" val="4018281870"/>
                  </a:ext>
                </a:extLst>
              </a:tr>
              <a:tr h="385666">
                <a:tc>
                  <a:txBody>
                    <a:bodyPr/>
                    <a:lstStyle>
                      <a:lvl1pPr>
                        <a:lnSpc>
                          <a:spcPct val="90000"/>
                        </a:lnSpc>
                        <a:spcBef>
                          <a:spcPts val="1000"/>
                        </a:spcBef>
                        <a:spcAft>
                          <a:spcPts val="700"/>
                        </a:spcAft>
                        <a:buClr>
                          <a:srgbClr val="FEFDDE"/>
                        </a:buClr>
                        <a:buFont typeface="Wingdings" panose="05000000000000000000" pitchFamily="2" charset="2"/>
                        <a:defRPr sz="22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defRPr sz="20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defRPr>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defRPr sz="1600">
                          <a:solidFill>
                            <a:srgbClr val="FEFDDE"/>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rgbClr val="000000"/>
                        </a:buClr>
                        <a:buSzTx/>
                        <a:buFont typeface="Wingdings" panose="05000000000000000000" pitchFamily="2" charset="2"/>
                        <a:buNone/>
                        <a:tabLst/>
                      </a:pPr>
                      <a:r>
                        <a:rPr kumimoji="0" lang="en-US" altLang="en-US" sz="1800" b="0" i="0" u="none" strike="noStrike" cap="none" normalizeH="0" baseline="0" dirty="0">
                          <a:ln>
                            <a:noFill/>
                          </a:ln>
                          <a:solidFill>
                            <a:srgbClr val="141415"/>
                          </a:solidFill>
                          <a:effectLst/>
                          <a:latin typeface="+mn-lt"/>
                          <a:ea typeface="ＭＳ Ｐゴシック" panose="020B0600070205080204" pitchFamily="34" charset="-128"/>
                          <a:cs typeface="Arial" panose="020B0604020202020204" pitchFamily="34" charset="0"/>
                        </a:rPr>
                        <a:t>Respiratory failure</a:t>
                      </a:r>
                    </a:p>
                  </a:txBody>
                  <a:tcPr marL="68604" marR="68604" marT="34369" marB="34369" anchor="ctr" horzOverflow="overflow"/>
                </a:tc>
                <a:tc>
                  <a:txBody>
                    <a:bodyPr/>
                    <a:lstStyle>
                      <a:lvl1pPr>
                        <a:lnSpc>
                          <a:spcPct val="90000"/>
                        </a:lnSpc>
                        <a:spcBef>
                          <a:spcPts val="1000"/>
                        </a:spcBef>
                        <a:spcAft>
                          <a:spcPts val="700"/>
                        </a:spcAft>
                        <a:buClr>
                          <a:srgbClr val="FEFDDE"/>
                        </a:buClr>
                        <a:buFont typeface="Wingdings" panose="05000000000000000000" pitchFamily="2" charset="2"/>
                        <a:defRPr sz="22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defRPr sz="20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defRPr>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defRPr sz="1600">
                          <a:solidFill>
                            <a:srgbClr val="FEFDDE"/>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en-US" sz="1800" b="0" i="0" u="none" strike="noStrike" cap="none" normalizeH="0" baseline="0" dirty="0">
                          <a:ln>
                            <a:noFill/>
                          </a:ln>
                          <a:solidFill>
                            <a:srgbClr val="141415"/>
                          </a:solidFill>
                          <a:effectLst/>
                          <a:latin typeface="+mn-lt"/>
                          <a:ea typeface="ＭＳ Ｐゴシック" panose="020B0600070205080204" pitchFamily="34" charset="-128"/>
                          <a:cs typeface="Arial" panose="020B0604020202020204" pitchFamily="34" charset="0"/>
                        </a:rPr>
                        <a:t>11 (7)</a:t>
                      </a:r>
                    </a:p>
                  </a:txBody>
                  <a:tcPr marL="68604" marR="68604" marT="34369" marB="34369" anchor="ctr" horzOverflow="overflow"/>
                </a:tc>
                <a:tc>
                  <a:txBody>
                    <a:bodyPr/>
                    <a:lstStyle>
                      <a:lvl1pPr>
                        <a:lnSpc>
                          <a:spcPct val="90000"/>
                        </a:lnSpc>
                        <a:spcBef>
                          <a:spcPts val="1000"/>
                        </a:spcBef>
                        <a:spcAft>
                          <a:spcPts val="700"/>
                        </a:spcAft>
                        <a:buClr>
                          <a:srgbClr val="FEFDDE"/>
                        </a:buClr>
                        <a:buFont typeface="Wingdings" panose="05000000000000000000" pitchFamily="2" charset="2"/>
                        <a:defRPr sz="22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defRPr sz="20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defRPr>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defRPr sz="1600">
                          <a:solidFill>
                            <a:srgbClr val="FEFDDE"/>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en-US" sz="1800" b="0" i="0" u="none" strike="noStrike" cap="none" normalizeH="0" baseline="0" dirty="0">
                          <a:ln>
                            <a:noFill/>
                          </a:ln>
                          <a:solidFill>
                            <a:srgbClr val="141415"/>
                          </a:solidFill>
                          <a:effectLst/>
                          <a:latin typeface="+mn-lt"/>
                          <a:ea typeface="ＭＳ Ｐゴシック" panose="020B0600070205080204" pitchFamily="34" charset="-128"/>
                          <a:cs typeface="Arial" panose="020B0604020202020204" pitchFamily="34" charset="0"/>
                        </a:rPr>
                        <a:t>10 (7)</a:t>
                      </a:r>
                    </a:p>
                  </a:txBody>
                  <a:tcPr marL="68604" marR="68604" marT="34369" marB="34369" anchor="ctr" horzOverflow="overflow"/>
                </a:tc>
                <a:extLst>
                  <a:ext uri="{0D108BD9-81ED-4DB2-BD59-A6C34878D82A}">
                    <a16:rowId xmlns:a16="http://schemas.microsoft.com/office/drawing/2014/main" val="4244036491"/>
                  </a:ext>
                </a:extLst>
              </a:tr>
              <a:tr h="385666">
                <a:tc>
                  <a:txBody>
                    <a:bodyPr/>
                    <a:lstStyle>
                      <a:lvl1pPr>
                        <a:lnSpc>
                          <a:spcPct val="90000"/>
                        </a:lnSpc>
                        <a:spcBef>
                          <a:spcPts val="1000"/>
                        </a:spcBef>
                        <a:spcAft>
                          <a:spcPts val="700"/>
                        </a:spcAft>
                        <a:buClr>
                          <a:srgbClr val="FEFDDE"/>
                        </a:buClr>
                        <a:buFont typeface="Wingdings" panose="05000000000000000000" pitchFamily="2" charset="2"/>
                        <a:defRPr sz="22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defRPr sz="20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defRPr>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defRPr sz="1600">
                          <a:solidFill>
                            <a:srgbClr val="FEFDDE"/>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rgbClr val="000000"/>
                        </a:buClr>
                        <a:buSzTx/>
                        <a:buFont typeface="Wingdings" panose="05000000000000000000" pitchFamily="2" charset="2"/>
                        <a:buNone/>
                        <a:tabLst/>
                      </a:pPr>
                      <a:r>
                        <a:rPr kumimoji="0" lang="en-US" altLang="en-US" sz="1800" b="0" i="0" u="none" strike="noStrike" cap="none" normalizeH="0" baseline="0" dirty="0">
                          <a:ln>
                            <a:noFill/>
                          </a:ln>
                          <a:solidFill>
                            <a:srgbClr val="141415"/>
                          </a:solidFill>
                          <a:effectLst/>
                          <a:latin typeface="+mn-lt"/>
                          <a:ea typeface="ＭＳ Ｐゴシック" panose="020B0600070205080204" pitchFamily="34" charset="-128"/>
                          <a:cs typeface="Arial" panose="020B0604020202020204" pitchFamily="34" charset="0"/>
                        </a:rPr>
                        <a:t>Fatigue</a:t>
                      </a:r>
                    </a:p>
                  </a:txBody>
                  <a:tcPr marL="68604" marR="68604" marT="34369" marB="34369" anchor="ctr" horzOverflow="overflow"/>
                </a:tc>
                <a:tc>
                  <a:txBody>
                    <a:bodyPr/>
                    <a:lstStyle>
                      <a:lvl1pPr>
                        <a:lnSpc>
                          <a:spcPct val="90000"/>
                        </a:lnSpc>
                        <a:spcBef>
                          <a:spcPts val="1000"/>
                        </a:spcBef>
                        <a:spcAft>
                          <a:spcPts val="700"/>
                        </a:spcAft>
                        <a:buClr>
                          <a:srgbClr val="FEFDDE"/>
                        </a:buClr>
                        <a:buFont typeface="Wingdings" panose="05000000000000000000" pitchFamily="2" charset="2"/>
                        <a:defRPr sz="22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defRPr sz="20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defRPr>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defRPr sz="1600">
                          <a:solidFill>
                            <a:srgbClr val="FEFDDE"/>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en-US" sz="1800" b="0" i="0" u="none" strike="noStrike" cap="none" normalizeH="0" baseline="0" dirty="0">
                          <a:ln>
                            <a:noFill/>
                          </a:ln>
                          <a:solidFill>
                            <a:srgbClr val="141415"/>
                          </a:solidFill>
                          <a:effectLst/>
                          <a:latin typeface="+mn-lt"/>
                          <a:ea typeface="ＭＳ Ｐゴシック" panose="020B0600070205080204" pitchFamily="34" charset="-128"/>
                          <a:cs typeface="Arial" panose="020B0604020202020204" pitchFamily="34" charset="0"/>
                        </a:rPr>
                        <a:t>11 (7)</a:t>
                      </a:r>
                    </a:p>
                  </a:txBody>
                  <a:tcPr marL="68604" marR="68604" marT="34369" marB="34369" anchor="ctr" horzOverflow="overflow"/>
                </a:tc>
                <a:tc>
                  <a:txBody>
                    <a:bodyPr/>
                    <a:lstStyle>
                      <a:lvl1pPr>
                        <a:lnSpc>
                          <a:spcPct val="90000"/>
                        </a:lnSpc>
                        <a:spcBef>
                          <a:spcPts val="1000"/>
                        </a:spcBef>
                        <a:spcAft>
                          <a:spcPts val="700"/>
                        </a:spcAft>
                        <a:buClr>
                          <a:srgbClr val="FEFDDE"/>
                        </a:buClr>
                        <a:buFont typeface="Wingdings" panose="05000000000000000000" pitchFamily="2" charset="2"/>
                        <a:defRPr sz="22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defRPr sz="20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defRPr>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defRPr sz="1600">
                          <a:solidFill>
                            <a:srgbClr val="FEFDDE"/>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en-US" sz="1800" b="0" i="0" u="none" strike="noStrike" cap="none" normalizeH="0" baseline="0" dirty="0">
                          <a:ln>
                            <a:noFill/>
                          </a:ln>
                          <a:solidFill>
                            <a:srgbClr val="141415"/>
                          </a:solidFill>
                          <a:effectLst/>
                          <a:latin typeface="+mn-lt"/>
                          <a:ea typeface="ＭＳ Ｐゴシック" panose="020B0600070205080204" pitchFamily="34" charset="-128"/>
                          <a:cs typeface="Arial" panose="020B0604020202020204" pitchFamily="34" charset="0"/>
                        </a:rPr>
                        <a:t>9 (6)</a:t>
                      </a:r>
                    </a:p>
                  </a:txBody>
                  <a:tcPr marL="68604" marR="68604" marT="34369" marB="34369" anchor="ctr" horzOverflow="overflow"/>
                </a:tc>
                <a:extLst>
                  <a:ext uri="{0D108BD9-81ED-4DB2-BD59-A6C34878D82A}">
                    <a16:rowId xmlns:a16="http://schemas.microsoft.com/office/drawing/2014/main" val="3415601639"/>
                  </a:ext>
                </a:extLst>
              </a:tr>
              <a:tr h="385666">
                <a:tc>
                  <a:txBody>
                    <a:bodyPr/>
                    <a:lstStyle>
                      <a:lvl1pPr>
                        <a:lnSpc>
                          <a:spcPct val="90000"/>
                        </a:lnSpc>
                        <a:spcBef>
                          <a:spcPts val="1000"/>
                        </a:spcBef>
                        <a:spcAft>
                          <a:spcPts val="700"/>
                        </a:spcAft>
                        <a:buClr>
                          <a:srgbClr val="FEFDDE"/>
                        </a:buClr>
                        <a:buFont typeface="Wingdings" panose="05000000000000000000" pitchFamily="2" charset="2"/>
                        <a:defRPr sz="22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defRPr sz="20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defRPr>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defRPr sz="1600">
                          <a:solidFill>
                            <a:srgbClr val="FEFDDE"/>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rgbClr val="000000"/>
                        </a:buClr>
                        <a:buSzTx/>
                        <a:buFont typeface="Wingdings" panose="05000000000000000000" pitchFamily="2" charset="2"/>
                        <a:buNone/>
                        <a:tabLst/>
                      </a:pPr>
                      <a:r>
                        <a:rPr kumimoji="0" lang="en-US" altLang="en-US" sz="1800" b="0" i="0" u="none" strike="noStrike" cap="none" normalizeH="0" baseline="0" dirty="0">
                          <a:ln>
                            <a:noFill/>
                          </a:ln>
                          <a:solidFill>
                            <a:srgbClr val="141415"/>
                          </a:solidFill>
                          <a:effectLst/>
                          <a:latin typeface="+mn-lt"/>
                          <a:ea typeface="ＭＳ Ｐゴシック" panose="020B0600070205080204" pitchFamily="34" charset="-128"/>
                          <a:cs typeface="Arial" panose="020B0604020202020204" pitchFamily="34" charset="0"/>
                        </a:rPr>
                        <a:t>Bacteremia</a:t>
                      </a:r>
                    </a:p>
                  </a:txBody>
                  <a:tcPr marL="68604" marR="68604" marT="34369" marB="34369" anchor="ctr" horzOverflow="overflow"/>
                </a:tc>
                <a:tc>
                  <a:txBody>
                    <a:bodyPr/>
                    <a:lstStyle>
                      <a:lvl1pPr>
                        <a:lnSpc>
                          <a:spcPct val="90000"/>
                        </a:lnSpc>
                        <a:spcBef>
                          <a:spcPts val="1000"/>
                        </a:spcBef>
                        <a:spcAft>
                          <a:spcPts val="700"/>
                        </a:spcAft>
                        <a:buClr>
                          <a:srgbClr val="FEFDDE"/>
                        </a:buClr>
                        <a:buFont typeface="Wingdings" panose="05000000000000000000" pitchFamily="2" charset="2"/>
                        <a:defRPr sz="22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defRPr sz="20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defRPr>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defRPr sz="1600">
                          <a:solidFill>
                            <a:srgbClr val="FEFDDE"/>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en-US" sz="1800" b="0" i="0" u="none" strike="noStrike" cap="none" normalizeH="0" baseline="0" dirty="0">
                          <a:ln>
                            <a:noFill/>
                          </a:ln>
                          <a:solidFill>
                            <a:srgbClr val="141415"/>
                          </a:solidFill>
                          <a:effectLst/>
                          <a:latin typeface="+mn-lt"/>
                          <a:ea typeface="ＭＳ Ｐゴシック" panose="020B0600070205080204" pitchFamily="34" charset="-128"/>
                          <a:cs typeface="Arial" panose="020B0604020202020204" pitchFamily="34" charset="0"/>
                        </a:rPr>
                        <a:t>15 (10)</a:t>
                      </a:r>
                    </a:p>
                  </a:txBody>
                  <a:tcPr marL="68604" marR="68604" marT="34369" marB="34369" anchor="ctr" horzOverflow="overflow"/>
                </a:tc>
                <a:tc>
                  <a:txBody>
                    <a:bodyPr/>
                    <a:lstStyle>
                      <a:lvl1pPr>
                        <a:lnSpc>
                          <a:spcPct val="90000"/>
                        </a:lnSpc>
                        <a:spcBef>
                          <a:spcPts val="1000"/>
                        </a:spcBef>
                        <a:spcAft>
                          <a:spcPts val="700"/>
                        </a:spcAft>
                        <a:buClr>
                          <a:srgbClr val="FEFDDE"/>
                        </a:buClr>
                        <a:buFont typeface="Wingdings" panose="05000000000000000000" pitchFamily="2" charset="2"/>
                        <a:defRPr sz="22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defRPr sz="20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defRPr>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defRPr sz="1600">
                          <a:solidFill>
                            <a:srgbClr val="FEFDDE"/>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en-US" sz="1800" b="0" i="0" u="none" strike="noStrike" cap="none" normalizeH="0" baseline="0" dirty="0">
                          <a:ln>
                            <a:noFill/>
                          </a:ln>
                          <a:solidFill>
                            <a:srgbClr val="141415"/>
                          </a:solidFill>
                          <a:effectLst/>
                          <a:latin typeface="+mn-lt"/>
                          <a:ea typeface="ＭＳ Ｐゴシック" panose="020B0600070205080204" pitchFamily="34" charset="-128"/>
                          <a:cs typeface="Arial" panose="020B0604020202020204" pitchFamily="34" charset="0"/>
                        </a:rPr>
                        <a:t>3 (2)</a:t>
                      </a:r>
                    </a:p>
                  </a:txBody>
                  <a:tcPr marL="68604" marR="68604" marT="34369" marB="34369" anchor="ctr" horzOverflow="overflow"/>
                </a:tc>
                <a:extLst>
                  <a:ext uri="{0D108BD9-81ED-4DB2-BD59-A6C34878D82A}">
                    <a16:rowId xmlns:a16="http://schemas.microsoft.com/office/drawing/2014/main" val="2860127185"/>
                  </a:ext>
                </a:extLst>
              </a:tr>
              <a:tr h="385666">
                <a:tc>
                  <a:txBody>
                    <a:bodyPr/>
                    <a:lstStyle>
                      <a:lvl1pPr>
                        <a:lnSpc>
                          <a:spcPct val="90000"/>
                        </a:lnSpc>
                        <a:spcBef>
                          <a:spcPts val="1000"/>
                        </a:spcBef>
                        <a:spcAft>
                          <a:spcPts val="700"/>
                        </a:spcAft>
                        <a:buClr>
                          <a:srgbClr val="FEFDDE"/>
                        </a:buClr>
                        <a:buFont typeface="Wingdings" panose="05000000000000000000" pitchFamily="2" charset="2"/>
                        <a:defRPr sz="22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defRPr sz="20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defRPr>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defRPr sz="1600">
                          <a:solidFill>
                            <a:srgbClr val="FEFDDE"/>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rgbClr val="000000"/>
                        </a:buClr>
                        <a:buSzTx/>
                        <a:buFont typeface="Wingdings" panose="05000000000000000000" pitchFamily="2" charset="2"/>
                        <a:buNone/>
                        <a:tabLst/>
                      </a:pPr>
                      <a:r>
                        <a:rPr kumimoji="0" lang="en-US" altLang="en-US" sz="1800" b="0" i="0" u="none" strike="noStrike" cap="none" normalizeH="0" baseline="0" dirty="0">
                          <a:ln>
                            <a:noFill/>
                          </a:ln>
                          <a:solidFill>
                            <a:srgbClr val="141415"/>
                          </a:solidFill>
                          <a:effectLst/>
                          <a:latin typeface="+mn-lt"/>
                          <a:ea typeface="ＭＳ Ｐゴシック" panose="020B0600070205080204" pitchFamily="34" charset="-128"/>
                          <a:cs typeface="Arial" panose="020B0604020202020204" pitchFamily="34" charset="0"/>
                        </a:rPr>
                        <a:t>Reduced ejection fraction</a:t>
                      </a:r>
                    </a:p>
                  </a:txBody>
                  <a:tcPr marL="68604" marR="68604" marT="34369" marB="34369" anchor="ctr" horzOverflow="overflow"/>
                </a:tc>
                <a:tc>
                  <a:txBody>
                    <a:bodyPr/>
                    <a:lstStyle>
                      <a:lvl1pPr>
                        <a:lnSpc>
                          <a:spcPct val="90000"/>
                        </a:lnSpc>
                        <a:spcBef>
                          <a:spcPts val="1000"/>
                        </a:spcBef>
                        <a:spcAft>
                          <a:spcPts val="700"/>
                        </a:spcAft>
                        <a:buClr>
                          <a:srgbClr val="FEFDDE"/>
                        </a:buClr>
                        <a:buFont typeface="Wingdings" panose="05000000000000000000" pitchFamily="2" charset="2"/>
                        <a:defRPr sz="22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defRPr sz="20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defRPr>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defRPr sz="1600">
                          <a:solidFill>
                            <a:srgbClr val="FEFDDE"/>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en-US" sz="1800" b="0" i="0" u="none" strike="noStrike" cap="none" normalizeH="0" baseline="0" dirty="0">
                          <a:ln>
                            <a:noFill/>
                          </a:ln>
                          <a:solidFill>
                            <a:srgbClr val="141415"/>
                          </a:solidFill>
                          <a:effectLst/>
                          <a:latin typeface="+mn-lt"/>
                          <a:ea typeface="ＭＳ Ｐゴシック" panose="020B0600070205080204" pitchFamily="34" charset="-128"/>
                          <a:cs typeface="Arial" panose="020B0604020202020204" pitchFamily="34" charset="0"/>
                        </a:rPr>
                        <a:t>8 (5)</a:t>
                      </a:r>
                    </a:p>
                  </a:txBody>
                  <a:tcPr marL="68604" marR="68604" marT="34369" marB="34369" anchor="ctr" horzOverflow="overflow"/>
                </a:tc>
                <a:tc>
                  <a:txBody>
                    <a:bodyPr/>
                    <a:lstStyle>
                      <a:lvl1pPr>
                        <a:lnSpc>
                          <a:spcPct val="90000"/>
                        </a:lnSpc>
                        <a:spcBef>
                          <a:spcPts val="1000"/>
                        </a:spcBef>
                        <a:spcAft>
                          <a:spcPts val="700"/>
                        </a:spcAft>
                        <a:buClr>
                          <a:srgbClr val="FEFDDE"/>
                        </a:buClr>
                        <a:buFont typeface="Wingdings" panose="05000000000000000000" pitchFamily="2" charset="2"/>
                        <a:defRPr sz="22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defRPr sz="20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defRPr>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defRPr sz="1600">
                          <a:solidFill>
                            <a:srgbClr val="FEFDDE"/>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en-US" sz="1800" b="0" i="0" u="none" strike="noStrike" cap="none" normalizeH="0" baseline="0" dirty="0">
                          <a:ln>
                            <a:noFill/>
                          </a:ln>
                          <a:solidFill>
                            <a:srgbClr val="141415"/>
                          </a:solidFill>
                          <a:effectLst/>
                          <a:latin typeface="+mn-lt"/>
                          <a:ea typeface="ＭＳ Ｐゴシック" panose="020B0600070205080204" pitchFamily="34" charset="-128"/>
                          <a:cs typeface="Arial" panose="020B0604020202020204" pitchFamily="34" charset="0"/>
                        </a:rPr>
                        <a:t>8 (5)</a:t>
                      </a:r>
                    </a:p>
                  </a:txBody>
                  <a:tcPr marL="68604" marR="68604" marT="34369" marB="34369" anchor="ctr" horzOverflow="overflow"/>
                </a:tc>
                <a:extLst>
                  <a:ext uri="{0D108BD9-81ED-4DB2-BD59-A6C34878D82A}">
                    <a16:rowId xmlns:a16="http://schemas.microsoft.com/office/drawing/2014/main" val="1070300495"/>
                  </a:ext>
                </a:extLst>
              </a:tr>
            </a:tbl>
          </a:graphicData>
        </a:graphic>
      </p:graphicFrame>
      <p:sp>
        <p:nvSpPr>
          <p:cNvPr id="5" name="Text Box 4">
            <a:extLst>
              <a:ext uri="{FF2B5EF4-FFF2-40B4-BE49-F238E27FC236}">
                <a16:creationId xmlns:a16="http://schemas.microsoft.com/office/drawing/2014/main" id="{F06A67F2-4463-487D-9B7D-4BA4C6CF162D}"/>
              </a:ext>
            </a:extLst>
          </p:cNvPr>
          <p:cNvSpPr txBox="1">
            <a:spLocks noChangeArrowheads="1"/>
          </p:cNvSpPr>
          <p:nvPr/>
        </p:nvSpPr>
        <p:spPr bwMode="auto">
          <a:xfrm>
            <a:off x="315798" y="6538932"/>
            <a:ext cx="4450165" cy="3077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1pPr>
            <a:lvl2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2pPr>
            <a:lvl3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3pPr>
            <a:lvl4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4pPr>
            <a:lvl5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9pPr>
          </a:lstStyle>
          <a:p>
            <a:pPr>
              <a:tabLst>
                <a:tab pos="457200" algn="l"/>
                <a:tab pos="688975" algn="l"/>
                <a:tab pos="723900" algn="l"/>
                <a:tab pos="1447800" algn="l"/>
                <a:tab pos="2171700" algn="l"/>
                <a:tab pos="2895600" algn="l"/>
                <a:tab pos="3619500" algn="l"/>
              </a:tabLst>
            </a:pPr>
            <a:r>
              <a:rPr lang="en-GB" altLang="en-US" sz="1200" dirty="0">
                <a:latin typeface="+mj-lt"/>
              </a:rPr>
              <a:t>Lancet JE et al. </a:t>
            </a:r>
            <a:r>
              <a:rPr lang="en-GB" altLang="en-US" sz="1200" i="1" dirty="0">
                <a:latin typeface="+mj-lt"/>
              </a:rPr>
              <a:t>J Clin Oncology. </a:t>
            </a:r>
            <a:r>
              <a:rPr lang="en-GB" altLang="en-US" sz="1200" dirty="0">
                <a:latin typeface="+mj-lt"/>
              </a:rPr>
              <a:t>2016;34(15_suppl):7000.</a:t>
            </a:r>
          </a:p>
        </p:txBody>
      </p:sp>
    </p:spTree>
    <p:extLst>
      <p:ext uri="{BB962C8B-B14F-4D97-AF65-F5344CB8AC3E}">
        <p14:creationId xmlns:p14="http://schemas.microsoft.com/office/powerpoint/2010/main" val="18190752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692D4F-F6E4-4276-A194-E3650FC5798B}"/>
              </a:ext>
            </a:extLst>
          </p:cNvPr>
          <p:cNvSpPr>
            <a:spLocks noGrp="1"/>
          </p:cNvSpPr>
          <p:nvPr>
            <p:ph type="title"/>
          </p:nvPr>
        </p:nvSpPr>
        <p:spPr>
          <a:xfrm>
            <a:off x="353505" y="170051"/>
            <a:ext cx="8229600" cy="1143000"/>
          </a:xfrm>
        </p:spPr>
        <p:txBody>
          <a:bodyPr>
            <a:normAutofit fontScale="90000"/>
          </a:bodyPr>
          <a:lstStyle/>
          <a:p>
            <a:r>
              <a:rPr lang="en-US" dirty="0"/>
              <a:t>Prolonged </a:t>
            </a:r>
            <a:r>
              <a:rPr lang="en-US" dirty="0" err="1"/>
              <a:t>Cytopenias</a:t>
            </a:r>
            <a:r>
              <a:rPr lang="en-US" dirty="0"/>
              <a:t> Associated with Liposomal Daunorubicin/Cytarabine </a:t>
            </a:r>
          </a:p>
        </p:txBody>
      </p:sp>
      <p:graphicFrame>
        <p:nvGraphicFramePr>
          <p:cNvPr id="4" name="Content Placeholder 3">
            <a:extLst>
              <a:ext uri="{FF2B5EF4-FFF2-40B4-BE49-F238E27FC236}">
                <a16:creationId xmlns:a16="http://schemas.microsoft.com/office/drawing/2014/main" id="{B0AD6FE0-ADD9-4C97-BF8A-E3B73DD96375}"/>
              </a:ext>
            </a:extLst>
          </p:cNvPr>
          <p:cNvGraphicFramePr>
            <a:graphicFrameLocks noGrp="1"/>
          </p:cNvGraphicFramePr>
          <p:nvPr>
            <p:ph idx="1"/>
            <p:extLst>
              <p:ext uri="{D42A27DB-BD31-4B8C-83A1-F6EECF244321}">
                <p14:modId xmlns:p14="http://schemas.microsoft.com/office/powerpoint/2010/main" val="3105387195"/>
              </p:ext>
            </p:extLst>
          </p:nvPr>
        </p:nvGraphicFramePr>
        <p:xfrm>
          <a:off x="207818" y="1963703"/>
          <a:ext cx="8686801" cy="3524903"/>
        </p:xfrm>
        <a:graphic>
          <a:graphicData uri="http://schemas.openxmlformats.org/drawingml/2006/table">
            <a:tbl>
              <a:tblPr firstRow="1" bandRow="1">
                <a:tableStyleId>{5C22544A-7EE6-4342-B048-85BDC9FD1C3A}</a:tableStyleId>
              </a:tblPr>
              <a:tblGrid>
                <a:gridCol w="2981313">
                  <a:extLst>
                    <a:ext uri="{9D8B030D-6E8A-4147-A177-3AD203B41FA5}">
                      <a16:colId xmlns:a16="http://schemas.microsoft.com/office/drawing/2014/main" val="5714659"/>
                    </a:ext>
                  </a:extLst>
                </a:gridCol>
                <a:gridCol w="1426372">
                  <a:extLst>
                    <a:ext uri="{9D8B030D-6E8A-4147-A177-3AD203B41FA5}">
                      <a16:colId xmlns:a16="http://schemas.microsoft.com/office/drawing/2014/main" val="3278280534"/>
                    </a:ext>
                  </a:extLst>
                </a:gridCol>
                <a:gridCol w="1426372">
                  <a:extLst>
                    <a:ext uri="{9D8B030D-6E8A-4147-A177-3AD203B41FA5}">
                      <a16:colId xmlns:a16="http://schemas.microsoft.com/office/drawing/2014/main" val="1581993065"/>
                    </a:ext>
                  </a:extLst>
                </a:gridCol>
                <a:gridCol w="1426372">
                  <a:extLst>
                    <a:ext uri="{9D8B030D-6E8A-4147-A177-3AD203B41FA5}">
                      <a16:colId xmlns:a16="http://schemas.microsoft.com/office/drawing/2014/main" val="3523562327"/>
                    </a:ext>
                  </a:extLst>
                </a:gridCol>
                <a:gridCol w="1426372">
                  <a:extLst>
                    <a:ext uri="{9D8B030D-6E8A-4147-A177-3AD203B41FA5}">
                      <a16:colId xmlns:a16="http://schemas.microsoft.com/office/drawing/2014/main" val="64515003"/>
                    </a:ext>
                  </a:extLst>
                </a:gridCol>
              </a:tblGrid>
              <a:tr h="529599">
                <a:tc>
                  <a:txBody>
                    <a:bodyPr/>
                    <a:lstStyle>
                      <a:lvl1pPr>
                        <a:lnSpc>
                          <a:spcPct val="90000"/>
                        </a:lnSpc>
                        <a:spcBef>
                          <a:spcPts val="1000"/>
                        </a:spcBef>
                        <a:spcAft>
                          <a:spcPts val="700"/>
                        </a:spcAft>
                        <a:buClr>
                          <a:srgbClr val="FEFDDE"/>
                        </a:buClr>
                        <a:buFont typeface="Wingdings" panose="05000000000000000000" pitchFamily="2" charset="2"/>
                        <a:defRPr sz="2200">
                          <a:solidFill>
                            <a:srgbClr val="FEFDDE"/>
                          </a:solidFill>
                          <a:latin typeface="Arial" panose="020B0604020202020204" pitchFamily="34" charset="0"/>
                        </a:defRPr>
                      </a:lvl1pPr>
                      <a:lvl2pPr marL="37931725" indent="-37474525">
                        <a:lnSpc>
                          <a:spcPct val="90000"/>
                        </a:lnSpc>
                        <a:spcBef>
                          <a:spcPts val="1000"/>
                        </a:spcBef>
                        <a:spcAft>
                          <a:spcPts val="700"/>
                        </a:spcAft>
                        <a:buClr>
                          <a:srgbClr val="FEFDDE"/>
                        </a:buClr>
                        <a:buFont typeface="Arial" panose="020B0604020202020204" pitchFamily="34" charset="0"/>
                        <a:defRPr sz="20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defRPr>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defRPr sz="1600">
                          <a:solidFill>
                            <a:srgbClr val="FEFDDE"/>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anose="05000000000000000000" pitchFamily="2" charset="2"/>
                        <a:buNone/>
                        <a:tabLst/>
                      </a:pPr>
                      <a:endParaRPr kumimoji="0" lang="en-US" altLang="en-US" sz="2400" b="1"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68604" marR="68604" marT="34369" marB="34369" horzOverflow="overflow"/>
                </a:tc>
                <a:tc gridSpan="2">
                  <a:txBody>
                    <a:bodyPr/>
                    <a:lstStyle>
                      <a:lvl1pPr>
                        <a:lnSpc>
                          <a:spcPct val="90000"/>
                        </a:lnSpc>
                        <a:spcBef>
                          <a:spcPts val="1000"/>
                        </a:spcBef>
                        <a:spcAft>
                          <a:spcPts val="700"/>
                        </a:spcAft>
                        <a:buClr>
                          <a:srgbClr val="FEFDDE"/>
                        </a:buClr>
                        <a:buFont typeface="Wingdings" panose="05000000000000000000" pitchFamily="2" charset="2"/>
                        <a:defRPr sz="22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defRPr sz="20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defRPr>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defRPr sz="1600">
                          <a:solidFill>
                            <a:srgbClr val="FEFDDE"/>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anose="05000000000000000000" pitchFamily="2" charset="2"/>
                        <a:buNone/>
                        <a:tabLst/>
                      </a:pPr>
                      <a:r>
                        <a:rPr kumimoji="0" lang="en-US" altLang="en-US" sz="2400" b="0" u="none" strike="noStrike" cap="none" normalizeH="0" baseline="0" dirty="0">
                          <a:ln>
                            <a:noFill/>
                          </a:ln>
                          <a:solidFill>
                            <a:schemeClr val="bg1"/>
                          </a:solidFill>
                          <a:effectLst/>
                          <a:latin typeface="+mn-lt"/>
                        </a:rPr>
                        <a:t>Induction</a:t>
                      </a:r>
                      <a:endParaRPr kumimoji="0" lang="en-US" altLang="en-US" sz="2400" b="0" i="0" u="none" strike="noStrike" cap="none" normalizeH="0" baseline="0" dirty="0">
                        <a:ln>
                          <a:noFill/>
                        </a:ln>
                        <a:solidFill>
                          <a:schemeClr val="bg1"/>
                        </a:solidFill>
                        <a:effectLst/>
                        <a:latin typeface="+mn-lt"/>
                        <a:ea typeface="ＭＳ Ｐゴシック" panose="020B0600070205080204" pitchFamily="34" charset="-128"/>
                        <a:cs typeface="Arial" panose="020B0604020202020204" pitchFamily="34" charset="0"/>
                      </a:endParaRPr>
                    </a:p>
                  </a:txBody>
                  <a:tcPr marL="68604" marR="68604" marT="34369" marB="34369" horzOverflow="overflow"/>
                </a:tc>
                <a:tc hMerge="1">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anose="05000000000000000000" pitchFamily="2" charset="2"/>
                        <a:buNone/>
                        <a:tabLst/>
                      </a:pPr>
                      <a:endParaRPr kumimoji="0" lang="en-US" altLang="en-US" sz="1800" b="1"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68604" marR="68604" marT="34369" marB="34369" horzOverflow="overflow"/>
                </a:tc>
                <a:tc gridSpan="2">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anose="05000000000000000000" pitchFamily="2" charset="2"/>
                        <a:buNone/>
                        <a:tabLst/>
                      </a:pPr>
                      <a:r>
                        <a:rPr kumimoji="0" lang="en-US" altLang="en-US" sz="2400" b="0" u="none" strike="noStrike" cap="none" normalizeH="0" baseline="0" dirty="0">
                          <a:ln>
                            <a:noFill/>
                          </a:ln>
                          <a:solidFill>
                            <a:schemeClr val="bg1"/>
                          </a:solidFill>
                          <a:effectLst/>
                        </a:rPr>
                        <a:t>Consolidation</a:t>
                      </a:r>
                      <a:endParaRPr kumimoji="0" lang="en-US" altLang="en-US" sz="2400" b="0" i="0" u="none" strike="noStrike" cap="none" normalizeH="0" baseline="0" dirty="0">
                        <a:ln>
                          <a:noFill/>
                        </a:ln>
                        <a:solidFill>
                          <a:schemeClr val="bg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68604" marR="68604" marT="34369" marB="34369" horzOverflow="overflow"/>
                </a:tc>
                <a:tc hMerge="1">
                  <a:txBody>
                    <a:bodyPr/>
                    <a:lstStyle>
                      <a:lvl1pPr>
                        <a:lnSpc>
                          <a:spcPct val="90000"/>
                        </a:lnSpc>
                        <a:spcBef>
                          <a:spcPts val="1000"/>
                        </a:spcBef>
                        <a:spcAft>
                          <a:spcPts val="700"/>
                        </a:spcAft>
                        <a:buClr>
                          <a:srgbClr val="FEFDDE"/>
                        </a:buClr>
                        <a:buFont typeface="Wingdings" panose="05000000000000000000" pitchFamily="2" charset="2"/>
                        <a:defRPr sz="22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defRPr sz="20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defRPr>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defRPr sz="1600">
                          <a:solidFill>
                            <a:srgbClr val="FEFDDE"/>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anose="05000000000000000000" pitchFamily="2" charset="2"/>
                        <a:buNone/>
                        <a:tabLst/>
                      </a:pPr>
                      <a:endParaRPr kumimoji="0" lang="en-US" altLang="en-US" sz="1800" b="1"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68604" marR="68604" marT="34369" marB="34369" horzOverflow="overflow"/>
                </a:tc>
                <a:extLst>
                  <a:ext uri="{0D108BD9-81ED-4DB2-BD59-A6C34878D82A}">
                    <a16:rowId xmlns:a16="http://schemas.microsoft.com/office/drawing/2014/main" val="2932943639"/>
                  </a:ext>
                </a:extLst>
              </a:tr>
              <a:tr h="915724">
                <a:tc>
                  <a:txBody>
                    <a:bodyPr/>
                    <a:lstStyle>
                      <a:lvl1pPr>
                        <a:lnSpc>
                          <a:spcPct val="90000"/>
                        </a:lnSpc>
                        <a:spcBef>
                          <a:spcPts val="1000"/>
                        </a:spcBef>
                        <a:spcAft>
                          <a:spcPts val="700"/>
                        </a:spcAft>
                        <a:buClr>
                          <a:srgbClr val="FEFDDE"/>
                        </a:buClr>
                        <a:buFont typeface="Wingdings" panose="05000000000000000000" pitchFamily="2" charset="2"/>
                        <a:defRPr sz="2200">
                          <a:solidFill>
                            <a:srgbClr val="FEFDDE"/>
                          </a:solidFill>
                          <a:latin typeface="Arial" panose="020B0604020202020204" pitchFamily="34" charset="0"/>
                        </a:defRPr>
                      </a:lvl1pPr>
                      <a:lvl2pPr marL="37931725" indent="-37474525">
                        <a:lnSpc>
                          <a:spcPct val="90000"/>
                        </a:lnSpc>
                        <a:spcBef>
                          <a:spcPts val="1000"/>
                        </a:spcBef>
                        <a:spcAft>
                          <a:spcPts val="700"/>
                        </a:spcAft>
                        <a:buClr>
                          <a:srgbClr val="FEFDDE"/>
                        </a:buClr>
                        <a:buFont typeface="Arial" panose="020B0604020202020204" pitchFamily="34" charset="0"/>
                        <a:defRPr sz="20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defRPr>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defRPr sz="1600">
                          <a:solidFill>
                            <a:srgbClr val="FEFDDE"/>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25000"/>
                        </a:spcAft>
                        <a:buClrTx/>
                        <a:buSzTx/>
                        <a:buFontTx/>
                        <a:buNone/>
                        <a:tabLst/>
                      </a:pPr>
                      <a:endParaRPr kumimoji="0" lang="en-US" altLang="en-US" sz="2400" b="0" i="0" u="none" strike="noStrike" cap="none" normalizeH="0" baseline="0" dirty="0">
                        <a:ln>
                          <a:noFill/>
                        </a:ln>
                        <a:solidFill>
                          <a:schemeClr val="tx1"/>
                        </a:solidFill>
                        <a:effectLst/>
                        <a:latin typeface="+mn-lt"/>
                        <a:ea typeface="ＭＳ Ｐゴシック" panose="020B0600070205080204" pitchFamily="34" charset="-128"/>
                        <a:cs typeface="Arial" panose="020B0604020202020204" pitchFamily="34" charset="0"/>
                      </a:endParaRPr>
                    </a:p>
                  </a:txBody>
                  <a:tcPr marL="68604" marR="68604" marT="34369" marB="34369" anchor="ctr" horzOverflow="overflow"/>
                </a:tc>
                <a:tc>
                  <a:txBody>
                    <a:bodyPr/>
                    <a:lstStyle>
                      <a:lvl1pPr>
                        <a:lnSpc>
                          <a:spcPct val="90000"/>
                        </a:lnSpc>
                        <a:spcBef>
                          <a:spcPts val="1000"/>
                        </a:spcBef>
                        <a:spcAft>
                          <a:spcPts val="700"/>
                        </a:spcAft>
                        <a:buClr>
                          <a:srgbClr val="FEFDDE"/>
                        </a:buClr>
                        <a:buFont typeface="Wingdings" panose="05000000000000000000" pitchFamily="2" charset="2"/>
                        <a:defRPr sz="22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defRPr sz="20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defRPr>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defRPr sz="1600">
                          <a:solidFill>
                            <a:srgbClr val="FEFDDE"/>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en-US" sz="2400" u="none" strike="noStrike" cap="none" normalizeH="0" baseline="0" dirty="0">
                          <a:ln>
                            <a:noFill/>
                          </a:ln>
                          <a:solidFill>
                            <a:schemeClr val="tx1"/>
                          </a:solidFill>
                          <a:effectLst/>
                          <a:latin typeface="+mn-lt"/>
                        </a:rPr>
                        <a:t>CPX-351</a:t>
                      </a:r>
                    </a:p>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en-US" sz="2400" b="0" i="0" u="none" strike="noStrike" cap="none" normalizeH="0" baseline="0" dirty="0">
                          <a:ln>
                            <a:noFill/>
                          </a:ln>
                          <a:solidFill>
                            <a:schemeClr val="tx1"/>
                          </a:solidFill>
                          <a:effectLst/>
                          <a:latin typeface="+mn-lt"/>
                          <a:ea typeface="ＭＳ Ｐゴシック" panose="020B0600070205080204" pitchFamily="34" charset="-128"/>
                          <a:cs typeface="Arial" panose="020B0604020202020204" pitchFamily="34" charset="0"/>
                        </a:rPr>
                        <a:t>(n=58)</a:t>
                      </a:r>
                    </a:p>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en-US" sz="2400" b="0" i="0" u="none" strike="noStrike" cap="none" normalizeH="0" baseline="0" dirty="0">
                          <a:ln>
                            <a:noFill/>
                          </a:ln>
                          <a:solidFill>
                            <a:schemeClr val="tx1"/>
                          </a:solidFill>
                          <a:effectLst/>
                          <a:latin typeface="+mn-lt"/>
                          <a:ea typeface="ＭＳ Ｐゴシック" panose="020B0600070205080204" pitchFamily="34" charset="-128"/>
                          <a:cs typeface="Arial" panose="020B0604020202020204" pitchFamily="34" charset="0"/>
                        </a:rPr>
                        <a:t>n (%)</a:t>
                      </a:r>
                    </a:p>
                  </a:txBody>
                  <a:tcPr marL="68604" marR="68604" marT="34369" marB="34369" horzOverflow="overflow"/>
                </a:tc>
                <a:tc>
                  <a: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en-US" sz="2400" b="0" i="0" u="none" strike="noStrike" cap="none" normalizeH="0" baseline="0" dirty="0">
                          <a:ln>
                            <a:noFill/>
                          </a:ln>
                          <a:solidFill>
                            <a:schemeClr val="tx1"/>
                          </a:solidFill>
                          <a:effectLst/>
                          <a:latin typeface="+mn-lt"/>
                          <a:ea typeface="ＭＳ Ｐゴシック" panose="020B0600070205080204" pitchFamily="34" charset="-128"/>
                          <a:cs typeface="Arial" panose="020B0604020202020204" pitchFamily="34" charset="0"/>
                        </a:rPr>
                        <a:t>7+3</a:t>
                      </a:r>
                    </a:p>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en-US" sz="2400" b="0" i="0" u="none" strike="noStrike" cap="none" normalizeH="0" baseline="0" dirty="0">
                          <a:ln>
                            <a:noFill/>
                          </a:ln>
                          <a:solidFill>
                            <a:schemeClr val="tx1"/>
                          </a:solidFill>
                          <a:effectLst/>
                          <a:latin typeface="+mn-lt"/>
                          <a:ea typeface="ＭＳ Ｐゴシック" panose="020B0600070205080204" pitchFamily="34" charset="-128"/>
                          <a:cs typeface="Arial" panose="020B0604020202020204" pitchFamily="34" charset="0"/>
                        </a:rPr>
                        <a:t>(n=34)</a:t>
                      </a:r>
                    </a:p>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en-US" sz="2400" b="0" i="0" u="none" strike="noStrike" cap="none" normalizeH="0" baseline="0" dirty="0">
                          <a:ln>
                            <a:noFill/>
                          </a:ln>
                          <a:solidFill>
                            <a:schemeClr val="tx1"/>
                          </a:solidFill>
                          <a:effectLst/>
                          <a:latin typeface="+mn-lt"/>
                          <a:ea typeface="ＭＳ Ｐゴシック" panose="020B0600070205080204" pitchFamily="34" charset="-128"/>
                          <a:cs typeface="Arial" panose="020B0604020202020204" pitchFamily="34" charset="0"/>
                        </a:rPr>
                        <a:t>n (%)</a:t>
                      </a:r>
                    </a:p>
                  </a:txBody>
                  <a:tcPr marL="68604" marR="68604" marT="34369" marB="34369" horzOverflow="overflow"/>
                </a:tc>
                <a:tc>
                  <a: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en-US" sz="2400" u="none" strike="noStrike" cap="none" normalizeH="0" baseline="0" dirty="0">
                          <a:ln>
                            <a:noFill/>
                          </a:ln>
                          <a:solidFill>
                            <a:schemeClr val="tx1"/>
                          </a:solidFill>
                          <a:effectLst/>
                          <a:latin typeface="+mn-lt"/>
                        </a:rPr>
                        <a:t>CPX-351</a:t>
                      </a:r>
                    </a:p>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en-US" sz="2400" b="0" i="0" u="none" strike="noStrike" cap="none" normalizeH="0" baseline="0" dirty="0">
                          <a:ln>
                            <a:noFill/>
                          </a:ln>
                          <a:solidFill>
                            <a:schemeClr val="tx1"/>
                          </a:solidFill>
                          <a:effectLst/>
                          <a:latin typeface="+mn-lt"/>
                          <a:ea typeface="ＭＳ Ｐゴシック" panose="020B0600070205080204" pitchFamily="34" charset="-128"/>
                          <a:cs typeface="Arial" panose="020B0604020202020204" pitchFamily="34" charset="0"/>
                        </a:rPr>
                        <a:t>(n=48)</a:t>
                      </a:r>
                    </a:p>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en-US" sz="2400" b="0" i="0" u="none" strike="noStrike" cap="none" normalizeH="0" baseline="0" dirty="0">
                          <a:ln>
                            <a:noFill/>
                          </a:ln>
                          <a:solidFill>
                            <a:schemeClr val="tx1"/>
                          </a:solidFill>
                          <a:effectLst/>
                          <a:latin typeface="+mn-lt"/>
                          <a:ea typeface="ＭＳ Ｐゴシック" panose="020B0600070205080204" pitchFamily="34" charset="-128"/>
                          <a:cs typeface="Arial" panose="020B0604020202020204" pitchFamily="34" charset="0"/>
                        </a:rPr>
                        <a:t>n (%)</a:t>
                      </a:r>
                    </a:p>
                  </a:txBody>
                  <a:tcPr marL="68604" marR="68604" marT="34369" marB="34369" horzOverflow="overflow"/>
                </a:tc>
                <a:tc>
                  <a:txBody>
                    <a:bodyPr/>
                    <a:lstStyle>
                      <a:lvl1pPr>
                        <a:lnSpc>
                          <a:spcPct val="90000"/>
                        </a:lnSpc>
                        <a:spcBef>
                          <a:spcPts val="1000"/>
                        </a:spcBef>
                        <a:spcAft>
                          <a:spcPts val="700"/>
                        </a:spcAft>
                        <a:buClr>
                          <a:srgbClr val="FEFDDE"/>
                        </a:buClr>
                        <a:buFont typeface="Wingdings" panose="05000000000000000000" pitchFamily="2" charset="2"/>
                        <a:defRPr sz="22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defRPr sz="20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defRPr>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defRPr sz="1600">
                          <a:solidFill>
                            <a:srgbClr val="FEFDDE"/>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en-US" sz="2400" u="none" strike="noStrike" cap="none" normalizeH="0" baseline="0" dirty="0">
                          <a:ln>
                            <a:noFill/>
                          </a:ln>
                          <a:solidFill>
                            <a:schemeClr val="tx1"/>
                          </a:solidFill>
                          <a:effectLst/>
                          <a:latin typeface="+mn-lt"/>
                        </a:rPr>
                        <a:t>7+3</a:t>
                      </a:r>
                    </a:p>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en-US" sz="2400" b="0" i="0" u="none" strike="noStrike" cap="none" normalizeH="0" baseline="0" dirty="0">
                          <a:ln>
                            <a:noFill/>
                          </a:ln>
                          <a:solidFill>
                            <a:schemeClr val="tx1"/>
                          </a:solidFill>
                          <a:effectLst/>
                          <a:latin typeface="+mn-lt"/>
                          <a:ea typeface="ＭＳ Ｐゴシック" panose="020B0600070205080204" pitchFamily="34" charset="-128"/>
                          <a:cs typeface="Arial" panose="020B0604020202020204" pitchFamily="34" charset="0"/>
                        </a:rPr>
                        <a:t>(n=32)</a:t>
                      </a:r>
                    </a:p>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en-US" sz="2400" b="0" i="0" u="none" strike="noStrike" cap="none" normalizeH="0" baseline="0" dirty="0">
                          <a:ln>
                            <a:noFill/>
                          </a:ln>
                          <a:solidFill>
                            <a:schemeClr val="tx1"/>
                          </a:solidFill>
                          <a:effectLst/>
                          <a:latin typeface="+mn-lt"/>
                          <a:ea typeface="ＭＳ Ｐゴシック" panose="020B0600070205080204" pitchFamily="34" charset="-128"/>
                          <a:cs typeface="Arial" panose="020B0604020202020204" pitchFamily="34" charset="0"/>
                        </a:rPr>
                        <a:t>n (%)</a:t>
                      </a:r>
                    </a:p>
                  </a:txBody>
                  <a:tcPr marL="68604" marR="68604" marT="34369" marB="34369" horzOverflow="overflow"/>
                </a:tc>
                <a:extLst>
                  <a:ext uri="{0D108BD9-81ED-4DB2-BD59-A6C34878D82A}">
                    <a16:rowId xmlns:a16="http://schemas.microsoft.com/office/drawing/2014/main" val="3568893530"/>
                  </a:ext>
                </a:extLst>
              </a:tr>
              <a:tr h="914643">
                <a:tc>
                  <a:txBody>
                    <a:bodyPr/>
                    <a:lstStyle>
                      <a:lvl1pPr>
                        <a:lnSpc>
                          <a:spcPct val="90000"/>
                        </a:lnSpc>
                        <a:spcBef>
                          <a:spcPts val="1000"/>
                        </a:spcBef>
                        <a:spcAft>
                          <a:spcPts val="700"/>
                        </a:spcAft>
                        <a:buClr>
                          <a:srgbClr val="FEFDDE"/>
                        </a:buClr>
                        <a:buFont typeface="Wingdings" panose="05000000000000000000" pitchFamily="2" charset="2"/>
                        <a:defRPr sz="2200">
                          <a:solidFill>
                            <a:srgbClr val="FEFDDE"/>
                          </a:solidFill>
                          <a:latin typeface="Arial" panose="020B0604020202020204" pitchFamily="34" charset="0"/>
                        </a:defRPr>
                      </a:lvl1pPr>
                      <a:lvl2pPr marL="37931725" indent="-37474525">
                        <a:lnSpc>
                          <a:spcPct val="90000"/>
                        </a:lnSpc>
                        <a:spcBef>
                          <a:spcPts val="1000"/>
                        </a:spcBef>
                        <a:spcAft>
                          <a:spcPts val="700"/>
                        </a:spcAft>
                        <a:buClr>
                          <a:srgbClr val="FEFDDE"/>
                        </a:buClr>
                        <a:buFont typeface="Arial" panose="020B0604020202020204" pitchFamily="34" charset="0"/>
                        <a:defRPr sz="20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defRPr>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defRPr sz="1600">
                          <a:solidFill>
                            <a:srgbClr val="FEFDDE"/>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rgbClr val="000000"/>
                        </a:buClr>
                        <a:buSzTx/>
                        <a:buFont typeface="Wingdings" panose="05000000000000000000" pitchFamily="2" charset="2"/>
                        <a:buNone/>
                        <a:tabLst/>
                      </a:pPr>
                      <a:r>
                        <a:rPr kumimoji="0" lang="en-US" altLang="en-US" sz="2400" b="0" u="none" strike="noStrike" cap="none" normalizeH="0" baseline="0" dirty="0">
                          <a:ln>
                            <a:noFill/>
                          </a:ln>
                          <a:solidFill>
                            <a:schemeClr val="tx1"/>
                          </a:solidFill>
                          <a:effectLst/>
                          <a:latin typeface="+mn-lt"/>
                        </a:rPr>
                        <a:t>Prolonged thrombocytopenia</a:t>
                      </a:r>
                      <a:endParaRPr kumimoji="0" lang="en-US" altLang="en-US" sz="2400" b="0" i="0" u="none" strike="noStrike" cap="none" normalizeH="0" baseline="0" dirty="0">
                        <a:ln>
                          <a:noFill/>
                        </a:ln>
                        <a:solidFill>
                          <a:schemeClr val="tx1"/>
                        </a:solidFill>
                        <a:effectLst/>
                        <a:latin typeface="+mn-lt"/>
                        <a:ea typeface="ＭＳ Ｐゴシック" panose="020B0600070205080204" pitchFamily="34" charset="-128"/>
                        <a:cs typeface="Arial" panose="020B0604020202020204" pitchFamily="34" charset="0"/>
                      </a:endParaRPr>
                    </a:p>
                  </a:txBody>
                  <a:tcPr marL="68604" marR="68604" marT="34369" marB="34369" anchor="ctr" horzOverflow="overflow"/>
                </a:tc>
                <a:tc>
                  <a:txBody>
                    <a:bodyPr/>
                    <a:lstStyle>
                      <a:lvl1pPr>
                        <a:lnSpc>
                          <a:spcPct val="90000"/>
                        </a:lnSpc>
                        <a:spcBef>
                          <a:spcPts val="1000"/>
                        </a:spcBef>
                        <a:spcAft>
                          <a:spcPts val="700"/>
                        </a:spcAft>
                        <a:buClr>
                          <a:srgbClr val="FEFDDE"/>
                        </a:buClr>
                        <a:buFont typeface="Wingdings" panose="05000000000000000000" pitchFamily="2" charset="2"/>
                        <a:defRPr sz="22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defRPr sz="20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defRPr>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defRPr sz="1600">
                          <a:solidFill>
                            <a:srgbClr val="FEFDDE"/>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en-US" sz="2400" u="none" strike="noStrike" cap="none" normalizeH="0" baseline="0" dirty="0">
                          <a:ln>
                            <a:noFill/>
                          </a:ln>
                          <a:solidFill>
                            <a:schemeClr val="tx1"/>
                          </a:solidFill>
                          <a:effectLst/>
                          <a:latin typeface="+mn-lt"/>
                        </a:rPr>
                        <a:t>16 (28)</a:t>
                      </a:r>
                      <a:endParaRPr kumimoji="0" lang="en-US" altLang="en-US" sz="2400" b="0" i="0" u="none" strike="noStrike" cap="none" normalizeH="0" baseline="0" dirty="0">
                        <a:ln>
                          <a:noFill/>
                        </a:ln>
                        <a:solidFill>
                          <a:schemeClr val="tx1"/>
                        </a:solidFill>
                        <a:effectLst/>
                        <a:latin typeface="+mn-lt"/>
                        <a:ea typeface="ＭＳ Ｐゴシック" panose="020B0600070205080204" pitchFamily="34" charset="-128"/>
                        <a:cs typeface="Arial" panose="020B0604020202020204" pitchFamily="34" charset="0"/>
                      </a:endParaRPr>
                    </a:p>
                  </a:txBody>
                  <a:tcPr marL="68604" marR="68604" marT="34369" marB="34369"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en-US" sz="2400" b="0" i="0" u="none" strike="noStrike" cap="none" normalizeH="0" baseline="0" dirty="0">
                          <a:ln>
                            <a:noFill/>
                          </a:ln>
                          <a:solidFill>
                            <a:schemeClr val="tx1"/>
                          </a:solidFill>
                          <a:effectLst/>
                          <a:latin typeface="+mn-lt"/>
                          <a:ea typeface="ＭＳ Ｐゴシック" panose="020B0600070205080204" pitchFamily="34" charset="-128"/>
                          <a:cs typeface="Arial" panose="020B0604020202020204" pitchFamily="34" charset="0"/>
                        </a:rPr>
                        <a:t>4 (12)</a:t>
                      </a:r>
                    </a:p>
                  </a:txBody>
                  <a:tcPr marL="68604" marR="68604" marT="34369" marB="34369"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en-US" sz="2400" b="0" i="0" u="none" strike="noStrike" cap="none" normalizeH="0" baseline="0" dirty="0">
                          <a:ln>
                            <a:noFill/>
                          </a:ln>
                          <a:solidFill>
                            <a:schemeClr val="tx1"/>
                          </a:solidFill>
                          <a:effectLst/>
                          <a:latin typeface="+mn-lt"/>
                          <a:ea typeface="ＭＳ Ｐゴシック" panose="020B0600070205080204" pitchFamily="34" charset="-128"/>
                          <a:cs typeface="Arial" panose="020B0604020202020204" pitchFamily="34" charset="0"/>
                        </a:rPr>
                        <a:t>12 (25)</a:t>
                      </a:r>
                    </a:p>
                  </a:txBody>
                  <a:tcPr marL="68604" marR="68604" marT="34369" marB="34369" anchor="ctr" horzOverflow="overflow"/>
                </a:tc>
                <a:tc>
                  <a:txBody>
                    <a:bodyPr/>
                    <a:lstStyle>
                      <a:lvl1pPr>
                        <a:lnSpc>
                          <a:spcPct val="90000"/>
                        </a:lnSpc>
                        <a:spcBef>
                          <a:spcPts val="1000"/>
                        </a:spcBef>
                        <a:spcAft>
                          <a:spcPts val="700"/>
                        </a:spcAft>
                        <a:buClr>
                          <a:srgbClr val="FEFDDE"/>
                        </a:buClr>
                        <a:buFont typeface="Wingdings" panose="05000000000000000000" pitchFamily="2" charset="2"/>
                        <a:defRPr sz="22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defRPr sz="20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defRPr>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defRPr sz="1600">
                          <a:solidFill>
                            <a:srgbClr val="FEFDDE"/>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en-US" sz="2400" u="none" strike="noStrike" cap="none" normalizeH="0" baseline="0" dirty="0">
                          <a:ln>
                            <a:noFill/>
                          </a:ln>
                          <a:solidFill>
                            <a:schemeClr val="tx1"/>
                          </a:solidFill>
                          <a:effectLst/>
                          <a:latin typeface="+mn-lt"/>
                        </a:rPr>
                        <a:t>5 (16)</a:t>
                      </a:r>
                      <a:endParaRPr kumimoji="0" lang="en-US" altLang="en-US" sz="2400" b="0" i="0" u="none" strike="noStrike" cap="none" normalizeH="0" baseline="0" dirty="0">
                        <a:ln>
                          <a:noFill/>
                        </a:ln>
                        <a:solidFill>
                          <a:schemeClr val="tx1"/>
                        </a:solidFill>
                        <a:effectLst/>
                        <a:latin typeface="+mn-lt"/>
                        <a:ea typeface="ＭＳ Ｐゴシック" panose="020B0600070205080204" pitchFamily="34" charset="-128"/>
                        <a:cs typeface="Arial" panose="020B0604020202020204" pitchFamily="34" charset="0"/>
                      </a:endParaRPr>
                    </a:p>
                  </a:txBody>
                  <a:tcPr marL="68604" marR="68604" marT="34369" marB="34369" anchor="ctr" horzOverflow="overflow"/>
                </a:tc>
                <a:extLst>
                  <a:ext uri="{0D108BD9-81ED-4DB2-BD59-A6C34878D82A}">
                    <a16:rowId xmlns:a16="http://schemas.microsoft.com/office/drawing/2014/main" val="189149977"/>
                  </a:ext>
                </a:extLst>
              </a:tr>
              <a:tr h="914643">
                <a:tc>
                  <a:txBody>
                    <a:bodyPr/>
                    <a:lstStyle>
                      <a:lvl1pPr>
                        <a:lnSpc>
                          <a:spcPct val="90000"/>
                        </a:lnSpc>
                        <a:spcBef>
                          <a:spcPts val="1000"/>
                        </a:spcBef>
                        <a:spcAft>
                          <a:spcPts val="700"/>
                        </a:spcAft>
                        <a:buClr>
                          <a:srgbClr val="FEFDDE"/>
                        </a:buClr>
                        <a:buFont typeface="Wingdings" panose="05000000000000000000" pitchFamily="2" charset="2"/>
                        <a:defRPr sz="2200">
                          <a:solidFill>
                            <a:srgbClr val="FEFDDE"/>
                          </a:solidFill>
                          <a:latin typeface="Arial" panose="020B0604020202020204" pitchFamily="34" charset="0"/>
                        </a:defRPr>
                      </a:lvl1pPr>
                      <a:lvl2pPr marL="37931725" indent="-37474525">
                        <a:lnSpc>
                          <a:spcPct val="90000"/>
                        </a:lnSpc>
                        <a:spcBef>
                          <a:spcPts val="1000"/>
                        </a:spcBef>
                        <a:spcAft>
                          <a:spcPts val="700"/>
                        </a:spcAft>
                        <a:buClr>
                          <a:srgbClr val="FEFDDE"/>
                        </a:buClr>
                        <a:buFont typeface="Arial" panose="020B0604020202020204" pitchFamily="34" charset="0"/>
                        <a:defRPr sz="20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defRPr>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defRPr sz="1600">
                          <a:solidFill>
                            <a:srgbClr val="FEFDDE"/>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rgbClr val="000000"/>
                        </a:buClr>
                        <a:buSzTx/>
                        <a:buFont typeface="Wingdings" panose="05000000000000000000" pitchFamily="2" charset="2"/>
                        <a:buNone/>
                        <a:tabLst/>
                      </a:pPr>
                      <a:r>
                        <a:rPr kumimoji="0" lang="en-US" altLang="en-US" sz="2400" b="0" u="none" strike="noStrike" cap="none" normalizeH="0" baseline="0" dirty="0">
                          <a:ln>
                            <a:noFill/>
                          </a:ln>
                          <a:solidFill>
                            <a:schemeClr val="tx1"/>
                          </a:solidFill>
                          <a:effectLst/>
                          <a:latin typeface="+mn-lt"/>
                        </a:rPr>
                        <a:t>Prolonged neutropenia</a:t>
                      </a:r>
                      <a:endParaRPr kumimoji="0" lang="en-US" altLang="en-US" sz="2400" b="0" i="0" u="none" strike="noStrike" cap="none" normalizeH="0" baseline="0" dirty="0">
                        <a:ln>
                          <a:noFill/>
                        </a:ln>
                        <a:solidFill>
                          <a:schemeClr val="tx1"/>
                        </a:solidFill>
                        <a:effectLst/>
                        <a:latin typeface="+mn-lt"/>
                        <a:ea typeface="ＭＳ Ｐゴシック" panose="020B0600070205080204" pitchFamily="34" charset="-128"/>
                        <a:cs typeface="Arial" panose="020B0604020202020204" pitchFamily="34" charset="0"/>
                      </a:endParaRPr>
                    </a:p>
                  </a:txBody>
                  <a:tcPr marL="68604" marR="68604" marT="34369" marB="34369" anchor="ctr" horzOverflow="overflow"/>
                </a:tc>
                <a:tc>
                  <a:txBody>
                    <a:bodyPr/>
                    <a:lstStyle>
                      <a:lvl1pPr>
                        <a:lnSpc>
                          <a:spcPct val="90000"/>
                        </a:lnSpc>
                        <a:spcBef>
                          <a:spcPts val="1000"/>
                        </a:spcBef>
                        <a:spcAft>
                          <a:spcPts val="700"/>
                        </a:spcAft>
                        <a:buClr>
                          <a:srgbClr val="FEFDDE"/>
                        </a:buClr>
                        <a:buFont typeface="Wingdings" panose="05000000000000000000" pitchFamily="2" charset="2"/>
                        <a:defRPr sz="22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defRPr sz="20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defRPr>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defRPr sz="1600">
                          <a:solidFill>
                            <a:srgbClr val="FEFDDE"/>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en-US" sz="2400" u="none" strike="noStrike" cap="none" normalizeH="0" baseline="0" dirty="0">
                          <a:ln>
                            <a:noFill/>
                          </a:ln>
                          <a:solidFill>
                            <a:schemeClr val="tx1"/>
                          </a:solidFill>
                          <a:effectLst/>
                          <a:latin typeface="+mn-lt"/>
                        </a:rPr>
                        <a:t>10 (17)</a:t>
                      </a:r>
                      <a:endParaRPr kumimoji="0" lang="en-US" altLang="en-US" sz="2400" b="0" i="0" u="none" strike="noStrike" cap="none" normalizeH="0" baseline="0" dirty="0">
                        <a:ln>
                          <a:noFill/>
                        </a:ln>
                        <a:solidFill>
                          <a:schemeClr val="tx1"/>
                        </a:solidFill>
                        <a:effectLst/>
                        <a:latin typeface="+mn-lt"/>
                        <a:ea typeface="ＭＳ Ｐゴシック" panose="020B0600070205080204" pitchFamily="34" charset="-128"/>
                        <a:cs typeface="Arial" panose="020B0604020202020204" pitchFamily="34" charset="0"/>
                      </a:endParaRPr>
                    </a:p>
                  </a:txBody>
                  <a:tcPr marL="68604" marR="68604" marT="34369" marB="34369"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en-US" sz="2400" b="0" i="0" u="none" strike="noStrike" cap="none" normalizeH="0" baseline="0" dirty="0">
                          <a:ln>
                            <a:noFill/>
                          </a:ln>
                          <a:solidFill>
                            <a:schemeClr val="tx1"/>
                          </a:solidFill>
                          <a:effectLst/>
                          <a:latin typeface="+mn-lt"/>
                          <a:ea typeface="ＭＳ Ｐゴシック" panose="020B0600070205080204" pitchFamily="34" charset="-128"/>
                          <a:cs typeface="Arial" panose="020B0604020202020204" pitchFamily="34" charset="0"/>
                        </a:rPr>
                        <a:t>1 (3)</a:t>
                      </a:r>
                    </a:p>
                  </a:txBody>
                  <a:tcPr marL="68604" marR="68604" marT="34369" marB="34369"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en-US" sz="2400" b="0" i="0" u="none" strike="noStrike" cap="none" normalizeH="0" baseline="0" dirty="0">
                          <a:ln>
                            <a:noFill/>
                          </a:ln>
                          <a:solidFill>
                            <a:schemeClr val="tx1"/>
                          </a:solidFill>
                          <a:effectLst/>
                          <a:latin typeface="+mn-lt"/>
                          <a:ea typeface="ＭＳ Ｐゴシック" panose="020B0600070205080204" pitchFamily="34" charset="-128"/>
                          <a:cs typeface="Arial" panose="020B0604020202020204" pitchFamily="34" charset="0"/>
                        </a:rPr>
                        <a:t>5 (10)</a:t>
                      </a:r>
                    </a:p>
                  </a:txBody>
                  <a:tcPr marL="68604" marR="68604" marT="34369" marB="34369" anchor="ctr" horzOverflow="overflow"/>
                </a:tc>
                <a:tc>
                  <a:txBody>
                    <a:bodyPr/>
                    <a:lstStyle>
                      <a:lvl1pPr>
                        <a:lnSpc>
                          <a:spcPct val="90000"/>
                        </a:lnSpc>
                        <a:spcBef>
                          <a:spcPts val="1000"/>
                        </a:spcBef>
                        <a:spcAft>
                          <a:spcPts val="700"/>
                        </a:spcAft>
                        <a:buClr>
                          <a:srgbClr val="FEFDDE"/>
                        </a:buClr>
                        <a:buFont typeface="Wingdings" panose="05000000000000000000" pitchFamily="2" charset="2"/>
                        <a:defRPr sz="22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defRPr sz="20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defRPr sz="20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defRPr>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defRPr sz="16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defRPr sz="16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defRPr sz="16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defRPr sz="16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defRPr sz="1600">
                          <a:solidFill>
                            <a:srgbClr val="FEFDDE"/>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en-US" sz="2400" u="none" strike="noStrike" cap="none" normalizeH="0" baseline="0" dirty="0">
                          <a:ln>
                            <a:noFill/>
                          </a:ln>
                          <a:solidFill>
                            <a:schemeClr val="tx1"/>
                          </a:solidFill>
                          <a:effectLst/>
                          <a:latin typeface="+mn-lt"/>
                        </a:rPr>
                        <a:t>1 (3)</a:t>
                      </a:r>
                      <a:endParaRPr kumimoji="0" lang="en-US" altLang="en-US" sz="2400" b="0" i="0" u="none" strike="noStrike" cap="none" normalizeH="0" baseline="0" dirty="0">
                        <a:ln>
                          <a:noFill/>
                        </a:ln>
                        <a:solidFill>
                          <a:schemeClr val="tx1"/>
                        </a:solidFill>
                        <a:effectLst/>
                        <a:latin typeface="+mn-lt"/>
                        <a:ea typeface="ＭＳ Ｐゴシック" panose="020B0600070205080204" pitchFamily="34" charset="-128"/>
                        <a:cs typeface="Arial" panose="020B0604020202020204" pitchFamily="34" charset="0"/>
                      </a:endParaRPr>
                    </a:p>
                  </a:txBody>
                  <a:tcPr marL="68604" marR="68604" marT="34369" marB="34369" anchor="ctr" horzOverflow="overflow"/>
                </a:tc>
                <a:extLst>
                  <a:ext uri="{0D108BD9-81ED-4DB2-BD59-A6C34878D82A}">
                    <a16:rowId xmlns:a16="http://schemas.microsoft.com/office/drawing/2014/main" val="2356344139"/>
                  </a:ext>
                </a:extLst>
              </a:tr>
            </a:tbl>
          </a:graphicData>
        </a:graphic>
      </p:graphicFrame>
      <p:sp>
        <p:nvSpPr>
          <p:cNvPr id="5" name="Text Box 4">
            <a:extLst>
              <a:ext uri="{FF2B5EF4-FFF2-40B4-BE49-F238E27FC236}">
                <a16:creationId xmlns:a16="http://schemas.microsoft.com/office/drawing/2014/main" id="{6364B7F7-2D62-4670-9FEC-5BA99A77617C}"/>
              </a:ext>
            </a:extLst>
          </p:cNvPr>
          <p:cNvSpPr txBox="1">
            <a:spLocks noChangeArrowheads="1"/>
          </p:cNvSpPr>
          <p:nvPr/>
        </p:nvSpPr>
        <p:spPr bwMode="auto">
          <a:xfrm>
            <a:off x="315798" y="6538932"/>
            <a:ext cx="4450165" cy="3077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1pPr>
            <a:lvl2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2pPr>
            <a:lvl3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3pPr>
            <a:lvl4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4pPr>
            <a:lvl5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9pPr>
          </a:lstStyle>
          <a:p>
            <a:pPr>
              <a:tabLst>
                <a:tab pos="457200" algn="l"/>
                <a:tab pos="688975" algn="l"/>
                <a:tab pos="723900" algn="l"/>
                <a:tab pos="1447800" algn="l"/>
                <a:tab pos="2171700" algn="l"/>
                <a:tab pos="2895600" algn="l"/>
                <a:tab pos="3619500" algn="l"/>
              </a:tabLst>
            </a:pPr>
            <a:r>
              <a:rPr lang="en-GB" altLang="en-US" sz="1200" dirty="0">
                <a:latin typeface="+mj-lt"/>
              </a:rPr>
              <a:t>Lancet JE et al. </a:t>
            </a:r>
            <a:r>
              <a:rPr lang="en-GB" altLang="en-US" sz="1200" i="1" dirty="0">
                <a:latin typeface="+mj-lt"/>
              </a:rPr>
              <a:t>J Clin Oncology. </a:t>
            </a:r>
            <a:r>
              <a:rPr lang="en-GB" altLang="en-US" sz="1200" dirty="0">
                <a:latin typeface="+mj-lt"/>
              </a:rPr>
              <a:t>2016;34(15_suppl):7000.</a:t>
            </a:r>
          </a:p>
        </p:txBody>
      </p:sp>
    </p:spTree>
    <p:extLst>
      <p:ext uri="{BB962C8B-B14F-4D97-AF65-F5344CB8AC3E}">
        <p14:creationId xmlns:p14="http://schemas.microsoft.com/office/powerpoint/2010/main" val="88433924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22E34E-A2BD-4751-B287-063ED3F22314}"/>
              </a:ext>
            </a:extLst>
          </p:cNvPr>
          <p:cNvSpPr>
            <a:spLocks noGrp="1"/>
          </p:cNvSpPr>
          <p:nvPr>
            <p:ph type="title"/>
          </p:nvPr>
        </p:nvSpPr>
        <p:spPr/>
        <p:txBody>
          <a:bodyPr>
            <a:normAutofit fontScale="90000"/>
          </a:bodyPr>
          <a:lstStyle/>
          <a:p>
            <a:r>
              <a:rPr lang="en-US" dirty="0"/>
              <a:t>Considerations with Liposomal Daunorubicin/Cytarabine</a:t>
            </a:r>
          </a:p>
        </p:txBody>
      </p:sp>
      <p:sp>
        <p:nvSpPr>
          <p:cNvPr id="3" name="Content Placeholder 2">
            <a:extLst>
              <a:ext uri="{FF2B5EF4-FFF2-40B4-BE49-F238E27FC236}">
                <a16:creationId xmlns:a16="http://schemas.microsoft.com/office/drawing/2014/main" id="{1BC323B1-4051-4AC7-9F13-575508C63AF6}"/>
              </a:ext>
            </a:extLst>
          </p:cNvPr>
          <p:cNvSpPr>
            <a:spLocks noGrp="1"/>
          </p:cNvSpPr>
          <p:nvPr>
            <p:ph idx="1"/>
          </p:nvPr>
        </p:nvSpPr>
        <p:spPr/>
        <p:txBody>
          <a:bodyPr>
            <a:normAutofit fontScale="85000" lnSpcReduction="20000"/>
          </a:bodyPr>
          <a:lstStyle/>
          <a:p>
            <a:r>
              <a:rPr lang="en-US" dirty="0"/>
              <a:t>Pre-treatment:</a:t>
            </a:r>
          </a:p>
          <a:p>
            <a:pPr lvl="1"/>
            <a:r>
              <a:rPr lang="en-US" dirty="0"/>
              <a:t>Assess cardiac function and obtain liver and </a:t>
            </a:r>
            <a:br>
              <a:rPr lang="en-US" dirty="0"/>
            </a:br>
            <a:r>
              <a:rPr lang="en-US" dirty="0"/>
              <a:t>renal function studies</a:t>
            </a:r>
          </a:p>
          <a:p>
            <a:r>
              <a:rPr lang="en-US" dirty="0"/>
              <a:t>Major adverse events:</a:t>
            </a:r>
          </a:p>
          <a:p>
            <a:pPr lvl="1"/>
            <a:r>
              <a:rPr lang="en-US" dirty="0"/>
              <a:t>Myelosuppression, infections, bleeding</a:t>
            </a:r>
          </a:p>
          <a:p>
            <a:pPr lvl="1"/>
            <a:r>
              <a:rPr lang="en-US" dirty="0"/>
              <a:t>Cardiotoxicity</a:t>
            </a:r>
          </a:p>
          <a:p>
            <a:pPr lvl="2"/>
            <a:r>
              <a:rPr lang="en-US" dirty="0"/>
              <a:t>Echo pre-induction and pre-consolidation and as indicated</a:t>
            </a:r>
          </a:p>
          <a:p>
            <a:pPr lvl="2"/>
            <a:r>
              <a:rPr lang="en-US" dirty="0"/>
              <a:t>Be mindful of cumulative anthracycline dose</a:t>
            </a:r>
          </a:p>
          <a:p>
            <a:pPr lvl="1"/>
            <a:r>
              <a:rPr lang="en-US" dirty="0"/>
              <a:t>Copper toxicity</a:t>
            </a:r>
          </a:p>
          <a:p>
            <a:pPr lvl="2"/>
            <a:r>
              <a:rPr lang="en-US" dirty="0"/>
              <a:t>Contains copper and may cause copper overload in patients with Wilson’s disease or other copper-related metabolic disorders</a:t>
            </a:r>
          </a:p>
          <a:p>
            <a:pPr lvl="1"/>
            <a:r>
              <a:rPr lang="en-US" dirty="0"/>
              <a:t>Hypersensitivity reactions</a:t>
            </a:r>
          </a:p>
          <a:p>
            <a:pPr lvl="1"/>
            <a:r>
              <a:rPr lang="en-US" dirty="0"/>
              <a:t>Rash</a:t>
            </a:r>
          </a:p>
        </p:txBody>
      </p:sp>
    </p:spTree>
    <p:extLst>
      <p:ext uri="{BB962C8B-B14F-4D97-AF65-F5344CB8AC3E}">
        <p14:creationId xmlns:p14="http://schemas.microsoft.com/office/powerpoint/2010/main" val="268069562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E0AD17-1ED1-43C5-9337-77272177DE18}"/>
              </a:ext>
            </a:extLst>
          </p:cNvPr>
          <p:cNvSpPr>
            <a:spLocks noGrp="1"/>
          </p:cNvSpPr>
          <p:nvPr>
            <p:ph type="title"/>
          </p:nvPr>
        </p:nvSpPr>
        <p:spPr/>
        <p:txBody>
          <a:bodyPr/>
          <a:lstStyle/>
          <a:p>
            <a:r>
              <a:rPr lang="en-US" dirty="0"/>
              <a:t>Practical Tips</a:t>
            </a:r>
          </a:p>
        </p:txBody>
      </p:sp>
      <p:sp>
        <p:nvSpPr>
          <p:cNvPr id="3" name="Content Placeholder 2">
            <a:extLst>
              <a:ext uri="{FF2B5EF4-FFF2-40B4-BE49-F238E27FC236}">
                <a16:creationId xmlns:a16="http://schemas.microsoft.com/office/drawing/2014/main" id="{D4347924-D6A6-4D20-94BD-654270FE3F2A}"/>
              </a:ext>
            </a:extLst>
          </p:cNvPr>
          <p:cNvSpPr>
            <a:spLocks noGrp="1"/>
          </p:cNvSpPr>
          <p:nvPr>
            <p:ph idx="1"/>
          </p:nvPr>
        </p:nvSpPr>
        <p:spPr>
          <a:xfrm>
            <a:off x="457200" y="1600200"/>
            <a:ext cx="8437418" cy="5144984"/>
          </a:xfrm>
        </p:spPr>
        <p:txBody>
          <a:bodyPr>
            <a:normAutofit fontScale="70000" lnSpcReduction="20000"/>
          </a:bodyPr>
          <a:lstStyle/>
          <a:p>
            <a:r>
              <a:rPr lang="en-US" dirty="0"/>
              <a:t>Moderate emetic risk: Pre-medication: ondansetron and dexamethasone</a:t>
            </a:r>
          </a:p>
          <a:p>
            <a:r>
              <a:rPr lang="en-US" dirty="0"/>
              <a:t>Calculate cumulative anthracycline exposure</a:t>
            </a:r>
          </a:p>
          <a:p>
            <a:r>
              <a:rPr lang="en-US" dirty="0"/>
              <a:t>Do not interchange daunorubicin and cytarabine liposome with other daunorubicin and/or cytarabine products</a:t>
            </a:r>
          </a:p>
          <a:p>
            <a:r>
              <a:rPr lang="en-US" dirty="0"/>
              <a:t>Daunorubicin and cytarabine liposome has unique preparation instructions and takes close to an hour to prepare</a:t>
            </a:r>
          </a:p>
          <a:p>
            <a:pPr lvl="1"/>
            <a:r>
              <a:rPr lang="en-US" dirty="0"/>
              <a:t>Key steps include equilibration to room temperature, reconstitution followed by swirling vial contents, and aseptically transferring the medication to an infusion bag</a:t>
            </a:r>
          </a:p>
          <a:p>
            <a:r>
              <a:rPr lang="en-US" dirty="0"/>
              <a:t>Dose adjustments are not required for renal or hepatic insufficiency</a:t>
            </a:r>
          </a:p>
          <a:p>
            <a:r>
              <a:rPr lang="en-US" dirty="0"/>
              <a:t>If patients develop a hypersensitivity reaction, pre-medicate patients with an antihistamine and/or corticosteroid prior to subsequent doses</a:t>
            </a:r>
          </a:p>
          <a:p>
            <a:r>
              <a:rPr lang="en-US" dirty="0"/>
              <a:t>Vesicant</a:t>
            </a:r>
          </a:p>
          <a:p>
            <a:pPr lvl="1"/>
            <a:r>
              <a:rPr lang="en-US" dirty="0"/>
              <a:t>Daunorubicin has been associated with necrosis where the drug leaks into the skin and subcutaneous tissue during IV infusion. </a:t>
            </a:r>
          </a:p>
        </p:txBody>
      </p:sp>
      <p:sp>
        <p:nvSpPr>
          <p:cNvPr id="4" name="Text Box 4">
            <a:extLst>
              <a:ext uri="{FF2B5EF4-FFF2-40B4-BE49-F238E27FC236}">
                <a16:creationId xmlns:a16="http://schemas.microsoft.com/office/drawing/2014/main" id="{0BF58E91-D3F5-4395-8EA1-AFA8974AA73D}"/>
              </a:ext>
            </a:extLst>
          </p:cNvPr>
          <p:cNvSpPr txBox="1">
            <a:spLocks noChangeArrowheads="1"/>
          </p:cNvSpPr>
          <p:nvPr/>
        </p:nvSpPr>
        <p:spPr bwMode="auto">
          <a:xfrm>
            <a:off x="315798" y="6538932"/>
            <a:ext cx="4450165" cy="3077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1pPr>
            <a:lvl2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2pPr>
            <a:lvl3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3pPr>
            <a:lvl4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4pPr>
            <a:lvl5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9pPr>
          </a:lstStyle>
          <a:p>
            <a:pPr>
              <a:tabLst>
                <a:tab pos="457200" algn="l"/>
                <a:tab pos="688975" algn="l"/>
                <a:tab pos="723900" algn="l"/>
                <a:tab pos="1447800" algn="l"/>
                <a:tab pos="2171700" algn="l"/>
                <a:tab pos="2895600" algn="l"/>
                <a:tab pos="3619500" algn="l"/>
              </a:tabLst>
            </a:pPr>
            <a:r>
              <a:rPr lang="en-GB" altLang="en-US" sz="1200" dirty="0" err="1">
                <a:latin typeface="+mj-lt"/>
              </a:rPr>
              <a:t>Vyxeos</a:t>
            </a:r>
            <a:r>
              <a:rPr lang="en-GB" altLang="en-US" sz="1200" dirty="0">
                <a:latin typeface="+mj-lt"/>
              </a:rPr>
              <a:t> PI. 8.2017.</a:t>
            </a:r>
          </a:p>
        </p:txBody>
      </p:sp>
    </p:spTree>
    <p:extLst>
      <p:ext uri="{BB962C8B-B14F-4D97-AF65-F5344CB8AC3E}">
        <p14:creationId xmlns:p14="http://schemas.microsoft.com/office/powerpoint/2010/main" val="354677818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2511D4-09AF-4F86-B697-0E43D735D080}"/>
              </a:ext>
            </a:extLst>
          </p:cNvPr>
          <p:cNvSpPr>
            <a:spLocks noGrp="1"/>
          </p:cNvSpPr>
          <p:nvPr>
            <p:ph type="title"/>
          </p:nvPr>
        </p:nvSpPr>
        <p:spPr/>
        <p:txBody>
          <a:bodyPr/>
          <a:lstStyle/>
          <a:p>
            <a:r>
              <a:rPr lang="en-US" dirty="0"/>
              <a:t>Pause and Reflect</a:t>
            </a:r>
          </a:p>
        </p:txBody>
      </p:sp>
      <p:sp>
        <p:nvSpPr>
          <p:cNvPr id="3" name="Content Placeholder 2">
            <a:extLst>
              <a:ext uri="{FF2B5EF4-FFF2-40B4-BE49-F238E27FC236}">
                <a16:creationId xmlns:a16="http://schemas.microsoft.com/office/drawing/2014/main" id="{1367D936-E78A-4CDA-B0AE-F5F948A3E2D8}"/>
              </a:ext>
            </a:extLst>
          </p:cNvPr>
          <p:cNvSpPr>
            <a:spLocks noGrp="1"/>
          </p:cNvSpPr>
          <p:nvPr>
            <p:ph idx="1"/>
          </p:nvPr>
        </p:nvSpPr>
        <p:spPr/>
        <p:txBody>
          <a:bodyPr>
            <a:normAutofit/>
          </a:bodyPr>
          <a:lstStyle/>
          <a:p>
            <a:pPr marL="0" indent="0">
              <a:buNone/>
            </a:pPr>
            <a:r>
              <a:rPr lang="en-US" dirty="0"/>
              <a:t>What toxicities have you treated in patients with AML receiving liposomal daunorubicin and cytarabine?</a:t>
            </a:r>
          </a:p>
          <a:p>
            <a:r>
              <a:rPr lang="en-US" dirty="0"/>
              <a:t>Pancytopenia-transfusion dependent</a:t>
            </a:r>
          </a:p>
          <a:p>
            <a:r>
              <a:rPr lang="en-US" dirty="0"/>
              <a:t>Neutropenic fevers</a:t>
            </a:r>
          </a:p>
          <a:p>
            <a:r>
              <a:rPr lang="en-US" dirty="0"/>
              <a:t>Mild headaches</a:t>
            </a:r>
          </a:p>
          <a:p>
            <a:r>
              <a:rPr lang="en-US" dirty="0"/>
              <a:t>Anorexia</a:t>
            </a:r>
          </a:p>
          <a:p>
            <a:r>
              <a:rPr lang="en-US" dirty="0"/>
              <a:t>Other</a:t>
            </a:r>
          </a:p>
        </p:txBody>
      </p:sp>
    </p:spTree>
    <p:extLst>
      <p:ext uri="{BB962C8B-B14F-4D97-AF65-F5344CB8AC3E}">
        <p14:creationId xmlns:p14="http://schemas.microsoft.com/office/powerpoint/2010/main" val="94138684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7FF8579-D2FD-415B-A844-422F2A1DA55F}"/>
              </a:ext>
            </a:extLst>
          </p:cNvPr>
          <p:cNvSpPr>
            <a:spLocks noGrp="1"/>
          </p:cNvSpPr>
          <p:nvPr>
            <p:ph type="title"/>
          </p:nvPr>
        </p:nvSpPr>
        <p:spPr/>
        <p:txBody>
          <a:bodyPr/>
          <a:lstStyle/>
          <a:p>
            <a:r>
              <a:rPr lang="en-US" dirty="0"/>
              <a:t>Case Study</a:t>
            </a:r>
          </a:p>
        </p:txBody>
      </p:sp>
      <p:sp>
        <p:nvSpPr>
          <p:cNvPr id="3" name="Content Placeholder 2">
            <a:extLst>
              <a:ext uri="{FF2B5EF4-FFF2-40B4-BE49-F238E27FC236}">
                <a16:creationId xmlns:a16="http://schemas.microsoft.com/office/drawing/2014/main" id="{1FAE0121-9761-4D38-9D87-B5F56D9B5F82}"/>
              </a:ext>
            </a:extLst>
          </p:cNvPr>
          <p:cNvSpPr>
            <a:spLocks noGrp="1"/>
          </p:cNvSpPr>
          <p:nvPr>
            <p:ph idx="1"/>
          </p:nvPr>
        </p:nvSpPr>
        <p:spPr/>
        <p:txBody>
          <a:bodyPr>
            <a:normAutofit lnSpcReduction="10000"/>
          </a:bodyPr>
          <a:lstStyle/>
          <a:p>
            <a:r>
              <a:rPr lang="en-US" dirty="0"/>
              <a:t>66 year-old male with AML-MRC</a:t>
            </a:r>
          </a:p>
          <a:p>
            <a:pPr lvl="1"/>
            <a:r>
              <a:rPr lang="en-US" dirty="0"/>
              <a:t>AML with myelodysplasia-related changes treated with liposomal daunorubicin and cytarabine</a:t>
            </a:r>
          </a:p>
          <a:p>
            <a:r>
              <a:rPr lang="en-US" dirty="0"/>
              <a:t>Toxicities:</a:t>
            </a:r>
          </a:p>
          <a:p>
            <a:pPr lvl="1"/>
            <a:r>
              <a:rPr lang="en-US" dirty="0"/>
              <a:t>Pancytopenia-transfusion dependent</a:t>
            </a:r>
          </a:p>
          <a:p>
            <a:pPr lvl="1"/>
            <a:r>
              <a:rPr lang="en-US" dirty="0"/>
              <a:t>Neutropenic fevers-treated with broad spectrum antibiotics, no source identified</a:t>
            </a:r>
          </a:p>
          <a:p>
            <a:pPr lvl="1"/>
            <a:r>
              <a:rPr lang="en-US" dirty="0"/>
              <a:t>Mild headaches</a:t>
            </a:r>
          </a:p>
          <a:p>
            <a:pPr lvl="1"/>
            <a:r>
              <a:rPr lang="en-US" dirty="0"/>
              <a:t>Anorexia</a:t>
            </a:r>
          </a:p>
        </p:txBody>
      </p:sp>
    </p:spTree>
    <p:extLst>
      <p:ext uri="{BB962C8B-B14F-4D97-AF65-F5344CB8AC3E}">
        <p14:creationId xmlns:p14="http://schemas.microsoft.com/office/powerpoint/2010/main" val="289591464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C5212D-33CF-4CE0-9BCB-CB1C48425372}"/>
              </a:ext>
            </a:extLst>
          </p:cNvPr>
          <p:cNvSpPr>
            <a:spLocks noGrp="1"/>
          </p:cNvSpPr>
          <p:nvPr>
            <p:ph type="title"/>
          </p:nvPr>
        </p:nvSpPr>
        <p:spPr/>
        <p:txBody>
          <a:bodyPr/>
          <a:lstStyle/>
          <a:p>
            <a:r>
              <a:rPr lang="en-US" dirty="0"/>
              <a:t>Case Study</a:t>
            </a:r>
          </a:p>
        </p:txBody>
      </p:sp>
      <p:pic>
        <p:nvPicPr>
          <p:cNvPr id="4" name="Content Placeholder 3">
            <a:extLst>
              <a:ext uri="{FF2B5EF4-FFF2-40B4-BE49-F238E27FC236}">
                <a16:creationId xmlns:a16="http://schemas.microsoft.com/office/drawing/2014/main" id="{8053A573-E1A5-424D-893A-39208A55FC75}"/>
              </a:ext>
            </a:extLst>
          </p:cNvPr>
          <p:cNvPicPr>
            <a:picLocks noGrp="1" noChangeAspect="1"/>
          </p:cNvPicPr>
          <p:nvPr>
            <p:ph sz="half" idx="1"/>
          </p:nvPr>
        </p:nvPicPr>
        <p:blipFill>
          <a:blip r:embed="rId3"/>
          <a:stretch>
            <a:fillRect/>
          </a:stretch>
        </p:blipFill>
        <p:spPr>
          <a:xfrm>
            <a:off x="4276107" y="2031301"/>
            <a:ext cx="4577938" cy="2871163"/>
          </a:xfrm>
          <a:prstGeom prst="rect">
            <a:avLst/>
          </a:prstGeom>
        </p:spPr>
      </p:pic>
      <p:sp>
        <p:nvSpPr>
          <p:cNvPr id="5" name="Content Placeholder 4">
            <a:extLst>
              <a:ext uri="{FF2B5EF4-FFF2-40B4-BE49-F238E27FC236}">
                <a16:creationId xmlns:a16="http://schemas.microsoft.com/office/drawing/2014/main" id="{C0FBE63D-7441-442A-93E1-EBAD34C3CA39}"/>
              </a:ext>
            </a:extLst>
          </p:cNvPr>
          <p:cNvSpPr>
            <a:spLocks noGrp="1"/>
          </p:cNvSpPr>
          <p:nvPr>
            <p:ph sz="half" idx="2"/>
          </p:nvPr>
        </p:nvSpPr>
        <p:spPr>
          <a:xfrm>
            <a:off x="289955" y="1600200"/>
            <a:ext cx="4038600" cy="4525963"/>
          </a:xfrm>
        </p:spPr>
        <p:txBody>
          <a:bodyPr>
            <a:normAutofit fontScale="85000" lnSpcReduction="20000"/>
          </a:bodyPr>
          <a:lstStyle/>
          <a:p>
            <a:pPr marL="0" indent="0">
              <a:buNone/>
            </a:pPr>
            <a:r>
              <a:rPr lang="en-US" dirty="0"/>
              <a:t>On Day 10 after therapy, patient develops rash</a:t>
            </a:r>
          </a:p>
          <a:p>
            <a:r>
              <a:rPr lang="en-US" dirty="0"/>
              <a:t>Began as erythematous papules that evolved into coalescing purpuric papules and plaques, particularly over trunk and extremities</a:t>
            </a:r>
          </a:p>
          <a:p>
            <a:r>
              <a:rPr lang="en-US" dirty="0"/>
              <a:t>Intertriginous accentuation in the fold of the pannus</a:t>
            </a:r>
          </a:p>
          <a:p>
            <a:r>
              <a:rPr lang="en-US" dirty="0"/>
              <a:t>Lower extremity shows scattered palpable purpura</a:t>
            </a:r>
          </a:p>
          <a:p>
            <a:r>
              <a:rPr lang="en-US" dirty="0"/>
              <a:t>Dorsal right foot shows a striking purpuric plaque</a:t>
            </a:r>
          </a:p>
          <a:p>
            <a:pPr marL="0" indent="0">
              <a:buNone/>
            </a:pPr>
            <a:endParaRPr lang="en-US" dirty="0"/>
          </a:p>
          <a:p>
            <a:pPr marL="0" indent="0">
              <a:buNone/>
            </a:pPr>
            <a:endParaRPr lang="en-US" dirty="0"/>
          </a:p>
        </p:txBody>
      </p:sp>
      <p:sp>
        <p:nvSpPr>
          <p:cNvPr id="7" name="Rectangle 6">
            <a:extLst>
              <a:ext uri="{FF2B5EF4-FFF2-40B4-BE49-F238E27FC236}">
                <a16:creationId xmlns:a16="http://schemas.microsoft.com/office/drawing/2014/main" id="{725D1081-20D1-4591-B864-F0F51F52FB4E}"/>
              </a:ext>
            </a:extLst>
          </p:cNvPr>
          <p:cNvSpPr/>
          <p:nvPr/>
        </p:nvSpPr>
        <p:spPr>
          <a:xfrm>
            <a:off x="4969329" y="4956902"/>
            <a:ext cx="3191493" cy="1200329"/>
          </a:xfrm>
          <a:prstGeom prst="rect">
            <a:avLst/>
          </a:prstGeom>
        </p:spPr>
        <p:txBody>
          <a:bodyPr wrap="square">
            <a:spAutoFit/>
          </a:bodyPr>
          <a:lstStyle/>
          <a:p>
            <a:r>
              <a:rPr lang="en-US" b="1" dirty="0"/>
              <a:t>Differential Diagnosis</a:t>
            </a:r>
          </a:p>
          <a:p>
            <a:pPr marL="285750" indent="-285750">
              <a:buFont typeface="Arial" panose="020B0604020202020204" pitchFamily="34" charset="0"/>
              <a:buChar char="•"/>
            </a:pPr>
            <a:r>
              <a:rPr lang="en-US" dirty="0"/>
              <a:t>Antibiotic-induced rash</a:t>
            </a:r>
          </a:p>
          <a:p>
            <a:pPr marL="285750" indent="-285750">
              <a:buFont typeface="Arial" panose="020B0604020202020204" pitchFamily="34" charset="0"/>
              <a:buChar char="•"/>
            </a:pPr>
            <a:r>
              <a:rPr lang="en-US" dirty="0"/>
              <a:t>Viral exanthem</a:t>
            </a:r>
          </a:p>
          <a:p>
            <a:pPr marL="285750" indent="-285750">
              <a:buFont typeface="Arial" panose="020B0604020202020204" pitchFamily="34" charset="0"/>
              <a:buChar char="•"/>
            </a:pPr>
            <a:r>
              <a:rPr lang="en-US" dirty="0"/>
              <a:t>Cytarabine-induced rash</a:t>
            </a:r>
          </a:p>
        </p:txBody>
      </p:sp>
      <p:sp>
        <p:nvSpPr>
          <p:cNvPr id="8" name="Text Box 4">
            <a:extLst>
              <a:ext uri="{FF2B5EF4-FFF2-40B4-BE49-F238E27FC236}">
                <a16:creationId xmlns:a16="http://schemas.microsoft.com/office/drawing/2014/main" id="{B6CC6F76-A0E0-453F-A26D-11B5B6E7DEF0}"/>
              </a:ext>
            </a:extLst>
          </p:cNvPr>
          <p:cNvSpPr txBox="1">
            <a:spLocks noChangeArrowheads="1"/>
          </p:cNvSpPr>
          <p:nvPr/>
        </p:nvSpPr>
        <p:spPr bwMode="auto">
          <a:xfrm>
            <a:off x="315798" y="6538932"/>
            <a:ext cx="4450165" cy="3077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1pPr>
            <a:lvl2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2pPr>
            <a:lvl3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3pPr>
            <a:lvl4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4pPr>
            <a:lvl5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9pPr>
          </a:lstStyle>
          <a:p>
            <a:pPr>
              <a:tabLst>
                <a:tab pos="457200" algn="l"/>
                <a:tab pos="688975" algn="l"/>
                <a:tab pos="723900" algn="l"/>
                <a:tab pos="1447800" algn="l"/>
                <a:tab pos="2171700" algn="l"/>
                <a:tab pos="2895600" algn="l"/>
                <a:tab pos="3619500" algn="l"/>
              </a:tabLst>
            </a:pPr>
            <a:r>
              <a:rPr lang="en-GB" altLang="en-US" sz="1200" dirty="0">
                <a:latin typeface="+mj-lt"/>
              </a:rPr>
              <a:t>Ruben BS et al. </a:t>
            </a:r>
            <a:r>
              <a:rPr lang="en-GB" altLang="en-US" sz="1200" i="1" dirty="0">
                <a:latin typeface="+mj-lt"/>
              </a:rPr>
              <a:t>J Am </a:t>
            </a:r>
            <a:r>
              <a:rPr lang="en-GB" altLang="en-US" sz="1200" i="1" dirty="0" err="1">
                <a:latin typeface="+mj-lt"/>
              </a:rPr>
              <a:t>Acad</a:t>
            </a:r>
            <a:r>
              <a:rPr lang="en-GB" altLang="en-US" sz="1200" i="1" dirty="0">
                <a:latin typeface="+mj-lt"/>
              </a:rPr>
              <a:t> Dermatol. </a:t>
            </a:r>
            <a:r>
              <a:rPr lang="en-GB" altLang="en-US" sz="1200" dirty="0">
                <a:latin typeface="+mj-lt"/>
              </a:rPr>
              <a:t>2015;73(5):821-828.</a:t>
            </a:r>
          </a:p>
        </p:txBody>
      </p:sp>
    </p:spTree>
    <p:extLst>
      <p:ext uri="{BB962C8B-B14F-4D97-AF65-F5344CB8AC3E}">
        <p14:creationId xmlns:p14="http://schemas.microsoft.com/office/powerpoint/2010/main" val="42173327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BC8557-193A-4DB0-8FF9-6DD27853075A}"/>
              </a:ext>
            </a:extLst>
          </p:cNvPr>
          <p:cNvSpPr>
            <a:spLocks noGrp="1"/>
          </p:cNvSpPr>
          <p:nvPr>
            <p:ph type="title"/>
          </p:nvPr>
        </p:nvSpPr>
        <p:spPr/>
        <p:txBody>
          <a:bodyPr/>
          <a:lstStyle/>
          <a:p>
            <a:r>
              <a:rPr lang="en-US" dirty="0"/>
              <a:t>Faculty Disclosures</a:t>
            </a:r>
          </a:p>
        </p:txBody>
      </p:sp>
      <p:sp>
        <p:nvSpPr>
          <p:cNvPr id="3" name="Content Placeholder 2">
            <a:extLst>
              <a:ext uri="{FF2B5EF4-FFF2-40B4-BE49-F238E27FC236}">
                <a16:creationId xmlns:a16="http://schemas.microsoft.com/office/drawing/2014/main" id="{E92E8DBA-ADFB-4A26-A20F-07A799E75869}"/>
              </a:ext>
            </a:extLst>
          </p:cNvPr>
          <p:cNvSpPr>
            <a:spLocks noGrp="1"/>
          </p:cNvSpPr>
          <p:nvPr>
            <p:ph idx="1"/>
          </p:nvPr>
        </p:nvSpPr>
        <p:spPr/>
        <p:txBody>
          <a:bodyPr/>
          <a:lstStyle/>
          <a:p>
            <a:r>
              <a:rPr lang="en-US" dirty="0"/>
              <a:t>Advisory Board – for scientific information (</a:t>
            </a:r>
            <a:r>
              <a:rPr lang="en-US" dirty="0" err="1"/>
              <a:t>Abbvie</a:t>
            </a:r>
            <a:r>
              <a:rPr lang="en-US" dirty="0"/>
              <a:t>, Amgen, Array </a:t>
            </a:r>
            <a:r>
              <a:rPr lang="en-US" dirty="0" err="1"/>
              <a:t>BioPharma</a:t>
            </a:r>
            <a:r>
              <a:rPr lang="en-US" dirty="0"/>
              <a:t> Inc, </a:t>
            </a:r>
            <a:r>
              <a:rPr lang="en-US"/>
              <a:t>Astra Zeneca,  </a:t>
            </a:r>
            <a:r>
              <a:rPr lang="en-US" dirty="0"/>
              <a:t>Gilead)</a:t>
            </a:r>
          </a:p>
          <a:p>
            <a:r>
              <a:rPr lang="en-US" dirty="0"/>
              <a:t>Shareholder- Kite Pharmaceuticals</a:t>
            </a:r>
          </a:p>
          <a:p>
            <a:endParaRPr lang="en-US" dirty="0"/>
          </a:p>
        </p:txBody>
      </p:sp>
    </p:spTree>
    <p:extLst>
      <p:ext uri="{BB962C8B-B14F-4D97-AF65-F5344CB8AC3E}">
        <p14:creationId xmlns:p14="http://schemas.microsoft.com/office/powerpoint/2010/main" val="121871328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BE4582B3-6071-4A6D-B788-B59C7957BBA5}"/>
              </a:ext>
            </a:extLst>
          </p:cNvPr>
          <p:cNvSpPr>
            <a:spLocks noGrp="1"/>
          </p:cNvSpPr>
          <p:nvPr>
            <p:ph idx="1"/>
          </p:nvPr>
        </p:nvSpPr>
        <p:spPr>
          <a:xfrm>
            <a:off x="457199" y="1600200"/>
            <a:ext cx="8160327" cy="4525963"/>
          </a:xfrm>
        </p:spPr>
        <p:txBody>
          <a:bodyPr>
            <a:normAutofit/>
          </a:bodyPr>
          <a:lstStyle/>
          <a:p>
            <a:r>
              <a:rPr lang="en-US" sz="2400" dirty="0"/>
              <a:t>Benign rash, but looks impressive</a:t>
            </a:r>
          </a:p>
          <a:p>
            <a:pPr marL="285750" indent="-285750">
              <a:buFont typeface="Arial" panose="020B0604020202020204" pitchFamily="34" charset="0"/>
              <a:buChar char="•"/>
            </a:pPr>
            <a:r>
              <a:rPr lang="en-US" sz="2400" dirty="0"/>
              <a:t>Occurs 1-2 weeks after cytarabine exposure</a:t>
            </a:r>
          </a:p>
          <a:p>
            <a:pPr marL="285750" indent="-285750">
              <a:buFont typeface="Arial" panose="020B0604020202020204" pitchFamily="34" charset="0"/>
              <a:buChar char="•"/>
            </a:pPr>
            <a:r>
              <a:rPr lang="en-US" sz="2400" dirty="0"/>
              <a:t>May present as </a:t>
            </a:r>
            <a:r>
              <a:rPr lang="en-US" sz="2400" dirty="0" err="1"/>
              <a:t>papular</a:t>
            </a:r>
            <a:r>
              <a:rPr lang="en-US" sz="2400" dirty="0"/>
              <a:t> purpuric eruption or morbilliform eruption, particularly over trunk and extremities</a:t>
            </a:r>
          </a:p>
          <a:p>
            <a:pPr marL="285750" indent="-285750">
              <a:buFont typeface="Arial" panose="020B0604020202020204" pitchFamily="34" charset="0"/>
              <a:buChar char="•"/>
            </a:pPr>
            <a:r>
              <a:rPr lang="en-US" sz="2400" dirty="0"/>
              <a:t>May also involve the axillae, groin, back of neck, ears, and scalp</a:t>
            </a:r>
          </a:p>
          <a:p>
            <a:pPr marL="285750" indent="-285750">
              <a:buFont typeface="Arial" panose="020B0604020202020204" pitchFamily="34" charset="0"/>
              <a:buChar char="•"/>
            </a:pPr>
            <a:r>
              <a:rPr lang="en-US" sz="2400" dirty="0"/>
              <a:t>Pathology of skin biopsy typically spongiotic dermatitis</a:t>
            </a:r>
          </a:p>
          <a:p>
            <a:pPr marL="285750" indent="-285750">
              <a:buFont typeface="Arial" panose="020B0604020202020204" pitchFamily="34" charset="0"/>
              <a:buChar char="•"/>
            </a:pPr>
            <a:r>
              <a:rPr lang="en-US" sz="2400" dirty="0"/>
              <a:t>Treated with high potency  topical steroid</a:t>
            </a:r>
          </a:p>
          <a:p>
            <a:pPr lvl="1">
              <a:buFont typeface="Arial" panose="020B0604020202020204" pitchFamily="34" charset="0"/>
              <a:buChar char="•"/>
            </a:pPr>
            <a:r>
              <a:rPr lang="en-US" sz="2400" dirty="0"/>
              <a:t>0.1% triamcinolone ointment</a:t>
            </a:r>
          </a:p>
          <a:p>
            <a:endParaRPr lang="en-US" dirty="0"/>
          </a:p>
        </p:txBody>
      </p:sp>
      <p:sp>
        <p:nvSpPr>
          <p:cNvPr id="2" name="Title 1">
            <a:extLst>
              <a:ext uri="{FF2B5EF4-FFF2-40B4-BE49-F238E27FC236}">
                <a16:creationId xmlns:a16="http://schemas.microsoft.com/office/drawing/2014/main" id="{B7D1DF84-9D73-4077-8E6E-ED2483D0238E}"/>
              </a:ext>
            </a:extLst>
          </p:cNvPr>
          <p:cNvSpPr>
            <a:spLocks noGrp="1"/>
          </p:cNvSpPr>
          <p:nvPr>
            <p:ph type="title"/>
          </p:nvPr>
        </p:nvSpPr>
        <p:spPr/>
        <p:txBody>
          <a:bodyPr/>
          <a:lstStyle/>
          <a:p>
            <a:r>
              <a:rPr lang="en-US" dirty="0"/>
              <a:t>Cytarabine-Induced Rash</a:t>
            </a:r>
          </a:p>
        </p:txBody>
      </p:sp>
      <p:sp>
        <p:nvSpPr>
          <p:cNvPr id="6" name="Text Box 4">
            <a:extLst>
              <a:ext uri="{FF2B5EF4-FFF2-40B4-BE49-F238E27FC236}">
                <a16:creationId xmlns:a16="http://schemas.microsoft.com/office/drawing/2014/main" id="{165D7FE1-BE23-4AFA-9EC0-1BEA7D39D391}"/>
              </a:ext>
            </a:extLst>
          </p:cNvPr>
          <p:cNvSpPr txBox="1">
            <a:spLocks noChangeArrowheads="1"/>
          </p:cNvSpPr>
          <p:nvPr/>
        </p:nvSpPr>
        <p:spPr bwMode="auto">
          <a:xfrm>
            <a:off x="315798" y="6538932"/>
            <a:ext cx="4450165" cy="3077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1pPr>
            <a:lvl2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2pPr>
            <a:lvl3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3pPr>
            <a:lvl4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4pPr>
            <a:lvl5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9pPr>
          </a:lstStyle>
          <a:p>
            <a:pPr>
              <a:tabLst>
                <a:tab pos="457200" algn="l"/>
                <a:tab pos="688975" algn="l"/>
                <a:tab pos="723900" algn="l"/>
                <a:tab pos="1447800" algn="l"/>
                <a:tab pos="2171700" algn="l"/>
                <a:tab pos="2895600" algn="l"/>
                <a:tab pos="3619500" algn="l"/>
              </a:tabLst>
            </a:pPr>
            <a:r>
              <a:rPr lang="en-GB" altLang="en-US" sz="1200" dirty="0">
                <a:latin typeface="+mj-lt"/>
              </a:rPr>
              <a:t>Ruben BS et al. </a:t>
            </a:r>
            <a:r>
              <a:rPr lang="en-GB" altLang="en-US" sz="1200" i="1" dirty="0">
                <a:latin typeface="+mj-lt"/>
              </a:rPr>
              <a:t>J Am </a:t>
            </a:r>
            <a:r>
              <a:rPr lang="en-GB" altLang="en-US" sz="1200" i="1" dirty="0" err="1">
                <a:latin typeface="+mj-lt"/>
              </a:rPr>
              <a:t>Acad</a:t>
            </a:r>
            <a:r>
              <a:rPr lang="en-GB" altLang="en-US" sz="1200" i="1" dirty="0">
                <a:latin typeface="+mj-lt"/>
              </a:rPr>
              <a:t> Dermatol. </a:t>
            </a:r>
            <a:r>
              <a:rPr lang="en-GB" altLang="en-US" sz="1200" dirty="0">
                <a:latin typeface="+mj-lt"/>
              </a:rPr>
              <a:t>2015;73(5):821-828.</a:t>
            </a:r>
          </a:p>
        </p:txBody>
      </p:sp>
    </p:spTree>
    <p:extLst>
      <p:ext uri="{BB962C8B-B14F-4D97-AF65-F5344CB8AC3E}">
        <p14:creationId xmlns:p14="http://schemas.microsoft.com/office/powerpoint/2010/main" val="212287541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7E536D-C17C-4CF1-9E6C-F5114C7B5924}"/>
              </a:ext>
            </a:extLst>
          </p:cNvPr>
          <p:cNvSpPr>
            <a:spLocks noGrp="1"/>
          </p:cNvSpPr>
          <p:nvPr>
            <p:ph type="title"/>
          </p:nvPr>
        </p:nvSpPr>
        <p:spPr/>
        <p:txBody>
          <a:bodyPr/>
          <a:lstStyle/>
          <a:p>
            <a:r>
              <a:rPr lang="en-US" dirty="0"/>
              <a:t>Case Study</a:t>
            </a:r>
          </a:p>
        </p:txBody>
      </p:sp>
      <p:sp>
        <p:nvSpPr>
          <p:cNvPr id="3" name="Content Placeholder 2">
            <a:extLst>
              <a:ext uri="{FF2B5EF4-FFF2-40B4-BE49-F238E27FC236}">
                <a16:creationId xmlns:a16="http://schemas.microsoft.com/office/drawing/2014/main" id="{5422238D-6E9E-402B-B474-D59A541C9B86}"/>
              </a:ext>
            </a:extLst>
          </p:cNvPr>
          <p:cNvSpPr>
            <a:spLocks noGrp="1"/>
          </p:cNvSpPr>
          <p:nvPr>
            <p:ph idx="1"/>
          </p:nvPr>
        </p:nvSpPr>
        <p:spPr>
          <a:xfrm>
            <a:off x="457200" y="1600200"/>
            <a:ext cx="8229600" cy="4646221"/>
          </a:xfrm>
        </p:spPr>
        <p:txBody>
          <a:bodyPr>
            <a:normAutofit/>
          </a:bodyPr>
          <a:lstStyle/>
          <a:p>
            <a:r>
              <a:rPr lang="en-US" dirty="0"/>
              <a:t>33 year-old with newly diagnosed AML with  </a:t>
            </a:r>
            <a:r>
              <a:rPr lang="en-US" i="1" dirty="0"/>
              <a:t>FLT3</a:t>
            </a:r>
            <a:r>
              <a:rPr lang="en-US" dirty="0"/>
              <a:t>-ITD mutation </a:t>
            </a:r>
          </a:p>
          <a:p>
            <a:r>
              <a:rPr lang="en-US" dirty="0"/>
              <a:t>Induction treatment:</a:t>
            </a:r>
          </a:p>
          <a:p>
            <a:pPr lvl="1"/>
            <a:r>
              <a:rPr lang="en-US" dirty="0"/>
              <a:t>Standard 7+3 induction therapy</a:t>
            </a:r>
          </a:p>
          <a:p>
            <a:pPr lvl="2"/>
            <a:r>
              <a:rPr lang="en-US" dirty="0"/>
              <a:t>Daunorubicin 60 mg/m</a:t>
            </a:r>
            <a:r>
              <a:rPr lang="en-US" baseline="30000" dirty="0"/>
              <a:t>2</a:t>
            </a:r>
            <a:r>
              <a:rPr lang="en-US" dirty="0"/>
              <a:t> IVP on Days 1-3</a:t>
            </a:r>
            <a:endParaRPr lang="en-US" baseline="30000" dirty="0"/>
          </a:p>
          <a:p>
            <a:pPr lvl="2"/>
            <a:r>
              <a:rPr lang="en-US" dirty="0"/>
              <a:t>Cytarabine 200 mg /m</a:t>
            </a:r>
            <a:r>
              <a:rPr lang="en-US" baseline="30000" dirty="0"/>
              <a:t>2</a:t>
            </a:r>
            <a:r>
              <a:rPr lang="en-US" dirty="0"/>
              <a:t> CIV on Days 1-7</a:t>
            </a:r>
          </a:p>
          <a:p>
            <a:pPr lvl="1"/>
            <a:r>
              <a:rPr lang="en-US" dirty="0" err="1"/>
              <a:t>Midostaurin</a:t>
            </a:r>
            <a:r>
              <a:rPr lang="en-US" dirty="0"/>
              <a:t> 50 mg PO BID on Days 8 to 21  </a:t>
            </a:r>
          </a:p>
        </p:txBody>
      </p:sp>
    </p:spTree>
    <p:extLst>
      <p:ext uri="{BB962C8B-B14F-4D97-AF65-F5344CB8AC3E}">
        <p14:creationId xmlns:p14="http://schemas.microsoft.com/office/powerpoint/2010/main" val="122880353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C9C25D-63EB-4059-B23F-389FB9770735}"/>
              </a:ext>
            </a:extLst>
          </p:cNvPr>
          <p:cNvSpPr>
            <a:spLocks noGrp="1"/>
          </p:cNvSpPr>
          <p:nvPr>
            <p:ph type="title"/>
          </p:nvPr>
        </p:nvSpPr>
        <p:spPr>
          <a:xfrm>
            <a:off x="130935" y="82175"/>
            <a:ext cx="8876805" cy="1143000"/>
          </a:xfrm>
        </p:spPr>
        <p:txBody>
          <a:bodyPr>
            <a:normAutofit/>
          </a:bodyPr>
          <a:lstStyle/>
          <a:p>
            <a:r>
              <a:rPr lang="en-US" sz="3200" i="1" dirty="0"/>
              <a:t>FLT3</a:t>
            </a:r>
            <a:r>
              <a:rPr lang="en-US" sz="3200" dirty="0"/>
              <a:t> (</a:t>
            </a:r>
            <a:r>
              <a:rPr lang="en-US" sz="3200" dirty="0" err="1"/>
              <a:t>fms</a:t>
            </a:r>
            <a:r>
              <a:rPr lang="en-US" sz="3200" dirty="0"/>
              <a:t>-related tyrosine kinase 3) Gene Mutations</a:t>
            </a:r>
          </a:p>
        </p:txBody>
      </p:sp>
      <p:sp>
        <p:nvSpPr>
          <p:cNvPr id="3" name="Content Placeholder 2">
            <a:extLst>
              <a:ext uri="{FF2B5EF4-FFF2-40B4-BE49-F238E27FC236}">
                <a16:creationId xmlns:a16="http://schemas.microsoft.com/office/drawing/2014/main" id="{4FC47551-A926-4EBA-8654-83CD05A0A672}"/>
              </a:ext>
            </a:extLst>
          </p:cNvPr>
          <p:cNvSpPr>
            <a:spLocks noGrp="1"/>
          </p:cNvSpPr>
          <p:nvPr>
            <p:ph idx="1"/>
          </p:nvPr>
        </p:nvSpPr>
        <p:spPr/>
        <p:txBody>
          <a:bodyPr>
            <a:normAutofit fontScale="92500" lnSpcReduction="20000"/>
          </a:bodyPr>
          <a:lstStyle/>
          <a:p>
            <a:r>
              <a:rPr lang="en-US" dirty="0"/>
              <a:t>Occur in 30% of adults with newly diagnosed AML</a:t>
            </a:r>
          </a:p>
          <a:p>
            <a:r>
              <a:rPr lang="en-US" dirty="0"/>
              <a:t>Two types of FLT3 mutations</a:t>
            </a:r>
          </a:p>
          <a:p>
            <a:pPr lvl="1"/>
            <a:r>
              <a:rPr lang="en-US" i="1" dirty="0"/>
              <a:t>FLT3</a:t>
            </a:r>
            <a:r>
              <a:rPr lang="en-US" dirty="0"/>
              <a:t> internal tandem duplication (ITD) mutations</a:t>
            </a:r>
          </a:p>
          <a:p>
            <a:pPr lvl="2"/>
            <a:r>
              <a:rPr lang="en-US" dirty="0"/>
              <a:t>~22% incidence</a:t>
            </a:r>
          </a:p>
          <a:p>
            <a:pPr lvl="2"/>
            <a:r>
              <a:rPr lang="en-US" dirty="0"/>
              <a:t>Associated with a poor prognosis owing to a high relapse rate</a:t>
            </a:r>
          </a:p>
          <a:p>
            <a:pPr lvl="1"/>
            <a:r>
              <a:rPr lang="en-US" i="1" dirty="0"/>
              <a:t>FLT3</a:t>
            </a:r>
            <a:r>
              <a:rPr lang="en-US" dirty="0"/>
              <a:t> point mutation in the tyrosine kinase domain (TKD) </a:t>
            </a:r>
          </a:p>
          <a:p>
            <a:pPr lvl="2"/>
            <a:r>
              <a:rPr lang="en-US" dirty="0"/>
              <a:t>~8% incidence</a:t>
            </a:r>
          </a:p>
          <a:p>
            <a:pPr lvl="2"/>
            <a:r>
              <a:rPr lang="en-US" dirty="0"/>
              <a:t>Impact of TKD mutations on prognosis is uncertain</a:t>
            </a:r>
          </a:p>
          <a:p>
            <a:r>
              <a:rPr lang="en-US" dirty="0"/>
              <a:t>FLT3 inhibitors prevent growth of leukemia cells</a:t>
            </a:r>
          </a:p>
          <a:p>
            <a:pPr lvl="1"/>
            <a:endParaRPr lang="en-US" dirty="0"/>
          </a:p>
        </p:txBody>
      </p:sp>
      <p:sp>
        <p:nvSpPr>
          <p:cNvPr id="5" name="Text Box 4">
            <a:extLst>
              <a:ext uri="{FF2B5EF4-FFF2-40B4-BE49-F238E27FC236}">
                <a16:creationId xmlns:a16="http://schemas.microsoft.com/office/drawing/2014/main" id="{1944631B-35E0-4A65-8D25-D149C82470C3}"/>
              </a:ext>
            </a:extLst>
          </p:cNvPr>
          <p:cNvSpPr txBox="1">
            <a:spLocks noChangeArrowheads="1"/>
          </p:cNvSpPr>
          <p:nvPr/>
        </p:nvSpPr>
        <p:spPr bwMode="auto">
          <a:xfrm>
            <a:off x="315798" y="6538932"/>
            <a:ext cx="4450165" cy="3077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1pPr>
            <a:lvl2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2pPr>
            <a:lvl3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3pPr>
            <a:lvl4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4pPr>
            <a:lvl5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9pPr>
          </a:lstStyle>
          <a:p>
            <a:pPr>
              <a:tabLst>
                <a:tab pos="457200" algn="l"/>
                <a:tab pos="688975" algn="l"/>
                <a:tab pos="723900" algn="l"/>
                <a:tab pos="1447800" algn="l"/>
                <a:tab pos="2171700" algn="l"/>
                <a:tab pos="2895600" algn="l"/>
                <a:tab pos="3619500" algn="l"/>
              </a:tabLst>
            </a:pPr>
            <a:r>
              <a:rPr lang="en-GB" altLang="en-US" sz="1200" dirty="0">
                <a:latin typeface="+mj-lt"/>
              </a:rPr>
              <a:t>Stone RM et al. </a:t>
            </a:r>
            <a:r>
              <a:rPr lang="en-GB" altLang="en-US" sz="1200" i="1" dirty="0">
                <a:latin typeface="+mj-lt"/>
              </a:rPr>
              <a:t>N </a:t>
            </a:r>
            <a:r>
              <a:rPr lang="en-GB" altLang="en-US" sz="1200" i="1" dirty="0" err="1">
                <a:latin typeface="+mj-lt"/>
              </a:rPr>
              <a:t>Engl</a:t>
            </a:r>
            <a:r>
              <a:rPr lang="en-GB" altLang="en-US" sz="1200" i="1" dirty="0">
                <a:latin typeface="+mj-lt"/>
              </a:rPr>
              <a:t> J Med. </a:t>
            </a:r>
            <a:r>
              <a:rPr lang="en-GB" altLang="en-US" sz="1200" dirty="0">
                <a:latin typeface="+mj-lt"/>
              </a:rPr>
              <a:t>2017;377:454-464.</a:t>
            </a:r>
          </a:p>
        </p:txBody>
      </p:sp>
    </p:spTree>
    <p:extLst>
      <p:ext uri="{BB962C8B-B14F-4D97-AF65-F5344CB8AC3E}">
        <p14:creationId xmlns:p14="http://schemas.microsoft.com/office/powerpoint/2010/main" val="272384500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F1F579-BF9C-4299-BB31-11CD2C205A0F}"/>
              </a:ext>
            </a:extLst>
          </p:cNvPr>
          <p:cNvSpPr>
            <a:spLocks noGrp="1"/>
          </p:cNvSpPr>
          <p:nvPr>
            <p:ph type="title"/>
          </p:nvPr>
        </p:nvSpPr>
        <p:spPr/>
        <p:txBody>
          <a:bodyPr>
            <a:normAutofit/>
          </a:bodyPr>
          <a:lstStyle/>
          <a:p>
            <a:r>
              <a:rPr lang="en-US" dirty="0" err="1"/>
              <a:t>Midostaurin</a:t>
            </a:r>
            <a:endParaRPr lang="en-US" dirty="0"/>
          </a:p>
        </p:txBody>
      </p:sp>
      <p:sp>
        <p:nvSpPr>
          <p:cNvPr id="3" name="Content Placeholder 2">
            <a:extLst>
              <a:ext uri="{FF2B5EF4-FFF2-40B4-BE49-F238E27FC236}">
                <a16:creationId xmlns:a16="http://schemas.microsoft.com/office/drawing/2014/main" id="{6B8D61B8-A322-4A2D-9492-3359B2671EC0}"/>
              </a:ext>
            </a:extLst>
          </p:cNvPr>
          <p:cNvSpPr>
            <a:spLocks noGrp="1"/>
          </p:cNvSpPr>
          <p:nvPr>
            <p:ph idx="1"/>
          </p:nvPr>
        </p:nvSpPr>
        <p:spPr>
          <a:xfrm>
            <a:off x="457200" y="1600200"/>
            <a:ext cx="8229600" cy="4943070"/>
          </a:xfrm>
        </p:spPr>
        <p:txBody>
          <a:bodyPr>
            <a:normAutofit fontScale="70000" lnSpcReduction="20000"/>
          </a:bodyPr>
          <a:lstStyle/>
          <a:p>
            <a:r>
              <a:rPr lang="en-US" dirty="0"/>
              <a:t>FDA approval 2017 :</a:t>
            </a:r>
          </a:p>
          <a:p>
            <a:pPr lvl="1"/>
            <a:r>
              <a:rPr lang="en-US" dirty="0"/>
              <a:t>Indicated for adults with FLT3 mutation-positive AML in combination with 7+3 induction and cytarabine consolidation therapy</a:t>
            </a:r>
          </a:p>
          <a:p>
            <a:pPr lvl="1"/>
            <a:r>
              <a:rPr lang="en-US" dirty="0"/>
              <a:t>Based on the RATIFY trial, which took 13 years to complete!</a:t>
            </a:r>
          </a:p>
          <a:p>
            <a:r>
              <a:rPr lang="en-US" dirty="0"/>
              <a:t>Dose:  </a:t>
            </a:r>
          </a:p>
          <a:p>
            <a:pPr lvl="1"/>
            <a:r>
              <a:rPr lang="en-US" dirty="0"/>
              <a:t>50 mg PO BID with food on Days 8-21 of each induction and consolidation cycle</a:t>
            </a:r>
          </a:p>
          <a:p>
            <a:r>
              <a:rPr lang="en-US" dirty="0"/>
              <a:t>Results:</a:t>
            </a:r>
          </a:p>
          <a:p>
            <a:pPr lvl="1"/>
            <a:r>
              <a:rPr lang="en-US" dirty="0"/>
              <a:t>4-year survival: 51.4% on </a:t>
            </a:r>
            <a:r>
              <a:rPr lang="en-US" dirty="0" err="1"/>
              <a:t>midostaurin</a:t>
            </a:r>
            <a:r>
              <a:rPr lang="en-US" dirty="0"/>
              <a:t> vs 44.2% on placebo (P=.0074)</a:t>
            </a:r>
          </a:p>
          <a:p>
            <a:pPr lvl="1"/>
            <a:r>
              <a:rPr lang="en-US" dirty="0"/>
              <a:t>22% reduced risk of death in </a:t>
            </a:r>
            <a:r>
              <a:rPr lang="en-US" dirty="0" err="1"/>
              <a:t>midostaurin</a:t>
            </a:r>
            <a:r>
              <a:rPr lang="en-US" dirty="0"/>
              <a:t> arm</a:t>
            </a:r>
          </a:p>
          <a:p>
            <a:pPr lvl="1"/>
            <a:r>
              <a:rPr lang="en-US" dirty="0"/>
              <a:t>Benefit was most pronounced for patients with NPM1wt and FLT3-high </a:t>
            </a:r>
          </a:p>
          <a:p>
            <a:r>
              <a:rPr lang="en-US" dirty="0"/>
              <a:t>Well tolerated:</a:t>
            </a:r>
          </a:p>
          <a:p>
            <a:pPr lvl="1"/>
            <a:r>
              <a:rPr lang="en-US" dirty="0"/>
              <a:t>Side effects mostly due to induction chemotherapy</a:t>
            </a:r>
          </a:p>
          <a:p>
            <a:pPr lvl="1"/>
            <a:r>
              <a:rPr lang="en-US" dirty="0"/>
              <a:t>Slightly more anemia and rash than placebo</a:t>
            </a:r>
          </a:p>
        </p:txBody>
      </p:sp>
      <p:sp>
        <p:nvSpPr>
          <p:cNvPr id="5" name="Text Box 4">
            <a:extLst>
              <a:ext uri="{FF2B5EF4-FFF2-40B4-BE49-F238E27FC236}">
                <a16:creationId xmlns:a16="http://schemas.microsoft.com/office/drawing/2014/main" id="{59C3AE74-EB97-4658-B0DC-F96DD33BF7DD}"/>
              </a:ext>
            </a:extLst>
          </p:cNvPr>
          <p:cNvSpPr txBox="1">
            <a:spLocks noChangeArrowheads="1"/>
          </p:cNvSpPr>
          <p:nvPr/>
        </p:nvSpPr>
        <p:spPr bwMode="auto">
          <a:xfrm>
            <a:off x="315798" y="6538932"/>
            <a:ext cx="4450165" cy="3077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1pPr>
            <a:lvl2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2pPr>
            <a:lvl3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3pPr>
            <a:lvl4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4pPr>
            <a:lvl5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9pPr>
          </a:lstStyle>
          <a:p>
            <a:pPr>
              <a:tabLst>
                <a:tab pos="457200" algn="l"/>
                <a:tab pos="688975" algn="l"/>
                <a:tab pos="723900" algn="l"/>
                <a:tab pos="1447800" algn="l"/>
                <a:tab pos="2171700" algn="l"/>
                <a:tab pos="2895600" algn="l"/>
                <a:tab pos="3619500" algn="l"/>
              </a:tabLst>
            </a:pPr>
            <a:r>
              <a:rPr lang="en-GB" altLang="en-US" sz="1200" dirty="0">
                <a:latin typeface="+mj-lt"/>
              </a:rPr>
              <a:t>Stone RM et al. </a:t>
            </a:r>
            <a:r>
              <a:rPr lang="en-GB" altLang="en-US" sz="1200" i="1" dirty="0">
                <a:latin typeface="+mj-lt"/>
              </a:rPr>
              <a:t>N </a:t>
            </a:r>
            <a:r>
              <a:rPr lang="en-GB" altLang="en-US" sz="1200" i="1" dirty="0" err="1">
                <a:latin typeface="+mj-lt"/>
              </a:rPr>
              <a:t>Engl</a:t>
            </a:r>
            <a:r>
              <a:rPr lang="en-GB" altLang="en-US" sz="1200" i="1" dirty="0">
                <a:latin typeface="+mj-lt"/>
              </a:rPr>
              <a:t> J Med. </a:t>
            </a:r>
            <a:r>
              <a:rPr lang="en-GB" altLang="en-US" sz="1200" dirty="0">
                <a:latin typeface="+mj-lt"/>
              </a:rPr>
              <a:t>2017;377:454-464.</a:t>
            </a:r>
          </a:p>
        </p:txBody>
      </p:sp>
    </p:spTree>
    <p:extLst>
      <p:ext uri="{BB962C8B-B14F-4D97-AF65-F5344CB8AC3E}">
        <p14:creationId xmlns:p14="http://schemas.microsoft.com/office/powerpoint/2010/main" val="413622151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Case Study: Day 10 of Induction Therapy</a:t>
            </a:r>
          </a:p>
        </p:txBody>
      </p:sp>
      <p:sp>
        <p:nvSpPr>
          <p:cNvPr id="11" name="Content Placeholder 10">
            <a:extLst>
              <a:ext uri="{FF2B5EF4-FFF2-40B4-BE49-F238E27FC236}">
                <a16:creationId xmlns:a16="http://schemas.microsoft.com/office/drawing/2014/main" id="{B97A6407-5134-4C8C-9317-4D77B7D793BC}"/>
              </a:ext>
            </a:extLst>
          </p:cNvPr>
          <p:cNvSpPr>
            <a:spLocks noGrp="1"/>
          </p:cNvSpPr>
          <p:nvPr>
            <p:ph sz="half" idx="1"/>
          </p:nvPr>
        </p:nvSpPr>
        <p:spPr>
          <a:xfrm>
            <a:off x="457200" y="1600200"/>
            <a:ext cx="4038600" cy="4525963"/>
          </a:xfrm>
        </p:spPr>
        <p:txBody>
          <a:bodyPr/>
          <a:lstStyle/>
          <a:p>
            <a:r>
              <a:rPr lang="en-US" dirty="0"/>
              <a:t>Temperature 39</a:t>
            </a:r>
            <a:r>
              <a:rPr lang="en-US" dirty="0">
                <a:latin typeface="Arial" panose="020B0604020202020204" pitchFamily="34" charset="0"/>
                <a:cs typeface="Arial" panose="020B0604020202020204" pitchFamily="34" charset="0"/>
              </a:rPr>
              <a:t> °</a:t>
            </a:r>
            <a:r>
              <a:rPr lang="en-US" dirty="0"/>
              <a:t>C</a:t>
            </a:r>
          </a:p>
          <a:p>
            <a:r>
              <a:rPr lang="en-US" dirty="0"/>
              <a:t>HR 124</a:t>
            </a:r>
          </a:p>
          <a:p>
            <a:r>
              <a:rPr lang="en-US" dirty="0"/>
              <a:t>RR 24</a:t>
            </a:r>
          </a:p>
          <a:p>
            <a:r>
              <a:rPr lang="en-US" dirty="0"/>
              <a:t>BP 70/39</a:t>
            </a:r>
          </a:p>
        </p:txBody>
      </p:sp>
      <p:sp>
        <p:nvSpPr>
          <p:cNvPr id="12" name="Content Placeholder 11">
            <a:extLst>
              <a:ext uri="{FF2B5EF4-FFF2-40B4-BE49-F238E27FC236}">
                <a16:creationId xmlns:a16="http://schemas.microsoft.com/office/drawing/2014/main" id="{6AC69CB8-A68C-4238-958B-A6782E577C27}"/>
              </a:ext>
            </a:extLst>
          </p:cNvPr>
          <p:cNvSpPr>
            <a:spLocks noGrp="1"/>
          </p:cNvSpPr>
          <p:nvPr>
            <p:ph sz="half" idx="2"/>
          </p:nvPr>
        </p:nvSpPr>
        <p:spPr/>
        <p:txBody>
          <a:bodyPr/>
          <a:lstStyle/>
          <a:p>
            <a:r>
              <a:rPr lang="en-US" dirty="0"/>
              <a:t>WBC 0.2</a:t>
            </a:r>
          </a:p>
          <a:p>
            <a:r>
              <a:rPr lang="en-US" dirty="0"/>
              <a:t>ANC 0</a:t>
            </a:r>
          </a:p>
          <a:p>
            <a:r>
              <a:rPr lang="en-US" dirty="0"/>
              <a:t>Hb 8.5</a:t>
            </a:r>
          </a:p>
          <a:p>
            <a:r>
              <a:rPr lang="en-US" dirty="0"/>
              <a:t>Platelets 24, 000</a:t>
            </a:r>
          </a:p>
        </p:txBody>
      </p:sp>
      <p:sp>
        <p:nvSpPr>
          <p:cNvPr id="13" name="Rectangle 12">
            <a:extLst>
              <a:ext uri="{FF2B5EF4-FFF2-40B4-BE49-F238E27FC236}">
                <a16:creationId xmlns:a16="http://schemas.microsoft.com/office/drawing/2014/main" id="{FD0E0B34-B9D2-4387-A5F0-D3AA1FC6C138}"/>
              </a:ext>
            </a:extLst>
          </p:cNvPr>
          <p:cNvSpPr/>
          <p:nvPr/>
        </p:nvSpPr>
        <p:spPr>
          <a:xfrm>
            <a:off x="261256" y="4657635"/>
            <a:ext cx="8621488" cy="523220"/>
          </a:xfrm>
          <a:prstGeom prst="rect">
            <a:avLst/>
          </a:prstGeom>
          <a:solidFill>
            <a:schemeClr val="bg2"/>
          </a:solidFill>
          <a:ln>
            <a:solidFill>
              <a:schemeClr val="tx1"/>
            </a:solidFill>
          </a:ln>
        </p:spPr>
        <p:txBody>
          <a:bodyPr wrap="square">
            <a:spAutoFit/>
          </a:bodyPr>
          <a:lstStyle/>
          <a:p>
            <a:pPr algn="ctr"/>
            <a:r>
              <a:rPr lang="en-US" sz="2800" b="1" dirty="0"/>
              <a:t>What is your concern?</a:t>
            </a:r>
            <a:endParaRPr lang="en-US" sz="2800" dirty="0"/>
          </a:p>
        </p:txBody>
      </p:sp>
    </p:spTree>
    <p:extLst>
      <p:ext uri="{BB962C8B-B14F-4D97-AF65-F5344CB8AC3E}">
        <p14:creationId xmlns:p14="http://schemas.microsoft.com/office/powerpoint/2010/main" val="55764673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CB5B32-4E46-431F-84E8-B3D526EBA6AC}"/>
              </a:ext>
            </a:extLst>
          </p:cNvPr>
          <p:cNvSpPr>
            <a:spLocks noGrp="1"/>
          </p:cNvSpPr>
          <p:nvPr>
            <p:ph type="title"/>
          </p:nvPr>
        </p:nvSpPr>
        <p:spPr>
          <a:xfrm>
            <a:off x="226244" y="18160"/>
            <a:ext cx="8691512" cy="856315"/>
          </a:xfrm>
        </p:spPr>
        <p:txBody>
          <a:bodyPr>
            <a:normAutofit/>
          </a:bodyPr>
          <a:lstStyle/>
          <a:p>
            <a:r>
              <a:rPr lang="en-US" sz="3200" dirty="0"/>
              <a:t>Definitions for Sepsis Changed Significantly in 2015</a:t>
            </a:r>
          </a:p>
        </p:txBody>
      </p:sp>
      <p:graphicFrame>
        <p:nvGraphicFramePr>
          <p:cNvPr id="5" name="Table 4">
            <a:extLst>
              <a:ext uri="{FF2B5EF4-FFF2-40B4-BE49-F238E27FC236}">
                <a16:creationId xmlns:a16="http://schemas.microsoft.com/office/drawing/2014/main" id="{8FF0DEB8-7051-44FA-BCD3-5589C1BBBA16}"/>
              </a:ext>
            </a:extLst>
          </p:cNvPr>
          <p:cNvGraphicFramePr>
            <a:graphicFrameLocks noGrp="1"/>
          </p:cNvGraphicFramePr>
          <p:nvPr>
            <p:extLst>
              <p:ext uri="{D42A27DB-BD31-4B8C-83A1-F6EECF244321}">
                <p14:modId xmlns:p14="http://schemas.microsoft.com/office/powerpoint/2010/main" val="1303928658"/>
              </p:ext>
            </p:extLst>
          </p:nvPr>
        </p:nvGraphicFramePr>
        <p:xfrm>
          <a:off x="80318" y="810118"/>
          <a:ext cx="8983363" cy="5491480"/>
        </p:xfrm>
        <a:graphic>
          <a:graphicData uri="http://schemas.openxmlformats.org/drawingml/2006/table">
            <a:tbl>
              <a:tblPr firstRow="1" bandRow="1">
                <a:tableStyleId>{5C22544A-7EE6-4342-B048-85BDC9FD1C3A}</a:tableStyleId>
              </a:tblPr>
              <a:tblGrid>
                <a:gridCol w="993821">
                  <a:extLst>
                    <a:ext uri="{9D8B030D-6E8A-4147-A177-3AD203B41FA5}">
                      <a16:colId xmlns:a16="http://schemas.microsoft.com/office/drawing/2014/main" val="2972087494"/>
                    </a:ext>
                  </a:extLst>
                </a:gridCol>
                <a:gridCol w="3532438">
                  <a:extLst>
                    <a:ext uri="{9D8B030D-6E8A-4147-A177-3AD203B41FA5}">
                      <a16:colId xmlns:a16="http://schemas.microsoft.com/office/drawing/2014/main" val="915601862"/>
                    </a:ext>
                  </a:extLst>
                </a:gridCol>
                <a:gridCol w="1499280">
                  <a:extLst>
                    <a:ext uri="{9D8B030D-6E8A-4147-A177-3AD203B41FA5}">
                      <a16:colId xmlns:a16="http://schemas.microsoft.com/office/drawing/2014/main" val="3119554856"/>
                    </a:ext>
                  </a:extLst>
                </a:gridCol>
                <a:gridCol w="2957824">
                  <a:extLst>
                    <a:ext uri="{9D8B030D-6E8A-4147-A177-3AD203B41FA5}">
                      <a16:colId xmlns:a16="http://schemas.microsoft.com/office/drawing/2014/main" val="3465174545"/>
                    </a:ext>
                  </a:extLst>
                </a:gridCol>
              </a:tblGrid>
              <a:tr h="370840">
                <a:tc>
                  <a:txBody>
                    <a:bodyPr/>
                    <a:lstStyle/>
                    <a:p>
                      <a:endParaRPr lang="en-US" dirty="0">
                        <a:latin typeface="+mn-lt"/>
                      </a:endParaRPr>
                    </a:p>
                  </a:txBody>
                  <a:tcPr/>
                </a:tc>
                <a:tc>
                  <a:txBody>
                    <a:bodyPr/>
                    <a:lstStyle/>
                    <a:p>
                      <a:r>
                        <a:rPr lang="en-US" dirty="0">
                          <a:latin typeface="+mn-lt"/>
                        </a:rPr>
                        <a:t>Sepsis</a:t>
                      </a:r>
                    </a:p>
                  </a:txBody>
                  <a:tcPr/>
                </a:tc>
                <a:tc>
                  <a:txBody>
                    <a:bodyPr/>
                    <a:lstStyle/>
                    <a:p>
                      <a:r>
                        <a:rPr lang="en-US" dirty="0">
                          <a:latin typeface="+mn-lt"/>
                        </a:rPr>
                        <a:t>Severe Sepsis</a:t>
                      </a:r>
                    </a:p>
                  </a:txBody>
                  <a:tcPr/>
                </a:tc>
                <a:tc>
                  <a:txBody>
                    <a:bodyPr/>
                    <a:lstStyle/>
                    <a:p>
                      <a:r>
                        <a:rPr lang="en-US" dirty="0">
                          <a:latin typeface="+mn-lt"/>
                        </a:rPr>
                        <a:t>Septic Shock</a:t>
                      </a:r>
                    </a:p>
                  </a:txBody>
                  <a:tcPr/>
                </a:tc>
                <a:extLst>
                  <a:ext uri="{0D108BD9-81ED-4DB2-BD59-A6C34878D82A}">
                    <a16:rowId xmlns:a16="http://schemas.microsoft.com/office/drawing/2014/main" val="1346242151"/>
                  </a:ext>
                </a:extLst>
              </a:tr>
              <a:tr h="370840">
                <a:tc>
                  <a:txBody>
                    <a:bodyPr/>
                    <a:lstStyle/>
                    <a:p>
                      <a:r>
                        <a:rPr lang="en-US" sz="1800" dirty="0">
                          <a:latin typeface="+mn-lt"/>
                        </a:rPr>
                        <a:t>1991-2015</a:t>
                      </a:r>
                    </a:p>
                  </a:txBody>
                  <a:tcPr/>
                </a:tc>
                <a:tc>
                  <a:txBody>
                    <a:bodyPr/>
                    <a:lstStyle/>
                    <a:p>
                      <a:r>
                        <a:rPr lang="en-US" sz="1800" dirty="0">
                          <a:latin typeface="+mn-lt"/>
                        </a:rPr>
                        <a:t>Suspected or documented infection PLUS 2 or more SIRS criteria:</a:t>
                      </a:r>
                    </a:p>
                    <a:p>
                      <a:pPr marL="285750" indent="-285750">
                        <a:buFont typeface="Arial" panose="020B0604020202020204" pitchFamily="34" charset="0"/>
                        <a:buChar char="•"/>
                      </a:pPr>
                      <a:r>
                        <a:rPr lang="en-US" sz="1400" b="0" i="0" kern="1200" dirty="0">
                          <a:solidFill>
                            <a:schemeClr val="dk1"/>
                          </a:solidFill>
                          <a:effectLst/>
                          <a:latin typeface="+mn-lt"/>
                          <a:ea typeface="+mn-ea"/>
                          <a:cs typeface="+mn-cs"/>
                        </a:rPr>
                        <a:t>Temperature &gt;38 °C or &lt;36 °C</a:t>
                      </a:r>
                    </a:p>
                    <a:p>
                      <a:pPr marL="285750" indent="-285750">
                        <a:buFont typeface="Arial" panose="020B0604020202020204" pitchFamily="34" charset="0"/>
                        <a:buChar char="•"/>
                      </a:pPr>
                      <a:r>
                        <a:rPr lang="en-US" sz="1400" b="0" i="0" kern="1200" dirty="0">
                          <a:solidFill>
                            <a:schemeClr val="dk1"/>
                          </a:solidFill>
                          <a:effectLst/>
                          <a:latin typeface="+mn-lt"/>
                          <a:ea typeface="+mn-ea"/>
                          <a:cs typeface="+mn-cs"/>
                        </a:rPr>
                        <a:t>Heart rate &gt;90/min</a:t>
                      </a:r>
                    </a:p>
                    <a:p>
                      <a:pPr marL="285750" indent="-285750">
                        <a:buFont typeface="Arial" panose="020B0604020202020204" pitchFamily="34" charset="0"/>
                        <a:buChar char="•"/>
                      </a:pPr>
                      <a:r>
                        <a:rPr lang="en-US" sz="1400" b="0" i="0" kern="1200" dirty="0">
                          <a:solidFill>
                            <a:schemeClr val="dk1"/>
                          </a:solidFill>
                          <a:effectLst/>
                          <a:latin typeface="+mn-lt"/>
                          <a:ea typeface="+mn-ea"/>
                          <a:cs typeface="+mn-cs"/>
                        </a:rPr>
                        <a:t>Respiratory rate &gt;20/min or Pa</a:t>
                      </a:r>
                      <a:r>
                        <a:rPr lang="en-US" sz="1400" b="0" i="0" kern="1200" cap="small" dirty="0">
                          <a:solidFill>
                            <a:schemeClr val="dk1"/>
                          </a:solidFill>
                          <a:effectLst/>
                          <a:latin typeface="+mn-lt"/>
                          <a:ea typeface="+mn-ea"/>
                          <a:cs typeface="+mn-cs"/>
                        </a:rPr>
                        <a:t>co</a:t>
                      </a:r>
                      <a:r>
                        <a:rPr lang="en-US" sz="1400" b="0" i="0" kern="1200" baseline="-25000" dirty="0">
                          <a:solidFill>
                            <a:schemeClr val="dk1"/>
                          </a:solidFill>
                          <a:effectLst/>
                          <a:latin typeface="+mn-lt"/>
                          <a:ea typeface="+mn-ea"/>
                          <a:cs typeface="+mn-cs"/>
                        </a:rPr>
                        <a:t>2</a:t>
                      </a:r>
                      <a:r>
                        <a:rPr lang="en-US" sz="1400" b="0" i="0" kern="1200" dirty="0">
                          <a:solidFill>
                            <a:schemeClr val="dk1"/>
                          </a:solidFill>
                          <a:effectLst/>
                          <a:latin typeface="+mn-lt"/>
                          <a:ea typeface="+mn-ea"/>
                          <a:cs typeface="+mn-cs"/>
                        </a:rPr>
                        <a:t> &lt;32 mm Hg (4.3 kPa)</a:t>
                      </a:r>
                    </a:p>
                    <a:p>
                      <a:pPr marL="285750" indent="-285750">
                        <a:buFont typeface="Arial" panose="020B0604020202020204" pitchFamily="34" charset="0"/>
                        <a:buChar char="•"/>
                      </a:pPr>
                      <a:r>
                        <a:rPr lang="en-US" sz="1400" b="0" i="0" kern="1200" dirty="0">
                          <a:solidFill>
                            <a:schemeClr val="dk1"/>
                          </a:solidFill>
                          <a:effectLst/>
                          <a:latin typeface="+mn-lt"/>
                          <a:ea typeface="+mn-ea"/>
                          <a:cs typeface="+mn-cs"/>
                        </a:rPr>
                        <a:t>White blood cell count &gt;12 000/mm</a:t>
                      </a:r>
                      <a:r>
                        <a:rPr lang="en-US" sz="1400" b="0" i="0" kern="1200" baseline="30000" dirty="0">
                          <a:solidFill>
                            <a:schemeClr val="dk1"/>
                          </a:solidFill>
                          <a:effectLst/>
                          <a:latin typeface="+mn-lt"/>
                          <a:ea typeface="+mn-ea"/>
                          <a:cs typeface="+mn-cs"/>
                        </a:rPr>
                        <a:t>3</a:t>
                      </a:r>
                      <a:r>
                        <a:rPr lang="en-US" sz="1400" b="0" i="0" kern="1200" dirty="0">
                          <a:solidFill>
                            <a:schemeClr val="dk1"/>
                          </a:solidFill>
                          <a:effectLst/>
                          <a:latin typeface="+mn-lt"/>
                          <a:ea typeface="+mn-ea"/>
                          <a:cs typeface="+mn-cs"/>
                        </a:rPr>
                        <a:t> or &lt;4000/mm</a:t>
                      </a:r>
                      <a:r>
                        <a:rPr lang="en-US" sz="1400" b="0" i="0" kern="1200" baseline="30000" dirty="0">
                          <a:solidFill>
                            <a:schemeClr val="dk1"/>
                          </a:solidFill>
                          <a:effectLst/>
                          <a:latin typeface="+mn-lt"/>
                          <a:ea typeface="+mn-ea"/>
                          <a:cs typeface="+mn-cs"/>
                        </a:rPr>
                        <a:t>3</a:t>
                      </a:r>
                      <a:r>
                        <a:rPr lang="en-US" sz="1400" b="0" i="0" kern="1200" dirty="0">
                          <a:solidFill>
                            <a:schemeClr val="dk1"/>
                          </a:solidFill>
                          <a:effectLst/>
                          <a:latin typeface="+mn-lt"/>
                          <a:ea typeface="+mn-ea"/>
                          <a:cs typeface="+mn-cs"/>
                        </a:rPr>
                        <a:t> or &gt;10% immature bands</a:t>
                      </a:r>
                    </a:p>
                  </a:txBody>
                  <a:tcPr/>
                </a:tc>
                <a:tc>
                  <a:txBody>
                    <a:bodyPr/>
                    <a:lstStyle/>
                    <a:p>
                      <a:r>
                        <a:rPr lang="en-US" sz="1800" dirty="0">
                          <a:latin typeface="+mn-lt"/>
                        </a:rPr>
                        <a:t>Sepsis and organ dysfunction</a:t>
                      </a:r>
                    </a:p>
                  </a:txBody>
                  <a:tcPr/>
                </a:tc>
                <a:tc>
                  <a:txBody>
                    <a:bodyPr/>
                    <a:lstStyle/>
                    <a:p>
                      <a:r>
                        <a:rPr lang="en-US" sz="1800" b="0" i="0" kern="1200" dirty="0">
                          <a:solidFill>
                            <a:schemeClr val="dk1"/>
                          </a:solidFill>
                          <a:effectLst/>
                          <a:latin typeface="+mn-lt"/>
                          <a:ea typeface="+mn-ea"/>
                          <a:cs typeface="+mn-cs"/>
                        </a:rPr>
                        <a:t>“Sepsis-induced hypotension persisting despite adequate fluid resuscitation.”</a:t>
                      </a:r>
                      <a:endParaRPr lang="en-US" sz="1800" dirty="0">
                        <a:latin typeface="+mn-lt"/>
                      </a:endParaRPr>
                    </a:p>
                  </a:txBody>
                  <a:tcPr/>
                </a:tc>
                <a:extLst>
                  <a:ext uri="{0D108BD9-81ED-4DB2-BD59-A6C34878D82A}">
                    <a16:rowId xmlns:a16="http://schemas.microsoft.com/office/drawing/2014/main" val="504616632"/>
                  </a:ext>
                </a:extLst>
              </a:tr>
              <a:tr h="370840">
                <a:tc>
                  <a:txBody>
                    <a:bodyPr/>
                    <a:lstStyle/>
                    <a:p>
                      <a:r>
                        <a:rPr lang="en-US" sz="1800" dirty="0">
                          <a:latin typeface="+mn-lt"/>
                        </a:rPr>
                        <a:t>2015</a:t>
                      </a:r>
                    </a:p>
                  </a:txBody>
                  <a:tcPr/>
                </a:tc>
                <a:tc>
                  <a:txBody>
                    <a:bodyPr/>
                    <a:lstStyle/>
                    <a:p>
                      <a:r>
                        <a:rPr lang="en-US" sz="1800" dirty="0">
                          <a:latin typeface="+mn-lt"/>
                        </a:rPr>
                        <a:t>“Life threatening organ dysfunction caused by dysregulated  host response to infection”</a:t>
                      </a:r>
                    </a:p>
                  </a:txBody>
                  <a:tcPr/>
                </a:tc>
                <a:tc>
                  <a:txBody>
                    <a:bodyPr/>
                    <a:lstStyle/>
                    <a:p>
                      <a:r>
                        <a:rPr lang="en-US" sz="1800" dirty="0">
                          <a:latin typeface="+mn-lt"/>
                        </a:rPr>
                        <a:t>N/A</a:t>
                      </a:r>
                    </a:p>
                  </a:txBody>
                  <a:tcPr>
                    <a:solidFill>
                      <a:schemeClr val="bg1">
                        <a:lumMod val="65000"/>
                      </a:schemeClr>
                    </a:solidFill>
                  </a:tcPr>
                </a:tc>
                <a:tc>
                  <a:txBody>
                    <a:bodyPr/>
                    <a:lstStyle/>
                    <a:p>
                      <a:r>
                        <a:rPr lang="en-US" sz="1800" dirty="0">
                          <a:latin typeface="+mn-lt"/>
                        </a:rPr>
                        <a:t>Subset of sepsis in which underlying circulatory and cellular/metabolic abnormalities are profound enough to substantially increase mortality </a:t>
                      </a:r>
                    </a:p>
                  </a:txBody>
                  <a:tcPr/>
                </a:tc>
                <a:extLst>
                  <a:ext uri="{0D108BD9-81ED-4DB2-BD59-A6C34878D82A}">
                    <a16:rowId xmlns:a16="http://schemas.microsoft.com/office/drawing/2014/main" val="357452658"/>
                  </a:ext>
                </a:extLst>
              </a:tr>
              <a:tr h="370840">
                <a:tc>
                  <a:txBody>
                    <a:bodyPr/>
                    <a:lstStyle/>
                    <a:p>
                      <a:r>
                        <a:rPr lang="en-US" sz="1800" dirty="0">
                          <a:latin typeface="+mn-lt"/>
                        </a:rPr>
                        <a:t>2015 Clinical Criteria</a:t>
                      </a:r>
                    </a:p>
                  </a:txBody>
                  <a:tcPr/>
                </a:tc>
                <a:tc>
                  <a:txBody>
                    <a:bodyPr/>
                    <a:lstStyle/>
                    <a:p>
                      <a:r>
                        <a:rPr lang="en-US" sz="1800" dirty="0">
                          <a:latin typeface="+mn-lt"/>
                        </a:rPr>
                        <a:t>Suspected or documented infection and an acute increase of </a:t>
                      </a:r>
                      <a:r>
                        <a:rPr lang="en-US" sz="1800" dirty="0">
                          <a:latin typeface="+mn-lt"/>
                          <a:cs typeface="Arial" panose="020B0604020202020204" pitchFamily="34" charset="0"/>
                        </a:rPr>
                        <a:t>≥2 SOFA points (a proxy for organ dysfunction)</a:t>
                      </a:r>
                      <a:endParaRPr lang="en-US" sz="1800" dirty="0">
                        <a:latin typeface="+mn-lt"/>
                      </a:endParaRPr>
                    </a:p>
                  </a:txBody>
                  <a:tcPr/>
                </a:tc>
                <a:tc>
                  <a:txBody>
                    <a:bodyPr/>
                    <a:lstStyle/>
                    <a:p>
                      <a:r>
                        <a:rPr lang="en-US" sz="1800" dirty="0">
                          <a:latin typeface="+mn-lt"/>
                        </a:rPr>
                        <a:t>N/A</a:t>
                      </a:r>
                    </a:p>
                  </a:txBody>
                  <a:tcPr>
                    <a:solidFill>
                      <a:schemeClr val="bg1">
                        <a:lumMod val="65000"/>
                      </a:schemeClr>
                    </a:solidFill>
                  </a:tcPr>
                </a:tc>
                <a:tc>
                  <a:txBody>
                    <a:bodyPr/>
                    <a:lstStyle/>
                    <a:p>
                      <a:r>
                        <a:rPr lang="en-US" sz="1800" dirty="0">
                          <a:latin typeface="+mn-lt"/>
                        </a:rPr>
                        <a:t>Sepsis and vasopressor therapy  required to achieve MAP </a:t>
                      </a:r>
                      <a:r>
                        <a:rPr lang="en-US" sz="1800" dirty="0">
                          <a:latin typeface="+mn-lt"/>
                          <a:cs typeface="Arial" panose="020B0604020202020204" pitchFamily="34" charset="0"/>
                        </a:rPr>
                        <a:t>≥65 mmHg and lactate &gt;2 mmol/L despite adequate fluid resuscitation</a:t>
                      </a:r>
                      <a:endParaRPr lang="en-US" sz="1800" dirty="0">
                        <a:latin typeface="+mn-lt"/>
                      </a:endParaRPr>
                    </a:p>
                  </a:txBody>
                  <a:tcPr/>
                </a:tc>
                <a:extLst>
                  <a:ext uri="{0D108BD9-81ED-4DB2-BD59-A6C34878D82A}">
                    <a16:rowId xmlns:a16="http://schemas.microsoft.com/office/drawing/2014/main" val="3675169342"/>
                  </a:ext>
                </a:extLst>
              </a:tr>
            </a:tbl>
          </a:graphicData>
        </a:graphic>
      </p:graphicFrame>
      <p:sp>
        <p:nvSpPr>
          <p:cNvPr id="11" name="TextBox 10">
            <a:extLst>
              <a:ext uri="{FF2B5EF4-FFF2-40B4-BE49-F238E27FC236}">
                <a16:creationId xmlns:a16="http://schemas.microsoft.com/office/drawing/2014/main" id="{2DFD66DF-6D4F-4463-9E25-0B0177961D0F}"/>
              </a:ext>
            </a:extLst>
          </p:cNvPr>
          <p:cNvSpPr txBox="1"/>
          <p:nvPr/>
        </p:nvSpPr>
        <p:spPr>
          <a:xfrm>
            <a:off x="5360315" y="6273990"/>
            <a:ext cx="2730235" cy="246221"/>
          </a:xfrm>
          <a:prstGeom prst="rect">
            <a:avLst/>
          </a:prstGeom>
          <a:noFill/>
        </p:spPr>
        <p:txBody>
          <a:bodyPr wrap="none" rtlCol="0">
            <a:spAutoFit/>
          </a:bodyPr>
          <a:lstStyle/>
          <a:p>
            <a:r>
              <a:rPr lang="en-US" sz="1000" dirty="0"/>
              <a:t>SIRS, systemic inflammatory  response syndrome</a:t>
            </a:r>
          </a:p>
        </p:txBody>
      </p:sp>
      <p:sp>
        <p:nvSpPr>
          <p:cNvPr id="7" name="Text Box 4">
            <a:extLst>
              <a:ext uri="{FF2B5EF4-FFF2-40B4-BE49-F238E27FC236}">
                <a16:creationId xmlns:a16="http://schemas.microsoft.com/office/drawing/2014/main" id="{78552BAA-F9F9-4975-9720-8152823C758B}"/>
              </a:ext>
            </a:extLst>
          </p:cNvPr>
          <p:cNvSpPr txBox="1">
            <a:spLocks noChangeArrowheads="1"/>
          </p:cNvSpPr>
          <p:nvPr/>
        </p:nvSpPr>
        <p:spPr bwMode="auto">
          <a:xfrm>
            <a:off x="315798" y="6538932"/>
            <a:ext cx="4450165" cy="3077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1pPr>
            <a:lvl2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2pPr>
            <a:lvl3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3pPr>
            <a:lvl4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4pPr>
            <a:lvl5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9pPr>
          </a:lstStyle>
          <a:p>
            <a:pPr>
              <a:tabLst>
                <a:tab pos="457200" algn="l"/>
                <a:tab pos="688975" algn="l"/>
                <a:tab pos="723900" algn="l"/>
                <a:tab pos="1447800" algn="l"/>
                <a:tab pos="2171700" algn="l"/>
                <a:tab pos="2895600" algn="l"/>
                <a:tab pos="3619500" algn="l"/>
              </a:tabLst>
            </a:pPr>
            <a:r>
              <a:rPr lang="en-GB" altLang="en-US" sz="1200" dirty="0">
                <a:latin typeface="+mj-lt"/>
              </a:rPr>
              <a:t>Singer M et al. </a:t>
            </a:r>
            <a:r>
              <a:rPr lang="en-GB" altLang="en-US" sz="1200" i="1" dirty="0">
                <a:latin typeface="+mj-lt"/>
              </a:rPr>
              <a:t>JAMA. </a:t>
            </a:r>
            <a:r>
              <a:rPr lang="en-GB" altLang="en-US" sz="1200" dirty="0">
                <a:latin typeface="+mj-lt"/>
              </a:rPr>
              <a:t>2016;315(8):801-810.</a:t>
            </a:r>
          </a:p>
        </p:txBody>
      </p:sp>
      <p:sp>
        <p:nvSpPr>
          <p:cNvPr id="9" name="TextBox 8">
            <a:extLst>
              <a:ext uri="{FF2B5EF4-FFF2-40B4-BE49-F238E27FC236}">
                <a16:creationId xmlns:a16="http://schemas.microsoft.com/office/drawing/2014/main" id="{0F7853B7-9DCF-4DF3-A191-2D86C3E280E8}"/>
              </a:ext>
            </a:extLst>
          </p:cNvPr>
          <p:cNvSpPr txBox="1"/>
          <p:nvPr/>
        </p:nvSpPr>
        <p:spPr>
          <a:xfrm>
            <a:off x="226244" y="1469128"/>
            <a:ext cx="8691512" cy="1569660"/>
          </a:xfrm>
          <a:prstGeom prst="rect">
            <a:avLst/>
          </a:prstGeom>
          <a:solidFill>
            <a:schemeClr val="bg2"/>
          </a:solidFill>
          <a:ln>
            <a:solidFill>
              <a:schemeClr val="tx1"/>
            </a:solidFill>
          </a:ln>
        </p:spPr>
        <p:txBody>
          <a:bodyPr wrap="square" rtlCol="0">
            <a:spAutoFit/>
          </a:bodyPr>
          <a:lstStyle/>
          <a:p>
            <a:pPr algn="ctr"/>
            <a:r>
              <a:rPr lang="en-US" sz="2400" dirty="0"/>
              <a:t>Patients who meet 2015 clinical criteria for </a:t>
            </a:r>
          </a:p>
          <a:p>
            <a:pPr algn="ctr"/>
            <a:r>
              <a:rPr lang="en-US" sz="2400" dirty="0"/>
              <a:t>sepsis have hospital mortality ~10% </a:t>
            </a:r>
          </a:p>
          <a:p>
            <a:pPr algn="ctr"/>
            <a:r>
              <a:rPr lang="en-US" sz="2400" dirty="0"/>
              <a:t>and patients who meet criteria for </a:t>
            </a:r>
          </a:p>
          <a:p>
            <a:pPr algn="ctr"/>
            <a:r>
              <a:rPr lang="en-US" sz="2400" dirty="0"/>
              <a:t>septic shock have hospital mortality ~40%</a:t>
            </a:r>
          </a:p>
        </p:txBody>
      </p:sp>
    </p:spTree>
    <p:extLst>
      <p:ext uri="{BB962C8B-B14F-4D97-AF65-F5344CB8AC3E}">
        <p14:creationId xmlns:p14="http://schemas.microsoft.com/office/powerpoint/2010/main" val="1667231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en-US" dirty="0">
                <a:latin typeface="Helvetica" panose="020B0604020202020204" pitchFamily="34" charset="0"/>
              </a:rPr>
              <a:t>How to Recognize Patients With Sepsis and Septic Shock: SOFA and </a:t>
            </a:r>
            <a:r>
              <a:rPr lang="en-US" altLang="en-US" dirty="0" err="1">
                <a:latin typeface="Helvetica" panose="020B0604020202020204" pitchFamily="34" charset="0"/>
              </a:rPr>
              <a:t>qSOFA</a:t>
            </a:r>
            <a:endParaRPr lang="en-US" dirty="0"/>
          </a:p>
        </p:txBody>
      </p:sp>
      <p:sp>
        <p:nvSpPr>
          <p:cNvPr id="3" name="Content Placeholder 2"/>
          <p:cNvSpPr>
            <a:spLocks noGrp="1"/>
          </p:cNvSpPr>
          <p:nvPr>
            <p:ph idx="1"/>
          </p:nvPr>
        </p:nvSpPr>
        <p:spPr>
          <a:xfrm>
            <a:off x="228797" y="6165177"/>
            <a:ext cx="8983363" cy="430543"/>
          </a:xfrm>
        </p:spPr>
        <p:txBody>
          <a:bodyPr>
            <a:noAutofit/>
          </a:bodyPr>
          <a:lstStyle/>
          <a:p>
            <a:pPr marL="0" indent="0">
              <a:buNone/>
            </a:pPr>
            <a:r>
              <a:rPr lang="en-US" altLang="en-US" sz="1000" dirty="0">
                <a:latin typeface="Helvetica" panose="020B0604020202020204" pitchFamily="34" charset="0"/>
              </a:rPr>
              <a:t>MAP, mean arterial pressure; </a:t>
            </a:r>
            <a:r>
              <a:rPr lang="en-US" altLang="en-US" sz="1000" dirty="0" err="1">
                <a:latin typeface="Helvetica" panose="020B0604020202020204" pitchFamily="34" charset="0"/>
              </a:rPr>
              <a:t>qSOFA</a:t>
            </a:r>
            <a:r>
              <a:rPr lang="en-US" altLang="en-US" sz="1000" dirty="0">
                <a:latin typeface="Helvetica" panose="020B0604020202020204" pitchFamily="34" charset="0"/>
              </a:rPr>
              <a:t>, quick SOFA; SOFA, Sequential [Sepsis-related] Organ Failure Assessment </a:t>
            </a:r>
            <a:endParaRPr lang="en-US" sz="1000" dirty="0"/>
          </a:p>
        </p:txBody>
      </p:sp>
      <p:pic>
        <p:nvPicPr>
          <p:cNvPr id="6" name="Picture 13" descr="Cover">
            <a:extLst>
              <a:ext uri="{FF2B5EF4-FFF2-40B4-BE49-F238E27FC236}">
                <a16:creationId xmlns:a16="http://schemas.microsoft.com/office/drawing/2014/main" id="{9EB9EC41-0947-47A1-A53B-35DCB7CD9F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067" y="1481860"/>
            <a:ext cx="8673979" cy="4721833"/>
          </a:xfrm>
          <a:prstGeom prst="rect">
            <a:avLst/>
          </a:prstGeom>
          <a:noFill/>
          <a:extLst>
            <a:ext uri="{909E8E84-426E-40DD-AFC4-6F175D3DCCD1}">
              <a14:hiddenFill xmlns:a14="http://schemas.microsoft.com/office/drawing/2010/main">
                <a:solidFill>
                  <a:srgbClr val="FFFFFF"/>
                </a:solidFill>
              </a14:hiddenFill>
            </a:ext>
          </a:extLst>
        </p:spPr>
      </p:pic>
      <p:sp>
        <p:nvSpPr>
          <p:cNvPr id="8" name="Text Box 4">
            <a:extLst>
              <a:ext uri="{FF2B5EF4-FFF2-40B4-BE49-F238E27FC236}">
                <a16:creationId xmlns:a16="http://schemas.microsoft.com/office/drawing/2014/main" id="{A32786C0-DE3D-4E6B-9C1B-44B8FEDFE98E}"/>
              </a:ext>
            </a:extLst>
          </p:cNvPr>
          <p:cNvSpPr txBox="1">
            <a:spLocks noChangeArrowheads="1"/>
          </p:cNvSpPr>
          <p:nvPr/>
        </p:nvSpPr>
        <p:spPr bwMode="auto">
          <a:xfrm>
            <a:off x="315798" y="6538932"/>
            <a:ext cx="4450165" cy="3077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1pPr>
            <a:lvl2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2pPr>
            <a:lvl3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3pPr>
            <a:lvl4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4pPr>
            <a:lvl5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9pPr>
          </a:lstStyle>
          <a:p>
            <a:pPr>
              <a:tabLst>
                <a:tab pos="457200" algn="l"/>
                <a:tab pos="688975" algn="l"/>
                <a:tab pos="723900" algn="l"/>
                <a:tab pos="1447800" algn="l"/>
                <a:tab pos="2171700" algn="l"/>
                <a:tab pos="2895600" algn="l"/>
                <a:tab pos="3619500" algn="l"/>
              </a:tabLst>
            </a:pPr>
            <a:r>
              <a:rPr lang="en-GB" altLang="en-US" sz="1200" dirty="0">
                <a:latin typeface="+mj-lt"/>
              </a:rPr>
              <a:t>Singer M et al. </a:t>
            </a:r>
            <a:r>
              <a:rPr lang="en-GB" altLang="en-US" sz="1200" i="1" dirty="0">
                <a:latin typeface="+mj-lt"/>
              </a:rPr>
              <a:t>JAMA. </a:t>
            </a:r>
            <a:r>
              <a:rPr lang="en-GB" altLang="en-US" sz="1200" dirty="0">
                <a:latin typeface="+mj-lt"/>
              </a:rPr>
              <a:t>2016;315(8):801-810.</a:t>
            </a:r>
          </a:p>
        </p:txBody>
      </p:sp>
    </p:spTree>
    <p:extLst>
      <p:ext uri="{BB962C8B-B14F-4D97-AF65-F5344CB8AC3E}">
        <p14:creationId xmlns:p14="http://schemas.microsoft.com/office/powerpoint/2010/main" val="175975635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1"/>
          <p:cNvSpPr>
            <a:spLocks noGrp="1" noChangeArrowheads="1"/>
          </p:cNvSpPr>
          <p:nvPr>
            <p:ph type="title"/>
          </p:nvPr>
        </p:nvSpPr>
        <p:spPr>
          <a:xfrm>
            <a:off x="457200" y="274638"/>
            <a:ext cx="8229600" cy="1143000"/>
          </a:xfrm>
        </p:spPr>
        <p:txBody>
          <a:bodyPr>
            <a:normAutofit fontScale="90000"/>
          </a:bodyPr>
          <a:lstStyle/>
          <a:p>
            <a:r>
              <a:rPr lang="en-US" dirty="0"/>
              <a:t>Elevated Lactate Predicts Mortality in Patients with Sepsis</a:t>
            </a:r>
          </a:p>
        </p:txBody>
      </p:sp>
      <p:sp>
        <p:nvSpPr>
          <p:cNvPr id="3076" name="Rectangle 2"/>
          <p:cNvSpPr>
            <a:spLocks noGrp="1" noChangeArrowheads="1"/>
          </p:cNvSpPr>
          <p:nvPr>
            <p:ph idx="1"/>
          </p:nvPr>
        </p:nvSpPr>
        <p:spPr>
          <a:xfrm>
            <a:off x="457200" y="1600200"/>
            <a:ext cx="5388015" cy="5066818"/>
          </a:xfrm>
        </p:spPr>
        <p:txBody>
          <a:bodyPr>
            <a:normAutofit fontScale="92500" lnSpcReduction="20000"/>
          </a:bodyPr>
          <a:lstStyle/>
          <a:p>
            <a:r>
              <a:rPr lang="en-US" dirty="0"/>
              <a:t>Lactate</a:t>
            </a:r>
          </a:p>
          <a:p>
            <a:pPr lvl="1"/>
            <a:r>
              <a:rPr lang="en-US" dirty="0"/>
              <a:t>Marker of cellular hypoxia and metabolic acidosis</a:t>
            </a:r>
          </a:p>
          <a:p>
            <a:pPr lvl="1"/>
            <a:r>
              <a:rPr lang="en-US" dirty="0"/>
              <a:t>Normal level &lt;2</a:t>
            </a:r>
          </a:p>
          <a:p>
            <a:pPr lvl="1"/>
            <a:r>
              <a:rPr lang="en-US" dirty="0"/>
              <a:t>Levels &gt;4  associated with increased mortality</a:t>
            </a:r>
          </a:p>
          <a:p>
            <a:r>
              <a:rPr lang="en-US" dirty="0"/>
              <a:t>With serial testing, decreasing lactate is a marker of improved perfusion, reduced mortality, and better prognosis – rising lactate  levels suggests the opposite. </a:t>
            </a:r>
          </a:p>
          <a:p>
            <a:endParaRPr lang="en-US" dirty="0"/>
          </a:p>
        </p:txBody>
      </p:sp>
      <p:graphicFrame>
        <p:nvGraphicFramePr>
          <p:cNvPr id="3074" name="Object 2"/>
          <p:cNvGraphicFramePr>
            <a:graphicFrameLocks/>
          </p:cNvGraphicFramePr>
          <p:nvPr>
            <p:extLst/>
          </p:nvPr>
        </p:nvGraphicFramePr>
        <p:xfrm>
          <a:off x="5519783" y="2496009"/>
          <a:ext cx="3866834" cy="3302590"/>
        </p:xfrm>
        <a:graphic>
          <a:graphicData uri="http://schemas.openxmlformats.org/presentationml/2006/ole">
            <mc:AlternateContent xmlns:mc="http://schemas.openxmlformats.org/markup-compatibility/2006">
              <mc:Choice xmlns:v="urn:schemas-microsoft-com:vml" Requires="v">
                <p:oleObj spid="_x0000_s1054" name="Chart" r:id="rId4" imgW="10300211" imgH="8800000" progId="MSGraph.Chart.8">
                  <p:embed/>
                </p:oleObj>
              </mc:Choice>
              <mc:Fallback>
                <p:oleObj name="Chart" r:id="rId4" imgW="10300211" imgH="8800000" progId="MSGraph.Chart.8">
                  <p:embed/>
                  <p:pic>
                    <p:nvPicPr>
                      <p:cNvPr id="3074" name="Object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19783" y="2496009"/>
                        <a:ext cx="3866834" cy="3302590"/>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sp>
        <p:nvSpPr>
          <p:cNvPr id="3077" name="Rectangle 4"/>
          <p:cNvSpPr>
            <a:spLocks/>
          </p:cNvSpPr>
          <p:nvPr/>
        </p:nvSpPr>
        <p:spPr bwMode="auto">
          <a:xfrm>
            <a:off x="6267241" y="2285371"/>
            <a:ext cx="2626454" cy="507831"/>
          </a:xfrm>
          <a:prstGeom prst="rect">
            <a:avLst/>
          </a:prstGeom>
          <a:noFill/>
          <a:ln w="12700">
            <a:noFill/>
            <a:miter lim="800000"/>
            <a:headEnd/>
            <a:tailEnd/>
          </a:ln>
        </p:spPr>
        <p:txBody>
          <a:bodyPr wrap="square" lIns="0" tIns="0" rIns="0" bIns="0" anchor="ctr">
            <a:spAutoFit/>
          </a:bodyPr>
          <a:lstStyle/>
          <a:p>
            <a:pPr algn="ctr" fontAlgn="base">
              <a:spcBef>
                <a:spcPct val="0"/>
              </a:spcBef>
              <a:spcAft>
                <a:spcPct val="0"/>
              </a:spcAft>
            </a:pPr>
            <a:r>
              <a:rPr lang="en-US" sz="1650" dirty="0">
                <a:solidFill>
                  <a:prstClr val="black"/>
                </a:solidFill>
                <a:latin typeface="Arial" pitchFamily="34" charset="0"/>
                <a:cs typeface="Times" pitchFamily="-112" charset="0"/>
              </a:rPr>
              <a:t>Mortality Risk Relative to Lactate Level</a:t>
            </a:r>
          </a:p>
        </p:txBody>
      </p:sp>
      <p:sp>
        <p:nvSpPr>
          <p:cNvPr id="8" name="Text Box 4">
            <a:extLst>
              <a:ext uri="{FF2B5EF4-FFF2-40B4-BE49-F238E27FC236}">
                <a16:creationId xmlns:a16="http://schemas.microsoft.com/office/drawing/2014/main" id="{06CE4344-F508-4932-9519-2305796AD7CD}"/>
              </a:ext>
            </a:extLst>
          </p:cNvPr>
          <p:cNvSpPr txBox="1">
            <a:spLocks noChangeArrowheads="1"/>
          </p:cNvSpPr>
          <p:nvPr/>
        </p:nvSpPr>
        <p:spPr bwMode="auto">
          <a:xfrm>
            <a:off x="315798" y="6468880"/>
            <a:ext cx="4450165" cy="3778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1pPr>
            <a:lvl2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2pPr>
            <a:lvl3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3pPr>
            <a:lvl4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4pPr>
            <a:lvl5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9pPr>
          </a:lstStyle>
          <a:p>
            <a:pPr>
              <a:tabLst>
                <a:tab pos="457200" algn="l"/>
                <a:tab pos="688975" algn="l"/>
                <a:tab pos="723900" algn="l"/>
                <a:tab pos="1447800" algn="l"/>
                <a:tab pos="2171700" algn="l"/>
                <a:tab pos="2895600" algn="l"/>
                <a:tab pos="3619500" algn="l"/>
              </a:tabLst>
            </a:pPr>
            <a:r>
              <a:rPr lang="en-GB" altLang="en-US" sz="1200" dirty="0">
                <a:latin typeface="+mj-lt"/>
              </a:rPr>
              <a:t>Howell MD et al. </a:t>
            </a:r>
            <a:r>
              <a:rPr lang="en-GB" altLang="en-US" sz="1200" i="1" dirty="0">
                <a:latin typeface="+mj-lt"/>
              </a:rPr>
              <a:t>Intensive Care Med. </a:t>
            </a:r>
            <a:r>
              <a:rPr lang="en-GB" altLang="en-US" sz="1200" dirty="0">
                <a:latin typeface="+mj-lt"/>
              </a:rPr>
              <a:t>2007;33(11):1892-1899.</a:t>
            </a:r>
          </a:p>
          <a:p>
            <a:pPr>
              <a:tabLst>
                <a:tab pos="457200" algn="l"/>
                <a:tab pos="688975" algn="l"/>
                <a:tab pos="723900" algn="l"/>
                <a:tab pos="1447800" algn="l"/>
                <a:tab pos="2171700" algn="l"/>
                <a:tab pos="2895600" algn="l"/>
                <a:tab pos="3619500" algn="l"/>
              </a:tabLst>
            </a:pPr>
            <a:r>
              <a:rPr lang="en-GB" altLang="en-US" sz="1200" dirty="0">
                <a:latin typeface="+mj-lt"/>
              </a:rPr>
              <a:t>Shapiro NI et al. </a:t>
            </a:r>
            <a:r>
              <a:rPr lang="en-GB" altLang="en-US" sz="1200" i="1" dirty="0">
                <a:latin typeface="+mj-lt"/>
              </a:rPr>
              <a:t>Ann </a:t>
            </a:r>
            <a:r>
              <a:rPr lang="en-GB" altLang="en-US" sz="1200" i="1" dirty="0" err="1">
                <a:latin typeface="+mj-lt"/>
              </a:rPr>
              <a:t>Emerg</a:t>
            </a:r>
            <a:r>
              <a:rPr lang="en-GB" altLang="en-US" sz="1200" i="1" dirty="0">
                <a:latin typeface="+mj-lt"/>
              </a:rPr>
              <a:t> Med. </a:t>
            </a:r>
            <a:r>
              <a:rPr lang="en-GB" altLang="en-US" sz="1200" dirty="0">
                <a:latin typeface="+mj-lt"/>
              </a:rPr>
              <a:t>2005;45(5):524-528. </a:t>
            </a:r>
          </a:p>
        </p:txBody>
      </p:sp>
    </p:spTree>
    <p:extLst>
      <p:ext uri="{BB962C8B-B14F-4D97-AF65-F5344CB8AC3E}">
        <p14:creationId xmlns:p14="http://schemas.microsoft.com/office/powerpoint/2010/main" val="407606410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92D47A-BC44-4140-B046-A74313816E2F}"/>
              </a:ext>
            </a:extLst>
          </p:cNvPr>
          <p:cNvSpPr>
            <a:spLocks noGrp="1"/>
          </p:cNvSpPr>
          <p:nvPr>
            <p:ph type="title"/>
          </p:nvPr>
        </p:nvSpPr>
        <p:spPr/>
        <p:txBody>
          <a:bodyPr/>
          <a:lstStyle/>
          <a:p>
            <a:r>
              <a:rPr lang="en-US" dirty="0"/>
              <a:t>Management of Sepsis</a:t>
            </a:r>
          </a:p>
        </p:txBody>
      </p:sp>
      <p:sp>
        <p:nvSpPr>
          <p:cNvPr id="4" name="Rectangle 3">
            <a:extLst>
              <a:ext uri="{FF2B5EF4-FFF2-40B4-BE49-F238E27FC236}">
                <a16:creationId xmlns:a16="http://schemas.microsoft.com/office/drawing/2014/main" id="{E4781B6A-E4AD-48D9-9EFF-CF920F6DA6F1}"/>
              </a:ext>
            </a:extLst>
          </p:cNvPr>
          <p:cNvSpPr/>
          <p:nvPr/>
        </p:nvSpPr>
        <p:spPr>
          <a:xfrm>
            <a:off x="315798" y="5228784"/>
            <a:ext cx="8656824" cy="1015663"/>
          </a:xfrm>
          <a:prstGeom prst="rect">
            <a:avLst/>
          </a:prstGeom>
          <a:solidFill>
            <a:schemeClr val="bg2"/>
          </a:solidFill>
          <a:ln>
            <a:solidFill>
              <a:schemeClr val="tx1"/>
            </a:solidFill>
          </a:ln>
        </p:spPr>
        <p:txBody>
          <a:bodyPr wrap="square">
            <a:spAutoFit/>
          </a:bodyPr>
          <a:lstStyle/>
          <a:p>
            <a:pPr algn="ctr"/>
            <a:r>
              <a:rPr lang="en-US" sz="2000" b="1" dirty="0"/>
              <a:t>Goal:</a:t>
            </a:r>
          </a:p>
          <a:p>
            <a:pPr algn="ctr"/>
            <a:r>
              <a:rPr lang="en-US" sz="2000" dirty="0"/>
              <a:t> MAP &gt;65 mmHg, signs of improved perfusion</a:t>
            </a:r>
          </a:p>
          <a:p>
            <a:pPr algn="ctr"/>
            <a:r>
              <a:rPr lang="en-US" sz="2000" dirty="0"/>
              <a:t> (normalization of lactate, normal organ function)</a:t>
            </a:r>
          </a:p>
        </p:txBody>
      </p:sp>
      <p:sp>
        <p:nvSpPr>
          <p:cNvPr id="5" name="Rectangle 4">
            <a:extLst>
              <a:ext uri="{FF2B5EF4-FFF2-40B4-BE49-F238E27FC236}">
                <a16:creationId xmlns:a16="http://schemas.microsoft.com/office/drawing/2014/main" id="{6143CBBC-28CB-469C-9115-7D14F3DDA904}"/>
              </a:ext>
            </a:extLst>
          </p:cNvPr>
          <p:cNvSpPr/>
          <p:nvPr/>
        </p:nvSpPr>
        <p:spPr>
          <a:xfrm>
            <a:off x="351134" y="1594591"/>
            <a:ext cx="8621488" cy="461665"/>
          </a:xfrm>
          <a:prstGeom prst="rect">
            <a:avLst/>
          </a:prstGeom>
          <a:solidFill>
            <a:schemeClr val="bg2"/>
          </a:solidFill>
          <a:ln>
            <a:solidFill>
              <a:schemeClr val="tx1"/>
            </a:solidFill>
          </a:ln>
        </p:spPr>
        <p:txBody>
          <a:bodyPr wrap="square">
            <a:spAutoFit/>
          </a:bodyPr>
          <a:lstStyle/>
          <a:p>
            <a:pPr algn="ctr"/>
            <a:r>
              <a:rPr lang="en-US" sz="2400" b="1" dirty="0"/>
              <a:t>WITHIN 1 HOUR:</a:t>
            </a:r>
          </a:p>
        </p:txBody>
      </p:sp>
      <p:pic>
        <p:nvPicPr>
          <p:cNvPr id="6" name="Picture 5">
            <a:extLst>
              <a:ext uri="{FF2B5EF4-FFF2-40B4-BE49-F238E27FC236}">
                <a16:creationId xmlns:a16="http://schemas.microsoft.com/office/drawing/2014/main" id="{D30B1009-46AC-4755-AF3D-E204F6F728D7}"/>
              </a:ext>
            </a:extLst>
          </p:cNvPr>
          <p:cNvPicPr>
            <a:picLocks noChangeAspect="1"/>
          </p:cNvPicPr>
          <p:nvPr/>
        </p:nvPicPr>
        <p:blipFill rotWithShape="1">
          <a:blip r:embed="rId3"/>
          <a:srcRect l="1737" b="6331"/>
          <a:stretch/>
        </p:blipFill>
        <p:spPr>
          <a:xfrm>
            <a:off x="318834" y="2233209"/>
            <a:ext cx="8621488" cy="2635940"/>
          </a:xfrm>
          <a:prstGeom prst="rect">
            <a:avLst/>
          </a:prstGeom>
        </p:spPr>
      </p:pic>
      <p:sp>
        <p:nvSpPr>
          <p:cNvPr id="7" name="Text Box 4">
            <a:extLst>
              <a:ext uri="{FF2B5EF4-FFF2-40B4-BE49-F238E27FC236}">
                <a16:creationId xmlns:a16="http://schemas.microsoft.com/office/drawing/2014/main" id="{C15E6FE3-C6F3-4D89-9512-F339233659E1}"/>
              </a:ext>
            </a:extLst>
          </p:cNvPr>
          <p:cNvSpPr txBox="1">
            <a:spLocks noChangeArrowheads="1"/>
          </p:cNvSpPr>
          <p:nvPr/>
        </p:nvSpPr>
        <p:spPr bwMode="auto">
          <a:xfrm>
            <a:off x="315798" y="6468880"/>
            <a:ext cx="4450165" cy="3778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1pPr>
            <a:lvl2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2pPr>
            <a:lvl3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3pPr>
            <a:lvl4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4pPr>
            <a:lvl5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9pPr>
          </a:lstStyle>
          <a:p>
            <a:pPr>
              <a:tabLst>
                <a:tab pos="457200" algn="l"/>
                <a:tab pos="688975" algn="l"/>
                <a:tab pos="723900" algn="l"/>
                <a:tab pos="1447800" algn="l"/>
                <a:tab pos="2171700" algn="l"/>
                <a:tab pos="2895600" algn="l"/>
                <a:tab pos="3619500" algn="l"/>
              </a:tabLst>
            </a:pPr>
            <a:r>
              <a:rPr lang="en-GB" altLang="en-US" sz="1200" dirty="0">
                <a:latin typeface="+mj-lt"/>
              </a:rPr>
              <a:t>Levy MM et al. </a:t>
            </a:r>
            <a:r>
              <a:rPr lang="en-GB" altLang="en-US" sz="1200" i="1" dirty="0" err="1">
                <a:latin typeface="+mj-lt"/>
              </a:rPr>
              <a:t>Crit</a:t>
            </a:r>
            <a:r>
              <a:rPr lang="en-GB" altLang="en-US" sz="1200" i="1" dirty="0">
                <a:latin typeface="+mj-lt"/>
              </a:rPr>
              <a:t> Care Med. </a:t>
            </a:r>
            <a:r>
              <a:rPr lang="en-GB" altLang="en-US" sz="1200" dirty="0">
                <a:latin typeface="+mj-lt"/>
              </a:rPr>
              <a:t>2018;46(6):997-1000.</a:t>
            </a:r>
          </a:p>
          <a:p>
            <a:pPr>
              <a:tabLst>
                <a:tab pos="457200" algn="l"/>
                <a:tab pos="688975" algn="l"/>
                <a:tab pos="723900" algn="l"/>
                <a:tab pos="1447800" algn="l"/>
                <a:tab pos="2171700" algn="l"/>
                <a:tab pos="2895600" algn="l"/>
                <a:tab pos="3619500" algn="l"/>
              </a:tabLst>
            </a:pPr>
            <a:r>
              <a:rPr lang="en-GB" altLang="en-US" sz="1200" dirty="0">
                <a:latin typeface="+mj-lt"/>
              </a:rPr>
              <a:t>Rhodes A et al. </a:t>
            </a:r>
            <a:r>
              <a:rPr lang="en-GB" altLang="en-US" sz="1200" i="1" dirty="0" err="1">
                <a:latin typeface="+mj-lt"/>
              </a:rPr>
              <a:t>Crit</a:t>
            </a:r>
            <a:r>
              <a:rPr lang="en-GB" altLang="en-US" sz="1200" i="1" dirty="0">
                <a:latin typeface="+mj-lt"/>
              </a:rPr>
              <a:t> Care Med. </a:t>
            </a:r>
            <a:r>
              <a:rPr lang="en-GB" altLang="en-US" sz="1200" dirty="0">
                <a:latin typeface="+mj-lt"/>
              </a:rPr>
              <a:t>2017;45:486-552. </a:t>
            </a:r>
          </a:p>
        </p:txBody>
      </p:sp>
    </p:spTree>
    <p:extLst>
      <p:ext uri="{BB962C8B-B14F-4D97-AF65-F5344CB8AC3E}">
        <p14:creationId xmlns:p14="http://schemas.microsoft.com/office/powerpoint/2010/main" val="105066281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6E86DE0-AD5A-4C51-A631-43370B2EFEE6}"/>
              </a:ext>
            </a:extLst>
          </p:cNvPr>
          <p:cNvSpPr>
            <a:spLocks noGrp="1"/>
          </p:cNvSpPr>
          <p:nvPr>
            <p:ph type="title"/>
          </p:nvPr>
        </p:nvSpPr>
        <p:spPr/>
        <p:txBody>
          <a:bodyPr/>
          <a:lstStyle/>
          <a:p>
            <a:r>
              <a:rPr lang="en-US" dirty="0"/>
              <a:t>Case Study</a:t>
            </a:r>
          </a:p>
        </p:txBody>
      </p:sp>
      <p:sp>
        <p:nvSpPr>
          <p:cNvPr id="3" name="Content Placeholder 2">
            <a:extLst>
              <a:ext uri="{FF2B5EF4-FFF2-40B4-BE49-F238E27FC236}">
                <a16:creationId xmlns:a16="http://schemas.microsoft.com/office/drawing/2014/main" id="{658DDC7F-69A4-4D07-B919-BFF4E58FD26B}"/>
              </a:ext>
            </a:extLst>
          </p:cNvPr>
          <p:cNvSpPr>
            <a:spLocks noGrp="1"/>
          </p:cNvSpPr>
          <p:nvPr>
            <p:ph sz="half" idx="1"/>
          </p:nvPr>
        </p:nvSpPr>
        <p:spPr>
          <a:xfrm>
            <a:off x="314695" y="1497497"/>
            <a:ext cx="8224159" cy="1852550"/>
          </a:xfrm>
        </p:spPr>
        <p:txBody>
          <a:bodyPr>
            <a:normAutofit/>
          </a:bodyPr>
          <a:lstStyle/>
          <a:p>
            <a:pPr indent="0" algn="ctr">
              <a:lnSpc>
                <a:spcPct val="110000"/>
              </a:lnSpc>
              <a:spcBef>
                <a:spcPts val="0"/>
              </a:spcBef>
              <a:buNone/>
            </a:pPr>
            <a:r>
              <a:rPr lang="en-US" sz="2400" dirty="0"/>
              <a:t>Blood cultures: 2 sets obtained</a:t>
            </a:r>
          </a:p>
          <a:p>
            <a:pPr indent="0" algn="ctr">
              <a:lnSpc>
                <a:spcPct val="110000"/>
              </a:lnSpc>
              <a:spcBef>
                <a:spcPts val="0"/>
              </a:spcBef>
              <a:buNone/>
            </a:pPr>
            <a:r>
              <a:rPr lang="en-US" sz="2400" dirty="0"/>
              <a:t>UA and urine culture obtained</a:t>
            </a:r>
          </a:p>
          <a:p>
            <a:pPr indent="0" algn="ctr">
              <a:lnSpc>
                <a:spcPct val="110000"/>
              </a:lnSpc>
              <a:spcBef>
                <a:spcPts val="0"/>
              </a:spcBef>
              <a:buNone/>
            </a:pPr>
            <a:r>
              <a:rPr lang="en-US" sz="2400" dirty="0"/>
              <a:t>CXR: no evidence of infection</a:t>
            </a:r>
          </a:p>
          <a:p>
            <a:pPr indent="0" algn="ctr">
              <a:lnSpc>
                <a:spcPct val="110000"/>
              </a:lnSpc>
              <a:spcBef>
                <a:spcPts val="0"/>
              </a:spcBef>
              <a:buNone/>
            </a:pPr>
            <a:r>
              <a:rPr lang="en-US" sz="2400" dirty="0"/>
              <a:t>Lactate: 4</a:t>
            </a:r>
          </a:p>
          <a:p>
            <a:endParaRPr lang="en-US" dirty="0"/>
          </a:p>
        </p:txBody>
      </p:sp>
      <p:sp>
        <p:nvSpPr>
          <p:cNvPr id="5" name="Content Placeholder 4">
            <a:extLst>
              <a:ext uri="{FF2B5EF4-FFF2-40B4-BE49-F238E27FC236}">
                <a16:creationId xmlns:a16="http://schemas.microsoft.com/office/drawing/2014/main" id="{F67D1FB0-DCB8-4CFB-9142-17399EFD8F48}"/>
              </a:ext>
            </a:extLst>
          </p:cNvPr>
          <p:cNvSpPr>
            <a:spLocks noGrp="1"/>
          </p:cNvSpPr>
          <p:nvPr>
            <p:ph sz="half" idx="2"/>
          </p:nvPr>
        </p:nvSpPr>
        <p:spPr>
          <a:xfrm>
            <a:off x="4790705" y="3181221"/>
            <a:ext cx="4038600" cy="3007426"/>
          </a:xfrm>
        </p:spPr>
        <p:txBody>
          <a:bodyPr>
            <a:normAutofit/>
          </a:bodyPr>
          <a:lstStyle/>
          <a:p>
            <a:pPr marL="0" indent="0" algn="ctr">
              <a:buNone/>
            </a:pPr>
            <a:r>
              <a:rPr lang="en-US" b="1" dirty="0"/>
              <a:t>After Fluid Resuscitation</a:t>
            </a:r>
          </a:p>
          <a:p>
            <a:r>
              <a:rPr lang="en-US" sz="2200" dirty="0"/>
              <a:t>Repeat Lactate: 1.7</a:t>
            </a:r>
          </a:p>
          <a:p>
            <a:r>
              <a:rPr lang="en-US" sz="2200" dirty="0"/>
              <a:t>BP 108/63</a:t>
            </a:r>
          </a:p>
          <a:p>
            <a:r>
              <a:rPr lang="en-US" sz="2200" dirty="0"/>
              <a:t>HR 84</a:t>
            </a:r>
          </a:p>
          <a:p>
            <a:r>
              <a:rPr lang="en-US" sz="2200" dirty="0"/>
              <a:t>RR 18</a:t>
            </a:r>
          </a:p>
          <a:p>
            <a:r>
              <a:rPr lang="en-US" sz="2200" dirty="0"/>
              <a:t>Temp: 38.2 C</a:t>
            </a:r>
          </a:p>
          <a:p>
            <a:pPr marL="0" indent="0">
              <a:buNone/>
            </a:pPr>
            <a:endParaRPr lang="en-US" dirty="0"/>
          </a:p>
        </p:txBody>
      </p:sp>
      <p:sp>
        <p:nvSpPr>
          <p:cNvPr id="6" name="Rectangle 5">
            <a:extLst>
              <a:ext uri="{FF2B5EF4-FFF2-40B4-BE49-F238E27FC236}">
                <a16:creationId xmlns:a16="http://schemas.microsoft.com/office/drawing/2014/main" id="{C1BD3214-1D00-4E5C-BADB-EC83A776353F}"/>
              </a:ext>
            </a:extLst>
          </p:cNvPr>
          <p:cNvSpPr/>
          <p:nvPr/>
        </p:nvSpPr>
        <p:spPr>
          <a:xfrm>
            <a:off x="289825" y="3181221"/>
            <a:ext cx="4282175" cy="3096232"/>
          </a:xfrm>
          <a:prstGeom prst="rect">
            <a:avLst/>
          </a:prstGeom>
        </p:spPr>
        <p:txBody>
          <a:bodyPr wrap="square">
            <a:spAutoFit/>
          </a:bodyPr>
          <a:lstStyle/>
          <a:p>
            <a:pPr lvl="0" algn="ctr">
              <a:spcBef>
                <a:spcPct val="20000"/>
              </a:spcBef>
            </a:pPr>
            <a:r>
              <a:rPr lang="en-US" sz="2800" b="1" dirty="0">
                <a:solidFill>
                  <a:prstClr val="black"/>
                </a:solidFill>
              </a:rPr>
              <a:t>Treatment</a:t>
            </a:r>
          </a:p>
          <a:p>
            <a:pPr marL="342900" lvl="0" indent="-342900">
              <a:spcBef>
                <a:spcPct val="20000"/>
              </a:spcBef>
              <a:buFont typeface="Arial"/>
              <a:buChar char="•"/>
            </a:pPr>
            <a:r>
              <a:rPr lang="en-US" sz="2200" dirty="0">
                <a:solidFill>
                  <a:prstClr val="black"/>
                </a:solidFill>
              </a:rPr>
              <a:t>Started antibiotics: Piperacillin-tazobactam 3.375 g IV bolus then extended infusion over 4 hours q 8 </a:t>
            </a:r>
            <a:r>
              <a:rPr lang="en-US" sz="2200" dirty="0" err="1">
                <a:solidFill>
                  <a:prstClr val="black"/>
                </a:solidFill>
              </a:rPr>
              <a:t>hrs</a:t>
            </a:r>
            <a:endParaRPr lang="en-US" sz="2200" dirty="0">
              <a:solidFill>
                <a:prstClr val="black"/>
              </a:solidFill>
            </a:endParaRPr>
          </a:p>
          <a:p>
            <a:pPr marL="342900" lvl="0" indent="-342900">
              <a:spcBef>
                <a:spcPct val="20000"/>
              </a:spcBef>
              <a:buFont typeface="Arial"/>
              <a:buChar char="•"/>
            </a:pPr>
            <a:r>
              <a:rPr lang="en-US" sz="2200" dirty="0">
                <a:solidFill>
                  <a:prstClr val="black"/>
                </a:solidFill>
              </a:rPr>
              <a:t>Fluids: weight 96.4 x 30 mL/kg = 2892 mL NS</a:t>
            </a:r>
          </a:p>
          <a:p>
            <a:pPr marL="342900" lvl="0" indent="-342900">
              <a:spcBef>
                <a:spcPct val="20000"/>
              </a:spcBef>
              <a:buFont typeface="Arial"/>
              <a:buChar char="•"/>
            </a:pPr>
            <a:r>
              <a:rPr lang="en-US" sz="2200" dirty="0">
                <a:solidFill>
                  <a:prstClr val="black"/>
                </a:solidFill>
              </a:rPr>
              <a:t>Given 3 liters NS </a:t>
            </a:r>
          </a:p>
        </p:txBody>
      </p:sp>
    </p:spTree>
    <p:extLst>
      <p:ext uri="{BB962C8B-B14F-4D97-AF65-F5344CB8AC3E}">
        <p14:creationId xmlns:p14="http://schemas.microsoft.com/office/powerpoint/2010/main" val="31438267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8FD951-578C-4176-8558-0F19A28DE19E}"/>
              </a:ext>
            </a:extLst>
          </p:cNvPr>
          <p:cNvSpPr>
            <a:spLocks noGrp="1"/>
          </p:cNvSpPr>
          <p:nvPr>
            <p:ph type="title"/>
          </p:nvPr>
        </p:nvSpPr>
        <p:spPr/>
        <p:txBody>
          <a:bodyPr/>
          <a:lstStyle/>
          <a:p>
            <a:r>
              <a:rPr lang="en-US" dirty="0"/>
              <a:t>Learning Objectives</a:t>
            </a:r>
          </a:p>
        </p:txBody>
      </p:sp>
      <p:sp>
        <p:nvSpPr>
          <p:cNvPr id="3" name="Content Placeholder 2">
            <a:extLst>
              <a:ext uri="{FF2B5EF4-FFF2-40B4-BE49-F238E27FC236}">
                <a16:creationId xmlns:a16="http://schemas.microsoft.com/office/drawing/2014/main" id="{0B1E9205-5D85-48DE-B562-21B363993C90}"/>
              </a:ext>
            </a:extLst>
          </p:cNvPr>
          <p:cNvSpPr>
            <a:spLocks noGrp="1"/>
          </p:cNvSpPr>
          <p:nvPr>
            <p:ph idx="1"/>
          </p:nvPr>
        </p:nvSpPr>
        <p:spPr/>
        <p:txBody>
          <a:bodyPr>
            <a:normAutofit fontScale="77500" lnSpcReduction="20000"/>
          </a:bodyPr>
          <a:lstStyle/>
          <a:p>
            <a:pPr marL="0" indent="0">
              <a:buNone/>
            </a:pPr>
            <a:r>
              <a:rPr lang="en-US" dirty="0"/>
              <a:t>Upon completion of this educational activity, learners should be better able to:</a:t>
            </a:r>
          </a:p>
          <a:p>
            <a:pPr>
              <a:spcAft>
                <a:spcPts val="600"/>
              </a:spcAft>
            </a:pPr>
            <a:r>
              <a:rPr lang="en-US" dirty="0"/>
              <a:t>Review recently approved agents for patients with newly diagnosed and relapsed AML and their implications for patient selection and nursing care</a:t>
            </a:r>
          </a:p>
          <a:p>
            <a:pPr>
              <a:spcAft>
                <a:spcPts val="600"/>
              </a:spcAft>
            </a:pPr>
            <a:r>
              <a:rPr lang="en-US" dirty="0"/>
              <a:t>Evaluate patients with AML receiving treatment with recently approved agents in order to identify early indications of adverse events and implement appropriate interventions</a:t>
            </a:r>
          </a:p>
          <a:p>
            <a:pPr>
              <a:spcAft>
                <a:spcPts val="600"/>
              </a:spcAft>
            </a:pPr>
            <a:r>
              <a:rPr lang="en-US" dirty="0"/>
              <a:t>Outline key education points for the patient and family/caregiver to prevent infection, identify signs of bleeding, and perform other assessments to improve early identification and management of adverse events</a:t>
            </a:r>
          </a:p>
          <a:p>
            <a:endParaRPr lang="en-US" dirty="0"/>
          </a:p>
        </p:txBody>
      </p:sp>
    </p:spTree>
    <p:extLst>
      <p:ext uri="{BB962C8B-B14F-4D97-AF65-F5344CB8AC3E}">
        <p14:creationId xmlns:p14="http://schemas.microsoft.com/office/powerpoint/2010/main" val="396635741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Case Study</a:t>
            </a:r>
          </a:p>
        </p:txBody>
      </p:sp>
      <p:sp>
        <p:nvSpPr>
          <p:cNvPr id="4" name="Content Placeholder 3">
            <a:extLst>
              <a:ext uri="{FF2B5EF4-FFF2-40B4-BE49-F238E27FC236}">
                <a16:creationId xmlns:a16="http://schemas.microsoft.com/office/drawing/2014/main" id="{CB9A4C2F-A61D-4991-95FF-C05EA6109CF5}"/>
              </a:ext>
            </a:extLst>
          </p:cNvPr>
          <p:cNvSpPr>
            <a:spLocks noGrp="1"/>
          </p:cNvSpPr>
          <p:nvPr>
            <p:ph sz="half" idx="1"/>
          </p:nvPr>
        </p:nvSpPr>
        <p:spPr/>
        <p:txBody>
          <a:bodyPr>
            <a:normAutofit fontScale="92500" lnSpcReduction="10000"/>
          </a:bodyPr>
          <a:lstStyle/>
          <a:p>
            <a:pPr marL="0" indent="0">
              <a:buNone/>
            </a:pPr>
            <a:r>
              <a:rPr lang="en-US" b="1" dirty="0"/>
              <a:t>Diagnosis: </a:t>
            </a:r>
            <a:r>
              <a:rPr lang="en-US" dirty="0"/>
              <a:t>Sepsis due to e</a:t>
            </a:r>
            <a:r>
              <a:rPr lang="en-US" i="1" dirty="0"/>
              <a:t>. coli</a:t>
            </a:r>
            <a:r>
              <a:rPr lang="en-US" dirty="0"/>
              <a:t> bacteremia</a:t>
            </a:r>
          </a:p>
          <a:p>
            <a:r>
              <a:rPr lang="en-US" dirty="0"/>
              <a:t>Blood cultures (4/4 bottles): </a:t>
            </a:r>
            <a:r>
              <a:rPr lang="en-US" i="1" dirty="0"/>
              <a:t>e. coli </a:t>
            </a:r>
          </a:p>
          <a:p>
            <a:pPr>
              <a:buFont typeface="Arial" panose="020B0604020202020204" pitchFamily="34" charset="0"/>
              <a:buChar char="•"/>
            </a:pPr>
            <a:r>
              <a:rPr lang="en-US" dirty="0"/>
              <a:t>Sensitive to piperacillin-tazobactam </a:t>
            </a:r>
          </a:p>
          <a:p>
            <a:pPr>
              <a:buFont typeface="Arial" panose="020B0604020202020204" pitchFamily="34" charset="0"/>
              <a:buChar char="•"/>
            </a:pPr>
            <a:r>
              <a:rPr lang="en-US" dirty="0"/>
              <a:t>Bacteremia resolved with piperacillin-tazobactam</a:t>
            </a:r>
          </a:p>
          <a:p>
            <a:pPr>
              <a:buFont typeface="Arial" panose="020B0604020202020204" pitchFamily="34" charset="0"/>
              <a:buChar char="•"/>
            </a:pPr>
            <a:r>
              <a:rPr lang="en-US" dirty="0"/>
              <a:t>Surveillance cultures negative</a:t>
            </a:r>
          </a:p>
          <a:p>
            <a:pPr>
              <a:buFont typeface="Arial" panose="020B0604020202020204" pitchFamily="34" charset="0"/>
              <a:buChar char="•"/>
            </a:pPr>
            <a:r>
              <a:rPr lang="en-US" dirty="0"/>
              <a:t>ANC recovery at Day 32</a:t>
            </a:r>
          </a:p>
          <a:p>
            <a:endParaRPr lang="en-US" dirty="0"/>
          </a:p>
        </p:txBody>
      </p:sp>
      <p:sp>
        <p:nvSpPr>
          <p:cNvPr id="6" name="Content Placeholder 5">
            <a:extLst>
              <a:ext uri="{FF2B5EF4-FFF2-40B4-BE49-F238E27FC236}">
                <a16:creationId xmlns:a16="http://schemas.microsoft.com/office/drawing/2014/main" id="{BAF821EB-4352-4E1E-92C6-0653BF37A0A9}"/>
              </a:ext>
            </a:extLst>
          </p:cNvPr>
          <p:cNvSpPr>
            <a:spLocks noGrp="1"/>
          </p:cNvSpPr>
          <p:nvPr>
            <p:ph sz="half" idx="2"/>
          </p:nvPr>
        </p:nvSpPr>
        <p:spPr/>
        <p:txBody>
          <a:bodyPr>
            <a:normAutofit fontScale="92500" lnSpcReduction="10000"/>
          </a:bodyPr>
          <a:lstStyle/>
          <a:p>
            <a:r>
              <a:rPr lang="en-US" dirty="0"/>
              <a:t>Achieved CR1</a:t>
            </a:r>
          </a:p>
          <a:p>
            <a:pPr lvl="1"/>
            <a:r>
              <a:rPr lang="en-US" dirty="0"/>
              <a:t>Bone marrow biopsy on Day 14: hypoplasia</a:t>
            </a:r>
          </a:p>
          <a:p>
            <a:pPr lvl="1"/>
            <a:r>
              <a:rPr lang="en-US" dirty="0"/>
              <a:t>Bone marrow biopsy after count recovery: CR1</a:t>
            </a:r>
          </a:p>
          <a:p>
            <a:r>
              <a:rPr lang="en-US" dirty="0"/>
              <a:t>Consolidation treatment:</a:t>
            </a:r>
          </a:p>
          <a:p>
            <a:pPr lvl="1"/>
            <a:r>
              <a:rPr lang="en-US" dirty="0"/>
              <a:t>IDAC 1.5 g/m</a:t>
            </a:r>
            <a:r>
              <a:rPr lang="en-US" baseline="30000" dirty="0"/>
              <a:t>2</a:t>
            </a:r>
            <a:r>
              <a:rPr lang="en-US" dirty="0"/>
              <a:t>  IV over 3 h on days 1-3</a:t>
            </a:r>
          </a:p>
          <a:p>
            <a:pPr lvl="1"/>
            <a:r>
              <a:rPr lang="en-US" dirty="0" err="1"/>
              <a:t>Midostaurin</a:t>
            </a:r>
            <a:r>
              <a:rPr lang="en-US" dirty="0"/>
              <a:t> 50 mg PO BID on Days 8 to 21</a:t>
            </a:r>
          </a:p>
          <a:p>
            <a:r>
              <a:rPr lang="en-US" dirty="0"/>
              <a:t>Allogeneic transplant</a:t>
            </a:r>
          </a:p>
          <a:p>
            <a:pPr>
              <a:buFont typeface="Arial" panose="020B0604020202020204" pitchFamily="34" charset="0"/>
              <a:buChar char="•"/>
            </a:pPr>
            <a:endParaRPr lang="en-US" dirty="0"/>
          </a:p>
          <a:p>
            <a:pPr marL="0" indent="0">
              <a:buNone/>
            </a:pPr>
            <a:endParaRPr lang="en-US" dirty="0"/>
          </a:p>
        </p:txBody>
      </p:sp>
    </p:spTree>
    <p:extLst>
      <p:ext uri="{BB962C8B-B14F-4D97-AF65-F5344CB8AC3E}">
        <p14:creationId xmlns:p14="http://schemas.microsoft.com/office/powerpoint/2010/main" val="311926647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Rectangle 2"/>
          <p:cNvSpPr>
            <a:spLocks noGrp="1" noChangeArrowheads="1"/>
          </p:cNvSpPr>
          <p:nvPr>
            <p:ph type="title"/>
          </p:nvPr>
        </p:nvSpPr>
        <p:spPr/>
        <p:txBody>
          <a:bodyPr/>
          <a:lstStyle/>
          <a:p>
            <a:r>
              <a:rPr lang="en-US" dirty="0"/>
              <a:t>Clinical Pearls About Serious Infections</a:t>
            </a:r>
          </a:p>
        </p:txBody>
      </p:sp>
      <p:sp>
        <p:nvSpPr>
          <p:cNvPr id="5" name="Content Placeholder 4">
            <a:extLst>
              <a:ext uri="{FF2B5EF4-FFF2-40B4-BE49-F238E27FC236}">
                <a16:creationId xmlns:a16="http://schemas.microsoft.com/office/drawing/2014/main" id="{706F714C-57C4-4D77-82EF-C13FFF3CD15B}"/>
              </a:ext>
            </a:extLst>
          </p:cNvPr>
          <p:cNvSpPr>
            <a:spLocks noGrp="1"/>
          </p:cNvSpPr>
          <p:nvPr>
            <p:ph idx="1"/>
          </p:nvPr>
        </p:nvSpPr>
        <p:spPr/>
        <p:txBody>
          <a:bodyPr>
            <a:normAutofit fontScale="85000" lnSpcReduction="10000"/>
          </a:bodyPr>
          <a:lstStyle/>
          <a:p>
            <a:r>
              <a:rPr lang="en-US" dirty="0"/>
              <a:t>Infection associated with hypotension or respiratory failure carries a poorer prognosis</a:t>
            </a:r>
          </a:p>
          <a:p>
            <a:r>
              <a:rPr lang="en-US" dirty="0"/>
              <a:t>Infection with gram negative organisms has a greater risk of septic shock than gram positive organisms</a:t>
            </a:r>
          </a:p>
          <a:p>
            <a:r>
              <a:rPr lang="en-US" dirty="0"/>
              <a:t>Abdominal source of sepsis is more fatal than any other source</a:t>
            </a:r>
          </a:p>
          <a:p>
            <a:r>
              <a:rPr lang="en-US" dirty="0"/>
              <a:t>The longer a person is ill, hospitalized, or immune compromised, the greater their chance of developing significant sepsis</a:t>
            </a:r>
          </a:p>
          <a:p>
            <a:r>
              <a:rPr lang="en-US" dirty="0"/>
              <a:t>Sepsis worsens other clinical complications (e.g. malnutrition, adrenal insufficiency)</a:t>
            </a:r>
          </a:p>
          <a:p>
            <a:pPr marL="0" indent="0">
              <a:buNone/>
            </a:pPr>
            <a:endParaRPr lang="en-US" dirty="0"/>
          </a:p>
        </p:txBody>
      </p:sp>
    </p:spTree>
    <p:extLst>
      <p:ext uri="{BB962C8B-B14F-4D97-AF65-F5344CB8AC3E}">
        <p14:creationId xmlns:p14="http://schemas.microsoft.com/office/powerpoint/2010/main" val="368475278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017FED-79F7-4213-9BFE-AED7BB6E7D0C}"/>
              </a:ext>
            </a:extLst>
          </p:cNvPr>
          <p:cNvSpPr>
            <a:spLocks noGrp="1"/>
          </p:cNvSpPr>
          <p:nvPr>
            <p:ph type="title"/>
          </p:nvPr>
        </p:nvSpPr>
        <p:spPr/>
        <p:txBody>
          <a:bodyPr/>
          <a:lstStyle/>
          <a:p>
            <a:r>
              <a:rPr lang="en-US" dirty="0"/>
              <a:t>Pause and Reflect</a:t>
            </a:r>
          </a:p>
        </p:txBody>
      </p:sp>
      <p:sp>
        <p:nvSpPr>
          <p:cNvPr id="3" name="Content Placeholder 2">
            <a:extLst>
              <a:ext uri="{FF2B5EF4-FFF2-40B4-BE49-F238E27FC236}">
                <a16:creationId xmlns:a16="http://schemas.microsoft.com/office/drawing/2014/main" id="{EF8B75AD-0371-4C0E-99BC-0C7579832CAB}"/>
              </a:ext>
            </a:extLst>
          </p:cNvPr>
          <p:cNvSpPr>
            <a:spLocks noGrp="1"/>
          </p:cNvSpPr>
          <p:nvPr>
            <p:ph idx="1"/>
          </p:nvPr>
        </p:nvSpPr>
        <p:spPr/>
        <p:txBody>
          <a:bodyPr/>
          <a:lstStyle/>
          <a:p>
            <a:pPr marL="0" indent="0">
              <a:buNone/>
            </a:pPr>
            <a:r>
              <a:rPr lang="en-US" dirty="0"/>
              <a:t>What protocols do you follow to prevent infection in patients with AML?</a:t>
            </a:r>
          </a:p>
          <a:p>
            <a:r>
              <a:rPr lang="en-US" dirty="0"/>
              <a:t>NCCN</a:t>
            </a:r>
          </a:p>
          <a:p>
            <a:r>
              <a:rPr lang="en-US" dirty="0"/>
              <a:t>Professional guideline (not NCCN)</a:t>
            </a:r>
          </a:p>
          <a:p>
            <a:r>
              <a:rPr lang="en-US" dirty="0"/>
              <a:t>Institutional protocol</a:t>
            </a:r>
          </a:p>
          <a:p>
            <a:r>
              <a:rPr lang="en-US" dirty="0"/>
              <a:t>Other</a:t>
            </a:r>
          </a:p>
          <a:p>
            <a:endParaRPr lang="en-US" dirty="0"/>
          </a:p>
        </p:txBody>
      </p:sp>
    </p:spTree>
    <p:extLst>
      <p:ext uri="{BB962C8B-B14F-4D97-AF65-F5344CB8AC3E}">
        <p14:creationId xmlns:p14="http://schemas.microsoft.com/office/powerpoint/2010/main" val="152560252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DFFA4-FD57-4DBB-B2B6-AEE73525107B}"/>
              </a:ext>
            </a:extLst>
          </p:cNvPr>
          <p:cNvSpPr>
            <a:spLocks noGrp="1"/>
          </p:cNvSpPr>
          <p:nvPr>
            <p:ph type="title"/>
          </p:nvPr>
        </p:nvSpPr>
        <p:spPr/>
        <p:txBody>
          <a:bodyPr>
            <a:normAutofit/>
          </a:bodyPr>
          <a:lstStyle/>
          <a:p>
            <a:r>
              <a:rPr lang="en-US" dirty="0" err="1"/>
              <a:t>Gemtuzumab</a:t>
            </a:r>
            <a:r>
              <a:rPr lang="en-US" dirty="0"/>
              <a:t> </a:t>
            </a:r>
            <a:r>
              <a:rPr lang="en-US" dirty="0" err="1"/>
              <a:t>Ozogamicin</a:t>
            </a:r>
            <a:r>
              <a:rPr lang="en-US" dirty="0"/>
              <a:t> (GO)</a:t>
            </a:r>
          </a:p>
        </p:txBody>
      </p:sp>
      <p:sp>
        <p:nvSpPr>
          <p:cNvPr id="3" name="Content Placeholder 2">
            <a:extLst>
              <a:ext uri="{FF2B5EF4-FFF2-40B4-BE49-F238E27FC236}">
                <a16:creationId xmlns:a16="http://schemas.microsoft.com/office/drawing/2014/main" id="{931F87E5-C9B7-4344-9065-BAD3C61650A6}"/>
              </a:ext>
            </a:extLst>
          </p:cNvPr>
          <p:cNvSpPr>
            <a:spLocks noGrp="1"/>
          </p:cNvSpPr>
          <p:nvPr>
            <p:ph sz="half" idx="1"/>
          </p:nvPr>
        </p:nvSpPr>
        <p:spPr>
          <a:xfrm>
            <a:off x="152400" y="1785395"/>
            <a:ext cx="2741271" cy="4638554"/>
          </a:xfrm>
        </p:spPr>
        <p:txBody>
          <a:bodyPr/>
          <a:lstStyle/>
          <a:p>
            <a:pPr marL="0" indent="0" algn="ctr">
              <a:buNone/>
            </a:pPr>
            <a:r>
              <a:rPr lang="en-US" b="1" dirty="0"/>
              <a:t>Indication: </a:t>
            </a:r>
          </a:p>
          <a:p>
            <a:r>
              <a:rPr lang="en-US" sz="2400" dirty="0"/>
              <a:t>Newly diagnosed CD33-positive AML in adults </a:t>
            </a:r>
          </a:p>
          <a:p>
            <a:r>
              <a:rPr lang="en-US" sz="2400" dirty="0"/>
              <a:t>Relapsed or refractory CD33-positive AML in adults and in pediatric patients 2 years and older</a:t>
            </a:r>
          </a:p>
        </p:txBody>
      </p:sp>
      <p:pic>
        <p:nvPicPr>
          <p:cNvPr id="4" name="Picture 3">
            <a:extLst>
              <a:ext uri="{FF2B5EF4-FFF2-40B4-BE49-F238E27FC236}">
                <a16:creationId xmlns:a16="http://schemas.microsoft.com/office/drawing/2014/main" id="{895F456D-2E7D-4067-80E3-F3587BA09ACD}"/>
              </a:ext>
            </a:extLst>
          </p:cNvPr>
          <p:cNvPicPr>
            <a:picLocks noChangeAspect="1"/>
          </p:cNvPicPr>
          <p:nvPr/>
        </p:nvPicPr>
        <p:blipFill>
          <a:blip r:embed="rId3"/>
          <a:stretch>
            <a:fillRect/>
          </a:stretch>
        </p:blipFill>
        <p:spPr>
          <a:xfrm>
            <a:off x="3217762" y="1582677"/>
            <a:ext cx="5565495" cy="3056461"/>
          </a:xfrm>
          <a:prstGeom prst="rect">
            <a:avLst/>
          </a:prstGeom>
        </p:spPr>
      </p:pic>
      <p:sp>
        <p:nvSpPr>
          <p:cNvPr id="9" name="Content Placeholder 4">
            <a:extLst>
              <a:ext uri="{FF2B5EF4-FFF2-40B4-BE49-F238E27FC236}">
                <a16:creationId xmlns:a16="http://schemas.microsoft.com/office/drawing/2014/main" id="{1258C187-A322-4A73-9D5A-BC56753CB8A3}"/>
              </a:ext>
            </a:extLst>
          </p:cNvPr>
          <p:cNvSpPr txBox="1">
            <a:spLocks/>
          </p:cNvSpPr>
          <p:nvPr/>
        </p:nvSpPr>
        <p:spPr>
          <a:xfrm>
            <a:off x="3222102" y="4920302"/>
            <a:ext cx="5878975" cy="1729547"/>
          </a:xfrm>
          <a:prstGeom prst="rect">
            <a:avLst/>
          </a:prstGeom>
        </p:spPr>
        <p:txBody>
          <a:bodyPr vert="horz" lIns="91440" tIns="45720" rIns="91440" bIns="45720" rtlCol="0">
            <a:normAutofit fontScale="85000" lnSpcReduction="10000"/>
          </a:bodyPr>
          <a:lstStyle>
            <a:lvl1pPr marL="342900" indent="-342900" algn="l" defTabSz="457200" rtl="0" eaLnBrk="1" latinLnBrk="0" hangingPunct="1">
              <a:spcBef>
                <a:spcPct val="20000"/>
              </a:spcBef>
              <a:buFont typeface="Arial"/>
              <a:buChar char="•"/>
              <a:defRPr sz="28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0" indent="0" algn="ctr">
              <a:buNone/>
            </a:pPr>
            <a:r>
              <a:rPr lang="en-US" b="1" dirty="0"/>
              <a:t>Mechanism of action:</a:t>
            </a:r>
          </a:p>
          <a:p>
            <a:r>
              <a:rPr lang="en-US" dirty="0"/>
              <a:t>Antibody-drug conjugate targeted to CD33</a:t>
            </a:r>
          </a:p>
          <a:p>
            <a:r>
              <a:rPr lang="en-US" dirty="0"/>
              <a:t>CD33 present on AML blasts, not normal hematopoietic stem cells</a:t>
            </a:r>
          </a:p>
          <a:p>
            <a:endParaRPr lang="en-US" dirty="0"/>
          </a:p>
        </p:txBody>
      </p:sp>
      <p:sp>
        <p:nvSpPr>
          <p:cNvPr id="12" name="Rectangle 11">
            <a:extLst>
              <a:ext uri="{FF2B5EF4-FFF2-40B4-BE49-F238E27FC236}">
                <a16:creationId xmlns:a16="http://schemas.microsoft.com/office/drawing/2014/main" id="{E1014268-552F-46F8-9F1A-5AE04A504C85}"/>
              </a:ext>
            </a:extLst>
          </p:cNvPr>
          <p:cNvSpPr/>
          <p:nvPr/>
        </p:nvSpPr>
        <p:spPr>
          <a:xfrm>
            <a:off x="3546763" y="4617699"/>
            <a:ext cx="4572000" cy="307777"/>
          </a:xfrm>
          <a:prstGeom prst="rect">
            <a:avLst/>
          </a:prstGeom>
        </p:spPr>
        <p:txBody>
          <a:bodyPr>
            <a:spAutoFit/>
          </a:bodyPr>
          <a:lstStyle/>
          <a:p>
            <a:r>
              <a:rPr lang="en-US" sz="1400" dirty="0"/>
              <a:t>Jain, N., et al. Pharmaceutical Research, 32(11), 3526–40. </a:t>
            </a:r>
          </a:p>
        </p:txBody>
      </p:sp>
      <p:sp>
        <p:nvSpPr>
          <p:cNvPr id="8" name="Text Box 4">
            <a:extLst>
              <a:ext uri="{FF2B5EF4-FFF2-40B4-BE49-F238E27FC236}">
                <a16:creationId xmlns:a16="http://schemas.microsoft.com/office/drawing/2014/main" id="{454E7AF7-FAAB-4DA1-A008-3DCB1B38C472}"/>
              </a:ext>
            </a:extLst>
          </p:cNvPr>
          <p:cNvSpPr txBox="1">
            <a:spLocks noChangeArrowheads="1"/>
          </p:cNvSpPr>
          <p:nvPr/>
        </p:nvSpPr>
        <p:spPr bwMode="auto">
          <a:xfrm>
            <a:off x="315798" y="6468880"/>
            <a:ext cx="4450165" cy="3778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1pPr>
            <a:lvl2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2pPr>
            <a:lvl3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3pPr>
            <a:lvl4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4pPr>
            <a:lvl5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9pPr>
          </a:lstStyle>
          <a:p>
            <a:pPr>
              <a:tabLst>
                <a:tab pos="457200" algn="l"/>
                <a:tab pos="688975" algn="l"/>
                <a:tab pos="723900" algn="l"/>
                <a:tab pos="1447800" algn="l"/>
                <a:tab pos="2171700" algn="l"/>
                <a:tab pos="2895600" algn="l"/>
                <a:tab pos="3619500" algn="l"/>
              </a:tabLst>
            </a:pPr>
            <a:r>
              <a:rPr lang="en-GB" altLang="en-US" sz="1200" dirty="0">
                <a:latin typeface="+mj-lt"/>
              </a:rPr>
              <a:t>Appelbaum FR, Bernstein ID. </a:t>
            </a:r>
            <a:r>
              <a:rPr lang="en-GB" altLang="en-US" sz="1200" i="1" dirty="0">
                <a:latin typeface="+mj-lt"/>
              </a:rPr>
              <a:t>Blood. </a:t>
            </a:r>
            <a:r>
              <a:rPr lang="en-GB" altLang="en-US" sz="1200" dirty="0">
                <a:latin typeface="+mj-lt"/>
              </a:rPr>
              <a:t>2017;130(22):2373-2376.</a:t>
            </a:r>
          </a:p>
          <a:p>
            <a:pPr>
              <a:tabLst>
                <a:tab pos="457200" algn="l"/>
                <a:tab pos="688975" algn="l"/>
                <a:tab pos="723900" algn="l"/>
                <a:tab pos="1447800" algn="l"/>
                <a:tab pos="2171700" algn="l"/>
                <a:tab pos="2895600" algn="l"/>
                <a:tab pos="3619500" algn="l"/>
              </a:tabLst>
            </a:pPr>
            <a:r>
              <a:rPr lang="en-GB" altLang="en-US" sz="1200" dirty="0" err="1">
                <a:latin typeface="+mj-lt"/>
              </a:rPr>
              <a:t>Castaigne</a:t>
            </a:r>
            <a:r>
              <a:rPr lang="en-GB" altLang="en-US" sz="1200" dirty="0">
                <a:latin typeface="+mj-lt"/>
              </a:rPr>
              <a:t> S et al. </a:t>
            </a:r>
            <a:r>
              <a:rPr lang="en-GB" altLang="en-US" sz="1200" i="1" dirty="0">
                <a:latin typeface="+mj-lt"/>
              </a:rPr>
              <a:t>Lancet. </a:t>
            </a:r>
            <a:r>
              <a:rPr lang="en-GB" altLang="en-US" sz="1200" dirty="0">
                <a:latin typeface="+mj-lt"/>
              </a:rPr>
              <a:t>2012;379(9825):1508-1516. </a:t>
            </a:r>
          </a:p>
        </p:txBody>
      </p:sp>
    </p:spTree>
    <p:extLst>
      <p:ext uri="{BB962C8B-B14F-4D97-AF65-F5344CB8AC3E}">
        <p14:creationId xmlns:p14="http://schemas.microsoft.com/office/powerpoint/2010/main" val="59224567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DFFA4-FD57-4DBB-B2B6-AEE73525107B}"/>
              </a:ext>
            </a:extLst>
          </p:cNvPr>
          <p:cNvSpPr>
            <a:spLocks noGrp="1"/>
          </p:cNvSpPr>
          <p:nvPr>
            <p:ph type="title"/>
          </p:nvPr>
        </p:nvSpPr>
        <p:spPr/>
        <p:txBody>
          <a:bodyPr>
            <a:normAutofit fontScale="90000"/>
          </a:bodyPr>
          <a:lstStyle/>
          <a:p>
            <a:r>
              <a:rPr lang="en-US" dirty="0" err="1"/>
              <a:t>Gemtuzumab</a:t>
            </a:r>
            <a:r>
              <a:rPr lang="en-US" dirty="0"/>
              <a:t> </a:t>
            </a:r>
            <a:r>
              <a:rPr lang="en-US" dirty="0" err="1"/>
              <a:t>Ozogamicin</a:t>
            </a:r>
            <a:r>
              <a:rPr lang="en-US" dirty="0"/>
              <a:t> (GO):</a:t>
            </a:r>
            <a:br>
              <a:rPr lang="en-US" dirty="0"/>
            </a:br>
            <a:r>
              <a:rPr lang="en-US" dirty="0"/>
              <a:t>An Old Drug is New Again</a:t>
            </a:r>
          </a:p>
        </p:txBody>
      </p:sp>
      <p:sp>
        <p:nvSpPr>
          <p:cNvPr id="3" name="Content Placeholder 2">
            <a:extLst>
              <a:ext uri="{FF2B5EF4-FFF2-40B4-BE49-F238E27FC236}">
                <a16:creationId xmlns:a16="http://schemas.microsoft.com/office/drawing/2014/main" id="{931F87E5-C9B7-4344-9065-BAD3C61650A6}"/>
              </a:ext>
            </a:extLst>
          </p:cNvPr>
          <p:cNvSpPr>
            <a:spLocks noGrp="1"/>
          </p:cNvSpPr>
          <p:nvPr>
            <p:ph idx="1"/>
          </p:nvPr>
        </p:nvSpPr>
        <p:spPr>
          <a:xfrm>
            <a:off x="219919" y="1551008"/>
            <a:ext cx="8819909" cy="2152892"/>
          </a:xfrm>
        </p:spPr>
        <p:txBody>
          <a:bodyPr>
            <a:noAutofit/>
          </a:bodyPr>
          <a:lstStyle/>
          <a:p>
            <a:r>
              <a:rPr lang="en-US" sz="2000" dirty="0"/>
              <a:t>Originally approved by the FDA in 2000, withdrawn in 2010, and then reintroduced in 2017</a:t>
            </a:r>
          </a:p>
          <a:p>
            <a:pPr>
              <a:spcBef>
                <a:spcPts val="0"/>
              </a:spcBef>
            </a:pPr>
            <a:r>
              <a:rPr lang="en-US" sz="2000" dirty="0"/>
              <a:t>Based on ALFA-0701 trial: </a:t>
            </a:r>
            <a:r>
              <a:rPr lang="en-US" sz="1800" dirty="0"/>
              <a:t>Patients with AML ages 50-70 years treated with GO plus standard 7+3</a:t>
            </a:r>
          </a:p>
          <a:p>
            <a:pPr lvl="1">
              <a:spcBef>
                <a:spcPts val="0"/>
              </a:spcBef>
            </a:pPr>
            <a:r>
              <a:rPr lang="en-US" sz="1800" dirty="0"/>
              <a:t>Improved event-free survival in all patients</a:t>
            </a:r>
          </a:p>
          <a:p>
            <a:pPr lvl="1">
              <a:spcBef>
                <a:spcPts val="0"/>
              </a:spcBef>
            </a:pPr>
            <a:r>
              <a:rPr lang="en-US" sz="1800" dirty="0"/>
              <a:t>Improved overall survival in favorable-risk &gt; intermediate risk disease, not in poor-risk disease</a:t>
            </a:r>
          </a:p>
          <a:p>
            <a:pPr marL="0" indent="0">
              <a:buNone/>
            </a:pPr>
            <a:endParaRPr lang="en-US" sz="2400" dirty="0"/>
          </a:p>
        </p:txBody>
      </p:sp>
      <p:graphicFrame>
        <p:nvGraphicFramePr>
          <p:cNvPr id="4" name="Table 3">
            <a:extLst>
              <a:ext uri="{FF2B5EF4-FFF2-40B4-BE49-F238E27FC236}">
                <a16:creationId xmlns:a16="http://schemas.microsoft.com/office/drawing/2014/main" id="{4563205A-E71C-4DEF-B06B-EB07AB7AFEBA}"/>
              </a:ext>
            </a:extLst>
          </p:cNvPr>
          <p:cNvGraphicFramePr>
            <a:graphicFrameLocks noGrp="1"/>
          </p:cNvGraphicFramePr>
          <p:nvPr>
            <p:extLst>
              <p:ext uri="{D42A27DB-BD31-4B8C-83A1-F6EECF244321}">
                <p14:modId xmlns:p14="http://schemas.microsoft.com/office/powerpoint/2010/main" val="3914639930"/>
              </p:ext>
            </p:extLst>
          </p:nvPr>
        </p:nvGraphicFramePr>
        <p:xfrm>
          <a:off x="2641920" y="3662335"/>
          <a:ext cx="6397908" cy="2789919"/>
        </p:xfrm>
        <a:graphic>
          <a:graphicData uri="http://schemas.openxmlformats.org/drawingml/2006/table">
            <a:tbl>
              <a:tblPr firstRow="1" bandRow="1">
                <a:tableStyleId>{5C22544A-7EE6-4342-B048-85BDC9FD1C3A}</a:tableStyleId>
              </a:tblPr>
              <a:tblGrid>
                <a:gridCol w="2035698">
                  <a:extLst>
                    <a:ext uri="{9D8B030D-6E8A-4147-A177-3AD203B41FA5}">
                      <a16:colId xmlns:a16="http://schemas.microsoft.com/office/drawing/2014/main" val="3649662231"/>
                    </a:ext>
                  </a:extLst>
                </a:gridCol>
                <a:gridCol w="727035">
                  <a:extLst>
                    <a:ext uri="{9D8B030D-6E8A-4147-A177-3AD203B41FA5}">
                      <a16:colId xmlns:a16="http://schemas.microsoft.com/office/drawing/2014/main" val="2034725107"/>
                    </a:ext>
                  </a:extLst>
                </a:gridCol>
                <a:gridCol w="727035">
                  <a:extLst>
                    <a:ext uri="{9D8B030D-6E8A-4147-A177-3AD203B41FA5}">
                      <a16:colId xmlns:a16="http://schemas.microsoft.com/office/drawing/2014/main" val="1083313118"/>
                    </a:ext>
                  </a:extLst>
                </a:gridCol>
                <a:gridCol w="727035">
                  <a:extLst>
                    <a:ext uri="{9D8B030D-6E8A-4147-A177-3AD203B41FA5}">
                      <a16:colId xmlns:a16="http://schemas.microsoft.com/office/drawing/2014/main" val="3375972603"/>
                    </a:ext>
                  </a:extLst>
                </a:gridCol>
                <a:gridCol w="727035">
                  <a:extLst>
                    <a:ext uri="{9D8B030D-6E8A-4147-A177-3AD203B41FA5}">
                      <a16:colId xmlns:a16="http://schemas.microsoft.com/office/drawing/2014/main" val="4220626783"/>
                    </a:ext>
                  </a:extLst>
                </a:gridCol>
                <a:gridCol w="727035">
                  <a:extLst>
                    <a:ext uri="{9D8B030D-6E8A-4147-A177-3AD203B41FA5}">
                      <a16:colId xmlns:a16="http://schemas.microsoft.com/office/drawing/2014/main" val="4058005267"/>
                    </a:ext>
                  </a:extLst>
                </a:gridCol>
                <a:gridCol w="727035">
                  <a:extLst>
                    <a:ext uri="{9D8B030D-6E8A-4147-A177-3AD203B41FA5}">
                      <a16:colId xmlns:a16="http://schemas.microsoft.com/office/drawing/2014/main" val="4026670917"/>
                    </a:ext>
                  </a:extLst>
                </a:gridCol>
              </a:tblGrid>
              <a:tr h="322944">
                <a:tc>
                  <a:txBody>
                    <a:bodyPr/>
                    <a:lstStyle/>
                    <a:p>
                      <a:endParaRPr lang="en-US" sz="1400" dirty="0"/>
                    </a:p>
                  </a:txBody>
                  <a:tcPr>
                    <a:lnR w="76200" cap="flat" cmpd="sng" algn="ctr">
                      <a:solidFill>
                        <a:schemeClr val="bg1"/>
                      </a:solidFill>
                      <a:prstDash val="solid"/>
                      <a:round/>
                      <a:headEnd type="none" w="med" len="med"/>
                      <a:tailEnd type="none" w="med" len="med"/>
                    </a:lnR>
                  </a:tcPr>
                </a:tc>
                <a:tc gridSpan="4">
                  <a:txBody>
                    <a:bodyPr/>
                    <a:lstStyle/>
                    <a:p>
                      <a:pPr algn="ctr"/>
                      <a:r>
                        <a:rPr lang="en-US" sz="1400" b="0" dirty="0"/>
                        <a:t>Induction</a:t>
                      </a:r>
                    </a:p>
                  </a:txBody>
                  <a:tcP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gridSpan="2">
                  <a:txBody>
                    <a:bodyPr/>
                    <a:lstStyle/>
                    <a:p>
                      <a:pPr algn="ctr"/>
                      <a:r>
                        <a:rPr lang="en-US" sz="1400" b="0" dirty="0"/>
                        <a:t>Consolidation</a:t>
                      </a:r>
                    </a:p>
                  </a:txBody>
                  <a:tcPr>
                    <a:lnL w="76200" cap="flat" cmpd="sng" algn="ctr">
                      <a:solidFill>
                        <a:schemeClr val="bg1"/>
                      </a:solidFill>
                      <a:prstDash val="solid"/>
                      <a:round/>
                      <a:headEnd type="none" w="med" len="med"/>
                      <a:tailEnd type="none" w="med" len="med"/>
                    </a:lnL>
                  </a:tcPr>
                </a:tc>
                <a:tc hMerge="1">
                  <a:txBody>
                    <a:bodyPr/>
                    <a:lstStyle/>
                    <a:p>
                      <a:endParaRPr lang="en-US" dirty="0"/>
                    </a:p>
                  </a:txBody>
                  <a:tcPr/>
                </a:tc>
                <a:extLst>
                  <a:ext uri="{0D108BD9-81ED-4DB2-BD59-A6C34878D82A}">
                    <a16:rowId xmlns:a16="http://schemas.microsoft.com/office/drawing/2014/main" val="996303859"/>
                  </a:ext>
                </a:extLst>
              </a:tr>
              <a:tr h="322944">
                <a:tc>
                  <a:txBody>
                    <a:bodyPr/>
                    <a:lstStyle/>
                    <a:p>
                      <a:pPr algn="ctr"/>
                      <a:r>
                        <a:rPr lang="en-US" sz="1400" dirty="0"/>
                        <a:t>Day</a:t>
                      </a:r>
                    </a:p>
                  </a:txBody>
                  <a:tcPr>
                    <a:lnR w="76200" cap="flat" cmpd="sng" algn="ctr">
                      <a:solidFill>
                        <a:schemeClr val="bg1"/>
                      </a:solidFill>
                      <a:prstDash val="solid"/>
                      <a:round/>
                      <a:headEnd type="none" w="med" len="med"/>
                      <a:tailEnd type="none" w="med" len="med"/>
                    </a:lnR>
                  </a:tcPr>
                </a:tc>
                <a:tc>
                  <a:txBody>
                    <a:bodyPr/>
                    <a:lstStyle/>
                    <a:p>
                      <a:pPr algn="ctr"/>
                      <a:r>
                        <a:rPr lang="en-US" sz="1400" dirty="0"/>
                        <a:t>1</a:t>
                      </a:r>
                    </a:p>
                  </a:txBody>
                  <a:tcPr>
                    <a:lnL w="76200" cap="flat" cmpd="sng" algn="ctr">
                      <a:solidFill>
                        <a:schemeClr val="bg1"/>
                      </a:solidFill>
                      <a:prstDash val="solid"/>
                      <a:round/>
                      <a:headEnd type="none" w="med" len="med"/>
                      <a:tailEnd type="none" w="med" len="med"/>
                    </a:lnL>
                  </a:tcPr>
                </a:tc>
                <a:tc>
                  <a:txBody>
                    <a:bodyPr/>
                    <a:lstStyle/>
                    <a:p>
                      <a:pPr algn="ctr"/>
                      <a:r>
                        <a:rPr lang="en-US" sz="1400" dirty="0"/>
                        <a:t>4</a:t>
                      </a:r>
                    </a:p>
                  </a:txBody>
                  <a:tcPr/>
                </a:tc>
                <a:tc>
                  <a:txBody>
                    <a:bodyPr/>
                    <a:lstStyle/>
                    <a:p>
                      <a:pPr algn="ctr"/>
                      <a:r>
                        <a:rPr lang="en-US" sz="1400" dirty="0"/>
                        <a:t>7</a:t>
                      </a:r>
                    </a:p>
                  </a:txBody>
                  <a:tcPr/>
                </a:tc>
                <a:tc>
                  <a:txBody>
                    <a:bodyPr/>
                    <a:lstStyle/>
                    <a:p>
                      <a:pPr algn="ctr"/>
                      <a:r>
                        <a:rPr lang="en-US" sz="1400" dirty="0"/>
                        <a:t>8</a:t>
                      </a:r>
                    </a:p>
                  </a:txBody>
                  <a:tcPr>
                    <a:lnR w="76200" cap="flat" cmpd="sng" algn="ctr">
                      <a:solidFill>
                        <a:schemeClr val="bg1"/>
                      </a:solidFill>
                      <a:prstDash val="solid"/>
                      <a:round/>
                      <a:headEnd type="none" w="med" len="med"/>
                      <a:tailEnd type="none" w="med" len="med"/>
                    </a:lnR>
                  </a:tcPr>
                </a:tc>
                <a:tc>
                  <a:txBody>
                    <a:bodyPr/>
                    <a:lstStyle/>
                    <a:p>
                      <a:pPr algn="ctr"/>
                      <a:r>
                        <a:rPr lang="en-US" sz="1400" dirty="0"/>
                        <a:t>1</a:t>
                      </a:r>
                    </a:p>
                  </a:txBody>
                  <a:tcPr>
                    <a:lnL w="76200" cap="flat" cmpd="sng" algn="ctr">
                      <a:solidFill>
                        <a:schemeClr val="bg1"/>
                      </a:solidFill>
                      <a:prstDash val="solid"/>
                      <a:round/>
                      <a:headEnd type="none" w="med" len="med"/>
                      <a:tailEnd type="none" w="med" len="med"/>
                    </a:lnL>
                  </a:tcPr>
                </a:tc>
                <a:tc>
                  <a:txBody>
                    <a:bodyPr/>
                    <a:lstStyle/>
                    <a:p>
                      <a:endParaRPr lang="en-US" sz="1400" dirty="0"/>
                    </a:p>
                  </a:txBody>
                  <a:tcPr/>
                </a:tc>
                <a:extLst>
                  <a:ext uri="{0D108BD9-81ED-4DB2-BD59-A6C34878D82A}">
                    <a16:rowId xmlns:a16="http://schemas.microsoft.com/office/drawing/2014/main" val="2419132234"/>
                  </a:ext>
                </a:extLst>
              </a:tr>
              <a:tr h="680991">
                <a:tc>
                  <a:txBody>
                    <a:bodyPr/>
                    <a:lstStyle/>
                    <a:p>
                      <a:r>
                        <a:rPr lang="en-US" sz="1400" b="0" dirty="0"/>
                        <a:t>Newly diagnosed AML; </a:t>
                      </a:r>
                    </a:p>
                    <a:p>
                      <a:r>
                        <a:rPr lang="en-US" sz="1400" b="0" dirty="0"/>
                        <a:t>in combination with daunorubicin/cytarabine</a:t>
                      </a:r>
                    </a:p>
                  </a:txBody>
                  <a:tcPr>
                    <a:lnR w="76200" cap="flat" cmpd="sng" algn="ctr">
                      <a:solidFill>
                        <a:schemeClr val="bg1"/>
                      </a:solidFill>
                      <a:prstDash val="solid"/>
                      <a:round/>
                      <a:headEnd type="none" w="med" len="med"/>
                      <a:tailEnd type="none" w="med" len="med"/>
                    </a:lnR>
                  </a:tcPr>
                </a:tc>
                <a:tc>
                  <a:txBody>
                    <a:bodyPr/>
                    <a:lstStyle/>
                    <a:p>
                      <a:r>
                        <a:rPr lang="en-US" sz="1400" dirty="0"/>
                        <a:t>3 mg/m</a:t>
                      </a:r>
                      <a:r>
                        <a:rPr lang="en-US" sz="1400" baseline="30000" dirty="0"/>
                        <a:t>2</a:t>
                      </a:r>
                    </a:p>
                  </a:txBody>
                  <a:tcPr>
                    <a:lnL w="76200" cap="flat" cmpd="sng" algn="ctr">
                      <a:solidFill>
                        <a:schemeClr val="bg1"/>
                      </a:solidFill>
                      <a:prstDash val="solid"/>
                      <a:round/>
                      <a:headEnd type="none" w="med" len="med"/>
                      <a:tailEnd type="none" w="med" len="med"/>
                    </a:lnL>
                  </a:tcPr>
                </a:tc>
                <a:tc>
                  <a:txBody>
                    <a:bodyPr/>
                    <a:lstStyle/>
                    <a:p>
                      <a:r>
                        <a:rPr lang="en-US" sz="1400" dirty="0"/>
                        <a:t>3 mg/m</a:t>
                      </a:r>
                      <a:r>
                        <a:rPr lang="en-US" sz="1400" baseline="30000" dirty="0"/>
                        <a:t>2</a:t>
                      </a:r>
                    </a:p>
                  </a:txBody>
                  <a:tcPr/>
                </a:tc>
                <a:tc>
                  <a:txBody>
                    <a:bodyPr/>
                    <a:lstStyle/>
                    <a:p>
                      <a:r>
                        <a:rPr lang="en-US" sz="1400" dirty="0"/>
                        <a:t>3 mg/m</a:t>
                      </a:r>
                      <a:r>
                        <a:rPr lang="en-US" sz="1400" baseline="30000" dirty="0"/>
                        <a:t>2</a:t>
                      </a:r>
                    </a:p>
                  </a:txBody>
                  <a:tcPr/>
                </a:tc>
                <a:tc>
                  <a:txBody>
                    <a:bodyPr/>
                    <a:lstStyle/>
                    <a:p>
                      <a:endParaRPr lang="en-US" sz="1400" dirty="0"/>
                    </a:p>
                  </a:txBody>
                  <a:tcPr>
                    <a:lnR w="76200" cap="flat" cmpd="sng" algn="ctr">
                      <a:solidFill>
                        <a:schemeClr val="bg1"/>
                      </a:solidFill>
                      <a:prstDash val="solid"/>
                      <a:round/>
                      <a:headEnd type="none" w="med" len="med"/>
                      <a:tailEnd type="none" w="med" len="med"/>
                    </a:lnR>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t>3 mg/m</a:t>
                      </a:r>
                      <a:r>
                        <a:rPr lang="en-US" sz="1400" baseline="30000" dirty="0"/>
                        <a:t>2</a:t>
                      </a:r>
                    </a:p>
                    <a:p>
                      <a:endParaRPr lang="en-US" sz="1400" dirty="0"/>
                    </a:p>
                  </a:txBody>
                  <a:tcPr>
                    <a:lnL w="76200" cap="flat" cmpd="sng" algn="ctr">
                      <a:solidFill>
                        <a:schemeClr val="bg1"/>
                      </a:solidFill>
                      <a:prstDash val="solid"/>
                      <a:round/>
                      <a:headEnd type="none" w="med" len="med"/>
                      <a:tailEnd type="none" w="med" len="med"/>
                    </a:lnL>
                  </a:tcPr>
                </a:tc>
                <a:tc>
                  <a:txBody>
                    <a:bodyPr/>
                    <a:lstStyle/>
                    <a:p>
                      <a:endParaRPr lang="en-US" sz="1400" dirty="0"/>
                    </a:p>
                  </a:txBody>
                  <a:tcPr/>
                </a:tc>
                <a:extLst>
                  <a:ext uri="{0D108BD9-81ED-4DB2-BD59-A6C34878D82A}">
                    <a16:rowId xmlns:a16="http://schemas.microsoft.com/office/drawing/2014/main" val="1572984976"/>
                  </a:ext>
                </a:extLst>
              </a:tr>
              <a:tr h="485421">
                <a:tc>
                  <a:txBody>
                    <a:bodyPr/>
                    <a:lstStyle/>
                    <a:p>
                      <a:r>
                        <a:rPr lang="en-US" sz="1400" b="0" dirty="0"/>
                        <a:t>Newly diagnosed AML; </a:t>
                      </a:r>
                    </a:p>
                    <a:p>
                      <a:r>
                        <a:rPr lang="en-US" sz="1400" b="0" dirty="0"/>
                        <a:t>single agent</a:t>
                      </a:r>
                    </a:p>
                  </a:txBody>
                  <a:tcPr>
                    <a:lnR w="76200" cap="flat" cmpd="sng" algn="ctr">
                      <a:solidFill>
                        <a:schemeClr val="bg1"/>
                      </a:solidFill>
                      <a:prstDash val="solid"/>
                      <a:round/>
                      <a:headEnd type="none" w="med" len="med"/>
                      <a:tailEnd type="none" w="med" len="med"/>
                    </a:lnR>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mn-lt"/>
                          <a:ea typeface="+mn-ea"/>
                          <a:cs typeface="+mn-cs"/>
                        </a:rPr>
                        <a:t>6 mg/m</a:t>
                      </a:r>
                      <a:r>
                        <a:rPr kumimoji="0" lang="en-US" sz="1400" b="0" i="0" u="none" strike="noStrike" kern="1200" cap="none" spc="0" normalizeH="0" baseline="30000" noProof="0" dirty="0">
                          <a:ln>
                            <a:noFill/>
                          </a:ln>
                          <a:solidFill>
                            <a:prstClr val="black"/>
                          </a:solidFill>
                          <a:effectLst/>
                          <a:uLnTx/>
                          <a:uFillTx/>
                          <a:latin typeface="+mn-lt"/>
                          <a:ea typeface="+mn-ea"/>
                          <a:cs typeface="+mn-cs"/>
                        </a:rPr>
                        <a:t>2</a:t>
                      </a:r>
                    </a:p>
                  </a:txBody>
                  <a:tcPr>
                    <a:lnL w="76200" cap="flat" cmpd="sng" algn="ctr">
                      <a:solidFill>
                        <a:schemeClr val="bg1"/>
                      </a:solidFill>
                      <a:prstDash val="solid"/>
                      <a:round/>
                      <a:headEnd type="none" w="med" len="med"/>
                      <a:tailEnd type="none" w="med" len="med"/>
                    </a:lnL>
                  </a:tcPr>
                </a:tc>
                <a:tc>
                  <a:txBody>
                    <a:bodyPr/>
                    <a:lstStyle/>
                    <a:p>
                      <a:endParaRPr lang="en-US" sz="1400"/>
                    </a:p>
                  </a:txBody>
                  <a:tcPr/>
                </a:tc>
                <a:tc>
                  <a:txBody>
                    <a:bodyPr/>
                    <a:lstStyle/>
                    <a:p>
                      <a:endParaRPr lang="en-US" sz="140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mn-lt"/>
                          <a:ea typeface="+mn-ea"/>
                          <a:cs typeface="+mn-cs"/>
                        </a:rPr>
                        <a:t>3 mg/m</a:t>
                      </a:r>
                      <a:r>
                        <a:rPr kumimoji="0" lang="en-US" sz="1400" b="0" i="0" u="none" strike="noStrike" kern="1200" cap="none" spc="0" normalizeH="0" baseline="30000" noProof="0" dirty="0">
                          <a:ln>
                            <a:noFill/>
                          </a:ln>
                          <a:solidFill>
                            <a:prstClr val="black"/>
                          </a:solidFill>
                          <a:effectLst/>
                          <a:uLnTx/>
                          <a:uFillTx/>
                          <a:latin typeface="+mn-lt"/>
                          <a:ea typeface="+mn-ea"/>
                          <a:cs typeface="+mn-cs"/>
                        </a:rPr>
                        <a:t>2</a:t>
                      </a:r>
                    </a:p>
                  </a:txBody>
                  <a:tcPr>
                    <a:lnR w="76200" cap="flat" cmpd="sng" algn="ctr">
                      <a:solidFill>
                        <a:schemeClr val="bg1"/>
                      </a:solidFill>
                      <a:prstDash val="solid"/>
                      <a:round/>
                      <a:headEnd type="none" w="med" len="med"/>
                      <a:tailEnd type="none" w="med" len="med"/>
                    </a:lnR>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mn-lt"/>
                          <a:ea typeface="+mn-ea"/>
                          <a:cs typeface="+mn-cs"/>
                        </a:rPr>
                        <a:t>2 mg/m</a:t>
                      </a:r>
                      <a:r>
                        <a:rPr kumimoji="0" lang="en-US" sz="1400" b="0" i="0" u="none" strike="noStrike" kern="1200" cap="none" spc="0" normalizeH="0" baseline="30000" noProof="0" dirty="0">
                          <a:ln>
                            <a:noFill/>
                          </a:ln>
                          <a:solidFill>
                            <a:prstClr val="black"/>
                          </a:solidFill>
                          <a:effectLst/>
                          <a:uLnTx/>
                          <a:uFillTx/>
                          <a:latin typeface="+mn-lt"/>
                          <a:ea typeface="+mn-ea"/>
                          <a:cs typeface="+mn-cs"/>
                        </a:rPr>
                        <a:t>2</a:t>
                      </a:r>
                    </a:p>
                  </a:txBody>
                  <a:tcPr>
                    <a:lnL w="76200" cap="flat" cmpd="sng" algn="ctr">
                      <a:solidFill>
                        <a:schemeClr val="bg1"/>
                      </a:solidFill>
                      <a:prstDash val="solid"/>
                      <a:round/>
                      <a:headEnd type="none" w="med" len="med"/>
                      <a:tailEnd type="none" w="med" len="med"/>
                    </a:lnL>
                  </a:tcPr>
                </a:tc>
                <a:tc>
                  <a:txBody>
                    <a:bodyPr/>
                    <a:lstStyle/>
                    <a:p>
                      <a:r>
                        <a:rPr lang="en-US" sz="1400" dirty="0"/>
                        <a:t>Up to 8 cycles Q4W</a:t>
                      </a:r>
                    </a:p>
                  </a:txBody>
                  <a:tcPr/>
                </a:tc>
                <a:extLst>
                  <a:ext uri="{0D108BD9-81ED-4DB2-BD59-A6C34878D82A}">
                    <a16:rowId xmlns:a16="http://schemas.microsoft.com/office/drawing/2014/main" val="1024663021"/>
                  </a:ext>
                </a:extLst>
              </a:tr>
              <a:tr h="680991">
                <a:tc>
                  <a:txBody>
                    <a:bodyPr/>
                    <a:lstStyle/>
                    <a:p>
                      <a:r>
                        <a:rPr lang="en-US" sz="1400" b="0" dirty="0"/>
                        <a:t>Relapsed or refractory AML; single agent</a:t>
                      </a:r>
                    </a:p>
                  </a:txBody>
                  <a:tcPr>
                    <a:lnR w="76200" cap="flat" cmpd="sng" algn="ctr">
                      <a:solidFill>
                        <a:schemeClr val="bg1"/>
                      </a:solidFill>
                      <a:prstDash val="solid"/>
                      <a:round/>
                      <a:headEnd type="none" w="med" len="med"/>
                      <a:tailEnd type="none" w="med" len="med"/>
                    </a:lnR>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mn-lt"/>
                          <a:ea typeface="+mn-ea"/>
                          <a:cs typeface="+mn-cs"/>
                        </a:rPr>
                        <a:t>3 mg/m</a:t>
                      </a:r>
                      <a:r>
                        <a:rPr kumimoji="0" lang="en-US" sz="1400" b="0" i="0" u="none" strike="noStrike" kern="1200" cap="none" spc="0" normalizeH="0" baseline="30000" noProof="0" dirty="0">
                          <a:ln>
                            <a:noFill/>
                          </a:ln>
                          <a:solidFill>
                            <a:prstClr val="black"/>
                          </a:solidFill>
                          <a:effectLst/>
                          <a:uLnTx/>
                          <a:uFillTx/>
                          <a:latin typeface="+mn-lt"/>
                          <a:ea typeface="+mn-ea"/>
                          <a:cs typeface="+mn-cs"/>
                        </a:rPr>
                        <a:t>2</a:t>
                      </a:r>
                    </a:p>
                  </a:txBody>
                  <a:tcPr>
                    <a:lnL w="76200" cap="flat" cmpd="sng" algn="ctr">
                      <a:solidFill>
                        <a:schemeClr val="bg1"/>
                      </a:solidFill>
                      <a:prstDash val="solid"/>
                      <a:round/>
                      <a:headEnd type="none" w="med" len="med"/>
                      <a:tailEnd type="none" w="med" len="med"/>
                    </a:ln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mn-lt"/>
                          <a:ea typeface="+mn-ea"/>
                          <a:cs typeface="+mn-cs"/>
                        </a:rPr>
                        <a:t>3 mg/m</a:t>
                      </a:r>
                      <a:r>
                        <a:rPr kumimoji="0" lang="en-US" sz="1400" b="0" i="0" u="none" strike="noStrike" kern="1200" cap="none" spc="0" normalizeH="0" baseline="30000" noProof="0" dirty="0">
                          <a:ln>
                            <a:noFill/>
                          </a:ln>
                          <a:solidFill>
                            <a:prstClr val="black"/>
                          </a:solidFill>
                          <a:effectLst/>
                          <a:uLnTx/>
                          <a:uFillTx/>
                          <a:latin typeface="+mn-lt"/>
                          <a:ea typeface="+mn-ea"/>
                          <a:cs typeface="+mn-cs"/>
                        </a:rPr>
                        <a:t>2</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mn-lt"/>
                          <a:ea typeface="+mn-ea"/>
                          <a:cs typeface="+mn-cs"/>
                        </a:rPr>
                        <a:t>3 mg/m</a:t>
                      </a:r>
                      <a:r>
                        <a:rPr kumimoji="0" lang="en-US" sz="1400" b="0" i="0" u="none" strike="noStrike" kern="1200" cap="none" spc="0" normalizeH="0" baseline="30000" noProof="0" dirty="0">
                          <a:ln>
                            <a:noFill/>
                          </a:ln>
                          <a:solidFill>
                            <a:prstClr val="black"/>
                          </a:solidFill>
                          <a:effectLst/>
                          <a:uLnTx/>
                          <a:uFillTx/>
                          <a:latin typeface="+mn-lt"/>
                          <a:ea typeface="+mn-ea"/>
                          <a:cs typeface="+mn-cs"/>
                        </a:rPr>
                        <a:t>2</a:t>
                      </a:r>
                    </a:p>
                  </a:txBody>
                  <a:tcPr/>
                </a:tc>
                <a:tc>
                  <a:txBody>
                    <a:bodyPr/>
                    <a:lstStyle/>
                    <a:p>
                      <a:endParaRPr lang="en-US" sz="1400" dirty="0"/>
                    </a:p>
                  </a:txBody>
                  <a:tcPr>
                    <a:lnR w="76200" cap="flat" cmpd="sng" algn="ctr">
                      <a:solidFill>
                        <a:schemeClr val="bg1"/>
                      </a:solidFill>
                      <a:prstDash val="solid"/>
                      <a:round/>
                      <a:headEnd type="none" w="med" len="med"/>
                      <a:tailEnd type="none" w="med" len="med"/>
                    </a:lnR>
                  </a:tcPr>
                </a:tc>
                <a:tc>
                  <a:txBody>
                    <a:bodyPr/>
                    <a:lstStyle/>
                    <a:p>
                      <a:endParaRPr lang="en-US" sz="1400" dirty="0"/>
                    </a:p>
                  </a:txBody>
                  <a:tcPr>
                    <a:lnL w="76200" cap="flat" cmpd="sng" algn="ctr">
                      <a:solidFill>
                        <a:schemeClr val="bg1"/>
                      </a:solidFill>
                      <a:prstDash val="solid"/>
                      <a:round/>
                      <a:headEnd type="none" w="med" len="med"/>
                      <a:tailEnd type="none" w="med" len="med"/>
                    </a:lnL>
                  </a:tcPr>
                </a:tc>
                <a:tc>
                  <a:txBody>
                    <a:bodyPr/>
                    <a:lstStyle/>
                    <a:p>
                      <a:endParaRPr lang="en-US" sz="1400" dirty="0"/>
                    </a:p>
                  </a:txBody>
                  <a:tcPr/>
                </a:tc>
                <a:extLst>
                  <a:ext uri="{0D108BD9-81ED-4DB2-BD59-A6C34878D82A}">
                    <a16:rowId xmlns:a16="http://schemas.microsoft.com/office/drawing/2014/main" val="171582115"/>
                  </a:ext>
                </a:extLst>
              </a:tr>
            </a:tbl>
          </a:graphicData>
        </a:graphic>
      </p:graphicFrame>
      <p:sp>
        <p:nvSpPr>
          <p:cNvPr id="5" name="Star: 7 Points 4">
            <a:extLst>
              <a:ext uri="{FF2B5EF4-FFF2-40B4-BE49-F238E27FC236}">
                <a16:creationId xmlns:a16="http://schemas.microsoft.com/office/drawing/2014/main" id="{5EF411B0-EC6B-489D-AC96-59F06DFB7FFC}"/>
              </a:ext>
            </a:extLst>
          </p:cNvPr>
          <p:cNvSpPr/>
          <p:nvPr/>
        </p:nvSpPr>
        <p:spPr>
          <a:xfrm>
            <a:off x="0" y="3717315"/>
            <a:ext cx="2641920" cy="2152892"/>
          </a:xfrm>
          <a:prstGeom prst="star7">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dirty="0">
              <a:solidFill>
                <a:schemeClr val="tx1"/>
              </a:solidFill>
            </a:endParaRPr>
          </a:p>
          <a:p>
            <a:pPr algn="ctr"/>
            <a:r>
              <a:rPr lang="en-US" dirty="0">
                <a:solidFill>
                  <a:schemeClr val="tx1"/>
                </a:solidFill>
              </a:rPr>
              <a:t>Given in a fractionated schedule to reduce toxicity </a:t>
            </a:r>
          </a:p>
        </p:txBody>
      </p:sp>
      <p:sp>
        <p:nvSpPr>
          <p:cNvPr id="7" name="Text Box 4">
            <a:extLst>
              <a:ext uri="{FF2B5EF4-FFF2-40B4-BE49-F238E27FC236}">
                <a16:creationId xmlns:a16="http://schemas.microsoft.com/office/drawing/2014/main" id="{A2156315-62AE-4360-A8CC-7A33E7CC9932}"/>
              </a:ext>
            </a:extLst>
          </p:cNvPr>
          <p:cNvSpPr txBox="1">
            <a:spLocks noChangeArrowheads="1"/>
          </p:cNvSpPr>
          <p:nvPr/>
        </p:nvSpPr>
        <p:spPr bwMode="auto">
          <a:xfrm>
            <a:off x="315798" y="6468880"/>
            <a:ext cx="4450165" cy="3778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1pPr>
            <a:lvl2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2pPr>
            <a:lvl3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3pPr>
            <a:lvl4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4pPr>
            <a:lvl5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9pPr>
          </a:lstStyle>
          <a:p>
            <a:pPr>
              <a:tabLst>
                <a:tab pos="457200" algn="l"/>
                <a:tab pos="688975" algn="l"/>
                <a:tab pos="723900" algn="l"/>
                <a:tab pos="1447800" algn="l"/>
                <a:tab pos="2171700" algn="l"/>
                <a:tab pos="2895600" algn="l"/>
                <a:tab pos="3619500" algn="l"/>
              </a:tabLst>
            </a:pPr>
            <a:r>
              <a:rPr lang="en-GB" altLang="en-US" sz="1200" dirty="0">
                <a:latin typeface="+mj-lt"/>
              </a:rPr>
              <a:t>Appelbaum FR, Bernstein ID. </a:t>
            </a:r>
            <a:r>
              <a:rPr lang="en-GB" altLang="en-US" sz="1200" i="1" dirty="0">
                <a:latin typeface="+mj-lt"/>
              </a:rPr>
              <a:t>Blood. </a:t>
            </a:r>
            <a:r>
              <a:rPr lang="en-GB" altLang="en-US" sz="1200" dirty="0">
                <a:latin typeface="+mj-lt"/>
              </a:rPr>
              <a:t>2017;130(22):2373-2376.</a:t>
            </a:r>
          </a:p>
          <a:p>
            <a:pPr>
              <a:tabLst>
                <a:tab pos="457200" algn="l"/>
                <a:tab pos="688975" algn="l"/>
                <a:tab pos="723900" algn="l"/>
                <a:tab pos="1447800" algn="l"/>
                <a:tab pos="2171700" algn="l"/>
                <a:tab pos="2895600" algn="l"/>
                <a:tab pos="3619500" algn="l"/>
              </a:tabLst>
            </a:pPr>
            <a:r>
              <a:rPr lang="en-GB" altLang="en-US" sz="1200" dirty="0" err="1">
                <a:latin typeface="+mj-lt"/>
              </a:rPr>
              <a:t>Castaigne</a:t>
            </a:r>
            <a:r>
              <a:rPr lang="en-GB" altLang="en-US" sz="1200" dirty="0">
                <a:latin typeface="+mj-lt"/>
              </a:rPr>
              <a:t> S et al. </a:t>
            </a:r>
            <a:r>
              <a:rPr lang="en-GB" altLang="en-US" sz="1200" i="1" dirty="0">
                <a:latin typeface="+mj-lt"/>
              </a:rPr>
              <a:t>Lancet. </a:t>
            </a:r>
            <a:r>
              <a:rPr lang="en-GB" altLang="en-US" sz="1200" dirty="0">
                <a:latin typeface="+mj-lt"/>
              </a:rPr>
              <a:t>2012;379(9825):1508-1516. </a:t>
            </a:r>
          </a:p>
        </p:txBody>
      </p:sp>
    </p:spTree>
    <p:extLst>
      <p:ext uri="{BB962C8B-B14F-4D97-AF65-F5344CB8AC3E}">
        <p14:creationId xmlns:p14="http://schemas.microsoft.com/office/powerpoint/2010/main" val="119296786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194528-9FDB-4897-98B5-E0FAF5EC9714}"/>
              </a:ext>
            </a:extLst>
          </p:cNvPr>
          <p:cNvSpPr>
            <a:spLocks noGrp="1"/>
          </p:cNvSpPr>
          <p:nvPr>
            <p:ph type="title"/>
          </p:nvPr>
        </p:nvSpPr>
        <p:spPr/>
        <p:txBody>
          <a:bodyPr>
            <a:normAutofit fontScale="90000"/>
          </a:bodyPr>
          <a:lstStyle/>
          <a:p>
            <a:r>
              <a:rPr lang="en-US" dirty="0" err="1"/>
              <a:t>Gemtuzumab</a:t>
            </a:r>
            <a:r>
              <a:rPr lang="en-US" dirty="0"/>
              <a:t> </a:t>
            </a:r>
            <a:r>
              <a:rPr lang="en-US" dirty="0" err="1"/>
              <a:t>Ozogamicin</a:t>
            </a:r>
            <a:r>
              <a:rPr lang="en-US" dirty="0"/>
              <a:t>:</a:t>
            </a:r>
            <a:br>
              <a:rPr lang="en-US" dirty="0"/>
            </a:br>
            <a:r>
              <a:rPr lang="en-US" dirty="0"/>
              <a:t>Significant Side Effects</a:t>
            </a:r>
          </a:p>
        </p:txBody>
      </p:sp>
      <p:sp>
        <p:nvSpPr>
          <p:cNvPr id="3" name="Content Placeholder 2">
            <a:extLst>
              <a:ext uri="{FF2B5EF4-FFF2-40B4-BE49-F238E27FC236}">
                <a16:creationId xmlns:a16="http://schemas.microsoft.com/office/drawing/2014/main" id="{4410C174-C8BF-4950-AE02-FFDA0C5CB99B}"/>
              </a:ext>
            </a:extLst>
          </p:cNvPr>
          <p:cNvSpPr>
            <a:spLocks noGrp="1"/>
          </p:cNvSpPr>
          <p:nvPr>
            <p:ph idx="1"/>
          </p:nvPr>
        </p:nvSpPr>
        <p:spPr/>
        <p:txBody>
          <a:bodyPr/>
          <a:lstStyle/>
          <a:p>
            <a:r>
              <a:rPr lang="en-US" dirty="0"/>
              <a:t>Infusion-related toxicities (chills, fever and mild hypotension)</a:t>
            </a:r>
          </a:p>
          <a:p>
            <a:r>
              <a:rPr lang="en-US" dirty="0"/>
              <a:t>Myelosuppression</a:t>
            </a:r>
          </a:p>
          <a:p>
            <a:r>
              <a:rPr lang="en-US" dirty="0"/>
              <a:t>Persistent thrombocytopenia</a:t>
            </a:r>
          </a:p>
          <a:p>
            <a:r>
              <a:rPr lang="en-US" dirty="0"/>
              <a:t>Hyperbilirubinemia</a:t>
            </a:r>
          </a:p>
          <a:p>
            <a:r>
              <a:rPr lang="en-US" dirty="0" err="1"/>
              <a:t>Veno</a:t>
            </a:r>
            <a:r>
              <a:rPr lang="en-US" dirty="0"/>
              <a:t>-occlusive disease (VOD) of the liver</a:t>
            </a:r>
          </a:p>
        </p:txBody>
      </p:sp>
      <p:sp>
        <p:nvSpPr>
          <p:cNvPr id="5" name="Text Box 4">
            <a:extLst>
              <a:ext uri="{FF2B5EF4-FFF2-40B4-BE49-F238E27FC236}">
                <a16:creationId xmlns:a16="http://schemas.microsoft.com/office/drawing/2014/main" id="{A4F5B4D0-3055-46A9-A46A-BFD65D57AFB8}"/>
              </a:ext>
            </a:extLst>
          </p:cNvPr>
          <p:cNvSpPr txBox="1">
            <a:spLocks noChangeArrowheads="1"/>
          </p:cNvSpPr>
          <p:nvPr/>
        </p:nvSpPr>
        <p:spPr bwMode="auto">
          <a:xfrm>
            <a:off x="315798" y="6579668"/>
            <a:ext cx="4450165" cy="29475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1pPr>
            <a:lvl2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2pPr>
            <a:lvl3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3pPr>
            <a:lvl4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4pPr>
            <a:lvl5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9pPr>
          </a:lstStyle>
          <a:p>
            <a:pPr>
              <a:tabLst>
                <a:tab pos="457200" algn="l"/>
                <a:tab pos="688975" algn="l"/>
                <a:tab pos="723900" algn="l"/>
                <a:tab pos="1447800" algn="l"/>
                <a:tab pos="2171700" algn="l"/>
                <a:tab pos="2895600" algn="l"/>
                <a:tab pos="3619500" algn="l"/>
              </a:tabLst>
            </a:pPr>
            <a:r>
              <a:rPr lang="en-GB" altLang="en-US" sz="1200" dirty="0">
                <a:latin typeface="+mj-lt"/>
              </a:rPr>
              <a:t>Appelbaum FR, Bernstein ID. </a:t>
            </a:r>
            <a:r>
              <a:rPr lang="en-GB" altLang="en-US" sz="1200" i="1" dirty="0">
                <a:latin typeface="+mj-lt"/>
              </a:rPr>
              <a:t>Blood. </a:t>
            </a:r>
            <a:r>
              <a:rPr lang="en-GB" altLang="en-US" sz="1200" dirty="0">
                <a:latin typeface="+mj-lt"/>
              </a:rPr>
              <a:t>2017;130(22):2373-2376.</a:t>
            </a:r>
          </a:p>
        </p:txBody>
      </p:sp>
    </p:spTree>
    <p:extLst>
      <p:ext uri="{BB962C8B-B14F-4D97-AF65-F5344CB8AC3E}">
        <p14:creationId xmlns:p14="http://schemas.microsoft.com/office/powerpoint/2010/main" val="48023864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B86D92-0A49-4F63-8BD8-29C971E16F64}"/>
              </a:ext>
            </a:extLst>
          </p:cNvPr>
          <p:cNvSpPr>
            <a:spLocks noGrp="1"/>
          </p:cNvSpPr>
          <p:nvPr>
            <p:ph type="title"/>
          </p:nvPr>
        </p:nvSpPr>
        <p:spPr/>
        <p:txBody>
          <a:bodyPr/>
          <a:lstStyle/>
          <a:p>
            <a:r>
              <a:rPr lang="en-US" dirty="0"/>
              <a:t>Case Study</a:t>
            </a:r>
          </a:p>
        </p:txBody>
      </p:sp>
      <p:sp>
        <p:nvSpPr>
          <p:cNvPr id="3" name="Content Placeholder 2">
            <a:extLst>
              <a:ext uri="{FF2B5EF4-FFF2-40B4-BE49-F238E27FC236}">
                <a16:creationId xmlns:a16="http://schemas.microsoft.com/office/drawing/2014/main" id="{5A0EAAD3-4725-4D98-9DD7-E7DB68A68FF8}"/>
              </a:ext>
            </a:extLst>
          </p:cNvPr>
          <p:cNvSpPr>
            <a:spLocks noGrp="1"/>
          </p:cNvSpPr>
          <p:nvPr>
            <p:ph idx="1"/>
          </p:nvPr>
        </p:nvSpPr>
        <p:spPr/>
        <p:txBody>
          <a:bodyPr>
            <a:normAutofit lnSpcReduction="10000"/>
          </a:bodyPr>
          <a:lstStyle/>
          <a:p>
            <a:r>
              <a:rPr lang="en-US" dirty="0"/>
              <a:t>72 year-old woman AML with relapsed AML, IDH2-mutation positive</a:t>
            </a:r>
          </a:p>
          <a:p>
            <a:r>
              <a:rPr lang="en-US" dirty="0"/>
              <a:t>Started </a:t>
            </a:r>
            <a:r>
              <a:rPr lang="en-US" dirty="0" err="1"/>
              <a:t>enasidenib</a:t>
            </a:r>
            <a:r>
              <a:rPr lang="en-US" dirty="0"/>
              <a:t> 100 mg orally once daily with or without food </a:t>
            </a:r>
          </a:p>
          <a:p>
            <a:r>
              <a:rPr lang="en-US" dirty="0"/>
              <a:t>Plan to treat for a minimum of 6 months to allow time for a clinical response</a:t>
            </a:r>
          </a:p>
          <a:p>
            <a:r>
              <a:rPr lang="en-US" dirty="0"/>
              <a:t>Monitor CBC and CMP prior to initiation and every 2 weeks for the first 3 months during treatment</a:t>
            </a:r>
          </a:p>
          <a:p>
            <a:endParaRPr lang="en-US" dirty="0"/>
          </a:p>
        </p:txBody>
      </p:sp>
    </p:spTree>
    <p:extLst>
      <p:ext uri="{BB962C8B-B14F-4D97-AF65-F5344CB8AC3E}">
        <p14:creationId xmlns:p14="http://schemas.microsoft.com/office/powerpoint/2010/main" val="236099078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017FED-79F7-4213-9BFE-AED7BB6E7D0C}"/>
              </a:ext>
            </a:extLst>
          </p:cNvPr>
          <p:cNvSpPr>
            <a:spLocks noGrp="1"/>
          </p:cNvSpPr>
          <p:nvPr>
            <p:ph type="title"/>
          </p:nvPr>
        </p:nvSpPr>
        <p:spPr/>
        <p:txBody>
          <a:bodyPr/>
          <a:lstStyle/>
          <a:p>
            <a:r>
              <a:rPr lang="en-US" dirty="0"/>
              <a:t>Pause and Reflect</a:t>
            </a:r>
          </a:p>
        </p:txBody>
      </p:sp>
      <p:sp>
        <p:nvSpPr>
          <p:cNvPr id="3" name="Content Placeholder 2">
            <a:extLst>
              <a:ext uri="{FF2B5EF4-FFF2-40B4-BE49-F238E27FC236}">
                <a16:creationId xmlns:a16="http://schemas.microsoft.com/office/drawing/2014/main" id="{EF8B75AD-0371-4C0E-99BC-0C7579832CAB}"/>
              </a:ext>
            </a:extLst>
          </p:cNvPr>
          <p:cNvSpPr>
            <a:spLocks noGrp="1"/>
          </p:cNvSpPr>
          <p:nvPr>
            <p:ph idx="1"/>
          </p:nvPr>
        </p:nvSpPr>
        <p:spPr/>
        <p:txBody>
          <a:bodyPr/>
          <a:lstStyle/>
          <a:p>
            <a:pPr marL="0" indent="0">
              <a:buNone/>
            </a:pPr>
            <a:r>
              <a:rPr lang="en-US" dirty="0"/>
              <a:t>When would you instruct the patient to call the immediately?</a:t>
            </a:r>
          </a:p>
          <a:p>
            <a:r>
              <a:rPr lang="en-US" dirty="0"/>
              <a:t>They are more fatigued than usual </a:t>
            </a:r>
          </a:p>
          <a:p>
            <a:r>
              <a:rPr lang="en-US" dirty="0"/>
              <a:t>They experience fever or chills</a:t>
            </a:r>
          </a:p>
          <a:p>
            <a:r>
              <a:rPr lang="en-US" dirty="0"/>
              <a:t>They experience nausea or vomiting</a:t>
            </a:r>
          </a:p>
          <a:p>
            <a:r>
              <a:rPr lang="en-US"/>
              <a:t>They experience tenderness </a:t>
            </a:r>
            <a:r>
              <a:rPr lang="en-US" dirty="0"/>
              <a:t>or swelling in the abdomen</a:t>
            </a:r>
          </a:p>
          <a:p>
            <a:endParaRPr lang="en-US" dirty="0"/>
          </a:p>
        </p:txBody>
      </p:sp>
    </p:spTree>
    <p:extLst>
      <p:ext uri="{BB962C8B-B14F-4D97-AF65-F5344CB8AC3E}">
        <p14:creationId xmlns:p14="http://schemas.microsoft.com/office/powerpoint/2010/main" val="336791892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IDH1 and IDH2 in AML</a:t>
            </a:r>
          </a:p>
        </p:txBody>
      </p:sp>
      <p:sp>
        <p:nvSpPr>
          <p:cNvPr id="3" name="Text Placeholder 2"/>
          <p:cNvSpPr>
            <a:spLocks noGrp="1"/>
          </p:cNvSpPr>
          <p:nvPr>
            <p:ph type="body" sz="quarter" idx="1"/>
          </p:nvPr>
        </p:nvSpPr>
        <p:spPr>
          <a:xfrm>
            <a:off x="190982" y="1600201"/>
            <a:ext cx="3688291" cy="4502740"/>
          </a:xfrm>
        </p:spPr>
        <p:txBody>
          <a:bodyPr>
            <a:normAutofit fontScale="85000" lnSpcReduction="20000"/>
          </a:bodyPr>
          <a:lstStyle/>
          <a:p>
            <a:r>
              <a:rPr lang="en-US" dirty="0"/>
              <a:t>IDH: </a:t>
            </a:r>
            <a:r>
              <a:rPr lang="en-US" sz="2600" dirty="0"/>
              <a:t>cellular enzyme</a:t>
            </a:r>
          </a:p>
          <a:p>
            <a:r>
              <a:rPr lang="en-US" i="1" dirty="0"/>
              <a:t>IDH1 and IDH2 </a:t>
            </a:r>
            <a:r>
              <a:rPr lang="en-US" dirty="0"/>
              <a:t>mutations </a:t>
            </a:r>
          </a:p>
          <a:p>
            <a:pPr lvl="1"/>
            <a:r>
              <a:rPr lang="en-US" dirty="0"/>
              <a:t>Alter DNA methylation blocking myeloid differentiation</a:t>
            </a:r>
          </a:p>
          <a:p>
            <a:pPr lvl="1"/>
            <a:r>
              <a:rPr lang="en-US" dirty="0"/>
              <a:t>Prevent blasts in the bone marrow from differentiating into mature functioning blood cells</a:t>
            </a:r>
          </a:p>
          <a:p>
            <a:r>
              <a:rPr lang="en-US" dirty="0"/>
              <a:t>Mutations in ~12% of AML</a:t>
            </a:r>
          </a:p>
          <a:p>
            <a:r>
              <a:rPr lang="en-US" dirty="0"/>
              <a:t>Prognostic implication of the </a:t>
            </a:r>
            <a:r>
              <a:rPr lang="en-US" i="1" dirty="0"/>
              <a:t>IDH1/2</a:t>
            </a:r>
            <a:r>
              <a:rPr lang="en-US" dirty="0"/>
              <a:t> mutations remain unclear</a:t>
            </a:r>
          </a:p>
          <a:p>
            <a:pPr marL="0" indent="0">
              <a:buNone/>
            </a:pPr>
            <a:endParaRPr lang="en-US" dirty="0"/>
          </a:p>
        </p:txBody>
      </p:sp>
      <p:sp>
        <p:nvSpPr>
          <p:cNvPr id="7" name="Rectangle 6">
            <a:extLst>
              <a:ext uri="{FF2B5EF4-FFF2-40B4-BE49-F238E27FC236}">
                <a16:creationId xmlns:a16="http://schemas.microsoft.com/office/drawing/2014/main" id="{0E16496D-D0C9-4607-A005-8A0451BC4E4B}"/>
              </a:ext>
            </a:extLst>
          </p:cNvPr>
          <p:cNvSpPr/>
          <p:nvPr/>
        </p:nvSpPr>
        <p:spPr>
          <a:xfrm>
            <a:off x="3989705" y="5011570"/>
            <a:ext cx="5024573" cy="830997"/>
          </a:xfrm>
          <a:prstGeom prst="rect">
            <a:avLst/>
          </a:prstGeom>
        </p:spPr>
        <p:txBody>
          <a:bodyPr wrap="square">
            <a:spAutoFit/>
          </a:bodyPr>
          <a:lstStyle/>
          <a:p>
            <a:r>
              <a:rPr lang="en-US" sz="1200" dirty="0"/>
              <a:t> </a:t>
            </a:r>
            <a:r>
              <a:rPr lang="el-GR" sz="1200" dirty="0"/>
              <a:t>α</a:t>
            </a:r>
            <a:r>
              <a:rPr lang="en-US" sz="1200" dirty="0"/>
              <a:t>KG, alpha ketoglutarate; D-2HG, D-2-hydroxyglutarate; IDH, isocitrate dehydrogenase; DNA, deoxyribonucleic acid; </a:t>
            </a:r>
            <a:r>
              <a:rPr lang="en-US" sz="1200" dirty="0" err="1"/>
              <a:t>mut</a:t>
            </a:r>
            <a:r>
              <a:rPr lang="en-US" sz="1200" dirty="0"/>
              <a:t>, mutated; NAD, nicotinamide adenine dinucleotide; NADP, nicotinamide adenine dinucleotide phosphate; TCA cycle, tricarboxylic acid cycle</a:t>
            </a:r>
            <a:endParaRPr lang="en-US" sz="1400" dirty="0"/>
          </a:p>
        </p:txBody>
      </p:sp>
      <p:pic>
        <p:nvPicPr>
          <p:cNvPr id="8" name="Picture 7">
            <a:extLst>
              <a:ext uri="{FF2B5EF4-FFF2-40B4-BE49-F238E27FC236}">
                <a16:creationId xmlns:a16="http://schemas.microsoft.com/office/drawing/2014/main" id="{4BAEBF09-ACFF-4650-BB92-0138E379E03E}"/>
              </a:ext>
            </a:extLst>
          </p:cNvPr>
          <p:cNvPicPr>
            <a:picLocks noChangeAspect="1"/>
          </p:cNvPicPr>
          <p:nvPr/>
        </p:nvPicPr>
        <p:blipFill>
          <a:blip r:embed="rId3"/>
          <a:stretch>
            <a:fillRect/>
          </a:stretch>
        </p:blipFill>
        <p:spPr>
          <a:xfrm>
            <a:off x="3989705" y="2153839"/>
            <a:ext cx="4963313" cy="2767502"/>
          </a:xfrm>
          <a:prstGeom prst="rect">
            <a:avLst/>
          </a:prstGeom>
        </p:spPr>
      </p:pic>
      <p:sp>
        <p:nvSpPr>
          <p:cNvPr id="9" name="Text Box 4">
            <a:extLst>
              <a:ext uri="{FF2B5EF4-FFF2-40B4-BE49-F238E27FC236}">
                <a16:creationId xmlns:a16="http://schemas.microsoft.com/office/drawing/2014/main" id="{D8482031-2D2E-44F5-AE22-4D49E9E73E66}"/>
              </a:ext>
            </a:extLst>
          </p:cNvPr>
          <p:cNvSpPr txBox="1">
            <a:spLocks noChangeArrowheads="1"/>
          </p:cNvSpPr>
          <p:nvPr/>
        </p:nvSpPr>
        <p:spPr bwMode="auto">
          <a:xfrm>
            <a:off x="315799" y="6456219"/>
            <a:ext cx="3744552" cy="3904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1pPr>
            <a:lvl2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2pPr>
            <a:lvl3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3pPr>
            <a:lvl4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4pPr>
            <a:lvl5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9pPr>
          </a:lstStyle>
          <a:p>
            <a:pPr>
              <a:tabLst>
                <a:tab pos="457200" algn="l"/>
                <a:tab pos="688975" algn="l"/>
                <a:tab pos="723900" algn="l"/>
                <a:tab pos="1447800" algn="l"/>
                <a:tab pos="2171700" algn="l"/>
                <a:tab pos="2895600" algn="l"/>
                <a:tab pos="3619500" algn="l"/>
              </a:tabLst>
            </a:pPr>
            <a:r>
              <a:rPr lang="en-GB" altLang="en-US" sz="1200" dirty="0" err="1">
                <a:latin typeface="+mj-lt"/>
              </a:rPr>
              <a:t>Mondesir</a:t>
            </a:r>
            <a:r>
              <a:rPr lang="en-GB" altLang="en-US" sz="1200" dirty="0">
                <a:latin typeface="+mj-lt"/>
              </a:rPr>
              <a:t> J. et al. </a:t>
            </a:r>
            <a:r>
              <a:rPr lang="en-GB" altLang="en-US" sz="1200" i="1" dirty="0">
                <a:latin typeface="+mj-lt"/>
              </a:rPr>
              <a:t>J Blood Med</a:t>
            </a:r>
            <a:r>
              <a:rPr lang="en-GB" altLang="en-US" sz="1200" dirty="0">
                <a:latin typeface="+mj-lt"/>
              </a:rPr>
              <a:t>. 2016;7:171-180.</a:t>
            </a:r>
          </a:p>
          <a:p>
            <a:pPr>
              <a:tabLst>
                <a:tab pos="457200" algn="l"/>
                <a:tab pos="688975" algn="l"/>
                <a:tab pos="723900" algn="l"/>
                <a:tab pos="1447800" algn="l"/>
                <a:tab pos="2171700" algn="l"/>
                <a:tab pos="2895600" algn="l"/>
                <a:tab pos="3619500" algn="l"/>
              </a:tabLst>
            </a:pPr>
            <a:r>
              <a:rPr lang="en-GB" altLang="en-US" sz="1200" dirty="0">
                <a:latin typeface="+mj-lt"/>
              </a:rPr>
              <a:t>Stein EM et al. </a:t>
            </a:r>
            <a:r>
              <a:rPr lang="en-GB" altLang="en-US" sz="1200" i="1" dirty="0">
                <a:latin typeface="+mj-lt"/>
              </a:rPr>
              <a:t>Blood. </a:t>
            </a:r>
            <a:r>
              <a:rPr lang="en-GB" altLang="en-US" sz="1200" dirty="0">
                <a:latin typeface="+mj-lt"/>
              </a:rPr>
              <a:t>2017;130:722-731.</a:t>
            </a:r>
          </a:p>
        </p:txBody>
      </p:sp>
    </p:spTree>
    <p:extLst>
      <p:ext uri="{BB962C8B-B14F-4D97-AF65-F5344CB8AC3E}">
        <p14:creationId xmlns:p14="http://schemas.microsoft.com/office/powerpoint/2010/main" val="207073656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28FFCF-703F-4754-AC55-141E2E259CDB}"/>
              </a:ext>
            </a:extLst>
          </p:cNvPr>
          <p:cNvSpPr>
            <a:spLocks noGrp="1"/>
          </p:cNvSpPr>
          <p:nvPr>
            <p:ph type="title"/>
          </p:nvPr>
        </p:nvSpPr>
        <p:spPr/>
        <p:txBody>
          <a:bodyPr/>
          <a:lstStyle/>
          <a:p>
            <a:r>
              <a:rPr lang="en-US" dirty="0" err="1"/>
              <a:t>Enasidenib</a:t>
            </a:r>
            <a:r>
              <a:rPr lang="en-US" dirty="0"/>
              <a:t>: IDH2 inhibitor</a:t>
            </a:r>
          </a:p>
        </p:txBody>
      </p:sp>
      <p:graphicFrame>
        <p:nvGraphicFramePr>
          <p:cNvPr id="15" name="Content Placeholder 5">
            <a:extLst>
              <a:ext uri="{FF2B5EF4-FFF2-40B4-BE49-F238E27FC236}">
                <a16:creationId xmlns:a16="http://schemas.microsoft.com/office/drawing/2014/main" id="{720F9801-D55C-42FE-8719-634201BB1CA6}"/>
              </a:ext>
            </a:extLst>
          </p:cNvPr>
          <p:cNvGraphicFramePr>
            <a:graphicFrameLocks noGrp="1"/>
          </p:cNvGraphicFramePr>
          <p:nvPr>
            <p:ph sz="half" idx="1"/>
            <p:extLst>
              <p:ext uri="{D42A27DB-BD31-4B8C-83A1-F6EECF244321}">
                <p14:modId xmlns:p14="http://schemas.microsoft.com/office/powerpoint/2010/main" val="3201804124"/>
              </p:ext>
            </p:extLst>
          </p:nvPr>
        </p:nvGraphicFramePr>
        <p:xfrm>
          <a:off x="3372593" y="2105269"/>
          <a:ext cx="547336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16" name="Content Placeholder 15">
            <a:extLst>
              <a:ext uri="{FF2B5EF4-FFF2-40B4-BE49-F238E27FC236}">
                <a16:creationId xmlns:a16="http://schemas.microsoft.com/office/drawing/2014/main" id="{5F16C09C-9518-4BCE-9E22-17B0B601C5E4}"/>
              </a:ext>
            </a:extLst>
          </p:cNvPr>
          <p:cNvSpPr>
            <a:spLocks noGrp="1"/>
          </p:cNvSpPr>
          <p:nvPr>
            <p:ph sz="half" idx="2"/>
          </p:nvPr>
        </p:nvSpPr>
        <p:spPr>
          <a:xfrm>
            <a:off x="274897" y="2285910"/>
            <a:ext cx="3074545" cy="3796235"/>
          </a:xfrm>
        </p:spPr>
        <p:txBody>
          <a:bodyPr/>
          <a:lstStyle/>
          <a:p>
            <a:pPr marL="0" indent="0">
              <a:buNone/>
            </a:pPr>
            <a:r>
              <a:rPr lang="en-US" b="1" dirty="0"/>
              <a:t>Responses</a:t>
            </a:r>
          </a:p>
          <a:p>
            <a:r>
              <a:rPr lang="en-US" dirty="0"/>
              <a:t>Overall response rate: 37%</a:t>
            </a:r>
          </a:p>
          <a:p>
            <a:r>
              <a:rPr lang="en-US" dirty="0"/>
              <a:t>Complete morphologic remission: 20%</a:t>
            </a:r>
          </a:p>
          <a:p>
            <a:r>
              <a:rPr lang="en-US" dirty="0"/>
              <a:t>Stable disease: 40% to 50%</a:t>
            </a:r>
          </a:p>
        </p:txBody>
      </p:sp>
      <p:pic>
        <p:nvPicPr>
          <p:cNvPr id="3" name="Picture 2">
            <a:extLst>
              <a:ext uri="{FF2B5EF4-FFF2-40B4-BE49-F238E27FC236}">
                <a16:creationId xmlns:a16="http://schemas.microsoft.com/office/drawing/2014/main" id="{D1103037-519C-4F0C-B73B-DAE1F83601B4}"/>
              </a:ext>
            </a:extLst>
          </p:cNvPr>
          <p:cNvPicPr>
            <a:picLocks noChangeAspect="1"/>
          </p:cNvPicPr>
          <p:nvPr/>
        </p:nvPicPr>
        <p:blipFill>
          <a:blip r:embed="rId4"/>
          <a:stretch>
            <a:fillRect/>
          </a:stretch>
        </p:blipFill>
        <p:spPr>
          <a:xfrm>
            <a:off x="315800" y="1478371"/>
            <a:ext cx="8530154" cy="774259"/>
          </a:xfrm>
          <a:prstGeom prst="rect">
            <a:avLst/>
          </a:prstGeom>
        </p:spPr>
      </p:pic>
      <p:sp>
        <p:nvSpPr>
          <p:cNvPr id="7" name="Text Box 4">
            <a:extLst>
              <a:ext uri="{FF2B5EF4-FFF2-40B4-BE49-F238E27FC236}">
                <a16:creationId xmlns:a16="http://schemas.microsoft.com/office/drawing/2014/main" id="{E2A770BE-47BF-49CF-9C82-E5B3EF6832DC}"/>
              </a:ext>
            </a:extLst>
          </p:cNvPr>
          <p:cNvSpPr txBox="1">
            <a:spLocks noChangeArrowheads="1"/>
          </p:cNvSpPr>
          <p:nvPr/>
        </p:nvSpPr>
        <p:spPr bwMode="auto">
          <a:xfrm>
            <a:off x="315799" y="6579668"/>
            <a:ext cx="3744552" cy="29475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1pPr>
            <a:lvl2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2pPr>
            <a:lvl3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3pPr>
            <a:lvl4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4pPr>
            <a:lvl5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9pPr>
          </a:lstStyle>
          <a:p>
            <a:pPr>
              <a:tabLst>
                <a:tab pos="457200" algn="l"/>
                <a:tab pos="688975" algn="l"/>
                <a:tab pos="723900" algn="l"/>
                <a:tab pos="1447800" algn="l"/>
                <a:tab pos="2171700" algn="l"/>
                <a:tab pos="2895600" algn="l"/>
                <a:tab pos="3619500" algn="l"/>
              </a:tabLst>
            </a:pPr>
            <a:r>
              <a:rPr lang="en-GB" altLang="en-US" sz="1200" dirty="0">
                <a:latin typeface="+mj-lt"/>
              </a:rPr>
              <a:t>Stein EM et al. </a:t>
            </a:r>
            <a:r>
              <a:rPr lang="en-GB" altLang="en-US" sz="1200" i="1" dirty="0">
                <a:latin typeface="+mj-lt"/>
              </a:rPr>
              <a:t>Blood. </a:t>
            </a:r>
            <a:r>
              <a:rPr lang="en-GB" altLang="en-US" sz="1200" dirty="0">
                <a:latin typeface="+mj-lt"/>
              </a:rPr>
              <a:t>2017;130:722-731.</a:t>
            </a:r>
          </a:p>
        </p:txBody>
      </p:sp>
    </p:spTree>
    <p:extLst>
      <p:ext uri="{BB962C8B-B14F-4D97-AF65-F5344CB8AC3E}">
        <p14:creationId xmlns:p14="http://schemas.microsoft.com/office/powerpoint/2010/main" val="26880836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600" dirty="0">
                <a:solidFill>
                  <a:srgbClr val="376092"/>
                </a:solidFill>
              </a:rPr>
              <a:t>AML At-A-Glance</a:t>
            </a:r>
          </a:p>
        </p:txBody>
      </p:sp>
      <p:graphicFrame>
        <p:nvGraphicFramePr>
          <p:cNvPr id="6" name="Content Placeholder 5">
            <a:extLst>
              <a:ext uri="{FF2B5EF4-FFF2-40B4-BE49-F238E27FC236}">
                <a16:creationId xmlns:a16="http://schemas.microsoft.com/office/drawing/2014/main" id="{48768FE7-153B-438E-A93D-E8E9C664A72C}"/>
              </a:ext>
            </a:extLst>
          </p:cNvPr>
          <p:cNvGraphicFramePr>
            <a:graphicFrameLocks noGrp="1"/>
          </p:cNvGraphicFramePr>
          <p:nvPr>
            <p:ph idx="1"/>
            <p:extLst>
              <p:ext uri="{D42A27DB-BD31-4B8C-83A1-F6EECF244321}">
                <p14:modId xmlns:p14="http://schemas.microsoft.com/office/powerpoint/2010/main" val="3679590700"/>
              </p:ext>
            </p:extLst>
          </p:nvPr>
        </p:nvGraphicFramePr>
        <p:xfrm>
          <a:off x="277720" y="1509324"/>
          <a:ext cx="8347345" cy="1036320"/>
        </p:xfrm>
        <a:graphic>
          <a:graphicData uri="http://schemas.openxmlformats.org/drawingml/2006/table">
            <a:tbl>
              <a:tblPr firstRow="1" bandRow="1">
                <a:tableStyleId>{6E25E649-3F16-4E02-A733-19D2CDBF48F0}</a:tableStyleId>
              </a:tblPr>
              <a:tblGrid>
                <a:gridCol w="1669469">
                  <a:extLst>
                    <a:ext uri="{9D8B030D-6E8A-4147-A177-3AD203B41FA5}">
                      <a16:colId xmlns:a16="http://schemas.microsoft.com/office/drawing/2014/main" val="53036822"/>
                    </a:ext>
                  </a:extLst>
                </a:gridCol>
                <a:gridCol w="1669469">
                  <a:extLst>
                    <a:ext uri="{9D8B030D-6E8A-4147-A177-3AD203B41FA5}">
                      <a16:colId xmlns:a16="http://schemas.microsoft.com/office/drawing/2014/main" val="494604367"/>
                    </a:ext>
                  </a:extLst>
                </a:gridCol>
                <a:gridCol w="1669469">
                  <a:extLst>
                    <a:ext uri="{9D8B030D-6E8A-4147-A177-3AD203B41FA5}">
                      <a16:colId xmlns:a16="http://schemas.microsoft.com/office/drawing/2014/main" val="2155031612"/>
                    </a:ext>
                  </a:extLst>
                </a:gridCol>
                <a:gridCol w="1669469">
                  <a:extLst>
                    <a:ext uri="{9D8B030D-6E8A-4147-A177-3AD203B41FA5}">
                      <a16:colId xmlns:a16="http://schemas.microsoft.com/office/drawing/2014/main" val="71694263"/>
                    </a:ext>
                  </a:extLst>
                </a:gridCol>
                <a:gridCol w="1669469">
                  <a:extLst>
                    <a:ext uri="{9D8B030D-6E8A-4147-A177-3AD203B41FA5}">
                      <a16:colId xmlns:a16="http://schemas.microsoft.com/office/drawing/2014/main" val="3043600544"/>
                    </a:ext>
                  </a:extLst>
                </a:gridCol>
              </a:tblGrid>
              <a:tr h="614816">
                <a:tc>
                  <a:txBody>
                    <a:bodyPr/>
                    <a:lstStyle/>
                    <a:p>
                      <a:pPr algn="ctr"/>
                      <a:r>
                        <a:rPr lang="en-US" sz="1800" b="0" i="0" kern="1200" dirty="0">
                          <a:solidFill>
                            <a:schemeClr val="lt1"/>
                          </a:solidFill>
                          <a:effectLst/>
                          <a:latin typeface="+mn-lt"/>
                          <a:ea typeface="+mn-ea"/>
                          <a:cs typeface="+mn-cs"/>
                        </a:rPr>
                        <a:t>Estimated New Cases in 2018</a:t>
                      </a:r>
                      <a:endParaRPr lang="en-US" sz="1800" b="0" dirty="0"/>
                    </a:p>
                  </a:txBody>
                  <a:tcPr/>
                </a:tc>
                <a:tc>
                  <a:txBody>
                    <a:bodyPr/>
                    <a:lstStyle/>
                    <a:p>
                      <a:pPr algn="ctr"/>
                      <a:r>
                        <a:rPr lang="en-US" sz="1800" b="0" i="0" kern="1200" dirty="0">
                          <a:solidFill>
                            <a:schemeClr val="lt1"/>
                          </a:solidFill>
                          <a:effectLst/>
                          <a:latin typeface="+mn-lt"/>
                          <a:ea typeface="+mn-ea"/>
                          <a:cs typeface="+mn-cs"/>
                        </a:rPr>
                        <a:t>% of All New Cancer Cases</a:t>
                      </a:r>
                      <a:endParaRPr lang="en-US" sz="1800" b="0" dirty="0"/>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800" b="0" i="0" kern="1200" dirty="0">
                          <a:solidFill>
                            <a:schemeClr val="lt1"/>
                          </a:solidFill>
                          <a:effectLst/>
                          <a:latin typeface="+mn-lt"/>
                          <a:ea typeface="+mn-ea"/>
                          <a:cs typeface="+mn-cs"/>
                        </a:rPr>
                        <a:t>Estimated Deaths in 2018</a:t>
                      </a:r>
                      <a:endParaRPr lang="en-US" sz="1800" b="0" dirty="0"/>
                    </a:p>
                  </a:txBody>
                  <a:tcPr/>
                </a:tc>
                <a:tc>
                  <a:txBody>
                    <a:bodyPr/>
                    <a:lstStyle/>
                    <a:p>
                      <a:pPr algn="ctr"/>
                      <a:r>
                        <a:rPr lang="en-US" sz="1800" b="0" i="0" kern="1200" dirty="0">
                          <a:solidFill>
                            <a:schemeClr val="lt1"/>
                          </a:solidFill>
                          <a:effectLst/>
                          <a:latin typeface="+mn-lt"/>
                          <a:ea typeface="+mn-ea"/>
                          <a:cs typeface="+mn-cs"/>
                        </a:rPr>
                        <a:t>% of All </a:t>
                      </a:r>
                      <a:br>
                        <a:rPr lang="en-US" sz="1800" b="0" i="0" kern="1200" dirty="0">
                          <a:solidFill>
                            <a:schemeClr val="lt1"/>
                          </a:solidFill>
                          <a:effectLst/>
                          <a:latin typeface="+mn-lt"/>
                          <a:ea typeface="+mn-ea"/>
                          <a:cs typeface="+mn-cs"/>
                        </a:rPr>
                      </a:br>
                      <a:r>
                        <a:rPr lang="en-US" sz="1800" b="0" i="0" kern="1200" dirty="0">
                          <a:solidFill>
                            <a:schemeClr val="lt1"/>
                          </a:solidFill>
                          <a:effectLst/>
                          <a:latin typeface="+mn-lt"/>
                          <a:ea typeface="+mn-ea"/>
                          <a:cs typeface="+mn-cs"/>
                        </a:rPr>
                        <a:t>Cancer Deaths</a:t>
                      </a:r>
                      <a:endParaRPr lang="en-US" sz="1800" b="0" dirty="0"/>
                    </a:p>
                  </a:txBody>
                  <a:tcPr/>
                </a:tc>
                <a:tc>
                  <a:txBody>
                    <a:bodyPr/>
                    <a:lstStyle/>
                    <a:p>
                      <a:pPr algn="ctr"/>
                      <a:r>
                        <a:rPr lang="en-US" sz="1800" b="0" i="0" kern="1200" dirty="0">
                          <a:solidFill>
                            <a:schemeClr val="lt1"/>
                          </a:solidFill>
                          <a:effectLst/>
                          <a:latin typeface="+mn-lt"/>
                          <a:ea typeface="+mn-ea"/>
                          <a:cs typeface="+mn-cs"/>
                        </a:rPr>
                        <a:t>% Surviving</a:t>
                      </a:r>
                      <a:br>
                        <a:rPr lang="en-US" sz="1800" b="0" dirty="0"/>
                      </a:br>
                      <a:r>
                        <a:rPr lang="en-US" sz="1800" b="0" i="0" kern="1200" dirty="0">
                          <a:solidFill>
                            <a:schemeClr val="lt1"/>
                          </a:solidFill>
                          <a:effectLst/>
                          <a:latin typeface="+mn-lt"/>
                          <a:ea typeface="+mn-ea"/>
                          <a:cs typeface="+mn-cs"/>
                        </a:rPr>
                        <a:t>5 Years</a:t>
                      </a:r>
                      <a:endParaRPr lang="en-US" sz="1800" b="0" dirty="0"/>
                    </a:p>
                  </a:txBody>
                  <a:tcPr/>
                </a:tc>
                <a:extLst>
                  <a:ext uri="{0D108BD9-81ED-4DB2-BD59-A6C34878D82A}">
                    <a16:rowId xmlns:a16="http://schemas.microsoft.com/office/drawing/2014/main" val="2375396870"/>
                  </a:ext>
                </a:extLst>
              </a:tr>
              <a:tr h="379980">
                <a:tc>
                  <a:txBody>
                    <a:bodyPr/>
                    <a:lstStyle/>
                    <a:p>
                      <a:r>
                        <a:rPr lang="en-US" sz="2000" b="0" i="0" kern="1200" dirty="0">
                          <a:solidFill>
                            <a:schemeClr val="dk1"/>
                          </a:solidFill>
                          <a:effectLst/>
                          <a:latin typeface="+mn-lt"/>
                          <a:ea typeface="+mn-ea"/>
                          <a:cs typeface="+mn-cs"/>
                        </a:rPr>
                        <a:t>19,520</a:t>
                      </a:r>
                      <a:endParaRPr lang="en-US" sz="2000" dirty="0"/>
                    </a:p>
                  </a:txBody>
                  <a:tcPr/>
                </a:tc>
                <a:tc>
                  <a:txBody>
                    <a:bodyPr/>
                    <a:lstStyle/>
                    <a:p>
                      <a:r>
                        <a:rPr lang="en-US" sz="2000" dirty="0"/>
                        <a:t>1.1%</a:t>
                      </a:r>
                    </a:p>
                  </a:txBody>
                  <a:tcPr/>
                </a:tc>
                <a:tc>
                  <a:txBody>
                    <a:bodyPr/>
                    <a:lstStyle/>
                    <a:p>
                      <a:r>
                        <a:rPr lang="en-US" sz="2000" b="0" i="0" kern="1200" dirty="0">
                          <a:solidFill>
                            <a:schemeClr val="dk1"/>
                          </a:solidFill>
                          <a:effectLst/>
                          <a:latin typeface="+mn-lt"/>
                          <a:ea typeface="+mn-ea"/>
                          <a:cs typeface="+mn-cs"/>
                        </a:rPr>
                        <a:t>10,670</a:t>
                      </a:r>
                      <a:endParaRPr lang="en-US" sz="2000" dirty="0"/>
                    </a:p>
                  </a:txBody>
                  <a:tcPr/>
                </a:tc>
                <a:tc>
                  <a:txBody>
                    <a:bodyPr/>
                    <a:lstStyle/>
                    <a:p>
                      <a:r>
                        <a:rPr lang="en-US" sz="2000" dirty="0"/>
                        <a:t>1.8%</a:t>
                      </a:r>
                    </a:p>
                  </a:txBody>
                  <a:tcPr/>
                </a:tc>
                <a:tc>
                  <a:txBody>
                    <a:bodyPr/>
                    <a:lstStyle/>
                    <a:p>
                      <a:r>
                        <a:rPr lang="en-US" sz="2000" dirty="0"/>
                        <a:t>28%</a:t>
                      </a:r>
                    </a:p>
                  </a:txBody>
                  <a:tcPr/>
                </a:tc>
                <a:extLst>
                  <a:ext uri="{0D108BD9-81ED-4DB2-BD59-A6C34878D82A}">
                    <a16:rowId xmlns:a16="http://schemas.microsoft.com/office/drawing/2014/main" val="945452130"/>
                  </a:ext>
                </a:extLst>
              </a:tr>
            </a:tbl>
          </a:graphicData>
        </a:graphic>
      </p:graphicFrame>
      <p:sp>
        <p:nvSpPr>
          <p:cNvPr id="7" name="Rectangle 6">
            <a:extLst>
              <a:ext uri="{FF2B5EF4-FFF2-40B4-BE49-F238E27FC236}">
                <a16:creationId xmlns:a16="http://schemas.microsoft.com/office/drawing/2014/main" id="{F22C74E2-2F74-4253-A369-E2D9A0D35C2A}"/>
              </a:ext>
            </a:extLst>
          </p:cNvPr>
          <p:cNvSpPr/>
          <p:nvPr/>
        </p:nvSpPr>
        <p:spPr>
          <a:xfrm>
            <a:off x="5225628" y="6389246"/>
            <a:ext cx="3767898" cy="461665"/>
          </a:xfrm>
          <a:prstGeom prst="rect">
            <a:avLst/>
          </a:prstGeom>
        </p:spPr>
        <p:txBody>
          <a:bodyPr wrap="square">
            <a:spAutoFit/>
          </a:bodyPr>
          <a:lstStyle/>
          <a:p>
            <a:r>
              <a:rPr lang="en-US" sz="1200" dirty="0"/>
              <a:t>NCI Cancer Stat Facts: Acute Myeloid Leukemia https://seer.cancer.gov/statfacts/html/amyl.html</a:t>
            </a:r>
          </a:p>
        </p:txBody>
      </p:sp>
      <p:sp>
        <p:nvSpPr>
          <p:cNvPr id="8" name="Flowchart: Predefined Process 7">
            <a:extLst>
              <a:ext uri="{FF2B5EF4-FFF2-40B4-BE49-F238E27FC236}">
                <a16:creationId xmlns:a16="http://schemas.microsoft.com/office/drawing/2014/main" id="{09C19AC0-A904-4EED-9150-2AB3D12992A7}"/>
              </a:ext>
            </a:extLst>
          </p:cNvPr>
          <p:cNvSpPr/>
          <p:nvPr/>
        </p:nvSpPr>
        <p:spPr>
          <a:xfrm>
            <a:off x="6194383" y="2844769"/>
            <a:ext cx="2430684" cy="1481560"/>
          </a:xfrm>
          <a:prstGeom prst="flowChartPredefinedProcess">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400" dirty="0"/>
              <a:t>Median Age at Diagnosis:</a:t>
            </a:r>
          </a:p>
          <a:p>
            <a:pPr algn="ctr"/>
            <a:r>
              <a:rPr lang="en-US" sz="2400" dirty="0"/>
              <a:t>68 years</a:t>
            </a:r>
          </a:p>
        </p:txBody>
      </p:sp>
      <p:sp>
        <p:nvSpPr>
          <p:cNvPr id="9" name="Flowchart: Predefined Process 8">
            <a:extLst>
              <a:ext uri="{FF2B5EF4-FFF2-40B4-BE49-F238E27FC236}">
                <a16:creationId xmlns:a16="http://schemas.microsoft.com/office/drawing/2014/main" id="{CE7A85D2-DF34-4EFB-A60C-DD998F59A94C}"/>
              </a:ext>
            </a:extLst>
          </p:cNvPr>
          <p:cNvSpPr/>
          <p:nvPr/>
        </p:nvSpPr>
        <p:spPr>
          <a:xfrm>
            <a:off x="6194383" y="4566427"/>
            <a:ext cx="2492417" cy="1481560"/>
          </a:xfrm>
          <a:prstGeom prst="flowChartPredefinedProcess">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400" dirty="0"/>
              <a:t>AML in older adults is a major challenge</a:t>
            </a:r>
          </a:p>
        </p:txBody>
      </p:sp>
      <p:grpSp>
        <p:nvGrpSpPr>
          <p:cNvPr id="11" name="Group 10">
            <a:extLst>
              <a:ext uri="{FF2B5EF4-FFF2-40B4-BE49-F238E27FC236}">
                <a16:creationId xmlns:a16="http://schemas.microsoft.com/office/drawing/2014/main" id="{ED9B4024-BCBE-4575-A483-21D7710E19D3}"/>
              </a:ext>
            </a:extLst>
          </p:cNvPr>
          <p:cNvGrpSpPr/>
          <p:nvPr/>
        </p:nvGrpSpPr>
        <p:grpSpPr>
          <a:xfrm>
            <a:off x="277720" y="2653793"/>
            <a:ext cx="4420525" cy="4054694"/>
            <a:chOff x="277720" y="2756028"/>
            <a:chExt cx="4420525" cy="4054694"/>
          </a:xfrm>
        </p:grpSpPr>
        <p:pic>
          <p:nvPicPr>
            <p:cNvPr id="5" name="Picture 4">
              <a:extLst>
                <a:ext uri="{FF2B5EF4-FFF2-40B4-BE49-F238E27FC236}">
                  <a16:creationId xmlns:a16="http://schemas.microsoft.com/office/drawing/2014/main" id="{97560AD3-816B-4B18-9DFC-57F719230C0E}"/>
                </a:ext>
              </a:extLst>
            </p:cNvPr>
            <p:cNvPicPr>
              <a:picLocks noChangeAspect="1"/>
            </p:cNvPicPr>
            <p:nvPr/>
          </p:nvPicPr>
          <p:blipFill rotWithShape="1">
            <a:blip r:embed="rId3"/>
            <a:srcRect l="18993" t="88406" r="12371" b="2441"/>
            <a:stretch/>
          </p:blipFill>
          <p:spPr>
            <a:xfrm>
              <a:off x="688769" y="6287502"/>
              <a:ext cx="3767898" cy="523220"/>
            </a:xfrm>
            <a:prstGeom prst="rect">
              <a:avLst/>
            </a:prstGeom>
          </p:spPr>
        </p:pic>
        <p:pic>
          <p:nvPicPr>
            <p:cNvPr id="4" name="Picture 3">
              <a:extLst>
                <a:ext uri="{FF2B5EF4-FFF2-40B4-BE49-F238E27FC236}">
                  <a16:creationId xmlns:a16="http://schemas.microsoft.com/office/drawing/2014/main" id="{201A07BE-5B1F-4A38-B0B5-24CF9293EB91}"/>
                </a:ext>
              </a:extLst>
            </p:cNvPr>
            <p:cNvPicPr>
              <a:picLocks noChangeAspect="1"/>
            </p:cNvPicPr>
            <p:nvPr/>
          </p:nvPicPr>
          <p:blipFill rotWithShape="1">
            <a:blip r:embed="rId4"/>
            <a:srcRect t="10793" b="20833"/>
            <a:stretch/>
          </p:blipFill>
          <p:spPr>
            <a:xfrm>
              <a:off x="277720" y="2756028"/>
              <a:ext cx="4420525" cy="3510661"/>
            </a:xfrm>
            <a:prstGeom prst="rect">
              <a:avLst/>
            </a:prstGeom>
          </p:spPr>
        </p:pic>
        <p:pic>
          <p:nvPicPr>
            <p:cNvPr id="10" name="Picture 9">
              <a:extLst>
                <a:ext uri="{FF2B5EF4-FFF2-40B4-BE49-F238E27FC236}">
                  <a16:creationId xmlns:a16="http://schemas.microsoft.com/office/drawing/2014/main" id="{BEEEEFB4-F8B1-4B12-B061-9DE0BE84D142}"/>
                </a:ext>
              </a:extLst>
            </p:cNvPr>
            <p:cNvPicPr>
              <a:picLocks noChangeAspect="1"/>
            </p:cNvPicPr>
            <p:nvPr/>
          </p:nvPicPr>
          <p:blipFill rotWithShape="1">
            <a:blip r:embed="rId3"/>
            <a:srcRect l="18205" r="15648" b="85009"/>
            <a:stretch/>
          </p:blipFill>
          <p:spPr>
            <a:xfrm>
              <a:off x="1286676" y="2944744"/>
              <a:ext cx="3285324" cy="775270"/>
            </a:xfrm>
            <a:prstGeom prst="rect">
              <a:avLst/>
            </a:prstGeom>
          </p:spPr>
        </p:pic>
      </p:grpSp>
    </p:spTree>
    <p:extLst>
      <p:ext uri="{BB962C8B-B14F-4D97-AF65-F5344CB8AC3E}">
        <p14:creationId xmlns:p14="http://schemas.microsoft.com/office/powerpoint/2010/main" val="351833234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811755-FEA3-4741-B332-A4DAF32A29AD}"/>
              </a:ext>
            </a:extLst>
          </p:cNvPr>
          <p:cNvSpPr>
            <a:spLocks noGrp="1"/>
          </p:cNvSpPr>
          <p:nvPr>
            <p:ph type="title"/>
          </p:nvPr>
        </p:nvSpPr>
        <p:spPr/>
        <p:txBody>
          <a:bodyPr/>
          <a:lstStyle/>
          <a:p>
            <a:r>
              <a:rPr lang="en-US" dirty="0"/>
              <a:t>Case Study</a:t>
            </a:r>
          </a:p>
        </p:txBody>
      </p:sp>
      <p:sp>
        <p:nvSpPr>
          <p:cNvPr id="3" name="Content Placeholder 2">
            <a:extLst>
              <a:ext uri="{FF2B5EF4-FFF2-40B4-BE49-F238E27FC236}">
                <a16:creationId xmlns:a16="http://schemas.microsoft.com/office/drawing/2014/main" id="{4FE150C7-6F8D-483A-A4C9-C512A8D52130}"/>
              </a:ext>
            </a:extLst>
          </p:cNvPr>
          <p:cNvSpPr>
            <a:spLocks noGrp="1"/>
          </p:cNvSpPr>
          <p:nvPr>
            <p:ph idx="1"/>
          </p:nvPr>
        </p:nvSpPr>
        <p:spPr/>
        <p:txBody>
          <a:bodyPr>
            <a:normAutofit/>
          </a:bodyPr>
          <a:lstStyle/>
          <a:p>
            <a:r>
              <a:rPr lang="en-US" dirty="0"/>
              <a:t>Three months after starting </a:t>
            </a:r>
            <a:r>
              <a:rPr lang="en-US" dirty="0" err="1"/>
              <a:t>enasidenib</a:t>
            </a:r>
            <a:r>
              <a:rPr lang="en-US" dirty="0"/>
              <a:t>, presents with shortness of breath and fevers</a:t>
            </a:r>
          </a:p>
          <a:p>
            <a:r>
              <a:rPr lang="en-US" dirty="0"/>
              <a:t>Temp 101.8 HR 106 BP 142/78 RR 24</a:t>
            </a:r>
          </a:p>
          <a:p>
            <a:r>
              <a:rPr lang="en-US" dirty="0"/>
              <a:t>PE: bibasilar rales and  1+ bilateral pedal edema</a:t>
            </a:r>
          </a:p>
          <a:p>
            <a:r>
              <a:rPr lang="en-US" dirty="0"/>
              <a:t>Differential diagnosis:</a:t>
            </a:r>
          </a:p>
          <a:p>
            <a:pPr lvl="1"/>
            <a:r>
              <a:rPr lang="en-US" dirty="0"/>
              <a:t>Infection</a:t>
            </a:r>
          </a:p>
          <a:p>
            <a:pPr lvl="1"/>
            <a:r>
              <a:rPr lang="en-US" dirty="0"/>
              <a:t>Differentiation syndrome</a:t>
            </a:r>
          </a:p>
          <a:p>
            <a:endParaRPr lang="en-US" dirty="0"/>
          </a:p>
        </p:txBody>
      </p:sp>
    </p:spTree>
    <p:extLst>
      <p:ext uri="{BB962C8B-B14F-4D97-AF65-F5344CB8AC3E}">
        <p14:creationId xmlns:p14="http://schemas.microsoft.com/office/powerpoint/2010/main" val="292905029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882EA475-8A59-4424-8C65-C6B653CE2932}"/>
              </a:ext>
            </a:extLst>
          </p:cNvPr>
          <p:cNvSpPr>
            <a:spLocks noGrp="1"/>
          </p:cNvSpPr>
          <p:nvPr>
            <p:ph type="title"/>
          </p:nvPr>
        </p:nvSpPr>
        <p:spPr>
          <a:xfrm>
            <a:off x="163286" y="30480"/>
            <a:ext cx="8817428" cy="822008"/>
          </a:xfrm>
        </p:spPr>
        <p:txBody>
          <a:bodyPr>
            <a:normAutofit/>
          </a:bodyPr>
          <a:lstStyle/>
          <a:p>
            <a:r>
              <a:rPr lang="en-US" sz="2800" dirty="0"/>
              <a:t>IDH-Inhibitor-Associated Differentiation Syndrome (IDH-DS)</a:t>
            </a:r>
          </a:p>
        </p:txBody>
      </p:sp>
      <p:graphicFrame>
        <p:nvGraphicFramePr>
          <p:cNvPr id="4" name="Content Placeholder 3">
            <a:extLst>
              <a:ext uri="{FF2B5EF4-FFF2-40B4-BE49-F238E27FC236}">
                <a16:creationId xmlns:a16="http://schemas.microsoft.com/office/drawing/2014/main" id="{532E38E1-BECE-403F-8E0B-8ED9D55A0171}"/>
              </a:ext>
            </a:extLst>
          </p:cNvPr>
          <p:cNvGraphicFramePr>
            <a:graphicFrameLocks noGrp="1"/>
          </p:cNvGraphicFramePr>
          <p:nvPr>
            <p:ph idx="4294967295"/>
            <p:extLst>
              <p:ext uri="{D42A27DB-BD31-4B8C-83A1-F6EECF244321}">
                <p14:modId xmlns:p14="http://schemas.microsoft.com/office/powerpoint/2010/main" val="3485719783"/>
              </p:ext>
            </p:extLst>
          </p:nvPr>
        </p:nvGraphicFramePr>
        <p:xfrm>
          <a:off x="0" y="852488"/>
          <a:ext cx="9144000" cy="5684520"/>
        </p:xfrm>
        <a:graphic>
          <a:graphicData uri="http://schemas.openxmlformats.org/drawingml/2006/table">
            <a:tbl>
              <a:tblPr firstRow="1" bandRow="1">
                <a:tableStyleId>{5C22544A-7EE6-4342-B048-85BDC9FD1C3A}</a:tableStyleId>
              </a:tblPr>
              <a:tblGrid>
                <a:gridCol w="3348842">
                  <a:extLst>
                    <a:ext uri="{9D8B030D-6E8A-4147-A177-3AD203B41FA5}">
                      <a16:colId xmlns:a16="http://schemas.microsoft.com/office/drawing/2014/main" val="3617447798"/>
                    </a:ext>
                  </a:extLst>
                </a:gridCol>
                <a:gridCol w="5795158">
                  <a:extLst>
                    <a:ext uri="{9D8B030D-6E8A-4147-A177-3AD203B41FA5}">
                      <a16:colId xmlns:a16="http://schemas.microsoft.com/office/drawing/2014/main" val="2865890290"/>
                    </a:ext>
                  </a:extLst>
                </a:gridCol>
              </a:tblGrid>
              <a:tr h="370840">
                <a:tc>
                  <a:txBody>
                    <a:bodyPr/>
                    <a:lstStyle/>
                    <a:p>
                      <a:pPr algn="ctr"/>
                      <a:r>
                        <a:rPr lang="en-US" b="0" dirty="0"/>
                        <a:t>Signs/Symptoms</a:t>
                      </a:r>
                    </a:p>
                  </a:txBody>
                  <a:tcPr/>
                </a:tc>
                <a:tc>
                  <a:txBody>
                    <a:bodyPr/>
                    <a:lstStyle/>
                    <a:p>
                      <a:pPr algn="ctr"/>
                      <a:r>
                        <a:rPr lang="en-US" b="0" dirty="0"/>
                        <a:t>Management</a:t>
                      </a:r>
                    </a:p>
                  </a:txBody>
                  <a:tcPr/>
                </a:tc>
                <a:extLst>
                  <a:ext uri="{0D108BD9-81ED-4DB2-BD59-A6C34878D82A}">
                    <a16:rowId xmlns:a16="http://schemas.microsoft.com/office/drawing/2014/main" val="942849046"/>
                  </a:ext>
                </a:extLst>
              </a:tr>
              <a:tr h="370840">
                <a:tc>
                  <a:txBody>
                    <a:bodyPr/>
                    <a:lstStyle/>
                    <a:p>
                      <a:r>
                        <a:rPr lang="en-US" dirty="0"/>
                        <a:t>IDH-DS and pulmonary or renal manifestations</a:t>
                      </a:r>
                    </a:p>
                  </a:txBody>
                  <a:tcPr/>
                </a:tc>
                <a:tc>
                  <a:txBody>
                    <a:bodyPr/>
                    <a:lstStyle/>
                    <a:p>
                      <a:r>
                        <a:rPr lang="en-US" dirty="0"/>
                        <a:t>Hospitalize for continued close observation</a:t>
                      </a:r>
                    </a:p>
                  </a:txBody>
                  <a:tcPr/>
                </a:tc>
                <a:extLst>
                  <a:ext uri="{0D108BD9-81ED-4DB2-BD59-A6C34878D82A}">
                    <a16:rowId xmlns:a16="http://schemas.microsoft.com/office/drawing/2014/main" val="918607468"/>
                  </a:ext>
                </a:extLst>
              </a:tr>
              <a:tr h="370840">
                <a:tc>
                  <a:txBody>
                    <a:bodyPr/>
                    <a:lstStyle/>
                    <a:p>
                      <a:r>
                        <a:rPr lang="en-US" dirty="0"/>
                        <a:t>Severe pulmonary symptoms and/or renal dysfunction attributed to IDH-DS persist for &gt;48 hours after initiation of corticosteroids</a:t>
                      </a:r>
                    </a:p>
                  </a:txBody>
                  <a:tcPr/>
                </a:tc>
                <a:tc>
                  <a:txBody>
                    <a:bodyPr/>
                    <a:lstStyle/>
                    <a:p>
                      <a:r>
                        <a:rPr lang="en-US" dirty="0"/>
                        <a:t>Treatment with </a:t>
                      </a:r>
                      <a:r>
                        <a:rPr lang="en-US" dirty="0" err="1"/>
                        <a:t>enasidenib</a:t>
                      </a:r>
                      <a:r>
                        <a:rPr lang="en-US" dirty="0"/>
                        <a:t> should be interrupted. </a:t>
                      </a:r>
                    </a:p>
                    <a:p>
                      <a:r>
                        <a:rPr lang="en-US" i="1" dirty="0"/>
                        <a:t>Note: Due to long the half-life of </a:t>
                      </a:r>
                      <a:r>
                        <a:rPr lang="en-US" i="1" dirty="0" err="1"/>
                        <a:t>enasidenib</a:t>
                      </a:r>
                      <a:r>
                        <a:rPr lang="en-US" i="1" dirty="0"/>
                        <a:t> (~45 hours), treatment interruption may not immediately reverse IDH-DS symptoms. </a:t>
                      </a:r>
                    </a:p>
                    <a:p>
                      <a:r>
                        <a:rPr lang="en-US" dirty="0" err="1"/>
                        <a:t>Enasidenib</a:t>
                      </a:r>
                      <a:r>
                        <a:rPr lang="en-US" dirty="0"/>
                        <a:t> may be reinitiated at the original dose after IDH-DS improves to Grade 2 (moderate) or lower</a:t>
                      </a:r>
                    </a:p>
                  </a:txBody>
                  <a:tcPr/>
                </a:tc>
                <a:extLst>
                  <a:ext uri="{0D108BD9-81ED-4DB2-BD59-A6C34878D82A}">
                    <a16:rowId xmlns:a16="http://schemas.microsoft.com/office/drawing/2014/main" val="3485715306"/>
                  </a:ext>
                </a:extLst>
              </a:tr>
              <a:tr h="370840">
                <a:tc>
                  <a:txBody>
                    <a:bodyPr/>
                    <a:lstStyle/>
                    <a:p>
                      <a:r>
                        <a:rPr lang="en-US" dirty="0"/>
                        <a:t>Elevated WBC count </a:t>
                      </a:r>
                    </a:p>
                    <a:p>
                      <a:r>
                        <a:rPr lang="en-US" dirty="0"/>
                        <a:t>(&gt;30x10</a:t>
                      </a:r>
                      <a:r>
                        <a:rPr lang="en-US" baseline="30000" dirty="0"/>
                        <a:t>9 </a:t>
                      </a:r>
                      <a:r>
                        <a:rPr lang="en-US" dirty="0"/>
                        <a:t>/L or rapidly rising)</a:t>
                      </a:r>
                    </a:p>
                  </a:txBody>
                  <a:tcPr/>
                </a:tc>
                <a:tc>
                  <a:txBody>
                    <a:bodyPr/>
                    <a:lstStyle/>
                    <a:p>
                      <a:r>
                        <a:rPr lang="en-US" dirty="0"/>
                        <a:t>Prompt initiation of hydroxyurea is suggested. In cases of severe leukocytosis, leukapheresis may be appropriate</a:t>
                      </a:r>
                    </a:p>
                  </a:txBody>
                  <a:tcPr/>
                </a:tc>
                <a:extLst>
                  <a:ext uri="{0D108BD9-81ED-4DB2-BD59-A6C34878D82A}">
                    <a16:rowId xmlns:a16="http://schemas.microsoft.com/office/drawing/2014/main" val="3986647517"/>
                  </a:ext>
                </a:extLst>
              </a:tr>
              <a:tr h="370840">
                <a:tc>
                  <a:txBody>
                    <a:bodyPr/>
                    <a:lstStyle/>
                    <a:p>
                      <a:r>
                        <a:rPr lang="en-US" dirty="0"/>
                        <a:t>Substantial edema or weight gain</a:t>
                      </a:r>
                    </a:p>
                  </a:txBody>
                  <a:tcPr/>
                </a:tc>
                <a:tc>
                  <a:txBody>
                    <a:bodyPr/>
                    <a:lstStyle/>
                    <a:p>
                      <a:r>
                        <a:rPr lang="en-US" dirty="0"/>
                        <a:t>Initiation of furosemide may be appropriate</a:t>
                      </a:r>
                    </a:p>
                  </a:txBody>
                  <a:tcPr/>
                </a:tc>
                <a:extLst>
                  <a:ext uri="{0D108BD9-81ED-4DB2-BD59-A6C34878D82A}">
                    <a16:rowId xmlns:a16="http://schemas.microsoft.com/office/drawing/2014/main" val="2154437589"/>
                  </a:ext>
                </a:extLst>
              </a:tr>
              <a:tr h="370840">
                <a:tc>
                  <a:txBody>
                    <a:bodyPr/>
                    <a:lstStyle/>
                    <a:p>
                      <a:r>
                        <a:rPr lang="en-US" dirty="0"/>
                        <a:t>Pericardial effusion </a:t>
                      </a:r>
                    </a:p>
                    <a:p>
                      <a:r>
                        <a:rPr lang="en-US" dirty="0"/>
                        <a:t>(rare symptom of IDH-DS, but can be life-threatening)</a:t>
                      </a:r>
                    </a:p>
                  </a:txBody>
                  <a:tcPr/>
                </a:tc>
                <a:tc>
                  <a:txBody>
                    <a:bodyPr/>
                    <a:lstStyle/>
                    <a:p>
                      <a:r>
                        <a:rPr lang="en-US" dirty="0"/>
                        <a:t>Urgent intervention is required; patient should be managed, when appropriate, in consultation with a cardiac specialist.</a:t>
                      </a:r>
                    </a:p>
                  </a:txBody>
                  <a:tcPr/>
                </a:tc>
                <a:extLst>
                  <a:ext uri="{0D108BD9-81ED-4DB2-BD59-A6C34878D82A}">
                    <a16:rowId xmlns:a16="http://schemas.microsoft.com/office/drawing/2014/main" val="3117027444"/>
                  </a:ext>
                </a:extLst>
              </a:tr>
              <a:tr h="370840">
                <a:tc>
                  <a:txBody>
                    <a:bodyPr/>
                    <a:lstStyle/>
                    <a:p>
                      <a:r>
                        <a:rPr lang="en-US" dirty="0"/>
                        <a:t>Increasing serum creatinine</a:t>
                      </a:r>
                    </a:p>
                  </a:txBody>
                  <a:tcPr/>
                </a:tc>
                <a:tc>
                  <a:txBody>
                    <a:bodyPr/>
                    <a:lstStyle/>
                    <a:p>
                      <a:r>
                        <a:rPr lang="en-US" dirty="0"/>
                        <a:t>Evaluate for concurrent tumor lysis syndrome (TLS)</a:t>
                      </a:r>
                    </a:p>
                  </a:txBody>
                  <a:tcPr/>
                </a:tc>
                <a:extLst>
                  <a:ext uri="{0D108BD9-81ED-4DB2-BD59-A6C34878D82A}">
                    <a16:rowId xmlns:a16="http://schemas.microsoft.com/office/drawing/2014/main" val="1708675430"/>
                  </a:ext>
                </a:extLst>
              </a:tr>
              <a:tr h="370840">
                <a:tc>
                  <a:txBody>
                    <a:bodyPr/>
                    <a:lstStyle/>
                    <a:p>
                      <a:r>
                        <a:rPr lang="en-US" dirty="0"/>
                        <a:t>Rapid increase in peripheral blood cells</a:t>
                      </a:r>
                    </a:p>
                  </a:txBody>
                  <a:tcPr/>
                </a:tc>
                <a:tc>
                  <a:txBody>
                    <a:bodyPr/>
                    <a:lstStyle/>
                    <a:p>
                      <a:r>
                        <a:rPr lang="en-US" dirty="0"/>
                        <a:t>Monitor for disseminated intravascular coagulopathy and related bleeding complications</a:t>
                      </a:r>
                    </a:p>
                  </a:txBody>
                  <a:tcPr/>
                </a:tc>
                <a:extLst>
                  <a:ext uri="{0D108BD9-81ED-4DB2-BD59-A6C34878D82A}">
                    <a16:rowId xmlns:a16="http://schemas.microsoft.com/office/drawing/2014/main" val="1054873203"/>
                  </a:ext>
                </a:extLst>
              </a:tr>
            </a:tbl>
          </a:graphicData>
        </a:graphic>
      </p:graphicFrame>
      <p:sp>
        <p:nvSpPr>
          <p:cNvPr id="5" name="Text Box 4">
            <a:extLst>
              <a:ext uri="{FF2B5EF4-FFF2-40B4-BE49-F238E27FC236}">
                <a16:creationId xmlns:a16="http://schemas.microsoft.com/office/drawing/2014/main" id="{0E21B232-FC91-430B-9CAE-57B7FBDE4827}"/>
              </a:ext>
            </a:extLst>
          </p:cNvPr>
          <p:cNvSpPr txBox="1">
            <a:spLocks noChangeArrowheads="1"/>
          </p:cNvSpPr>
          <p:nvPr/>
        </p:nvSpPr>
        <p:spPr bwMode="auto">
          <a:xfrm>
            <a:off x="315799" y="6579668"/>
            <a:ext cx="3744552" cy="29475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1pPr>
            <a:lvl2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2pPr>
            <a:lvl3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3pPr>
            <a:lvl4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4pPr>
            <a:lvl5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9pPr>
          </a:lstStyle>
          <a:p>
            <a:pPr>
              <a:tabLst>
                <a:tab pos="457200" algn="l"/>
                <a:tab pos="688975" algn="l"/>
                <a:tab pos="723900" algn="l"/>
                <a:tab pos="1447800" algn="l"/>
                <a:tab pos="2171700" algn="l"/>
                <a:tab pos="2895600" algn="l"/>
                <a:tab pos="3619500" algn="l"/>
              </a:tabLst>
            </a:pPr>
            <a:r>
              <a:rPr lang="en-GB" altLang="en-US" sz="1200" dirty="0">
                <a:latin typeface="+mj-lt"/>
              </a:rPr>
              <a:t>Stein EM et al. </a:t>
            </a:r>
            <a:r>
              <a:rPr lang="en-GB" altLang="en-US" sz="1200" i="1" dirty="0">
                <a:latin typeface="+mj-lt"/>
              </a:rPr>
              <a:t>Blood. </a:t>
            </a:r>
            <a:r>
              <a:rPr lang="en-GB" altLang="en-US" sz="1200" dirty="0">
                <a:latin typeface="+mj-lt"/>
              </a:rPr>
              <a:t>2017;130:722-731.</a:t>
            </a:r>
          </a:p>
        </p:txBody>
      </p:sp>
    </p:spTree>
    <p:extLst>
      <p:ext uri="{BB962C8B-B14F-4D97-AF65-F5344CB8AC3E}">
        <p14:creationId xmlns:p14="http://schemas.microsoft.com/office/powerpoint/2010/main" val="1183095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1BE7CC-F763-4EF7-9B3C-332B576192B9}"/>
              </a:ext>
            </a:extLst>
          </p:cNvPr>
          <p:cNvSpPr>
            <a:spLocks noGrp="1"/>
          </p:cNvSpPr>
          <p:nvPr>
            <p:ph type="title"/>
          </p:nvPr>
        </p:nvSpPr>
        <p:spPr/>
        <p:txBody>
          <a:bodyPr/>
          <a:lstStyle/>
          <a:p>
            <a:r>
              <a:rPr lang="en-US" dirty="0"/>
              <a:t>Case Study</a:t>
            </a:r>
          </a:p>
        </p:txBody>
      </p:sp>
      <p:sp>
        <p:nvSpPr>
          <p:cNvPr id="3" name="Content Placeholder 2">
            <a:extLst>
              <a:ext uri="{FF2B5EF4-FFF2-40B4-BE49-F238E27FC236}">
                <a16:creationId xmlns:a16="http://schemas.microsoft.com/office/drawing/2014/main" id="{F82B33CC-3DC1-4E87-9C54-4DE0DEF88EF5}"/>
              </a:ext>
            </a:extLst>
          </p:cNvPr>
          <p:cNvSpPr>
            <a:spLocks noGrp="1"/>
          </p:cNvSpPr>
          <p:nvPr>
            <p:ph idx="1"/>
          </p:nvPr>
        </p:nvSpPr>
        <p:spPr/>
        <p:txBody>
          <a:bodyPr/>
          <a:lstStyle/>
          <a:p>
            <a:r>
              <a:rPr lang="en-US" dirty="0"/>
              <a:t>Admitted to hospital</a:t>
            </a:r>
          </a:p>
          <a:p>
            <a:r>
              <a:rPr lang="en-US" dirty="0"/>
              <a:t>Started dexamethasone 10 mg IV q 12hr</a:t>
            </a:r>
          </a:p>
          <a:p>
            <a:r>
              <a:rPr lang="en-US" dirty="0"/>
              <a:t>Held </a:t>
            </a:r>
            <a:r>
              <a:rPr lang="en-US" dirty="0" err="1"/>
              <a:t>enasidenib</a:t>
            </a:r>
            <a:endParaRPr lang="en-US" dirty="0"/>
          </a:p>
          <a:p>
            <a:r>
              <a:rPr lang="en-US" dirty="0"/>
              <a:t>Shortness of breath and fevers resolved within 24 </a:t>
            </a:r>
            <a:r>
              <a:rPr lang="en-US" dirty="0" err="1"/>
              <a:t>hrs</a:t>
            </a:r>
            <a:endParaRPr lang="en-US" dirty="0"/>
          </a:p>
          <a:p>
            <a:r>
              <a:rPr lang="en-US" dirty="0"/>
              <a:t>Started steroid taper and discharged from hospital</a:t>
            </a:r>
          </a:p>
          <a:p>
            <a:r>
              <a:rPr lang="en-US" dirty="0"/>
              <a:t>Able to restart </a:t>
            </a:r>
            <a:r>
              <a:rPr lang="en-US" dirty="0" err="1"/>
              <a:t>enasidenib</a:t>
            </a:r>
            <a:endParaRPr lang="en-US" dirty="0"/>
          </a:p>
          <a:p>
            <a:endParaRPr lang="en-US" dirty="0"/>
          </a:p>
        </p:txBody>
      </p:sp>
    </p:spTree>
    <p:extLst>
      <p:ext uri="{BB962C8B-B14F-4D97-AF65-F5344CB8AC3E}">
        <p14:creationId xmlns:p14="http://schemas.microsoft.com/office/powerpoint/2010/main" val="23273273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E3BD325-515B-4D7E-B341-21F193713A3D}"/>
              </a:ext>
            </a:extLst>
          </p:cNvPr>
          <p:cNvSpPr>
            <a:spLocks noGrp="1"/>
          </p:cNvSpPr>
          <p:nvPr>
            <p:ph type="title"/>
          </p:nvPr>
        </p:nvSpPr>
        <p:spPr/>
        <p:txBody>
          <a:bodyPr/>
          <a:lstStyle/>
          <a:p>
            <a:r>
              <a:rPr lang="en-US" dirty="0"/>
              <a:t>Case Study</a:t>
            </a:r>
          </a:p>
        </p:txBody>
      </p:sp>
      <p:sp>
        <p:nvSpPr>
          <p:cNvPr id="5" name="Content Placeholder 4">
            <a:extLst>
              <a:ext uri="{FF2B5EF4-FFF2-40B4-BE49-F238E27FC236}">
                <a16:creationId xmlns:a16="http://schemas.microsoft.com/office/drawing/2014/main" id="{41E8CA00-8D2F-4157-8BF3-4FB773A2BE3F}"/>
              </a:ext>
            </a:extLst>
          </p:cNvPr>
          <p:cNvSpPr>
            <a:spLocks noGrp="1"/>
          </p:cNvSpPr>
          <p:nvPr>
            <p:ph sz="half" idx="1"/>
          </p:nvPr>
        </p:nvSpPr>
        <p:spPr>
          <a:xfrm>
            <a:off x="315799" y="1600200"/>
            <a:ext cx="4180002" cy="4815986"/>
          </a:xfrm>
        </p:spPr>
        <p:txBody>
          <a:bodyPr>
            <a:normAutofit fontScale="85000" lnSpcReduction="10000"/>
          </a:bodyPr>
          <a:lstStyle/>
          <a:p>
            <a:r>
              <a:rPr lang="en-US" dirty="0"/>
              <a:t>Continued drug and achieved CR at 5 months</a:t>
            </a:r>
          </a:p>
          <a:p>
            <a:r>
              <a:rPr lang="en-US" dirty="0" err="1"/>
              <a:t>Enadesinib</a:t>
            </a:r>
            <a:r>
              <a:rPr lang="en-US" dirty="0"/>
              <a:t> promotes bone marrow differentiation and maturation (not ablation), so it takes time to see effect</a:t>
            </a:r>
          </a:p>
          <a:p>
            <a:r>
              <a:rPr lang="en-US" dirty="0"/>
              <a:t>Educate patient that it takes time to achieve response</a:t>
            </a:r>
          </a:p>
          <a:p>
            <a:pPr lvl="1"/>
            <a:r>
              <a:rPr lang="en-US" dirty="0"/>
              <a:t>Median time to first response 1.9 months (range, 0.5–9.4 months)</a:t>
            </a:r>
          </a:p>
          <a:p>
            <a:pPr lvl="1"/>
            <a:r>
              <a:rPr lang="en-US" dirty="0"/>
              <a:t>87.3% patients obtained a response by cycle 5</a:t>
            </a:r>
          </a:p>
          <a:p>
            <a:endParaRPr lang="en-US" dirty="0"/>
          </a:p>
        </p:txBody>
      </p:sp>
      <p:pic>
        <p:nvPicPr>
          <p:cNvPr id="7" name="Content Placeholder 6">
            <a:extLst>
              <a:ext uri="{FF2B5EF4-FFF2-40B4-BE49-F238E27FC236}">
                <a16:creationId xmlns:a16="http://schemas.microsoft.com/office/drawing/2014/main" id="{D359034E-E697-4B49-B425-7BFC15373504}"/>
              </a:ext>
            </a:extLst>
          </p:cNvPr>
          <p:cNvPicPr>
            <a:picLocks noGrp="1" noChangeAspect="1"/>
          </p:cNvPicPr>
          <p:nvPr>
            <p:ph sz="half" idx="2"/>
          </p:nvPr>
        </p:nvPicPr>
        <p:blipFill>
          <a:blip r:embed="rId3"/>
          <a:stretch>
            <a:fillRect/>
          </a:stretch>
        </p:blipFill>
        <p:spPr>
          <a:xfrm>
            <a:off x="4789602" y="1820554"/>
            <a:ext cx="4038600" cy="3613914"/>
          </a:xfrm>
          <a:prstGeom prst="rect">
            <a:avLst/>
          </a:prstGeom>
        </p:spPr>
      </p:pic>
      <p:sp>
        <p:nvSpPr>
          <p:cNvPr id="8" name="Text Box 4">
            <a:extLst>
              <a:ext uri="{FF2B5EF4-FFF2-40B4-BE49-F238E27FC236}">
                <a16:creationId xmlns:a16="http://schemas.microsoft.com/office/drawing/2014/main" id="{069433C3-5D62-4BDD-866A-EBFD1071DB0F}"/>
              </a:ext>
            </a:extLst>
          </p:cNvPr>
          <p:cNvSpPr txBox="1">
            <a:spLocks noChangeArrowheads="1"/>
          </p:cNvSpPr>
          <p:nvPr/>
        </p:nvSpPr>
        <p:spPr bwMode="auto">
          <a:xfrm>
            <a:off x="315799" y="6579668"/>
            <a:ext cx="3744552" cy="29475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1pPr>
            <a:lvl2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2pPr>
            <a:lvl3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3pPr>
            <a:lvl4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4pPr>
            <a:lvl5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9pPr>
          </a:lstStyle>
          <a:p>
            <a:pPr>
              <a:tabLst>
                <a:tab pos="457200" algn="l"/>
                <a:tab pos="688975" algn="l"/>
                <a:tab pos="723900" algn="l"/>
                <a:tab pos="1447800" algn="l"/>
                <a:tab pos="2171700" algn="l"/>
                <a:tab pos="2895600" algn="l"/>
                <a:tab pos="3619500" algn="l"/>
              </a:tabLst>
            </a:pPr>
            <a:r>
              <a:rPr lang="en-GB" altLang="en-US" sz="1200" dirty="0">
                <a:latin typeface="+mj-lt"/>
              </a:rPr>
              <a:t>Stein EM et al. </a:t>
            </a:r>
            <a:r>
              <a:rPr lang="en-GB" altLang="en-US" sz="1200" i="1" dirty="0">
                <a:latin typeface="+mj-lt"/>
              </a:rPr>
              <a:t>Blood. </a:t>
            </a:r>
            <a:r>
              <a:rPr lang="en-GB" altLang="en-US" sz="1200" dirty="0">
                <a:latin typeface="+mj-lt"/>
              </a:rPr>
              <a:t>2017;130:722-731.</a:t>
            </a:r>
          </a:p>
        </p:txBody>
      </p:sp>
      <p:sp>
        <p:nvSpPr>
          <p:cNvPr id="9" name="Rectangle 8">
            <a:extLst>
              <a:ext uri="{FF2B5EF4-FFF2-40B4-BE49-F238E27FC236}">
                <a16:creationId xmlns:a16="http://schemas.microsoft.com/office/drawing/2014/main" id="{D81A08CE-91EF-4B66-920F-30FCD9D55791}"/>
              </a:ext>
            </a:extLst>
          </p:cNvPr>
          <p:cNvSpPr/>
          <p:nvPr/>
        </p:nvSpPr>
        <p:spPr>
          <a:xfrm>
            <a:off x="4789602" y="5444827"/>
            <a:ext cx="4126343" cy="1169551"/>
          </a:xfrm>
          <a:prstGeom prst="rect">
            <a:avLst/>
          </a:prstGeom>
        </p:spPr>
        <p:txBody>
          <a:bodyPr wrap="square">
            <a:spAutoFit/>
          </a:bodyPr>
          <a:lstStyle/>
          <a:p>
            <a:r>
              <a:rPr lang="en-US" sz="1400" dirty="0"/>
              <a:t>CR, complete response; </a:t>
            </a:r>
            <a:r>
              <a:rPr lang="en-US" sz="1400" dirty="0" err="1"/>
              <a:t>CRi</a:t>
            </a:r>
            <a:r>
              <a:rPr lang="en-US" sz="1400" dirty="0"/>
              <a:t>, CR with incomplete hematologic recovery; </a:t>
            </a:r>
            <a:r>
              <a:rPr lang="en-US" sz="1400" dirty="0" err="1"/>
              <a:t>CRp</a:t>
            </a:r>
            <a:r>
              <a:rPr lang="en-US" sz="1400" dirty="0"/>
              <a:t>, CR with incomplete platelet recovery; MLFS, morphologic leukemia-free state; PD, progressive disease; PR, partial response; SD, stable disease.</a:t>
            </a:r>
          </a:p>
        </p:txBody>
      </p:sp>
    </p:spTree>
    <p:extLst>
      <p:ext uri="{BB962C8B-B14F-4D97-AF65-F5344CB8AC3E}">
        <p14:creationId xmlns:p14="http://schemas.microsoft.com/office/powerpoint/2010/main" val="139454601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41ADF7-A401-48F7-8971-9A7E2F30E902}"/>
              </a:ext>
            </a:extLst>
          </p:cNvPr>
          <p:cNvSpPr>
            <a:spLocks noGrp="1"/>
          </p:cNvSpPr>
          <p:nvPr>
            <p:ph type="title"/>
          </p:nvPr>
        </p:nvSpPr>
        <p:spPr/>
        <p:txBody>
          <a:bodyPr/>
          <a:lstStyle/>
          <a:p>
            <a:r>
              <a:rPr lang="en-US" dirty="0"/>
              <a:t>Summary</a:t>
            </a:r>
          </a:p>
        </p:txBody>
      </p:sp>
      <p:sp>
        <p:nvSpPr>
          <p:cNvPr id="3" name="Content Placeholder 2">
            <a:extLst>
              <a:ext uri="{FF2B5EF4-FFF2-40B4-BE49-F238E27FC236}">
                <a16:creationId xmlns:a16="http://schemas.microsoft.com/office/drawing/2014/main" id="{DC5E578E-77EC-40B0-BEF1-02FF3B1A5038}"/>
              </a:ext>
            </a:extLst>
          </p:cNvPr>
          <p:cNvSpPr>
            <a:spLocks noGrp="1"/>
          </p:cNvSpPr>
          <p:nvPr>
            <p:ph idx="1"/>
          </p:nvPr>
        </p:nvSpPr>
        <p:spPr>
          <a:xfrm>
            <a:off x="356260" y="1600199"/>
            <a:ext cx="8330540" cy="5073217"/>
          </a:xfrm>
        </p:spPr>
        <p:txBody>
          <a:bodyPr>
            <a:normAutofit fontScale="77500" lnSpcReduction="20000"/>
          </a:bodyPr>
          <a:lstStyle/>
          <a:p>
            <a:r>
              <a:rPr lang="en-US" dirty="0"/>
              <a:t>AML is a complex hematologic malignancy driven by multiple acquired genetic mutations that evolves over time</a:t>
            </a:r>
          </a:p>
          <a:p>
            <a:r>
              <a:rPr lang="en-US" dirty="0"/>
              <a:t>Clonal expansion of leukemia cells leads to bone marrow failure and related complications: severe infections, anemia, and bleeding</a:t>
            </a:r>
          </a:p>
          <a:p>
            <a:r>
              <a:rPr lang="en-US" dirty="0"/>
              <a:t>Age and genomic abnormalities are the most significant predictors of survival</a:t>
            </a:r>
          </a:p>
          <a:p>
            <a:r>
              <a:rPr lang="en-US" dirty="0"/>
              <a:t>Most newly diagnosed patients are &gt;60 years old and AML in older adults remains a major therapeutic challenge</a:t>
            </a:r>
          </a:p>
          <a:p>
            <a:r>
              <a:rPr lang="en-US" dirty="0"/>
              <a:t>In 2017, 4 new agents approved for AML, bringing promise of better outcomes</a:t>
            </a:r>
          </a:p>
          <a:p>
            <a:r>
              <a:rPr lang="en-US" dirty="0"/>
              <a:t>Future successes will depend on further refining risk categories and treatment algorithms for older patients with AML, and incorporation of novel treatments</a:t>
            </a:r>
          </a:p>
        </p:txBody>
      </p:sp>
    </p:spTree>
    <p:extLst>
      <p:ext uri="{BB962C8B-B14F-4D97-AF65-F5344CB8AC3E}">
        <p14:creationId xmlns:p14="http://schemas.microsoft.com/office/powerpoint/2010/main" val="395271035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343E3B-8B27-484C-81ED-74DC7F1E9419}"/>
              </a:ext>
            </a:extLst>
          </p:cNvPr>
          <p:cNvSpPr>
            <a:spLocks noGrp="1"/>
          </p:cNvSpPr>
          <p:nvPr>
            <p:ph type="title"/>
          </p:nvPr>
        </p:nvSpPr>
        <p:spPr/>
        <p:txBody>
          <a:bodyPr/>
          <a:lstStyle/>
          <a:p>
            <a:r>
              <a:rPr lang="en-US" dirty="0"/>
              <a:t>Suggested Readings</a:t>
            </a:r>
          </a:p>
        </p:txBody>
      </p:sp>
      <p:sp>
        <p:nvSpPr>
          <p:cNvPr id="3" name="Content Placeholder 2">
            <a:extLst>
              <a:ext uri="{FF2B5EF4-FFF2-40B4-BE49-F238E27FC236}">
                <a16:creationId xmlns:a16="http://schemas.microsoft.com/office/drawing/2014/main" id="{99784DEC-D02B-4A0A-A535-3996B8A48A14}"/>
              </a:ext>
            </a:extLst>
          </p:cNvPr>
          <p:cNvSpPr>
            <a:spLocks noGrp="1"/>
          </p:cNvSpPr>
          <p:nvPr>
            <p:ph idx="1"/>
          </p:nvPr>
        </p:nvSpPr>
        <p:spPr/>
        <p:txBody>
          <a:bodyPr>
            <a:normAutofit lnSpcReduction="10000"/>
          </a:bodyPr>
          <a:lstStyle/>
          <a:p>
            <a:r>
              <a:rPr lang="en-US" sz="2000" dirty="0" err="1"/>
              <a:t>Brandwein</a:t>
            </a:r>
            <a:r>
              <a:rPr lang="en-US" sz="2000" dirty="0"/>
              <a:t> JM, Zhu N, Kumar R et al. Treatment of older patients with acute myeloid leukemia (AML): revised Canadian consensus guidelines. </a:t>
            </a:r>
            <a:r>
              <a:rPr lang="en-US" sz="2000" i="1" dirty="0"/>
              <a:t>American Journal of Blood Research. </a:t>
            </a:r>
            <a:r>
              <a:rPr lang="en-US" sz="2000" dirty="0"/>
              <a:t>2017;7(4):30–40.</a:t>
            </a:r>
            <a:br>
              <a:rPr lang="en-US" sz="2000" dirty="0"/>
            </a:br>
            <a:r>
              <a:rPr lang="en-US" sz="2000" dirty="0"/>
              <a:t>Available at </a:t>
            </a:r>
            <a:r>
              <a:rPr lang="en-US" sz="2000" dirty="0">
                <a:hlinkClick r:id="rId2"/>
              </a:rPr>
              <a:t>http://www.ncbi.nlm.nih.gov/pubmed/28804680</a:t>
            </a:r>
            <a:r>
              <a:rPr lang="en-US" sz="2000" dirty="0"/>
              <a:t>.</a:t>
            </a:r>
          </a:p>
          <a:p>
            <a:r>
              <a:rPr lang="en-US" sz="2000" dirty="0"/>
              <a:t>Döhner H, </a:t>
            </a:r>
            <a:r>
              <a:rPr lang="en-US" sz="2000" dirty="0" err="1"/>
              <a:t>Estey</a:t>
            </a:r>
            <a:r>
              <a:rPr lang="en-US" sz="2000" dirty="0"/>
              <a:t> E, </a:t>
            </a:r>
            <a:r>
              <a:rPr lang="en-US" sz="2000" dirty="0" err="1"/>
              <a:t>Grimwade</a:t>
            </a:r>
            <a:r>
              <a:rPr lang="en-US" sz="2000" dirty="0"/>
              <a:t> D et al: Diagnosis and management of AML in adults: 2017 ELN recommendations from an international expert panel. </a:t>
            </a:r>
            <a:r>
              <a:rPr lang="en-US" sz="2000" i="1" dirty="0"/>
              <a:t>Blood</a:t>
            </a:r>
            <a:r>
              <a:rPr lang="en-US" sz="2000" dirty="0"/>
              <a:t>. 2017;129:424–447.</a:t>
            </a:r>
          </a:p>
          <a:p>
            <a:r>
              <a:rPr lang="en-US" sz="2000" dirty="0"/>
              <a:t>NCCN Guidelines: Acute Myeloid Leukemia v 1.2018.</a:t>
            </a:r>
            <a:br>
              <a:rPr lang="en-US" sz="2000" dirty="0"/>
            </a:br>
            <a:r>
              <a:rPr lang="en-US" sz="2000" dirty="0"/>
              <a:t>Available at https://www.nccn.org/professionals/physician_gls/pdf/aml.pdf.</a:t>
            </a:r>
          </a:p>
          <a:p>
            <a:r>
              <a:rPr lang="en-US" sz="2000" dirty="0"/>
              <a:t>Tallman M. (2018). Prognostic Significance of Molecular Markers and Targeted Regimens in the Management of Acute Myeloid Leukemia. </a:t>
            </a:r>
            <a:r>
              <a:rPr lang="en-US" sz="2000" i="1" dirty="0"/>
              <a:t>Journal of the National Comprehensive Cancer Network. </a:t>
            </a:r>
            <a:r>
              <a:rPr lang="en-US" sz="2000" dirty="0"/>
              <a:t>2018;16(5S):656–659.</a:t>
            </a:r>
            <a:br>
              <a:rPr lang="en-US" sz="2000" dirty="0"/>
            </a:br>
            <a:r>
              <a:rPr lang="en-US" sz="2000" dirty="0"/>
              <a:t>Available at </a:t>
            </a:r>
            <a:r>
              <a:rPr lang="en-US" sz="2000" dirty="0">
                <a:hlinkClick r:id="rId3"/>
              </a:rPr>
              <a:t>https://doi.org/10.6004/jnccn</a:t>
            </a:r>
            <a:r>
              <a:rPr lang="en-US" sz="2000">
                <a:hlinkClick r:id="rId3"/>
              </a:rPr>
              <a:t>.2018.0050</a:t>
            </a:r>
            <a:r>
              <a:rPr lang="en-US" sz="2000"/>
              <a:t>.</a:t>
            </a:r>
            <a:endParaRPr lang="en-US" sz="2000" dirty="0"/>
          </a:p>
          <a:p>
            <a:pPr marL="0" lvl="0" indent="0" defTabSz="914400">
              <a:spcBef>
                <a:spcPts val="0"/>
              </a:spcBef>
              <a:buNone/>
              <a:defRPr/>
            </a:pPr>
            <a:endParaRPr lang="en-US" sz="2000" dirty="0"/>
          </a:p>
          <a:p>
            <a:endParaRPr lang="en-US" sz="2000" dirty="0"/>
          </a:p>
          <a:p>
            <a:endParaRPr lang="en-US" dirty="0"/>
          </a:p>
        </p:txBody>
      </p:sp>
    </p:spTree>
    <p:extLst>
      <p:ext uri="{BB962C8B-B14F-4D97-AF65-F5344CB8AC3E}">
        <p14:creationId xmlns:p14="http://schemas.microsoft.com/office/powerpoint/2010/main" val="277804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a:grpSpLocks noChangeAspect="1"/>
          </p:cNvGrpSpPr>
          <p:nvPr/>
        </p:nvGrpSpPr>
        <p:grpSpPr>
          <a:xfrm>
            <a:off x="185195" y="2548407"/>
            <a:ext cx="6210269" cy="3485048"/>
            <a:chOff x="152400" y="1066800"/>
            <a:chExt cx="8763000" cy="4810125"/>
          </a:xfrm>
        </p:grpSpPr>
        <p:pic>
          <p:nvPicPr>
            <p:cNvPr id="12" name="Picture 1026"/>
            <p:cNvPicPr>
              <a:picLocks noChangeAspect="1" noChangeArrowheads="1"/>
            </p:cNvPicPr>
            <p:nvPr/>
          </p:nvPicPr>
          <p:blipFill>
            <a:blip r:embed="rId3" cstate="print"/>
            <a:srcRect/>
            <a:stretch>
              <a:fillRect/>
            </a:stretch>
          </p:blipFill>
          <p:spPr bwMode="auto">
            <a:xfrm>
              <a:off x="152400" y="1066800"/>
              <a:ext cx="8763000" cy="4810125"/>
            </a:xfrm>
            <a:prstGeom prst="rect">
              <a:avLst/>
            </a:prstGeom>
            <a:noFill/>
            <a:ln w="9525">
              <a:noFill/>
              <a:miter lim="800000"/>
              <a:headEnd/>
              <a:tailEnd/>
            </a:ln>
            <a:effectLst/>
          </p:spPr>
        </p:pic>
        <p:sp>
          <p:nvSpPr>
            <p:cNvPr id="13" name="TextBox 12"/>
            <p:cNvSpPr txBox="1"/>
            <p:nvPr/>
          </p:nvSpPr>
          <p:spPr>
            <a:xfrm>
              <a:off x="6175218" y="4045973"/>
              <a:ext cx="1079902" cy="261610"/>
            </a:xfrm>
            <a:prstGeom prst="rect">
              <a:avLst/>
            </a:prstGeom>
            <a:noFill/>
          </p:spPr>
          <p:txBody>
            <a:bodyPr wrap="square" rtlCol="0">
              <a:spAutoFit/>
            </a:bodyPr>
            <a:lstStyle/>
            <a:p>
              <a:r>
                <a:rPr lang="en-US" sz="1100" dirty="0">
                  <a:latin typeface="Arial"/>
                  <a:cs typeface="Arial"/>
                </a:rPr>
                <a:t>CD34+CD38+</a:t>
              </a:r>
            </a:p>
          </p:txBody>
        </p:sp>
        <p:sp>
          <p:nvSpPr>
            <p:cNvPr id="14" name="TextBox 13"/>
            <p:cNvSpPr txBox="1"/>
            <p:nvPr/>
          </p:nvSpPr>
          <p:spPr>
            <a:xfrm>
              <a:off x="6494927" y="5346760"/>
              <a:ext cx="592885" cy="261610"/>
            </a:xfrm>
            <a:prstGeom prst="rect">
              <a:avLst/>
            </a:prstGeom>
            <a:noFill/>
          </p:spPr>
          <p:txBody>
            <a:bodyPr wrap="square" rtlCol="0">
              <a:spAutoFit/>
            </a:bodyPr>
            <a:lstStyle/>
            <a:p>
              <a:r>
                <a:rPr lang="en-US" sz="1100" dirty="0">
                  <a:latin typeface="Arial"/>
                  <a:cs typeface="Arial"/>
                </a:rPr>
                <a:t>CD34-</a:t>
              </a:r>
            </a:p>
          </p:txBody>
        </p:sp>
      </p:grpSp>
      <p:sp>
        <p:nvSpPr>
          <p:cNvPr id="7" name="Title 1"/>
          <p:cNvSpPr>
            <a:spLocks noGrp="1"/>
          </p:cNvSpPr>
          <p:nvPr>
            <p:ph type="title"/>
          </p:nvPr>
        </p:nvSpPr>
        <p:spPr>
          <a:xfrm>
            <a:off x="494333" y="208670"/>
            <a:ext cx="8229600" cy="1143000"/>
          </a:xfrm>
        </p:spPr>
        <p:txBody>
          <a:bodyPr>
            <a:normAutofit fontScale="90000"/>
          </a:bodyPr>
          <a:lstStyle/>
          <a:p>
            <a:r>
              <a:rPr lang="en-US" dirty="0"/>
              <a:t>What is AML?</a:t>
            </a:r>
            <a:br>
              <a:rPr lang="en-US" dirty="0"/>
            </a:br>
            <a:r>
              <a:rPr lang="en-US" sz="3100" dirty="0"/>
              <a:t>Complex hematologic malignancy driven by multiple acquired genetic mutations that evolves over time</a:t>
            </a:r>
            <a:endParaRPr lang="en-US" dirty="0"/>
          </a:p>
        </p:txBody>
      </p:sp>
      <p:sp>
        <p:nvSpPr>
          <p:cNvPr id="2" name="TextBox 1">
            <a:extLst>
              <a:ext uri="{FF2B5EF4-FFF2-40B4-BE49-F238E27FC236}">
                <a16:creationId xmlns:a16="http://schemas.microsoft.com/office/drawing/2014/main" id="{306DC801-9DF1-459D-9427-2031D42364D0}"/>
              </a:ext>
            </a:extLst>
          </p:cNvPr>
          <p:cNvSpPr txBox="1"/>
          <p:nvPr/>
        </p:nvSpPr>
        <p:spPr>
          <a:xfrm>
            <a:off x="181957" y="1590779"/>
            <a:ext cx="6398036" cy="923330"/>
          </a:xfrm>
          <a:prstGeom prst="rect">
            <a:avLst/>
          </a:prstGeom>
          <a:solidFill>
            <a:schemeClr val="bg2"/>
          </a:solidFill>
          <a:ln>
            <a:solidFill>
              <a:schemeClr val="tx1"/>
            </a:solidFill>
          </a:ln>
        </p:spPr>
        <p:txBody>
          <a:bodyPr wrap="square" rtlCol="0">
            <a:spAutoFit/>
          </a:bodyPr>
          <a:lstStyle/>
          <a:p>
            <a:pPr algn="ctr"/>
            <a:r>
              <a:rPr lang="en-US" dirty="0"/>
              <a:t>Normal hematopoiesis is driven by stem cells. </a:t>
            </a:r>
          </a:p>
          <a:p>
            <a:pPr algn="ctr"/>
            <a:r>
              <a:rPr lang="en-US" dirty="0"/>
              <a:t>AML is driven by leukemia stem cells rendered malignant by </a:t>
            </a:r>
            <a:br>
              <a:rPr lang="en-US" dirty="0"/>
            </a:br>
            <a:r>
              <a:rPr lang="en-US" dirty="0"/>
              <a:t>driver mutations</a:t>
            </a:r>
          </a:p>
        </p:txBody>
      </p:sp>
      <p:sp>
        <p:nvSpPr>
          <p:cNvPr id="3" name="Rectangle 2">
            <a:extLst>
              <a:ext uri="{FF2B5EF4-FFF2-40B4-BE49-F238E27FC236}">
                <a16:creationId xmlns:a16="http://schemas.microsoft.com/office/drawing/2014/main" id="{B38E23D0-7A2A-4599-9EE0-E2449931D8F4}"/>
              </a:ext>
            </a:extLst>
          </p:cNvPr>
          <p:cNvSpPr/>
          <p:nvPr/>
        </p:nvSpPr>
        <p:spPr>
          <a:xfrm>
            <a:off x="6568633" y="2548407"/>
            <a:ext cx="2390172" cy="3416320"/>
          </a:xfrm>
          <a:prstGeom prst="rect">
            <a:avLst/>
          </a:prstGeom>
          <a:solidFill>
            <a:schemeClr val="accent6">
              <a:lumMod val="40000"/>
              <a:lumOff val="60000"/>
            </a:schemeClr>
          </a:solidFill>
          <a:ln>
            <a:solidFill>
              <a:schemeClr val="tx1"/>
            </a:solidFill>
          </a:ln>
        </p:spPr>
        <p:txBody>
          <a:bodyPr wrap="square">
            <a:spAutoFit/>
          </a:bodyPr>
          <a:lstStyle/>
          <a:p>
            <a:pPr algn="ctr"/>
            <a:r>
              <a:rPr lang="en-US" sz="2400" dirty="0"/>
              <a:t>Clonal expansion of leukemia cells leads to bone marrow failure and related complications:</a:t>
            </a:r>
          </a:p>
          <a:p>
            <a:pPr algn="ctr"/>
            <a:r>
              <a:rPr lang="en-US" sz="2400" dirty="0"/>
              <a:t>severe infections, anemia, and</a:t>
            </a:r>
          </a:p>
          <a:p>
            <a:pPr algn="ctr"/>
            <a:r>
              <a:rPr lang="en-US" sz="2400" dirty="0"/>
              <a:t> bleeding</a:t>
            </a:r>
          </a:p>
        </p:txBody>
      </p:sp>
      <p:sp>
        <p:nvSpPr>
          <p:cNvPr id="15" name="Text Box 4">
            <a:extLst>
              <a:ext uri="{FF2B5EF4-FFF2-40B4-BE49-F238E27FC236}">
                <a16:creationId xmlns:a16="http://schemas.microsoft.com/office/drawing/2014/main" id="{5049F638-FA68-49D2-9BB7-4D4D89D9EBEB}"/>
              </a:ext>
            </a:extLst>
          </p:cNvPr>
          <p:cNvSpPr txBox="1">
            <a:spLocks noChangeArrowheads="1"/>
          </p:cNvSpPr>
          <p:nvPr/>
        </p:nvSpPr>
        <p:spPr bwMode="auto">
          <a:xfrm>
            <a:off x="315798" y="6515537"/>
            <a:ext cx="7165657" cy="3256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1pPr>
            <a:lvl2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2pPr>
            <a:lvl3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3pPr>
            <a:lvl4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4pPr>
            <a:lvl5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9pPr>
          </a:lstStyle>
          <a:p>
            <a:pPr>
              <a:tabLst>
                <a:tab pos="457200" algn="l"/>
                <a:tab pos="688975" algn="l"/>
                <a:tab pos="723900" algn="l"/>
                <a:tab pos="1447800" algn="l"/>
                <a:tab pos="2171700" algn="l"/>
                <a:tab pos="2895600" algn="l"/>
                <a:tab pos="3619500" algn="l"/>
              </a:tabLst>
            </a:pPr>
            <a:r>
              <a:rPr lang="en-GB" altLang="en-US" sz="1200" dirty="0">
                <a:solidFill>
                  <a:prstClr val="black"/>
                </a:solidFill>
                <a:latin typeface="Calibri"/>
                <a:cs typeface="+mn-cs"/>
              </a:rPr>
              <a:t>Tan BT et al. et al. </a:t>
            </a:r>
            <a:r>
              <a:rPr lang="en-GB" altLang="en-US" sz="1200" i="1" dirty="0">
                <a:solidFill>
                  <a:prstClr val="black"/>
                </a:solidFill>
                <a:latin typeface="Calibri"/>
                <a:cs typeface="+mn-cs"/>
              </a:rPr>
              <a:t>Lab </a:t>
            </a:r>
            <a:r>
              <a:rPr lang="en-GB" altLang="en-US" sz="1200" i="1" dirty="0" err="1">
                <a:solidFill>
                  <a:prstClr val="black"/>
                </a:solidFill>
                <a:latin typeface="Calibri"/>
                <a:cs typeface="+mn-cs"/>
              </a:rPr>
              <a:t>Investig</a:t>
            </a:r>
            <a:r>
              <a:rPr lang="en-GB" altLang="en-US" sz="1200" i="1" dirty="0">
                <a:solidFill>
                  <a:prstClr val="black"/>
                </a:solidFill>
                <a:latin typeface="Calibri"/>
                <a:cs typeface="+mn-cs"/>
              </a:rPr>
              <a:t>. </a:t>
            </a:r>
            <a:r>
              <a:rPr lang="en-GB" altLang="en-US" sz="1200" dirty="0">
                <a:solidFill>
                  <a:prstClr val="black"/>
                </a:solidFill>
                <a:latin typeface="Calibri"/>
                <a:cs typeface="+mn-cs"/>
              </a:rPr>
              <a:t>2006;86(12):1203-1207.</a:t>
            </a:r>
            <a:endParaRPr lang="en-GB" altLang="en-US" sz="1200" dirty="0">
              <a:latin typeface="+mj-lt"/>
            </a:endParaRPr>
          </a:p>
        </p:txBody>
      </p:sp>
    </p:spTree>
    <p:extLst>
      <p:ext uri="{BB962C8B-B14F-4D97-AF65-F5344CB8AC3E}">
        <p14:creationId xmlns:p14="http://schemas.microsoft.com/office/powerpoint/2010/main" val="6004445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52EEDF5B-825B-4D02-A789-751F7F6A4FEA}"/>
              </a:ext>
            </a:extLst>
          </p:cNvPr>
          <p:cNvSpPr>
            <a:spLocks noGrp="1" noChangeArrowheads="1"/>
          </p:cNvSpPr>
          <p:nvPr>
            <p:ph type="title"/>
          </p:nvPr>
        </p:nvSpPr>
        <p:spPr/>
        <p:txBody>
          <a:bodyPr/>
          <a:lstStyle/>
          <a:p>
            <a:r>
              <a:rPr lang="en-US" altLang="en-US" dirty="0"/>
              <a:t>Predisposing Factors in AML</a:t>
            </a:r>
          </a:p>
        </p:txBody>
      </p:sp>
      <p:pic>
        <p:nvPicPr>
          <p:cNvPr id="10" name="Content Placeholder 9">
            <a:extLst>
              <a:ext uri="{FF2B5EF4-FFF2-40B4-BE49-F238E27FC236}">
                <a16:creationId xmlns:a16="http://schemas.microsoft.com/office/drawing/2014/main" id="{67E8CE98-5932-481A-AD4C-8A3B6513AB89}"/>
              </a:ext>
            </a:extLst>
          </p:cNvPr>
          <p:cNvPicPr>
            <a:picLocks noGrp="1" noChangeAspect="1"/>
          </p:cNvPicPr>
          <p:nvPr>
            <p:ph idx="1"/>
          </p:nvPr>
        </p:nvPicPr>
        <p:blipFill>
          <a:blip r:embed="rId3"/>
          <a:stretch>
            <a:fillRect/>
          </a:stretch>
        </p:blipFill>
        <p:spPr>
          <a:xfrm>
            <a:off x="1942963" y="1600200"/>
            <a:ext cx="4947348" cy="4829273"/>
          </a:xfrm>
          <a:prstGeom prst="rect">
            <a:avLst/>
          </a:prstGeom>
        </p:spPr>
      </p:pic>
      <p:sp>
        <p:nvSpPr>
          <p:cNvPr id="5" name="Text Box 4">
            <a:extLst>
              <a:ext uri="{FF2B5EF4-FFF2-40B4-BE49-F238E27FC236}">
                <a16:creationId xmlns:a16="http://schemas.microsoft.com/office/drawing/2014/main" id="{AB7ADBD7-FCAD-4831-A5A7-2A24C1638799}"/>
              </a:ext>
            </a:extLst>
          </p:cNvPr>
          <p:cNvSpPr txBox="1">
            <a:spLocks noChangeArrowheads="1"/>
          </p:cNvSpPr>
          <p:nvPr/>
        </p:nvSpPr>
        <p:spPr bwMode="auto">
          <a:xfrm>
            <a:off x="315798" y="6515537"/>
            <a:ext cx="7165657" cy="3256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1pPr>
            <a:lvl2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2pPr>
            <a:lvl3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3pPr>
            <a:lvl4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4pPr>
            <a:lvl5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9pPr>
          </a:lstStyle>
          <a:p>
            <a:pPr>
              <a:tabLst>
                <a:tab pos="457200" algn="l"/>
                <a:tab pos="688975" algn="l"/>
                <a:tab pos="723900" algn="l"/>
                <a:tab pos="1447800" algn="l"/>
                <a:tab pos="2171700" algn="l"/>
                <a:tab pos="2895600" algn="l"/>
                <a:tab pos="3619500" algn="l"/>
              </a:tabLst>
            </a:pPr>
            <a:r>
              <a:rPr lang="en-GB" altLang="en-US" sz="1200" dirty="0" err="1">
                <a:solidFill>
                  <a:prstClr val="black"/>
                </a:solidFill>
                <a:latin typeface="Calibri"/>
                <a:cs typeface="+mn-cs"/>
              </a:rPr>
              <a:t>Tamamyan</a:t>
            </a:r>
            <a:r>
              <a:rPr lang="en-GB" altLang="en-US" sz="1200" dirty="0">
                <a:solidFill>
                  <a:prstClr val="black"/>
                </a:solidFill>
                <a:latin typeface="Calibri"/>
                <a:cs typeface="+mn-cs"/>
              </a:rPr>
              <a:t> G et al. et al. </a:t>
            </a:r>
            <a:r>
              <a:rPr lang="en-GB" altLang="en-US" sz="1200" i="1" dirty="0" err="1">
                <a:solidFill>
                  <a:prstClr val="black"/>
                </a:solidFill>
                <a:latin typeface="Calibri"/>
                <a:cs typeface="+mn-cs"/>
              </a:rPr>
              <a:t>Crit</a:t>
            </a:r>
            <a:r>
              <a:rPr lang="en-GB" altLang="en-US" sz="1200" i="1" dirty="0">
                <a:solidFill>
                  <a:prstClr val="black"/>
                </a:solidFill>
                <a:latin typeface="Calibri"/>
                <a:cs typeface="+mn-cs"/>
              </a:rPr>
              <a:t> Rev Oncology. </a:t>
            </a:r>
            <a:r>
              <a:rPr lang="en-GB" altLang="en-US" sz="1200" dirty="0">
                <a:solidFill>
                  <a:prstClr val="black"/>
                </a:solidFill>
                <a:latin typeface="Calibri"/>
                <a:cs typeface="+mn-cs"/>
              </a:rPr>
              <a:t>2017;110:20-34.</a:t>
            </a:r>
            <a:endParaRPr lang="en-GB" altLang="en-US" sz="1200" dirty="0">
              <a:latin typeface="+mj-lt"/>
            </a:endParaRPr>
          </a:p>
        </p:txBody>
      </p:sp>
    </p:spTree>
    <p:extLst>
      <p:ext uri="{BB962C8B-B14F-4D97-AF65-F5344CB8AC3E}">
        <p14:creationId xmlns:p14="http://schemas.microsoft.com/office/powerpoint/2010/main" val="21559269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normAutofit fontScale="90000"/>
          </a:bodyPr>
          <a:lstStyle/>
          <a:p>
            <a:r>
              <a:rPr lang="en-US" dirty="0"/>
              <a:t>AML is a Heterogenous Disease that Develops from Driver Mutations</a:t>
            </a:r>
          </a:p>
        </p:txBody>
      </p:sp>
      <p:pic>
        <p:nvPicPr>
          <p:cNvPr id="6" name="Content Placeholder 5">
            <a:extLst>
              <a:ext uri="{FF2B5EF4-FFF2-40B4-BE49-F238E27FC236}">
                <a16:creationId xmlns:a16="http://schemas.microsoft.com/office/drawing/2014/main" id="{1B74290E-8E5F-4208-9334-85397C79A67E}"/>
              </a:ext>
            </a:extLst>
          </p:cNvPr>
          <p:cNvPicPr>
            <a:picLocks noGrp="1" noChangeAspect="1"/>
          </p:cNvPicPr>
          <p:nvPr>
            <p:ph idx="1"/>
          </p:nvPr>
        </p:nvPicPr>
        <p:blipFill>
          <a:blip r:embed="rId3"/>
          <a:stretch>
            <a:fillRect/>
          </a:stretch>
        </p:blipFill>
        <p:spPr>
          <a:xfrm>
            <a:off x="673459" y="1600200"/>
            <a:ext cx="7797082" cy="4525963"/>
          </a:xfrm>
          <a:prstGeom prst="rect">
            <a:avLst/>
          </a:prstGeom>
        </p:spPr>
      </p:pic>
      <p:sp>
        <p:nvSpPr>
          <p:cNvPr id="7" name="Text Box 4">
            <a:extLst>
              <a:ext uri="{FF2B5EF4-FFF2-40B4-BE49-F238E27FC236}">
                <a16:creationId xmlns:a16="http://schemas.microsoft.com/office/drawing/2014/main" id="{F5C5AA92-9EF1-4FC1-BE9D-D5C0418B3EDD}"/>
              </a:ext>
            </a:extLst>
          </p:cNvPr>
          <p:cNvSpPr txBox="1">
            <a:spLocks noChangeArrowheads="1"/>
          </p:cNvSpPr>
          <p:nvPr/>
        </p:nvSpPr>
        <p:spPr bwMode="auto">
          <a:xfrm>
            <a:off x="315798" y="6515537"/>
            <a:ext cx="7165657" cy="3256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1pPr>
            <a:lvl2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2pPr>
            <a:lvl3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3pPr>
            <a:lvl4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4pPr>
            <a:lvl5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9pPr>
          </a:lstStyle>
          <a:p>
            <a:pPr>
              <a:tabLst>
                <a:tab pos="457200" algn="l"/>
                <a:tab pos="688975" algn="l"/>
                <a:tab pos="723900" algn="l"/>
                <a:tab pos="1447800" algn="l"/>
                <a:tab pos="2171700" algn="l"/>
                <a:tab pos="2895600" algn="l"/>
                <a:tab pos="3619500" algn="l"/>
              </a:tabLst>
            </a:pPr>
            <a:r>
              <a:rPr lang="en-GB" altLang="en-US" sz="1200" dirty="0" err="1">
                <a:solidFill>
                  <a:prstClr val="black"/>
                </a:solidFill>
                <a:latin typeface="Calibri"/>
                <a:cs typeface="+mn-cs"/>
              </a:rPr>
              <a:t>Dohner</a:t>
            </a:r>
            <a:r>
              <a:rPr lang="en-GB" altLang="en-US" sz="1200" dirty="0">
                <a:solidFill>
                  <a:prstClr val="black"/>
                </a:solidFill>
                <a:latin typeface="Calibri"/>
                <a:cs typeface="+mn-cs"/>
              </a:rPr>
              <a:t> H et al. et al. </a:t>
            </a:r>
            <a:r>
              <a:rPr lang="en-GB" altLang="en-US" sz="1200" i="1" dirty="0">
                <a:solidFill>
                  <a:prstClr val="black"/>
                </a:solidFill>
                <a:latin typeface="Calibri"/>
                <a:cs typeface="+mn-cs"/>
              </a:rPr>
              <a:t>Blood. </a:t>
            </a:r>
            <a:r>
              <a:rPr lang="en-GB" altLang="en-US" sz="1200" dirty="0">
                <a:solidFill>
                  <a:prstClr val="black"/>
                </a:solidFill>
                <a:latin typeface="Calibri"/>
                <a:cs typeface="+mn-cs"/>
              </a:rPr>
              <a:t>2017;129:424-447.</a:t>
            </a:r>
            <a:endParaRPr lang="en-GB" altLang="en-US" sz="1200" dirty="0">
              <a:latin typeface="+mj-lt"/>
            </a:endParaRPr>
          </a:p>
        </p:txBody>
      </p:sp>
    </p:spTree>
    <p:extLst>
      <p:ext uri="{BB962C8B-B14F-4D97-AF65-F5344CB8AC3E}">
        <p14:creationId xmlns:p14="http://schemas.microsoft.com/office/powerpoint/2010/main" val="195785111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3635</TotalTime>
  <Words>8718</Words>
  <Application>Microsoft Office PowerPoint</Application>
  <PresentationFormat>On-screen Show (4:3)</PresentationFormat>
  <Paragraphs>963</Paragraphs>
  <Slides>65</Slides>
  <Notes>39</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65</vt:i4>
      </vt:variant>
    </vt:vector>
  </HeadingPairs>
  <TitlesOfParts>
    <vt:vector size="75" baseType="lpstr">
      <vt:lpstr>ＭＳ Ｐゴシック</vt:lpstr>
      <vt:lpstr>Arial</vt:lpstr>
      <vt:lpstr>Calibri</vt:lpstr>
      <vt:lpstr>Helvetica</vt:lpstr>
      <vt:lpstr>msgothic</vt:lpstr>
      <vt:lpstr>Symbol</vt:lpstr>
      <vt:lpstr>Times</vt:lpstr>
      <vt:lpstr>Wingdings</vt:lpstr>
      <vt:lpstr>Office Theme</vt:lpstr>
      <vt:lpstr>Chart</vt:lpstr>
      <vt:lpstr>PowerPoint Presentation</vt:lpstr>
      <vt:lpstr>Faculty</vt:lpstr>
      <vt:lpstr>Commercial Support Disclosure</vt:lpstr>
      <vt:lpstr>Faculty Disclosures</vt:lpstr>
      <vt:lpstr>Learning Objectives</vt:lpstr>
      <vt:lpstr>AML At-A-Glance</vt:lpstr>
      <vt:lpstr>What is AML? Complex hematologic malignancy driven by multiple acquired genetic mutations that evolves over time</vt:lpstr>
      <vt:lpstr>Predisposing Factors in AML</vt:lpstr>
      <vt:lpstr>AML is a Heterogenous Disease that Develops from Driver Mutations</vt:lpstr>
      <vt:lpstr>2016 WHO Classification of AML</vt:lpstr>
      <vt:lpstr>Genomic Changes and Age are the Most Important Predictors of Prognosis</vt:lpstr>
      <vt:lpstr>Simplified Way to Think About AML</vt:lpstr>
      <vt:lpstr>How Do Patients with AML Present?</vt:lpstr>
      <vt:lpstr>Case Study</vt:lpstr>
      <vt:lpstr>Diagnostic Evaluation</vt:lpstr>
      <vt:lpstr>Additional Tests/Procedures</vt:lpstr>
      <vt:lpstr>Case Study:  Diagnosis = AML-MRC</vt:lpstr>
      <vt:lpstr>Pause and Reflect</vt:lpstr>
      <vt:lpstr>Considerations for Treatment</vt:lpstr>
      <vt:lpstr>Nursing Approach to AML</vt:lpstr>
      <vt:lpstr>Factors that Significantly Decrease Chance of Survival </vt:lpstr>
      <vt:lpstr>Eligibility for Intensive Therapy: Hematopoietic Cell Transplantation-Comorbidity Index (HCT-CI) Predicts Survival for Older Patients with AML</vt:lpstr>
      <vt:lpstr>AML Composite Model (AML-CM) can Guide Decision-Making About Treatment </vt:lpstr>
      <vt:lpstr>AML Treatment Algorithm</vt:lpstr>
      <vt:lpstr>7+3 Induction Therapy</vt:lpstr>
      <vt:lpstr>Side Effect Management in AML</vt:lpstr>
      <vt:lpstr>Novel Treatments in AML</vt:lpstr>
      <vt:lpstr>Pause and Reflect</vt:lpstr>
      <vt:lpstr>Case Study</vt:lpstr>
      <vt:lpstr>Liposomal Daunorubicin and Cytarabine</vt:lpstr>
      <vt:lpstr>Liposomal Daunorubicin and Cytarabine</vt:lpstr>
      <vt:lpstr>Liposomal Daunorubicin and Cytarabine is Superior to 7+3 Induction in Older Patients with Secondary AML</vt:lpstr>
      <vt:lpstr>Side Effects of Liposomal Daunorubicin/Cytarabine Similar to 7+3</vt:lpstr>
      <vt:lpstr>Prolonged Cytopenias Associated with Liposomal Daunorubicin/Cytarabine </vt:lpstr>
      <vt:lpstr>Considerations with Liposomal Daunorubicin/Cytarabine</vt:lpstr>
      <vt:lpstr>Practical Tips</vt:lpstr>
      <vt:lpstr>Pause and Reflect</vt:lpstr>
      <vt:lpstr>Case Study</vt:lpstr>
      <vt:lpstr>Case Study</vt:lpstr>
      <vt:lpstr>Cytarabine-Induced Rash</vt:lpstr>
      <vt:lpstr>Case Study</vt:lpstr>
      <vt:lpstr>FLT3 (fms-related tyrosine kinase 3) Gene Mutations</vt:lpstr>
      <vt:lpstr>Midostaurin</vt:lpstr>
      <vt:lpstr>Case Study: Day 10 of Induction Therapy</vt:lpstr>
      <vt:lpstr>Definitions for Sepsis Changed Significantly in 2015</vt:lpstr>
      <vt:lpstr>How to Recognize Patients With Sepsis and Septic Shock: SOFA and qSOFA</vt:lpstr>
      <vt:lpstr>Elevated Lactate Predicts Mortality in Patients with Sepsis</vt:lpstr>
      <vt:lpstr>Management of Sepsis</vt:lpstr>
      <vt:lpstr>Case Study</vt:lpstr>
      <vt:lpstr>Case Study</vt:lpstr>
      <vt:lpstr>Clinical Pearls About Serious Infections</vt:lpstr>
      <vt:lpstr>Pause and Reflect</vt:lpstr>
      <vt:lpstr>Gemtuzumab Ozogamicin (GO)</vt:lpstr>
      <vt:lpstr>Gemtuzumab Ozogamicin (GO): An Old Drug is New Again</vt:lpstr>
      <vt:lpstr>Gemtuzumab Ozogamicin: Significant Side Effects</vt:lpstr>
      <vt:lpstr>Case Study</vt:lpstr>
      <vt:lpstr>Pause and Reflect</vt:lpstr>
      <vt:lpstr>IDH1 and IDH2 in AML</vt:lpstr>
      <vt:lpstr>Enasidenib: IDH2 inhibitor</vt:lpstr>
      <vt:lpstr>Case Study</vt:lpstr>
      <vt:lpstr>IDH-Inhibitor-Associated Differentiation Syndrome (IDH-DS)</vt:lpstr>
      <vt:lpstr>Case Study</vt:lpstr>
      <vt:lpstr>Case Study</vt:lpstr>
      <vt:lpstr>Summary</vt:lpstr>
      <vt:lpstr>Suggested Readings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Here</dc:title>
  <dc:creator>Daniel Taber</dc:creator>
  <cp:lastModifiedBy>Wendy Gloffke</cp:lastModifiedBy>
  <cp:revision>53</cp:revision>
  <dcterms:created xsi:type="dcterms:W3CDTF">2014-08-04T20:20:32Z</dcterms:created>
  <dcterms:modified xsi:type="dcterms:W3CDTF">2018-05-30T19:16:06Z</dcterms:modified>
</cp:coreProperties>
</file>