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sldIdLst>
    <p:sldId id="265" r:id="rId2"/>
    <p:sldId id="341" r:id="rId3"/>
    <p:sldId id="329" r:id="rId4"/>
    <p:sldId id="340" r:id="rId5"/>
    <p:sldId id="335" r:id="rId6"/>
    <p:sldId id="331" r:id="rId7"/>
    <p:sldId id="268" r:id="rId8"/>
    <p:sldId id="312" r:id="rId9"/>
    <p:sldId id="293" r:id="rId10"/>
    <p:sldId id="294" r:id="rId11"/>
    <p:sldId id="337" r:id="rId12"/>
    <p:sldId id="328" r:id="rId13"/>
    <p:sldId id="33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867C4-CF93-42FB-B631-991B242DAAC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1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824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4A8F-BCDE-4E7A-B23C-1C0532E0C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Analysts/policy makers constructed an image of the Middle East that it would change under the pressure of western ideas and globalization of the world economy = wrong.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4A8F-BCDE-4E7A-B23C-1C0532E0C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• The region has changed but for the worse: (1) Repressive governments. (2) Endless internal wars. (3) Weak regimes. (4) Autocratic, despotic monarchies. (5) Authoritarian, praetorian republics. (6) Corruption, crony capitalism </a:t>
            </a:r>
            <a:r>
              <a:rPr lang="en-US" sz="1200" b="1" dirty="0" smtClean="0">
                <a:sym typeface="Wingdings" panose="05000000000000000000" pitchFamily="2" charset="2"/>
              </a:rPr>
              <a:t> </a:t>
            </a:r>
            <a:r>
              <a:rPr lang="en-US" sz="1200" b="1" dirty="0" smtClean="0"/>
              <a:t>economic inequality. (7) Population boom </a:t>
            </a:r>
            <a:r>
              <a:rPr lang="en-US" sz="1200" b="1" dirty="0" smtClean="0">
                <a:sym typeface="Wingdings" panose="05000000000000000000" pitchFamily="2" charset="2"/>
              </a:rPr>
              <a:t></a:t>
            </a:r>
            <a:r>
              <a:rPr lang="en-US" sz="1200" b="1" dirty="0" smtClean="0"/>
              <a:t> no jobs, food insecurity. (8) Growing Islamist sentiment, and increased militancy. Two examples in the next slides: Youth unemployment and regional conflicts.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4A8F-BCDE-4E7A-B23C-1C0532E0C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Five shocks rocked this already dysfunctional state system</a:t>
            </a:r>
            <a:endParaRPr 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4A8F-BCDE-4E7A-B23C-1C0532E0CF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400" b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Existing pathways (Oslo) have not led to success, although some progress, e.g., </a:t>
            </a:r>
            <a:r>
              <a:rPr lang="en-US" sz="1400" b="1" kern="1200" dirty="0" err="1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Taba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, Annapolis and Kerry: (1) Differences narrowed on territorial withdrawal and swaps. (2) Refugee issue discussed. (3) Jerusalem, cf. Olmert and JOCI. (4) Jones/Allen study on security. (5) Fayyad plan for Palestinian institutional readiness.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4A8F-BCDE-4E7A-B23C-1C0532E0CF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4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b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If Trump wanted to forge ahead, critical to assimilate lessons: (1) U.S. bias toward Israel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 = “Israel’s lawyer.” (2)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+mn-ea"/>
                <a:cs typeface="+mn-cs"/>
              </a:rPr>
              <a:t>CBMs do not work in absence of a process. (3) Bad actions by the parties act as spoilers.                                      (4) The status quo never remains static. (5) Need combination of top-down + bottom-up + outside-in. (6) Jerusalem decision + UNRWA + Friedman on settlements = Administration shot itself in the foot.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4A8F-BCDE-4E7A-B23C-1C0532E0C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0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563A-1174-4B13-B84F-F688BF086FF8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7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AA88-A0EC-4811-A1C1-717EB6B1D4EF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B343-7356-46AA-B62C-2649212E95F6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6146-0799-4C53-BE9D-B486175C911C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CFF2-D2A4-4D53-A28E-B7CE811B13AA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7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4896-0C01-40E2-B837-C188E4AAEC8A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1EE6-1A87-4299-BA50-CFBFF0C08FAE}" type="datetime1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2909-0368-4972-94AB-68160047A8F4}" type="datetime1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8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83A2-7A2B-4F7D-8E45-3D188C57BAE1}" type="datetime1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3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CCC3-226F-4397-B466-15D640B8AF5B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60B1-7E51-4E6B-B5BD-B32A4EA593FC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1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EE1B-9EC4-40D7-A8B2-52314962D8AD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A605-A8C4-457C-BA32-E9DC3D76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0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s.princeton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princeton.edu/ma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657600"/>
            <a:ext cx="9067800" cy="1600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Baskerville Old Face" panose="02020602080505020303" pitchFamily="18" charset="0"/>
                <a:cs typeface="Aharoni" panose="02010803020104030203" pitchFamily="2" charset="-79"/>
              </a:rPr>
              <a:t/>
            </a:r>
            <a:br>
              <a:rPr lang="en-US" sz="3600" b="1" dirty="0">
                <a:latin typeface="Baskerville Old Face" panose="02020602080505020303" pitchFamily="18" charset="0"/>
                <a:cs typeface="Aharoni" panose="02010803020104030203" pitchFamily="2" charset="-79"/>
              </a:rPr>
            </a:br>
            <a:r>
              <a:rPr lang="en-US" sz="3600" b="1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  <a:t/>
            </a:r>
            <a:br>
              <a:rPr lang="en-US" sz="3600" b="1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</a:br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The “Ultimate Deal” or the End of the Line?</a:t>
            </a:r>
            <a:b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</a:br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Trump and the Search for Middle East Peace </a:t>
            </a:r>
            <a:r>
              <a:rPr lang="en-US" sz="3600" b="1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  <a:t/>
            </a:r>
            <a:br>
              <a:rPr lang="en-US" sz="3600" b="1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</a:br>
            <a:r>
              <a:rPr lang="en-US" sz="1600" b="1" dirty="0" smtClean="0">
                <a:latin typeface="Baskerville Old Face" panose="02020602080505020303" pitchFamily="18" charset="0"/>
                <a:cs typeface="Aharoni" panose="02010803020104030203" pitchFamily="2" charset="-79"/>
              </a:rPr>
              <a:t>The Class of ‘54   February 16, 2018</a:t>
            </a:r>
            <a:endParaRPr lang="en-US" sz="1600" b="1" dirty="0">
              <a:latin typeface="Baskerville Old Face" panose="02020602080505020303" pitchFamily="18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62" y="5867400"/>
            <a:ext cx="6087238" cy="9144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Baskerville Old Face" panose="02020602080505020303" pitchFamily="18" charset="0"/>
              </a:rPr>
              <a:t>Ambassador (Ret.) </a:t>
            </a:r>
            <a:r>
              <a:rPr lang="en-US" sz="1400" b="1" dirty="0">
                <a:latin typeface="Baskerville Old Face" panose="02020602080505020303" pitchFamily="18" charset="0"/>
              </a:rPr>
              <a:t>Daniel </a:t>
            </a:r>
            <a:r>
              <a:rPr lang="en-US" sz="1400" b="1" dirty="0" smtClean="0">
                <a:latin typeface="Baskerville Old Face" panose="02020602080505020303" pitchFamily="18" charset="0"/>
              </a:rPr>
              <a:t>Kurtzer</a:t>
            </a:r>
          </a:p>
          <a:p>
            <a:r>
              <a:rPr lang="en-US" sz="1400" b="1" dirty="0" smtClean="0">
                <a:latin typeface="Baskerville Old Face" panose="02020602080505020303" pitchFamily="18" charset="0"/>
              </a:rPr>
              <a:t>Woodrow Wilson School of Public and International Affairs</a:t>
            </a:r>
          </a:p>
          <a:p>
            <a:r>
              <a:rPr lang="en-US" sz="1400" b="1" dirty="0" smtClean="0">
                <a:latin typeface="Baskerville Old Face" panose="02020602080505020303" pitchFamily="18" charset="0"/>
              </a:rPr>
              <a:t>Princeton University</a:t>
            </a:r>
          </a:p>
          <a:p>
            <a:endParaRPr lang="en-US" sz="1600" b="1" dirty="0"/>
          </a:p>
        </p:txBody>
      </p:sp>
      <p:pic>
        <p:nvPicPr>
          <p:cNvPr id="1026" name="Picture 2" descr="Woodrow Wilson School of Public and International Affairs">
            <a:hlinkClick r:id="rId2" tooltip="Home 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28602"/>
            <a:ext cx="1840231" cy="12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nceton University">
            <a:hlinkClick r:id="rId4" tooltip="Princeton University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367"/>
            <a:ext cx="3048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145" y="1371600"/>
            <a:ext cx="439711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0" y="800105"/>
            <a:ext cx="1523998" cy="4571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One state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4" y="1482533"/>
            <a:ext cx="1504084" cy="4455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Two states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6363" y="2150257"/>
            <a:ext cx="1525656" cy="565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Three states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3" y="2984944"/>
            <a:ext cx="1549262" cy="522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Status quo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1149" y="4587945"/>
            <a:ext cx="1527314" cy="517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Jordan options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8418" y="5379493"/>
            <a:ext cx="1504084" cy="484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Trusteeship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73632" y="795636"/>
            <a:ext cx="144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Baskerville Old Face" panose="02020602080505020303" pitchFamily="18" charset="0"/>
              </a:rPr>
              <a:t>Binational/Unitary</a:t>
            </a:r>
          </a:p>
          <a:p>
            <a:r>
              <a:rPr lang="en-US" sz="1200" b="1" dirty="0" smtClean="0">
                <a:latin typeface="Baskerville Old Face" panose="02020602080505020303" pitchFamily="18" charset="0"/>
              </a:rPr>
              <a:t>   Federal 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648064" y="2868441"/>
            <a:ext cx="2319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                             </a:t>
            </a:r>
            <a:r>
              <a:rPr lang="en-US" sz="1100" b="1" dirty="0" smtClean="0">
                <a:latin typeface="Baskerville Old Face" panose="02020602080505020303" pitchFamily="18" charset="0"/>
              </a:rPr>
              <a:t>Long-term </a:t>
            </a:r>
          </a:p>
          <a:p>
            <a:pPr algn="r"/>
            <a:r>
              <a:rPr lang="en-US" sz="1100" b="1" dirty="0" smtClean="0">
                <a:latin typeface="Baskerville Old Face" panose="02020602080505020303" pitchFamily="18" charset="0"/>
              </a:rPr>
              <a:t>interim arrangements</a:t>
            </a:r>
          </a:p>
          <a:p>
            <a:r>
              <a:rPr lang="en-US" sz="1100" b="1" dirty="0" smtClean="0">
                <a:latin typeface="Baskerville Old Face" panose="02020602080505020303" pitchFamily="18" charset="0"/>
              </a:rPr>
              <a:t>                          Separation</a:t>
            </a:r>
          </a:p>
          <a:p>
            <a:pPr algn="r"/>
            <a:r>
              <a:rPr lang="en-US" sz="1100" b="1" dirty="0" smtClean="0">
                <a:latin typeface="Baskerville Old Face" panose="02020602080505020303" pitchFamily="18" charset="0"/>
              </a:rPr>
              <a:t>Autonomous cantons</a:t>
            </a:r>
            <a:r>
              <a:rPr lang="en-US" sz="1100" b="1" dirty="0" smtClean="0"/>
              <a:t> </a:t>
            </a:r>
            <a:endParaRPr lang="en-US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7180692" y="4609643"/>
            <a:ext cx="169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            </a:t>
            </a:r>
            <a:r>
              <a:rPr lang="en-US" sz="1200" b="1" dirty="0" smtClean="0">
                <a:latin typeface="Baskerville Old Face" panose="02020602080505020303" pitchFamily="18" charset="0"/>
              </a:rPr>
              <a:t>Federation    </a:t>
            </a:r>
          </a:p>
          <a:p>
            <a:r>
              <a:rPr lang="en-US" sz="1200" b="1" dirty="0" smtClean="0">
                <a:latin typeface="Baskerville Old Face" panose="02020602080505020303" pitchFamily="18" charset="0"/>
              </a:rPr>
              <a:t>          Confederation</a:t>
            </a:r>
            <a:endParaRPr lang="en-US" sz="1200" b="1" dirty="0">
              <a:latin typeface="Baskerville Old Face" panose="020206020805050203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31073" y="593896"/>
            <a:ext cx="2088705" cy="320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Withdrawal to separation fence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31073" y="986200"/>
            <a:ext cx="2088704" cy="284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Unilateral disengagement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31073" y="1342689"/>
            <a:ext cx="2088705" cy="2796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Selective annexation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1073" y="1693357"/>
            <a:ext cx="2088704" cy="2878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Improve conditions on ground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0021" y="2055865"/>
            <a:ext cx="2079755" cy="336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Expand recognition of state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14715" y="2905497"/>
            <a:ext cx="2105062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Fatah-Hamas reconciliation → NUG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2790" y="3343791"/>
            <a:ext cx="2088909" cy="2940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Violent resistance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22791" y="3713408"/>
            <a:ext cx="2096989" cy="3251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Non-violent resistance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1422788" y="4097239"/>
            <a:ext cx="2113221" cy="341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Renew bilateral negotiations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1314228" y="152406"/>
            <a:ext cx="2343375" cy="3658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Possible Approaches</a:t>
            </a:r>
            <a:endParaRPr lang="en-US" sz="1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4620439" y="152405"/>
            <a:ext cx="2341524" cy="3658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Possible </a:t>
            </a:r>
            <a:r>
              <a:rPr lang="en-US" sz="1600" b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Outcomes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6885" y="2486119"/>
            <a:ext cx="2098638" cy="352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‘</a:t>
            </a:r>
            <a:r>
              <a:rPr lang="en-US" sz="1200" b="1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Lawfare</a:t>
            </a:r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’ (ICC, ICJ</a:t>
            </a:r>
            <a:r>
              <a:rPr lang="en-US" sz="1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6887" y="4504184"/>
            <a:ext cx="2121254" cy="312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Coordinated unilateralism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1" y="3757458"/>
            <a:ext cx="1537271" cy="5724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Creeping annexation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8876" y="4868823"/>
            <a:ext cx="2119262" cy="3012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Long-term ceasefire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057" y="931365"/>
            <a:ext cx="909596" cy="71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Israeli options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2527744"/>
            <a:ext cx="1066800" cy="914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Palestinian options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28" y="5250331"/>
            <a:ext cx="10109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International/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regional options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180105" y="720123"/>
            <a:ext cx="1164" cy="115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3" idx="1"/>
          </p:cNvCxnSpPr>
          <p:nvPr/>
        </p:nvCxnSpPr>
        <p:spPr>
          <a:xfrm flipH="1">
            <a:off x="1181271" y="1128336"/>
            <a:ext cx="249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4" idx="1"/>
          </p:cNvCxnSpPr>
          <p:nvPr/>
        </p:nvCxnSpPr>
        <p:spPr>
          <a:xfrm flipH="1">
            <a:off x="1166856" y="1482533"/>
            <a:ext cx="26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1181273" y="1872800"/>
            <a:ext cx="24963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175220" y="2264956"/>
            <a:ext cx="7084" cy="1567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182304" y="2676705"/>
            <a:ext cx="248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182304" y="2264952"/>
            <a:ext cx="248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28" idx="1"/>
          </p:cNvCxnSpPr>
          <p:nvPr/>
        </p:nvCxnSpPr>
        <p:spPr>
          <a:xfrm>
            <a:off x="1182306" y="3095997"/>
            <a:ext cx="2324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30" idx="1"/>
          </p:cNvCxnSpPr>
          <p:nvPr/>
        </p:nvCxnSpPr>
        <p:spPr>
          <a:xfrm>
            <a:off x="1182305" y="3490835"/>
            <a:ext cx="2404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76304" y="2984938"/>
            <a:ext cx="306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167022" y="5412604"/>
            <a:ext cx="8198" cy="1178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224" idx="1"/>
          </p:cNvCxnSpPr>
          <p:nvPr/>
        </p:nvCxnSpPr>
        <p:spPr>
          <a:xfrm>
            <a:off x="1182305" y="4267942"/>
            <a:ext cx="2404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80107" y="4912915"/>
            <a:ext cx="246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890551" y="5707531"/>
            <a:ext cx="276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7360852" y="2991713"/>
            <a:ext cx="0" cy="516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7369309" y="2991712"/>
            <a:ext cx="23865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352904" y="3326576"/>
            <a:ext cx="210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7357909" y="3507836"/>
            <a:ext cx="238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360851" y="4724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7352904" y="4953000"/>
            <a:ext cx="243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Rectangle 238"/>
          <p:cNvSpPr/>
          <p:nvPr/>
        </p:nvSpPr>
        <p:spPr>
          <a:xfrm>
            <a:off x="1414716" y="5250337"/>
            <a:ext cx="2105599" cy="32454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Parameters or TOR</a:t>
            </a:r>
            <a:endParaRPr lang="en-US" sz="1200" b="1" dirty="0">
              <a:solidFill>
                <a:schemeClr val="accent5">
                  <a:lumMod val="40000"/>
                  <a:lumOff val="6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418403" y="5658961"/>
            <a:ext cx="2109736" cy="3042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2003 Road Map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414713" y="6054294"/>
            <a:ext cx="2121296" cy="30093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2002 Arab Peace Initiative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2976" y="4038600"/>
            <a:ext cx="953827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Joint I-P options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6885" y="6438900"/>
            <a:ext cx="2129124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‘Outside-in’ and /or ‘bottom-up’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235" name="Straight Connector 234"/>
          <p:cNvCxnSpPr/>
          <p:nvPr/>
        </p:nvCxnSpPr>
        <p:spPr>
          <a:xfrm>
            <a:off x="1182308" y="3832106"/>
            <a:ext cx="2449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1182307" y="720117"/>
            <a:ext cx="21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 flipH="1">
            <a:off x="1181270" y="4267946"/>
            <a:ext cx="1034" cy="644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876302" y="4438650"/>
            <a:ext cx="303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3" idx="1"/>
          </p:cNvCxnSpPr>
          <p:nvPr/>
        </p:nvCxnSpPr>
        <p:spPr>
          <a:xfrm flipH="1">
            <a:off x="1182304" y="4660676"/>
            <a:ext cx="224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876304" y="1296455"/>
            <a:ext cx="304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endCxn id="239" idx="1"/>
          </p:cNvCxnSpPr>
          <p:nvPr/>
        </p:nvCxnSpPr>
        <p:spPr>
          <a:xfrm>
            <a:off x="1175222" y="5412604"/>
            <a:ext cx="239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>
            <a:endCxn id="240" idx="1"/>
          </p:cNvCxnSpPr>
          <p:nvPr/>
        </p:nvCxnSpPr>
        <p:spPr>
          <a:xfrm>
            <a:off x="1175219" y="5811098"/>
            <a:ext cx="2431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>
            <a:endCxn id="243" idx="1"/>
          </p:cNvCxnSpPr>
          <p:nvPr/>
        </p:nvCxnSpPr>
        <p:spPr>
          <a:xfrm>
            <a:off x="1182303" y="6204763"/>
            <a:ext cx="23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" idx="1"/>
          </p:cNvCxnSpPr>
          <p:nvPr/>
        </p:nvCxnSpPr>
        <p:spPr>
          <a:xfrm>
            <a:off x="1182304" y="6591300"/>
            <a:ext cx="224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endCxn id="8" idx="3"/>
          </p:cNvCxnSpPr>
          <p:nvPr/>
        </p:nvCxnSpPr>
        <p:spPr>
          <a:xfrm flipH="1">
            <a:off x="6578462" y="3246393"/>
            <a:ext cx="7823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126" idx="1"/>
            <a:endCxn id="126" idx="1"/>
          </p:cNvCxnSpPr>
          <p:nvPr/>
        </p:nvCxnSpPr>
        <p:spPr>
          <a:xfrm>
            <a:off x="7373632" y="102646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>
            <a:off x="7239003" y="931364"/>
            <a:ext cx="239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7239004" y="1128336"/>
            <a:ext cx="249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7239000" y="931364"/>
            <a:ext cx="0" cy="19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endCxn id="5" idx="3"/>
          </p:cNvCxnSpPr>
          <p:nvPr/>
        </p:nvCxnSpPr>
        <p:spPr>
          <a:xfrm flipH="1">
            <a:off x="6553198" y="1026466"/>
            <a:ext cx="685802" cy="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7363818" y="4724400"/>
            <a:ext cx="2199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>
            <a:endCxn id="10" idx="3"/>
          </p:cNvCxnSpPr>
          <p:nvPr/>
        </p:nvCxnSpPr>
        <p:spPr>
          <a:xfrm flipH="1" flipV="1">
            <a:off x="6578465" y="4846775"/>
            <a:ext cx="774439" cy="6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0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 one-state reality?</a:t>
            </a:r>
            <a:endParaRPr lang="en-US" sz="3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50228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Polls show both peoples oppose one-state, but the reality on the ground points in that direction: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Persistent Israeli settlement activity.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Increasing numbers of Palestinian workers in Israel.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Israeli legislation applying Israeli law to settlers.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Weakness of </a:t>
            </a:r>
            <a:r>
              <a:rPr lang="en-US" dirty="0" smtClean="0">
                <a:latin typeface="Baskerville Old Face" panose="02020602080505020303" pitchFamily="18" charset="0"/>
              </a:rPr>
              <a:t>leadership on both sides.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r>
              <a:rPr lang="en-US" dirty="0" smtClean="0">
                <a:latin typeface="Baskerville Old Face" panose="02020602080505020303" pitchFamily="18" charset="0"/>
              </a:rPr>
              <a:t>Negotiations are more remote than ever: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Trump’s Jerusalem decision and Abbas’ reaction </a:t>
            </a:r>
            <a:r>
              <a:rPr lang="en-US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 U.S. has removed itself as the third-part mediator</a:t>
            </a:r>
            <a:r>
              <a:rPr lang="en-US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  <a:sym typeface="Wingdings" panose="05000000000000000000" pitchFamily="2" charset="2"/>
              </a:rPr>
              <a:t>U.S. has cut funding to UNRWA and has indicated intention to remove the refugee issue from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What is the shape of Trump’s </a:t>
            </a:r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“Ultimate Deal”?</a:t>
            </a:r>
            <a:endParaRPr lang="en-US" sz="3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Israel to retain overall security responsibility.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Permanent Israeli military presence in Jordan Valley and on West Bank hills.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Israel to control airspace, maritime borders and electromagnetic spectrum.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Demilitarized Palestinian state.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Palestinian capital in the suburbs of Jerusalem.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Israel will maintain the religious status quo.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Israel to retain 10 percent of West Bank.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Israeli withdrawal dependent on Palestinian capacity to maintain security.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West Bank-Gaza passage under Israeli control.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Palestinian refugees to be resettled in Palestine.</a:t>
            </a:r>
          </a:p>
          <a:p>
            <a:pPr marL="0" indent="0" algn="r">
              <a:buNone/>
            </a:pPr>
            <a:endParaRPr lang="en-US" sz="1050" dirty="0" smtClean="0"/>
          </a:p>
          <a:p>
            <a:pPr marL="0" indent="0" algn="r">
              <a:buNone/>
            </a:pPr>
            <a:r>
              <a:rPr lang="en-US" sz="1200" dirty="0" smtClean="0">
                <a:latin typeface="Baskerville Old Face" panose="02020602080505020303" pitchFamily="18" charset="0"/>
              </a:rPr>
              <a:t>(Sources: </a:t>
            </a:r>
            <a:r>
              <a:rPr lang="en-US" sz="1200" i="1" dirty="0" err="1" smtClean="0">
                <a:latin typeface="Baskerville Old Face" panose="02020602080505020303" pitchFamily="18" charset="0"/>
              </a:rPr>
              <a:t>Axios</a:t>
            </a:r>
            <a:r>
              <a:rPr lang="en-US" sz="1200" i="1" dirty="0" smtClean="0">
                <a:latin typeface="Baskerville Old Face" panose="02020602080505020303" pitchFamily="18" charset="0"/>
              </a:rPr>
              <a:t>, </a:t>
            </a:r>
            <a:r>
              <a:rPr lang="en-US" sz="1200" dirty="0" smtClean="0">
                <a:latin typeface="Baskerville Old Face" panose="02020602080505020303" pitchFamily="18" charset="0"/>
              </a:rPr>
              <a:t>Channel 10 (Israel) and </a:t>
            </a:r>
            <a:r>
              <a:rPr lang="en-US" sz="1200" i="1" dirty="0" err="1" smtClean="0">
                <a:latin typeface="Baskerville Old Face" panose="02020602080505020303" pitchFamily="18" charset="0"/>
              </a:rPr>
              <a:t>Hadashot</a:t>
            </a:r>
            <a:r>
              <a:rPr lang="en-US" sz="1200" dirty="0">
                <a:latin typeface="Baskerville Old Face" panose="02020602080505020303" pitchFamily="18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What needs to be done…but won’t happen</a:t>
            </a:r>
            <a:endParaRPr lang="en-US" sz="3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546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Fair U.S</a:t>
            </a:r>
            <a:r>
              <a:rPr lang="en-US" sz="2800" dirty="0" smtClean="0">
                <a:latin typeface="Baskerville Old Face" panose="02020602080505020303" pitchFamily="18" charset="0"/>
              </a:rPr>
              <a:t>. parameters on core issues.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UN Security Council resolution on the parameters.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Expanded and empowered </a:t>
            </a:r>
            <a:r>
              <a:rPr lang="en-US" sz="2800" dirty="0" smtClean="0">
                <a:latin typeface="Baskerville Old Face" panose="02020602080505020303" pitchFamily="18" charset="0"/>
              </a:rPr>
              <a:t>international Quartet.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Monitor the parties’ actions and hold them accountable.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Correct economic imbalances, viz., dependency.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Accelerate Palestinian institution building.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Encourage Palestinian reconciliation – with conditions.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Operationalize the Arab Peace Initiative.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Support Palestinian statehood and mutual recognition.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Baskerville Old Face" panose="02020602080505020303" pitchFamily="18" charset="0"/>
              </a:rPr>
              <a:t>Push back hard against “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lawfare</a:t>
            </a:r>
            <a:r>
              <a:rPr lang="en-US" sz="2800" dirty="0" smtClean="0">
                <a:latin typeface="Baskerville Old Face" panose="02020602080505020303" pitchFamily="18" charset="0"/>
              </a:rPr>
              <a:t>” and </a:t>
            </a:r>
            <a:r>
              <a:rPr lang="en-US" sz="2800" dirty="0" err="1" smtClean="0">
                <a:latin typeface="Baskerville Old Face" panose="02020602080505020303" pitchFamily="18" charset="0"/>
              </a:rPr>
              <a:t>delegitimization</a:t>
            </a:r>
            <a:r>
              <a:rPr lang="en-US" sz="2800" dirty="0" smtClean="0">
                <a:latin typeface="Baskerville Old Face" panose="02020602080505020303" pitchFamily="18" charset="0"/>
              </a:rPr>
              <a:t> of Israel.</a:t>
            </a:r>
          </a:p>
          <a:p>
            <a:pPr marL="0" indent="0">
              <a:buNone/>
            </a:pPr>
            <a:endParaRPr lang="en-US" sz="28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President Trump: November 11, 2016</a:t>
            </a:r>
            <a:endParaRPr lang="en-US" sz="3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748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Referring to the Israel-Palestine conflict as “the war that never ends, “ he tells </a:t>
            </a:r>
            <a:r>
              <a:rPr lang="en-US" i="1" dirty="0" smtClean="0">
                <a:latin typeface="Baskerville Old Face" panose="02020602080505020303" pitchFamily="18" charset="0"/>
              </a:rPr>
              <a:t>The Wall Street Journal</a:t>
            </a:r>
            <a:r>
              <a:rPr lang="en-US" dirty="0" smtClean="0">
                <a:latin typeface="Baskerville Old Face" panose="02020602080505020303" pitchFamily="18" charset="0"/>
              </a:rPr>
              <a:t>:</a:t>
            </a:r>
          </a:p>
          <a:p>
            <a:pPr marL="400050" lvl="1" indent="0">
              <a:buNone/>
            </a:pPr>
            <a:r>
              <a:rPr lang="en-US" b="1" dirty="0" smtClean="0">
                <a:latin typeface="Baskerville Old Face" panose="02020602080505020303" pitchFamily="18" charset="0"/>
              </a:rPr>
              <a:t>“That’s </a:t>
            </a:r>
            <a:r>
              <a:rPr lang="en-US" b="1" dirty="0">
                <a:latin typeface="Baskerville Old Face" panose="02020602080505020303" pitchFamily="18" charset="0"/>
              </a:rPr>
              <a:t>the ultimate </a:t>
            </a:r>
            <a:r>
              <a:rPr lang="en-US" b="1" dirty="0" smtClean="0">
                <a:latin typeface="Baskerville Old Face" panose="02020602080505020303" pitchFamily="18" charset="0"/>
              </a:rPr>
              <a:t>deal. As </a:t>
            </a:r>
            <a:r>
              <a:rPr lang="en-US" b="1" dirty="0">
                <a:latin typeface="Baskerville Old Face" panose="02020602080505020303" pitchFamily="18" charset="0"/>
              </a:rPr>
              <a:t>a deal maker, I’d like to do … the deal that can’t be made. And to do it for humanity’s sake</a:t>
            </a:r>
            <a:r>
              <a:rPr lang="en-US" b="1" dirty="0" smtClean="0">
                <a:latin typeface="Baskerville Old Face" panose="02020602080505020303" pitchFamily="18" charset="0"/>
              </a:rPr>
              <a:t>.”</a:t>
            </a:r>
          </a:p>
          <a:p>
            <a:pPr marL="457200" indent="-457200"/>
            <a:r>
              <a:rPr lang="en-US" dirty="0" smtClean="0">
                <a:latin typeface="Baskerville Old Face" panose="02020602080505020303" pitchFamily="18" charset="0"/>
              </a:rPr>
              <a:t>He appoints son-in-law Jared Kushner to lead the effort, raising expectations and elevating the issue to near the top of his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Context: A troubled region</a:t>
            </a:r>
            <a:endParaRPr lang="en-US" sz="3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727" y="640080"/>
            <a:ext cx="896254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AFA605-A8C4-457C-BA32-E9DC3D76D0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321316"/>
            <a:ext cx="12070081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1" y="166373"/>
            <a:ext cx="3793062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5750"/>
            <a:ext cx="4457700" cy="2990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8" y="2607316"/>
            <a:ext cx="5623560" cy="374904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14800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What does POTUS need to know about the peace process?                                  </a:t>
            </a:r>
            <a:endParaRPr lang="en-US" sz="28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6388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Baskerville Old Face" panose="02020602080505020303" pitchFamily="18" charset="0"/>
              </a:rPr>
              <a:t>This is not a real estate deal.</a:t>
            </a:r>
          </a:p>
          <a:p>
            <a:pPr lvl="0"/>
            <a:r>
              <a:rPr lang="en-US" sz="2800" b="1" dirty="0" smtClean="0">
                <a:latin typeface="Baskerville Old Face" panose="02020602080505020303" pitchFamily="18" charset="0"/>
              </a:rPr>
              <a:t>“Outside-in” and “bottom-up” approaches ignore centrality of Palestinian political issue.</a:t>
            </a:r>
          </a:p>
          <a:p>
            <a:pPr lvl="0"/>
            <a:r>
              <a:rPr lang="en-US" sz="2800" b="1" dirty="0" smtClean="0">
                <a:latin typeface="Baskerville Old Face" panose="02020602080505020303" pitchFamily="18" charset="0"/>
              </a:rPr>
              <a:t>CBMs don’t work in the absence of a process.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pPr lvl="0"/>
            <a:r>
              <a:rPr lang="en-US" sz="2800" b="1" dirty="0" smtClean="0">
                <a:latin typeface="Baskerville Old Face" panose="02020602080505020303" pitchFamily="18" charset="0"/>
              </a:rPr>
              <a:t>Status quos are not static.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lvl="0"/>
            <a:r>
              <a:rPr lang="en-US" sz="2800" b="1" dirty="0" smtClean="0">
                <a:latin typeface="Baskerville Old Face" panose="02020602080505020303" pitchFamily="18" charset="0"/>
              </a:rPr>
              <a:t>Importance of monitoring and accountability.</a:t>
            </a:r>
            <a:endParaRPr lang="en-US" sz="2800" dirty="0">
              <a:latin typeface="Baskerville Old Face" panose="02020602080505020303" pitchFamily="18" charset="0"/>
            </a:endParaRPr>
          </a:p>
          <a:p>
            <a:pPr lvl="0"/>
            <a:r>
              <a:rPr lang="en-US" sz="2800" b="1" dirty="0" smtClean="0">
                <a:latin typeface="Baskerville Old Face" panose="02020602080505020303" pitchFamily="18" charset="0"/>
              </a:rPr>
              <a:t>Palestinians split: Fatah vs.</a:t>
            </a:r>
          </a:p>
          <a:p>
            <a:pPr marL="0" lv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</a:rPr>
              <a:t>   Hamas; West Bank/Gaza.</a:t>
            </a:r>
          </a:p>
          <a:p>
            <a:pPr lvl="0"/>
            <a:r>
              <a:rPr lang="en-US" sz="2800" b="1" dirty="0" smtClean="0">
                <a:latin typeface="Baskerville Old Face" panose="02020602080505020303" pitchFamily="18" charset="0"/>
              </a:rPr>
              <a:t>There are serious differences</a:t>
            </a:r>
          </a:p>
          <a:p>
            <a:pPr marL="0" lvl="0" indent="0">
              <a:buNone/>
            </a:pPr>
            <a:r>
              <a:rPr lang="en-US" sz="2800" b="1" dirty="0" smtClean="0">
                <a:latin typeface="Baskerville Old Face" panose="02020602080505020303" pitchFamily="18" charset="0"/>
              </a:rPr>
              <a:t>     between the parties on the </a:t>
            </a:r>
          </a:p>
          <a:p>
            <a:pPr marL="0" lvl="0" indent="0">
              <a:buNone/>
            </a:pPr>
            <a:r>
              <a:rPr lang="en-US" sz="2800" b="1" dirty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</a:rPr>
              <a:t>    substantive issues.</a:t>
            </a:r>
            <a:endParaRPr lang="en-US" sz="2800" b="1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2" descr="Image result for middle east peace pro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109" y="4435736"/>
            <a:ext cx="4227926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Homework: Kerry’s </a:t>
            </a:r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diplomacy, 2013-2014</a:t>
            </a:r>
            <a:endParaRPr lang="en-US" sz="3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51346"/>
            <a:ext cx="8991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r>
              <a:rPr lang="en-US" sz="28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Pre-negotiated </a:t>
            </a:r>
            <a:r>
              <a:rPr lang="en-US" sz="28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steps by Kerry</a:t>
            </a:r>
            <a:r>
              <a:rPr lang="en-US" sz="2800" dirty="0">
                <a:latin typeface="Baskerville Old Face" panose="02020602080505020303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Arab foreign ministers </a:t>
            </a:r>
            <a:r>
              <a:rPr lang="en-US" sz="2800" dirty="0" smtClean="0">
                <a:latin typeface="Baskerville Old Face" panose="02020602080505020303" pitchFamily="18" charset="0"/>
              </a:rPr>
              <a:t>reconfirm </a:t>
            </a:r>
            <a:r>
              <a:rPr lang="en-US" sz="2800" dirty="0">
                <a:latin typeface="Baskerville Old Face" panose="02020602080505020303" pitchFamily="18" charset="0"/>
              </a:rPr>
              <a:t>Arab Peace Initiative.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U.S. develops </a:t>
            </a:r>
            <a:r>
              <a:rPr lang="en-US" sz="2800" dirty="0">
                <a:latin typeface="Baskerville Old Face" panose="02020602080505020303" pitchFamily="18" charset="0"/>
              </a:rPr>
              <a:t>security architecture.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U.S. </a:t>
            </a:r>
            <a:r>
              <a:rPr lang="en-US" sz="2800" dirty="0" smtClean="0">
                <a:latin typeface="Baskerville Old Face" panose="02020602080505020303" pitchFamily="18" charset="0"/>
              </a:rPr>
              <a:t>supports </a:t>
            </a:r>
            <a:r>
              <a:rPr lang="en-US" sz="2800" dirty="0">
                <a:latin typeface="Baskerville Old Face" panose="02020602080505020303" pitchFamily="18" charset="0"/>
              </a:rPr>
              <a:t>private sector </a:t>
            </a:r>
            <a:r>
              <a:rPr lang="en-US" sz="2800" dirty="0" smtClean="0">
                <a:latin typeface="Baskerville Old Face" panose="02020602080505020303" pitchFamily="18" charset="0"/>
              </a:rPr>
              <a:t>Isr.-Pal. </a:t>
            </a:r>
            <a:r>
              <a:rPr lang="en-US" sz="2800" dirty="0">
                <a:latin typeface="Baskerville Old Face" panose="02020602080505020303" pitchFamily="18" charset="0"/>
              </a:rPr>
              <a:t>business initiative.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Baskerville Old Face" panose="02020602080505020303" pitchFamily="18" charset="0"/>
              </a:rPr>
              <a:t>U.S. </a:t>
            </a:r>
            <a:r>
              <a:rPr lang="en-US" sz="2800" dirty="0" smtClean="0">
                <a:latin typeface="Baskerville Old Face" panose="02020602080505020303" pitchFamily="18" charset="0"/>
              </a:rPr>
              <a:t>supports </a:t>
            </a:r>
            <a:r>
              <a:rPr lang="en-US" sz="2800" dirty="0">
                <a:latin typeface="Baskerville Old Face" panose="02020602080505020303" pitchFamily="18" charset="0"/>
              </a:rPr>
              <a:t>$4 billion </a:t>
            </a:r>
            <a:r>
              <a:rPr lang="en-US" sz="2800" dirty="0" smtClean="0">
                <a:latin typeface="Baskerville Old Face" panose="02020602080505020303" pitchFamily="18" charset="0"/>
              </a:rPr>
              <a:t>WEF </a:t>
            </a:r>
            <a:r>
              <a:rPr lang="en-US" sz="2800" dirty="0">
                <a:latin typeface="Baskerville Old Face" panose="02020602080505020303" pitchFamily="18" charset="0"/>
              </a:rPr>
              <a:t>commitment to </a:t>
            </a:r>
            <a:r>
              <a:rPr lang="en-US" sz="2800" dirty="0" smtClean="0">
                <a:latin typeface="Baskerville Old Face" panose="02020602080505020303" pitchFamily="18" charset="0"/>
              </a:rPr>
              <a:t>new </a:t>
            </a:r>
            <a:r>
              <a:rPr lang="en-US" sz="2800" dirty="0" smtClean="0">
                <a:latin typeface="Baskerville Old Face" panose="02020602080505020303" pitchFamily="18" charset="0"/>
              </a:rPr>
              <a:t>state of Palestine</a:t>
            </a:r>
            <a:r>
              <a:rPr lang="en-US" sz="2800" dirty="0">
                <a:latin typeface="Baskerville Old Face" panose="02020602080505020303" pitchFamily="18" charset="0"/>
              </a:rPr>
              <a:t>.</a:t>
            </a:r>
          </a:p>
          <a:p>
            <a:endParaRPr lang="en-US" sz="2800" u="sng" dirty="0" smtClean="0">
              <a:latin typeface="Baskerville Old Face" panose="02020602080505020303" pitchFamily="18" charset="0"/>
            </a:endParaRPr>
          </a:p>
          <a:p>
            <a:r>
              <a:rPr lang="en-US" sz="28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Pre-negotiated </a:t>
            </a:r>
            <a:r>
              <a:rPr lang="en-US" sz="2800" b="1" u="sng" dirty="0">
                <a:solidFill>
                  <a:srgbClr val="C00000"/>
                </a:solidFill>
                <a:latin typeface="Baskerville Old Face" panose="02020602080505020303" pitchFamily="18" charset="0"/>
              </a:rPr>
              <a:t>CBMs</a:t>
            </a:r>
            <a:r>
              <a:rPr lang="en-US" sz="2800" dirty="0">
                <a:latin typeface="Baskerville Old Face" panose="02020602080505020303" pitchFamily="18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Israel </a:t>
            </a:r>
            <a:r>
              <a:rPr lang="en-US" sz="2800" dirty="0" smtClean="0">
                <a:latin typeface="Baskerville Old Face" panose="02020602080505020303" pitchFamily="18" charset="0"/>
              </a:rPr>
              <a:t>to </a:t>
            </a:r>
            <a:r>
              <a:rPr lang="en-US" sz="2800" dirty="0">
                <a:latin typeface="Baskerville Old Face" panose="02020602080505020303" pitchFamily="18" charset="0"/>
              </a:rPr>
              <a:t>release </a:t>
            </a:r>
            <a:r>
              <a:rPr lang="en-US" sz="2800" dirty="0" smtClean="0">
                <a:latin typeface="Baskerville Old Face" panose="02020602080505020303" pitchFamily="18" charset="0"/>
              </a:rPr>
              <a:t>Palestinian </a:t>
            </a:r>
            <a:r>
              <a:rPr lang="en-US" sz="2800" dirty="0">
                <a:latin typeface="Baskerville Old Face" panose="02020602080505020303" pitchFamily="18" charset="0"/>
              </a:rPr>
              <a:t>prisoners from the pre-Oslo era.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askerville Old Face" panose="02020602080505020303" pitchFamily="18" charset="0"/>
              </a:rPr>
              <a:t>PA not </a:t>
            </a:r>
            <a:r>
              <a:rPr lang="en-US" sz="2800" dirty="0">
                <a:latin typeface="Baskerville Old Face" panose="02020602080505020303" pitchFamily="18" charset="0"/>
              </a:rPr>
              <a:t>to seek </a:t>
            </a:r>
            <a:r>
              <a:rPr lang="en-US" sz="2800" dirty="0" smtClean="0">
                <a:latin typeface="Baskerville Old Face" panose="02020602080505020303" pitchFamily="18" charset="0"/>
              </a:rPr>
              <a:t>upgraded </a:t>
            </a:r>
            <a:r>
              <a:rPr lang="en-US" sz="2800" dirty="0">
                <a:latin typeface="Baskerville Old Face" panose="02020602080505020303" pitchFamily="18" charset="0"/>
              </a:rPr>
              <a:t>status in </a:t>
            </a:r>
            <a:r>
              <a:rPr lang="en-US" sz="2800" dirty="0" smtClean="0">
                <a:latin typeface="Baskerville Old Face" panose="02020602080505020303" pitchFamily="18" charset="0"/>
              </a:rPr>
              <a:t>the UN.</a:t>
            </a:r>
          </a:p>
          <a:p>
            <a:pPr lvl="0"/>
            <a:endParaRPr lang="en-US" sz="2800" dirty="0" smtClean="0">
              <a:latin typeface="Baskerville Old Face" panose="02020602080505020303" pitchFamily="18" charset="0"/>
            </a:endParaRPr>
          </a:p>
          <a:p>
            <a:pPr lvl="0"/>
            <a:r>
              <a:rPr lang="en-US" sz="2800" b="1" u="sng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Effort to craft a framework agreement</a:t>
            </a:r>
            <a:endParaRPr lang="en-US" sz="2800" b="1" dirty="0" smtClean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lvl="0"/>
            <a:endParaRPr lang="en-US" sz="24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Baskerville Old Face" panose="02020602080505020303" pitchFamily="18" charset="0"/>
            </a:endParaRPr>
          </a:p>
          <a:p>
            <a:pPr lvl="0"/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Homework: Aqaba </a:t>
            </a:r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regional </a:t>
            </a:r>
            <a:r>
              <a:rPr lang="en-US" sz="3600" b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summit, 2016</a:t>
            </a:r>
            <a:endParaRPr lang="en-US" sz="3600" b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0548"/>
            <a:ext cx="7232797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A605-A8C4-457C-BA32-E9DC3D76D0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966</Words>
  <Application>Microsoft Office PowerPoint</Application>
  <PresentationFormat>On-screen Show (4:3)</PresentationFormat>
  <Paragraphs>128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Baskerville Old Face</vt:lpstr>
      <vt:lpstr>Book Antiqua</vt:lpstr>
      <vt:lpstr>Calibri</vt:lpstr>
      <vt:lpstr>Wingdings</vt:lpstr>
      <vt:lpstr>Office Theme</vt:lpstr>
      <vt:lpstr>  The “Ultimate Deal” or the End of the Line? Trump and the Search for Middle East Peace  The Class of ‘54   February 16, 2018</vt:lpstr>
      <vt:lpstr>President Trump: November 11, 2016</vt:lpstr>
      <vt:lpstr>Context: A troubled region</vt:lpstr>
      <vt:lpstr>PowerPoint Presentation</vt:lpstr>
      <vt:lpstr>PowerPoint Presentation</vt:lpstr>
      <vt:lpstr>PowerPoint Presentation</vt:lpstr>
      <vt:lpstr>What does POTUS need to know about the peace process?                                  </vt:lpstr>
      <vt:lpstr>Homework: Kerry’s diplomacy, 2013-2014</vt:lpstr>
      <vt:lpstr>Homework: Aqaba regional summit, 2016</vt:lpstr>
      <vt:lpstr>PowerPoint Presentation</vt:lpstr>
      <vt:lpstr>A one-state reality?</vt:lpstr>
      <vt:lpstr>What is the shape of Trump’s “Ultimate Deal”?</vt:lpstr>
      <vt:lpstr>What needs to be done…but won’t happen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Yeager</dc:creator>
  <cp:lastModifiedBy>Daniel C. Kurtzer</cp:lastModifiedBy>
  <cp:revision>155</cp:revision>
  <cp:lastPrinted>2018-01-23T17:33:40Z</cp:lastPrinted>
  <dcterms:created xsi:type="dcterms:W3CDTF">2016-12-06T15:31:52Z</dcterms:created>
  <dcterms:modified xsi:type="dcterms:W3CDTF">2018-02-14T08:00:35Z</dcterms:modified>
</cp:coreProperties>
</file>