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374" r:id="rId1"/>
    <p:sldMasterId id="2147486379" r:id="rId2"/>
    <p:sldMasterId id="2147486396" r:id="rId3"/>
  </p:sldMasterIdLst>
  <p:notesMasterIdLst>
    <p:notesMasterId r:id="rId14"/>
  </p:notesMasterIdLst>
  <p:handoutMasterIdLst>
    <p:handoutMasterId r:id="rId15"/>
  </p:handoutMasterIdLst>
  <p:sldIdLst>
    <p:sldId id="444" r:id="rId4"/>
    <p:sldId id="503" r:id="rId5"/>
    <p:sldId id="515" r:id="rId6"/>
    <p:sldId id="520" r:id="rId7"/>
    <p:sldId id="449" r:id="rId8"/>
    <p:sldId id="524" r:id="rId9"/>
    <p:sldId id="514" r:id="rId10"/>
    <p:sldId id="521" r:id="rId11"/>
    <p:sldId id="501" r:id="rId12"/>
    <p:sldId id="522" r:id="rId13"/>
  </p:sldIdLst>
  <p:sldSz cx="9144000" cy="6858000" type="screen4x3"/>
  <p:notesSz cx="6985000" cy="92837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A0D3"/>
    <a:srgbClr val="336699"/>
    <a:srgbClr val="FF5050"/>
    <a:srgbClr val="003399"/>
    <a:srgbClr val="008080"/>
    <a:srgbClr val="0099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93" autoAdjust="0"/>
  </p:normalViewPr>
  <p:slideViewPr>
    <p:cSldViewPr>
      <p:cViewPr varScale="1">
        <p:scale>
          <a:sx n="109" d="100"/>
          <a:sy n="109" d="100"/>
        </p:scale>
        <p:origin x="167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0" d="100"/>
        <a:sy n="160" d="100"/>
      </p:scale>
      <p:origin x="0" y="0"/>
    </p:cViewPr>
  </p:sorterViewPr>
  <p:notesViewPr>
    <p:cSldViewPr>
      <p:cViewPr varScale="1">
        <p:scale>
          <a:sx n="40" d="100"/>
          <a:sy n="40" d="100"/>
        </p:scale>
        <p:origin x="-1488" y="-96"/>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Operating </a:t>
            </a:r>
            <a:r>
              <a:rPr lang="en-US" baseline="0" dirty="0" smtClean="0"/>
              <a:t>Margin (%)</a:t>
            </a:r>
            <a:endParaRPr lang="en-US" dirty="0"/>
          </a:p>
        </c:rich>
      </c:tx>
      <c:layout/>
      <c:overlay val="0"/>
    </c:title>
    <c:autoTitleDeleted val="0"/>
    <c:plotArea>
      <c:layout/>
      <c:barChart>
        <c:barDir val="col"/>
        <c:grouping val="clustered"/>
        <c:varyColors val="0"/>
        <c:ser>
          <c:idx val="0"/>
          <c:order val="0"/>
          <c:tx>
            <c:strRef>
              <c:f>Sheet1!$B$1</c:f>
              <c:strCache>
                <c:ptCount val="1"/>
                <c:pt idx="0">
                  <c:v>Hon Hai</c:v>
                </c:pt>
              </c:strCache>
            </c:strRef>
          </c:tx>
          <c:invertIfNegative val="0"/>
          <c:cat>
            <c:strRef>
              <c:f>Sheet1!$A$2:$A$11</c:f>
              <c:strCache>
                <c:ptCount val="10"/>
                <c:pt idx="0">
                  <c:v>2007</c:v>
                </c:pt>
                <c:pt idx="1">
                  <c:v>'08</c:v>
                </c:pt>
                <c:pt idx="2">
                  <c:v>'09</c:v>
                </c:pt>
                <c:pt idx="3">
                  <c:v>'10</c:v>
                </c:pt>
                <c:pt idx="4">
                  <c:v>'11</c:v>
                </c:pt>
                <c:pt idx="5">
                  <c:v>'12</c:v>
                </c:pt>
                <c:pt idx="6">
                  <c:v>'13</c:v>
                </c:pt>
                <c:pt idx="7">
                  <c:v>'14</c:v>
                </c:pt>
                <c:pt idx="8">
                  <c:v>'15</c:v>
                </c:pt>
                <c:pt idx="9">
                  <c:v>16</c:v>
                </c:pt>
              </c:strCache>
            </c:strRef>
          </c:cat>
          <c:val>
            <c:numRef>
              <c:f>Sheet1!$B$2:$B$11</c:f>
              <c:numCache>
                <c:formatCode>General</c:formatCode>
                <c:ptCount val="10"/>
                <c:pt idx="0">
                  <c:v>5.5</c:v>
                </c:pt>
                <c:pt idx="1">
                  <c:v>3.6</c:v>
                </c:pt>
                <c:pt idx="2">
                  <c:v>4.3</c:v>
                </c:pt>
                <c:pt idx="3">
                  <c:v>2.9</c:v>
                </c:pt>
                <c:pt idx="4">
                  <c:v>2.4</c:v>
                </c:pt>
                <c:pt idx="5">
                  <c:v>2.8</c:v>
                </c:pt>
                <c:pt idx="6">
                  <c:v>2.8</c:v>
                </c:pt>
                <c:pt idx="7">
                  <c:v>3.4</c:v>
                </c:pt>
                <c:pt idx="8">
                  <c:v>3.7</c:v>
                </c:pt>
                <c:pt idx="9">
                  <c:v>4</c:v>
                </c:pt>
              </c:numCache>
            </c:numRef>
          </c:val>
          <c:extLst>
            <c:ext xmlns:c16="http://schemas.microsoft.com/office/drawing/2014/chart" uri="{C3380CC4-5D6E-409C-BE32-E72D297353CC}">
              <c16:uniqueId val="{00000000-0439-4479-9E0B-D93AFE6E940C}"/>
            </c:ext>
          </c:extLst>
        </c:ser>
        <c:ser>
          <c:idx val="1"/>
          <c:order val="1"/>
          <c:tx>
            <c:strRef>
              <c:f>Sheet1!$C$1</c:f>
              <c:strCache>
                <c:ptCount val="1"/>
                <c:pt idx="0">
                  <c:v>Apple</c:v>
                </c:pt>
              </c:strCache>
            </c:strRef>
          </c:tx>
          <c:invertIfNegative val="0"/>
          <c:cat>
            <c:strRef>
              <c:f>Sheet1!$A$2:$A$11</c:f>
              <c:strCache>
                <c:ptCount val="10"/>
                <c:pt idx="0">
                  <c:v>2007</c:v>
                </c:pt>
                <c:pt idx="1">
                  <c:v>'08</c:v>
                </c:pt>
                <c:pt idx="2">
                  <c:v>'09</c:v>
                </c:pt>
                <c:pt idx="3">
                  <c:v>'10</c:v>
                </c:pt>
                <c:pt idx="4">
                  <c:v>'11</c:v>
                </c:pt>
                <c:pt idx="5">
                  <c:v>'12</c:v>
                </c:pt>
                <c:pt idx="6">
                  <c:v>'13</c:v>
                </c:pt>
                <c:pt idx="7">
                  <c:v>'14</c:v>
                </c:pt>
                <c:pt idx="8">
                  <c:v>'15</c:v>
                </c:pt>
                <c:pt idx="9">
                  <c:v>16</c:v>
                </c:pt>
              </c:strCache>
            </c:strRef>
          </c:cat>
          <c:val>
            <c:numRef>
              <c:f>Sheet1!$C$2:$C$11</c:f>
              <c:numCache>
                <c:formatCode>General</c:formatCode>
                <c:ptCount val="10"/>
                <c:pt idx="0">
                  <c:v>17.899999999999999</c:v>
                </c:pt>
                <c:pt idx="1">
                  <c:v>22.2</c:v>
                </c:pt>
                <c:pt idx="2">
                  <c:v>27.4</c:v>
                </c:pt>
                <c:pt idx="3">
                  <c:v>28.2</c:v>
                </c:pt>
                <c:pt idx="4">
                  <c:v>31.2</c:v>
                </c:pt>
                <c:pt idx="5">
                  <c:v>35.299999999999997</c:v>
                </c:pt>
                <c:pt idx="6">
                  <c:v>28.7</c:v>
                </c:pt>
                <c:pt idx="7">
                  <c:v>28.7</c:v>
                </c:pt>
                <c:pt idx="8">
                  <c:v>30.5</c:v>
                </c:pt>
                <c:pt idx="9">
                  <c:v>22.8</c:v>
                </c:pt>
              </c:numCache>
            </c:numRef>
          </c:val>
          <c:extLst>
            <c:ext xmlns:c16="http://schemas.microsoft.com/office/drawing/2014/chart" uri="{C3380CC4-5D6E-409C-BE32-E72D297353CC}">
              <c16:uniqueId val="{00000001-0439-4479-9E0B-D93AFE6E940C}"/>
            </c:ext>
          </c:extLst>
        </c:ser>
        <c:dLbls>
          <c:showLegendKey val="0"/>
          <c:showVal val="0"/>
          <c:showCatName val="0"/>
          <c:showSerName val="0"/>
          <c:showPercent val="0"/>
          <c:showBubbleSize val="0"/>
        </c:dLbls>
        <c:gapWidth val="150"/>
        <c:axId val="105509496"/>
        <c:axId val="105509888"/>
      </c:barChart>
      <c:catAx>
        <c:axId val="105509496"/>
        <c:scaling>
          <c:orientation val="minMax"/>
        </c:scaling>
        <c:delete val="0"/>
        <c:axPos val="b"/>
        <c:numFmt formatCode="General" sourceLinked="1"/>
        <c:majorTickMark val="out"/>
        <c:minorTickMark val="none"/>
        <c:tickLblPos val="nextTo"/>
        <c:crossAx val="105509888"/>
        <c:crosses val="autoZero"/>
        <c:auto val="1"/>
        <c:lblAlgn val="ctr"/>
        <c:lblOffset val="100"/>
        <c:noMultiLvlLbl val="0"/>
      </c:catAx>
      <c:valAx>
        <c:axId val="105509888"/>
        <c:scaling>
          <c:orientation val="minMax"/>
        </c:scaling>
        <c:delete val="0"/>
        <c:axPos val="l"/>
        <c:majorGridlines/>
        <c:numFmt formatCode="General" sourceLinked="1"/>
        <c:majorTickMark val="out"/>
        <c:minorTickMark val="none"/>
        <c:tickLblPos val="nextTo"/>
        <c:crossAx val="105509496"/>
        <c:crosses val="autoZero"/>
        <c:crossBetween val="between"/>
      </c:valAx>
    </c:plotArea>
    <c:legend>
      <c:legendPos val="r"/>
      <c:layout/>
      <c:overlay val="0"/>
    </c:legend>
    <c:plotVisOnly val="1"/>
    <c:dispBlanksAs val="gap"/>
    <c:showDLblsOverMax val="0"/>
  </c:chart>
  <c:spPr>
    <a:solidFill>
      <a:schemeClr val="bg1"/>
    </a:solidFill>
    <a:scene3d>
      <a:camera prst="orthographicFront"/>
      <a:lightRig rig="threePt" dir="t"/>
    </a:scene3d>
  </c:spPr>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17411"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17412" name="Rectangle 4"/>
          <p:cNvSpPr>
            <a:spLocks noGrp="1" noChangeArrowheads="1"/>
          </p:cNvSpPr>
          <p:nvPr>
            <p:ph type="ftr" sz="quarter" idx="2"/>
          </p:nvPr>
        </p:nvSpPr>
        <p:spPr bwMode="auto">
          <a:xfrm>
            <a:off x="0" y="8820150"/>
            <a:ext cx="3027363"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defRPr sz="1200">
                <a:latin typeface="Times New Roman" pitchFamily="18" charset="0"/>
              </a:defRPr>
            </a:lvl1pPr>
          </a:lstStyle>
          <a:p>
            <a:pPr>
              <a:defRPr/>
            </a:pPr>
            <a:r>
              <a:rPr lang="en-US"/>
              <a:t>Global Marketing Management, Kotabe &amp; Helsen, 2nd ed., 2001, Instructor's Presentations</a:t>
            </a:r>
          </a:p>
        </p:txBody>
      </p:sp>
      <p:sp>
        <p:nvSpPr>
          <p:cNvPr id="17413" name="Rectangle 5"/>
          <p:cNvSpPr>
            <a:spLocks noGrp="1" noChangeArrowheads="1"/>
          </p:cNvSpPr>
          <p:nvPr>
            <p:ph type="sldNum" sz="quarter" idx="3"/>
          </p:nvPr>
        </p:nvSpPr>
        <p:spPr bwMode="auto">
          <a:xfrm>
            <a:off x="3957638" y="8820150"/>
            <a:ext cx="3027362"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a:defRPr sz="1200">
                <a:latin typeface="Times New Roman" pitchFamily="18" charset="0"/>
              </a:defRPr>
            </a:lvl1pPr>
          </a:lstStyle>
          <a:p>
            <a:pPr>
              <a:defRPr/>
            </a:pPr>
            <a:fld id="{09BF9775-9644-4718-83DC-6E95E9140684}" type="slidenum">
              <a:rPr lang="en-US"/>
              <a:pPr>
                <a:defRPr/>
              </a:pPr>
              <a:t>‹#›</a:t>
            </a:fld>
            <a:endParaRPr lang="en-US"/>
          </a:p>
        </p:txBody>
      </p:sp>
    </p:spTree>
    <p:extLst>
      <p:ext uri="{BB962C8B-B14F-4D97-AF65-F5344CB8AC3E}">
        <p14:creationId xmlns:p14="http://schemas.microsoft.com/office/powerpoint/2010/main" val="1725743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15363"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931863" y="4410075"/>
            <a:ext cx="5121275" cy="4176713"/>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820150"/>
            <a:ext cx="3027363"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15367" name="Rectangle 7"/>
          <p:cNvSpPr>
            <a:spLocks noGrp="1" noChangeArrowheads="1"/>
          </p:cNvSpPr>
          <p:nvPr>
            <p:ph type="sldNum" sz="quarter" idx="5"/>
          </p:nvPr>
        </p:nvSpPr>
        <p:spPr bwMode="auto">
          <a:xfrm>
            <a:off x="3957638" y="8820150"/>
            <a:ext cx="3027362"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a:defRPr sz="1200">
                <a:latin typeface="Times New Roman" pitchFamily="18" charset="0"/>
              </a:defRPr>
            </a:lvl1pPr>
          </a:lstStyle>
          <a:p>
            <a:pPr>
              <a:defRPr/>
            </a:pPr>
            <a:fld id="{CB24F16E-FD1F-4650-91B1-FD9131A0D508}" type="slidenum">
              <a:rPr lang="en-US"/>
              <a:pPr>
                <a:defRPr/>
              </a:pPr>
              <a:t>‹#›</a:t>
            </a:fld>
            <a:endParaRPr lang="en-US"/>
          </a:p>
        </p:txBody>
      </p:sp>
    </p:spTree>
    <p:extLst>
      <p:ext uri="{BB962C8B-B14F-4D97-AF65-F5344CB8AC3E}">
        <p14:creationId xmlns:p14="http://schemas.microsoft.com/office/powerpoint/2010/main" val="13972929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81256FD-E8CA-4702-9BDA-23C2FB616D24}" type="slidenum">
              <a:rPr lang="en-US" smtClean="0"/>
              <a:pPr/>
              <a:t>5</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408198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0818" y="3573071"/>
            <a:ext cx="6400800" cy="1752600"/>
          </a:xfrm>
          <a:prstGeom prst="rect">
            <a:avLst/>
          </a:prstGeom>
        </p:spPr>
        <p:txBody>
          <a:bodyPr>
            <a:normAutofit/>
          </a:bodyPr>
          <a:lstStyle>
            <a:lvl1pPr marL="0" indent="0" algn="l">
              <a:buNone/>
              <a:defRPr sz="2400" b="0" i="0">
                <a:solidFill>
                  <a:srgbClr val="56A0D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Rectangle 6"/>
          <p:cNvSpPr/>
          <p:nvPr userDrawn="1"/>
        </p:nvSpPr>
        <p:spPr>
          <a:xfrm>
            <a:off x="74378" y="6068368"/>
            <a:ext cx="9006121" cy="709199"/>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dirty="0">
              <a:solidFill>
                <a:prstClr val="white"/>
              </a:solidFill>
            </a:endParaRPr>
          </a:p>
        </p:txBody>
      </p:sp>
      <p:pic>
        <p:nvPicPr>
          <p:cNvPr id="8" name="Picture 7"/>
          <p:cNvPicPr>
            <a:picLocks noChangeAspect="1"/>
          </p:cNvPicPr>
          <p:nvPr userDrawn="1"/>
        </p:nvPicPr>
        <p:blipFill>
          <a:blip r:embed="rId2" cstate="print"/>
          <a:stretch>
            <a:fillRect/>
          </a:stretch>
        </p:blipFill>
        <p:spPr>
          <a:xfrm>
            <a:off x="5543034" y="3733800"/>
            <a:ext cx="5016500" cy="6248400"/>
          </a:xfrm>
          <a:prstGeom prst="rect">
            <a:avLst/>
          </a:prstGeom>
        </p:spPr>
      </p:pic>
      <p:sp>
        <p:nvSpPr>
          <p:cNvPr id="10" name="Rectangle 9"/>
          <p:cNvSpPr/>
          <p:nvPr userDrawn="1"/>
        </p:nvSpPr>
        <p:spPr>
          <a:xfrm>
            <a:off x="69850" y="69851"/>
            <a:ext cx="9007475" cy="6715124"/>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dirty="0">
              <a:solidFill>
                <a:prstClr val="white"/>
              </a:solidFill>
            </a:endParaRPr>
          </a:p>
        </p:txBody>
      </p:sp>
      <p:sp>
        <p:nvSpPr>
          <p:cNvPr id="2" name="Title 1"/>
          <p:cNvSpPr>
            <a:spLocks noGrp="1"/>
          </p:cNvSpPr>
          <p:nvPr>
            <p:ph type="ctrTitle"/>
          </p:nvPr>
        </p:nvSpPr>
        <p:spPr>
          <a:xfrm>
            <a:off x="572726" y="982977"/>
            <a:ext cx="7772400" cy="2287812"/>
          </a:xfrm>
          <a:prstGeom prst="rect">
            <a:avLst/>
          </a:prstGeom>
        </p:spPr>
        <p:txBody>
          <a:bodyPr anchor="b">
            <a:noAutofit/>
          </a:bodyPr>
          <a:lstStyle>
            <a:lvl1pPr algn="l">
              <a:defRPr sz="7200" b="0" i="0">
                <a:latin typeface="Arial"/>
                <a:cs typeface="Arial"/>
              </a:defRPr>
            </a:lvl1pPr>
          </a:lstStyle>
          <a:p>
            <a:r>
              <a:rPr lang="en-US" dirty="0" smtClean="0"/>
              <a:t>Click to edit Master title style</a:t>
            </a:r>
            <a:endParaRPr lang="en-US" dirty="0"/>
          </a:p>
        </p:txBody>
      </p:sp>
      <p:pic>
        <p:nvPicPr>
          <p:cNvPr id="11" name="Picture 10" descr="unc kfbs logo white stacked 96-dpi.png"/>
          <p:cNvPicPr>
            <a:picLocks noChangeAspect="1"/>
          </p:cNvPicPr>
          <p:nvPr userDrawn="1"/>
        </p:nvPicPr>
        <p:blipFill>
          <a:blip r:embed="rId3" cstate="print"/>
          <a:stretch>
            <a:fillRect/>
          </a:stretch>
        </p:blipFill>
        <p:spPr>
          <a:xfrm>
            <a:off x="280460" y="6216454"/>
            <a:ext cx="1370542" cy="416126"/>
          </a:xfrm>
          <a:prstGeom prst="rect">
            <a:avLst/>
          </a:prstGeom>
        </p:spPr>
      </p:pic>
    </p:spTree>
    <p:extLst>
      <p:ext uri="{BB962C8B-B14F-4D97-AF65-F5344CB8AC3E}">
        <p14:creationId xmlns:p14="http://schemas.microsoft.com/office/powerpoint/2010/main" val="34835849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6536" y="419529"/>
            <a:ext cx="8109305" cy="1143000"/>
          </a:xfrm>
          <a:prstGeom prst="rect">
            <a:avLst/>
          </a:prstGeom>
        </p:spPr>
        <p:txBody>
          <a:bodyPr>
            <a:normAutofit/>
          </a:bodyPr>
          <a:lstStyle>
            <a:lvl1pPr algn="l">
              <a:defRPr sz="4000" b="0" i="0">
                <a:solidFill>
                  <a:srgbClr val="56A0D3"/>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76536" y="1591678"/>
            <a:ext cx="8109305" cy="4383100"/>
          </a:xfrm>
          <a:prstGeom prst="rect">
            <a:avLst/>
          </a:prstGeom>
        </p:spPr>
        <p:txBody>
          <a:bodyPr/>
          <a:lstStyle>
            <a:lvl1pPr>
              <a:defRPr sz="2800" b="0" i="0">
                <a:latin typeface="Arial"/>
                <a:cs typeface="Arial"/>
              </a:defRPr>
            </a:lvl1pPr>
            <a:lvl2pPr>
              <a:defRPr sz="2600" b="0" i="0">
                <a:latin typeface="Arial"/>
                <a:cs typeface="Arial"/>
              </a:defRPr>
            </a:lvl2pPr>
            <a:lvl3pPr>
              <a:buFont typeface="Wingdings" charset="2"/>
              <a:buChar char="§"/>
              <a:defRPr sz="2400" b="0" i="0">
                <a:latin typeface="Arial"/>
                <a:cs typeface="Arial"/>
              </a:defRPr>
            </a:lvl3pPr>
            <a:lvl4pPr>
              <a:buSzPct val="75000"/>
              <a:buFont typeface="Wingdings" charset="2"/>
              <a:buChar char=""/>
              <a:defRPr sz="2200" b="0" i="0">
                <a:latin typeface="Arial"/>
                <a:cs typeface="Arial"/>
              </a:defRPr>
            </a:lvl4pPr>
            <a:lvl5pPr>
              <a:defRPr sz="2000" b="0" i="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74378" y="6068368"/>
            <a:ext cx="9006121" cy="709199"/>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dirty="0">
              <a:solidFill>
                <a:prstClr val="white"/>
              </a:solidFill>
            </a:endParaRPr>
          </a:p>
        </p:txBody>
      </p:sp>
      <p:sp>
        <p:nvSpPr>
          <p:cNvPr id="9" name="Rectangle 8"/>
          <p:cNvSpPr/>
          <p:nvPr userDrawn="1"/>
        </p:nvSpPr>
        <p:spPr>
          <a:xfrm>
            <a:off x="69850" y="69851"/>
            <a:ext cx="9007475" cy="6715124"/>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dirty="0">
              <a:solidFill>
                <a:prstClr val="white"/>
              </a:solidFill>
            </a:endParaRPr>
          </a:p>
        </p:txBody>
      </p:sp>
      <p:pic>
        <p:nvPicPr>
          <p:cNvPr id="11" name="Picture 10" descr="unc kfbs logo white stacked 96-dpi.png"/>
          <p:cNvPicPr>
            <a:picLocks noChangeAspect="1"/>
          </p:cNvPicPr>
          <p:nvPr userDrawn="1"/>
        </p:nvPicPr>
        <p:blipFill>
          <a:blip r:embed="rId2"/>
          <a:stretch>
            <a:fillRect/>
          </a:stretch>
        </p:blipFill>
        <p:spPr>
          <a:xfrm>
            <a:off x="280460" y="6216454"/>
            <a:ext cx="1370542" cy="416126"/>
          </a:xfrm>
          <a:prstGeom prst="rect">
            <a:avLst/>
          </a:prstGeom>
        </p:spPr>
      </p:pic>
      <p:sp>
        <p:nvSpPr>
          <p:cNvPr id="10" name="Text Box 9"/>
          <p:cNvSpPr txBox="1">
            <a:spLocks noChangeArrowheads="1"/>
          </p:cNvSpPr>
          <p:nvPr userDrawn="1"/>
        </p:nvSpPr>
        <p:spPr bwMode="auto">
          <a:xfrm>
            <a:off x="6212163" y="6327775"/>
            <a:ext cx="3581400" cy="457200"/>
          </a:xfrm>
          <a:prstGeom prst="rect">
            <a:avLst/>
          </a:prstGeom>
          <a:noFill/>
          <a:ln w="107950" cap="sq">
            <a:noFill/>
            <a:miter lim="800000"/>
            <a:headEnd/>
            <a:tailEnd/>
          </a:ln>
          <a:effectLst/>
        </p:spPr>
        <p:txBody>
          <a:bodyPr>
            <a:spAutoFit/>
          </a:bodyPr>
          <a:lstStyle/>
          <a:p>
            <a:pPr defTabSz="457200" eaLnBrk="1" fontAlgn="auto" hangingPunct="1">
              <a:spcBef>
                <a:spcPts val="0"/>
              </a:spcBef>
              <a:spcAft>
                <a:spcPts val="0"/>
              </a:spcAft>
              <a:defRPr/>
            </a:pPr>
            <a:r>
              <a:rPr lang="en-US" sz="1200" i="1" dirty="0">
                <a:solidFill>
                  <a:prstClr val="white"/>
                </a:solidFill>
              </a:rPr>
              <a:t>© Prof. J-B.E.M. Steenkamp</a:t>
            </a:r>
          </a:p>
          <a:p>
            <a:pPr defTabSz="457200" eaLnBrk="1" fontAlgn="auto" hangingPunct="1">
              <a:spcBef>
                <a:spcPts val="0"/>
              </a:spcBef>
              <a:spcAft>
                <a:spcPts val="0"/>
              </a:spcAft>
              <a:defRPr/>
            </a:pPr>
            <a:r>
              <a:rPr lang="en-US" sz="1200" i="1" dirty="0">
                <a:solidFill>
                  <a:prstClr val="white"/>
                </a:solidFill>
              </a:rPr>
              <a:t>Not to be </a:t>
            </a:r>
            <a:r>
              <a:rPr lang="en-US" sz="1200" i="1" dirty="0" smtClean="0">
                <a:solidFill>
                  <a:prstClr val="white"/>
                </a:solidFill>
              </a:rPr>
              <a:t>reproduced </a:t>
            </a:r>
            <a:r>
              <a:rPr lang="en-US" sz="1200" i="1" dirty="0">
                <a:solidFill>
                  <a:prstClr val="white"/>
                </a:solidFill>
              </a:rPr>
              <a:t>without permission</a:t>
            </a:r>
            <a:endParaRPr lang="nl-NL" sz="1200" i="1" dirty="0">
              <a:solidFill>
                <a:prstClr val="white"/>
              </a:solidFill>
            </a:endParaRPr>
          </a:p>
        </p:txBody>
      </p:sp>
    </p:spTree>
    <p:extLst>
      <p:ext uri="{BB962C8B-B14F-4D97-AF65-F5344CB8AC3E}">
        <p14:creationId xmlns:p14="http://schemas.microsoft.com/office/powerpoint/2010/main" val="39225413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6579" y="982977"/>
            <a:ext cx="8229600" cy="1143000"/>
          </a:xfrm>
          <a:prstGeom prst="rect">
            <a:avLst/>
          </a:prstGeom>
        </p:spPr>
        <p:txBody>
          <a:bodyPr/>
          <a:lstStyle>
            <a:lvl1pPr algn="l">
              <a:defRPr sz="7200">
                <a:latin typeface="Arial"/>
                <a:cs typeface="Arial"/>
              </a:defRPr>
            </a:lvl1pPr>
          </a:lstStyle>
          <a:p>
            <a:r>
              <a:rPr lang="en-US" dirty="0" smtClean="0"/>
              <a:t>Click to edit Master title style</a:t>
            </a:r>
            <a:endParaRPr lang="en-US" dirty="0"/>
          </a:p>
        </p:txBody>
      </p:sp>
      <p:sp>
        <p:nvSpPr>
          <p:cNvPr id="6" name="Rectangle 5"/>
          <p:cNvSpPr/>
          <p:nvPr userDrawn="1"/>
        </p:nvSpPr>
        <p:spPr>
          <a:xfrm>
            <a:off x="74378" y="6068368"/>
            <a:ext cx="9006121" cy="709199"/>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dirty="0">
              <a:solidFill>
                <a:prstClr val="white"/>
              </a:solidFill>
            </a:endParaRPr>
          </a:p>
        </p:txBody>
      </p:sp>
      <p:sp>
        <p:nvSpPr>
          <p:cNvPr id="8" name="Rectangle 7"/>
          <p:cNvSpPr/>
          <p:nvPr userDrawn="1"/>
        </p:nvSpPr>
        <p:spPr>
          <a:xfrm>
            <a:off x="69850" y="69851"/>
            <a:ext cx="9007475" cy="6715124"/>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dirty="0">
              <a:solidFill>
                <a:prstClr val="white"/>
              </a:solidFill>
            </a:endParaRPr>
          </a:p>
        </p:txBody>
      </p:sp>
      <p:pic>
        <p:nvPicPr>
          <p:cNvPr id="10" name="Picture 9" descr="unc kfbs logo white stacked 96-dpi.png"/>
          <p:cNvPicPr>
            <a:picLocks noChangeAspect="1"/>
          </p:cNvPicPr>
          <p:nvPr userDrawn="1"/>
        </p:nvPicPr>
        <p:blipFill>
          <a:blip r:embed="rId2"/>
          <a:stretch>
            <a:fillRect/>
          </a:stretch>
        </p:blipFill>
        <p:spPr>
          <a:xfrm>
            <a:off x="280460" y="6216454"/>
            <a:ext cx="1370542" cy="416126"/>
          </a:xfrm>
          <a:prstGeom prst="rect">
            <a:avLst/>
          </a:prstGeom>
        </p:spPr>
      </p:pic>
    </p:spTree>
    <p:extLst>
      <p:ext uri="{BB962C8B-B14F-4D97-AF65-F5344CB8AC3E}">
        <p14:creationId xmlns:p14="http://schemas.microsoft.com/office/powerpoint/2010/main" val="220586097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74378" y="6068368"/>
            <a:ext cx="9006121" cy="709199"/>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dirty="0">
              <a:solidFill>
                <a:prstClr val="white"/>
              </a:solidFill>
            </a:endParaRPr>
          </a:p>
        </p:txBody>
      </p:sp>
      <p:sp>
        <p:nvSpPr>
          <p:cNvPr id="7" name="Rectangle 6"/>
          <p:cNvSpPr/>
          <p:nvPr userDrawn="1"/>
        </p:nvSpPr>
        <p:spPr>
          <a:xfrm>
            <a:off x="69850" y="69851"/>
            <a:ext cx="9007475" cy="6715124"/>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dirty="0">
              <a:solidFill>
                <a:prstClr val="white"/>
              </a:solidFill>
            </a:endParaRPr>
          </a:p>
        </p:txBody>
      </p:sp>
      <p:pic>
        <p:nvPicPr>
          <p:cNvPr id="8" name="Picture 7" descr="unc kfbs logo white stacked 96-dpi.png"/>
          <p:cNvPicPr>
            <a:picLocks noChangeAspect="1"/>
          </p:cNvPicPr>
          <p:nvPr userDrawn="1"/>
        </p:nvPicPr>
        <p:blipFill>
          <a:blip r:embed="rId2"/>
          <a:stretch>
            <a:fillRect/>
          </a:stretch>
        </p:blipFill>
        <p:spPr>
          <a:xfrm>
            <a:off x="280460" y="6216454"/>
            <a:ext cx="1370542" cy="416126"/>
          </a:xfrm>
          <a:prstGeom prst="rect">
            <a:avLst/>
          </a:prstGeom>
        </p:spPr>
      </p:pic>
    </p:spTree>
    <p:extLst>
      <p:ext uri="{BB962C8B-B14F-4D97-AF65-F5344CB8AC3E}">
        <p14:creationId xmlns:p14="http://schemas.microsoft.com/office/powerpoint/2010/main" val="3877030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6536" y="419529"/>
            <a:ext cx="8109305" cy="1143000"/>
          </a:xfrm>
          <a:prstGeom prst="rect">
            <a:avLst/>
          </a:prstGeom>
        </p:spPr>
        <p:txBody>
          <a:bodyPr>
            <a:normAutofit/>
          </a:bodyPr>
          <a:lstStyle>
            <a:lvl1pPr algn="l">
              <a:defRPr sz="4000" b="0" i="0">
                <a:solidFill>
                  <a:srgbClr val="56A0D3"/>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76536" y="1591678"/>
            <a:ext cx="8109305" cy="4383100"/>
          </a:xfrm>
          <a:prstGeom prst="rect">
            <a:avLst/>
          </a:prstGeom>
        </p:spPr>
        <p:txBody>
          <a:bodyPr/>
          <a:lstStyle>
            <a:lvl1pPr>
              <a:defRPr sz="2800" b="0" i="0">
                <a:latin typeface="Arial"/>
                <a:cs typeface="Arial"/>
              </a:defRPr>
            </a:lvl1pPr>
            <a:lvl2pPr>
              <a:defRPr sz="2600" b="0" i="0">
                <a:latin typeface="Arial"/>
                <a:cs typeface="Arial"/>
              </a:defRPr>
            </a:lvl2pPr>
            <a:lvl3pPr>
              <a:buFont typeface="Wingdings" charset="2"/>
              <a:buChar char="§"/>
              <a:defRPr sz="2400" b="0" i="0">
                <a:latin typeface="Arial"/>
                <a:cs typeface="Arial"/>
              </a:defRPr>
            </a:lvl3pPr>
            <a:lvl4pPr>
              <a:buSzPct val="75000"/>
              <a:buFont typeface="Wingdings" charset="2"/>
              <a:buChar char=""/>
              <a:defRPr sz="2200" b="0" i="0">
                <a:latin typeface="Arial"/>
                <a:cs typeface="Arial"/>
              </a:defRPr>
            </a:lvl4pPr>
            <a:lvl5pPr>
              <a:defRPr sz="2000" b="0" i="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74378" y="6068368"/>
            <a:ext cx="9006121" cy="709199"/>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dirty="0">
              <a:solidFill>
                <a:prstClr val="white"/>
              </a:solidFill>
            </a:endParaRPr>
          </a:p>
        </p:txBody>
      </p:sp>
      <p:sp>
        <p:nvSpPr>
          <p:cNvPr id="9" name="Rectangle 8"/>
          <p:cNvSpPr/>
          <p:nvPr userDrawn="1"/>
        </p:nvSpPr>
        <p:spPr>
          <a:xfrm>
            <a:off x="69850" y="69851"/>
            <a:ext cx="9007475" cy="6715124"/>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dirty="0">
              <a:solidFill>
                <a:prstClr val="white"/>
              </a:solidFill>
            </a:endParaRPr>
          </a:p>
        </p:txBody>
      </p:sp>
      <p:pic>
        <p:nvPicPr>
          <p:cNvPr id="11" name="Picture 10" descr="unc kfbs logo white stacked 96-dpi.png"/>
          <p:cNvPicPr>
            <a:picLocks noChangeAspect="1"/>
          </p:cNvPicPr>
          <p:nvPr userDrawn="1"/>
        </p:nvPicPr>
        <p:blipFill>
          <a:blip r:embed="rId2" cstate="print"/>
          <a:stretch>
            <a:fillRect/>
          </a:stretch>
        </p:blipFill>
        <p:spPr>
          <a:xfrm>
            <a:off x="280460" y="6216454"/>
            <a:ext cx="1370542" cy="416126"/>
          </a:xfrm>
          <a:prstGeom prst="rect">
            <a:avLst/>
          </a:prstGeom>
        </p:spPr>
      </p:pic>
    </p:spTree>
    <p:extLst>
      <p:ext uri="{BB962C8B-B14F-4D97-AF65-F5344CB8AC3E}">
        <p14:creationId xmlns:p14="http://schemas.microsoft.com/office/powerpoint/2010/main" val="3649332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6579" y="982977"/>
            <a:ext cx="8229600" cy="1143000"/>
          </a:xfrm>
          <a:prstGeom prst="rect">
            <a:avLst/>
          </a:prstGeom>
        </p:spPr>
        <p:txBody>
          <a:bodyPr/>
          <a:lstStyle>
            <a:lvl1pPr algn="l">
              <a:defRPr sz="7200">
                <a:latin typeface="Arial"/>
                <a:cs typeface="Arial"/>
              </a:defRPr>
            </a:lvl1pPr>
          </a:lstStyle>
          <a:p>
            <a:r>
              <a:rPr lang="en-US" dirty="0" smtClean="0"/>
              <a:t>Click to edit Master title style</a:t>
            </a:r>
            <a:endParaRPr lang="en-US" dirty="0"/>
          </a:p>
        </p:txBody>
      </p:sp>
      <p:sp>
        <p:nvSpPr>
          <p:cNvPr id="6" name="Rectangle 5"/>
          <p:cNvSpPr/>
          <p:nvPr userDrawn="1"/>
        </p:nvSpPr>
        <p:spPr>
          <a:xfrm>
            <a:off x="74378" y="6068368"/>
            <a:ext cx="9006121" cy="709199"/>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dirty="0">
              <a:solidFill>
                <a:prstClr val="white"/>
              </a:solidFill>
            </a:endParaRPr>
          </a:p>
        </p:txBody>
      </p:sp>
      <p:sp>
        <p:nvSpPr>
          <p:cNvPr id="8" name="Rectangle 7"/>
          <p:cNvSpPr/>
          <p:nvPr userDrawn="1"/>
        </p:nvSpPr>
        <p:spPr>
          <a:xfrm>
            <a:off x="69850" y="69851"/>
            <a:ext cx="9007475" cy="6715124"/>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dirty="0">
              <a:solidFill>
                <a:prstClr val="white"/>
              </a:solidFill>
            </a:endParaRPr>
          </a:p>
        </p:txBody>
      </p:sp>
      <p:pic>
        <p:nvPicPr>
          <p:cNvPr id="10" name="Picture 9" descr="unc kfbs logo white stacked 96-dpi.png"/>
          <p:cNvPicPr>
            <a:picLocks noChangeAspect="1"/>
          </p:cNvPicPr>
          <p:nvPr userDrawn="1"/>
        </p:nvPicPr>
        <p:blipFill>
          <a:blip r:embed="rId2" cstate="print"/>
          <a:stretch>
            <a:fillRect/>
          </a:stretch>
        </p:blipFill>
        <p:spPr>
          <a:xfrm>
            <a:off x="280460" y="6216454"/>
            <a:ext cx="1370542" cy="416126"/>
          </a:xfrm>
          <a:prstGeom prst="rect">
            <a:avLst/>
          </a:prstGeom>
        </p:spPr>
      </p:pic>
    </p:spTree>
    <p:extLst>
      <p:ext uri="{BB962C8B-B14F-4D97-AF65-F5344CB8AC3E}">
        <p14:creationId xmlns:p14="http://schemas.microsoft.com/office/powerpoint/2010/main" val="1126660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74378" y="6068368"/>
            <a:ext cx="9006121" cy="709199"/>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dirty="0">
              <a:solidFill>
                <a:prstClr val="white"/>
              </a:solidFill>
            </a:endParaRPr>
          </a:p>
        </p:txBody>
      </p:sp>
      <p:sp>
        <p:nvSpPr>
          <p:cNvPr id="7" name="Rectangle 6"/>
          <p:cNvSpPr/>
          <p:nvPr userDrawn="1"/>
        </p:nvSpPr>
        <p:spPr>
          <a:xfrm>
            <a:off x="69850" y="69851"/>
            <a:ext cx="9007475" cy="6715124"/>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dirty="0">
              <a:solidFill>
                <a:prstClr val="white"/>
              </a:solidFill>
            </a:endParaRPr>
          </a:p>
        </p:txBody>
      </p:sp>
      <p:pic>
        <p:nvPicPr>
          <p:cNvPr id="8" name="Picture 7" descr="unc kfbs logo white stacked 96-dpi.png"/>
          <p:cNvPicPr>
            <a:picLocks noChangeAspect="1"/>
          </p:cNvPicPr>
          <p:nvPr userDrawn="1"/>
        </p:nvPicPr>
        <p:blipFill>
          <a:blip r:embed="rId2" cstate="print"/>
          <a:stretch>
            <a:fillRect/>
          </a:stretch>
        </p:blipFill>
        <p:spPr>
          <a:xfrm>
            <a:off x="280460" y="6216454"/>
            <a:ext cx="1370542" cy="416126"/>
          </a:xfrm>
          <a:prstGeom prst="rect">
            <a:avLst/>
          </a:prstGeom>
        </p:spPr>
      </p:pic>
    </p:spTree>
    <p:extLst>
      <p:ext uri="{BB962C8B-B14F-4D97-AF65-F5344CB8AC3E}">
        <p14:creationId xmlns:p14="http://schemas.microsoft.com/office/powerpoint/2010/main" val="2786960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0818" y="3573071"/>
            <a:ext cx="6400800" cy="1752600"/>
          </a:xfrm>
          <a:prstGeom prst="rect">
            <a:avLst/>
          </a:prstGeom>
        </p:spPr>
        <p:txBody>
          <a:bodyPr>
            <a:normAutofit/>
          </a:bodyPr>
          <a:lstStyle>
            <a:lvl1pPr marL="0" indent="0" algn="l">
              <a:buNone/>
              <a:defRPr sz="2400" b="0" i="0">
                <a:solidFill>
                  <a:srgbClr val="56A0D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Rectangle 6"/>
          <p:cNvSpPr/>
          <p:nvPr userDrawn="1"/>
        </p:nvSpPr>
        <p:spPr>
          <a:xfrm>
            <a:off x="74378" y="6068368"/>
            <a:ext cx="9006121" cy="709199"/>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dirty="0">
              <a:solidFill>
                <a:prstClr val="white"/>
              </a:solidFill>
            </a:endParaRPr>
          </a:p>
        </p:txBody>
      </p:sp>
      <p:pic>
        <p:nvPicPr>
          <p:cNvPr id="8" name="Picture 7"/>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5543034" y="3733800"/>
            <a:ext cx="5016500" cy="6248400"/>
          </a:xfrm>
          <a:prstGeom prst="rect">
            <a:avLst/>
          </a:prstGeom>
        </p:spPr>
      </p:pic>
      <p:sp>
        <p:nvSpPr>
          <p:cNvPr id="10" name="Rectangle 9"/>
          <p:cNvSpPr/>
          <p:nvPr userDrawn="1"/>
        </p:nvSpPr>
        <p:spPr>
          <a:xfrm>
            <a:off x="69850" y="69851"/>
            <a:ext cx="9007475" cy="6715124"/>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dirty="0">
              <a:solidFill>
                <a:prstClr val="white"/>
              </a:solidFill>
            </a:endParaRPr>
          </a:p>
        </p:txBody>
      </p:sp>
      <p:sp>
        <p:nvSpPr>
          <p:cNvPr id="2" name="Title 1"/>
          <p:cNvSpPr>
            <a:spLocks noGrp="1"/>
          </p:cNvSpPr>
          <p:nvPr>
            <p:ph type="ctrTitle"/>
          </p:nvPr>
        </p:nvSpPr>
        <p:spPr>
          <a:xfrm>
            <a:off x="572726" y="982977"/>
            <a:ext cx="7772400" cy="2287812"/>
          </a:xfrm>
          <a:prstGeom prst="rect">
            <a:avLst/>
          </a:prstGeom>
        </p:spPr>
        <p:txBody>
          <a:bodyPr anchor="b">
            <a:noAutofit/>
          </a:bodyPr>
          <a:lstStyle>
            <a:lvl1pPr algn="l">
              <a:defRPr sz="7200" b="0" i="0">
                <a:latin typeface="Arial"/>
                <a:cs typeface="Arial"/>
              </a:defRPr>
            </a:lvl1pPr>
          </a:lstStyle>
          <a:p>
            <a:r>
              <a:rPr lang="en-US" dirty="0" smtClean="0"/>
              <a:t>Click to edit Master title style</a:t>
            </a:r>
            <a:endParaRPr lang="en-US" dirty="0"/>
          </a:p>
        </p:txBody>
      </p:sp>
      <p:pic>
        <p:nvPicPr>
          <p:cNvPr id="11" name="Picture 10" descr="unc kfbs logo white stacked 96-dpi.png"/>
          <p:cNvPicPr>
            <a:picLocks noChangeAspect="1"/>
          </p:cNvPicPr>
          <p:nvPr userDrawn="1"/>
        </p:nvPicPr>
        <p:blipFill>
          <a:blip r:embed="rId4"/>
          <a:stretch>
            <a:fillRect/>
          </a:stretch>
        </p:blipFill>
        <p:spPr>
          <a:xfrm>
            <a:off x="280460" y="6216454"/>
            <a:ext cx="1370542" cy="416126"/>
          </a:xfrm>
          <a:prstGeom prst="rect">
            <a:avLst/>
          </a:prstGeom>
        </p:spPr>
      </p:pic>
      <p:sp>
        <p:nvSpPr>
          <p:cNvPr id="9" name="Text Box 9"/>
          <p:cNvSpPr txBox="1">
            <a:spLocks noChangeArrowheads="1"/>
          </p:cNvSpPr>
          <p:nvPr userDrawn="1"/>
        </p:nvSpPr>
        <p:spPr bwMode="auto">
          <a:xfrm>
            <a:off x="3200400" y="6324600"/>
            <a:ext cx="3581400" cy="457200"/>
          </a:xfrm>
          <a:prstGeom prst="rect">
            <a:avLst/>
          </a:prstGeom>
          <a:noFill/>
          <a:ln w="107950" cap="sq">
            <a:noFill/>
            <a:miter lim="800000"/>
            <a:headEnd/>
            <a:tailEnd/>
          </a:ln>
          <a:effectLst/>
        </p:spPr>
        <p:txBody>
          <a:bodyPr>
            <a:spAutoFit/>
          </a:bodyPr>
          <a:lstStyle/>
          <a:p>
            <a:pPr defTabSz="457200" eaLnBrk="1" fontAlgn="auto" hangingPunct="1">
              <a:spcBef>
                <a:spcPts val="0"/>
              </a:spcBef>
              <a:spcAft>
                <a:spcPts val="0"/>
              </a:spcAft>
              <a:defRPr/>
            </a:pPr>
            <a:r>
              <a:rPr lang="en-US" sz="1200" i="1" dirty="0">
                <a:solidFill>
                  <a:prstClr val="white"/>
                </a:solidFill>
              </a:rPr>
              <a:t>© Prof. J-B.E.M. Steenkamp</a:t>
            </a:r>
          </a:p>
          <a:p>
            <a:pPr defTabSz="457200" eaLnBrk="1" fontAlgn="auto" hangingPunct="1">
              <a:spcBef>
                <a:spcPts val="0"/>
              </a:spcBef>
              <a:spcAft>
                <a:spcPts val="0"/>
              </a:spcAft>
              <a:defRPr/>
            </a:pPr>
            <a:r>
              <a:rPr lang="en-US" sz="1200" i="1" dirty="0">
                <a:solidFill>
                  <a:prstClr val="white"/>
                </a:solidFill>
              </a:rPr>
              <a:t>Not to be used or reproduced without permission</a:t>
            </a:r>
            <a:endParaRPr lang="nl-NL" sz="1200" i="1" dirty="0">
              <a:solidFill>
                <a:prstClr val="white"/>
              </a:solidFill>
            </a:endParaRPr>
          </a:p>
        </p:txBody>
      </p:sp>
    </p:spTree>
    <p:extLst>
      <p:ext uri="{BB962C8B-B14F-4D97-AF65-F5344CB8AC3E}">
        <p14:creationId xmlns:p14="http://schemas.microsoft.com/office/powerpoint/2010/main" val="5293820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6536" y="419529"/>
            <a:ext cx="8109305" cy="1143000"/>
          </a:xfrm>
          <a:prstGeom prst="rect">
            <a:avLst/>
          </a:prstGeom>
        </p:spPr>
        <p:txBody>
          <a:bodyPr>
            <a:normAutofit/>
          </a:bodyPr>
          <a:lstStyle>
            <a:lvl1pPr algn="l">
              <a:defRPr sz="4000" b="0" i="0">
                <a:solidFill>
                  <a:srgbClr val="56A0D3"/>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76536" y="1591678"/>
            <a:ext cx="8109305" cy="4383100"/>
          </a:xfrm>
          <a:prstGeom prst="rect">
            <a:avLst/>
          </a:prstGeom>
        </p:spPr>
        <p:txBody>
          <a:bodyPr/>
          <a:lstStyle>
            <a:lvl1pPr>
              <a:defRPr sz="2800" b="0" i="0">
                <a:latin typeface="Arial"/>
                <a:cs typeface="Arial"/>
              </a:defRPr>
            </a:lvl1pPr>
            <a:lvl2pPr>
              <a:defRPr sz="2600" b="0" i="0">
                <a:latin typeface="Arial"/>
                <a:cs typeface="Arial"/>
              </a:defRPr>
            </a:lvl2pPr>
            <a:lvl3pPr>
              <a:buFont typeface="Wingdings" charset="2"/>
              <a:buChar char="§"/>
              <a:defRPr sz="2400" b="0" i="0">
                <a:latin typeface="Arial"/>
                <a:cs typeface="Arial"/>
              </a:defRPr>
            </a:lvl3pPr>
            <a:lvl4pPr>
              <a:buSzPct val="75000"/>
              <a:buFont typeface="Wingdings" charset="2"/>
              <a:buChar char=""/>
              <a:defRPr sz="2200" b="0" i="0">
                <a:latin typeface="Arial"/>
                <a:cs typeface="Arial"/>
              </a:defRPr>
            </a:lvl4pPr>
            <a:lvl5pPr>
              <a:defRPr sz="2000" b="0" i="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74378" y="6068368"/>
            <a:ext cx="9006121" cy="709199"/>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dirty="0">
              <a:solidFill>
                <a:prstClr val="white"/>
              </a:solidFill>
            </a:endParaRPr>
          </a:p>
        </p:txBody>
      </p:sp>
      <p:sp>
        <p:nvSpPr>
          <p:cNvPr id="9" name="Rectangle 8"/>
          <p:cNvSpPr/>
          <p:nvPr userDrawn="1"/>
        </p:nvSpPr>
        <p:spPr>
          <a:xfrm>
            <a:off x="69850" y="69851"/>
            <a:ext cx="9007475" cy="6715124"/>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dirty="0">
              <a:solidFill>
                <a:prstClr val="white"/>
              </a:solidFill>
            </a:endParaRPr>
          </a:p>
        </p:txBody>
      </p:sp>
      <p:pic>
        <p:nvPicPr>
          <p:cNvPr id="11" name="Picture 10" descr="unc kfbs logo white stacked 96-dpi.png"/>
          <p:cNvPicPr>
            <a:picLocks noChangeAspect="1"/>
          </p:cNvPicPr>
          <p:nvPr userDrawn="1"/>
        </p:nvPicPr>
        <p:blipFill>
          <a:blip r:embed="rId2"/>
          <a:stretch>
            <a:fillRect/>
          </a:stretch>
        </p:blipFill>
        <p:spPr>
          <a:xfrm>
            <a:off x="280460" y="6216454"/>
            <a:ext cx="1370542" cy="416126"/>
          </a:xfrm>
          <a:prstGeom prst="rect">
            <a:avLst/>
          </a:prstGeom>
        </p:spPr>
      </p:pic>
      <p:sp>
        <p:nvSpPr>
          <p:cNvPr id="10" name="Text Box 9"/>
          <p:cNvSpPr txBox="1">
            <a:spLocks noChangeArrowheads="1"/>
          </p:cNvSpPr>
          <p:nvPr userDrawn="1"/>
        </p:nvSpPr>
        <p:spPr bwMode="auto">
          <a:xfrm>
            <a:off x="5661973" y="6356495"/>
            <a:ext cx="3581400" cy="457200"/>
          </a:xfrm>
          <a:prstGeom prst="rect">
            <a:avLst/>
          </a:prstGeom>
          <a:noFill/>
          <a:ln w="107950" cap="sq">
            <a:noFill/>
            <a:miter lim="800000"/>
            <a:headEnd/>
            <a:tailEnd/>
          </a:ln>
          <a:effectLst/>
        </p:spPr>
        <p:txBody>
          <a:bodyPr>
            <a:spAutoFit/>
          </a:bodyPr>
          <a:lstStyle/>
          <a:p>
            <a:pPr defTabSz="457200" eaLnBrk="1" fontAlgn="auto" hangingPunct="1">
              <a:spcBef>
                <a:spcPts val="0"/>
              </a:spcBef>
              <a:spcAft>
                <a:spcPts val="0"/>
              </a:spcAft>
              <a:defRPr/>
            </a:pPr>
            <a:r>
              <a:rPr lang="en-US" sz="1200" i="1" dirty="0">
                <a:solidFill>
                  <a:prstClr val="white"/>
                </a:solidFill>
              </a:rPr>
              <a:t>© Prof. J-B.E.M. Steenkamp</a:t>
            </a:r>
          </a:p>
          <a:p>
            <a:pPr defTabSz="457200" eaLnBrk="1" fontAlgn="auto" hangingPunct="1">
              <a:spcBef>
                <a:spcPts val="0"/>
              </a:spcBef>
              <a:spcAft>
                <a:spcPts val="0"/>
              </a:spcAft>
              <a:defRPr/>
            </a:pPr>
            <a:r>
              <a:rPr lang="en-US" sz="1200" i="1" dirty="0">
                <a:solidFill>
                  <a:prstClr val="white"/>
                </a:solidFill>
              </a:rPr>
              <a:t>Not to be used or reproduced without permission</a:t>
            </a:r>
            <a:endParaRPr lang="nl-NL" sz="1200" i="1" dirty="0">
              <a:solidFill>
                <a:prstClr val="white"/>
              </a:solidFill>
            </a:endParaRPr>
          </a:p>
        </p:txBody>
      </p:sp>
    </p:spTree>
    <p:extLst>
      <p:ext uri="{BB962C8B-B14F-4D97-AF65-F5344CB8AC3E}">
        <p14:creationId xmlns:p14="http://schemas.microsoft.com/office/powerpoint/2010/main" val="261303673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6579" y="982977"/>
            <a:ext cx="8229600" cy="1143000"/>
          </a:xfrm>
          <a:prstGeom prst="rect">
            <a:avLst/>
          </a:prstGeom>
        </p:spPr>
        <p:txBody>
          <a:bodyPr/>
          <a:lstStyle>
            <a:lvl1pPr algn="l">
              <a:defRPr sz="7200">
                <a:latin typeface="Arial"/>
                <a:cs typeface="Arial"/>
              </a:defRPr>
            </a:lvl1pPr>
          </a:lstStyle>
          <a:p>
            <a:r>
              <a:rPr lang="en-US" dirty="0" smtClean="0"/>
              <a:t>Click to edit Master title style</a:t>
            </a:r>
            <a:endParaRPr lang="en-US" dirty="0"/>
          </a:p>
        </p:txBody>
      </p:sp>
      <p:sp>
        <p:nvSpPr>
          <p:cNvPr id="6" name="Rectangle 5"/>
          <p:cNvSpPr/>
          <p:nvPr userDrawn="1"/>
        </p:nvSpPr>
        <p:spPr>
          <a:xfrm>
            <a:off x="74378" y="6068368"/>
            <a:ext cx="9006121" cy="709199"/>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dirty="0">
              <a:solidFill>
                <a:prstClr val="white"/>
              </a:solidFill>
            </a:endParaRPr>
          </a:p>
        </p:txBody>
      </p:sp>
      <p:sp>
        <p:nvSpPr>
          <p:cNvPr id="8" name="Rectangle 7"/>
          <p:cNvSpPr/>
          <p:nvPr userDrawn="1"/>
        </p:nvSpPr>
        <p:spPr>
          <a:xfrm>
            <a:off x="69850" y="69851"/>
            <a:ext cx="9007475" cy="6715124"/>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dirty="0">
              <a:solidFill>
                <a:prstClr val="white"/>
              </a:solidFill>
            </a:endParaRPr>
          </a:p>
        </p:txBody>
      </p:sp>
      <p:pic>
        <p:nvPicPr>
          <p:cNvPr id="10" name="Picture 9" descr="unc kfbs logo white stacked 96-dpi.png"/>
          <p:cNvPicPr>
            <a:picLocks noChangeAspect="1"/>
          </p:cNvPicPr>
          <p:nvPr userDrawn="1"/>
        </p:nvPicPr>
        <p:blipFill>
          <a:blip r:embed="rId2"/>
          <a:stretch>
            <a:fillRect/>
          </a:stretch>
        </p:blipFill>
        <p:spPr>
          <a:xfrm>
            <a:off x="280460" y="6216454"/>
            <a:ext cx="1370542" cy="416126"/>
          </a:xfrm>
          <a:prstGeom prst="rect">
            <a:avLst/>
          </a:prstGeom>
        </p:spPr>
      </p:pic>
    </p:spTree>
    <p:extLst>
      <p:ext uri="{BB962C8B-B14F-4D97-AF65-F5344CB8AC3E}">
        <p14:creationId xmlns:p14="http://schemas.microsoft.com/office/powerpoint/2010/main" val="25824979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74378" y="6068368"/>
            <a:ext cx="9006121" cy="709199"/>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dirty="0">
              <a:solidFill>
                <a:prstClr val="white"/>
              </a:solidFill>
            </a:endParaRPr>
          </a:p>
        </p:txBody>
      </p:sp>
      <p:sp>
        <p:nvSpPr>
          <p:cNvPr id="7" name="Rectangle 6"/>
          <p:cNvSpPr/>
          <p:nvPr userDrawn="1"/>
        </p:nvSpPr>
        <p:spPr>
          <a:xfrm>
            <a:off x="69850" y="69851"/>
            <a:ext cx="9007475" cy="6715124"/>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dirty="0">
              <a:solidFill>
                <a:prstClr val="white"/>
              </a:solidFill>
            </a:endParaRPr>
          </a:p>
        </p:txBody>
      </p:sp>
      <p:pic>
        <p:nvPicPr>
          <p:cNvPr id="8" name="Picture 7" descr="unc kfbs logo white stacked 96-dpi.png"/>
          <p:cNvPicPr>
            <a:picLocks noChangeAspect="1"/>
          </p:cNvPicPr>
          <p:nvPr userDrawn="1"/>
        </p:nvPicPr>
        <p:blipFill>
          <a:blip r:embed="rId2"/>
          <a:stretch>
            <a:fillRect/>
          </a:stretch>
        </p:blipFill>
        <p:spPr>
          <a:xfrm>
            <a:off x="280460" y="6216454"/>
            <a:ext cx="1370542" cy="416126"/>
          </a:xfrm>
          <a:prstGeom prst="rect">
            <a:avLst/>
          </a:prstGeom>
        </p:spPr>
      </p:pic>
    </p:spTree>
    <p:extLst>
      <p:ext uri="{BB962C8B-B14F-4D97-AF65-F5344CB8AC3E}">
        <p14:creationId xmlns:p14="http://schemas.microsoft.com/office/powerpoint/2010/main" val="1965299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0818" y="3573071"/>
            <a:ext cx="6400800" cy="1752600"/>
          </a:xfrm>
          <a:prstGeom prst="rect">
            <a:avLst/>
          </a:prstGeom>
        </p:spPr>
        <p:txBody>
          <a:bodyPr>
            <a:normAutofit/>
          </a:bodyPr>
          <a:lstStyle>
            <a:lvl1pPr marL="0" indent="0" algn="l">
              <a:buNone/>
              <a:defRPr sz="2400" b="0" i="0">
                <a:solidFill>
                  <a:srgbClr val="56A0D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Rectangle 6"/>
          <p:cNvSpPr/>
          <p:nvPr userDrawn="1"/>
        </p:nvSpPr>
        <p:spPr>
          <a:xfrm>
            <a:off x="74378" y="6068368"/>
            <a:ext cx="9006121" cy="709199"/>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dirty="0">
              <a:solidFill>
                <a:prstClr val="white"/>
              </a:solidFill>
            </a:endParaRPr>
          </a:p>
        </p:txBody>
      </p:sp>
      <p:pic>
        <p:nvPicPr>
          <p:cNvPr id="8" name="Picture 7"/>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5543034" y="3733800"/>
            <a:ext cx="5016500" cy="6248400"/>
          </a:xfrm>
          <a:prstGeom prst="rect">
            <a:avLst/>
          </a:prstGeom>
        </p:spPr>
      </p:pic>
      <p:sp>
        <p:nvSpPr>
          <p:cNvPr id="10" name="Rectangle 9"/>
          <p:cNvSpPr/>
          <p:nvPr userDrawn="1"/>
        </p:nvSpPr>
        <p:spPr>
          <a:xfrm>
            <a:off x="69850" y="69851"/>
            <a:ext cx="9007475" cy="6715124"/>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endParaRPr lang="en-US" dirty="0">
              <a:solidFill>
                <a:prstClr val="white"/>
              </a:solidFill>
            </a:endParaRPr>
          </a:p>
        </p:txBody>
      </p:sp>
      <p:sp>
        <p:nvSpPr>
          <p:cNvPr id="2" name="Title 1"/>
          <p:cNvSpPr>
            <a:spLocks noGrp="1"/>
          </p:cNvSpPr>
          <p:nvPr>
            <p:ph type="ctrTitle"/>
          </p:nvPr>
        </p:nvSpPr>
        <p:spPr>
          <a:xfrm>
            <a:off x="572726" y="982977"/>
            <a:ext cx="7772400" cy="2287812"/>
          </a:xfrm>
          <a:prstGeom prst="rect">
            <a:avLst/>
          </a:prstGeom>
        </p:spPr>
        <p:txBody>
          <a:bodyPr anchor="b">
            <a:noAutofit/>
          </a:bodyPr>
          <a:lstStyle>
            <a:lvl1pPr algn="l">
              <a:defRPr sz="7200" b="0" i="0">
                <a:latin typeface="Arial"/>
                <a:cs typeface="Arial"/>
              </a:defRPr>
            </a:lvl1pPr>
          </a:lstStyle>
          <a:p>
            <a:r>
              <a:rPr lang="en-US" dirty="0" smtClean="0"/>
              <a:t>Click to edit Master title style</a:t>
            </a:r>
            <a:endParaRPr lang="en-US" dirty="0"/>
          </a:p>
        </p:txBody>
      </p:sp>
      <p:pic>
        <p:nvPicPr>
          <p:cNvPr id="11" name="Picture 10" descr="unc kfbs logo white stacked 96-dpi.png"/>
          <p:cNvPicPr>
            <a:picLocks noChangeAspect="1"/>
          </p:cNvPicPr>
          <p:nvPr userDrawn="1"/>
        </p:nvPicPr>
        <p:blipFill>
          <a:blip r:embed="rId4"/>
          <a:stretch>
            <a:fillRect/>
          </a:stretch>
        </p:blipFill>
        <p:spPr>
          <a:xfrm>
            <a:off x="280460" y="6216454"/>
            <a:ext cx="1370542" cy="416126"/>
          </a:xfrm>
          <a:prstGeom prst="rect">
            <a:avLst/>
          </a:prstGeom>
        </p:spPr>
      </p:pic>
      <p:sp>
        <p:nvSpPr>
          <p:cNvPr id="9" name="Text Box 9"/>
          <p:cNvSpPr txBox="1">
            <a:spLocks noChangeArrowheads="1"/>
          </p:cNvSpPr>
          <p:nvPr userDrawn="1"/>
        </p:nvSpPr>
        <p:spPr bwMode="auto">
          <a:xfrm>
            <a:off x="3200400" y="6324600"/>
            <a:ext cx="3581400" cy="457200"/>
          </a:xfrm>
          <a:prstGeom prst="rect">
            <a:avLst/>
          </a:prstGeom>
          <a:noFill/>
          <a:ln w="107950" cap="sq">
            <a:noFill/>
            <a:miter lim="800000"/>
            <a:headEnd/>
            <a:tailEnd/>
          </a:ln>
          <a:effectLst/>
        </p:spPr>
        <p:txBody>
          <a:bodyPr>
            <a:spAutoFit/>
          </a:bodyPr>
          <a:lstStyle/>
          <a:p>
            <a:pPr defTabSz="457200" eaLnBrk="1" fontAlgn="auto" hangingPunct="1">
              <a:spcBef>
                <a:spcPts val="0"/>
              </a:spcBef>
              <a:spcAft>
                <a:spcPts val="0"/>
              </a:spcAft>
              <a:defRPr/>
            </a:pPr>
            <a:r>
              <a:rPr lang="en-US" sz="1200" i="1" dirty="0">
                <a:solidFill>
                  <a:prstClr val="white"/>
                </a:solidFill>
              </a:rPr>
              <a:t>© Prof. J-B.E.M. Steenkamp</a:t>
            </a:r>
          </a:p>
          <a:p>
            <a:pPr defTabSz="457200" eaLnBrk="1" fontAlgn="auto" hangingPunct="1">
              <a:spcBef>
                <a:spcPts val="0"/>
              </a:spcBef>
              <a:spcAft>
                <a:spcPts val="0"/>
              </a:spcAft>
              <a:defRPr/>
            </a:pPr>
            <a:r>
              <a:rPr lang="en-US" sz="1200" i="1" dirty="0">
                <a:solidFill>
                  <a:prstClr val="white"/>
                </a:solidFill>
              </a:rPr>
              <a:t>Not to be used or reproduced without permission</a:t>
            </a:r>
            <a:endParaRPr lang="nl-NL" sz="1200" i="1" dirty="0">
              <a:solidFill>
                <a:prstClr val="white"/>
              </a:solidFill>
            </a:endParaRPr>
          </a:p>
        </p:txBody>
      </p:sp>
    </p:spTree>
    <p:extLst>
      <p:ext uri="{BB962C8B-B14F-4D97-AF65-F5344CB8AC3E}">
        <p14:creationId xmlns:p14="http://schemas.microsoft.com/office/powerpoint/2010/main" val="4682137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565229"/>
      </p:ext>
    </p:extLst>
  </p:cSld>
  <p:clrMap bg1="lt1" tx1="dk1" bg2="lt2" tx2="dk2" accent1="accent1" accent2="accent2" accent3="accent3" accent4="accent4" accent5="accent5" accent6="accent6" hlink="hlink" folHlink="folHlink"/>
  <p:sldLayoutIdLst>
    <p:sldLayoutId id="2147486375" r:id="rId1"/>
    <p:sldLayoutId id="2147486376" r:id="rId2"/>
    <p:sldLayoutId id="2147486377" r:id="rId3"/>
    <p:sldLayoutId id="2147486378"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9219946"/>
      </p:ext>
    </p:extLst>
  </p:cSld>
  <p:clrMap bg1="lt1" tx1="dk1" bg2="lt2" tx2="dk2" accent1="accent1" accent2="accent2" accent3="accent3" accent4="accent4" accent5="accent5" accent6="accent6" hlink="hlink" folHlink="folHlink"/>
  <p:sldLayoutIdLst>
    <p:sldLayoutId id="2147486380" r:id="rId1"/>
    <p:sldLayoutId id="2147486381" r:id="rId2"/>
    <p:sldLayoutId id="2147486382" r:id="rId3"/>
    <p:sldLayoutId id="2147486383" r:id="rId4"/>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4614836"/>
      </p:ext>
    </p:extLst>
  </p:cSld>
  <p:clrMap bg1="lt1" tx1="dk1" bg2="lt2" tx2="dk2" accent1="accent1" accent2="accent2" accent3="accent3" accent4="accent4" accent5="accent5" accent6="accent6" hlink="hlink" folHlink="folHlink"/>
  <p:sldLayoutIdLst>
    <p:sldLayoutId id="2147486397" r:id="rId1"/>
    <p:sldLayoutId id="2147486398" r:id="rId2"/>
    <p:sldLayoutId id="2147486399" r:id="rId3"/>
    <p:sldLayoutId id="2147486400" r:id="rId4"/>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hyperlink" Target="http://images.google.com/imgres?imgurl=http://www.kinduz.com/images/companies/logo-hsbc.jpg&amp;imgrefurl=http://www.kinduz.com/html/clients/lean-six-sigma-csi.html&amp;usg=__UhXB5G5OOoh9Kc0kL_ZPuuY2TKk=&amp;h=1181&amp;w=2953&amp;sz=337&amp;hl=en&amp;start=2&amp;um=1&amp;tbnid=E4CoOO3Piv3diM:&amp;tbnh=60&amp;tbnw=150&amp;prev=/images?q=HSBC&amp;hl=en&amp;rls=com.microsoft:en-us:IE-SearchBox&amp;rlz=1I7ADBF_en&amp;sa=N&amp;um=1" TargetMode="Externa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http://www.globaldenver.com/flagglobe.jpg"/>
          <p:cNvPicPr>
            <a:picLocks noChangeAspect="1" noChangeArrowheads="1"/>
          </p:cNvPicPr>
          <p:nvPr/>
        </p:nvPicPr>
        <p:blipFill>
          <a:blip r:embed="rId2" cstate="print"/>
          <a:srcRect/>
          <a:stretch>
            <a:fillRect/>
          </a:stretch>
        </p:blipFill>
        <p:spPr bwMode="auto">
          <a:xfrm>
            <a:off x="4876800" y="1898276"/>
            <a:ext cx="3448050" cy="3448051"/>
          </a:xfrm>
          <a:prstGeom prst="rect">
            <a:avLst/>
          </a:prstGeom>
          <a:noFill/>
        </p:spPr>
      </p:pic>
      <p:sp>
        <p:nvSpPr>
          <p:cNvPr id="4" name="Text Box 9"/>
          <p:cNvSpPr txBox="1">
            <a:spLocks noChangeArrowheads="1"/>
          </p:cNvSpPr>
          <p:nvPr/>
        </p:nvSpPr>
        <p:spPr bwMode="auto">
          <a:xfrm>
            <a:off x="6096000" y="6248400"/>
            <a:ext cx="3581400" cy="457200"/>
          </a:xfrm>
          <a:prstGeom prst="rect">
            <a:avLst/>
          </a:prstGeom>
          <a:noFill/>
          <a:ln w="107950" cap="sq">
            <a:noFill/>
            <a:miter lim="800000"/>
            <a:headEnd/>
            <a:tailEnd/>
          </a:ln>
        </p:spPr>
        <p:txBody>
          <a:bodyPr>
            <a:spAutoFit/>
          </a:bodyPr>
          <a:lstStyle/>
          <a:p>
            <a:r>
              <a:rPr lang="en-US" sz="1200" i="1" dirty="0">
                <a:solidFill>
                  <a:schemeClr val="bg1"/>
                </a:solidFill>
              </a:rPr>
              <a:t>© Prof. J-B.E.M. Steenkamp</a:t>
            </a:r>
          </a:p>
          <a:p>
            <a:r>
              <a:rPr lang="en-US" sz="1200" i="1" dirty="0">
                <a:solidFill>
                  <a:schemeClr val="bg1"/>
                </a:solidFill>
              </a:rPr>
              <a:t>Not to be reproduced without permission</a:t>
            </a:r>
            <a:endParaRPr lang="nl-NL" sz="1200" i="1" dirty="0">
              <a:solidFill>
                <a:schemeClr val="bg1"/>
              </a:solidFill>
            </a:endParaRPr>
          </a:p>
        </p:txBody>
      </p:sp>
      <p:pic>
        <p:nvPicPr>
          <p:cNvPr id="3" name="Picture 2"/>
          <p:cNvPicPr>
            <a:picLocks noChangeAspect="1"/>
          </p:cNvPicPr>
          <p:nvPr/>
        </p:nvPicPr>
        <p:blipFill>
          <a:blip r:embed="rId3"/>
          <a:stretch>
            <a:fillRect/>
          </a:stretch>
        </p:blipFill>
        <p:spPr>
          <a:xfrm>
            <a:off x="1219200" y="1447800"/>
            <a:ext cx="2981202" cy="4206605"/>
          </a:xfrm>
          <a:prstGeom prst="rect">
            <a:avLst/>
          </a:prstGeom>
        </p:spPr>
      </p:pic>
    </p:spTree>
    <p:extLst>
      <p:ext uri="{BB962C8B-B14F-4D97-AF65-F5344CB8AC3E}">
        <p14:creationId xmlns:p14="http://schemas.microsoft.com/office/powerpoint/2010/main" val="1321356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3581298" y="3318661"/>
            <a:ext cx="1369905" cy="1905000"/>
          </a:xfrm>
          <a:prstGeom prst="rect">
            <a:avLst/>
          </a:prstGeom>
          <a:gradFill flip="none" rotWithShape="1">
            <a:gsLst>
              <a:gs pos="0">
                <a:schemeClr val="accent1"/>
              </a:gs>
              <a:gs pos="25000">
                <a:schemeClr val="accent1">
                  <a:lumMod val="40000"/>
                  <a:lumOff val="60000"/>
                </a:schemeClr>
              </a:gs>
              <a:gs pos="98750">
                <a:schemeClr val="bg1"/>
              </a:gs>
              <a:gs pos="80000">
                <a:schemeClr val="accent1">
                  <a:lumMod val="20000"/>
                  <a:lumOff val="80000"/>
                </a:schemeClr>
              </a:gs>
            </a:gsLst>
            <a:lin ang="18900000" scaled="1"/>
            <a:tileRect/>
          </a:gradFill>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sp>
        <p:nvSpPr>
          <p:cNvPr id="4" name="Pentagon 3"/>
          <p:cNvSpPr/>
          <p:nvPr/>
        </p:nvSpPr>
        <p:spPr>
          <a:xfrm>
            <a:off x="845493" y="1489861"/>
            <a:ext cx="6313843" cy="649680"/>
          </a:xfrm>
          <a:prstGeom prst="homePlate">
            <a:avLst>
              <a:gd name="adj" fmla="val 74212"/>
            </a:avLst>
          </a:prstGeom>
          <a:gradFill>
            <a:gsLst>
              <a:gs pos="0">
                <a:schemeClr val="accent1"/>
              </a:gs>
              <a:gs pos="25000">
                <a:schemeClr val="accent1">
                  <a:lumMod val="40000"/>
                  <a:lumOff val="60000"/>
                </a:schemeClr>
              </a:gs>
              <a:gs pos="99583">
                <a:schemeClr val="bg1"/>
              </a:gs>
              <a:gs pos="75000">
                <a:schemeClr val="accent1">
                  <a:lumMod val="20000"/>
                  <a:lumOff val="80000"/>
                </a:schemeClr>
              </a:gs>
            </a:gsLst>
            <a:lin ang="18900000" scaled="1"/>
          </a:gradFill>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sp>
        <p:nvSpPr>
          <p:cNvPr id="5" name="Rectangle 4"/>
          <p:cNvSpPr/>
          <p:nvPr/>
        </p:nvSpPr>
        <p:spPr>
          <a:xfrm>
            <a:off x="845493" y="3318661"/>
            <a:ext cx="1364307" cy="1905000"/>
          </a:xfrm>
          <a:prstGeom prst="rect">
            <a:avLst/>
          </a:prstGeom>
          <a:gradFill flip="none" rotWithShape="1">
            <a:gsLst>
              <a:gs pos="0">
                <a:schemeClr val="accent1"/>
              </a:gs>
              <a:gs pos="25000">
                <a:schemeClr val="accent1">
                  <a:lumMod val="40000"/>
                  <a:lumOff val="60000"/>
                </a:schemeClr>
              </a:gs>
              <a:gs pos="100000">
                <a:schemeClr val="bg1"/>
              </a:gs>
              <a:gs pos="80000">
                <a:schemeClr val="accent1">
                  <a:lumMod val="20000"/>
                  <a:lumOff val="80000"/>
                </a:schemeClr>
              </a:gs>
            </a:gsLst>
            <a:lin ang="18900000" scaled="1"/>
            <a:tileRect/>
          </a:gradFill>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sp>
        <p:nvSpPr>
          <p:cNvPr id="6" name="Rectangle 5"/>
          <p:cNvSpPr/>
          <p:nvPr/>
        </p:nvSpPr>
        <p:spPr>
          <a:xfrm>
            <a:off x="2213264" y="3318661"/>
            <a:ext cx="1369905" cy="1905000"/>
          </a:xfrm>
          <a:prstGeom prst="rect">
            <a:avLst/>
          </a:prstGeom>
          <a:gradFill flip="none" rotWithShape="1">
            <a:gsLst>
              <a:gs pos="0">
                <a:schemeClr val="accent1"/>
              </a:gs>
              <a:gs pos="25000">
                <a:schemeClr val="accent1">
                  <a:lumMod val="40000"/>
                  <a:lumOff val="60000"/>
                </a:schemeClr>
              </a:gs>
              <a:gs pos="98750">
                <a:schemeClr val="bg1"/>
              </a:gs>
              <a:gs pos="80000">
                <a:schemeClr val="accent1">
                  <a:lumMod val="20000"/>
                  <a:lumOff val="80000"/>
                </a:schemeClr>
              </a:gs>
            </a:gsLst>
            <a:lin ang="18900000" scaled="1"/>
            <a:tileRect/>
          </a:gradFill>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sp>
        <p:nvSpPr>
          <p:cNvPr id="7" name="Pentagon 9"/>
          <p:cNvSpPr/>
          <p:nvPr/>
        </p:nvSpPr>
        <p:spPr>
          <a:xfrm>
            <a:off x="4951204" y="3318661"/>
            <a:ext cx="2741402" cy="1905000"/>
          </a:xfrm>
          <a:custGeom>
            <a:avLst/>
            <a:gdLst>
              <a:gd name="connsiteX0" fmla="*/ 0 w 3124200"/>
              <a:gd name="connsiteY0" fmla="*/ 0 h 1828800"/>
              <a:gd name="connsiteX1" fmla="*/ 2209800 w 3124200"/>
              <a:gd name="connsiteY1" fmla="*/ 0 h 1828800"/>
              <a:gd name="connsiteX2" fmla="*/ 3124200 w 3124200"/>
              <a:gd name="connsiteY2" fmla="*/ 914400 h 1828800"/>
              <a:gd name="connsiteX3" fmla="*/ 2209800 w 3124200"/>
              <a:gd name="connsiteY3" fmla="*/ 1828800 h 1828800"/>
              <a:gd name="connsiteX4" fmla="*/ 0 w 3124200"/>
              <a:gd name="connsiteY4" fmla="*/ 1828800 h 1828800"/>
              <a:gd name="connsiteX5" fmla="*/ 0 w 3124200"/>
              <a:gd name="connsiteY5" fmla="*/ 0 h 1828800"/>
              <a:gd name="connsiteX0" fmla="*/ 0 w 3124200"/>
              <a:gd name="connsiteY0" fmla="*/ 0 h 1828800"/>
              <a:gd name="connsiteX1" fmla="*/ 3069772 w 3124200"/>
              <a:gd name="connsiteY1" fmla="*/ 10886 h 1828800"/>
              <a:gd name="connsiteX2" fmla="*/ 3124200 w 3124200"/>
              <a:gd name="connsiteY2" fmla="*/ 914400 h 1828800"/>
              <a:gd name="connsiteX3" fmla="*/ 2209800 w 3124200"/>
              <a:gd name="connsiteY3" fmla="*/ 1828800 h 1828800"/>
              <a:gd name="connsiteX4" fmla="*/ 0 w 3124200"/>
              <a:gd name="connsiteY4" fmla="*/ 1828800 h 1828800"/>
              <a:gd name="connsiteX5" fmla="*/ 0 w 3124200"/>
              <a:gd name="connsiteY5" fmla="*/ 0 h 1828800"/>
              <a:gd name="connsiteX0" fmla="*/ 0 w 3124200"/>
              <a:gd name="connsiteY0" fmla="*/ 0 h 1828800"/>
              <a:gd name="connsiteX1" fmla="*/ 3069772 w 3124200"/>
              <a:gd name="connsiteY1" fmla="*/ 10886 h 1828800"/>
              <a:gd name="connsiteX2" fmla="*/ 3124200 w 3124200"/>
              <a:gd name="connsiteY2" fmla="*/ 914400 h 1828800"/>
              <a:gd name="connsiteX3" fmla="*/ 1901404 w 3124200"/>
              <a:gd name="connsiteY3" fmla="*/ 1828800 h 1828800"/>
              <a:gd name="connsiteX4" fmla="*/ 0 w 3124200"/>
              <a:gd name="connsiteY4" fmla="*/ 1828800 h 1828800"/>
              <a:gd name="connsiteX5" fmla="*/ 0 w 31242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4200" h="1828800">
                <a:moveTo>
                  <a:pt x="0" y="0"/>
                </a:moveTo>
                <a:lnTo>
                  <a:pt x="3069772" y="10886"/>
                </a:lnTo>
                <a:lnTo>
                  <a:pt x="3124200" y="914400"/>
                </a:lnTo>
                <a:lnTo>
                  <a:pt x="1901404" y="1828800"/>
                </a:lnTo>
                <a:lnTo>
                  <a:pt x="0" y="1828800"/>
                </a:lnTo>
                <a:lnTo>
                  <a:pt x="0" y="0"/>
                </a:lnTo>
                <a:close/>
              </a:path>
            </a:pathLst>
          </a:custGeom>
          <a:gradFill flip="none" rotWithShape="1">
            <a:gsLst>
              <a:gs pos="0">
                <a:schemeClr val="accent1"/>
              </a:gs>
              <a:gs pos="25000">
                <a:schemeClr val="accent1">
                  <a:lumMod val="40000"/>
                  <a:lumOff val="60000"/>
                </a:schemeClr>
              </a:gs>
              <a:gs pos="79600">
                <a:schemeClr val="accent1">
                  <a:lumMod val="20000"/>
                  <a:lumOff val="80000"/>
                </a:schemeClr>
              </a:gs>
              <a:gs pos="100000">
                <a:schemeClr val="bg1"/>
              </a:gs>
            </a:gsLst>
            <a:lin ang="18900000" scaled="1"/>
            <a:tileRect/>
          </a:gradFill>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sp>
        <p:nvSpPr>
          <p:cNvPr id="8" name="Pentagon 7"/>
          <p:cNvSpPr/>
          <p:nvPr/>
        </p:nvSpPr>
        <p:spPr>
          <a:xfrm>
            <a:off x="845492" y="2139541"/>
            <a:ext cx="6847113" cy="639291"/>
          </a:xfrm>
          <a:prstGeom prst="homePlate">
            <a:avLst/>
          </a:prstGeom>
          <a:gradFill flip="none" rotWithShape="1">
            <a:gsLst>
              <a:gs pos="0">
                <a:schemeClr val="accent1"/>
              </a:gs>
              <a:gs pos="25000">
                <a:schemeClr val="accent1">
                  <a:lumMod val="40000"/>
                  <a:lumOff val="60000"/>
                </a:schemeClr>
              </a:gs>
              <a:gs pos="98333">
                <a:schemeClr val="bg1"/>
              </a:gs>
              <a:gs pos="75000">
                <a:schemeClr val="accent1">
                  <a:lumMod val="20000"/>
                  <a:lumOff val="80000"/>
                </a:schemeClr>
              </a:gs>
            </a:gsLst>
            <a:lin ang="18900000" scaled="1"/>
            <a:tileRect/>
          </a:gradFill>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sp>
        <p:nvSpPr>
          <p:cNvPr id="10" name="TextBox 9"/>
          <p:cNvSpPr txBox="1"/>
          <p:nvPr/>
        </p:nvSpPr>
        <p:spPr>
          <a:xfrm>
            <a:off x="921693" y="1642261"/>
            <a:ext cx="4724400" cy="323165"/>
          </a:xfrm>
          <a:prstGeom prst="rect">
            <a:avLst/>
          </a:prstGeom>
          <a:noFill/>
        </p:spPr>
        <p:txBody>
          <a:bodyPr wrap="square" rtlCol="0">
            <a:spAutoFit/>
          </a:bodyPr>
          <a:lstStyle/>
          <a:p>
            <a:pPr defTabSz="457200">
              <a:spcAft>
                <a:spcPts val="600"/>
              </a:spcAft>
            </a:pPr>
            <a:r>
              <a:rPr lang="en-US" sz="1500" dirty="0">
                <a:solidFill>
                  <a:prstClr val="black"/>
                </a:solidFill>
                <a:cs typeface="Times New Roman" panose="02020603050405020304" pitchFamily="18" charset="0"/>
              </a:rPr>
              <a:t>Organizational s</a:t>
            </a:r>
            <a:r>
              <a:rPr lang="en-US" sz="1500" dirty="0" smtClean="0">
                <a:solidFill>
                  <a:prstClr val="black"/>
                </a:solidFill>
                <a:cs typeface="Times New Roman" panose="02020603050405020304" pitchFamily="18" charset="0"/>
              </a:rPr>
              <a:t>tructure</a:t>
            </a:r>
            <a:endParaRPr lang="en-US" sz="1400" i="1" dirty="0">
              <a:solidFill>
                <a:prstClr val="black"/>
              </a:solidFill>
              <a:cs typeface="Times New Roman" panose="02020603050405020304" pitchFamily="18" charset="0"/>
            </a:endParaRPr>
          </a:p>
        </p:txBody>
      </p:sp>
      <p:sp>
        <p:nvSpPr>
          <p:cNvPr id="11" name="TextBox 10"/>
          <p:cNvSpPr txBox="1"/>
          <p:nvPr/>
        </p:nvSpPr>
        <p:spPr>
          <a:xfrm>
            <a:off x="921694" y="2293922"/>
            <a:ext cx="5290456" cy="323165"/>
          </a:xfrm>
          <a:prstGeom prst="rect">
            <a:avLst/>
          </a:prstGeom>
          <a:noFill/>
        </p:spPr>
        <p:txBody>
          <a:bodyPr wrap="square" rtlCol="0">
            <a:spAutoFit/>
          </a:bodyPr>
          <a:lstStyle/>
          <a:p>
            <a:pPr algn="ctr" defTabSz="457200">
              <a:spcAft>
                <a:spcPts val="600"/>
              </a:spcAft>
            </a:pPr>
            <a:r>
              <a:rPr lang="en-US" sz="1500" dirty="0" smtClean="0">
                <a:solidFill>
                  <a:prstClr val="black"/>
                </a:solidFill>
                <a:cs typeface="Times New Roman" panose="02020603050405020304" pitchFamily="18" charset="0"/>
              </a:rPr>
              <a:t>Global brand management</a:t>
            </a:r>
            <a:endParaRPr lang="en-US" sz="1500" dirty="0">
              <a:solidFill>
                <a:prstClr val="black"/>
              </a:solidFill>
              <a:cs typeface="Times New Roman" panose="02020603050405020304" pitchFamily="18" charset="0"/>
            </a:endParaRPr>
          </a:p>
        </p:txBody>
      </p:sp>
      <p:sp>
        <p:nvSpPr>
          <p:cNvPr id="12" name="TextBox 11"/>
          <p:cNvSpPr txBox="1"/>
          <p:nvPr/>
        </p:nvSpPr>
        <p:spPr>
          <a:xfrm>
            <a:off x="818279" y="3820851"/>
            <a:ext cx="1391521" cy="553998"/>
          </a:xfrm>
          <a:prstGeom prst="rect">
            <a:avLst/>
          </a:prstGeom>
          <a:noFill/>
        </p:spPr>
        <p:txBody>
          <a:bodyPr wrap="square" rtlCol="0">
            <a:spAutoFit/>
          </a:bodyPr>
          <a:lstStyle/>
          <a:p>
            <a:pPr algn="ctr" defTabSz="457200">
              <a:spcAft>
                <a:spcPts val="600"/>
              </a:spcAft>
            </a:pPr>
            <a:r>
              <a:rPr lang="en-US" sz="1500" dirty="0" smtClean="0">
                <a:solidFill>
                  <a:prstClr val="black"/>
                </a:solidFill>
                <a:cs typeface="Times New Roman" panose="02020603050405020304" pitchFamily="18" charset="0"/>
              </a:rPr>
              <a:t>Dimensions of value creation</a:t>
            </a:r>
            <a:endParaRPr lang="en-US" sz="1500" dirty="0">
              <a:solidFill>
                <a:prstClr val="black"/>
              </a:solidFill>
              <a:cs typeface="Times New Roman" panose="02020603050405020304" pitchFamily="18" charset="0"/>
            </a:endParaRPr>
          </a:p>
        </p:txBody>
      </p:sp>
      <p:sp>
        <p:nvSpPr>
          <p:cNvPr id="13" name="TextBox 12"/>
          <p:cNvSpPr txBox="1"/>
          <p:nvPr/>
        </p:nvSpPr>
        <p:spPr>
          <a:xfrm>
            <a:off x="2216728" y="3820851"/>
            <a:ext cx="1369905" cy="553998"/>
          </a:xfrm>
          <a:prstGeom prst="rect">
            <a:avLst/>
          </a:prstGeom>
          <a:noFill/>
        </p:spPr>
        <p:txBody>
          <a:bodyPr wrap="square" rtlCol="0">
            <a:spAutoFit/>
          </a:bodyPr>
          <a:lstStyle/>
          <a:p>
            <a:pPr algn="ctr" defTabSz="457200">
              <a:spcAft>
                <a:spcPts val="600"/>
              </a:spcAft>
            </a:pPr>
            <a:r>
              <a:rPr lang="en-US" sz="1500" dirty="0" smtClean="0">
                <a:solidFill>
                  <a:prstClr val="black"/>
                </a:solidFill>
                <a:cs typeface="Times New Roman" panose="02020603050405020304" pitchFamily="18" charset="0"/>
              </a:rPr>
              <a:t>Customer proposition</a:t>
            </a:r>
            <a:endParaRPr lang="en-US" sz="1500" dirty="0">
              <a:solidFill>
                <a:prstClr val="black"/>
              </a:solidFill>
              <a:cs typeface="Times New Roman" panose="02020603050405020304" pitchFamily="18" charset="0"/>
            </a:endParaRPr>
          </a:p>
        </p:txBody>
      </p:sp>
      <p:sp>
        <p:nvSpPr>
          <p:cNvPr id="14" name="TextBox 13"/>
          <p:cNvSpPr txBox="1"/>
          <p:nvPr/>
        </p:nvSpPr>
        <p:spPr>
          <a:xfrm>
            <a:off x="4954667" y="3828546"/>
            <a:ext cx="1257483" cy="846386"/>
          </a:xfrm>
          <a:prstGeom prst="rect">
            <a:avLst/>
          </a:prstGeom>
          <a:noFill/>
        </p:spPr>
        <p:txBody>
          <a:bodyPr wrap="square" rtlCol="0">
            <a:spAutoFit/>
          </a:bodyPr>
          <a:lstStyle/>
          <a:p>
            <a:pPr algn="ctr" defTabSz="457200">
              <a:spcAft>
                <a:spcPts val="600"/>
              </a:spcAft>
            </a:pPr>
            <a:r>
              <a:rPr lang="en-US" sz="1500" dirty="0" smtClean="0">
                <a:solidFill>
                  <a:prstClr val="black"/>
                </a:solidFill>
                <a:cs typeface="Times New Roman" panose="02020603050405020304" pitchFamily="18" charset="0"/>
              </a:rPr>
              <a:t>Digital strategy</a:t>
            </a:r>
            <a:endParaRPr lang="en-US" sz="1500" dirty="0">
              <a:solidFill>
                <a:prstClr val="black"/>
              </a:solidFill>
              <a:cs typeface="Times New Roman" panose="02020603050405020304" pitchFamily="18" charset="0"/>
            </a:endParaRPr>
          </a:p>
          <a:p>
            <a:pPr algn="just" defTabSz="457200"/>
            <a:r>
              <a:rPr lang="en-US" sz="1400" i="1" dirty="0" smtClean="0">
                <a:solidFill>
                  <a:prstClr val="black"/>
                </a:solidFill>
                <a:cs typeface="Times New Roman" panose="02020603050405020304" pitchFamily="18" charset="0"/>
              </a:rPr>
              <a:t>      </a:t>
            </a:r>
            <a:endParaRPr lang="en-US" sz="1400" i="1" dirty="0">
              <a:solidFill>
                <a:prstClr val="black"/>
              </a:solidFill>
              <a:cs typeface="Times New Roman" panose="02020603050405020304" pitchFamily="18" charset="0"/>
            </a:endParaRPr>
          </a:p>
        </p:txBody>
      </p:sp>
      <p:sp>
        <p:nvSpPr>
          <p:cNvPr id="17" name="TextBox 16"/>
          <p:cNvSpPr txBox="1"/>
          <p:nvPr/>
        </p:nvSpPr>
        <p:spPr>
          <a:xfrm rot="2656692">
            <a:off x="6647729" y="2132340"/>
            <a:ext cx="2626897" cy="323165"/>
          </a:xfrm>
          <a:prstGeom prst="rect">
            <a:avLst/>
          </a:prstGeom>
          <a:noFill/>
        </p:spPr>
        <p:txBody>
          <a:bodyPr wrap="square" rtlCol="0">
            <a:spAutoFit/>
          </a:bodyPr>
          <a:lstStyle/>
          <a:p>
            <a:pPr algn="ctr" defTabSz="457200"/>
            <a:r>
              <a:rPr lang="en-US" sz="1500" b="1" dirty="0">
                <a:solidFill>
                  <a:srgbClr val="FF0000"/>
                </a:solidFill>
                <a:cs typeface="Times New Roman" panose="02020603050405020304" pitchFamily="18" charset="0"/>
              </a:rPr>
              <a:t>Global Brand </a:t>
            </a:r>
          </a:p>
        </p:txBody>
      </p:sp>
      <p:sp>
        <p:nvSpPr>
          <p:cNvPr id="18" name="TextBox 17"/>
          <p:cNvSpPr txBox="1"/>
          <p:nvPr/>
        </p:nvSpPr>
        <p:spPr>
          <a:xfrm rot="8056692">
            <a:off x="6581577" y="4261069"/>
            <a:ext cx="2719555" cy="323165"/>
          </a:xfrm>
          <a:prstGeom prst="rect">
            <a:avLst/>
          </a:prstGeom>
          <a:noFill/>
        </p:spPr>
        <p:txBody>
          <a:bodyPr wrap="square" rtlCol="0">
            <a:spAutoFit/>
          </a:bodyPr>
          <a:lstStyle/>
          <a:p>
            <a:pPr algn="ctr" defTabSz="457200"/>
            <a:r>
              <a:rPr lang="en-US" sz="1500" b="1" dirty="0">
                <a:solidFill>
                  <a:srgbClr val="FF0000"/>
                </a:solidFill>
                <a:cs typeface="Times New Roman" panose="02020603050405020304" pitchFamily="18" charset="0"/>
              </a:rPr>
              <a:t>Performance</a:t>
            </a:r>
          </a:p>
        </p:txBody>
      </p:sp>
      <p:sp>
        <p:nvSpPr>
          <p:cNvPr id="19" name="TextBox 18"/>
          <p:cNvSpPr txBox="1"/>
          <p:nvPr/>
        </p:nvSpPr>
        <p:spPr>
          <a:xfrm rot="16200000">
            <a:off x="-451250" y="2225312"/>
            <a:ext cx="2024901" cy="553998"/>
          </a:xfrm>
          <a:prstGeom prst="rect">
            <a:avLst/>
          </a:prstGeom>
          <a:noFill/>
        </p:spPr>
        <p:txBody>
          <a:bodyPr wrap="square" rtlCol="0">
            <a:spAutoFit/>
          </a:bodyPr>
          <a:lstStyle/>
          <a:p>
            <a:pPr algn="ctr" defTabSz="457200"/>
            <a:r>
              <a:rPr lang="en-US" sz="1500" b="1" dirty="0" smtClean="0">
                <a:solidFill>
                  <a:srgbClr val="FF0000"/>
                </a:solidFill>
                <a:cs typeface="Times New Roman" panose="02020603050405020304" pitchFamily="18" charset="0"/>
              </a:rPr>
              <a:t>Enabling Structures and Processes</a:t>
            </a:r>
            <a:endParaRPr lang="en-US" sz="1500" b="1" dirty="0">
              <a:solidFill>
                <a:srgbClr val="FF0000"/>
              </a:solidFill>
              <a:cs typeface="Times New Roman" panose="02020603050405020304" pitchFamily="18" charset="0"/>
            </a:endParaRPr>
          </a:p>
        </p:txBody>
      </p:sp>
      <p:sp>
        <p:nvSpPr>
          <p:cNvPr id="20" name="TextBox 19"/>
          <p:cNvSpPr txBox="1"/>
          <p:nvPr/>
        </p:nvSpPr>
        <p:spPr>
          <a:xfrm rot="16200000">
            <a:off x="-370554" y="4013212"/>
            <a:ext cx="1866900" cy="553998"/>
          </a:xfrm>
          <a:prstGeom prst="rect">
            <a:avLst/>
          </a:prstGeom>
          <a:noFill/>
        </p:spPr>
        <p:txBody>
          <a:bodyPr wrap="square" rtlCol="0">
            <a:spAutoFit/>
          </a:bodyPr>
          <a:lstStyle/>
          <a:p>
            <a:pPr algn="ctr" defTabSz="457200"/>
            <a:r>
              <a:rPr lang="en-US" sz="1500" b="1" dirty="0">
                <a:solidFill>
                  <a:srgbClr val="FF0000"/>
                </a:solidFill>
                <a:cs typeface="Times New Roman" panose="02020603050405020304" pitchFamily="18" charset="0"/>
              </a:rPr>
              <a:t>Global Brand Building</a:t>
            </a:r>
          </a:p>
        </p:txBody>
      </p:sp>
      <p:sp>
        <p:nvSpPr>
          <p:cNvPr id="21" name="Pentagon 20"/>
          <p:cNvSpPr/>
          <p:nvPr/>
        </p:nvSpPr>
        <p:spPr>
          <a:xfrm>
            <a:off x="845492" y="2778831"/>
            <a:ext cx="7612707" cy="577929"/>
          </a:xfrm>
          <a:prstGeom prst="homePlate">
            <a:avLst/>
          </a:prstGeom>
          <a:gradFill>
            <a:gsLst>
              <a:gs pos="0">
                <a:schemeClr val="accent1"/>
              </a:gs>
              <a:gs pos="25000">
                <a:schemeClr val="accent1">
                  <a:lumMod val="40000"/>
                  <a:lumOff val="60000"/>
                </a:schemeClr>
              </a:gs>
              <a:gs pos="99583">
                <a:schemeClr val="bg1"/>
              </a:gs>
              <a:gs pos="75000">
                <a:schemeClr val="accent1">
                  <a:lumMod val="20000"/>
                  <a:lumOff val="80000"/>
                </a:schemeClr>
              </a:gs>
            </a:gsLst>
            <a:lin ang="18900000" scaled="1"/>
          </a:gradFill>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sp>
        <p:nvSpPr>
          <p:cNvPr id="24" name="TextBox 23"/>
          <p:cNvSpPr txBox="1"/>
          <p:nvPr/>
        </p:nvSpPr>
        <p:spPr>
          <a:xfrm>
            <a:off x="1063703" y="2906212"/>
            <a:ext cx="5290456" cy="323165"/>
          </a:xfrm>
          <a:prstGeom prst="rect">
            <a:avLst/>
          </a:prstGeom>
          <a:noFill/>
        </p:spPr>
        <p:txBody>
          <a:bodyPr wrap="square" rtlCol="0">
            <a:spAutoFit/>
          </a:bodyPr>
          <a:lstStyle/>
          <a:p>
            <a:pPr algn="r" defTabSz="457200">
              <a:spcAft>
                <a:spcPts val="600"/>
              </a:spcAft>
            </a:pPr>
            <a:r>
              <a:rPr lang="en-US" sz="1500" dirty="0" smtClean="0">
                <a:solidFill>
                  <a:prstClr val="black"/>
                </a:solidFill>
                <a:cs typeface="Times New Roman" panose="02020603050405020304" pitchFamily="18" charset="0"/>
              </a:rPr>
              <a:t>Corporate social </a:t>
            </a:r>
            <a:r>
              <a:rPr lang="en-US" sz="1500" dirty="0">
                <a:solidFill>
                  <a:prstClr val="black"/>
                </a:solidFill>
                <a:cs typeface="Times New Roman" panose="02020603050405020304" pitchFamily="18" charset="0"/>
              </a:rPr>
              <a:t>r</a:t>
            </a:r>
            <a:r>
              <a:rPr lang="en-US" sz="1500" dirty="0" smtClean="0">
                <a:solidFill>
                  <a:prstClr val="black"/>
                </a:solidFill>
                <a:cs typeface="Times New Roman" panose="02020603050405020304" pitchFamily="18" charset="0"/>
              </a:rPr>
              <a:t>esponsibility</a:t>
            </a:r>
            <a:endParaRPr lang="en-US" sz="1500" dirty="0">
              <a:solidFill>
                <a:prstClr val="black"/>
              </a:solidFill>
              <a:cs typeface="Times New Roman" panose="02020603050405020304" pitchFamily="18" charset="0"/>
            </a:endParaRPr>
          </a:p>
        </p:txBody>
      </p:sp>
      <p:sp>
        <p:nvSpPr>
          <p:cNvPr id="9" name="Chevron 8"/>
          <p:cNvSpPr/>
          <p:nvPr/>
        </p:nvSpPr>
        <p:spPr>
          <a:xfrm>
            <a:off x="5646093" y="1489861"/>
            <a:ext cx="3124200" cy="3733800"/>
          </a:xfrm>
          <a:prstGeom prst="chevron">
            <a:avLst>
              <a:gd name="adj" fmla="val 60964"/>
            </a:avLst>
          </a:prstGeom>
          <a:gradFill flip="none" rotWithShape="1">
            <a:gsLst>
              <a:gs pos="80000">
                <a:schemeClr val="accent1">
                  <a:lumMod val="20000"/>
                  <a:lumOff val="80000"/>
                </a:schemeClr>
              </a:gs>
              <a:gs pos="0">
                <a:schemeClr val="accent1"/>
              </a:gs>
              <a:gs pos="25000">
                <a:schemeClr val="accent1">
                  <a:lumMod val="40000"/>
                  <a:lumOff val="60000"/>
                </a:schemeClr>
              </a:gs>
              <a:gs pos="100000">
                <a:schemeClr val="bg1"/>
              </a:gs>
            </a:gsLst>
            <a:lin ang="0" scaled="1"/>
            <a:tileRect/>
          </a:gradFill>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dirty="0">
              <a:solidFill>
                <a:prstClr val="black"/>
              </a:solidFill>
            </a:endParaRPr>
          </a:p>
        </p:txBody>
      </p:sp>
      <p:sp>
        <p:nvSpPr>
          <p:cNvPr id="15" name="TextBox 14"/>
          <p:cNvSpPr txBox="1"/>
          <p:nvPr/>
        </p:nvSpPr>
        <p:spPr>
          <a:xfrm rot="2656692">
            <a:off x="6133044" y="2200466"/>
            <a:ext cx="2054179" cy="323165"/>
          </a:xfrm>
          <a:prstGeom prst="rect">
            <a:avLst/>
          </a:prstGeom>
          <a:noFill/>
        </p:spPr>
        <p:txBody>
          <a:bodyPr wrap="square" rtlCol="0">
            <a:spAutoFit/>
          </a:bodyPr>
          <a:lstStyle/>
          <a:p>
            <a:pPr algn="ctr" defTabSz="457200"/>
            <a:r>
              <a:rPr lang="en-US" sz="1500" dirty="0" smtClean="0">
                <a:solidFill>
                  <a:prstClr val="black"/>
                </a:solidFill>
                <a:cs typeface="Times New Roman" panose="02020603050405020304" pitchFamily="18" charset="0"/>
              </a:rPr>
              <a:t>Shareholder value</a:t>
            </a:r>
            <a:endParaRPr lang="en-US" sz="1500" dirty="0">
              <a:solidFill>
                <a:prstClr val="black"/>
              </a:solidFill>
              <a:cs typeface="Times New Roman" panose="02020603050405020304" pitchFamily="18" charset="0"/>
            </a:endParaRPr>
          </a:p>
        </p:txBody>
      </p:sp>
      <p:sp>
        <p:nvSpPr>
          <p:cNvPr id="16" name="TextBox 15"/>
          <p:cNvSpPr txBox="1"/>
          <p:nvPr/>
        </p:nvSpPr>
        <p:spPr>
          <a:xfrm rot="8056692">
            <a:off x="6235748" y="4176722"/>
            <a:ext cx="1985408" cy="323165"/>
          </a:xfrm>
          <a:prstGeom prst="rect">
            <a:avLst/>
          </a:prstGeom>
          <a:noFill/>
        </p:spPr>
        <p:txBody>
          <a:bodyPr wrap="square" rtlCol="0">
            <a:spAutoFit/>
          </a:bodyPr>
          <a:lstStyle/>
          <a:p>
            <a:pPr algn="ctr" defTabSz="457200"/>
            <a:r>
              <a:rPr lang="en-US" sz="1500" dirty="0" smtClean="0">
                <a:solidFill>
                  <a:prstClr val="black"/>
                </a:solidFill>
                <a:cs typeface="Times New Roman" panose="02020603050405020304" pitchFamily="18" charset="0"/>
              </a:rPr>
              <a:t>Global brand equity</a:t>
            </a:r>
            <a:endParaRPr lang="en-US" sz="1500" dirty="0">
              <a:solidFill>
                <a:prstClr val="black"/>
              </a:solidFill>
              <a:cs typeface="Times New Roman" panose="02020603050405020304" pitchFamily="18" charset="0"/>
            </a:endParaRPr>
          </a:p>
        </p:txBody>
      </p:sp>
      <p:sp>
        <p:nvSpPr>
          <p:cNvPr id="26" name="TextBox 25"/>
          <p:cNvSpPr txBox="1"/>
          <p:nvPr/>
        </p:nvSpPr>
        <p:spPr>
          <a:xfrm>
            <a:off x="3584762" y="3820851"/>
            <a:ext cx="1369905" cy="553998"/>
          </a:xfrm>
          <a:prstGeom prst="rect">
            <a:avLst/>
          </a:prstGeom>
          <a:noFill/>
        </p:spPr>
        <p:txBody>
          <a:bodyPr wrap="square" rtlCol="0">
            <a:spAutoFit/>
          </a:bodyPr>
          <a:lstStyle/>
          <a:p>
            <a:pPr algn="ctr" defTabSz="457200">
              <a:spcAft>
                <a:spcPts val="600"/>
              </a:spcAft>
            </a:pPr>
            <a:r>
              <a:rPr lang="en-US" sz="1500" dirty="0" smtClean="0">
                <a:solidFill>
                  <a:prstClr val="black"/>
                </a:solidFill>
                <a:cs typeface="Times New Roman" panose="02020603050405020304" pitchFamily="18" charset="0"/>
              </a:rPr>
              <a:t>Marketing mix program</a:t>
            </a:r>
            <a:endParaRPr lang="en-US" sz="1500" dirty="0">
              <a:solidFill>
                <a:prstClr val="black"/>
              </a:solidFill>
              <a:cs typeface="Times New Roman" panose="02020603050405020304" pitchFamily="18" charset="0"/>
            </a:endParaRPr>
          </a:p>
        </p:txBody>
      </p:sp>
      <p:sp>
        <p:nvSpPr>
          <p:cNvPr id="2" name="Title 1"/>
          <p:cNvSpPr>
            <a:spLocks noGrp="1"/>
          </p:cNvSpPr>
          <p:nvPr>
            <p:ph type="title"/>
          </p:nvPr>
        </p:nvSpPr>
        <p:spPr>
          <a:xfrm>
            <a:off x="152400" y="118261"/>
            <a:ext cx="8109305" cy="1143000"/>
          </a:xfrm>
        </p:spPr>
        <p:txBody>
          <a:bodyPr>
            <a:normAutofit/>
          </a:bodyPr>
          <a:lstStyle/>
          <a:p>
            <a:r>
              <a:rPr lang="en-US" sz="3000" dirty="0"/>
              <a:t>Organizing framework – </a:t>
            </a:r>
            <a:br>
              <a:rPr lang="en-US" sz="3000" dirty="0"/>
            </a:br>
            <a:r>
              <a:rPr lang="en-US" sz="3000" dirty="0"/>
              <a:t>The global brand value chain</a:t>
            </a:r>
          </a:p>
        </p:txBody>
      </p:sp>
    </p:spTree>
    <p:extLst>
      <p:ext uri="{BB962C8B-B14F-4D97-AF65-F5344CB8AC3E}">
        <p14:creationId xmlns:p14="http://schemas.microsoft.com/office/powerpoint/2010/main" val="1430469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109305" cy="1143000"/>
          </a:xfrm>
        </p:spPr>
        <p:txBody>
          <a:bodyPr/>
          <a:lstStyle/>
          <a:p>
            <a:r>
              <a:rPr lang="en-US" dirty="0" smtClean="0"/>
              <a:t>About this </a:t>
            </a:r>
            <a:r>
              <a:rPr lang="en-US" dirty="0" smtClean="0"/>
              <a:t>book…</a:t>
            </a:r>
            <a:endParaRPr lang="en-US" dirty="0"/>
          </a:p>
        </p:txBody>
      </p:sp>
      <p:sp>
        <p:nvSpPr>
          <p:cNvPr id="3" name="Content Placeholder 2"/>
          <p:cNvSpPr>
            <a:spLocks noGrp="1"/>
          </p:cNvSpPr>
          <p:nvPr>
            <p:ph idx="1"/>
          </p:nvPr>
        </p:nvSpPr>
        <p:spPr>
          <a:xfrm>
            <a:off x="381000" y="990600"/>
            <a:ext cx="8109305" cy="4383100"/>
          </a:xfrm>
        </p:spPr>
        <p:txBody>
          <a:bodyPr/>
          <a:lstStyle/>
          <a:p>
            <a:pPr marL="0" indent="0">
              <a:buNone/>
            </a:pPr>
            <a:r>
              <a:rPr lang="en-US" dirty="0"/>
              <a:t>The </a:t>
            </a:r>
            <a:r>
              <a:rPr lang="en-US" dirty="0" smtClean="0"/>
              <a:t>book</a:t>
            </a:r>
            <a:r>
              <a:rPr lang="en-US" dirty="0" smtClean="0"/>
              <a:t> </a:t>
            </a:r>
            <a:r>
              <a:rPr lang="en-US" dirty="0"/>
              <a:t>is intended to provide a </a:t>
            </a:r>
            <a:r>
              <a:rPr lang="en-US" dirty="0" smtClean="0"/>
              <a:t>         thorough </a:t>
            </a:r>
            <a:r>
              <a:rPr lang="en-US" dirty="0"/>
              <a:t>understanding of: </a:t>
            </a:r>
          </a:p>
          <a:p>
            <a:pPr lvl="0"/>
            <a:r>
              <a:rPr lang="en-US" sz="2400" dirty="0"/>
              <a:t>How to build strong global </a:t>
            </a:r>
            <a:r>
              <a:rPr lang="en-US" sz="2400" dirty="0" smtClean="0"/>
              <a:t>brands – and how this varies by type of brand;</a:t>
            </a:r>
            <a:endParaRPr lang="en-US" sz="2400" dirty="0"/>
          </a:p>
          <a:p>
            <a:pPr lvl="0"/>
            <a:r>
              <a:rPr lang="en-US" sz="2400" dirty="0"/>
              <a:t>How to develop marketing mix strategies that are a smart combination of global standardization, local adaptation, and worldwide learning;</a:t>
            </a:r>
          </a:p>
          <a:p>
            <a:pPr lvl="0"/>
            <a:r>
              <a:rPr lang="en-US" sz="2400" dirty="0"/>
              <a:t>How to </a:t>
            </a:r>
            <a:r>
              <a:rPr lang="en-US" sz="2400" dirty="0" smtClean="0"/>
              <a:t>organize for and manage </a:t>
            </a:r>
            <a:r>
              <a:rPr lang="en-US" sz="2400" dirty="0"/>
              <a:t>global brands;</a:t>
            </a:r>
          </a:p>
          <a:p>
            <a:pPr lvl="0"/>
            <a:r>
              <a:rPr lang="en-US" sz="2400" dirty="0"/>
              <a:t>How global brands contribute to the ultimate metric that matters in the C-suite, viz., shareholder value. </a:t>
            </a:r>
          </a:p>
        </p:txBody>
      </p:sp>
      <p:sp>
        <p:nvSpPr>
          <p:cNvPr id="4" name="Text Box 9"/>
          <p:cNvSpPr txBox="1">
            <a:spLocks noChangeArrowheads="1"/>
          </p:cNvSpPr>
          <p:nvPr/>
        </p:nvSpPr>
        <p:spPr bwMode="auto">
          <a:xfrm>
            <a:off x="6096000" y="6248400"/>
            <a:ext cx="3581400" cy="457200"/>
          </a:xfrm>
          <a:prstGeom prst="rect">
            <a:avLst/>
          </a:prstGeom>
          <a:noFill/>
          <a:ln w="107950" cap="sq">
            <a:noFill/>
            <a:miter lim="800000"/>
            <a:headEnd/>
            <a:tailEnd/>
          </a:ln>
        </p:spPr>
        <p:txBody>
          <a:bodyPr>
            <a:spAutoFit/>
          </a:bodyPr>
          <a:lstStyle/>
          <a:p>
            <a:r>
              <a:rPr lang="en-US" sz="1200" i="1" dirty="0">
                <a:solidFill>
                  <a:schemeClr val="bg1"/>
                </a:solidFill>
              </a:rPr>
              <a:t>© Prof. J-B.E.M. Steenkamp</a:t>
            </a:r>
          </a:p>
          <a:p>
            <a:r>
              <a:rPr lang="en-US" sz="1200" i="1" dirty="0">
                <a:solidFill>
                  <a:schemeClr val="bg1"/>
                </a:solidFill>
              </a:rPr>
              <a:t>Not to be reproduced without permission</a:t>
            </a:r>
            <a:endParaRPr lang="nl-NL" sz="1200" i="1" dirty="0">
              <a:solidFill>
                <a:schemeClr val="bg1"/>
              </a:solidFill>
            </a:endParaRPr>
          </a:p>
        </p:txBody>
      </p:sp>
      <p:pic>
        <p:nvPicPr>
          <p:cNvPr id="6146" name="Picture 2" descr="http://coer.ac.in/images/academ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117492"/>
            <a:ext cx="1828800" cy="1711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50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109305" cy="1143000"/>
          </a:xfrm>
        </p:spPr>
        <p:txBody>
          <a:bodyPr>
            <a:normAutofit/>
          </a:bodyPr>
          <a:lstStyle/>
          <a:p>
            <a:r>
              <a:rPr lang="en-US" sz="3200" dirty="0" smtClean="0"/>
              <a:t>Axial principles of our age</a:t>
            </a:r>
            <a:endParaRPr lang="en-US" sz="3200" dirty="0"/>
          </a:p>
        </p:txBody>
      </p:sp>
      <p:sp>
        <p:nvSpPr>
          <p:cNvPr id="3" name="Content Placeholder 2"/>
          <p:cNvSpPr>
            <a:spLocks noGrp="1"/>
          </p:cNvSpPr>
          <p:nvPr>
            <p:ph idx="1"/>
          </p:nvPr>
        </p:nvSpPr>
        <p:spPr/>
        <p:txBody>
          <a:bodyPr/>
          <a:lstStyle/>
          <a:p>
            <a:r>
              <a:rPr lang="en-US" dirty="0" smtClean="0"/>
              <a:t>I. Rise </a:t>
            </a:r>
            <a:r>
              <a:rPr lang="en-US" dirty="0" smtClean="0"/>
              <a:t>of brands</a:t>
            </a:r>
          </a:p>
          <a:p>
            <a:pPr marL="0" indent="0">
              <a:buNone/>
            </a:pPr>
            <a:endParaRPr lang="en-US" dirty="0" smtClean="0"/>
          </a:p>
          <a:p>
            <a:r>
              <a:rPr lang="en-US" dirty="0" smtClean="0"/>
              <a:t>II. Globalization</a:t>
            </a:r>
            <a:endParaRPr lang="en-US" dirty="0" smtClean="0"/>
          </a:p>
          <a:p>
            <a:endParaRPr lang="en-US" dirty="0"/>
          </a:p>
        </p:txBody>
      </p:sp>
    </p:spTree>
    <p:extLst>
      <p:ext uri="{BB962C8B-B14F-4D97-AF65-F5344CB8AC3E}">
        <p14:creationId xmlns:p14="http://schemas.microsoft.com/office/powerpoint/2010/main" val="4151708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93" y="79058"/>
            <a:ext cx="8109305" cy="1143000"/>
          </a:xfrm>
        </p:spPr>
        <p:txBody>
          <a:bodyPr>
            <a:normAutofit/>
          </a:bodyPr>
          <a:lstStyle/>
          <a:p>
            <a:r>
              <a:rPr lang="en-US" sz="3200" dirty="0" smtClean="0"/>
              <a:t>The power of branding</a:t>
            </a:r>
            <a:endParaRPr lang="en-US" sz="3200" dirty="0"/>
          </a:p>
        </p:txBody>
      </p:sp>
      <p:graphicFrame>
        <p:nvGraphicFramePr>
          <p:cNvPr id="5" name="Chart 4"/>
          <p:cNvGraphicFramePr/>
          <p:nvPr>
            <p:extLst>
              <p:ext uri="{D42A27DB-BD31-4B8C-83A1-F6EECF244321}">
                <p14:modId xmlns:p14="http://schemas.microsoft.com/office/powerpoint/2010/main" val="4198487999"/>
              </p:ext>
            </p:extLst>
          </p:nvPr>
        </p:nvGraphicFramePr>
        <p:xfrm>
          <a:off x="1295400" y="990600"/>
          <a:ext cx="7162800" cy="4724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9482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6"/>
          <p:cNvSpPr>
            <a:spLocks noGrp="1" noRot="1" noChangeArrowheads="1"/>
          </p:cNvSpPr>
          <p:nvPr>
            <p:ph type="title"/>
          </p:nvPr>
        </p:nvSpPr>
        <p:spPr bwMode="auto">
          <a:xfrm>
            <a:off x="76200" y="76200"/>
            <a:ext cx="8278813" cy="954088"/>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US" sz="3600" dirty="0" smtClean="0"/>
              <a:t>Axial principle II – </a:t>
            </a:r>
            <a:r>
              <a:rPr lang="en-US" sz="3200" dirty="0" smtClean="0"/>
              <a:t/>
            </a:r>
            <a:br>
              <a:rPr lang="en-US" sz="3200" dirty="0" smtClean="0"/>
            </a:br>
            <a:r>
              <a:rPr lang="en-US" sz="3200" dirty="0" smtClean="0"/>
              <a:t>Globalization</a:t>
            </a:r>
            <a:endParaRPr lang="en-US" sz="3200" dirty="0" smtClean="0">
              <a:solidFill>
                <a:schemeClr val="accent1"/>
              </a:solidFill>
              <a:latin typeface="Arial" charset="0"/>
              <a:cs typeface="Arial" charset="0"/>
            </a:endParaRPr>
          </a:p>
        </p:txBody>
      </p:sp>
      <p:sp>
        <p:nvSpPr>
          <p:cNvPr id="7175" name="Rectangle 7"/>
          <p:cNvSpPr>
            <a:spLocks noGrp="1" noRot="1" noChangeArrowheads="1"/>
          </p:cNvSpPr>
          <p:nvPr>
            <p:ph sz="quarter" idx="1"/>
          </p:nvPr>
        </p:nvSpPr>
        <p:spPr bwMode="auto">
          <a:xfrm>
            <a:off x="304800" y="1143000"/>
            <a:ext cx="8763000" cy="4495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Aft>
                <a:spcPts val="1200"/>
              </a:spcAft>
            </a:pPr>
            <a:r>
              <a:rPr lang="en-US" sz="2400" dirty="0" smtClean="0">
                <a:latin typeface="Arial" charset="0"/>
                <a:cs typeface="Arial" charset="0"/>
              </a:rPr>
              <a:t>Saturation of domestic markets</a:t>
            </a:r>
          </a:p>
          <a:p>
            <a:pPr eaLnBrk="1" hangingPunct="1">
              <a:spcAft>
                <a:spcPts val="1200"/>
              </a:spcAft>
            </a:pPr>
            <a:r>
              <a:rPr lang="en-US" sz="2400" dirty="0" smtClean="0">
                <a:latin typeface="Arial" charset="0"/>
                <a:cs typeface="Arial" charset="0"/>
              </a:rPr>
              <a:t>The emergence of new markets</a:t>
            </a:r>
          </a:p>
          <a:p>
            <a:pPr eaLnBrk="1" hangingPunct="1">
              <a:spcAft>
                <a:spcPts val="1800"/>
              </a:spcAft>
            </a:pPr>
            <a:r>
              <a:rPr lang="en-US" sz="2400" dirty="0" smtClean="0">
                <a:latin typeface="Arial" charset="0"/>
                <a:cs typeface="Arial" charset="0"/>
              </a:rPr>
              <a:t>Emergence of global competitors</a:t>
            </a:r>
          </a:p>
          <a:p>
            <a:pPr eaLnBrk="1" hangingPunct="1">
              <a:spcAft>
                <a:spcPts val="1200"/>
              </a:spcAft>
            </a:pPr>
            <a:r>
              <a:rPr lang="en-US" sz="2400" dirty="0" smtClean="0">
                <a:latin typeface="Arial" charset="0"/>
                <a:cs typeface="Arial" charset="0"/>
              </a:rPr>
              <a:t>Invasion of previously protected markets</a:t>
            </a:r>
          </a:p>
          <a:p>
            <a:pPr eaLnBrk="1" hangingPunct="1">
              <a:spcAft>
                <a:spcPts val="1200"/>
              </a:spcAft>
            </a:pPr>
            <a:r>
              <a:rPr lang="en-US" sz="2400" dirty="0" smtClean="0">
                <a:latin typeface="Arial" charset="0"/>
                <a:cs typeface="Arial" charset="0"/>
              </a:rPr>
              <a:t>The interconnected world - cross-border flows of people, information, money, goods, services, telecommunications, internet,…</a:t>
            </a:r>
          </a:p>
          <a:p>
            <a:pPr marL="0" eaLnBrk="1" hangingPunct="1">
              <a:buFont typeface="Arial" charset="0"/>
              <a:buNone/>
            </a:pPr>
            <a:r>
              <a:rPr lang="en-US" sz="2300" b="1" i="1" dirty="0" smtClean="0">
                <a:latin typeface="Arial" charset="0"/>
                <a:cs typeface="Arial" charset="0"/>
              </a:rPr>
              <a:t>Whether a company operates domestically or across national boundaries, it can no longer avoid competitive pressures from around the world.</a:t>
            </a:r>
          </a:p>
          <a:p>
            <a:pPr eaLnBrk="1" hangingPunct="1">
              <a:lnSpc>
                <a:spcPct val="200000"/>
              </a:lnSpc>
              <a:buFont typeface="Arial" charset="0"/>
              <a:buNone/>
            </a:pPr>
            <a:endParaRPr lang="en-US" sz="2300" dirty="0" smtClean="0">
              <a:latin typeface="Arial" charset="0"/>
              <a:cs typeface="Arial" charset="0"/>
            </a:endParaRPr>
          </a:p>
        </p:txBody>
      </p:sp>
      <p:sp>
        <p:nvSpPr>
          <p:cNvPr id="10245" name="Text Box 9"/>
          <p:cNvSpPr txBox="1">
            <a:spLocks noChangeArrowheads="1"/>
          </p:cNvSpPr>
          <p:nvPr/>
        </p:nvSpPr>
        <p:spPr bwMode="auto">
          <a:xfrm>
            <a:off x="6096000" y="6248400"/>
            <a:ext cx="3581400" cy="457200"/>
          </a:xfrm>
          <a:prstGeom prst="rect">
            <a:avLst/>
          </a:prstGeom>
          <a:noFill/>
          <a:ln w="107950" cap="sq">
            <a:noFill/>
            <a:miter lim="800000"/>
            <a:headEnd/>
            <a:tailEnd/>
          </a:ln>
        </p:spPr>
        <p:txBody>
          <a:bodyPr>
            <a:spAutoFit/>
          </a:bodyPr>
          <a:lstStyle/>
          <a:p>
            <a:r>
              <a:rPr lang="en-US" sz="1200" i="1" dirty="0">
                <a:solidFill>
                  <a:schemeClr val="bg1"/>
                </a:solidFill>
              </a:rPr>
              <a:t>© Prof. J-B.E.M. Steenkamp</a:t>
            </a:r>
          </a:p>
          <a:p>
            <a:r>
              <a:rPr lang="en-US" sz="1200" i="1" dirty="0">
                <a:solidFill>
                  <a:schemeClr val="bg1"/>
                </a:solidFill>
              </a:rPr>
              <a:t>Not to be reproduced without permission</a:t>
            </a:r>
            <a:endParaRPr lang="nl-NL" sz="1200" i="1" dirty="0">
              <a:solidFill>
                <a:schemeClr val="bg1"/>
              </a:solidFill>
            </a:endParaRPr>
          </a:p>
        </p:txBody>
      </p:sp>
      <p:pic>
        <p:nvPicPr>
          <p:cNvPr id="6" name="Picture 2" descr="http://www.bnp-chronicle.com/wp-content/uploads/2011/04/b5.jpg"/>
          <p:cNvPicPr>
            <a:picLocks noChangeAspect="1" noChangeArrowheads="1"/>
          </p:cNvPicPr>
          <p:nvPr/>
        </p:nvPicPr>
        <p:blipFill>
          <a:blip r:embed="rId3" cstate="print"/>
          <a:srcRect/>
          <a:stretch>
            <a:fillRect/>
          </a:stretch>
        </p:blipFill>
        <p:spPr bwMode="auto">
          <a:xfrm>
            <a:off x="6562796" y="104775"/>
            <a:ext cx="2505004" cy="3019425"/>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273380895"/>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109305" cy="1143000"/>
          </a:xfrm>
        </p:spPr>
        <p:txBody>
          <a:bodyPr>
            <a:normAutofit/>
          </a:bodyPr>
          <a:lstStyle/>
          <a:p>
            <a:r>
              <a:rPr lang="en-US" sz="3000" dirty="0" smtClean="0"/>
              <a:t>International revenue of S&amp;P 500 companies</a:t>
            </a:r>
            <a:endParaRPr lang="en-US" sz="3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998668"/>
            <a:ext cx="7339515" cy="4191000"/>
          </a:xfrm>
          <a:prstGeom prst="rect">
            <a:avLst/>
          </a:prstGeom>
        </p:spPr>
      </p:pic>
    </p:spTree>
    <p:extLst>
      <p:ext uri="{BB962C8B-B14F-4D97-AF65-F5344CB8AC3E}">
        <p14:creationId xmlns:p14="http://schemas.microsoft.com/office/powerpoint/2010/main" val="2063178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109305" cy="1143000"/>
          </a:xfrm>
        </p:spPr>
        <p:txBody>
          <a:bodyPr>
            <a:normAutofit/>
          </a:bodyPr>
          <a:lstStyle/>
          <a:p>
            <a:r>
              <a:rPr lang="en-US" sz="3000" dirty="0" smtClean="0"/>
              <a:t>Global brands are at the intersection of these two axial principles</a:t>
            </a:r>
            <a:endParaRPr lang="en-US" sz="3000" dirty="0"/>
          </a:p>
        </p:txBody>
      </p:sp>
      <p:cxnSp>
        <p:nvCxnSpPr>
          <p:cNvPr id="5" name="Straight Arrow Connector 4"/>
          <p:cNvCxnSpPr/>
          <p:nvPr/>
        </p:nvCxnSpPr>
        <p:spPr>
          <a:xfrm>
            <a:off x="1219200" y="1531398"/>
            <a:ext cx="48768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6096000" y="1600200"/>
            <a:ext cx="0" cy="3810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a:spLocks noChangeArrowheads="1"/>
          </p:cNvSpPr>
          <p:nvPr/>
        </p:nvSpPr>
        <p:spPr bwMode="gray">
          <a:xfrm>
            <a:off x="533400" y="1382639"/>
            <a:ext cx="1295400" cy="297517"/>
          </a:xfrm>
          <a:prstGeom prst="rect">
            <a:avLst/>
          </a:prstGeom>
          <a:noFill/>
          <a:ln w="12700">
            <a:noFill/>
            <a:miter lim="800000"/>
            <a:headEnd/>
            <a:tailEnd/>
          </a:ln>
          <a:effectLst/>
        </p:spPr>
        <p:txBody>
          <a:bodyPr wrap="square" lIns="90488" tIns="44450" rIns="90488" bIns="44450" anchor="ctr">
            <a:spAutoFit/>
          </a:bodyPr>
          <a:lstStyle/>
          <a:p>
            <a:pPr defTabSz="457200" eaLnBrk="1" fontAlgn="auto" hangingPunct="1">
              <a:lnSpc>
                <a:spcPct val="90000"/>
              </a:lnSpc>
              <a:spcBef>
                <a:spcPts val="0"/>
              </a:spcBef>
              <a:spcAft>
                <a:spcPts val="600"/>
              </a:spcAft>
              <a:buClr>
                <a:srgbClr val="C0504D"/>
              </a:buClr>
            </a:pPr>
            <a:r>
              <a:rPr lang="en-US" sz="1500" dirty="0" smtClean="0">
                <a:solidFill>
                  <a:prstClr val="black"/>
                </a:solidFill>
                <a:latin typeface="Arial"/>
              </a:rPr>
              <a:t>Local</a:t>
            </a:r>
          </a:p>
        </p:txBody>
      </p:sp>
      <p:sp>
        <p:nvSpPr>
          <p:cNvPr id="12" name="Rectangle 11"/>
          <p:cNvSpPr>
            <a:spLocks noChangeArrowheads="1"/>
          </p:cNvSpPr>
          <p:nvPr/>
        </p:nvSpPr>
        <p:spPr bwMode="gray">
          <a:xfrm>
            <a:off x="2971800" y="1122225"/>
            <a:ext cx="1600200" cy="339067"/>
          </a:xfrm>
          <a:prstGeom prst="rect">
            <a:avLst/>
          </a:prstGeom>
          <a:noFill/>
          <a:ln w="12700">
            <a:noFill/>
            <a:miter lim="800000"/>
            <a:headEnd/>
            <a:tailEnd/>
          </a:ln>
          <a:effectLst/>
        </p:spPr>
        <p:txBody>
          <a:bodyPr wrap="square" lIns="90488" tIns="44450" rIns="90488" bIns="44450" anchor="ctr">
            <a:spAutoFit/>
          </a:bodyPr>
          <a:lstStyle/>
          <a:p>
            <a:pPr defTabSz="457200" eaLnBrk="1" fontAlgn="auto" hangingPunct="1">
              <a:lnSpc>
                <a:spcPct val="90000"/>
              </a:lnSpc>
              <a:spcBef>
                <a:spcPts val="0"/>
              </a:spcBef>
              <a:spcAft>
                <a:spcPts val="600"/>
              </a:spcAft>
              <a:buClr>
                <a:srgbClr val="C0504D"/>
              </a:buClr>
            </a:pPr>
            <a:r>
              <a:rPr lang="en-US" dirty="0" smtClean="0">
                <a:solidFill>
                  <a:srgbClr val="FF0000"/>
                </a:solidFill>
                <a:latin typeface="Arial"/>
              </a:rPr>
              <a:t>Globalization</a:t>
            </a:r>
          </a:p>
        </p:txBody>
      </p:sp>
      <p:sp>
        <p:nvSpPr>
          <p:cNvPr id="13" name="Rectangle 12"/>
          <p:cNvSpPr>
            <a:spLocks noChangeArrowheads="1"/>
          </p:cNvSpPr>
          <p:nvPr/>
        </p:nvSpPr>
        <p:spPr bwMode="gray">
          <a:xfrm>
            <a:off x="6151425" y="1291758"/>
            <a:ext cx="1295400" cy="551433"/>
          </a:xfrm>
          <a:prstGeom prst="rect">
            <a:avLst/>
          </a:prstGeom>
          <a:noFill/>
          <a:ln w="12700">
            <a:noFill/>
            <a:miter lim="800000"/>
            <a:headEnd/>
            <a:tailEnd/>
          </a:ln>
          <a:effectLst/>
        </p:spPr>
        <p:txBody>
          <a:bodyPr wrap="square" lIns="90488" tIns="44450" rIns="90488" bIns="44450" anchor="ctr">
            <a:spAutoFit/>
          </a:bodyPr>
          <a:lstStyle/>
          <a:p>
            <a:pPr defTabSz="457200" eaLnBrk="1" fontAlgn="auto" hangingPunct="1">
              <a:spcBef>
                <a:spcPts val="0"/>
              </a:spcBef>
              <a:spcAft>
                <a:spcPts val="0"/>
              </a:spcAft>
              <a:buClr>
                <a:srgbClr val="C0504D"/>
              </a:buClr>
            </a:pPr>
            <a:r>
              <a:rPr lang="en-US" sz="1500" dirty="0" smtClean="0">
                <a:solidFill>
                  <a:prstClr val="black"/>
                </a:solidFill>
                <a:latin typeface="Arial"/>
              </a:rPr>
              <a:t>Global</a:t>
            </a:r>
          </a:p>
          <a:p>
            <a:pPr defTabSz="457200" eaLnBrk="1" fontAlgn="auto" hangingPunct="1">
              <a:spcBef>
                <a:spcPts val="0"/>
              </a:spcBef>
              <a:spcAft>
                <a:spcPts val="0"/>
              </a:spcAft>
              <a:buClr>
                <a:srgbClr val="C0504D"/>
              </a:buClr>
            </a:pPr>
            <a:r>
              <a:rPr lang="en-US" sz="1500" dirty="0" smtClean="0">
                <a:solidFill>
                  <a:prstClr val="black"/>
                </a:solidFill>
                <a:latin typeface="Arial"/>
              </a:rPr>
              <a:t>Brand</a:t>
            </a:r>
          </a:p>
        </p:txBody>
      </p:sp>
      <p:sp>
        <p:nvSpPr>
          <p:cNvPr id="14" name="Rectangle 9"/>
          <p:cNvSpPr>
            <a:spLocks noChangeArrowheads="1"/>
          </p:cNvSpPr>
          <p:nvPr/>
        </p:nvSpPr>
        <p:spPr bwMode="gray">
          <a:xfrm rot="5400000">
            <a:off x="5711359" y="3411866"/>
            <a:ext cx="1219199" cy="339067"/>
          </a:xfrm>
          <a:prstGeom prst="rect">
            <a:avLst/>
          </a:prstGeom>
          <a:noFill/>
          <a:ln w="12700">
            <a:noFill/>
            <a:miter lim="800000"/>
            <a:headEnd/>
            <a:tailEnd/>
          </a:ln>
          <a:effectLst/>
        </p:spPr>
        <p:txBody>
          <a:bodyPr wrap="square" lIns="90488" tIns="44450" rIns="90488" bIns="44450" anchor="ctr">
            <a:spAutoFit/>
          </a:bodyPr>
          <a:lstStyle/>
          <a:p>
            <a:pPr defTabSz="457200" eaLnBrk="1" fontAlgn="auto" hangingPunct="1">
              <a:lnSpc>
                <a:spcPct val="90000"/>
              </a:lnSpc>
              <a:spcBef>
                <a:spcPts val="0"/>
              </a:spcBef>
              <a:spcAft>
                <a:spcPts val="600"/>
              </a:spcAft>
              <a:buClr>
                <a:srgbClr val="C0504D"/>
              </a:buClr>
            </a:pPr>
            <a:r>
              <a:rPr lang="en-US" dirty="0" smtClean="0">
                <a:solidFill>
                  <a:srgbClr val="FF0000"/>
                </a:solidFill>
                <a:latin typeface="Arial"/>
              </a:rPr>
              <a:t>Branding</a:t>
            </a:r>
          </a:p>
        </p:txBody>
      </p:sp>
      <p:sp>
        <p:nvSpPr>
          <p:cNvPr id="15" name="Rectangle 9"/>
          <p:cNvSpPr>
            <a:spLocks noChangeArrowheads="1"/>
          </p:cNvSpPr>
          <p:nvPr/>
        </p:nvSpPr>
        <p:spPr bwMode="gray">
          <a:xfrm>
            <a:off x="5410200" y="5486400"/>
            <a:ext cx="1333500" cy="297517"/>
          </a:xfrm>
          <a:prstGeom prst="rect">
            <a:avLst/>
          </a:prstGeom>
          <a:noFill/>
          <a:ln w="12700">
            <a:noFill/>
            <a:miter lim="800000"/>
            <a:headEnd/>
            <a:tailEnd/>
          </a:ln>
          <a:effectLst/>
        </p:spPr>
        <p:txBody>
          <a:bodyPr wrap="square" lIns="90488" tIns="44450" rIns="90488" bIns="44450" anchor="ctr">
            <a:spAutoFit/>
          </a:bodyPr>
          <a:lstStyle/>
          <a:p>
            <a:pPr defTabSz="457200" eaLnBrk="1" fontAlgn="auto" hangingPunct="1">
              <a:lnSpc>
                <a:spcPct val="90000"/>
              </a:lnSpc>
              <a:spcBef>
                <a:spcPts val="0"/>
              </a:spcBef>
              <a:spcAft>
                <a:spcPts val="600"/>
              </a:spcAft>
              <a:buClr>
                <a:srgbClr val="C0504D"/>
              </a:buClr>
            </a:pPr>
            <a:r>
              <a:rPr lang="en-US" sz="1500" dirty="0" smtClean="0">
                <a:solidFill>
                  <a:prstClr val="black"/>
                </a:solidFill>
                <a:latin typeface="Arial"/>
              </a:rPr>
              <a:t>Commodity</a:t>
            </a:r>
          </a:p>
        </p:txBody>
      </p:sp>
      <p:pic>
        <p:nvPicPr>
          <p:cNvPr id="7170" name="Picture 2" descr="http://www.startatsv.com/wp-content/uploads/2014/02/commodit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8189" y="5105243"/>
            <a:ext cx="1695450" cy="721468"/>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963" y="1680157"/>
            <a:ext cx="1062037" cy="48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http://www.generalsentiment.com/images/posts/press_releases/xglobal-brands-cover.jpg.pagespeed.ic.8gXV5HGEhv.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697744"/>
            <a:ext cx="1317039" cy="1191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215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93" y="78170"/>
            <a:ext cx="8544327" cy="805668"/>
          </a:xfrm>
        </p:spPr>
        <p:txBody>
          <a:bodyPr>
            <a:normAutofit/>
          </a:bodyPr>
          <a:lstStyle/>
          <a:p>
            <a:r>
              <a:rPr lang="en-US" sz="3200" dirty="0" smtClean="0"/>
              <a:t>Definition of a global brand</a:t>
            </a:r>
            <a:endParaRPr lang="en-US" sz="3200" dirty="0"/>
          </a:p>
        </p:txBody>
      </p:sp>
      <p:sp>
        <p:nvSpPr>
          <p:cNvPr id="4" name="Text Box 9"/>
          <p:cNvSpPr txBox="1">
            <a:spLocks noChangeArrowheads="1"/>
          </p:cNvSpPr>
          <p:nvPr/>
        </p:nvSpPr>
        <p:spPr bwMode="auto">
          <a:xfrm>
            <a:off x="6096000" y="6248400"/>
            <a:ext cx="3581400" cy="457200"/>
          </a:xfrm>
          <a:prstGeom prst="rect">
            <a:avLst/>
          </a:prstGeom>
          <a:noFill/>
          <a:ln w="107950" cap="sq">
            <a:noFill/>
            <a:miter lim="800000"/>
            <a:headEnd/>
            <a:tailEnd/>
          </a:ln>
        </p:spPr>
        <p:txBody>
          <a:bodyPr>
            <a:spAutoFit/>
          </a:bodyPr>
          <a:lstStyle/>
          <a:p>
            <a:r>
              <a:rPr lang="en-US" sz="1200" i="1" dirty="0">
                <a:solidFill>
                  <a:schemeClr val="bg1"/>
                </a:solidFill>
              </a:rPr>
              <a:t>© Prof. J-B.E.M. Steenkamp</a:t>
            </a:r>
          </a:p>
          <a:p>
            <a:r>
              <a:rPr lang="en-US" sz="1200" i="1" dirty="0">
                <a:solidFill>
                  <a:schemeClr val="bg1"/>
                </a:solidFill>
              </a:rPr>
              <a:t>Not to be reproduced without permission</a:t>
            </a:r>
            <a:endParaRPr lang="nl-NL" sz="1200" i="1" dirty="0">
              <a:solidFill>
                <a:schemeClr val="bg1"/>
              </a:solidFill>
            </a:endParaRPr>
          </a:p>
        </p:txBody>
      </p:sp>
      <p:sp>
        <p:nvSpPr>
          <p:cNvPr id="3" name="Rectangle 2"/>
          <p:cNvSpPr/>
          <p:nvPr/>
        </p:nvSpPr>
        <p:spPr>
          <a:xfrm>
            <a:off x="304800" y="1295400"/>
            <a:ext cx="8534400" cy="2631490"/>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171450">
              <a:lnSpc>
                <a:spcPct val="150000"/>
              </a:lnSpc>
              <a:spcBef>
                <a:spcPts val="600"/>
              </a:spcBef>
              <a:spcAft>
                <a:spcPts val="600"/>
              </a:spcAft>
            </a:pPr>
            <a:r>
              <a:rPr lang="en-US" sz="2200" i="1" dirty="0" smtClean="0"/>
              <a:t>“A global brand uses </a:t>
            </a:r>
            <a:r>
              <a:rPr lang="en-US" sz="2200" i="1" dirty="0"/>
              <a:t>the same name and logo, has awareness, availability, and acceptance in multiple regions of the world. It shares the same strategic principles, values, positioning, and marketing throughout the world. Although the marketing mix can vary, it is managed in an internationally coordinated manner</a:t>
            </a:r>
            <a:r>
              <a:rPr lang="en-US" sz="2200" i="1" dirty="0" smtClean="0"/>
              <a:t>.”</a:t>
            </a:r>
            <a:endParaRPr lang="en-US" sz="2200" i="1" dirty="0"/>
          </a:p>
        </p:txBody>
      </p:sp>
    </p:spTree>
    <p:extLst>
      <p:ext uri="{BB962C8B-B14F-4D97-AF65-F5344CB8AC3E}">
        <p14:creationId xmlns:p14="http://schemas.microsoft.com/office/powerpoint/2010/main" val="3481409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0" descr="http://t0.gstatic.com/images?q=tbn:E4CoOO3Piv3diM%3Ahttp://www.kinduz.com/images/companies/logo-hsbc.jpg">
            <a:hlinkClick r:id="rId2"/>
          </p:cNvPr>
          <p:cNvPicPr>
            <a:picLocks noChangeAspect="1" noChangeArrowheads="1"/>
          </p:cNvPicPr>
          <p:nvPr/>
        </p:nvPicPr>
        <p:blipFill>
          <a:blip r:embed="rId3" cstate="print"/>
          <a:srcRect/>
          <a:stretch>
            <a:fillRect/>
          </a:stretch>
        </p:blipFill>
        <p:spPr bwMode="auto">
          <a:xfrm>
            <a:off x="7391400" y="5388882"/>
            <a:ext cx="1657350" cy="663575"/>
          </a:xfrm>
          <a:prstGeom prst="rect">
            <a:avLst/>
          </a:prstGeom>
          <a:noFill/>
          <a:ln w="9525">
            <a:noFill/>
            <a:miter lim="800000"/>
            <a:headEnd/>
            <a:tailEnd/>
          </a:ln>
        </p:spPr>
      </p:pic>
      <p:pic>
        <p:nvPicPr>
          <p:cNvPr id="8" name="Picture 16" descr="https://www.totalofficesupplies.co.uk/catalog/images/374396.jpg"/>
          <p:cNvPicPr>
            <a:picLocks noChangeAspect="1" noChangeArrowheads="1"/>
          </p:cNvPicPr>
          <p:nvPr/>
        </p:nvPicPr>
        <p:blipFill>
          <a:blip r:embed="rId4" cstate="print"/>
          <a:srcRect/>
          <a:stretch>
            <a:fillRect/>
          </a:stretch>
        </p:blipFill>
        <p:spPr bwMode="auto">
          <a:xfrm>
            <a:off x="1510032" y="4982802"/>
            <a:ext cx="1056792" cy="993548"/>
          </a:xfrm>
          <a:prstGeom prst="rect">
            <a:avLst/>
          </a:prstGeom>
          <a:noFill/>
          <a:ln w="9525">
            <a:noFill/>
            <a:miter lim="800000"/>
            <a:headEnd/>
            <a:tailEnd/>
          </a:ln>
        </p:spPr>
      </p:pic>
      <p:sp>
        <p:nvSpPr>
          <p:cNvPr id="2" name="Title 1"/>
          <p:cNvSpPr>
            <a:spLocks noGrp="1"/>
          </p:cNvSpPr>
          <p:nvPr>
            <p:ph type="title"/>
          </p:nvPr>
        </p:nvSpPr>
        <p:spPr>
          <a:xfrm>
            <a:off x="66273" y="76200"/>
            <a:ext cx="8468127" cy="1402872"/>
          </a:xfrm>
        </p:spPr>
        <p:txBody>
          <a:bodyPr>
            <a:normAutofit/>
          </a:bodyPr>
          <a:lstStyle/>
          <a:p>
            <a:r>
              <a:rPr lang="en-US" sz="3000" dirty="0" smtClean="0"/>
              <a:t>Why care about </a:t>
            </a:r>
            <a:r>
              <a:rPr lang="en-US" sz="3000" u="sng" dirty="0" smtClean="0"/>
              <a:t>global</a:t>
            </a:r>
            <a:r>
              <a:rPr lang="en-US" sz="3000" dirty="0" smtClean="0"/>
              <a:t> brands</a:t>
            </a:r>
            <a:endParaRPr lang="en-US" sz="3000" dirty="0"/>
          </a:p>
        </p:txBody>
      </p:sp>
      <p:sp>
        <p:nvSpPr>
          <p:cNvPr id="3" name="Content Placeholder 2"/>
          <p:cNvSpPr>
            <a:spLocks noGrp="1"/>
          </p:cNvSpPr>
          <p:nvPr>
            <p:ph idx="1"/>
          </p:nvPr>
        </p:nvSpPr>
        <p:spPr>
          <a:xfrm>
            <a:off x="576536" y="880478"/>
            <a:ext cx="8109305" cy="4383100"/>
          </a:xfrm>
        </p:spPr>
        <p:txBody>
          <a:bodyPr/>
          <a:lstStyle/>
          <a:p>
            <a:pPr marL="0" indent="0">
              <a:buNone/>
              <a:defRPr/>
            </a:pPr>
            <a:r>
              <a:rPr lang="nl-NL" sz="2400" i="1" dirty="0"/>
              <a:t>“It’s no accident that most of the companies with the biggest increases in brand value operate as </a:t>
            </a:r>
            <a:r>
              <a:rPr lang="nl-NL" sz="2400" i="1" dirty="0">
                <a:solidFill>
                  <a:srgbClr val="56A0D3"/>
                </a:solidFill>
              </a:rPr>
              <a:t>single brands everywhere in the world</a:t>
            </a:r>
            <a:r>
              <a:rPr lang="nl-NL" sz="2400" i="1" dirty="0"/>
              <a:t>….</a:t>
            </a:r>
          </a:p>
          <a:p>
            <a:pPr marL="0" indent="0">
              <a:buNone/>
              <a:defRPr/>
            </a:pPr>
            <a:r>
              <a:rPr lang="nl-NL" sz="2400" i="1" dirty="0"/>
              <a:t>The goal today is to create </a:t>
            </a:r>
            <a:r>
              <a:rPr lang="nl-NL" sz="2400" i="1" dirty="0">
                <a:solidFill>
                  <a:srgbClr val="56A0D3"/>
                </a:solidFill>
              </a:rPr>
              <a:t>consistency </a:t>
            </a:r>
            <a:r>
              <a:rPr lang="nl-NL" sz="2400" i="1" dirty="0"/>
              <a:t>and </a:t>
            </a:r>
            <a:r>
              <a:rPr lang="nl-NL" sz="2400" i="1" dirty="0">
                <a:solidFill>
                  <a:srgbClr val="56A0D3"/>
                </a:solidFill>
              </a:rPr>
              <a:t>impact</a:t>
            </a:r>
            <a:r>
              <a:rPr lang="nl-NL" sz="2400" i="1" dirty="0"/>
              <a:t>, both of which are a lot easier to manage with a single worldwide identity It’s also a more </a:t>
            </a:r>
            <a:r>
              <a:rPr lang="nl-NL" sz="2400" i="1" dirty="0">
                <a:solidFill>
                  <a:srgbClr val="56A0D3"/>
                </a:solidFill>
              </a:rPr>
              <a:t>efficient </a:t>
            </a:r>
            <a:r>
              <a:rPr lang="nl-NL" sz="2400" i="1" dirty="0"/>
              <a:t>approach, since the same strategy can be used everywhere…</a:t>
            </a:r>
          </a:p>
          <a:p>
            <a:pPr marL="0" indent="0">
              <a:buNone/>
              <a:defRPr/>
            </a:pPr>
            <a:r>
              <a:rPr lang="nl-NL" sz="2400" i="1" dirty="0"/>
              <a:t>Given how hard the consumer is to reach today, a strong unified brand message is increasingly becoming the only way to </a:t>
            </a:r>
            <a:r>
              <a:rPr lang="nl-NL" sz="2400" i="1" dirty="0">
                <a:solidFill>
                  <a:srgbClr val="56A0D3"/>
                </a:solidFill>
              </a:rPr>
              <a:t>break through</a:t>
            </a:r>
            <a:r>
              <a:rPr lang="nl-NL" sz="2400" i="1" dirty="0"/>
              <a:t>…”</a:t>
            </a:r>
          </a:p>
          <a:p>
            <a:pPr marL="0" indent="0">
              <a:buNone/>
              <a:defRPr/>
            </a:pPr>
            <a:r>
              <a:rPr lang="nl-NL" sz="2000" dirty="0" smtClean="0"/>
              <a:t>							- </a:t>
            </a:r>
            <a:r>
              <a:rPr lang="nl-NL" sz="2000" i="1" dirty="0" smtClean="0"/>
              <a:t>Bloomberg BusinessWeek</a:t>
            </a:r>
            <a:endParaRPr lang="en-US" i="1" dirty="0"/>
          </a:p>
        </p:txBody>
      </p:sp>
      <p:pic>
        <p:nvPicPr>
          <p:cNvPr id="4" name="Picture 12" descr="http://www.businessweek.com/the_thread/brandnewday/archives/mcdonalds1.jpg"/>
          <p:cNvPicPr>
            <a:picLocks noChangeAspect="1" noChangeArrowheads="1"/>
          </p:cNvPicPr>
          <p:nvPr/>
        </p:nvPicPr>
        <p:blipFill>
          <a:blip r:embed="rId5" cstate="print"/>
          <a:srcRect/>
          <a:stretch>
            <a:fillRect/>
          </a:stretch>
        </p:blipFill>
        <p:spPr bwMode="auto">
          <a:xfrm>
            <a:off x="290676" y="4898571"/>
            <a:ext cx="1027086" cy="996043"/>
          </a:xfrm>
          <a:prstGeom prst="rect">
            <a:avLst/>
          </a:prstGeom>
          <a:noFill/>
          <a:ln w="9525">
            <a:noFill/>
            <a:miter lim="800000"/>
            <a:headEnd/>
            <a:tailEnd/>
          </a:ln>
        </p:spPr>
      </p:pic>
      <p:pic>
        <p:nvPicPr>
          <p:cNvPr id="7" name="Picture 14" descr="http://bizbox.slate.com/blog/google.jpg"/>
          <p:cNvPicPr>
            <a:picLocks noChangeAspect="1" noChangeArrowheads="1"/>
          </p:cNvPicPr>
          <p:nvPr/>
        </p:nvPicPr>
        <p:blipFill rotWithShape="1">
          <a:blip r:embed="rId6" cstate="print"/>
          <a:srcRect t="16992" b="18303"/>
          <a:stretch/>
        </p:blipFill>
        <p:spPr bwMode="auto">
          <a:xfrm>
            <a:off x="3780518" y="5263578"/>
            <a:ext cx="1828800" cy="788879"/>
          </a:xfrm>
          <a:prstGeom prst="rect">
            <a:avLst/>
          </a:prstGeom>
          <a:noFill/>
          <a:ln w="9525">
            <a:noFill/>
            <a:miter lim="800000"/>
            <a:headEnd/>
            <a:tailEnd/>
          </a:ln>
        </p:spPr>
      </p:pic>
      <p:pic>
        <p:nvPicPr>
          <p:cNvPr id="9" name="Picture 18" descr="http://www.moldex3d.com/jla/en/images/stories/Success/Samsung/samsung-logo.jpg"/>
          <p:cNvPicPr>
            <a:picLocks noChangeAspect="1" noChangeArrowheads="1"/>
          </p:cNvPicPr>
          <p:nvPr/>
        </p:nvPicPr>
        <p:blipFill>
          <a:blip r:embed="rId7" cstate="print"/>
          <a:srcRect/>
          <a:stretch>
            <a:fillRect/>
          </a:stretch>
        </p:blipFill>
        <p:spPr bwMode="auto">
          <a:xfrm>
            <a:off x="5614331" y="5372099"/>
            <a:ext cx="1777069" cy="593272"/>
          </a:xfrm>
          <a:prstGeom prst="rect">
            <a:avLst/>
          </a:prstGeom>
          <a:noFill/>
          <a:ln w="9525">
            <a:noFill/>
            <a:miter lim="800000"/>
            <a:headEnd/>
            <a:tailEnd/>
          </a:ln>
        </p:spPr>
      </p:pic>
      <p:pic>
        <p:nvPicPr>
          <p:cNvPr id="9218" name="Picture 2" descr="http://worldofdtcmarketing.com/wp-content/uploads/2014/05/Apple-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46152" y="152400"/>
            <a:ext cx="645448" cy="75622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upload.wikimedia.org/wikipedia/commons/thumb/5/51/IBM_logo.svg/1000px-IBM_logo.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19999" y="4647522"/>
            <a:ext cx="1144695" cy="457878"/>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03220" y="5226199"/>
            <a:ext cx="1020794" cy="652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1534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2_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17804</TotalTime>
  <Words>434</Words>
  <Application>Microsoft Office PowerPoint</Application>
  <PresentationFormat>On-screen Show (4:3)</PresentationFormat>
  <Paragraphs>58</Paragraphs>
  <Slides>10</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10</vt:i4>
      </vt:variant>
    </vt:vector>
  </HeadingPairs>
  <TitlesOfParts>
    <vt:vector size="16" baseType="lpstr">
      <vt:lpstr>Arial</vt:lpstr>
      <vt:lpstr>Times New Roman</vt:lpstr>
      <vt:lpstr>Wingdings</vt:lpstr>
      <vt:lpstr>2_Office Theme</vt:lpstr>
      <vt:lpstr>Office Theme</vt:lpstr>
      <vt:lpstr>1_Office Theme</vt:lpstr>
      <vt:lpstr>PowerPoint Presentation</vt:lpstr>
      <vt:lpstr>About this book…</vt:lpstr>
      <vt:lpstr>Axial principles of our age</vt:lpstr>
      <vt:lpstr>The power of branding</vt:lpstr>
      <vt:lpstr>Axial principle II –  Globalization</vt:lpstr>
      <vt:lpstr>International revenue of S&amp;P 500 companies</vt:lpstr>
      <vt:lpstr>Global brands are at the intersection of these two axial principles</vt:lpstr>
      <vt:lpstr>Definition of a global brand</vt:lpstr>
      <vt:lpstr>Why care about global brands</vt:lpstr>
      <vt:lpstr>Organizing framework –  The global brand value chain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updated revision</dc:title>
  <dc:creator>Lawrence K. Duke</dc:creator>
  <cp:lastModifiedBy>Didow, Nicholas</cp:lastModifiedBy>
  <cp:revision>478</cp:revision>
  <cp:lastPrinted>2016-08-23T14:28:28Z</cp:lastPrinted>
  <dcterms:created xsi:type="dcterms:W3CDTF">1601-01-01T00:00:00Z</dcterms:created>
  <dcterms:modified xsi:type="dcterms:W3CDTF">2017-11-07T15:40:32Z</dcterms:modified>
</cp:coreProperties>
</file>