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05" r:id="rId2"/>
    <p:sldId id="294" r:id="rId3"/>
    <p:sldId id="296" r:id="rId4"/>
    <p:sldId id="298" r:id="rId5"/>
    <p:sldId id="308" r:id="rId6"/>
    <p:sldId id="309" r:id="rId7"/>
    <p:sldId id="310" r:id="rId8"/>
    <p:sldId id="312" r:id="rId9"/>
    <p:sldId id="311" r:id="rId10"/>
    <p:sldId id="314" r:id="rId11"/>
    <p:sldId id="315" r:id="rId12"/>
    <p:sldId id="313" r:id="rId13"/>
    <p:sldId id="316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 snapToGrid="0" snapToObjects="1">
      <p:cViewPr varScale="1">
        <p:scale>
          <a:sx n="67" d="100"/>
          <a:sy n="67" d="100"/>
        </p:scale>
        <p:origin x="25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DE903EF-6891-47FC-802E-E232B5840738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F4604F8-D898-4C38-A6B2-1A174DA61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E841898-33A1-6C4B-978B-7D869521AC4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56FE3C9-9431-3E4F-8BB7-D90EC894B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7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E3C9-9431-3E4F-8BB7-D90EC894B9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3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E3C9-9431-3E4F-8BB7-D90EC894B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5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FE3C9-9431-3E4F-8BB7-D90EC894B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4EB1-F641-465D-BE2B-CE610D11C8C1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29DAFDC2-C11E-486C-86FE-8305A0FE9265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55B-841A-4E00-97FC-AF6B5D29AF6E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902C1A94-6D73-4882-9673-B7DAEC0C9069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5FECC60-002D-424D-95F9-62D267E140A9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FF60-BC8E-4525-B266-4A60B895C85D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EBB0-1556-443B-8F6F-25080CC5227E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57D3-1643-43F9-B3EC-FA3B21901FC6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461C-F73F-4EBA-96AD-BFB0DC2E85A0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0188-BA6C-4450-9C95-3FB224EDDC7A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BF0C309-37A0-4E64-9235-1C353C7A942A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B206ABD-3153-4912-B275-F145DB1B0FE7}" type="datetime1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408C-DC62-41CC-9746-FC79700A5314}" type="datetime1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2893-802C-49F7-A3A5-8BE86E620B17}" type="datetime1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9D7CD8A-3F53-4316-9119-7F81D209C6DA}" type="datetime1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74D7F0-407B-4863-B6E1-BAF1658314D2}" type="datetime1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http://ih.constantcontact.com/fs192/1107753542216/img/43.jpg"/>
          <p:cNvPicPr/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8159" y="6288313"/>
            <a:ext cx="1235841" cy="38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dpta.org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dpta.org/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5002B-2F57-41DF-92A3-2F4B9D3BB6CB}" type="slidenum">
              <a:rPr lang="es-HN"/>
              <a:pPr>
                <a:defRPr/>
              </a:pPr>
              <a:t>1</a:t>
            </a:fld>
            <a:endParaRPr lang="es-HN" dirty="0"/>
          </a:p>
        </p:txBody>
      </p:sp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457201" y="1447800"/>
            <a:ext cx="8548254" cy="2057400"/>
          </a:xfrm>
        </p:spPr>
        <p:txBody>
          <a:bodyPr/>
          <a:lstStyle/>
          <a:p>
            <a:pPr algn="ctr" eaLnBrk="1" hangingPunct="1"/>
            <a:r>
              <a:rPr lang="es-HN" sz="3600" dirty="0" err="1"/>
              <a:t>Bylaws</a:t>
            </a:r>
            <a:br>
              <a:rPr lang="es-HN" sz="3600" dirty="0"/>
            </a:br>
            <a:r>
              <a:rPr lang="es-HN" sz="3600" dirty="0"/>
              <a:t> De-</a:t>
            </a:r>
            <a:r>
              <a:rPr lang="es-HN" sz="3600" dirty="0" err="1"/>
              <a:t>mystifying</a:t>
            </a:r>
            <a:r>
              <a:rPr lang="es-HN" sz="3600" dirty="0"/>
              <a:t> </a:t>
            </a:r>
            <a:r>
              <a:rPr lang="es-HN" sz="3600" dirty="0" err="1"/>
              <a:t>An</a:t>
            </a:r>
            <a:r>
              <a:rPr lang="es-HN" sz="3600" dirty="0"/>
              <a:t> </a:t>
            </a:r>
            <a:r>
              <a:rPr lang="es-HN" sz="3600" dirty="0" err="1"/>
              <a:t>Essential</a:t>
            </a:r>
            <a:r>
              <a:rPr lang="es-HN" sz="3600" dirty="0"/>
              <a:t> Tool</a:t>
            </a:r>
            <a:br>
              <a:rPr lang="es-HN" sz="3600" dirty="0"/>
            </a:br>
            <a:endParaRPr lang="en-US" sz="1800" dirty="0"/>
          </a:p>
        </p:txBody>
      </p:sp>
      <p:sp>
        <p:nvSpPr>
          <p:cNvPr id="15364" name="Content Placeholder 6"/>
          <p:cNvSpPr>
            <a:spLocks noGrp="1"/>
          </p:cNvSpPr>
          <p:nvPr>
            <p:ph idx="1"/>
          </p:nvPr>
        </p:nvSpPr>
        <p:spPr>
          <a:xfrm>
            <a:off x="457200" y="3428999"/>
            <a:ext cx="8305800" cy="2883131"/>
          </a:xfrm>
        </p:spPr>
        <p:txBody>
          <a:bodyPr>
            <a:normAutofit/>
          </a:bodyPr>
          <a:lstStyle/>
          <a:p>
            <a:pPr algn="ctr" eaLnBrk="1" hangingPunct="1">
              <a:buFont typeface="Georgia" pitchFamily="18" charset="0"/>
              <a:buNone/>
            </a:pPr>
            <a:endParaRPr lang="es-HN" dirty="0"/>
          </a:p>
          <a:p>
            <a:pPr marL="0" indent="0" algn="ctr" eaLnBrk="1" hangingPunct="1">
              <a:buNone/>
            </a:pPr>
            <a:r>
              <a:rPr lang="en-US" sz="2600" dirty="0">
                <a:latin typeface="+mj-lt"/>
              </a:rPr>
              <a:t>MCCPTA Training- Fall 2017</a:t>
            </a:r>
          </a:p>
          <a:p>
            <a:pPr marL="0" indent="0" algn="ctr" eaLnBrk="1" hangingPunct="1">
              <a:buNone/>
            </a:pPr>
            <a:r>
              <a:rPr lang="en-US" dirty="0">
                <a:latin typeface="+mj-lt"/>
              </a:rPr>
              <a:t>Kellie Schoolar Reynolds</a:t>
            </a:r>
          </a:p>
          <a:p>
            <a:pPr marL="349250" lvl="1" indent="0" algn="ctr">
              <a:buNone/>
            </a:pPr>
            <a:r>
              <a:rPr lang="en-US" dirty="0">
                <a:latin typeface="+mj-lt"/>
              </a:rPr>
              <a:t>MCCPTA Bylaws Chair</a:t>
            </a:r>
          </a:p>
          <a:p>
            <a:pPr marL="349250" lvl="1" indent="0" algn="ctr">
              <a:buNone/>
            </a:pPr>
            <a:r>
              <a:rPr lang="en-US" dirty="0">
                <a:latin typeface="+mj-lt"/>
              </a:rPr>
              <a:t>Wootton Cluster Coordinator</a:t>
            </a:r>
          </a:p>
          <a:p>
            <a:pPr marL="349250" lvl="1" indent="0" algn="ctr" eaLnBrk="1" hangingPunct="1">
              <a:buNone/>
            </a:pPr>
            <a:r>
              <a:rPr lang="en-US" dirty="0">
                <a:latin typeface="+mj-lt"/>
              </a:rPr>
              <a:t>kschoolar@gmail.com</a:t>
            </a:r>
          </a:p>
        </p:txBody>
      </p:sp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F8FF1A6-0466-4FB5-A174-7E414A9290A1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1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349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F4C96-C4B2-4987-AEDB-6D0CB103791B}" type="slidenum">
              <a:rPr lang="es-HN"/>
              <a:pPr>
                <a:defRPr/>
              </a:pPr>
              <a:t>10</a:t>
            </a:fld>
            <a:endParaRPr lang="es-H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HN" dirty="0" err="1"/>
              <a:t>Hashmarked</a:t>
            </a:r>
            <a:r>
              <a:rPr lang="es-HN" dirty="0"/>
              <a:t> </a:t>
            </a:r>
            <a:r>
              <a:rPr lang="es-HN" dirty="0" err="1"/>
              <a:t>text</a:t>
            </a:r>
            <a:r>
              <a:rPr lang="es-HN" dirty="0"/>
              <a:t> </a:t>
            </a:r>
            <a:r>
              <a:rPr lang="es-HN" dirty="0" err="1"/>
              <a:t>guidelines</a:t>
            </a:r>
            <a:endParaRPr lang="es-HN" dirty="0"/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228600" y="2249488"/>
            <a:ext cx="8458200" cy="43243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# hashmark in the template means that </a:t>
            </a:r>
            <a:r>
              <a:rPr lang="en-US" sz="2400" b="1" u="sng" dirty="0"/>
              <a:t>MDPTA requires ALL PTAs to abide by the language </a:t>
            </a:r>
            <a:r>
              <a:rPr lang="en-US" sz="2400" dirty="0"/>
              <a:t>(note, requirements with the blank space do need to be filled in)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# text is </a:t>
            </a:r>
            <a:r>
              <a:rPr lang="en-US" sz="2400" b="1" dirty="0"/>
              <a:t>not </a:t>
            </a:r>
            <a:r>
              <a:rPr lang="en-US" sz="2400" dirty="0"/>
              <a:t>subject to being voted on and is </a:t>
            </a:r>
            <a:r>
              <a:rPr lang="en-US" sz="2400" b="1" dirty="0"/>
              <a:t>required wording </a:t>
            </a:r>
            <a:r>
              <a:rPr lang="en-US" sz="2400" dirty="0"/>
              <a:t>to be practiced by local PTAs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# for article – article and </a:t>
            </a:r>
            <a:r>
              <a:rPr lang="en-US" sz="2400" b="1" dirty="0"/>
              <a:t>all </a:t>
            </a:r>
            <a:r>
              <a:rPr lang="en-US" sz="2400" dirty="0"/>
              <a:t>sections must stand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# for section – section must stand, but other sections without # can be changed in the article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# for subsection – must keep the wording of that subsection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# with a blank space in it – must fill in the blank space</a:t>
            </a:r>
          </a:p>
          <a:p>
            <a:pPr eaLnBrk="1" hangingPunct="1">
              <a:lnSpc>
                <a:spcPct val="90000"/>
              </a:lnSpc>
            </a:pPr>
            <a:endParaRPr lang="es-HN" sz="2400" dirty="0"/>
          </a:p>
        </p:txBody>
      </p:sp>
      <p:sp>
        <p:nvSpPr>
          <p:cNvPr id="26628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A848830-8FF5-4171-A99D-EB4006E4D69A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10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673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12705-6BCE-4A6D-AF85-90FFC65C6571}" type="slidenum">
              <a:rPr lang="es-HN"/>
              <a:pPr>
                <a:defRPr/>
              </a:pPr>
              <a:t>11</a:t>
            </a:fld>
            <a:endParaRPr lang="es-HN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HN"/>
              <a:t>Bylaws checklist – important issues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509847" y="2233354"/>
            <a:ext cx="8215053" cy="423394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# </a:t>
            </a:r>
            <a:r>
              <a:rPr lang="en-US" sz="2400" dirty="0" err="1"/>
              <a:t>hashmark</a:t>
            </a:r>
            <a:r>
              <a:rPr lang="en-US" sz="2400" dirty="0"/>
              <a:t> means that MDPTA </a:t>
            </a:r>
            <a:r>
              <a:rPr lang="en-US" sz="2400" b="1" dirty="0"/>
              <a:t>requires</a:t>
            </a:r>
            <a:r>
              <a:rPr lang="en-US" sz="2400" dirty="0"/>
              <a:t> ALL PTAs to abide by the article. Text can not be changed or deleted.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Fill in </a:t>
            </a:r>
            <a:r>
              <a:rPr lang="en-US" sz="2400" b="1" dirty="0"/>
              <a:t>all</a:t>
            </a:r>
            <a:r>
              <a:rPr lang="en-US" sz="2400" dirty="0"/>
              <a:t> the blanks, even those where there is a #. Additional wording or explanations can be added on a separate sheet of paper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List titles for each vice-president (if more than 1)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Co-presidents are not allowed </a:t>
            </a:r>
            <a:r>
              <a:rPr lang="en-US" sz="2400" dirty="0"/>
              <a:t>PTA can officially only recognize them as president and a vice-president-or president elect-who supports the president.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Long text additions, such as description of duties for multiple vice presidents, can be attached to the template. Within the template, indicate there is an attachment.</a:t>
            </a:r>
          </a:p>
          <a:p>
            <a:pPr eaLnBrk="1" hangingPunct="1">
              <a:lnSpc>
                <a:spcPct val="90000"/>
              </a:lnSpc>
            </a:pPr>
            <a:endParaRPr lang="en-US" sz="2600" dirty="0"/>
          </a:p>
          <a:p>
            <a:pPr eaLnBrk="1" hangingPunct="1">
              <a:lnSpc>
                <a:spcPct val="90000"/>
              </a:lnSpc>
            </a:pPr>
            <a:endParaRPr lang="es-HN" sz="2600" dirty="0"/>
          </a:p>
        </p:txBody>
      </p:sp>
      <p:sp>
        <p:nvSpPr>
          <p:cNvPr id="27652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3602FA7-C56E-410F-BB7F-58C91780ABE0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11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5028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F88E5-A515-4350-8D78-6FFB7B075641}" type="slidenum">
              <a:rPr lang="es-HN"/>
              <a:pPr>
                <a:defRPr/>
              </a:pPr>
              <a:t>12</a:t>
            </a:fld>
            <a:endParaRPr lang="es-HN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HN"/>
              <a:t>Local PTA bylaws update process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1114424" y="2205644"/>
            <a:ext cx="7610476" cy="43634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How</a:t>
            </a:r>
            <a:r>
              <a:rPr lang="es-HN" sz="2400" dirty="0"/>
              <a:t> and </a:t>
            </a:r>
            <a:r>
              <a:rPr lang="en-US" sz="2400" dirty="0"/>
              <a:t>where</a:t>
            </a:r>
            <a:r>
              <a:rPr lang="es-HN" sz="2400" dirty="0"/>
              <a:t> to </a:t>
            </a:r>
            <a:r>
              <a:rPr lang="es-HN" sz="2400" dirty="0" err="1"/>
              <a:t>submit</a:t>
            </a:r>
            <a:endParaRPr lang="es-HN" sz="2400" dirty="0"/>
          </a:p>
          <a:p>
            <a:pPr lvl="1" eaLnBrk="1" hangingPunct="1">
              <a:lnSpc>
                <a:spcPct val="90000"/>
              </a:lnSpc>
            </a:pPr>
            <a:r>
              <a:rPr lang="es-HN" sz="2000" dirty="0" err="1"/>
              <a:t>Make</a:t>
            </a:r>
            <a:r>
              <a:rPr lang="es-HN" sz="2000" dirty="0"/>
              <a:t> </a:t>
            </a:r>
            <a:r>
              <a:rPr lang="es-HN" sz="2000" dirty="0" err="1"/>
              <a:t>copy</a:t>
            </a:r>
            <a:r>
              <a:rPr lang="es-HN" sz="2000" dirty="0"/>
              <a:t> </a:t>
            </a:r>
            <a:r>
              <a:rPr lang="es-HN" sz="2000" dirty="0" err="1"/>
              <a:t>or</a:t>
            </a:r>
            <a:r>
              <a:rPr lang="es-HN" sz="2000" dirty="0"/>
              <a:t> </a:t>
            </a:r>
            <a:r>
              <a:rPr lang="es-HN" sz="2000" dirty="0" err="1"/>
              <a:t>scan</a:t>
            </a:r>
            <a:r>
              <a:rPr lang="es-HN" sz="2000" dirty="0"/>
              <a:t> </a:t>
            </a:r>
            <a:r>
              <a:rPr lang="es-HN" sz="2000" dirty="0" err="1"/>
              <a:t>bylaws</a:t>
            </a:r>
            <a:r>
              <a:rPr lang="es-HN" sz="2000" dirty="0"/>
              <a:t> as </a:t>
            </a:r>
            <a:r>
              <a:rPr lang="es-HN" sz="2000" dirty="0" err="1"/>
              <a:t>approved</a:t>
            </a:r>
            <a:r>
              <a:rPr lang="es-HN" sz="2000" dirty="0"/>
              <a:t> by local </a:t>
            </a:r>
            <a:r>
              <a:rPr lang="es-HN" sz="2000" dirty="0" err="1"/>
              <a:t>membership</a:t>
            </a:r>
            <a:r>
              <a:rPr lang="es-HN" sz="2000" dirty="0"/>
              <a:t> and </a:t>
            </a:r>
            <a:r>
              <a:rPr lang="es-HN" sz="2000" dirty="0" err="1"/>
              <a:t>keep</a:t>
            </a:r>
            <a:r>
              <a:rPr lang="es-HN" sz="2000" dirty="0"/>
              <a:t> </a:t>
            </a:r>
            <a:r>
              <a:rPr lang="es-HN" sz="2000" dirty="0" err="1"/>
              <a:t>it</a:t>
            </a:r>
            <a:r>
              <a:rPr lang="es-HN" sz="2000" dirty="0"/>
              <a:t> </a:t>
            </a:r>
            <a:r>
              <a:rPr lang="es-HN" sz="2000" dirty="0" err="1"/>
              <a:t>somewhere</a:t>
            </a:r>
            <a:r>
              <a:rPr lang="es-HN" sz="2000" dirty="0"/>
              <a:t> </a:t>
            </a:r>
            <a:r>
              <a:rPr lang="es-HN" sz="2000" dirty="0" err="1"/>
              <a:t>safe</a:t>
            </a:r>
            <a:endParaRPr lang="es-HN" sz="2000" dirty="0"/>
          </a:p>
          <a:p>
            <a:pPr lvl="1" eaLnBrk="1" hangingPunct="1">
              <a:lnSpc>
                <a:spcPct val="90000"/>
              </a:lnSpc>
            </a:pPr>
            <a:r>
              <a:rPr lang="es-HN" sz="2000" dirty="0" err="1"/>
              <a:t>Send</a:t>
            </a:r>
            <a:r>
              <a:rPr lang="es-HN" sz="2000" dirty="0"/>
              <a:t> minutes </a:t>
            </a:r>
            <a:r>
              <a:rPr lang="es-HN" sz="2000" dirty="0" err="1"/>
              <a:t>from</a:t>
            </a:r>
            <a:r>
              <a:rPr lang="es-HN" sz="2000" dirty="0"/>
              <a:t> meeting, </a:t>
            </a:r>
            <a:r>
              <a:rPr lang="es-HN" sz="2000" dirty="0" err="1"/>
              <a:t>the</a:t>
            </a:r>
            <a:r>
              <a:rPr lang="es-HN" sz="2000" dirty="0"/>
              <a:t> </a:t>
            </a:r>
            <a:r>
              <a:rPr lang="es-HN" sz="2000" dirty="0" err="1"/>
              <a:t>hand-filled</a:t>
            </a:r>
            <a:r>
              <a:rPr lang="es-HN" sz="2000" dirty="0"/>
              <a:t> (!) complete original </a:t>
            </a:r>
            <a:r>
              <a:rPr lang="es-HN" sz="2000" b="1" dirty="0"/>
              <a:t>and</a:t>
            </a:r>
            <a:r>
              <a:rPr lang="es-HN" sz="2000" dirty="0"/>
              <a:t> 2 copies to MDPTA at	</a:t>
            </a:r>
            <a:endParaRPr lang="es-HN" sz="2000" dirty="0">
              <a:solidFill>
                <a:schemeClr val="accent1"/>
              </a:solidFill>
            </a:endParaRPr>
          </a:p>
          <a:p>
            <a:pPr marL="676275" lvl="2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s-HN" sz="2000" dirty="0">
                <a:solidFill>
                  <a:schemeClr val="accent2"/>
                </a:solidFill>
              </a:rPr>
              <a:t>5 Central Ave.</a:t>
            </a:r>
          </a:p>
          <a:p>
            <a:pPr marL="676275" lvl="2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s-HN" sz="2000" dirty="0">
                <a:solidFill>
                  <a:schemeClr val="accent2"/>
                </a:solidFill>
              </a:rPr>
              <a:t>Glen </a:t>
            </a:r>
            <a:r>
              <a:rPr lang="es-HN" sz="2000" dirty="0" err="1">
                <a:solidFill>
                  <a:schemeClr val="accent2"/>
                </a:solidFill>
              </a:rPr>
              <a:t>Burnie</a:t>
            </a:r>
            <a:r>
              <a:rPr lang="es-HN" sz="2000" dirty="0">
                <a:solidFill>
                  <a:schemeClr val="accent2"/>
                </a:solidFill>
              </a:rPr>
              <a:t>, MD 20161</a:t>
            </a:r>
          </a:p>
          <a:p>
            <a:pPr lvl="1" eaLnBrk="1" hangingPunct="1">
              <a:lnSpc>
                <a:spcPct val="90000"/>
              </a:lnSpc>
            </a:pPr>
            <a:r>
              <a:rPr lang="es-HN" sz="2000" dirty="0" err="1"/>
              <a:t>If</a:t>
            </a:r>
            <a:r>
              <a:rPr lang="es-HN" sz="2000" dirty="0"/>
              <a:t> </a:t>
            </a:r>
            <a:r>
              <a:rPr lang="es-HN" sz="2000" dirty="0" err="1"/>
              <a:t>approved</a:t>
            </a:r>
            <a:r>
              <a:rPr lang="es-HN" sz="2000" dirty="0"/>
              <a:t> by MDPTA, </a:t>
            </a:r>
            <a:r>
              <a:rPr lang="es-HN" sz="2000" dirty="0" err="1"/>
              <a:t>signed</a:t>
            </a:r>
            <a:r>
              <a:rPr lang="es-HN" sz="2000" dirty="0"/>
              <a:t> </a:t>
            </a:r>
            <a:r>
              <a:rPr lang="es-HN" sz="2000" dirty="0" err="1"/>
              <a:t>copy</a:t>
            </a:r>
            <a:r>
              <a:rPr lang="es-HN" sz="2000" dirty="0"/>
              <a:t> </a:t>
            </a:r>
            <a:r>
              <a:rPr lang="es-HN" sz="2000" dirty="0" err="1"/>
              <a:t>is</a:t>
            </a:r>
            <a:r>
              <a:rPr lang="es-HN" sz="2000" dirty="0"/>
              <a:t> </a:t>
            </a:r>
            <a:r>
              <a:rPr lang="es-HN" sz="2000" dirty="0" err="1"/>
              <a:t>returned</a:t>
            </a:r>
            <a:r>
              <a:rPr lang="es-HN" sz="2000" dirty="0"/>
              <a:t> </a:t>
            </a:r>
            <a:r>
              <a:rPr lang="es-HN" sz="2000" dirty="0" err="1"/>
              <a:t>to</a:t>
            </a:r>
            <a:r>
              <a:rPr lang="es-HN" sz="2000" dirty="0"/>
              <a:t> </a:t>
            </a:r>
            <a:r>
              <a:rPr lang="es-HN" sz="2000" dirty="0" err="1"/>
              <a:t>you</a:t>
            </a:r>
            <a:r>
              <a:rPr lang="es-HN" sz="2000" dirty="0"/>
              <a:t>. </a:t>
            </a:r>
            <a:r>
              <a:rPr lang="es-HN" sz="2000" dirty="0" err="1"/>
              <a:t>Scan</a:t>
            </a:r>
            <a:r>
              <a:rPr lang="es-HN" sz="2000" dirty="0"/>
              <a:t>, store, and </a:t>
            </a:r>
            <a:r>
              <a:rPr lang="es-HN" sz="2000" dirty="0" err="1"/>
              <a:t>distribute</a:t>
            </a:r>
            <a:r>
              <a:rPr lang="es-HN" sz="2000" dirty="0"/>
              <a:t> to </a:t>
            </a:r>
            <a:r>
              <a:rPr lang="es-HN" sz="2000" dirty="0" err="1"/>
              <a:t>membership</a:t>
            </a:r>
            <a:r>
              <a:rPr lang="es-HN" sz="2000" dirty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HN" sz="2000" dirty="0" err="1"/>
              <a:t>If</a:t>
            </a:r>
            <a:r>
              <a:rPr lang="es-HN" sz="2000" dirty="0"/>
              <a:t> </a:t>
            </a:r>
            <a:r>
              <a:rPr lang="es-HN" sz="2000" dirty="0" err="1"/>
              <a:t>not</a:t>
            </a:r>
            <a:r>
              <a:rPr lang="es-HN" sz="2000" dirty="0"/>
              <a:t> </a:t>
            </a:r>
            <a:r>
              <a:rPr lang="es-HN" sz="2000" dirty="0" err="1"/>
              <a:t>approved</a:t>
            </a:r>
            <a:r>
              <a:rPr lang="es-HN" sz="2000" dirty="0"/>
              <a:t>, </a:t>
            </a:r>
            <a:r>
              <a:rPr lang="es-HN" sz="2000" dirty="0" err="1"/>
              <a:t>follow</a:t>
            </a:r>
            <a:r>
              <a:rPr lang="es-HN" sz="2000" dirty="0"/>
              <a:t> </a:t>
            </a:r>
            <a:r>
              <a:rPr lang="es-HN" sz="2000" dirty="0" err="1"/>
              <a:t>instructions</a:t>
            </a:r>
            <a:r>
              <a:rPr lang="es-HN" sz="2000" dirty="0"/>
              <a:t> to </a:t>
            </a:r>
            <a:r>
              <a:rPr lang="es-HN" sz="2000" dirty="0" err="1"/>
              <a:t>go</a:t>
            </a:r>
            <a:r>
              <a:rPr lang="es-HN" sz="2000" dirty="0"/>
              <a:t> </a:t>
            </a:r>
            <a:r>
              <a:rPr lang="es-HN" sz="2000" dirty="0" err="1"/>
              <a:t>through</a:t>
            </a:r>
            <a:r>
              <a:rPr lang="es-HN" sz="2000" dirty="0"/>
              <a:t> </a:t>
            </a:r>
            <a:r>
              <a:rPr lang="es-HN" sz="2000" dirty="0" err="1"/>
              <a:t>bylaws</a:t>
            </a:r>
            <a:r>
              <a:rPr lang="es-HN" sz="2000" dirty="0"/>
              <a:t> </a:t>
            </a:r>
            <a:r>
              <a:rPr lang="es-HN" sz="2000" dirty="0" err="1"/>
              <a:t>review</a:t>
            </a:r>
            <a:r>
              <a:rPr lang="es-HN" sz="2000" dirty="0"/>
              <a:t> </a:t>
            </a:r>
            <a:r>
              <a:rPr lang="es-HN" sz="2000" dirty="0" err="1"/>
              <a:t>again</a:t>
            </a:r>
            <a:r>
              <a:rPr lang="es-HN" sz="2000" dirty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HN" dirty="0"/>
          </a:p>
        </p:txBody>
      </p:sp>
      <p:sp>
        <p:nvSpPr>
          <p:cNvPr id="24580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941C095-D52B-4201-821E-7A74A4525099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12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929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52907-5B68-4243-8746-086A549F7428}" type="slidenum">
              <a:rPr lang="es-HN"/>
              <a:pPr>
                <a:defRPr/>
              </a:pPr>
              <a:t>13</a:t>
            </a:fld>
            <a:endParaRPr lang="es-HN"/>
          </a:p>
        </p:txBody>
      </p:sp>
      <p:sp>
        <p:nvSpPr>
          <p:cNvPr id="3686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HN"/>
              <a:t>For help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4294967295"/>
          </p:nvPr>
        </p:nvSpPr>
        <p:spPr>
          <a:xfrm>
            <a:off x="381000" y="2209800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HN" dirty="0" err="1"/>
              <a:t>If</a:t>
            </a:r>
            <a:r>
              <a:rPr lang="es-HN" dirty="0"/>
              <a:t> </a:t>
            </a:r>
            <a:r>
              <a:rPr lang="es-HN" dirty="0" err="1"/>
              <a:t>you</a:t>
            </a:r>
            <a:r>
              <a:rPr lang="es-HN" dirty="0"/>
              <a:t> </a:t>
            </a:r>
            <a:r>
              <a:rPr lang="es-HN" dirty="0" err="1"/>
              <a:t>want</a:t>
            </a:r>
            <a:r>
              <a:rPr lang="es-HN" dirty="0"/>
              <a:t> </a:t>
            </a:r>
            <a:r>
              <a:rPr lang="es-HN" dirty="0" err="1"/>
              <a:t>someone</a:t>
            </a:r>
            <a:r>
              <a:rPr lang="es-HN" dirty="0"/>
              <a:t> to look at </a:t>
            </a:r>
            <a:r>
              <a:rPr lang="es-HN" dirty="0" err="1"/>
              <a:t>your</a:t>
            </a:r>
            <a:r>
              <a:rPr lang="es-HN" dirty="0"/>
              <a:t> </a:t>
            </a:r>
            <a:r>
              <a:rPr lang="es-HN" dirty="0" err="1"/>
              <a:t>bylaws</a:t>
            </a:r>
            <a:endParaRPr lang="es-HN" dirty="0"/>
          </a:p>
          <a:p>
            <a:pPr eaLnBrk="1" hangingPunct="1">
              <a:lnSpc>
                <a:spcPct val="90000"/>
              </a:lnSpc>
            </a:pPr>
            <a:r>
              <a:rPr lang="es-HN" dirty="0" err="1"/>
              <a:t>If</a:t>
            </a:r>
            <a:r>
              <a:rPr lang="es-HN" dirty="0"/>
              <a:t> </a:t>
            </a:r>
            <a:r>
              <a:rPr lang="es-HN" dirty="0" err="1"/>
              <a:t>you</a:t>
            </a:r>
            <a:r>
              <a:rPr lang="es-HN" dirty="0"/>
              <a:t> </a:t>
            </a:r>
            <a:r>
              <a:rPr lang="es-HN" dirty="0" err="1"/>
              <a:t>want</a:t>
            </a:r>
            <a:r>
              <a:rPr lang="es-HN" dirty="0"/>
              <a:t> to </a:t>
            </a:r>
            <a:r>
              <a:rPr lang="es-HN" dirty="0" err="1"/>
              <a:t>understand</a:t>
            </a:r>
            <a:r>
              <a:rPr lang="es-HN" dirty="0"/>
              <a:t> </a:t>
            </a:r>
            <a:r>
              <a:rPr lang="es-HN" dirty="0" err="1"/>
              <a:t>why</a:t>
            </a:r>
            <a:r>
              <a:rPr lang="es-HN" dirty="0"/>
              <a:t> </a:t>
            </a:r>
            <a:r>
              <a:rPr lang="es-HN" dirty="0" err="1"/>
              <a:t>your</a:t>
            </a:r>
            <a:r>
              <a:rPr lang="es-HN" dirty="0"/>
              <a:t> local PTA </a:t>
            </a:r>
            <a:r>
              <a:rPr lang="es-HN" dirty="0" err="1"/>
              <a:t>bylaws</a:t>
            </a:r>
            <a:r>
              <a:rPr lang="es-HN" dirty="0"/>
              <a:t> </a:t>
            </a:r>
            <a:r>
              <a:rPr lang="es-HN" dirty="0" err="1"/>
              <a:t>were</a:t>
            </a:r>
            <a:r>
              <a:rPr lang="es-HN" dirty="0"/>
              <a:t> </a:t>
            </a:r>
            <a:r>
              <a:rPr lang="es-HN" dirty="0" err="1"/>
              <a:t>not</a:t>
            </a:r>
            <a:r>
              <a:rPr lang="es-HN" dirty="0"/>
              <a:t> </a:t>
            </a:r>
            <a:r>
              <a:rPr lang="es-HN" dirty="0" err="1"/>
              <a:t>approved</a:t>
            </a:r>
            <a:r>
              <a:rPr lang="es-HN" dirty="0"/>
              <a:t> </a:t>
            </a:r>
            <a:r>
              <a:rPr lang="es-HN" dirty="0" err="1"/>
              <a:t>or</a:t>
            </a:r>
            <a:r>
              <a:rPr lang="es-HN" dirty="0"/>
              <a:t> </a:t>
            </a:r>
            <a:r>
              <a:rPr lang="es-HN" dirty="0" err="1"/>
              <a:t>were</a:t>
            </a:r>
            <a:r>
              <a:rPr lang="es-HN" dirty="0"/>
              <a:t> </a:t>
            </a:r>
            <a:r>
              <a:rPr lang="es-HN" dirty="0" err="1"/>
              <a:t>rejected</a:t>
            </a:r>
            <a:endParaRPr lang="es-HN" dirty="0"/>
          </a:p>
          <a:p>
            <a:pPr eaLnBrk="1" hangingPunct="1">
              <a:lnSpc>
                <a:spcPct val="90000"/>
              </a:lnSpc>
            </a:pPr>
            <a:r>
              <a:rPr lang="es-HN" dirty="0" err="1"/>
              <a:t>If</a:t>
            </a:r>
            <a:r>
              <a:rPr lang="es-HN" dirty="0"/>
              <a:t> MDPTA </a:t>
            </a:r>
            <a:r>
              <a:rPr lang="es-HN" dirty="0" err="1"/>
              <a:t>does</a:t>
            </a:r>
            <a:r>
              <a:rPr lang="es-HN" dirty="0"/>
              <a:t> </a:t>
            </a:r>
            <a:r>
              <a:rPr lang="es-HN" dirty="0" err="1"/>
              <a:t>not</a:t>
            </a:r>
            <a:r>
              <a:rPr lang="es-HN" dirty="0"/>
              <a:t> </a:t>
            </a:r>
            <a:r>
              <a:rPr lang="es-HN" dirty="0" err="1"/>
              <a:t>get</a:t>
            </a:r>
            <a:r>
              <a:rPr lang="es-HN" dirty="0"/>
              <a:t> back to </a:t>
            </a:r>
            <a:r>
              <a:rPr lang="es-HN" dirty="0" err="1"/>
              <a:t>you</a:t>
            </a:r>
            <a:endParaRPr lang="es-HN" dirty="0"/>
          </a:p>
          <a:p>
            <a:pPr eaLnBrk="1" hangingPunct="1">
              <a:lnSpc>
                <a:spcPct val="90000"/>
              </a:lnSpc>
            </a:pPr>
            <a:r>
              <a:rPr lang="es-HN" dirty="0" err="1"/>
              <a:t>If</a:t>
            </a:r>
            <a:r>
              <a:rPr lang="es-HN" dirty="0"/>
              <a:t> MDPTA </a:t>
            </a:r>
            <a:r>
              <a:rPr lang="es-HN" dirty="0" err="1"/>
              <a:t>says</a:t>
            </a:r>
            <a:r>
              <a:rPr lang="es-HN" dirty="0"/>
              <a:t> </a:t>
            </a:r>
            <a:r>
              <a:rPr lang="es-HN" dirty="0" err="1"/>
              <a:t>they</a:t>
            </a:r>
            <a:r>
              <a:rPr lang="es-HN" dirty="0"/>
              <a:t> </a:t>
            </a:r>
            <a:r>
              <a:rPr lang="es-HN" dirty="0" err="1"/>
              <a:t>don’t</a:t>
            </a:r>
            <a:r>
              <a:rPr lang="es-HN" dirty="0"/>
              <a:t> </a:t>
            </a:r>
            <a:r>
              <a:rPr lang="es-HN" dirty="0" err="1"/>
              <a:t>have</a:t>
            </a:r>
            <a:r>
              <a:rPr lang="es-HN" dirty="0"/>
              <a:t> </a:t>
            </a:r>
            <a:r>
              <a:rPr lang="es-HN" dirty="0" err="1"/>
              <a:t>your</a:t>
            </a:r>
            <a:r>
              <a:rPr lang="es-HN" dirty="0"/>
              <a:t> </a:t>
            </a:r>
            <a:r>
              <a:rPr lang="es-HN" dirty="0" err="1"/>
              <a:t>bylaws</a:t>
            </a:r>
            <a:r>
              <a:rPr lang="es-HN" dirty="0"/>
              <a:t> </a:t>
            </a:r>
            <a:r>
              <a:rPr lang="es-HN" dirty="0" err="1"/>
              <a:t>on</a:t>
            </a:r>
            <a:r>
              <a:rPr lang="es-HN" dirty="0"/>
              <a:t> file</a:t>
            </a:r>
          </a:p>
          <a:p>
            <a:pPr eaLnBrk="1" hangingPunct="1">
              <a:lnSpc>
                <a:spcPct val="90000"/>
              </a:lnSpc>
            </a:pPr>
            <a:r>
              <a:rPr lang="es-HN" dirty="0" err="1"/>
              <a:t>Contact</a:t>
            </a:r>
            <a:r>
              <a:rPr lang="es-HN" dirty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s-HN" dirty="0"/>
              <a:t>MCCPTA </a:t>
            </a:r>
            <a:r>
              <a:rPr lang="es-HN" dirty="0" err="1"/>
              <a:t>bylaws</a:t>
            </a:r>
            <a:r>
              <a:rPr lang="es-HN" dirty="0"/>
              <a:t> </a:t>
            </a:r>
            <a:r>
              <a:rPr lang="es-HN" dirty="0" err="1"/>
              <a:t>chair</a:t>
            </a:r>
            <a:endParaRPr lang="es-HN" dirty="0"/>
          </a:p>
          <a:p>
            <a:pPr lvl="1" eaLnBrk="1" hangingPunct="1">
              <a:lnSpc>
                <a:spcPct val="90000"/>
              </a:lnSpc>
            </a:pPr>
            <a:r>
              <a:rPr lang="es-HN" dirty="0" err="1"/>
              <a:t>Your</a:t>
            </a:r>
            <a:r>
              <a:rPr lang="es-HN" dirty="0"/>
              <a:t> </a:t>
            </a:r>
            <a:r>
              <a:rPr lang="es-HN" dirty="0" err="1"/>
              <a:t>cluster</a:t>
            </a:r>
            <a:r>
              <a:rPr lang="es-HN" dirty="0"/>
              <a:t> </a:t>
            </a:r>
            <a:r>
              <a:rPr lang="es-HN" dirty="0" err="1"/>
              <a:t>coordinator</a:t>
            </a:r>
            <a:r>
              <a:rPr lang="es-HN" dirty="0"/>
              <a:t>(s)</a:t>
            </a:r>
          </a:p>
          <a:p>
            <a:pPr eaLnBrk="1" hangingPunct="1">
              <a:lnSpc>
                <a:spcPct val="90000"/>
              </a:lnSpc>
            </a:pPr>
            <a:endParaRPr lang="es-HN" dirty="0"/>
          </a:p>
          <a:p>
            <a:pPr eaLnBrk="1" hangingPunct="1">
              <a:lnSpc>
                <a:spcPct val="90000"/>
              </a:lnSpc>
            </a:pPr>
            <a:endParaRPr lang="es-HN" dirty="0"/>
          </a:p>
        </p:txBody>
      </p:sp>
      <p:sp>
        <p:nvSpPr>
          <p:cNvPr id="31748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497FE4D-1D9E-49D5-959D-BDCEC90DFDCD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13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624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81" y="414503"/>
            <a:ext cx="8913813" cy="914400"/>
          </a:xfrm>
        </p:spPr>
        <p:txBody>
          <a:bodyPr/>
          <a:lstStyle/>
          <a:p>
            <a:r>
              <a:rPr lang="en-US" dirty="0"/>
              <a:t>Bylaws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56" y="1869584"/>
            <a:ext cx="8252338" cy="367076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Define governance structure</a:t>
            </a:r>
          </a:p>
          <a:p>
            <a:r>
              <a:rPr lang="en-US" sz="2400" dirty="0">
                <a:solidFill>
                  <a:schemeClr val="tx1"/>
                </a:solidFill>
              </a:rPr>
              <a:t>Approved by local PTA</a:t>
            </a:r>
          </a:p>
          <a:p>
            <a:r>
              <a:rPr lang="en-US" sz="2400" dirty="0">
                <a:solidFill>
                  <a:schemeClr val="tx1"/>
                </a:solidFill>
              </a:rPr>
              <a:t>Members are the final decision makers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board members should be familiar with bylaws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All members should have access to bylaws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3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35AFC-EC54-49DC-B5BD-5166443E30F5}" type="slidenum">
              <a:rPr lang="es-HN"/>
              <a:pPr>
                <a:defRPr/>
              </a:pPr>
              <a:t>3</a:t>
            </a:fld>
            <a:endParaRPr lang="es-HN" dirty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15378" y="405960"/>
            <a:ext cx="8913813" cy="914400"/>
          </a:xfrm>
        </p:spPr>
        <p:txBody>
          <a:bodyPr/>
          <a:lstStyle/>
          <a:p>
            <a:pPr eaLnBrk="1" hangingPunct="1"/>
            <a:r>
              <a:rPr lang="es-HN" dirty="0"/>
              <a:t>Why does </a:t>
            </a:r>
            <a:r>
              <a:rPr lang="en-US" dirty="0"/>
              <a:t>your</a:t>
            </a:r>
            <a:r>
              <a:rPr lang="es-HN" dirty="0"/>
              <a:t> PTA </a:t>
            </a:r>
            <a:r>
              <a:rPr lang="en-US" dirty="0"/>
              <a:t>need</a:t>
            </a:r>
            <a:r>
              <a:rPr lang="es-HN" dirty="0"/>
              <a:t> </a:t>
            </a:r>
            <a:r>
              <a:rPr lang="en-US" dirty="0"/>
              <a:t>bylaws</a:t>
            </a:r>
            <a:r>
              <a:rPr lang="es-HN" dirty="0"/>
              <a:t>?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293715" y="1448405"/>
            <a:ext cx="8735475" cy="5120670"/>
          </a:xfrm>
        </p:spPr>
        <p:txBody>
          <a:bodyPr>
            <a:normAutofit/>
          </a:bodyPr>
          <a:lstStyle/>
          <a:p>
            <a:pPr eaLnBrk="1" hangingPunct="1"/>
            <a:r>
              <a:rPr lang="es-HN" sz="2400" dirty="0" err="1">
                <a:solidFill>
                  <a:schemeClr val="tx1"/>
                </a:solidFill>
              </a:rPr>
              <a:t>For</a:t>
            </a:r>
            <a:r>
              <a:rPr lang="es-HN" sz="2400" dirty="0">
                <a:solidFill>
                  <a:schemeClr val="tx1"/>
                </a:solidFill>
              </a:rPr>
              <a:t> </a:t>
            </a:r>
            <a:r>
              <a:rPr lang="es-HN" sz="2400" dirty="0" err="1">
                <a:solidFill>
                  <a:schemeClr val="tx1"/>
                </a:solidFill>
              </a:rPr>
              <a:t>your</a:t>
            </a:r>
            <a:r>
              <a:rPr lang="es-HN" sz="2400" dirty="0">
                <a:solidFill>
                  <a:schemeClr val="tx1"/>
                </a:solidFill>
              </a:rPr>
              <a:t> </a:t>
            </a:r>
            <a:r>
              <a:rPr lang="es-HN" sz="2400" dirty="0" err="1">
                <a:solidFill>
                  <a:schemeClr val="tx1"/>
                </a:solidFill>
              </a:rPr>
              <a:t>school</a:t>
            </a:r>
            <a:r>
              <a:rPr lang="es-HN" sz="2400" dirty="0">
                <a:solidFill>
                  <a:schemeClr val="tx1"/>
                </a:solidFill>
              </a:rPr>
              <a:t> </a:t>
            </a:r>
            <a:r>
              <a:rPr lang="es-HN" sz="2400" dirty="0" err="1">
                <a:solidFill>
                  <a:schemeClr val="tx1"/>
                </a:solidFill>
              </a:rPr>
              <a:t>community</a:t>
            </a:r>
            <a:endParaRPr lang="es-HN" sz="2400" dirty="0">
              <a:solidFill>
                <a:schemeClr val="tx1"/>
              </a:solidFill>
            </a:endParaRP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Creates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transparency</a:t>
            </a:r>
            <a:r>
              <a:rPr lang="es-HN" sz="2000" dirty="0">
                <a:solidFill>
                  <a:schemeClr val="tx1"/>
                </a:solidFill>
              </a:rPr>
              <a:t> – </a:t>
            </a:r>
            <a:r>
              <a:rPr lang="es-HN" sz="2000" dirty="0" err="1">
                <a:solidFill>
                  <a:schemeClr val="tx1"/>
                </a:solidFill>
              </a:rPr>
              <a:t>all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members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know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the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basic</a:t>
            </a:r>
            <a:r>
              <a:rPr lang="es-HN" sz="2000" dirty="0">
                <a:solidFill>
                  <a:schemeClr val="tx1"/>
                </a:solidFill>
              </a:rPr>
              <a:t> rules</a:t>
            </a: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Assures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smooth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transition</a:t>
            </a:r>
            <a:r>
              <a:rPr lang="es-HN" sz="2000" dirty="0">
                <a:solidFill>
                  <a:schemeClr val="tx1"/>
                </a:solidFill>
              </a:rPr>
              <a:t> – </a:t>
            </a:r>
            <a:r>
              <a:rPr lang="es-HN" sz="2000" dirty="0" err="1">
                <a:solidFill>
                  <a:schemeClr val="tx1"/>
                </a:solidFill>
              </a:rPr>
              <a:t>explains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how</a:t>
            </a:r>
            <a:r>
              <a:rPr lang="es-HN" sz="2000" dirty="0">
                <a:solidFill>
                  <a:schemeClr val="tx1"/>
                </a:solidFill>
              </a:rPr>
              <a:t> to </a:t>
            </a:r>
            <a:r>
              <a:rPr lang="es-HN" sz="2000" dirty="0" err="1">
                <a:solidFill>
                  <a:schemeClr val="tx1"/>
                </a:solidFill>
              </a:rPr>
              <a:t>nominate</a:t>
            </a:r>
            <a:r>
              <a:rPr lang="es-HN" sz="2000" dirty="0">
                <a:solidFill>
                  <a:schemeClr val="tx1"/>
                </a:solidFill>
              </a:rPr>
              <a:t> and </a:t>
            </a:r>
            <a:r>
              <a:rPr lang="es-HN" sz="2000" dirty="0" err="1">
                <a:solidFill>
                  <a:schemeClr val="tx1"/>
                </a:solidFill>
              </a:rPr>
              <a:t>elect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officers</a:t>
            </a:r>
            <a:endParaRPr lang="es-HN" sz="2000" dirty="0">
              <a:solidFill>
                <a:schemeClr val="tx1"/>
              </a:solidFill>
            </a:endParaRPr>
          </a:p>
          <a:p>
            <a:pPr lvl="1" eaLnBrk="1" hangingPunct="1"/>
            <a:r>
              <a:rPr lang="es-HN" sz="2000" dirty="0" err="1">
                <a:solidFill>
                  <a:schemeClr val="tx1"/>
                </a:solidFill>
              </a:rPr>
              <a:t>Assures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accountability</a:t>
            </a:r>
            <a:r>
              <a:rPr lang="es-HN" sz="2000" dirty="0">
                <a:solidFill>
                  <a:schemeClr val="tx1"/>
                </a:solidFill>
              </a:rPr>
              <a:t> – </a:t>
            </a:r>
            <a:r>
              <a:rPr lang="es-HN" sz="2000" dirty="0" err="1">
                <a:solidFill>
                  <a:schemeClr val="tx1"/>
                </a:solidFill>
              </a:rPr>
              <a:t>provides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the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ground</a:t>
            </a:r>
            <a:r>
              <a:rPr lang="es-HN" sz="2000" dirty="0">
                <a:solidFill>
                  <a:schemeClr val="tx1"/>
                </a:solidFill>
              </a:rPr>
              <a:t> rules </a:t>
            </a:r>
            <a:r>
              <a:rPr lang="es-HN" sz="2000" dirty="0" err="1">
                <a:solidFill>
                  <a:schemeClr val="tx1"/>
                </a:solidFill>
              </a:rPr>
              <a:t>for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decision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making</a:t>
            </a:r>
            <a:r>
              <a:rPr lang="es-HN" sz="2000" dirty="0">
                <a:solidFill>
                  <a:schemeClr val="tx1"/>
                </a:solidFill>
              </a:rPr>
              <a:t> and </a:t>
            </a:r>
            <a:r>
              <a:rPr lang="es-HN" sz="2000" dirty="0" err="1">
                <a:solidFill>
                  <a:schemeClr val="tx1"/>
                </a:solidFill>
              </a:rPr>
              <a:t>managing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money</a:t>
            </a:r>
            <a:endParaRPr lang="es-HN" sz="2000" dirty="0">
              <a:solidFill>
                <a:schemeClr val="tx1"/>
              </a:solidFill>
            </a:endParaRPr>
          </a:p>
          <a:p>
            <a:r>
              <a:rPr lang="es-HN" sz="2400" dirty="0" err="1">
                <a:solidFill>
                  <a:schemeClr val="tx1"/>
                </a:solidFill>
              </a:rPr>
              <a:t>For</a:t>
            </a:r>
            <a:r>
              <a:rPr lang="es-HN" sz="2400" dirty="0">
                <a:solidFill>
                  <a:schemeClr val="tx1"/>
                </a:solidFill>
              </a:rPr>
              <a:t> </a:t>
            </a:r>
            <a:r>
              <a:rPr lang="es-HN" sz="2400" dirty="0" err="1">
                <a:solidFill>
                  <a:schemeClr val="tx1"/>
                </a:solidFill>
              </a:rPr>
              <a:t>the</a:t>
            </a:r>
            <a:r>
              <a:rPr lang="es-HN" sz="2400" dirty="0">
                <a:solidFill>
                  <a:schemeClr val="tx1"/>
                </a:solidFill>
              </a:rPr>
              <a:t> Montgomery County and Maryland </a:t>
            </a:r>
            <a:r>
              <a:rPr lang="es-HN" sz="2400" dirty="0" err="1">
                <a:solidFill>
                  <a:schemeClr val="tx1"/>
                </a:solidFill>
              </a:rPr>
              <a:t>PTAs</a:t>
            </a:r>
            <a:endParaRPr lang="es-HN" sz="2400" dirty="0">
              <a:solidFill>
                <a:schemeClr val="tx1"/>
              </a:solidFill>
            </a:endParaRP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Creates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the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same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ground</a:t>
            </a:r>
            <a:r>
              <a:rPr lang="es-HN" sz="2000" dirty="0">
                <a:solidFill>
                  <a:schemeClr val="tx1"/>
                </a:solidFill>
              </a:rPr>
              <a:t> rules </a:t>
            </a:r>
            <a:r>
              <a:rPr lang="es-HN" sz="2000" dirty="0" err="1">
                <a:solidFill>
                  <a:schemeClr val="tx1"/>
                </a:solidFill>
              </a:rPr>
              <a:t>for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all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PTAs</a:t>
            </a:r>
            <a:endParaRPr lang="es-HN" sz="2000" dirty="0">
              <a:solidFill>
                <a:schemeClr val="tx1"/>
              </a:solidFill>
            </a:endParaRP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Allows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flexibility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for</a:t>
            </a:r>
            <a:r>
              <a:rPr lang="es-HN" sz="2000" dirty="0">
                <a:solidFill>
                  <a:schemeClr val="tx1"/>
                </a:solidFill>
              </a:rPr>
              <a:t> local </a:t>
            </a:r>
            <a:r>
              <a:rPr lang="es-HN" sz="2000" dirty="0" err="1">
                <a:solidFill>
                  <a:schemeClr val="tx1"/>
                </a:solidFill>
              </a:rPr>
              <a:t>PTAs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to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include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their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priorities</a:t>
            </a:r>
            <a:endParaRPr lang="es-HN" sz="2000" dirty="0">
              <a:solidFill>
                <a:schemeClr val="tx1"/>
              </a:solidFill>
            </a:endParaRP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Requirement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to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maintain</a:t>
            </a:r>
            <a:r>
              <a:rPr lang="es-HN" sz="2000" dirty="0">
                <a:solidFill>
                  <a:schemeClr val="tx1"/>
                </a:solidFill>
              </a:rPr>
              <a:t> status as a PTA</a:t>
            </a:r>
          </a:p>
          <a:p>
            <a:r>
              <a:rPr lang="es-HN" sz="2400" dirty="0" err="1">
                <a:solidFill>
                  <a:schemeClr val="tx1"/>
                </a:solidFill>
              </a:rPr>
              <a:t>For</a:t>
            </a:r>
            <a:r>
              <a:rPr lang="es-HN" sz="2400" dirty="0">
                <a:solidFill>
                  <a:schemeClr val="tx1"/>
                </a:solidFill>
              </a:rPr>
              <a:t> </a:t>
            </a:r>
            <a:r>
              <a:rPr lang="es-HN" sz="2400" dirty="0" err="1">
                <a:solidFill>
                  <a:schemeClr val="tx1"/>
                </a:solidFill>
              </a:rPr>
              <a:t>the</a:t>
            </a:r>
            <a:r>
              <a:rPr lang="es-HN" sz="2400" dirty="0">
                <a:solidFill>
                  <a:schemeClr val="tx1"/>
                </a:solidFill>
              </a:rPr>
              <a:t> IRS</a:t>
            </a:r>
          </a:p>
          <a:p>
            <a:pPr lvl="1"/>
            <a:r>
              <a:rPr lang="es-HN" sz="2000" dirty="0" err="1">
                <a:solidFill>
                  <a:schemeClr val="tx1"/>
                </a:solidFill>
              </a:rPr>
              <a:t>Tax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laws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require</a:t>
            </a:r>
            <a:r>
              <a:rPr lang="es-HN" sz="2000" dirty="0">
                <a:solidFill>
                  <a:schemeClr val="tx1"/>
                </a:solidFill>
              </a:rPr>
              <a:t> non-</a:t>
            </a:r>
            <a:r>
              <a:rPr lang="es-HN" sz="2000" dirty="0" err="1">
                <a:solidFill>
                  <a:schemeClr val="tx1"/>
                </a:solidFill>
              </a:rPr>
              <a:t>profit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corporations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to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have</a:t>
            </a:r>
            <a:r>
              <a:rPr lang="es-HN" sz="2000" dirty="0">
                <a:solidFill>
                  <a:schemeClr val="tx1"/>
                </a:solidFill>
              </a:rPr>
              <a:t> </a:t>
            </a:r>
            <a:r>
              <a:rPr lang="es-HN" sz="2000" dirty="0" err="1">
                <a:solidFill>
                  <a:schemeClr val="tx1"/>
                </a:solidFill>
              </a:rPr>
              <a:t>bylaws</a:t>
            </a:r>
            <a:endParaRPr lang="es-HN" sz="2000" dirty="0">
              <a:solidFill>
                <a:schemeClr val="tx1"/>
              </a:solidFill>
            </a:endParaRPr>
          </a:p>
          <a:p>
            <a:endParaRPr lang="es-HN" dirty="0"/>
          </a:p>
          <a:p>
            <a:pPr lvl="1" eaLnBrk="1" hangingPunct="1"/>
            <a:endParaRPr lang="es-HN" dirty="0"/>
          </a:p>
          <a:p>
            <a:endParaRPr lang="es-HN" dirty="0"/>
          </a:p>
          <a:p>
            <a:pPr eaLnBrk="1" hangingPunct="1"/>
            <a:endParaRPr lang="es-HN" dirty="0"/>
          </a:p>
        </p:txBody>
      </p:sp>
      <p:sp>
        <p:nvSpPr>
          <p:cNvPr id="18436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E395DA3-54C3-4BED-BBE4-42731255E4F2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3</a:t>
            </a:fld>
            <a:endParaRPr lang="es-HN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2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81" y="220539"/>
            <a:ext cx="8913813" cy="914400"/>
          </a:xfrm>
        </p:spPr>
        <p:txBody>
          <a:bodyPr/>
          <a:lstStyle/>
          <a:p>
            <a:r>
              <a:rPr lang="en-US" dirty="0"/>
              <a:t>Bylaws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58" y="1197032"/>
            <a:ext cx="8340436" cy="524810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Board members MUST know and follow bylaws</a:t>
            </a:r>
          </a:p>
          <a:p>
            <a:r>
              <a:rPr lang="en-US" sz="2600" dirty="0">
                <a:solidFill>
                  <a:schemeClr val="tx1"/>
                </a:solidFill>
              </a:rPr>
              <a:t>Don’t wait for an emergency to consult bylaws</a:t>
            </a:r>
          </a:p>
          <a:p>
            <a:r>
              <a:rPr lang="en-US" sz="2600" dirty="0">
                <a:solidFill>
                  <a:schemeClr val="tx1"/>
                </a:solidFill>
              </a:rPr>
              <a:t>When in doubt, refer to Roberts Rules of Order</a:t>
            </a:r>
          </a:p>
          <a:p>
            <a:r>
              <a:rPr lang="en-US" sz="2600" dirty="0">
                <a:solidFill>
                  <a:schemeClr val="tx1"/>
                </a:solidFill>
              </a:rPr>
              <a:t>PTAs must update their Bylaws every three years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Can update earlier, if needed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Consider questions, concerns, situations that have come up that may suggest a need to change Bylaws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Keep level of detail similar to MD PTA bylaws template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Create standing rules if more details are desired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Membership must approve bylaws, even if there are no changes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8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8A026-4637-465E-8B5D-E27397CF2A0D}" type="slidenum">
              <a:rPr lang="es-HN"/>
              <a:pPr>
                <a:defRPr/>
              </a:pPr>
              <a:t>5</a:t>
            </a:fld>
            <a:endParaRPr lang="es-HN"/>
          </a:p>
        </p:txBody>
      </p:sp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HN" dirty="0"/>
              <a:t>Local PTA </a:t>
            </a:r>
            <a:r>
              <a:rPr lang="es-HN" dirty="0" err="1"/>
              <a:t>bylaws</a:t>
            </a:r>
            <a:r>
              <a:rPr lang="es-HN" dirty="0"/>
              <a:t> </a:t>
            </a:r>
            <a:r>
              <a:rPr lang="es-HN" dirty="0" err="1"/>
              <a:t>update</a:t>
            </a:r>
            <a:r>
              <a:rPr lang="es-HN" dirty="0"/>
              <a:t> </a:t>
            </a:r>
            <a:r>
              <a:rPr lang="es-HN" dirty="0" err="1"/>
              <a:t>process</a:t>
            </a:r>
            <a:endParaRPr lang="es-HN" dirty="0"/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>
          <a:xfrm>
            <a:off x="228600" y="2133600"/>
            <a:ext cx="8686800" cy="4324350"/>
          </a:xfrm>
        </p:spPr>
        <p:txBody>
          <a:bodyPr/>
          <a:lstStyle/>
          <a:p>
            <a:pPr eaLnBrk="1" hangingPunct="1"/>
            <a:r>
              <a:rPr lang="es-HN" sz="2400" dirty="0"/>
              <a:t>General </a:t>
            </a:r>
            <a:r>
              <a:rPr lang="es-HN" sz="2400" dirty="0" err="1"/>
              <a:t>process</a:t>
            </a:r>
            <a:r>
              <a:rPr lang="es-HN" sz="2400" dirty="0"/>
              <a:t> (</a:t>
            </a:r>
            <a:r>
              <a:rPr lang="es-HN" sz="2400" dirty="0" err="1"/>
              <a:t>see</a:t>
            </a:r>
            <a:r>
              <a:rPr lang="es-HN" sz="2400" dirty="0"/>
              <a:t> </a:t>
            </a:r>
            <a:r>
              <a:rPr lang="es-HN" sz="2400" dirty="0" err="1"/>
              <a:t>Article</a:t>
            </a:r>
            <a:r>
              <a:rPr lang="es-HN" sz="2400" dirty="0"/>
              <a:t> XVII)</a:t>
            </a:r>
          </a:p>
          <a:p>
            <a:pPr lvl="1" eaLnBrk="1" hangingPunct="1"/>
            <a:r>
              <a:rPr lang="es-HN" sz="2400" dirty="0"/>
              <a:t>Board of </a:t>
            </a:r>
            <a:r>
              <a:rPr lang="es-HN" sz="2400" dirty="0" err="1"/>
              <a:t>Directors</a:t>
            </a:r>
            <a:r>
              <a:rPr lang="es-HN" sz="2400" dirty="0"/>
              <a:t> </a:t>
            </a:r>
            <a:r>
              <a:rPr lang="es-HN" sz="2400" dirty="0" err="1"/>
              <a:t>appoint</a:t>
            </a:r>
            <a:r>
              <a:rPr lang="es-HN" sz="2400" dirty="0"/>
              <a:t> </a:t>
            </a:r>
            <a:r>
              <a:rPr lang="es-HN" sz="2400" b="1" dirty="0" err="1"/>
              <a:t>Bylaws</a:t>
            </a:r>
            <a:r>
              <a:rPr lang="es-HN" sz="2400" b="1" dirty="0"/>
              <a:t> </a:t>
            </a:r>
            <a:r>
              <a:rPr lang="es-HN" sz="2400" b="1" dirty="0" err="1"/>
              <a:t>Committee</a:t>
            </a:r>
            <a:endParaRPr lang="es-HN" sz="2400" b="1" dirty="0"/>
          </a:p>
          <a:p>
            <a:pPr lvl="1" eaLnBrk="1" hangingPunct="1"/>
            <a:r>
              <a:rPr lang="es-HN" sz="2400" dirty="0" err="1"/>
              <a:t>Committee</a:t>
            </a:r>
            <a:r>
              <a:rPr lang="es-HN" sz="2400" dirty="0"/>
              <a:t> </a:t>
            </a:r>
            <a:r>
              <a:rPr lang="es-HN" sz="2400" dirty="0" err="1"/>
              <a:t>presents</a:t>
            </a:r>
            <a:r>
              <a:rPr lang="es-HN" sz="2400" dirty="0"/>
              <a:t> </a:t>
            </a:r>
            <a:r>
              <a:rPr lang="es-HN" sz="2400" dirty="0" err="1"/>
              <a:t>revisions</a:t>
            </a:r>
            <a:r>
              <a:rPr lang="es-HN" sz="2400" dirty="0"/>
              <a:t> to </a:t>
            </a:r>
            <a:r>
              <a:rPr lang="es-HN" sz="2400" b="1" dirty="0"/>
              <a:t>Board of </a:t>
            </a:r>
            <a:r>
              <a:rPr lang="es-HN" sz="2400" b="1" dirty="0" err="1"/>
              <a:t>Directors</a:t>
            </a:r>
            <a:r>
              <a:rPr lang="es-HN" sz="2400" dirty="0"/>
              <a:t> </a:t>
            </a:r>
            <a:r>
              <a:rPr lang="es-HN" sz="2400" dirty="0" err="1"/>
              <a:t>for</a:t>
            </a:r>
            <a:r>
              <a:rPr lang="es-HN" sz="2400" dirty="0"/>
              <a:t> </a:t>
            </a:r>
            <a:r>
              <a:rPr lang="es-HN" sz="2400" dirty="0" err="1"/>
              <a:t>approval</a:t>
            </a:r>
            <a:endParaRPr lang="es-HN" sz="2400" dirty="0"/>
          </a:p>
          <a:p>
            <a:pPr lvl="1" eaLnBrk="1" hangingPunct="1"/>
            <a:r>
              <a:rPr lang="es-HN" sz="2400" dirty="0"/>
              <a:t>Draft </a:t>
            </a:r>
            <a:r>
              <a:rPr lang="es-HN" sz="2400" dirty="0" err="1"/>
              <a:t>is</a:t>
            </a:r>
            <a:r>
              <a:rPr lang="es-HN" sz="2400" dirty="0"/>
              <a:t> </a:t>
            </a:r>
            <a:r>
              <a:rPr lang="es-HN" sz="2400" dirty="0" err="1"/>
              <a:t>provided</a:t>
            </a:r>
            <a:r>
              <a:rPr lang="es-HN" sz="2400" dirty="0"/>
              <a:t> </a:t>
            </a:r>
            <a:r>
              <a:rPr lang="es-HN" sz="2400" dirty="0" err="1"/>
              <a:t>to</a:t>
            </a:r>
            <a:r>
              <a:rPr lang="es-HN" sz="2400" dirty="0"/>
              <a:t> </a:t>
            </a:r>
            <a:r>
              <a:rPr lang="es-HN" sz="2400" b="1" dirty="0"/>
              <a:t>general </a:t>
            </a:r>
            <a:r>
              <a:rPr lang="es-HN" sz="2400" b="1" dirty="0" err="1"/>
              <a:t>membership</a:t>
            </a:r>
            <a:r>
              <a:rPr lang="es-HN" sz="2400" dirty="0"/>
              <a:t> 30 </a:t>
            </a:r>
            <a:r>
              <a:rPr lang="es-HN" sz="2400" dirty="0" err="1"/>
              <a:t>days</a:t>
            </a:r>
            <a:r>
              <a:rPr lang="es-HN" sz="2400" dirty="0"/>
              <a:t> prior </a:t>
            </a:r>
            <a:r>
              <a:rPr lang="es-HN" sz="2400" dirty="0" err="1"/>
              <a:t>to</a:t>
            </a:r>
            <a:r>
              <a:rPr lang="es-HN" sz="2400" dirty="0"/>
              <a:t> vote</a:t>
            </a:r>
          </a:p>
          <a:p>
            <a:pPr lvl="1" eaLnBrk="1" hangingPunct="1"/>
            <a:r>
              <a:rPr lang="es-HN" sz="2400" b="1" dirty="0"/>
              <a:t>General </a:t>
            </a:r>
            <a:r>
              <a:rPr lang="es-HN" sz="2400" b="1" dirty="0" err="1"/>
              <a:t>membership</a:t>
            </a:r>
            <a:r>
              <a:rPr lang="es-HN" sz="2400" dirty="0"/>
              <a:t> votes – 2/3 </a:t>
            </a:r>
            <a:r>
              <a:rPr lang="es-HN" sz="2400" dirty="0" err="1"/>
              <a:t>majority</a:t>
            </a:r>
            <a:r>
              <a:rPr lang="es-HN" sz="2400" dirty="0"/>
              <a:t> </a:t>
            </a:r>
            <a:r>
              <a:rPr lang="es-HN" sz="2400" dirty="0" err="1"/>
              <a:t>required</a:t>
            </a:r>
            <a:r>
              <a:rPr lang="es-HN" sz="2400" dirty="0"/>
              <a:t> </a:t>
            </a:r>
          </a:p>
          <a:p>
            <a:pPr lvl="1" eaLnBrk="1" hangingPunct="1"/>
            <a:r>
              <a:rPr lang="es-HN" sz="2400" dirty="0"/>
              <a:t>New </a:t>
            </a:r>
            <a:r>
              <a:rPr lang="es-HN" sz="2400" dirty="0" err="1"/>
              <a:t>bylaws</a:t>
            </a:r>
            <a:r>
              <a:rPr lang="es-HN" sz="2400" dirty="0"/>
              <a:t> </a:t>
            </a:r>
            <a:r>
              <a:rPr lang="es-HN" sz="2400" dirty="0" err="1"/>
              <a:t>take</a:t>
            </a:r>
            <a:r>
              <a:rPr lang="es-HN" sz="2400" dirty="0"/>
              <a:t> </a:t>
            </a:r>
            <a:r>
              <a:rPr lang="es-HN" sz="2400" dirty="0" err="1"/>
              <a:t>effect</a:t>
            </a:r>
            <a:r>
              <a:rPr lang="es-HN" sz="2400" dirty="0"/>
              <a:t> </a:t>
            </a:r>
            <a:r>
              <a:rPr lang="es-HN" sz="2400" dirty="0" err="1"/>
              <a:t>immediately</a:t>
            </a:r>
            <a:endParaRPr lang="es-HN" sz="2400" dirty="0"/>
          </a:p>
          <a:p>
            <a:pPr lvl="1" eaLnBrk="1" hangingPunct="1"/>
            <a:r>
              <a:rPr lang="es-HN" sz="2400" dirty="0" err="1"/>
              <a:t>Send</a:t>
            </a:r>
            <a:r>
              <a:rPr lang="es-HN" sz="2400" dirty="0"/>
              <a:t> to </a:t>
            </a:r>
            <a:r>
              <a:rPr lang="es-HN" sz="2400" b="1" dirty="0"/>
              <a:t>Maryland PTA office</a:t>
            </a:r>
            <a:r>
              <a:rPr lang="es-HN" sz="2400" dirty="0"/>
              <a:t> </a:t>
            </a:r>
            <a:r>
              <a:rPr lang="es-HN" sz="2400" dirty="0" err="1"/>
              <a:t>for</a:t>
            </a:r>
            <a:r>
              <a:rPr lang="es-HN" sz="2400" dirty="0"/>
              <a:t> MDPTA </a:t>
            </a:r>
            <a:r>
              <a:rPr lang="es-HN" sz="2400" dirty="0" err="1"/>
              <a:t>bylaws</a:t>
            </a:r>
            <a:r>
              <a:rPr lang="es-HN" sz="2400" dirty="0"/>
              <a:t> </a:t>
            </a:r>
            <a:r>
              <a:rPr lang="es-HN" sz="2400" dirty="0" err="1"/>
              <a:t>committee</a:t>
            </a:r>
            <a:r>
              <a:rPr lang="es-HN" sz="2400" dirty="0"/>
              <a:t> </a:t>
            </a:r>
            <a:r>
              <a:rPr lang="es-HN" sz="2400" dirty="0" err="1"/>
              <a:t>approval</a:t>
            </a:r>
            <a:endParaRPr lang="es-HN" sz="2400" dirty="0"/>
          </a:p>
          <a:p>
            <a:pPr eaLnBrk="1" hangingPunct="1"/>
            <a:endParaRPr lang="es-HN" sz="2400" dirty="0"/>
          </a:p>
        </p:txBody>
      </p:sp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C08CEB0-E784-4EDC-8268-A279795EF007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5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43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CBEE6-257B-4665-9566-ED3DC90B0CBF}" type="slidenum">
              <a:rPr lang="es-HN"/>
              <a:pPr>
                <a:defRPr/>
              </a:pPr>
              <a:t>6</a:t>
            </a:fld>
            <a:endParaRPr lang="es-HN"/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>
          <a:xfrm>
            <a:off x="381000" y="714895"/>
            <a:ext cx="8508076" cy="16015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HN" sz="3600" dirty="0"/>
              <a:t>Local PTA </a:t>
            </a:r>
            <a:r>
              <a:rPr lang="es-HN" sz="3600" dirty="0" err="1"/>
              <a:t>bylaws</a:t>
            </a:r>
            <a:r>
              <a:rPr lang="es-HN" sz="3600" dirty="0"/>
              <a:t> – </a:t>
            </a:r>
            <a:r>
              <a:rPr lang="es-HN" sz="3600" dirty="0" err="1"/>
              <a:t>must</a:t>
            </a:r>
            <a:r>
              <a:rPr lang="es-HN" sz="3600" dirty="0"/>
              <a:t> </a:t>
            </a:r>
            <a:r>
              <a:rPr lang="es-HN" sz="3600" dirty="0" err="1"/>
              <a:t>submit</a:t>
            </a:r>
            <a:r>
              <a:rPr lang="es-HN" sz="3600" dirty="0"/>
              <a:t> final </a:t>
            </a:r>
            <a:r>
              <a:rPr lang="es-HN" sz="3600" dirty="0" err="1"/>
              <a:t>bylaws</a:t>
            </a:r>
            <a:r>
              <a:rPr lang="es-HN" sz="3600" dirty="0"/>
              <a:t> </a:t>
            </a:r>
            <a:r>
              <a:rPr lang="es-HN" sz="3600" dirty="0" err="1"/>
              <a:t>on</a:t>
            </a:r>
            <a:r>
              <a:rPr lang="es-HN" sz="3600" dirty="0"/>
              <a:t> </a:t>
            </a:r>
            <a:r>
              <a:rPr lang="es-HN" sz="3600" dirty="0" err="1"/>
              <a:t>printed</a:t>
            </a:r>
            <a:r>
              <a:rPr lang="es-HN" sz="3600" dirty="0"/>
              <a:t> </a:t>
            </a:r>
            <a:r>
              <a:rPr lang="es-HN" sz="3600" dirty="0" err="1"/>
              <a:t>booklet</a:t>
            </a:r>
            <a:r>
              <a:rPr lang="es-HN" sz="3600" dirty="0"/>
              <a:t> </a:t>
            </a:r>
            <a:r>
              <a:rPr lang="es-HN" sz="3600" dirty="0" err="1"/>
              <a:t>template</a:t>
            </a:r>
            <a:endParaRPr lang="es-HN" sz="3600" dirty="0"/>
          </a:p>
        </p:txBody>
      </p:sp>
      <p:sp>
        <p:nvSpPr>
          <p:cNvPr id="22532" name="Content Placeholder 2"/>
          <p:cNvSpPr>
            <a:spLocks noGrp="1"/>
          </p:cNvSpPr>
          <p:nvPr>
            <p:ph idx="4294967295"/>
          </p:nvPr>
        </p:nvSpPr>
        <p:spPr>
          <a:xfrm>
            <a:off x="381000" y="2362200"/>
            <a:ext cx="8458200" cy="39227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HN" sz="2400" dirty="0" err="1"/>
              <a:t>Request</a:t>
            </a:r>
            <a:r>
              <a:rPr lang="es-HN" sz="2400" dirty="0"/>
              <a:t> </a:t>
            </a:r>
            <a:r>
              <a:rPr lang="es-HN" sz="2400" dirty="0" err="1"/>
              <a:t>printed</a:t>
            </a:r>
            <a:r>
              <a:rPr lang="es-HN" sz="2400" dirty="0"/>
              <a:t> </a:t>
            </a:r>
            <a:r>
              <a:rPr lang="es-HN" sz="2400" dirty="0" err="1"/>
              <a:t>booklet</a:t>
            </a:r>
            <a:r>
              <a:rPr lang="es-HN" sz="2400" dirty="0"/>
              <a:t> </a:t>
            </a:r>
            <a:r>
              <a:rPr lang="es-HN" sz="2400" dirty="0" err="1"/>
              <a:t>from</a:t>
            </a:r>
            <a:r>
              <a:rPr lang="es-HN" sz="2400" dirty="0"/>
              <a:t> Maryland PTA.</a:t>
            </a:r>
          </a:p>
          <a:p>
            <a:pPr eaLnBrk="1" hangingPunct="1"/>
            <a:r>
              <a:rPr lang="es-HN" sz="2400" dirty="0"/>
              <a:t>email: </a:t>
            </a:r>
            <a:r>
              <a:rPr lang="en-US" sz="2400" dirty="0">
                <a:hlinkClick r:id="rId2"/>
              </a:rPr>
              <a:t>office@mdpta.org</a:t>
            </a:r>
            <a:r>
              <a:rPr lang="en-US" sz="2400" dirty="0"/>
              <a:t> </a:t>
            </a:r>
            <a:endParaRPr lang="es-HN" sz="2400" dirty="0"/>
          </a:p>
          <a:p>
            <a:pPr eaLnBrk="1" hangingPunct="1"/>
            <a:r>
              <a:rPr lang="es-HN" sz="2400" dirty="0" err="1"/>
              <a:t>The</a:t>
            </a:r>
            <a:r>
              <a:rPr lang="es-HN" sz="2400" dirty="0"/>
              <a:t> </a:t>
            </a:r>
            <a:r>
              <a:rPr lang="es-HN" sz="2400" dirty="0" err="1"/>
              <a:t>printed</a:t>
            </a:r>
            <a:r>
              <a:rPr lang="es-HN" sz="2400" dirty="0"/>
              <a:t> </a:t>
            </a:r>
            <a:r>
              <a:rPr lang="es-HN" sz="2400" dirty="0" err="1"/>
              <a:t>booklet</a:t>
            </a:r>
            <a:r>
              <a:rPr lang="es-HN" sz="2400" dirty="0"/>
              <a:t> </a:t>
            </a:r>
            <a:r>
              <a:rPr lang="es-HN" sz="2400" dirty="0" err="1"/>
              <a:t>must</a:t>
            </a:r>
            <a:r>
              <a:rPr lang="es-HN" sz="2400" dirty="0"/>
              <a:t> be </a:t>
            </a:r>
            <a:r>
              <a:rPr lang="es-HN" sz="2400" b="1" dirty="0" err="1"/>
              <a:t>hand-edited</a:t>
            </a:r>
            <a:r>
              <a:rPr lang="es-HN" sz="2400" dirty="0"/>
              <a:t> and </a:t>
            </a:r>
            <a:r>
              <a:rPr lang="es-HN" sz="2400" dirty="0" err="1"/>
              <a:t>submitted</a:t>
            </a:r>
            <a:r>
              <a:rPr lang="es-HN" sz="2400" dirty="0"/>
              <a:t> </a:t>
            </a:r>
            <a:r>
              <a:rPr lang="es-HN" sz="2400" dirty="0" err="1"/>
              <a:t>via</a:t>
            </a:r>
            <a:r>
              <a:rPr lang="es-HN" sz="2400" dirty="0"/>
              <a:t> postal mail (</a:t>
            </a:r>
            <a:r>
              <a:rPr lang="es-HN" sz="2400" dirty="0" err="1"/>
              <a:t>with</a:t>
            </a:r>
            <a:r>
              <a:rPr lang="es-HN" sz="2400" dirty="0"/>
              <a:t> 2 copies). </a:t>
            </a:r>
          </a:p>
          <a:p>
            <a:pPr lvl="1" eaLnBrk="1" hangingPunct="1"/>
            <a:r>
              <a:rPr lang="es-HN" sz="2000" dirty="0" err="1"/>
              <a:t>This</a:t>
            </a:r>
            <a:r>
              <a:rPr lang="es-HN" sz="2000" dirty="0"/>
              <a:t> </a:t>
            </a:r>
            <a:r>
              <a:rPr lang="es-HN" sz="2000" dirty="0" err="1"/>
              <a:t>seems</a:t>
            </a:r>
            <a:r>
              <a:rPr lang="es-HN" sz="2000" dirty="0"/>
              <a:t> </a:t>
            </a:r>
            <a:r>
              <a:rPr lang="es-HN" sz="2000" dirty="0" err="1"/>
              <a:t>archaic</a:t>
            </a:r>
            <a:r>
              <a:rPr lang="es-HN" sz="2000" dirty="0"/>
              <a:t>, </a:t>
            </a:r>
            <a:r>
              <a:rPr lang="es-HN" sz="2000" dirty="0" err="1"/>
              <a:t>but</a:t>
            </a:r>
            <a:r>
              <a:rPr lang="es-HN" sz="2000" dirty="0"/>
              <a:t> </a:t>
            </a:r>
            <a:r>
              <a:rPr lang="es-HN" sz="2000" dirty="0" err="1"/>
              <a:t>it</a:t>
            </a:r>
            <a:r>
              <a:rPr lang="es-HN" sz="2000" dirty="0"/>
              <a:t> </a:t>
            </a:r>
            <a:r>
              <a:rPr lang="es-HN" sz="2000" dirty="0" err="1"/>
              <a:t>is</a:t>
            </a:r>
            <a:r>
              <a:rPr lang="es-HN" sz="2000" dirty="0"/>
              <a:t> </a:t>
            </a:r>
            <a:r>
              <a:rPr lang="es-HN" sz="2000" dirty="0" err="1"/>
              <a:t>the</a:t>
            </a:r>
            <a:r>
              <a:rPr lang="es-HN" sz="2000" dirty="0"/>
              <a:t> </a:t>
            </a:r>
            <a:r>
              <a:rPr lang="es-HN" sz="2000" dirty="0" err="1"/>
              <a:t>easiest</a:t>
            </a:r>
            <a:r>
              <a:rPr lang="es-HN" sz="2000" dirty="0"/>
              <a:t> </a:t>
            </a:r>
            <a:r>
              <a:rPr lang="es-HN" sz="2000" dirty="0" err="1"/>
              <a:t>way</a:t>
            </a:r>
            <a:r>
              <a:rPr lang="es-HN" sz="2000" dirty="0"/>
              <a:t> </a:t>
            </a:r>
            <a:r>
              <a:rPr lang="es-HN" sz="2000" dirty="0" err="1"/>
              <a:t>for</a:t>
            </a:r>
            <a:r>
              <a:rPr lang="es-HN" sz="2000" dirty="0"/>
              <a:t> </a:t>
            </a:r>
            <a:r>
              <a:rPr lang="es-HN" sz="2000" dirty="0" err="1"/>
              <a:t>the</a:t>
            </a:r>
            <a:r>
              <a:rPr lang="es-HN" sz="2000" dirty="0"/>
              <a:t> MDPTA </a:t>
            </a:r>
            <a:r>
              <a:rPr lang="es-HN" sz="2000" dirty="0" err="1"/>
              <a:t>bylaws</a:t>
            </a:r>
            <a:r>
              <a:rPr lang="es-HN" sz="2000" dirty="0"/>
              <a:t> </a:t>
            </a:r>
            <a:r>
              <a:rPr lang="es-HN" sz="2000" dirty="0" err="1"/>
              <a:t>committee</a:t>
            </a:r>
            <a:r>
              <a:rPr lang="es-HN" sz="2000" dirty="0"/>
              <a:t> to </a:t>
            </a:r>
            <a:r>
              <a:rPr lang="es-HN" sz="2000" dirty="0" err="1"/>
              <a:t>review</a:t>
            </a:r>
            <a:r>
              <a:rPr lang="es-HN" sz="2000" dirty="0"/>
              <a:t> and </a:t>
            </a:r>
            <a:r>
              <a:rPr lang="es-HN" sz="2000" dirty="0" err="1"/>
              <a:t>approve</a:t>
            </a:r>
            <a:r>
              <a:rPr lang="es-HN" sz="2000" dirty="0"/>
              <a:t> </a:t>
            </a:r>
            <a:r>
              <a:rPr lang="es-HN" sz="2000" dirty="0" err="1"/>
              <a:t>changes</a:t>
            </a:r>
            <a:r>
              <a:rPr lang="es-HN" sz="2000" dirty="0"/>
              <a:t> </a:t>
            </a:r>
            <a:r>
              <a:rPr lang="es-HN" sz="2000" dirty="0" err="1"/>
              <a:t>for</a:t>
            </a:r>
            <a:r>
              <a:rPr lang="es-HN" sz="2000" dirty="0"/>
              <a:t> </a:t>
            </a:r>
            <a:r>
              <a:rPr lang="es-HN" sz="2000" dirty="0" err="1"/>
              <a:t>all</a:t>
            </a:r>
            <a:r>
              <a:rPr lang="es-HN" sz="2000" dirty="0"/>
              <a:t> Maryland </a:t>
            </a:r>
            <a:r>
              <a:rPr lang="es-HN" sz="2000" dirty="0" err="1"/>
              <a:t>PTAs.</a:t>
            </a:r>
            <a:endParaRPr lang="es-HN" sz="2000" dirty="0"/>
          </a:p>
          <a:p>
            <a:pPr lvl="1" eaLnBrk="1" hangingPunct="1"/>
            <a:r>
              <a:rPr lang="es-HN" sz="2000" dirty="0" err="1"/>
              <a:t>Grin</a:t>
            </a:r>
            <a:r>
              <a:rPr lang="es-HN" sz="2000" dirty="0"/>
              <a:t> and </a:t>
            </a:r>
            <a:r>
              <a:rPr lang="es-HN" sz="2000" dirty="0" err="1"/>
              <a:t>bear</a:t>
            </a:r>
            <a:r>
              <a:rPr lang="es-HN" sz="2000" dirty="0"/>
              <a:t> </a:t>
            </a:r>
            <a:r>
              <a:rPr lang="es-HN" sz="2000" dirty="0" err="1"/>
              <a:t>it</a:t>
            </a:r>
            <a:r>
              <a:rPr lang="es-HN" sz="2000" dirty="0"/>
              <a:t> – </a:t>
            </a:r>
            <a:r>
              <a:rPr lang="es-HN" sz="2000" dirty="0" err="1"/>
              <a:t>we</a:t>
            </a:r>
            <a:r>
              <a:rPr lang="es-HN" sz="2000" dirty="0"/>
              <a:t> are </a:t>
            </a:r>
            <a:r>
              <a:rPr lang="es-HN" sz="2000" dirty="0" err="1"/>
              <a:t>all</a:t>
            </a:r>
            <a:r>
              <a:rPr lang="es-HN" sz="2000" dirty="0"/>
              <a:t> </a:t>
            </a:r>
            <a:r>
              <a:rPr lang="es-HN" sz="2000" dirty="0" err="1"/>
              <a:t>volunteers</a:t>
            </a:r>
            <a:r>
              <a:rPr lang="es-HN" sz="2000" dirty="0"/>
              <a:t>, </a:t>
            </a:r>
            <a:r>
              <a:rPr lang="es-HN" sz="2000" dirty="0" err="1"/>
              <a:t>even</a:t>
            </a:r>
            <a:r>
              <a:rPr lang="es-HN" sz="2000" dirty="0"/>
              <a:t> at </a:t>
            </a:r>
            <a:r>
              <a:rPr lang="es-HN" sz="2000" dirty="0" err="1"/>
              <a:t>the</a:t>
            </a:r>
            <a:r>
              <a:rPr lang="es-HN" sz="2000" dirty="0"/>
              <a:t> </a:t>
            </a:r>
            <a:r>
              <a:rPr lang="es-HN" sz="2000" dirty="0" err="1"/>
              <a:t>state</a:t>
            </a:r>
            <a:r>
              <a:rPr lang="es-HN" sz="2000" dirty="0"/>
              <a:t> </a:t>
            </a:r>
            <a:r>
              <a:rPr lang="es-HN" sz="2000" dirty="0" err="1"/>
              <a:t>level</a:t>
            </a:r>
            <a:r>
              <a:rPr lang="es-HN" sz="1600" dirty="0">
                <a:sym typeface="Wingdings" pitchFamily="2" charset="2"/>
              </a:rPr>
              <a:t> </a:t>
            </a:r>
            <a:endParaRPr lang="es-HN" sz="1600" dirty="0"/>
          </a:p>
          <a:p>
            <a:pPr eaLnBrk="1" hangingPunct="1"/>
            <a:r>
              <a:rPr lang="es-HN" sz="2400" dirty="0" err="1"/>
              <a:t>Most</a:t>
            </a:r>
            <a:r>
              <a:rPr lang="es-HN" sz="2400" dirty="0"/>
              <a:t> </a:t>
            </a:r>
            <a:r>
              <a:rPr lang="es-HN" sz="2400" dirty="0" err="1"/>
              <a:t>recent</a:t>
            </a:r>
            <a:r>
              <a:rPr lang="es-HN" sz="2400" dirty="0"/>
              <a:t> </a:t>
            </a:r>
            <a:r>
              <a:rPr lang="es-HN" sz="2400" dirty="0" err="1"/>
              <a:t>version</a:t>
            </a:r>
            <a:r>
              <a:rPr lang="es-HN" sz="2400" dirty="0"/>
              <a:t> </a:t>
            </a:r>
            <a:r>
              <a:rPr lang="es-HN" sz="2400" dirty="0" err="1"/>
              <a:t>is</a:t>
            </a:r>
            <a:r>
              <a:rPr lang="es-HN" sz="2400" dirty="0"/>
              <a:t> August 2016 (</a:t>
            </a:r>
            <a:r>
              <a:rPr lang="es-HN" sz="2400" dirty="0" err="1"/>
              <a:t>check</a:t>
            </a:r>
            <a:r>
              <a:rPr lang="es-HN" sz="2400" dirty="0"/>
              <a:t> </a:t>
            </a:r>
            <a:r>
              <a:rPr lang="es-HN" sz="2400" dirty="0" err="1"/>
              <a:t>for</a:t>
            </a:r>
            <a:r>
              <a:rPr lang="es-HN" sz="2400" dirty="0"/>
              <a:t> </a:t>
            </a:r>
            <a:r>
              <a:rPr lang="es-HN" sz="2400" dirty="0" err="1"/>
              <a:t>most</a:t>
            </a:r>
            <a:r>
              <a:rPr lang="es-HN" sz="2400" dirty="0"/>
              <a:t> </a:t>
            </a:r>
            <a:r>
              <a:rPr lang="es-HN" sz="2400" dirty="0" err="1"/>
              <a:t>recent</a:t>
            </a:r>
            <a:r>
              <a:rPr lang="es-HN" sz="2400" dirty="0"/>
              <a:t> versión </a:t>
            </a:r>
            <a:r>
              <a:rPr lang="es-HN" sz="2400" dirty="0" err="1"/>
              <a:t>when</a:t>
            </a:r>
            <a:r>
              <a:rPr lang="es-HN" sz="2400" dirty="0"/>
              <a:t> </a:t>
            </a:r>
            <a:r>
              <a:rPr lang="es-HN" sz="2400" dirty="0" err="1"/>
              <a:t>you</a:t>
            </a:r>
            <a:r>
              <a:rPr lang="es-HN" sz="2400" dirty="0"/>
              <a:t> are </a:t>
            </a:r>
            <a:r>
              <a:rPr lang="es-HN" sz="2400" dirty="0" err="1"/>
              <a:t>ready</a:t>
            </a:r>
            <a:r>
              <a:rPr lang="es-HN" sz="2400" dirty="0"/>
              <a:t> </a:t>
            </a:r>
            <a:r>
              <a:rPr lang="es-HN" sz="2400" dirty="0" err="1"/>
              <a:t>to</a:t>
            </a:r>
            <a:r>
              <a:rPr lang="es-HN" sz="2400" dirty="0"/>
              <a:t> </a:t>
            </a:r>
            <a:r>
              <a:rPr lang="es-HN" sz="2400" dirty="0" err="1"/>
              <a:t>update</a:t>
            </a:r>
            <a:r>
              <a:rPr lang="es-HN" sz="2400" dirty="0"/>
              <a:t>)</a:t>
            </a:r>
          </a:p>
          <a:p>
            <a:pPr eaLnBrk="1" hangingPunct="1"/>
            <a:endParaRPr lang="es-HN" sz="1600" dirty="0">
              <a:solidFill>
                <a:schemeClr val="accent2"/>
              </a:solidFill>
            </a:endParaRPr>
          </a:p>
        </p:txBody>
      </p:sp>
      <p:sp>
        <p:nvSpPr>
          <p:cNvPr id="29700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D9433B-D89B-4D90-9FDA-C6F3B433FF0E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6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85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0F6AB-2091-4C34-ACB7-6A1124AC477A}" type="slidenum">
              <a:rPr lang="es-HN"/>
              <a:pPr>
                <a:defRPr/>
              </a:pPr>
              <a:t>7</a:t>
            </a:fld>
            <a:endParaRPr lang="es-HN"/>
          </a:p>
        </p:txBody>
      </p:sp>
      <p:sp>
        <p:nvSpPr>
          <p:cNvPr id="23555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HN" sz="3600"/>
              <a:t>Local PTA bylaws – download electronic version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753687" y="2189018"/>
            <a:ext cx="7971213" cy="426165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HN" sz="2400" dirty="0"/>
              <a:t>Maryland PTA </a:t>
            </a:r>
            <a:r>
              <a:rPr lang="es-HN" sz="2400" dirty="0" err="1"/>
              <a:t>provides</a:t>
            </a:r>
            <a:r>
              <a:rPr lang="es-HN" sz="2400" dirty="0"/>
              <a:t> </a:t>
            </a:r>
            <a:r>
              <a:rPr lang="es-HN" sz="2400" dirty="0" err="1"/>
              <a:t>an</a:t>
            </a:r>
            <a:r>
              <a:rPr lang="es-HN" sz="2400" dirty="0"/>
              <a:t> </a:t>
            </a:r>
            <a:r>
              <a:rPr lang="es-HN" sz="2400" dirty="0" err="1"/>
              <a:t>electronic</a:t>
            </a:r>
            <a:r>
              <a:rPr lang="es-HN" sz="2400" dirty="0"/>
              <a:t> ‘</a:t>
            </a:r>
            <a:r>
              <a:rPr lang="es-HN" sz="2400" dirty="0" err="1"/>
              <a:t>draft</a:t>
            </a:r>
            <a:r>
              <a:rPr lang="es-HN" sz="2400" dirty="0"/>
              <a:t>’ file of </a:t>
            </a:r>
            <a:r>
              <a:rPr lang="es-HN" sz="2400" dirty="0" err="1"/>
              <a:t>the</a:t>
            </a:r>
            <a:r>
              <a:rPr lang="es-HN" sz="2400" dirty="0"/>
              <a:t> </a:t>
            </a:r>
            <a:r>
              <a:rPr lang="es-HN" sz="2400" dirty="0" err="1"/>
              <a:t>printed</a:t>
            </a:r>
            <a:r>
              <a:rPr lang="es-HN" sz="2400" dirty="0"/>
              <a:t> </a:t>
            </a:r>
            <a:r>
              <a:rPr lang="es-HN" sz="2400" dirty="0" err="1"/>
              <a:t>booklet</a:t>
            </a:r>
            <a:endParaRPr lang="es-HN" sz="2400" dirty="0"/>
          </a:p>
          <a:p>
            <a:pPr lvl="1" eaLnBrk="1" hangingPunct="1"/>
            <a:r>
              <a:rPr lang="es-HN" sz="2200" dirty="0" err="1"/>
              <a:t>Go</a:t>
            </a:r>
            <a:r>
              <a:rPr lang="es-HN" sz="2200" dirty="0"/>
              <a:t> to </a:t>
            </a:r>
            <a:r>
              <a:rPr lang="es-HN" sz="2200" dirty="0">
                <a:hlinkClick r:id="rId2"/>
              </a:rPr>
              <a:t>http://www.mdpta.org</a:t>
            </a:r>
            <a:endParaRPr lang="es-HN" sz="2200" dirty="0"/>
          </a:p>
          <a:p>
            <a:pPr lvl="1" eaLnBrk="1" hangingPunct="1"/>
            <a:r>
              <a:rPr lang="es-HN" sz="2200" dirty="0" err="1"/>
              <a:t>Select</a:t>
            </a:r>
            <a:r>
              <a:rPr lang="es-HN" sz="2200" dirty="0"/>
              <a:t> </a:t>
            </a:r>
            <a:r>
              <a:rPr lang="es-HN" sz="2200" dirty="0" err="1"/>
              <a:t>Membership</a:t>
            </a:r>
            <a:r>
              <a:rPr lang="es-HN" sz="2200" dirty="0"/>
              <a:t> </a:t>
            </a:r>
            <a:r>
              <a:rPr lang="es-HN" sz="2200" dirty="0" err="1"/>
              <a:t>tab</a:t>
            </a:r>
            <a:r>
              <a:rPr lang="es-HN" sz="2200" dirty="0"/>
              <a:t> </a:t>
            </a:r>
            <a:r>
              <a:rPr lang="es-HN" sz="2200" dirty="0" err="1"/>
              <a:t>on</a:t>
            </a:r>
            <a:r>
              <a:rPr lang="es-HN" sz="2200" dirty="0"/>
              <a:t> </a:t>
            </a:r>
            <a:r>
              <a:rPr lang="es-HN" sz="2200" dirty="0" err="1"/>
              <a:t>the</a:t>
            </a:r>
            <a:r>
              <a:rPr lang="es-HN" sz="2200" dirty="0"/>
              <a:t> </a:t>
            </a:r>
            <a:r>
              <a:rPr lang="es-HN" sz="2200" dirty="0" err="1"/>
              <a:t>left</a:t>
            </a:r>
            <a:endParaRPr lang="es-HN" sz="2200" dirty="0"/>
          </a:p>
          <a:p>
            <a:pPr lvl="1" eaLnBrk="1" hangingPunct="1"/>
            <a:r>
              <a:rPr lang="es-HN" sz="2200" dirty="0" err="1"/>
              <a:t>Scroll</a:t>
            </a:r>
            <a:r>
              <a:rPr lang="es-HN" sz="2200" dirty="0"/>
              <a:t> to </a:t>
            </a:r>
            <a:r>
              <a:rPr lang="es-HN" sz="2200" dirty="0" err="1"/>
              <a:t>bottom</a:t>
            </a:r>
            <a:r>
              <a:rPr lang="es-HN" sz="2200" dirty="0"/>
              <a:t>, </a:t>
            </a:r>
            <a:r>
              <a:rPr lang="es-HN" sz="2200" dirty="0" err="1"/>
              <a:t>click</a:t>
            </a:r>
            <a:r>
              <a:rPr lang="es-HN" sz="2200" dirty="0"/>
              <a:t> </a:t>
            </a:r>
            <a:r>
              <a:rPr lang="es-HN" sz="2200" dirty="0" err="1"/>
              <a:t>on</a:t>
            </a:r>
            <a:r>
              <a:rPr lang="es-HN" sz="2200" dirty="0"/>
              <a:t> </a:t>
            </a:r>
            <a:r>
              <a:rPr lang="es-HN" sz="2200" u="sng" dirty="0" err="1"/>
              <a:t>Members</a:t>
            </a:r>
            <a:r>
              <a:rPr lang="es-HN" sz="2200" u="sng" dirty="0"/>
              <a:t> </a:t>
            </a:r>
            <a:r>
              <a:rPr lang="es-HN" sz="2200" u="sng" dirty="0" err="1"/>
              <a:t>Only</a:t>
            </a:r>
            <a:r>
              <a:rPr lang="es-HN" sz="2200" dirty="0"/>
              <a:t> </a:t>
            </a:r>
            <a:r>
              <a:rPr lang="es-HN" sz="2200" dirty="0" err="1"/>
              <a:t>section</a:t>
            </a:r>
            <a:endParaRPr lang="es-HN" sz="2200" dirty="0"/>
          </a:p>
          <a:p>
            <a:pPr lvl="1" eaLnBrk="1" hangingPunct="1">
              <a:buFont typeface="Georgia" pitchFamily="18" charset="0"/>
              <a:buNone/>
            </a:pPr>
            <a:r>
              <a:rPr lang="es-HN" sz="2200" dirty="0"/>
              <a:t>		</a:t>
            </a:r>
            <a:r>
              <a:rPr lang="es-HN" sz="2200" dirty="0" err="1"/>
              <a:t>Enter</a:t>
            </a:r>
            <a:r>
              <a:rPr lang="es-HN" sz="2200" dirty="0"/>
              <a:t> </a:t>
            </a:r>
            <a:r>
              <a:rPr lang="es-HN" sz="2200" dirty="0" err="1"/>
              <a:t>login</a:t>
            </a:r>
            <a:r>
              <a:rPr lang="es-HN" sz="2200" dirty="0"/>
              <a:t> </a:t>
            </a:r>
            <a:r>
              <a:rPr lang="es-HN" sz="2200" dirty="0" err="1"/>
              <a:t>information</a:t>
            </a:r>
            <a:r>
              <a:rPr lang="es-HN" sz="2200" dirty="0"/>
              <a:t>:</a:t>
            </a:r>
          </a:p>
          <a:p>
            <a:pPr lvl="1" eaLnBrk="1" hangingPunct="1">
              <a:buFont typeface="Georgia" pitchFamily="18" charset="0"/>
              <a:buNone/>
            </a:pPr>
            <a:r>
              <a:rPr lang="es-HN" sz="2200" dirty="0"/>
              <a:t>		LOGIN: 	</a:t>
            </a:r>
            <a:r>
              <a:rPr lang="es-HN" sz="2200" dirty="0" err="1"/>
              <a:t>Diversity</a:t>
            </a:r>
            <a:endParaRPr lang="es-HN" sz="2200" dirty="0"/>
          </a:p>
          <a:p>
            <a:pPr lvl="1" eaLnBrk="1" hangingPunct="1">
              <a:buFont typeface="Georgia" pitchFamily="18" charset="0"/>
              <a:buNone/>
            </a:pPr>
            <a:r>
              <a:rPr lang="es-HN" sz="2200" dirty="0"/>
              <a:t>		PASSWORD: 	</a:t>
            </a:r>
            <a:r>
              <a:rPr lang="es-HN" sz="2200" dirty="0" err="1"/>
              <a:t>means</a:t>
            </a:r>
            <a:r>
              <a:rPr lang="es-HN" sz="2200" dirty="0"/>
              <a:t>..</a:t>
            </a:r>
          </a:p>
          <a:p>
            <a:pPr eaLnBrk="1" hangingPunct="1"/>
            <a:r>
              <a:rPr lang="es-HN" sz="2400" dirty="0"/>
              <a:t>Use </a:t>
            </a:r>
            <a:r>
              <a:rPr lang="es-HN" sz="2400" dirty="0" err="1"/>
              <a:t>this</a:t>
            </a:r>
            <a:r>
              <a:rPr lang="es-HN" sz="2400" dirty="0"/>
              <a:t> </a:t>
            </a:r>
            <a:r>
              <a:rPr lang="es-HN" sz="2400" dirty="0" err="1"/>
              <a:t>electronic</a:t>
            </a:r>
            <a:r>
              <a:rPr lang="es-HN" sz="2400" dirty="0"/>
              <a:t> file to </a:t>
            </a:r>
            <a:r>
              <a:rPr lang="es-HN" sz="2400" dirty="0" err="1"/>
              <a:t>mark</a:t>
            </a:r>
            <a:r>
              <a:rPr lang="es-HN" sz="2400" dirty="0"/>
              <a:t> up your DRAFT </a:t>
            </a:r>
            <a:r>
              <a:rPr lang="es-HN" sz="2400" dirty="0" err="1"/>
              <a:t>language</a:t>
            </a:r>
            <a:r>
              <a:rPr lang="es-HN" sz="2400" dirty="0"/>
              <a:t>, and when </a:t>
            </a:r>
            <a:r>
              <a:rPr lang="es-HN" sz="2400" dirty="0" err="1"/>
              <a:t>the</a:t>
            </a:r>
            <a:r>
              <a:rPr lang="es-HN" sz="2400" dirty="0"/>
              <a:t> general </a:t>
            </a:r>
            <a:r>
              <a:rPr lang="es-HN" sz="2400" dirty="0" err="1"/>
              <a:t>membership</a:t>
            </a:r>
            <a:r>
              <a:rPr lang="es-HN" sz="2400" dirty="0"/>
              <a:t> has </a:t>
            </a:r>
            <a:r>
              <a:rPr lang="es-HN" sz="2400" dirty="0" err="1"/>
              <a:t>approved</a:t>
            </a:r>
            <a:r>
              <a:rPr lang="es-HN" sz="2400" dirty="0"/>
              <a:t> </a:t>
            </a:r>
            <a:r>
              <a:rPr lang="es-HN" sz="2400" dirty="0" err="1"/>
              <a:t>the</a:t>
            </a:r>
            <a:r>
              <a:rPr lang="es-HN" sz="2400" dirty="0"/>
              <a:t> </a:t>
            </a:r>
            <a:r>
              <a:rPr lang="es-HN" sz="2400" dirty="0" err="1"/>
              <a:t>changes</a:t>
            </a:r>
            <a:r>
              <a:rPr lang="es-HN" sz="2400" dirty="0"/>
              <a:t>, </a:t>
            </a:r>
            <a:r>
              <a:rPr lang="es-HN" sz="2400" dirty="0" err="1"/>
              <a:t>make</a:t>
            </a:r>
            <a:r>
              <a:rPr lang="es-HN" sz="2400" dirty="0"/>
              <a:t> </a:t>
            </a:r>
            <a:r>
              <a:rPr lang="es-HN" sz="2400" dirty="0" err="1"/>
              <a:t>the</a:t>
            </a:r>
            <a:r>
              <a:rPr lang="es-HN" sz="2400" dirty="0"/>
              <a:t> </a:t>
            </a:r>
            <a:r>
              <a:rPr lang="es-HN" sz="2400" dirty="0" err="1"/>
              <a:t>approved</a:t>
            </a:r>
            <a:r>
              <a:rPr lang="es-HN" sz="2400" dirty="0"/>
              <a:t> </a:t>
            </a:r>
            <a:r>
              <a:rPr lang="es-HN" sz="2400" dirty="0" err="1"/>
              <a:t>changes</a:t>
            </a:r>
            <a:r>
              <a:rPr lang="es-HN" sz="2400" dirty="0"/>
              <a:t> to </a:t>
            </a:r>
            <a:r>
              <a:rPr lang="es-HN" sz="2400" dirty="0" err="1"/>
              <a:t>the</a:t>
            </a:r>
            <a:r>
              <a:rPr lang="es-HN" sz="2400" dirty="0"/>
              <a:t> </a:t>
            </a:r>
            <a:r>
              <a:rPr lang="es-HN" sz="2400" dirty="0" err="1"/>
              <a:t>printed</a:t>
            </a:r>
            <a:r>
              <a:rPr lang="es-HN" sz="2400" dirty="0"/>
              <a:t> </a:t>
            </a:r>
            <a:r>
              <a:rPr lang="es-HN" sz="2400" dirty="0" err="1"/>
              <a:t>booklet</a:t>
            </a:r>
            <a:r>
              <a:rPr lang="es-HN" sz="2400" dirty="0"/>
              <a:t>.</a:t>
            </a:r>
          </a:p>
        </p:txBody>
      </p:sp>
      <p:sp>
        <p:nvSpPr>
          <p:cNvPr id="29700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7AEF6C5-5A2D-4726-87B1-6D46DD137958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7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74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D8FDE-5A8E-44F9-BC69-476B54E9C309}" type="slidenum">
              <a:rPr lang="es-HN"/>
              <a:pPr>
                <a:defRPr/>
              </a:pPr>
              <a:t>8</a:t>
            </a:fld>
            <a:endParaRPr lang="es-HN"/>
          </a:p>
        </p:txBody>
      </p:sp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Local PTA bylaws – must comply with MCCPTA bylaws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xfrm>
            <a:off x="1114424" y="2216727"/>
            <a:ext cx="7610476" cy="43523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Make the following revisions to the MDPTA template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Article V, section 5. Paying dues to MCCPTA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Add “</a:t>
            </a:r>
            <a:r>
              <a:rPr lang="en-US" sz="2200" b="1" dirty="0"/>
              <a:t>as well as county council</a:t>
            </a:r>
            <a:r>
              <a:rPr lang="en-US" sz="2200" dirty="0"/>
              <a:t>” after the words, “</a:t>
            </a:r>
            <a:r>
              <a:rPr lang="en-US" sz="2200" b="1" dirty="0"/>
              <a:t>National PTA</a:t>
            </a:r>
            <a:r>
              <a:rPr lang="en-US" sz="2200" dirty="0"/>
              <a:t>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Article XIII, Section 1.a.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Cross out the words, “</a:t>
            </a:r>
            <a:r>
              <a:rPr lang="en-US" sz="2200" b="1" dirty="0"/>
              <a:t>the principal or alternate</a:t>
            </a:r>
            <a:r>
              <a:rPr lang="en-US" sz="2200" dirty="0"/>
              <a:t>” in the bylaws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2</a:t>
            </a:r>
            <a:r>
              <a:rPr lang="en-US" sz="2200" dirty="0"/>
              <a:t> delegates are required for MCCPTA (even if you can’t find 2 people to fill the positions)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This section should read: "The Association shall be represented in meetings of the Montgomery County Council of Parent Teacher Associations by the president or alternate and by </a:t>
            </a:r>
            <a:r>
              <a:rPr lang="en-US" sz="2200" b="1" dirty="0"/>
              <a:t>two (2)</a:t>
            </a:r>
            <a:r>
              <a:rPr lang="en-US" sz="2200" dirty="0"/>
              <a:t> delegates or their alternates..."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805" anchor="ctr">
            <a:spAutoFit/>
          </a:bodyPr>
          <a:lstStyle/>
          <a:p>
            <a:endParaRPr lang="en-US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805" anchor="ctr">
            <a:spAutoFit/>
          </a:bodyPr>
          <a:lstStyle/>
          <a:p>
            <a:endParaRPr lang="en-US"/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805" anchor="ctr">
            <a:spAutoFit/>
          </a:bodyPr>
          <a:lstStyle/>
          <a:p>
            <a:endParaRPr lang="en-US"/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3805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0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 txBox="1">
            <a:spLocks noGrp="1"/>
          </p:cNvSpPr>
          <p:nvPr/>
        </p:nvSpPr>
        <p:spPr>
          <a:xfrm>
            <a:off x="8174038" y="1588"/>
            <a:ext cx="762000" cy="366712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DF16B9-F9DA-4FAE-98E5-191A7A742054}" type="slidenum">
              <a:rPr lang="es-HN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457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HN"/>
              <a:t>Local PTA bylaws update process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410095" y="2255520"/>
            <a:ext cx="8314805" cy="4239491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HN" sz="2000" dirty="0" err="1"/>
              <a:t>When</a:t>
            </a:r>
            <a:r>
              <a:rPr lang="es-HN" sz="2000" dirty="0"/>
              <a:t> </a:t>
            </a:r>
            <a:r>
              <a:rPr lang="es-HN" sz="2000" dirty="0" err="1"/>
              <a:t>you</a:t>
            </a:r>
            <a:r>
              <a:rPr lang="es-HN" sz="2000" dirty="0"/>
              <a:t> </a:t>
            </a:r>
            <a:r>
              <a:rPr lang="es-HN" sz="2000" dirty="0" err="1"/>
              <a:t>make</a:t>
            </a:r>
            <a:r>
              <a:rPr lang="es-HN" sz="2000" dirty="0"/>
              <a:t> </a:t>
            </a:r>
            <a:r>
              <a:rPr lang="es-HN" sz="2000" dirty="0" err="1"/>
              <a:t>changes</a:t>
            </a:r>
            <a:r>
              <a:rPr lang="es-HN" sz="2000" dirty="0"/>
              <a:t>, </a:t>
            </a:r>
            <a:r>
              <a:rPr lang="es-HN" sz="2000" dirty="0" err="1"/>
              <a:t>start</a:t>
            </a:r>
            <a:r>
              <a:rPr lang="es-HN" sz="2000" dirty="0"/>
              <a:t> </a:t>
            </a:r>
            <a:r>
              <a:rPr lang="es-HN" sz="2000" dirty="0" err="1"/>
              <a:t>from</a:t>
            </a:r>
            <a:r>
              <a:rPr lang="es-HN" sz="2000" dirty="0"/>
              <a:t> </a:t>
            </a:r>
            <a:r>
              <a:rPr lang="es-HN" sz="2000" dirty="0" err="1"/>
              <a:t>scratch</a:t>
            </a:r>
            <a:r>
              <a:rPr lang="es-HN" sz="2000" dirty="0"/>
              <a:t> (</a:t>
            </a:r>
            <a:r>
              <a:rPr lang="es-HN" sz="2000" dirty="0" err="1"/>
              <a:t>the</a:t>
            </a:r>
            <a:r>
              <a:rPr lang="es-HN" sz="2000" dirty="0"/>
              <a:t> </a:t>
            </a:r>
            <a:r>
              <a:rPr lang="es-HN" sz="2000" dirty="0" err="1"/>
              <a:t>template</a:t>
            </a:r>
            <a:r>
              <a:rPr lang="es-HN" sz="2000" dirty="0"/>
              <a:t>) – MDPTA </a:t>
            </a:r>
            <a:r>
              <a:rPr lang="es-HN" sz="2000" dirty="0" err="1"/>
              <a:t>will</a:t>
            </a:r>
            <a:r>
              <a:rPr lang="es-HN" sz="2000" dirty="0"/>
              <a:t> </a:t>
            </a:r>
            <a:r>
              <a:rPr lang="es-HN" sz="2000" dirty="0" err="1"/>
              <a:t>not</a:t>
            </a:r>
            <a:r>
              <a:rPr lang="es-HN" sz="2000" dirty="0"/>
              <a:t> </a:t>
            </a:r>
            <a:r>
              <a:rPr lang="es-HN" sz="2000" dirty="0" err="1"/>
              <a:t>review</a:t>
            </a:r>
            <a:r>
              <a:rPr lang="es-HN" sz="2000" dirty="0"/>
              <a:t> </a:t>
            </a:r>
            <a:r>
              <a:rPr lang="es-HN" sz="2000" dirty="0" err="1"/>
              <a:t>changes</a:t>
            </a:r>
            <a:r>
              <a:rPr lang="es-HN" sz="2000" dirty="0"/>
              <a:t> </a:t>
            </a:r>
            <a:r>
              <a:rPr lang="es-HN" sz="2000" dirty="0" err="1"/>
              <a:t>from</a:t>
            </a:r>
            <a:r>
              <a:rPr lang="es-HN" sz="2000" dirty="0"/>
              <a:t> </a:t>
            </a:r>
            <a:r>
              <a:rPr lang="es-HN" sz="2000" dirty="0" err="1"/>
              <a:t>your</a:t>
            </a:r>
            <a:r>
              <a:rPr lang="es-HN" sz="2000" dirty="0"/>
              <a:t> </a:t>
            </a:r>
            <a:r>
              <a:rPr lang="es-HN" sz="2000" dirty="0" err="1"/>
              <a:t>past</a:t>
            </a:r>
            <a:r>
              <a:rPr lang="es-HN" sz="2000" dirty="0"/>
              <a:t> </a:t>
            </a:r>
            <a:r>
              <a:rPr lang="es-HN" sz="2000" dirty="0" err="1"/>
              <a:t>to</a:t>
            </a:r>
            <a:r>
              <a:rPr lang="es-HN" sz="2000" dirty="0"/>
              <a:t> </a:t>
            </a:r>
            <a:r>
              <a:rPr lang="es-HN" sz="2000" dirty="0" err="1"/>
              <a:t>your</a:t>
            </a:r>
            <a:r>
              <a:rPr lang="es-HN" sz="2000" dirty="0"/>
              <a:t> new </a:t>
            </a:r>
            <a:r>
              <a:rPr lang="es-HN" sz="2000" dirty="0" err="1"/>
              <a:t>bylaws</a:t>
            </a:r>
            <a:endParaRPr lang="es-HN" sz="2000" dirty="0"/>
          </a:p>
          <a:p>
            <a:r>
              <a:rPr lang="en-US" dirty="0"/>
              <a:t>Make sure PTA understands what the proposed changes are</a:t>
            </a:r>
          </a:p>
          <a:p>
            <a:r>
              <a:rPr lang="es-HN" dirty="0"/>
              <a:t>Local PTA </a:t>
            </a:r>
            <a:r>
              <a:rPr lang="es-HN" b="1" dirty="0"/>
              <a:t>CAN NOT </a:t>
            </a:r>
            <a:r>
              <a:rPr lang="es-HN" dirty="0" err="1"/>
              <a:t>delete</a:t>
            </a:r>
            <a:r>
              <a:rPr lang="es-HN" dirty="0"/>
              <a:t> </a:t>
            </a:r>
            <a:r>
              <a:rPr lang="es-HN" dirty="0" err="1"/>
              <a:t>or</a:t>
            </a:r>
            <a:r>
              <a:rPr lang="es-HN" dirty="0"/>
              <a:t> </a:t>
            </a:r>
            <a:r>
              <a:rPr lang="es-HN" dirty="0" err="1"/>
              <a:t>change</a:t>
            </a:r>
            <a:r>
              <a:rPr lang="es-HN" dirty="0"/>
              <a:t> </a:t>
            </a:r>
            <a:r>
              <a:rPr lang="es-HN" dirty="0" err="1"/>
              <a:t>hashmarked</a:t>
            </a:r>
            <a:r>
              <a:rPr lang="es-HN" dirty="0"/>
              <a:t> </a:t>
            </a:r>
            <a:r>
              <a:rPr lang="es-HN" dirty="0" err="1"/>
              <a:t>text</a:t>
            </a:r>
            <a:r>
              <a:rPr lang="es-HN" dirty="0"/>
              <a:t> (more </a:t>
            </a:r>
            <a:r>
              <a:rPr lang="es-HN" dirty="0" err="1"/>
              <a:t>details</a:t>
            </a:r>
            <a:r>
              <a:rPr lang="es-HN" dirty="0"/>
              <a:t> </a:t>
            </a:r>
            <a:r>
              <a:rPr lang="es-HN" dirty="0" err="1"/>
              <a:t>on</a:t>
            </a:r>
            <a:r>
              <a:rPr lang="es-HN" dirty="0"/>
              <a:t> </a:t>
            </a:r>
            <a:r>
              <a:rPr lang="es-HN" dirty="0" err="1"/>
              <a:t>next</a:t>
            </a:r>
            <a:r>
              <a:rPr lang="es-HN" dirty="0"/>
              <a:t> </a:t>
            </a:r>
            <a:r>
              <a:rPr lang="es-HN" dirty="0" err="1"/>
              <a:t>slide</a:t>
            </a:r>
            <a:r>
              <a:rPr lang="es-HN" dirty="0"/>
              <a:t>)</a:t>
            </a:r>
          </a:p>
          <a:p>
            <a:pPr eaLnBrk="1" hangingPunct="1"/>
            <a:r>
              <a:rPr lang="es-HN" sz="2000" dirty="0" err="1"/>
              <a:t>Distributing</a:t>
            </a:r>
            <a:r>
              <a:rPr lang="es-HN" sz="2000" dirty="0"/>
              <a:t> </a:t>
            </a:r>
            <a:r>
              <a:rPr lang="es-HN" sz="2000" dirty="0" err="1"/>
              <a:t>the</a:t>
            </a:r>
            <a:r>
              <a:rPr lang="es-HN" sz="2000" dirty="0"/>
              <a:t> draft </a:t>
            </a:r>
            <a:r>
              <a:rPr lang="es-HN" sz="2000" dirty="0" err="1"/>
              <a:t>bylaws</a:t>
            </a:r>
            <a:r>
              <a:rPr lang="es-HN" sz="2000" dirty="0"/>
              <a:t> </a:t>
            </a:r>
            <a:r>
              <a:rPr lang="es-HN" sz="2000" dirty="0" err="1"/>
              <a:t>for</a:t>
            </a:r>
            <a:r>
              <a:rPr lang="es-HN" sz="2000" dirty="0"/>
              <a:t> </a:t>
            </a:r>
            <a:r>
              <a:rPr lang="es-HN" sz="2000" dirty="0" err="1"/>
              <a:t>discussion</a:t>
            </a:r>
            <a:r>
              <a:rPr lang="es-HN" sz="2000" dirty="0"/>
              <a:t> can be done </a:t>
            </a:r>
            <a:r>
              <a:rPr lang="es-HN" sz="2000" dirty="0" err="1"/>
              <a:t>thru</a:t>
            </a:r>
            <a:r>
              <a:rPr lang="es-HN" sz="2000" dirty="0"/>
              <a:t> email and </a:t>
            </a:r>
            <a:r>
              <a:rPr lang="es-HN" sz="2000" dirty="0" err="1"/>
              <a:t>listserve</a:t>
            </a:r>
            <a:r>
              <a:rPr lang="es-HN" sz="2000" dirty="0"/>
              <a:t>, as </a:t>
            </a:r>
            <a:r>
              <a:rPr lang="es-HN" sz="2000" dirty="0" err="1"/>
              <a:t>well</a:t>
            </a:r>
            <a:r>
              <a:rPr lang="es-HN" sz="2000" dirty="0"/>
              <a:t> as </a:t>
            </a:r>
            <a:r>
              <a:rPr lang="es-HN" sz="2000" dirty="0" err="1"/>
              <a:t>through</a:t>
            </a:r>
            <a:r>
              <a:rPr lang="es-HN" sz="2000" dirty="0"/>
              <a:t> </a:t>
            </a:r>
            <a:r>
              <a:rPr lang="es-HN" sz="2000" dirty="0" err="1"/>
              <a:t>printed</a:t>
            </a:r>
            <a:r>
              <a:rPr lang="es-HN" sz="2000" dirty="0"/>
              <a:t> </a:t>
            </a:r>
            <a:r>
              <a:rPr lang="es-HN" sz="2000" dirty="0" err="1"/>
              <a:t>newsletters</a:t>
            </a:r>
            <a:r>
              <a:rPr lang="es-HN" sz="2000" dirty="0"/>
              <a:t>.</a:t>
            </a:r>
          </a:p>
          <a:p>
            <a:pPr eaLnBrk="1" hangingPunct="1"/>
            <a:r>
              <a:rPr lang="es-HN" sz="2000" dirty="0" err="1"/>
              <a:t>PTAs</a:t>
            </a:r>
            <a:r>
              <a:rPr lang="es-HN" sz="2000" dirty="0"/>
              <a:t> </a:t>
            </a:r>
            <a:r>
              <a:rPr lang="es-HN" sz="2000" dirty="0" err="1"/>
              <a:t>often</a:t>
            </a:r>
            <a:r>
              <a:rPr lang="es-HN" sz="2000" dirty="0"/>
              <a:t> </a:t>
            </a:r>
            <a:r>
              <a:rPr lang="es-HN" sz="2000" dirty="0" err="1"/>
              <a:t>scan</a:t>
            </a:r>
            <a:r>
              <a:rPr lang="es-HN" sz="2000" dirty="0"/>
              <a:t> </a:t>
            </a:r>
            <a:r>
              <a:rPr lang="es-HN" sz="2000" dirty="0" err="1"/>
              <a:t>their</a:t>
            </a:r>
            <a:r>
              <a:rPr lang="es-HN" sz="2000" dirty="0"/>
              <a:t> </a:t>
            </a:r>
            <a:r>
              <a:rPr lang="es-HN" sz="2000" dirty="0" err="1"/>
              <a:t>approved</a:t>
            </a:r>
            <a:r>
              <a:rPr lang="es-HN" sz="2000" dirty="0"/>
              <a:t> </a:t>
            </a:r>
            <a:r>
              <a:rPr lang="es-HN" sz="2000" dirty="0" err="1"/>
              <a:t>bylaws</a:t>
            </a:r>
            <a:r>
              <a:rPr lang="es-HN" sz="2000" dirty="0"/>
              <a:t> and post </a:t>
            </a:r>
            <a:r>
              <a:rPr lang="es-HN" sz="2000" dirty="0" err="1"/>
              <a:t>on</a:t>
            </a:r>
            <a:r>
              <a:rPr lang="es-HN" sz="2000" dirty="0"/>
              <a:t> PTA </a:t>
            </a:r>
            <a:r>
              <a:rPr lang="es-HN" sz="2000" dirty="0" err="1"/>
              <a:t>website</a:t>
            </a:r>
            <a:r>
              <a:rPr lang="es-HN" sz="2000" dirty="0"/>
              <a:t> </a:t>
            </a:r>
          </a:p>
          <a:p>
            <a:pPr eaLnBrk="1" hangingPunct="1"/>
            <a:r>
              <a:rPr lang="es-HN" sz="2000" dirty="0"/>
              <a:t>Standing rules can be </a:t>
            </a:r>
            <a:r>
              <a:rPr lang="es-HN" sz="2000" dirty="0" err="1"/>
              <a:t>established</a:t>
            </a:r>
            <a:r>
              <a:rPr lang="es-HN" sz="2000" dirty="0"/>
              <a:t> </a:t>
            </a:r>
            <a:r>
              <a:rPr lang="es-HN" sz="2000" dirty="0" err="1"/>
              <a:t>to</a:t>
            </a:r>
            <a:r>
              <a:rPr lang="es-HN" sz="2000" dirty="0"/>
              <a:t> </a:t>
            </a:r>
            <a:r>
              <a:rPr lang="es-HN" sz="2000" dirty="0" err="1"/>
              <a:t>provide</a:t>
            </a:r>
            <a:r>
              <a:rPr lang="es-HN" sz="2000" dirty="0"/>
              <a:t> more </a:t>
            </a:r>
            <a:r>
              <a:rPr lang="es-HN" sz="2000" dirty="0" err="1"/>
              <a:t>detailed</a:t>
            </a:r>
            <a:r>
              <a:rPr lang="es-HN" sz="2000" dirty="0"/>
              <a:t> </a:t>
            </a:r>
            <a:r>
              <a:rPr lang="es-HN" sz="2000" dirty="0" err="1"/>
              <a:t>procedures</a:t>
            </a:r>
            <a:r>
              <a:rPr lang="es-HN" sz="2000" dirty="0"/>
              <a:t> </a:t>
            </a:r>
            <a:r>
              <a:rPr lang="es-HN" sz="2000" dirty="0" err="1"/>
              <a:t>that</a:t>
            </a:r>
            <a:r>
              <a:rPr lang="es-HN" sz="2000" dirty="0"/>
              <a:t> </a:t>
            </a:r>
            <a:r>
              <a:rPr lang="es-HN" sz="2000" dirty="0" err="1"/>
              <a:t>improve</a:t>
            </a:r>
            <a:r>
              <a:rPr lang="es-HN" sz="2000" dirty="0"/>
              <a:t> </a:t>
            </a:r>
            <a:r>
              <a:rPr lang="es-HN" sz="2000" dirty="0" err="1"/>
              <a:t>the</a:t>
            </a:r>
            <a:r>
              <a:rPr lang="es-HN" sz="2000" dirty="0"/>
              <a:t> </a:t>
            </a:r>
            <a:r>
              <a:rPr lang="es-HN" sz="2000" dirty="0" err="1"/>
              <a:t>management</a:t>
            </a:r>
            <a:r>
              <a:rPr lang="es-HN" sz="2000" dirty="0"/>
              <a:t> </a:t>
            </a:r>
            <a:r>
              <a:rPr lang="es-HN" sz="2000" dirty="0" err="1"/>
              <a:t>of</a:t>
            </a:r>
            <a:r>
              <a:rPr lang="es-HN" sz="2000" dirty="0"/>
              <a:t> </a:t>
            </a:r>
            <a:r>
              <a:rPr lang="es-HN" sz="2000" dirty="0" err="1"/>
              <a:t>your</a:t>
            </a:r>
            <a:r>
              <a:rPr lang="es-HN" sz="2000" dirty="0"/>
              <a:t> local PTA. </a:t>
            </a:r>
          </a:p>
        </p:txBody>
      </p:sp>
      <p:sp>
        <p:nvSpPr>
          <p:cNvPr id="23556" name="Slide Number Placeholder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4AFF698-5C13-4FA0-BE77-ED8D97ABC9FC}" type="slidenum">
              <a:rPr lang="es-HN">
                <a:solidFill>
                  <a:srgbClr val="FFFFFF"/>
                </a:solidFill>
                <a:latin typeface="+mn-lt"/>
              </a:rPr>
              <a:pPr algn="r">
                <a:defRPr/>
              </a:pPr>
              <a:t>9</a:t>
            </a:fld>
            <a:endParaRPr lang="es-HN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66531-0540-459B-A6AC-0926097C8547}" type="slidenum">
              <a:rPr lang="es-HN" smtClean="0"/>
              <a:pPr>
                <a:defRPr/>
              </a:pPr>
              <a:t>9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2139744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5871</TotalTime>
  <Words>1003</Words>
  <Application>Microsoft Office PowerPoint</Application>
  <PresentationFormat>On-screen Show (4:3)</PresentationFormat>
  <Paragraphs>131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Georgia</vt:lpstr>
      <vt:lpstr>Wingdings</vt:lpstr>
      <vt:lpstr>Wingdings 2</vt:lpstr>
      <vt:lpstr>Perception</vt:lpstr>
      <vt:lpstr>Bylaws  De-mystifying An Essential Tool </vt:lpstr>
      <vt:lpstr>Bylaws</vt:lpstr>
      <vt:lpstr>Why does your PTA need bylaws?</vt:lpstr>
      <vt:lpstr>Bylaws Basics</vt:lpstr>
      <vt:lpstr>Local PTA bylaws update process</vt:lpstr>
      <vt:lpstr>Local PTA bylaws – must submit final bylaws on printed booklet template</vt:lpstr>
      <vt:lpstr>Local PTA bylaws – download electronic version</vt:lpstr>
      <vt:lpstr>Local PTA bylaws – must comply with MCCPTA bylaws</vt:lpstr>
      <vt:lpstr>Local PTA bylaws update process</vt:lpstr>
      <vt:lpstr>Hashmarked text guidelines</vt:lpstr>
      <vt:lpstr>Bylaws checklist – important issues</vt:lpstr>
      <vt:lpstr>Local PTA bylaws update process</vt:lpstr>
      <vt:lpstr>For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PTA Presidents</dc:title>
  <dc:creator>Frances Frost</dc:creator>
  <cp:lastModifiedBy>Kellie Reynolds</cp:lastModifiedBy>
  <cp:revision>69</cp:revision>
  <cp:lastPrinted>2017-09-15T21:04:06Z</cp:lastPrinted>
  <dcterms:created xsi:type="dcterms:W3CDTF">2014-09-02T03:07:58Z</dcterms:created>
  <dcterms:modified xsi:type="dcterms:W3CDTF">2017-09-15T21:33:39Z</dcterms:modified>
</cp:coreProperties>
</file>