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82" r:id="rId1"/>
    <p:sldMasterId id="2147483803" r:id="rId2"/>
    <p:sldMasterId id="2147483815" r:id="rId3"/>
  </p:sldMasterIdLst>
  <p:notesMasterIdLst>
    <p:notesMasterId r:id="rId46"/>
  </p:notesMasterIdLst>
  <p:handoutMasterIdLst>
    <p:handoutMasterId r:id="rId47"/>
  </p:handoutMasterIdLst>
  <p:sldIdLst>
    <p:sldId id="455" r:id="rId4"/>
    <p:sldId id="493" r:id="rId5"/>
    <p:sldId id="494" r:id="rId6"/>
    <p:sldId id="495" r:id="rId7"/>
    <p:sldId id="496" r:id="rId8"/>
    <p:sldId id="503" r:id="rId9"/>
    <p:sldId id="504" r:id="rId10"/>
    <p:sldId id="538" r:id="rId11"/>
    <p:sldId id="507" r:id="rId12"/>
    <p:sldId id="508" r:id="rId13"/>
    <p:sldId id="509" r:id="rId14"/>
    <p:sldId id="565" r:id="rId15"/>
    <p:sldId id="566" r:id="rId16"/>
    <p:sldId id="560" r:id="rId17"/>
    <p:sldId id="564" r:id="rId18"/>
    <p:sldId id="561" r:id="rId19"/>
    <p:sldId id="562" r:id="rId20"/>
    <p:sldId id="563" r:id="rId21"/>
    <p:sldId id="572" r:id="rId22"/>
    <p:sldId id="573" r:id="rId23"/>
    <p:sldId id="574" r:id="rId24"/>
    <p:sldId id="575" r:id="rId25"/>
    <p:sldId id="576" r:id="rId26"/>
    <p:sldId id="577" r:id="rId27"/>
    <p:sldId id="578" r:id="rId28"/>
    <p:sldId id="587" r:id="rId29"/>
    <p:sldId id="584" r:id="rId30"/>
    <p:sldId id="568" r:id="rId31"/>
    <p:sldId id="524" r:id="rId32"/>
    <p:sldId id="542" r:id="rId33"/>
    <p:sldId id="592" r:id="rId34"/>
    <p:sldId id="546" r:id="rId35"/>
    <p:sldId id="548" r:id="rId36"/>
    <p:sldId id="593" r:id="rId37"/>
    <p:sldId id="598" r:id="rId38"/>
    <p:sldId id="549" r:id="rId39"/>
    <p:sldId id="552" r:id="rId40"/>
    <p:sldId id="596" r:id="rId41"/>
    <p:sldId id="597" r:id="rId42"/>
    <p:sldId id="558" r:id="rId43"/>
    <p:sldId id="559" r:id="rId44"/>
    <p:sldId id="523" r:id="rId45"/>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rk.baird"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FFCC"/>
    <a:srgbClr val="FF9900"/>
    <a:srgbClr val="996633"/>
    <a:srgbClr val="FFDD4B"/>
    <a:srgbClr val="000066"/>
    <a:srgbClr val="FFFF99"/>
    <a:srgbClr val="CCFF99"/>
    <a:srgbClr val="99CCFF"/>
    <a:srgbClr val="FFD5F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42" autoAdjust="0"/>
    <p:restoredTop sz="78991" autoAdjust="0"/>
  </p:normalViewPr>
  <p:slideViewPr>
    <p:cSldViewPr>
      <p:cViewPr varScale="1">
        <p:scale>
          <a:sx n="92" d="100"/>
          <a:sy n="92" d="100"/>
        </p:scale>
        <p:origin x="2160"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5298"/>
    </p:cViewPr>
  </p:sorterViewPr>
  <p:notesViewPr>
    <p:cSldViewPr>
      <p:cViewPr varScale="1">
        <p:scale>
          <a:sx n="55" d="100"/>
          <a:sy n="55" d="100"/>
        </p:scale>
        <p:origin x="-1854" y="-10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handoutMaster" Target="handoutMasters/handoutMaster1.xml"/><Relationship Id="rId50" Type="http://schemas.openxmlformats.org/officeDocument/2006/relationships/viewProps" Target="view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commentAuthors" Target="commentAuthors.xml"/><Relationship Id="rId8" Type="http://schemas.openxmlformats.org/officeDocument/2006/relationships/slide" Target="slides/slide5.xml"/><Relationship Id="rId51"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notesMaster" Target="notesMasters/notesMaster1.xml"/><Relationship Id="rId20" Type="http://schemas.openxmlformats.org/officeDocument/2006/relationships/slide" Target="slides/slide17.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7586" name="Rectangle 2"/>
          <p:cNvSpPr>
            <a:spLocks noGrp="1" noChangeArrowheads="1"/>
          </p:cNvSpPr>
          <p:nvPr>
            <p:ph type="hdr" sz="quarter"/>
          </p:nvPr>
        </p:nvSpPr>
        <p:spPr bwMode="auto">
          <a:xfrm>
            <a:off x="0" y="0"/>
            <a:ext cx="3037840" cy="465138"/>
          </a:xfrm>
          <a:prstGeom prst="rect">
            <a:avLst/>
          </a:prstGeom>
          <a:noFill/>
          <a:ln w="9525">
            <a:noFill/>
            <a:miter lim="800000"/>
            <a:headEnd/>
            <a:tailEnd/>
          </a:ln>
          <a:effectLst/>
        </p:spPr>
        <p:txBody>
          <a:bodyPr vert="horz" wrap="square" lIns="92294" tIns="46147" rIns="92294" bIns="46147" numCol="1" anchor="t" anchorCtr="0" compatLnSpc="1">
            <a:prstTxWarp prst="textNoShape">
              <a:avLst/>
            </a:prstTxWarp>
          </a:bodyPr>
          <a:lstStyle>
            <a:lvl1pPr defTabSz="923026">
              <a:spcBef>
                <a:spcPct val="0"/>
              </a:spcBef>
              <a:defRPr sz="1100">
                <a:latin typeface="Calibri" pitchFamily="34" charset="0"/>
              </a:defRPr>
            </a:lvl1pPr>
          </a:lstStyle>
          <a:p>
            <a:pPr>
              <a:defRPr/>
            </a:pPr>
            <a:endParaRPr lang="en-US"/>
          </a:p>
        </p:txBody>
      </p:sp>
      <p:sp>
        <p:nvSpPr>
          <p:cNvPr id="67587" name="Rectangle 3"/>
          <p:cNvSpPr>
            <a:spLocks noGrp="1" noChangeArrowheads="1"/>
          </p:cNvSpPr>
          <p:nvPr>
            <p:ph type="dt" sz="quarter" idx="1"/>
          </p:nvPr>
        </p:nvSpPr>
        <p:spPr bwMode="auto">
          <a:xfrm>
            <a:off x="3970938" y="0"/>
            <a:ext cx="3037840" cy="465138"/>
          </a:xfrm>
          <a:prstGeom prst="rect">
            <a:avLst/>
          </a:prstGeom>
          <a:noFill/>
          <a:ln w="9525">
            <a:noFill/>
            <a:miter lim="800000"/>
            <a:headEnd/>
            <a:tailEnd/>
          </a:ln>
          <a:effectLst/>
        </p:spPr>
        <p:txBody>
          <a:bodyPr vert="horz" wrap="square" lIns="92294" tIns="46147" rIns="92294" bIns="46147" numCol="1" anchor="t" anchorCtr="0" compatLnSpc="1">
            <a:prstTxWarp prst="textNoShape">
              <a:avLst/>
            </a:prstTxWarp>
          </a:bodyPr>
          <a:lstStyle>
            <a:lvl1pPr algn="r" defTabSz="923026">
              <a:spcBef>
                <a:spcPct val="0"/>
              </a:spcBef>
              <a:defRPr sz="1100">
                <a:latin typeface="Calibri" pitchFamily="34" charset="0"/>
              </a:defRPr>
            </a:lvl1pPr>
          </a:lstStyle>
          <a:p>
            <a:pPr>
              <a:defRPr/>
            </a:pPr>
            <a:fld id="{96F955ED-04CC-4D89-B014-1326155C8D3A}" type="datetimeFigureOut">
              <a:rPr lang="en-US"/>
              <a:pPr>
                <a:defRPr/>
              </a:pPr>
              <a:t>7/28/2016</a:t>
            </a:fld>
            <a:endParaRPr lang="en-US"/>
          </a:p>
        </p:txBody>
      </p:sp>
      <p:sp>
        <p:nvSpPr>
          <p:cNvPr id="67588" name="Rectangle 4"/>
          <p:cNvSpPr>
            <a:spLocks noGrp="1" noChangeArrowheads="1"/>
          </p:cNvSpPr>
          <p:nvPr>
            <p:ph type="ftr" sz="quarter" idx="2"/>
          </p:nvPr>
        </p:nvSpPr>
        <p:spPr bwMode="auto">
          <a:xfrm>
            <a:off x="0" y="8829675"/>
            <a:ext cx="3037840" cy="465138"/>
          </a:xfrm>
          <a:prstGeom prst="rect">
            <a:avLst/>
          </a:prstGeom>
          <a:noFill/>
          <a:ln w="9525">
            <a:noFill/>
            <a:miter lim="800000"/>
            <a:headEnd/>
            <a:tailEnd/>
          </a:ln>
          <a:effectLst/>
        </p:spPr>
        <p:txBody>
          <a:bodyPr vert="horz" wrap="square" lIns="92294" tIns="46147" rIns="92294" bIns="46147" numCol="1" anchor="b" anchorCtr="0" compatLnSpc="1">
            <a:prstTxWarp prst="textNoShape">
              <a:avLst/>
            </a:prstTxWarp>
          </a:bodyPr>
          <a:lstStyle>
            <a:lvl1pPr defTabSz="923026">
              <a:spcBef>
                <a:spcPct val="0"/>
              </a:spcBef>
              <a:defRPr sz="1100">
                <a:latin typeface="Calibri" pitchFamily="34" charset="0"/>
              </a:defRPr>
            </a:lvl1pPr>
          </a:lstStyle>
          <a:p>
            <a:pPr>
              <a:defRPr/>
            </a:pPr>
            <a:endParaRPr lang="en-US"/>
          </a:p>
        </p:txBody>
      </p:sp>
      <p:sp>
        <p:nvSpPr>
          <p:cNvPr id="67589" name="Rectangle 5"/>
          <p:cNvSpPr>
            <a:spLocks noGrp="1" noChangeArrowheads="1"/>
          </p:cNvSpPr>
          <p:nvPr>
            <p:ph type="sldNum" sz="quarter" idx="3"/>
          </p:nvPr>
        </p:nvSpPr>
        <p:spPr bwMode="auto">
          <a:xfrm>
            <a:off x="3970938" y="8829675"/>
            <a:ext cx="3037840" cy="465138"/>
          </a:xfrm>
          <a:prstGeom prst="rect">
            <a:avLst/>
          </a:prstGeom>
          <a:noFill/>
          <a:ln w="9525">
            <a:noFill/>
            <a:miter lim="800000"/>
            <a:headEnd/>
            <a:tailEnd/>
          </a:ln>
          <a:effectLst/>
        </p:spPr>
        <p:txBody>
          <a:bodyPr vert="horz" wrap="square" lIns="92294" tIns="46147" rIns="92294" bIns="46147" numCol="1" anchor="b" anchorCtr="0" compatLnSpc="1">
            <a:prstTxWarp prst="textNoShape">
              <a:avLst/>
            </a:prstTxWarp>
          </a:bodyPr>
          <a:lstStyle>
            <a:lvl1pPr algn="r" defTabSz="923026">
              <a:spcBef>
                <a:spcPct val="0"/>
              </a:spcBef>
              <a:defRPr sz="1100">
                <a:latin typeface="Calibri" pitchFamily="34" charset="0"/>
              </a:defRPr>
            </a:lvl1pPr>
          </a:lstStyle>
          <a:p>
            <a:pPr>
              <a:defRPr/>
            </a:pPr>
            <a:fld id="{B3E3A3B9-F994-4197-994E-EF655F530CB8}" type="slidenum">
              <a:rPr lang="en-US"/>
              <a:pPr>
                <a:defRPr/>
              </a:pPr>
              <a:t>‹#›</a:t>
            </a:fld>
            <a:endParaRPr lang="en-US"/>
          </a:p>
        </p:txBody>
      </p:sp>
    </p:spTree>
    <p:extLst>
      <p:ext uri="{BB962C8B-B14F-4D97-AF65-F5344CB8AC3E}">
        <p14:creationId xmlns:p14="http://schemas.microsoft.com/office/powerpoint/2010/main" val="29952624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0" y="0"/>
            <a:ext cx="3037840" cy="465138"/>
          </a:xfrm>
          <a:prstGeom prst="rect">
            <a:avLst/>
          </a:prstGeom>
          <a:noFill/>
          <a:ln w="9525">
            <a:noFill/>
            <a:miter lim="800000"/>
            <a:headEnd/>
            <a:tailEnd/>
          </a:ln>
        </p:spPr>
        <p:txBody>
          <a:bodyPr vert="horz" wrap="square" lIns="92294" tIns="46147" rIns="92294" bIns="46147" numCol="1" anchor="t" anchorCtr="0" compatLnSpc="1">
            <a:prstTxWarp prst="textNoShape">
              <a:avLst/>
            </a:prstTxWarp>
          </a:bodyPr>
          <a:lstStyle>
            <a:lvl1pPr defTabSz="923026">
              <a:spcBef>
                <a:spcPct val="0"/>
              </a:spcBef>
              <a:defRPr sz="1100">
                <a:latin typeface="Calibri" pitchFamily="34" charset="0"/>
              </a:defRPr>
            </a:lvl1pPr>
          </a:lstStyle>
          <a:p>
            <a:pPr>
              <a:defRPr/>
            </a:pPr>
            <a:endParaRPr lang="en-US"/>
          </a:p>
        </p:txBody>
      </p:sp>
      <p:sp>
        <p:nvSpPr>
          <p:cNvPr id="3" name="Date Placeholder 2"/>
          <p:cNvSpPr>
            <a:spLocks noGrp="1"/>
          </p:cNvSpPr>
          <p:nvPr>
            <p:ph type="dt" idx="1"/>
          </p:nvPr>
        </p:nvSpPr>
        <p:spPr bwMode="auto">
          <a:xfrm>
            <a:off x="3970938" y="0"/>
            <a:ext cx="3037840" cy="465138"/>
          </a:xfrm>
          <a:prstGeom prst="rect">
            <a:avLst/>
          </a:prstGeom>
          <a:noFill/>
          <a:ln w="9525">
            <a:noFill/>
            <a:miter lim="800000"/>
            <a:headEnd/>
            <a:tailEnd/>
          </a:ln>
        </p:spPr>
        <p:txBody>
          <a:bodyPr vert="horz" wrap="square" lIns="92294" tIns="46147" rIns="92294" bIns="46147" numCol="1" anchor="t" anchorCtr="0" compatLnSpc="1">
            <a:prstTxWarp prst="textNoShape">
              <a:avLst/>
            </a:prstTxWarp>
          </a:bodyPr>
          <a:lstStyle>
            <a:lvl1pPr algn="r" defTabSz="923026">
              <a:spcBef>
                <a:spcPct val="0"/>
              </a:spcBef>
              <a:defRPr sz="1100">
                <a:latin typeface="Calibri" pitchFamily="34" charset="0"/>
              </a:defRPr>
            </a:lvl1pPr>
          </a:lstStyle>
          <a:p>
            <a:pPr>
              <a:defRPr/>
            </a:pPr>
            <a:fld id="{340C0294-D33E-4D61-B01F-115B1C6E5E0A}" type="datetimeFigureOut">
              <a:rPr lang="en-US"/>
              <a:pPr>
                <a:defRPr/>
              </a:pPr>
              <a:t>7/28/2016</a:t>
            </a:fld>
            <a:endParaRPr lang="en-US"/>
          </a:p>
        </p:txBody>
      </p:sp>
      <p:sp>
        <p:nvSpPr>
          <p:cNvPr id="4" name="Slide Image Placeholder 3"/>
          <p:cNvSpPr>
            <a:spLocks noGrp="1" noRot="1" noChangeAspect="1"/>
          </p:cNvSpPr>
          <p:nvPr>
            <p:ph type="sldImg" idx="2"/>
          </p:nvPr>
        </p:nvSpPr>
        <p:spPr>
          <a:xfrm>
            <a:off x="1181100" y="696913"/>
            <a:ext cx="4649788" cy="3486150"/>
          </a:xfrm>
          <a:prstGeom prst="rect">
            <a:avLst/>
          </a:prstGeom>
          <a:noFill/>
          <a:ln w="12700">
            <a:solidFill>
              <a:prstClr val="black"/>
            </a:solidFill>
          </a:ln>
        </p:spPr>
        <p:txBody>
          <a:bodyPr vert="horz" lIns="90573" tIns="45286" rIns="90573" bIns="45286" rtlCol="0" anchor="ctr"/>
          <a:lstStyle/>
          <a:p>
            <a:pPr lvl="0"/>
            <a:endParaRPr lang="en-US" noProof="0"/>
          </a:p>
        </p:txBody>
      </p:sp>
      <p:sp>
        <p:nvSpPr>
          <p:cNvPr id="5" name="Notes Placeholder 4"/>
          <p:cNvSpPr>
            <a:spLocks noGrp="1"/>
          </p:cNvSpPr>
          <p:nvPr>
            <p:ph type="body" sz="quarter" idx="3"/>
          </p:nvPr>
        </p:nvSpPr>
        <p:spPr bwMode="auto">
          <a:xfrm>
            <a:off x="701040" y="4416434"/>
            <a:ext cx="5608320" cy="4183063"/>
          </a:xfrm>
          <a:prstGeom prst="rect">
            <a:avLst/>
          </a:prstGeom>
          <a:noFill/>
          <a:ln w="9525">
            <a:noFill/>
            <a:miter lim="800000"/>
            <a:headEnd/>
            <a:tailEnd/>
          </a:ln>
        </p:spPr>
        <p:txBody>
          <a:bodyPr vert="horz" wrap="square" lIns="92294" tIns="46147" rIns="92294" bIns="46147"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bwMode="auto">
          <a:xfrm>
            <a:off x="0" y="8829675"/>
            <a:ext cx="3037840" cy="465138"/>
          </a:xfrm>
          <a:prstGeom prst="rect">
            <a:avLst/>
          </a:prstGeom>
          <a:noFill/>
          <a:ln w="9525">
            <a:noFill/>
            <a:miter lim="800000"/>
            <a:headEnd/>
            <a:tailEnd/>
          </a:ln>
        </p:spPr>
        <p:txBody>
          <a:bodyPr vert="horz" wrap="square" lIns="92294" tIns="46147" rIns="92294" bIns="46147" numCol="1" anchor="b" anchorCtr="0" compatLnSpc="1">
            <a:prstTxWarp prst="textNoShape">
              <a:avLst/>
            </a:prstTxWarp>
          </a:bodyPr>
          <a:lstStyle>
            <a:lvl1pPr defTabSz="923026">
              <a:spcBef>
                <a:spcPct val="0"/>
              </a:spcBef>
              <a:defRPr sz="1100">
                <a:latin typeface="Calibri" pitchFamily="34" charset="0"/>
              </a:defRPr>
            </a:lvl1pPr>
          </a:lstStyle>
          <a:p>
            <a:pPr>
              <a:defRPr/>
            </a:pPr>
            <a:endParaRPr lang="en-US"/>
          </a:p>
        </p:txBody>
      </p:sp>
      <p:sp>
        <p:nvSpPr>
          <p:cNvPr id="7" name="Slide Number Placeholder 6"/>
          <p:cNvSpPr>
            <a:spLocks noGrp="1"/>
          </p:cNvSpPr>
          <p:nvPr>
            <p:ph type="sldNum" sz="quarter" idx="5"/>
          </p:nvPr>
        </p:nvSpPr>
        <p:spPr bwMode="auto">
          <a:xfrm>
            <a:off x="3970938" y="8829675"/>
            <a:ext cx="3037840" cy="465138"/>
          </a:xfrm>
          <a:prstGeom prst="rect">
            <a:avLst/>
          </a:prstGeom>
          <a:noFill/>
          <a:ln w="9525">
            <a:noFill/>
            <a:miter lim="800000"/>
            <a:headEnd/>
            <a:tailEnd/>
          </a:ln>
        </p:spPr>
        <p:txBody>
          <a:bodyPr vert="horz" wrap="square" lIns="92294" tIns="46147" rIns="92294" bIns="46147" numCol="1" anchor="b" anchorCtr="0" compatLnSpc="1">
            <a:prstTxWarp prst="textNoShape">
              <a:avLst/>
            </a:prstTxWarp>
          </a:bodyPr>
          <a:lstStyle>
            <a:lvl1pPr algn="r" defTabSz="923026">
              <a:spcBef>
                <a:spcPct val="0"/>
              </a:spcBef>
              <a:defRPr sz="1100">
                <a:latin typeface="Calibri" pitchFamily="34" charset="0"/>
              </a:defRPr>
            </a:lvl1pPr>
          </a:lstStyle>
          <a:p>
            <a:pPr>
              <a:defRPr/>
            </a:pPr>
            <a:fld id="{E23A8D07-1A8B-4794-8E29-96DBD08743FC}" type="slidenum">
              <a:rPr lang="en-US"/>
              <a:pPr>
                <a:defRPr/>
              </a:pPr>
              <a:t>‹#›</a:t>
            </a:fld>
            <a:endParaRPr lang="en-US"/>
          </a:p>
        </p:txBody>
      </p:sp>
    </p:spTree>
    <p:extLst>
      <p:ext uri="{BB962C8B-B14F-4D97-AF65-F5344CB8AC3E}">
        <p14:creationId xmlns:p14="http://schemas.microsoft.com/office/powerpoint/2010/main" val="302133957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23A8D07-1A8B-4794-8E29-96DBD08743FC}" type="slidenum">
              <a:rPr lang="en-US" smtClean="0"/>
              <a:pPr>
                <a:defRPr/>
              </a:pPr>
              <a:t>1</a:t>
            </a:fld>
            <a:endParaRPr lang="en-US"/>
          </a:p>
        </p:txBody>
      </p:sp>
    </p:spTree>
    <p:extLst>
      <p:ext uri="{BB962C8B-B14F-4D97-AF65-F5344CB8AC3E}">
        <p14:creationId xmlns:p14="http://schemas.microsoft.com/office/powerpoint/2010/main" val="22419895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23A8D07-1A8B-4794-8E29-96DBD08743FC}" type="slidenum">
              <a:rPr lang="en-US" smtClean="0"/>
              <a:pPr>
                <a:defRPr/>
              </a:pPr>
              <a:t>10</a:t>
            </a:fld>
            <a:endParaRPr lang="en-US"/>
          </a:p>
        </p:txBody>
      </p:sp>
    </p:spTree>
    <p:extLst>
      <p:ext uri="{BB962C8B-B14F-4D97-AF65-F5344CB8AC3E}">
        <p14:creationId xmlns:p14="http://schemas.microsoft.com/office/powerpoint/2010/main" val="15797784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23A8D07-1A8B-4794-8E29-96DBD08743FC}" type="slidenum">
              <a:rPr lang="en-US" smtClean="0"/>
              <a:pPr>
                <a:defRPr/>
              </a:pPr>
              <a:t>11</a:t>
            </a:fld>
            <a:endParaRPr lang="en-US"/>
          </a:p>
        </p:txBody>
      </p:sp>
    </p:spTree>
    <p:extLst>
      <p:ext uri="{BB962C8B-B14F-4D97-AF65-F5344CB8AC3E}">
        <p14:creationId xmlns:p14="http://schemas.microsoft.com/office/powerpoint/2010/main" val="33763829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23A8D07-1A8B-4794-8E29-96DBD08743FC}" type="slidenum">
              <a:rPr lang="en-US" smtClean="0"/>
              <a:pPr>
                <a:defRPr/>
              </a:pPr>
              <a:t>26</a:t>
            </a:fld>
            <a:endParaRPr lang="en-US"/>
          </a:p>
        </p:txBody>
      </p:sp>
    </p:spTree>
    <p:extLst>
      <p:ext uri="{BB962C8B-B14F-4D97-AF65-F5344CB8AC3E}">
        <p14:creationId xmlns:p14="http://schemas.microsoft.com/office/powerpoint/2010/main" val="2205322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23A8D07-1A8B-4794-8E29-96DBD08743FC}" type="slidenum">
              <a:rPr lang="en-US" smtClean="0"/>
              <a:pPr>
                <a:defRPr/>
              </a:pPr>
              <a:t>29</a:t>
            </a:fld>
            <a:endParaRPr lang="en-US"/>
          </a:p>
        </p:txBody>
      </p:sp>
    </p:spTree>
    <p:extLst>
      <p:ext uri="{BB962C8B-B14F-4D97-AF65-F5344CB8AC3E}">
        <p14:creationId xmlns:p14="http://schemas.microsoft.com/office/powerpoint/2010/main" val="845012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23A8D07-1A8B-4794-8E29-96DBD08743FC}" type="slidenum">
              <a:rPr lang="en-US" smtClean="0"/>
              <a:pPr>
                <a:defRPr/>
              </a:pPr>
              <a:t>30</a:t>
            </a:fld>
            <a:endParaRPr lang="en-US"/>
          </a:p>
        </p:txBody>
      </p:sp>
    </p:spTree>
    <p:extLst>
      <p:ext uri="{BB962C8B-B14F-4D97-AF65-F5344CB8AC3E}">
        <p14:creationId xmlns:p14="http://schemas.microsoft.com/office/powerpoint/2010/main" val="9766914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23A8D07-1A8B-4794-8E29-96DBD08743FC}" type="slidenum">
              <a:rPr lang="en-US" smtClean="0"/>
              <a:pPr>
                <a:defRPr/>
              </a:pPr>
              <a:t>31</a:t>
            </a:fld>
            <a:endParaRPr lang="en-US"/>
          </a:p>
        </p:txBody>
      </p:sp>
    </p:spTree>
    <p:extLst>
      <p:ext uri="{BB962C8B-B14F-4D97-AF65-F5344CB8AC3E}">
        <p14:creationId xmlns:p14="http://schemas.microsoft.com/office/powerpoint/2010/main" val="35077124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23A8D07-1A8B-4794-8E29-96DBD08743FC}" type="slidenum">
              <a:rPr lang="en-US" smtClean="0"/>
              <a:pPr>
                <a:defRPr/>
              </a:pPr>
              <a:t>32</a:t>
            </a:fld>
            <a:endParaRPr lang="en-US"/>
          </a:p>
        </p:txBody>
      </p:sp>
    </p:spTree>
    <p:extLst>
      <p:ext uri="{BB962C8B-B14F-4D97-AF65-F5344CB8AC3E}">
        <p14:creationId xmlns:p14="http://schemas.microsoft.com/office/powerpoint/2010/main" val="26126452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23A8D07-1A8B-4794-8E29-96DBD08743FC}" type="slidenum">
              <a:rPr lang="en-US" smtClean="0"/>
              <a:pPr>
                <a:defRPr/>
              </a:pPr>
              <a:t>33</a:t>
            </a:fld>
            <a:endParaRPr lang="en-US"/>
          </a:p>
        </p:txBody>
      </p:sp>
    </p:spTree>
    <p:extLst>
      <p:ext uri="{BB962C8B-B14F-4D97-AF65-F5344CB8AC3E}">
        <p14:creationId xmlns:p14="http://schemas.microsoft.com/office/powerpoint/2010/main" val="40992160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1" dirty="0" smtClean="0"/>
              <a:t>This information is not reflected in the calculation of this indicator but is important knowledge to have to explain performance.</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a:p>
            <a:r>
              <a:rPr lang="en-US" b="1" dirty="0" smtClean="0"/>
              <a:t>For instance, some agencies may collect survey data from former students to assess the placement rates of completers and find that a significant percentage are working in their program area outside of Florida. </a:t>
            </a:r>
            <a:endParaRPr lang="en-US" dirty="0"/>
          </a:p>
        </p:txBody>
      </p:sp>
      <p:sp>
        <p:nvSpPr>
          <p:cNvPr id="4" name="Slide Number Placeholder 3"/>
          <p:cNvSpPr>
            <a:spLocks noGrp="1"/>
          </p:cNvSpPr>
          <p:nvPr>
            <p:ph type="sldNum" sz="quarter" idx="10"/>
          </p:nvPr>
        </p:nvSpPr>
        <p:spPr/>
        <p:txBody>
          <a:bodyPr/>
          <a:lstStyle/>
          <a:p>
            <a:pPr>
              <a:defRPr/>
            </a:pPr>
            <a:fld id="{E23A8D07-1A8B-4794-8E29-96DBD08743FC}" type="slidenum">
              <a:rPr lang="en-US" smtClean="0"/>
              <a:pPr>
                <a:defRPr/>
              </a:pPr>
              <a:t>34</a:t>
            </a:fld>
            <a:endParaRPr lang="en-US"/>
          </a:p>
        </p:txBody>
      </p:sp>
    </p:spTree>
    <p:extLst>
      <p:ext uri="{BB962C8B-B14F-4D97-AF65-F5344CB8AC3E}">
        <p14:creationId xmlns:p14="http://schemas.microsoft.com/office/powerpoint/2010/main" val="40339695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0" fontAlgn="base" latinLnBrk="0" hangingPunct="0">
              <a:lnSpc>
                <a:spcPct val="100000"/>
              </a:lnSpc>
              <a:spcBef>
                <a:spcPct val="30000"/>
              </a:spcBef>
              <a:spcAft>
                <a:spcPct val="0"/>
              </a:spcAft>
              <a:buClrTx/>
              <a:buSzTx/>
              <a:buFontTx/>
              <a:buNone/>
              <a:tabLst/>
              <a:defRPr/>
            </a:pPr>
            <a:r>
              <a:rPr lang="en-US" dirty="0" smtClean="0">
                <a:solidFill>
                  <a:srgbClr val="000066"/>
                </a:solidFill>
              </a:rPr>
              <a:t>2014-2015: Identified those agencies that had failed to meet 90 percent of their agreed upon target for multiple measures for three or more consecutive years and provided TA </a:t>
            </a:r>
          </a:p>
          <a:p>
            <a:pPr marL="0" marR="0" lvl="1" indent="0" algn="l" defTabSz="914400" rtl="0" eaLnBrk="0" fontAlgn="base" latinLnBrk="0" hangingPunct="0">
              <a:lnSpc>
                <a:spcPct val="100000"/>
              </a:lnSpc>
              <a:spcBef>
                <a:spcPct val="30000"/>
              </a:spcBef>
              <a:spcAft>
                <a:spcPct val="0"/>
              </a:spcAft>
              <a:buClrTx/>
              <a:buSzTx/>
              <a:buFontTx/>
              <a:buNone/>
              <a:tabLst/>
              <a:defRPr/>
            </a:pPr>
            <a:endParaRPr lang="en-US" dirty="0" smtClean="0">
              <a:solidFill>
                <a:srgbClr val="000066"/>
              </a:solidFill>
            </a:endParaRPr>
          </a:p>
          <a:p>
            <a:pPr marL="0" marR="0" lvl="1" indent="0" algn="l" defTabSz="914400" rtl="0" eaLnBrk="0" fontAlgn="base" latinLnBrk="0" hangingPunct="0">
              <a:lnSpc>
                <a:spcPct val="100000"/>
              </a:lnSpc>
              <a:spcBef>
                <a:spcPct val="30000"/>
              </a:spcBef>
              <a:spcAft>
                <a:spcPct val="0"/>
              </a:spcAft>
              <a:buClrTx/>
              <a:buSzTx/>
              <a:buFontTx/>
              <a:buNone/>
              <a:tabLst/>
              <a:defRPr/>
            </a:pPr>
            <a:r>
              <a:rPr lang="en-US" dirty="0" smtClean="0">
                <a:solidFill>
                  <a:srgbClr val="000066"/>
                </a:solidFill>
              </a:rPr>
              <a:t>2015-2016: Identified those agencies that have failed to meet 90 percent of their agreed upon target on either performance measure 2A1 Completion or 4A1 Placement for six consecutive years and will provide TA</a:t>
            </a:r>
          </a:p>
          <a:p>
            <a:pPr marL="0" marR="0" lvl="1" indent="0" algn="l" defTabSz="914400" rtl="0" eaLnBrk="0" fontAlgn="base" latinLnBrk="0" hangingPunct="0">
              <a:lnSpc>
                <a:spcPct val="100000"/>
              </a:lnSpc>
              <a:spcBef>
                <a:spcPct val="30000"/>
              </a:spcBef>
              <a:spcAft>
                <a:spcPct val="0"/>
              </a:spcAft>
              <a:buClrTx/>
              <a:buSzTx/>
              <a:buFontTx/>
              <a:buNone/>
              <a:tabLst/>
              <a:defRPr/>
            </a:pPr>
            <a:endParaRPr lang="en-US" dirty="0" smtClean="0">
              <a:solidFill>
                <a:srgbClr val="000066"/>
              </a:solidFill>
            </a:endParaRPr>
          </a:p>
          <a:p>
            <a:r>
              <a:rPr lang="en-US" dirty="0" smtClean="0"/>
              <a:t>2016-2017: </a:t>
            </a:r>
            <a:r>
              <a:rPr lang="en-US" dirty="0" smtClean="0">
                <a:solidFill>
                  <a:srgbClr val="000066"/>
                </a:solidFill>
              </a:rPr>
              <a:t>Identified those agencies that have failed to meet 90 percent of their agreed upon target on performance measure 2S1 Technical Skill Attainment</a:t>
            </a:r>
            <a:r>
              <a:rPr lang="en-US" baseline="0" dirty="0" smtClean="0">
                <a:solidFill>
                  <a:srgbClr val="000066"/>
                </a:solidFill>
              </a:rPr>
              <a:t> and/or 5S1 Placement between 2010-11 and 2014-15; </a:t>
            </a:r>
            <a:r>
              <a:rPr lang="en-US" baseline="0" dirty="0" smtClean="0">
                <a:solidFill>
                  <a:srgbClr val="FF0000"/>
                </a:solidFill>
              </a:rPr>
              <a:t>also assistance for those struggling with 2A1 and 2P1 completion at clock hour college credit levels and also technical skill attainment postsecondary? </a:t>
            </a:r>
            <a:endParaRPr lang="en-US" dirty="0">
              <a:solidFill>
                <a:srgbClr val="FF0000"/>
              </a:solidFill>
            </a:endParaRPr>
          </a:p>
        </p:txBody>
      </p:sp>
      <p:sp>
        <p:nvSpPr>
          <p:cNvPr id="4" name="Slide Number Placeholder 3"/>
          <p:cNvSpPr>
            <a:spLocks noGrp="1"/>
          </p:cNvSpPr>
          <p:nvPr>
            <p:ph type="sldNum" sz="quarter" idx="10"/>
          </p:nvPr>
        </p:nvSpPr>
        <p:spPr/>
        <p:txBody>
          <a:bodyPr/>
          <a:lstStyle/>
          <a:p>
            <a:pPr>
              <a:defRPr/>
            </a:pPr>
            <a:fld id="{E23A8D07-1A8B-4794-8E29-96DBD08743FC}" type="slidenum">
              <a:rPr lang="en-US" smtClean="0"/>
              <a:pPr>
                <a:defRPr/>
              </a:pPr>
              <a:t>35</a:t>
            </a:fld>
            <a:endParaRPr lang="en-US"/>
          </a:p>
        </p:txBody>
      </p:sp>
    </p:spTree>
    <p:extLst>
      <p:ext uri="{BB962C8B-B14F-4D97-AF65-F5344CB8AC3E}">
        <p14:creationId xmlns:p14="http://schemas.microsoft.com/office/powerpoint/2010/main" val="41538990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E13B0634-AD5D-4B99-B11A-30F55CFC21BC}" type="slidenum">
              <a:rPr lang="en-US" smtClean="0"/>
              <a:pPr>
                <a:defRPr/>
              </a:pPr>
              <a:t>2</a:t>
            </a:fld>
            <a:endParaRPr lang="en-US" dirty="0"/>
          </a:p>
        </p:txBody>
      </p:sp>
    </p:spTree>
    <p:extLst>
      <p:ext uri="{BB962C8B-B14F-4D97-AF65-F5344CB8AC3E}">
        <p14:creationId xmlns:p14="http://schemas.microsoft.com/office/powerpoint/2010/main" val="32900235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23A8D07-1A8B-4794-8E29-96DBD08743FC}" type="slidenum">
              <a:rPr lang="en-US" smtClean="0"/>
              <a:pPr>
                <a:defRPr/>
              </a:pPr>
              <a:t>36</a:t>
            </a:fld>
            <a:endParaRPr lang="en-US"/>
          </a:p>
        </p:txBody>
      </p:sp>
    </p:spTree>
    <p:extLst>
      <p:ext uri="{BB962C8B-B14F-4D97-AF65-F5344CB8AC3E}">
        <p14:creationId xmlns:p14="http://schemas.microsoft.com/office/powerpoint/2010/main" val="40992160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23A8D07-1A8B-4794-8E29-96DBD08743FC}" type="slidenum">
              <a:rPr lang="en-US" smtClean="0"/>
              <a:pPr>
                <a:defRPr/>
              </a:pPr>
              <a:t>37</a:t>
            </a:fld>
            <a:endParaRPr lang="en-US"/>
          </a:p>
        </p:txBody>
      </p:sp>
    </p:spTree>
    <p:extLst>
      <p:ext uri="{BB962C8B-B14F-4D97-AF65-F5344CB8AC3E}">
        <p14:creationId xmlns:p14="http://schemas.microsoft.com/office/powerpoint/2010/main" val="40992160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23A8D07-1A8B-4794-8E29-96DBD08743FC}" type="slidenum">
              <a:rPr lang="en-US" smtClean="0"/>
              <a:pPr>
                <a:defRPr/>
              </a:pPr>
              <a:t>40</a:t>
            </a:fld>
            <a:endParaRPr lang="en-US"/>
          </a:p>
        </p:txBody>
      </p:sp>
    </p:spTree>
    <p:extLst>
      <p:ext uri="{BB962C8B-B14F-4D97-AF65-F5344CB8AC3E}">
        <p14:creationId xmlns:p14="http://schemas.microsoft.com/office/powerpoint/2010/main" val="15306988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23A8D07-1A8B-4794-8E29-96DBD08743FC}" type="slidenum">
              <a:rPr lang="en-US" smtClean="0"/>
              <a:pPr>
                <a:defRPr/>
              </a:pPr>
              <a:t>41</a:t>
            </a:fld>
            <a:endParaRPr lang="en-US"/>
          </a:p>
        </p:txBody>
      </p:sp>
    </p:spTree>
    <p:extLst>
      <p:ext uri="{BB962C8B-B14F-4D97-AF65-F5344CB8AC3E}">
        <p14:creationId xmlns:p14="http://schemas.microsoft.com/office/powerpoint/2010/main" val="153069885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23A8D07-1A8B-4794-8E29-96DBD08743FC}" type="slidenum">
              <a:rPr lang="en-US" smtClean="0"/>
              <a:pPr>
                <a:defRPr/>
              </a:pPr>
              <a:t>42</a:t>
            </a:fld>
            <a:endParaRPr lang="en-US"/>
          </a:p>
        </p:txBody>
      </p:sp>
    </p:spTree>
    <p:extLst>
      <p:ext uri="{BB962C8B-B14F-4D97-AF65-F5344CB8AC3E}">
        <p14:creationId xmlns:p14="http://schemas.microsoft.com/office/powerpoint/2010/main" val="25995065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23A8D07-1A8B-4794-8E29-96DBD08743FC}" type="slidenum">
              <a:rPr lang="en-US" smtClean="0"/>
              <a:pPr>
                <a:defRPr/>
              </a:pPr>
              <a:t>3</a:t>
            </a:fld>
            <a:endParaRPr lang="en-US"/>
          </a:p>
        </p:txBody>
      </p:sp>
    </p:spTree>
    <p:extLst>
      <p:ext uri="{BB962C8B-B14F-4D97-AF65-F5344CB8AC3E}">
        <p14:creationId xmlns:p14="http://schemas.microsoft.com/office/powerpoint/2010/main" val="4341380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23A8D07-1A8B-4794-8E29-96DBD08743FC}" type="slidenum">
              <a:rPr lang="en-US" smtClean="0"/>
              <a:pPr>
                <a:defRPr/>
              </a:pPr>
              <a:t>4</a:t>
            </a:fld>
            <a:endParaRPr lang="en-US"/>
          </a:p>
        </p:txBody>
      </p:sp>
    </p:spTree>
    <p:extLst>
      <p:ext uri="{BB962C8B-B14F-4D97-AF65-F5344CB8AC3E}">
        <p14:creationId xmlns:p14="http://schemas.microsoft.com/office/powerpoint/2010/main" val="13980466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23A8D07-1A8B-4794-8E29-96DBD08743FC}" type="slidenum">
              <a:rPr lang="en-US" smtClean="0"/>
              <a:pPr>
                <a:defRPr/>
              </a:pPr>
              <a:t>5</a:t>
            </a:fld>
            <a:endParaRPr lang="en-US"/>
          </a:p>
        </p:txBody>
      </p:sp>
    </p:spTree>
    <p:extLst>
      <p:ext uri="{BB962C8B-B14F-4D97-AF65-F5344CB8AC3E}">
        <p14:creationId xmlns:p14="http://schemas.microsoft.com/office/powerpoint/2010/main" val="4343255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23A8D07-1A8B-4794-8E29-96DBD08743FC}" type="slidenum">
              <a:rPr lang="en-US" smtClean="0"/>
              <a:pPr>
                <a:defRPr/>
              </a:pPr>
              <a:t>6</a:t>
            </a:fld>
            <a:endParaRPr lang="en-US"/>
          </a:p>
        </p:txBody>
      </p:sp>
    </p:spTree>
    <p:extLst>
      <p:ext uri="{BB962C8B-B14F-4D97-AF65-F5344CB8AC3E}">
        <p14:creationId xmlns:p14="http://schemas.microsoft.com/office/powerpoint/2010/main" val="29689775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a:noFill/>
          <a:ln/>
        </p:spPr>
        <p:txBody>
          <a:bodyPr/>
          <a:lstStyle/>
          <a:p>
            <a:endParaRPr lang="en-US" dirty="0" smtClean="0"/>
          </a:p>
          <a:p>
            <a:r>
              <a:rPr lang="en-US" dirty="0" smtClean="0"/>
              <a:t>For 2008-2008, Florida used Census 2005 data from the U.S. Census Small Area Income and Poverty Estimates (SAIPE) to estimate the number of children in poverty and total number of children ages 5 through 17, in each school district.  Appendix G.2 of the state plan details each secondary agency’s calculation and may be found on the Perkins IV homepage .</a:t>
            </a:r>
          </a:p>
          <a:p>
            <a:endParaRPr lang="en-US" dirty="0" smtClean="0"/>
          </a:p>
        </p:txBody>
      </p:sp>
    </p:spTree>
    <p:extLst>
      <p:ext uri="{BB962C8B-B14F-4D97-AF65-F5344CB8AC3E}">
        <p14:creationId xmlns:p14="http://schemas.microsoft.com/office/powerpoint/2010/main" val="35009214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Rot="1" noChangeAspect="1" noChangeArrowheads="1" noTextEdit="1"/>
          </p:cNvSpPr>
          <p:nvPr>
            <p:ph type="sldImg"/>
          </p:nvPr>
        </p:nvSpPr>
        <p:spPr>
          <a:ln/>
        </p:spPr>
      </p:sp>
      <p:sp>
        <p:nvSpPr>
          <p:cNvPr id="105475" name="Rectangle 3"/>
          <p:cNvSpPr>
            <a:spLocks noGrp="1" noChangeArrowheads="1"/>
          </p:cNvSpPr>
          <p:nvPr>
            <p:ph type="body" idx="1"/>
          </p:nvPr>
        </p:nvSpPr>
        <p:spPr>
          <a:noFill/>
          <a:ln/>
        </p:spPr>
        <p:txBody>
          <a:bodyPr/>
          <a:lstStyle/>
          <a:p>
            <a:pPr marL="228577" indent="-228577"/>
            <a:r>
              <a:rPr lang="en-US" dirty="0" smtClean="0"/>
              <a:t>Step 1 -</a:t>
            </a:r>
            <a:r>
              <a:rPr lang="en-US" b="1" dirty="0" smtClean="0">
                <a:solidFill>
                  <a:srgbClr val="0000FF"/>
                </a:solidFill>
              </a:rPr>
              <a:t>30456/2,869,265 = 1.061%</a:t>
            </a:r>
          </a:p>
          <a:p>
            <a:pPr marL="228577" indent="-228577"/>
            <a:r>
              <a:rPr lang="en-US" b="1" dirty="0" smtClean="0">
                <a:solidFill>
                  <a:srgbClr val="0000FF"/>
                </a:solidFill>
              </a:rPr>
              <a:t>1.061% * $8,148,920 = $86,497</a:t>
            </a:r>
          </a:p>
          <a:p>
            <a:pPr marL="228577" indent="-228577"/>
            <a:endParaRPr lang="en-US" dirty="0" smtClean="0"/>
          </a:p>
          <a:p>
            <a:pPr marL="228577" indent="-228577"/>
            <a:r>
              <a:rPr lang="en-US" dirty="0" smtClean="0"/>
              <a:t>Step 2 - </a:t>
            </a:r>
            <a:r>
              <a:rPr lang="en-US" b="1" dirty="0" smtClean="0">
                <a:solidFill>
                  <a:srgbClr val="0000FF"/>
                </a:solidFill>
              </a:rPr>
              <a:t>5,851/474,430 = 1.233%</a:t>
            </a:r>
          </a:p>
          <a:p>
            <a:pPr marL="228577" indent="-228577"/>
            <a:r>
              <a:rPr lang="en-US" b="1" dirty="0" smtClean="0">
                <a:solidFill>
                  <a:srgbClr val="0000FF"/>
                </a:solidFill>
              </a:rPr>
              <a:t>1.233% * $19,014,146 = $234,496</a:t>
            </a:r>
          </a:p>
          <a:p>
            <a:pPr marL="228577" indent="-228577">
              <a:spcBef>
                <a:spcPct val="50000"/>
              </a:spcBef>
              <a:buFontTx/>
              <a:buAutoNum type="arabicPeriod" startAt="3"/>
            </a:pPr>
            <a:r>
              <a:rPr lang="en-US" dirty="0" smtClean="0"/>
              <a:t>Step 3 add </a:t>
            </a:r>
            <a:r>
              <a:rPr lang="en-US" b="1" dirty="0" smtClean="0"/>
              <a:t>$86,497+ $234,496 = $320,993</a:t>
            </a:r>
          </a:p>
        </p:txBody>
      </p:sp>
    </p:spTree>
    <p:extLst>
      <p:ext uri="{BB962C8B-B14F-4D97-AF65-F5344CB8AC3E}">
        <p14:creationId xmlns:p14="http://schemas.microsoft.com/office/powerpoint/2010/main" val="11437618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a:noFill/>
          <a:ln/>
        </p:spPr>
        <p:txBody>
          <a:bodyPr/>
          <a:lstStyle/>
          <a:p>
            <a:r>
              <a:rPr lang="en-US" sz="1600" dirty="0" smtClean="0"/>
              <a:t>So for your 10-11 allocation we used 08-09 financial aid data to calculate your local allocation.</a:t>
            </a:r>
          </a:p>
          <a:p>
            <a:r>
              <a:rPr lang="en-US" sz="1600" dirty="0" smtClean="0"/>
              <a:t>On the postsecondary side Funds are distributed based on each eligible agency’s proportion of students enrolled in career and technical education who are economically disadvantaged.</a:t>
            </a:r>
            <a:endParaRPr lang="en-US" dirty="0" smtClean="0"/>
          </a:p>
          <a:p>
            <a:r>
              <a:rPr lang="en-US" dirty="0" smtClean="0"/>
              <a:t>The prescribed formula in section 132 requires the allocation be based on the number of individuals receiving federal Pell Grants and numbers of recipients of assistance from the  Bureau of Indian Affairs.  The act permits states to submit a waiver that shows that prescribed formula does not send funds to institutions  that have high numbers of economically disadvantaged students.</a:t>
            </a:r>
          </a:p>
          <a:p>
            <a:endParaRPr lang="en-US" dirty="0" smtClean="0"/>
          </a:p>
          <a:p>
            <a:r>
              <a:rPr lang="en-US" dirty="0" smtClean="0"/>
              <a:t>As detailed in the state plan, The Division of Workforce Education will submit a proposed alternative allocation formula for distribution of postsecondary career and technical education programs to the Secretary of the U.S. Department of Education.</a:t>
            </a:r>
          </a:p>
          <a:p>
            <a:endParaRPr lang="en-US" dirty="0" smtClean="0"/>
          </a:p>
          <a:p>
            <a:r>
              <a:rPr lang="en-US" dirty="0" smtClean="0"/>
              <a:t>The alternative elements listed in this slide were determined to be the most valid and reliable elements available for identification of institutions with the highest numbers of economically disadvantaged students by the waiver guidelines of section 132 (B)</a:t>
            </a:r>
          </a:p>
          <a:p>
            <a:r>
              <a:rPr lang="en-US" sz="1000" dirty="0" smtClean="0"/>
              <a:t>*</a:t>
            </a:r>
            <a:r>
              <a:rPr lang="en-US" sz="900" dirty="0" smtClean="0"/>
              <a:t>In future program years, the Division of Workforce Education intends to add “recipients of the Florida Student Assistance Grant” and “recipients of Florida Financial Aid Fees” as additional elements to the proposed alternative postsecondary formula.  These elements are not being utilized in 2008-2009 as recipient data will not be available.</a:t>
            </a:r>
          </a:p>
          <a:p>
            <a:endParaRPr lang="en-US" sz="900" dirty="0" smtClean="0"/>
          </a:p>
          <a:p>
            <a:r>
              <a:rPr lang="en-US" sz="900" dirty="0" smtClean="0"/>
              <a:t>This concludes the major highlights in Florida’s Perkins IV State Plan. Thank you.</a:t>
            </a:r>
          </a:p>
          <a:p>
            <a:endParaRPr lang="en-US" dirty="0" smtClean="0"/>
          </a:p>
        </p:txBody>
      </p:sp>
    </p:spTree>
    <p:extLst>
      <p:ext uri="{BB962C8B-B14F-4D97-AF65-F5344CB8AC3E}">
        <p14:creationId xmlns:p14="http://schemas.microsoft.com/office/powerpoint/2010/main" val="37345457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8" Type="http://schemas.openxmlformats.org/officeDocument/2006/relationships/hyperlink" Target="https://www.pinterest.com/floridadoe" TargetMode="External"/><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hyperlink" Target="https://twitter.com/EducationFL" TargetMode="External"/><Relationship Id="rId1" Type="http://schemas.openxmlformats.org/officeDocument/2006/relationships/slideMaster" Target="../slideMasters/slideMaster3.xml"/><Relationship Id="rId6" Type="http://schemas.openxmlformats.org/officeDocument/2006/relationships/hyperlink" Target="https://www.youtube.com/user/EducationFL" TargetMode="External"/><Relationship Id="rId5" Type="http://schemas.openxmlformats.org/officeDocument/2006/relationships/image" Target="../media/image5.png"/><Relationship Id="rId10" Type="http://schemas.openxmlformats.org/officeDocument/2006/relationships/image" Target="../media/image8.png"/><Relationship Id="rId4" Type="http://schemas.openxmlformats.org/officeDocument/2006/relationships/hyperlink" Target="https://www.facebook.com/EducationFL" TargetMode="External"/><Relationship Id="rId9" Type="http://schemas.openxmlformats.org/officeDocument/2006/relationships/image" Target="../media/image7.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639513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9842" y="1144684"/>
            <a:ext cx="3868340" cy="647700"/>
          </a:xfrm>
          <a:solidFill>
            <a:srgbClr val="00A88D"/>
          </a:solidFill>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1792384"/>
            <a:ext cx="3868340" cy="436636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144685"/>
            <a:ext cx="3887391" cy="647699"/>
          </a:xfrm>
          <a:solidFill>
            <a:srgbClr val="9CB63C"/>
          </a:solidFill>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1792384"/>
            <a:ext cx="3887391" cy="436636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6696799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Tree>
    <p:extLst>
      <p:ext uri="{BB962C8B-B14F-4D97-AF65-F5344CB8AC3E}">
        <p14:creationId xmlns:p14="http://schemas.microsoft.com/office/powerpoint/2010/main" val="36769003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285505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4" name="Rectangle 3"/>
          <p:cNvSpPr/>
          <p:nvPr userDrawn="1"/>
        </p:nvSpPr>
        <p:spPr>
          <a:xfrm>
            <a:off x="0" y="0"/>
            <a:ext cx="9144000" cy="3824288"/>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5" name="Rectangle 4"/>
          <p:cNvSpPr/>
          <p:nvPr userDrawn="1"/>
        </p:nvSpPr>
        <p:spPr>
          <a:xfrm>
            <a:off x="0" y="3824288"/>
            <a:ext cx="9144000" cy="115887"/>
          </a:xfrm>
          <a:prstGeom prst="rect">
            <a:avLst/>
          </a:prstGeom>
          <a:solidFill>
            <a:srgbClr val="262A6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6" name="Rectangle 5"/>
          <p:cNvSpPr/>
          <p:nvPr userDrawn="1"/>
        </p:nvSpPr>
        <p:spPr>
          <a:xfrm>
            <a:off x="1798638" y="3340100"/>
            <a:ext cx="5546725" cy="1076325"/>
          </a:xfrm>
          <a:prstGeom prst="rect">
            <a:avLst/>
          </a:prstGeom>
          <a:solidFill>
            <a:srgbClr val="262A6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grpSp>
        <p:nvGrpSpPr>
          <p:cNvPr id="7" name="Group 17"/>
          <p:cNvGrpSpPr>
            <a:grpSpLocks/>
          </p:cNvGrpSpPr>
          <p:nvPr userDrawn="1"/>
        </p:nvGrpSpPr>
        <p:grpSpPr bwMode="auto">
          <a:xfrm>
            <a:off x="3717925" y="5872163"/>
            <a:ext cx="1708150" cy="395287"/>
            <a:chOff x="3718117" y="5713390"/>
            <a:chExt cx="1707767" cy="525628"/>
          </a:xfrm>
        </p:grpSpPr>
        <p:pic>
          <p:nvPicPr>
            <p:cNvPr id="8" name="Picture 18">
              <a:hlinkClick r:id="rId2"/>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157636" y="5713390"/>
              <a:ext cx="386829" cy="525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9">
              <a:hlinkClick r:id="rId4"/>
            </p:cNvPr>
            <p:cNvPicPr>
              <a:picLocks noChangeAspect="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3718117" y="5713390"/>
              <a:ext cx="386829" cy="525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0">
              <a:hlinkClick r:id="rId6"/>
            </p:cNvPr>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4618111" y="5732714"/>
              <a:ext cx="362926" cy="487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1">
              <a:hlinkClick r:id="rId8"/>
            </p:cNvPr>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5054683" y="5721608"/>
              <a:ext cx="371201" cy="498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2" name="TextBox 22"/>
          <p:cNvSpPr txBox="1">
            <a:spLocks noChangeArrowheads="1"/>
          </p:cNvSpPr>
          <p:nvPr userDrawn="1"/>
        </p:nvSpPr>
        <p:spPr bwMode="auto">
          <a:xfrm>
            <a:off x="2090738" y="3429000"/>
            <a:ext cx="496252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defRPr/>
            </a:pPr>
            <a:r>
              <a:rPr lang="en-US" altLang="en-US" sz="5400" b="1" smtClean="0">
                <a:solidFill>
                  <a:prstClr val="white"/>
                </a:solidFill>
              </a:rPr>
              <a:t>www.FLDOE.org</a:t>
            </a:r>
          </a:p>
        </p:txBody>
      </p:sp>
      <p:pic>
        <p:nvPicPr>
          <p:cNvPr id="13" name="Picture 23"/>
          <p:cNvPicPr>
            <a:picLocks noChangeAspect="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3216275" y="369888"/>
            <a:ext cx="2711450" cy="274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1143000" y="5227432"/>
            <a:ext cx="6858000" cy="387984"/>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Tree>
    <p:extLst>
      <p:ext uri="{BB962C8B-B14F-4D97-AF65-F5344CB8AC3E}">
        <p14:creationId xmlns:p14="http://schemas.microsoft.com/office/powerpoint/2010/main" val="37985504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370013" y="301625"/>
            <a:ext cx="7313612"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1370013" y="1827213"/>
            <a:ext cx="7313612" cy="4114800"/>
          </a:xfrm>
        </p:spPr>
        <p:txBody>
          <a:bodyPr/>
          <a:lstStyle/>
          <a:p>
            <a:pPr lvl="0"/>
            <a:endParaRPr lang="en-US" noProof="0" dirty="0" smtClean="0"/>
          </a:p>
        </p:txBody>
      </p:sp>
      <p:sp>
        <p:nvSpPr>
          <p:cNvPr id="4" name="Rectangle 8"/>
          <p:cNvSpPr>
            <a:spLocks noGrp="1" noChangeArrowheads="1"/>
          </p:cNvSpPr>
          <p:nvPr>
            <p:ph type="dt" sz="half" idx="10"/>
          </p:nvPr>
        </p:nvSpPr>
        <p:spPr>
          <a:xfrm>
            <a:off x="457200" y="6356350"/>
            <a:ext cx="2133600" cy="365125"/>
          </a:xfrm>
          <a:prstGeom prst="rect">
            <a:avLst/>
          </a:prstGeom>
          <a:ln/>
        </p:spPr>
        <p:txBody>
          <a:bodyPr/>
          <a:lstStyle>
            <a:lvl1pPr>
              <a:defRPr/>
            </a:lvl1pPr>
          </a:lstStyle>
          <a:p>
            <a:endParaRPr lang="en-US" dirty="0"/>
          </a:p>
        </p:txBody>
      </p:sp>
      <p:sp>
        <p:nvSpPr>
          <p:cNvPr id="5" name="Rectangle 9"/>
          <p:cNvSpPr>
            <a:spLocks noGrp="1" noChangeArrowheads="1"/>
          </p:cNvSpPr>
          <p:nvPr>
            <p:ph type="ftr" sz="quarter" idx="11"/>
          </p:nvPr>
        </p:nvSpPr>
        <p:spPr>
          <a:xfrm>
            <a:off x="3124200" y="6356350"/>
            <a:ext cx="2895600" cy="365125"/>
          </a:xfrm>
          <a:prstGeom prst="rect">
            <a:avLst/>
          </a:prstGeom>
          <a:ln/>
        </p:spPr>
        <p:txBody>
          <a:bodyPr/>
          <a:lstStyle>
            <a:lvl1pPr>
              <a:defRPr/>
            </a:lvl1pPr>
          </a:lstStyle>
          <a:p>
            <a:endParaRPr lang="en-US" dirty="0"/>
          </a:p>
        </p:txBody>
      </p:sp>
      <p:sp>
        <p:nvSpPr>
          <p:cNvPr id="6" name="Rectangle 10"/>
          <p:cNvSpPr>
            <a:spLocks noGrp="1" noChangeArrowheads="1"/>
          </p:cNvSpPr>
          <p:nvPr>
            <p:ph type="sldNum" sz="quarter" idx="12"/>
          </p:nvPr>
        </p:nvSpPr>
        <p:spPr>
          <a:xfrm>
            <a:off x="6934200" y="6400800"/>
            <a:ext cx="2133600" cy="365125"/>
          </a:xfrm>
          <a:prstGeom prst="rect">
            <a:avLst/>
          </a:prstGeom>
          <a:ln/>
        </p:spPr>
        <p:txBody>
          <a:bodyPr/>
          <a:lstStyle>
            <a:lvl1pPr>
              <a:defRPr/>
            </a:lvl1pPr>
          </a:lstStyle>
          <a:p>
            <a:pPr>
              <a:defRPr/>
            </a:pPr>
            <a:fld id="{54480B23-E578-4066-B2B6-AEA6089001AA}" type="slidenum">
              <a:rPr lang="en-US"/>
              <a:pPr>
                <a:defRPr/>
              </a:pPr>
              <a:t>‹#›</a:t>
            </a:fld>
            <a:endParaRPr lang="en-US" dirty="0"/>
          </a:p>
        </p:txBody>
      </p:sp>
    </p:spTree>
    <p:extLst>
      <p:ext uri="{BB962C8B-B14F-4D97-AF65-F5344CB8AC3E}">
        <p14:creationId xmlns:p14="http://schemas.microsoft.com/office/powerpoint/2010/main" val="36080388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60E07E6-B08D-4F15-9CFE-F3C0194D1580}" type="slidenum">
              <a:rPr lang="en-US" smtClean="0"/>
              <a:t>‹#›</a:t>
            </a:fld>
            <a:endParaRPr lang="en-US"/>
          </a:p>
        </p:txBody>
      </p:sp>
    </p:spTree>
    <p:extLst>
      <p:ext uri="{BB962C8B-B14F-4D97-AF65-F5344CB8AC3E}">
        <p14:creationId xmlns:p14="http://schemas.microsoft.com/office/powerpoint/2010/main" val="41415206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5755274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9"/>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792413" y="5329238"/>
            <a:ext cx="3460750" cy="1157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1"/>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4763"/>
            <a:ext cx="9144000" cy="360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userDrawn="1"/>
        </p:nvSpPr>
        <p:spPr>
          <a:xfrm>
            <a:off x="0" y="3597275"/>
            <a:ext cx="9144000" cy="166688"/>
          </a:xfrm>
          <a:prstGeom prst="rect">
            <a:avLst/>
          </a:prstGeom>
          <a:solidFill>
            <a:srgbClr val="262A6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9" name="Rectangle 8"/>
          <p:cNvSpPr/>
          <p:nvPr userDrawn="1"/>
        </p:nvSpPr>
        <p:spPr>
          <a:xfrm>
            <a:off x="482600" y="3100388"/>
            <a:ext cx="8178800" cy="1166812"/>
          </a:xfrm>
          <a:prstGeom prst="rect">
            <a:avLst/>
          </a:prstGeom>
          <a:solidFill>
            <a:srgbClr val="262A6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2" name="Title 1"/>
          <p:cNvSpPr>
            <a:spLocks noGrp="1"/>
          </p:cNvSpPr>
          <p:nvPr>
            <p:ph type="ctrTitle"/>
          </p:nvPr>
        </p:nvSpPr>
        <p:spPr>
          <a:xfrm>
            <a:off x="483108" y="3201340"/>
            <a:ext cx="8177784" cy="980294"/>
          </a:xfrm>
        </p:spPr>
        <p:txBody>
          <a:bodyPr anchor="ctr">
            <a:normAutofit/>
          </a:bodyPr>
          <a:lstStyle>
            <a:lvl1pPr algn="ctr">
              <a:defRPr sz="3600" baseline="0">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483108" y="4385254"/>
            <a:ext cx="8177784" cy="406757"/>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6" name="Text Placeholder 5"/>
          <p:cNvSpPr>
            <a:spLocks noGrp="1"/>
          </p:cNvSpPr>
          <p:nvPr>
            <p:ph type="body" sz="quarter" idx="14"/>
          </p:nvPr>
        </p:nvSpPr>
        <p:spPr>
          <a:xfrm>
            <a:off x="3535363" y="4937952"/>
            <a:ext cx="2073275" cy="365568"/>
          </a:xfrm>
        </p:spPr>
        <p:txBody>
          <a:bodyPr>
            <a:normAutofit/>
          </a:bodyPr>
          <a:lstStyle>
            <a:lvl1pPr marL="0" indent="0" algn="ctr">
              <a:buNone/>
              <a:defRPr sz="2000">
                <a:solidFill>
                  <a:schemeClr val="tx1">
                    <a:lumMod val="65000"/>
                    <a:lumOff val="35000"/>
                  </a:schemeClr>
                </a:solidFill>
              </a:defRPr>
            </a:lvl1pPr>
          </a:lstStyle>
          <a:p>
            <a:pPr lvl="0"/>
            <a:r>
              <a:rPr lang="en-US" smtClean="0"/>
              <a:t>Click to edit Master text styles</a:t>
            </a:r>
          </a:p>
        </p:txBody>
      </p:sp>
    </p:spTree>
    <p:extLst>
      <p:ext uri="{BB962C8B-B14F-4D97-AF65-F5344CB8AC3E}">
        <p14:creationId xmlns:p14="http://schemas.microsoft.com/office/powerpoint/2010/main" val="30487748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28650" y="1906348"/>
            <a:ext cx="7886700" cy="4354753"/>
          </a:xfrm>
        </p:spPr>
        <p:txBody>
          <a:body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2658415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3"/>
          <p:cNvSpPr/>
          <p:nvPr userDrawn="1"/>
        </p:nvSpPr>
        <p:spPr>
          <a:xfrm>
            <a:off x="0" y="0"/>
            <a:ext cx="9144000" cy="3289300"/>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5" name="Rectangle 4"/>
          <p:cNvSpPr/>
          <p:nvPr userDrawn="1"/>
        </p:nvSpPr>
        <p:spPr>
          <a:xfrm>
            <a:off x="981075" y="2527300"/>
            <a:ext cx="7181850" cy="1439863"/>
          </a:xfrm>
          <a:prstGeom prst="rect">
            <a:avLst/>
          </a:prstGeom>
          <a:solidFill>
            <a:srgbClr val="262A6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6" name="Rectangle 5"/>
          <p:cNvSpPr/>
          <p:nvPr userDrawn="1"/>
        </p:nvSpPr>
        <p:spPr>
          <a:xfrm>
            <a:off x="0" y="3149600"/>
            <a:ext cx="9144000" cy="209550"/>
          </a:xfrm>
          <a:prstGeom prst="rect">
            <a:avLst/>
          </a:prstGeom>
          <a:solidFill>
            <a:srgbClr val="262A6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1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46300" y="450850"/>
            <a:ext cx="4851400" cy="162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060514" y="2734712"/>
            <a:ext cx="7013448" cy="1077016"/>
          </a:xfrm>
        </p:spPr>
        <p:txBody>
          <a:bodyPr anchor="ctr">
            <a:normAutofit/>
          </a:bodyPr>
          <a:lstStyle>
            <a:lvl1pPr algn="ctr">
              <a:defRPr sz="3600" baseline="0">
                <a:solidFill>
                  <a:schemeClr val="bg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60514" y="4227213"/>
            <a:ext cx="7013448" cy="1862438"/>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edit Master text styles</a:t>
            </a:r>
          </a:p>
        </p:txBody>
      </p:sp>
    </p:spTree>
    <p:extLst>
      <p:ext uri="{BB962C8B-B14F-4D97-AF65-F5344CB8AC3E}">
        <p14:creationId xmlns:p14="http://schemas.microsoft.com/office/powerpoint/2010/main" val="40254811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4" name="Rectangle 3"/>
          <p:cNvSpPr/>
          <p:nvPr userDrawn="1"/>
        </p:nvSpPr>
        <p:spPr>
          <a:xfrm>
            <a:off x="0" y="0"/>
            <a:ext cx="9144000" cy="3289300"/>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1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46300" y="450850"/>
            <a:ext cx="4851400" cy="162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userDrawn="1"/>
        </p:nvSpPr>
        <p:spPr>
          <a:xfrm>
            <a:off x="981075" y="2527300"/>
            <a:ext cx="7181850" cy="1439863"/>
          </a:xfrm>
          <a:prstGeom prst="rect">
            <a:avLst/>
          </a:prstGeom>
          <a:solidFill>
            <a:srgbClr val="00689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7" name="Rectangle 6"/>
          <p:cNvSpPr/>
          <p:nvPr userDrawn="1"/>
        </p:nvSpPr>
        <p:spPr>
          <a:xfrm>
            <a:off x="0" y="3149600"/>
            <a:ext cx="9144000" cy="209550"/>
          </a:xfrm>
          <a:prstGeom prst="rect">
            <a:avLst/>
          </a:prstGeom>
          <a:solidFill>
            <a:srgbClr val="00689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2" name="Title 1"/>
          <p:cNvSpPr>
            <a:spLocks noGrp="1"/>
          </p:cNvSpPr>
          <p:nvPr>
            <p:ph type="title"/>
          </p:nvPr>
        </p:nvSpPr>
        <p:spPr>
          <a:xfrm>
            <a:off x="1060514" y="2734712"/>
            <a:ext cx="7013448" cy="1077016"/>
          </a:xfrm>
        </p:spPr>
        <p:txBody>
          <a:bodyPr anchor="ctr">
            <a:normAutofit/>
          </a:bodyPr>
          <a:lstStyle>
            <a:lvl1pPr algn="ctr">
              <a:defRPr sz="3600">
                <a:solidFill>
                  <a:schemeClr val="bg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60514" y="4227213"/>
            <a:ext cx="7013448" cy="1862438"/>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edit Master text styles</a:t>
            </a:r>
          </a:p>
        </p:txBody>
      </p:sp>
    </p:spTree>
    <p:extLst>
      <p:ext uri="{BB962C8B-B14F-4D97-AF65-F5344CB8AC3E}">
        <p14:creationId xmlns:p14="http://schemas.microsoft.com/office/powerpoint/2010/main" val="42052403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3_Section Header">
    <p:spTree>
      <p:nvGrpSpPr>
        <p:cNvPr id="1" name=""/>
        <p:cNvGrpSpPr/>
        <p:nvPr/>
      </p:nvGrpSpPr>
      <p:grpSpPr>
        <a:xfrm>
          <a:off x="0" y="0"/>
          <a:ext cx="0" cy="0"/>
          <a:chOff x="0" y="0"/>
          <a:chExt cx="0" cy="0"/>
        </a:xfrm>
      </p:grpSpPr>
      <p:sp>
        <p:nvSpPr>
          <p:cNvPr id="4" name="Rectangle 3"/>
          <p:cNvSpPr/>
          <p:nvPr userDrawn="1"/>
        </p:nvSpPr>
        <p:spPr>
          <a:xfrm>
            <a:off x="0" y="0"/>
            <a:ext cx="9144000" cy="3289300"/>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1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46300" y="450850"/>
            <a:ext cx="4851400" cy="162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userDrawn="1"/>
        </p:nvSpPr>
        <p:spPr>
          <a:xfrm>
            <a:off x="981075" y="2527300"/>
            <a:ext cx="7181850" cy="1439863"/>
          </a:xfrm>
          <a:prstGeom prst="rect">
            <a:avLst/>
          </a:prstGeom>
          <a:solidFill>
            <a:srgbClr val="00A88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7" name="Rectangle 6"/>
          <p:cNvSpPr/>
          <p:nvPr userDrawn="1"/>
        </p:nvSpPr>
        <p:spPr>
          <a:xfrm>
            <a:off x="0" y="3149600"/>
            <a:ext cx="9144000" cy="209550"/>
          </a:xfrm>
          <a:prstGeom prst="rect">
            <a:avLst/>
          </a:prstGeom>
          <a:solidFill>
            <a:srgbClr val="00A88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2" name="Title 1"/>
          <p:cNvSpPr>
            <a:spLocks noGrp="1"/>
          </p:cNvSpPr>
          <p:nvPr>
            <p:ph type="title"/>
          </p:nvPr>
        </p:nvSpPr>
        <p:spPr>
          <a:xfrm>
            <a:off x="1060514" y="2734712"/>
            <a:ext cx="7013448" cy="1077016"/>
          </a:xfrm>
        </p:spPr>
        <p:txBody>
          <a:bodyPr anchor="ctr">
            <a:normAutofit/>
          </a:bodyPr>
          <a:lstStyle>
            <a:lvl1pPr algn="ctr">
              <a:defRPr sz="3600">
                <a:solidFill>
                  <a:schemeClr val="bg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60514" y="4227213"/>
            <a:ext cx="7013448" cy="1862438"/>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24832722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2_Section Header">
    <p:spTree>
      <p:nvGrpSpPr>
        <p:cNvPr id="1" name=""/>
        <p:cNvGrpSpPr/>
        <p:nvPr/>
      </p:nvGrpSpPr>
      <p:grpSpPr>
        <a:xfrm>
          <a:off x="0" y="0"/>
          <a:ext cx="0" cy="0"/>
          <a:chOff x="0" y="0"/>
          <a:chExt cx="0" cy="0"/>
        </a:xfrm>
      </p:grpSpPr>
      <p:sp>
        <p:nvSpPr>
          <p:cNvPr id="4" name="Rectangle 3"/>
          <p:cNvSpPr/>
          <p:nvPr userDrawn="1"/>
        </p:nvSpPr>
        <p:spPr>
          <a:xfrm>
            <a:off x="0" y="0"/>
            <a:ext cx="9144000" cy="3289300"/>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1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46300" y="450850"/>
            <a:ext cx="4851400" cy="162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userDrawn="1"/>
        </p:nvSpPr>
        <p:spPr>
          <a:xfrm>
            <a:off x="981075" y="2527300"/>
            <a:ext cx="7181850" cy="1439863"/>
          </a:xfrm>
          <a:prstGeom prst="rect">
            <a:avLst/>
          </a:prstGeom>
          <a:solidFill>
            <a:srgbClr val="9CB63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7" name="Rectangle 6"/>
          <p:cNvSpPr/>
          <p:nvPr userDrawn="1"/>
        </p:nvSpPr>
        <p:spPr>
          <a:xfrm>
            <a:off x="0" y="3149600"/>
            <a:ext cx="9144000" cy="209550"/>
          </a:xfrm>
          <a:prstGeom prst="rect">
            <a:avLst/>
          </a:prstGeom>
          <a:solidFill>
            <a:srgbClr val="9CB63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2" name="Title 1"/>
          <p:cNvSpPr>
            <a:spLocks noGrp="1"/>
          </p:cNvSpPr>
          <p:nvPr>
            <p:ph type="title"/>
          </p:nvPr>
        </p:nvSpPr>
        <p:spPr>
          <a:xfrm>
            <a:off x="1060514" y="2734712"/>
            <a:ext cx="7013448" cy="1077016"/>
          </a:xfrm>
        </p:spPr>
        <p:txBody>
          <a:bodyPr anchor="ctr">
            <a:normAutofit/>
          </a:bodyPr>
          <a:lstStyle>
            <a:lvl1pPr algn="ctr">
              <a:defRPr sz="3600">
                <a:solidFill>
                  <a:schemeClr val="bg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60514" y="4227213"/>
            <a:ext cx="7013448" cy="1862438"/>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13201595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4_Section Header">
    <p:spTree>
      <p:nvGrpSpPr>
        <p:cNvPr id="1" name=""/>
        <p:cNvGrpSpPr/>
        <p:nvPr/>
      </p:nvGrpSpPr>
      <p:grpSpPr>
        <a:xfrm>
          <a:off x="0" y="0"/>
          <a:ext cx="0" cy="0"/>
          <a:chOff x="0" y="0"/>
          <a:chExt cx="0" cy="0"/>
        </a:xfrm>
      </p:grpSpPr>
      <p:sp>
        <p:nvSpPr>
          <p:cNvPr id="4" name="Rectangle 3"/>
          <p:cNvSpPr/>
          <p:nvPr userDrawn="1"/>
        </p:nvSpPr>
        <p:spPr>
          <a:xfrm>
            <a:off x="0" y="0"/>
            <a:ext cx="9144000" cy="3289300"/>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1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46300" y="450850"/>
            <a:ext cx="4851400" cy="162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userDrawn="1"/>
        </p:nvSpPr>
        <p:spPr>
          <a:xfrm>
            <a:off x="981075" y="2527300"/>
            <a:ext cx="7181850" cy="1439863"/>
          </a:xfrm>
          <a:prstGeom prst="rect">
            <a:avLst/>
          </a:prstGeom>
          <a:solidFill>
            <a:srgbClr val="CD9D2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7" name="Rectangle 6"/>
          <p:cNvSpPr/>
          <p:nvPr userDrawn="1"/>
        </p:nvSpPr>
        <p:spPr>
          <a:xfrm>
            <a:off x="0" y="3149600"/>
            <a:ext cx="9144000" cy="209550"/>
          </a:xfrm>
          <a:prstGeom prst="rect">
            <a:avLst/>
          </a:prstGeom>
          <a:solidFill>
            <a:srgbClr val="CD9D2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2" name="Title 1"/>
          <p:cNvSpPr>
            <a:spLocks noGrp="1"/>
          </p:cNvSpPr>
          <p:nvPr>
            <p:ph type="title"/>
          </p:nvPr>
        </p:nvSpPr>
        <p:spPr>
          <a:xfrm>
            <a:off x="1060514" y="2734712"/>
            <a:ext cx="7013448" cy="1077016"/>
          </a:xfrm>
        </p:spPr>
        <p:txBody>
          <a:bodyPr anchor="ctr">
            <a:normAutofit/>
          </a:bodyPr>
          <a:lstStyle>
            <a:lvl1pPr algn="ctr">
              <a:defRPr sz="3600">
                <a:solidFill>
                  <a:schemeClr val="bg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60514" y="4227213"/>
            <a:ext cx="7013448" cy="1862438"/>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155888549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2" Type="http://schemas.openxmlformats.org/officeDocument/2006/relationships/slideLayout" Target="../slideLayouts/slideLayout4.xml"/><Relationship Id="rId16" Type="http://schemas.openxmlformats.org/officeDocument/2006/relationships/image" Target="../media/image1.png"/><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5" Type="http://schemas.openxmlformats.org/officeDocument/2006/relationships/hyperlink" Target="http://www.fldoe.org/" TargetMode="Externa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0" y="0"/>
            <a:ext cx="9144000" cy="3289300"/>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9" name="Rectangle 8"/>
          <p:cNvSpPr/>
          <p:nvPr userDrawn="1"/>
        </p:nvSpPr>
        <p:spPr>
          <a:xfrm>
            <a:off x="981075" y="2527300"/>
            <a:ext cx="7181850" cy="1439863"/>
          </a:xfrm>
          <a:prstGeom prst="rect">
            <a:avLst/>
          </a:prstGeom>
          <a:solidFill>
            <a:srgbClr val="262A6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Rectangle 9"/>
          <p:cNvSpPr/>
          <p:nvPr userDrawn="1"/>
        </p:nvSpPr>
        <p:spPr>
          <a:xfrm>
            <a:off x="0" y="3149600"/>
            <a:ext cx="9144000" cy="209550"/>
          </a:xfrm>
          <a:prstGeom prst="rect">
            <a:avLst/>
          </a:prstGeom>
          <a:solidFill>
            <a:srgbClr val="262A6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11" name="Picture 1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082800" y="450850"/>
            <a:ext cx="4851400" cy="162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45073850"/>
      </p:ext>
    </p:extLst>
  </p:cSld>
  <p:clrMap bg1="lt1" tx1="dk1" bg2="lt2" tx2="dk2" accent1="accent1" accent2="accent2" accent3="accent3" accent4="accent4" accent5="accent5" accent6="accent6" hlink="hlink" folHlink="folHlink"/>
  <p:sldLayoutIdLst>
    <p:sldLayoutId id="2147483789" r:id="rId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28600" y="5867400"/>
            <a:ext cx="2743200" cy="795528"/>
          </a:xfrm>
          <a:prstGeom prst="rect">
            <a:avLst/>
          </a:prstGeom>
        </p:spPr>
      </p:pic>
    </p:spTree>
    <p:extLst>
      <p:ext uri="{BB962C8B-B14F-4D97-AF65-F5344CB8AC3E}">
        <p14:creationId xmlns:p14="http://schemas.microsoft.com/office/powerpoint/2010/main" val="2078529827"/>
      </p:ext>
    </p:extLst>
  </p:cSld>
  <p:clrMap bg1="lt1" tx1="dk1" bg2="lt2" tx2="dk2" accent1="accent1" accent2="accent2" accent3="accent3" accent4="accent4" accent5="accent5" accent6="accent6" hlink="hlink" folHlink="folHlink"/>
  <p:sldLayoutIdLst>
    <p:sldLayoutId id="2147483809" r:id="rId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28650" y="966788"/>
            <a:ext cx="7886700" cy="79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628650" y="1906589"/>
            <a:ext cx="7886700" cy="3884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p:txBody>
      </p:sp>
      <p:sp>
        <p:nvSpPr>
          <p:cNvPr id="9" name="Text Placeholder 2"/>
          <p:cNvSpPr txBox="1">
            <a:spLocks/>
          </p:cNvSpPr>
          <p:nvPr userDrawn="1"/>
        </p:nvSpPr>
        <p:spPr>
          <a:xfrm>
            <a:off x="628650" y="6456363"/>
            <a:ext cx="7886700" cy="388937"/>
          </a:xfrm>
          <a:prstGeom prst="rect">
            <a:avLst/>
          </a:prstGeom>
        </p:spPr>
        <p:txBody>
          <a:bodyPr anchor="b"/>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fontAlgn="auto">
              <a:spcAft>
                <a:spcPts val="0"/>
              </a:spcAft>
              <a:buFont typeface="Arial" panose="020B0604020202020204" pitchFamily="34" charset="0"/>
              <a:buNone/>
              <a:defRPr/>
            </a:pPr>
            <a:r>
              <a:rPr lang="en-US" sz="1200" b="1" dirty="0" smtClean="0">
                <a:solidFill>
                  <a:srgbClr val="262A63"/>
                </a:solidFill>
                <a:latin typeface="Arial" panose="020B0604020202020204" pitchFamily="34" charset="0"/>
                <a:hlinkClick r:id="rId15"/>
              </a:rPr>
              <a:t>www.FLDOE.org</a:t>
            </a:r>
            <a:endParaRPr lang="en-US" sz="1200" b="1" dirty="0" smtClean="0">
              <a:solidFill>
                <a:srgbClr val="262A63"/>
              </a:solidFill>
              <a:latin typeface="Arial" panose="020B0604020202020204" pitchFamily="34" charset="0"/>
            </a:endParaRPr>
          </a:p>
          <a:p>
            <a:pPr marL="0" indent="0" algn="ctr" fontAlgn="auto">
              <a:spcBef>
                <a:spcPts val="600"/>
              </a:spcBef>
              <a:spcAft>
                <a:spcPts val="0"/>
              </a:spcAft>
              <a:buFont typeface="Arial" panose="020B0604020202020204" pitchFamily="34" charset="0"/>
              <a:buNone/>
              <a:defRPr/>
            </a:pPr>
            <a:r>
              <a:rPr lang="en-US" sz="1000" dirty="0" smtClean="0">
                <a:solidFill>
                  <a:prstClr val="black">
                    <a:lumMod val="50000"/>
                    <a:lumOff val="50000"/>
                  </a:prstClr>
                </a:solidFill>
                <a:latin typeface="Arial" panose="020B0604020202020204" pitchFamily="34" charset="0"/>
              </a:rPr>
              <a:t>© 2015, Florida Department of Education. All Rights Reserved.</a:t>
            </a:r>
            <a:endParaRPr lang="en-US" sz="1000" dirty="0" smtClean="0">
              <a:solidFill>
                <a:prstClr val="black"/>
              </a:solidFill>
            </a:endParaRPr>
          </a:p>
        </p:txBody>
      </p:sp>
      <p:cxnSp>
        <p:nvCxnSpPr>
          <p:cNvPr id="11" name="Straight Connector 10"/>
          <p:cNvCxnSpPr/>
          <p:nvPr userDrawn="1"/>
        </p:nvCxnSpPr>
        <p:spPr>
          <a:xfrm flipH="1">
            <a:off x="0" y="6711950"/>
            <a:ext cx="2706688" cy="0"/>
          </a:xfrm>
          <a:prstGeom prst="line">
            <a:avLst/>
          </a:prstGeom>
          <a:ln w="12700">
            <a:solidFill>
              <a:srgbClr val="CD9D2C"/>
            </a:solidFill>
          </a:ln>
        </p:spPr>
        <p:style>
          <a:lnRef idx="1">
            <a:schemeClr val="accent1"/>
          </a:lnRef>
          <a:fillRef idx="0">
            <a:schemeClr val="accent1"/>
          </a:fillRef>
          <a:effectRef idx="0">
            <a:schemeClr val="accent1"/>
          </a:effectRef>
          <a:fontRef idx="minor">
            <a:schemeClr val="tx1"/>
          </a:fontRef>
        </p:style>
      </p:cxnSp>
      <p:pic>
        <p:nvPicPr>
          <p:cNvPr id="1030" name="Picture 13"/>
          <p:cNvPicPr>
            <a:picLocks noChangeAspect="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3284538" y="19050"/>
            <a:ext cx="2574925"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5" name="Straight Connector 14"/>
          <p:cNvCxnSpPr/>
          <p:nvPr userDrawn="1"/>
        </p:nvCxnSpPr>
        <p:spPr>
          <a:xfrm flipH="1">
            <a:off x="0" y="442913"/>
            <a:ext cx="3101975" cy="0"/>
          </a:xfrm>
          <a:prstGeom prst="line">
            <a:avLst/>
          </a:prstGeom>
          <a:ln w="63500">
            <a:solidFill>
              <a:srgbClr val="262A63"/>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flipH="1">
            <a:off x="6038850" y="442913"/>
            <a:ext cx="3105150" cy="0"/>
          </a:xfrm>
          <a:prstGeom prst="line">
            <a:avLst/>
          </a:prstGeom>
          <a:ln w="63500">
            <a:solidFill>
              <a:srgbClr val="262A63"/>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flipH="1">
            <a:off x="6437313" y="6711950"/>
            <a:ext cx="2706687" cy="0"/>
          </a:xfrm>
          <a:prstGeom prst="line">
            <a:avLst/>
          </a:prstGeom>
          <a:ln w="12700">
            <a:solidFill>
              <a:srgbClr val="CD9D2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03667651"/>
      </p:ext>
    </p:extLst>
  </p:cSld>
  <p:clrMap bg1="lt1" tx1="dk1" bg2="lt2" tx2="dk2" accent1="accent1" accent2="accent2" accent3="accent3" accent4="accent4" accent5="accent5" accent6="accent6" hlink="hlink" folHlink="folHlink"/>
  <p:sldLayoutIdLst>
    <p:sldLayoutId id="2147483816" r:id="rId1"/>
    <p:sldLayoutId id="2147483817" r:id="rId2"/>
    <p:sldLayoutId id="2147483818" r:id="rId3"/>
    <p:sldLayoutId id="2147483819" r:id="rId4"/>
    <p:sldLayoutId id="2147483820" r:id="rId5"/>
    <p:sldLayoutId id="2147483821" r:id="rId6"/>
    <p:sldLayoutId id="2147483822" r:id="rId7"/>
    <p:sldLayoutId id="2147483823" r:id="rId8"/>
    <p:sldLayoutId id="2147483824" r:id="rId9"/>
    <p:sldLayoutId id="2147483825" r:id="rId10"/>
    <p:sldLayoutId id="2147483831" r:id="rId11"/>
    <p:sldLayoutId id="2147483832" r:id="rId12"/>
    <p:sldLayoutId id="2147483833" r:id="rId13"/>
  </p:sldLayoutIdLst>
  <p:timing>
    <p:tnLst>
      <p:par>
        <p:cTn id="1" dur="indefinite" restart="never" nodeType="tmRoot"/>
      </p:par>
    </p:tnLst>
  </p:timing>
  <p:hf hdr="0" ftr="0" dt="0"/>
  <p:txStyles>
    <p:titleStyle>
      <a:lvl1pPr algn="l" rtl="0" eaLnBrk="0" fontAlgn="base" hangingPunct="0">
        <a:lnSpc>
          <a:spcPct val="90000"/>
        </a:lnSpc>
        <a:spcBef>
          <a:spcPct val="0"/>
        </a:spcBef>
        <a:spcAft>
          <a:spcPct val="0"/>
        </a:spcAft>
        <a:defRPr lang="en-US" sz="3200" b="1" kern="1200">
          <a:solidFill>
            <a:srgbClr val="262A63"/>
          </a:solidFill>
          <a:latin typeface="Calibri" panose="020F0502020204030204" pitchFamily="34" charset="0"/>
          <a:ea typeface="+mj-ea"/>
          <a:cs typeface="+mj-cs"/>
        </a:defRPr>
      </a:lvl1pPr>
      <a:lvl2pPr algn="l" rtl="0" eaLnBrk="0" fontAlgn="base" hangingPunct="0">
        <a:lnSpc>
          <a:spcPct val="90000"/>
        </a:lnSpc>
        <a:spcBef>
          <a:spcPct val="0"/>
        </a:spcBef>
        <a:spcAft>
          <a:spcPct val="0"/>
        </a:spcAft>
        <a:defRPr sz="3200" b="1">
          <a:solidFill>
            <a:srgbClr val="262A63"/>
          </a:solidFill>
          <a:latin typeface="Calibri" pitchFamily="34" charset="0"/>
        </a:defRPr>
      </a:lvl2pPr>
      <a:lvl3pPr algn="l" rtl="0" eaLnBrk="0" fontAlgn="base" hangingPunct="0">
        <a:lnSpc>
          <a:spcPct val="90000"/>
        </a:lnSpc>
        <a:spcBef>
          <a:spcPct val="0"/>
        </a:spcBef>
        <a:spcAft>
          <a:spcPct val="0"/>
        </a:spcAft>
        <a:defRPr sz="3200" b="1">
          <a:solidFill>
            <a:srgbClr val="262A63"/>
          </a:solidFill>
          <a:latin typeface="Calibri" pitchFamily="34" charset="0"/>
        </a:defRPr>
      </a:lvl3pPr>
      <a:lvl4pPr algn="l" rtl="0" eaLnBrk="0" fontAlgn="base" hangingPunct="0">
        <a:lnSpc>
          <a:spcPct val="90000"/>
        </a:lnSpc>
        <a:spcBef>
          <a:spcPct val="0"/>
        </a:spcBef>
        <a:spcAft>
          <a:spcPct val="0"/>
        </a:spcAft>
        <a:defRPr sz="3200" b="1">
          <a:solidFill>
            <a:srgbClr val="262A63"/>
          </a:solidFill>
          <a:latin typeface="Calibri" pitchFamily="34" charset="0"/>
        </a:defRPr>
      </a:lvl4pPr>
      <a:lvl5pPr algn="l" rtl="0" eaLnBrk="0" fontAlgn="base" hangingPunct="0">
        <a:lnSpc>
          <a:spcPct val="90000"/>
        </a:lnSpc>
        <a:spcBef>
          <a:spcPct val="0"/>
        </a:spcBef>
        <a:spcAft>
          <a:spcPct val="0"/>
        </a:spcAft>
        <a:defRPr sz="3200" b="1">
          <a:solidFill>
            <a:srgbClr val="262A63"/>
          </a:solidFill>
          <a:latin typeface="Calibri" pitchFamily="34" charset="0"/>
        </a:defRPr>
      </a:lvl5pPr>
      <a:lvl6pPr marL="457200" algn="l" rtl="0" fontAlgn="base">
        <a:lnSpc>
          <a:spcPct val="90000"/>
        </a:lnSpc>
        <a:spcBef>
          <a:spcPct val="0"/>
        </a:spcBef>
        <a:spcAft>
          <a:spcPct val="0"/>
        </a:spcAft>
        <a:defRPr sz="3200" b="1">
          <a:solidFill>
            <a:srgbClr val="262A63"/>
          </a:solidFill>
          <a:latin typeface="Calibri" pitchFamily="34" charset="0"/>
        </a:defRPr>
      </a:lvl6pPr>
      <a:lvl7pPr marL="914400" algn="l" rtl="0" fontAlgn="base">
        <a:lnSpc>
          <a:spcPct val="90000"/>
        </a:lnSpc>
        <a:spcBef>
          <a:spcPct val="0"/>
        </a:spcBef>
        <a:spcAft>
          <a:spcPct val="0"/>
        </a:spcAft>
        <a:defRPr sz="3200" b="1">
          <a:solidFill>
            <a:srgbClr val="262A63"/>
          </a:solidFill>
          <a:latin typeface="Calibri" pitchFamily="34" charset="0"/>
        </a:defRPr>
      </a:lvl7pPr>
      <a:lvl8pPr marL="1371600" algn="l" rtl="0" fontAlgn="base">
        <a:lnSpc>
          <a:spcPct val="90000"/>
        </a:lnSpc>
        <a:spcBef>
          <a:spcPct val="0"/>
        </a:spcBef>
        <a:spcAft>
          <a:spcPct val="0"/>
        </a:spcAft>
        <a:defRPr sz="3200" b="1">
          <a:solidFill>
            <a:srgbClr val="262A63"/>
          </a:solidFill>
          <a:latin typeface="Calibri" pitchFamily="34" charset="0"/>
        </a:defRPr>
      </a:lvl8pPr>
      <a:lvl9pPr marL="1828800" algn="l" rtl="0" fontAlgn="base">
        <a:lnSpc>
          <a:spcPct val="90000"/>
        </a:lnSpc>
        <a:spcBef>
          <a:spcPct val="0"/>
        </a:spcBef>
        <a:spcAft>
          <a:spcPct val="0"/>
        </a:spcAft>
        <a:defRPr sz="3200" b="1">
          <a:solidFill>
            <a:srgbClr val="262A63"/>
          </a:solidFill>
          <a:latin typeface="Calibri" pitchFamily="34" charset="0"/>
        </a:defRPr>
      </a:lvl9pPr>
    </p:titleStyle>
    <p:bodyStyle>
      <a:lvl1pPr marL="228600" indent="-228600" algn="l" rtl="0" eaLnBrk="0" fontAlgn="base" hangingPunct="0">
        <a:lnSpc>
          <a:spcPct val="90000"/>
        </a:lnSpc>
        <a:spcBef>
          <a:spcPts val="1000"/>
        </a:spcBef>
        <a:spcAft>
          <a:spcPct val="0"/>
        </a:spcAft>
        <a:buClr>
          <a:srgbClr val="262A63"/>
        </a:buClr>
        <a:buFont typeface="Arial" charset="0"/>
        <a:buChar char="•"/>
        <a:defRPr sz="2800" kern="1200">
          <a:solidFill>
            <a:schemeClr val="tx1"/>
          </a:solidFill>
          <a:latin typeface="Calibri" panose="020F0502020204030204" pitchFamily="34" charset="0"/>
          <a:ea typeface="+mn-ea"/>
          <a:cs typeface="+mn-cs"/>
        </a:defRPr>
      </a:lvl1pPr>
      <a:lvl2pPr marL="685800" indent="-228600" algn="l" rtl="0" eaLnBrk="0" fontAlgn="base" hangingPunct="0">
        <a:lnSpc>
          <a:spcPct val="90000"/>
        </a:lnSpc>
        <a:spcBef>
          <a:spcPts val="500"/>
        </a:spcBef>
        <a:spcAft>
          <a:spcPct val="0"/>
        </a:spcAft>
        <a:buClr>
          <a:srgbClr val="00689B"/>
        </a:buClr>
        <a:buFont typeface="Arial" charset="0"/>
        <a:buChar char="•"/>
        <a:defRPr sz="2400" kern="1200">
          <a:solidFill>
            <a:schemeClr val="tx1"/>
          </a:solidFill>
          <a:latin typeface="Calibri" panose="020F0502020204030204" pitchFamily="34" charset="0"/>
          <a:ea typeface="+mn-ea"/>
          <a:cs typeface="+mn-cs"/>
        </a:defRPr>
      </a:lvl2pPr>
      <a:lvl3pPr marL="1143000" indent="-228600" algn="l" rtl="0" eaLnBrk="0" fontAlgn="base" hangingPunct="0">
        <a:lnSpc>
          <a:spcPct val="90000"/>
        </a:lnSpc>
        <a:spcBef>
          <a:spcPts val="500"/>
        </a:spcBef>
        <a:spcAft>
          <a:spcPct val="0"/>
        </a:spcAft>
        <a:buClr>
          <a:srgbClr val="00A88D"/>
        </a:buClr>
        <a:buFont typeface="Arial" charset="0"/>
        <a:buChar char="•"/>
        <a:defRPr sz="2000" kern="1200">
          <a:solidFill>
            <a:schemeClr val="tx1"/>
          </a:solidFill>
          <a:latin typeface="Calibri" panose="020F0502020204030204" pitchFamily="34" charset="0"/>
          <a:ea typeface="+mn-ea"/>
          <a:cs typeface="+mn-cs"/>
        </a:defRPr>
      </a:lvl3pPr>
      <a:lvl4pPr marL="1371600" algn="l" rtl="0" eaLnBrk="0" fontAlgn="base" hangingPunct="0">
        <a:lnSpc>
          <a:spcPct val="90000"/>
        </a:lnSpc>
        <a:spcBef>
          <a:spcPts val="500"/>
        </a:spcBef>
        <a:spcAft>
          <a:spcPct val="0"/>
        </a:spcAft>
        <a:buClr>
          <a:srgbClr val="9CB63C"/>
        </a:buClr>
        <a:buFont typeface="Arial" charset="0"/>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Clr>
          <a:srgbClr val="CD9D2C"/>
        </a:buClr>
        <a:buFont typeface="Arial" charset="0"/>
        <a:buChar char="•"/>
        <a:defRPr sz="2000" kern="1200">
          <a:solidFill>
            <a:schemeClr val="tx1"/>
          </a:solidFill>
          <a:latin typeface="Calibri"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hyperlink" Target="http://www.fldoe.org/academics/career-adult-edu/funding-opportunities/carl-d-perkins-career-technical-edu/carl-d-perkins-resources.stml" TargetMode="External"/><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hyperlink" Target="http://www.fldoe.org/academics/career-adult-edu/funding-opportunities/carl-d-perkins-career-technical-edu/carl-d-perkins-resources.stml" TargetMode="External"/><Relationship Id="rId2" Type="http://schemas.openxmlformats.org/officeDocument/2006/relationships/notesSlide" Target="../notesSlides/notesSlide22.xml"/><Relationship Id="rId1" Type="http://schemas.openxmlformats.org/officeDocument/2006/relationships/slideLayout" Target="../slideLayouts/slideLayout4.xml"/><Relationship Id="rId6" Type="http://schemas.openxmlformats.org/officeDocument/2006/relationships/hyperlink" Target="http://www.acteonline.org/" TargetMode="External"/><Relationship Id="rId5" Type="http://schemas.openxmlformats.org/officeDocument/2006/relationships/hyperlink" Target="http://cte.ed.gov/" TargetMode="External"/><Relationship Id="rId4" Type="http://schemas.openxmlformats.org/officeDocument/2006/relationships/hyperlink" Target="http://www.fldoe.org/academics/career-adult-edu/funding-opportunities" TargetMode="External"/></Relationships>
</file>

<file path=ppt/slides/_rels/slide41.xml.rels><?xml version="1.0" encoding="UTF-8" standalone="yes"?>
<Relationships xmlns="http://schemas.openxmlformats.org/package/2006/relationships"><Relationship Id="rId3" Type="http://schemas.openxmlformats.org/officeDocument/2006/relationships/hyperlink" Target="http://www.acteonline.org/" TargetMode="External"/><Relationship Id="rId2" Type="http://schemas.openxmlformats.org/officeDocument/2006/relationships/notesSlide" Target="../notesSlides/notesSlide23.xml"/><Relationship Id="rId1" Type="http://schemas.openxmlformats.org/officeDocument/2006/relationships/slideLayout" Target="../slideLayouts/slideLayout4.xml"/><Relationship Id="rId4" Type="http://schemas.openxmlformats.org/officeDocument/2006/relationships/hyperlink" Target="http://www.careertech.org/" TargetMode="Externa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txBox="1">
            <a:spLocks noChangeArrowheads="1"/>
          </p:cNvSpPr>
          <p:nvPr/>
        </p:nvSpPr>
        <p:spPr>
          <a:xfrm>
            <a:off x="452280" y="2819400"/>
            <a:ext cx="8458200" cy="843516"/>
          </a:xfrm>
          <a:prstGeom prst="rect">
            <a:avLst/>
          </a:prstGeom>
        </p:spPr>
        <p:txBody>
          <a:bodyPr/>
          <a:lstStyle/>
          <a:p>
            <a:pPr algn="ctr">
              <a:defRPr/>
            </a:pPr>
            <a:r>
              <a:rPr lang="en-US" sz="4400" dirty="0" smtClean="0">
                <a:ln w="18415" cmpd="sng">
                  <a:solidFill>
                    <a:srgbClr val="FFFFFF"/>
                  </a:solidFill>
                  <a:prstDash val="solid"/>
                </a:ln>
                <a:solidFill>
                  <a:schemeClr val="bg1"/>
                </a:solidFill>
                <a:effectLst>
                  <a:outerShdw blurRad="63500" dir="3600000" algn="tl" rotWithShape="0">
                    <a:srgbClr val="000000">
                      <a:alpha val="70000"/>
                    </a:srgbClr>
                  </a:outerShdw>
                </a:effectLst>
                <a:latin typeface="+mj-lt"/>
                <a:cs typeface="Arial" pitchFamily="34" charset="0"/>
              </a:rPr>
              <a:t>Perkins </a:t>
            </a:r>
            <a:r>
              <a:rPr lang="en-US" sz="4400" smtClean="0">
                <a:ln w="18415" cmpd="sng">
                  <a:solidFill>
                    <a:srgbClr val="FFFFFF"/>
                  </a:solidFill>
                  <a:prstDash val="solid"/>
                </a:ln>
                <a:solidFill>
                  <a:schemeClr val="bg1"/>
                </a:solidFill>
                <a:effectLst>
                  <a:outerShdw blurRad="63500" dir="3600000" algn="tl" rotWithShape="0">
                    <a:srgbClr val="000000">
                      <a:alpha val="70000"/>
                    </a:srgbClr>
                  </a:outerShdw>
                </a:effectLst>
                <a:latin typeface="+mj-lt"/>
                <a:cs typeface="Arial" pitchFamily="34" charset="0"/>
              </a:rPr>
              <a:t>Grant Basics</a:t>
            </a:r>
            <a:endParaRPr lang="en-US" sz="4400" dirty="0">
              <a:ln w="18415" cmpd="sng">
                <a:solidFill>
                  <a:srgbClr val="FFFFFF"/>
                </a:solidFill>
                <a:prstDash val="solid"/>
              </a:ln>
              <a:solidFill>
                <a:schemeClr val="bg1"/>
              </a:solidFill>
              <a:effectLst>
                <a:outerShdw blurRad="63500" dir="3600000" algn="tl" rotWithShape="0">
                  <a:srgbClr val="000000">
                    <a:alpha val="70000"/>
                  </a:srgbClr>
                </a:outerShdw>
              </a:effectLst>
              <a:latin typeface="+mj-lt"/>
              <a:cs typeface="Arial" pitchFamily="34" charset="0"/>
            </a:endParaRPr>
          </a:p>
        </p:txBody>
      </p:sp>
      <p:sp>
        <p:nvSpPr>
          <p:cNvPr id="7" name="Rectangle 6"/>
          <p:cNvSpPr/>
          <p:nvPr/>
        </p:nvSpPr>
        <p:spPr>
          <a:xfrm>
            <a:off x="2971800" y="4038600"/>
            <a:ext cx="3200400" cy="1077218"/>
          </a:xfrm>
          <a:prstGeom prst="rect">
            <a:avLst/>
          </a:prstGeom>
        </p:spPr>
        <p:txBody>
          <a:bodyPr wrap="square">
            <a:spAutoFit/>
          </a:bodyPr>
          <a:lstStyle/>
          <a:p>
            <a:pPr algn="ctr">
              <a:defRPr/>
            </a:pPr>
            <a:r>
              <a:rPr lang="en-US" sz="3200" b="1" dirty="0" smtClean="0">
                <a:ln w="1905"/>
                <a:solidFill>
                  <a:schemeClr val="tx2"/>
                </a:solidFill>
                <a:effectLst>
                  <a:innerShdw blurRad="69850" dist="43180" dir="5400000">
                    <a:srgbClr val="000000">
                      <a:alpha val="65000"/>
                    </a:srgbClr>
                  </a:innerShdw>
                </a:effectLst>
                <a:latin typeface="Arial" pitchFamily="34" charset="0"/>
                <a:cs typeface="Arial" pitchFamily="34" charset="0"/>
              </a:rPr>
              <a:t>FACTE</a:t>
            </a:r>
          </a:p>
          <a:p>
            <a:pPr algn="ctr">
              <a:defRPr/>
            </a:pPr>
            <a:r>
              <a:rPr lang="en-US" sz="3200" b="1" dirty="0" smtClean="0">
                <a:ln w="1905"/>
                <a:solidFill>
                  <a:schemeClr val="tx2"/>
                </a:solidFill>
                <a:effectLst>
                  <a:innerShdw blurRad="69850" dist="43180" dir="5400000">
                    <a:srgbClr val="000000">
                      <a:alpha val="65000"/>
                    </a:srgbClr>
                  </a:innerShdw>
                </a:effectLst>
                <a:latin typeface="Arial" pitchFamily="34" charset="0"/>
                <a:cs typeface="Arial" pitchFamily="34" charset="0"/>
              </a:rPr>
              <a:t>July 26, 2016</a:t>
            </a:r>
          </a:p>
        </p:txBody>
      </p:sp>
      <p:sp>
        <p:nvSpPr>
          <p:cNvPr id="8" name="TextBox 12"/>
          <p:cNvSpPr txBox="1">
            <a:spLocks noChangeArrowheads="1"/>
          </p:cNvSpPr>
          <p:nvPr/>
        </p:nvSpPr>
        <p:spPr bwMode="auto">
          <a:xfrm>
            <a:off x="1066800" y="5809289"/>
            <a:ext cx="6248399" cy="707886"/>
          </a:xfrm>
          <a:prstGeom prst="rect">
            <a:avLst/>
          </a:prstGeom>
          <a:noFill/>
          <a:ln w="9525">
            <a:noFill/>
            <a:miter lim="800000"/>
            <a:headEnd/>
            <a:tailEnd/>
          </a:ln>
        </p:spPr>
        <p:txBody>
          <a:bodyPr wrap="square">
            <a:spAutoFit/>
          </a:bodyPr>
          <a:lstStyle/>
          <a:p>
            <a:pPr algn="ctr">
              <a:defRPr/>
            </a:pPr>
            <a:r>
              <a:rPr lang="en-US" sz="2000" b="1" dirty="0" smtClean="0">
                <a:ln w="1905"/>
                <a:solidFill>
                  <a:srgbClr val="FF9900"/>
                </a:solidFill>
                <a:effectLst>
                  <a:innerShdw blurRad="69850" dist="43180" dir="5400000">
                    <a:srgbClr val="000000">
                      <a:alpha val="65000"/>
                    </a:srgbClr>
                  </a:innerShdw>
                </a:effectLst>
                <a:latin typeface="Arial" pitchFamily="34" charset="0"/>
                <a:cs typeface="Arial" pitchFamily="34" charset="0"/>
              </a:rPr>
              <a:t>Division of Career and Adult Education</a:t>
            </a:r>
            <a:br>
              <a:rPr lang="en-US" sz="2000" b="1" dirty="0" smtClean="0">
                <a:ln w="1905"/>
                <a:solidFill>
                  <a:srgbClr val="FF9900"/>
                </a:solidFill>
                <a:effectLst>
                  <a:innerShdw blurRad="69850" dist="43180" dir="5400000">
                    <a:srgbClr val="000000">
                      <a:alpha val="65000"/>
                    </a:srgbClr>
                  </a:innerShdw>
                </a:effectLst>
                <a:latin typeface="Arial" pitchFamily="34" charset="0"/>
                <a:cs typeface="Arial" pitchFamily="34" charset="0"/>
              </a:rPr>
            </a:br>
            <a:r>
              <a:rPr lang="en-US" sz="2000" b="1" dirty="0" smtClean="0">
                <a:ln w="1905"/>
                <a:solidFill>
                  <a:srgbClr val="FF9900"/>
                </a:solidFill>
                <a:effectLst>
                  <a:innerShdw blurRad="69850" dist="43180" dir="5400000">
                    <a:srgbClr val="000000">
                      <a:alpha val="65000"/>
                    </a:srgbClr>
                  </a:innerShdw>
                </a:effectLst>
                <a:latin typeface="Arial" pitchFamily="34" charset="0"/>
                <a:cs typeface="Arial" pitchFamily="34" charset="0"/>
              </a:rPr>
              <a:t>850-245-0949</a:t>
            </a:r>
            <a:endParaRPr lang="en-US" sz="2800" b="1" dirty="0" smtClean="0">
              <a:ln w="1905"/>
              <a:solidFill>
                <a:srgbClr val="FF9900"/>
              </a:solidFill>
              <a:effectLst>
                <a:innerShdw blurRad="69850" dist="43180" dir="5400000">
                  <a:srgbClr val="000000">
                    <a:alpha val="65000"/>
                  </a:srgbClr>
                </a:innerShdw>
              </a:effectLst>
              <a:latin typeface="Arial" pitchFamily="34" charset="0"/>
              <a:cs typeface="Arial" pitchFamily="34" charset="0"/>
            </a:endParaRPr>
          </a:p>
        </p:txBody>
      </p:sp>
      <p:sp>
        <p:nvSpPr>
          <p:cNvPr id="10" name="Rectangle 9"/>
          <p:cNvSpPr/>
          <p:nvPr/>
        </p:nvSpPr>
        <p:spPr>
          <a:xfrm>
            <a:off x="1752600" y="5334000"/>
            <a:ext cx="5334000" cy="523220"/>
          </a:xfrm>
          <a:prstGeom prst="rect">
            <a:avLst/>
          </a:prstGeom>
        </p:spPr>
        <p:txBody>
          <a:bodyPr wrap="square">
            <a:spAutoFit/>
          </a:bodyPr>
          <a:lstStyle/>
          <a:p>
            <a:pPr algn="ctr">
              <a:defRPr/>
            </a:pPr>
            <a:r>
              <a:rPr lang="en-US" sz="2800" b="1" dirty="0" smtClean="0">
                <a:ln w="1905"/>
                <a:solidFill>
                  <a:schemeClr val="tx2"/>
                </a:solidFill>
                <a:effectLst>
                  <a:innerShdw blurRad="69850" dist="43180" dir="5400000">
                    <a:srgbClr val="000000">
                      <a:alpha val="65000"/>
                    </a:srgbClr>
                  </a:innerShdw>
                </a:effectLst>
                <a:latin typeface="Arial" pitchFamily="34" charset="0"/>
                <a:cs typeface="Arial" pitchFamily="34" charset="0"/>
              </a:rPr>
              <a:t>Dr. Amy Albee-Levine</a:t>
            </a:r>
            <a:endParaRPr lang="en-US" sz="2800" b="1" dirty="0">
              <a:ln w="1905"/>
              <a:solidFill>
                <a:schemeClr val="tx2"/>
              </a:solidFill>
              <a:effectLst>
                <a:innerShdw blurRad="69850" dist="43180" dir="5400000">
                  <a:srgbClr val="000000">
                    <a:alpha val="65000"/>
                  </a:srgbClr>
                </a:innerShdw>
              </a:effectLst>
              <a:latin typeface="Arial" pitchFamily="34" charset="0"/>
              <a:cs typeface="Arial" pitchFamily="34" charset="0"/>
            </a:endParaRPr>
          </a:p>
        </p:txBody>
      </p:sp>
    </p:spTree>
    <p:extLst>
      <p:ext uri="{BB962C8B-B14F-4D97-AF65-F5344CB8AC3E}">
        <p14:creationId xmlns:p14="http://schemas.microsoft.com/office/powerpoint/2010/main" val="9720195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9" name="Rectangle 10"/>
          <p:cNvSpPr>
            <a:spLocks noGrp="1" noChangeArrowheads="1"/>
          </p:cNvSpPr>
          <p:nvPr>
            <p:ph type="sldNum" sz="quarter" idx="12"/>
          </p:nvPr>
        </p:nvSpPr>
        <p:spPr>
          <a:xfrm>
            <a:off x="6952421" y="6400800"/>
            <a:ext cx="2173358" cy="288925"/>
          </a:xfrm>
          <a:ln/>
        </p:spPr>
        <p:txBody>
          <a:bodyPr/>
          <a:lstStyle/>
          <a:p>
            <a:pPr algn="ctr">
              <a:defRPr/>
            </a:pPr>
            <a:fld id="{00702147-627D-4013-9E61-FF0BCD2B3DCB}" type="slidenum">
              <a:rPr lang="en-US"/>
              <a:pPr algn="ctr">
                <a:defRPr/>
              </a:pPr>
              <a:t>10</a:t>
            </a:fld>
            <a:endParaRPr lang="en-US" dirty="0"/>
          </a:p>
        </p:txBody>
      </p:sp>
      <p:sp>
        <p:nvSpPr>
          <p:cNvPr id="106498" name="Rectangle 2"/>
          <p:cNvSpPr>
            <a:spLocks noGrp="1" noChangeArrowheads="1"/>
          </p:cNvSpPr>
          <p:nvPr>
            <p:ph type="title"/>
          </p:nvPr>
        </p:nvSpPr>
        <p:spPr>
          <a:xfrm>
            <a:off x="609600" y="762000"/>
            <a:ext cx="7313612" cy="1143000"/>
          </a:xfrm>
          <a:noFill/>
          <a:ln/>
        </p:spPr>
        <p:txBody>
          <a:bodyPr/>
          <a:lstStyle/>
          <a:p>
            <a:r>
              <a:rPr lang="en-US" sz="2900" dirty="0" smtClean="0"/>
              <a:t>Perkins 101- Local Postsecondary Funding Distribution (Districts and Colleges Combined)</a:t>
            </a:r>
          </a:p>
        </p:txBody>
      </p:sp>
      <p:graphicFrame>
        <p:nvGraphicFramePr>
          <p:cNvPr id="106595" name="Group 99"/>
          <p:cNvGraphicFramePr>
            <a:graphicFrameLocks noGrp="1"/>
          </p:cNvGraphicFramePr>
          <p:nvPr>
            <p:ph idx="1"/>
            <p:extLst>
              <p:ext uri="{D42A27DB-BD31-4B8C-83A1-F6EECF244321}">
                <p14:modId xmlns:p14="http://schemas.microsoft.com/office/powerpoint/2010/main" val="70916648"/>
              </p:ext>
            </p:extLst>
          </p:nvPr>
        </p:nvGraphicFramePr>
        <p:xfrm>
          <a:off x="103187" y="2209800"/>
          <a:ext cx="8964613" cy="1844040"/>
        </p:xfrm>
        <a:graphic>
          <a:graphicData uri="http://schemas.openxmlformats.org/drawingml/2006/table">
            <a:tbl>
              <a:tblPr/>
              <a:tblGrid>
                <a:gridCol w="887413"/>
                <a:gridCol w="533400"/>
                <a:gridCol w="457200"/>
                <a:gridCol w="636587"/>
                <a:gridCol w="533400"/>
                <a:gridCol w="533400"/>
                <a:gridCol w="682625"/>
                <a:gridCol w="876300"/>
                <a:gridCol w="623888"/>
                <a:gridCol w="762000"/>
                <a:gridCol w="712787"/>
                <a:gridCol w="914400"/>
                <a:gridCol w="811213"/>
              </a:tblGrid>
              <a:tr h="573088">
                <a:tc>
                  <a:txBody>
                    <a:bodyPr/>
                    <a:lstStyle/>
                    <a:p>
                      <a:pPr marL="0" marR="0" lvl="0" indent="0" algn="ctr" defTabSz="914400" rtl="0" eaLnBrk="0" fontAlgn="base" latinLnBrk="0" hangingPunct="0">
                        <a:lnSpc>
                          <a:spcPct val="100000"/>
                        </a:lnSpc>
                        <a:spcBef>
                          <a:spcPct val="20000"/>
                        </a:spcBef>
                        <a:spcAft>
                          <a:spcPct val="0"/>
                        </a:spcAft>
                        <a:buClr>
                          <a:schemeClr val="tx2"/>
                        </a:buClr>
                        <a:buSzPct val="70000"/>
                        <a:buFont typeface="Wingdings" pitchFamily="2" charset="2"/>
                        <a:buNone/>
                        <a:tabLst/>
                      </a:pPr>
                      <a:endParaRPr kumimoji="0" lang="en-US" sz="1000" b="0" i="0" u="none" strike="noStrike" cap="none" normalizeH="0" baseline="0" dirty="0" smtClean="0">
                        <a:ln>
                          <a:noFill/>
                        </a:ln>
                        <a:solidFill>
                          <a:schemeClr val="tx1"/>
                        </a:solidFill>
                        <a:effectLst/>
                        <a:latin typeface="Verdana" pitchFamily="34" charset="0"/>
                      </a:endParaRPr>
                    </a:p>
                    <a:p>
                      <a:pPr marL="0" marR="0" lvl="0" indent="0" algn="ctr" defTabSz="914400" rtl="0" eaLnBrk="0" fontAlgn="base" latinLnBrk="0" hangingPunct="0">
                        <a:lnSpc>
                          <a:spcPct val="100000"/>
                        </a:lnSpc>
                        <a:spcBef>
                          <a:spcPct val="20000"/>
                        </a:spcBef>
                        <a:spcAft>
                          <a:spcPct val="0"/>
                        </a:spcAft>
                        <a:buClr>
                          <a:schemeClr val="tx2"/>
                        </a:buClr>
                        <a:buSzPct val="70000"/>
                        <a:buFont typeface="Wingdings" pitchFamily="2" charset="2"/>
                        <a:buNone/>
                        <a:tabLst/>
                      </a:pPr>
                      <a:r>
                        <a:rPr kumimoji="0" lang="en-US" sz="1000" b="0" i="0" u="none" strike="noStrike" cap="none" normalizeH="0" baseline="0" dirty="0" smtClean="0">
                          <a:ln>
                            <a:noFill/>
                          </a:ln>
                          <a:solidFill>
                            <a:schemeClr val="tx1"/>
                          </a:solidFill>
                          <a:effectLst/>
                          <a:latin typeface="Verdana" pitchFamily="34" charset="0"/>
                        </a:rPr>
                        <a:t>Agency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4E4E6"/>
                    </a:solidFill>
                  </a:tcPr>
                </a:tc>
                <a:tc>
                  <a:txBody>
                    <a:bodyPr/>
                    <a:lstStyle/>
                    <a:p>
                      <a:pPr marL="0" marR="0" lvl="0" indent="0" algn="ctr" defTabSz="914400" rtl="0" eaLnBrk="0" fontAlgn="base" latinLnBrk="0" hangingPunct="0">
                        <a:lnSpc>
                          <a:spcPct val="100000"/>
                        </a:lnSpc>
                        <a:spcBef>
                          <a:spcPct val="20000"/>
                        </a:spcBef>
                        <a:spcAft>
                          <a:spcPct val="0"/>
                        </a:spcAft>
                        <a:buClr>
                          <a:schemeClr val="tx2"/>
                        </a:buClr>
                        <a:buSzPct val="70000"/>
                        <a:buFont typeface="Wingdings" pitchFamily="2" charset="2"/>
                        <a:buNone/>
                        <a:tabLst/>
                      </a:pPr>
                      <a:r>
                        <a:rPr kumimoji="0" lang="en-US" sz="1000" b="0" i="0" u="none" strike="noStrike" cap="none" normalizeH="0" baseline="0" dirty="0" smtClean="0">
                          <a:ln>
                            <a:noFill/>
                          </a:ln>
                          <a:solidFill>
                            <a:schemeClr val="tx1"/>
                          </a:solidFill>
                          <a:effectLst/>
                          <a:latin typeface="Verdana" pitchFamily="34" charset="0"/>
                        </a:rPr>
                        <a:t>PELL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4E4E6"/>
                    </a:solidFill>
                  </a:tcPr>
                </a:tc>
                <a:tc>
                  <a:txBody>
                    <a:bodyPr/>
                    <a:lstStyle/>
                    <a:p>
                      <a:pPr marL="0" marR="0" lvl="0" indent="0" algn="ctr" defTabSz="914400" rtl="0" eaLnBrk="0" fontAlgn="base" latinLnBrk="0" hangingPunct="0">
                        <a:lnSpc>
                          <a:spcPct val="100000"/>
                        </a:lnSpc>
                        <a:spcBef>
                          <a:spcPct val="20000"/>
                        </a:spcBef>
                        <a:spcAft>
                          <a:spcPct val="0"/>
                        </a:spcAft>
                        <a:buClr>
                          <a:schemeClr val="tx2"/>
                        </a:buClr>
                        <a:buSzPct val="70000"/>
                        <a:buFont typeface="Wingdings" pitchFamily="2" charset="2"/>
                        <a:buNone/>
                        <a:tabLst/>
                      </a:pPr>
                      <a:r>
                        <a:rPr kumimoji="0" lang="en-US" sz="1000" b="0" i="0" u="none" strike="noStrike" cap="none" normalizeH="0" baseline="0" dirty="0" smtClean="0">
                          <a:ln>
                            <a:noFill/>
                          </a:ln>
                          <a:solidFill>
                            <a:schemeClr val="tx1"/>
                          </a:solidFill>
                          <a:effectLst/>
                          <a:latin typeface="Verdana" pitchFamily="34" charset="0"/>
                        </a:rPr>
                        <a:t>SEOG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tx2"/>
                        </a:buClr>
                        <a:buSzPct val="70000"/>
                        <a:buFont typeface="Wingdings" pitchFamily="2" charset="2"/>
                        <a:buNone/>
                        <a:tabLst/>
                      </a:pPr>
                      <a:r>
                        <a:rPr kumimoji="0" lang="en-US" sz="1000" b="0" i="0" u="none" strike="noStrike" cap="none" normalizeH="0" baseline="0" dirty="0" smtClean="0">
                          <a:ln>
                            <a:noFill/>
                          </a:ln>
                          <a:solidFill>
                            <a:schemeClr val="tx1"/>
                          </a:solidFill>
                          <a:effectLst/>
                          <a:latin typeface="Verdana" pitchFamily="34" charset="0"/>
                        </a:rPr>
                        <a:t>WORK STUDY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tx2"/>
                        </a:buClr>
                        <a:buSzPct val="70000"/>
                        <a:buFont typeface="Wingdings" pitchFamily="2" charset="2"/>
                        <a:buNone/>
                        <a:tabLst/>
                      </a:pPr>
                      <a:r>
                        <a:rPr kumimoji="0" lang="en-US" sz="1000" b="0" i="0" u="none" strike="noStrike" cap="none" normalizeH="0" baseline="0" dirty="0" smtClean="0">
                          <a:ln>
                            <a:noFill/>
                          </a:ln>
                          <a:solidFill>
                            <a:schemeClr val="tx1"/>
                          </a:solidFill>
                          <a:effectLst/>
                          <a:latin typeface="Verdana" pitchFamily="34" charset="0"/>
                        </a:rPr>
                        <a:t>WIA/</a:t>
                      </a:r>
                    </a:p>
                    <a:p>
                      <a:pPr marL="0" marR="0" lvl="0" indent="0" algn="ctr" defTabSz="914400" rtl="0" eaLnBrk="0" fontAlgn="base" latinLnBrk="0" hangingPunct="0">
                        <a:lnSpc>
                          <a:spcPct val="100000"/>
                        </a:lnSpc>
                        <a:spcBef>
                          <a:spcPct val="20000"/>
                        </a:spcBef>
                        <a:spcAft>
                          <a:spcPct val="0"/>
                        </a:spcAft>
                        <a:buClr>
                          <a:schemeClr val="tx2"/>
                        </a:buClr>
                        <a:buSzPct val="70000"/>
                        <a:buFont typeface="Wingdings" pitchFamily="2" charset="2"/>
                        <a:buNone/>
                        <a:tabLst/>
                      </a:pPr>
                      <a:r>
                        <a:rPr kumimoji="0" lang="en-US" sz="1000" b="0" i="0" u="none" strike="noStrike" cap="none" normalizeH="0" baseline="0" dirty="0" smtClean="0">
                          <a:ln>
                            <a:noFill/>
                          </a:ln>
                          <a:solidFill>
                            <a:schemeClr val="tx1"/>
                          </a:solidFill>
                          <a:effectLst/>
                          <a:latin typeface="Verdana" pitchFamily="34" charset="0"/>
                        </a:rPr>
                        <a:t>JTPA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tx2"/>
                        </a:buClr>
                        <a:buSzPct val="70000"/>
                        <a:buFont typeface="Wingdings" pitchFamily="2" charset="2"/>
                        <a:buNone/>
                        <a:tabLst/>
                      </a:pPr>
                      <a:r>
                        <a:rPr kumimoji="0" lang="en-US" sz="1000" b="0" i="0" u="none" strike="noStrike" cap="none" normalizeH="0" baseline="0" dirty="0" smtClean="0">
                          <a:ln>
                            <a:noFill/>
                          </a:ln>
                          <a:solidFill>
                            <a:schemeClr val="tx1"/>
                          </a:solidFill>
                          <a:effectLst/>
                          <a:latin typeface="Verdana" pitchFamily="34" charset="0"/>
                        </a:rPr>
                        <a:t>TANF</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tx2"/>
                        </a:buClr>
                        <a:buSzPct val="70000"/>
                        <a:buFont typeface="Wingdings" pitchFamily="2" charset="2"/>
                        <a:buNone/>
                        <a:tabLst/>
                      </a:pPr>
                      <a:r>
                        <a:rPr kumimoji="0" lang="en-US" sz="1000" b="0" i="0" u="none" strike="noStrike" cap="none" normalizeH="0" baseline="0" dirty="0" smtClean="0">
                          <a:ln>
                            <a:noFill/>
                          </a:ln>
                          <a:solidFill>
                            <a:schemeClr val="tx1"/>
                          </a:solidFill>
                          <a:effectLst/>
                          <a:latin typeface="Verdana" pitchFamily="34" charset="0"/>
                        </a:rPr>
                        <a:t>FOOD STAMP</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tx2"/>
                        </a:buClr>
                        <a:buSzPct val="70000"/>
                        <a:buFont typeface="Wingdings" pitchFamily="2" charset="2"/>
                        <a:buNone/>
                        <a:tabLst/>
                      </a:pPr>
                      <a:r>
                        <a:rPr kumimoji="0" lang="en-US" sz="1000" b="0" i="0" u="none" strike="noStrike" cap="none" normalizeH="0" baseline="0" dirty="0" smtClean="0">
                          <a:ln>
                            <a:noFill/>
                          </a:ln>
                          <a:solidFill>
                            <a:schemeClr val="tx1"/>
                          </a:solidFill>
                          <a:effectLst/>
                          <a:latin typeface="Verdana" pitchFamily="34" charset="0"/>
                        </a:rPr>
                        <a:t>WAGES</a:t>
                      </a:r>
                    </a:p>
                    <a:p>
                      <a:pPr marL="0" marR="0" lvl="0" indent="0" algn="ctr" defTabSz="914400" rtl="0" eaLnBrk="0" fontAlgn="base" latinLnBrk="0" hangingPunct="0">
                        <a:lnSpc>
                          <a:spcPct val="100000"/>
                        </a:lnSpc>
                        <a:spcBef>
                          <a:spcPct val="20000"/>
                        </a:spcBef>
                        <a:spcAft>
                          <a:spcPct val="0"/>
                        </a:spcAft>
                        <a:buClr>
                          <a:schemeClr val="tx2"/>
                        </a:buClr>
                        <a:buSzPct val="70000"/>
                        <a:buFont typeface="Wingdings" pitchFamily="2" charset="2"/>
                        <a:buNone/>
                        <a:tabLst/>
                      </a:pPr>
                      <a:r>
                        <a:rPr kumimoji="0" lang="en-US" sz="1000" b="0" i="0" u="none" strike="noStrike" cap="none" normalizeH="0" baseline="0" dirty="0" smtClean="0">
                          <a:ln>
                            <a:noFill/>
                          </a:ln>
                          <a:solidFill>
                            <a:schemeClr val="tx1"/>
                          </a:solidFill>
                          <a:effectLst/>
                          <a:latin typeface="Verdana" pitchFamily="34" charset="0"/>
                        </a:rPr>
                        <a:t>WELFARE </a:t>
                      </a:r>
                    </a:p>
                    <a:p>
                      <a:pPr marL="0" marR="0" lvl="0" indent="0" algn="ctr" defTabSz="914400" rtl="0" eaLnBrk="0" fontAlgn="base" latinLnBrk="0" hangingPunct="0">
                        <a:lnSpc>
                          <a:spcPct val="100000"/>
                        </a:lnSpc>
                        <a:spcBef>
                          <a:spcPct val="20000"/>
                        </a:spcBef>
                        <a:spcAft>
                          <a:spcPct val="0"/>
                        </a:spcAft>
                        <a:buClr>
                          <a:schemeClr val="tx2"/>
                        </a:buClr>
                        <a:buSzPct val="70000"/>
                        <a:buFont typeface="Wingdings" pitchFamily="2" charset="2"/>
                        <a:buNone/>
                        <a:tabLst/>
                      </a:pPr>
                      <a:r>
                        <a:rPr kumimoji="0" lang="en-US" sz="1000" b="0" i="0" u="none" strike="noStrike" cap="none" normalizeH="0" baseline="0" dirty="0" smtClean="0">
                          <a:ln>
                            <a:noFill/>
                          </a:ln>
                          <a:solidFill>
                            <a:schemeClr val="tx1"/>
                          </a:solidFill>
                          <a:effectLst/>
                          <a:latin typeface="Verdana" pitchFamily="34" charset="0"/>
                        </a:rPr>
                        <a:t>TRANSITION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tx2"/>
                        </a:buClr>
                        <a:buSzPct val="70000"/>
                        <a:buFont typeface="Wingdings" pitchFamily="2" charset="2"/>
                        <a:buNone/>
                        <a:tabLst/>
                      </a:pPr>
                      <a:r>
                        <a:rPr kumimoji="0" lang="en-US" sz="900" b="1" i="0" u="none" strike="noStrike" cap="none" normalizeH="0" baseline="0" dirty="0" smtClean="0">
                          <a:ln>
                            <a:noFill/>
                          </a:ln>
                          <a:solidFill>
                            <a:schemeClr val="tx1"/>
                          </a:solidFill>
                          <a:effectLst/>
                          <a:latin typeface="Verdana" pitchFamily="34" charset="0"/>
                        </a:rPr>
                        <a:t>TOTAL</a:t>
                      </a:r>
                      <a:endParaRPr kumimoji="0" lang="en-US" sz="800" b="1" i="0" u="none" strike="noStrike" cap="none" normalizeH="0" baseline="0" dirty="0" smtClean="0">
                        <a:ln>
                          <a:noFill/>
                        </a:ln>
                        <a:solidFill>
                          <a:schemeClr val="tx1"/>
                        </a:solidFill>
                        <a:effectLst/>
                        <a:latin typeface="Verdan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tx2"/>
                        </a:buClr>
                        <a:buSzPct val="70000"/>
                        <a:buFont typeface="Wingdings" pitchFamily="2" charset="2"/>
                        <a:buNone/>
                        <a:tabLst/>
                      </a:pPr>
                      <a:r>
                        <a:rPr kumimoji="0" lang="en-US" sz="1000" b="0" i="0" u="none" strike="noStrike" cap="none" normalizeH="0" baseline="0" dirty="0" smtClean="0">
                          <a:ln>
                            <a:noFill/>
                          </a:ln>
                          <a:solidFill>
                            <a:schemeClr val="tx1"/>
                          </a:solidFill>
                          <a:effectLst/>
                          <a:latin typeface="Verdana" pitchFamily="34" charset="0"/>
                        </a:rPr>
                        <a:t>TOTAL OF DISTRICT/College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tx2"/>
                        </a:buClr>
                        <a:buSzPct val="70000"/>
                        <a:buFont typeface="Wingdings" pitchFamily="2" charset="2"/>
                        <a:buNone/>
                        <a:tabLst/>
                      </a:pPr>
                      <a:r>
                        <a:rPr kumimoji="0" lang="en-US" sz="950" b="0" i="0" u="none" strike="noStrike" cap="none" normalizeH="0" baseline="0" dirty="0" smtClean="0">
                          <a:ln>
                            <a:noFill/>
                          </a:ln>
                          <a:solidFill>
                            <a:schemeClr val="tx1"/>
                          </a:solidFill>
                          <a:effectLst/>
                          <a:latin typeface="Verdana" pitchFamily="34" charset="0"/>
                        </a:rPr>
                        <a:t>% OF TOTAL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tx2"/>
                        </a:buClr>
                        <a:buSzPct val="70000"/>
                        <a:buFont typeface="Wingdings" pitchFamily="2" charset="2"/>
                        <a:buNone/>
                        <a:tabLst/>
                      </a:pPr>
                      <a:r>
                        <a:rPr kumimoji="0" lang="en-US" sz="1000" b="0" i="0" u="none" strike="noStrike" cap="none" normalizeH="0" baseline="0" dirty="0" smtClean="0">
                          <a:ln>
                            <a:noFill/>
                          </a:ln>
                          <a:solidFill>
                            <a:schemeClr val="tx1"/>
                          </a:solidFill>
                          <a:effectLst/>
                          <a:latin typeface="Verdana" pitchFamily="34" charset="0"/>
                        </a:rPr>
                        <a:t>TOTAL AMOUNT ALLOCATED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tx2"/>
                        </a:buClr>
                        <a:buSzPct val="70000"/>
                        <a:buFont typeface="Wingdings" pitchFamily="2" charset="2"/>
                        <a:buNone/>
                        <a:tabLst/>
                      </a:pPr>
                      <a:r>
                        <a:rPr kumimoji="0" lang="en-US" sz="1000" b="0" i="0" u="none" strike="noStrike" cap="none" normalizeH="0" baseline="0" dirty="0" smtClean="0">
                          <a:ln>
                            <a:noFill/>
                          </a:ln>
                          <a:solidFill>
                            <a:schemeClr val="tx1"/>
                          </a:solidFill>
                          <a:effectLst/>
                          <a:latin typeface="Verdana" pitchFamily="34" charset="0"/>
                        </a:rPr>
                        <a:t>AMOUNT ALLOCATED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FF"/>
                    </a:solidFill>
                  </a:tcPr>
                </a:tc>
              </a:tr>
              <a:tr h="265113">
                <a:tc>
                  <a:txBody>
                    <a:bodyPr/>
                    <a:lstStyle/>
                    <a:p>
                      <a:pPr marL="0" marR="0" lvl="0" indent="0" algn="ctr" defTabSz="914400" rtl="0" eaLnBrk="0" fontAlgn="base" latinLnBrk="0" hangingPunct="0">
                        <a:lnSpc>
                          <a:spcPct val="100000"/>
                        </a:lnSpc>
                        <a:spcBef>
                          <a:spcPct val="20000"/>
                        </a:spcBef>
                        <a:spcAft>
                          <a:spcPct val="0"/>
                        </a:spcAft>
                        <a:buClr>
                          <a:schemeClr val="tx2"/>
                        </a:buClr>
                        <a:buSzPct val="70000"/>
                        <a:buFont typeface="Wingdings" pitchFamily="2" charset="2"/>
                        <a:buNone/>
                        <a:tabLst/>
                      </a:pPr>
                      <a:r>
                        <a:rPr kumimoji="0" lang="en-US" sz="1000" b="0" i="0" u="none" strike="noStrike" cap="none" normalizeH="0" baseline="0" dirty="0" smtClean="0">
                          <a:ln>
                            <a:noFill/>
                          </a:ln>
                          <a:solidFill>
                            <a:schemeClr val="tx1"/>
                          </a:solidFill>
                          <a:effectLst/>
                          <a:latin typeface="Verdana" pitchFamily="34" charset="0"/>
                        </a:rPr>
                        <a:t>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33"/>
                    </a:solidFill>
                  </a:tcPr>
                </a:tc>
                <a:tc>
                  <a:txBody>
                    <a:bodyPr/>
                    <a:lstStyle/>
                    <a:p>
                      <a:pPr marL="0" marR="0" lvl="0" indent="0" algn="ctr" defTabSz="914400" rtl="0" eaLnBrk="0" fontAlgn="base" latinLnBrk="0" hangingPunct="0">
                        <a:lnSpc>
                          <a:spcPct val="100000"/>
                        </a:lnSpc>
                        <a:spcBef>
                          <a:spcPct val="20000"/>
                        </a:spcBef>
                        <a:spcAft>
                          <a:spcPct val="0"/>
                        </a:spcAft>
                        <a:buClr>
                          <a:schemeClr val="tx2"/>
                        </a:buClr>
                        <a:buSzPct val="70000"/>
                        <a:buFont typeface="Wingdings" pitchFamily="2" charset="2"/>
                        <a:buNone/>
                        <a:tabLst/>
                      </a:pPr>
                      <a:r>
                        <a:rPr kumimoji="0" lang="en-US" sz="1000" b="0" i="0" u="none" strike="noStrike" cap="none" normalizeH="0" baseline="0" dirty="0" smtClean="0">
                          <a:ln>
                            <a:noFill/>
                          </a:ln>
                          <a:solidFill>
                            <a:schemeClr val="tx1"/>
                          </a:solidFill>
                          <a:effectLst/>
                          <a:latin typeface="Verdana" pitchFamily="34" charset="0"/>
                        </a:rPr>
                        <a:t>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33"/>
                    </a:solidFill>
                  </a:tcPr>
                </a:tc>
                <a:tc>
                  <a:txBody>
                    <a:bodyPr/>
                    <a:lstStyle/>
                    <a:p>
                      <a:pPr marL="0" marR="0" lvl="0" indent="0" algn="ctr" defTabSz="914400" rtl="0" eaLnBrk="0" fontAlgn="base" latinLnBrk="0" hangingPunct="0">
                        <a:lnSpc>
                          <a:spcPct val="100000"/>
                        </a:lnSpc>
                        <a:spcBef>
                          <a:spcPct val="20000"/>
                        </a:spcBef>
                        <a:spcAft>
                          <a:spcPct val="0"/>
                        </a:spcAft>
                        <a:buClr>
                          <a:schemeClr val="tx2"/>
                        </a:buClr>
                        <a:buSzPct val="70000"/>
                        <a:buFont typeface="Wingdings" pitchFamily="2" charset="2"/>
                        <a:buNone/>
                        <a:tabLst/>
                      </a:pPr>
                      <a:r>
                        <a:rPr kumimoji="0" lang="en-US" sz="1000" b="0" i="0" u="none" strike="noStrike" cap="none" normalizeH="0" baseline="0" dirty="0" smtClean="0">
                          <a:ln>
                            <a:noFill/>
                          </a:ln>
                          <a:solidFill>
                            <a:schemeClr val="tx1"/>
                          </a:solidFill>
                          <a:effectLst/>
                          <a:latin typeface="Verdana" pitchFamily="34" charset="0"/>
                        </a:rPr>
                        <a:t>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33"/>
                    </a:solidFill>
                  </a:tcPr>
                </a:tc>
                <a:tc>
                  <a:txBody>
                    <a:bodyPr/>
                    <a:lstStyle/>
                    <a:p>
                      <a:pPr marL="0" marR="0" lvl="0" indent="0" algn="ctr" defTabSz="914400" rtl="0" eaLnBrk="0" fontAlgn="base" latinLnBrk="0" hangingPunct="0">
                        <a:lnSpc>
                          <a:spcPct val="100000"/>
                        </a:lnSpc>
                        <a:spcBef>
                          <a:spcPct val="20000"/>
                        </a:spcBef>
                        <a:spcAft>
                          <a:spcPct val="0"/>
                        </a:spcAft>
                        <a:buClr>
                          <a:schemeClr val="tx2"/>
                        </a:buClr>
                        <a:buSzPct val="70000"/>
                        <a:buFont typeface="Wingdings" pitchFamily="2" charset="2"/>
                        <a:buNone/>
                        <a:tabLst/>
                      </a:pPr>
                      <a:r>
                        <a:rPr kumimoji="0" lang="en-US" sz="1000" b="0" i="0" u="none" strike="noStrike" cap="none" normalizeH="0" baseline="0" dirty="0" smtClean="0">
                          <a:ln>
                            <a:noFill/>
                          </a:ln>
                          <a:solidFill>
                            <a:schemeClr val="tx1"/>
                          </a:solidFill>
                          <a:effectLst/>
                          <a:latin typeface="Verdana" pitchFamily="34" charset="0"/>
                        </a:rPr>
                        <a:t>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33"/>
                    </a:solidFill>
                  </a:tcPr>
                </a:tc>
                <a:tc>
                  <a:txBody>
                    <a:bodyPr/>
                    <a:lstStyle/>
                    <a:p>
                      <a:pPr marL="0" marR="0" lvl="0" indent="0" algn="ctr" defTabSz="914400" rtl="0" eaLnBrk="0" fontAlgn="base" latinLnBrk="0" hangingPunct="0">
                        <a:lnSpc>
                          <a:spcPct val="100000"/>
                        </a:lnSpc>
                        <a:spcBef>
                          <a:spcPct val="20000"/>
                        </a:spcBef>
                        <a:spcAft>
                          <a:spcPct val="0"/>
                        </a:spcAft>
                        <a:buClr>
                          <a:schemeClr val="tx2"/>
                        </a:buClr>
                        <a:buSzPct val="70000"/>
                        <a:buFont typeface="Wingdings" pitchFamily="2" charset="2"/>
                        <a:buNone/>
                        <a:tabLst/>
                      </a:pPr>
                      <a:r>
                        <a:rPr kumimoji="0" lang="en-US" sz="1000" b="0" i="0" u="none" strike="noStrike" cap="none" normalizeH="0" baseline="0" dirty="0" smtClean="0">
                          <a:ln>
                            <a:noFill/>
                          </a:ln>
                          <a:solidFill>
                            <a:schemeClr val="tx1"/>
                          </a:solidFill>
                          <a:effectLst/>
                          <a:latin typeface="Verdana" pitchFamily="34" charset="0"/>
                        </a:rPr>
                        <a:t>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33"/>
                    </a:solidFill>
                  </a:tcPr>
                </a:tc>
                <a:tc>
                  <a:txBody>
                    <a:bodyPr/>
                    <a:lstStyle/>
                    <a:p>
                      <a:pPr marL="0" marR="0" lvl="0" indent="0" algn="ctr" defTabSz="914400" rtl="0" eaLnBrk="0" fontAlgn="base" latinLnBrk="0" hangingPunct="0">
                        <a:lnSpc>
                          <a:spcPct val="100000"/>
                        </a:lnSpc>
                        <a:spcBef>
                          <a:spcPct val="20000"/>
                        </a:spcBef>
                        <a:spcAft>
                          <a:spcPct val="0"/>
                        </a:spcAft>
                        <a:buClr>
                          <a:schemeClr val="tx2"/>
                        </a:buClr>
                        <a:buSzPct val="70000"/>
                        <a:buFont typeface="Wingdings" pitchFamily="2" charset="2"/>
                        <a:buNone/>
                        <a:tabLst/>
                      </a:pPr>
                      <a:r>
                        <a:rPr kumimoji="0" lang="en-US" sz="1000" b="0" i="0" u="none" strike="noStrike" cap="none" normalizeH="0" baseline="0" dirty="0" smtClean="0">
                          <a:ln>
                            <a:noFill/>
                          </a:ln>
                          <a:solidFill>
                            <a:schemeClr val="tx1"/>
                          </a:solidFill>
                          <a:effectLst/>
                          <a:latin typeface="Verdana" pitchFamily="34" charset="0"/>
                        </a:rPr>
                        <a:t>F</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33"/>
                    </a:solidFill>
                  </a:tcPr>
                </a:tc>
                <a:tc>
                  <a:txBody>
                    <a:bodyPr/>
                    <a:lstStyle/>
                    <a:p>
                      <a:pPr marL="0" marR="0" lvl="0" indent="0" algn="ctr" defTabSz="914400" rtl="0" eaLnBrk="0" fontAlgn="base" latinLnBrk="0" hangingPunct="0">
                        <a:lnSpc>
                          <a:spcPct val="100000"/>
                        </a:lnSpc>
                        <a:spcBef>
                          <a:spcPct val="20000"/>
                        </a:spcBef>
                        <a:spcAft>
                          <a:spcPct val="0"/>
                        </a:spcAft>
                        <a:buClr>
                          <a:schemeClr val="tx2"/>
                        </a:buClr>
                        <a:buSzPct val="70000"/>
                        <a:buFont typeface="Wingdings" pitchFamily="2" charset="2"/>
                        <a:buNone/>
                        <a:tabLst/>
                      </a:pPr>
                      <a:r>
                        <a:rPr kumimoji="0" lang="en-US" sz="1000" b="0" i="0" u="none" strike="noStrike" cap="none" normalizeH="0" baseline="0" dirty="0" smtClean="0">
                          <a:ln>
                            <a:noFill/>
                          </a:ln>
                          <a:solidFill>
                            <a:schemeClr val="tx1"/>
                          </a:solidFill>
                          <a:effectLst/>
                          <a:latin typeface="Verdana" pitchFamily="34" charset="0"/>
                        </a:rPr>
                        <a:t>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33"/>
                    </a:solidFill>
                  </a:tcPr>
                </a:tc>
                <a:tc>
                  <a:txBody>
                    <a:bodyPr/>
                    <a:lstStyle/>
                    <a:p>
                      <a:pPr marL="0" marR="0" lvl="0" indent="0" algn="ctr" defTabSz="914400" rtl="0" eaLnBrk="0" fontAlgn="base" latinLnBrk="0" hangingPunct="0">
                        <a:lnSpc>
                          <a:spcPct val="100000"/>
                        </a:lnSpc>
                        <a:spcBef>
                          <a:spcPct val="20000"/>
                        </a:spcBef>
                        <a:spcAft>
                          <a:spcPct val="0"/>
                        </a:spcAft>
                        <a:buClr>
                          <a:schemeClr val="tx2"/>
                        </a:buClr>
                        <a:buSzPct val="70000"/>
                        <a:buFont typeface="Wingdings" pitchFamily="2" charset="2"/>
                        <a:buNone/>
                        <a:tabLst/>
                      </a:pPr>
                      <a:r>
                        <a:rPr kumimoji="0" lang="en-US" sz="1000" b="0" i="0" u="none" strike="noStrike" cap="none" normalizeH="0" baseline="0" dirty="0" smtClean="0">
                          <a:ln>
                            <a:noFill/>
                          </a:ln>
                          <a:solidFill>
                            <a:schemeClr val="tx1"/>
                          </a:solidFill>
                          <a:effectLst/>
                          <a:latin typeface="Verdana" pitchFamily="34" charset="0"/>
                        </a:rPr>
                        <a:t>H</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33"/>
                    </a:solidFill>
                  </a:tcPr>
                </a:tc>
                <a:tc>
                  <a:txBody>
                    <a:bodyPr/>
                    <a:lstStyle/>
                    <a:p>
                      <a:pPr marL="0" marR="0" lvl="0" indent="0" algn="ctr" defTabSz="914400" rtl="0" eaLnBrk="0" fontAlgn="base" latinLnBrk="0" hangingPunct="0">
                        <a:lnSpc>
                          <a:spcPct val="100000"/>
                        </a:lnSpc>
                        <a:spcBef>
                          <a:spcPct val="20000"/>
                        </a:spcBef>
                        <a:spcAft>
                          <a:spcPct val="0"/>
                        </a:spcAft>
                        <a:buClr>
                          <a:schemeClr val="tx2"/>
                        </a:buClr>
                        <a:buSzPct val="70000"/>
                        <a:buFont typeface="Wingdings" pitchFamily="2" charset="2"/>
                        <a:buNone/>
                        <a:tabLst/>
                      </a:pPr>
                      <a:r>
                        <a:rPr kumimoji="0" lang="en-US" sz="1000" b="0" i="0" u="none" strike="noStrike" cap="none" normalizeH="0" baseline="0" dirty="0" smtClean="0">
                          <a:ln>
                            <a:noFill/>
                          </a:ln>
                          <a:solidFill>
                            <a:schemeClr val="tx1"/>
                          </a:solidFill>
                          <a:effectLst/>
                          <a:latin typeface="Verdana" pitchFamily="34" charset="0"/>
                        </a:rPr>
                        <a:t>I</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33"/>
                    </a:solidFill>
                  </a:tcPr>
                </a:tc>
                <a:tc>
                  <a:txBody>
                    <a:bodyPr/>
                    <a:lstStyle/>
                    <a:p>
                      <a:pPr marL="0" marR="0" lvl="0" indent="0" algn="ctr" defTabSz="914400" rtl="0" eaLnBrk="0" fontAlgn="base" latinLnBrk="0" hangingPunct="0">
                        <a:lnSpc>
                          <a:spcPct val="100000"/>
                        </a:lnSpc>
                        <a:spcBef>
                          <a:spcPct val="20000"/>
                        </a:spcBef>
                        <a:spcAft>
                          <a:spcPct val="0"/>
                        </a:spcAft>
                        <a:buClr>
                          <a:schemeClr val="tx2"/>
                        </a:buClr>
                        <a:buSzPct val="70000"/>
                        <a:buFont typeface="Wingdings" pitchFamily="2" charset="2"/>
                        <a:buNone/>
                        <a:tabLst/>
                      </a:pPr>
                      <a:r>
                        <a:rPr kumimoji="0" lang="en-US" sz="1000" b="0" i="0" u="none" strike="noStrike" cap="none" normalizeH="0" baseline="0" dirty="0" smtClean="0">
                          <a:ln>
                            <a:noFill/>
                          </a:ln>
                          <a:solidFill>
                            <a:schemeClr val="tx1"/>
                          </a:solidFill>
                          <a:effectLst/>
                          <a:latin typeface="Verdana" pitchFamily="34" charset="0"/>
                        </a:rPr>
                        <a:t>J</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33"/>
                    </a:solidFill>
                  </a:tcPr>
                </a:tc>
                <a:tc>
                  <a:txBody>
                    <a:bodyPr/>
                    <a:lstStyle/>
                    <a:p>
                      <a:pPr marL="0" marR="0" lvl="0" indent="0" algn="ctr" defTabSz="914400" rtl="0" eaLnBrk="0" fontAlgn="base" latinLnBrk="0" hangingPunct="0">
                        <a:lnSpc>
                          <a:spcPct val="100000"/>
                        </a:lnSpc>
                        <a:spcBef>
                          <a:spcPct val="20000"/>
                        </a:spcBef>
                        <a:spcAft>
                          <a:spcPct val="0"/>
                        </a:spcAft>
                        <a:buClr>
                          <a:schemeClr val="tx2"/>
                        </a:buClr>
                        <a:buSzPct val="70000"/>
                        <a:buFont typeface="Wingdings" pitchFamily="2" charset="2"/>
                        <a:buNone/>
                        <a:tabLst/>
                      </a:pPr>
                      <a:r>
                        <a:rPr kumimoji="0" lang="en-US" sz="950" b="0" i="0" u="none" strike="noStrike" cap="none" normalizeH="0" baseline="0" dirty="0" smtClean="0">
                          <a:ln>
                            <a:noFill/>
                          </a:ln>
                          <a:solidFill>
                            <a:schemeClr val="tx1"/>
                          </a:solidFill>
                          <a:effectLst/>
                          <a:latin typeface="Verdana" pitchFamily="34" charset="0"/>
                        </a:rPr>
                        <a:t>K</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33"/>
                    </a:solidFill>
                  </a:tcPr>
                </a:tc>
                <a:tc>
                  <a:txBody>
                    <a:bodyPr/>
                    <a:lstStyle/>
                    <a:p>
                      <a:pPr marL="0" marR="0" lvl="0" indent="0" algn="ctr" defTabSz="914400" rtl="0" eaLnBrk="0" fontAlgn="base" latinLnBrk="0" hangingPunct="0">
                        <a:lnSpc>
                          <a:spcPct val="100000"/>
                        </a:lnSpc>
                        <a:spcBef>
                          <a:spcPct val="20000"/>
                        </a:spcBef>
                        <a:spcAft>
                          <a:spcPct val="0"/>
                        </a:spcAft>
                        <a:buClr>
                          <a:schemeClr val="tx2"/>
                        </a:buClr>
                        <a:buSzPct val="70000"/>
                        <a:buFont typeface="Wingdings" pitchFamily="2" charset="2"/>
                        <a:buNone/>
                        <a:tabLst/>
                      </a:pPr>
                      <a:r>
                        <a:rPr kumimoji="0" lang="en-US" sz="1000" b="0" i="0" u="none" strike="noStrike" cap="none" normalizeH="0" baseline="0" dirty="0" smtClean="0">
                          <a:ln>
                            <a:noFill/>
                          </a:ln>
                          <a:solidFill>
                            <a:schemeClr val="tx1"/>
                          </a:solidFill>
                          <a:effectLst/>
                          <a:latin typeface="Verdana" pitchFamily="34" charset="0"/>
                        </a:rPr>
                        <a:t>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33"/>
                    </a:solidFill>
                  </a:tcPr>
                </a:tc>
                <a:tc>
                  <a:txBody>
                    <a:bodyPr/>
                    <a:lstStyle/>
                    <a:p>
                      <a:pPr marL="0" marR="0" lvl="0" indent="0" algn="ctr" defTabSz="914400" rtl="0" eaLnBrk="0" fontAlgn="base" latinLnBrk="0" hangingPunct="0">
                        <a:lnSpc>
                          <a:spcPct val="100000"/>
                        </a:lnSpc>
                        <a:spcBef>
                          <a:spcPct val="20000"/>
                        </a:spcBef>
                        <a:spcAft>
                          <a:spcPct val="0"/>
                        </a:spcAft>
                        <a:buClr>
                          <a:schemeClr val="tx2"/>
                        </a:buClr>
                        <a:buSzPct val="70000"/>
                        <a:buFont typeface="Wingdings" pitchFamily="2" charset="2"/>
                        <a:buNone/>
                        <a:tabLst/>
                      </a:pPr>
                      <a:r>
                        <a:rPr kumimoji="0" lang="en-US" sz="1000" b="0" i="0" u="none" strike="noStrike" cap="none" normalizeH="0" baseline="0" dirty="0" smtClean="0">
                          <a:ln>
                            <a:noFill/>
                          </a:ln>
                          <a:solidFill>
                            <a:schemeClr val="tx1"/>
                          </a:solidFill>
                          <a:effectLst/>
                          <a:latin typeface="Verdana" pitchFamily="34" charset="0"/>
                        </a:rPr>
                        <a:t>M</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33"/>
                    </a:solidFill>
                  </a:tcPr>
                </a:tc>
              </a:tr>
              <a:tr h="725487">
                <a:tc>
                  <a:txBody>
                    <a:bodyPr/>
                    <a:lstStyle/>
                    <a:p>
                      <a:pPr marL="0" marR="0" lvl="0" indent="0" algn="l" defTabSz="914400" rtl="0" eaLnBrk="0" fontAlgn="base" latinLnBrk="0" hangingPunct="0">
                        <a:lnSpc>
                          <a:spcPct val="100000"/>
                        </a:lnSpc>
                        <a:spcBef>
                          <a:spcPct val="20000"/>
                        </a:spcBef>
                        <a:spcAft>
                          <a:spcPct val="0"/>
                        </a:spcAft>
                        <a:buClr>
                          <a:schemeClr val="tx2"/>
                        </a:buClr>
                        <a:buSzPct val="70000"/>
                        <a:buFont typeface="Wingdings" pitchFamily="2" charset="2"/>
                        <a:buNone/>
                        <a:tabLst/>
                      </a:pPr>
                      <a:r>
                        <a:rPr kumimoji="0" lang="en-US" sz="1000" b="0" i="0" u="none" strike="noStrike" cap="none" normalizeH="0" baseline="0" dirty="0" smtClean="0">
                          <a:ln>
                            <a:noFill/>
                          </a:ln>
                          <a:solidFill>
                            <a:schemeClr val="tx1"/>
                          </a:solidFill>
                          <a:effectLst/>
                          <a:latin typeface="Verdana" pitchFamily="34" charset="0"/>
                        </a:rPr>
                        <a:t>BAY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4E4E6"/>
                    </a:solidFill>
                  </a:tcPr>
                </a:tc>
                <a:tc>
                  <a:txBody>
                    <a:bodyPr/>
                    <a:lstStyle/>
                    <a:p>
                      <a:pPr marL="0" marR="0" lvl="0" indent="0" algn="ctr" defTabSz="914400" rtl="0" eaLnBrk="0" fontAlgn="base" latinLnBrk="0" hangingPunct="0">
                        <a:lnSpc>
                          <a:spcPct val="100000"/>
                        </a:lnSpc>
                        <a:spcBef>
                          <a:spcPct val="20000"/>
                        </a:spcBef>
                        <a:spcAft>
                          <a:spcPct val="0"/>
                        </a:spcAft>
                        <a:buClr>
                          <a:schemeClr val="tx2"/>
                        </a:buClr>
                        <a:buSzPct val="70000"/>
                        <a:buFont typeface="Wingdings" pitchFamily="2" charset="2"/>
                        <a:buNone/>
                        <a:tabLst/>
                      </a:pPr>
                      <a:r>
                        <a:rPr kumimoji="0" lang="en-US" sz="1000" b="1" i="0" u="none" strike="noStrike" cap="none" normalizeH="0" baseline="0" dirty="0" smtClean="0">
                          <a:ln>
                            <a:noFill/>
                          </a:ln>
                          <a:solidFill>
                            <a:schemeClr val="tx1"/>
                          </a:solidFill>
                          <a:effectLst/>
                          <a:latin typeface="Verdana" pitchFamily="34" charset="0"/>
                        </a:rPr>
                        <a:t>201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4E4E6"/>
                    </a:solidFill>
                  </a:tcPr>
                </a:tc>
                <a:tc>
                  <a:txBody>
                    <a:bodyPr/>
                    <a:lstStyle/>
                    <a:p>
                      <a:pPr marL="0" marR="0" lvl="0" indent="0" algn="ctr" defTabSz="914400" rtl="0" eaLnBrk="0" fontAlgn="base" latinLnBrk="0" hangingPunct="0">
                        <a:lnSpc>
                          <a:spcPct val="100000"/>
                        </a:lnSpc>
                        <a:spcBef>
                          <a:spcPct val="20000"/>
                        </a:spcBef>
                        <a:spcAft>
                          <a:spcPct val="0"/>
                        </a:spcAft>
                        <a:buClr>
                          <a:schemeClr val="tx2"/>
                        </a:buClr>
                        <a:buSzPct val="70000"/>
                        <a:buFont typeface="Wingdings" pitchFamily="2" charset="2"/>
                        <a:buNone/>
                        <a:tabLst/>
                      </a:pPr>
                      <a:r>
                        <a:rPr kumimoji="0" lang="en-US" sz="1000" b="1" i="0" u="none" strike="noStrike" cap="none" normalizeH="0" baseline="0" dirty="0" smtClean="0">
                          <a:ln>
                            <a:noFill/>
                          </a:ln>
                          <a:solidFill>
                            <a:schemeClr val="tx1"/>
                          </a:solidFill>
                          <a:effectLst/>
                          <a:latin typeface="Verdana" pitchFamily="34"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tx2"/>
                        </a:buClr>
                        <a:buSzPct val="70000"/>
                        <a:buFont typeface="Wingdings" pitchFamily="2" charset="2"/>
                        <a:buNone/>
                        <a:tabLst/>
                      </a:pPr>
                      <a:r>
                        <a:rPr kumimoji="0" lang="en-US" sz="1000" b="1" i="0" u="none" strike="noStrike" cap="none" normalizeH="0" baseline="0" dirty="0" smtClean="0">
                          <a:ln>
                            <a:noFill/>
                          </a:ln>
                          <a:solidFill>
                            <a:schemeClr val="tx1"/>
                          </a:solidFill>
                          <a:effectLst/>
                          <a:latin typeface="Verdana" pitchFamily="34"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tx2"/>
                        </a:buClr>
                        <a:buSzPct val="70000"/>
                        <a:buFont typeface="Wingdings" pitchFamily="2" charset="2"/>
                        <a:buNone/>
                        <a:tabLst/>
                      </a:pPr>
                      <a:r>
                        <a:rPr kumimoji="0" lang="en-US" sz="1000" b="1" i="0" u="none" strike="noStrike" cap="none" normalizeH="0" baseline="0" dirty="0" smtClean="0">
                          <a:ln>
                            <a:noFill/>
                          </a:ln>
                          <a:solidFill>
                            <a:schemeClr val="tx1"/>
                          </a:solidFill>
                          <a:effectLst/>
                          <a:latin typeface="Verdana" pitchFamily="34" charset="0"/>
                        </a:rPr>
                        <a:t>17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tx2"/>
                        </a:buClr>
                        <a:buSzPct val="70000"/>
                        <a:buFont typeface="Wingdings" pitchFamily="2" charset="2"/>
                        <a:buNone/>
                        <a:tabLst/>
                      </a:pPr>
                      <a:r>
                        <a:rPr kumimoji="0" lang="en-US" sz="1000" b="1" i="0" u="none" strike="noStrike" cap="none" normalizeH="0" baseline="0" dirty="0" smtClean="0">
                          <a:ln>
                            <a:noFill/>
                          </a:ln>
                          <a:solidFill>
                            <a:schemeClr val="tx1"/>
                          </a:solidFill>
                          <a:effectLst/>
                          <a:latin typeface="Verdana" pitchFamily="34"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tx2"/>
                        </a:buClr>
                        <a:buSzPct val="70000"/>
                        <a:buFont typeface="Wingdings" pitchFamily="2" charset="2"/>
                        <a:buNone/>
                        <a:tabLst/>
                      </a:pPr>
                      <a:r>
                        <a:rPr kumimoji="0" lang="en-US" sz="1000" b="1" i="0" u="none" strike="noStrike" cap="none" normalizeH="0" baseline="0" dirty="0" smtClean="0">
                          <a:ln>
                            <a:noFill/>
                          </a:ln>
                          <a:solidFill>
                            <a:schemeClr val="tx1"/>
                          </a:solidFill>
                          <a:effectLst/>
                          <a:latin typeface="Verdana" pitchFamily="34" charset="0"/>
                        </a:rPr>
                        <a:t>17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tx2"/>
                        </a:buClr>
                        <a:buSzPct val="70000"/>
                        <a:buFont typeface="Wingdings" pitchFamily="2" charset="2"/>
                        <a:buNone/>
                        <a:tabLst/>
                      </a:pPr>
                      <a:r>
                        <a:rPr kumimoji="0" lang="en-US" sz="1000" b="1" i="0" u="none" strike="noStrike" cap="none" normalizeH="0" baseline="0" dirty="0" smtClean="0">
                          <a:ln>
                            <a:noFill/>
                          </a:ln>
                          <a:solidFill>
                            <a:schemeClr val="tx1"/>
                          </a:solidFill>
                          <a:effectLst/>
                          <a:latin typeface="Verdana" pitchFamily="34"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tx2"/>
                        </a:buClr>
                        <a:buSzPct val="70000"/>
                        <a:buFont typeface="Wingdings" pitchFamily="2" charset="2"/>
                        <a:buNone/>
                        <a:tabLst/>
                      </a:pPr>
                      <a:r>
                        <a:rPr kumimoji="0" lang="en-US" sz="1000" b="1" i="0" u="none" strike="noStrike" cap="none" normalizeH="0" baseline="0" dirty="0" smtClean="0">
                          <a:ln>
                            <a:noFill/>
                          </a:ln>
                          <a:solidFill>
                            <a:srgbClr val="FF0000"/>
                          </a:solidFill>
                          <a:effectLst/>
                          <a:latin typeface="Verdana" pitchFamily="34" charset="0"/>
                        </a:rPr>
                        <a:t>237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tx2"/>
                        </a:buClr>
                        <a:buSzPct val="70000"/>
                        <a:buFont typeface="Wingdings" pitchFamily="2" charset="2"/>
                        <a:buNone/>
                        <a:tabLst/>
                      </a:pPr>
                      <a:r>
                        <a:rPr kumimoji="0" lang="en-US" sz="1000" b="1" i="0" u="none" strike="noStrike" cap="none" normalizeH="0" baseline="0" dirty="0" smtClean="0">
                          <a:ln>
                            <a:noFill/>
                          </a:ln>
                          <a:solidFill>
                            <a:srgbClr val="0000FF"/>
                          </a:solidFill>
                          <a:effectLst/>
                          <a:latin typeface="Verdana" pitchFamily="34" charset="0"/>
                        </a:rPr>
                        <a:t>18634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tx2"/>
                        </a:buClr>
                        <a:buSzPct val="70000"/>
                        <a:buFont typeface="Wingdings" pitchFamily="2" charset="2"/>
                        <a:buNone/>
                        <a:tabLst/>
                      </a:pPr>
                      <a:r>
                        <a:rPr kumimoji="0" lang="en-US" sz="900" b="1" i="0" u="none" strike="noStrike" cap="none" normalizeH="0" baseline="0" dirty="0" smtClean="0">
                          <a:ln>
                            <a:noFill/>
                          </a:ln>
                          <a:solidFill>
                            <a:srgbClr val="7E003F"/>
                          </a:solidFill>
                          <a:effectLst/>
                          <a:latin typeface="Verdana" pitchFamily="34" charset="0"/>
                        </a:rPr>
                        <a:t>1.2719%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tx2"/>
                        </a:buClr>
                        <a:buSzPct val="70000"/>
                        <a:buFont typeface="Wingdings" pitchFamily="2" charset="2"/>
                        <a:buNone/>
                        <a:tabLst/>
                      </a:pPr>
                      <a:r>
                        <a:rPr kumimoji="0" lang="en-US" sz="1000" b="1" i="0" u="none" strike="noStrike" cap="none" normalizeH="0" baseline="0" dirty="0" smtClean="0">
                          <a:ln>
                            <a:noFill/>
                          </a:ln>
                          <a:solidFill>
                            <a:schemeClr val="accent1"/>
                          </a:solidFill>
                          <a:effectLst/>
                          <a:latin typeface="Verdana" pitchFamily="34" charset="0"/>
                        </a:rPr>
                        <a:t>$6,605,948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tx2"/>
                        </a:buClr>
                        <a:buSzPct val="70000"/>
                        <a:buFont typeface="Wingdings" pitchFamily="2" charset="2"/>
                        <a:buNone/>
                        <a:tabLst/>
                      </a:pPr>
                      <a:r>
                        <a:rPr kumimoji="0" lang="en-US" sz="1000" b="1" i="0" u="none" strike="noStrike" cap="none" normalizeH="0" baseline="0" dirty="0" smtClean="0">
                          <a:ln>
                            <a:noFill/>
                          </a:ln>
                          <a:solidFill>
                            <a:srgbClr val="00B050"/>
                          </a:solidFill>
                          <a:effectLst/>
                          <a:latin typeface="Verdana" pitchFamily="34" charset="0"/>
                        </a:rPr>
                        <a:t>$84,019</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r>
            </a:tbl>
          </a:graphicData>
        </a:graphic>
      </p:graphicFrame>
      <p:sp>
        <p:nvSpPr>
          <p:cNvPr id="106585" name="Text Box 89"/>
          <p:cNvSpPr txBox="1">
            <a:spLocks noChangeArrowheads="1"/>
          </p:cNvSpPr>
          <p:nvPr/>
        </p:nvSpPr>
        <p:spPr bwMode="auto">
          <a:xfrm>
            <a:off x="609600" y="4267200"/>
            <a:ext cx="8077200" cy="1739900"/>
          </a:xfrm>
          <a:prstGeom prst="rect">
            <a:avLst/>
          </a:prstGeom>
          <a:noFill/>
          <a:ln w="9525" algn="ctr">
            <a:noFill/>
            <a:miter lim="800000"/>
            <a:headEnd/>
            <a:tailEnd/>
          </a:ln>
          <a:effectLst/>
        </p:spPr>
        <p:txBody>
          <a:bodyPr>
            <a:spAutoFit/>
          </a:bodyPr>
          <a:lstStyle/>
          <a:p>
            <a:pPr marL="342900" indent="-342900" algn="l">
              <a:buFontTx/>
              <a:buChar char="•"/>
            </a:pPr>
            <a:r>
              <a:rPr lang="en-US" b="1" dirty="0">
                <a:solidFill>
                  <a:srgbClr val="002060"/>
                </a:solidFill>
                <a:latin typeface="Arial" charset="0"/>
              </a:rPr>
              <a:t>All financial aid recipients in Bay District Postsecondary CTE </a:t>
            </a:r>
            <a:r>
              <a:rPr lang="en-US" b="1" dirty="0">
                <a:latin typeface="Arial" charset="0"/>
              </a:rPr>
              <a:t>	</a:t>
            </a:r>
            <a:r>
              <a:rPr lang="en-US" b="1" dirty="0">
                <a:solidFill>
                  <a:srgbClr val="FF0000"/>
                </a:solidFill>
                <a:latin typeface="Arial" charset="0"/>
              </a:rPr>
              <a:t>237</a:t>
            </a:r>
            <a:endParaRPr lang="en-US" b="1" dirty="0">
              <a:latin typeface="Arial" charset="0"/>
            </a:endParaRPr>
          </a:p>
          <a:p>
            <a:pPr marL="342900" indent="-342900" algn="l">
              <a:buFontTx/>
              <a:buChar char="•"/>
            </a:pPr>
            <a:r>
              <a:rPr lang="en-US" b="1" dirty="0">
                <a:solidFill>
                  <a:srgbClr val="002060"/>
                </a:solidFill>
                <a:latin typeface="Arial" charset="0"/>
              </a:rPr>
              <a:t>Divided by all financial aid recipients in all Colleges/Districts</a:t>
            </a:r>
            <a:r>
              <a:rPr lang="en-US" b="1" dirty="0">
                <a:latin typeface="Arial" charset="0"/>
              </a:rPr>
              <a:t> </a:t>
            </a:r>
            <a:r>
              <a:rPr lang="en-US" b="1" dirty="0">
                <a:solidFill>
                  <a:srgbClr val="0000FF"/>
                </a:solidFill>
                <a:latin typeface="Arial" charset="0"/>
              </a:rPr>
              <a:t>18634</a:t>
            </a:r>
            <a:endParaRPr lang="en-US" b="1" dirty="0">
              <a:latin typeface="Arial" charset="0"/>
            </a:endParaRPr>
          </a:p>
          <a:p>
            <a:pPr marL="342900" indent="-342900" algn="l">
              <a:buFontTx/>
              <a:buChar char="•"/>
            </a:pPr>
            <a:r>
              <a:rPr lang="en-US" b="1" dirty="0">
                <a:solidFill>
                  <a:srgbClr val="002060"/>
                </a:solidFill>
                <a:latin typeface="Arial" charset="0"/>
              </a:rPr>
              <a:t>Equals district percentage </a:t>
            </a:r>
            <a:r>
              <a:rPr lang="en-US" b="1" dirty="0">
                <a:solidFill>
                  <a:srgbClr val="7E003F"/>
                </a:solidFill>
                <a:latin typeface="Arial" charset="0"/>
              </a:rPr>
              <a:t>1.2719</a:t>
            </a:r>
            <a:r>
              <a:rPr lang="en-US" b="1" dirty="0">
                <a:latin typeface="Arial" charset="0"/>
              </a:rPr>
              <a:t>%</a:t>
            </a:r>
          </a:p>
          <a:p>
            <a:pPr marL="342900" indent="-342900" algn="l">
              <a:buFontTx/>
              <a:buChar char="•"/>
            </a:pPr>
            <a:r>
              <a:rPr lang="en-US" b="1" dirty="0">
                <a:solidFill>
                  <a:srgbClr val="002060"/>
                </a:solidFill>
                <a:latin typeface="Arial" charset="0"/>
              </a:rPr>
              <a:t>Florida District- Postsecondary Allocation </a:t>
            </a:r>
            <a:r>
              <a:rPr lang="en-US" b="1" dirty="0">
                <a:solidFill>
                  <a:schemeClr val="accent1"/>
                </a:solidFill>
                <a:latin typeface="Arial" charset="0"/>
              </a:rPr>
              <a:t>$6,605,948</a:t>
            </a:r>
            <a:r>
              <a:rPr lang="en-US" b="1" dirty="0">
                <a:solidFill>
                  <a:srgbClr val="000066"/>
                </a:solidFill>
                <a:latin typeface="Arial" charset="0"/>
              </a:rPr>
              <a:t> </a:t>
            </a:r>
            <a:r>
              <a:rPr lang="en-US" b="1" dirty="0">
                <a:solidFill>
                  <a:srgbClr val="002060"/>
                </a:solidFill>
                <a:latin typeface="Arial" charset="0"/>
              </a:rPr>
              <a:t>multiplied by district </a:t>
            </a:r>
            <a:r>
              <a:rPr lang="en-US" b="1" dirty="0" smtClean="0">
                <a:solidFill>
                  <a:srgbClr val="002060"/>
                </a:solidFill>
                <a:latin typeface="Arial" charset="0"/>
              </a:rPr>
              <a:t>percentage</a:t>
            </a:r>
            <a:r>
              <a:rPr lang="en-US" b="1" dirty="0"/>
              <a:t> </a:t>
            </a:r>
            <a:r>
              <a:rPr lang="en-US" b="1" dirty="0" smtClean="0">
                <a:latin typeface="Arial" charset="0"/>
              </a:rPr>
              <a:t>X  </a:t>
            </a:r>
            <a:r>
              <a:rPr lang="en-US" b="1" dirty="0">
                <a:solidFill>
                  <a:srgbClr val="7E003F"/>
                </a:solidFill>
                <a:latin typeface="Arial" charset="0"/>
              </a:rPr>
              <a:t>1.2719</a:t>
            </a:r>
            <a:r>
              <a:rPr lang="en-US" b="1" dirty="0">
                <a:latin typeface="Arial" charset="0"/>
              </a:rPr>
              <a:t>%</a:t>
            </a:r>
          </a:p>
          <a:p>
            <a:pPr marL="342900" indent="-342900" algn="l">
              <a:buFontTx/>
              <a:buChar char="•"/>
            </a:pPr>
            <a:r>
              <a:rPr lang="en-US" b="1" dirty="0">
                <a:solidFill>
                  <a:srgbClr val="002060"/>
                </a:solidFill>
                <a:latin typeface="Arial" charset="0"/>
              </a:rPr>
              <a:t>Equals district allocation </a:t>
            </a:r>
            <a:r>
              <a:rPr lang="en-US" b="1" dirty="0">
                <a:solidFill>
                  <a:srgbClr val="00B050"/>
                </a:solidFill>
                <a:latin typeface="Arial" charset="0"/>
              </a:rPr>
              <a:t>$ 84,019</a:t>
            </a:r>
          </a:p>
        </p:txBody>
      </p:sp>
      <p:sp>
        <p:nvSpPr>
          <p:cNvPr id="106586" name="Oval 90"/>
          <p:cNvSpPr>
            <a:spLocks noChangeArrowheads="1"/>
          </p:cNvSpPr>
          <p:nvPr/>
        </p:nvSpPr>
        <p:spPr bwMode="auto">
          <a:xfrm>
            <a:off x="5181600" y="3285048"/>
            <a:ext cx="685800" cy="372552"/>
          </a:xfrm>
          <a:prstGeom prst="ellipse">
            <a:avLst/>
          </a:prstGeom>
          <a:noFill/>
          <a:ln w="25400">
            <a:solidFill>
              <a:schemeClr val="folHlink"/>
            </a:solidFill>
            <a:round/>
            <a:headEnd/>
            <a:tailEnd/>
          </a:ln>
          <a:effectLst/>
        </p:spPr>
        <p:txBody>
          <a:bodyPr wrap="none" anchor="ctr"/>
          <a:lstStyle/>
          <a:p>
            <a:endParaRPr lang="en-US" dirty="0"/>
          </a:p>
        </p:txBody>
      </p:sp>
      <p:sp>
        <p:nvSpPr>
          <p:cNvPr id="106587" name="Oval 91"/>
          <p:cNvSpPr>
            <a:spLocks noChangeArrowheads="1"/>
          </p:cNvSpPr>
          <p:nvPr/>
        </p:nvSpPr>
        <p:spPr bwMode="auto">
          <a:xfrm>
            <a:off x="7848600" y="4267200"/>
            <a:ext cx="685800" cy="304800"/>
          </a:xfrm>
          <a:prstGeom prst="ellipse">
            <a:avLst/>
          </a:prstGeom>
          <a:noFill/>
          <a:ln w="25400">
            <a:solidFill>
              <a:schemeClr val="folHlink"/>
            </a:solidFill>
            <a:round/>
            <a:headEnd/>
            <a:tailEnd/>
          </a:ln>
          <a:effectLst/>
        </p:spPr>
        <p:txBody>
          <a:bodyPr wrap="none" anchor="ctr"/>
          <a:lstStyle/>
          <a:p>
            <a:endParaRPr lang="en-US" dirty="0"/>
          </a:p>
        </p:txBody>
      </p:sp>
      <p:sp>
        <p:nvSpPr>
          <p:cNvPr id="106588" name="Oval 92"/>
          <p:cNvSpPr>
            <a:spLocks noChangeArrowheads="1"/>
          </p:cNvSpPr>
          <p:nvPr/>
        </p:nvSpPr>
        <p:spPr bwMode="auto">
          <a:xfrm>
            <a:off x="5890208" y="3352800"/>
            <a:ext cx="685800" cy="304800"/>
          </a:xfrm>
          <a:prstGeom prst="ellipse">
            <a:avLst/>
          </a:prstGeom>
          <a:noFill/>
          <a:ln w="25400">
            <a:solidFill>
              <a:srgbClr val="800080"/>
            </a:solidFill>
            <a:round/>
            <a:headEnd/>
            <a:tailEnd/>
          </a:ln>
          <a:effectLst/>
        </p:spPr>
        <p:txBody>
          <a:bodyPr wrap="none" anchor="ctr"/>
          <a:lstStyle/>
          <a:p>
            <a:endParaRPr lang="en-US" dirty="0"/>
          </a:p>
        </p:txBody>
      </p:sp>
      <p:sp>
        <p:nvSpPr>
          <p:cNvPr id="106589" name="Oval 93"/>
          <p:cNvSpPr>
            <a:spLocks noChangeArrowheads="1"/>
          </p:cNvSpPr>
          <p:nvPr/>
        </p:nvSpPr>
        <p:spPr bwMode="auto">
          <a:xfrm>
            <a:off x="7620000" y="4572000"/>
            <a:ext cx="838200" cy="342900"/>
          </a:xfrm>
          <a:prstGeom prst="ellipse">
            <a:avLst/>
          </a:prstGeom>
          <a:noFill/>
          <a:ln w="25400">
            <a:solidFill>
              <a:srgbClr val="800080"/>
            </a:solidFill>
            <a:round/>
            <a:headEnd/>
            <a:tailEnd/>
          </a:ln>
          <a:effectLst/>
        </p:spPr>
        <p:txBody>
          <a:bodyPr wrap="none" anchor="ctr"/>
          <a:lstStyle/>
          <a:p>
            <a:endParaRPr lang="en-US" dirty="0"/>
          </a:p>
        </p:txBody>
      </p:sp>
      <p:sp>
        <p:nvSpPr>
          <p:cNvPr id="106590" name="Rectangle 94"/>
          <p:cNvSpPr>
            <a:spLocks noChangeArrowheads="1"/>
          </p:cNvSpPr>
          <p:nvPr/>
        </p:nvSpPr>
        <p:spPr bwMode="auto">
          <a:xfrm>
            <a:off x="6611177" y="3361248"/>
            <a:ext cx="682487" cy="287903"/>
          </a:xfrm>
          <a:prstGeom prst="rect">
            <a:avLst/>
          </a:prstGeom>
          <a:noFill/>
          <a:ln w="25400">
            <a:solidFill>
              <a:schemeClr val="folHlink"/>
            </a:solidFill>
            <a:miter lim="800000"/>
            <a:headEnd/>
            <a:tailEnd/>
          </a:ln>
          <a:effectLst/>
        </p:spPr>
        <p:txBody>
          <a:bodyPr wrap="none" anchor="ctr"/>
          <a:lstStyle/>
          <a:p>
            <a:endParaRPr lang="en-US" dirty="0"/>
          </a:p>
        </p:txBody>
      </p:sp>
      <p:sp>
        <p:nvSpPr>
          <p:cNvPr id="106591" name="Rectangle 95"/>
          <p:cNvSpPr>
            <a:spLocks noChangeArrowheads="1"/>
          </p:cNvSpPr>
          <p:nvPr/>
        </p:nvSpPr>
        <p:spPr bwMode="auto">
          <a:xfrm>
            <a:off x="3962400" y="4800600"/>
            <a:ext cx="990600" cy="381000"/>
          </a:xfrm>
          <a:prstGeom prst="rect">
            <a:avLst/>
          </a:prstGeom>
          <a:noFill/>
          <a:ln w="25400">
            <a:solidFill>
              <a:schemeClr val="folHlink"/>
            </a:solidFill>
            <a:miter lim="800000"/>
            <a:headEnd/>
            <a:tailEnd/>
          </a:ln>
          <a:effectLst/>
        </p:spPr>
        <p:txBody>
          <a:bodyPr wrap="none" anchor="ctr"/>
          <a:lstStyle/>
          <a:p>
            <a:endParaRPr lang="en-US" dirty="0"/>
          </a:p>
        </p:txBody>
      </p:sp>
      <p:sp>
        <p:nvSpPr>
          <p:cNvPr id="106592" name="Rectangle 96"/>
          <p:cNvSpPr>
            <a:spLocks noChangeArrowheads="1"/>
          </p:cNvSpPr>
          <p:nvPr/>
        </p:nvSpPr>
        <p:spPr bwMode="auto">
          <a:xfrm>
            <a:off x="3352800" y="5334000"/>
            <a:ext cx="990600" cy="304800"/>
          </a:xfrm>
          <a:prstGeom prst="rect">
            <a:avLst/>
          </a:prstGeom>
          <a:noFill/>
          <a:ln w="25400">
            <a:solidFill>
              <a:schemeClr val="folHlink"/>
            </a:solidFill>
            <a:miter lim="800000"/>
            <a:headEnd/>
            <a:tailEnd/>
          </a:ln>
          <a:effectLst/>
        </p:spPr>
        <p:txBody>
          <a:bodyPr wrap="none" anchor="ctr"/>
          <a:lstStyle/>
          <a:p>
            <a:endParaRPr lang="en-US" dirty="0"/>
          </a:p>
        </p:txBody>
      </p:sp>
      <p:sp>
        <p:nvSpPr>
          <p:cNvPr id="106593" name="Rectangle 97"/>
          <p:cNvSpPr>
            <a:spLocks noChangeArrowheads="1"/>
          </p:cNvSpPr>
          <p:nvPr/>
        </p:nvSpPr>
        <p:spPr bwMode="auto">
          <a:xfrm>
            <a:off x="8305800" y="3349525"/>
            <a:ext cx="762000" cy="194752"/>
          </a:xfrm>
          <a:prstGeom prst="rect">
            <a:avLst/>
          </a:prstGeom>
          <a:noFill/>
          <a:ln w="25400">
            <a:solidFill>
              <a:srgbClr val="800080"/>
            </a:solidFill>
            <a:miter lim="800000"/>
            <a:headEnd/>
            <a:tailEnd/>
          </a:ln>
          <a:effectLst/>
        </p:spPr>
        <p:txBody>
          <a:bodyPr wrap="none" anchor="ctr"/>
          <a:lstStyle/>
          <a:p>
            <a:endParaRPr lang="en-US" dirty="0"/>
          </a:p>
        </p:txBody>
      </p:sp>
      <p:sp>
        <p:nvSpPr>
          <p:cNvPr id="106594" name="Rectangle 98"/>
          <p:cNvSpPr>
            <a:spLocks noChangeArrowheads="1"/>
          </p:cNvSpPr>
          <p:nvPr/>
        </p:nvSpPr>
        <p:spPr bwMode="auto">
          <a:xfrm>
            <a:off x="3810000" y="5651500"/>
            <a:ext cx="990600" cy="292100"/>
          </a:xfrm>
          <a:prstGeom prst="rect">
            <a:avLst/>
          </a:prstGeom>
          <a:noFill/>
          <a:ln w="25400">
            <a:solidFill>
              <a:srgbClr val="800080"/>
            </a:solidFill>
            <a:miter lim="800000"/>
            <a:headEnd/>
            <a:tailEnd/>
          </a:ln>
          <a:effectLst/>
        </p:spPr>
        <p:txBody>
          <a:bodyPr wrap="none" anchor="ctr"/>
          <a:lstStyle/>
          <a:p>
            <a:endParaRPr lang="en-US" dirty="0"/>
          </a:p>
        </p:txBody>
      </p:sp>
    </p:spTree>
    <p:extLst>
      <p:ext uri="{BB962C8B-B14F-4D97-AF65-F5344CB8AC3E}">
        <p14:creationId xmlns:p14="http://schemas.microsoft.com/office/powerpoint/2010/main" val="32868937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6498"/>
                                        </p:tgtEl>
                                        <p:attrNameLst>
                                          <p:attrName>style.visibility</p:attrName>
                                        </p:attrNameLst>
                                      </p:cBhvr>
                                      <p:to>
                                        <p:strVal val="visible"/>
                                      </p:to>
                                    </p:set>
                                    <p:animEffect transition="in" filter="fade">
                                      <p:cBhvr>
                                        <p:cTn id="7" dur="2000"/>
                                        <p:tgtEl>
                                          <p:spTgt spid="10649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06586"/>
                                        </p:tgtEl>
                                        <p:attrNameLst>
                                          <p:attrName>style.visibility</p:attrName>
                                        </p:attrNameLst>
                                      </p:cBhvr>
                                      <p:to>
                                        <p:strVal val="visible"/>
                                      </p:to>
                                    </p:set>
                                    <p:anim calcmode="lin" valueType="num">
                                      <p:cBhvr additive="base">
                                        <p:cTn id="12" dur="500" fill="hold"/>
                                        <p:tgtEl>
                                          <p:spTgt spid="106586"/>
                                        </p:tgtEl>
                                        <p:attrNameLst>
                                          <p:attrName>ppt_x</p:attrName>
                                        </p:attrNameLst>
                                      </p:cBhvr>
                                      <p:tavLst>
                                        <p:tav tm="0">
                                          <p:val>
                                            <p:strVal val="#ppt_x"/>
                                          </p:val>
                                        </p:tav>
                                        <p:tav tm="100000">
                                          <p:val>
                                            <p:strVal val="#ppt_x"/>
                                          </p:val>
                                        </p:tav>
                                      </p:tavLst>
                                    </p:anim>
                                    <p:anim calcmode="lin" valueType="num">
                                      <p:cBhvr additive="base">
                                        <p:cTn id="13" dur="500" fill="hold"/>
                                        <p:tgtEl>
                                          <p:spTgt spid="10658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06587"/>
                                        </p:tgtEl>
                                        <p:attrNameLst>
                                          <p:attrName>style.visibility</p:attrName>
                                        </p:attrNameLst>
                                      </p:cBhvr>
                                      <p:to>
                                        <p:strVal val="visible"/>
                                      </p:to>
                                    </p:set>
                                    <p:anim calcmode="lin" valueType="num">
                                      <p:cBhvr additive="base">
                                        <p:cTn id="18" dur="500" fill="hold"/>
                                        <p:tgtEl>
                                          <p:spTgt spid="106587"/>
                                        </p:tgtEl>
                                        <p:attrNameLst>
                                          <p:attrName>ppt_x</p:attrName>
                                        </p:attrNameLst>
                                      </p:cBhvr>
                                      <p:tavLst>
                                        <p:tav tm="0">
                                          <p:val>
                                            <p:strVal val="#ppt_x"/>
                                          </p:val>
                                        </p:tav>
                                        <p:tav tm="100000">
                                          <p:val>
                                            <p:strVal val="#ppt_x"/>
                                          </p:val>
                                        </p:tav>
                                      </p:tavLst>
                                    </p:anim>
                                    <p:anim calcmode="lin" valueType="num">
                                      <p:cBhvr additive="base">
                                        <p:cTn id="19" dur="500" fill="hold"/>
                                        <p:tgtEl>
                                          <p:spTgt spid="106587"/>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06588"/>
                                        </p:tgtEl>
                                        <p:attrNameLst>
                                          <p:attrName>style.visibility</p:attrName>
                                        </p:attrNameLst>
                                      </p:cBhvr>
                                      <p:to>
                                        <p:strVal val="visible"/>
                                      </p:to>
                                    </p:set>
                                    <p:anim calcmode="lin" valueType="num">
                                      <p:cBhvr additive="base">
                                        <p:cTn id="24" dur="500" fill="hold"/>
                                        <p:tgtEl>
                                          <p:spTgt spid="106588"/>
                                        </p:tgtEl>
                                        <p:attrNameLst>
                                          <p:attrName>ppt_x</p:attrName>
                                        </p:attrNameLst>
                                      </p:cBhvr>
                                      <p:tavLst>
                                        <p:tav tm="0">
                                          <p:val>
                                            <p:strVal val="#ppt_x"/>
                                          </p:val>
                                        </p:tav>
                                        <p:tav tm="100000">
                                          <p:val>
                                            <p:strVal val="#ppt_x"/>
                                          </p:val>
                                        </p:tav>
                                      </p:tavLst>
                                    </p:anim>
                                    <p:anim calcmode="lin" valueType="num">
                                      <p:cBhvr additive="base">
                                        <p:cTn id="25" dur="500" fill="hold"/>
                                        <p:tgtEl>
                                          <p:spTgt spid="106588"/>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06589"/>
                                        </p:tgtEl>
                                        <p:attrNameLst>
                                          <p:attrName>style.visibility</p:attrName>
                                        </p:attrNameLst>
                                      </p:cBhvr>
                                      <p:to>
                                        <p:strVal val="visible"/>
                                      </p:to>
                                    </p:set>
                                    <p:anim calcmode="lin" valueType="num">
                                      <p:cBhvr additive="base">
                                        <p:cTn id="30" dur="500" fill="hold"/>
                                        <p:tgtEl>
                                          <p:spTgt spid="106589"/>
                                        </p:tgtEl>
                                        <p:attrNameLst>
                                          <p:attrName>ppt_x</p:attrName>
                                        </p:attrNameLst>
                                      </p:cBhvr>
                                      <p:tavLst>
                                        <p:tav tm="0">
                                          <p:val>
                                            <p:strVal val="#ppt_x"/>
                                          </p:val>
                                        </p:tav>
                                        <p:tav tm="100000">
                                          <p:val>
                                            <p:strVal val="#ppt_x"/>
                                          </p:val>
                                        </p:tav>
                                      </p:tavLst>
                                    </p:anim>
                                    <p:anim calcmode="lin" valueType="num">
                                      <p:cBhvr additive="base">
                                        <p:cTn id="31" dur="500" fill="hold"/>
                                        <p:tgtEl>
                                          <p:spTgt spid="106589"/>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106590"/>
                                        </p:tgtEl>
                                        <p:attrNameLst>
                                          <p:attrName>style.visibility</p:attrName>
                                        </p:attrNameLst>
                                      </p:cBhvr>
                                      <p:to>
                                        <p:strVal val="visible"/>
                                      </p:to>
                                    </p:set>
                                    <p:anim calcmode="lin" valueType="num">
                                      <p:cBhvr additive="base">
                                        <p:cTn id="36" dur="500" fill="hold"/>
                                        <p:tgtEl>
                                          <p:spTgt spid="106590"/>
                                        </p:tgtEl>
                                        <p:attrNameLst>
                                          <p:attrName>ppt_x</p:attrName>
                                        </p:attrNameLst>
                                      </p:cBhvr>
                                      <p:tavLst>
                                        <p:tav tm="0">
                                          <p:val>
                                            <p:strVal val="#ppt_x"/>
                                          </p:val>
                                        </p:tav>
                                        <p:tav tm="100000">
                                          <p:val>
                                            <p:strVal val="#ppt_x"/>
                                          </p:val>
                                        </p:tav>
                                      </p:tavLst>
                                    </p:anim>
                                    <p:anim calcmode="lin" valueType="num">
                                      <p:cBhvr additive="base">
                                        <p:cTn id="37" dur="500" fill="hold"/>
                                        <p:tgtEl>
                                          <p:spTgt spid="106590"/>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106591"/>
                                        </p:tgtEl>
                                        <p:attrNameLst>
                                          <p:attrName>style.visibility</p:attrName>
                                        </p:attrNameLst>
                                      </p:cBhvr>
                                      <p:to>
                                        <p:strVal val="visible"/>
                                      </p:to>
                                    </p:set>
                                    <p:anim calcmode="lin" valueType="num">
                                      <p:cBhvr additive="base">
                                        <p:cTn id="42" dur="500" fill="hold"/>
                                        <p:tgtEl>
                                          <p:spTgt spid="106591"/>
                                        </p:tgtEl>
                                        <p:attrNameLst>
                                          <p:attrName>ppt_x</p:attrName>
                                        </p:attrNameLst>
                                      </p:cBhvr>
                                      <p:tavLst>
                                        <p:tav tm="0">
                                          <p:val>
                                            <p:strVal val="#ppt_x"/>
                                          </p:val>
                                        </p:tav>
                                        <p:tav tm="100000">
                                          <p:val>
                                            <p:strVal val="#ppt_x"/>
                                          </p:val>
                                        </p:tav>
                                      </p:tavLst>
                                    </p:anim>
                                    <p:anim calcmode="lin" valueType="num">
                                      <p:cBhvr additive="base">
                                        <p:cTn id="43" dur="500" fill="hold"/>
                                        <p:tgtEl>
                                          <p:spTgt spid="106591"/>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106592"/>
                                        </p:tgtEl>
                                        <p:attrNameLst>
                                          <p:attrName>style.visibility</p:attrName>
                                        </p:attrNameLst>
                                      </p:cBhvr>
                                      <p:to>
                                        <p:strVal val="visible"/>
                                      </p:to>
                                    </p:set>
                                    <p:anim calcmode="lin" valueType="num">
                                      <p:cBhvr additive="base">
                                        <p:cTn id="48" dur="500" fill="hold"/>
                                        <p:tgtEl>
                                          <p:spTgt spid="106592"/>
                                        </p:tgtEl>
                                        <p:attrNameLst>
                                          <p:attrName>ppt_x</p:attrName>
                                        </p:attrNameLst>
                                      </p:cBhvr>
                                      <p:tavLst>
                                        <p:tav tm="0">
                                          <p:val>
                                            <p:strVal val="#ppt_x"/>
                                          </p:val>
                                        </p:tav>
                                        <p:tav tm="100000">
                                          <p:val>
                                            <p:strVal val="#ppt_x"/>
                                          </p:val>
                                        </p:tav>
                                      </p:tavLst>
                                    </p:anim>
                                    <p:anim calcmode="lin" valueType="num">
                                      <p:cBhvr additive="base">
                                        <p:cTn id="49" dur="500" fill="hold"/>
                                        <p:tgtEl>
                                          <p:spTgt spid="106592"/>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106593"/>
                                        </p:tgtEl>
                                        <p:attrNameLst>
                                          <p:attrName>style.visibility</p:attrName>
                                        </p:attrNameLst>
                                      </p:cBhvr>
                                      <p:to>
                                        <p:strVal val="visible"/>
                                      </p:to>
                                    </p:set>
                                    <p:anim calcmode="lin" valueType="num">
                                      <p:cBhvr additive="base">
                                        <p:cTn id="54" dur="500" fill="hold"/>
                                        <p:tgtEl>
                                          <p:spTgt spid="106593"/>
                                        </p:tgtEl>
                                        <p:attrNameLst>
                                          <p:attrName>ppt_x</p:attrName>
                                        </p:attrNameLst>
                                      </p:cBhvr>
                                      <p:tavLst>
                                        <p:tav tm="0">
                                          <p:val>
                                            <p:strVal val="#ppt_x"/>
                                          </p:val>
                                        </p:tav>
                                        <p:tav tm="100000">
                                          <p:val>
                                            <p:strVal val="#ppt_x"/>
                                          </p:val>
                                        </p:tav>
                                      </p:tavLst>
                                    </p:anim>
                                    <p:anim calcmode="lin" valueType="num">
                                      <p:cBhvr additive="base">
                                        <p:cTn id="55" dur="500" fill="hold"/>
                                        <p:tgtEl>
                                          <p:spTgt spid="106593"/>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grpId="0" nodeType="clickEffect">
                                  <p:stCondLst>
                                    <p:cond delay="0"/>
                                  </p:stCondLst>
                                  <p:childTnLst>
                                    <p:set>
                                      <p:cBhvr>
                                        <p:cTn id="59" dur="1" fill="hold">
                                          <p:stCondLst>
                                            <p:cond delay="0"/>
                                          </p:stCondLst>
                                        </p:cTn>
                                        <p:tgtEl>
                                          <p:spTgt spid="106594"/>
                                        </p:tgtEl>
                                        <p:attrNameLst>
                                          <p:attrName>style.visibility</p:attrName>
                                        </p:attrNameLst>
                                      </p:cBhvr>
                                      <p:to>
                                        <p:strVal val="visible"/>
                                      </p:to>
                                    </p:set>
                                    <p:anim calcmode="lin" valueType="num">
                                      <p:cBhvr additive="base">
                                        <p:cTn id="60" dur="500" fill="hold"/>
                                        <p:tgtEl>
                                          <p:spTgt spid="106594"/>
                                        </p:tgtEl>
                                        <p:attrNameLst>
                                          <p:attrName>ppt_x</p:attrName>
                                        </p:attrNameLst>
                                      </p:cBhvr>
                                      <p:tavLst>
                                        <p:tav tm="0">
                                          <p:val>
                                            <p:strVal val="#ppt_x"/>
                                          </p:val>
                                        </p:tav>
                                        <p:tav tm="100000">
                                          <p:val>
                                            <p:strVal val="#ppt_x"/>
                                          </p:val>
                                        </p:tav>
                                      </p:tavLst>
                                    </p:anim>
                                    <p:anim calcmode="lin" valueType="num">
                                      <p:cBhvr additive="base">
                                        <p:cTn id="61" dur="500" fill="hold"/>
                                        <p:tgtEl>
                                          <p:spTgt spid="10659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498" grpId="0"/>
      <p:bldP spid="106586" grpId="0" animBg="1"/>
      <p:bldP spid="106587" grpId="0" animBg="1"/>
      <p:bldP spid="106588" grpId="0" animBg="1"/>
      <p:bldP spid="106589" grpId="0" animBg="1"/>
      <p:bldP spid="106590" grpId="0" animBg="1"/>
      <p:bldP spid="106591" grpId="0" animBg="1"/>
      <p:bldP spid="106592" grpId="0" animBg="1"/>
      <p:bldP spid="106593" grpId="0" animBg="1"/>
      <p:bldP spid="10659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Reporting</a:t>
            </a:r>
            <a:endParaRPr lang="en-US" dirty="0"/>
          </a:p>
        </p:txBody>
      </p:sp>
      <p:sp>
        <p:nvSpPr>
          <p:cNvPr id="5" name="TextBox 12"/>
          <p:cNvSpPr txBox="1">
            <a:spLocks noChangeArrowheads="1"/>
          </p:cNvSpPr>
          <p:nvPr/>
        </p:nvSpPr>
        <p:spPr bwMode="auto">
          <a:xfrm>
            <a:off x="1641981" y="5199997"/>
            <a:ext cx="5257800" cy="400110"/>
          </a:xfrm>
          <a:prstGeom prst="rect">
            <a:avLst/>
          </a:prstGeom>
          <a:noFill/>
          <a:ln w="9525">
            <a:noFill/>
            <a:miter lim="800000"/>
            <a:headEnd/>
            <a:tailEnd/>
          </a:ln>
        </p:spPr>
        <p:txBody>
          <a:bodyPr wrap="square">
            <a:spAutoFit/>
          </a:bodyPr>
          <a:lstStyle/>
          <a:p>
            <a:pPr algn="ctr">
              <a:defRPr/>
            </a:pPr>
            <a:r>
              <a:rPr lang="en-US" sz="2000" b="1" dirty="0" smtClean="0">
                <a:ln w="1905"/>
                <a:solidFill>
                  <a:srgbClr val="FF9900"/>
                </a:solidFill>
                <a:effectLst>
                  <a:innerShdw blurRad="69850" dist="43180" dir="5400000">
                    <a:srgbClr val="000000">
                      <a:alpha val="65000"/>
                    </a:srgbClr>
                  </a:innerShdw>
                </a:effectLst>
                <a:latin typeface="Arial" pitchFamily="34" charset="0"/>
                <a:cs typeface="Arial" pitchFamily="34" charset="0"/>
              </a:rPr>
              <a:t>Division of Career and Adult Education</a:t>
            </a:r>
            <a:endParaRPr lang="en-US" sz="2800" b="1" dirty="0" smtClean="0">
              <a:ln w="1905"/>
              <a:solidFill>
                <a:srgbClr val="FF9900"/>
              </a:solidFill>
              <a:effectLst>
                <a:innerShdw blurRad="69850" dist="43180" dir="5400000">
                  <a:srgbClr val="000000">
                    <a:alpha val="65000"/>
                  </a:srgbClr>
                </a:innerShdw>
              </a:effectLst>
              <a:latin typeface="Arial" pitchFamily="34" charset="0"/>
              <a:cs typeface="Arial" pitchFamily="34" charset="0"/>
            </a:endParaRPr>
          </a:p>
        </p:txBody>
      </p:sp>
      <p:sp>
        <p:nvSpPr>
          <p:cNvPr id="6" name="Rectangle 5"/>
          <p:cNvSpPr/>
          <p:nvPr/>
        </p:nvSpPr>
        <p:spPr>
          <a:xfrm>
            <a:off x="2304645" y="4541516"/>
            <a:ext cx="3932472" cy="523220"/>
          </a:xfrm>
          <a:prstGeom prst="rect">
            <a:avLst/>
          </a:prstGeom>
        </p:spPr>
        <p:txBody>
          <a:bodyPr wrap="square">
            <a:spAutoFit/>
          </a:bodyPr>
          <a:lstStyle/>
          <a:p>
            <a:pPr algn="ctr">
              <a:defRPr/>
            </a:pPr>
            <a:r>
              <a:rPr lang="en-US" sz="2800" b="1" dirty="0" smtClean="0">
                <a:ln w="1905"/>
                <a:solidFill>
                  <a:schemeClr val="tx2"/>
                </a:solidFill>
                <a:effectLst>
                  <a:innerShdw blurRad="69850" dist="43180" dir="5400000">
                    <a:srgbClr val="000000">
                      <a:alpha val="65000"/>
                    </a:srgbClr>
                  </a:innerShdw>
                </a:effectLst>
                <a:latin typeface="Arial" pitchFamily="34" charset="0"/>
                <a:cs typeface="Arial" pitchFamily="34" charset="0"/>
              </a:rPr>
              <a:t>Tara McLarnon</a:t>
            </a:r>
            <a:endParaRPr lang="en-US" sz="2800" b="1" dirty="0">
              <a:ln w="1905"/>
              <a:solidFill>
                <a:schemeClr val="tx2"/>
              </a:solidFill>
              <a:effectLst>
                <a:innerShdw blurRad="69850" dist="43180" dir="5400000">
                  <a:srgbClr val="000000">
                    <a:alpha val="65000"/>
                  </a:srgbClr>
                </a:innerShdw>
              </a:effectLst>
              <a:latin typeface="Arial" pitchFamily="34" charset="0"/>
              <a:cs typeface="Arial" pitchFamily="34" charset="0"/>
            </a:endParaRPr>
          </a:p>
        </p:txBody>
      </p:sp>
    </p:spTree>
    <p:extLst>
      <p:ext uri="{BB962C8B-B14F-4D97-AF65-F5344CB8AC3E}">
        <p14:creationId xmlns:p14="http://schemas.microsoft.com/office/powerpoint/2010/main" val="744290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a:xfrm>
            <a:off x="628650" y="842963"/>
            <a:ext cx="7886700" cy="793750"/>
          </a:xfrm>
        </p:spPr>
        <p:txBody>
          <a:bodyPr/>
          <a:lstStyle/>
          <a:p>
            <a:r>
              <a:rPr altLang="en-US" dirty="0" smtClean="0"/>
              <a:t>Setting Secondary Perkins Local Performance Targets</a:t>
            </a:r>
          </a:p>
        </p:txBody>
      </p:sp>
      <p:sp>
        <p:nvSpPr>
          <p:cNvPr id="62467" name="Content Placeholder 2"/>
          <p:cNvSpPr>
            <a:spLocks noGrp="1"/>
          </p:cNvSpPr>
          <p:nvPr>
            <p:ph idx="1"/>
          </p:nvPr>
        </p:nvSpPr>
        <p:spPr>
          <a:xfrm>
            <a:off x="628650" y="1704975"/>
            <a:ext cx="7886700" cy="4354513"/>
          </a:xfrm>
        </p:spPr>
        <p:txBody>
          <a:bodyPr/>
          <a:lstStyle/>
          <a:p>
            <a:r>
              <a:rPr lang="en-US" altLang="en-US" dirty="0" smtClean="0"/>
              <a:t>State Targets- negotiated annually with Office of Career, Technical, and Adult Education (OCTAE)</a:t>
            </a:r>
          </a:p>
          <a:p>
            <a:r>
              <a:rPr lang="en-US" altLang="en-US" dirty="0" smtClean="0"/>
              <a:t>Local Targets- are based on the most recent year of data available. </a:t>
            </a:r>
          </a:p>
          <a:p>
            <a:pPr lvl="1"/>
            <a:r>
              <a:rPr lang="en-US" altLang="en-US" dirty="0" smtClean="0"/>
              <a:t>The 2016-17 local targets were based on the 2014-15 data. </a:t>
            </a:r>
          </a:p>
          <a:p>
            <a:pPr lvl="1"/>
            <a:r>
              <a:rPr lang="en-US" altLang="en-US" dirty="0" smtClean="0"/>
              <a:t>If the 2014-15 performance percentage was below the 2016-17 state target for that measure, the local target will be the state target</a:t>
            </a:r>
          </a:p>
          <a:p>
            <a:pPr lvl="1"/>
            <a:r>
              <a:rPr lang="en-US" altLang="en-US" dirty="0" smtClean="0"/>
              <a:t>If the 2014-15 performance percentage was equal to or greater than the state target, the local target will be the local performance percentage plus 0.5</a:t>
            </a:r>
          </a:p>
        </p:txBody>
      </p:sp>
      <p:sp>
        <p:nvSpPr>
          <p:cNvPr id="62468" name="Slide Number Placeholder 3"/>
          <p:cNvSpPr txBox="1">
            <a:spLocks/>
          </p:cNvSpPr>
          <p:nvPr/>
        </p:nvSpPr>
        <p:spPr bwMode="auto">
          <a:xfrm>
            <a:off x="7010400" y="6492875"/>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Clr>
                <a:srgbClr val="262A63"/>
              </a:buClr>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Clr>
                <a:srgbClr val="00689B"/>
              </a:buClr>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Clr>
                <a:srgbClr val="00A88D"/>
              </a:buClr>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Clr>
                <a:srgbClr val="9CB63C"/>
              </a:buClr>
              <a:buFont typeface="Arial" panose="020B0604020202020204" pitchFamily="34" charset="0"/>
              <a:defRPr sz="2000">
                <a:solidFill>
                  <a:schemeClr val="tx1"/>
                </a:solidFill>
                <a:latin typeface="Calibri" panose="020F0502020204030204" pitchFamily="34" charset="0"/>
              </a:defRPr>
            </a:lvl4pPr>
            <a:lvl5pPr marL="2057400" indent="-228600">
              <a:lnSpc>
                <a:spcPct val="90000"/>
              </a:lnSpc>
              <a:spcBef>
                <a:spcPts val="500"/>
              </a:spcBef>
              <a:buClr>
                <a:srgbClr val="CD9D2C"/>
              </a:buClr>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9pPr>
          </a:lstStyle>
          <a:p>
            <a:pPr>
              <a:lnSpc>
                <a:spcPct val="100000"/>
              </a:lnSpc>
              <a:spcBef>
                <a:spcPct val="0"/>
              </a:spcBef>
              <a:buClrTx/>
              <a:buFontTx/>
              <a:buNone/>
            </a:pPr>
            <a:fld id="{52B2ED11-F6C0-4794-B13F-34E20F5A90FE}" type="slidenum">
              <a:rPr lang="en-US" altLang="en-US" sz="1800">
                <a:latin typeface="Arial" panose="020B0604020202020204" pitchFamily="34" charset="0"/>
              </a:rPr>
              <a:pPr>
                <a:lnSpc>
                  <a:spcPct val="100000"/>
                </a:lnSpc>
                <a:spcBef>
                  <a:spcPct val="0"/>
                </a:spcBef>
                <a:buClrTx/>
                <a:buFontTx/>
                <a:buNone/>
              </a:pPr>
              <a:t>12</a:t>
            </a:fld>
            <a:endParaRPr lang="en-US" altLang="en-US" sz="1800">
              <a:latin typeface="Arial" panose="020B0604020202020204" pitchFamily="34" charset="0"/>
            </a:endParaRPr>
          </a:p>
        </p:txBody>
      </p:sp>
    </p:spTree>
    <p:extLst>
      <p:ext uri="{BB962C8B-B14F-4D97-AF65-F5344CB8AC3E}">
        <p14:creationId xmlns:p14="http://schemas.microsoft.com/office/powerpoint/2010/main" val="382775753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p:txBody>
          <a:bodyPr/>
          <a:lstStyle/>
          <a:p>
            <a:r>
              <a:rPr altLang="en-US" sz="2800" dirty="0" smtClean="0"/>
              <a:t>Meeting Secondary Perkins Local Performance Targets</a:t>
            </a:r>
          </a:p>
        </p:txBody>
      </p:sp>
      <p:sp>
        <p:nvSpPr>
          <p:cNvPr id="63491" name="Content Placeholder 2"/>
          <p:cNvSpPr>
            <a:spLocks noGrp="1"/>
          </p:cNvSpPr>
          <p:nvPr>
            <p:ph idx="1"/>
          </p:nvPr>
        </p:nvSpPr>
        <p:spPr>
          <a:xfrm>
            <a:off x="628650" y="1828800"/>
            <a:ext cx="7886700" cy="4354513"/>
          </a:xfrm>
        </p:spPr>
        <p:txBody>
          <a:bodyPr/>
          <a:lstStyle/>
          <a:p>
            <a:r>
              <a:rPr lang="en-US" altLang="en-US" dirty="0" smtClean="0"/>
              <a:t>Agencies are expected to meet or exceed their local targets</a:t>
            </a:r>
          </a:p>
          <a:p>
            <a:pPr lvl="1"/>
            <a:r>
              <a:rPr lang="en-US" altLang="en-US" dirty="0" smtClean="0"/>
              <a:t>An agency must be within 90% to be considered meeting their target</a:t>
            </a:r>
          </a:p>
          <a:p>
            <a:pPr lvl="1"/>
            <a:r>
              <a:rPr lang="en-US" altLang="en-US" dirty="0" smtClean="0"/>
              <a:t>Agencies that do not meet at least 90% of their local target are required to complete a program improvement plan</a:t>
            </a:r>
          </a:p>
          <a:p>
            <a:pPr lvl="1"/>
            <a:r>
              <a:rPr lang="en-US" altLang="en-US" dirty="0"/>
              <a:t>Agencies with a denominator less than 10 are required to complete a program improvement plan, but will focus on how their program can meet the size, scope, and quality requirements for participation</a:t>
            </a:r>
            <a:endParaRPr lang="en-US" altLang="en-US" dirty="0" smtClean="0"/>
          </a:p>
        </p:txBody>
      </p:sp>
      <p:sp>
        <p:nvSpPr>
          <p:cNvPr id="63492" name="Slide Number Placeholder 3"/>
          <p:cNvSpPr txBox="1">
            <a:spLocks/>
          </p:cNvSpPr>
          <p:nvPr/>
        </p:nvSpPr>
        <p:spPr bwMode="auto">
          <a:xfrm>
            <a:off x="7010400" y="6492875"/>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Clr>
                <a:srgbClr val="262A63"/>
              </a:buClr>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Clr>
                <a:srgbClr val="00689B"/>
              </a:buClr>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Clr>
                <a:srgbClr val="00A88D"/>
              </a:buClr>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Clr>
                <a:srgbClr val="9CB63C"/>
              </a:buClr>
              <a:buFont typeface="Arial" panose="020B0604020202020204" pitchFamily="34" charset="0"/>
              <a:defRPr sz="2000">
                <a:solidFill>
                  <a:schemeClr val="tx1"/>
                </a:solidFill>
                <a:latin typeface="Calibri" panose="020F0502020204030204" pitchFamily="34" charset="0"/>
              </a:defRPr>
            </a:lvl4pPr>
            <a:lvl5pPr marL="2057400" indent="-228600">
              <a:lnSpc>
                <a:spcPct val="90000"/>
              </a:lnSpc>
              <a:spcBef>
                <a:spcPts val="500"/>
              </a:spcBef>
              <a:buClr>
                <a:srgbClr val="CD9D2C"/>
              </a:buClr>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9pPr>
          </a:lstStyle>
          <a:p>
            <a:pPr>
              <a:lnSpc>
                <a:spcPct val="100000"/>
              </a:lnSpc>
              <a:spcBef>
                <a:spcPct val="0"/>
              </a:spcBef>
              <a:buClrTx/>
              <a:buFontTx/>
              <a:buNone/>
            </a:pPr>
            <a:fld id="{1F681413-8C80-481E-83E0-8D540957A2C1}" type="slidenum">
              <a:rPr lang="en-US" altLang="en-US" sz="1800">
                <a:latin typeface="Arial" panose="020B0604020202020204" pitchFamily="34" charset="0"/>
              </a:rPr>
              <a:pPr>
                <a:lnSpc>
                  <a:spcPct val="100000"/>
                </a:lnSpc>
                <a:spcBef>
                  <a:spcPct val="0"/>
                </a:spcBef>
                <a:buClrTx/>
                <a:buFontTx/>
                <a:buNone/>
              </a:pPr>
              <a:t>13</a:t>
            </a:fld>
            <a:endParaRPr lang="en-US" altLang="en-US" sz="1800">
              <a:latin typeface="Arial" panose="020B0604020202020204" pitchFamily="34" charset="0"/>
            </a:endParaRPr>
          </a:p>
        </p:txBody>
      </p:sp>
    </p:spTree>
    <p:extLst>
      <p:ext uri="{BB962C8B-B14F-4D97-AF65-F5344CB8AC3E}">
        <p14:creationId xmlns:p14="http://schemas.microsoft.com/office/powerpoint/2010/main" val="274497614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a:xfrm>
            <a:off x="628650" y="593725"/>
            <a:ext cx="7886700" cy="793750"/>
          </a:xfrm>
        </p:spPr>
        <p:txBody>
          <a:bodyPr/>
          <a:lstStyle/>
          <a:p>
            <a:r>
              <a:rPr altLang="en-US" dirty="0" smtClean="0"/>
              <a:t>Secondary Perkins- What is a…</a:t>
            </a:r>
          </a:p>
        </p:txBody>
      </p:sp>
      <p:sp>
        <p:nvSpPr>
          <p:cNvPr id="60419" name="Content Placeholder 2"/>
          <p:cNvSpPr>
            <a:spLocks noGrp="1"/>
          </p:cNvSpPr>
          <p:nvPr>
            <p:ph idx="1"/>
          </p:nvPr>
        </p:nvSpPr>
        <p:spPr>
          <a:xfrm>
            <a:off x="628650" y="1436688"/>
            <a:ext cx="7886700" cy="4354512"/>
          </a:xfrm>
        </p:spPr>
        <p:txBody>
          <a:bodyPr/>
          <a:lstStyle/>
          <a:p>
            <a:r>
              <a:rPr lang="en-US" altLang="en-US" b="1" smtClean="0"/>
              <a:t>PARTICIPANT?</a:t>
            </a:r>
          </a:p>
          <a:p>
            <a:pPr lvl="1"/>
            <a:r>
              <a:rPr lang="en-US" altLang="en-US" smtClean="0"/>
              <a:t>A secondary student with 1 or more credits in any CTE program</a:t>
            </a:r>
          </a:p>
          <a:p>
            <a:r>
              <a:rPr lang="en-US" altLang="en-US" b="1" smtClean="0"/>
              <a:t>CONCENTRATOR?</a:t>
            </a:r>
          </a:p>
          <a:p>
            <a:pPr lvl="1"/>
            <a:r>
              <a:rPr lang="en-US" altLang="en-US" smtClean="0"/>
              <a:t>A secondary student with 3 or more credits in a single CTE program –OR– 2 credits in a CTE program that is only 2 credits long</a:t>
            </a:r>
          </a:p>
          <a:p>
            <a:r>
              <a:rPr lang="en-US" altLang="en-US" b="1" smtClean="0"/>
              <a:t>COMPLETER?</a:t>
            </a:r>
          </a:p>
          <a:p>
            <a:pPr lvl="1"/>
            <a:r>
              <a:rPr lang="en-US" altLang="en-US" smtClean="0"/>
              <a:t>A senior CTE concentrator who attained 1) a standard high school diploma, 2) a General Education Development (GED) credential or Adult High School diploma, or 3) a proficiency credential, certificate or degree, in conjunction with a secondary school diploma.</a:t>
            </a:r>
          </a:p>
        </p:txBody>
      </p:sp>
      <p:sp>
        <p:nvSpPr>
          <p:cNvPr id="60420" name="Slide Number Placeholder 3"/>
          <p:cNvSpPr>
            <a:spLocks noGrp="1"/>
          </p:cNvSpPr>
          <p:nvPr>
            <p:ph type="sldNum" sz="quarter" idx="4294967295"/>
          </p:nvPr>
        </p:nvSpPr>
        <p:spPr bwMode="auto">
          <a:xfrm>
            <a:off x="6832600" y="6434138"/>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Clr>
                <a:srgbClr val="262A63"/>
              </a:buClr>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Clr>
                <a:srgbClr val="00689B"/>
              </a:buClr>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Clr>
                <a:srgbClr val="00A88D"/>
              </a:buClr>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Clr>
                <a:srgbClr val="9CB63C"/>
              </a:buClr>
              <a:buFont typeface="Arial" panose="020B0604020202020204" pitchFamily="34" charset="0"/>
              <a:defRPr sz="2000">
                <a:solidFill>
                  <a:schemeClr val="tx1"/>
                </a:solidFill>
                <a:latin typeface="Calibri" panose="020F0502020204030204" pitchFamily="34" charset="0"/>
              </a:defRPr>
            </a:lvl4pPr>
            <a:lvl5pPr marL="2057400" indent="-228600">
              <a:lnSpc>
                <a:spcPct val="90000"/>
              </a:lnSpc>
              <a:spcBef>
                <a:spcPts val="500"/>
              </a:spcBef>
              <a:buClr>
                <a:srgbClr val="CD9D2C"/>
              </a:buClr>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9pPr>
          </a:lstStyle>
          <a:p>
            <a:pPr>
              <a:lnSpc>
                <a:spcPct val="100000"/>
              </a:lnSpc>
              <a:spcBef>
                <a:spcPct val="0"/>
              </a:spcBef>
              <a:buClrTx/>
              <a:buFontTx/>
              <a:buNone/>
            </a:pPr>
            <a:fld id="{A0058DA2-A8BF-4A17-A8AC-F1274E33C4B2}" type="slidenum">
              <a:rPr lang="en-US" altLang="en-US" sz="1100" smtClean="0"/>
              <a:pPr>
                <a:lnSpc>
                  <a:spcPct val="100000"/>
                </a:lnSpc>
                <a:spcBef>
                  <a:spcPct val="0"/>
                </a:spcBef>
                <a:buClrTx/>
                <a:buFontTx/>
                <a:buNone/>
              </a:pPr>
              <a:t>14</a:t>
            </a:fld>
            <a:endParaRPr lang="en-US" altLang="en-US" sz="1100" smtClean="0"/>
          </a:p>
        </p:txBody>
      </p:sp>
    </p:spTree>
    <p:extLst>
      <p:ext uri="{BB962C8B-B14F-4D97-AF65-F5344CB8AC3E}">
        <p14:creationId xmlns:p14="http://schemas.microsoft.com/office/powerpoint/2010/main" val="186520310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a:xfrm>
            <a:off x="457200" y="849313"/>
            <a:ext cx="8229600" cy="522287"/>
          </a:xfrm>
        </p:spPr>
        <p:txBody>
          <a:bodyPr/>
          <a:lstStyle/>
          <a:p>
            <a:r>
              <a:rPr altLang="en-US" sz="2800" dirty="0" smtClean="0"/>
              <a:t>Secondary Perkins Performance</a:t>
            </a:r>
          </a:p>
        </p:txBody>
      </p:sp>
      <p:sp>
        <p:nvSpPr>
          <p:cNvPr id="61443" name="Content Placeholder 2"/>
          <p:cNvSpPr>
            <a:spLocks noGrp="1"/>
          </p:cNvSpPr>
          <p:nvPr>
            <p:ph idx="1"/>
          </p:nvPr>
        </p:nvSpPr>
        <p:spPr>
          <a:xfrm>
            <a:off x="628650" y="1371600"/>
            <a:ext cx="7886700" cy="4889500"/>
          </a:xfrm>
        </p:spPr>
        <p:txBody>
          <a:bodyPr/>
          <a:lstStyle/>
          <a:p>
            <a:r>
              <a:rPr lang="en-US" altLang="en-US" sz="2000" dirty="0" smtClean="0"/>
              <a:t>Performance is unduplicated to the student</a:t>
            </a:r>
          </a:p>
          <a:p>
            <a:pPr lvl="1"/>
            <a:r>
              <a:rPr lang="en-US" altLang="en-US" sz="1600" i="1" dirty="0" smtClean="0"/>
              <a:t>If the student was enrolled in more than one program they must be a concentrator in at least one of the programs. For TSA (2S1) students must have earned an OCP or certification in the program in which they are a concentrator.</a:t>
            </a:r>
          </a:p>
          <a:p>
            <a:r>
              <a:rPr lang="en-US" altLang="en-US" sz="2000" dirty="0" smtClean="0"/>
              <a:t>Credits from dual enrollment are included</a:t>
            </a:r>
          </a:p>
          <a:p>
            <a:pPr lvl="1"/>
            <a:r>
              <a:rPr lang="en-US" altLang="en-US" sz="1600" i="1" dirty="0" smtClean="0"/>
              <a:t>To be included as a secondary concentrator, the dual enrollment courses must appear on the comprehensive course code table as an equivalent course for the secondary program</a:t>
            </a:r>
          </a:p>
          <a:p>
            <a:pPr lvl="1"/>
            <a:r>
              <a:rPr lang="en-US" altLang="en-US" sz="1600" i="1" dirty="0" smtClean="0"/>
              <a:t>Dual enrollment students are not included in the postsecondary measures</a:t>
            </a:r>
          </a:p>
          <a:p>
            <a:r>
              <a:rPr lang="en-US" altLang="en-US" sz="2000" dirty="0" smtClean="0"/>
              <a:t>Determining concentrators</a:t>
            </a:r>
          </a:p>
          <a:p>
            <a:pPr lvl="1"/>
            <a:r>
              <a:rPr lang="en-US" altLang="en-US" sz="1600" i="1" dirty="0" smtClean="0"/>
              <a:t>Perkins uses transcript data, and includes all courses regardless of whether the student was enrolled in the same district</a:t>
            </a:r>
          </a:p>
          <a:p>
            <a:pPr lvl="1"/>
            <a:r>
              <a:rPr lang="en-US" altLang="en-US" sz="1600" i="1" dirty="0" smtClean="0"/>
              <a:t>Middle school programs/courses are not included</a:t>
            </a:r>
          </a:p>
          <a:p>
            <a:r>
              <a:rPr lang="en-US" altLang="en-US" sz="2000" i="1" dirty="0" smtClean="0"/>
              <a:t>Technical Skills Attainment</a:t>
            </a:r>
          </a:p>
          <a:p>
            <a:pPr lvl="1"/>
            <a:r>
              <a:rPr lang="en-US" altLang="en-US" sz="1600" i="1" dirty="0" smtClean="0"/>
              <a:t>Limited to job prep programs with OCPs or industry certifications</a:t>
            </a:r>
          </a:p>
          <a:p>
            <a:pPr lvl="1"/>
            <a:endParaRPr lang="en-US" altLang="en-US" sz="1600" i="1" dirty="0" smtClean="0"/>
          </a:p>
        </p:txBody>
      </p:sp>
      <p:sp>
        <p:nvSpPr>
          <p:cNvPr id="61444" name="Slide Number Placeholder 3"/>
          <p:cNvSpPr>
            <a:spLocks noGrp="1"/>
          </p:cNvSpPr>
          <p:nvPr>
            <p:ph type="sldNum" sz="quarter" idx="4294967295"/>
          </p:nvPr>
        </p:nvSpPr>
        <p:spPr bwMode="auto">
          <a:xfrm>
            <a:off x="6832600" y="6434138"/>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Clr>
                <a:srgbClr val="262A63"/>
              </a:buClr>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Clr>
                <a:srgbClr val="00689B"/>
              </a:buClr>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Clr>
                <a:srgbClr val="00A88D"/>
              </a:buClr>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Clr>
                <a:srgbClr val="9CB63C"/>
              </a:buClr>
              <a:buFont typeface="Arial" panose="020B0604020202020204" pitchFamily="34" charset="0"/>
              <a:defRPr sz="2000">
                <a:solidFill>
                  <a:schemeClr val="tx1"/>
                </a:solidFill>
                <a:latin typeface="Calibri" panose="020F0502020204030204" pitchFamily="34" charset="0"/>
              </a:defRPr>
            </a:lvl4pPr>
            <a:lvl5pPr marL="2057400" indent="-228600">
              <a:lnSpc>
                <a:spcPct val="90000"/>
              </a:lnSpc>
              <a:spcBef>
                <a:spcPts val="500"/>
              </a:spcBef>
              <a:buClr>
                <a:srgbClr val="CD9D2C"/>
              </a:buClr>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9pPr>
          </a:lstStyle>
          <a:p>
            <a:pPr>
              <a:lnSpc>
                <a:spcPct val="100000"/>
              </a:lnSpc>
              <a:spcBef>
                <a:spcPct val="0"/>
              </a:spcBef>
              <a:buClrTx/>
              <a:buFontTx/>
              <a:buNone/>
            </a:pPr>
            <a:fld id="{0A03CFEE-86FF-4BB5-BFAC-7AE5D0844133}" type="slidenum">
              <a:rPr lang="en-US" altLang="en-US" sz="1100" smtClean="0"/>
              <a:pPr>
                <a:lnSpc>
                  <a:spcPct val="100000"/>
                </a:lnSpc>
                <a:spcBef>
                  <a:spcPct val="0"/>
                </a:spcBef>
                <a:buClrTx/>
                <a:buFontTx/>
                <a:buNone/>
              </a:pPr>
              <a:t>15</a:t>
            </a:fld>
            <a:endParaRPr lang="en-US" altLang="en-US" sz="1100" smtClean="0"/>
          </a:p>
        </p:txBody>
      </p:sp>
    </p:spTree>
    <p:extLst>
      <p:ext uri="{BB962C8B-B14F-4D97-AF65-F5344CB8AC3E}">
        <p14:creationId xmlns:p14="http://schemas.microsoft.com/office/powerpoint/2010/main" val="336411647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a:xfrm>
            <a:off x="342900" y="762000"/>
            <a:ext cx="7886700" cy="533400"/>
          </a:xfrm>
        </p:spPr>
        <p:txBody>
          <a:bodyPr/>
          <a:lstStyle/>
          <a:p>
            <a:r>
              <a:rPr altLang="en-US" smtClean="0"/>
              <a:t>Reporting Measures- Secondary</a:t>
            </a:r>
          </a:p>
        </p:txBody>
      </p:sp>
      <p:sp>
        <p:nvSpPr>
          <p:cNvPr id="57347" name="Slide Number Placeholder 3"/>
          <p:cNvSpPr txBox="1">
            <a:spLocks/>
          </p:cNvSpPr>
          <p:nvPr/>
        </p:nvSpPr>
        <p:spPr bwMode="auto">
          <a:xfrm>
            <a:off x="7010400" y="6492875"/>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Clr>
                <a:srgbClr val="262A63"/>
              </a:buClr>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Clr>
                <a:srgbClr val="00689B"/>
              </a:buClr>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Clr>
                <a:srgbClr val="00A88D"/>
              </a:buClr>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Clr>
                <a:srgbClr val="9CB63C"/>
              </a:buClr>
              <a:buFont typeface="Arial" panose="020B0604020202020204" pitchFamily="34" charset="0"/>
              <a:defRPr sz="2000">
                <a:solidFill>
                  <a:schemeClr val="tx1"/>
                </a:solidFill>
                <a:latin typeface="Calibri" panose="020F0502020204030204" pitchFamily="34" charset="0"/>
              </a:defRPr>
            </a:lvl4pPr>
            <a:lvl5pPr marL="2057400" indent="-228600">
              <a:lnSpc>
                <a:spcPct val="90000"/>
              </a:lnSpc>
              <a:spcBef>
                <a:spcPts val="500"/>
              </a:spcBef>
              <a:buClr>
                <a:srgbClr val="CD9D2C"/>
              </a:buClr>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9pPr>
          </a:lstStyle>
          <a:p>
            <a:pPr>
              <a:lnSpc>
                <a:spcPct val="100000"/>
              </a:lnSpc>
              <a:spcBef>
                <a:spcPct val="0"/>
              </a:spcBef>
              <a:buClrTx/>
              <a:buFontTx/>
              <a:buNone/>
            </a:pPr>
            <a:fld id="{B9E364E4-DF12-4BE6-97CD-6911C4DBCB82}" type="slidenum">
              <a:rPr lang="en-US" altLang="en-US" sz="1800">
                <a:latin typeface="Arial" panose="020B0604020202020204" pitchFamily="34" charset="0"/>
              </a:rPr>
              <a:pPr>
                <a:lnSpc>
                  <a:spcPct val="100000"/>
                </a:lnSpc>
                <a:spcBef>
                  <a:spcPct val="0"/>
                </a:spcBef>
                <a:buClrTx/>
                <a:buFontTx/>
                <a:buNone/>
              </a:pPr>
              <a:t>16</a:t>
            </a:fld>
            <a:endParaRPr lang="en-US" altLang="en-US" sz="1800">
              <a:latin typeface="Arial" panose="020B0604020202020204" pitchFamily="34" charset="0"/>
            </a:endParaRPr>
          </a:p>
        </p:txBody>
      </p:sp>
      <p:graphicFrame>
        <p:nvGraphicFramePr>
          <p:cNvPr id="5" name="Table 4"/>
          <p:cNvGraphicFramePr>
            <a:graphicFrameLocks noGrp="1"/>
          </p:cNvGraphicFramePr>
          <p:nvPr/>
        </p:nvGraphicFramePr>
        <p:xfrm>
          <a:off x="409895" y="1295400"/>
          <a:ext cx="8352365" cy="4863318"/>
        </p:xfrm>
        <a:graphic>
          <a:graphicData uri="http://schemas.openxmlformats.org/drawingml/2006/table">
            <a:tbl>
              <a:tblPr firstRow="1" bandRow="1">
                <a:tableStyleId>{5C22544A-7EE6-4342-B048-85BDC9FD1C3A}</a:tableStyleId>
              </a:tblPr>
              <a:tblGrid>
                <a:gridCol w="433484"/>
                <a:gridCol w="2639627"/>
                <a:gridCol w="2639627"/>
                <a:gridCol w="2639627"/>
              </a:tblGrid>
              <a:tr h="866150">
                <a:tc>
                  <a:txBody>
                    <a:bodyPr/>
                    <a:lstStyle/>
                    <a:p>
                      <a:endParaRPr lang="en-US" sz="1800" dirty="0">
                        <a:effectLst/>
                        <a:latin typeface="+mn-lt"/>
                      </a:endParaRPr>
                    </a:p>
                  </a:txBody>
                  <a:tcPr marL="66627" marR="66627" marT="33313" marB="33313"/>
                </a:tc>
                <a:tc>
                  <a:txBody>
                    <a:bodyPr/>
                    <a:lstStyle/>
                    <a:p>
                      <a:pPr marL="0" marR="0">
                        <a:spcBef>
                          <a:spcPts val="0"/>
                        </a:spcBef>
                        <a:spcAft>
                          <a:spcPts val="0"/>
                        </a:spcAft>
                      </a:pPr>
                      <a:r>
                        <a:rPr lang="en-US" sz="1800" dirty="0">
                          <a:effectLst/>
                          <a:latin typeface="+mn-lt"/>
                        </a:rPr>
                        <a:t>1S1- Academic Attainment- Reading/Language </a:t>
                      </a:r>
                      <a:r>
                        <a:rPr lang="en-US" sz="1800" dirty="0" smtClean="0">
                          <a:effectLst/>
                          <a:latin typeface="+mn-lt"/>
                        </a:rPr>
                        <a:t>Arts</a:t>
                      </a:r>
                    </a:p>
                    <a:p>
                      <a:pPr marL="0" marR="0">
                        <a:spcBef>
                          <a:spcPts val="0"/>
                        </a:spcBef>
                        <a:spcAft>
                          <a:spcPts val="0"/>
                        </a:spcAft>
                      </a:pPr>
                      <a:endParaRPr lang="en-US" sz="1800" dirty="0">
                        <a:effectLst/>
                        <a:latin typeface="+mn-lt"/>
                        <a:ea typeface="Calibri" panose="020F0502020204030204" pitchFamily="34" charset="0"/>
                        <a:cs typeface="Times New Roman" panose="02020603050405020304" pitchFamily="18" charset="0"/>
                      </a:endParaRPr>
                    </a:p>
                  </a:txBody>
                  <a:tcPr marL="66627" marR="66627" marT="33313" marB="33313"/>
                </a:tc>
                <a:tc>
                  <a:txBody>
                    <a:bodyPr/>
                    <a:lstStyle/>
                    <a:p>
                      <a:pPr marL="0" marR="0">
                        <a:spcBef>
                          <a:spcPts val="0"/>
                        </a:spcBef>
                        <a:spcAft>
                          <a:spcPts val="0"/>
                        </a:spcAft>
                      </a:pPr>
                      <a:r>
                        <a:rPr lang="en-US" sz="1800" dirty="0">
                          <a:effectLst/>
                          <a:latin typeface="+mn-lt"/>
                        </a:rPr>
                        <a:t>1S2- Academic Attainment- Mathematics</a:t>
                      </a:r>
                      <a:endParaRPr lang="en-US" sz="1800" dirty="0">
                        <a:effectLst/>
                        <a:latin typeface="+mn-lt"/>
                        <a:ea typeface="Calibri" panose="020F0502020204030204" pitchFamily="34" charset="0"/>
                        <a:cs typeface="Times New Roman" panose="02020603050405020304" pitchFamily="18" charset="0"/>
                      </a:endParaRPr>
                    </a:p>
                  </a:txBody>
                  <a:tcPr marL="66627" marR="66627" marT="33313" marB="33313"/>
                </a:tc>
                <a:tc>
                  <a:txBody>
                    <a:bodyPr/>
                    <a:lstStyle/>
                    <a:p>
                      <a:pPr marL="0" marR="0">
                        <a:spcBef>
                          <a:spcPts val="0"/>
                        </a:spcBef>
                        <a:spcAft>
                          <a:spcPts val="0"/>
                        </a:spcAft>
                      </a:pPr>
                      <a:r>
                        <a:rPr lang="en-US" sz="1800" dirty="0">
                          <a:effectLst/>
                          <a:latin typeface="+mn-lt"/>
                        </a:rPr>
                        <a:t>2S1- Technical Skill Attainment</a:t>
                      </a:r>
                      <a:endParaRPr lang="en-US" sz="1800" dirty="0">
                        <a:effectLst/>
                        <a:latin typeface="+mn-lt"/>
                        <a:ea typeface="Calibri" panose="020F0502020204030204" pitchFamily="34" charset="0"/>
                        <a:cs typeface="Times New Roman" panose="02020603050405020304" pitchFamily="18" charset="0"/>
                      </a:endParaRPr>
                    </a:p>
                  </a:txBody>
                  <a:tcPr marL="66627" marR="66627" marT="33313" marB="33313"/>
                </a:tc>
              </a:tr>
              <a:tr h="1865553">
                <a:tc>
                  <a:txBody>
                    <a:bodyPr/>
                    <a:lstStyle/>
                    <a:p>
                      <a:pPr marL="71755" marR="71755" algn="ctr">
                        <a:spcBef>
                          <a:spcPts val="0"/>
                        </a:spcBef>
                        <a:spcAft>
                          <a:spcPts val="0"/>
                        </a:spcAft>
                      </a:pPr>
                      <a:r>
                        <a:rPr lang="en-US" sz="1800" dirty="0">
                          <a:effectLst/>
                          <a:latin typeface="+mn-lt"/>
                        </a:rPr>
                        <a:t>Numerator</a:t>
                      </a:r>
                      <a:endParaRPr lang="en-US" sz="1800" dirty="0">
                        <a:effectLst/>
                        <a:latin typeface="+mn-lt"/>
                        <a:ea typeface="Calibri" panose="020F0502020204030204" pitchFamily="34" charset="0"/>
                        <a:cs typeface="Times New Roman" panose="02020603050405020304" pitchFamily="18" charset="0"/>
                      </a:endParaRPr>
                    </a:p>
                  </a:txBody>
                  <a:tcPr marL="66627" marR="66627" marT="33313" marB="33313" vert="vert270" anchor="ctr"/>
                </a:tc>
                <a:tc>
                  <a:txBody>
                    <a:bodyPr/>
                    <a:lstStyle/>
                    <a:p>
                      <a:pPr marL="0" marR="0">
                        <a:spcBef>
                          <a:spcPts val="0"/>
                        </a:spcBef>
                        <a:spcAft>
                          <a:spcPts val="0"/>
                        </a:spcAft>
                      </a:pPr>
                      <a:r>
                        <a:rPr lang="en-US" sz="1800" dirty="0">
                          <a:effectLst/>
                          <a:latin typeface="+mn-lt"/>
                        </a:rPr>
                        <a:t>Concentrators who have exited the system in the reporting year and met the passing score on the statewide high school reading/language arts assessment</a:t>
                      </a:r>
                      <a:endParaRPr lang="en-US" sz="1800" dirty="0">
                        <a:effectLst/>
                        <a:latin typeface="+mn-lt"/>
                        <a:ea typeface="Calibri" panose="020F0502020204030204" pitchFamily="34" charset="0"/>
                        <a:cs typeface="Times New Roman" panose="02020603050405020304" pitchFamily="18" charset="0"/>
                      </a:endParaRPr>
                    </a:p>
                  </a:txBody>
                  <a:tcPr marL="66627" marR="66627" marT="33313" marB="33313"/>
                </a:tc>
                <a:tc>
                  <a:txBody>
                    <a:bodyPr/>
                    <a:lstStyle/>
                    <a:p>
                      <a:pPr marL="0" marR="0">
                        <a:spcBef>
                          <a:spcPts val="0"/>
                        </a:spcBef>
                        <a:spcAft>
                          <a:spcPts val="0"/>
                        </a:spcAft>
                      </a:pPr>
                      <a:r>
                        <a:rPr lang="en-US" sz="1800" dirty="0">
                          <a:effectLst/>
                          <a:latin typeface="+mn-lt"/>
                        </a:rPr>
                        <a:t>Concentrators who have exited the system in the reporting year and met the passing score on the statewide high school math assessment</a:t>
                      </a:r>
                      <a:endParaRPr lang="en-US" sz="1800" dirty="0">
                        <a:effectLst/>
                        <a:latin typeface="+mn-lt"/>
                        <a:ea typeface="Calibri" panose="020F0502020204030204" pitchFamily="34" charset="0"/>
                        <a:cs typeface="Times New Roman" panose="02020603050405020304" pitchFamily="18" charset="0"/>
                      </a:endParaRPr>
                    </a:p>
                  </a:txBody>
                  <a:tcPr marL="66627" marR="66627" marT="33313" marB="33313"/>
                </a:tc>
                <a:tc>
                  <a:txBody>
                    <a:bodyPr/>
                    <a:lstStyle/>
                    <a:p>
                      <a:pPr marL="0" marR="0">
                        <a:spcBef>
                          <a:spcPts val="0"/>
                        </a:spcBef>
                        <a:spcAft>
                          <a:spcPts val="0"/>
                        </a:spcAft>
                      </a:pPr>
                      <a:r>
                        <a:rPr lang="en-US" sz="1800" dirty="0">
                          <a:effectLst/>
                          <a:latin typeface="+mn-lt"/>
                        </a:rPr>
                        <a:t>Concentrators who have earned an industry certification or passed a valid assessment, or earned an eligible </a:t>
                      </a:r>
                      <a:r>
                        <a:rPr lang="en-US" sz="1800" dirty="0" smtClean="0">
                          <a:effectLst/>
                          <a:latin typeface="+mn-lt"/>
                        </a:rPr>
                        <a:t>Occupation Completion Point</a:t>
                      </a:r>
                      <a:endParaRPr lang="en-US" sz="1800" dirty="0">
                        <a:effectLst/>
                        <a:latin typeface="+mn-lt"/>
                        <a:ea typeface="Calibri" panose="020F0502020204030204" pitchFamily="34" charset="0"/>
                        <a:cs typeface="Times New Roman" panose="02020603050405020304" pitchFamily="18" charset="0"/>
                      </a:endParaRPr>
                    </a:p>
                  </a:txBody>
                  <a:tcPr marL="66627" marR="66627" marT="33313" marB="33313"/>
                </a:tc>
              </a:tr>
              <a:tr h="1665672">
                <a:tc>
                  <a:txBody>
                    <a:bodyPr/>
                    <a:lstStyle/>
                    <a:p>
                      <a:pPr marL="71755" marR="71755" algn="ctr">
                        <a:spcBef>
                          <a:spcPts val="0"/>
                        </a:spcBef>
                        <a:spcAft>
                          <a:spcPts val="0"/>
                        </a:spcAft>
                      </a:pPr>
                      <a:r>
                        <a:rPr lang="en-US" sz="1800" dirty="0">
                          <a:effectLst/>
                          <a:latin typeface="+mn-lt"/>
                        </a:rPr>
                        <a:t>Denominator</a:t>
                      </a:r>
                      <a:endParaRPr lang="en-US" sz="1800" dirty="0">
                        <a:effectLst/>
                        <a:latin typeface="+mn-lt"/>
                        <a:ea typeface="Calibri" panose="020F0502020204030204" pitchFamily="34" charset="0"/>
                        <a:cs typeface="Times New Roman" panose="02020603050405020304" pitchFamily="18" charset="0"/>
                      </a:endParaRPr>
                    </a:p>
                  </a:txBody>
                  <a:tcPr marL="66627" marR="66627" marT="33313" marB="33313" vert="vert270" anchor="ctr">
                    <a:solidFill>
                      <a:schemeClr val="accent3">
                        <a:lumMod val="60000"/>
                        <a:lumOff val="40000"/>
                      </a:schemeClr>
                    </a:solidFill>
                  </a:tcPr>
                </a:tc>
                <a:tc>
                  <a:txBody>
                    <a:bodyPr/>
                    <a:lstStyle/>
                    <a:p>
                      <a:pPr marL="0" marR="0">
                        <a:spcBef>
                          <a:spcPts val="0"/>
                        </a:spcBef>
                        <a:spcAft>
                          <a:spcPts val="0"/>
                        </a:spcAft>
                      </a:pPr>
                      <a:r>
                        <a:rPr lang="en-US" sz="1800" dirty="0">
                          <a:effectLst/>
                          <a:latin typeface="+mn-lt"/>
                        </a:rPr>
                        <a:t>Concentrators who have exited the system in the reporting year and took the statewide high school reading/language arts assessment</a:t>
                      </a:r>
                      <a:endParaRPr lang="en-US" sz="1800" dirty="0">
                        <a:effectLst/>
                        <a:latin typeface="+mn-lt"/>
                        <a:ea typeface="Calibri" panose="020F0502020204030204" pitchFamily="34" charset="0"/>
                        <a:cs typeface="Times New Roman" panose="02020603050405020304" pitchFamily="18" charset="0"/>
                      </a:endParaRPr>
                    </a:p>
                  </a:txBody>
                  <a:tcPr marL="66627" marR="66627" marT="33313" marB="33313">
                    <a:solidFill>
                      <a:schemeClr val="accent3">
                        <a:lumMod val="60000"/>
                        <a:lumOff val="40000"/>
                      </a:schemeClr>
                    </a:solidFill>
                  </a:tcPr>
                </a:tc>
                <a:tc>
                  <a:txBody>
                    <a:bodyPr/>
                    <a:lstStyle/>
                    <a:p>
                      <a:pPr marL="0" marR="0">
                        <a:spcBef>
                          <a:spcPts val="0"/>
                        </a:spcBef>
                        <a:spcAft>
                          <a:spcPts val="0"/>
                        </a:spcAft>
                      </a:pPr>
                      <a:r>
                        <a:rPr lang="en-US" sz="1800" dirty="0">
                          <a:effectLst/>
                          <a:latin typeface="+mn-lt"/>
                        </a:rPr>
                        <a:t>Concentrators who have exited the system in the reporting year and took the statewide high school math assessment</a:t>
                      </a:r>
                      <a:endParaRPr lang="en-US" sz="1800" dirty="0">
                        <a:effectLst/>
                        <a:latin typeface="+mn-lt"/>
                        <a:ea typeface="Calibri" panose="020F0502020204030204" pitchFamily="34" charset="0"/>
                        <a:cs typeface="Times New Roman" panose="02020603050405020304" pitchFamily="18" charset="0"/>
                      </a:endParaRPr>
                    </a:p>
                  </a:txBody>
                  <a:tcPr marL="66627" marR="66627" marT="33313" marB="33313">
                    <a:solidFill>
                      <a:schemeClr val="accent3">
                        <a:lumMod val="60000"/>
                        <a:lumOff val="40000"/>
                      </a:schemeClr>
                    </a:solidFill>
                  </a:tcPr>
                </a:tc>
                <a:tc>
                  <a:txBody>
                    <a:bodyPr/>
                    <a:lstStyle/>
                    <a:p>
                      <a:pPr marL="0" marR="0">
                        <a:spcBef>
                          <a:spcPts val="0"/>
                        </a:spcBef>
                        <a:spcAft>
                          <a:spcPts val="0"/>
                        </a:spcAft>
                      </a:pPr>
                      <a:r>
                        <a:rPr lang="en-US" sz="1800" dirty="0">
                          <a:effectLst/>
                          <a:latin typeface="+mn-lt"/>
                        </a:rPr>
                        <a:t>Concentrators who have exited the system in the reporting year</a:t>
                      </a:r>
                      <a:endParaRPr lang="en-US" sz="1800" dirty="0">
                        <a:effectLst/>
                        <a:latin typeface="+mn-lt"/>
                        <a:ea typeface="Calibri" panose="020F0502020204030204" pitchFamily="34" charset="0"/>
                        <a:cs typeface="Times New Roman" panose="02020603050405020304" pitchFamily="18" charset="0"/>
                      </a:endParaRPr>
                    </a:p>
                  </a:txBody>
                  <a:tcPr marL="66627" marR="66627" marT="33313" marB="33313">
                    <a:solidFill>
                      <a:schemeClr val="accent3">
                        <a:lumMod val="60000"/>
                        <a:lumOff val="40000"/>
                      </a:schemeClr>
                    </a:solidFill>
                  </a:tcPr>
                </a:tc>
              </a:tr>
            </a:tbl>
          </a:graphicData>
        </a:graphic>
      </p:graphicFrame>
    </p:spTree>
    <p:extLst>
      <p:ext uri="{BB962C8B-B14F-4D97-AF65-F5344CB8AC3E}">
        <p14:creationId xmlns:p14="http://schemas.microsoft.com/office/powerpoint/2010/main" val="426555307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a:xfrm>
            <a:off x="381000" y="501650"/>
            <a:ext cx="7886700" cy="793750"/>
          </a:xfrm>
        </p:spPr>
        <p:txBody>
          <a:bodyPr/>
          <a:lstStyle/>
          <a:p>
            <a:r>
              <a:rPr altLang="en-US" smtClean="0"/>
              <a:t>Reporting Measures- Secondary</a:t>
            </a:r>
          </a:p>
        </p:txBody>
      </p:sp>
      <p:graphicFrame>
        <p:nvGraphicFramePr>
          <p:cNvPr id="4" name="Content Placeholder 3"/>
          <p:cNvGraphicFramePr>
            <a:graphicFrameLocks noGrp="1"/>
          </p:cNvGraphicFramePr>
          <p:nvPr>
            <p:ph idx="1"/>
          </p:nvPr>
        </p:nvGraphicFramePr>
        <p:xfrm>
          <a:off x="457198" y="1295400"/>
          <a:ext cx="8225162" cy="4663638"/>
        </p:xfrm>
        <a:graphic>
          <a:graphicData uri="http://schemas.openxmlformats.org/drawingml/2006/table">
            <a:tbl>
              <a:tblPr firstRow="1" bandRow="1">
                <a:tableStyleId>{5C22544A-7EE6-4342-B048-85BDC9FD1C3A}</a:tableStyleId>
              </a:tblPr>
              <a:tblGrid>
                <a:gridCol w="509495"/>
                <a:gridCol w="2571889"/>
                <a:gridCol w="2571889"/>
                <a:gridCol w="2571889"/>
              </a:tblGrid>
              <a:tr h="914466">
                <a:tc>
                  <a:txBody>
                    <a:bodyPr/>
                    <a:lstStyle/>
                    <a:p>
                      <a:endParaRPr lang="en-US" sz="1800" dirty="0">
                        <a:effectLst/>
                        <a:latin typeface="+mn-lt"/>
                      </a:endParaRPr>
                    </a:p>
                  </a:txBody>
                  <a:tcPr marL="66627" marR="66627" marT="33313" marB="33313"/>
                </a:tc>
                <a:tc>
                  <a:txBody>
                    <a:bodyPr/>
                    <a:lstStyle/>
                    <a:p>
                      <a:r>
                        <a:rPr lang="en-US" sz="1800" dirty="0" smtClean="0"/>
                        <a:t>3S1- Secondary School Completion</a:t>
                      </a:r>
                    </a:p>
                    <a:p>
                      <a:endParaRPr lang="en-US" sz="1800" dirty="0"/>
                    </a:p>
                  </a:txBody>
                  <a:tcPr marT="45723" marB="45723"/>
                </a:tc>
                <a:tc>
                  <a:txBody>
                    <a:bodyPr/>
                    <a:lstStyle/>
                    <a:p>
                      <a:r>
                        <a:rPr lang="en-US" sz="1800" dirty="0" smtClean="0"/>
                        <a:t>4S1- Student Graduation Rates</a:t>
                      </a:r>
                    </a:p>
                    <a:p>
                      <a:endParaRPr lang="en-US" sz="1800" dirty="0"/>
                    </a:p>
                  </a:txBody>
                  <a:tcPr marT="45723" marB="45723"/>
                </a:tc>
                <a:tc>
                  <a:txBody>
                    <a:bodyPr/>
                    <a:lstStyle/>
                    <a:p>
                      <a:r>
                        <a:rPr lang="en-US" sz="1800" dirty="0" smtClean="0"/>
                        <a:t>5S1- Secondary Placement</a:t>
                      </a:r>
                    </a:p>
                    <a:p>
                      <a:endParaRPr lang="en-US" sz="1800" dirty="0"/>
                    </a:p>
                  </a:txBody>
                  <a:tcPr marT="45723" marB="45723"/>
                </a:tc>
              </a:tr>
              <a:tr h="1737486">
                <a:tc>
                  <a:txBody>
                    <a:bodyPr/>
                    <a:lstStyle/>
                    <a:p>
                      <a:pPr marL="71755" marR="71755" algn="ctr">
                        <a:spcBef>
                          <a:spcPts val="0"/>
                        </a:spcBef>
                        <a:spcAft>
                          <a:spcPts val="0"/>
                        </a:spcAft>
                      </a:pPr>
                      <a:r>
                        <a:rPr lang="en-US" sz="1800" dirty="0">
                          <a:effectLst/>
                          <a:latin typeface="+mn-lt"/>
                        </a:rPr>
                        <a:t>Numerator</a:t>
                      </a:r>
                      <a:endParaRPr lang="en-US" sz="1800" dirty="0">
                        <a:effectLst/>
                        <a:latin typeface="+mn-lt"/>
                        <a:ea typeface="Calibri" panose="020F0502020204030204" pitchFamily="34" charset="0"/>
                        <a:cs typeface="Times New Roman" panose="02020603050405020304" pitchFamily="18" charset="0"/>
                      </a:endParaRPr>
                    </a:p>
                  </a:txBody>
                  <a:tcPr marL="66627" marR="66627" marT="33313" marB="33313" vert="vert270" anchor="ctr"/>
                </a:tc>
                <a:tc>
                  <a:txBody>
                    <a:bodyPr/>
                    <a:lstStyle/>
                    <a:p>
                      <a:r>
                        <a:rPr lang="en-US" sz="1800" dirty="0" smtClean="0"/>
                        <a:t>Concentrators who have exited the system in the reporting year and earned a standard high school diploma, or GED</a:t>
                      </a:r>
                      <a:endParaRPr lang="en-US" sz="1800" dirty="0"/>
                    </a:p>
                  </a:txBody>
                  <a:tcPr marT="45723" marB="45723"/>
                </a:tc>
                <a:tc>
                  <a:txBody>
                    <a:bodyPr/>
                    <a:lstStyle/>
                    <a:p>
                      <a:r>
                        <a:rPr lang="en-US" sz="1800" dirty="0" smtClean="0"/>
                        <a:t>Concentrators who have exited the system in the reporting year and were included as a graduate in the state’s graduation rate for ESEA</a:t>
                      </a:r>
                      <a:endParaRPr lang="en-US" sz="1800" dirty="0"/>
                    </a:p>
                  </a:txBody>
                  <a:tcPr marT="45723" marB="45723"/>
                </a:tc>
                <a:tc>
                  <a:txBody>
                    <a:bodyPr/>
                    <a:lstStyle/>
                    <a:p>
                      <a:r>
                        <a:rPr lang="en-US" sz="1800" dirty="0" smtClean="0"/>
                        <a:t>Concentrators who</a:t>
                      </a:r>
                      <a:r>
                        <a:rPr lang="en-US" sz="1800" baseline="0" dirty="0" smtClean="0"/>
                        <a:t> exited the system in the prior year and who were found enrolled in postsecondary, employed, or enlisted in the military</a:t>
                      </a:r>
                      <a:endParaRPr lang="en-US" sz="1800" dirty="0"/>
                    </a:p>
                  </a:txBody>
                  <a:tcPr marT="45723" marB="45723"/>
                </a:tc>
              </a:tr>
              <a:tr h="1737486">
                <a:tc>
                  <a:txBody>
                    <a:bodyPr/>
                    <a:lstStyle/>
                    <a:p>
                      <a:pPr marL="71755" marR="71755" algn="ctr">
                        <a:spcBef>
                          <a:spcPts val="0"/>
                        </a:spcBef>
                        <a:spcAft>
                          <a:spcPts val="0"/>
                        </a:spcAft>
                      </a:pPr>
                      <a:r>
                        <a:rPr lang="en-US" sz="1800" dirty="0">
                          <a:effectLst/>
                          <a:latin typeface="+mn-lt"/>
                        </a:rPr>
                        <a:t>Denominator</a:t>
                      </a:r>
                      <a:endParaRPr lang="en-US" sz="1800" dirty="0">
                        <a:effectLst/>
                        <a:latin typeface="+mn-lt"/>
                        <a:ea typeface="Calibri" panose="020F0502020204030204" pitchFamily="34" charset="0"/>
                        <a:cs typeface="Times New Roman" panose="02020603050405020304" pitchFamily="18" charset="0"/>
                      </a:endParaRPr>
                    </a:p>
                  </a:txBody>
                  <a:tcPr marL="66627" marR="66627" marT="33313" marB="33313" vert="vert270" anchor="ctr">
                    <a:solidFill>
                      <a:schemeClr val="accent3">
                        <a:lumMod val="60000"/>
                        <a:lumOff val="4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Concentrators who have exited the system in the reporting year</a:t>
                      </a:r>
                      <a:endParaRPr lang="en-US" sz="1800" dirty="0"/>
                    </a:p>
                  </a:txBody>
                  <a:tcPr marT="45723" marB="45723">
                    <a:solidFill>
                      <a:schemeClr val="accent3">
                        <a:lumMod val="60000"/>
                        <a:lumOff val="40000"/>
                      </a:schemeClr>
                    </a:solidFill>
                  </a:tcPr>
                </a:tc>
                <a:tc>
                  <a:txBody>
                    <a:bodyPr/>
                    <a:lstStyle/>
                    <a:p>
                      <a:r>
                        <a:rPr lang="en-US" sz="1800" dirty="0" smtClean="0"/>
                        <a:t>Concentrators who have exited the system in the reporting year and were included in the state’s graduation rate for ESEA</a:t>
                      </a:r>
                    </a:p>
                    <a:p>
                      <a:endParaRPr lang="en-US" sz="1800" dirty="0"/>
                    </a:p>
                  </a:txBody>
                  <a:tcPr marT="45723" marB="45723">
                    <a:solidFill>
                      <a:schemeClr val="accent3">
                        <a:lumMod val="60000"/>
                        <a:lumOff val="40000"/>
                      </a:schemeClr>
                    </a:solidFill>
                  </a:tcPr>
                </a:tc>
                <a:tc>
                  <a:txBody>
                    <a:bodyPr/>
                    <a:lstStyle/>
                    <a:p>
                      <a:r>
                        <a:rPr lang="en-US" sz="1800" dirty="0" smtClean="0"/>
                        <a:t>Concentrators who</a:t>
                      </a:r>
                      <a:r>
                        <a:rPr lang="en-US" sz="1800" baseline="0" dirty="0" smtClean="0"/>
                        <a:t> exited the system in the prior year </a:t>
                      </a:r>
                      <a:endParaRPr lang="en-US" sz="1800" dirty="0"/>
                    </a:p>
                  </a:txBody>
                  <a:tcPr marT="45723" marB="45723">
                    <a:solidFill>
                      <a:schemeClr val="accent3">
                        <a:lumMod val="60000"/>
                        <a:lumOff val="40000"/>
                      </a:schemeClr>
                    </a:solidFill>
                  </a:tcPr>
                </a:tc>
              </a:tr>
            </a:tbl>
          </a:graphicData>
        </a:graphic>
      </p:graphicFrame>
      <p:sp>
        <p:nvSpPr>
          <p:cNvPr id="58372" name="Slide Number Placeholder 3"/>
          <p:cNvSpPr txBox="1">
            <a:spLocks/>
          </p:cNvSpPr>
          <p:nvPr/>
        </p:nvSpPr>
        <p:spPr bwMode="auto">
          <a:xfrm>
            <a:off x="7010400" y="6492875"/>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Clr>
                <a:srgbClr val="262A63"/>
              </a:buClr>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Clr>
                <a:srgbClr val="00689B"/>
              </a:buClr>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Clr>
                <a:srgbClr val="00A88D"/>
              </a:buClr>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Clr>
                <a:srgbClr val="9CB63C"/>
              </a:buClr>
              <a:buFont typeface="Arial" panose="020B0604020202020204" pitchFamily="34" charset="0"/>
              <a:defRPr sz="2000">
                <a:solidFill>
                  <a:schemeClr val="tx1"/>
                </a:solidFill>
                <a:latin typeface="Calibri" panose="020F0502020204030204" pitchFamily="34" charset="0"/>
              </a:defRPr>
            </a:lvl4pPr>
            <a:lvl5pPr marL="2057400" indent="-228600">
              <a:lnSpc>
                <a:spcPct val="90000"/>
              </a:lnSpc>
              <a:spcBef>
                <a:spcPts val="500"/>
              </a:spcBef>
              <a:buClr>
                <a:srgbClr val="CD9D2C"/>
              </a:buClr>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9pPr>
          </a:lstStyle>
          <a:p>
            <a:pPr>
              <a:lnSpc>
                <a:spcPct val="100000"/>
              </a:lnSpc>
              <a:spcBef>
                <a:spcPct val="0"/>
              </a:spcBef>
              <a:buClrTx/>
              <a:buFontTx/>
              <a:buNone/>
            </a:pPr>
            <a:fld id="{8793448A-E817-47BB-8F38-53573F086C97}" type="slidenum">
              <a:rPr lang="en-US" altLang="en-US" sz="1800">
                <a:latin typeface="Arial" panose="020B0604020202020204" pitchFamily="34" charset="0"/>
              </a:rPr>
              <a:pPr>
                <a:lnSpc>
                  <a:spcPct val="100000"/>
                </a:lnSpc>
                <a:spcBef>
                  <a:spcPct val="0"/>
                </a:spcBef>
                <a:buClrTx/>
                <a:buFontTx/>
                <a:buNone/>
              </a:pPr>
              <a:t>17</a:t>
            </a:fld>
            <a:endParaRPr lang="en-US" altLang="en-US" sz="1800">
              <a:latin typeface="Arial" panose="020B0604020202020204" pitchFamily="34" charset="0"/>
            </a:endParaRPr>
          </a:p>
        </p:txBody>
      </p:sp>
    </p:spTree>
    <p:extLst>
      <p:ext uri="{BB962C8B-B14F-4D97-AF65-F5344CB8AC3E}">
        <p14:creationId xmlns:p14="http://schemas.microsoft.com/office/powerpoint/2010/main" val="227318213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a:xfrm>
            <a:off x="381000" y="762000"/>
            <a:ext cx="7886700" cy="541338"/>
          </a:xfrm>
        </p:spPr>
        <p:txBody>
          <a:bodyPr/>
          <a:lstStyle/>
          <a:p>
            <a:r>
              <a:rPr altLang="en-US" smtClean="0"/>
              <a:t>Reporting Measures- Secondary</a:t>
            </a:r>
          </a:p>
        </p:txBody>
      </p:sp>
      <p:graphicFrame>
        <p:nvGraphicFramePr>
          <p:cNvPr id="4" name="Content Placeholder 3"/>
          <p:cNvGraphicFramePr>
            <a:graphicFrameLocks noGrp="1"/>
          </p:cNvGraphicFramePr>
          <p:nvPr>
            <p:ph idx="1"/>
          </p:nvPr>
        </p:nvGraphicFramePr>
        <p:xfrm>
          <a:off x="533397" y="1295400"/>
          <a:ext cx="6477003" cy="4697510"/>
        </p:xfrm>
        <a:graphic>
          <a:graphicData uri="http://schemas.openxmlformats.org/drawingml/2006/table">
            <a:tbl>
              <a:tblPr firstRow="1" bandRow="1">
                <a:tableStyleId>{5C22544A-7EE6-4342-B048-85BDC9FD1C3A}</a:tableStyleId>
              </a:tblPr>
              <a:tblGrid>
                <a:gridCol w="597149"/>
                <a:gridCol w="2939927"/>
                <a:gridCol w="2939927"/>
              </a:tblGrid>
              <a:tr h="1007835">
                <a:tc>
                  <a:txBody>
                    <a:bodyPr/>
                    <a:lstStyle/>
                    <a:p>
                      <a:endParaRPr lang="en-US" sz="1800" dirty="0">
                        <a:effectLst/>
                        <a:latin typeface="+mn-lt"/>
                      </a:endParaRPr>
                    </a:p>
                  </a:txBody>
                  <a:tcPr marL="66627" marR="66627" marT="33313" marB="33313"/>
                </a:tc>
                <a:tc>
                  <a:txBody>
                    <a:bodyPr/>
                    <a:lstStyle/>
                    <a:p>
                      <a:r>
                        <a:rPr lang="en-US" dirty="0" smtClean="0"/>
                        <a:t>6S1- Non-traditional Participation</a:t>
                      </a:r>
                    </a:p>
                    <a:p>
                      <a:endParaRPr lang="en-US" dirty="0"/>
                    </a:p>
                  </a:txBody>
                  <a:tcPr/>
                </a:tc>
                <a:tc>
                  <a:txBody>
                    <a:bodyPr/>
                    <a:lstStyle/>
                    <a:p>
                      <a:r>
                        <a:rPr lang="en-US" dirty="0" smtClean="0"/>
                        <a:t>6S2- Non-traditional Completion</a:t>
                      </a:r>
                    </a:p>
                    <a:p>
                      <a:endParaRPr lang="en-US" dirty="0"/>
                    </a:p>
                  </a:txBody>
                  <a:tcPr/>
                </a:tc>
              </a:tr>
              <a:tr h="2037946">
                <a:tc>
                  <a:txBody>
                    <a:bodyPr/>
                    <a:lstStyle/>
                    <a:p>
                      <a:pPr marL="71755" marR="71755" algn="ctr">
                        <a:spcBef>
                          <a:spcPts val="0"/>
                        </a:spcBef>
                        <a:spcAft>
                          <a:spcPts val="0"/>
                        </a:spcAft>
                      </a:pPr>
                      <a:r>
                        <a:rPr lang="en-US" sz="1800" dirty="0">
                          <a:effectLst/>
                          <a:latin typeface="+mn-lt"/>
                        </a:rPr>
                        <a:t>Numerator</a:t>
                      </a:r>
                      <a:endParaRPr lang="en-US" sz="1800" dirty="0">
                        <a:effectLst/>
                        <a:latin typeface="+mn-lt"/>
                        <a:ea typeface="Calibri" panose="020F0502020204030204" pitchFamily="34" charset="0"/>
                        <a:cs typeface="Times New Roman" panose="02020603050405020304" pitchFamily="18" charset="0"/>
                      </a:endParaRPr>
                    </a:p>
                  </a:txBody>
                  <a:tcPr marL="66627" marR="66627" marT="33313" marB="33313" vert="vert270" anchor="ctr"/>
                </a:tc>
                <a:tc>
                  <a:txBody>
                    <a:bodyPr/>
                    <a:lstStyle/>
                    <a:p>
                      <a:r>
                        <a:rPr lang="en-US" dirty="0" smtClean="0"/>
                        <a:t>Participants from</a:t>
                      </a:r>
                      <a:r>
                        <a:rPr lang="en-US" baseline="0" dirty="0" smtClean="0"/>
                        <a:t> underrepresented gender groups enrolled in a non-traditional program</a:t>
                      </a:r>
                      <a:endParaRPr lang="en-US" dirty="0"/>
                    </a:p>
                  </a:txBody>
                  <a:tcPr/>
                </a:tc>
                <a:tc>
                  <a:txBody>
                    <a:bodyPr/>
                    <a:lstStyle/>
                    <a:p>
                      <a:r>
                        <a:rPr lang="en-US" dirty="0" smtClean="0"/>
                        <a:t>Concentrators from</a:t>
                      </a:r>
                      <a:r>
                        <a:rPr lang="en-US" baseline="0" dirty="0" smtClean="0"/>
                        <a:t> underrepresented gender groups </a:t>
                      </a:r>
                      <a:r>
                        <a:rPr lang="en-US" dirty="0" smtClean="0"/>
                        <a:t>who have exited the system in the reporting year and earned a standard high school diploma, or GED</a:t>
                      </a:r>
                      <a:endParaRPr lang="en-US" dirty="0"/>
                    </a:p>
                  </a:txBody>
                  <a:tcPr/>
                </a:tc>
              </a:tr>
              <a:tr h="1651729">
                <a:tc>
                  <a:txBody>
                    <a:bodyPr/>
                    <a:lstStyle/>
                    <a:p>
                      <a:pPr marL="71755" marR="71755" algn="ctr">
                        <a:spcBef>
                          <a:spcPts val="0"/>
                        </a:spcBef>
                        <a:spcAft>
                          <a:spcPts val="0"/>
                        </a:spcAft>
                      </a:pPr>
                      <a:r>
                        <a:rPr lang="en-US" sz="1800" dirty="0">
                          <a:effectLst/>
                          <a:latin typeface="+mn-lt"/>
                        </a:rPr>
                        <a:t>Denominator</a:t>
                      </a:r>
                      <a:endParaRPr lang="en-US" sz="1800" dirty="0">
                        <a:effectLst/>
                        <a:latin typeface="+mn-lt"/>
                        <a:ea typeface="Calibri" panose="020F0502020204030204" pitchFamily="34" charset="0"/>
                        <a:cs typeface="Times New Roman" panose="02020603050405020304" pitchFamily="18" charset="0"/>
                      </a:endParaRPr>
                    </a:p>
                  </a:txBody>
                  <a:tcPr marL="66627" marR="66627" marT="33313" marB="33313" vert="vert270" anchor="ctr">
                    <a:solidFill>
                      <a:schemeClr val="accent3">
                        <a:lumMod val="60000"/>
                        <a:lumOff val="4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Participants</a:t>
                      </a:r>
                      <a:r>
                        <a:rPr lang="en-US" baseline="0" dirty="0" smtClean="0"/>
                        <a:t> enrolled in CTE programs that are identified as non-traditional </a:t>
                      </a:r>
                      <a:endParaRPr lang="en-US" dirty="0"/>
                    </a:p>
                  </a:txBody>
                  <a:tcPr>
                    <a:solidFill>
                      <a:schemeClr val="accent3">
                        <a:lumMod val="60000"/>
                        <a:lumOff val="40000"/>
                      </a:schemeClr>
                    </a:solidFill>
                  </a:tcPr>
                </a:tc>
                <a:tc>
                  <a:txBody>
                    <a:bodyPr/>
                    <a:lstStyle/>
                    <a:p>
                      <a:r>
                        <a:rPr lang="en-US" dirty="0" smtClean="0"/>
                        <a:t>Concentrators from</a:t>
                      </a:r>
                      <a:r>
                        <a:rPr lang="en-US" baseline="0" dirty="0" smtClean="0"/>
                        <a:t> underrepresented gender groups </a:t>
                      </a:r>
                      <a:r>
                        <a:rPr lang="en-US" dirty="0" smtClean="0"/>
                        <a:t>who have exited the system in the reporting year</a:t>
                      </a:r>
                      <a:endParaRPr lang="en-US" dirty="0"/>
                    </a:p>
                  </a:txBody>
                  <a:tcPr>
                    <a:solidFill>
                      <a:schemeClr val="accent3">
                        <a:lumMod val="60000"/>
                        <a:lumOff val="40000"/>
                      </a:schemeClr>
                    </a:solidFill>
                  </a:tcPr>
                </a:tc>
              </a:tr>
            </a:tbl>
          </a:graphicData>
        </a:graphic>
      </p:graphicFrame>
      <p:sp>
        <p:nvSpPr>
          <p:cNvPr id="59396" name="Slide Number Placeholder 3"/>
          <p:cNvSpPr txBox="1">
            <a:spLocks/>
          </p:cNvSpPr>
          <p:nvPr/>
        </p:nvSpPr>
        <p:spPr bwMode="auto">
          <a:xfrm>
            <a:off x="7010400" y="6492875"/>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Clr>
                <a:srgbClr val="262A63"/>
              </a:buClr>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Clr>
                <a:srgbClr val="00689B"/>
              </a:buClr>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Clr>
                <a:srgbClr val="00A88D"/>
              </a:buClr>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Clr>
                <a:srgbClr val="9CB63C"/>
              </a:buClr>
              <a:buFont typeface="Arial" panose="020B0604020202020204" pitchFamily="34" charset="0"/>
              <a:defRPr sz="2000">
                <a:solidFill>
                  <a:schemeClr val="tx1"/>
                </a:solidFill>
                <a:latin typeface="Calibri" panose="020F0502020204030204" pitchFamily="34" charset="0"/>
              </a:defRPr>
            </a:lvl4pPr>
            <a:lvl5pPr marL="2057400" indent="-228600">
              <a:lnSpc>
                <a:spcPct val="90000"/>
              </a:lnSpc>
              <a:spcBef>
                <a:spcPts val="500"/>
              </a:spcBef>
              <a:buClr>
                <a:srgbClr val="CD9D2C"/>
              </a:buClr>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9pPr>
          </a:lstStyle>
          <a:p>
            <a:pPr>
              <a:lnSpc>
                <a:spcPct val="100000"/>
              </a:lnSpc>
              <a:spcBef>
                <a:spcPct val="0"/>
              </a:spcBef>
              <a:buClrTx/>
              <a:buFontTx/>
              <a:buNone/>
            </a:pPr>
            <a:fld id="{9FA839CE-C6A8-4D79-8A0B-EEE950C83907}" type="slidenum">
              <a:rPr lang="en-US" altLang="en-US" sz="1800">
                <a:latin typeface="Arial" panose="020B0604020202020204" pitchFamily="34" charset="0"/>
              </a:rPr>
              <a:pPr>
                <a:lnSpc>
                  <a:spcPct val="100000"/>
                </a:lnSpc>
                <a:spcBef>
                  <a:spcPct val="0"/>
                </a:spcBef>
                <a:buClrTx/>
                <a:buFontTx/>
                <a:buNone/>
              </a:pPr>
              <a:t>18</a:t>
            </a:fld>
            <a:endParaRPr lang="en-US" altLang="en-US" sz="1800">
              <a:latin typeface="Arial" panose="020B0604020202020204" pitchFamily="34" charset="0"/>
            </a:endParaRPr>
          </a:p>
        </p:txBody>
      </p:sp>
    </p:spTree>
    <p:extLst>
      <p:ext uri="{BB962C8B-B14F-4D97-AF65-F5344CB8AC3E}">
        <p14:creationId xmlns:p14="http://schemas.microsoft.com/office/powerpoint/2010/main" val="40513271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a:xfrm>
            <a:off x="628650" y="914400"/>
            <a:ext cx="7886700" cy="574675"/>
          </a:xfrm>
        </p:spPr>
        <p:txBody>
          <a:bodyPr/>
          <a:lstStyle/>
          <a:p>
            <a:r>
              <a:rPr altLang="en-US" dirty="0" smtClean="0"/>
              <a:t>Postsecondary Perkins- What is a…</a:t>
            </a:r>
          </a:p>
        </p:txBody>
      </p:sp>
      <p:sp>
        <p:nvSpPr>
          <p:cNvPr id="38915" name="Content Placeholder 2"/>
          <p:cNvSpPr>
            <a:spLocks noGrp="1"/>
          </p:cNvSpPr>
          <p:nvPr>
            <p:ph idx="1"/>
          </p:nvPr>
        </p:nvSpPr>
        <p:spPr>
          <a:xfrm>
            <a:off x="628650" y="1558925"/>
            <a:ext cx="7886700" cy="4354513"/>
          </a:xfrm>
        </p:spPr>
        <p:txBody>
          <a:bodyPr/>
          <a:lstStyle/>
          <a:p>
            <a:pPr>
              <a:defRPr/>
            </a:pPr>
            <a:r>
              <a:rPr lang="en-US" altLang="en-US" b="1" dirty="0" smtClean="0"/>
              <a:t>PARTICIPANT?</a:t>
            </a:r>
          </a:p>
          <a:p>
            <a:pPr lvl="1">
              <a:defRPr/>
            </a:pPr>
            <a:endParaRPr lang="en-US" altLang="en-US" sz="2200" dirty="0" smtClean="0"/>
          </a:p>
          <a:p>
            <a:pPr lvl="1">
              <a:defRPr/>
            </a:pPr>
            <a:r>
              <a:rPr lang="en-US" altLang="en-US" sz="2200" b="1" u="sng" dirty="0" smtClean="0"/>
              <a:t>Clock Hour:</a:t>
            </a:r>
            <a:r>
              <a:rPr lang="en-US" altLang="en-US" sz="2200" dirty="0" smtClean="0"/>
              <a:t> A postsecondary student with 1 or more hours in any clock hour CTE program</a:t>
            </a:r>
          </a:p>
          <a:p>
            <a:pPr marL="457200" lvl="1" indent="0">
              <a:buFont typeface="Arial" panose="020B0604020202020204" pitchFamily="34" charset="0"/>
              <a:buNone/>
              <a:defRPr/>
            </a:pPr>
            <a:endParaRPr lang="en-US" altLang="en-US" sz="2200" dirty="0" smtClean="0"/>
          </a:p>
          <a:p>
            <a:pPr lvl="1">
              <a:defRPr/>
            </a:pPr>
            <a:r>
              <a:rPr lang="en-US" altLang="en-US" sz="2200" b="1" u="sng" dirty="0" smtClean="0"/>
              <a:t>College Credit:</a:t>
            </a:r>
            <a:r>
              <a:rPr lang="en-US" altLang="en-US" sz="2200" dirty="0" smtClean="0"/>
              <a:t> A postsecondary student with 1 or more credits in any CTE program that terminates in the award of an industry recognized credential, certificate, or degree</a:t>
            </a:r>
          </a:p>
        </p:txBody>
      </p:sp>
      <p:sp>
        <p:nvSpPr>
          <p:cNvPr id="59396" name="Slide Number Placeholder 3"/>
          <p:cNvSpPr>
            <a:spLocks noGrp="1"/>
          </p:cNvSpPr>
          <p:nvPr>
            <p:ph type="sldNum" sz="quarter" idx="4294967295"/>
          </p:nvPr>
        </p:nvSpPr>
        <p:spPr bwMode="auto">
          <a:xfrm>
            <a:off x="6832600" y="6434138"/>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Clr>
                <a:srgbClr val="262A63"/>
              </a:buClr>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Clr>
                <a:srgbClr val="00689B"/>
              </a:buClr>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Clr>
                <a:srgbClr val="00A88D"/>
              </a:buClr>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Clr>
                <a:srgbClr val="9CB63C"/>
              </a:buClr>
              <a:buFont typeface="Arial" panose="020B0604020202020204" pitchFamily="34" charset="0"/>
              <a:defRPr sz="2000">
                <a:solidFill>
                  <a:schemeClr val="tx1"/>
                </a:solidFill>
                <a:latin typeface="Calibri" panose="020F0502020204030204" pitchFamily="34" charset="0"/>
              </a:defRPr>
            </a:lvl4pPr>
            <a:lvl5pPr marL="2057400" indent="-228600">
              <a:lnSpc>
                <a:spcPct val="90000"/>
              </a:lnSpc>
              <a:spcBef>
                <a:spcPts val="500"/>
              </a:spcBef>
              <a:buClr>
                <a:srgbClr val="CD9D2C"/>
              </a:buClr>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9pPr>
          </a:lstStyle>
          <a:p>
            <a:pPr>
              <a:lnSpc>
                <a:spcPct val="100000"/>
              </a:lnSpc>
              <a:spcBef>
                <a:spcPct val="0"/>
              </a:spcBef>
              <a:buClrTx/>
              <a:buFontTx/>
              <a:buNone/>
            </a:pPr>
            <a:fld id="{0125C5E7-D6D3-4FE6-80D8-33CF7579A2DE}" type="slidenum">
              <a:rPr lang="en-US" altLang="en-US" sz="1100" smtClean="0"/>
              <a:pPr>
                <a:lnSpc>
                  <a:spcPct val="100000"/>
                </a:lnSpc>
                <a:spcBef>
                  <a:spcPct val="0"/>
                </a:spcBef>
                <a:buClrTx/>
                <a:buFontTx/>
                <a:buNone/>
              </a:pPr>
              <a:t>19</a:t>
            </a:fld>
            <a:endParaRPr lang="en-US" altLang="en-US" sz="1100" smtClean="0"/>
          </a:p>
        </p:txBody>
      </p:sp>
    </p:spTree>
    <p:extLst>
      <p:ext uri="{BB962C8B-B14F-4D97-AF65-F5344CB8AC3E}">
        <p14:creationId xmlns:p14="http://schemas.microsoft.com/office/powerpoint/2010/main" val="14687433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Perkins Grant Purpose</a:t>
            </a:r>
            <a:endParaRPr lang="en-US" dirty="0"/>
          </a:p>
        </p:txBody>
      </p:sp>
      <p:sp>
        <p:nvSpPr>
          <p:cNvPr id="3" name="Content Placeholder 2"/>
          <p:cNvSpPr>
            <a:spLocks noGrp="1"/>
          </p:cNvSpPr>
          <p:nvPr>
            <p:ph idx="1"/>
          </p:nvPr>
        </p:nvSpPr>
        <p:spPr/>
        <p:txBody>
          <a:bodyPr/>
          <a:lstStyle/>
          <a:p>
            <a:r>
              <a:rPr lang="en-US" sz="2400" dirty="0" smtClean="0">
                <a:solidFill>
                  <a:srgbClr val="002060"/>
                </a:solidFill>
              </a:rPr>
              <a:t>The purpose of the Perkins Grant is to develop more fully the academic and career and technical skills of students who elect to enroll in career and technical education programs.</a:t>
            </a:r>
          </a:p>
          <a:p>
            <a:r>
              <a:rPr lang="en-US" sz="2400" dirty="0" smtClean="0">
                <a:solidFill>
                  <a:srgbClr val="002060"/>
                </a:solidFill>
              </a:rPr>
              <a:t>Funds can be used to support students in career and technical programs beginning in the 7</a:t>
            </a:r>
            <a:r>
              <a:rPr lang="en-US" sz="2400" baseline="30000" dirty="0" smtClean="0">
                <a:solidFill>
                  <a:srgbClr val="002060"/>
                </a:solidFill>
              </a:rPr>
              <a:t>th</a:t>
            </a:r>
            <a:r>
              <a:rPr lang="en-US" sz="2400" dirty="0" smtClean="0">
                <a:solidFill>
                  <a:srgbClr val="002060"/>
                </a:solidFill>
              </a:rPr>
              <a:t> grade. </a:t>
            </a:r>
          </a:p>
          <a:p>
            <a:endParaRPr lang="en-US" dirty="0"/>
          </a:p>
        </p:txBody>
      </p:sp>
      <p:sp>
        <p:nvSpPr>
          <p:cNvPr id="4" name="Slide Number Placeholder 3"/>
          <p:cNvSpPr>
            <a:spLocks noGrp="1"/>
          </p:cNvSpPr>
          <p:nvPr>
            <p:ph type="sldNum" sz="quarter" idx="4294967295"/>
          </p:nvPr>
        </p:nvSpPr>
        <p:spPr>
          <a:xfrm>
            <a:off x="7010400" y="6400800"/>
            <a:ext cx="2133600" cy="365125"/>
          </a:xfrm>
          <a:prstGeom prst="rect">
            <a:avLst/>
          </a:prstGeom>
        </p:spPr>
        <p:txBody>
          <a:bodyPr/>
          <a:lstStyle/>
          <a:p>
            <a:pPr algn="ctr">
              <a:defRPr/>
            </a:pPr>
            <a:fld id="{1B6809D1-4083-4BEE-9C63-1BFED10977D5}" type="slidenum">
              <a:rPr lang="en-US" smtClean="0"/>
              <a:pPr algn="ctr">
                <a:defRPr/>
              </a:pPr>
              <a:t>2</a:t>
            </a:fld>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0" y="685800"/>
            <a:ext cx="1066800" cy="1032387"/>
          </a:xfrm>
          <a:prstGeom prst="rect">
            <a:avLst/>
          </a:prstGeom>
        </p:spPr>
      </p:pic>
    </p:spTree>
    <p:extLst>
      <p:ext uri="{BB962C8B-B14F-4D97-AF65-F5344CB8AC3E}">
        <p14:creationId xmlns:p14="http://schemas.microsoft.com/office/powerpoint/2010/main" val="28046355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a:xfrm>
            <a:off x="628650" y="812800"/>
            <a:ext cx="7886700" cy="574675"/>
          </a:xfrm>
        </p:spPr>
        <p:txBody>
          <a:bodyPr/>
          <a:lstStyle/>
          <a:p>
            <a:r>
              <a:rPr lang="en-US" altLang="en-US" dirty="0"/>
              <a:t>Postsecondary Perkins- What is a…</a:t>
            </a:r>
            <a:endParaRPr altLang="en-US" dirty="0" smtClean="0"/>
          </a:p>
        </p:txBody>
      </p:sp>
      <p:sp>
        <p:nvSpPr>
          <p:cNvPr id="62467" name="Content Placeholder 2"/>
          <p:cNvSpPr>
            <a:spLocks noGrp="1"/>
          </p:cNvSpPr>
          <p:nvPr>
            <p:ph idx="1"/>
          </p:nvPr>
        </p:nvSpPr>
        <p:spPr>
          <a:xfrm>
            <a:off x="628650" y="1457325"/>
            <a:ext cx="7886700" cy="4354513"/>
          </a:xfrm>
        </p:spPr>
        <p:txBody>
          <a:bodyPr/>
          <a:lstStyle/>
          <a:p>
            <a:r>
              <a:rPr lang="en-US" altLang="en-US" b="1" dirty="0" smtClean="0"/>
              <a:t>CONCENTRATOR?</a:t>
            </a:r>
          </a:p>
          <a:p>
            <a:pPr lvl="1"/>
            <a:endParaRPr lang="en-US" altLang="en-US" sz="2200" b="1" u="sng" dirty="0" smtClean="0"/>
          </a:p>
          <a:p>
            <a:pPr lvl="1"/>
            <a:r>
              <a:rPr lang="en-US" altLang="en-US" sz="2200" b="1" u="sng" dirty="0" smtClean="0"/>
              <a:t>Clock Hour:</a:t>
            </a:r>
            <a:r>
              <a:rPr lang="en-US" altLang="en-US" sz="2200" dirty="0" smtClean="0"/>
              <a:t> A postsecondary student who completes at least 1/3 of the academic and/or technical hours in a clock hour CTE program</a:t>
            </a:r>
          </a:p>
          <a:p>
            <a:pPr lvl="1"/>
            <a:endParaRPr lang="en-US" altLang="en-US" sz="2200" b="1" u="sng" dirty="0" smtClean="0"/>
          </a:p>
          <a:p>
            <a:pPr lvl="1"/>
            <a:r>
              <a:rPr lang="en-US" altLang="en-US" sz="2200" b="1" u="sng" dirty="0" smtClean="0"/>
              <a:t>College Credit:</a:t>
            </a:r>
            <a:r>
              <a:rPr lang="en-US" altLang="en-US" sz="2200" dirty="0" smtClean="0"/>
              <a:t> A postsecondary student who completes at least 1/3 of the academic and/or technical credits in a college credit CTE program</a:t>
            </a:r>
          </a:p>
        </p:txBody>
      </p:sp>
      <p:sp>
        <p:nvSpPr>
          <p:cNvPr id="62468" name="Slide Number Placeholder 3"/>
          <p:cNvSpPr>
            <a:spLocks noGrp="1"/>
          </p:cNvSpPr>
          <p:nvPr>
            <p:ph type="sldNum" sz="quarter" idx="4294967295"/>
          </p:nvPr>
        </p:nvSpPr>
        <p:spPr bwMode="auto">
          <a:xfrm>
            <a:off x="6832600" y="6434138"/>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Clr>
                <a:srgbClr val="262A63"/>
              </a:buClr>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Clr>
                <a:srgbClr val="00689B"/>
              </a:buClr>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Clr>
                <a:srgbClr val="00A88D"/>
              </a:buClr>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Clr>
                <a:srgbClr val="9CB63C"/>
              </a:buClr>
              <a:buFont typeface="Arial" panose="020B0604020202020204" pitchFamily="34" charset="0"/>
              <a:defRPr sz="2000">
                <a:solidFill>
                  <a:schemeClr val="tx1"/>
                </a:solidFill>
                <a:latin typeface="Calibri" panose="020F0502020204030204" pitchFamily="34" charset="0"/>
              </a:defRPr>
            </a:lvl4pPr>
            <a:lvl5pPr marL="2057400" indent="-228600">
              <a:lnSpc>
                <a:spcPct val="90000"/>
              </a:lnSpc>
              <a:spcBef>
                <a:spcPts val="500"/>
              </a:spcBef>
              <a:buClr>
                <a:srgbClr val="CD9D2C"/>
              </a:buClr>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9pPr>
          </a:lstStyle>
          <a:p>
            <a:pPr>
              <a:lnSpc>
                <a:spcPct val="100000"/>
              </a:lnSpc>
              <a:spcBef>
                <a:spcPct val="0"/>
              </a:spcBef>
              <a:buClrTx/>
              <a:buFontTx/>
              <a:buNone/>
            </a:pPr>
            <a:fld id="{EDE2D5C8-2CCE-4334-873C-7BFFC7362050}" type="slidenum">
              <a:rPr lang="en-US" altLang="en-US" sz="1100" smtClean="0"/>
              <a:pPr>
                <a:lnSpc>
                  <a:spcPct val="100000"/>
                </a:lnSpc>
                <a:spcBef>
                  <a:spcPct val="0"/>
                </a:spcBef>
                <a:buClrTx/>
                <a:buFontTx/>
                <a:buNone/>
              </a:pPr>
              <a:t>20</a:t>
            </a:fld>
            <a:endParaRPr lang="en-US" altLang="en-US" sz="1100" smtClean="0"/>
          </a:p>
        </p:txBody>
      </p:sp>
    </p:spTree>
    <p:extLst>
      <p:ext uri="{BB962C8B-B14F-4D97-AF65-F5344CB8AC3E}">
        <p14:creationId xmlns:p14="http://schemas.microsoft.com/office/powerpoint/2010/main" val="103763922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a:xfrm>
            <a:off x="628650" y="812800"/>
            <a:ext cx="7886700" cy="574675"/>
          </a:xfrm>
        </p:spPr>
        <p:txBody>
          <a:bodyPr/>
          <a:lstStyle/>
          <a:p>
            <a:r>
              <a:rPr lang="en-US" altLang="en-US" dirty="0"/>
              <a:t>Postsecondary Perkins- What is a…</a:t>
            </a:r>
            <a:endParaRPr altLang="en-US" dirty="0" smtClean="0"/>
          </a:p>
        </p:txBody>
      </p:sp>
      <p:sp>
        <p:nvSpPr>
          <p:cNvPr id="63491" name="Content Placeholder 2"/>
          <p:cNvSpPr>
            <a:spLocks noGrp="1"/>
          </p:cNvSpPr>
          <p:nvPr>
            <p:ph idx="1"/>
          </p:nvPr>
        </p:nvSpPr>
        <p:spPr>
          <a:xfrm>
            <a:off x="628650" y="1457325"/>
            <a:ext cx="7886700" cy="4354513"/>
          </a:xfrm>
        </p:spPr>
        <p:txBody>
          <a:bodyPr/>
          <a:lstStyle/>
          <a:p>
            <a:r>
              <a:rPr lang="en-US" altLang="en-US" b="1" dirty="0" smtClean="0"/>
              <a:t>COMPLETER?</a:t>
            </a:r>
          </a:p>
          <a:p>
            <a:pPr lvl="1"/>
            <a:endParaRPr lang="en-US" altLang="en-US" sz="2200" b="1" u="sng" dirty="0" smtClean="0"/>
          </a:p>
          <a:p>
            <a:pPr lvl="1"/>
            <a:r>
              <a:rPr lang="en-US" altLang="en-US" sz="2200" b="1" u="sng" dirty="0" smtClean="0"/>
              <a:t>Clock Hour:</a:t>
            </a:r>
            <a:r>
              <a:rPr lang="en-US" altLang="en-US" sz="2200" dirty="0" smtClean="0"/>
              <a:t> A CTE concentrator who was identified as a full program completer</a:t>
            </a:r>
          </a:p>
          <a:p>
            <a:pPr lvl="1"/>
            <a:endParaRPr lang="en-US" altLang="en-US" sz="2200" b="1" u="sng" dirty="0" smtClean="0"/>
          </a:p>
          <a:p>
            <a:pPr lvl="1"/>
            <a:r>
              <a:rPr lang="en-US" altLang="en-US" sz="2200" b="1" u="sng" dirty="0" smtClean="0"/>
              <a:t>College Credit:</a:t>
            </a:r>
            <a:r>
              <a:rPr lang="en-US" altLang="en-US" sz="2200" dirty="0" smtClean="0"/>
              <a:t> A CTE concentrator who is identified on the completion degree granted data element with an AS, AAS, ATD or CCC </a:t>
            </a:r>
          </a:p>
        </p:txBody>
      </p:sp>
      <p:sp>
        <p:nvSpPr>
          <p:cNvPr id="63492" name="Slide Number Placeholder 3"/>
          <p:cNvSpPr>
            <a:spLocks noGrp="1"/>
          </p:cNvSpPr>
          <p:nvPr>
            <p:ph type="sldNum" sz="quarter" idx="4294967295"/>
          </p:nvPr>
        </p:nvSpPr>
        <p:spPr bwMode="auto">
          <a:xfrm>
            <a:off x="6832600" y="6434138"/>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Clr>
                <a:srgbClr val="262A63"/>
              </a:buClr>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Clr>
                <a:srgbClr val="00689B"/>
              </a:buClr>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Clr>
                <a:srgbClr val="00A88D"/>
              </a:buClr>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Clr>
                <a:srgbClr val="9CB63C"/>
              </a:buClr>
              <a:buFont typeface="Arial" panose="020B0604020202020204" pitchFamily="34" charset="0"/>
              <a:defRPr sz="2000">
                <a:solidFill>
                  <a:schemeClr val="tx1"/>
                </a:solidFill>
                <a:latin typeface="Calibri" panose="020F0502020204030204" pitchFamily="34" charset="0"/>
              </a:defRPr>
            </a:lvl4pPr>
            <a:lvl5pPr marL="2057400" indent="-228600">
              <a:lnSpc>
                <a:spcPct val="90000"/>
              </a:lnSpc>
              <a:spcBef>
                <a:spcPts val="500"/>
              </a:spcBef>
              <a:buClr>
                <a:srgbClr val="CD9D2C"/>
              </a:buClr>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9pPr>
          </a:lstStyle>
          <a:p>
            <a:pPr>
              <a:lnSpc>
                <a:spcPct val="100000"/>
              </a:lnSpc>
              <a:spcBef>
                <a:spcPct val="0"/>
              </a:spcBef>
              <a:buClrTx/>
              <a:buFontTx/>
              <a:buNone/>
            </a:pPr>
            <a:fld id="{37076BA6-7918-4CD4-9D2E-1AC5956A0CF3}" type="slidenum">
              <a:rPr lang="en-US" altLang="en-US" sz="1100" smtClean="0"/>
              <a:pPr>
                <a:lnSpc>
                  <a:spcPct val="100000"/>
                </a:lnSpc>
                <a:spcBef>
                  <a:spcPct val="0"/>
                </a:spcBef>
                <a:buClrTx/>
                <a:buFontTx/>
                <a:buNone/>
              </a:pPr>
              <a:t>21</a:t>
            </a:fld>
            <a:endParaRPr lang="en-US" altLang="en-US" sz="1100" smtClean="0"/>
          </a:p>
        </p:txBody>
      </p:sp>
    </p:spTree>
    <p:extLst>
      <p:ext uri="{BB962C8B-B14F-4D97-AF65-F5344CB8AC3E}">
        <p14:creationId xmlns:p14="http://schemas.microsoft.com/office/powerpoint/2010/main" val="97828311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a:xfrm>
            <a:off x="381000" y="792163"/>
            <a:ext cx="8534400" cy="503237"/>
          </a:xfrm>
        </p:spPr>
        <p:txBody>
          <a:bodyPr/>
          <a:lstStyle/>
          <a:p>
            <a:r>
              <a:rPr altLang="en-US" smtClean="0"/>
              <a:t>Reporting Measures- Postsecondary Clock Hour</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037270861"/>
              </p:ext>
            </p:extLst>
          </p:nvPr>
        </p:nvGraphicFramePr>
        <p:xfrm>
          <a:off x="457198" y="1295400"/>
          <a:ext cx="8170334" cy="4424364"/>
        </p:xfrm>
        <a:graphic>
          <a:graphicData uri="http://schemas.openxmlformats.org/drawingml/2006/table">
            <a:tbl>
              <a:tblPr firstRow="1" bandRow="1">
                <a:tableStyleId>{5C22544A-7EE6-4342-B048-85BDC9FD1C3A}</a:tableStyleId>
              </a:tblPr>
              <a:tblGrid>
                <a:gridCol w="506099"/>
                <a:gridCol w="2554745"/>
                <a:gridCol w="2554745"/>
                <a:gridCol w="2554745"/>
              </a:tblGrid>
              <a:tr h="914386">
                <a:tc>
                  <a:txBody>
                    <a:bodyPr/>
                    <a:lstStyle/>
                    <a:p>
                      <a:endParaRPr lang="en-US" sz="1800" dirty="0">
                        <a:effectLst/>
                        <a:latin typeface="+mn-lt"/>
                      </a:endParaRPr>
                    </a:p>
                  </a:txBody>
                  <a:tcPr marL="66627" marR="66627" marT="33313" marB="33313"/>
                </a:tc>
                <a:tc>
                  <a:txBody>
                    <a:bodyPr/>
                    <a:lstStyle/>
                    <a:p>
                      <a:r>
                        <a:rPr lang="en-US" sz="1800" dirty="0" smtClean="0"/>
                        <a:t>1A1- Technical Skill Attainment</a:t>
                      </a:r>
                    </a:p>
                    <a:p>
                      <a:endParaRPr lang="en-US" sz="1800" dirty="0"/>
                    </a:p>
                  </a:txBody>
                  <a:tcPr marT="45713" marB="45713"/>
                </a:tc>
                <a:tc>
                  <a:txBody>
                    <a:bodyPr/>
                    <a:lstStyle/>
                    <a:p>
                      <a:r>
                        <a:rPr lang="en-US" sz="1800" dirty="0" smtClean="0"/>
                        <a:t>2A1- Completion</a:t>
                      </a:r>
                    </a:p>
                    <a:p>
                      <a:endParaRPr lang="en-US" sz="1800" dirty="0"/>
                    </a:p>
                  </a:txBody>
                  <a:tcPr marT="45713" marB="45713"/>
                </a:tc>
                <a:tc>
                  <a:txBody>
                    <a:bodyPr/>
                    <a:lstStyle/>
                    <a:p>
                      <a:r>
                        <a:rPr lang="en-US" sz="1800" dirty="0" smtClean="0"/>
                        <a:t>3A1- Retention and Transfer</a:t>
                      </a:r>
                    </a:p>
                    <a:p>
                      <a:endParaRPr lang="en-US" sz="1800" dirty="0"/>
                    </a:p>
                  </a:txBody>
                  <a:tcPr marT="45713" marB="45713"/>
                </a:tc>
              </a:tr>
              <a:tr h="2011665">
                <a:tc>
                  <a:txBody>
                    <a:bodyPr/>
                    <a:lstStyle/>
                    <a:p>
                      <a:pPr marL="71755" marR="71755" algn="ctr">
                        <a:spcBef>
                          <a:spcPts val="0"/>
                        </a:spcBef>
                        <a:spcAft>
                          <a:spcPts val="0"/>
                        </a:spcAft>
                      </a:pPr>
                      <a:r>
                        <a:rPr lang="en-US" sz="1800" dirty="0">
                          <a:effectLst/>
                          <a:latin typeface="+mn-lt"/>
                        </a:rPr>
                        <a:t>Numerator</a:t>
                      </a:r>
                      <a:endParaRPr lang="en-US" sz="1800" dirty="0">
                        <a:effectLst/>
                        <a:latin typeface="+mn-lt"/>
                        <a:ea typeface="Calibri" panose="020F0502020204030204" pitchFamily="34" charset="0"/>
                        <a:cs typeface="Times New Roman" panose="02020603050405020304" pitchFamily="18" charset="0"/>
                      </a:endParaRPr>
                    </a:p>
                  </a:txBody>
                  <a:tcPr marL="66627" marR="66627" marT="33313" marB="33313" vert="vert270" anchor="ctr"/>
                </a:tc>
                <a:tc>
                  <a:txBody>
                    <a:bodyPr/>
                    <a:lstStyle/>
                    <a:p>
                      <a:r>
                        <a:rPr lang="en-US" sz="1800" dirty="0" smtClean="0"/>
                        <a:t>Concentrators who</a:t>
                      </a:r>
                      <a:r>
                        <a:rPr lang="en-US" sz="1800" baseline="0" dirty="0" smtClean="0"/>
                        <a:t> have earned an industry certification or passed a valid assessment, or earned an eligible Occupation Completion Point</a:t>
                      </a:r>
                      <a:endParaRPr lang="en-US" sz="1800" dirty="0"/>
                    </a:p>
                  </a:txBody>
                  <a:tcPr marT="45713" marB="45713"/>
                </a:tc>
                <a:tc>
                  <a:txBody>
                    <a:bodyPr/>
                    <a:lstStyle/>
                    <a:p>
                      <a:r>
                        <a:rPr lang="en-US" sz="1800" dirty="0" smtClean="0"/>
                        <a:t>Concentrators who have exited the system in the reporting year and were identified as full program completers</a:t>
                      </a:r>
                      <a:endParaRPr lang="en-US" sz="1800" dirty="0"/>
                    </a:p>
                  </a:txBody>
                  <a:tcPr marT="45713" marB="45713"/>
                </a:tc>
                <a:tc>
                  <a:txBody>
                    <a:bodyPr/>
                    <a:lstStyle/>
                    <a:p>
                      <a:r>
                        <a:rPr lang="en-US" sz="1800" dirty="0" smtClean="0"/>
                        <a:t>Concentrators enrolled in the previous year who</a:t>
                      </a:r>
                      <a:r>
                        <a:rPr lang="en-US" sz="1800" baseline="0" dirty="0" smtClean="0"/>
                        <a:t> remained enrolled in the current year in their current institution, or transferred to another institution</a:t>
                      </a:r>
                      <a:endParaRPr lang="en-US" sz="1800" dirty="0"/>
                    </a:p>
                  </a:txBody>
                  <a:tcPr marT="45713" marB="45713"/>
                </a:tc>
              </a:tr>
              <a:tr h="1498312">
                <a:tc>
                  <a:txBody>
                    <a:bodyPr/>
                    <a:lstStyle/>
                    <a:p>
                      <a:pPr marL="71755" marR="71755" algn="ctr">
                        <a:spcBef>
                          <a:spcPts val="0"/>
                        </a:spcBef>
                        <a:spcAft>
                          <a:spcPts val="0"/>
                        </a:spcAft>
                      </a:pPr>
                      <a:r>
                        <a:rPr lang="en-US" sz="1800" dirty="0">
                          <a:effectLst/>
                          <a:latin typeface="+mn-lt"/>
                        </a:rPr>
                        <a:t>Denominator</a:t>
                      </a:r>
                      <a:endParaRPr lang="en-US" sz="1800" dirty="0">
                        <a:effectLst/>
                        <a:latin typeface="+mn-lt"/>
                        <a:ea typeface="Calibri" panose="020F0502020204030204" pitchFamily="34" charset="0"/>
                        <a:cs typeface="Times New Roman" panose="02020603050405020304" pitchFamily="18" charset="0"/>
                      </a:endParaRPr>
                    </a:p>
                  </a:txBody>
                  <a:tcPr marL="66627" marR="66627" marT="33313" marB="33313" vert="vert270" anchor="ctr">
                    <a:solidFill>
                      <a:schemeClr val="accent3">
                        <a:lumMod val="60000"/>
                        <a:lumOff val="4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Concentrators in the reporting year</a:t>
                      </a:r>
                      <a:endParaRPr lang="en-US" sz="1800" dirty="0"/>
                    </a:p>
                  </a:txBody>
                  <a:tcPr marT="45713" marB="45713">
                    <a:solidFill>
                      <a:schemeClr val="accent3">
                        <a:lumMod val="60000"/>
                        <a:lumOff val="40000"/>
                      </a:schemeClr>
                    </a:solidFill>
                  </a:tcPr>
                </a:tc>
                <a:tc>
                  <a:txBody>
                    <a:bodyPr/>
                    <a:lstStyle/>
                    <a:p>
                      <a:r>
                        <a:rPr lang="en-US" sz="1800" dirty="0" smtClean="0"/>
                        <a:t>Concentrators who have exited the system in the reporting year</a:t>
                      </a:r>
                      <a:endParaRPr lang="en-US" sz="1800" dirty="0"/>
                    </a:p>
                  </a:txBody>
                  <a:tcPr marT="45713" marB="45713">
                    <a:solidFill>
                      <a:schemeClr val="accent3">
                        <a:lumMod val="60000"/>
                        <a:lumOff val="40000"/>
                      </a:schemeClr>
                    </a:solidFill>
                  </a:tcPr>
                </a:tc>
                <a:tc>
                  <a:txBody>
                    <a:bodyPr/>
                    <a:lstStyle/>
                    <a:p>
                      <a:r>
                        <a:rPr lang="en-US" sz="1800" dirty="0" smtClean="0"/>
                        <a:t>Concentrators </a:t>
                      </a:r>
                      <a:r>
                        <a:rPr lang="en-US" sz="1800" baseline="0" dirty="0" smtClean="0"/>
                        <a:t>from the prior year who did not exit the system as a full program completer</a:t>
                      </a:r>
                      <a:endParaRPr lang="en-US" sz="1800" dirty="0"/>
                    </a:p>
                  </a:txBody>
                  <a:tcPr marT="45713" marB="45713">
                    <a:solidFill>
                      <a:schemeClr val="accent3">
                        <a:lumMod val="60000"/>
                        <a:lumOff val="40000"/>
                      </a:schemeClr>
                    </a:solidFill>
                  </a:tcPr>
                </a:tc>
              </a:tr>
            </a:tbl>
          </a:graphicData>
        </a:graphic>
      </p:graphicFrame>
      <p:sp>
        <p:nvSpPr>
          <p:cNvPr id="55300" name="Slide Number Placeholder 3"/>
          <p:cNvSpPr txBox="1">
            <a:spLocks/>
          </p:cNvSpPr>
          <p:nvPr/>
        </p:nvSpPr>
        <p:spPr bwMode="auto">
          <a:xfrm>
            <a:off x="7010400" y="6492875"/>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Clr>
                <a:srgbClr val="262A63"/>
              </a:buClr>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Clr>
                <a:srgbClr val="00689B"/>
              </a:buClr>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Clr>
                <a:srgbClr val="00A88D"/>
              </a:buClr>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Clr>
                <a:srgbClr val="9CB63C"/>
              </a:buClr>
              <a:buFont typeface="Arial" panose="020B0604020202020204" pitchFamily="34" charset="0"/>
              <a:defRPr sz="2000">
                <a:solidFill>
                  <a:schemeClr val="tx1"/>
                </a:solidFill>
                <a:latin typeface="Calibri" panose="020F0502020204030204" pitchFamily="34" charset="0"/>
              </a:defRPr>
            </a:lvl4pPr>
            <a:lvl5pPr marL="2057400" indent="-228600">
              <a:lnSpc>
                <a:spcPct val="90000"/>
              </a:lnSpc>
              <a:spcBef>
                <a:spcPts val="500"/>
              </a:spcBef>
              <a:buClr>
                <a:srgbClr val="CD9D2C"/>
              </a:buClr>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9pPr>
          </a:lstStyle>
          <a:p>
            <a:pPr>
              <a:lnSpc>
                <a:spcPct val="100000"/>
              </a:lnSpc>
              <a:spcBef>
                <a:spcPct val="0"/>
              </a:spcBef>
              <a:buClrTx/>
              <a:buFontTx/>
              <a:buNone/>
            </a:pPr>
            <a:fld id="{E3EF7F0E-F77C-45AF-AC00-414D40BBE47D}" type="slidenum">
              <a:rPr lang="en-US" altLang="en-US" sz="1800">
                <a:latin typeface="Arial" panose="020B0604020202020204" pitchFamily="34" charset="0"/>
              </a:rPr>
              <a:pPr>
                <a:lnSpc>
                  <a:spcPct val="100000"/>
                </a:lnSpc>
                <a:spcBef>
                  <a:spcPct val="0"/>
                </a:spcBef>
                <a:buClrTx/>
                <a:buFontTx/>
                <a:buNone/>
              </a:pPr>
              <a:t>22</a:t>
            </a:fld>
            <a:endParaRPr lang="en-US" altLang="en-US" sz="1800">
              <a:latin typeface="Arial" panose="020B0604020202020204" pitchFamily="34" charset="0"/>
            </a:endParaRPr>
          </a:p>
        </p:txBody>
      </p:sp>
    </p:spTree>
    <p:extLst>
      <p:ext uri="{BB962C8B-B14F-4D97-AF65-F5344CB8AC3E}">
        <p14:creationId xmlns:p14="http://schemas.microsoft.com/office/powerpoint/2010/main" val="144058868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a:xfrm>
            <a:off x="381000" y="792163"/>
            <a:ext cx="8534400" cy="503237"/>
          </a:xfrm>
        </p:spPr>
        <p:txBody>
          <a:bodyPr/>
          <a:lstStyle/>
          <a:p>
            <a:r>
              <a:rPr altLang="en-US" smtClean="0"/>
              <a:t>Reporting Measures- Postsecondary Clock Hour</a:t>
            </a:r>
          </a:p>
        </p:txBody>
      </p:sp>
      <p:graphicFrame>
        <p:nvGraphicFramePr>
          <p:cNvPr id="4" name="Content Placeholder 3"/>
          <p:cNvGraphicFramePr>
            <a:graphicFrameLocks noGrp="1"/>
          </p:cNvGraphicFramePr>
          <p:nvPr>
            <p:ph idx="1"/>
          </p:nvPr>
        </p:nvGraphicFramePr>
        <p:xfrm>
          <a:off x="296333" y="1295400"/>
          <a:ext cx="8619067" cy="4973320"/>
        </p:xfrm>
        <a:graphic>
          <a:graphicData uri="http://schemas.openxmlformats.org/drawingml/2006/table">
            <a:tbl>
              <a:tblPr firstRow="1" bandRow="1">
                <a:tableStyleId>{5C22544A-7EE6-4342-B048-85BDC9FD1C3A}</a:tableStyleId>
              </a:tblPr>
              <a:tblGrid>
                <a:gridCol w="533896"/>
                <a:gridCol w="2695057"/>
                <a:gridCol w="2695057"/>
                <a:gridCol w="2695057"/>
              </a:tblGrid>
              <a:tr h="533400">
                <a:tc>
                  <a:txBody>
                    <a:bodyPr/>
                    <a:lstStyle/>
                    <a:p>
                      <a:endParaRPr lang="en-US" sz="1800" dirty="0">
                        <a:effectLst/>
                        <a:latin typeface="+mn-lt"/>
                      </a:endParaRPr>
                    </a:p>
                  </a:txBody>
                  <a:tcPr marL="66627" marR="66627" marT="33313" marB="33313"/>
                </a:tc>
                <a:tc>
                  <a:txBody>
                    <a:bodyPr/>
                    <a:lstStyle/>
                    <a:p>
                      <a:r>
                        <a:rPr lang="en-US" dirty="0" smtClean="0"/>
                        <a:t>4A1- Student Placement</a:t>
                      </a:r>
                    </a:p>
                    <a:p>
                      <a:endParaRPr lang="en-US" dirty="0"/>
                    </a:p>
                  </a:txBody>
                  <a:tcPr/>
                </a:tc>
                <a:tc>
                  <a:txBody>
                    <a:bodyPr/>
                    <a:lstStyle/>
                    <a:p>
                      <a:r>
                        <a:rPr lang="en-US" dirty="0" smtClean="0"/>
                        <a:t>5A1-Non-traditional Participation</a:t>
                      </a:r>
                    </a:p>
                    <a:p>
                      <a:endParaRPr lang="en-US" dirty="0"/>
                    </a:p>
                  </a:txBody>
                  <a:tcPr/>
                </a:tc>
                <a:tc>
                  <a:txBody>
                    <a:bodyPr/>
                    <a:lstStyle/>
                    <a:p>
                      <a:r>
                        <a:rPr lang="en-US" dirty="0" smtClean="0"/>
                        <a:t>5A2- Non-traditional Completion</a:t>
                      </a:r>
                    </a:p>
                    <a:p>
                      <a:endParaRPr lang="en-US" dirty="0"/>
                    </a:p>
                  </a:txBody>
                  <a:tcPr/>
                </a:tc>
              </a:tr>
              <a:tr h="1498600">
                <a:tc>
                  <a:txBody>
                    <a:bodyPr/>
                    <a:lstStyle/>
                    <a:p>
                      <a:pPr marL="71755" marR="71755" algn="ctr">
                        <a:spcBef>
                          <a:spcPts val="0"/>
                        </a:spcBef>
                        <a:spcAft>
                          <a:spcPts val="0"/>
                        </a:spcAft>
                      </a:pPr>
                      <a:r>
                        <a:rPr lang="en-US" sz="1800" dirty="0">
                          <a:effectLst/>
                          <a:latin typeface="+mn-lt"/>
                        </a:rPr>
                        <a:t>Numerator</a:t>
                      </a:r>
                      <a:endParaRPr lang="en-US" sz="1800" dirty="0">
                        <a:effectLst/>
                        <a:latin typeface="+mn-lt"/>
                        <a:ea typeface="Calibri" panose="020F0502020204030204" pitchFamily="34" charset="0"/>
                        <a:cs typeface="Times New Roman" panose="02020603050405020304" pitchFamily="18" charset="0"/>
                      </a:endParaRPr>
                    </a:p>
                  </a:txBody>
                  <a:tcPr marL="66627" marR="66627" marT="33313" marB="33313" vert="vert27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Concentrators who exited the system in the prior year and were identified as full program completers and were found </a:t>
                      </a:r>
                      <a:r>
                        <a:rPr lang="en-US" baseline="0" dirty="0" smtClean="0"/>
                        <a:t>enrolled in postsecondary, employed, or enlisted in the military</a:t>
                      </a:r>
                      <a:endParaRPr lang="en-US" dirty="0" smtClean="0"/>
                    </a:p>
                    <a:p>
                      <a:endParaRPr lang="en-US" dirty="0"/>
                    </a:p>
                  </a:txBody>
                  <a:tcPr/>
                </a:tc>
                <a:tc>
                  <a:txBody>
                    <a:bodyPr/>
                    <a:lstStyle/>
                    <a:p>
                      <a:r>
                        <a:rPr lang="en-US" dirty="0" smtClean="0"/>
                        <a:t>Participants from</a:t>
                      </a:r>
                      <a:r>
                        <a:rPr lang="en-US" baseline="0" dirty="0" smtClean="0"/>
                        <a:t> underrepresented gender groups enrolled in a non-traditional program</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Concentrators from</a:t>
                      </a:r>
                      <a:r>
                        <a:rPr lang="en-US" baseline="0" dirty="0" smtClean="0"/>
                        <a:t> underrepresented gender groups </a:t>
                      </a:r>
                      <a:r>
                        <a:rPr lang="en-US" dirty="0" smtClean="0"/>
                        <a:t>who have exited the system in the reporting year and</a:t>
                      </a:r>
                      <a:r>
                        <a:rPr lang="en-US" baseline="0" dirty="0" smtClean="0"/>
                        <a:t> </a:t>
                      </a:r>
                      <a:r>
                        <a:rPr lang="en-US" dirty="0" smtClean="0"/>
                        <a:t>identified as full program completers</a:t>
                      </a:r>
                    </a:p>
                    <a:p>
                      <a:endParaRPr lang="en-US" dirty="0"/>
                    </a:p>
                  </a:txBody>
                  <a:tcPr/>
                </a:tc>
              </a:tr>
              <a:tr h="1498600">
                <a:tc>
                  <a:txBody>
                    <a:bodyPr/>
                    <a:lstStyle/>
                    <a:p>
                      <a:pPr marL="71755" marR="71755" algn="ctr">
                        <a:spcBef>
                          <a:spcPts val="0"/>
                        </a:spcBef>
                        <a:spcAft>
                          <a:spcPts val="0"/>
                        </a:spcAft>
                      </a:pPr>
                      <a:r>
                        <a:rPr lang="en-US" sz="1800" dirty="0">
                          <a:effectLst/>
                          <a:latin typeface="+mn-lt"/>
                        </a:rPr>
                        <a:t>Denominator</a:t>
                      </a:r>
                      <a:endParaRPr lang="en-US" sz="1800" dirty="0">
                        <a:effectLst/>
                        <a:latin typeface="+mn-lt"/>
                        <a:ea typeface="Calibri" panose="020F0502020204030204" pitchFamily="34" charset="0"/>
                        <a:cs typeface="Times New Roman" panose="02020603050405020304" pitchFamily="18" charset="0"/>
                      </a:endParaRPr>
                    </a:p>
                  </a:txBody>
                  <a:tcPr marL="66627" marR="66627" marT="33313" marB="33313" vert="vert270" anchor="ctr">
                    <a:solidFill>
                      <a:schemeClr val="accent3">
                        <a:lumMod val="60000"/>
                        <a:lumOff val="40000"/>
                      </a:schemeClr>
                    </a:solidFill>
                  </a:tcPr>
                </a:tc>
                <a:tc>
                  <a:txBody>
                    <a:bodyPr/>
                    <a:lstStyle/>
                    <a:p>
                      <a:r>
                        <a:rPr lang="en-US" dirty="0" smtClean="0"/>
                        <a:t>Concentrators who exited the system in the prior year and were identified as full program completers</a:t>
                      </a:r>
                      <a:endParaRPr lang="en-US" dirty="0"/>
                    </a:p>
                  </a:txBody>
                  <a:tcPr>
                    <a:solidFill>
                      <a:schemeClr val="accent3">
                        <a:lumMod val="60000"/>
                        <a:lumOff val="4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Participants</a:t>
                      </a:r>
                      <a:r>
                        <a:rPr lang="en-US" baseline="0" dirty="0" smtClean="0"/>
                        <a:t> enrolled in CTE programs that are identified as non-traditional </a:t>
                      </a:r>
                      <a:endParaRPr lang="en-US" dirty="0"/>
                    </a:p>
                  </a:txBody>
                  <a:tcPr>
                    <a:solidFill>
                      <a:schemeClr val="accent3">
                        <a:lumMod val="60000"/>
                        <a:lumOff val="4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Concentrators </a:t>
                      </a:r>
                      <a:r>
                        <a:rPr lang="en-US" baseline="0" dirty="0" smtClean="0"/>
                        <a:t>enrolled in CTE programs that are identified as non-traditional </a:t>
                      </a:r>
                      <a:endParaRPr lang="en-US" dirty="0"/>
                    </a:p>
                  </a:txBody>
                  <a:tcPr>
                    <a:solidFill>
                      <a:schemeClr val="accent3">
                        <a:lumMod val="60000"/>
                        <a:lumOff val="40000"/>
                      </a:schemeClr>
                    </a:solidFill>
                  </a:tcPr>
                </a:tc>
              </a:tr>
            </a:tbl>
          </a:graphicData>
        </a:graphic>
      </p:graphicFrame>
      <p:sp>
        <p:nvSpPr>
          <p:cNvPr id="56324" name="Slide Number Placeholder 3"/>
          <p:cNvSpPr txBox="1">
            <a:spLocks/>
          </p:cNvSpPr>
          <p:nvPr/>
        </p:nvSpPr>
        <p:spPr bwMode="auto">
          <a:xfrm>
            <a:off x="7010400" y="6492875"/>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Clr>
                <a:srgbClr val="262A63"/>
              </a:buClr>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Clr>
                <a:srgbClr val="00689B"/>
              </a:buClr>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Clr>
                <a:srgbClr val="00A88D"/>
              </a:buClr>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Clr>
                <a:srgbClr val="9CB63C"/>
              </a:buClr>
              <a:buFont typeface="Arial" panose="020B0604020202020204" pitchFamily="34" charset="0"/>
              <a:defRPr sz="2000">
                <a:solidFill>
                  <a:schemeClr val="tx1"/>
                </a:solidFill>
                <a:latin typeface="Calibri" panose="020F0502020204030204" pitchFamily="34" charset="0"/>
              </a:defRPr>
            </a:lvl4pPr>
            <a:lvl5pPr marL="2057400" indent="-228600">
              <a:lnSpc>
                <a:spcPct val="90000"/>
              </a:lnSpc>
              <a:spcBef>
                <a:spcPts val="500"/>
              </a:spcBef>
              <a:buClr>
                <a:srgbClr val="CD9D2C"/>
              </a:buClr>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9pPr>
          </a:lstStyle>
          <a:p>
            <a:pPr>
              <a:lnSpc>
                <a:spcPct val="100000"/>
              </a:lnSpc>
              <a:spcBef>
                <a:spcPct val="0"/>
              </a:spcBef>
              <a:buClrTx/>
              <a:buFontTx/>
              <a:buNone/>
            </a:pPr>
            <a:fld id="{761410B1-B60D-4EA4-9F9F-1ABE3CED41A3}" type="slidenum">
              <a:rPr lang="en-US" altLang="en-US" sz="1800">
                <a:latin typeface="Arial" panose="020B0604020202020204" pitchFamily="34" charset="0"/>
              </a:rPr>
              <a:pPr>
                <a:lnSpc>
                  <a:spcPct val="100000"/>
                </a:lnSpc>
                <a:spcBef>
                  <a:spcPct val="0"/>
                </a:spcBef>
                <a:buClrTx/>
                <a:buFontTx/>
                <a:buNone/>
              </a:pPr>
              <a:t>23</a:t>
            </a:fld>
            <a:endParaRPr lang="en-US" altLang="en-US" sz="1800">
              <a:latin typeface="Arial" panose="020B0604020202020204" pitchFamily="34" charset="0"/>
            </a:endParaRPr>
          </a:p>
        </p:txBody>
      </p:sp>
    </p:spTree>
    <p:extLst>
      <p:ext uri="{BB962C8B-B14F-4D97-AF65-F5344CB8AC3E}">
        <p14:creationId xmlns:p14="http://schemas.microsoft.com/office/powerpoint/2010/main" val="377432445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a:xfrm>
            <a:off x="381000" y="792163"/>
            <a:ext cx="8534400" cy="503237"/>
          </a:xfrm>
        </p:spPr>
        <p:txBody>
          <a:bodyPr/>
          <a:lstStyle/>
          <a:p>
            <a:r>
              <a:rPr altLang="en-US" sz="3100" smtClean="0"/>
              <a:t>Reporting Measures- Postsecondary College Credit</a:t>
            </a:r>
          </a:p>
        </p:txBody>
      </p:sp>
      <p:graphicFrame>
        <p:nvGraphicFramePr>
          <p:cNvPr id="4" name="Content Placeholder 3"/>
          <p:cNvGraphicFramePr>
            <a:graphicFrameLocks noGrp="1"/>
          </p:cNvGraphicFramePr>
          <p:nvPr>
            <p:ph idx="1"/>
          </p:nvPr>
        </p:nvGraphicFramePr>
        <p:xfrm>
          <a:off x="457200" y="1295400"/>
          <a:ext cx="8178800" cy="4663398"/>
        </p:xfrm>
        <a:graphic>
          <a:graphicData uri="http://schemas.openxmlformats.org/drawingml/2006/table">
            <a:tbl>
              <a:tblPr firstRow="1" bandRow="1">
                <a:tableStyleId>{5C22544A-7EE6-4342-B048-85BDC9FD1C3A}</a:tableStyleId>
              </a:tblPr>
              <a:tblGrid>
                <a:gridCol w="506624"/>
                <a:gridCol w="2557392"/>
                <a:gridCol w="2557392"/>
                <a:gridCol w="2557392"/>
              </a:tblGrid>
              <a:tr h="914386">
                <a:tc>
                  <a:txBody>
                    <a:bodyPr/>
                    <a:lstStyle/>
                    <a:p>
                      <a:endParaRPr lang="en-US" sz="1800" dirty="0">
                        <a:effectLst/>
                        <a:latin typeface="+mn-lt"/>
                      </a:endParaRPr>
                    </a:p>
                  </a:txBody>
                  <a:tcPr marL="66627" marR="66627" marT="33313" marB="33313"/>
                </a:tc>
                <a:tc>
                  <a:txBody>
                    <a:bodyPr/>
                    <a:lstStyle/>
                    <a:p>
                      <a:r>
                        <a:rPr lang="en-US" sz="1800" dirty="0" smtClean="0"/>
                        <a:t>1P1- Technical Skill Attainment</a:t>
                      </a:r>
                    </a:p>
                    <a:p>
                      <a:endParaRPr lang="en-US" sz="1800" dirty="0"/>
                    </a:p>
                  </a:txBody>
                  <a:tcPr marT="45713" marB="45713"/>
                </a:tc>
                <a:tc>
                  <a:txBody>
                    <a:bodyPr/>
                    <a:lstStyle/>
                    <a:p>
                      <a:r>
                        <a:rPr lang="en-US" sz="1800" dirty="0" smtClean="0"/>
                        <a:t>2P1- Completion</a:t>
                      </a:r>
                    </a:p>
                    <a:p>
                      <a:endParaRPr lang="en-US" sz="1800" dirty="0"/>
                    </a:p>
                  </a:txBody>
                  <a:tcPr marT="45713" marB="45713"/>
                </a:tc>
                <a:tc>
                  <a:txBody>
                    <a:bodyPr/>
                    <a:lstStyle/>
                    <a:p>
                      <a:r>
                        <a:rPr lang="en-US" sz="1800" dirty="0" smtClean="0"/>
                        <a:t>3P1- Retention and Transfer</a:t>
                      </a:r>
                    </a:p>
                    <a:p>
                      <a:endParaRPr lang="en-US" sz="1800" dirty="0"/>
                    </a:p>
                  </a:txBody>
                  <a:tcPr marT="45713" marB="45713"/>
                </a:tc>
              </a:tr>
              <a:tr h="2011665">
                <a:tc>
                  <a:txBody>
                    <a:bodyPr/>
                    <a:lstStyle/>
                    <a:p>
                      <a:pPr marL="71755" marR="71755" algn="ctr">
                        <a:spcBef>
                          <a:spcPts val="0"/>
                        </a:spcBef>
                        <a:spcAft>
                          <a:spcPts val="0"/>
                        </a:spcAft>
                      </a:pPr>
                      <a:r>
                        <a:rPr lang="en-US" sz="1800" dirty="0">
                          <a:effectLst/>
                          <a:latin typeface="+mn-lt"/>
                        </a:rPr>
                        <a:t>Numerator</a:t>
                      </a:r>
                      <a:endParaRPr lang="en-US" sz="1800" dirty="0">
                        <a:effectLst/>
                        <a:latin typeface="+mn-lt"/>
                        <a:ea typeface="Calibri" panose="020F0502020204030204" pitchFamily="34" charset="0"/>
                        <a:cs typeface="Times New Roman" panose="02020603050405020304" pitchFamily="18" charset="0"/>
                      </a:endParaRPr>
                    </a:p>
                  </a:txBody>
                  <a:tcPr marL="66627" marR="66627" marT="33313" marB="33313" vert="vert270" anchor="ctr"/>
                </a:tc>
                <a:tc>
                  <a:txBody>
                    <a:bodyPr/>
                    <a:lstStyle/>
                    <a:p>
                      <a:r>
                        <a:rPr lang="en-US" sz="1800" dirty="0" smtClean="0"/>
                        <a:t>Concentrators who</a:t>
                      </a:r>
                      <a:r>
                        <a:rPr lang="en-US" sz="1800" baseline="0" dirty="0" smtClean="0"/>
                        <a:t> have earned an industry certification or passed a valid assessment, or earned 75% of the program hours with a GPA of 2.5 or higher</a:t>
                      </a:r>
                      <a:endParaRPr lang="en-US" sz="1800" dirty="0"/>
                    </a:p>
                  </a:txBody>
                  <a:tcPr marT="45713" marB="45713"/>
                </a:tc>
                <a:tc>
                  <a:txBody>
                    <a:bodyPr/>
                    <a:lstStyle/>
                    <a:p>
                      <a:r>
                        <a:rPr lang="en-US" sz="1800" dirty="0" smtClean="0"/>
                        <a:t>Concentrators who have exited the system in the reporting year and earned</a:t>
                      </a:r>
                      <a:r>
                        <a:rPr lang="en-US" sz="1800" baseline="0" dirty="0" smtClean="0"/>
                        <a:t> an eligible certificate or degree</a:t>
                      </a:r>
                      <a:endParaRPr lang="en-US" sz="1800" dirty="0"/>
                    </a:p>
                  </a:txBody>
                  <a:tcPr marT="45713" marB="45713"/>
                </a:tc>
                <a:tc>
                  <a:txBody>
                    <a:bodyPr/>
                    <a:lstStyle/>
                    <a:p>
                      <a:r>
                        <a:rPr lang="en-US" sz="1800" dirty="0" smtClean="0"/>
                        <a:t>Concentrators enrolled in the previous year who</a:t>
                      </a:r>
                      <a:r>
                        <a:rPr lang="en-US" sz="1800" baseline="0" dirty="0" smtClean="0"/>
                        <a:t> remained enrolled in the current year in their current institution, or transferred to another institution</a:t>
                      </a:r>
                      <a:endParaRPr lang="en-US" sz="1800" dirty="0"/>
                    </a:p>
                  </a:txBody>
                  <a:tcPr marT="45713" marB="45713"/>
                </a:tc>
              </a:tr>
              <a:tr h="1498312">
                <a:tc>
                  <a:txBody>
                    <a:bodyPr/>
                    <a:lstStyle/>
                    <a:p>
                      <a:pPr marL="71755" marR="71755" algn="ctr">
                        <a:spcBef>
                          <a:spcPts val="0"/>
                        </a:spcBef>
                        <a:spcAft>
                          <a:spcPts val="0"/>
                        </a:spcAft>
                      </a:pPr>
                      <a:r>
                        <a:rPr lang="en-US" sz="1800" dirty="0">
                          <a:effectLst/>
                          <a:latin typeface="+mn-lt"/>
                        </a:rPr>
                        <a:t>Denominator</a:t>
                      </a:r>
                      <a:endParaRPr lang="en-US" sz="1800" dirty="0">
                        <a:effectLst/>
                        <a:latin typeface="+mn-lt"/>
                        <a:ea typeface="Calibri" panose="020F0502020204030204" pitchFamily="34" charset="0"/>
                        <a:cs typeface="Times New Roman" panose="02020603050405020304" pitchFamily="18" charset="0"/>
                      </a:endParaRPr>
                    </a:p>
                  </a:txBody>
                  <a:tcPr marL="66627" marR="66627" marT="33313" marB="33313" vert="vert270" anchor="ctr">
                    <a:solidFill>
                      <a:schemeClr val="accent3">
                        <a:lumMod val="60000"/>
                        <a:lumOff val="4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Concentrators in the reporting year</a:t>
                      </a:r>
                      <a:endParaRPr lang="en-US" sz="1800" dirty="0"/>
                    </a:p>
                  </a:txBody>
                  <a:tcPr marT="45713" marB="45713">
                    <a:solidFill>
                      <a:schemeClr val="accent3">
                        <a:lumMod val="60000"/>
                        <a:lumOff val="40000"/>
                      </a:schemeClr>
                    </a:solidFill>
                  </a:tcPr>
                </a:tc>
                <a:tc>
                  <a:txBody>
                    <a:bodyPr/>
                    <a:lstStyle/>
                    <a:p>
                      <a:r>
                        <a:rPr lang="en-US" sz="1800" dirty="0" smtClean="0"/>
                        <a:t>Concentrators who have exited the system in the reporting year</a:t>
                      </a:r>
                      <a:endParaRPr lang="en-US" sz="1800" dirty="0"/>
                    </a:p>
                  </a:txBody>
                  <a:tcPr marT="45713" marB="45713">
                    <a:solidFill>
                      <a:schemeClr val="accent3">
                        <a:lumMod val="60000"/>
                        <a:lumOff val="4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Concentrators </a:t>
                      </a:r>
                      <a:r>
                        <a:rPr lang="en-US" sz="1800" baseline="0" dirty="0" smtClean="0"/>
                        <a:t>from the prior year who did not exit the system with an eligible certificate or degree</a:t>
                      </a:r>
                      <a:endParaRPr lang="en-US" sz="1800" dirty="0" smtClean="0"/>
                    </a:p>
                    <a:p>
                      <a:endParaRPr lang="en-US" sz="1800" dirty="0"/>
                    </a:p>
                  </a:txBody>
                  <a:tcPr marT="45713" marB="45713">
                    <a:solidFill>
                      <a:schemeClr val="accent3">
                        <a:lumMod val="60000"/>
                        <a:lumOff val="40000"/>
                      </a:schemeClr>
                    </a:solidFill>
                  </a:tcPr>
                </a:tc>
              </a:tr>
            </a:tbl>
          </a:graphicData>
        </a:graphic>
      </p:graphicFrame>
      <p:sp>
        <p:nvSpPr>
          <p:cNvPr id="57348" name="Slide Number Placeholder 3"/>
          <p:cNvSpPr txBox="1">
            <a:spLocks/>
          </p:cNvSpPr>
          <p:nvPr/>
        </p:nvSpPr>
        <p:spPr bwMode="auto">
          <a:xfrm>
            <a:off x="7010400" y="6492875"/>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Clr>
                <a:srgbClr val="262A63"/>
              </a:buClr>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Clr>
                <a:srgbClr val="00689B"/>
              </a:buClr>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Clr>
                <a:srgbClr val="00A88D"/>
              </a:buClr>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Clr>
                <a:srgbClr val="9CB63C"/>
              </a:buClr>
              <a:buFont typeface="Arial" panose="020B0604020202020204" pitchFamily="34" charset="0"/>
              <a:defRPr sz="2000">
                <a:solidFill>
                  <a:schemeClr val="tx1"/>
                </a:solidFill>
                <a:latin typeface="Calibri" panose="020F0502020204030204" pitchFamily="34" charset="0"/>
              </a:defRPr>
            </a:lvl4pPr>
            <a:lvl5pPr marL="2057400" indent="-228600">
              <a:lnSpc>
                <a:spcPct val="90000"/>
              </a:lnSpc>
              <a:spcBef>
                <a:spcPts val="500"/>
              </a:spcBef>
              <a:buClr>
                <a:srgbClr val="CD9D2C"/>
              </a:buClr>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9pPr>
          </a:lstStyle>
          <a:p>
            <a:pPr>
              <a:lnSpc>
                <a:spcPct val="100000"/>
              </a:lnSpc>
              <a:spcBef>
                <a:spcPct val="0"/>
              </a:spcBef>
              <a:buClrTx/>
              <a:buFontTx/>
              <a:buNone/>
            </a:pPr>
            <a:fld id="{75ED88C2-62A1-4264-BD59-A6AAB0F22562}" type="slidenum">
              <a:rPr lang="en-US" altLang="en-US" sz="1800">
                <a:latin typeface="Arial" panose="020B0604020202020204" pitchFamily="34" charset="0"/>
              </a:rPr>
              <a:pPr>
                <a:lnSpc>
                  <a:spcPct val="100000"/>
                </a:lnSpc>
                <a:spcBef>
                  <a:spcPct val="0"/>
                </a:spcBef>
                <a:buClrTx/>
                <a:buFontTx/>
                <a:buNone/>
              </a:pPr>
              <a:t>24</a:t>
            </a:fld>
            <a:endParaRPr lang="en-US" altLang="en-US" sz="1800">
              <a:latin typeface="Arial" panose="020B0604020202020204" pitchFamily="34" charset="0"/>
            </a:endParaRPr>
          </a:p>
        </p:txBody>
      </p:sp>
    </p:spTree>
    <p:extLst>
      <p:ext uri="{BB962C8B-B14F-4D97-AF65-F5344CB8AC3E}">
        <p14:creationId xmlns:p14="http://schemas.microsoft.com/office/powerpoint/2010/main" val="130435397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a:xfrm>
            <a:off x="381000" y="762000"/>
            <a:ext cx="8534400" cy="503238"/>
          </a:xfrm>
        </p:spPr>
        <p:txBody>
          <a:bodyPr/>
          <a:lstStyle/>
          <a:p>
            <a:r>
              <a:rPr altLang="en-US" sz="3100" smtClean="0"/>
              <a:t>Reporting Measures- Postsecondary College Credit</a:t>
            </a:r>
          </a:p>
        </p:txBody>
      </p:sp>
      <p:graphicFrame>
        <p:nvGraphicFramePr>
          <p:cNvPr id="4" name="Content Placeholder 3"/>
          <p:cNvGraphicFramePr>
            <a:graphicFrameLocks noGrp="1"/>
          </p:cNvGraphicFramePr>
          <p:nvPr>
            <p:ph idx="1"/>
          </p:nvPr>
        </p:nvGraphicFramePr>
        <p:xfrm>
          <a:off x="203200" y="1295400"/>
          <a:ext cx="8712201" cy="4973638"/>
        </p:xfrm>
        <a:graphic>
          <a:graphicData uri="http://schemas.openxmlformats.org/drawingml/2006/table">
            <a:tbl>
              <a:tblPr firstRow="1" bandRow="1">
                <a:tableStyleId>{5C22544A-7EE6-4342-B048-85BDC9FD1C3A}</a:tableStyleId>
              </a:tblPr>
              <a:tblGrid>
                <a:gridCol w="539664"/>
                <a:gridCol w="2724179"/>
                <a:gridCol w="2724179"/>
                <a:gridCol w="2724179"/>
              </a:tblGrid>
              <a:tr h="914458">
                <a:tc>
                  <a:txBody>
                    <a:bodyPr/>
                    <a:lstStyle/>
                    <a:p>
                      <a:endParaRPr lang="en-US" sz="1800" dirty="0">
                        <a:effectLst/>
                        <a:latin typeface="+mn-lt"/>
                      </a:endParaRPr>
                    </a:p>
                  </a:txBody>
                  <a:tcPr marL="66627" marR="66627" marT="33313" marB="33313"/>
                </a:tc>
                <a:tc>
                  <a:txBody>
                    <a:bodyPr/>
                    <a:lstStyle/>
                    <a:p>
                      <a:r>
                        <a:rPr lang="en-US" sz="1800" dirty="0" smtClean="0"/>
                        <a:t>4P1- Student Placement</a:t>
                      </a:r>
                    </a:p>
                    <a:p>
                      <a:endParaRPr lang="en-US" sz="1800" dirty="0"/>
                    </a:p>
                  </a:txBody>
                  <a:tcPr marT="45723" marB="45723"/>
                </a:tc>
                <a:tc>
                  <a:txBody>
                    <a:bodyPr/>
                    <a:lstStyle/>
                    <a:p>
                      <a:r>
                        <a:rPr lang="en-US" sz="1800" dirty="0" smtClean="0"/>
                        <a:t>5P1-Non-traditional Participation</a:t>
                      </a:r>
                    </a:p>
                    <a:p>
                      <a:endParaRPr lang="en-US" sz="1800" dirty="0"/>
                    </a:p>
                  </a:txBody>
                  <a:tcPr marT="45723" marB="45723"/>
                </a:tc>
                <a:tc>
                  <a:txBody>
                    <a:bodyPr/>
                    <a:lstStyle/>
                    <a:p>
                      <a:r>
                        <a:rPr lang="en-US" sz="1800" dirty="0" smtClean="0"/>
                        <a:t>5P2- Non-traditional Completion</a:t>
                      </a:r>
                    </a:p>
                    <a:p>
                      <a:endParaRPr lang="en-US" sz="1800" dirty="0"/>
                    </a:p>
                  </a:txBody>
                  <a:tcPr marT="45723" marB="45723"/>
                </a:tc>
              </a:tr>
              <a:tr h="2560484">
                <a:tc>
                  <a:txBody>
                    <a:bodyPr/>
                    <a:lstStyle/>
                    <a:p>
                      <a:pPr marL="71755" marR="71755" algn="ctr">
                        <a:spcBef>
                          <a:spcPts val="0"/>
                        </a:spcBef>
                        <a:spcAft>
                          <a:spcPts val="0"/>
                        </a:spcAft>
                      </a:pPr>
                      <a:r>
                        <a:rPr lang="en-US" sz="1800" dirty="0">
                          <a:effectLst/>
                          <a:latin typeface="+mn-lt"/>
                        </a:rPr>
                        <a:t>Numerator</a:t>
                      </a:r>
                      <a:endParaRPr lang="en-US" sz="1800" dirty="0">
                        <a:effectLst/>
                        <a:latin typeface="+mn-lt"/>
                        <a:ea typeface="Calibri" panose="020F0502020204030204" pitchFamily="34" charset="0"/>
                        <a:cs typeface="Times New Roman" panose="02020603050405020304" pitchFamily="18" charset="0"/>
                      </a:endParaRPr>
                    </a:p>
                  </a:txBody>
                  <a:tcPr marL="66627" marR="66627" marT="33313" marB="33313" vert="vert27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Concentrators who exited the system in the prior year and earned </a:t>
                      </a:r>
                      <a:r>
                        <a:rPr lang="en-US" sz="1800" baseline="0" dirty="0" smtClean="0"/>
                        <a:t>an eligible certificate or degree</a:t>
                      </a:r>
                      <a:endParaRPr lang="en-US" sz="18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and were found </a:t>
                      </a:r>
                      <a:r>
                        <a:rPr lang="en-US" sz="1800" baseline="0" dirty="0" smtClean="0"/>
                        <a:t>enrolled in postsecondary, employed, or enlisted in the military</a:t>
                      </a:r>
                      <a:endParaRPr lang="en-US" sz="1800" dirty="0" smtClean="0"/>
                    </a:p>
                    <a:p>
                      <a:endParaRPr lang="en-US" sz="1800" dirty="0"/>
                    </a:p>
                  </a:txBody>
                  <a:tcPr marT="45723" marB="45723"/>
                </a:tc>
                <a:tc>
                  <a:txBody>
                    <a:bodyPr/>
                    <a:lstStyle/>
                    <a:p>
                      <a:r>
                        <a:rPr lang="en-US" sz="1800" dirty="0" smtClean="0"/>
                        <a:t>Participants from</a:t>
                      </a:r>
                      <a:r>
                        <a:rPr lang="en-US" sz="1800" baseline="0" dirty="0" smtClean="0"/>
                        <a:t> underrepresented gender groups enrolled in a non-traditional program</a:t>
                      </a:r>
                      <a:endParaRPr lang="en-US" sz="1800" dirty="0"/>
                    </a:p>
                  </a:txBody>
                  <a:tcPr marT="45723" marB="45723"/>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Concentrators from</a:t>
                      </a:r>
                      <a:r>
                        <a:rPr lang="en-US" sz="1800" baseline="0" dirty="0" smtClean="0"/>
                        <a:t> underrepresented gender groups </a:t>
                      </a:r>
                      <a:r>
                        <a:rPr lang="en-US" sz="1800" dirty="0" smtClean="0"/>
                        <a:t>who have exited the system in the reporting year and</a:t>
                      </a:r>
                      <a:r>
                        <a:rPr lang="en-US" sz="1800" baseline="0" dirty="0" smtClean="0"/>
                        <a:t> </a:t>
                      </a:r>
                      <a:r>
                        <a:rPr lang="en-US" sz="1800" dirty="0" smtClean="0"/>
                        <a:t>earned an eligible certificate </a:t>
                      </a:r>
                      <a:r>
                        <a:rPr lang="en-US" sz="1800" smtClean="0"/>
                        <a:t>or degree </a:t>
                      </a:r>
                      <a:r>
                        <a:rPr lang="en-US" sz="1800" baseline="0" smtClean="0"/>
                        <a:t>in </a:t>
                      </a:r>
                      <a:r>
                        <a:rPr lang="en-US" sz="1800" baseline="0" dirty="0" smtClean="0"/>
                        <a:t>a non-traditional program</a:t>
                      </a:r>
                      <a:endParaRPr lang="en-US" sz="18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800" dirty="0" smtClean="0"/>
                    </a:p>
                    <a:p>
                      <a:endParaRPr lang="en-US" sz="1800" dirty="0"/>
                    </a:p>
                  </a:txBody>
                  <a:tcPr marT="45723" marB="45723"/>
                </a:tc>
              </a:tr>
              <a:tr h="1498696">
                <a:tc>
                  <a:txBody>
                    <a:bodyPr/>
                    <a:lstStyle/>
                    <a:p>
                      <a:pPr marL="71755" marR="71755" algn="ctr">
                        <a:spcBef>
                          <a:spcPts val="0"/>
                        </a:spcBef>
                        <a:spcAft>
                          <a:spcPts val="0"/>
                        </a:spcAft>
                      </a:pPr>
                      <a:r>
                        <a:rPr lang="en-US" sz="1800" dirty="0">
                          <a:effectLst/>
                          <a:latin typeface="+mn-lt"/>
                        </a:rPr>
                        <a:t>Denominator</a:t>
                      </a:r>
                      <a:endParaRPr lang="en-US" sz="1800" dirty="0">
                        <a:effectLst/>
                        <a:latin typeface="+mn-lt"/>
                        <a:ea typeface="Calibri" panose="020F0502020204030204" pitchFamily="34" charset="0"/>
                        <a:cs typeface="Times New Roman" panose="02020603050405020304" pitchFamily="18" charset="0"/>
                      </a:endParaRPr>
                    </a:p>
                  </a:txBody>
                  <a:tcPr marL="66627" marR="66627" marT="33313" marB="33313" vert="vert270" anchor="ctr">
                    <a:solidFill>
                      <a:schemeClr val="accent3">
                        <a:lumMod val="60000"/>
                        <a:lumOff val="4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Concentrators who exited the system in the prior year and earned </a:t>
                      </a:r>
                      <a:r>
                        <a:rPr lang="en-US" sz="1800" baseline="0" dirty="0" smtClean="0"/>
                        <a:t>an eligible certificate or degree</a:t>
                      </a:r>
                      <a:endParaRPr lang="en-US" sz="1800" dirty="0" smtClean="0"/>
                    </a:p>
                  </a:txBody>
                  <a:tcPr marT="45723" marB="45723">
                    <a:solidFill>
                      <a:schemeClr val="accent3">
                        <a:lumMod val="60000"/>
                        <a:lumOff val="4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Participants</a:t>
                      </a:r>
                      <a:r>
                        <a:rPr lang="en-US" sz="1800" baseline="0" dirty="0" smtClean="0"/>
                        <a:t> enrolled in CTE programs that are identified as non-traditional </a:t>
                      </a:r>
                      <a:endParaRPr lang="en-US" sz="1800" dirty="0"/>
                    </a:p>
                  </a:txBody>
                  <a:tcPr marT="45723" marB="45723">
                    <a:solidFill>
                      <a:schemeClr val="accent3">
                        <a:lumMod val="60000"/>
                        <a:lumOff val="4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Concentrators </a:t>
                      </a:r>
                      <a:r>
                        <a:rPr lang="en-US" sz="1800" baseline="0" dirty="0" smtClean="0"/>
                        <a:t>enrolled in CTE programs that are identified as non-traditional </a:t>
                      </a:r>
                      <a:endParaRPr lang="en-US" sz="1800" dirty="0"/>
                    </a:p>
                  </a:txBody>
                  <a:tcPr marT="45723" marB="45723">
                    <a:solidFill>
                      <a:schemeClr val="accent3">
                        <a:lumMod val="60000"/>
                        <a:lumOff val="40000"/>
                      </a:schemeClr>
                    </a:solidFill>
                  </a:tcPr>
                </a:tc>
              </a:tr>
            </a:tbl>
          </a:graphicData>
        </a:graphic>
      </p:graphicFrame>
      <p:sp>
        <p:nvSpPr>
          <p:cNvPr id="58372" name="Slide Number Placeholder 3"/>
          <p:cNvSpPr txBox="1">
            <a:spLocks/>
          </p:cNvSpPr>
          <p:nvPr/>
        </p:nvSpPr>
        <p:spPr bwMode="auto">
          <a:xfrm>
            <a:off x="7010400" y="6492875"/>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Clr>
                <a:srgbClr val="262A63"/>
              </a:buClr>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Clr>
                <a:srgbClr val="00689B"/>
              </a:buClr>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Clr>
                <a:srgbClr val="00A88D"/>
              </a:buClr>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Clr>
                <a:srgbClr val="9CB63C"/>
              </a:buClr>
              <a:buFont typeface="Arial" panose="020B0604020202020204" pitchFamily="34" charset="0"/>
              <a:defRPr sz="2000">
                <a:solidFill>
                  <a:schemeClr val="tx1"/>
                </a:solidFill>
                <a:latin typeface="Calibri" panose="020F0502020204030204" pitchFamily="34" charset="0"/>
              </a:defRPr>
            </a:lvl4pPr>
            <a:lvl5pPr marL="2057400" indent="-228600">
              <a:lnSpc>
                <a:spcPct val="90000"/>
              </a:lnSpc>
              <a:spcBef>
                <a:spcPts val="500"/>
              </a:spcBef>
              <a:buClr>
                <a:srgbClr val="CD9D2C"/>
              </a:buClr>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9pPr>
          </a:lstStyle>
          <a:p>
            <a:pPr>
              <a:lnSpc>
                <a:spcPct val="100000"/>
              </a:lnSpc>
              <a:spcBef>
                <a:spcPct val="0"/>
              </a:spcBef>
              <a:buClrTx/>
              <a:buFontTx/>
              <a:buNone/>
            </a:pPr>
            <a:fld id="{C4E775C6-8092-4CE7-A65A-BB90605C6835}" type="slidenum">
              <a:rPr lang="en-US" altLang="en-US" sz="1800">
                <a:latin typeface="Arial" panose="020B0604020202020204" pitchFamily="34" charset="0"/>
              </a:rPr>
              <a:pPr>
                <a:lnSpc>
                  <a:spcPct val="100000"/>
                </a:lnSpc>
                <a:spcBef>
                  <a:spcPct val="0"/>
                </a:spcBef>
                <a:buClrTx/>
                <a:buFontTx/>
                <a:buNone/>
              </a:pPr>
              <a:t>25</a:t>
            </a:fld>
            <a:endParaRPr lang="en-US" altLang="en-US" sz="1800">
              <a:latin typeface="Arial" panose="020B0604020202020204" pitchFamily="34" charset="0"/>
            </a:endParaRPr>
          </a:p>
        </p:txBody>
      </p:sp>
    </p:spTree>
    <p:extLst>
      <p:ext uri="{BB962C8B-B14F-4D97-AF65-F5344CB8AC3E}">
        <p14:creationId xmlns:p14="http://schemas.microsoft.com/office/powerpoint/2010/main" val="57435318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966788"/>
            <a:ext cx="7886700" cy="557212"/>
          </a:xfrm>
        </p:spPr>
        <p:txBody>
          <a:bodyPr/>
          <a:lstStyle/>
          <a:p>
            <a:r>
              <a:rPr lang="en-US" dirty="0" smtClean="0"/>
              <a:t>Changes to Non-Traditional Measures</a:t>
            </a:r>
            <a:endParaRPr lang="en-US" dirty="0"/>
          </a:p>
        </p:txBody>
      </p:sp>
      <p:sp>
        <p:nvSpPr>
          <p:cNvPr id="3" name="Content Placeholder 2"/>
          <p:cNvSpPr>
            <a:spLocks noGrp="1"/>
          </p:cNvSpPr>
          <p:nvPr>
            <p:ph idx="1"/>
          </p:nvPr>
        </p:nvSpPr>
        <p:spPr>
          <a:xfrm>
            <a:off x="628650" y="1524000"/>
            <a:ext cx="7886700" cy="4737101"/>
          </a:xfrm>
        </p:spPr>
        <p:txBody>
          <a:bodyPr/>
          <a:lstStyle/>
          <a:p>
            <a:r>
              <a:rPr lang="en-US" sz="2000" dirty="0" smtClean="0"/>
              <a:t>Performance </a:t>
            </a:r>
            <a:r>
              <a:rPr lang="en-US" sz="2000" dirty="0"/>
              <a:t>targets for the non-traditional measures (6S1, 6S2, 5A1, 5A2, 5P1, 5P2) have been adjusted to account for a change in assessment </a:t>
            </a:r>
            <a:r>
              <a:rPr lang="en-US" sz="2000" dirty="0" smtClean="0"/>
              <a:t>methodology</a:t>
            </a:r>
          </a:p>
          <a:p>
            <a:r>
              <a:rPr lang="en-US" sz="2000" dirty="0" smtClean="0"/>
              <a:t>The </a:t>
            </a:r>
            <a:r>
              <a:rPr lang="en-US" sz="2000" dirty="0"/>
              <a:t>denominator for each measure will only include students in programs that are identified as non-traditional on the National Alliance for Partners in Equity (NAPE) </a:t>
            </a:r>
            <a:r>
              <a:rPr lang="en-US" sz="2000" dirty="0" smtClean="0"/>
              <a:t>List </a:t>
            </a:r>
          </a:p>
          <a:p>
            <a:r>
              <a:rPr lang="en-US" sz="2000" dirty="0" smtClean="0"/>
              <a:t>For </a:t>
            </a:r>
            <a:r>
              <a:rPr lang="en-US" sz="2000" dirty="0"/>
              <a:t>the 2016-17 year, all agencies will have targets for each non-traditional measures set at the state target. The 2016-17 state targets are based on an analysis of 2014-15 performance using only concentrator/participant data from students found in programs identified on the NAPE List.  </a:t>
            </a:r>
            <a:endParaRPr lang="en-US" sz="2000" dirty="0" smtClean="0"/>
          </a:p>
          <a:p>
            <a:r>
              <a:rPr lang="en-US" sz="2000" dirty="0" smtClean="0"/>
              <a:t>A list of CTE programs with the 16-17 non-traditional identification has been posted here</a:t>
            </a:r>
            <a:r>
              <a:rPr lang="en-US" sz="2000" dirty="0"/>
              <a:t>: </a:t>
            </a:r>
            <a:r>
              <a:rPr lang="en-US" sz="2000" dirty="0">
                <a:hlinkClick r:id="rId3"/>
              </a:rPr>
              <a:t>http://</a:t>
            </a:r>
            <a:r>
              <a:rPr lang="en-US" sz="2000" dirty="0" smtClean="0">
                <a:hlinkClick r:id="rId3"/>
              </a:rPr>
              <a:t>www.fldoe.org/academics/career-adult-edu/funding-opportunities/carl-d-perkins-career-technical-edu/carl-d-perkins-resources.stml</a:t>
            </a:r>
            <a:r>
              <a:rPr lang="en-US" sz="2000" dirty="0" smtClean="0"/>
              <a:t> </a:t>
            </a:r>
            <a:endParaRPr lang="en-US" sz="2000" dirty="0"/>
          </a:p>
          <a:p>
            <a:pPr marL="0" indent="0">
              <a:buNone/>
            </a:pPr>
            <a:r>
              <a:rPr lang="en-US" sz="2000" dirty="0" smtClean="0"/>
              <a:t>								</a:t>
            </a:r>
            <a:fld id="{BE70B018-BAB6-4BA4-BD35-6416F00FD93B}" type="slidenum">
              <a:rPr lang="en-US" sz="2000" smtClean="0"/>
              <a:t>26</a:t>
            </a:fld>
            <a:endParaRPr lang="en-US" sz="2000" dirty="0"/>
          </a:p>
        </p:txBody>
      </p:sp>
    </p:spTree>
    <p:extLst>
      <p:ext uri="{BB962C8B-B14F-4D97-AF65-F5344CB8AC3E}">
        <p14:creationId xmlns:p14="http://schemas.microsoft.com/office/powerpoint/2010/main" val="32846188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a:xfrm>
            <a:off x="628650" y="838200"/>
            <a:ext cx="7886700" cy="514350"/>
          </a:xfrm>
        </p:spPr>
        <p:txBody>
          <a:bodyPr/>
          <a:lstStyle/>
          <a:p>
            <a:r>
              <a:rPr altLang="en-US" dirty="0" smtClean="0"/>
              <a:t>Common Reporting Issues</a:t>
            </a:r>
          </a:p>
        </p:txBody>
      </p:sp>
      <p:sp>
        <p:nvSpPr>
          <p:cNvPr id="68611" name="Content Placeholder 2"/>
          <p:cNvSpPr>
            <a:spLocks noGrp="1"/>
          </p:cNvSpPr>
          <p:nvPr>
            <p:ph idx="1"/>
          </p:nvPr>
        </p:nvSpPr>
        <p:spPr>
          <a:xfrm>
            <a:off x="228600" y="1295400"/>
            <a:ext cx="8610600" cy="4876800"/>
          </a:xfrm>
        </p:spPr>
        <p:txBody>
          <a:bodyPr/>
          <a:lstStyle/>
          <a:p>
            <a:r>
              <a:rPr lang="en-US" altLang="en-US" sz="2000" dirty="0" smtClean="0"/>
              <a:t>Secondary</a:t>
            </a:r>
          </a:p>
          <a:p>
            <a:pPr lvl="1"/>
            <a:r>
              <a:rPr lang="en-US" altLang="en-US" sz="1800" dirty="0" smtClean="0"/>
              <a:t>Failure to report OCPs</a:t>
            </a:r>
          </a:p>
          <a:p>
            <a:pPr lvl="1"/>
            <a:r>
              <a:rPr lang="en-US" altLang="en-US" sz="1800" dirty="0" smtClean="0"/>
              <a:t>Invalid certification codes</a:t>
            </a:r>
          </a:p>
          <a:p>
            <a:pPr lvl="1"/>
            <a:r>
              <a:rPr lang="en-US" altLang="en-US" sz="1800" dirty="0"/>
              <a:t>Missing teacher </a:t>
            </a:r>
            <a:r>
              <a:rPr lang="en-US" altLang="en-US" sz="1800" dirty="0" smtClean="0"/>
              <a:t>record</a:t>
            </a:r>
          </a:p>
          <a:p>
            <a:r>
              <a:rPr lang="en-US" altLang="en-US" sz="2000" dirty="0" smtClean="0"/>
              <a:t>Postsecondary Clock Hours</a:t>
            </a:r>
          </a:p>
          <a:p>
            <a:pPr lvl="1"/>
            <a:r>
              <a:rPr lang="en-US" altLang="en-US" sz="1800" dirty="0"/>
              <a:t>Failure to report OCPs</a:t>
            </a:r>
          </a:p>
          <a:p>
            <a:pPr lvl="1"/>
            <a:r>
              <a:rPr lang="en-US" altLang="en-US" sz="1800" dirty="0"/>
              <a:t>Invalid certification </a:t>
            </a:r>
            <a:r>
              <a:rPr lang="en-US" altLang="en-US" sz="1800" dirty="0" smtClean="0"/>
              <a:t>codes</a:t>
            </a:r>
          </a:p>
          <a:p>
            <a:pPr lvl="1"/>
            <a:r>
              <a:rPr lang="en-US" altLang="en-US" sz="1800" dirty="0" smtClean="0"/>
              <a:t>Failure to report full program completer correctly</a:t>
            </a:r>
          </a:p>
          <a:p>
            <a:pPr lvl="1"/>
            <a:r>
              <a:rPr lang="en-US" altLang="en-US" sz="1800" dirty="0" smtClean="0"/>
              <a:t>Failure to report financial aid correctly</a:t>
            </a:r>
          </a:p>
          <a:p>
            <a:pPr lvl="1"/>
            <a:r>
              <a:rPr lang="en-US" altLang="en-US" sz="1800" dirty="0" smtClean="0"/>
              <a:t>Failure to report preliminary enrollment (WDIS-Survey G and FCS Survey 1E/2B)</a:t>
            </a:r>
          </a:p>
          <a:p>
            <a:pPr lvl="1"/>
            <a:r>
              <a:rPr lang="en-US" altLang="en-US" sz="1800" dirty="0" smtClean="0"/>
              <a:t>Incorrect total clock hour toward award</a:t>
            </a:r>
          </a:p>
          <a:p>
            <a:r>
              <a:rPr lang="en-US" altLang="en-US" sz="2000" dirty="0" smtClean="0"/>
              <a:t>Postsecondary College Credit</a:t>
            </a:r>
          </a:p>
          <a:p>
            <a:pPr lvl="1"/>
            <a:r>
              <a:rPr lang="en-US" altLang="en-US" sz="1800" dirty="0"/>
              <a:t>Enrollment vs. completion</a:t>
            </a:r>
          </a:p>
          <a:p>
            <a:pPr lvl="1"/>
            <a:r>
              <a:rPr lang="en-US" altLang="en-US" sz="1800" dirty="0"/>
              <a:t>Assignment of students to programs</a:t>
            </a:r>
          </a:p>
          <a:p>
            <a:endParaRPr lang="en-US" altLang="en-US" sz="2400" dirty="0" smtClean="0"/>
          </a:p>
          <a:p>
            <a:endParaRPr lang="en-US" altLang="en-US" sz="2400" dirty="0" smtClean="0"/>
          </a:p>
          <a:p>
            <a:endParaRPr lang="en-US" altLang="en-US" sz="2000" dirty="0" smtClean="0"/>
          </a:p>
        </p:txBody>
      </p:sp>
      <p:sp>
        <p:nvSpPr>
          <p:cNvPr id="68612" name="Slide Number Placeholder 3"/>
          <p:cNvSpPr txBox="1">
            <a:spLocks/>
          </p:cNvSpPr>
          <p:nvPr/>
        </p:nvSpPr>
        <p:spPr bwMode="auto">
          <a:xfrm>
            <a:off x="7010400" y="6492875"/>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Clr>
                <a:srgbClr val="262A63"/>
              </a:buClr>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Clr>
                <a:srgbClr val="00689B"/>
              </a:buClr>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Clr>
                <a:srgbClr val="00A88D"/>
              </a:buClr>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Clr>
                <a:srgbClr val="9CB63C"/>
              </a:buClr>
              <a:buFont typeface="Arial" panose="020B0604020202020204" pitchFamily="34" charset="0"/>
              <a:defRPr sz="2000">
                <a:solidFill>
                  <a:schemeClr val="tx1"/>
                </a:solidFill>
                <a:latin typeface="Calibri" panose="020F0502020204030204" pitchFamily="34" charset="0"/>
              </a:defRPr>
            </a:lvl4pPr>
            <a:lvl5pPr marL="2057400" indent="-228600">
              <a:lnSpc>
                <a:spcPct val="90000"/>
              </a:lnSpc>
              <a:spcBef>
                <a:spcPts val="500"/>
              </a:spcBef>
              <a:buClr>
                <a:srgbClr val="CD9D2C"/>
              </a:buClr>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9pPr>
          </a:lstStyle>
          <a:p>
            <a:pPr>
              <a:lnSpc>
                <a:spcPct val="100000"/>
              </a:lnSpc>
              <a:spcBef>
                <a:spcPct val="0"/>
              </a:spcBef>
              <a:buClrTx/>
              <a:buFontTx/>
              <a:buNone/>
            </a:pPr>
            <a:fld id="{2BC571C5-BC5D-4327-8E66-A1BF3C4FBB16}" type="slidenum">
              <a:rPr lang="en-US" altLang="en-US" sz="1800">
                <a:latin typeface="Arial" panose="020B0604020202020204" pitchFamily="34" charset="0"/>
              </a:rPr>
              <a:pPr>
                <a:lnSpc>
                  <a:spcPct val="100000"/>
                </a:lnSpc>
                <a:spcBef>
                  <a:spcPct val="0"/>
                </a:spcBef>
                <a:buClrTx/>
                <a:buFontTx/>
                <a:buNone/>
              </a:pPr>
              <a:t>27</a:t>
            </a:fld>
            <a:endParaRPr lang="en-US" altLang="en-US" sz="1800">
              <a:latin typeface="Arial" panose="020B0604020202020204" pitchFamily="34" charset="0"/>
            </a:endParaRPr>
          </a:p>
        </p:txBody>
      </p:sp>
    </p:spTree>
    <p:extLst>
      <p:ext uri="{BB962C8B-B14F-4D97-AF65-F5344CB8AC3E}">
        <p14:creationId xmlns:p14="http://schemas.microsoft.com/office/powerpoint/2010/main" val="321393766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r>
              <a:rPr altLang="en-US" smtClean="0"/>
              <a:t>Perkins Reporting Timeline</a:t>
            </a:r>
          </a:p>
        </p:txBody>
      </p:sp>
      <p:sp>
        <p:nvSpPr>
          <p:cNvPr id="65539" name="Content Placeholder 2"/>
          <p:cNvSpPr>
            <a:spLocks noGrp="1"/>
          </p:cNvSpPr>
          <p:nvPr>
            <p:ph idx="1"/>
          </p:nvPr>
        </p:nvSpPr>
        <p:spPr>
          <a:xfrm>
            <a:off x="609600" y="1828800"/>
            <a:ext cx="8229600" cy="3429000"/>
          </a:xfrm>
        </p:spPr>
        <p:txBody>
          <a:bodyPr/>
          <a:lstStyle/>
          <a:p>
            <a:r>
              <a:rPr lang="en-US" altLang="en-US" dirty="0" smtClean="0"/>
              <a:t>Secondary measures </a:t>
            </a:r>
          </a:p>
          <a:p>
            <a:pPr lvl="1"/>
            <a:r>
              <a:rPr lang="en-US" altLang="en-US" dirty="0" smtClean="0"/>
              <a:t>Calculated using data submitted to the K-12 data system during Survey 5 </a:t>
            </a:r>
          </a:p>
          <a:p>
            <a:pPr lvl="1"/>
            <a:r>
              <a:rPr lang="en-US" altLang="en-US" dirty="0" smtClean="0"/>
              <a:t>2015-16 data will be pulled mid-October, 2016</a:t>
            </a:r>
          </a:p>
          <a:p>
            <a:r>
              <a:rPr lang="en-US" altLang="en-US" dirty="0"/>
              <a:t>District Postsecondary </a:t>
            </a:r>
            <a:r>
              <a:rPr lang="en-US" altLang="en-US" dirty="0" smtClean="0"/>
              <a:t>measures</a:t>
            </a:r>
          </a:p>
          <a:p>
            <a:pPr lvl="1"/>
            <a:r>
              <a:rPr lang="en-US" altLang="en-US" dirty="0"/>
              <a:t>C</a:t>
            </a:r>
            <a:r>
              <a:rPr lang="en-US" altLang="en-US" dirty="0" smtClean="0"/>
              <a:t>alculated </a:t>
            </a:r>
            <a:r>
              <a:rPr lang="en-US" altLang="en-US" dirty="0"/>
              <a:t>using data submitted to WDIS during survey F, W and S.</a:t>
            </a:r>
          </a:p>
          <a:p>
            <a:r>
              <a:rPr lang="en-US" altLang="en-US" dirty="0"/>
              <a:t>College Postsecondary </a:t>
            </a:r>
            <a:r>
              <a:rPr lang="en-US" altLang="en-US" dirty="0" smtClean="0"/>
              <a:t>measures</a:t>
            </a:r>
          </a:p>
          <a:p>
            <a:pPr lvl="1"/>
            <a:r>
              <a:rPr lang="en-US" altLang="en-US" dirty="0"/>
              <a:t>C</a:t>
            </a:r>
            <a:r>
              <a:rPr lang="en-US" altLang="en-US" dirty="0" smtClean="0"/>
              <a:t>alculated </a:t>
            </a:r>
            <a:r>
              <a:rPr lang="en-US" altLang="en-US" dirty="0"/>
              <a:t>using data submitted to FCS during the Winter and Spring/End of Year data collection. </a:t>
            </a:r>
          </a:p>
          <a:p>
            <a:pPr lvl="1"/>
            <a:endParaRPr lang="en-US" altLang="en-US" dirty="0" smtClean="0"/>
          </a:p>
        </p:txBody>
      </p:sp>
      <p:sp>
        <p:nvSpPr>
          <p:cNvPr id="65540" name="Slide Number Placeholder 3"/>
          <p:cNvSpPr txBox="1">
            <a:spLocks/>
          </p:cNvSpPr>
          <p:nvPr/>
        </p:nvSpPr>
        <p:spPr bwMode="auto">
          <a:xfrm>
            <a:off x="7010400" y="6492875"/>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Clr>
                <a:srgbClr val="262A63"/>
              </a:buClr>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Clr>
                <a:srgbClr val="00689B"/>
              </a:buClr>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Clr>
                <a:srgbClr val="00A88D"/>
              </a:buClr>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Clr>
                <a:srgbClr val="9CB63C"/>
              </a:buClr>
              <a:buFont typeface="Arial" panose="020B0604020202020204" pitchFamily="34" charset="0"/>
              <a:defRPr sz="2000">
                <a:solidFill>
                  <a:schemeClr val="tx1"/>
                </a:solidFill>
                <a:latin typeface="Calibri" panose="020F0502020204030204" pitchFamily="34" charset="0"/>
              </a:defRPr>
            </a:lvl4pPr>
            <a:lvl5pPr marL="2057400" indent="-228600">
              <a:lnSpc>
                <a:spcPct val="90000"/>
              </a:lnSpc>
              <a:spcBef>
                <a:spcPts val="500"/>
              </a:spcBef>
              <a:buClr>
                <a:srgbClr val="CD9D2C"/>
              </a:buClr>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9pPr>
          </a:lstStyle>
          <a:p>
            <a:pPr>
              <a:lnSpc>
                <a:spcPct val="100000"/>
              </a:lnSpc>
              <a:spcBef>
                <a:spcPct val="0"/>
              </a:spcBef>
              <a:buClrTx/>
              <a:buFontTx/>
              <a:buNone/>
            </a:pPr>
            <a:fld id="{479E0D47-B283-4DC4-9FB6-738726772290}" type="slidenum">
              <a:rPr lang="en-US" altLang="en-US" sz="1800">
                <a:latin typeface="Arial" panose="020B0604020202020204" pitchFamily="34" charset="0"/>
              </a:rPr>
              <a:pPr>
                <a:lnSpc>
                  <a:spcPct val="100000"/>
                </a:lnSpc>
                <a:spcBef>
                  <a:spcPct val="0"/>
                </a:spcBef>
                <a:buClrTx/>
                <a:buFontTx/>
                <a:buNone/>
              </a:pPr>
              <a:t>28</a:t>
            </a:fld>
            <a:endParaRPr lang="en-US" altLang="en-US" sz="1800">
              <a:latin typeface="Arial" panose="020B0604020202020204" pitchFamily="34" charset="0"/>
            </a:endParaRPr>
          </a:p>
        </p:txBody>
      </p:sp>
    </p:spTree>
    <p:extLst>
      <p:ext uri="{BB962C8B-B14F-4D97-AF65-F5344CB8AC3E}">
        <p14:creationId xmlns:p14="http://schemas.microsoft.com/office/powerpoint/2010/main" val="86711674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Program Improvement Plans</a:t>
            </a:r>
            <a:endParaRPr lang="en-US" dirty="0"/>
          </a:p>
        </p:txBody>
      </p:sp>
      <p:sp>
        <p:nvSpPr>
          <p:cNvPr id="4" name="TextBox 12"/>
          <p:cNvSpPr txBox="1">
            <a:spLocks noChangeArrowheads="1"/>
          </p:cNvSpPr>
          <p:nvPr/>
        </p:nvSpPr>
        <p:spPr bwMode="auto">
          <a:xfrm>
            <a:off x="1694234" y="5257800"/>
            <a:ext cx="5257800" cy="707886"/>
          </a:xfrm>
          <a:prstGeom prst="rect">
            <a:avLst/>
          </a:prstGeom>
          <a:noFill/>
          <a:ln w="9525">
            <a:noFill/>
            <a:miter lim="800000"/>
            <a:headEnd/>
            <a:tailEnd/>
          </a:ln>
        </p:spPr>
        <p:txBody>
          <a:bodyPr wrap="square">
            <a:spAutoFit/>
          </a:bodyPr>
          <a:lstStyle/>
          <a:p>
            <a:pPr algn="ctr">
              <a:defRPr/>
            </a:pPr>
            <a:r>
              <a:rPr lang="en-US" sz="2000" b="1" dirty="0">
                <a:ln w="1905"/>
                <a:solidFill>
                  <a:schemeClr val="accent2"/>
                </a:solidFill>
                <a:effectLst>
                  <a:innerShdw blurRad="69850" dist="43180" dir="5400000">
                    <a:srgbClr val="000000">
                      <a:alpha val="65000"/>
                    </a:srgbClr>
                  </a:innerShdw>
                </a:effectLst>
                <a:latin typeface="Arial" pitchFamily="34" charset="0"/>
                <a:cs typeface="Arial" pitchFamily="34" charset="0"/>
              </a:rPr>
              <a:t>Division of Career and Adult Education</a:t>
            </a:r>
            <a:br>
              <a:rPr lang="en-US" sz="2000" b="1" dirty="0">
                <a:ln w="1905"/>
                <a:solidFill>
                  <a:schemeClr val="accent2"/>
                </a:solidFill>
                <a:effectLst>
                  <a:innerShdw blurRad="69850" dist="43180" dir="5400000">
                    <a:srgbClr val="000000">
                      <a:alpha val="65000"/>
                    </a:srgbClr>
                  </a:innerShdw>
                </a:effectLst>
                <a:latin typeface="Arial" pitchFamily="34" charset="0"/>
                <a:cs typeface="Arial" pitchFamily="34" charset="0"/>
              </a:rPr>
            </a:br>
            <a:r>
              <a:rPr lang="en-US" sz="2000" b="1" dirty="0">
                <a:ln w="1905"/>
                <a:solidFill>
                  <a:schemeClr val="accent2"/>
                </a:solidFill>
                <a:effectLst>
                  <a:innerShdw blurRad="69850" dist="43180" dir="5400000">
                    <a:srgbClr val="000000">
                      <a:alpha val="65000"/>
                    </a:srgbClr>
                  </a:innerShdw>
                </a:effectLst>
                <a:latin typeface="Arial" pitchFamily="34" charset="0"/>
                <a:cs typeface="Arial" pitchFamily="34" charset="0"/>
              </a:rPr>
              <a:t>850-245-9057</a:t>
            </a:r>
          </a:p>
        </p:txBody>
      </p:sp>
      <p:sp>
        <p:nvSpPr>
          <p:cNvPr id="5" name="Rectangle 4"/>
          <p:cNvSpPr/>
          <p:nvPr/>
        </p:nvSpPr>
        <p:spPr>
          <a:xfrm>
            <a:off x="2436779" y="4572000"/>
            <a:ext cx="3932472" cy="523220"/>
          </a:xfrm>
          <a:prstGeom prst="rect">
            <a:avLst/>
          </a:prstGeom>
        </p:spPr>
        <p:txBody>
          <a:bodyPr wrap="square">
            <a:spAutoFit/>
          </a:bodyPr>
          <a:lstStyle/>
          <a:p>
            <a:pPr algn="ctr">
              <a:defRPr/>
            </a:pPr>
            <a:r>
              <a:rPr lang="en-US" sz="2800" b="1" dirty="0" smtClean="0">
                <a:ln w="1905"/>
                <a:solidFill>
                  <a:schemeClr val="tx2"/>
                </a:solidFill>
                <a:effectLst>
                  <a:innerShdw blurRad="69850" dist="43180" dir="5400000">
                    <a:srgbClr val="000000">
                      <a:alpha val="65000"/>
                    </a:srgbClr>
                  </a:innerShdw>
                </a:effectLst>
                <a:latin typeface="Arial" pitchFamily="34" charset="0"/>
                <a:cs typeface="Arial" pitchFamily="34" charset="0"/>
              </a:rPr>
              <a:t>Dr. Amy Albee-Levine</a:t>
            </a:r>
            <a:endParaRPr lang="en-US" sz="2800" b="1" dirty="0">
              <a:ln w="1905"/>
              <a:solidFill>
                <a:schemeClr val="tx2"/>
              </a:solidFill>
              <a:effectLst>
                <a:innerShdw blurRad="69850" dist="43180" dir="5400000">
                  <a:srgbClr val="000000">
                    <a:alpha val="65000"/>
                  </a:srgbClr>
                </a:innerShdw>
              </a:effectLst>
              <a:latin typeface="Arial" pitchFamily="34" charset="0"/>
              <a:cs typeface="Arial" pitchFamily="34" charset="0"/>
            </a:endParaRPr>
          </a:p>
        </p:txBody>
      </p:sp>
    </p:spTree>
    <p:extLst>
      <p:ext uri="{BB962C8B-B14F-4D97-AF65-F5344CB8AC3E}">
        <p14:creationId xmlns:p14="http://schemas.microsoft.com/office/powerpoint/2010/main" val="13121482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Perkins Grant Purpose</a:t>
            </a:r>
            <a:endParaRPr lang="en-US" dirty="0"/>
          </a:p>
        </p:txBody>
      </p:sp>
      <p:sp>
        <p:nvSpPr>
          <p:cNvPr id="3" name="Content Placeholder 2"/>
          <p:cNvSpPr>
            <a:spLocks noGrp="1"/>
          </p:cNvSpPr>
          <p:nvPr>
            <p:ph idx="1"/>
          </p:nvPr>
        </p:nvSpPr>
        <p:spPr>
          <a:xfrm>
            <a:off x="609600" y="1524000"/>
            <a:ext cx="7886700" cy="4354753"/>
          </a:xfrm>
        </p:spPr>
        <p:txBody>
          <a:bodyPr/>
          <a:lstStyle/>
          <a:p>
            <a:pPr>
              <a:buNone/>
            </a:pPr>
            <a:endParaRPr lang="en-US" sz="2000" dirty="0" smtClean="0">
              <a:solidFill>
                <a:srgbClr val="002060"/>
              </a:solidFill>
            </a:endParaRPr>
          </a:p>
          <a:p>
            <a:r>
              <a:rPr lang="en-US" sz="1800" dirty="0" smtClean="0">
                <a:solidFill>
                  <a:srgbClr val="002060"/>
                </a:solidFill>
              </a:rPr>
              <a:t>Florida’s Perkins IV State Plan (2008‐2013) communicates the scope of Florida’s commitment to the continuous improvement of career and technical education programs and providing equitable access to quality career and technical education programs to all students, including special populations. </a:t>
            </a:r>
          </a:p>
          <a:p>
            <a:r>
              <a:rPr lang="en-US" sz="1800" dirty="0" smtClean="0">
                <a:solidFill>
                  <a:srgbClr val="002060"/>
                </a:solidFill>
              </a:rPr>
              <a:t>The grant was originally a 5 year grant, it has been extended through the current 16-17 year.</a:t>
            </a:r>
          </a:p>
          <a:p>
            <a:r>
              <a:rPr lang="en-US" sz="1800" dirty="0" smtClean="0">
                <a:solidFill>
                  <a:srgbClr val="002060"/>
                </a:solidFill>
              </a:rPr>
              <a:t>The State must annually evaluate the performance of the career and technical education activities of each eligible recipient, using the local adjusted levels of performance on specific performance measures. </a:t>
            </a:r>
          </a:p>
        </p:txBody>
      </p:sp>
      <p:sp>
        <p:nvSpPr>
          <p:cNvPr id="4" name="Slide Number Placeholder 3"/>
          <p:cNvSpPr>
            <a:spLocks noGrp="1"/>
          </p:cNvSpPr>
          <p:nvPr>
            <p:ph type="sldNum" sz="quarter" idx="4294967295"/>
          </p:nvPr>
        </p:nvSpPr>
        <p:spPr>
          <a:xfrm>
            <a:off x="7010400" y="6400800"/>
            <a:ext cx="2133600" cy="365125"/>
          </a:xfrm>
          <a:prstGeom prst="rect">
            <a:avLst/>
          </a:prstGeom>
        </p:spPr>
        <p:txBody>
          <a:bodyPr/>
          <a:lstStyle/>
          <a:p>
            <a:pPr algn="ctr">
              <a:defRPr/>
            </a:pPr>
            <a:fld id="{1B6809D1-4083-4BEE-9C63-1BFED10977D5}" type="slidenum">
              <a:rPr lang="en-US" smtClean="0"/>
              <a:pPr algn="ctr">
                <a:defRPr/>
              </a:pPr>
              <a:t>3</a:t>
            </a:fld>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0" y="685800"/>
            <a:ext cx="1066800" cy="1032387"/>
          </a:xfrm>
          <a:prstGeom prst="rect">
            <a:avLst/>
          </a:prstGeom>
        </p:spPr>
      </p:pic>
    </p:spTree>
    <p:extLst>
      <p:ext uri="{BB962C8B-B14F-4D97-AF65-F5344CB8AC3E}">
        <p14:creationId xmlns:p14="http://schemas.microsoft.com/office/powerpoint/2010/main" val="369970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0066"/>
                </a:solidFill>
              </a:rPr>
              <a:t>Perkins IV Improvement Plan Requirements</a:t>
            </a:r>
            <a:endParaRPr lang="en-US" dirty="0">
              <a:solidFill>
                <a:srgbClr val="000066"/>
              </a:solidFill>
            </a:endParaRPr>
          </a:p>
        </p:txBody>
      </p:sp>
      <p:sp>
        <p:nvSpPr>
          <p:cNvPr id="3" name="Content Placeholder 2"/>
          <p:cNvSpPr>
            <a:spLocks noGrp="1"/>
          </p:cNvSpPr>
          <p:nvPr>
            <p:ph idx="1"/>
          </p:nvPr>
        </p:nvSpPr>
        <p:spPr/>
        <p:txBody>
          <a:bodyPr/>
          <a:lstStyle/>
          <a:p>
            <a:r>
              <a:rPr lang="en-US" dirty="0">
                <a:solidFill>
                  <a:srgbClr val="000066"/>
                </a:solidFill>
              </a:rPr>
              <a:t>If </a:t>
            </a:r>
            <a:r>
              <a:rPr lang="en-US" b="1" dirty="0">
                <a:solidFill>
                  <a:srgbClr val="000066"/>
                </a:solidFill>
              </a:rPr>
              <a:t>state</a:t>
            </a:r>
            <a:r>
              <a:rPr lang="en-US" dirty="0">
                <a:solidFill>
                  <a:srgbClr val="000066"/>
                </a:solidFill>
              </a:rPr>
              <a:t> or </a:t>
            </a:r>
            <a:r>
              <a:rPr lang="en-US" b="1" dirty="0">
                <a:solidFill>
                  <a:srgbClr val="000066"/>
                </a:solidFill>
              </a:rPr>
              <a:t>local</a:t>
            </a:r>
            <a:r>
              <a:rPr lang="en-US" dirty="0">
                <a:solidFill>
                  <a:srgbClr val="000066"/>
                </a:solidFill>
              </a:rPr>
              <a:t> recipient fails to meet at least 90 percent of targeted performance level, </a:t>
            </a:r>
            <a:r>
              <a:rPr lang="en-US" dirty="0" smtClean="0">
                <a:solidFill>
                  <a:srgbClr val="000066"/>
                </a:solidFill>
              </a:rPr>
              <a:t>agency needs </a:t>
            </a:r>
            <a:r>
              <a:rPr lang="en-US" dirty="0">
                <a:solidFill>
                  <a:srgbClr val="000066"/>
                </a:solidFill>
              </a:rPr>
              <a:t>to develop and implement an improvement plan for the following </a:t>
            </a:r>
            <a:r>
              <a:rPr lang="en-US" dirty="0" smtClean="0">
                <a:solidFill>
                  <a:srgbClr val="000066"/>
                </a:solidFill>
              </a:rPr>
              <a:t>year. </a:t>
            </a:r>
          </a:p>
          <a:p>
            <a:pPr marL="0" indent="0">
              <a:spcBef>
                <a:spcPts val="0"/>
              </a:spcBef>
              <a:buNone/>
            </a:pPr>
            <a:r>
              <a:rPr lang="en-US" dirty="0">
                <a:solidFill>
                  <a:srgbClr val="000066"/>
                </a:solidFill>
              </a:rPr>
              <a:t> </a:t>
            </a:r>
            <a:r>
              <a:rPr lang="en-US" dirty="0" smtClean="0">
                <a:solidFill>
                  <a:srgbClr val="000066"/>
                </a:solidFill>
              </a:rPr>
              <a:t>  </a:t>
            </a:r>
            <a:r>
              <a:rPr lang="en-US" sz="1800" dirty="0" smtClean="0">
                <a:solidFill>
                  <a:srgbClr val="000066"/>
                </a:solidFill>
              </a:rPr>
              <a:t>(Perkins </a:t>
            </a:r>
            <a:r>
              <a:rPr lang="en-US" sz="1800" dirty="0">
                <a:solidFill>
                  <a:srgbClr val="000066"/>
                </a:solidFill>
              </a:rPr>
              <a:t>IV, Section 123 (a) (1)-(4) and (b) (1)-(5</a:t>
            </a:r>
            <a:r>
              <a:rPr lang="en-US" sz="1800" dirty="0" smtClean="0">
                <a:solidFill>
                  <a:srgbClr val="000066"/>
                </a:solidFill>
              </a:rPr>
              <a:t>))</a:t>
            </a:r>
            <a:endParaRPr lang="en-US" sz="1800" dirty="0">
              <a:solidFill>
                <a:srgbClr val="000066"/>
              </a:solidFill>
            </a:endParaRPr>
          </a:p>
        </p:txBody>
      </p:sp>
      <p:sp>
        <p:nvSpPr>
          <p:cNvPr id="4" name="Slide Number Placeholder 3"/>
          <p:cNvSpPr txBox="1">
            <a:spLocks/>
          </p:cNvSpPr>
          <p:nvPr/>
        </p:nvSpPr>
        <p:spPr>
          <a:xfrm>
            <a:off x="7003915" y="6400800"/>
            <a:ext cx="2133600" cy="365125"/>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fld id="{060E07E6-B08D-4F15-9CFE-F3C0194D1580}" type="slidenum">
              <a:rPr lang="en-US" smtClean="0"/>
              <a:pPr algn="ctr"/>
              <a:t>30</a:t>
            </a:fld>
            <a:endParaRPr lang="en-US" dirty="0"/>
          </a:p>
        </p:txBody>
      </p:sp>
    </p:spTree>
    <p:extLst>
      <p:ext uri="{BB962C8B-B14F-4D97-AF65-F5344CB8AC3E}">
        <p14:creationId xmlns:p14="http://schemas.microsoft.com/office/powerpoint/2010/main" val="423287243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Process When Don’t Meet Local Target(s)</a:t>
            </a:r>
            <a:endParaRPr lang="en-US" dirty="0"/>
          </a:p>
        </p:txBody>
      </p:sp>
      <p:sp>
        <p:nvSpPr>
          <p:cNvPr id="3" name="Content Placeholder 2"/>
          <p:cNvSpPr>
            <a:spLocks noGrp="1"/>
          </p:cNvSpPr>
          <p:nvPr>
            <p:ph idx="1"/>
          </p:nvPr>
        </p:nvSpPr>
        <p:spPr>
          <a:xfrm>
            <a:off x="914400" y="1905000"/>
            <a:ext cx="7886700" cy="4354753"/>
          </a:xfrm>
        </p:spPr>
        <p:txBody>
          <a:bodyPr/>
          <a:lstStyle/>
          <a:p>
            <a:r>
              <a:rPr lang="en-US" dirty="0" smtClean="0"/>
              <a:t>Review data and information available related to measure and identify areas to improve</a:t>
            </a:r>
          </a:p>
          <a:p>
            <a:r>
              <a:rPr lang="en-US" dirty="0" smtClean="0"/>
              <a:t>Write a program improvement plan</a:t>
            </a:r>
          </a:p>
          <a:p>
            <a:r>
              <a:rPr lang="en-US" dirty="0" smtClean="0"/>
              <a:t>Budget for strategies to address identified areas to improve</a:t>
            </a:r>
          </a:p>
        </p:txBody>
      </p:sp>
    </p:spTree>
    <p:extLst>
      <p:ext uri="{BB962C8B-B14F-4D97-AF65-F5344CB8AC3E}">
        <p14:creationId xmlns:p14="http://schemas.microsoft.com/office/powerpoint/2010/main" val="29705640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066800"/>
            <a:ext cx="7886700" cy="793750"/>
          </a:xfrm>
        </p:spPr>
        <p:txBody>
          <a:bodyPr/>
          <a:lstStyle/>
          <a:p>
            <a:r>
              <a:rPr lang="en-US" dirty="0" smtClean="0"/>
              <a:t>Required Components of Improvement Plans</a:t>
            </a:r>
            <a:endParaRPr lang="en-US" dirty="0"/>
          </a:p>
        </p:txBody>
      </p:sp>
      <p:sp>
        <p:nvSpPr>
          <p:cNvPr id="3" name="Content Placeholder 2"/>
          <p:cNvSpPr>
            <a:spLocks noGrp="1"/>
          </p:cNvSpPr>
          <p:nvPr>
            <p:ph idx="1"/>
          </p:nvPr>
        </p:nvSpPr>
        <p:spPr>
          <a:xfrm>
            <a:off x="609600" y="2057400"/>
            <a:ext cx="7886700" cy="3656252"/>
          </a:xfrm>
        </p:spPr>
        <p:txBody>
          <a:bodyPr/>
          <a:lstStyle/>
          <a:p>
            <a:r>
              <a:rPr lang="en-US" dirty="0" smtClean="0">
                <a:solidFill>
                  <a:srgbClr val="000066"/>
                </a:solidFill>
              </a:rPr>
              <a:t>Information and/or data to help explain why not meeting 90% of target on this measure</a:t>
            </a:r>
          </a:p>
          <a:p>
            <a:r>
              <a:rPr lang="en-US" dirty="0" smtClean="0">
                <a:solidFill>
                  <a:srgbClr val="000066"/>
                </a:solidFill>
              </a:rPr>
              <a:t>Goals and actions to be taken to address issues</a:t>
            </a:r>
          </a:p>
          <a:p>
            <a:r>
              <a:rPr lang="en-US" dirty="0" smtClean="0">
                <a:solidFill>
                  <a:srgbClr val="000066"/>
                </a:solidFill>
              </a:rPr>
              <a:t>Lead contacts and timelines for actions</a:t>
            </a:r>
          </a:p>
          <a:p>
            <a:r>
              <a:rPr lang="en-US" dirty="0" smtClean="0">
                <a:solidFill>
                  <a:srgbClr val="000066"/>
                </a:solidFill>
              </a:rPr>
              <a:t>Describe collaborative process used to develop plan</a:t>
            </a:r>
          </a:p>
          <a:p>
            <a:r>
              <a:rPr lang="en-US" dirty="0" smtClean="0">
                <a:solidFill>
                  <a:srgbClr val="000066"/>
                </a:solidFill>
              </a:rPr>
              <a:t>Gaps in subpopulations on this measure and how will address</a:t>
            </a:r>
          </a:p>
          <a:p>
            <a:r>
              <a:rPr lang="en-US" dirty="0" smtClean="0">
                <a:solidFill>
                  <a:srgbClr val="000066"/>
                </a:solidFill>
              </a:rPr>
              <a:t>Budget allocations to support actions</a:t>
            </a:r>
            <a:endParaRPr lang="en-US" dirty="0">
              <a:solidFill>
                <a:srgbClr val="000066"/>
              </a:solidFill>
            </a:endParaRPr>
          </a:p>
        </p:txBody>
      </p:sp>
      <p:sp>
        <p:nvSpPr>
          <p:cNvPr id="4" name="Slide Number Placeholder 3"/>
          <p:cNvSpPr txBox="1">
            <a:spLocks/>
          </p:cNvSpPr>
          <p:nvPr/>
        </p:nvSpPr>
        <p:spPr>
          <a:xfrm>
            <a:off x="6974732" y="6400800"/>
            <a:ext cx="2133600" cy="365125"/>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fld id="{060E07E6-B08D-4F15-9CFE-F3C0194D1580}" type="slidenum">
              <a:rPr lang="en-US" smtClean="0"/>
              <a:pPr algn="ctr"/>
              <a:t>32</a:t>
            </a:fld>
            <a:endParaRPr lang="en-US" dirty="0"/>
          </a:p>
        </p:txBody>
      </p:sp>
    </p:spTree>
    <p:extLst>
      <p:ext uri="{BB962C8B-B14F-4D97-AF65-F5344CB8AC3E}">
        <p14:creationId xmlns:p14="http://schemas.microsoft.com/office/powerpoint/2010/main" val="11899682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0066"/>
                </a:solidFill>
              </a:rPr>
              <a:t>Perkins &amp; 3-Year Program Improvement Plans</a:t>
            </a:r>
            <a:endParaRPr lang="en-US" dirty="0">
              <a:solidFill>
                <a:srgbClr val="000066"/>
              </a:solidFill>
            </a:endParaRPr>
          </a:p>
        </p:txBody>
      </p:sp>
      <p:sp>
        <p:nvSpPr>
          <p:cNvPr id="3" name="Content Placeholder 2"/>
          <p:cNvSpPr>
            <a:spLocks noGrp="1"/>
          </p:cNvSpPr>
          <p:nvPr>
            <p:ph idx="1"/>
          </p:nvPr>
        </p:nvSpPr>
        <p:spPr>
          <a:xfrm>
            <a:off x="609600" y="1905000"/>
            <a:ext cx="7886700" cy="1675052"/>
          </a:xfrm>
        </p:spPr>
        <p:txBody>
          <a:bodyPr/>
          <a:lstStyle/>
          <a:p>
            <a:r>
              <a:rPr lang="en-US" dirty="0" smtClean="0">
                <a:solidFill>
                  <a:srgbClr val="000066"/>
                </a:solidFill>
              </a:rPr>
              <a:t>Perkins </a:t>
            </a:r>
            <a:r>
              <a:rPr lang="en-US" dirty="0">
                <a:solidFill>
                  <a:srgbClr val="000066"/>
                </a:solidFill>
              </a:rPr>
              <a:t>law stipulates that if, after three consecutive years, an agency is required to </a:t>
            </a:r>
            <a:r>
              <a:rPr lang="en-US" dirty="0" smtClean="0">
                <a:solidFill>
                  <a:srgbClr val="000066"/>
                </a:solidFill>
              </a:rPr>
              <a:t>do </a:t>
            </a:r>
            <a:r>
              <a:rPr lang="en-US" dirty="0">
                <a:solidFill>
                  <a:srgbClr val="000066"/>
                </a:solidFill>
              </a:rPr>
              <a:t>program improvement plan for the same performance measure, the state is required to provide technical assistance.  </a:t>
            </a:r>
            <a:endParaRPr lang="en-US" dirty="0" smtClean="0">
              <a:solidFill>
                <a:srgbClr val="000066"/>
              </a:solidFill>
            </a:endParaRPr>
          </a:p>
          <a:p>
            <a:pPr marL="0" indent="0">
              <a:buNone/>
            </a:pPr>
            <a:endParaRPr lang="en-US" dirty="0"/>
          </a:p>
        </p:txBody>
      </p:sp>
      <p:sp>
        <p:nvSpPr>
          <p:cNvPr id="4" name="Slide Number Placeholder 3"/>
          <p:cNvSpPr txBox="1">
            <a:spLocks/>
          </p:cNvSpPr>
          <p:nvPr/>
        </p:nvSpPr>
        <p:spPr>
          <a:xfrm>
            <a:off x="6981217" y="6400800"/>
            <a:ext cx="2133600" cy="365125"/>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fld id="{060E07E6-B08D-4F15-9CFE-F3C0194D1580}" type="slidenum">
              <a:rPr lang="en-US" smtClean="0"/>
              <a:pPr algn="ctr"/>
              <a:t>33</a:t>
            </a:fld>
            <a:endParaRPr lang="en-US" dirty="0"/>
          </a:p>
        </p:txBody>
      </p:sp>
    </p:spTree>
    <p:extLst>
      <p:ext uri="{BB962C8B-B14F-4D97-AF65-F5344CB8AC3E}">
        <p14:creationId xmlns:p14="http://schemas.microsoft.com/office/powerpoint/2010/main" val="328578453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066800"/>
            <a:ext cx="7886700" cy="793750"/>
          </a:xfrm>
        </p:spPr>
        <p:txBody>
          <a:bodyPr/>
          <a:lstStyle/>
          <a:p>
            <a:r>
              <a:rPr lang="en-US" dirty="0" smtClean="0"/>
              <a:t>Required Components of Improvement Plans</a:t>
            </a:r>
            <a:endParaRPr lang="en-US" dirty="0"/>
          </a:p>
        </p:txBody>
      </p:sp>
      <p:sp>
        <p:nvSpPr>
          <p:cNvPr id="3" name="Content Placeholder 2"/>
          <p:cNvSpPr>
            <a:spLocks noGrp="1"/>
          </p:cNvSpPr>
          <p:nvPr>
            <p:ph idx="1"/>
          </p:nvPr>
        </p:nvSpPr>
        <p:spPr>
          <a:xfrm>
            <a:off x="609600" y="2057400"/>
            <a:ext cx="7886700" cy="3656252"/>
          </a:xfrm>
        </p:spPr>
        <p:txBody>
          <a:bodyPr/>
          <a:lstStyle/>
          <a:p>
            <a:pPr marL="0" indent="0">
              <a:buNone/>
            </a:pPr>
            <a:r>
              <a:rPr lang="en-US" b="1" dirty="0" smtClean="0">
                <a:solidFill>
                  <a:srgbClr val="000066"/>
                </a:solidFill>
              </a:rPr>
              <a:t>Additional items for Three-Year plans</a:t>
            </a:r>
          </a:p>
          <a:p>
            <a:r>
              <a:rPr lang="en-US" dirty="0" smtClean="0"/>
              <a:t>Describe </a:t>
            </a:r>
            <a:r>
              <a:rPr lang="en-US" dirty="0"/>
              <a:t>any data you have collected or would </a:t>
            </a:r>
            <a:r>
              <a:rPr lang="en-US" dirty="0" smtClean="0"/>
              <a:t>like </a:t>
            </a:r>
            <a:r>
              <a:rPr lang="en-US" dirty="0"/>
              <a:t>to collect (quantitative or qualitative</a:t>
            </a:r>
            <a:r>
              <a:rPr lang="en-US" dirty="0" smtClean="0"/>
              <a:t>), not </a:t>
            </a:r>
            <a:r>
              <a:rPr lang="en-US" dirty="0"/>
              <a:t>used in </a:t>
            </a:r>
            <a:r>
              <a:rPr lang="en-US" dirty="0" smtClean="0"/>
              <a:t>calculation </a:t>
            </a:r>
            <a:r>
              <a:rPr lang="en-US" dirty="0"/>
              <a:t>of </a:t>
            </a:r>
            <a:r>
              <a:rPr lang="en-US" dirty="0" smtClean="0"/>
              <a:t>a measure but demonstrates </a:t>
            </a:r>
            <a:r>
              <a:rPr lang="en-US" dirty="0"/>
              <a:t>success. </a:t>
            </a:r>
            <a:endParaRPr lang="en-US" dirty="0" smtClean="0"/>
          </a:p>
          <a:p>
            <a:r>
              <a:rPr lang="en-US" sz="2800" dirty="0" smtClean="0"/>
              <a:t>Type of technical assistance that would be beneficial.</a:t>
            </a:r>
          </a:p>
        </p:txBody>
      </p:sp>
      <p:sp>
        <p:nvSpPr>
          <p:cNvPr id="4" name="Slide Number Placeholder 3"/>
          <p:cNvSpPr txBox="1">
            <a:spLocks/>
          </p:cNvSpPr>
          <p:nvPr/>
        </p:nvSpPr>
        <p:spPr>
          <a:xfrm>
            <a:off x="7003915" y="6400800"/>
            <a:ext cx="2133600" cy="365125"/>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fld id="{060E07E6-B08D-4F15-9CFE-F3C0194D1580}" type="slidenum">
              <a:rPr lang="en-US" smtClean="0"/>
              <a:pPr algn="ctr"/>
              <a:t>34</a:t>
            </a:fld>
            <a:endParaRPr lang="en-US" dirty="0"/>
          </a:p>
        </p:txBody>
      </p:sp>
    </p:spTree>
    <p:extLst>
      <p:ext uri="{BB962C8B-B14F-4D97-AF65-F5344CB8AC3E}">
        <p14:creationId xmlns:p14="http://schemas.microsoft.com/office/powerpoint/2010/main" val="37387451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966788"/>
            <a:ext cx="7886700" cy="633412"/>
          </a:xfrm>
        </p:spPr>
        <p:txBody>
          <a:bodyPr/>
          <a:lstStyle/>
          <a:p>
            <a:r>
              <a:rPr lang="en-US" dirty="0" smtClean="0">
                <a:solidFill>
                  <a:srgbClr val="000066"/>
                </a:solidFill>
              </a:rPr>
              <a:t>Strategies Addressing Agency Performance</a:t>
            </a:r>
            <a:endParaRPr lang="en-US" dirty="0">
              <a:solidFill>
                <a:srgbClr val="000066"/>
              </a:solidFill>
            </a:endParaRPr>
          </a:p>
        </p:txBody>
      </p:sp>
      <p:sp>
        <p:nvSpPr>
          <p:cNvPr id="3" name="Content Placeholder 2"/>
          <p:cNvSpPr>
            <a:spLocks noGrp="1"/>
          </p:cNvSpPr>
          <p:nvPr>
            <p:ph idx="1"/>
          </p:nvPr>
        </p:nvSpPr>
        <p:spPr>
          <a:xfrm>
            <a:off x="609600" y="1752600"/>
            <a:ext cx="7886700" cy="1675052"/>
          </a:xfrm>
        </p:spPr>
        <p:txBody>
          <a:bodyPr/>
          <a:lstStyle/>
          <a:p>
            <a:pPr marL="514350" indent="-514350">
              <a:buFont typeface="+mj-lt"/>
              <a:buAutoNum type="arabicPeriod"/>
            </a:pPr>
            <a:r>
              <a:rPr lang="en-US" u="sng" dirty="0" smtClean="0">
                <a:solidFill>
                  <a:srgbClr val="000066"/>
                </a:solidFill>
              </a:rPr>
              <a:t>Change in Agency Monitoring </a:t>
            </a:r>
            <a:r>
              <a:rPr lang="en-US" u="sng" dirty="0">
                <a:solidFill>
                  <a:srgbClr val="000066"/>
                </a:solidFill>
              </a:rPr>
              <a:t>F</a:t>
            </a:r>
            <a:r>
              <a:rPr lang="en-US" u="sng" dirty="0" smtClean="0">
                <a:solidFill>
                  <a:srgbClr val="000066"/>
                </a:solidFill>
              </a:rPr>
              <a:t>ormula</a:t>
            </a:r>
            <a:r>
              <a:rPr lang="en-US" dirty="0" smtClean="0">
                <a:solidFill>
                  <a:srgbClr val="000066"/>
                </a:solidFill>
              </a:rPr>
              <a:t>: </a:t>
            </a:r>
            <a:r>
              <a:rPr lang="en-US" sz="2400" dirty="0" smtClean="0">
                <a:solidFill>
                  <a:srgbClr val="000066"/>
                </a:solidFill>
              </a:rPr>
              <a:t>Incorporated </a:t>
            </a:r>
            <a:r>
              <a:rPr lang="en-US" sz="2400" dirty="0">
                <a:solidFill>
                  <a:srgbClr val="000066"/>
                </a:solidFill>
              </a:rPr>
              <a:t>whether an agency was required to complete a Perkins Program Improvement Plan for the same measure for three or more years into the risk assessment process for </a:t>
            </a:r>
            <a:r>
              <a:rPr lang="en-US" sz="2400" dirty="0" smtClean="0">
                <a:solidFill>
                  <a:srgbClr val="000066"/>
                </a:solidFill>
              </a:rPr>
              <a:t>monitoring </a:t>
            </a:r>
            <a:r>
              <a:rPr lang="en-US" sz="2400" dirty="0">
                <a:solidFill>
                  <a:srgbClr val="000066"/>
                </a:solidFill>
              </a:rPr>
              <a:t>visit </a:t>
            </a:r>
            <a:endParaRPr lang="en-US" sz="2400" dirty="0" smtClean="0">
              <a:solidFill>
                <a:srgbClr val="000066"/>
              </a:solidFill>
            </a:endParaRPr>
          </a:p>
          <a:p>
            <a:pPr marL="514350" indent="-514350">
              <a:spcBef>
                <a:spcPts val="1800"/>
              </a:spcBef>
              <a:buFont typeface="+mj-lt"/>
              <a:buAutoNum type="arabicPeriod"/>
            </a:pPr>
            <a:r>
              <a:rPr lang="en-US" u="sng" dirty="0" smtClean="0">
                <a:solidFill>
                  <a:srgbClr val="000066"/>
                </a:solidFill>
              </a:rPr>
              <a:t>Monitoring </a:t>
            </a:r>
            <a:r>
              <a:rPr lang="en-US" u="sng" dirty="0" smtClean="0">
                <a:solidFill>
                  <a:srgbClr val="000066"/>
                </a:solidFill>
              </a:rPr>
              <a:t>on-site and desk audit </a:t>
            </a:r>
          </a:p>
          <a:p>
            <a:pPr marL="514350" indent="-514350">
              <a:spcBef>
                <a:spcPts val="1800"/>
              </a:spcBef>
              <a:buFont typeface="+mj-lt"/>
              <a:buAutoNum type="arabicPeriod"/>
            </a:pPr>
            <a:r>
              <a:rPr lang="en-US" u="sng" dirty="0" smtClean="0">
                <a:solidFill>
                  <a:srgbClr val="000066"/>
                </a:solidFill>
              </a:rPr>
              <a:t>Targeted Technical Assistance</a:t>
            </a:r>
            <a:r>
              <a:rPr lang="en-US" dirty="0" smtClean="0">
                <a:solidFill>
                  <a:srgbClr val="000066"/>
                </a:solidFill>
              </a:rPr>
              <a:t>:</a:t>
            </a:r>
          </a:p>
          <a:p>
            <a:pPr lvl="1">
              <a:spcBef>
                <a:spcPts val="1000"/>
              </a:spcBef>
            </a:pPr>
            <a:r>
              <a:rPr lang="en-US" dirty="0" smtClean="0">
                <a:solidFill>
                  <a:srgbClr val="000066"/>
                </a:solidFill>
              </a:rPr>
              <a:t>Each project year identify small group of agencies that have struggled with certain measures over multiple years to provide targeted technical assistance</a:t>
            </a:r>
          </a:p>
        </p:txBody>
      </p:sp>
      <p:sp>
        <p:nvSpPr>
          <p:cNvPr id="4" name="Slide Number Placeholder 3"/>
          <p:cNvSpPr txBox="1">
            <a:spLocks/>
          </p:cNvSpPr>
          <p:nvPr/>
        </p:nvSpPr>
        <p:spPr>
          <a:xfrm>
            <a:off x="7010400" y="6400800"/>
            <a:ext cx="2133600" cy="365125"/>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fld id="{060E07E6-B08D-4F15-9CFE-F3C0194D1580}" type="slidenum">
              <a:rPr lang="en-US" smtClean="0"/>
              <a:pPr algn="ctr"/>
              <a:t>35</a:t>
            </a:fld>
            <a:endParaRPr lang="en-US" dirty="0"/>
          </a:p>
        </p:txBody>
      </p:sp>
    </p:spTree>
    <p:extLst>
      <p:ext uri="{BB962C8B-B14F-4D97-AF65-F5344CB8AC3E}">
        <p14:creationId xmlns:p14="http://schemas.microsoft.com/office/powerpoint/2010/main" val="96014326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0066"/>
                </a:solidFill>
              </a:rPr>
              <a:t>Targeted Technical Assistance</a:t>
            </a:r>
            <a:endParaRPr lang="en-US" dirty="0">
              <a:solidFill>
                <a:srgbClr val="000066"/>
              </a:solidFill>
            </a:endParaRPr>
          </a:p>
        </p:txBody>
      </p:sp>
      <p:sp>
        <p:nvSpPr>
          <p:cNvPr id="3" name="Content Placeholder 2"/>
          <p:cNvSpPr>
            <a:spLocks noGrp="1"/>
          </p:cNvSpPr>
          <p:nvPr>
            <p:ph idx="1"/>
          </p:nvPr>
        </p:nvSpPr>
        <p:spPr>
          <a:xfrm>
            <a:off x="609600" y="1981200"/>
            <a:ext cx="7886700" cy="1675052"/>
          </a:xfrm>
        </p:spPr>
        <p:txBody>
          <a:bodyPr/>
          <a:lstStyle/>
          <a:p>
            <a:r>
              <a:rPr lang="en-US" dirty="0" smtClean="0">
                <a:solidFill>
                  <a:srgbClr val="000066"/>
                </a:solidFill>
              </a:rPr>
              <a:t>Division developed targeted </a:t>
            </a:r>
            <a:r>
              <a:rPr lang="en-US" dirty="0">
                <a:solidFill>
                  <a:srgbClr val="000066"/>
                </a:solidFill>
              </a:rPr>
              <a:t>technical assistance </a:t>
            </a:r>
            <a:r>
              <a:rPr lang="en-US" dirty="0" smtClean="0">
                <a:solidFill>
                  <a:srgbClr val="000066"/>
                </a:solidFill>
              </a:rPr>
              <a:t>process for local agencies to improve performance levels.</a:t>
            </a:r>
          </a:p>
          <a:p>
            <a:pPr marL="0" indent="0">
              <a:buNone/>
            </a:pPr>
            <a:r>
              <a:rPr lang="en-US" sz="1400" dirty="0" smtClean="0">
                <a:solidFill>
                  <a:srgbClr val="000066"/>
                </a:solidFill>
              </a:rPr>
              <a:t> </a:t>
            </a:r>
          </a:p>
          <a:p>
            <a:r>
              <a:rPr lang="en-US" dirty="0" smtClean="0">
                <a:solidFill>
                  <a:srgbClr val="000066"/>
                </a:solidFill>
              </a:rPr>
              <a:t>The </a:t>
            </a:r>
            <a:r>
              <a:rPr lang="en-US" dirty="0">
                <a:solidFill>
                  <a:srgbClr val="000066"/>
                </a:solidFill>
              </a:rPr>
              <a:t>goal is to assist local agencies and the state in identifying areas of improvement and guide statewide Perkins </a:t>
            </a:r>
            <a:r>
              <a:rPr lang="en-US">
                <a:solidFill>
                  <a:srgbClr val="000066"/>
                </a:solidFill>
              </a:rPr>
              <a:t>Grant </a:t>
            </a:r>
            <a:r>
              <a:rPr lang="en-US" smtClean="0">
                <a:solidFill>
                  <a:srgbClr val="000066"/>
                </a:solidFill>
              </a:rPr>
              <a:t>goals.</a:t>
            </a:r>
            <a:endParaRPr lang="en-US" dirty="0">
              <a:solidFill>
                <a:srgbClr val="000066"/>
              </a:solidFill>
            </a:endParaRPr>
          </a:p>
          <a:p>
            <a:pPr marL="0" indent="0">
              <a:buNone/>
            </a:pPr>
            <a:r>
              <a:rPr lang="en-US" dirty="0">
                <a:solidFill>
                  <a:srgbClr val="000066"/>
                </a:solidFill>
              </a:rPr>
              <a:t> </a:t>
            </a:r>
          </a:p>
        </p:txBody>
      </p:sp>
      <p:sp>
        <p:nvSpPr>
          <p:cNvPr id="4" name="Slide Number Placeholder 3"/>
          <p:cNvSpPr txBox="1">
            <a:spLocks/>
          </p:cNvSpPr>
          <p:nvPr/>
        </p:nvSpPr>
        <p:spPr>
          <a:xfrm>
            <a:off x="7010400" y="6400800"/>
            <a:ext cx="2133600" cy="365125"/>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fld id="{060E07E6-B08D-4F15-9CFE-F3C0194D1580}" type="slidenum">
              <a:rPr lang="en-US" smtClean="0"/>
              <a:pPr algn="ctr"/>
              <a:t>36</a:t>
            </a:fld>
            <a:endParaRPr lang="en-US" dirty="0"/>
          </a:p>
        </p:txBody>
      </p:sp>
    </p:spTree>
    <p:extLst>
      <p:ext uri="{BB962C8B-B14F-4D97-AF65-F5344CB8AC3E}">
        <p14:creationId xmlns:p14="http://schemas.microsoft.com/office/powerpoint/2010/main" val="336791481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0066"/>
                </a:solidFill>
              </a:rPr>
              <a:t>Support For Agencies to Meet Targets </a:t>
            </a:r>
            <a:endParaRPr lang="en-US" dirty="0">
              <a:solidFill>
                <a:srgbClr val="000066"/>
              </a:solidFill>
            </a:endParaRPr>
          </a:p>
        </p:txBody>
      </p:sp>
      <p:sp>
        <p:nvSpPr>
          <p:cNvPr id="3" name="Content Placeholder 2"/>
          <p:cNvSpPr>
            <a:spLocks noGrp="1"/>
          </p:cNvSpPr>
          <p:nvPr>
            <p:ph idx="1"/>
          </p:nvPr>
        </p:nvSpPr>
        <p:spPr>
          <a:xfrm>
            <a:off x="609600" y="1905000"/>
            <a:ext cx="8305800" cy="1675052"/>
          </a:xfrm>
          <a:ln>
            <a:noFill/>
          </a:ln>
        </p:spPr>
        <p:txBody>
          <a:bodyPr/>
          <a:lstStyle/>
          <a:p>
            <a:pPr marL="0" indent="0">
              <a:buNone/>
            </a:pPr>
            <a:r>
              <a:rPr lang="en-US" b="1" dirty="0" smtClean="0">
                <a:solidFill>
                  <a:srgbClr val="000066"/>
                </a:solidFill>
              </a:rPr>
              <a:t>Four-Step TA Needs Assessment Process</a:t>
            </a:r>
          </a:p>
          <a:p>
            <a:r>
              <a:rPr lang="en-US" dirty="0" smtClean="0">
                <a:solidFill>
                  <a:srgbClr val="000066"/>
                </a:solidFill>
              </a:rPr>
              <a:t>Identify Agencies based on performance</a:t>
            </a:r>
          </a:p>
          <a:p>
            <a:r>
              <a:rPr lang="en-US" dirty="0" smtClean="0">
                <a:solidFill>
                  <a:srgbClr val="000066"/>
                </a:solidFill>
              </a:rPr>
              <a:t>Notify Agencies</a:t>
            </a:r>
          </a:p>
          <a:p>
            <a:r>
              <a:rPr lang="en-US" dirty="0" smtClean="0">
                <a:solidFill>
                  <a:srgbClr val="000066"/>
                </a:solidFill>
              </a:rPr>
              <a:t>Conference Call with Agencies</a:t>
            </a:r>
          </a:p>
          <a:p>
            <a:r>
              <a:rPr lang="en-US" dirty="0" smtClean="0">
                <a:solidFill>
                  <a:srgbClr val="000066"/>
                </a:solidFill>
              </a:rPr>
              <a:t>Conduct needs assessment and compile report on findings</a:t>
            </a:r>
          </a:p>
          <a:p>
            <a:r>
              <a:rPr lang="en-US" dirty="0" smtClean="0">
                <a:solidFill>
                  <a:srgbClr val="000066"/>
                </a:solidFill>
              </a:rPr>
              <a:t>Develop action plan to address findings</a:t>
            </a:r>
          </a:p>
          <a:p>
            <a:pPr lvl="1"/>
            <a:endParaRPr lang="en-US" dirty="0" smtClean="0"/>
          </a:p>
          <a:p>
            <a:pPr marL="457200" lvl="1" indent="0">
              <a:buNone/>
            </a:pPr>
            <a:r>
              <a:rPr lang="en-US" dirty="0" smtClean="0"/>
              <a:t> </a:t>
            </a:r>
            <a:endParaRPr lang="en-US" dirty="0"/>
          </a:p>
        </p:txBody>
      </p:sp>
      <p:sp>
        <p:nvSpPr>
          <p:cNvPr id="4" name="Slide Number Placeholder 3"/>
          <p:cNvSpPr txBox="1">
            <a:spLocks/>
          </p:cNvSpPr>
          <p:nvPr/>
        </p:nvSpPr>
        <p:spPr>
          <a:xfrm>
            <a:off x="7010400" y="6400800"/>
            <a:ext cx="2133600" cy="365125"/>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fld id="{060E07E6-B08D-4F15-9CFE-F3C0194D1580}" type="slidenum">
              <a:rPr lang="en-US" smtClean="0"/>
              <a:pPr algn="ctr"/>
              <a:t>37</a:t>
            </a:fld>
            <a:endParaRPr lang="en-US" dirty="0"/>
          </a:p>
        </p:txBody>
      </p:sp>
    </p:spTree>
    <p:extLst>
      <p:ext uri="{BB962C8B-B14F-4D97-AF65-F5344CB8AC3E}">
        <p14:creationId xmlns:p14="http://schemas.microsoft.com/office/powerpoint/2010/main" val="156663097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Valuable Resource: Implementation Guide</a:t>
            </a:r>
            <a:endParaRPr lang="en-US" dirty="0"/>
          </a:p>
        </p:txBody>
      </p:sp>
      <p:sp>
        <p:nvSpPr>
          <p:cNvPr id="3" name="Content Placeholder 2"/>
          <p:cNvSpPr>
            <a:spLocks noGrp="1"/>
          </p:cNvSpPr>
          <p:nvPr>
            <p:ph idx="1"/>
          </p:nvPr>
        </p:nvSpPr>
        <p:spPr/>
        <p:txBody>
          <a:bodyPr/>
          <a:lstStyle/>
          <a:p>
            <a:r>
              <a:rPr lang="en-US" dirty="0" smtClean="0"/>
              <a:t>Everything covered today: </a:t>
            </a:r>
            <a:r>
              <a:rPr lang="en-US" dirty="0" smtClean="0"/>
              <a:t>Law</a:t>
            </a:r>
            <a:r>
              <a:rPr lang="en-US" dirty="0" smtClean="0"/>
              <a:t>, Performance measures, PIPs</a:t>
            </a:r>
          </a:p>
          <a:p>
            <a:r>
              <a:rPr lang="en-US" dirty="0" smtClean="0"/>
              <a:t>Updated each year</a:t>
            </a:r>
          </a:p>
          <a:p>
            <a:r>
              <a:rPr lang="en-US" dirty="0" smtClean="0"/>
              <a:t>Examples of POS forms</a:t>
            </a:r>
          </a:p>
          <a:p>
            <a:r>
              <a:rPr lang="en-US" dirty="0" smtClean="0"/>
              <a:t>Guiding questions to get you through the questions in the Program of Study section of the RFA.</a:t>
            </a:r>
            <a:endParaRPr lang="en-US" dirty="0"/>
          </a:p>
        </p:txBody>
      </p:sp>
    </p:spTree>
    <p:extLst>
      <p:ext uri="{BB962C8B-B14F-4D97-AF65-F5344CB8AC3E}">
        <p14:creationId xmlns:p14="http://schemas.microsoft.com/office/powerpoint/2010/main" val="224604635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Important Contacts </a:t>
            </a:r>
            <a:endParaRPr lang="en-US" dirty="0"/>
          </a:p>
        </p:txBody>
      </p:sp>
      <p:sp>
        <p:nvSpPr>
          <p:cNvPr id="3" name="Content Placeholder 2"/>
          <p:cNvSpPr>
            <a:spLocks noGrp="1"/>
          </p:cNvSpPr>
          <p:nvPr>
            <p:ph idx="1"/>
          </p:nvPr>
        </p:nvSpPr>
        <p:spPr/>
        <p:txBody>
          <a:bodyPr/>
          <a:lstStyle/>
          <a:p>
            <a:r>
              <a:rPr lang="en-US" dirty="0" smtClean="0"/>
              <a:t>RFA budget --- Grant Manager</a:t>
            </a:r>
          </a:p>
          <a:p>
            <a:r>
              <a:rPr lang="en-US" dirty="0" smtClean="0"/>
              <a:t>Perkins </a:t>
            </a:r>
            <a:r>
              <a:rPr lang="en-US" dirty="0"/>
              <a:t>B</a:t>
            </a:r>
            <a:r>
              <a:rPr lang="en-US" dirty="0" smtClean="0"/>
              <a:t>usiness Rules --- Tara McLarnon, Amy Albee-Levine</a:t>
            </a:r>
          </a:p>
          <a:p>
            <a:r>
              <a:rPr lang="en-US" dirty="0" smtClean="0"/>
              <a:t>Local level data reports --- </a:t>
            </a:r>
            <a:r>
              <a:rPr lang="en-US" dirty="0"/>
              <a:t>C</a:t>
            </a:r>
            <a:r>
              <a:rPr lang="en-US" dirty="0" smtClean="0"/>
              <a:t>athy Hammond</a:t>
            </a:r>
          </a:p>
          <a:p>
            <a:r>
              <a:rPr lang="en-US" dirty="0" smtClean="0"/>
              <a:t>Accountability --- </a:t>
            </a:r>
            <a:r>
              <a:rPr lang="en-US" dirty="0"/>
              <a:t>T</a:t>
            </a:r>
            <a:r>
              <a:rPr lang="en-US" dirty="0" smtClean="0"/>
              <a:t>ara McLarnon</a:t>
            </a:r>
          </a:p>
          <a:p>
            <a:r>
              <a:rPr lang="en-US" dirty="0" smtClean="0"/>
              <a:t>Data Submission --- </a:t>
            </a:r>
            <a:r>
              <a:rPr lang="en-US" dirty="0" smtClean="0"/>
              <a:t>Community College Technical Center Management </a:t>
            </a:r>
            <a:r>
              <a:rPr lang="en-US" smtClean="0"/>
              <a:t>Information System</a:t>
            </a:r>
            <a:endParaRPr lang="en-US" dirty="0"/>
          </a:p>
        </p:txBody>
      </p:sp>
    </p:spTree>
    <p:extLst>
      <p:ext uri="{BB962C8B-B14F-4D97-AF65-F5344CB8AC3E}">
        <p14:creationId xmlns:p14="http://schemas.microsoft.com/office/powerpoint/2010/main" val="29419613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Accountability Requirements</a:t>
            </a:r>
            <a:endParaRPr lang="en-US" dirty="0"/>
          </a:p>
        </p:txBody>
      </p:sp>
      <p:sp>
        <p:nvSpPr>
          <p:cNvPr id="3" name="Content Placeholder 2"/>
          <p:cNvSpPr>
            <a:spLocks noGrp="1"/>
          </p:cNvSpPr>
          <p:nvPr>
            <p:ph idx="1"/>
          </p:nvPr>
        </p:nvSpPr>
        <p:spPr/>
        <p:txBody>
          <a:bodyPr/>
          <a:lstStyle/>
          <a:p>
            <a:r>
              <a:rPr lang="en-US" b="1" dirty="0" smtClean="0">
                <a:solidFill>
                  <a:srgbClr val="002060"/>
                </a:solidFill>
              </a:rPr>
              <a:t>Performance Measures:</a:t>
            </a:r>
          </a:p>
          <a:p>
            <a:pPr lvl="1"/>
            <a:r>
              <a:rPr lang="en-US" dirty="0" smtClean="0">
                <a:solidFill>
                  <a:srgbClr val="002060"/>
                </a:solidFill>
              </a:rPr>
              <a:t>Secondary Level</a:t>
            </a:r>
          </a:p>
          <a:p>
            <a:pPr lvl="1"/>
            <a:r>
              <a:rPr lang="en-US" sz="1600" dirty="0" smtClean="0">
                <a:solidFill>
                  <a:srgbClr val="002060"/>
                </a:solidFill>
              </a:rPr>
              <a:t>1S1 Academic Attainment in Reading- 68%</a:t>
            </a:r>
          </a:p>
          <a:p>
            <a:pPr lvl="1"/>
            <a:r>
              <a:rPr lang="en-US" sz="1600" dirty="0" smtClean="0">
                <a:solidFill>
                  <a:srgbClr val="002060"/>
                </a:solidFill>
              </a:rPr>
              <a:t>1S2 Academic Attainment in Math- 63%</a:t>
            </a:r>
          </a:p>
          <a:p>
            <a:pPr lvl="1"/>
            <a:r>
              <a:rPr lang="en-US" sz="1600" dirty="0" smtClean="0">
                <a:solidFill>
                  <a:srgbClr val="002060"/>
                </a:solidFill>
              </a:rPr>
              <a:t>2S1 Secondary Technical Skills- 88%</a:t>
            </a:r>
          </a:p>
          <a:p>
            <a:pPr lvl="1"/>
            <a:r>
              <a:rPr lang="en-US" sz="1600" dirty="0" smtClean="0">
                <a:solidFill>
                  <a:srgbClr val="002060"/>
                </a:solidFill>
              </a:rPr>
              <a:t>3S1 Secondary School Completion- 95.68%</a:t>
            </a:r>
          </a:p>
          <a:p>
            <a:pPr lvl="1"/>
            <a:r>
              <a:rPr lang="en-US" sz="1600" dirty="0" smtClean="0">
                <a:solidFill>
                  <a:srgbClr val="002060"/>
                </a:solidFill>
              </a:rPr>
              <a:t>4S1 Student Graduation Rates- 87.5%</a:t>
            </a:r>
          </a:p>
          <a:p>
            <a:pPr lvl="1"/>
            <a:r>
              <a:rPr lang="en-US" sz="1600" dirty="0" smtClean="0">
                <a:solidFill>
                  <a:srgbClr val="002060"/>
                </a:solidFill>
              </a:rPr>
              <a:t>5S1 Secondary Placement- 81.78%</a:t>
            </a:r>
          </a:p>
          <a:p>
            <a:pPr lvl="1"/>
            <a:r>
              <a:rPr lang="en-US" sz="1600" dirty="0" smtClean="0">
                <a:solidFill>
                  <a:srgbClr val="002060"/>
                </a:solidFill>
              </a:rPr>
              <a:t>6S1 Nontraditional Enrollment- 40.02%</a:t>
            </a:r>
          </a:p>
          <a:p>
            <a:pPr lvl="1"/>
            <a:r>
              <a:rPr lang="en-US" sz="1600" dirty="0" smtClean="0">
                <a:solidFill>
                  <a:srgbClr val="002060"/>
                </a:solidFill>
              </a:rPr>
              <a:t>6S2 Nontraditional Completion- 95.22%</a:t>
            </a:r>
          </a:p>
          <a:p>
            <a:pPr lvl="1">
              <a:buNone/>
            </a:pPr>
            <a:endParaRPr lang="en-US" dirty="0">
              <a:solidFill>
                <a:srgbClr val="002060"/>
              </a:solidFill>
            </a:endParaRPr>
          </a:p>
        </p:txBody>
      </p:sp>
      <p:sp>
        <p:nvSpPr>
          <p:cNvPr id="4" name="Slide Number Placeholder 3"/>
          <p:cNvSpPr>
            <a:spLocks noGrp="1"/>
          </p:cNvSpPr>
          <p:nvPr>
            <p:ph type="sldNum" sz="quarter" idx="4294967295"/>
          </p:nvPr>
        </p:nvSpPr>
        <p:spPr>
          <a:xfrm>
            <a:off x="7010400" y="6400800"/>
            <a:ext cx="2133600" cy="365125"/>
          </a:xfrm>
          <a:prstGeom prst="rect">
            <a:avLst/>
          </a:prstGeom>
        </p:spPr>
        <p:txBody>
          <a:bodyPr/>
          <a:lstStyle/>
          <a:p>
            <a:pPr algn="ctr">
              <a:defRPr/>
            </a:pPr>
            <a:fld id="{1B6809D1-4083-4BEE-9C63-1BFED10977D5}" type="slidenum">
              <a:rPr lang="en-US" smtClean="0"/>
              <a:pPr algn="ctr">
                <a:defRPr/>
              </a:pPr>
              <a:t>4</a:t>
            </a:fld>
            <a:endParaRPr lang="en-US" dirty="0"/>
          </a:p>
        </p:txBody>
      </p:sp>
    </p:spTree>
    <p:extLst>
      <p:ext uri="{BB962C8B-B14F-4D97-AF65-F5344CB8AC3E}">
        <p14:creationId xmlns:p14="http://schemas.microsoft.com/office/powerpoint/2010/main" val="28846871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838200"/>
            <a:ext cx="7886700" cy="481012"/>
          </a:xfrm>
        </p:spPr>
        <p:txBody>
          <a:bodyPr/>
          <a:lstStyle/>
          <a:p>
            <a:r>
              <a:rPr lang="en-US" dirty="0" smtClean="0"/>
              <a:t>Resources	</a:t>
            </a:r>
            <a:endParaRPr lang="en-US" dirty="0"/>
          </a:p>
        </p:txBody>
      </p:sp>
      <p:sp>
        <p:nvSpPr>
          <p:cNvPr id="3" name="Content Placeholder 2"/>
          <p:cNvSpPr>
            <a:spLocks noGrp="1"/>
          </p:cNvSpPr>
          <p:nvPr>
            <p:ph idx="1"/>
          </p:nvPr>
        </p:nvSpPr>
        <p:spPr>
          <a:xfrm>
            <a:off x="609600" y="1295400"/>
            <a:ext cx="7886700" cy="4354753"/>
          </a:xfrm>
        </p:spPr>
        <p:txBody>
          <a:bodyPr/>
          <a:lstStyle/>
          <a:p>
            <a:pPr>
              <a:lnSpc>
                <a:spcPct val="100000"/>
              </a:lnSpc>
            </a:pPr>
            <a:r>
              <a:rPr lang="en-US" sz="2000" dirty="0"/>
              <a:t>Website Access to Perkins IV Information</a:t>
            </a:r>
          </a:p>
          <a:p>
            <a:pPr lvl="1">
              <a:lnSpc>
                <a:spcPct val="100000"/>
              </a:lnSpc>
            </a:pPr>
            <a:r>
              <a:rPr lang="en-US" sz="2000" dirty="0">
                <a:hlinkClick r:id="rId3"/>
              </a:rPr>
              <a:t>http://</a:t>
            </a:r>
            <a:r>
              <a:rPr lang="en-US" sz="2000" dirty="0" smtClean="0">
                <a:hlinkClick r:id="rId3"/>
              </a:rPr>
              <a:t>www.fldoe.org/academics/career-adult-edu/funding-opportunities/carl-d-perkins-career-technical-edu/carl-d-perkins-resources.stml</a:t>
            </a:r>
            <a:endParaRPr lang="en-US" sz="2000" dirty="0"/>
          </a:p>
          <a:p>
            <a:pPr>
              <a:lnSpc>
                <a:spcPct val="100000"/>
              </a:lnSpc>
            </a:pPr>
            <a:r>
              <a:rPr lang="en-US" sz="2000" dirty="0"/>
              <a:t>Division of Career and Adult Education Funding Opportunities</a:t>
            </a:r>
          </a:p>
          <a:p>
            <a:pPr lvl="1">
              <a:lnSpc>
                <a:spcPct val="100000"/>
              </a:lnSpc>
            </a:pPr>
            <a:r>
              <a:rPr lang="en-US" sz="2000" dirty="0">
                <a:hlinkClick r:id="rId4"/>
              </a:rPr>
              <a:t>http://</a:t>
            </a:r>
            <a:r>
              <a:rPr lang="en-US" sz="2000" dirty="0" smtClean="0">
                <a:hlinkClick r:id="rId4"/>
              </a:rPr>
              <a:t>www.fldoe.org/academics/career-adult-edu/funding-opportunities</a:t>
            </a:r>
            <a:endParaRPr lang="en-US" sz="2000" dirty="0" smtClean="0"/>
          </a:p>
          <a:p>
            <a:pPr>
              <a:lnSpc>
                <a:spcPct val="100000"/>
              </a:lnSpc>
            </a:pPr>
            <a:r>
              <a:rPr lang="en-US" sz="2000" dirty="0" smtClean="0"/>
              <a:t>USDOE – Perkins web information</a:t>
            </a:r>
          </a:p>
          <a:p>
            <a:pPr lvl="1">
              <a:lnSpc>
                <a:spcPct val="100000"/>
              </a:lnSpc>
            </a:pPr>
            <a:r>
              <a:rPr lang="en-US" sz="2000" dirty="0" smtClean="0">
                <a:hlinkClick r:id="rId5"/>
              </a:rPr>
              <a:t>http</a:t>
            </a:r>
            <a:r>
              <a:rPr lang="en-US" sz="2000" dirty="0">
                <a:hlinkClick r:id="rId5"/>
              </a:rPr>
              <a:t>://</a:t>
            </a:r>
            <a:r>
              <a:rPr lang="en-US" sz="2000" dirty="0" smtClean="0">
                <a:hlinkClick r:id="rId5"/>
              </a:rPr>
              <a:t>cte.ed.gov</a:t>
            </a:r>
            <a:r>
              <a:rPr lang="en-US" sz="2000" dirty="0" smtClean="0"/>
              <a:t> </a:t>
            </a:r>
            <a:endParaRPr lang="en-US" sz="2000" dirty="0"/>
          </a:p>
          <a:p>
            <a:pPr>
              <a:lnSpc>
                <a:spcPct val="100000"/>
              </a:lnSpc>
            </a:pPr>
            <a:r>
              <a:rPr lang="en-US" sz="2000" dirty="0"/>
              <a:t>Association for Career and Technical Education (ACTE) </a:t>
            </a:r>
          </a:p>
          <a:p>
            <a:pPr lvl="1">
              <a:lnSpc>
                <a:spcPct val="100000"/>
              </a:lnSpc>
              <a:spcAft>
                <a:spcPts val="500"/>
              </a:spcAft>
            </a:pPr>
            <a:r>
              <a:rPr lang="en-US" sz="2000" dirty="0" smtClean="0">
                <a:hlinkClick r:id="rId6"/>
              </a:rPr>
              <a:t>www.acteonline.org</a:t>
            </a:r>
            <a:endParaRPr lang="en-US" sz="2000" dirty="0"/>
          </a:p>
          <a:p>
            <a:pPr marL="0" indent="0">
              <a:buNone/>
            </a:pPr>
            <a:endParaRPr lang="en-US" dirty="0"/>
          </a:p>
        </p:txBody>
      </p:sp>
      <p:sp>
        <p:nvSpPr>
          <p:cNvPr id="4" name="Slide Number Placeholder 3"/>
          <p:cNvSpPr txBox="1">
            <a:spLocks/>
          </p:cNvSpPr>
          <p:nvPr/>
        </p:nvSpPr>
        <p:spPr>
          <a:xfrm>
            <a:off x="7010400" y="6400800"/>
            <a:ext cx="2133600" cy="365125"/>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fld id="{060E07E6-B08D-4F15-9CFE-F3C0194D1580}" type="slidenum">
              <a:rPr lang="en-US" smtClean="0"/>
              <a:pPr algn="ctr"/>
              <a:t>40</a:t>
            </a:fld>
            <a:endParaRPr lang="en-US" dirty="0"/>
          </a:p>
        </p:txBody>
      </p:sp>
    </p:spTree>
    <p:extLst>
      <p:ext uri="{BB962C8B-B14F-4D97-AF65-F5344CB8AC3E}">
        <p14:creationId xmlns:p14="http://schemas.microsoft.com/office/powerpoint/2010/main" val="159791881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838200"/>
            <a:ext cx="7886700" cy="481012"/>
          </a:xfrm>
        </p:spPr>
        <p:txBody>
          <a:bodyPr/>
          <a:lstStyle/>
          <a:p>
            <a:r>
              <a:rPr lang="en-US" dirty="0" smtClean="0"/>
              <a:t>Resources	</a:t>
            </a:r>
            <a:endParaRPr lang="en-US" dirty="0"/>
          </a:p>
        </p:txBody>
      </p:sp>
      <p:sp>
        <p:nvSpPr>
          <p:cNvPr id="3" name="Content Placeholder 2"/>
          <p:cNvSpPr>
            <a:spLocks noGrp="1"/>
          </p:cNvSpPr>
          <p:nvPr>
            <p:ph idx="1"/>
          </p:nvPr>
        </p:nvSpPr>
        <p:spPr>
          <a:xfrm>
            <a:off x="609600" y="1600201"/>
            <a:ext cx="7886700" cy="3276600"/>
          </a:xfrm>
        </p:spPr>
        <p:txBody>
          <a:bodyPr/>
          <a:lstStyle/>
          <a:p>
            <a:pPr>
              <a:lnSpc>
                <a:spcPct val="100000"/>
              </a:lnSpc>
            </a:pPr>
            <a:r>
              <a:rPr lang="en-US" sz="2400" dirty="0" smtClean="0"/>
              <a:t>Perkins </a:t>
            </a:r>
            <a:r>
              <a:rPr lang="en-US" sz="2400" dirty="0"/>
              <a:t>Act of 2006: The Official Guide</a:t>
            </a:r>
          </a:p>
          <a:p>
            <a:pPr lvl="1">
              <a:lnSpc>
                <a:spcPct val="100000"/>
              </a:lnSpc>
            </a:pPr>
            <a:r>
              <a:rPr lang="en-US" dirty="0">
                <a:hlinkClick r:id="rId3"/>
              </a:rPr>
              <a:t>www.acteonline.org</a:t>
            </a:r>
            <a:endParaRPr lang="en-US" dirty="0"/>
          </a:p>
          <a:p>
            <a:pPr>
              <a:spcBef>
                <a:spcPts val="1800"/>
              </a:spcBef>
            </a:pPr>
            <a:r>
              <a:rPr lang="en-US" sz="2400" dirty="0"/>
              <a:t>National Association of State Directors of Career</a:t>
            </a:r>
            <a:br>
              <a:rPr lang="en-US" sz="2400" dirty="0"/>
            </a:br>
            <a:r>
              <a:rPr lang="en-US" sz="2400" dirty="0"/>
              <a:t>Technical Education Consortium (</a:t>
            </a:r>
            <a:r>
              <a:rPr lang="en-US" sz="2400" dirty="0" err="1"/>
              <a:t>NASDCTEc</a:t>
            </a:r>
            <a:r>
              <a:rPr lang="en-US" sz="2400" dirty="0" smtClean="0"/>
              <a:t>)</a:t>
            </a:r>
          </a:p>
          <a:p>
            <a:pPr lvl="1"/>
            <a:r>
              <a:rPr lang="en-US" dirty="0" smtClean="0">
                <a:hlinkClick r:id="rId4"/>
              </a:rPr>
              <a:t>www.careertech.org</a:t>
            </a:r>
            <a:r>
              <a:rPr lang="en-US" dirty="0" smtClean="0"/>
              <a:t> </a:t>
            </a:r>
            <a:endParaRPr lang="en-US" dirty="0"/>
          </a:p>
        </p:txBody>
      </p:sp>
      <p:sp>
        <p:nvSpPr>
          <p:cNvPr id="4" name="Slide Number Placeholder 3"/>
          <p:cNvSpPr txBox="1">
            <a:spLocks/>
          </p:cNvSpPr>
          <p:nvPr/>
        </p:nvSpPr>
        <p:spPr>
          <a:xfrm>
            <a:off x="7010400" y="6310312"/>
            <a:ext cx="2133600" cy="365125"/>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fld id="{060E07E6-B08D-4F15-9CFE-F3C0194D1580}" type="slidenum">
              <a:rPr lang="en-US" smtClean="0"/>
              <a:pPr algn="ctr"/>
              <a:t>41</a:t>
            </a:fld>
            <a:endParaRPr lang="en-US" dirty="0"/>
          </a:p>
        </p:txBody>
      </p:sp>
    </p:spTree>
    <p:extLst>
      <p:ext uri="{BB962C8B-B14F-4D97-AF65-F5344CB8AC3E}">
        <p14:creationId xmlns:p14="http://schemas.microsoft.com/office/powerpoint/2010/main" val="151734025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97691" y="4419600"/>
            <a:ext cx="3932472" cy="461665"/>
          </a:xfrm>
          <a:prstGeom prst="rect">
            <a:avLst/>
          </a:prstGeom>
        </p:spPr>
        <p:txBody>
          <a:bodyPr wrap="square">
            <a:spAutoFit/>
          </a:bodyPr>
          <a:lstStyle/>
          <a:p>
            <a:pPr algn="ctr">
              <a:defRPr/>
            </a:pPr>
            <a:r>
              <a:rPr lang="en-US" sz="2400" b="1" dirty="0" smtClean="0">
                <a:ln w="1905"/>
                <a:solidFill>
                  <a:schemeClr val="tx2"/>
                </a:solidFill>
                <a:effectLst>
                  <a:innerShdw blurRad="69850" dist="43180" dir="5400000">
                    <a:srgbClr val="000000">
                      <a:alpha val="65000"/>
                    </a:srgbClr>
                  </a:innerShdw>
                </a:effectLst>
                <a:latin typeface="Arial" pitchFamily="34" charset="0"/>
                <a:cs typeface="Arial" pitchFamily="34" charset="0"/>
              </a:rPr>
              <a:t>Dr. Amy Albee-Levine</a:t>
            </a:r>
            <a:endParaRPr lang="en-US" sz="2400" b="1" dirty="0">
              <a:ln w="1905"/>
              <a:solidFill>
                <a:schemeClr val="tx2"/>
              </a:solidFill>
              <a:effectLst>
                <a:innerShdw blurRad="69850" dist="43180" dir="5400000">
                  <a:srgbClr val="000000">
                    <a:alpha val="65000"/>
                  </a:srgbClr>
                </a:innerShdw>
              </a:effectLst>
              <a:latin typeface="Arial" pitchFamily="34" charset="0"/>
              <a:cs typeface="Arial" pitchFamily="34" charset="0"/>
            </a:endParaRPr>
          </a:p>
        </p:txBody>
      </p:sp>
      <p:sp>
        <p:nvSpPr>
          <p:cNvPr id="5" name="Rectangle 4"/>
          <p:cNvSpPr/>
          <p:nvPr/>
        </p:nvSpPr>
        <p:spPr>
          <a:xfrm>
            <a:off x="2597691" y="4800600"/>
            <a:ext cx="3932472" cy="461665"/>
          </a:xfrm>
          <a:prstGeom prst="rect">
            <a:avLst/>
          </a:prstGeom>
        </p:spPr>
        <p:txBody>
          <a:bodyPr wrap="square">
            <a:spAutoFit/>
          </a:bodyPr>
          <a:lstStyle/>
          <a:p>
            <a:pPr algn="ctr">
              <a:defRPr/>
            </a:pPr>
            <a:r>
              <a:rPr lang="en-US" sz="2400" b="1" dirty="0" smtClean="0">
                <a:ln w="1905"/>
                <a:solidFill>
                  <a:schemeClr val="tx2"/>
                </a:solidFill>
                <a:effectLst>
                  <a:innerShdw blurRad="69850" dist="43180" dir="5400000">
                    <a:srgbClr val="000000">
                      <a:alpha val="65000"/>
                    </a:srgbClr>
                  </a:innerShdw>
                </a:effectLst>
                <a:latin typeface="Arial" pitchFamily="34" charset="0"/>
                <a:cs typeface="Arial" pitchFamily="34" charset="0"/>
              </a:rPr>
              <a:t>Tara McLarnon</a:t>
            </a:r>
            <a:endParaRPr lang="en-US" sz="2400" b="1" dirty="0">
              <a:ln w="1905"/>
              <a:solidFill>
                <a:schemeClr val="tx2"/>
              </a:solidFill>
              <a:effectLst>
                <a:innerShdw blurRad="69850" dist="43180" dir="5400000">
                  <a:srgbClr val="000000">
                    <a:alpha val="65000"/>
                  </a:srgbClr>
                </a:innerShdw>
              </a:effectLst>
              <a:latin typeface="Arial" pitchFamily="34" charset="0"/>
              <a:cs typeface="Arial" pitchFamily="34" charset="0"/>
            </a:endParaRPr>
          </a:p>
        </p:txBody>
      </p:sp>
      <p:sp>
        <p:nvSpPr>
          <p:cNvPr id="6" name="Rectangle 5"/>
          <p:cNvSpPr/>
          <p:nvPr/>
        </p:nvSpPr>
        <p:spPr>
          <a:xfrm>
            <a:off x="2620728" y="5181600"/>
            <a:ext cx="3932472" cy="461665"/>
          </a:xfrm>
          <a:prstGeom prst="rect">
            <a:avLst/>
          </a:prstGeom>
        </p:spPr>
        <p:txBody>
          <a:bodyPr wrap="square">
            <a:spAutoFit/>
          </a:bodyPr>
          <a:lstStyle/>
          <a:p>
            <a:pPr algn="ctr">
              <a:defRPr/>
            </a:pPr>
            <a:endParaRPr lang="en-US" sz="2400" b="1" dirty="0">
              <a:ln w="1905"/>
              <a:solidFill>
                <a:schemeClr val="tx2"/>
              </a:solidFill>
              <a:effectLst>
                <a:innerShdw blurRad="69850" dist="43180" dir="5400000">
                  <a:srgbClr val="000000">
                    <a:alpha val="65000"/>
                  </a:srgbClr>
                </a:innerShdw>
              </a:effectLst>
              <a:latin typeface="Arial" pitchFamily="34" charset="0"/>
              <a:cs typeface="Arial" pitchFamily="34" charset="0"/>
            </a:endParaRPr>
          </a:p>
        </p:txBody>
      </p:sp>
    </p:spTree>
    <p:extLst>
      <p:ext uri="{BB962C8B-B14F-4D97-AF65-F5344CB8AC3E}">
        <p14:creationId xmlns:p14="http://schemas.microsoft.com/office/powerpoint/2010/main" val="27551979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Accountability Requirements </a:t>
            </a:r>
            <a:r>
              <a:rPr lang="en-US" dirty="0" err="1" smtClean="0"/>
              <a:t>con’t</a:t>
            </a:r>
            <a:endParaRPr lang="en-US" dirty="0"/>
          </a:p>
        </p:txBody>
      </p:sp>
      <p:sp>
        <p:nvSpPr>
          <p:cNvPr id="3" name="Content Placeholder 2"/>
          <p:cNvSpPr>
            <a:spLocks noGrp="1"/>
          </p:cNvSpPr>
          <p:nvPr>
            <p:ph idx="1"/>
          </p:nvPr>
        </p:nvSpPr>
        <p:spPr/>
        <p:txBody>
          <a:bodyPr/>
          <a:lstStyle/>
          <a:p>
            <a:r>
              <a:rPr lang="en-US" b="1" dirty="0" smtClean="0">
                <a:solidFill>
                  <a:srgbClr val="002060"/>
                </a:solidFill>
              </a:rPr>
              <a:t>Adult Level(Clock hour)</a:t>
            </a:r>
          </a:p>
          <a:p>
            <a:pPr lvl="1"/>
            <a:r>
              <a:rPr lang="en-US" sz="1600" dirty="0" smtClean="0">
                <a:solidFill>
                  <a:srgbClr val="002060"/>
                </a:solidFill>
              </a:rPr>
              <a:t>1A1 Technical Skill Attainment- 84%</a:t>
            </a:r>
          </a:p>
          <a:p>
            <a:pPr lvl="1"/>
            <a:r>
              <a:rPr lang="en-US" sz="1600" dirty="0" smtClean="0">
                <a:solidFill>
                  <a:srgbClr val="002060"/>
                </a:solidFill>
              </a:rPr>
              <a:t>2A1 Completion- 60.25%</a:t>
            </a:r>
          </a:p>
          <a:p>
            <a:pPr lvl="1"/>
            <a:r>
              <a:rPr lang="en-US" sz="1600" dirty="0" smtClean="0">
                <a:solidFill>
                  <a:srgbClr val="002060"/>
                </a:solidFill>
              </a:rPr>
              <a:t>3A1 Student Retention or Transfer- 57.06%</a:t>
            </a:r>
          </a:p>
          <a:p>
            <a:pPr lvl="1"/>
            <a:r>
              <a:rPr lang="en-US" sz="1600" dirty="0" smtClean="0">
                <a:solidFill>
                  <a:srgbClr val="002060"/>
                </a:solidFill>
              </a:rPr>
              <a:t>4A1 Student Placement- 76.77%</a:t>
            </a:r>
          </a:p>
          <a:p>
            <a:pPr lvl="1"/>
            <a:r>
              <a:rPr lang="en-US" sz="1600" dirty="0" smtClean="0">
                <a:solidFill>
                  <a:srgbClr val="002060"/>
                </a:solidFill>
              </a:rPr>
              <a:t>5A1 Nontraditional Participation- 12.22%</a:t>
            </a:r>
          </a:p>
          <a:p>
            <a:pPr lvl="1"/>
            <a:r>
              <a:rPr lang="en-US" sz="1600" dirty="0" smtClean="0">
                <a:solidFill>
                  <a:srgbClr val="002060"/>
                </a:solidFill>
              </a:rPr>
              <a:t>5A2 Nontraditional Completion- 47.35%</a:t>
            </a:r>
          </a:p>
          <a:p>
            <a:r>
              <a:rPr lang="en-US" b="1" dirty="0" smtClean="0">
                <a:solidFill>
                  <a:srgbClr val="002060"/>
                </a:solidFill>
              </a:rPr>
              <a:t>College Level(College Credit)</a:t>
            </a:r>
          </a:p>
          <a:p>
            <a:pPr lvl="1"/>
            <a:r>
              <a:rPr lang="en-US" sz="1600" dirty="0" smtClean="0">
                <a:solidFill>
                  <a:srgbClr val="002060"/>
                </a:solidFill>
              </a:rPr>
              <a:t>1P1 Technical Skill Attainment- 46.5%</a:t>
            </a:r>
          </a:p>
          <a:p>
            <a:pPr lvl="1"/>
            <a:r>
              <a:rPr lang="en-US" sz="1600" dirty="0" smtClean="0">
                <a:solidFill>
                  <a:srgbClr val="002060"/>
                </a:solidFill>
              </a:rPr>
              <a:t>2P1 Completion- 49%</a:t>
            </a:r>
          </a:p>
          <a:p>
            <a:pPr lvl="1"/>
            <a:r>
              <a:rPr lang="en-US" sz="1600" dirty="0" smtClean="0">
                <a:solidFill>
                  <a:srgbClr val="002060"/>
                </a:solidFill>
              </a:rPr>
              <a:t>3P1 Student Retention or Transfer- 71%</a:t>
            </a:r>
          </a:p>
          <a:p>
            <a:pPr lvl="1"/>
            <a:r>
              <a:rPr lang="en-US" sz="1600" dirty="0" smtClean="0">
                <a:solidFill>
                  <a:srgbClr val="002060"/>
                </a:solidFill>
              </a:rPr>
              <a:t>4P1 Student Placement- 86.5%</a:t>
            </a:r>
          </a:p>
          <a:p>
            <a:pPr lvl="1"/>
            <a:r>
              <a:rPr lang="en-US" sz="1600" dirty="0" smtClean="0">
                <a:solidFill>
                  <a:srgbClr val="002060"/>
                </a:solidFill>
              </a:rPr>
              <a:t>5P1 Nontraditional Participation- 22.29%</a:t>
            </a:r>
          </a:p>
          <a:p>
            <a:pPr lvl="1"/>
            <a:r>
              <a:rPr lang="en-US" sz="1600" dirty="0" smtClean="0">
                <a:solidFill>
                  <a:srgbClr val="002060"/>
                </a:solidFill>
              </a:rPr>
              <a:t>5P2 Nontraditional Completion- 27.65%  </a:t>
            </a:r>
          </a:p>
        </p:txBody>
      </p:sp>
      <p:sp>
        <p:nvSpPr>
          <p:cNvPr id="5" name="Slide Number Placeholder 3"/>
          <p:cNvSpPr txBox="1">
            <a:spLocks/>
          </p:cNvSpPr>
          <p:nvPr/>
        </p:nvSpPr>
        <p:spPr>
          <a:xfrm>
            <a:off x="7010400" y="6334293"/>
            <a:ext cx="2133600" cy="365125"/>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defRPr/>
            </a:pPr>
            <a:fld id="{1B6809D1-4083-4BEE-9C63-1BFED10977D5}" type="slidenum">
              <a:rPr lang="en-US" smtClean="0"/>
              <a:pPr algn="ctr">
                <a:defRPr/>
              </a:pPr>
              <a:t>5</a:t>
            </a:fld>
            <a:endParaRPr lang="en-US" dirty="0"/>
          </a:p>
        </p:txBody>
      </p:sp>
    </p:spTree>
    <p:extLst>
      <p:ext uri="{BB962C8B-B14F-4D97-AF65-F5344CB8AC3E}">
        <p14:creationId xmlns:p14="http://schemas.microsoft.com/office/powerpoint/2010/main" val="11905086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0"/>
          <p:cNvSpPr>
            <a:spLocks noGrp="1" noChangeArrowheads="1"/>
          </p:cNvSpPr>
          <p:nvPr>
            <p:ph type="sldNum" sz="quarter" idx="4294967295"/>
          </p:nvPr>
        </p:nvSpPr>
        <p:spPr>
          <a:xfrm>
            <a:off x="7010400" y="6400800"/>
            <a:ext cx="2133600" cy="365125"/>
          </a:xfrm>
          <a:prstGeom prst="rect">
            <a:avLst/>
          </a:prstGeom>
          <a:ln/>
        </p:spPr>
        <p:txBody>
          <a:bodyPr/>
          <a:lstStyle/>
          <a:p>
            <a:pPr algn="ctr">
              <a:defRPr/>
            </a:pPr>
            <a:fld id="{F3023FCE-296E-4644-BDDB-C61D1BD57AE6}" type="slidenum">
              <a:rPr lang="en-US"/>
              <a:pPr algn="ctr">
                <a:defRPr/>
              </a:pPr>
              <a:t>6</a:t>
            </a:fld>
            <a:endParaRPr lang="en-US" dirty="0"/>
          </a:p>
        </p:txBody>
      </p:sp>
      <p:sp>
        <p:nvSpPr>
          <p:cNvPr id="45058" name="Rectangle 2"/>
          <p:cNvSpPr>
            <a:spLocks noGrp="1" noChangeArrowheads="1"/>
          </p:cNvSpPr>
          <p:nvPr>
            <p:ph type="title"/>
          </p:nvPr>
        </p:nvSpPr>
        <p:spPr>
          <a:xfrm>
            <a:off x="609600" y="966788"/>
            <a:ext cx="5162550" cy="793750"/>
          </a:xfrm>
        </p:spPr>
        <p:txBody>
          <a:bodyPr/>
          <a:lstStyle/>
          <a:p>
            <a:pPr eaLnBrk="1" hangingPunct="1"/>
            <a:r>
              <a:rPr lang="en-US" dirty="0" smtClean="0"/>
              <a:t>Perkins 2016-2017 Allocation</a:t>
            </a:r>
          </a:p>
        </p:txBody>
      </p:sp>
      <p:sp>
        <p:nvSpPr>
          <p:cNvPr id="45059" name="Rectangle 3"/>
          <p:cNvSpPr>
            <a:spLocks noGrp="1" noChangeArrowheads="1"/>
          </p:cNvSpPr>
          <p:nvPr>
            <p:ph type="body" idx="1"/>
          </p:nvPr>
        </p:nvSpPr>
        <p:spPr>
          <a:xfrm>
            <a:off x="609600" y="1827213"/>
            <a:ext cx="7313612" cy="4573587"/>
          </a:xfrm>
        </p:spPr>
        <p:txBody>
          <a:bodyPr/>
          <a:lstStyle/>
          <a:p>
            <a:pPr lvl="1" eaLnBrk="1" hangingPunct="1">
              <a:lnSpc>
                <a:spcPct val="80000"/>
              </a:lnSpc>
              <a:buFont typeface="Wingdings" pitchFamily="2" charset="2"/>
              <a:buNone/>
            </a:pPr>
            <a:r>
              <a:rPr lang="en-US" sz="1600" b="1" dirty="0" smtClean="0">
                <a:solidFill>
                  <a:srgbClr val="002060"/>
                </a:solidFill>
              </a:rPr>
              <a:t>Total 2016-2017 State Allocation-$63,202,141</a:t>
            </a:r>
          </a:p>
          <a:p>
            <a:pPr algn="ctr" eaLnBrk="1" hangingPunct="1">
              <a:lnSpc>
                <a:spcPct val="80000"/>
              </a:lnSpc>
              <a:buFont typeface="Wingdings" pitchFamily="2" charset="2"/>
              <a:buNone/>
            </a:pPr>
            <a:endParaRPr lang="en-US" sz="1700" b="1" dirty="0" smtClean="0">
              <a:solidFill>
                <a:srgbClr val="002060"/>
              </a:solidFill>
            </a:endParaRPr>
          </a:p>
          <a:p>
            <a:pPr eaLnBrk="1" hangingPunct="1">
              <a:lnSpc>
                <a:spcPct val="80000"/>
              </a:lnSpc>
            </a:pPr>
            <a:r>
              <a:rPr lang="en-US" sz="1700" b="1" dirty="0" smtClean="0">
                <a:solidFill>
                  <a:srgbClr val="002060"/>
                </a:solidFill>
              </a:rPr>
              <a:t>Career and Technical Education		  </a:t>
            </a:r>
          </a:p>
          <a:p>
            <a:pPr lvl="1" eaLnBrk="1" hangingPunct="1">
              <a:lnSpc>
                <a:spcPct val="80000"/>
              </a:lnSpc>
            </a:pPr>
            <a:r>
              <a:rPr lang="en-US" sz="1500" dirty="0" smtClean="0">
                <a:solidFill>
                  <a:srgbClr val="002060"/>
                </a:solidFill>
              </a:rPr>
              <a:t>Secondary – 			     $27,638,135</a:t>
            </a:r>
          </a:p>
          <a:p>
            <a:pPr lvl="1" eaLnBrk="1" hangingPunct="1">
              <a:lnSpc>
                <a:spcPct val="80000"/>
              </a:lnSpc>
            </a:pPr>
            <a:r>
              <a:rPr lang="en-US" sz="1500" dirty="0" smtClean="0">
                <a:solidFill>
                  <a:srgbClr val="002060"/>
                </a:solidFill>
              </a:rPr>
              <a:t>Postsecondary (District and College) -	     $28,457,126			</a:t>
            </a:r>
          </a:p>
          <a:p>
            <a:pPr lvl="1" eaLnBrk="1" hangingPunct="1">
              <a:lnSpc>
                <a:spcPct val="80000"/>
              </a:lnSpc>
            </a:pPr>
            <a:endParaRPr lang="en-US" sz="1500" dirty="0" smtClean="0">
              <a:solidFill>
                <a:srgbClr val="002060"/>
              </a:solidFill>
            </a:endParaRPr>
          </a:p>
          <a:p>
            <a:pPr eaLnBrk="1" hangingPunct="1">
              <a:lnSpc>
                <a:spcPct val="80000"/>
              </a:lnSpc>
            </a:pPr>
            <a:r>
              <a:rPr lang="en-US" sz="1700" b="1" dirty="0" smtClean="0">
                <a:solidFill>
                  <a:srgbClr val="002060"/>
                </a:solidFill>
              </a:rPr>
              <a:t>Reserve  $2,603,070	</a:t>
            </a:r>
          </a:p>
          <a:p>
            <a:pPr lvl="1" eaLnBrk="1" hangingPunct="1">
              <a:lnSpc>
                <a:spcPct val="80000"/>
              </a:lnSpc>
            </a:pPr>
            <a:r>
              <a:rPr lang="en-US" sz="1500" dirty="0" smtClean="0">
                <a:solidFill>
                  <a:srgbClr val="002060"/>
                </a:solidFill>
              </a:rPr>
              <a:t>Rural and Sparsely Populated Areas 		      $ 1,976,070</a:t>
            </a:r>
          </a:p>
          <a:p>
            <a:pPr lvl="1" eaLnBrk="1" hangingPunct="1">
              <a:lnSpc>
                <a:spcPct val="80000"/>
              </a:lnSpc>
            </a:pPr>
            <a:r>
              <a:rPr lang="en-US" sz="1500" dirty="0" smtClean="0">
                <a:solidFill>
                  <a:srgbClr val="002060"/>
                </a:solidFill>
              </a:rPr>
              <a:t>Juvenile Justice Initiative (Competitive)	      $    414,000</a:t>
            </a:r>
          </a:p>
          <a:p>
            <a:pPr lvl="1" eaLnBrk="1" hangingPunct="1">
              <a:lnSpc>
                <a:spcPct val="80000"/>
              </a:lnSpc>
            </a:pPr>
            <a:r>
              <a:rPr lang="en-US" sz="1500" dirty="0" smtClean="0">
                <a:solidFill>
                  <a:srgbClr val="002060"/>
                </a:solidFill>
              </a:rPr>
              <a:t>Florida School for the Deaf and the Blind	      $    138,000</a:t>
            </a:r>
          </a:p>
          <a:p>
            <a:pPr lvl="1" eaLnBrk="1" hangingPunct="1">
              <a:lnSpc>
                <a:spcPct val="80000"/>
              </a:lnSpc>
            </a:pPr>
            <a:r>
              <a:rPr lang="en-US" sz="1500" dirty="0" smtClean="0">
                <a:solidFill>
                  <a:srgbClr val="002060"/>
                </a:solidFill>
              </a:rPr>
              <a:t>University Developmental Research Schools	      $      50,000</a:t>
            </a:r>
          </a:p>
          <a:p>
            <a:pPr lvl="1" eaLnBrk="1" hangingPunct="1">
              <a:lnSpc>
                <a:spcPct val="80000"/>
              </a:lnSpc>
            </a:pPr>
            <a:r>
              <a:rPr lang="en-US" sz="1500" dirty="0" smtClean="0">
                <a:solidFill>
                  <a:srgbClr val="002060"/>
                </a:solidFill>
              </a:rPr>
              <a:t>Florida Virtual School			      $      25,000	</a:t>
            </a:r>
          </a:p>
          <a:p>
            <a:pPr lvl="1" eaLnBrk="1" hangingPunct="1">
              <a:lnSpc>
                <a:spcPct val="80000"/>
              </a:lnSpc>
              <a:buFont typeface="Wingdings" pitchFamily="2" charset="2"/>
              <a:buNone/>
            </a:pPr>
            <a:r>
              <a:rPr lang="en-US" sz="1200" b="1" dirty="0" smtClean="0">
                <a:solidFill>
                  <a:srgbClr val="002060"/>
                </a:solidFill>
              </a:rPr>
              <a:t>		</a:t>
            </a:r>
          </a:p>
          <a:p>
            <a:pPr lvl="1" eaLnBrk="1" hangingPunct="1">
              <a:lnSpc>
                <a:spcPct val="80000"/>
              </a:lnSpc>
              <a:buFont typeface="Wingdings" pitchFamily="2" charset="2"/>
              <a:buNone/>
            </a:pPr>
            <a:endParaRPr lang="en-US" sz="800" dirty="0" smtClean="0">
              <a:solidFill>
                <a:srgbClr val="002060"/>
              </a:solidFill>
            </a:endParaRPr>
          </a:p>
        </p:txBody>
      </p:sp>
    </p:spTree>
    <p:extLst>
      <p:ext uri="{BB962C8B-B14F-4D97-AF65-F5344CB8AC3E}">
        <p14:creationId xmlns:p14="http://schemas.microsoft.com/office/powerpoint/2010/main" val="9947990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0"/>
          <p:cNvSpPr>
            <a:spLocks noGrp="1" noChangeArrowheads="1"/>
          </p:cNvSpPr>
          <p:nvPr>
            <p:ph type="sldNum" sz="quarter" idx="4294967295"/>
          </p:nvPr>
        </p:nvSpPr>
        <p:spPr>
          <a:xfrm>
            <a:off x="6992566" y="6400800"/>
            <a:ext cx="2133600" cy="365125"/>
          </a:xfrm>
          <a:prstGeom prst="rect">
            <a:avLst/>
          </a:prstGeom>
          <a:ln/>
        </p:spPr>
        <p:txBody>
          <a:bodyPr/>
          <a:lstStyle/>
          <a:p>
            <a:pPr algn="ctr">
              <a:defRPr/>
            </a:pPr>
            <a:fld id="{F4301E81-1988-41E9-81ED-2517FF72EDA6}" type="slidenum">
              <a:rPr lang="en-US"/>
              <a:pPr algn="ctr">
                <a:defRPr/>
              </a:pPr>
              <a:t>7</a:t>
            </a:fld>
            <a:endParaRPr lang="en-US" dirty="0"/>
          </a:p>
        </p:txBody>
      </p:sp>
      <p:sp>
        <p:nvSpPr>
          <p:cNvPr id="102402" name="Rectangle 2"/>
          <p:cNvSpPr>
            <a:spLocks noGrp="1" noChangeArrowheads="1"/>
          </p:cNvSpPr>
          <p:nvPr>
            <p:ph type="title"/>
          </p:nvPr>
        </p:nvSpPr>
        <p:spPr>
          <a:xfrm>
            <a:off x="663575" y="1141412"/>
            <a:ext cx="7413625" cy="611188"/>
          </a:xfrm>
          <a:noFill/>
          <a:ln/>
        </p:spPr>
        <p:txBody>
          <a:bodyPr>
            <a:normAutofit fontScale="90000"/>
          </a:bodyPr>
          <a:lstStyle/>
          <a:p>
            <a:r>
              <a:rPr lang="en-US" sz="2900" dirty="0" smtClean="0"/>
              <a:t/>
            </a:r>
            <a:br>
              <a:rPr lang="en-US" sz="2900" dirty="0" smtClean="0"/>
            </a:br>
            <a:r>
              <a:rPr lang="en-US" sz="2900" dirty="0" smtClean="0"/>
              <a:t>Perkins 101- Local Secondary Funding Distribution  </a:t>
            </a:r>
          </a:p>
        </p:txBody>
      </p:sp>
      <p:sp>
        <p:nvSpPr>
          <p:cNvPr id="102403" name="Rectangle 3"/>
          <p:cNvSpPr>
            <a:spLocks noGrp="1" noChangeArrowheads="1"/>
          </p:cNvSpPr>
          <p:nvPr>
            <p:ph type="body" idx="1"/>
          </p:nvPr>
        </p:nvSpPr>
        <p:spPr>
          <a:xfrm>
            <a:off x="76200" y="1600200"/>
            <a:ext cx="8077200" cy="28194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1" eaLnBrk="1" hangingPunct="1"/>
            <a:endParaRPr lang="en-US" sz="2100" dirty="0">
              <a:solidFill>
                <a:srgbClr val="002060"/>
              </a:solidFill>
            </a:endParaRPr>
          </a:p>
          <a:p>
            <a:pPr lvl="1" eaLnBrk="1" hangingPunct="1">
              <a:buClr>
                <a:srgbClr val="002060"/>
              </a:buClr>
            </a:pPr>
            <a:r>
              <a:rPr lang="en-US" sz="2100" b="1" dirty="0">
                <a:solidFill>
                  <a:srgbClr val="002060"/>
                </a:solidFill>
              </a:rPr>
              <a:t>The formula includes the following:</a:t>
            </a:r>
          </a:p>
          <a:p>
            <a:pPr lvl="2">
              <a:buClr>
                <a:srgbClr val="0070C0"/>
              </a:buClr>
            </a:pPr>
            <a:r>
              <a:rPr lang="en-US" dirty="0"/>
              <a:t>30% allocated to local educational agencies (LEAs) based on the number of 5- to 17- year olds who reside in school districts</a:t>
            </a:r>
          </a:p>
          <a:p>
            <a:pPr lvl="2">
              <a:buClr>
                <a:srgbClr val="0070C0"/>
              </a:buClr>
            </a:pPr>
            <a:r>
              <a:rPr lang="en-US" dirty="0"/>
              <a:t>70% allocated to LEAs based on the number of 5- to 17- year-olds in districts below the poverty line, based on data collected under Elementary and Secondary Education Act (ESEA)</a:t>
            </a:r>
          </a:p>
          <a:p>
            <a:pPr marL="457200" lvl="1" indent="0" eaLnBrk="1" hangingPunct="1">
              <a:buClr>
                <a:srgbClr val="002060"/>
              </a:buClr>
              <a:buNone/>
            </a:pPr>
            <a:endParaRPr lang="en-US" sz="2100" b="1" dirty="0">
              <a:solidFill>
                <a:srgbClr val="002060"/>
              </a:solidFill>
            </a:endParaRPr>
          </a:p>
        </p:txBody>
      </p:sp>
    </p:spTree>
    <p:extLst>
      <p:ext uri="{BB962C8B-B14F-4D97-AF65-F5344CB8AC3E}">
        <p14:creationId xmlns:p14="http://schemas.microsoft.com/office/powerpoint/2010/main" val="19472946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Rectangle 10"/>
          <p:cNvSpPr>
            <a:spLocks noGrp="1" noChangeArrowheads="1"/>
          </p:cNvSpPr>
          <p:nvPr>
            <p:ph type="sldNum" sz="quarter" idx="4294967295"/>
          </p:nvPr>
        </p:nvSpPr>
        <p:spPr>
          <a:xfrm>
            <a:off x="7012021" y="6400800"/>
            <a:ext cx="2133600" cy="365125"/>
          </a:xfrm>
          <a:prstGeom prst="rect">
            <a:avLst/>
          </a:prstGeom>
          <a:ln/>
        </p:spPr>
        <p:txBody>
          <a:bodyPr/>
          <a:lstStyle/>
          <a:p>
            <a:pPr algn="ctr">
              <a:defRPr/>
            </a:pPr>
            <a:fld id="{4B4F1DCE-C8CE-4EBC-ADA9-1BB5A32A45E6}" type="slidenum">
              <a:rPr lang="en-US"/>
              <a:pPr algn="ctr">
                <a:defRPr/>
              </a:pPr>
              <a:t>8</a:t>
            </a:fld>
            <a:endParaRPr lang="en-US" dirty="0"/>
          </a:p>
        </p:txBody>
      </p:sp>
      <p:sp>
        <p:nvSpPr>
          <p:cNvPr id="104450" name="Rectangle 2"/>
          <p:cNvSpPr>
            <a:spLocks noChangeArrowheads="1"/>
          </p:cNvSpPr>
          <p:nvPr/>
        </p:nvSpPr>
        <p:spPr bwMode="auto">
          <a:xfrm>
            <a:off x="762000" y="4782205"/>
            <a:ext cx="7895110" cy="1046440"/>
          </a:xfrm>
          <a:prstGeom prst="rect">
            <a:avLst/>
          </a:prstGeom>
          <a:noFill/>
          <a:ln w="9525">
            <a:noFill/>
            <a:miter lim="800000"/>
            <a:headEnd/>
            <a:tailEnd/>
          </a:ln>
          <a:effectLst/>
        </p:spPr>
        <p:txBody>
          <a:bodyPr wrap="none" anchor="ctr">
            <a:spAutoFit/>
          </a:bodyPr>
          <a:lstStyle/>
          <a:p>
            <a:pPr algn="l" eaLnBrk="1" hangingPunct="1"/>
            <a:r>
              <a:rPr lang="en-US" sz="1600" b="1" u="sng" dirty="0">
                <a:solidFill>
                  <a:srgbClr val="FF0000"/>
                </a:solidFill>
                <a:latin typeface="Tahoma" charset="0"/>
              </a:rPr>
              <a:t>County		Total Amt		5-17 Pop	Poverty Pop</a:t>
            </a:r>
          </a:p>
          <a:p>
            <a:pPr algn="l" eaLnBrk="1" hangingPunct="1"/>
            <a:endParaRPr lang="en-US" sz="1600" dirty="0">
              <a:solidFill>
                <a:srgbClr val="FF0000"/>
              </a:solidFill>
              <a:latin typeface="Tahoma" charset="0"/>
            </a:endParaRPr>
          </a:p>
          <a:p>
            <a:pPr algn="l" eaLnBrk="1" hangingPunct="1"/>
            <a:r>
              <a:rPr lang="en-US" sz="1600" dirty="0">
                <a:solidFill>
                  <a:srgbClr val="FF0000"/>
                </a:solidFill>
                <a:latin typeface="Tahoma" charset="0"/>
              </a:rPr>
              <a:t>ALACHUA 	 $320,993 		</a:t>
            </a:r>
            <a:r>
              <a:rPr lang="en-US" sz="1600" b="1" dirty="0">
                <a:solidFill>
                  <a:srgbClr val="FF0000"/>
                </a:solidFill>
                <a:latin typeface="Tahoma" charset="0"/>
              </a:rPr>
              <a:t>30,456</a:t>
            </a:r>
            <a:r>
              <a:rPr lang="en-US" sz="1600" dirty="0">
                <a:solidFill>
                  <a:srgbClr val="FF0000"/>
                </a:solidFill>
                <a:latin typeface="Tahoma" charset="0"/>
              </a:rPr>
              <a:t>		5,851</a:t>
            </a:r>
          </a:p>
          <a:p>
            <a:pPr algn="l" eaLnBrk="1" hangingPunct="1"/>
            <a:r>
              <a:rPr lang="en-US" sz="1400" dirty="0" smtClean="0">
                <a:solidFill>
                  <a:srgbClr val="FF0000"/>
                </a:solidFill>
                <a:latin typeface="Tahoma" charset="0"/>
              </a:rPr>
              <a:t>*</a:t>
            </a:r>
            <a:r>
              <a:rPr lang="en-US" sz="1400" dirty="0">
                <a:solidFill>
                  <a:srgbClr val="FF0000"/>
                </a:solidFill>
                <a:latin typeface="Tahoma" charset="0"/>
              </a:rPr>
              <a:t>Source:  U.S. Census Bureau Small Area Income and Poverty Estimates </a:t>
            </a:r>
          </a:p>
        </p:txBody>
      </p:sp>
      <p:sp>
        <p:nvSpPr>
          <p:cNvPr id="104451" name="Rectangle 3"/>
          <p:cNvSpPr>
            <a:spLocks noGrp="1" noChangeArrowheads="1"/>
          </p:cNvSpPr>
          <p:nvPr>
            <p:ph type="title" idx="4294967295"/>
          </p:nvPr>
        </p:nvSpPr>
        <p:spPr>
          <a:xfrm>
            <a:off x="1219200" y="838200"/>
            <a:ext cx="7010400" cy="914400"/>
          </a:xfrm>
          <a:noFill/>
          <a:ln/>
        </p:spPr>
        <p:txBody>
          <a:bodyPr/>
          <a:lstStyle/>
          <a:p>
            <a:r>
              <a:rPr lang="en-US" sz="2900" dirty="0" smtClean="0"/>
              <a:t>Perkins- Local Secondary Funding Distribution</a:t>
            </a:r>
          </a:p>
        </p:txBody>
      </p:sp>
      <p:sp>
        <p:nvSpPr>
          <p:cNvPr id="104452" name="Oval 4"/>
          <p:cNvSpPr>
            <a:spLocks noChangeArrowheads="1"/>
          </p:cNvSpPr>
          <p:nvPr/>
        </p:nvSpPr>
        <p:spPr bwMode="auto">
          <a:xfrm>
            <a:off x="5257800" y="5181600"/>
            <a:ext cx="990600" cy="457200"/>
          </a:xfrm>
          <a:prstGeom prst="ellipse">
            <a:avLst/>
          </a:prstGeom>
          <a:noFill/>
          <a:ln w="25400">
            <a:solidFill>
              <a:schemeClr val="folHlink"/>
            </a:solidFill>
            <a:round/>
            <a:headEnd/>
            <a:tailEnd/>
          </a:ln>
          <a:effectLst/>
        </p:spPr>
        <p:txBody>
          <a:bodyPr wrap="none" anchor="ctr"/>
          <a:lstStyle/>
          <a:p>
            <a:endParaRPr lang="en-US" dirty="0"/>
          </a:p>
        </p:txBody>
      </p:sp>
      <p:sp>
        <p:nvSpPr>
          <p:cNvPr id="104453" name="Text Box 5"/>
          <p:cNvSpPr txBox="1">
            <a:spLocks noChangeArrowheads="1"/>
          </p:cNvSpPr>
          <p:nvPr/>
        </p:nvSpPr>
        <p:spPr bwMode="auto">
          <a:xfrm>
            <a:off x="990600" y="2819400"/>
            <a:ext cx="7086600" cy="304800"/>
          </a:xfrm>
          <a:prstGeom prst="rect">
            <a:avLst/>
          </a:prstGeom>
          <a:noFill/>
          <a:ln w="9525">
            <a:noFill/>
            <a:miter lim="800000"/>
            <a:headEnd/>
            <a:tailEnd/>
          </a:ln>
          <a:effectLst/>
        </p:spPr>
        <p:txBody>
          <a:bodyPr>
            <a:spAutoFit/>
          </a:bodyPr>
          <a:lstStyle/>
          <a:p>
            <a:pPr algn="l">
              <a:spcBef>
                <a:spcPct val="50000"/>
              </a:spcBef>
            </a:pPr>
            <a:endParaRPr lang="en-US" sz="1400" b="1" dirty="0">
              <a:latin typeface="Tahoma" charset="0"/>
            </a:endParaRPr>
          </a:p>
        </p:txBody>
      </p:sp>
      <p:graphicFrame>
        <p:nvGraphicFramePr>
          <p:cNvPr id="104454" name="Group 6"/>
          <p:cNvGraphicFramePr>
            <a:graphicFrameLocks noGrp="1"/>
          </p:cNvGraphicFramePr>
          <p:nvPr>
            <p:ph idx="4294967295"/>
            <p:extLst>
              <p:ext uri="{D42A27DB-BD31-4B8C-83A1-F6EECF244321}">
                <p14:modId xmlns:p14="http://schemas.microsoft.com/office/powerpoint/2010/main" val="2896240808"/>
              </p:ext>
            </p:extLst>
          </p:nvPr>
        </p:nvGraphicFramePr>
        <p:xfrm>
          <a:off x="228600" y="1799899"/>
          <a:ext cx="8839201" cy="2543502"/>
        </p:xfrm>
        <a:graphic>
          <a:graphicData uri="http://schemas.openxmlformats.org/drawingml/2006/table">
            <a:tbl>
              <a:tblPr/>
              <a:tblGrid>
                <a:gridCol w="883920"/>
                <a:gridCol w="692138"/>
                <a:gridCol w="675217"/>
                <a:gridCol w="627105"/>
                <a:gridCol w="892548"/>
                <a:gridCol w="809385"/>
                <a:gridCol w="529434"/>
                <a:gridCol w="580653"/>
                <a:gridCol w="580653"/>
                <a:gridCol w="892548"/>
                <a:gridCol w="879275"/>
                <a:gridCol w="796325"/>
              </a:tblGrid>
              <a:tr h="1358829">
                <a:tc>
                  <a:txBody>
                    <a:bodyPr/>
                    <a:lstStyle/>
                    <a:p>
                      <a:pPr marL="0" marR="0" lvl="0" indent="0" algn="ctr" defTabSz="914400" rtl="0" eaLnBrk="0" fontAlgn="ctr" latinLnBrk="0" hangingPunct="0">
                        <a:lnSpc>
                          <a:spcPct val="100000"/>
                        </a:lnSpc>
                        <a:spcBef>
                          <a:spcPct val="0"/>
                        </a:spcBef>
                        <a:spcAft>
                          <a:spcPct val="0"/>
                        </a:spcAft>
                        <a:buClr>
                          <a:schemeClr val="tx2"/>
                        </a:buClr>
                        <a:buSzPct val="70000"/>
                        <a:buFont typeface="Wingdings" pitchFamily="2" charset="2"/>
                        <a:buNone/>
                        <a:tabLst/>
                      </a:pPr>
                      <a:r>
                        <a:rPr kumimoji="0" lang="en-US" sz="1000" b="1" i="0" u="none" strike="noStrike" cap="none" normalizeH="0" baseline="0" dirty="0" smtClean="0">
                          <a:ln>
                            <a:noFill/>
                          </a:ln>
                          <a:solidFill>
                            <a:schemeClr val="tx1"/>
                          </a:solidFill>
                          <a:effectLst/>
                          <a:latin typeface="Times New Roman" pitchFamily="18" charset="0"/>
                          <a:cs typeface="Times New Roman" pitchFamily="18" charset="0"/>
                        </a:rPr>
                        <a:t>District</a:t>
                      </a:r>
                      <a:endParaRPr kumimoji="0" lang="en-US" sz="1000" b="0" i="0" u="none" strike="noStrike" cap="none" normalizeH="0" baseline="0" dirty="0" smtClean="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4E4E6"/>
                    </a:solidFill>
                  </a:tcPr>
                </a:tc>
                <a:tc>
                  <a:txBody>
                    <a:bodyPr/>
                    <a:lstStyle/>
                    <a:p>
                      <a:pPr marL="0" marR="0" lvl="0" indent="0" algn="ctr" defTabSz="914400" rtl="0" eaLnBrk="0" fontAlgn="ctr" latinLnBrk="0" hangingPunct="0">
                        <a:lnSpc>
                          <a:spcPct val="100000"/>
                        </a:lnSpc>
                        <a:spcBef>
                          <a:spcPct val="0"/>
                        </a:spcBef>
                        <a:spcAft>
                          <a:spcPct val="0"/>
                        </a:spcAft>
                        <a:buClr>
                          <a:schemeClr val="tx2"/>
                        </a:buClr>
                        <a:buSzPct val="70000"/>
                        <a:buFont typeface="Wingdings" pitchFamily="2" charset="2"/>
                        <a:buNone/>
                        <a:tabLst/>
                      </a:pPr>
                      <a:r>
                        <a:rPr kumimoji="0" lang="en-US" sz="1000" b="1" i="0" u="none" strike="noStrike" cap="none" normalizeH="0" baseline="0" dirty="0" smtClean="0">
                          <a:ln>
                            <a:noFill/>
                          </a:ln>
                          <a:solidFill>
                            <a:schemeClr val="tx1"/>
                          </a:solidFill>
                          <a:effectLst/>
                          <a:latin typeface="Times New Roman" pitchFamily="18" charset="0"/>
                          <a:cs typeface="Times New Roman" pitchFamily="18" charset="0"/>
                        </a:rPr>
                        <a:t>5-17 Years Old Pop</a:t>
                      </a:r>
                      <a:endParaRPr kumimoji="0" lang="en-US" sz="1000" b="0" i="0" u="none" strike="noStrike" cap="none" normalizeH="0" baseline="0" dirty="0" smtClean="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00000"/>
                        </a:lnSpc>
                        <a:spcBef>
                          <a:spcPct val="0"/>
                        </a:spcBef>
                        <a:spcAft>
                          <a:spcPct val="0"/>
                        </a:spcAft>
                        <a:buClr>
                          <a:schemeClr val="tx2"/>
                        </a:buClr>
                        <a:buSzPct val="70000"/>
                        <a:buFont typeface="Wingdings" pitchFamily="2" charset="2"/>
                        <a:buNone/>
                        <a:tabLst/>
                      </a:pPr>
                      <a:r>
                        <a:rPr kumimoji="0" lang="en-US" sz="1000" b="1" i="0" u="none" strike="noStrike" cap="none" normalizeH="0" baseline="0" dirty="0" smtClean="0">
                          <a:ln>
                            <a:noFill/>
                          </a:ln>
                          <a:solidFill>
                            <a:schemeClr val="tx1"/>
                          </a:solidFill>
                          <a:effectLst/>
                          <a:latin typeface="Times New Roman" pitchFamily="18" charset="0"/>
                          <a:cs typeface="Times New Roman" pitchFamily="18" charset="0"/>
                        </a:rPr>
                        <a:t>Total of all districts' 5-17 Years Old Pop</a:t>
                      </a:r>
                      <a:endParaRPr kumimoji="0" lang="en-US" sz="1000" b="0" i="0" u="none" strike="noStrike" cap="none" normalizeH="0" baseline="0" dirty="0" smtClean="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00000"/>
                        </a:lnSpc>
                        <a:spcBef>
                          <a:spcPct val="0"/>
                        </a:spcBef>
                        <a:spcAft>
                          <a:spcPct val="0"/>
                        </a:spcAft>
                        <a:buClr>
                          <a:schemeClr val="tx2"/>
                        </a:buClr>
                        <a:buSzPct val="70000"/>
                        <a:buFont typeface="Wingdings" pitchFamily="2" charset="2"/>
                        <a:buNone/>
                        <a:tabLst/>
                      </a:pPr>
                      <a:r>
                        <a:rPr kumimoji="0" lang="en-US" sz="1000" b="1" i="0" u="none" strike="noStrike" cap="none" normalizeH="0" baseline="0" dirty="0" smtClean="0">
                          <a:ln>
                            <a:noFill/>
                          </a:ln>
                          <a:solidFill>
                            <a:schemeClr val="tx1"/>
                          </a:solidFill>
                          <a:effectLst/>
                          <a:latin typeface="Times New Roman" pitchFamily="18" charset="0"/>
                          <a:cs typeface="Times New Roman" pitchFamily="18" charset="0"/>
                        </a:rPr>
                        <a:t>Ratio of 5-17 Years Old Pop</a:t>
                      </a:r>
                      <a:endParaRPr kumimoji="0" lang="en-US" sz="1000" b="0" i="0" u="none" strike="noStrike" cap="none" normalizeH="0" baseline="0" dirty="0" smtClean="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00000"/>
                        </a:lnSpc>
                        <a:spcBef>
                          <a:spcPct val="0"/>
                        </a:spcBef>
                        <a:spcAft>
                          <a:spcPct val="0"/>
                        </a:spcAft>
                        <a:buClr>
                          <a:schemeClr val="tx2"/>
                        </a:buClr>
                        <a:buSzPct val="70000"/>
                        <a:buFont typeface="Wingdings" pitchFamily="2" charset="2"/>
                        <a:buNone/>
                        <a:tabLst/>
                      </a:pPr>
                      <a:r>
                        <a:rPr kumimoji="0" lang="en-US" sz="1000" b="1" i="0" u="none" strike="noStrike" cap="none" normalizeH="0" baseline="0" dirty="0" smtClean="0">
                          <a:ln>
                            <a:noFill/>
                          </a:ln>
                          <a:solidFill>
                            <a:schemeClr val="tx1"/>
                          </a:solidFill>
                          <a:effectLst/>
                          <a:latin typeface="Times New Roman" pitchFamily="18" charset="0"/>
                          <a:cs typeface="Times New Roman" pitchFamily="18" charset="0"/>
                        </a:rPr>
                        <a:t>(30% Allocation)  Amount Allocated for 5-17 Years Old Pop</a:t>
                      </a:r>
                      <a:endParaRPr kumimoji="0" lang="en-US" sz="1000" b="0" i="0" u="none" strike="noStrike" cap="none" normalizeH="0" baseline="0" dirty="0" smtClean="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00000"/>
                        </a:lnSpc>
                        <a:spcBef>
                          <a:spcPct val="0"/>
                        </a:spcBef>
                        <a:spcAft>
                          <a:spcPct val="0"/>
                        </a:spcAft>
                        <a:buClr>
                          <a:schemeClr val="tx2"/>
                        </a:buClr>
                        <a:buSzPct val="70000"/>
                        <a:buFont typeface="Wingdings" pitchFamily="2" charset="2"/>
                        <a:buNone/>
                        <a:tabLst/>
                      </a:pPr>
                      <a:r>
                        <a:rPr kumimoji="0" lang="en-US" sz="1000" b="1" i="0" u="none" strike="noStrike" cap="none" normalizeH="0" baseline="0" dirty="0" smtClean="0">
                          <a:ln>
                            <a:noFill/>
                          </a:ln>
                          <a:solidFill>
                            <a:schemeClr val="tx1"/>
                          </a:solidFill>
                          <a:effectLst/>
                          <a:latin typeface="Times New Roman" pitchFamily="18" charset="0"/>
                          <a:cs typeface="Times New Roman" pitchFamily="18" charset="0"/>
                        </a:rPr>
                        <a:t>Amount Allocated for 5-17 Years Old Pop Per District</a:t>
                      </a:r>
                      <a:endParaRPr kumimoji="0" lang="en-US" sz="1000" b="0" i="0" u="none" strike="noStrike" cap="none" normalizeH="0" baseline="0" dirty="0" smtClean="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00000"/>
                        </a:lnSpc>
                        <a:spcBef>
                          <a:spcPct val="0"/>
                        </a:spcBef>
                        <a:spcAft>
                          <a:spcPct val="0"/>
                        </a:spcAft>
                        <a:buClr>
                          <a:schemeClr val="tx2"/>
                        </a:buClr>
                        <a:buSzPct val="70000"/>
                        <a:buFont typeface="Wingdings" pitchFamily="2" charset="2"/>
                        <a:buNone/>
                        <a:tabLst/>
                      </a:pPr>
                      <a:r>
                        <a:rPr kumimoji="0" lang="en-US" sz="1000" b="1" i="0" u="none" strike="noStrike" cap="none" normalizeH="0" baseline="0" dirty="0" smtClean="0">
                          <a:ln>
                            <a:noFill/>
                          </a:ln>
                          <a:solidFill>
                            <a:schemeClr val="tx1"/>
                          </a:solidFill>
                          <a:effectLst/>
                          <a:latin typeface="Times New Roman" pitchFamily="18" charset="0"/>
                          <a:cs typeface="Times New Roman" pitchFamily="18" charset="0"/>
                        </a:rPr>
                        <a:t>Poverty Pop</a:t>
                      </a:r>
                      <a:endParaRPr kumimoji="0" lang="en-US" sz="1000" b="0" i="0" u="none" strike="noStrike" cap="none" normalizeH="0" baseline="0" dirty="0" smtClean="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00000"/>
                        </a:lnSpc>
                        <a:spcBef>
                          <a:spcPct val="0"/>
                        </a:spcBef>
                        <a:spcAft>
                          <a:spcPct val="0"/>
                        </a:spcAft>
                        <a:buClr>
                          <a:schemeClr val="tx2"/>
                        </a:buClr>
                        <a:buSzPct val="70000"/>
                        <a:buFont typeface="Wingdings" pitchFamily="2" charset="2"/>
                        <a:buNone/>
                        <a:tabLst/>
                      </a:pPr>
                      <a:r>
                        <a:rPr kumimoji="0" lang="en-US" sz="1000" b="1" i="0" u="none" strike="noStrike" cap="none" normalizeH="0" baseline="0" dirty="0" smtClean="0">
                          <a:ln>
                            <a:noFill/>
                          </a:ln>
                          <a:solidFill>
                            <a:schemeClr val="tx1"/>
                          </a:solidFill>
                          <a:effectLst/>
                          <a:latin typeface="Times New Roman" pitchFamily="18" charset="0"/>
                          <a:cs typeface="Times New Roman" pitchFamily="18" charset="0"/>
                        </a:rPr>
                        <a:t> Total of all Districts' Poverty Pop</a:t>
                      </a:r>
                      <a:endParaRPr kumimoji="0" lang="en-US" sz="1000" b="0" i="0" u="none" strike="noStrike" cap="none" normalizeH="0" baseline="0" dirty="0" smtClean="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00000"/>
                        </a:lnSpc>
                        <a:spcBef>
                          <a:spcPct val="0"/>
                        </a:spcBef>
                        <a:spcAft>
                          <a:spcPct val="0"/>
                        </a:spcAft>
                        <a:buClr>
                          <a:schemeClr val="tx2"/>
                        </a:buClr>
                        <a:buSzPct val="70000"/>
                        <a:buFont typeface="Wingdings" pitchFamily="2" charset="2"/>
                        <a:buNone/>
                        <a:tabLst/>
                      </a:pPr>
                      <a:r>
                        <a:rPr kumimoji="0" lang="en-US" sz="1000" b="1" i="0" u="none" strike="noStrike" cap="none" normalizeH="0" baseline="0" dirty="0" smtClean="0">
                          <a:ln>
                            <a:noFill/>
                          </a:ln>
                          <a:solidFill>
                            <a:schemeClr val="tx1"/>
                          </a:solidFill>
                          <a:effectLst/>
                          <a:latin typeface="Times New Roman" pitchFamily="18" charset="0"/>
                          <a:cs typeface="Times New Roman" pitchFamily="18" charset="0"/>
                        </a:rPr>
                        <a:t>Ratio of Poverty Pop</a:t>
                      </a:r>
                      <a:endParaRPr kumimoji="0" lang="en-US" sz="1000" b="0" i="0" u="none" strike="noStrike" cap="none" normalizeH="0" baseline="0" dirty="0" smtClean="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00000"/>
                        </a:lnSpc>
                        <a:spcBef>
                          <a:spcPct val="0"/>
                        </a:spcBef>
                        <a:spcAft>
                          <a:spcPct val="0"/>
                        </a:spcAft>
                        <a:buClr>
                          <a:schemeClr val="tx2"/>
                        </a:buClr>
                        <a:buSzPct val="70000"/>
                        <a:buFont typeface="Wingdings" pitchFamily="2" charset="2"/>
                        <a:buNone/>
                        <a:tabLst/>
                      </a:pPr>
                      <a:r>
                        <a:rPr kumimoji="0" lang="en-US" sz="1000" b="1" i="0" u="none" strike="noStrike" cap="none" normalizeH="0" baseline="0" dirty="0" smtClean="0">
                          <a:ln>
                            <a:noFill/>
                          </a:ln>
                          <a:solidFill>
                            <a:schemeClr val="tx1"/>
                          </a:solidFill>
                          <a:effectLst/>
                          <a:latin typeface="Times New Roman" pitchFamily="18" charset="0"/>
                          <a:cs typeface="Times New Roman" pitchFamily="18" charset="0"/>
                        </a:rPr>
                        <a:t> (70% Allocation) Amount allocated for Poverty Pop </a:t>
                      </a:r>
                      <a:endParaRPr kumimoji="0" lang="en-US" sz="1000" b="0" i="0" u="none" strike="noStrike" cap="none" normalizeH="0" baseline="0" dirty="0" smtClean="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00000"/>
                        </a:lnSpc>
                        <a:spcBef>
                          <a:spcPct val="0"/>
                        </a:spcBef>
                        <a:spcAft>
                          <a:spcPct val="0"/>
                        </a:spcAft>
                        <a:buClr>
                          <a:schemeClr val="tx2"/>
                        </a:buClr>
                        <a:buSzPct val="70000"/>
                        <a:buFont typeface="Wingdings" pitchFamily="2" charset="2"/>
                        <a:buNone/>
                        <a:tabLst/>
                      </a:pPr>
                      <a:r>
                        <a:rPr kumimoji="0" lang="en-US" sz="1000" b="1" i="0" u="none" strike="noStrike" cap="none" normalizeH="0" baseline="0" dirty="0" smtClean="0">
                          <a:ln>
                            <a:noFill/>
                          </a:ln>
                          <a:solidFill>
                            <a:schemeClr val="tx1"/>
                          </a:solidFill>
                          <a:effectLst/>
                          <a:latin typeface="Times New Roman" pitchFamily="18" charset="0"/>
                          <a:cs typeface="Times New Roman" pitchFamily="18" charset="0"/>
                        </a:rPr>
                        <a:t>Amount Allocated for Poverty Pop Per District</a:t>
                      </a:r>
                      <a:endParaRPr kumimoji="0" lang="en-US" sz="1000" b="0" i="0" u="none" strike="noStrike" cap="none" normalizeH="0" baseline="0" dirty="0" smtClean="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00000"/>
                        </a:lnSpc>
                        <a:spcBef>
                          <a:spcPct val="0"/>
                        </a:spcBef>
                        <a:spcAft>
                          <a:spcPct val="0"/>
                        </a:spcAft>
                        <a:buClr>
                          <a:schemeClr val="tx2"/>
                        </a:buClr>
                        <a:buSzPct val="70000"/>
                        <a:buFont typeface="Wingdings" pitchFamily="2" charset="2"/>
                        <a:buNone/>
                        <a:tabLst/>
                      </a:pPr>
                      <a:r>
                        <a:rPr kumimoji="0" lang="en-US" sz="1000" b="1" i="0" u="none" strike="noStrike" cap="none" normalizeH="0" baseline="0" dirty="0" smtClean="0">
                          <a:ln>
                            <a:noFill/>
                          </a:ln>
                          <a:solidFill>
                            <a:schemeClr val="tx1"/>
                          </a:solidFill>
                          <a:effectLst/>
                          <a:latin typeface="Times New Roman" pitchFamily="18" charset="0"/>
                          <a:cs typeface="Times New Roman" pitchFamily="18" charset="0"/>
                        </a:rPr>
                        <a:t> Final </a:t>
                      </a:r>
                    </a:p>
                    <a:p>
                      <a:pPr marL="0" marR="0" lvl="0" indent="0" algn="ctr" defTabSz="914400" rtl="0" eaLnBrk="0" fontAlgn="ctr" latinLnBrk="0" hangingPunct="0">
                        <a:lnSpc>
                          <a:spcPct val="100000"/>
                        </a:lnSpc>
                        <a:spcBef>
                          <a:spcPct val="0"/>
                        </a:spcBef>
                        <a:spcAft>
                          <a:spcPct val="0"/>
                        </a:spcAft>
                        <a:buClr>
                          <a:schemeClr val="tx2"/>
                        </a:buClr>
                        <a:buSzPct val="70000"/>
                        <a:buFont typeface="Wingdings" pitchFamily="2" charset="2"/>
                        <a:buNone/>
                        <a:tabLst/>
                      </a:pPr>
                      <a:r>
                        <a:rPr kumimoji="0" lang="en-US" sz="1000" b="1" i="0" u="none" strike="noStrike" cap="none" normalizeH="0" baseline="0" dirty="0" smtClean="0">
                          <a:ln>
                            <a:noFill/>
                          </a:ln>
                          <a:solidFill>
                            <a:schemeClr val="tx1"/>
                          </a:solidFill>
                          <a:effectLst/>
                          <a:latin typeface="Times New Roman" pitchFamily="18" charset="0"/>
                          <a:cs typeface="Times New Roman" pitchFamily="18" charset="0"/>
                        </a:rPr>
                        <a:t> 10-11 Total Amount Allocated </a:t>
                      </a:r>
                      <a:endParaRPr kumimoji="0" lang="en-US" sz="1000" b="0" i="0" u="none" strike="noStrike" cap="none" normalizeH="0" baseline="0" dirty="0" smtClean="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r>
              <a:tr h="338052">
                <a:tc>
                  <a:txBody>
                    <a:bodyPr/>
                    <a:lstStyle/>
                    <a:p>
                      <a:pPr marL="0" marR="0" lvl="0" indent="0" algn="ctr" defTabSz="914400" rtl="0" eaLnBrk="0" fontAlgn="b" latinLnBrk="0" hangingPunct="0">
                        <a:lnSpc>
                          <a:spcPct val="100000"/>
                        </a:lnSpc>
                        <a:spcBef>
                          <a:spcPct val="0"/>
                        </a:spcBef>
                        <a:spcAft>
                          <a:spcPct val="0"/>
                        </a:spcAft>
                        <a:buClr>
                          <a:schemeClr val="tx2"/>
                        </a:buClr>
                        <a:buSzPct val="70000"/>
                        <a:buFont typeface="Wingdings" pitchFamily="2" charset="2"/>
                        <a:buNone/>
                        <a:tabLst/>
                      </a:pPr>
                      <a:r>
                        <a:rPr kumimoji="0" lang="en-US" sz="1000" b="1" i="0" u="none" strike="noStrike" cap="none" normalizeH="0" baseline="0" dirty="0" smtClean="0">
                          <a:ln>
                            <a:noFill/>
                          </a:ln>
                          <a:solidFill>
                            <a:srgbClr val="008000"/>
                          </a:solidFill>
                          <a:effectLst/>
                          <a:latin typeface="Times New Roman" pitchFamily="18" charset="0"/>
                          <a:cs typeface="Arial" charset="0"/>
                        </a:rPr>
                        <a:t>A</a:t>
                      </a:r>
                      <a:endParaRPr kumimoji="0" lang="en-US" sz="1000" b="0" i="0" u="none" strike="noStrike" cap="none" normalizeH="0" baseline="0" dirty="0" smtClean="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4E4E6"/>
                    </a:solidFill>
                  </a:tcPr>
                </a:tc>
                <a:tc>
                  <a:txBody>
                    <a:bodyPr/>
                    <a:lstStyle/>
                    <a:p>
                      <a:pPr marL="0" marR="0" lvl="0" indent="0" algn="ctr" defTabSz="914400" rtl="0" eaLnBrk="0" fontAlgn="b" latinLnBrk="0" hangingPunct="0">
                        <a:lnSpc>
                          <a:spcPct val="100000"/>
                        </a:lnSpc>
                        <a:spcBef>
                          <a:spcPct val="0"/>
                        </a:spcBef>
                        <a:spcAft>
                          <a:spcPct val="0"/>
                        </a:spcAft>
                        <a:buClr>
                          <a:schemeClr val="tx2"/>
                        </a:buClr>
                        <a:buSzPct val="70000"/>
                        <a:buFont typeface="Wingdings" pitchFamily="2" charset="2"/>
                        <a:buNone/>
                        <a:tabLst/>
                      </a:pPr>
                      <a:r>
                        <a:rPr kumimoji="0" lang="en-US" sz="1000" b="1" i="0" u="none" strike="noStrike" cap="none" normalizeH="0" baseline="0" dirty="0" smtClean="0">
                          <a:ln>
                            <a:noFill/>
                          </a:ln>
                          <a:solidFill>
                            <a:srgbClr val="008000"/>
                          </a:solidFill>
                          <a:effectLst/>
                          <a:latin typeface="Times New Roman" pitchFamily="18" charset="0"/>
                          <a:cs typeface="Arial" charset="0"/>
                        </a:rPr>
                        <a:t>B</a:t>
                      </a:r>
                      <a:endParaRPr kumimoji="0" lang="en-US" sz="1000" b="0" i="0" u="none" strike="noStrike" cap="none" normalizeH="0" baseline="0" dirty="0" smtClean="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914400" rtl="0" eaLnBrk="0" fontAlgn="b" latinLnBrk="0" hangingPunct="0">
                        <a:lnSpc>
                          <a:spcPct val="100000"/>
                        </a:lnSpc>
                        <a:spcBef>
                          <a:spcPct val="0"/>
                        </a:spcBef>
                        <a:spcAft>
                          <a:spcPct val="0"/>
                        </a:spcAft>
                        <a:buClr>
                          <a:schemeClr val="tx2"/>
                        </a:buClr>
                        <a:buSzPct val="70000"/>
                        <a:buFont typeface="Wingdings" pitchFamily="2" charset="2"/>
                        <a:buNone/>
                        <a:tabLst/>
                      </a:pPr>
                      <a:r>
                        <a:rPr kumimoji="0" lang="en-US" sz="1000" b="1" i="0" u="none" strike="noStrike" cap="none" normalizeH="0" baseline="0" dirty="0" smtClean="0">
                          <a:ln>
                            <a:noFill/>
                          </a:ln>
                          <a:solidFill>
                            <a:srgbClr val="008000"/>
                          </a:solidFill>
                          <a:effectLst/>
                          <a:latin typeface="Times New Roman" pitchFamily="18" charset="0"/>
                          <a:cs typeface="Arial" charset="0"/>
                        </a:rPr>
                        <a:t>C</a:t>
                      </a:r>
                      <a:endParaRPr kumimoji="0" lang="en-US" sz="1000" b="0" i="0" u="none" strike="noStrike" cap="none" normalizeH="0" baseline="0" dirty="0" smtClean="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914400" rtl="0" eaLnBrk="0" fontAlgn="b" latinLnBrk="0" hangingPunct="0">
                        <a:lnSpc>
                          <a:spcPct val="100000"/>
                        </a:lnSpc>
                        <a:spcBef>
                          <a:spcPct val="0"/>
                        </a:spcBef>
                        <a:spcAft>
                          <a:spcPct val="0"/>
                        </a:spcAft>
                        <a:buClr>
                          <a:schemeClr val="tx2"/>
                        </a:buClr>
                        <a:buSzPct val="70000"/>
                        <a:buFont typeface="Wingdings" pitchFamily="2" charset="2"/>
                        <a:buNone/>
                        <a:tabLst/>
                      </a:pPr>
                      <a:r>
                        <a:rPr kumimoji="0" lang="en-US" sz="1000" b="1" i="0" u="none" strike="noStrike" cap="none" normalizeH="0" baseline="0" dirty="0" smtClean="0">
                          <a:ln>
                            <a:noFill/>
                          </a:ln>
                          <a:solidFill>
                            <a:srgbClr val="008000"/>
                          </a:solidFill>
                          <a:effectLst/>
                          <a:latin typeface="Times New Roman" pitchFamily="18" charset="0"/>
                          <a:cs typeface="Arial" charset="0"/>
                        </a:rPr>
                        <a:t>D</a:t>
                      </a:r>
                      <a:endParaRPr kumimoji="0" lang="en-US" sz="1000" b="0" i="0" u="none" strike="noStrike" cap="none" normalizeH="0" baseline="0" dirty="0" smtClean="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914400" rtl="0" eaLnBrk="0" fontAlgn="b" latinLnBrk="0" hangingPunct="0">
                        <a:lnSpc>
                          <a:spcPct val="100000"/>
                        </a:lnSpc>
                        <a:spcBef>
                          <a:spcPct val="0"/>
                        </a:spcBef>
                        <a:spcAft>
                          <a:spcPct val="0"/>
                        </a:spcAft>
                        <a:buClr>
                          <a:schemeClr val="tx2"/>
                        </a:buClr>
                        <a:buSzPct val="70000"/>
                        <a:buFont typeface="Wingdings" pitchFamily="2" charset="2"/>
                        <a:buNone/>
                        <a:tabLst/>
                      </a:pPr>
                      <a:r>
                        <a:rPr kumimoji="0" lang="en-US" sz="1000" b="1" i="0" u="none" strike="noStrike" cap="none" normalizeH="0" baseline="0" dirty="0" smtClean="0">
                          <a:ln>
                            <a:noFill/>
                          </a:ln>
                          <a:solidFill>
                            <a:srgbClr val="008000"/>
                          </a:solidFill>
                          <a:effectLst/>
                          <a:latin typeface="Times New Roman" pitchFamily="18" charset="0"/>
                          <a:cs typeface="Arial" charset="0"/>
                        </a:rPr>
                        <a:t>E</a:t>
                      </a:r>
                      <a:endParaRPr kumimoji="0" lang="en-US" sz="1000" b="0" i="0" u="none" strike="noStrike" cap="none" normalizeH="0" baseline="0" dirty="0" smtClean="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914400" rtl="0" eaLnBrk="0" fontAlgn="b" latinLnBrk="0" hangingPunct="0">
                        <a:lnSpc>
                          <a:spcPct val="100000"/>
                        </a:lnSpc>
                        <a:spcBef>
                          <a:spcPct val="0"/>
                        </a:spcBef>
                        <a:spcAft>
                          <a:spcPct val="0"/>
                        </a:spcAft>
                        <a:buClr>
                          <a:schemeClr val="tx2"/>
                        </a:buClr>
                        <a:buSzPct val="70000"/>
                        <a:buFont typeface="Wingdings" pitchFamily="2" charset="2"/>
                        <a:buNone/>
                        <a:tabLst/>
                      </a:pPr>
                      <a:r>
                        <a:rPr kumimoji="0" lang="en-US" sz="1000" b="1" i="0" u="none" strike="noStrike" cap="none" normalizeH="0" baseline="0" dirty="0" smtClean="0">
                          <a:ln>
                            <a:noFill/>
                          </a:ln>
                          <a:solidFill>
                            <a:srgbClr val="008000"/>
                          </a:solidFill>
                          <a:effectLst/>
                          <a:latin typeface="Times New Roman" pitchFamily="18" charset="0"/>
                          <a:cs typeface="Arial" charset="0"/>
                        </a:rPr>
                        <a:t>F</a:t>
                      </a:r>
                      <a:endParaRPr kumimoji="0" lang="en-US" sz="1000" b="0" i="0" u="none" strike="noStrike" cap="none" normalizeH="0" baseline="0" dirty="0" smtClean="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914400" rtl="0" eaLnBrk="0" fontAlgn="b" latinLnBrk="0" hangingPunct="0">
                        <a:lnSpc>
                          <a:spcPct val="100000"/>
                        </a:lnSpc>
                        <a:spcBef>
                          <a:spcPct val="0"/>
                        </a:spcBef>
                        <a:spcAft>
                          <a:spcPct val="0"/>
                        </a:spcAft>
                        <a:buClr>
                          <a:schemeClr val="tx2"/>
                        </a:buClr>
                        <a:buSzPct val="70000"/>
                        <a:buFont typeface="Wingdings" pitchFamily="2" charset="2"/>
                        <a:buNone/>
                        <a:tabLst/>
                      </a:pPr>
                      <a:r>
                        <a:rPr kumimoji="0" lang="en-US" sz="1000" b="1" i="0" u="none" strike="noStrike" cap="none" normalizeH="0" baseline="0" dirty="0" smtClean="0">
                          <a:ln>
                            <a:noFill/>
                          </a:ln>
                          <a:solidFill>
                            <a:srgbClr val="008000"/>
                          </a:solidFill>
                          <a:effectLst/>
                          <a:latin typeface="Times New Roman" pitchFamily="18" charset="0"/>
                          <a:cs typeface="Arial" charset="0"/>
                        </a:rPr>
                        <a:t>G</a:t>
                      </a:r>
                      <a:endParaRPr kumimoji="0" lang="en-US" sz="1000" b="0" i="0" u="none" strike="noStrike" cap="none" normalizeH="0" baseline="0" dirty="0" smtClean="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914400" rtl="0" eaLnBrk="0" fontAlgn="b" latinLnBrk="0" hangingPunct="0">
                        <a:lnSpc>
                          <a:spcPct val="100000"/>
                        </a:lnSpc>
                        <a:spcBef>
                          <a:spcPct val="0"/>
                        </a:spcBef>
                        <a:spcAft>
                          <a:spcPct val="0"/>
                        </a:spcAft>
                        <a:buClr>
                          <a:schemeClr val="tx2"/>
                        </a:buClr>
                        <a:buSzPct val="70000"/>
                        <a:buFont typeface="Wingdings" pitchFamily="2" charset="2"/>
                        <a:buNone/>
                        <a:tabLst/>
                      </a:pPr>
                      <a:r>
                        <a:rPr kumimoji="0" lang="en-US" sz="1000" b="1" i="0" u="none" strike="noStrike" cap="none" normalizeH="0" baseline="0" dirty="0" smtClean="0">
                          <a:ln>
                            <a:noFill/>
                          </a:ln>
                          <a:solidFill>
                            <a:srgbClr val="008000"/>
                          </a:solidFill>
                          <a:effectLst/>
                          <a:latin typeface="Times New Roman" pitchFamily="18" charset="0"/>
                          <a:cs typeface="Arial" charset="0"/>
                        </a:rPr>
                        <a:t>H</a:t>
                      </a:r>
                      <a:endParaRPr kumimoji="0" lang="en-US" sz="1000" b="0" i="0" u="none" strike="noStrike" cap="none" normalizeH="0" baseline="0" dirty="0" smtClean="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914400" rtl="0" eaLnBrk="0" fontAlgn="b" latinLnBrk="0" hangingPunct="0">
                        <a:lnSpc>
                          <a:spcPct val="100000"/>
                        </a:lnSpc>
                        <a:spcBef>
                          <a:spcPct val="0"/>
                        </a:spcBef>
                        <a:spcAft>
                          <a:spcPct val="0"/>
                        </a:spcAft>
                        <a:buClr>
                          <a:schemeClr val="tx2"/>
                        </a:buClr>
                        <a:buSzPct val="70000"/>
                        <a:buFont typeface="Wingdings" pitchFamily="2" charset="2"/>
                        <a:buNone/>
                        <a:tabLst/>
                      </a:pPr>
                      <a:r>
                        <a:rPr kumimoji="0" lang="en-US" sz="1000" b="1" i="0" u="none" strike="noStrike" cap="none" normalizeH="0" baseline="0" dirty="0" smtClean="0">
                          <a:ln>
                            <a:noFill/>
                          </a:ln>
                          <a:solidFill>
                            <a:srgbClr val="008000"/>
                          </a:solidFill>
                          <a:effectLst/>
                          <a:latin typeface="Times New Roman" pitchFamily="18" charset="0"/>
                          <a:cs typeface="Arial" charset="0"/>
                        </a:rPr>
                        <a:t>I</a:t>
                      </a:r>
                      <a:endParaRPr kumimoji="0" lang="en-US" sz="1000" b="0" i="0" u="none" strike="noStrike" cap="none" normalizeH="0" baseline="0" dirty="0" smtClean="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914400" rtl="0" eaLnBrk="0" fontAlgn="b" latinLnBrk="0" hangingPunct="0">
                        <a:lnSpc>
                          <a:spcPct val="100000"/>
                        </a:lnSpc>
                        <a:spcBef>
                          <a:spcPct val="0"/>
                        </a:spcBef>
                        <a:spcAft>
                          <a:spcPct val="0"/>
                        </a:spcAft>
                        <a:buClr>
                          <a:schemeClr val="tx2"/>
                        </a:buClr>
                        <a:buSzPct val="70000"/>
                        <a:buFont typeface="Wingdings" pitchFamily="2" charset="2"/>
                        <a:buNone/>
                        <a:tabLst/>
                      </a:pPr>
                      <a:r>
                        <a:rPr kumimoji="0" lang="en-US" sz="1000" b="1" i="0" u="none" strike="noStrike" cap="none" normalizeH="0" baseline="0" dirty="0" smtClean="0">
                          <a:ln>
                            <a:noFill/>
                          </a:ln>
                          <a:solidFill>
                            <a:srgbClr val="008000"/>
                          </a:solidFill>
                          <a:effectLst/>
                          <a:latin typeface="Times New Roman" pitchFamily="18" charset="0"/>
                          <a:cs typeface="Arial" charset="0"/>
                        </a:rPr>
                        <a:t>J</a:t>
                      </a:r>
                      <a:endParaRPr kumimoji="0" lang="en-US" sz="1000" b="0" i="0" u="none" strike="noStrike" cap="none" normalizeH="0" baseline="0" dirty="0" smtClean="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914400" rtl="0" eaLnBrk="0" fontAlgn="b" latinLnBrk="0" hangingPunct="0">
                        <a:lnSpc>
                          <a:spcPct val="100000"/>
                        </a:lnSpc>
                        <a:spcBef>
                          <a:spcPct val="0"/>
                        </a:spcBef>
                        <a:spcAft>
                          <a:spcPct val="0"/>
                        </a:spcAft>
                        <a:buClr>
                          <a:schemeClr val="tx2"/>
                        </a:buClr>
                        <a:buSzPct val="70000"/>
                        <a:buFont typeface="Wingdings" pitchFamily="2" charset="2"/>
                        <a:buNone/>
                        <a:tabLst/>
                      </a:pPr>
                      <a:r>
                        <a:rPr kumimoji="0" lang="en-US" sz="1000" b="1" i="0" u="none" strike="noStrike" cap="none" normalizeH="0" baseline="0" dirty="0" smtClean="0">
                          <a:ln>
                            <a:noFill/>
                          </a:ln>
                          <a:solidFill>
                            <a:srgbClr val="008000"/>
                          </a:solidFill>
                          <a:effectLst/>
                          <a:latin typeface="Times New Roman" pitchFamily="18" charset="0"/>
                          <a:cs typeface="Arial" charset="0"/>
                        </a:rPr>
                        <a:t>K</a:t>
                      </a:r>
                      <a:endParaRPr kumimoji="0" lang="en-US" sz="1000" b="0" i="0" u="none" strike="noStrike" cap="none" normalizeH="0" baseline="0" dirty="0" smtClean="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914400" rtl="0" eaLnBrk="0" fontAlgn="b" latinLnBrk="0" hangingPunct="0">
                        <a:lnSpc>
                          <a:spcPct val="100000"/>
                        </a:lnSpc>
                        <a:spcBef>
                          <a:spcPct val="0"/>
                        </a:spcBef>
                        <a:spcAft>
                          <a:spcPct val="0"/>
                        </a:spcAft>
                        <a:buClr>
                          <a:schemeClr val="tx2"/>
                        </a:buClr>
                        <a:buSzPct val="70000"/>
                        <a:buFont typeface="Wingdings" pitchFamily="2" charset="2"/>
                        <a:buNone/>
                        <a:tabLst/>
                      </a:pPr>
                      <a:r>
                        <a:rPr kumimoji="0" lang="en-US" sz="1000" b="1" i="0" u="none" strike="noStrike" cap="none" normalizeH="0" baseline="0" dirty="0" smtClean="0">
                          <a:ln>
                            <a:noFill/>
                          </a:ln>
                          <a:solidFill>
                            <a:schemeClr val="tx1"/>
                          </a:solidFill>
                          <a:effectLst/>
                          <a:latin typeface="Times New Roman" pitchFamily="18" charset="0"/>
                          <a:cs typeface="Arial" charset="0"/>
                        </a:rPr>
                        <a:t> </a:t>
                      </a:r>
                      <a:r>
                        <a:rPr kumimoji="0" lang="en-US" sz="1000" b="1" i="0" u="none" strike="noStrike" cap="none" normalizeH="0" baseline="0" dirty="0" smtClean="0">
                          <a:ln>
                            <a:noFill/>
                          </a:ln>
                          <a:solidFill>
                            <a:srgbClr val="008000"/>
                          </a:solidFill>
                          <a:effectLst/>
                          <a:latin typeface="Times New Roman" pitchFamily="18" charset="0"/>
                          <a:cs typeface="Arial" charset="0"/>
                        </a:rPr>
                        <a:t>L</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r>
              <a:tr h="846621">
                <a:tc>
                  <a:txBody>
                    <a:bodyPr/>
                    <a:lstStyle/>
                    <a:p>
                      <a:pPr marL="0" marR="0" lvl="0" indent="0" algn="l" defTabSz="914400" rtl="0" eaLnBrk="0" fontAlgn="t" latinLnBrk="0" hangingPunct="0">
                        <a:lnSpc>
                          <a:spcPct val="100000"/>
                        </a:lnSpc>
                        <a:spcBef>
                          <a:spcPct val="0"/>
                        </a:spcBef>
                        <a:spcAft>
                          <a:spcPct val="0"/>
                        </a:spcAft>
                        <a:buClr>
                          <a:schemeClr val="tx2"/>
                        </a:buClr>
                        <a:buSzPct val="70000"/>
                        <a:buFont typeface="Wingdings" pitchFamily="2" charset="2"/>
                        <a:buNone/>
                        <a:tabLst/>
                      </a:pPr>
                      <a:r>
                        <a:rPr kumimoji="0" lang="en-US" sz="1000" b="1" i="0" u="none" strike="noStrike" cap="none" normalizeH="0" baseline="0" dirty="0" smtClean="0">
                          <a:ln>
                            <a:noFill/>
                          </a:ln>
                          <a:solidFill>
                            <a:srgbClr val="000000"/>
                          </a:solidFill>
                          <a:effectLst/>
                          <a:latin typeface="Times New Roman" pitchFamily="18" charset="0"/>
                          <a:cs typeface="Times New Roman" pitchFamily="18" charset="0"/>
                        </a:rPr>
                        <a:t>ALACHUA</a:t>
                      </a:r>
                      <a:endParaRPr kumimoji="0" lang="en-US" sz="10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4E4E6"/>
                    </a:solidFill>
                  </a:tcPr>
                </a:tc>
                <a:tc>
                  <a:txBody>
                    <a:bodyPr/>
                    <a:lstStyle/>
                    <a:p>
                      <a:pPr marL="0" marR="0" lvl="0" indent="0" algn="ctr" defTabSz="914400" rtl="0" eaLnBrk="0" fontAlgn="b" latinLnBrk="0" hangingPunct="0">
                        <a:lnSpc>
                          <a:spcPct val="100000"/>
                        </a:lnSpc>
                        <a:spcBef>
                          <a:spcPct val="0"/>
                        </a:spcBef>
                        <a:spcAft>
                          <a:spcPct val="0"/>
                        </a:spcAft>
                        <a:buClr>
                          <a:schemeClr val="tx2"/>
                        </a:buClr>
                        <a:buSzPct val="70000"/>
                        <a:buFont typeface="Wingdings" pitchFamily="2" charset="2"/>
                        <a:buNone/>
                        <a:tabLst/>
                      </a:pPr>
                      <a:r>
                        <a:rPr kumimoji="0" lang="en-US" sz="1000" b="1" i="0" u="none" strike="noStrike" cap="none" normalizeH="0" baseline="0" dirty="0" smtClean="0">
                          <a:ln>
                            <a:noFill/>
                          </a:ln>
                          <a:solidFill>
                            <a:srgbClr val="0000FF"/>
                          </a:solidFill>
                          <a:effectLst/>
                          <a:latin typeface="Times New Roman" pitchFamily="18" charset="0"/>
                          <a:cs typeface="Times New Roman" pitchFamily="18" charset="0"/>
                        </a:rPr>
                        <a:t>30456</a:t>
                      </a:r>
                      <a:endParaRPr kumimoji="0" lang="en-US" sz="1000" b="0" i="0" u="none" strike="noStrike" cap="none" normalizeH="0" baseline="0" dirty="0" smtClean="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
                          <a:schemeClr val="tx2"/>
                        </a:buClr>
                        <a:buSzPct val="70000"/>
                        <a:buFont typeface="Wingdings" pitchFamily="2" charset="2"/>
                        <a:buNone/>
                        <a:tabLst/>
                      </a:pPr>
                      <a:r>
                        <a:rPr kumimoji="0" lang="en-US" sz="950" b="0" i="0" u="none" strike="noStrike" cap="none" normalizeH="0" baseline="0" dirty="0" smtClean="0">
                          <a:ln>
                            <a:noFill/>
                          </a:ln>
                          <a:solidFill>
                            <a:schemeClr val="tx1"/>
                          </a:solidFill>
                          <a:effectLst/>
                          <a:latin typeface="Times New Roman" pitchFamily="18" charset="0"/>
                          <a:cs typeface="Times New Roman" pitchFamily="18" charset="0"/>
                        </a:rPr>
                        <a:t>2,869,265</a:t>
                      </a:r>
                      <a:endParaRPr kumimoji="0" lang="en-US" sz="950" b="0" i="0" u="none" strike="noStrike" cap="none" normalizeH="0" baseline="0" dirty="0" smtClean="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
                          <a:schemeClr val="tx2"/>
                        </a:buClr>
                        <a:buSzPct val="70000"/>
                        <a:buFont typeface="Wingdings" pitchFamily="2" charset="2"/>
                        <a:buNone/>
                        <a:tabLst/>
                      </a:pPr>
                      <a:r>
                        <a:rPr kumimoji="0" lang="en-US" sz="1000" b="0" i="0" u="none" strike="noStrike" cap="none" normalizeH="0" baseline="0" dirty="0" smtClean="0">
                          <a:ln>
                            <a:noFill/>
                          </a:ln>
                          <a:solidFill>
                            <a:schemeClr val="tx1"/>
                          </a:solidFill>
                          <a:effectLst/>
                          <a:latin typeface="Times New Roman" pitchFamily="18" charset="0"/>
                          <a:cs typeface="Times New Roman" pitchFamily="18" charset="0"/>
                        </a:rPr>
                        <a:t>1.061%</a:t>
                      </a:r>
                      <a:endParaRPr kumimoji="0" lang="en-US" sz="1000" b="0" i="0" u="none" strike="noStrike" cap="none" normalizeH="0" baseline="0" dirty="0" smtClean="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
                          <a:schemeClr val="tx2"/>
                        </a:buClr>
                        <a:buSzPct val="70000"/>
                        <a:buFont typeface="Wingdings" pitchFamily="2" charset="2"/>
                        <a:buNone/>
                        <a:tabLst/>
                      </a:pPr>
                      <a:r>
                        <a:rPr kumimoji="0" lang="en-US" sz="1000" b="1" i="0" u="none" strike="noStrike" cap="none" normalizeH="0" baseline="0" dirty="0" smtClean="0">
                          <a:ln>
                            <a:noFill/>
                          </a:ln>
                          <a:solidFill>
                            <a:schemeClr val="tx1"/>
                          </a:solidFill>
                          <a:effectLst/>
                          <a:latin typeface="Times New Roman" pitchFamily="18" charset="0"/>
                          <a:cs typeface="Times New Roman" pitchFamily="18" charset="0"/>
                        </a:rPr>
                        <a:t>      $8,148,920</a:t>
                      </a:r>
                      <a:endParaRPr kumimoji="0" lang="en-US" sz="1000" b="0" i="0" u="none" strike="noStrike" cap="none" normalizeH="0" baseline="0" dirty="0" smtClean="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
                          <a:schemeClr val="tx2"/>
                        </a:buClr>
                        <a:buSzPct val="70000"/>
                        <a:buFont typeface="Wingdings" pitchFamily="2" charset="2"/>
                        <a:buNone/>
                        <a:tabLst/>
                      </a:pPr>
                      <a:r>
                        <a:rPr kumimoji="0" lang="en-US" sz="1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000" b="0" i="0" u="none" strike="noStrike" cap="none" normalizeH="0" baseline="0" dirty="0" smtClean="0">
                          <a:ln>
                            <a:noFill/>
                          </a:ln>
                          <a:solidFill>
                            <a:schemeClr val="hlink"/>
                          </a:solidFill>
                          <a:effectLst/>
                          <a:latin typeface="Times New Roman" pitchFamily="18" charset="0"/>
                          <a:cs typeface="Times New Roman" pitchFamily="18" charset="0"/>
                        </a:rPr>
                        <a:t>  </a:t>
                      </a:r>
                      <a:r>
                        <a:rPr kumimoji="0" lang="en-US" sz="1000" b="1" i="0" u="none" strike="noStrike" cap="none" normalizeH="0" baseline="0" dirty="0" smtClean="0">
                          <a:ln>
                            <a:noFill/>
                          </a:ln>
                          <a:solidFill>
                            <a:srgbClr val="0000FF"/>
                          </a:solidFill>
                          <a:effectLst/>
                          <a:latin typeface="Times New Roman" pitchFamily="18" charset="0"/>
                          <a:cs typeface="Times New Roman" pitchFamily="18" charset="0"/>
                        </a:rPr>
                        <a:t>$86,497</a:t>
                      </a:r>
                      <a:endParaRPr kumimoji="0" lang="en-US" sz="1000" b="1" i="0" u="none" strike="noStrike" cap="none" normalizeH="0" baseline="0" dirty="0" smtClean="0">
                        <a:ln>
                          <a:noFill/>
                        </a:ln>
                        <a:solidFill>
                          <a:srgbClr val="0000FF"/>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
                          <a:schemeClr val="tx2"/>
                        </a:buClr>
                        <a:buSzPct val="70000"/>
                        <a:buFont typeface="Wingdings" pitchFamily="2" charset="2"/>
                        <a:buNone/>
                        <a:tabLst/>
                      </a:pPr>
                      <a:r>
                        <a:rPr kumimoji="0" lang="en-US" sz="1000" b="1" i="0" u="none" strike="noStrike" cap="none" normalizeH="0" baseline="0" dirty="0" smtClean="0">
                          <a:ln>
                            <a:noFill/>
                          </a:ln>
                          <a:solidFill>
                            <a:srgbClr val="0000FF"/>
                          </a:solidFill>
                          <a:effectLst/>
                          <a:latin typeface="Times New Roman" pitchFamily="18" charset="0"/>
                          <a:cs typeface="Times New Roman" pitchFamily="18" charset="0"/>
                        </a:rPr>
                        <a:t>5851</a:t>
                      </a:r>
                      <a:endParaRPr kumimoji="0" lang="en-US" sz="1000" b="0" i="0" u="none" strike="noStrike" cap="none" normalizeH="0" baseline="0" dirty="0" smtClean="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
                          <a:schemeClr val="tx2"/>
                        </a:buClr>
                        <a:buSzPct val="70000"/>
                        <a:buFont typeface="Wingdings" pitchFamily="2" charset="2"/>
                        <a:buNone/>
                        <a:tabLst/>
                      </a:pPr>
                      <a:r>
                        <a:rPr kumimoji="0" lang="en-US" sz="950" b="0" i="0" u="none" strike="noStrike" cap="none" normalizeH="0" baseline="0" dirty="0" smtClean="0">
                          <a:ln>
                            <a:noFill/>
                          </a:ln>
                          <a:solidFill>
                            <a:schemeClr val="tx1"/>
                          </a:solidFill>
                          <a:effectLst/>
                          <a:latin typeface="Times New Roman" pitchFamily="18" charset="0"/>
                          <a:cs typeface="Times New Roman" pitchFamily="18" charset="0"/>
                        </a:rPr>
                        <a:t>474,430</a:t>
                      </a:r>
                      <a:endParaRPr kumimoji="0" lang="en-US" sz="950" b="0" i="0" u="none" strike="noStrike" cap="none" normalizeH="0" baseline="0" dirty="0" smtClean="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
                          <a:schemeClr val="tx2"/>
                        </a:buClr>
                        <a:buSzPct val="70000"/>
                        <a:buFont typeface="Wingdings" pitchFamily="2" charset="2"/>
                        <a:buNone/>
                        <a:tabLst/>
                      </a:pPr>
                      <a:r>
                        <a:rPr kumimoji="0" lang="en-US" sz="1000" b="0" i="0" u="none" strike="noStrike" cap="none" normalizeH="0" baseline="0" dirty="0" smtClean="0">
                          <a:ln>
                            <a:noFill/>
                          </a:ln>
                          <a:solidFill>
                            <a:schemeClr val="tx1"/>
                          </a:solidFill>
                          <a:effectLst/>
                          <a:latin typeface="Times New Roman" pitchFamily="18" charset="0"/>
                          <a:cs typeface="Times New Roman" pitchFamily="18" charset="0"/>
                        </a:rPr>
                        <a:t>1.233%</a:t>
                      </a:r>
                      <a:endParaRPr kumimoji="0" lang="en-US" sz="1000" b="0" i="0" u="none" strike="noStrike" cap="none" normalizeH="0" baseline="0" dirty="0" smtClean="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
                          <a:schemeClr val="tx2"/>
                        </a:buClr>
                        <a:buSzPct val="70000"/>
                        <a:buFont typeface="Wingdings" pitchFamily="2" charset="2"/>
                        <a:buNone/>
                        <a:tabLst/>
                      </a:pPr>
                      <a:r>
                        <a:rPr kumimoji="0" lang="en-US" sz="1000" b="1" i="0" u="none" strike="noStrike" cap="none" normalizeH="0" baseline="0" dirty="0" smtClean="0">
                          <a:ln>
                            <a:noFill/>
                          </a:ln>
                          <a:solidFill>
                            <a:schemeClr val="tx1"/>
                          </a:solidFill>
                          <a:effectLst/>
                          <a:latin typeface="Times New Roman" pitchFamily="18" charset="0"/>
                          <a:cs typeface="Times New Roman" pitchFamily="18" charset="0"/>
                        </a:rPr>
                        <a:t>      $19,014,146</a:t>
                      </a:r>
                      <a:endParaRPr kumimoji="0" lang="en-US" sz="1000" b="0" i="0" u="none" strike="noStrike" cap="none" normalizeH="0" baseline="0" dirty="0" smtClean="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
                          <a:schemeClr val="tx2"/>
                        </a:buClr>
                        <a:buSzPct val="70000"/>
                        <a:buFont typeface="Wingdings" pitchFamily="2" charset="2"/>
                        <a:buNone/>
                        <a:tabLst/>
                      </a:pPr>
                      <a:r>
                        <a:rPr kumimoji="0" lang="en-US" sz="1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000" b="1" i="0" u="none" strike="noStrike" cap="none" normalizeH="0" baseline="0" dirty="0" smtClean="0">
                          <a:ln>
                            <a:noFill/>
                          </a:ln>
                          <a:solidFill>
                            <a:schemeClr val="tx1"/>
                          </a:solidFill>
                          <a:effectLst/>
                          <a:latin typeface="Times New Roman" pitchFamily="18" charset="0"/>
                          <a:cs typeface="Times New Roman" pitchFamily="18" charset="0"/>
                        </a:rPr>
                        <a:t>$234,496</a:t>
                      </a:r>
                      <a:endParaRPr kumimoji="0" lang="en-US" sz="1000" b="1" i="0" u="none" strike="noStrike" cap="none" normalizeH="0" baseline="0" dirty="0" smtClean="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
                          <a:schemeClr val="tx2"/>
                        </a:buClr>
                        <a:buSzPct val="70000"/>
                        <a:buFont typeface="Wingdings" pitchFamily="2" charset="2"/>
                        <a:buNone/>
                        <a:tabLst/>
                      </a:pPr>
                      <a:r>
                        <a:rPr kumimoji="0" lang="en-US" sz="1000" b="1" i="0" u="none" strike="noStrike" cap="none" normalizeH="0" baseline="0" dirty="0" smtClean="0">
                          <a:ln>
                            <a:noFill/>
                          </a:ln>
                          <a:solidFill>
                            <a:schemeClr val="tx1"/>
                          </a:solidFill>
                          <a:effectLst/>
                          <a:latin typeface="Times New Roman" pitchFamily="18" charset="0"/>
                          <a:cs typeface="Times New Roman" pitchFamily="18" charset="0"/>
                        </a:rPr>
                        <a:t>        $320,993</a:t>
                      </a:r>
                      <a:endParaRPr kumimoji="0" lang="en-US" sz="1000" b="0" i="0" u="none" strike="noStrike" cap="none" normalizeH="0" baseline="0" dirty="0" smtClean="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r>
            </a:tbl>
          </a:graphicData>
        </a:graphic>
      </p:graphicFrame>
      <p:sp>
        <p:nvSpPr>
          <p:cNvPr id="104534" name="Oval 86"/>
          <p:cNvSpPr>
            <a:spLocks noChangeArrowheads="1"/>
          </p:cNvSpPr>
          <p:nvPr/>
        </p:nvSpPr>
        <p:spPr bwMode="auto">
          <a:xfrm>
            <a:off x="1066800" y="3962400"/>
            <a:ext cx="762000" cy="457200"/>
          </a:xfrm>
          <a:prstGeom prst="ellipse">
            <a:avLst/>
          </a:prstGeom>
          <a:noFill/>
          <a:ln w="25400">
            <a:solidFill>
              <a:schemeClr val="folHlink"/>
            </a:solidFill>
            <a:round/>
            <a:headEnd/>
            <a:tailEnd/>
          </a:ln>
          <a:effectLst/>
        </p:spPr>
        <p:txBody>
          <a:bodyPr wrap="none" anchor="ctr"/>
          <a:lstStyle/>
          <a:p>
            <a:endParaRPr lang="en-US" dirty="0"/>
          </a:p>
        </p:txBody>
      </p:sp>
      <p:sp>
        <p:nvSpPr>
          <p:cNvPr id="104535" name="Rectangle 87"/>
          <p:cNvSpPr>
            <a:spLocks noChangeArrowheads="1"/>
          </p:cNvSpPr>
          <p:nvPr/>
        </p:nvSpPr>
        <p:spPr bwMode="auto">
          <a:xfrm>
            <a:off x="4038600" y="4114800"/>
            <a:ext cx="685800" cy="228600"/>
          </a:xfrm>
          <a:prstGeom prst="rect">
            <a:avLst/>
          </a:prstGeom>
          <a:noFill/>
          <a:ln w="25400">
            <a:solidFill>
              <a:schemeClr val="folHlink"/>
            </a:solidFill>
            <a:miter lim="800000"/>
            <a:headEnd/>
            <a:tailEnd/>
          </a:ln>
          <a:effectLst/>
        </p:spPr>
        <p:txBody>
          <a:bodyPr wrap="none" anchor="ctr"/>
          <a:lstStyle/>
          <a:p>
            <a:endParaRPr lang="en-US" dirty="0">
              <a:solidFill>
                <a:srgbClr val="0000FF"/>
              </a:solidFill>
            </a:endParaRPr>
          </a:p>
        </p:txBody>
      </p:sp>
      <p:sp>
        <p:nvSpPr>
          <p:cNvPr id="104536" name="Oval 88"/>
          <p:cNvSpPr>
            <a:spLocks noChangeArrowheads="1"/>
          </p:cNvSpPr>
          <p:nvPr/>
        </p:nvSpPr>
        <p:spPr bwMode="auto">
          <a:xfrm>
            <a:off x="4800600" y="3962400"/>
            <a:ext cx="533400" cy="457200"/>
          </a:xfrm>
          <a:prstGeom prst="ellipse">
            <a:avLst/>
          </a:prstGeom>
          <a:noFill/>
          <a:ln w="25400">
            <a:solidFill>
              <a:srgbClr val="800080"/>
            </a:solidFill>
            <a:round/>
            <a:headEnd/>
            <a:tailEnd/>
          </a:ln>
          <a:effectLst/>
        </p:spPr>
        <p:txBody>
          <a:bodyPr wrap="none" anchor="ctr"/>
          <a:lstStyle/>
          <a:p>
            <a:endParaRPr lang="en-US" dirty="0"/>
          </a:p>
        </p:txBody>
      </p:sp>
      <p:sp>
        <p:nvSpPr>
          <p:cNvPr id="104537" name="Oval 89"/>
          <p:cNvSpPr>
            <a:spLocks noChangeArrowheads="1"/>
          </p:cNvSpPr>
          <p:nvPr/>
        </p:nvSpPr>
        <p:spPr bwMode="auto">
          <a:xfrm>
            <a:off x="7162800" y="5181600"/>
            <a:ext cx="685800" cy="457200"/>
          </a:xfrm>
          <a:prstGeom prst="ellipse">
            <a:avLst/>
          </a:prstGeom>
          <a:noFill/>
          <a:ln w="25400">
            <a:solidFill>
              <a:srgbClr val="800080"/>
            </a:solidFill>
            <a:round/>
            <a:headEnd/>
            <a:tailEnd/>
          </a:ln>
          <a:effectLst/>
        </p:spPr>
        <p:txBody>
          <a:bodyPr wrap="none" anchor="ctr"/>
          <a:lstStyle/>
          <a:p>
            <a:endParaRPr lang="en-US" dirty="0"/>
          </a:p>
        </p:txBody>
      </p:sp>
      <p:sp>
        <p:nvSpPr>
          <p:cNvPr id="104538" name="Rectangle 90"/>
          <p:cNvSpPr>
            <a:spLocks noChangeArrowheads="1"/>
          </p:cNvSpPr>
          <p:nvPr/>
        </p:nvSpPr>
        <p:spPr bwMode="auto">
          <a:xfrm>
            <a:off x="7391400" y="4114800"/>
            <a:ext cx="838200" cy="228600"/>
          </a:xfrm>
          <a:prstGeom prst="rect">
            <a:avLst/>
          </a:prstGeom>
          <a:noFill/>
          <a:ln w="25400">
            <a:solidFill>
              <a:srgbClr val="800080"/>
            </a:solidFill>
            <a:miter lim="800000"/>
            <a:headEnd/>
            <a:tailEnd/>
          </a:ln>
          <a:effectLst/>
        </p:spPr>
        <p:txBody>
          <a:bodyPr wrap="none" anchor="ctr"/>
          <a:lstStyle/>
          <a:p>
            <a:endParaRPr lang="en-US" dirty="0"/>
          </a:p>
        </p:txBody>
      </p:sp>
    </p:spTree>
    <p:extLst>
      <p:ext uri="{BB962C8B-B14F-4D97-AF65-F5344CB8AC3E}">
        <p14:creationId xmlns:p14="http://schemas.microsoft.com/office/powerpoint/2010/main" val="11859531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4534"/>
                                        </p:tgtEl>
                                        <p:attrNameLst>
                                          <p:attrName>style.visibility</p:attrName>
                                        </p:attrNameLst>
                                      </p:cBhvr>
                                      <p:to>
                                        <p:strVal val="visible"/>
                                      </p:to>
                                    </p:set>
                                    <p:anim calcmode="lin" valueType="num">
                                      <p:cBhvr additive="base">
                                        <p:cTn id="7" dur="500" fill="hold"/>
                                        <p:tgtEl>
                                          <p:spTgt spid="104534"/>
                                        </p:tgtEl>
                                        <p:attrNameLst>
                                          <p:attrName>ppt_x</p:attrName>
                                        </p:attrNameLst>
                                      </p:cBhvr>
                                      <p:tavLst>
                                        <p:tav tm="0">
                                          <p:val>
                                            <p:strVal val="#ppt_x"/>
                                          </p:val>
                                        </p:tav>
                                        <p:tav tm="100000">
                                          <p:val>
                                            <p:strVal val="#ppt_x"/>
                                          </p:val>
                                        </p:tav>
                                      </p:tavLst>
                                    </p:anim>
                                    <p:anim calcmode="lin" valueType="num">
                                      <p:cBhvr additive="base">
                                        <p:cTn id="8" dur="500" fill="hold"/>
                                        <p:tgtEl>
                                          <p:spTgt spid="10453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4452"/>
                                        </p:tgtEl>
                                        <p:attrNameLst>
                                          <p:attrName>style.visibility</p:attrName>
                                        </p:attrNameLst>
                                      </p:cBhvr>
                                      <p:to>
                                        <p:strVal val="visible"/>
                                      </p:to>
                                    </p:set>
                                    <p:anim calcmode="lin" valueType="num">
                                      <p:cBhvr additive="base">
                                        <p:cTn id="13" dur="500" fill="hold"/>
                                        <p:tgtEl>
                                          <p:spTgt spid="104452"/>
                                        </p:tgtEl>
                                        <p:attrNameLst>
                                          <p:attrName>ppt_x</p:attrName>
                                        </p:attrNameLst>
                                      </p:cBhvr>
                                      <p:tavLst>
                                        <p:tav tm="0">
                                          <p:val>
                                            <p:strVal val="#ppt_x"/>
                                          </p:val>
                                        </p:tav>
                                        <p:tav tm="100000">
                                          <p:val>
                                            <p:strVal val="#ppt_x"/>
                                          </p:val>
                                        </p:tav>
                                      </p:tavLst>
                                    </p:anim>
                                    <p:anim calcmode="lin" valueType="num">
                                      <p:cBhvr additive="base">
                                        <p:cTn id="14" dur="500" fill="hold"/>
                                        <p:tgtEl>
                                          <p:spTgt spid="10445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4535"/>
                                        </p:tgtEl>
                                        <p:attrNameLst>
                                          <p:attrName>style.visibility</p:attrName>
                                        </p:attrNameLst>
                                      </p:cBhvr>
                                      <p:to>
                                        <p:strVal val="visible"/>
                                      </p:to>
                                    </p:set>
                                    <p:anim calcmode="lin" valueType="num">
                                      <p:cBhvr additive="base">
                                        <p:cTn id="19" dur="500" fill="hold"/>
                                        <p:tgtEl>
                                          <p:spTgt spid="104535"/>
                                        </p:tgtEl>
                                        <p:attrNameLst>
                                          <p:attrName>ppt_x</p:attrName>
                                        </p:attrNameLst>
                                      </p:cBhvr>
                                      <p:tavLst>
                                        <p:tav tm="0">
                                          <p:val>
                                            <p:strVal val="#ppt_x"/>
                                          </p:val>
                                        </p:tav>
                                        <p:tav tm="100000">
                                          <p:val>
                                            <p:strVal val="#ppt_x"/>
                                          </p:val>
                                        </p:tav>
                                      </p:tavLst>
                                    </p:anim>
                                    <p:anim calcmode="lin" valueType="num">
                                      <p:cBhvr additive="base">
                                        <p:cTn id="20" dur="500" fill="hold"/>
                                        <p:tgtEl>
                                          <p:spTgt spid="10453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4536"/>
                                        </p:tgtEl>
                                        <p:attrNameLst>
                                          <p:attrName>style.visibility</p:attrName>
                                        </p:attrNameLst>
                                      </p:cBhvr>
                                      <p:to>
                                        <p:strVal val="visible"/>
                                      </p:to>
                                    </p:set>
                                    <p:anim calcmode="lin" valueType="num">
                                      <p:cBhvr additive="base">
                                        <p:cTn id="25" dur="500" fill="hold"/>
                                        <p:tgtEl>
                                          <p:spTgt spid="104536"/>
                                        </p:tgtEl>
                                        <p:attrNameLst>
                                          <p:attrName>ppt_x</p:attrName>
                                        </p:attrNameLst>
                                      </p:cBhvr>
                                      <p:tavLst>
                                        <p:tav tm="0">
                                          <p:val>
                                            <p:strVal val="#ppt_x"/>
                                          </p:val>
                                        </p:tav>
                                        <p:tav tm="100000">
                                          <p:val>
                                            <p:strVal val="#ppt_x"/>
                                          </p:val>
                                        </p:tav>
                                      </p:tavLst>
                                    </p:anim>
                                    <p:anim calcmode="lin" valueType="num">
                                      <p:cBhvr additive="base">
                                        <p:cTn id="26" dur="500" fill="hold"/>
                                        <p:tgtEl>
                                          <p:spTgt spid="10453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4537"/>
                                        </p:tgtEl>
                                        <p:attrNameLst>
                                          <p:attrName>style.visibility</p:attrName>
                                        </p:attrNameLst>
                                      </p:cBhvr>
                                      <p:to>
                                        <p:strVal val="visible"/>
                                      </p:to>
                                    </p:set>
                                    <p:anim calcmode="lin" valueType="num">
                                      <p:cBhvr additive="base">
                                        <p:cTn id="31" dur="500" fill="hold"/>
                                        <p:tgtEl>
                                          <p:spTgt spid="104537"/>
                                        </p:tgtEl>
                                        <p:attrNameLst>
                                          <p:attrName>ppt_x</p:attrName>
                                        </p:attrNameLst>
                                      </p:cBhvr>
                                      <p:tavLst>
                                        <p:tav tm="0">
                                          <p:val>
                                            <p:strVal val="#ppt_x"/>
                                          </p:val>
                                        </p:tav>
                                        <p:tav tm="100000">
                                          <p:val>
                                            <p:strVal val="#ppt_x"/>
                                          </p:val>
                                        </p:tav>
                                      </p:tavLst>
                                    </p:anim>
                                    <p:anim calcmode="lin" valueType="num">
                                      <p:cBhvr additive="base">
                                        <p:cTn id="32" dur="500" fill="hold"/>
                                        <p:tgtEl>
                                          <p:spTgt spid="10453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04538"/>
                                        </p:tgtEl>
                                        <p:attrNameLst>
                                          <p:attrName>style.visibility</p:attrName>
                                        </p:attrNameLst>
                                      </p:cBhvr>
                                      <p:to>
                                        <p:strVal val="visible"/>
                                      </p:to>
                                    </p:set>
                                    <p:anim calcmode="lin" valueType="num">
                                      <p:cBhvr additive="base">
                                        <p:cTn id="37" dur="500" fill="hold"/>
                                        <p:tgtEl>
                                          <p:spTgt spid="104538"/>
                                        </p:tgtEl>
                                        <p:attrNameLst>
                                          <p:attrName>ppt_x</p:attrName>
                                        </p:attrNameLst>
                                      </p:cBhvr>
                                      <p:tavLst>
                                        <p:tav tm="0">
                                          <p:val>
                                            <p:strVal val="#ppt_x"/>
                                          </p:val>
                                        </p:tav>
                                        <p:tav tm="100000">
                                          <p:val>
                                            <p:strVal val="#ppt_x"/>
                                          </p:val>
                                        </p:tav>
                                      </p:tavLst>
                                    </p:anim>
                                    <p:anim calcmode="lin" valueType="num">
                                      <p:cBhvr additive="base">
                                        <p:cTn id="38" dur="500" fill="hold"/>
                                        <p:tgtEl>
                                          <p:spTgt spid="10453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452" grpId="0" animBg="1"/>
      <p:bldP spid="104534" grpId="0" animBg="1"/>
      <p:bldP spid="104535" grpId="0" animBg="1"/>
      <p:bldP spid="104536" grpId="0" animBg="1"/>
      <p:bldP spid="104537" grpId="0" animBg="1"/>
      <p:bldP spid="10453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0"/>
          <p:cNvSpPr>
            <a:spLocks noGrp="1" noChangeArrowheads="1"/>
          </p:cNvSpPr>
          <p:nvPr>
            <p:ph type="sldNum" sz="quarter" idx="4294967295"/>
          </p:nvPr>
        </p:nvSpPr>
        <p:spPr>
          <a:xfrm>
            <a:off x="7010400" y="6400800"/>
            <a:ext cx="2133600" cy="365125"/>
          </a:xfrm>
          <a:prstGeom prst="rect">
            <a:avLst/>
          </a:prstGeom>
          <a:ln/>
        </p:spPr>
        <p:txBody>
          <a:bodyPr/>
          <a:lstStyle/>
          <a:p>
            <a:pPr algn="ctr">
              <a:defRPr/>
            </a:pPr>
            <a:fld id="{39BC77BA-4D00-44A9-9D04-CE463145DDE2}" type="slidenum">
              <a:rPr lang="en-US"/>
              <a:pPr algn="ctr">
                <a:defRPr/>
              </a:pPr>
              <a:t>9</a:t>
            </a:fld>
            <a:endParaRPr lang="en-US" dirty="0"/>
          </a:p>
        </p:txBody>
      </p:sp>
      <p:sp>
        <p:nvSpPr>
          <p:cNvPr id="111618" name="Rectangle 2"/>
          <p:cNvSpPr>
            <a:spLocks noGrp="1" noChangeArrowheads="1"/>
          </p:cNvSpPr>
          <p:nvPr>
            <p:ph type="title"/>
          </p:nvPr>
        </p:nvSpPr>
        <p:spPr>
          <a:xfrm>
            <a:off x="685800" y="914400"/>
            <a:ext cx="8074025" cy="762000"/>
          </a:xfrm>
        </p:spPr>
        <p:txBody>
          <a:bodyPr/>
          <a:lstStyle/>
          <a:p>
            <a:r>
              <a:rPr lang="en-US" sz="2400" dirty="0" smtClean="0"/>
              <a:t/>
            </a:r>
            <a:br>
              <a:rPr lang="en-US" sz="2400" dirty="0" smtClean="0"/>
            </a:br>
            <a:r>
              <a:rPr lang="en-US" sz="2400" dirty="0"/>
              <a:t/>
            </a:r>
            <a:br>
              <a:rPr lang="en-US" sz="2400" dirty="0"/>
            </a:br>
            <a:r>
              <a:rPr lang="en-US" sz="2400" dirty="0" smtClean="0"/>
              <a:t>Perkins- Local Postsecondary Funding Distribution (Districts and Colleges Combined)</a:t>
            </a:r>
          </a:p>
        </p:txBody>
      </p:sp>
      <p:sp>
        <p:nvSpPr>
          <p:cNvPr id="111619" name="Rectangle 3"/>
          <p:cNvSpPr>
            <a:spLocks noGrp="1" noChangeArrowheads="1"/>
          </p:cNvSpPr>
          <p:nvPr>
            <p:ph type="body" idx="1"/>
          </p:nvPr>
        </p:nvSpPr>
        <p:spPr>
          <a:xfrm>
            <a:off x="685800" y="1722438"/>
            <a:ext cx="8229600" cy="4678362"/>
          </a:xfrm>
        </p:spPr>
        <p:txBody>
          <a:bodyPr/>
          <a:lstStyle/>
          <a:p>
            <a:pPr marL="63500" indent="-63500">
              <a:lnSpc>
                <a:spcPct val="80000"/>
              </a:lnSpc>
              <a:buFont typeface="Wingdings" pitchFamily="2" charset="2"/>
              <a:buNone/>
            </a:pPr>
            <a:r>
              <a:rPr lang="en-US" sz="2000" b="1" dirty="0" smtClean="0">
                <a:solidFill>
                  <a:srgbClr val="002060"/>
                </a:solidFill>
              </a:rPr>
              <a:t>Allocations to Postsecondary Programs- </a:t>
            </a:r>
          </a:p>
          <a:p>
            <a:pPr marL="63500" indent="-63500">
              <a:lnSpc>
                <a:spcPct val="80000"/>
              </a:lnSpc>
              <a:buFont typeface="Wingdings" pitchFamily="2" charset="2"/>
              <a:buNone/>
            </a:pPr>
            <a:r>
              <a:rPr lang="en-US" sz="2000" dirty="0" smtClean="0">
                <a:solidFill>
                  <a:srgbClr val="002060"/>
                </a:solidFill>
              </a:rPr>
              <a:t>Florida uses a federally approved formula based on financial need.  </a:t>
            </a:r>
          </a:p>
          <a:p>
            <a:pPr marL="63500" indent="-63500">
              <a:lnSpc>
                <a:spcPct val="80000"/>
              </a:lnSpc>
              <a:buFont typeface="Wingdings" pitchFamily="2" charset="2"/>
              <a:buNone/>
            </a:pPr>
            <a:endParaRPr lang="en-US" sz="1500" dirty="0" smtClean="0">
              <a:solidFill>
                <a:srgbClr val="002060"/>
              </a:solidFill>
            </a:endParaRPr>
          </a:p>
          <a:p>
            <a:pPr marL="63500" indent="-63500">
              <a:lnSpc>
                <a:spcPct val="80000"/>
              </a:lnSpc>
              <a:buFont typeface="Wingdings" pitchFamily="2" charset="2"/>
              <a:buNone/>
            </a:pPr>
            <a:r>
              <a:rPr lang="en-US" sz="2000" b="1" dirty="0" smtClean="0">
                <a:solidFill>
                  <a:srgbClr val="002060"/>
                </a:solidFill>
              </a:rPr>
              <a:t>Formula elements:</a:t>
            </a:r>
            <a:endParaRPr lang="en-US" sz="1000" b="1" dirty="0" smtClean="0">
              <a:solidFill>
                <a:srgbClr val="002060"/>
              </a:solidFill>
            </a:endParaRPr>
          </a:p>
          <a:p>
            <a:pPr marL="63500" indent="-63500">
              <a:lnSpc>
                <a:spcPct val="80000"/>
              </a:lnSpc>
              <a:buClr>
                <a:srgbClr val="0070C0"/>
              </a:buClr>
            </a:pPr>
            <a:r>
              <a:rPr lang="en-US" sz="1800" dirty="0" smtClean="0">
                <a:solidFill>
                  <a:srgbClr val="002060"/>
                </a:solidFill>
              </a:rPr>
              <a:t>  Recipients of Pell Grants,</a:t>
            </a:r>
          </a:p>
          <a:p>
            <a:pPr marL="63500" indent="-63500">
              <a:lnSpc>
                <a:spcPct val="80000"/>
              </a:lnSpc>
              <a:buClr>
                <a:srgbClr val="0070C0"/>
              </a:buClr>
            </a:pPr>
            <a:r>
              <a:rPr lang="en-US" sz="1800" dirty="0" smtClean="0">
                <a:solidFill>
                  <a:srgbClr val="002060"/>
                </a:solidFill>
              </a:rPr>
              <a:t> Participants in the Job Training Partnership Act Program replaced in  future years with participants receiving services above the core level in Title I of the Workforce Investment Act, </a:t>
            </a:r>
          </a:p>
          <a:p>
            <a:pPr marL="63500" indent="-63500">
              <a:lnSpc>
                <a:spcPct val="80000"/>
              </a:lnSpc>
              <a:buClr>
                <a:srgbClr val="0070C0"/>
              </a:buClr>
            </a:pPr>
            <a:r>
              <a:rPr lang="en-US" sz="1800" dirty="0" smtClean="0">
                <a:solidFill>
                  <a:srgbClr val="002060"/>
                </a:solidFill>
              </a:rPr>
              <a:t>  Recipients of Supplemental Education Opportunity Grants, </a:t>
            </a:r>
          </a:p>
          <a:p>
            <a:pPr marL="63500" indent="-63500">
              <a:lnSpc>
                <a:spcPct val="80000"/>
              </a:lnSpc>
              <a:buClr>
                <a:srgbClr val="0070C0"/>
              </a:buClr>
            </a:pPr>
            <a:r>
              <a:rPr lang="en-US" sz="1800" dirty="0" smtClean="0">
                <a:solidFill>
                  <a:srgbClr val="002060"/>
                </a:solidFill>
              </a:rPr>
              <a:t>  Participants in a federal vocational work-study program, </a:t>
            </a:r>
          </a:p>
          <a:p>
            <a:pPr marL="63500" indent="-63500">
              <a:lnSpc>
                <a:spcPct val="80000"/>
              </a:lnSpc>
              <a:buClr>
                <a:srgbClr val="0070C0"/>
              </a:buClr>
            </a:pPr>
            <a:r>
              <a:rPr lang="en-US" sz="1800" dirty="0" smtClean="0">
                <a:solidFill>
                  <a:srgbClr val="002060"/>
                </a:solidFill>
              </a:rPr>
              <a:t>  Recipients of Temporary Aid to Needy Families (TANF)</a:t>
            </a:r>
          </a:p>
          <a:p>
            <a:pPr marL="63500" indent="-63500">
              <a:lnSpc>
                <a:spcPct val="80000"/>
              </a:lnSpc>
              <a:buClr>
                <a:srgbClr val="0070C0"/>
              </a:buClr>
            </a:pPr>
            <a:r>
              <a:rPr lang="en-US" sz="1800" dirty="0" smtClean="0">
                <a:solidFill>
                  <a:srgbClr val="002060"/>
                </a:solidFill>
              </a:rPr>
              <a:t>  Recipients of Food Stamps</a:t>
            </a:r>
          </a:p>
          <a:p>
            <a:pPr marL="63500" indent="-63500">
              <a:lnSpc>
                <a:spcPct val="80000"/>
              </a:lnSpc>
              <a:buClr>
                <a:srgbClr val="0070C0"/>
              </a:buClr>
            </a:pPr>
            <a:r>
              <a:rPr lang="en-US" sz="1800" dirty="0" smtClean="0">
                <a:solidFill>
                  <a:srgbClr val="002060"/>
                </a:solidFill>
              </a:rPr>
              <a:t>  Recipients Welfare Wages</a:t>
            </a:r>
          </a:p>
          <a:p>
            <a:pPr marL="63500" indent="-63500">
              <a:lnSpc>
                <a:spcPct val="80000"/>
              </a:lnSpc>
              <a:buClr>
                <a:srgbClr val="0070C0"/>
              </a:buClr>
            </a:pPr>
            <a:r>
              <a:rPr lang="en-US" sz="1800" dirty="0" smtClean="0">
                <a:solidFill>
                  <a:srgbClr val="002060"/>
                </a:solidFill>
              </a:rPr>
              <a:t>  Recipients of Florida Student Assistance Grant (FSAG)</a:t>
            </a:r>
          </a:p>
        </p:txBody>
      </p:sp>
    </p:spTree>
    <p:extLst>
      <p:ext uri="{BB962C8B-B14F-4D97-AF65-F5344CB8AC3E}">
        <p14:creationId xmlns:p14="http://schemas.microsoft.com/office/powerpoint/2010/main" val="4259564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loridaDOE_PPT_template_Standard [Read-Only]" id="{AE86ED62-49C8-40D2-A5C0-3567D0D61C16}" vid="{359B3EA7-DE13-454F-B3C4-65853C7A2C4B}"/>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Webinar Beyond 2013.Heather</Template>
  <TotalTime>83628</TotalTime>
  <Words>3418</Words>
  <Application>Microsoft Office PowerPoint</Application>
  <PresentationFormat>On-screen Show (4:3)</PresentationFormat>
  <Paragraphs>474</Paragraphs>
  <Slides>42</Slides>
  <Notes>24</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42</vt:i4>
      </vt:variant>
    </vt:vector>
  </HeadingPairs>
  <TitlesOfParts>
    <vt:vector size="51" baseType="lpstr">
      <vt:lpstr>Arial</vt:lpstr>
      <vt:lpstr>Calibri</vt:lpstr>
      <vt:lpstr>Tahoma</vt:lpstr>
      <vt:lpstr>Times New Roman</vt:lpstr>
      <vt:lpstr>Verdana</vt:lpstr>
      <vt:lpstr>Wingdings</vt:lpstr>
      <vt:lpstr>1_Custom Design</vt:lpstr>
      <vt:lpstr>3_Custom Design</vt:lpstr>
      <vt:lpstr>Office Theme</vt:lpstr>
      <vt:lpstr>PowerPoint Presentation</vt:lpstr>
      <vt:lpstr>Perkins Grant Purpose</vt:lpstr>
      <vt:lpstr>Perkins Grant Purpose</vt:lpstr>
      <vt:lpstr>Accountability Requirements</vt:lpstr>
      <vt:lpstr>Accountability Requirements con’t</vt:lpstr>
      <vt:lpstr>Perkins 2016-2017 Allocation</vt:lpstr>
      <vt:lpstr> Perkins 101- Local Secondary Funding Distribution  </vt:lpstr>
      <vt:lpstr>Perkins- Local Secondary Funding Distribution</vt:lpstr>
      <vt:lpstr>  Perkins- Local Postsecondary Funding Distribution (Districts and Colleges Combined)</vt:lpstr>
      <vt:lpstr>Perkins 101- Local Postsecondary Funding Distribution (Districts and Colleges Combined)</vt:lpstr>
      <vt:lpstr>Data Reporting</vt:lpstr>
      <vt:lpstr>Setting Secondary Perkins Local Performance Targets</vt:lpstr>
      <vt:lpstr>Meeting Secondary Perkins Local Performance Targets</vt:lpstr>
      <vt:lpstr>Secondary Perkins- What is a…</vt:lpstr>
      <vt:lpstr>Secondary Perkins Performance</vt:lpstr>
      <vt:lpstr>Reporting Measures- Secondary</vt:lpstr>
      <vt:lpstr>Reporting Measures- Secondary</vt:lpstr>
      <vt:lpstr>Reporting Measures- Secondary</vt:lpstr>
      <vt:lpstr>Postsecondary Perkins- What is a…</vt:lpstr>
      <vt:lpstr>Postsecondary Perkins- What is a…</vt:lpstr>
      <vt:lpstr>Postsecondary Perkins- What is a…</vt:lpstr>
      <vt:lpstr>Reporting Measures- Postsecondary Clock Hour</vt:lpstr>
      <vt:lpstr>Reporting Measures- Postsecondary Clock Hour</vt:lpstr>
      <vt:lpstr>Reporting Measures- Postsecondary College Credit</vt:lpstr>
      <vt:lpstr>Reporting Measures- Postsecondary College Credit</vt:lpstr>
      <vt:lpstr>Changes to Non-Traditional Measures</vt:lpstr>
      <vt:lpstr>Common Reporting Issues</vt:lpstr>
      <vt:lpstr>Perkins Reporting Timeline</vt:lpstr>
      <vt:lpstr> Program Improvement Plans</vt:lpstr>
      <vt:lpstr>Perkins IV Improvement Plan Requirements</vt:lpstr>
      <vt:lpstr>Process When Don’t Meet Local Target(s)</vt:lpstr>
      <vt:lpstr>Required Components of Improvement Plans</vt:lpstr>
      <vt:lpstr>Perkins &amp; 3-Year Program Improvement Plans</vt:lpstr>
      <vt:lpstr>Required Components of Improvement Plans</vt:lpstr>
      <vt:lpstr>Strategies Addressing Agency Performance</vt:lpstr>
      <vt:lpstr>Targeted Technical Assistance</vt:lpstr>
      <vt:lpstr>Support For Agencies to Meet Targets </vt:lpstr>
      <vt:lpstr>Valuable Resource: Implementation Guide</vt:lpstr>
      <vt:lpstr>Important Contacts </vt:lpstr>
      <vt:lpstr>Resources </vt:lpstr>
      <vt:lpstr>Resources </vt:lpstr>
      <vt:lpstr>PowerPoint Presentation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 Overview of Workforce Education</dc:title>
  <dc:creator>Tara</dc:creator>
  <cp:lastModifiedBy>Albee, Amy</cp:lastModifiedBy>
  <cp:revision>4548</cp:revision>
  <cp:lastPrinted>2016-07-15T22:51:32Z</cp:lastPrinted>
  <dcterms:created xsi:type="dcterms:W3CDTF">2009-02-04T02:54:23Z</dcterms:created>
  <dcterms:modified xsi:type="dcterms:W3CDTF">2016-07-28T16:47:18Z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TC102867901033</vt:lpwstr>
  </property>
</Properties>
</file>