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8" r:id="rId5"/>
  </p:sldMasterIdLst>
  <p:notesMasterIdLst>
    <p:notesMasterId r:id="rId12"/>
  </p:notesMasterIdLst>
  <p:handoutMasterIdLst>
    <p:handoutMasterId r:id="rId13"/>
  </p:handoutMasterIdLst>
  <p:sldIdLst>
    <p:sldId id="256" r:id="rId6"/>
    <p:sldId id="260" r:id="rId7"/>
    <p:sldId id="258" r:id="rId8"/>
    <p:sldId id="281" r:id="rId9"/>
    <p:sldId id="261" r:id="rId10"/>
    <p:sldId id="284" r:id="rId11"/>
  </p:sldIdLst>
  <p:sldSz cx="9144000" cy="6858000" type="screen4x3"/>
  <p:notesSz cx="6858000" cy="1790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ke Shearer" initials="BS" lastIdx="4" clrIdx="0">
    <p:extLst>
      <p:ext uri="{19B8F6BF-5375-455C-9EA6-DF929625EA0E}">
        <p15:presenceInfo xmlns:p15="http://schemas.microsoft.com/office/powerpoint/2012/main" userId="S-1-5-21-2149558826-3324038498-27948981-295173" providerId="AD"/>
      </p:ext>
    </p:extLst>
  </p:cmAuthor>
  <p:cmAuthor id="2" name="Kristen B. McKeever" initials="KBM" lastIdx="1" clrIdx="1">
    <p:extLst>
      <p:ext uri="{19B8F6BF-5375-455C-9EA6-DF929625EA0E}">
        <p15:presenceInfo xmlns:p15="http://schemas.microsoft.com/office/powerpoint/2012/main" userId="S-1-5-21-2149558826-3324038498-27948981-366398" providerId="AD"/>
      </p:ext>
    </p:extLst>
  </p:cmAuthor>
  <p:cmAuthor id="3" name="Theresa Nicholls" initials="TN" lastIdx="15" clrIdx="2">
    <p:extLst>
      <p:ext uri="{19B8F6BF-5375-455C-9EA6-DF929625EA0E}">
        <p15:presenceInfo xmlns:p15="http://schemas.microsoft.com/office/powerpoint/2012/main" userId="S-1-5-21-2149558826-3324038498-27948981-236061" providerId="AD"/>
      </p:ext>
    </p:extLst>
  </p:cmAuthor>
  <p:cmAuthor id="4" name="Alison Gauld" initials="AG" lastIdx="4" clrIdx="3">
    <p:extLst>
      <p:ext uri="{19B8F6BF-5375-455C-9EA6-DF929625EA0E}">
        <p15:presenceInfo xmlns:p15="http://schemas.microsoft.com/office/powerpoint/2012/main" userId="S-1-5-21-2149558826-3324038498-27948981-2607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66"/>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899" autoAdjust="0"/>
  </p:normalViewPr>
  <p:slideViewPr>
    <p:cSldViewPr>
      <p:cViewPr varScale="1">
        <p:scale>
          <a:sx n="68" d="100"/>
          <a:sy n="68" d="100"/>
        </p:scale>
        <p:origin x="206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eresa Nicholls" userId="S::theresa.nicholls@tnedu.gov::cf6bb229-83e4-479a-aa7d-1ae42f21e0c3" providerId="AD" clId="Web-{4D75D6FD-82F9-2793-FA06-49EB35C933CB}"/>
    <pc:docChg chg="addSld delSld modSld">
      <pc:chgData name="Theresa Nicholls" userId="S::theresa.nicholls@tnedu.gov::cf6bb229-83e4-479a-aa7d-1ae42f21e0c3" providerId="AD" clId="Web-{4D75D6FD-82F9-2793-FA06-49EB35C933CB}" dt="2019-06-25T18:55:50.791" v="265" actId="1076"/>
      <pc:docMkLst>
        <pc:docMk/>
      </pc:docMkLst>
      <pc:sldChg chg="modSp">
        <pc:chgData name="Theresa Nicholls" userId="S::theresa.nicholls@tnedu.gov::cf6bb229-83e4-479a-aa7d-1ae42f21e0c3" providerId="AD" clId="Web-{4D75D6FD-82F9-2793-FA06-49EB35C933CB}" dt="2019-06-25T18:48:25.113" v="8" actId="20577"/>
        <pc:sldMkLst>
          <pc:docMk/>
          <pc:sldMk cId="2766964305" sldId="257"/>
        </pc:sldMkLst>
        <pc:spChg chg="mod">
          <ac:chgData name="Theresa Nicholls" userId="S::theresa.nicholls@tnedu.gov::cf6bb229-83e4-479a-aa7d-1ae42f21e0c3" providerId="AD" clId="Web-{4D75D6FD-82F9-2793-FA06-49EB35C933CB}" dt="2019-06-25T18:48:25.113" v="8" actId="20577"/>
          <ac:spMkLst>
            <pc:docMk/>
            <pc:sldMk cId="2766964305" sldId="257"/>
            <ac:spMk id="3" creationId="{00000000-0000-0000-0000-000000000000}"/>
          </ac:spMkLst>
        </pc:spChg>
      </pc:sldChg>
      <pc:sldChg chg="modSp add del">
        <pc:chgData name="Theresa Nicholls" userId="S::theresa.nicholls@tnedu.gov::cf6bb229-83e4-479a-aa7d-1ae42f21e0c3" providerId="AD" clId="Web-{4D75D6FD-82F9-2793-FA06-49EB35C933CB}" dt="2019-06-25T18:55:22.634" v="255"/>
        <pc:sldMkLst>
          <pc:docMk/>
          <pc:sldMk cId="58773081" sldId="272"/>
        </pc:sldMkLst>
        <pc:spChg chg="mod">
          <ac:chgData name="Theresa Nicholls" userId="S::theresa.nicholls@tnedu.gov::cf6bb229-83e4-479a-aa7d-1ae42f21e0c3" providerId="AD" clId="Web-{4D75D6FD-82F9-2793-FA06-49EB35C933CB}" dt="2019-06-25T18:52:34.554" v="230" actId="20577"/>
          <ac:spMkLst>
            <pc:docMk/>
            <pc:sldMk cId="58773081" sldId="272"/>
            <ac:spMk id="3" creationId="{00000000-0000-0000-0000-000000000000}"/>
          </ac:spMkLst>
        </pc:spChg>
      </pc:sldChg>
      <pc:sldChg chg="modSp">
        <pc:chgData name="Theresa Nicholls" userId="S::theresa.nicholls@tnedu.gov::cf6bb229-83e4-479a-aa7d-1ae42f21e0c3" providerId="AD" clId="Web-{4D75D6FD-82F9-2793-FA06-49EB35C933CB}" dt="2019-06-25T18:55:50.791" v="265" actId="1076"/>
        <pc:sldMkLst>
          <pc:docMk/>
          <pc:sldMk cId="2647485991" sldId="273"/>
        </pc:sldMkLst>
        <pc:spChg chg="mod">
          <ac:chgData name="Theresa Nicholls" userId="S::theresa.nicholls@tnedu.gov::cf6bb229-83e4-479a-aa7d-1ae42f21e0c3" providerId="AD" clId="Web-{4D75D6FD-82F9-2793-FA06-49EB35C933CB}" dt="2019-06-25T18:55:40.166" v="262" actId="20577"/>
          <ac:spMkLst>
            <pc:docMk/>
            <pc:sldMk cId="2647485991" sldId="273"/>
            <ac:spMk id="3" creationId="{00000000-0000-0000-0000-000000000000}"/>
          </ac:spMkLst>
        </pc:spChg>
        <pc:spChg chg="mod">
          <ac:chgData name="Theresa Nicholls" userId="S::theresa.nicholls@tnedu.gov::cf6bb229-83e4-479a-aa7d-1ae42f21e0c3" providerId="AD" clId="Web-{4D75D6FD-82F9-2793-FA06-49EB35C933CB}" dt="2019-06-25T18:55:50.791" v="265" actId="1076"/>
          <ac:spMkLst>
            <pc:docMk/>
            <pc:sldMk cId="2647485991" sldId="273"/>
            <ac:spMk id="4" creationId="{00000000-0000-0000-0000-000000000000}"/>
          </ac:spMkLst>
        </pc:spChg>
      </pc:sldChg>
      <pc:sldChg chg="addSp delSp modSp new modNotes">
        <pc:chgData name="Theresa Nicholls" userId="S::theresa.nicholls@tnedu.gov::cf6bb229-83e4-479a-aa7d-1ae42f21e0c3" providerId="AD" clId="Web-{4D75D6FD-82F9-2793-FA06-49EB35C933CB}" dt="2019-06-25T18:55:13.368" v="254"/>
        <pc:sldMkLst>
          <pc:docMk/>
          <pc:sldMk cId="1810088869" sldId="285"/>
        </pc:sldMkLst>
        <pc:spChg chg="del">
          <ac:chgData name="Theresa Nicholls" userId="S::theresa.nicholls@tnedu.gov::cf6bb229-83e4-479a-aa7d-1ae42f21e0c3" providerId="AD" clId="Web-{4D75D6FD-82F9-2793-FA06-49EB35C933CB}" dt="2019-06-25T18:50:02.833" v="16"/>
          <ac:spMkLst>
            <pc:docMk/>
            <pc:sldMk cId="1810088869" sldId="285"/>
            <ac:spMk id="2" creationId="{6EA68BF0-8126-4E7F-A0EB-26D6DE96998A}"/>
          </ac:spMkLst>
        </pc:spChg>
        <pc:spChg chg="mod">
          <ac:chgData name="Theresa Nicholls" userId="S::theresa.nicholls@tnedu.gov::cf6bb229-83e4-479a-aa7d-1ae42f21e0c3" providerId="AD" clId="Web-{4D75D6FD-82F9-2793-FA06-49EB35C933CB}" dt="2019-06-25T18:49:54.598" v="13" actId="20577"/>
          <ac:spMkLst>
            <pc:docMk/>
            <pc:sldMk cId="1810088869" sldId="285"/>
            <ac:spMk id="3" creationId="{860704E2-7056-4E71-AF4E-D3C362745E76}"/>
          </ac:spMkLst>
        </pc:spChg>
        <pc:graphicFrameChg chg="add mod ord modGraphic">
          <ac:chgData name="Theresa Nicholls" userId="S::theresa.nicholls@tnedu.gov::cf6bb229-83e4-479a-aa7d-1ae42f21e0c3" providerId="AD" clId="Web-{4D75D6FD-82F9-2793-FA06-49EB35C933CB}" dt="2019-06-25T18:55:13.368" v="254"/>
          <ac:graphicFrameMkLst>
            <pc:docMk/>
            <pc:sldMk cId="1810088869" sldId="285"/>
            <ac:graphicFrameMk id="5" creationId="{71B70AF2-1CAD-469E-9722-0393ADCD246A}"/>
          </ac:graphicFrameMkLst>
        </pc:graphicFrameChg>
      </pc:sldChg>
    </pc:docChg>
  </pc:docChgLst>
  <pc:docChgLst>
    <pc:chgData name="Ruth Christopher" userId="S::ruth.christopher@tnedu.gov::f55e6b01-d818-466a-9d74-f56cff3ae2a6" providerId="AD" clId="Web-{A20F2E56-3F67-3D0C-F014-9072FCD65330}"/>
    <pc:docChg chg="modSld">
      <pc:chgData name="Ruth Christopher" userId="S::ruth.christopher@tnedu.gov::f55e6b01-d818-466a-9d74-f56cff3ae2a6" providerId="AD" clId="Web-{A20F2E56-3F67-3D0C-F014-9072FCD65330}" dt="2019-07-08T13:55:25.805" v="9" actId="20577"/>
      <pc:docMkLst>
        <pc:docMk/>
      </pc:docMkLst>
      <pc:sldChg chg="modSp">
        <pc:chgData name="Ruth Christopher" userId="S::ruth.christopher@tnedu.gov::f55e6b01-d818-466a-9d74-f56cff3ae2a6" providerId="AD" clId="Web-{A20F2E56-3F67-3D0C-F014-9072FCD65330}" dt="2019-07-08T13:55:25.805" v="8" actId="20577"/>
        <pc:sldMkLst>
          <pc:docMk/>
          <pc:sldMk cId="2246345513" sldId="263"/>
        </pc:sldMkLst>
        <pc:spChg chg="mod">
          <ac:chgData name="Ruth Christopher" userId="S::ruth.christopher@tnedu.gov::f55e6b01-d818-466a-9d74-f56cff3ae2a6" providerId="AD" clId="Web-{A20F2E56-3F67-3D0C-F014-9072FCD65330}" dt="2019-07-08T13:55:25.805" v="8" actId="20577"/>
          <ac:spMkLst>
            <pc:docMk/>
            <pc:sldMk cId="2246345513" sldId="263"/>
            <ac:spMk id="3" creationId="{00000000-0000-0000-0000-000000000000}"/>
          </ac:spMkLst>
        </pc:spChg>
      </pc:sldChg>
    </pc:docChg>
  </pc:docChgLst>
  <pc:docChgLst>
    <pc:chgData name="Ruth Christopher" userId="S::ruth.christopher@tnedu.gov::f55e6b01-d818-466a-9d74-f56cff3ae2a6" providerId="AD" clId="Web-{613D40AC-6273-0D91-B77D-08C2F5B044B6}"/>
    <pc:docChg chg="">
      <pc:chgData name="Ruth Christopher" userId="S::ruth.christopher@tnedu.gov::f55e6b01-d818-466a-9d74-f56cff3ae2a6" providerId="AD" clId="Web-{613D40AC-6273-0D91-B77D-08C2F5B044B6}" dt="2019-06-26T13:10:39.027" v="7"/>
      <pc:docMkLst>
        <pc:docMk/>
      </pc:docMkLst>
      <pc:sldChg chg="delCm">
        <pc:chgData name="Ruth Christopher" userId="S::ruth.christopher@tnedu.gov::f55e6b01-d818-466a-9d74-f56cff3ae2a6" providerId="AD" clId="Web-{613D40AC-6273-0D91-B77D-08C2F5B044B6}" dt="2019-06-26T13:09:10.775" v="1"/>
        <pc:sldMkLst>
          <pc:docMk/>
          <pc:sldMk cId="3534085654" sldId="256"/>
        </pc:sldMkLst>
      </pc:sldChg>
      <pc:sldChg chg="delCm">
        <pc:chgData name="Ruth Christopher" userId="S::ruth.christopher@tnedu.gov::f55e6b01-d818-466a-9d74-f56cff3ae2a6" providerId="AD" clId="Web-{613D40AC-6273-0D91-B77D-08C2F5B044B6}" dt="2019-06-26T13:09:52.964" v="3"/>
        <pc:sldMkLst>
          <pc:docMk/>
          <pc:sldMk cId="2766964305" sldId="257"/>
        </pc:sldMkLst>
      </pc:sldChg>
      <pc:sldChg chg="delCm">
        <pc:chgData name="Ruth Christopher" userId="S::ruth.christopher@tnedu.gov::f55e6b01-d818-466a-9d74-f56cff3ae2a6" providerId="AD" clId="Web-{613D40AC-6273-0D91-B77D-08C2F5B044B6}" dt="2019-06-26T13:10:17.339" v="6"/>
        <pc:sldMkLst>
          <pc:docMk/>
          <pc:sldMk cId="1490843287" sldId="261"/>
        </pc:sldMkLst>
      </pc:sldChg>
      <pc:sldChg chg="delCm">
        <pc:chgData name="Ruth Christopher" userId="S::ruth.christopher@tnedu.gov::f55e6b01-d818-466a-9d74-f56cff3ae2a6" providerId="AD" clId="Web-{613D40AC-6273-0D91-B77D-08C2F5B044B6}" dt="2019-06-26T13:10:39.027" v="7"/>
        <pc:sldMkLst>
          <pc:docMk/>
          <pc:sldMk cId="2647485991" sldId="273"/>
        </pc:sldMkLst>
      </pc:sldChg>
      <pc:sldChg chg="delCm">
        <pc:chgData name="Ruth Christopher" userId="S::ruth.christopher@tnedu.gov::f55e6b01-d818-466a-9d74-f56cff3ae2a6" providerId="AD" clId="Web-{613D40AC-6273-0D91-B77D-08C2F5B044B6}" dt="2019-06-26T13:09:46.370" v="2"/>
        <pc:sldMkLst>
          <pc:docMk/>
          <pc:sldMk cId="2423320954" sldId="28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FFC42A-3003-4975-9C4D-191554891F21}"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A1A64892-6552-49C9-B0EF-2B082B2BCCFB}">
      <dgm:prSet phldrT="[Text]"/>
      <dgm:spPr/>
      <dgm:t>
        <a:bodyPr/>
        <a:lstStyle/>
        <a:p>
          <a:r>
            <a:rPr lang="en-US" dirty="0"/>
            <a:t>Participated in the high school alternate assessments</a:t>
          </a:r>
        </a:p>
      </dgm:t>
    </dgm:pt>
    <dgm:pt modelId="{550F55C8-A442-48ED-9D82-E6401E76C426}" type="parTrans" cxnId="{DB2C49BA-FB04-410D-BC12-9264855D49B4}">
      <dgm:prSet/>
      <dgm:spPr/>
      <dgm:t>
        <a:bodyPr/>
        <a:lstStyle/>
        <a:p>
          <a:endParaRPr lang="en-US"/>
        </a:p>
      </dgm:t>
    </dgm:pt>
    <dgm:pt modelId="{F82C42EE-2CCF-4105-9BF3-3711AAEBCBF9}" type="sibTrans" cxnId="{DB2C49BA-FB04-410D-BC12-9264855D49B4}">
      <dgm:prSet/>
      <dgm:spPr/>
      <dgm:t>
        <a:bodyPr/>
        <a:lstStyle/>
        <a:p>
          <a:endParaRPr lang="en-US"/>
        </a:p>
      </dgm:t>
    </dgm:pt>
    <dgm:pt modelId="{EC5057D6-C128-42C9-82F9-03375C41B729}">
      <dgm:prSet phldrT="[Text]"/>
      <dgm:spPr>
        <a:solidFill>
          <a:schemeClr val="accent3">
            <a:lumMod val="75000"/>
          </a:schemeClr>
        </a:solidFill>
      </dgm:spPr>
      <dgm:t>
        <a:bodyPr/>
        <a:lstStyle/>
        <a:p>
          <a:r>
            <a:rPr lang="en-US" dirty="0"/>
            <a:t>Earned the prescribed 22 credit minimum</a:t>
          </a:r>
        </a:p>
      </dgm:t>
    </dgm:pt>
    <dgm:pt modelId="{A42B26A7-5ED8-4632-80B1-8308C1BE9ABC}" type="parTrans" cxnId="{77669294-45C7-4AD4-BBB4-42DC0A1B50DB}">
      <dgm:prSet/>
      <dgm:spPr/>
      <dgm:t>
        <a:bodyPr/>
        <a:lstStyle/>
        <a:p>
          <a:endParaRPr lang="en-US"/>
        </a:p>
      </dgm:t>
    </dgm:pt>
    <dgm:pt modelId="{C1F76BC2-0632-4C1E-9989-086BD59D4399}" type="sibTrans" cxnId="{77669294-45C7-4AD4-BBB4-42DC0A1B50DB}">
      <dgm:prSet/>
      <dgm:spPr/>
      <dgm:t>
        <a:bodyPr/>
        <a:lstStyle/>
        <a:p>
          <a:endParaRPr lang="en-US"/>
        </a:p>
      </dgm:t>
    </dgm:pt>
    <dgm:pt modelId="{3AFC2421-3667-4166-AFCF-408C60139063}">
      <dgm:prSet phldrT="[Text]"/>
      <dgm:spPr>
        <a:solidFill>
          <a:schemeClr val="accent4">
            <a:lumMod val="75000"/>
          </a:schemeClr>
        </a:solidFill>
      </dgm:spPr>
      <dgm:t>
        <a:bodyPr/>
        <a:lstStyle/>
        <a:p>
          <a:r>
            <a:rPr lang="en-US" dirty="0"/>
            <a:t>Received special education services or supports and made satisfactory progress on an individualized education program (IEP)</a:t>
          </a:r>
        </a:p>
      </dgm:t>
    </dgm:pt>
    <dgm:pt modelId="{FED05585-1DFE-4D31-A636-E276D773E55D}" type="parTrans" cxnId="{A42989F1-69F5-49A4-9ABD-3ECFE88399CC}">
      <dgm:prSet/>
      <dgm:spPr/>
      <dgm:t>
        <a:bodyPr/>
        <a:lstStyle/>
        <a:p>
          <a:endParaRPr lang="en-US"/>
        </a:p>
      </dgm:t>
    </dgm:pt>
    <dgm:pt modelId="{2F7CE0E3-B8F8-4D62-800E-A1DDE1EDEF68}" type="sibTrans" cxnId="{A42989F1-69F5-49A4-9ABD-3ECFE88399CC}">
      <dgm:prSet/>
      <dgm:spPr/>
      <dgm:t>
        <a:bodyPr/>
        <a:lstStyle/>
        <a:p>
          <a:endParaRPr lang="en-US"/>
        </a:p>
      </dgm:t>
    </dgm:pt>
    <dgm:pt modelId="{2763A61D-4E51-4615-B83B-BEC025171AAA}">
      <dgm:prSet/>
      <dgm:spPr/>
      <dgm:t>
        <a:bodyPr/>
        <a:lstStyle/>
        <a:p>
          <a:r>
            <a:rPr lang="en-US" dirty="0"/>
            <a:t>Have satisfactory records of attendance and conduct</a:t>
          </a:r>
        </a:p>
      </dgm:t>
    </dgm:pt>
    <dgm:pt modelId="{89312C2F-D754-485E-87FA-D06D6D964EB8}" type="parTrans" cxnId="{840ACC2B-5DF6-44B6-A18D-27CBDD06432D}">
      <dgm:prSet/>
      <dgm:spPr/>
      <dgm:t>
        <a:bodyPr/>
        <a:lstStyle/>
        <a:p>
          <a:endParaRPr lang="en-US"/>
        </a:p>
      </dgm:t>
    </dgm:pt>
    <dgm:pt modelId="{714F6078-F562-446A-B5BD-5F3A37E7EDEA}" type="sibTrans" cxnId="{840ACC2B-5DF6-44B6-A18D-27CBDD06432D}">
      <dgm:prSet/>
      <dgm:spPr/>
      <dgm:t>
        <a:bodyPr/>
        <a:lstStyle/>
        <a:p>
          <a:endParaRPr lang="en-US"/>
        </a:p>
      </dgm:t>
    </dgm:pt>
    <dgm:pt modelId="{504CB754-CE38-490F-9F0D-A6E28B27479E}">
      <dgm:prSet/>
      <dgm:spPr/>
      <dgm:t>
        <a:bodyPr/>
        <a:lstStyle/>
        <a:p>
          <a:r>
            <a:rPr lang="en-US" dirty="0"/>
            <a:t>Have completed a transition assessment(s) that measures, at a minimum postsecondary education and training, employment, independent living, and community involvement </a:t>
          </a:r>
        </a:p>
      </dgm:t>
    </dgm:pt>
    <dgm:pt modelId="{39EDE505-46D0-4CCD-B323-472C268FDA8A}" type="parTrans" cxnId="{FCBA5CE7-4944-474B-8B1E-10B3DDFCB4CD}">
      <dgm:prSet/>
      <dgm:spPr/>
      <dgm:t>
        <a:bodyPr/>
        <a:lstStyle/>
        <a:p>
          <a:endParaRPr lang="en-US"/>
        </a:p>
      </dgm:t>
    </dgm:pt>
    <dgm:pt modelId="{B350261B-C4F8-4F3D-9068-ADD299AFD499}" type="sibTrans" cxnId="{FCBA5CE7-4944-474B-8B1E-10B3DDFCB4CD}">
      <dgm:prSet/>
      <dgm:spPr/>
      <dgm:t>
        <a:bodyPr/>
        <a:lstStyle/>
        <a:p>
          <a:endParaRPr lang="en-US"/>
        </a:p>
      </dgm:t>
    </dgm:pt>
    <dgm:pt modelId="{41C5D7FC-E5A6-4DB1-B1E8-82315B46EE5A}" type="pres">
      <dgm:prSet presAssocID="{66FFC42A-3003-4975-9C4D-191554891F21}" presName="Name0" presStyleCnt="0">
        <dgm:presLayoutVars>
          <dgm:chMax val="7"/>
          <dgm:chPref val="7"/>
          <dgm:dir/>
        </dgm:presLayoutVars>
      </dgm:prSet>
      <dgm:spPr/>
      <dgm:t>
        <a:bodyPr/>
        <a:lstStyle/>
        <a:p>
          <a:endParaRPr lang="en-US"/>
        </a:p>
      </dgm:t>
    </dgm:pt>
    <dgm:pt modelId="{84227074-EA0A-4DC8-BE63-4C9B047C4ECB}" type="pres">
      <dgm:prSet presAssocID="{66FFC42A-3003-4975-9C4D-191554891F21}" presName="Name1" presStyleCnt="0"/>
      <dgm:spPr/>
    </dgm:pt>
    <dgm:pt modelId="{FC940195-F602-4C5E-AACE-BDB1324CD366}" type="pres">
      <dgm:prSet presAssocID="{66FFC42A-3003-4975-9C4D-191554891F21}" presName="cycle" presStyleCnt="0"/>
      <dgm:spPr/>
    </dgm:pt>
    <dgm:pt modelId="{CC402690-D2EA-47D7-833C-E5127A686D87}" type="pres">
      <dgm:prSet presAssocID="{66FFC42A-3003-4975-9C4D-191554891F21}" presName="srcNode" presStyleLbl="node1" presStyleIdx="0" presStyleCnt="5"/>
      <dgm:spPr/>
    </dgm:pt>
    <dgm:pt modelId="{61BE9C5E-ACAA-4727-BE0C-6E2FB30958B4}" type="pres">
      <dgm:prSet presAssocID="{66FFC42A-3003-4975-9C4D-191554891F21}" presName="conn" presStyleLbl="parChTrans1D2" presStyleIdx="0" presStyleCnt="1"/>
      <dgm:spPr/>
      <dgm:t>
        <a:bodyPr/>
        <a:lstStyle/>
        <a:p>
          <a:endParaRPr lang="en-US"/>
        </a:p>
      </dgm:t>
    </dgm:pt>
    <dgm:pt modelId="{0B772E98-D28C-4166-A4D5-A527F3BCACD8}" type="pres">
      <dgm:prSet presAssocID="{66FFC42A-3003-4975-9C4D-191554891F21}" presName="extraNode" presStyleLbl="node1" presStyleIdx="0" presStyleCnt="5"/>
      <dgm:spPr/>
    </dgm:pt>
    <dgm:pt modelId="{A9C7AB8D-1B54-4356-96D1-0D11C06FD6C9}" type="pres">
      <dgm:prSet presAssocID="{66FFC42A-3003-4975-9C4D-191554891F21}" presName="dstNode" presStyleLbl="node1" presStyleIdx="0" presStyleCnt="5"/>
      <dgm:spPr/>
    </dgm:pt>
    <dgm:pt modelId="{8FF41533-3060-4566-98B9-13CCE2FB94B2}" type="pres">
      <dgm:prSet presAssocID="{A1A64892-6552-49C9-B0EF-2B082B2BCCFB}" presName="text_1" presStyleLbl="node1" presStyleIdx="0" presStyleCnt="5">
        <dgm:presLayoutVars>
          <dgm:bulletEnabled val="1"/>
        </dgm:presLayoutVars>
      </dgm:prSet>
      <dgm:spPr/>
      <dgm:t>
        <a:bodyPr/>
        <a:lstStyle/>
        <a:p>
          <a:endParaRPr lang="en-US"/>
        </a:p>
      </dgm:t>
    </dgm:pt>
    <dgm:pt modelId="{BB84021A-5379-4265-868F-752B70AB4019}" type="pres">
      <dgm:prSet presAssocID="{A1A64892-6552-49C9-B0EF-2B082B2BCCFB}" presName="accent_1" presStyleCnt="0"/>
      <dgm:spPr/>
    </dgm:pt>
    <dgm:pt modelId="{F1C3C6F0-222D-4240-932D-4321E252F25F}" type="pres">
      <dgm:prSet presAssocID="{A1A64892-6552-49C9-B0EF-2B082B2BCCFB}" presName="accentRepeatNode" presStyleLbl="solidFgAcc1" presStyleIdx="0" presStyleCnt="5"/>
      <dgm:spPr/>
    </dgm:pt>
    <dgm:pt modelId="{5958B4DA-2AAE-4BBC-BE6D-1B24C870A436}" type="pres">
      <dgm:prSet presAssocID="{EC5057D6-C128-42C9-82F9-03375C41B729}" presName="text_2" presStyleLbl="node1" presStyleIdx="1" presStyleCnt="5">
        <dgm:presLayoutVars>
          <dgm:bulletEnabled val="1"/>
        </dgm:presLayoutVars>
      </dgm:prSet>
      <dgm:spPr/>
      <dgm:t>
        <a:bodyPr/>
        <a:lstStyle/>
        <a:p>
          <a:endParaRPr lang="en-US"/>
        </a:p>
      </dgm:t>
    </dgm:pt>
    <dgm:pt modelId="{DA64F586-AC8B-430B-9E24-1D416C5DB2BC}" type="pres">
      <dgm:prSet presAssocID="{EC5057D6-C128-42C9-82F9-03375C41B729}" presName="accent_2" presStyleCnt="0"/>
      <dgm:spPr/>
    </dgm:pt>
    <dgm:pt modelId="{9811B016-55A7-4D8B-9DEA-53F0B5E21345}" type="pres">
      <dgm:prSet presAssocID="{EC5057D6-C128-42C9-82F9-03375C41B729}" presName="accentRepeatNode" presStyleLbl="solidFgAcc1" presStyleIdx="1" presStyleCnt="5"/>
      <dgm:spPr/>
    </dgm:pt>
    <dgm:pt modelId="{F568A792-00F8-4FF2-A6D6-260BB506CC93}" type="pres">
      <dgm:prSet presAssocID="{3AFC2421-3667-4166-AFCF-408C60139063}" presName="text_3" presStyleLbl="node1" presStyleIdx="2" presStyleCnt="5">
        <dgm:presLayoutVars>
          <dgm:bulletEnabled val="1"/>
        </dgm:presLayoutVars>
      </dgm:prSet>
      <dgm:spPr/>
      <dgm:t>
        <a:bodyPr/>
        <a:lstStyle/>
        <a:p>
          <a:endParaRPr lang="en-US"/>
        </a:p>
      </dgm:t>
    </dgm:pt>
    <dgm:pt modelId="{086854C4-8924-4819-BF9F-4884EBFF218F}" type="pres">
      <dgm:prSet presAssocID="{3AFC2421-3667-4166-AFCF-408C60139063}" presName="accent_3" presStyleCnt="0"/>
      <dgm:spPr/>
    </dgm:pt>
    <dgm:pt modelId="{EB733E70-8F71-4146-9F9D-CD9775B462CF}" type="pres">
      <dgm:prSet presAssocID="{3AFC2421-3667-4166-AFCF-408C60139063}" presName="accentRepeatNode" presStyleLbl="solidFgAcc1" presStyleIdx="2" presStyleCnt="5"/>
      <dgm:spPr/>
    </dgm:pt>
    <dgm:pt modelId="{B48131C9-DCB0-41B5-9C0F-FE3B1BFEFB94}" type="pres">
      <dgm:prSet presAssocID="{2763A61D-4E51-4615-B83B-BEC025171AAA}" presName="text_4" presStyleLbl="node1" presStyleIdx="3" presStyleCnt="5">
        <dgm:presLayoutVars>
          <dgm:bulletEnabled val="1"/>
        </dgm:presLayoutVars>
      </dgm:prSet>
      <dgm:spPr/>
      <dgm:t>
        <a:bodyPr/>
        <a:lstStyle/>
        <a:p>
          <a:endParaRPr lang="en-US"/>
        </a:p>
      </dgm:t>
    </dgm:pt>
    <dgm:pt modelId="{54DE4646-0C01-4497-AEA0-9ED542590800}" type="pres">
      <dgm:prSet presAssocID="{2763A61D-4E51-4615-B83B-BEC025171AAA}" presName="accent_4" presStyleCnt="0"/>
      <dgm:spPr/>
    </dgm:pt>
    <dgm:pt modelId="{6572F804-17F5-44B9-B021-02DF2358030C}" type="pres">
      <dgm:prSet presAssocID="{2763A61D-4E51-4615-B83B-BEC025171AAA}" presName="accentRepeatNode" presStyleLbl="solidFgAcc1" presStyleIdx="3" presStyleCnt="5"/>
      <dgm:spPr/>
    </dgm:pt>
    <dgm:pt modelId="{24475D9A-439E-498C-AD0F-9B6D48E6E38A}" type="pres">
      <dgm:prSet presAssocID="{504CB754-CE38-490F-9F0D-A6E28B27479E}" presName="text_5" presStyleLbl="node1" presStyleIdx="4" presStyleCnt="5">
        <dgm:presLayoutVars>
          <dgm:bulletEnabled val="1"/>
        </dgm:presLayoutVars>
      </dgm:prSet>
      <dgm:spPr/>
      <dgm:t>
        <a:bodyPr/>
        <a:lstStyle/>
        <a:p>
          <a:endParaRPr lang="en-US"/>
        </a:p>
      </dgm:t>
    </dgm:pt>
    <dgm:pt modelId="{592370C5-1442-4AE9-885A-BC4D0751C990}" type="pres">
      <dgm:prSet presAssocID="{504CB754-CE38-490F-9F0D-A6E28B27479E}" presName="accent_5" presStyleCnt="0"/>
      <dgm:spPr/>
    </dgm:pt>
    <dgm:pt modelId="{1897152A-A529-454B-BD9D-07AC7B52452F}" type="pres">
      <dgm:prSet presAssocID="{504CB754-CE38-490F-9F0D-A6E28B27479E}" presName="accentRepeatNode" presStyleLbl="solidFgAcc1" presStyleIdx="4" presStyleCnt="5"/>
      <dgm:spPr/>
    </dgm:pt>
  </dgm:ptLst>
  <dgm:cxnLst>
    <dgm:cxn modelId="{81CD54E6-2E0C-482E-B0F0-7E2FF587134F}" type="presOf" srcId="{504CB754-CE38-490F-9F0D-A6E28B27479E}" destId="{24475D9A-439E-498C-AD0F-9B6D48E6E38A}" srcOrd="0" destOrd="0" presId="urn:microsoft.com/office/officeart/2008/layout/VerticalCurvedList"/>
    <dgm:cxn modelId="{DB2C49BA-FB04-410D-BC12-9264855D49B4}" srcId="{66FFC42A-3003-4975-9C4D-191554891F21}" destId="{A1A64892-6552-49C9-B0EF-2B082B2BCCFB}" srcOrd="0" destOrd="0" parTransId="{550F55C8-A442-48ED-9D82-E6401E76C426}" sibTransId="{F82C42EE-2CCF-4105-9BF3-3711AAEBCBF9}"/>
    <dgm:cxn modelId="{77669294-45C7-4AD4-BBB4-42DC0A1B50DB}" srcId="{66FFC42A-3003-4975-9C4D-191554891F21}" destId="{EC5057D6-C128-42C9-82F9-03375C41B729}" srcOrd="1" destOrd="0" parTransId="{A42B26A7-5ED8-4632-80B1-8308C1BE9ABC}" sibTransId="{C1F76BC2-0632-4C1E-9989-086BD59D4399}"/>
    <dgm:cxn modelId="{8CA7C850-9C6F-4EDA-B309-FC45E95E13F1}" type="presOf" srcId="{2763A61D-4E51-4615-B83B-BEC025171AAA}" destId="{B48131C9-DCB0-41B5-9C0F-FE3B1BFEFB94}" srcOrd="0" destOrd="0" presId="urn:microsoft.com/office/officeart/2008/layout/VerticalCurvedList"/>
    <dgm:cxn modelId="{D4CC5F50-BA49-43B0-AEA7-495E30BC9181}" type="presOf" srcId="{A1A64892-6552-49C9-B0EF-2B082B2BCCFB}" destId="{8FF41533-3060-4566-98B9-13CCE2FB94B2}" srcOrd="0" destOrd="0" presId="urn:microsoft.com/office/officeart/2008/layout/VerticalCurvedList"/>
    <dgm:cxn modelId="{A42989F1-69F5-49A4-9ABD-3ECFE88399CC}" srcId="{66FFC42A-3003-4975-9C4D-191554891F21}" destId="{3AFC2421-3667-4166-AFCF-408C60139063}" srcOrd="2" destOrd="0" parTransId="{FED05585-1DFE-4D31-A636-E276D773E55D}" sibTransId="{2F7CE0E3-B8F8-4D62-800E-A1DDE1EDEF68}"/>
    <dgm:cxn modelId="{9FBDCA58-4516-430A-AD33-13A00AADEEFB}" type="presOf" srcId="{66FFC42A-3003-4975-9C4D-191554891F21}" destId="{41C5D7FC-E5A6-4DB1-B1E8-82315B46EE5A}" srcOrd="0" destOrd="0" presId="urn:microsoft.com/office/officeart/2008/layout/VerticalCurvedList"/>
    <dgm:cxn modelId="{F1CA37A2-D12B-4C7E-B320-1BD6D2E45D32}" type="presOf" srcId="{3AFC2421-3667-4166-AFCF-408C60139063}" destId="{F568A792-00F8-4FF2-A6D6-260BB506CC93}" srcOrd="0" destOrd="0" presId="urn:microsoft.com/office/officeart/2008/layout/VerticalCurvedList"/>
    <dgm:cxn modelId="{821A437A-45EB-4A1D-9352-4360C18D982C}" type="presOf" srcId="{EC5057D6-C128-42C9-82F9-03375C41B729}" destId="{5958B4DA-2AAE-4BBC-BE6D-1B24C870A436}" srcOrd="0" destOrd="0" presId="urn:microsoft.com/office/officeart/2008/layout/VerticalCurvedList"/>
    <dgm:cxn modelId="{FCBA5CE7-4944-474B-8B1E-10B3DDFCB4CD}" srcId="{66FFC42A-3003-4975-9C4D-191554891F21}" destId="{504CB754-CE38-490F-9F0D-A6E28B27479E}" srcOrd="4" destOrd="0" parTransId="{39EDE505-46D0-4CCD-B323-472C268FDA8A}" sibTransId="{B350261B-C4F8-4F3D-9068-ADD299AFD499}"/>
    <dgm:cxn modelId="{840ACC2B-5DF6-44B6-A18D-27CBDD06432D}" srcId="{66FFC42A-3003-4975-9C4D-191554891F21}" destId="{2763A61D-4E51-4615-B83B-BEC025171AAA}" srcOrd="3" destOrd="0" parTransId="{89312C2F-D754-485E-87FA-D06D6D964EB8}" sibTransId="{714F6078-F562-446A-B5BD-5F3A37E7EDEA}"/>
    <dgm:cxn modelId="{1D14BEEB-0744-4588-BC3E-16E3A9CDE417}" type="presOf" srcId="{F82C42EE-2CCF-4105-9BF3-3711AAEBCBF9}" destId="{61BE9C5E-ACAA-4727-BE0C-6E2FB30958B4}" srcOrd="0" destOrd="0" presId="urn:microsoft.com/office/officeart/2008/layout/VerticalCurvedList"/>
    <dgm:cxn modelId="{ECE379F1-1349-4F52-890B-C14DE8C27543}" type="presParOf" srcId="{41C5D7FC-E5A6-4DB1-B1E8-82315B46EE5A}" destId="{84227074-EA0A-4DC8-BE63-4C9B047C4ECB}" srcOrd="0" destOrd="0" presId="urn:microsoft.com/office/officeart/2008/layout/VerticalCurvedList"/>
    <dgm:cxn modelId="{2AE7C2F6-4E2D-4AB6-B5E0-0F49D5084641}" type="presParOf" srcId="{84227074-EA0A-4DC8-BE63-4C9B047C4ECB}" destId="{FC940195-F602-4C5E-AACE-BDB1324CD366}" srcOrd="0" destOrd="0" presId="urn:microsoft.com/office/officeart/2008/layout/VerticalCurvedList"/>
    <dgm:cxn modelId="{606EDE20-455B-4F6F-A670-19C4D15329E7}" type="presParOf" srcId="{FC940195-F602-4C5E-AACE-BDB1324CD366}" destId="{CC402690-D2EA-47D7-833C-E5127A686D87}" srcOrd="0" destOrd="0" presId="urn:microsoft.com/office/officeart/2008/layout/VerticalCurvedList"/>
    <dgm:cxn modelId="{8302F1C9-17A9-4D93-8B6C-B0604A4939D9}" type="presParOf" srcId="{FC940195-F602-4C5E-AACE-BDB1324CD366}" destId="{61BE9C5E-ACAA-4727-BE0C-6E2FB30958B4}" srcOrd="1" destOrd="0" presId="urn:microsoft.com/office/officeart/2008/layout/VerticalCurvedList"/>
    <dgm:cxn modelId="{E26D795F-F0C0-4349-9E4C-2E8E50E71A66}" type="presParOf" srcId="{FC940195-F602-4C5E-AACE-BDB1324CD366}" destId="{0B772E98-D28C-4166-A4D5-A527F3BCACD8}" srcOrd="2" destOrd="0" presId="urn:microsoft.com/office/officeart/2008/layout/VerticalCurvedList"/>
    <dgm:cxn modelId="{4FCDC8A3-454A-4067-987D-1B6814A4FCD7}" type="presParOf" srcId="{FC940195-F602-4C5E-AACE-BDB1324CD366}" destId="{A9C7AB8D-1B54-4356-96D1-0D11C06FD6C9}" srcOrd="3" destOrd="0" presId="urn:microsoft.com/office/officeart/2008/layout/VerticalCurvedList"/>
    <dgm:cxn modelId="{9B716CD4-8A61-418B-BB00-B4AA3410C1E7}" type="presParOf" srcId="{84227074-EA0A-4DC8-BE63-4C9B047C4ECB}" destId="{8FF41533-3060-4566-98B9-13CCE2FB94B2}" srcOrd="1" destOrd="0" presId="urn:microsoft.com/office/officeart/2008/layout/VerticalCurvedList"/>
    <dgm:cxn modelId="{A24AAA1E-C7A4-4888-A13A-0679134BAEB8}" type="presParOf" srcId="{84227074-EA0A-4DC8-BE63-4C9B047C4ECB}" destId="{BB84021A-5379-4265-868F-752B70AB4019}" srcOrd="2" destOrd="0" presId="urn:microsoft.com/office/officeart/2008/layout/VerticalCurvedList"/>
    <dgm:cxn modelId="{CE807357-823C-4160-B0A5-87586EBA3DB6}" type="presParOf" srcId="{BB84021A-5379-4265-868F-752B70AB4019}" destId="{F1C3C6F0-222D-4240-932D-4321E252F25F}" srcOrd="0" destOrd="0" presId="urn:microsoft.com/office/officeart/2008/layout/VerticalCurvedList"/>
    <dgm:cxn modelId="{2C729DCA-A957-428F-A731-2730F981D406}" type="presParOf" srcId="{84227074-EA0A-4DC8-BE63-4C9B047C4ECB}" destId="{5958B4DA-2AAE-4BBC-BE6D-1B24C870A436}" srcOrd="3" destOrd="0" presId="urn:microsoft.com/office/officeart/2008/layout/VerticalCurvedList"/>
    <dgm:cxn modelId="{4A3E31CB-D930-462C-8294-7877C4F5D04C}" type="presParOf" srcId="{84227074-EA0A-4DC8-BE63-4C9B047C4ECB}" destId="{DA64F586-AC8B-430B-9E24-1D416C5DB2BC}" srcOrd="4" destOrd="0" presId="urn:microsoft.com/office/officeart/2008/layout/VerticalCurvedList"/>
    <dgm:cxn modelId="{091AB950-C7F1-411F-9086-A20BACA0AECF}" type="presParOf" srcId="{DA64F586-AC8B-430B-9E24-1D416C5DB2BC}" destId="{9811B016-55A7-4D8B-9DEA-53F0B5E21345}" srcOrd="0" destOrd="0" presId="urn:microsoft.com/office/officeart/2008/layout/VerticalCurvedList"/>
    <dgm:cxn modelId="{CBE543EE-413C-402C-AF80-EA584FF4E6FF}" type="presParOf" srcId="{84227074-EA0A-4DC8-BE63-4C9B047C4ECB}" destId="{F568A792-00F8-4FF2-A6D6-260BB506CC93}" srcOrd="5" destOrd="0" presId="urn:microsoft.com/office/officeart/2008/layout/VerticalCurvedList"/>
    <dgm:cxn modelId="{0EB125EF-4226-4738-A5D5-1655F4388573}" type="presParOf" srcId="{84227074-EA0A-4DC8-BE63-4C9B047C4ECB}" destId="{086854C4-8924-4819-BF9F-4884EBFF218F}" srcOrd="6" destOrd="0" presId="urn:microsoft.com/office/officeart/2008/layout/VerticalCurvedList"/>
    <dgm:cxn modelId="{62D43DB2-9B64-42F9-A79D-6169A8B542F3}" type="presParOf" srcId="{086854C4-8924-4819-BF9F-4884EBFF218F}" destId="{EB733E70-8F71-4146-9F9D-CD9775B462CF}" srcOrd="0" destOrd="0" presId="urn:microsoft.com/office/officeart/2008/layout/VerticalCurvedList"/>
    <dgm:cxn modelId="{DED7FCF9-C2E5-4CE8-AD0C-3749A65CE3FF}" type="presParOf" srcId="{84227074-EA0A-4DC8-BE63-4C9B047C4ECB}" destId="{B48131C9-DCB0-41B5-9C0F-FE3B1BFEFB94}" srcOrd="7" destOrd="0" presId="urn:microsoft.com/office/officeart/2008/layout/VerticalCurvedList"/>
    <dgm:cxn modelId="{98DAFFD2-4EC7-4835-90FA-BBB568C58398}" type="presParOf" srcId="{84227074-EA0A-4DC8-BE63-4C9B047C4ECB}" destId="{54DE4646-0C01-4497-AEA0-9ED542590800}" srcOrd="8" destOrd="0" presId="urn:microsoft.com/office/officeart/2008/layout/VerticalCurvedList"/>
    <dgm:cxn modelId="{C06830C2-C3CA-4A6F-9E92-E576CBE14F93}" type="presParOf" srcId="{54DE4646-0C01-4497-AEA0-9ED542590800}" destId="{6572F804-17F5-44B9-B021-02DF2358030C}" srcOrd="0" destOrd="0" presId="urn:microsoft.com/office/officeart/2008/layout/VerticalCurvedList"/>
    <dgm:cxn modelId="{D1D57C15-ECCE-4456-8E2C-35DC6A250F0B}" type="presParOf" srcId="{84227074-EA0A-4DC8-BE63-4C9B047C4ECB}" destId="{24475D9A-439E-498C-AD0F-9B6D48E6E38A}" srcOrd="9" destOrd="0" presId="urn:microsoft.com/office/officeart/2008/layout/VerticalCurvedList"/>
    <dgm:cxn modelId="{EDEE6F5E-88B1-4978-A09D-6664D7CF39BE}" type="presParOf" srcId="{84227074-EA0A-4DC8-BE63-4C9B047C4ECB}" destId="{592370C5-1442-4AE9-885A-BC4D0751C990}" srcOrd="10" destOrd="0" presId="urn:microsoft.com/office/officeart/2008/layout/VerticalCurvedList"/>
    <dgm:cxn modelId="{0F3445FE-F666-4E96-8F3C-6D67F7E482E0}" type="presParOf" srcId="{592370C5-1442-4AE9-885A-BC4D0751C990}" destId="{1897152A-A529-454B-BD9D-07AC7B52452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BE9C5E-ACAA-4727-BE0C-6E2FB30958B4}">
      <dsp:nvSpPr>
        <dsp:cNvPr id="0" name=""/>
        <dsp:cNvSpPr/>
      </dsp:nvSpPr>
      <dsp:spPr>
        <a:xfrm>
          <a:off x="-5116992" y="-783865"/>
          <a:ext cx="6093694" cy="6093694"/>
        </a:xfrm>
        <a:prstGeom prst="blockArc">
          <a:avLst>
            <a:gd name="adj1" fmla="val 18900000"/>
            <a:gd name="adj2" fmla="val 2700000"/>
            <a:gd name="adj3" fmla="val 354"/>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F41533-3060-4566-98B9-13CCE2FB94B2}">
      <dsp:nvSpPr>
        <dsp:cNvPr id="0" name=""/>
        <dsp:cNvSpPr/>
      </dsp:nvSpPr>
      <dsp:spPr>
        <a:xfrm>
          <a:off x="427226" y="282782"/>
          <a:ext cx="7892290" cy="56592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35560" rIns="35560" bIns="35560" numCol="1" spcCol="1270" anchor="ctr" anchorCtr="0">
          <a:noAutofit/>
        </a:bodyPr>
        <a:lstStyle/>
        <a:p>
          <a:pPr lvl="0" algn="l" defTabSz="622300">
            <a:lnSpc>
              <a:spcPct val="90000"/>
            </a:lnSpc>
            <a:spcBef>
              <a:spcPct val="0"/>
            </a:spcBef>
            <a:spcAft>
              <a:spcPct val="35000"/>
            </a:spcAft>
          </a:pPr>
          <a:r>
            <a:rPr lang="en-US" sz="1400" kern="1200" dirty="0"/>
            <a:t>Participated in the high school alternate assessments</a:t>
          </a:r>
        </a:p>
      </dsp:txBody>
      <dsp:txXfrm>
        <a:off x="427226" y="282782"/>
        <a:ext cx="7892290" cy="565926"/>
      </dsp:txXfrm>
    </dsp:sp>
    <dsp:sp modelId="{F1C3C6F0-222D-4240-932D-4321E252F25F}">
      <dsp:nvSpPr>
        <dsp:cNvPr id="0" name=""/>
        <dsp:cNvSpPr/>
      </dsp:nvSpPr>
      <dsp:spPr>
        <a:xfrm>
          <a:off x="73522" y="212041"/>
          <a:ext cx="707408" cy="707408"/>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58B4DA-2AAE-4BBC-BE6D-1B24C870A436}">
      <dsp:nvSpPr>
        <dsp:cNvPr id="0" name=""/>
        <dsp:cNvSpPr/>
      </dsp:nvSpPr>
      <dsp:spPr>
        <a:xfrm>
          <a:off x="832752" y="1131400"/>
          <a:ext cx="7486764" cy="565926"/>
        </a:xfrm>
        <a:prstGeom prst="rect">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35560" rIns="35560" bIns="35560" numCol="1" spcCol="1270" anchor="ctr" anchorCtr="0">
          <a:noAutofit/>
        </a:bodyPr>
        <a:lstStyle/>
        <a:p>
          <a:pPr lvl="0" algn="l" defTabSz="622300">
            <a:lnSpc>
              <a:spcPct val="90000"/>
            </a:lnSpc>
            <a:spcBef>
              <a:spcPct val="0"/>
            </a:spcBef>
            <a:spcAft>
              <a:spcPct val="35000"/>
            </a:spcAft>
          </a:pPr>
          <a:r>
            <a:rPr lang="en-US" sz="1400" kern="1200" dirty="0"/>
            <a:t>Earned the prescribed 22 credit minimum</a:t>
          </a:r>
        </a:p>
      </dsp:txBody>
      <dsp:txXfrm>
        <a:off x="832752" y="1131400"/>
        <a:ext cx="7486764" cy="565926"/>
      </dsp:txXfrm>
    </dsp:sp>
    <dsp:sp modelId="{9811B016-55A7-4D8B-9DEA-53F0B5E21345}">
      <dsp:nvSpPr>
        <dsp:cNvPr id="0" name=""/>
        <dsp:cNvSpPr/>
      </dsp:nvSpPr>
      <dsp:spPr>
        <a:xfrm>
          <a:off x="479048" y="1060659"/>
          <a:ext cx="707408" cy="707408"/>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68A792-00F8-4FF2-A6D6-260BB506CC93}">
      <dsp:nvSpPr>
        <dsp:cNvPr id="0" name=""/>
        <dsp:cNvSpPr/>
      </dsp:nvSpPr>
      <dsp:spPr>
        <a:xfrm>
          <a:off x="957216" y="1980018"/>
          <a:ext cx="7362300" cy="565926"/>
        </a:xfrm>
        <a:prstGeom prst="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35560" rIns="35560" bIns="35560" numCol="1" spcCol="1270" anchor="ctr" anchorCtr="0">
          <a:noAutofit/>
        </a:bodyPr>
        <a:lstStyle/>
        <a:p>
          <a:pPr lvl="0" algn="l" defTabSz="622300">
            <a:lnSpc>
              <a:spcPct val="90000"/>
            </a:lnSpc>
            <a:spcBef>
              <a:spcPct val="0"/>
            </a:spcBef>
            <a:spcAft>
              <a:spcPct val="35000"/>
            </a:spcAft>
          </a:pPr>
          <a:r>
            <a:rPr lang="en-US" sz="1400" kern="1200" dirty="0"/>
            <a:t>Received special education services or supports and made satisfactory progress on an individualized education program (IEP)</a:t>
          </a:r>
        </a:p>
      </dsp:txBody>
      <dsp:txXfrm>
        <a:off x="957216" y="1980018"/>
        <a:ext cx="7362300" cy="565926"/>
      </dsp:txXfrm>
    </dsp:sp>
    <dsp:sp modelId="{EB733E70-8F71-4146-9F9D-CD9775B462CF}">
      <dsp:nvSpPr>
        <dsp:cNvPr id="0" name=""/>
        <dsp:cNvSpPr/>
      </dsp:nvSpPr>
      <dsp:spPr>
        <a:xfrm>
          <a:off x="603512" y="1909277"/>
          <a:ext cx="707408" cy="707408"/>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8131C9-DCB0-41B5-9C0F-FE3B1BFEFB94}">
      <dsp:nvSpPr>
        <dsp:cNvPr id="0" name=""/>
        <dsp:cNvSpPr/>
      </dsp:nvSpPr>
      <dsp:spPr>
        <a:xfrm>
          <a:off x="832752" y="2828636"/>
          <a:ext cx="7486764" cy="56592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35560" rIns="35560" bIns="35560" numCol="1" spcCol="1270" anchor="ctr" anchorCtr="0">
          <a:noAutofit/>
        </a:bodyPr>
        <a:lstStyle/>
        <a:p>
          <a:pPr lvl="0" algn="l" defTabSz="622300">
            <a:lnSpc>
              <a:spcPct val="90000"/>
            </a:lnSpc>
            <a:spcBef>
              <a:spcPct val="0"/>
            </a:spcBef>
            <a:spcAft>
              <a:spcPct val="35000"/>
            </a:spcAft>
          </a:pPr>
          <a:r>
            <a:rPr lang="en-US" sz="1400" kern="1200" dirty="0"/>
            <a:t>Have satisfactory records of attendance and conduct</a:t>
          </a:r>
        </a:p>
      </dsp:txBody>
      <dsp:txXfrm>
        <a:off x="832752" y="2828636"/>
        <a:ext cx="7486764" cy="565926"/>
      </dsp:txXfrm>
    </dsp:sp>
    <dsp:sp modelId="{6572F804-17F5-44B9-B021-02DF2358030C}">
      <dsp:nvSpPr>
        <dsp:cNvPr id="0" name=""/>
        <dsp:cNvSpPr/>
      </dsp:nvSpPr>
      <dsp:spPr>
        <a:xfrm>
          <a:off x="479048" y="2757895"/>
          <a:ext cx="707408" cy="707408"/>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475D9A-439E-498C-AD0F-9B6D48E6E38A}">
      <dsp:nvSpPr>
        <dsp:cNvPr id="0" name=""/>
        <dsp:cNvSpPr/>
      </dsp:nvSpPr>
      <dsp:spPr>
        <a:xfrm>
          <a:off x="427226" y="3677254"/>
          <a:ext cx="7892290" cy="56592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9204" tIns="35560" rIns="35560" bIns="35560" numCol="1" spcCol="1270" anchor="ctr" anchorCtr="0">
          <a:noAutofit/>
        </a:bodyPr>
        <a:lstStyle/>
        <a:p>
          <a:pPr lvl="0" algn="l" defTabSz="622300">
            <a:lnSpc>
              <a:spcPct val="90000"/>
            </a:lnSpc>
            <a:spcBef>
              <a:spcPct val="0"/>
            </a:spcBef>
            <a:spcAft>
              <a:spcPct val="35000"/>
            </a:spcAft>
          </a:pPr>
          <a:r>
            <a:rPr lang="en-US" sz="1400" kern="1200" dirty="0"/>
            <a:t>Have completed a transition assessment(s) that measures, at a minimum postsecondary education and training, employment, independent living, and community involvement </a:t>
          </a:r>
        </a:p>
      </dsp:txBody>
      <dsp:txXfrm>
        <a:off x="427226" y="3677254"/>
        <a:ext cx="7892290" cy="565926"/>
      </dsp:txXfrm>
    </dsp:sp>
    <dsp:sp modelId="{1897152A-A529-454B-BD9D-07AC7B52452F}">
      <dsp:nvSpPr>
        <dsp:cNvPr id="0" name=""/>
        <dsp:cNvSpPr/>
      </dsp:nvSpPr>
      <dsp:spPr>
        <a:xfrm>
          <a:off x="73522" y="3606513"/>
          <a:ext cx="707408" cy="707408"/>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59A2868D-3E54-4B87-88E7-B576E9BBA8FE}" type="datetimeFigureOut">
              <a:rPr lang="en-US" smtClean="0"/>
              <a:t>9/20/2019</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B63488D0-A0FE-4F53-BB91-36B016756444}" type="slidenum">
              <a:rPr lang="en-US" smtClean="0"/>
              <a:t>‹#›</a:t>
            </a:fld>
            <a:endParaRPr lang="en-US"/>
          </a:p>
        </p:txBody>
      </p:sp>
    </p:spTree>
    <p:extLst>
      <p:ext uri="{BB962C8B-B14F-4D97-AF65-F5344CB8AC3E}">
        <p14:creationId xmlns:p14="http://schemas.microsoft.com/office/powerpoint/2010/main" val="4072174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8D70764A-B111-44B3-AE37-A9C6790043FE}" type="datetimeFigureOut">
              <a:rPr lang="en-US" smtClean="0"/>
              <a:t>9/20/2019</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Beginning with students entering the ninth (9th) grade in 2018, an alternate academic diploma may be awarded to students with the most significant cognitive disabilities at the end of their fourth (4th) year of high school who have:</a:t>
            </a:r>
          </a:p>
          <a:p>
            <a:pPr marL="342900" indent="-342900">
              <a:buAutoNum type="arabicParenBoth"/>
            </a:pPr>
            <a:r>
              <a:rPr lang="en-US" dirty="0"/>
              <a:t>participated in the high school alternate assessments, </a:t>
            </a:r>
          </a:p>
          <a:p>
            <a:pPr marL="342900" indent="-342900">
              <a:buAutoNum type="arabicParenBoth"/>
            </a:pPr>
            <a:r>
              <a:rPr lang="en-US" dirty="0"/>
              <a:t>earned the prescribed twenty-two (22) credit minimum, </a:t>
            </a:r>
          </a:p>
          <a:p>
            <a:pPr marL="342900" indent="-342900">
              <a:buAutoNum type="arabicParenBoth"/>
            </a:pPr>
            <a:r>
              <a:rPr lang="en-US" dirty="0"/>
              <a:t>received special education services or supports and made satisfactory progress on an IEP, </a:t>
            </a:r>
          </a:p>
          <a:p>
            <a:pPr marL="342900" indent="-342900">
              <a:buAutoNum type="arabicParenBoth"/>
            </a:pPr>
            <a:r>
              <a:rPr lang="en-US" dirty="0"/>
              <a:t>have satisfactory records of attendance and conduct, and</a:t>
            </a:r>
          </a:p>
          <a:p>
            <a:pPr marL="342900" indent="-342900">
              <a:buAutoNum type="arabicParenBoth"/>
            </a:pPr>
            <a:r>
              <a:rPr lang="en-US" dirty="0"/>
              <a:t>have completed a transition assessment(s) that measures, at a minimum postsecondary education and training, employment, independent living, and community involvement. </a:t>
            </a:r>
          </a:p>
          <a:p>
            <a:pPr marL="0" indent="0">
              <a:buNone/>
            </a:pPr>
            <a:r>
              <a:rPr lang="en-US" dirty="0"/>
              <a:t>The required credits may be earned either through the state-approved standards or through alternate academic diploma modified course requirements approved by the State Board. A student who earns an alternate academic diploma shall continue to be eligible for special education services under IDEA until the student receives a regular high school diploma or through the school year in which the student turns twenty-two (22).</a:t>
            </a:r>
          </a:p>
          <a:p>
            <a:endParaRPr lang="en-US" dirty="0"/>
          </a:p>
        </p:txBody>
      </p:sp>
      <p:sp>
        <p:nvSpPr>
          <p:cNvPr id="4" name="Slide Number Placeholder 3"/>
          <p:cNvSpPr>
            <a:spLocks noGrp="1"/>
          </p:cNvSpPr>
          <p:nvPr>
            <p:ph type="sldNum" sz="quarter" idx="10"/>
          </p:nvPr>
        </p:nvSpPr>
        <p:spPr/>
        <p:txBody>
          <a:bodyPr/>
          <a:lstStyle/>
          <a:p>
            <a:fld id="{EF3C1CD0-D833-4B0D-BF33-74A8E63C0BDA}" type="slidenum">
              <a:rPr lang="en-US" smtClean="0"/>
              <a:t>4</a:t>
            </a:fld>
            <a:endParaRPr lang="en-US"/>
          </a:p>
        </p:txBody>
      </p:sp>
    </p:spTree>
    <p:extLst>
      <p:ext uri="{BB962C8B-B14F-4D97-AF65-F5344CB8AC3E}">
        <p14:creationId xmlns:p14="http://schemas.microsoft.com/office/powerpoint/2010/main" val="1513873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a:t>Insert Presentation Title</a:t>
            </a:r>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 Name | Job Title | Team/Office/Division Name | Date</a:t>
            </a:r>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Agenda Slide with Roman Numerals">
    <p:spTree>
      <p:nvGrpSpPr>
        <p:cNvPr id="1" name=""/>
        <p:cNvGrpSpPr/>
        <p:nvPr/>
      </p:nvGrpSpPr>
      <p:grpSpPr>
        <a:xfrm>
          <a:off x="0" y="0"/>
          <a:ext cx="0" cy="0"/>
          <a:chOff x="0" y="0"/>
          <a:chExt cx="0" cy="0"/>
        </a:xfrm>
      </p:grpSpPr>
      <p:sp>
        <p:nvSpPr>
          <p:cNvPr id="10" name="Rectangle 9"/>
          <p:cNvSpPr/>
          <p:nvPr userDrawn="1"/>
        </p:nvSpPr>
        <p:spPr>
          <a:xfrm>
            <a:off x="0" y="152400"/>
            <a:ext cx="9144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hasCustomPrompt="1"/>
          </p:nvPr>
        </p:nvSpPr>
        <p:spPr>
          <a:xfrm>
            <a:off x="304800" y="152400"/>
            <a:ext cx="8229600" cy="914400"/>
          </a:xfrm>
        </p:spPr>
        <p:txBody>
          <a:bodyPr>
            <a:normAutofit/>
          </a:bodyPr>
          <a:lstStyle>
            <a:lvl1pPr algn="l">
              <a:defRPr sz="2400" b="1">
                <a:solidFill>
                  <a:schemeClr val="bg1"/>
                </a:solidFill>
                <a:latin typeface="+mj-lt"/>
              </a:defRPr>
            </a:lvl1pPr>
          </a:lstStyle>
          <a:p>
            <a:r>
              <a:rPr lang="en-US" dirty="0"/>
              <a:t>Agenda</a:t>
            </a:r>
          </a:p>
        </p:txBody>
      </p:sp>
      <p:sp>
        <p:nvSpPr>
          <p:cNvPr id="3" name="Content Placeholder 2"/>
          <p:cNvSpPr>
            <a:spLocks noGrp="1"/>
          </p:cNvSpPr>
          <p:nvPr>
            <p:ph idx="1" hasCustomPrompt="1"/>
          </p:nvPr>
        </p:nvSpPr>
        <p:spPr>
          <a:xfrm>
            <a:off x="304800" y="1295400"/>
            <a:ext cx="8229600" cy="4525963"/>
          </a:xfrm>
        </p:spPr>
        <p:txBody>
          <a:bodyPr>
            <a:normAutofit/>
          </a:bodyPr>
          <a:lstStyle>
            <a:lvl1pPr marL="385763" indent="-385763">
              <a:buClr>
                <a:srgbClr val="FF0000"/>
              </a:buClr>
              <a:buFont typeface="+mj-lt"/>
              <a:buAutoNum type="romanUcPeriod"/>
              <a:defRPr sz="1800" baseline="0">
                <a:latin typeface="+mn-lt"/>
                <a:ea typeface="Open Sans" panose="020B0606030504020204" pitchFamily="34" charset="0"/>
                <a:cs typeface="Open Sans" panose="020B0606030504020204" pitchFamily="34" charset="0"/>
              </a:defRPr>
            </a:lvl1pPr>
            <a:lvl2pPr marL="728663" indent="-385763">
              <a:buClr>
                <a:srgbClr val="FF0000"/>
              </a:buClr>
              <a:buFont typeface="Arial" panose="020B0604020202020204" pitchFamily="34" charset="0"/>
              <a:buChar char="•"/>
              <a:defRPr sz="1650" baseline="0">
                <a:latin typeface="+mn-lt"/>
                <a:ea typeface="Open Sans" panose="020B0606030504020204" pitchFamily="34" charset="0"/>
                <a:cs typeface="Open Sans" panose="020B0606030504020204" pitchFamily="34" charset="0"/>
              </a:defRPr>
            </a:lvl2pPr>
            <a:lvl3pPr marL="1071563" indent="-385763">
              <a:buClr>
                <a:srgbClr val="FF0000"/>
              </a:buClr>
              <a:buFont typeface="Courier New" panose="02070309020205020404" pitchFamily="49" charset="0"/>
              <a:buChar char="o"/>
              <a:defRPr sz="1500">
                <a:latin typeface="Open Sans" panose="020B0606030504020204" pitchFamily="34" charset="0"/>
                <a:ea typeface="Open Sans" panose="020B0606030504020204" pitchFamily="34" charset="0"/>
                <a:cs typeface="Open Sans" panose="020B0606030504020204" pitchFamily="34" charset="0"/>
              </a:defRPr>
            </a:lvl3pPr>
            <a:lvl4pPr marL="1328738" indent="-300038">
              <a:buClr>
                <a:srgbClr val="FF0000"/>
              </a:buClr>
              <a:buFont typeface="+mj-lt"/>
              <a:buAutoNum type="romanUcPeriod"/>
              <a:defRPr sz="1350">
                <a:latin typeface="Open Sans" panose="020B0606030504020204" pitchFamily="34" charset="0"/>
                <a:ea typeface="Open Sans" panose="020B0606030504020204" pitchFamily="34" charset="0"/>
                <a:cs typeface="Open Sans" panose="020B0606030504020204" pitchFamily="34" charset="0"/>
              </a:defRPr>
            </a:lvl4pPr>
            <a:lvl5pPr marL="1671638" indent="-300038">
              <a:buClr>
                <a:srgbClr val="FF0000"/>
              </a:buClr>
              <a:buFont typeface="+mj-lt"/>
              <a:buAutoNum type="romanUcPeriod"/>
              <a:defRPr sz="12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Agenda Item 1</a:t>
            </a:r>
          </a:p>
          <a:p>
            <a:pPr lvl="1"/>
            <a:r>
              <a:rPr lang="en-US" dirty="0"/>
              <a:t>Supporting detail &lt;if necessary&gt;</a:t>
            </a:r>
          </a:p>
          <a:p>
            <a:pPr lvl="0"/>
            <a:r>
              <a:rPr lang="en-US" dirty="0"/>
              <a:t>Agenda Item 2</a:t>
            </a:r>
          </a:p>
        </p:txBody>
      </p:sp>
      <p:sp>
        <p:nvSpPr>
          <p:cNvPr id="7" name="Rectangle 6"/>
          <p:cNvSpPr/>
          <p:nvPr userDrawn="1"/>
        </p:nvSpPr>
        <p:spPr>
          <a:xfrm>
            <a:off x="0" y="6096000"/>
            <a:ext cx="9144000" cy="762000"/>
          </a:xfrm>
          <a:prstGeom prst="rect">
            <a:avLst/>
          </a:prstGeom>
          <a:solidFill>
            <a:srgbClr val="75787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descr="C:\Users\CA19029\Desktop\PIE color reverse.pn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2377" y="6216333"/>
            <a:ext cx="1599724" cy="521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1103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solidFill>
                <a:prstClr val="white"/>
              </a:solidFill>
            </a:endParaRPr>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547505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a:t>Insert Presentation Title</a:t>
            </a:r>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 Name | Job Title | Team/Office/Division Name | Date</a:t>
            </a:r>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424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Level 1 bullet points (default is 24-point font)</a:t>
            </a:r>
          </a:p>
          <a:p>
            <a:pPr lvl="1"/>
            <a:r>
              <a:rPr lang="en-US" dirty="0"/>
              <a:t>Level 2 bullet points (default is 22-point font)</a:t>
            </a:r>
          </a:p>
          <a:p>
            <a:pPr lvl="2"/>
            <a:r>
              <a:rPr lang="en-US" dirty="0"/>
              <a:t>Level 3 bullet points (default is 20-point font)</a:t>
            </a:r>
          </a:p>
          <a:p>
            <a:pPr lvl="3"/>
            <a:r>
              <a:rPr lang="en-US" dirty="0"/>
              <a:t>Level 4 bullet points (default is 18-point font)</a:t>
            </a:r>
          </a:p>
          <a:p>
            <a:pPr lvl="4"/>
            <a:r>
              <a:rPr lang="en-US" dirty="0"/>
              <a:t>Level 5 bullet points (default is 16-point font)</a:t>
            </a:r>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a:t>Insert Slide Heading </a:t>
            </a:r>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97336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a:t>Level 1 bullet points (default is 22-point font for two-column layout)</a:t>
            </a:r>
          </a:p>
          <a:p>
            <a:pPr lvl="1"/>
            <a:r>
              <a:rPr lang="en-US" dirty="0"/>
              <a:t>Level 2 bullet points (default is 20-point font)</a:t>
            </a:r>
          </a:p>
          <a:p>
            <a:pPr lvl="2"/>
            <a:r>
              <a:rPr lang="en-US" dirty="0"/>
              <a:t>Level 3 bullet points (default is 18-point font)</a:t>
            </a:r>
          </a:p>
          <a:p>
            <a:pPr lvl="3"/>
            <a:r>
              <a:rPr lang="en-US" dirty="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a:t>Insert Slide Heading</a:t>
            </a:r>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a:t>Level 1 bullet points (default is 22-point font for two-column layout)</a:t>
            </a:r>
          </a:p>
          <a:p>
            <a:pPr lvl="1"/>
            <a:r>
              <a:rPr lang="en-US" dirty="0"/>
              <a:t>Level 2 bullet points (default is 20-point font)</a:t>
            </a:r>
          </a:p>
          <a:p>
            <a:pPr lvl="2"/>
            <a:r>
              <a:rPr lang="en-US" dirty="0"/>
              <a:t>Level 3 bullet points (default is 18-point font)</a:t>
            </a:r>
          </a:p>
          <a:p>
            <a:pPr lvl="3"/>
            <a:r>
              <a:rPr lang="en-US" dirty="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3902790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a:t>Insert Section Heading</a:t>
            </a:r>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468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13649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a:t>Insert Slide Heading</a:t>
            </a:r>
          </a:p>
        </p:txBody>
      </p:sp>
      <p:sp>
        <p:nvSpPr>
          <p:cNvPr id="5"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Level 1 bullet points (default is 24-point font)</a:t>
            </a:r>
          </a:p>
          <a:p>
            <a:pPr lvl="1"/>
            <a:r>
              <a:rPr lang="en-US" dirty="0"/>
              <a:t>Level 2 bullet points (default is 22-point font)</a:t>
            </a:r>
          </a:p>
          <a:p>
            <a:pPr lvl="2"/>
            <a:r>
              <a:rPr lang="en-US" dirty="0"/>
              <a:t>Level 3 bullet points (default is 20-point font)</a:t>
            </a:r>
          </a:p>
          <a:p>
            <a:pPr lvl="3"/>
            <a:r>
              <a:rPr lang="en-US" dirty="0"/>
              <a:t>Level 4 bullet points (default is 18-point font)</a:t>
            </a:r>
          </a:p>
          <a:p>
            <a:pPr lvl="4"/>
            <a:r>
              <a:rPr lang="en-US" dirty="0"/>
              <a:t>Level 5 bullet points (default is 16-point font)</a:t>
            </a:r>
          </a:p>
        </p:txBody>
      </p:sp>
    </p:spTree>
    <p:extLst>
      <p:ext uri="{BB962C8B-B14F-4D97-AF65-F5344CB8AC3E}">
        <p14:creationId xmlns:p14="http://schemas.microsoft.com/office/powerpoint/2010/main" val="2505772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1538553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Presenter Name, Job Title, Team/Office/Division Name</a:t>
            </a:r>
          </a:p>
          <a:p>
            <a:pPr lvl="1"/>
            <a:r>
              <a:rPr lang="en-US" dirty="0"/>
              <a:t>Email Address</a:t>
            </a:r>
          </a:p>
          <a:p>
            <a:pPr lvl="1"/>
            <a:r>
              <a:rPr lang="en-US" dirty="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a:solidFill>
                  <a:srgbClr val="FFFFFF"/>
                </a:solidFill>
                <a:latin typeface="Georgia"/>
              </a:rPr>
              <a:t>Contact Information</a:t>
            </a:r>
          </a:p>
        </p:txBody>
      </p:sp>
      <p:sp>
        <p:nvSpPr>
          <p:cNvPr id="2" name="TextBox 1"/>
          <p:cNvSpPr txBox="1"/>
          <p:nvPr userDrawn="1"/>
        </p:nvSpPr>
        <p:spPr>
          <a:xfrm>
            <a:off x="2074167" y="6194469"/>
            <a:ext cx="6079233" cy="553998"/>
          </a:xfrm>
          <a:prstGeom prst="rect">
            <a:avLst/>
          </a:prstGeom>
          <a:noFill/>
        </p:spPr>
        <p:txBody>
          <a:bodyPr wrap="square" rtlCol="0">
            <a:spAutoFit/>
          </a:bodyPr>
          <a:lstStyle/>
          <a:p>
            <a:r>
              <a:rPr lang="en-US" sz="1000" dirty="0">
                <a:solidFill>
                  <a:srgbClr val="FFFFFF"/>
                </a:solidFill>
              </a:rPr>
              <a:t>© 2019 Tennessee Department of Education. Permission is hereby granted to copy any or all parts of this document for non-commercial educational purposes. Please credit the “Tennessee Department of Education.”</a:t>
            </a:r>
          </a:p>
        </p:txBody>
      </p:sp>
    </p:spTree>
    <p:extLst>
      <p:ext uri="{BB962C8B-B14F-4D97-AF65-F5344CB8AC3E}">
        <p14:creationId xmlns:p14="http://schemas.microsoft.com/office/powerpoint/2010/main" val="1271694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Level 1 bullet points (default is 24-point font)</a:t>
            </a:r>
          </a:p>
          <a:p>
            <a:pPr lvl="1"/>
            <a:r>
              <a:rPr lang="en-US" dirty="0"/>
              <a:t>Level 2 bullet points (default is 22-point font)</a:t>
            </a:r>
          </a:p>
          <a:p>
            <a:pPr lvl="2"/>
            <a:r>
              <a:rPr lang="en-US" dirty="0"/>
              <a:t>Level 3 bullet points (default is 20-point font)</a:t>
            </a:r>
          </a:p>
          <a:p>
            <a:pPr lvl="3"/>
            <a:r>
              <a:rPr lang="en-US" dirty="0"/>
              <a:t>Level 4 bullet points (default is 18-point font)</a:t>
            </a:r>
          </a:p>
          <a:p>
            <a:pPr lvl="4"/>
            <a:r>
              <a:rPr lang="en-US" dirty="0"/>
              <a:t>Level 5 bullet points (default is 16-point font)</a:t>
            </a:r>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a:t>Insert Slide Heading </a:t>
            </a:r>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a:solidFill>
                  <a:srgbClr val="FFFFFF"/>
                </a:solidFill>
                <a:effectLst>
                  <a:outerShdw blurRad="38100" dist="38100" dir="2700000" algn="tl">
                    <a:srgbClr val="000000">
                      <a:alpha val="43137"/>
                    </a:srgbClr>
                  </a:outerShdw>
                </a:effectLst>
                <a:cs typeface="PermianSlabSerifTypeface"/>
              </a:rPr>
              <a:t>Districts and schools in Tennessee will exemplify excellence and equity such that all students are equipped with the knowledge and skills to successfully embark on their chosen path in life.</a:t>
            </a: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solidFill>
                  <a:srgbClr val="1B365D"/>
                </a:solidFill>
                <a:cs typeface="Arial" panose="020B0604020202020204" pitchFamily="34" charset="0"/>
              </a:rPr>
              <a:t>Excellence | Optimism | Judgment | Courage | Teamwork</a:t>
            </a: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28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a:t>Level 1 bullet points (default is 22-point font for two-column layout)</a:t>
            </a:r>
          </a:p>
          <a:p>
            <a:pPr lvl="1"/>
            <a:r>
              <a:rPr lang="en-US" dirty="0"/>
              <a:t>Level 2 bullet points (default is 20-point font)</a:t>
            </a:r>
          </a:p>
          <a:p>
            <a:pPr lvl="2"/>
            <a:r>
              <a:rPr lang="en-US" dirty="0"/>
              <a:t>Level 3 bullet points (default is 18-point font)</a:t>
            </a:r>
          </a:p>
          <a:p>
            <a:pPr lvl="3"/>
            <a:r>
              <a:rPr lang="en-US" dirty="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a:t>Insert Slide Heading</a:t>
            </a:r>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a:t>Level 1 bullet points (default is 22-point font for two-column layout)</a:t>
            </a:r>
          </a:p>
          <a:p>
            <a:pPr lvl="1"/>
            <a:r>
              <a:rPr lang="en-US" dirty="0"/>
              <a:t>Level 2 bullet points (default is 20-point font)</a:t>
            </a:r>
          </a:p>
          <a:p>
            <a:pPr lvl="2"/>
            <a:r>
              <a:rPr lang="en-US" dirty="0"/>
              <a:t>Level 3 bullet points (default is 18-point font)</a:t>
            </a:r>
          </a:p>
          <a:p>
            <a:pPr lvl="3"/>
            <a:r>
              <a:rPr lang="en-US" dirty="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a:t>Insert Section Heading</a:t>
            </a:r>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a:t>Insert Slide Heading</a:t>
            </a:r>
          </a:p>
        </p:txBody>
      </p:sp>
    </p:spTree>
    <p:extLst>
      <p:ext uri="{BB962C8B-B14F-4D97-AF65-F5344CB8AC3E}">
        <p14:creationId xmlns:p14="http://schemas.microsoft.com/office/powerpoint/2010/main" val="200976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a:t>Presenter Name, Job Title, Team/Office/Division Name</a:t>
            </a:r>
          </a:p>
          <a:p>
            <a:pPr lvl="1"/>
            <a:r>
              <a:rPr lang="en-US" dirty="0"/>
              <a:t>Email Address</a:t>
            </a:r>
          </a:p>
          <a:p>
            <a:pPr lvl="1"/>
            <a:r>
              <a:rPr lang="en-US" dirty="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a:solidFill>
                  <a:schemeClr val="bg1"/>
                </a:solidFill>
                <a:latin typeface="+mj-lt"/>
              </a:rPr>
              <a:t>Contact Information</a:t>
            </a:r>
          </a:p>
        </p:txBody>
      </p:sp>
    </p:spTree>
    <p:extLst>
      <p:ext uri="{BB962C8B-B14F-4D97-AF65-F5344CB8AC3E}">
        <p14:creationId xmlns:p14="http://schemas.microsoft.com/office/powerpoint/2010/main" val="2455753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solidFill>
                  <a:srgbClr val="1B365D"/>
                </a:solidFill>
                <a:latin typeface="Arial" panose="020B0604020202020204" pitchFamily="34" charset="0"/>
                <a:cs typeface="Arial" panose="020B0604020202020204" pitchFamily="34" charset="0"/>
              </a:rPr>
              <a:t>Excellence | Optimism | Judgment | Courage | Teamwork</a:t>
            </a: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 id="2147483664" r:id="rId10"/>
    <p:sldLayoutId id="2147483665" r:id="rId11"/>
  </p:sldLayoutIdLst>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7762864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lison.Gauld@tn.gov"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4522787"/>
            <a:ext cx="8305800" cy="708025"/>
          </a:xfrm>
        </p:spPr>
        <p:txBody>
          <a:bodyPr/>
          <a:lstStyle/>
          <a:p>
            <a:r>
              <a:rPr lang="en-US" dirty="0" smtClean="0"/>
              <a:t>Diploma Options Overview </a:t>
            </a:r>
            <a:endParaRPr lang="en-US" dirty="0"/>
          </a:p>
        </p:txBody>
      </p:sp>
      <p:sp>
        <p:nvSpPr>
          <p:cNvPr id="7" name="Subtitle 6"/>
          <p:cNvSpPr>
            <a:spLocks noGrp="1"/>
          </p:cNvSpPr>
          <p:nvPr>
            <p:ph type="subTitle" idx="1"/>
          </p:nvPr>
        </p:nvSpPr>
        <p:spPr/>
        <p:txBody>
          <a:bodyPr/>
          <a:lstStyle/>
          <a:p>
            <a:r>
              <a:rPr lang="en-US" sz="1400" dirty="0"/>
              <a:t>Alison </a:t>
            </a:r>
            <a:r>
              <a:rPr lang="en-US" sz="1400" dirty="0" err="1"/>
              <a:t>Gauld</a:t>
            </a:r>
            <a:r>
              <a:rPr lang="en-US" sz="1400" dirty="0"/>
              <a:t> | Low Incidence and Autism Coordinator | Special Populations | Summer 2019</a:t>
            </a:r>
          </a:p>
        </p:txBody>
      </p:sp>
    </p:spTree>
    <p:extLst>
      <p:ext uri="{BB962C8B-B14F-4D97-AF65-F5344CB8AC3E}">
        <p14:creationId xmlns:p14="http://schemas.microsoft.com/office/powerpoint/2010/main" val="353408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83808875"/>
              </p:ext>
            </p:extLst>
          </p:nvPr>
        </p:nvGraphicFramePr>
        <p:xfrm>
          <a:off x="304800" y="1295400"/>
          <a:ext cx="8382000" cy="3703320"/>
        </p:xfrm>
        <a:graphic>
          <a:graphicData uri="http://schemas.openxmlformats.org/drawingml/2006/table">
            <a:tbl>
              <a:tblPr firstRow="1" bandRow="1">
                <a:tableStyleId>{FABFCF23-3B69-468F-B69F-88F6DE6A72F2}</a:tableStyleId>
              </a:tblPr>
              <a:tblGrid>
                <a:gridCol w="1749287">
                  <a:extLst>
                    <a:ext uri="{9D8B030D-6E8A-4147-A177-3AD203B41FA5}">
                      <a16:colId xmlns:a16="http://schemas.microsoft.com/office/drawing/2014/main" xmlns="" val="20000"/>
                    </a:ext>
                  </a:extLst>
                </a:gridCol>
                <a:gridCol w="2769704">
                  <a:extLst>
                    <a:ext uri="{9D8B030D-6E8A-4147-A177-3AD203B41FA5}">
                      <a16:colId xmlns:a16="http://schemas.microsoft.com/office/drawing/2014/main" xmlns="" val="20001"/>
                    </a:ext>
                  </a:extLst>
                </a:gridCol>
                <a:gridCol w="2259496">
                  <a:extLst>
                    <a:ext uri="{9D8B030D-6E8A-4147-A177-3AD203B41FA5}">
                      <a16:colId xmlns:a16="http://schemas.microsoft.com/office/drawing/2014/main" xmlns="" val="20002"/>
                    </a:ext>
                  </a:extLst>
                </a:gridCol>
                <a:gridCol w="1603513">
                  <a:extLst>
                    <a:ext uri="{9D8B030D-6E8A-4147-A177-3AD203B41FA5}">
                      <a16:colId xmlns:a16="http://schemas.microsoft.com/office/drawing/2014/main" xmlns="" val="20003"/>
                    </a:ext>
                  </a:extLst>
                </a:gridCol>
              </a:tblGrid>
              <a:tr h="685800">
                <a:tc>
                  <a:txBody>
                    <a:bodyPr/>
                    <a:lstStyle/>
                    <a:p>
                      <a:pPr algn="ctr"/>
                      <a:r>
                        <a:rPr lang="en-US" sz="1400" dirty="0"/>
                        <a:t>Diploma</a:t>
                      </a:r>
                      <a:endParaRPr lang="en-US" sz="1400" dirty="0">
                        <a:solidFill>
                          <a:schemeClr val="tx1"/>
                        </a:solidFill>
                        <a:latin typeface="Arial" panose="020B0604020202020204" pitchFamily="34" charset="0"/>
                        <a:cs typeface="Arial" panose="020B0604020202020204" pitchFamily="34" charset="0"/>
                      </a:endParaRPr>
                    </a:p>
                  </a:txBody>
                  <a:tcPr marL="87464" marR="87464" marT="34290" marB="34290"/>
                </a:tc>
                <a:tc>
                  <a:txBody>
                    <a:bodyPr/>
                    <a:lstStyle/>
                    <a:p>
                      <a:pPr algn="ctr"/>
                      <a:r>
                        <a:rPr lang="en-US" sz="1400" dirty="0"/>
                        <a:t>Who</a:t>
                      </a:r>
                      <a:r>
                        <a:rPr lang="en-US" sz="1400" baseline="0" dirty="0"/>
                        <a:t> Is Eligible?</a:t>
                      </a:r>
                      <a:endParaRPr lang="en-US" sz="1400" dirty="0">
                        <a:solidFill>
                          <a:schemeClr val="tx1"/>
                        </a:solidFill>
                        <a:latin typeface="Arial" panose="020B0604020202020204" pitchFamily="34" charset="0"/>
                        <a:cs typeface="Arial" panose="020B0604020202020204" pitchFamily="34" charset="0"/>
                      </a:endParaRPr>
                    </a:p>
                  </a:txBody>
                  <a:tcPr marL="87464" marR="87464" marT="34290" marB="34290"/>
                </a:tc>
                <a:tc>
                  <a:txBody>
                    <a:bodyPr/>
                    <a:lstStyle/>
                    <a:p>
                      <a:pPr algn="ctr"/>
                      <a:r>
                        <a:rPr lang="en-US" sz="1400" dirty="0"/>
                        <a:t>Terminal</a:t>
                      </a:r>
                      <a:r>
                        <a:rPr lang="en-US" sz="1400" baseline="0" dirty="0"/>
                        <a:t> </a:t>
                      </a:r>
                    </a:p>
                    <a:p>
                      <a:pPr algn="ctr"/>
                      <a:r>
                        <a:rPr lang="en-US" sz="1400" baseline="0" dirty="0"/>
                        <a:t>(Yes or No)</a:t>
                      </a:r>
                      <a:endParaRPr lang="en-US" sz="1400" dirty="0">
                        <a:solidFill>
                          <a:schemeClr val="tx1"/>
                        </a:solidFill>
                        <a:latin typeface="Arial" panose="020B0604020202020204" pitchFamily="34" charset="0"/>
                        <a:cs typeface="Arial" panose="020B0604020202020204" pitchFamily="34" charset="0"/>
                      </a:endParaRPr>
                    </a:p>
                  </a:txBody>
                  <a:tcPr marL="87464" marR="87464" marT="34290" marB="34290"/>
                </a:tc>
                <a:tc>
                  <a:txBody>
                    <a:bodyPr/>
                    <a:lstStyle/>
                    <a:p>
                      <a:pPr algn="ctr"/>
                      <a:r>
                        <a:rPr lang="en-US" sz="1400" dirty="0"/>
                        <a:t>Included</a:t>
                      </a:r>
                      <a:r>
                        <a:rPr lang="en-US" sz="1400" baseline="0" dirty="0"/>
                        <a:t> in Graduation Rate?</a:t>
                      </a:r>
                      <a:endParaRPr lang="en-US" sz="1400" dirty="0">
                        <a:solidFill>
                          <a:schemeClr val="tx1"/>
                        </a:solidFill>
                        <a:latin typeface="Arial" panose="020B0604020202020204" pitchFamily="34" charset="0"/>
                        <a:cs typeface="Arial" panose="020B0604020202020204" pitchFamily="34" charset="0"/>
                      </a:endParaRPr>
                    </a:p>
                  </a:txBody>
                  <a:tcPr marL="87464" marR="87464" marT="34290" marB="34290"/>
                </a:tc>
                <a:extLst>
                  <a:ext uri="{0D108BD9-81ED-4DB2-BD59-A6C34878D82A}">
                    <a16:rowId xmlns:a16="http://schemas.microsoft.com/office/drawing/2014/main" xmlns="" val="10000"/>
                  </a:ext>
                </a:extLst>
              </a:tr>
              <a:tr h="685800">
                <a:tc>
                  <a:txBody>
                    <a:bodyPr/>
                    <a:lstStyle/>
                    <a:p>
                      <a:pPr algn="ctr"/>
                      <a:r>
                        <a:rPr lang="en-US" sz="1400" dirty="0">
                          <a:solidFill>
                            <a:schemeClr val="accent1"/>
                          </a:solidFill>
                        </a:rPr>
                        <a:t>Regular</a:t>
                      </a:r>
                      <a:r>
                        <a:rPr lang="en-US" sz="1400" baseline="0" dirty="0">
                          <a:solidFill>
                            <a:schemeClr val="accent1"/>
                          </a:solidFill>
                        </a:rPr>
                        <a:t> Diploma</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Everyone</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Yes—terminates eligibility for IDEA services</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Yes</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extLst>
                  <a:ext uri="{0D108BD9-81ED-4DB2-BD59-A6C34878D82A}">
                    <a16:rowId xmlns:a16="http://schemas.microsoft.com/office/drawing/2014/main" xmlns="" val="10001"/>
                  </a:ext>
                </a:extLst>
              </a:tr>
              <a:tr h="685800">
                <a:tc>
                  <a:txBody>
                    <a:bodyPr/>
                    <a:lstStyle/>
                    <a:p>
                      <a:pPr algn="ctr"/>
                      <a:r>
                        <a:rPr lang="en-US" sz="1400" dirty="0">
                          <a:solidFill>
                            <a:schemeClr val="accent1"/>
                          </a:solidFill>
                        </a:rPr>
                        <a:t>Alternate Academic Diploma</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Students assessed</a:t>
                      </a:r>
                      <a:r>
                        <a:rPr lang="en-US" sz="1400" baseline="0" dirty="0">
                          <a:solidFill>
                            <a:schemeClr val="accent1"/>
                          </a:solidFill>
                        </a:rPr>
                        <a:t> on the alternate assessment</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No—student</a:t>
                      </a:r>
                      <a:r>
                        <a:rPr lang="en-US" sz="1400" baseline="0" dirty="0">
                          <a:solidFill>
                            <a:schemeClr val="accent1"/>
                          </a:solidFill>
                        </a:rPr>
                        <a:t> is still eligible for IDEA services through 21</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tc>
                <a:tc>
                  <a:txBody>
                    <a:bodyPr/>
                    <a:lstStyle/>
                    <a:p>
                      <a:pPr algn="ctr"/>
                      <a:r>
                        <a:rPr lang="en-US" sz="1400" dirty="0">
                          <a:solidFill>
                            <a:schemeClr val="accent1"/>
                          </a:solidFill>
                        </a:rPr>
                        <a:t>Yes*</a:t>
                      </a:r>
                    </a:p>
                    <a:p>
                      <a:pPr algn="ct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extLst>
                  <a:ext uri="{0D108BD9-81ED-4DB2-BD59-A6C34878D82A}">
                    <a16:rowId xmlns:a16="http://schemas.microsoft.com/office/drawing/2014/main" xmlns="" val="10002"/>
                  </a:ext>
                </a:extLst>
              </a:tr>
              <a:tr h="891540">
                <a:tc>
                  <a:txBody>
                    <a:bodyPr/>
                    <a:lstStyle/>
                    <a:p>
                      <a:pPr algn="ctr"/>
                      <a:r>
                        <a:rPr lang="en-US" sz="1400" dirty="0">
                          <a:solidFill>
                            <a:schemeClr val="accent1"/>
                          </a:solidFill>
                        </a:rPr>
                        <a:t>Occupational Diploma</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Students with an IEP who will not be able to earn the regular diploma</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accent1"/>
                          </a:solidFill>
                        </a:rPr>
                        <a:t>No—student</a:t>
                      </a:r>
                      <a:r>
                        <a:rPr lang="en-US" sz="1400" baseline="0" dirty="0">
                          <a:solidFill>
                            <a:schemeClr val="accent1"/>
                          </a:solidFill>
                        </a:rPr>
                        <a:t> is still eligible for IDEA services through 21</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tc>
                <a:tc>
                  <a:txBody>
                    <a:bodyPr/>
                    <a:lstStyle/>
                    <a:p>
                      <a:pPr algn="ctr"/>
                      <a:r>
                        <a:rPr lang="en-US" sz="1400" dirty="0">
                          <a:solidFill>
                            <a:schemeClr val="accent1"/>
                          </a:solidFill>
                        </a:rPr>
                        <a:t>No</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extLst>
                  <a:ext uri="{0D108BD9-81ED-4DB2-BD59-A6C34878D82A}">
                    <a16:rowId xmlns:a16="http://schemas.microsoft.com/office/drawing/2014/main" xmlns="" val="10003"/>
                  </a:ext>
                </a:extLst>
              </a:tr>
              <a:tr h="685800">
                <a:tc>
                  <a:txBody>
                    <a:bodyPr/>
                    <a:lstStyle/>
                    <a:p>
                      <a:pPr algn="ctr"/>
                      <a:r>
                        <a:rPr lang="en-US" sz="1400" dirty="0">
                          <a:solidFill>
                            <a:schemeClr val="accent1"/>
                          </a:solidFill>
                        </a:rPr>
                        <a:t>Special</a:t>
                      </a:r>
                      <a:r>
                        <a:rPr lang="en-US" sz="1400" baseline="0" dirty="0">
                          <a:solidFill>
                            <a:schemeClr val="accent1"/>
                          </a:solidFill>
                        </a:rPr>
                        <a:t> Education Diploma</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algn="ctr"/>
                      <a:r>
                        <a:rPr lang="en-US" sz="1400" dirty="0">
                          <a:solidFill>
                            <a:schemeClr val="accent1"/>
                          </a:solidFill>
                        </a:rPr>
                        <a:t>Students with an IEP who will not be able to earn the regular diploma</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accent1"/>
                          </a:solidFill>
                        </a:rPr>
                        <a:t>No—student</a:t>
                      </a:r>
                      <a:r>
                        <a:rPr lang="en-US" sz="1400" baseline="0" dirty="0">
                          <a:solidFill>
                            <a:schemeClr val="accent1"/>
                          </a:solidFill>
                        </a:rPr>
                        <a:t> is still eligible for IDEA services through 21</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tc>
                <a:tc>
                  <a:txBody>
                    <a:bodyPr/>
                    <a:lstStyle/>
                    <a:p>
                      <a:pPr algn="ctr"/>
                      <a:r>
                        <a:rPr lang="en-US" sz="1400" dirty="0">
                          <a:solidFill>
                            <a:schemeClr val="accent1"/>
                          </a:solidFill>
                        </a:rPr>
                        <a:t>No</a:t>
                      </a:r>
                      <a:endParaRPr lang="en-US" sz="1400" dirty="0">
                        <a:solidFill>
                          <a:schemeClr val="accent1"/>
                        </a:solidFill>
                        <a:latin typeface="Arial" panose="020B0604020202020204" pitchFamily="34" charset="0"/>
                        <a:cs typeface="Arial" panose="020B0604020202020204" pitchFamily="34" charset="0"/>
                      </a:endParaRPr>
                    </a:p>
                  </a:txBody>
                  <a:tcPr marL="87464" marR="87464" marT="34290" marB="34290" anchor="ctr"/>
                </a:tc>
                <a:extLst>
                  <a:ext uri="{0D108BD9-81ED-4DB2-BD59-A6C34878D82A}">
                    <a16:rowId xmlns:a16="http://schemas.microsoft.com/office/drawing/2014/main" xmlns="" val="10004"/>
                  </a:ext>
                </a:extLst>
              </a:tr>
            </a:tbl>
          </a:graphicData>
        </a:graphic>
      </p:graphicFrame>
      <p:sp>
        <p:nvSpPr>
          <p:cNvPr id="2" name="Title 1"/>
          <p:cNvSpPr>
            <a:spLocks noGrp="1"/>
          </p:cNvSpPr>
          <p:nvPr>
            <p:ph type="title"/>
          </p:nvPr>
        </p:nvSpPr>
        <p:spPr/>
        <p:txBody>
          <a:bodyPr/>
          <a:lstStyle/>
          <a:p>
            <a:r>
              <a:rPr lang="en-US" dirty="0">
                <a:effectLst/>
                <a:latin typeface="Georgia" panose="02040502050405020303" pitchFamily="18" charset="0"/>
              </a:rPr>
              <a:t>Comparison of </a:t>
            </a:r>
            <a:r>
              <a:rPr lang="en-US" dirty="0" smtClean="0">
                <a:effectLst/>
                <a:latin typeface="Georgia" panose="02040502050405020303" pitchFamily="18" charset="0"/>
              </a:rPr>
              <a:t>Diplomas</a:t>
            </a:r>
            <a:endParaRPr lang="en-US" dirty="0">
              <a:effectLst/>
              <a:latin typeface="Georgia" panose="02040502050405020303" pitchFamily="18" charset="0"/>
            </a:endParaRPr>
          </a:p>
        </p:txBody>
      </p:sp>
      <p:sp>
        <p:nvSpPr>
          <p:cNvPr id="3" name="TextBox 2"/>
          <p:cNvSpPr txBox="1"/>
          <p:nvPr/>
        </p:nvSpPr>
        <p:spPr>
          <a:xfrm>
            <a:off x="4686300" y="5486400"/>
            <a:ext cx="4229100" cy="461665"/>
          </a:xfrm>
          <a:prstGeom prst="rect">
            <a:avLst/>
          </a:prstGeom>
          <a:noFill/>
        </p:spPr>
        <p:txBody>
          <a:bodyPr wrap="square" rtlCol="0">
            <a:spAutoFit/>
          </a:bodyPr>
          <a:lstStyle/>
          <a:p>
            <a:r>
              <a:rPr lang="en-US" sz="1200" dirty="0">
                <a:solidFill>
                  <a:schemeClr val="accent1"/>
                </a:solidFill>
                <a:latin typeface="Arial" panose="020B0604020202020204" pitchFamily="34" charset="0"/>
                <a:cs typeface="Arial" panose="020B0604020202020204" pitchFamily="34" charset="0"/>
              </a:rPr>
              <a:t>*Included in graduation rate if completed within the four years plus one summer time limit.</a:t>
            </a:r>
          </a:p>
        </p:txBody>
      </p:sp>
      <p:sp>
        <p:nvSpPr>
          <p:cNvPr id="5" name="TextBox 4"/>
          <p:cNvSpPr txBox="1"/>
          <p:nvPr/>
        </p:nvSpPr>
        <p:spPr>
          <a:xfrm>
            <a:off x="2057400" y="6096000"/>
            <a:ext cx="6858000" cy="738664"/>
          </a:xfrm>
          <a:prstGeom prst="rect">
            <a:avLst/>
          </a:prstGeom>
          <a:noFill/>
        </p:spPr>
        <p:txBody>
          <a:bodyPr wrap="square" rtlCol="0">
            <a:spAutoFit/>
          </a:bodyPr>
          <a:lstStyle/>
          <a:p>
            <a:r>
              <a:rPr lang="en-US" sz="1400" dirty="0" smtClean="0">
                <a:solidFill>
                  <a:schemeClr val="accent1"/>
                </a:solidFill>
              </a:rPr>
              <a:t>More information on diploma options can be found at:</a:t>
            </a:r>
          </a:p>
          <a:p>
            <a:r>
              <a:rPr lang="en-US" sz="1400" dirty="0" smtClean="0">
                <a:solidFill>
                  <a:schemeClr val="accent1"/>
                </a:solidFill>
              </a:rPr>
              <a:t>tn.gov/education → For Educators → Student Supports → Special Education → Secondary Transition → Graduation Options</a:t>
            </a:r>
            <a:endParaRPr lang="en-US" sz="1400" dirty="0">
              <a:solidFill>
                <a:schemeClr val="accent1"/>
              </a:solidFill>
            </a:endParaRPr>
          </a:p>
        </p:txBody>
      </p:sp>
    </p:spTree>
    <p:extLst>
      <p:ext uri="{BB962C8B-B14F-4D97-AF65-F5344CB8AC3E}">
        <p14:creationId xmlns:p14="http://schemas.microsoft.com/office/powerpoint/2010/main" val="2285140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ESSA made this an option in Section 1801(23)(A)(ii)(I) relative to graduation rate.</a:t>
            </a:r>
          </a:p>
          <a:p>
            <a:endParaRPr lang="en-US" sz="9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(bb) all students with the most significant cognitive disabilities in the cohort, as adjusted under clause (</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assessed using the alternate assessment aligned to alternate academic achievement standards under section 1111(b)(2)(D) and awarded a State-defined alternate diploma that is— </a:t>
            </a:r>
          </a:p>
          <a:p>
            <a:pPr lvl="1"/>
            <a:r>
              <a:rPr lang="en-US" dirty="0">
                <a:latin typeface="Arial" panose="020B0604020202020204" pitchFamily="34" charset="0"/>
                <a:cs typeface="Arial" panose="020B0604020202020204" pitchFamily="34" charset="0"/>
              </a:rPr>
              <a:t>(AA) standards-based;</a:t>
            </a:r>
          </a:p>
          <a:p>
            <a:pPr lvl="1"/>
            <a:r>
              <a:rPr lang="en-US" dirty="0">
                <a:latin typeface="Arial" panose="020B0604020202020204" pitchFamily="34" charset="0"/>
                <a:cs typeface="Arial" panose="020B0604020202020204" pitchFamily="34" charset="0"/>
              </a:rPr>
              <a:t>(BB) aligned with the State requirements for the regular high school diploma; and </a:t>
            </a:r>
          </a:p>
          <a:p>
            <a:pPr lvl="1"/>
            <a:r>
              <a:rPr lang="en-US" dirty="0">
                <a:latin typeface="Arial" panose="020B0604020202020204" pitchFamily="34" charset="0"/>
                <a:cs typeface="Arial" panose="020B0604020202020204" pitchFamily="34" charset="0"/>
              </a:rPr>
              <a:t>(CC) obtained within the time period for which the State ensures the availability of a free appropriate public education under section 612(a)(1) of the Individuals with Disabilities Education Act (20 U.S.C. 1412(a)(1)); </a:t>
            </a:r>
          </a:p>
          <a:p>
            <a:pPr lvl="1"/>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p:txBody>
          <a:bodyPr/>
          <a:lstStyle/>
          <a:p>
            <a:r>
              <a:rPr lang="en-US" dirty="0">
                <a:effectLst/>
                <a:latin typeface="Georgia" panose="02040502050405020303" pitchFamily="18" charset="0"/>
              </a:rPr>
              <a:t>ESSA Diploma Policy Requirements</a:t>
            </a:r>
          </a:p>
        </p:txBody>
      </p:sp>
    </p:spTree>
    <p:extLst>
      <p:ext uri="{BB962C8B-B14F-4D97-AF65-F5344CB8AC3E}">
        <p14:creationId xmlns:p14="http://schemas.microsoft.com/office/powerpoint/2010/main" val="1035437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33661057"/>
              </p:ext>
            </p:extLst>
          </p:nvPr>
        </p:nvGraphicFramePr>
        <p:xfrm>
          <a:off x="304800" y="1295400"/>
          <a:ext cx="83820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dirty="0"/>
              <a:t>Updated High School Policy </a:t>
            </a:r>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293417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anose="02040502050405020303" pitchFamily="18" charset="0"/>
              </a:rPr>
              <a:t>Possible Student Trajectory</a:t>
            </a:r>
            <a:endParaRPr lang="en-US" dirty="0"/>
          </a:p>
        </p:txBody>
      </p:sp>
      <p:sp>
        <p:nvSpPr>
          <p:cNvPr id="5" name="Shape 4"/>
          <p:cNvSpPr/>
          <p:nvPr/>
        </p:nvSpPr>
        <p:spPr>
          <a:xfrm>
            <a:off x="304800" y="1447800"/>
            <a:ext cx="8534400" cy="4419600"/>
          </a:xfrm>
          <a:prstGeom prst="swooshArrow">
            <a:avLst>
              <a:gd name="adj1" fmla="val 25000"/>
              <a:gd name="adj2" fmla="val 25000"/>
            </a:avLst>
          </a:prstGeom>
          <a:gradFill flip="none" rotWithShape="1">
            <a:gsLst>
              <a:gs pos="25000">
                <a:schemeClr val="tx1"/>
              </a:gs>
              <a:gs pos="54000">
                <a:schemeClr val="accent3"/>
              </a:gs>
              <a:gs pos="83000">
                <a:schemeClr val="accent5"/>
              </a:gs>
              <a:gs pos="100000">
                <a:schemeClr val="accent5">
                  <a:lumMod val="75000"/>
                </a:schemeClr>
              </a:gs>
            </a:gsLst>
            <a:lin ang="10800000" scaled="1"/>
            <a:tileRect/>
          </a:gradFill>
          <a:ln>
            <a:noFill/>
          </a:ln>
          <a:effectLst/>
        </p:spPr>
      </p:sp>
      <p:sp>
        <p:nvSpPr>
          <p:cNvPr id="3" name="Rectangle 2"/>
          <p:cNvSpPr/>
          <p:nvPr/>
        </p:nvSpPr>
        <p:spPr>
          <a:xfrm>
            <a:off x="1752600" y="4312920"/>
            <a:ext cx="1828800" cy="1188720"/>
          </a:xfrm>
          <a:prstGeom prst="rect">
            <a:avLst/>
          </a:prstGeom>
          <a:ln w="28575">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b="1" dirty="0">
                <a:solidFill>
                  <a:srgbClr val="000000"/>
                </a:solidFill>
              </a:rPr>
              <a:t>High School years 1-4</a:t>
            </a:r>
          </a:p>
          <a:p>
            <a:pPr algn="ctr"/>
            <a:r>
              <a:rPr lang="en-US" sz="1000" b="1" dirty="0">
                <a:solidFill>
                  <a:srgbClr val="000000"/>
                </a:solidFill>
              </a:rPr>
              <a:t>(Freshman-Senior)</a:t>
            </a:r>
          </a:p>
          <a:p>
            <a:pPr algn="ctr"/>
            <a:endParaRPr lang="en-US" sz="400" b="1" dirty="0">
              <a:solidFill>
                <a:srgbClr val="000000"/>
              </a:solidFill>
            </a:endParaRPr>
          </a:p>
          <a:p>
            <a:pPr algn="ctr"/>
            <a:r>
              <a:rPr lang="en-US" sz="1000" dirty="0">
                <a:solidFill>
                  <a:srgbClr val="000000"/>
                </a:solidFill>
              </a:rPr>
              <a:t>AAD focus on the 22 credits aligned to graduation requirements</a:t>
            </a:r>
          </a:p>
        </p:txBody>
      </p:sp>
      <p:sp>
        <p:nvSpPr>
          <p:cNvPr id="4" name="Rectangle 3"/>
          <p:cNvSpPr/>
          <p:nvPr/>
        </p:nvSpPr>
        <p:spPr>
          <a:xfrm>
            <a:off x="3962400" y="3581400"/>
            <a:ext cx="1828800" cy="1188720"/>
          </a:xfrm>
          <a:prstGeom prst="rect">
            <a:avLst/>
          </a:prstGeom>
          <a:ln w="28575">
            <a:solidFill>
              <a:srgbClr val="00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a:solidFill>
                  <a:srgbClr val="000000"/>
                </a:solidFill>
              </a:rPr>
              <a:t>5</a:t>
            </a:r>
            <a:r>
              <a:rPr lang="en-US" sz="1200" b="1" baseline="30000" dirty="0">
                <a:solidFill>
                  <a:srgbClr val="000000"/>
                </a:solidFill>
              </a:rPr>
              <a:t>th</a:t>
            </a:r>
            <a:r>
              <a:rPr lang="en-US" sz="1200" b="1" dirty="0">
                <a:solidFill>
                  <a:srgbClr val="000000"/>
                </a:solidFill>
              </a:rPr>
              <a:t> year -- 21 years old </a:t>
            </a:r>
          </a:p>
          <a:p>
            <a:pPr algn="ctr"/>
            <a:r>
              <a:rPr lang="en-US" sz="1200" b="1" dirty="0">
                <a:solidFill>
                  <a:srgbClr val="000000"/>
                </a:solidFill>
              </a:rPr>
              <a:t>(or withdrawal)</a:t>
            </a:r>
          </a:p>
          <a:p>
            <a:pPr algn="ctr"/>
            <a:endParaRPr lang="en-US" sz="400" b="1" dirty="0">
              <a:solidFill>
                <a:srgbClr val="000000"/>
              </a:solidFill>
            </a:endParaRPr>
          </a:p>
          <a:p>
            <a:pPr algn="ctr"/>
            <a:r>
              <a:rPr lang="en-US" sz="1100" dirty="0">
                <a:solidFill>
                  <a:srgbClr val="000000"/>
                </a:solidFill>
              </a:rPr>
              <a:t>Occupational diploma focus on selecting and learning a career. </a:t>
            </a:r>
          </a:p>
          <a:p>
            <a:pPr algn="ctr"/>
            <a:endParaRPr lang="en-US" sz="1100" dirty="0">
              <a:solidFill>
                <a:srgbClr val="000000"/>
              </a:solidFill>
            </a:endParaRPr>
          </a:p>
        </p:txBody>
      </p:sp>
      <p:sp>
        <p:nvSpPr>
          <p:cNvPr id="9" name="Rectangle 8"/>
          <p:cNvSpPr/>
          <p:nvPr/>
        </p:nvSpPr>
        <p:spPr>
          <a:xfrm>
            <a:off x="6172200" y="2844165"/>
            <a:ext cx="1828800" cy="1188720"/>
          </a:xfrm>
          <a:prstGeom prst="rect">
            <a:avLst/>
          </a:prstGeom>
          <a:ln w="28575">
            <a:solidFill>
              <a:srgbClr val="00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a:solidFill>
                  <a:srgbClr val="000000"/>
                </a:solidFill>
              </a:rPr>
              <a:t>Postsecondary or after age 21</a:t>
            </a:r>
          </a:p>
          <a:p>
            <a:pPr algn="ctr"/>
            <a:endParaRPr lang="en-US" sz="400" b="1" dirty="0">
              <a:solidFill>
                <a:srgbClr val="000000"/>
              </a:solidFill>
            </a:endParaRPr>
          </a:p>
          <a:p>
            <a:pPr algn="ctr"/>
            <a:r>
              <a:rPr lang="en-US" sz="1100" dirty="0">
                <a:solidFill>
                  <a:srgbClr val="000000"/>
                </a:solidFill>
              </a:rPr>
              <a:t>Successful critical thinker, problem-solver, employee, community member, etc.</a:t>
            </a:r>
          </a:p>
        </p:txBody>
      </p:sp>
      <p:sp>
        <p:nvSpPr>
          <p:cNvPr id="11" name="Rectangle 10"/>
          <p:cNvSpPr/>
          <p:nvPr/>
        </p:nvSpPr>
        <p:spPr>
          <a:xfrm>
            <a:off x="882316" y="2971800"/>
            <a:ext cx="1828800" cy="1188720"/>
          </a:xfrm>
          <a:prstGeom prst="rect">
            <a:avLst/>
          </a:prstGeom>
          <a:ln w="28575">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200" b="1" dirty="0">
                <a:solidFill>
                  <a:srgbClr val="000000"/>
                </a:solidFill>
              </a:rPr>
              <a:t>High School years 1-4</a:t>
            </a:r>
          </a:p>
          <a:p>
            <a:pPr algn="ctr"/>
            <a:r>
              <a:rPr lang="en-US" sz="1000" b="1" dirty="0">
                <a:solidFill>
                  <a:srgbClr val="000000"/>
                </a:solidFill>
              </a:rPr>
              <a:t>(Freshman-Senior)</a:t>
            </a:r>
          </a:p>
          <a:p>
            <a:pPr algn="ctr"/>
            <a:endParaRPr lang="en-US" sz="400" b="1" dirty="0">
              <a:solidFill>
                <a:srgbClr val="000000"/>
              </a:solidFill>
            </a:endParaRPr>
          </a:p>
          <a:p>
            <a:pPr algn="ctr"/>
            <a:r>
              <a:rPr lang="en-US" sz="1000" dirty="0">
                <a:solidFill>
                  <a:srgbClr val="000000"/>
                </a:solidFill>
              </a:rPr>
              <a:t>Instructional content focus: 22 credits including the focus area of study</a:t>
            </a:r>
          </a:p>
        </p:txBody>
      </p:sp>
      <p:sp>
        <p:nvSpPr>
          <p:cNvPr id="13" name="Rectangle 12"/>
          <p:cNvSpPr/>
          <p:nvPr/>
        </p:nvSpPr>
        <p:spPr>
          <a:xfrm>
            <a:off x="3048000" y="2286000"/>
            <a:ext cx="1828800" cy="1188720"/>
          </a:xfrm>
          <a:prstGeom prst="rect">
            <a:avLst/>
          </a:prstGeom>
          <a:ln w="28575">
            <a:solidFill>
              <a:srgbClr val="00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a:solidFill>
                  <a:srgbClr val="000000"/>
                </a:solidFill>
              </a:rPr>
              <a:t>Last year -- 21 years</a:t>
            </a:r>
          </a:p>
          <a:p>
            <a:pPr algn="ctr"/>
            <a:r>
              <a:rPr lang="en-US" sz="1200" b="1" dirty="0">
                <a:solidFill>
                  <a:srgbClr val="000000"/>
                </a:solidFill>
              </a:rPr>
              <a:t>(or withdrawal)</a:t>
            </a:r>
          </a:p>
          <a:p>
            <a:pPr algn="ctr"/>
            <a:endParaRPr lang="en-US" sz="400" b="1" dirty="0">
              <a:solidFill>
                <a:srgbClr val="000000"/>
              </a:solidFill>
            </a:endParaRPr>
          </a:p>
          <a:p>
            <a:pPr algn="ctr"/>
            <a:r>
              <a:rPr lang="en-US" sz="1100" dirty="0">
                <a:solidFill>
                  <a:srgbClr val="000000"/>
                </a:solidFill>
              </a:rPr>
              <a:t>Career preparation: </a:t>
            </a:r>
          </a:p>
          <a:p>
            <a:pPr algn="ctr"/>
            <a:r>
              <a:rPr lang="en-US" sz="1100" dirty="0">
                <a:solidFill>
                  <a:srgbClr val="000000"/>
                </a:solidFill>
              </a:rPr>
              <a:t>College, TCAT, apprenticeship, etc.</a:t>
            </a:r>
          </a:p>
          <a:p>
            <a:pPr algn="ctr"/>
            <a:endParaRPr lang="en-US" sz="1100" dirty="0">
              <a:solidFill>
                <a:srgbClr val="000000"/>
              </a:solidFill>
            </a:endParaRPr>
          </a:p>
        </p:txBody>
      </p:sp>
      <p:sp>
        <p:nvSpPr>
          <p:cNvPr id="14" name="Rectangle 13"/>
          <p:cNvSpPr/>
          <p:nvPr/>
        </p:nvSpPr>
        <p:spPr>
          <a:xfrm>
            <a:off x="5213684" y="1531570"/>
            <a:ext cx="1828800" cy="1188720"/>
          </a:xfrm>
          <a:prstGeom prst="rect">
            <a:avLst/>
          </a:prstGeom>
          <a:ln w="28575">
            <a:solidFill>
              <a:srgbClr val="00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a:solidFill>
                  <a:srgbClr val="000000"/>
                </a:solidFill>
              </a:rPr>
              <a:t>Postsecondary or after age 21</a:t>
            </a:r>
          </a:p>
          <a:p>
            <a:pPr algn="ctr"/>
            <a:endParaRPr lang="en-US" sz="400" b="1" dirty="0">
              <a:solidFill>
                <a:srgbClr val="000000"/>
              </a:solidFill>
            </a:endParaRPr>
          </a:p>
          <a:p>
            <a:pPr algn="ctr"/>
            <a:r>
              <a:rPr lang="en-US" sz="1100" dirty="0">
                <a:solidFill>
                  <a:srgbClr val="000000"/>
                </a:solidFill>
              </a:rPr>
              <a:t>Successful critical thinker, problem-solver, employee, community member, etc.</a:t>
            </a:r>
          </a:p>
        </p:txBody>
      </p:sp>
    </p:spTree>
    <p:extLst>
      <p:ext uri="{BB962C8B-B14F-4D97-AF65-F5344CB8AC3E}">
        <p14:creationId xmlns:p14="http://schemas.microsoft.com/office/powerpoint/2010/main" val="149084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P spid="11"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en-US" dirty="0"/>
              <a:t>Alison Gauld</a:t>
            </a:r>
          </a:p>
          <a:p>
            <a:pPr marL="0" indent="0" algn="ctr">
              <a:buNone/>
            </a:pPr>
            <a:r>
              <a:rPr lang="en-US" dirty="0"/>
              <a:t>Low Incidence and Autism Coordinator</a:t>
            </a:r>
          </a:p>
          <a:p>
            <a:pPr marL="0" indent="0" algn="ctr">
              <a:buNone/>
            </a:pPr>
            <a:r>
              <a:rPr lang="en-US" dirty="0"/>
              <a:t>(615) 770-6814</a:t>
            </a:r>
          </a:p>
          <a:p>
            <a:pPr marL="0" indent="0" algn="ctr">
              <a:buNone/>
            </a:pPr>
            <a:r>
              <a:rPr lang="en-US" dirty="0">
                <a:hlinkClick r:id="rId2"/>
              </a:rPr>
              <a:t>Alison.Gauld@tn.gov</a:t>
            </a:r>
            <a:r>
              <a:rPr lang="en-US" dirty="0"/>
              <a:t> </a:t>
            </a:r>
          </a:p>
        </p:txBody>
      </p:sp>
      <p:sp>
        <p:nvSpPr>
          <p:cNvPr id="3" name="Slide Number Placeholder 2"/>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3229317533"/>
      </p:ext>
    </p:extLst>
  </p:cSld>
  <p:clrMapOvr>
    <a:masterClrMapping/>
  </p:clrMapOvr>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A061CFA7-5784-4816-8865-3D363482387D}" vid="{3FE5B953-5DEC-4335-BBB5-E60459355A33}"/>
    </a:ext>
  </a:extLst>
</a:theme>
</file>

<file path=ppt/theme/theme2.xml><?xml version="1.0" encoding="utf-8"?>
<a:theme xmlns:a="http://schemas.openxmlformats.org/drawingml/2006/main" name="1_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DOE PowerPoint 2018 updated" id="{5FB77ECF-1B23-433A-9B0B-7AA04FB9F9A5}" vid="{251E1EF2-7882-4A73-8AE6-D91DFEDB9EF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4CA8B02B3E9E479BD1E7821CECE90F" ma:contentTypeVersion="6" ma:contentTypeDescription="Create a new document." ma:contentTypeScope="" ma:versionID="9f6a71629f37f227fdb6d04beff99844">
  <xsd:schema xmlns:xsd="http://www.w3.org/2001/XMLSchema" xmlns:xs="http://www.w3.org/2001/XMLSchema" xmlns:p="http://schemas.microsoft.com/office/2006/metadata/properties" xmlns:ns2="1c3baa74-477b-4f3f-a705-5686232f2cc0" xmlns:ns3="309adfc0-5a2e-4e23-8208-96a7ff00e001" targetNamespace="http://schemas.microsoft.com/office/2006/metadata/properties" ma:root="true" ma:fieldsID="0c9ae245ade68a0fe6b72cda7016ad73" ns2:_="" ns3:_="">
    <xsd:import namespace="1c3baa74-477b-4f3f-a705-5686232f2cc0"/>
    <xsd:import namespace="309adfc0-5a2e-4e23-8208-96a7ff00e00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3baa74-477b-4f3f-a705-5686232f2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9adfc0-5a2e-4e23-8208-96a7ff00e00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100915-E484-4A43-96AC-9C000EA0D50B}">
  <ds:schemaRefs>
    <ds:schemaRef ds:uri="http://schemas.microsoft.com/sharepoint/v3/contenttype/forms"/>
  </ds:schemaRefs>
</ds:datastoreItem>
</file>

<file path=customXml/itemProps2.xml><?xml version="1.0" encoding="utf-8"?>
<ds:datastoreItem xmlns:ds="http://schemas.openxmlformats.org/officeDocument/2006/customXml" ds:itemID="{2D3C920A-2E8C-48CF-9CD4-980D132EDA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3baa74-477b-4f3f-a705-5686232f2cc0"/>
    <ds:schemaRef ds:uri="309adfc0-5a2e-4e23-8208-96a7ff00e0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AB95ED-8F75-44E8-8FF2-A289C39CB22E}">
  <ds:schemaRefs>
    <ds:schemaRef ds:uri="http://schemas.microsoft.com/office/2006/documentManagement/types"/>
    <ds:schemaRef ds:uri="309adfc0-5a2e-4e23-8208-96a7ff00e001"/>
    <ds:schemaRef ds:uri="http://schemas.microsoft.com/office/2006/metadata/properties"/>
    <ds:schemaRef ds:uri="http://www.w3.org/XML/1998/namespace"/>
    <ds:schemaRef ds:uri="http://purl.org/dc/dcmitype/"/>
    <ds:schemaRef ds:uri="http://purl.org/dc/elements/1.1/"/>
    <ds:schemaRef ds:uri="http://schemas.microsoft.com/office/infopath/2007/PartnerControls"/>
    <ds:schemaRef ds:uri="http://schemas.openxmlformats.org/package/2006/metadata/core-properties"/>
    <ds:schemaRef ds:uri="1c3baa74-477b-4f3f-a705-5686232f2cc0"/>
    <ds:schemaRef ds:uri="http://purl.org/dc/terms/"/>
  </ds:schemaRefs>
</ds:datastoreItem>
</file>

<file path=docProps/app.xml><?xml version="1.0" encoding="utf-8"?>
<Properties xmlns="http://schemas.openxmlformats.org/officeDocument/2006/extended-properties" xmlns:vt="http://schemas.openxmlformats.org/officeDocument/2006/docPropsVTypes">
  <Template>TDOE PowerPoint 2017</Template>
  <TotalTime>198</TotalTime>
  <Words>673</Words>
  <Application>Microsoft Office PowerPoint</Application>
  <PresentationFormat>On-screen Show (4:3)</PresentationFormat>
  <Paragraphs>78</Paragraphs>
  <Slides>6</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Courier New</vt:lpstr>
      <vt:lpstr>Georgia</vt:lpstr>
      <vt:lpstr>Open Sans</vt:lpstr>
      <vt:lpstr>PermianSlabSerifTypeface</vt:lpstr>
      <vt:lpstr>Wingdings</vt:lpstr>
      <vt:lpstr>TDOE Template - Editing</vt:lpstr>
      <vt:lpstr>1_TDOE Template - Editing</vt:lpstr>
      <vt:lpstr>Diploma Options Overview </vt:lpstr>
      <vt:lpstr>Comparison of Diplomas</vt:lpstr>
      <vt:lpstr>ESSA Diploma Policy Requirements</vt:lpstr>
      <vt:lpstr>Updated High School Policy </vt:lpstr>
      <vt:lpstr>Possible Student Trajectory</vt:lpstr>
      <vt:lpstr>PowerPoint Presentation</vt:lpstr>
    </vt:vector>
  </TitlesOfParts>
  <Company>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Gauld</dc:creator>
  <cp:lastModifiedBy>Alison Gauld</cp:lastModifiedBy>
  <cp:revision>100</cp:revision>
  <cp:lastPrinted>2018-02-13T17:09:08Z</cp:lastPrinted>
  <dcterms:created xsi:type="dcterms:W3CDTF">2018-02-13T16:58:52Z</dcterms:created>
  <dcterms:modified xsi:type="dcterms:W3CDTF">2019-09-20T17:03:28Z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0x010100434CA8B02B3E9E479BD1E7821CECE90F</vt:lpwstr>
  </property>
</Properties>
</file>