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457" r:id="rId5"/>
    <p:sldId id="460" r:id="rId6"/>
    <p:sldId id="459" r:id="rId7"/>
    <p:sldId id="461" r:id="rId8"/>
    <p:sldId id="464" r:id="rId9"/>
    <p:sldId id="462" r:id="rId10"/>
    <p:sldId id="465" r:id="rId11"/>
    <p:sldId id="463" r:id="rId12"/>
    <p:sldId id="466" r:id="rId13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3399"/>
    <a:srgbClr val="B53F5B"/>
    <a:srgbClr val="FEF6B8"/>
    <a:srgbClr val="E7D37F"/>
    <a:srgbClr val="66FF33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endParaRPr 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8725"/>
            <a:ext cx="3036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48725"/>
            <a:ext cx="3036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5966E16B-C0C7-4ECA-920D-C7292B5BD2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70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A6118592-2733-42FF-B823-E70B4D3201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32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30A702C-F490-4DA5-94C6-CA2C4B586B4A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4459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5D0503D-064C-4C74-A683-C8A7C77C2EC6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6354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B54AE37-B78F-40C6-9171-7118FA311EF5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78717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52664C-458F-42EC-8EC0-372C2B6E1D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CC677DCD-A41C-4D49-A312-3290DAEF53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 descr="HV logo horizontal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303500" y="4953000"/>
            <a:ext cx="4537000" cy="71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93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Description -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1371600"/>
            <a:ext cx="5486400" cy="5029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0" y="1380309"/>
            <a:ext cx="2667000" cy="24384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Add an object or import a picture below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096000" y="3953691"/>
            <a:ext cx="2667000" cy="24384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Add an object or import a picture below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0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ide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371600"/>
            <a:ext cx="3008313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Click: Bold Heading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5200" y="1371600"/>
            <a:ext cx="5257800" cy="50292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Add an object or import a picture below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2438400"/>
            <a:ext cx="3008313" cy="3962400"/>
          </a:xfrm>
        </p:spPr>
        <p:txBody>
          <a:bodyPr/>
          <a:lstStyle>
            <a:lvl1pPr marL="174625" indent="-174625">
              <a:buFont typeface="Wingdings" pitchFamily="2" charset="2"/>
              <a:buChar char="§"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Bullets to describe the content to the left….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300" y="420099"/>
            <a:ext cx="838200" cy="455202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 userDrawn="1"/>
        </p:nvSpPr>
        <p:spPr>
          <a:xfrm>
            <a:off x="457200" y="274638"/>
            <a:ext cx="73914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Click: Title Goes Here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85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w to Import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752600"/>
            <a:ext cx="14954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209550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A Better Way to Import and Reuse Slides </a:t>
            </a:r>
            <a:br>
              <a:rPr lang="en-US" dirty="0" smtClean="0"/>
            </a:br>
            <a:r>
              <a:rPr lang="en-US" dirty="0" smtClean="0"/>
              <a:t>– No Reformatting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660605-D58D-462E-B3C6-F4E82918CB7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4F98E3-4CFF-44C6-85E8-F4AA2C7B0C9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val 5"/>
          <p:cNvSpPr/>
          <p:nvPr userDrawn="1"/>
        </p:nvSpPr>
        <p:spPr>
          <a:xfrm>
            <a:off x="152400" y="5943600"/>
            <a:ext cx="1219200" cy="4064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15529" y="1219200"/>
            <a:ext cx="2729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 algn="l" eaLnBrk="1" hangingPunct="1"/>
            <a:r>
              <a:rPr lang="en-US" sz="1400" dirty="0" smtClean="0">
                <a:solidFill>
                  <a:srgbClr val="C00000"/>
                </a:solidFill>
                <a:latin typeface="Calibri"/>
              </a:rPr>
              <a:t>1. Click on “New Slide”, then “Reuse Slides”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74019" y="1676400"/>
            <a:ext cx="1219200" cy="6096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3743205" y="1219200"/>
            <a:ext cx="240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 eaLnBrk="1" hangingPunct="1"/>
            <a:r>
              <a:rPr lang="en-US" sz="1400" dirty="0" smtClean="0">
                <a:solidFill>
                  <a:srgbClr val="C00000"/>
                </a:solidFill>
                <a:latin typeface="Calibri"/>
              </a:rPr>
              <a:t>2. Browse for the Source Presentation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791200" y="58674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 eaLnBrk="1" hangingPunct="1"/>
            <a:r>
              <a:rPr lang="en-US" sz="1400" dirty="0" smtClean="0">
                <a:solidFill>
                  <a:srgbClr val="C00000"/>
                </a:solidFill>
                <a:latin typeface="Calibri"/>
              </a:rPr>
              <a:t>3. Confirm the “Keep source formatting” box is checked!</a:t>
            </a:r>
          </a:p>
        </p:txBody>
      </p:sp>
      <p:sp>
        <p:nvSpPr>
          <p:cNvPr id="12" name="Oval 11"/>
          <p:cNvSpPr/>
          <p:nvPr userDrawn="1"/>
        </p:nvSpPr>
        <p:spPr>
          <a:xfrm>
            <a:off x="3581400" y="1676400"/>
            <a:ext cx="2209800" cy="6096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 userDrawn="1"/>
        </p:nvSpPr>
        <p:spPr>
          <a:xfrm>
            <a:off x="3733800" y="5943600"/>
            <a:ext cx="1219200" cy="4064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6204028" y="1219200"/>
            <a:ext cx="24065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 eaLnBrk="1" hangingPunct="1"/>
            <a:r>
              <a:rPr lang="en-US" sz="1400" dirty="0" smtClean="0">
                <a:solidFill>
                  <a:srgbClr val="C00000"/>
                </a:solidFill>
                <a:latin typeface="Calibri"/>
              </a:rPr>
              <a:t>4. Double click the old slides you want to move  into the current presentation</a:t>
            </a:r>
          </a:p>
        </p:txBody>
      </p:sp>
    </p:spTree>
    <p:extLst>
      <p:ext uri="{BB962C8B-B14F-4D97-AF65-F5344CB8AC3E}">
        <p14:creationId xmlns:p14="http://schemas.microsoft.com/office/powerpoint/2010/main" val="299326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FEL-3 Gate Review.ppt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5A44-B2E7-4ABD-A4FA-3E5128FADC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453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8F9B5B-B562-4D9D-8D37-A4CCDC5AE5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871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Text, Table,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 – Use Highlight + Shift F3 To Toggle To First Letter Capitals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BF0D3E"/>
              </a:buClr>
              <a:buFont typeface="Wingdings" pitchFamily="2" charset="2"/>
              <a:buChar char="§"/>
              <a:defRPr sz="2400"/>
            </a:lvl1pPr>
            <a:lvl2pPr>
              <a:buClr>
                <a:srgbClr val="BF0D3E"/>
              </a:buCl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77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id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09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04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27432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600200"/>
            <a:ext cx="27432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3200400" y="1600200"/>
            <a:ext cx="27432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11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36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N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467600" cy="79216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Blank Page – No Background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47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Description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381000" y="1371600"/>
            <a:ext cx="8382000" cy="16764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None/>
              <a:defRPr lang="en-US" sz="2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add Picture - Use Crop Tool to adjust size and position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3200400"/>
            <a:ext cx="838200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76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Description -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3505200" y="1371600"/>
            <a:ext cx="5257800" cy="502920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Click on Picture Icon to Add Picture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1371600"/>
            <a:ext cx="2895600" cy="5029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21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41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BF0D3E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1000" y="1143000"/>
            <a:ext cx="8382000" cy="76200"/>
          </a:xfrm>
          <a:prstGeom prst="rect">
            <a:avLst/>
          </a:prstGeom>
          <a:gradFill rotWithShape="0">
            <a:gsLst>
              <a:gs pos="0">
                <a:srgbClr val="CC0000">
                  <a:gamma/>
                  <a:shade val="46275"/>
                  <a:invGamma/>
                </a:srgbClr>
              </a:gs>
              <a:gs pos="100000">
                <a:srgbClr val="CC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300" y="420099"/>
            <a:ext cx="838200" cy="45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BF0D3E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BF0D3E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0099"/>
                </a:solidFill>
              </a:rPr>
              <a:t>Lockout/</a:t>
            </a:r>
            <a:r>
              <a:rPr lang="en-US" altLang="en-US" dirty="0" err="1" smtClean="0">
                <a:solidFill>
                  <a:srgbClr val="000099"/>
                </a:solidFill>
              </a:rPr>
              <a:t>Tagout</a:t>
            </a:r>
            <a:r>
              <a:rPr lang="en-US" altLang="en-US" dirty="0" smtClean="0">
                <a:solidFill>
                  <a:srgbClr val="000099"/>
                </a:solidFill>
              </a:rPr>
              <a:t> Program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219200" y="2209800"/>
            <a:ext cx="6400800" cy="1143000"/>
          </a:xfrm>
        </p:spPr>
        <p:txBody>
          <a:bodyPr>
            <a:normAutofit fontScale="92500" lnSpcReduction="10000"/>
          </a:bodyPr>
          <a:lstStyle/>
          <a:p>
            <a:pPr algn="ctr" eaLnBrk="1" hangingPunct="1"/>
            <a:r>
              <a:rPr lang="en-US" altLang="en-US" sz="3600" dirty="0" smtClean="0">
                <a:solidFill>
                  <a:srgbClr val="006600"/>
                </a:solidFill>
              </a:rPr>
              <a:t>LOCKOUT / TAGOUT</a:t>
            </a:r>
          </a:p>
          <a:p>
            <a:pPr algn="ctr" eaLnBrk="1" hangingPunct="1"/>
            <a:r>
              <a:rPr lang="en-US" altLang="en-US" sz="3600" dirty="0" smtClean="0">
                <a:solidFill>
                  <a:srgbClr val="006600"/>
                </a:solidFill>
              </a:rPr>
              <a:t>29 CFR 1910.147</a:t>
            </a:r>
            <a:endParaRPr lang="en-US" altLang="en-US" dirty="0" smtClean="0">
              <a:solidFill>
                <a:srgbClr val="006600"/>
              </a:solidFill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57800" y="3200400"/>
            <a:ext cx="24384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027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6000" dirty="0" smtClean="0"/>
              <a:t>SCOPE</a:t>
            </a:r>
            <a:endParaRPr lang="en-US" alt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828800"/>
            <a:ext cx="5867400" cy="3733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/>
              <a:t>Covers servicing and maintenance of machines and equipment when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UNEXPECTED start-up or release of stored energy could cause injury  </a:t>
            </a:r>
          </a:p>
          <a:p>
            <a:pPr eaLnBrk="1" hangingPunct="1">
              <a:buFontTx/>
              <a:buNone/>
            </a:pPr>
            <a:r>
              <a:rPr lang="en-US" altLang="en-US" dirty="0" smtClean="0">
                <a:solidFill>
                  <a:schemeClr val="accent2"/>
                </a:solidFill>
              </a:rPr>
              <a:t>	</a:t>
            </a:r>
            <a:endParaRPr lang="en-US" altLang="en-US" sz="2800" dirty="0" smtClean="0">
              <a:solidFill>
                <a:schemeClr val="accent2"/>
              </a:solidFill>
            </a:endParaRPr>
          </a:p>
        </p:txBody>
      </p:sp>
      <p:pic>
        <p:nvPicPr>
          <p:cNvPr id="21509" name="Picture 5" descr="G:\Gen-1\G39C.PCX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45275" y="1828800"/>
            <a:ext cx="2498725" cy="4114800"/>
          </a:xfrm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38200" y="5562600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1">
                <a:solidFill>
                  <a:srgbClr val="CC0000"/>
                </a:solidFill>
                <a:latin typeface="Comic Sans MS" panose="030F0702030302020204" pitchFamily="66" charset="0"/>
              </a:rPr>
              <a:t>1910.147(a)(1)</a:t>
            </a:r>
            <a:endParaRPr lang="en-US" altLang="en-US" sz="2000">
              <a:solidFill>
                <a:srgbClr val="CC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14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PURPOSE of a LOTO Program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143000"/>
            <a:ext cx="8915400" cy="53340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sz="2800" dirty="0" smtClean="0"/>
              <a:t>	</a:t>
            </a:r>
            <a:r>
              <a:rPr lang="en-US" altLang="en-US" dirty="0" smtClean="0"/>
              <a:t>To protect employees from injury resulting from the unexpected energization or start-up of equipment or machines.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</a:t>
            </a:r>
          </a:p>
          <a:p>
            <a:r>
              <a:rPr lang="en-US" altLang="en-US" sz="2800" dirty="0" smtClean="0"/>
              <a:t>Establish written program.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Develop procedures.</a:t>
            </a:r>
          </a:p>
          <a:p>
            <a:endParaRPr lang="en-US" altLang="en-US" sz="2400" dirty="0" smtClean="0"/>
          </a:p>
          <a:p>
            <a:r>
              <a:rPr lang="en-US" altLang="en-US" sz="2800" dirty="0" smtClean="0"/>
              <a:t>Periodic Inspections.</a:t>
            </a:r>
          </a:p>
          <a:p>
            <a:pPr eaLnBrk="1" hangingPunct="1">
              <a:buFontTx/>
              <a:buNone/>
            </a:pPr>
            <a:endParaRPr lang="en-US" altLang="en-US" sz="2800" dirty="0" smtClean="0"/>
          </a:p>
          <a:p>
            <a:pPr algn="ctr" eaLnBrk="1" hangingPunct="1">
              <a:buFontTx/>
              <a:buNone/>
            </a:pPr>
            <a:r>
              <a:rPr lang="en-US" altLang="en-US" sz="2000" dirty="0" smtClean="0"/>
              <a:t>1910.147(a)(3)</a:t>
            </a:r>
            <a:endParaRPr lang="en-US" altLang="en-US" sz="1800" dirty="0" smtClean="0"/>
          </a:p>
        </p:txBody>
      </p:sp>
      <p:pic>
        <p:nvPicPr>
          <p:cNvPr id="22532" name="Picture 4" descr="G:\Loto-1\LOTO6C.PCX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1413" y="3733800"/>
            <a:ext cx="4192587" cy="1408113"/>
          </a:xfrm>
        </p:spPr>
      </p:pic>
    </p:spTree>
    <p:extLst>
      <p:ext uri="{BB962C8B-B14F-4D97-AF65-F5344CB8AC3E}">
        <p14:creationId xmlns:p14="http://schemas.microsoft.com/office/powerpoint/2010/main" val="151635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/>
              <a:t>Who does LOTO? Authorized Employee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981200"/>
            <a:ext cx="5181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Person who locks or tags machines/equipment to perform maintenance and/or servicing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Person directly exposed to hazardous energy sources.</a:t>
            </a:r>
            <a:endParaRPr lang="en-US" altLang="en-US" sz="28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0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solidFill>
                  <a:srgbClr val="000099"/>
                </a:solidFill>
              </a:rPr>
              <a:t>1910.147(b)</a:t>
            </a:r>
            <a:endParaRPr lang="en-US" altLang="en-US" sz="2800" dirty="0" smtClean="0"/>
          </a:p>
        </p:txBody>
      </p:sp>
      <p:pic>
        <p:nvPicPr>
          <p:cNvPr id="24580" name="Picture 4" descr="G:\Gen-1\G43C.PCX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2590800"/>
            <a:ext cx="3429000" cy="3251200"/>
          </a:xfrm>
        </p:spPr>
      </p:pic>
    </p:spTree>
    <p:extLst>
      <p:ext uri="{BB962C8B-B14F-4D97-AF65-F5344CB8AC3E}">
        <p14:creationId xmlns:p14="http://schemas.microsoft.com/office/powerpoint/2010/main" val="400242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800" dirty="0" smtClean="0"/>
              <a:t>Authorized Employee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28800"/>
            <a:ext cx="5105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Recognition of applicable hazardous energy sources. </a:t>
            </a:r>
          </a:p>
          <a:p>
            <a:pPr eaLnBrk="1" hangingPunct="1"/>
            <a:r>
              <a:rPr lang="en-US" altLang="en-US" sz="3200" dirty="0" smtClean="0"/>
              <a:t>The type and magnitude of the energy.</a:t>
            </a:r>
          </a:p>
          <a:p>
            <a:pPr eaLnBrk="1" hangingPunct="1"/>
            <a:r>
              <a:rPr lang="en-US" altLang="en-US" sz="3200" dirty="0" smtClean="0"/>
              <a:t>The methods and means necessary for energy isolation and control.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5943600" y="2286000"/>
          <a:ext cx="2740025" cy="272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lip" r:id="rId4" imgW="1822320" imgH="1811160" progId="MS_ClipArt_Gallery.5">
                  <p:embed/>
                </p:oleObj>
              </mc:Choice>
              <mc:Fallback>
                <p:oleObj name="Clip" r:id="rId4" imgW="1822320" imgH="181116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286000"/>
                        <a:ext cx="2740025" cy="2722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805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600" dirty="0" smtClean="0"/>
              <a:t>Who is affected by a LOTO?                           Affected Employee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981200"/>
            <a:ext cx="4800600" cy="4572000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Person who is required to use machines/equipment on which servicing is performed under lockout/</a:t>
            </a:r>
            <a:r>
              <a:rPr lang="en-US" altLang="en-US" dirty="0" err="1" smtClean="0"/>
              <a:t>tagout</a:t>
            </a:r>
            <a:r>
              <a:rPr lang="en-US" altLang="en-US" dirty="0" smtClean="0"/>
              <a:t> or who must work in such an area.</a:t>
            </a:r>
          </a:p>
          <a:p>
            <a:pPr eaLnBrk="1" hangingPunct="1">
              <a:buFontTx/>
              <a:buNone/>
            </a:pPr>
            <a:endParaRPr lang="en-US" altLang="en-US" sz="1800" dirty="0" smtClean="0"/>
          </a:p>
          <a:p>
            <a:pPr algn="ctr" eaLnBrk="1" hangingPunct="1">
              <a:buFontTx/>
              <a:buNone/>
            </a:pPr>
            <a:r>
              <a:rPr lang="en-US" altLang="en-US" sz="2000" dirty="0" smtClean="0"/>
              <a:t>1910.147(b)</a:t>
            </a:r>
          </a:p>
        </p:txBody>
      </p:sp>
      <p:pic>
        <p:nvPicPr>
          <p:cNvPr id="25604" name="Picture 4" descr="G:\Loto-1\LOTO43C.PCX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62600" y="2133600"/>
            <a:ext cx="3581400" cy="3773488"/>
          </a:xfrm>
        </p:spPr>
      </p:pic>
    </p:spTree>
    <p:extLst>
      <p:ext uri="{BB962C8B-B14F-4D97-AF65-F5344CB8AC3E}">
        <p14:creationId xmlns:p14="http://schemas.microsoft.com/office/powerpoint/2010/main" val="107432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800" dirty="0" smtClean="0"/>
              <a:t>Affected Employee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4572000" cy="480060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US" altLang="en-US" sz="3200" dirty="0" smtClean="0"/>
              <a:t>Each affected employee shall be instructed in the purpose and use of the energy control procedure.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5486400" y="1981200"/>
          <a:ext cx="2651125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lip" r:id="rId4" imgW="1341360" imgH="1773000" progId="MS_ClipArt_Gallery.5">
                  <p:embed/>
                </p:oleObj>
              </mc:Choice>
              <mc:Fallback>
                <p:oleObj name="Clip" r:id="rId4" imgW="1341360" imgH="177300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981200"/>
                        <a:ext cx="2651125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358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 smtClean="0"/>
              <a:t>Who needs to be aware of LOTO? OTHER EMPLOYEES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438400"/>
            <a:ext cx="5562600" cy="3657600"/>
          </a:xfrm>
        </p:spPr>
        <p:txBody>
          <a:bodyPr/>
          <a:lstStyle/>
          <a:p>
            <a:r>
              <a:rPr lang="en-US" altLang="en-US" dirty="0" smtClean="0"/>
              <a:t>All employees who are or maybe in an area where energy control procedures may be utilized.</a:t>
            </a:r>
          </a:p>
          <a:p>
            <a:pPr algn="ctr" eaLnBrk="1" hangingPunct="1">
              <a:buFontTx/>
              <a:buNone/>
            </a:pPr>
            <a:endParaRPr lang="en-US" altLang="en-US" sz="2800" dirty="0" smtClean="0"/>
          </a:p>
        </p:txBody>
      </p:sp>
      <p:pic>
        <p:nvPicPr>
          <p:cNvPr id="26628" name="Picture 4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2133600"/>
            <a:ext cx="2971800" cy="3733800"/>
          </a:xfrm>
          <a:noFill/>
        </p:spPr>
      </p:pic>
    </p:spTree>
    <p:extLst>
      <p:ext uri="{BB962C8B-B14F-4D97-AF65-F5344CB8AC3E}">
        <p14:creationId xmlns:p14="http://schemas.microsoft.com/office/powerpoint/2010/main" val="209566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5400" smtClean="0"/>
              <a:t>Other Employees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4419600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sz="3200" dirty="0" smtClean="0"/>
              <a:t>Be aware of Lockout </a:t>
            </a:r>
            <a:r>
              <a:rPr lang="en-US" altLang="en-US" sz="3200" dirty="0" err="1" smtClean="0"/>
              <a:t>Tagout</a:t>
            </a:r>
            <a:r>
              <a:rPr lang="en-US" altLang="en-US" sz="3200" dirty="0" smtClean="0"/>
              <a:t> Procedures.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3200" dirty="0" smtClean="0"/>
              <a:t>Are prohibited to attempt to restart or reenergize machines or equipment which are locked out or tagged out.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6781800" y="2514600"/>
          <a:ext cx="1997075" cy="264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lip" r:id="rId4" imgW="5991120" imgH="7925760" progId="MS_ClipArt_Gallery.5">
                  <p:embed/>
                </p:oleObj>
              </mc:Choice>
              <mc:Fallback>
                <p:oleObj name="Clip" r:id="rId4" imgW="5991120" imgH="792576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514600"/>
                        <a:ext cx="1997075" cy="264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037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HV PowerPoint presentation template with new logo-tag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F0D3E"/>
        </a:solidFill>
        <a:ln w="317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rIns="0" rtlCol="0">
        <a:spAutoFit/>
      </a:bodyPr>
      <a:lstStyle>
        <a:defPPr marL="227013" indent="-227013">
          <a:buClr>
            <a:srgbClr val="BF0D3E"/>
          </a:buClr>
          <a:buFont typeface="Wingdings" pitchFamily="2" charset="2"/>
          <a:buChar char="§"/>
          <a:defRPr sz="14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nvironmental Minute - Pest Control" id="{C45ADE63-42BA-4C4A-B397-493D2D7C58F8}" vid="{FD2B7183-7B06-48B5-AE28-6627821BA8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F968006CF19A47A9944FD0E1AC15DB" ma:contentTypeVersion="1" ma:contentTypeDescription="Create a new document." ma:contentTypeScope="" ma:versionID="c21e2377ced4dda7d21acda6e5710b18">
  <xsd:schema xmlns:xsd="http://www.w3.org/2001/XMLSchema" xmlns:xs="http://www.w3.org/2001/XMLSchema" xmlns:p="http://schemas.microsoft.com/office/2006/metadata/properties" xmlns:ns2="0fdf2b72-4afa-4791-9591-09dabce231de" targetNamespace="http://schemas.microsoft.com/office/2006/metadata/properties" ma:root="true" ma:fieldsID="28c0f42318d0abe10291ee9a12fa53fb" ns2:_="">
    <xsd:import namespace="0fdf2b72-4afa-4791-9591-09dabce231de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df2b72-4afa-4791-9591-09dabce231d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0fdf2b72-4afa-4791-9591-09dabce231de" xsi:nil="true"/>
  </documentManagement>
</p:properties>
</file>

<file path=customXml/itemProps1.xml><?xml version="1.0" encoding="utf-8"?>
<ds:datastoreItem xmlns:ds="http://schemas.openxmlformats.org/officeDocument/2006/customXml" ds:itemID="{5187DFB3-C7A0-4123-9A83-0132E8935C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0A2AC9-1CF7-41A8-907F-B481E614FC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df2b72-4afa-4791-9591-09dabce231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297AE9-7C81-403D-BB03-EFA2686EDEAA}">
  <ds:schemaRefs>
    <ds:schemaRef ds:uri="http://purl.org/dc/elements/1.1/"/>
    <ds:schemaRef ds:uri="http://schemas.microsoft.com/office/2006/metadata/properties"/>
    <ds:schemaRef ds:uri="0fdf2b72-4afa-4791-9591-09dabce231de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HVPresentationMaster-White</Template>
  <TotalTime>8226</TotalTime>
  <Words>237</Words>
  <Application>Microsoft Office PowerPoint</Application>
  <PresentationFormat>On-screen Show (4:3)</PresentationFormat>
  <Paragraphs>42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Wingdings</vt:lpstr>
      <vt:lpstr>HV PowerPoint presentation template with new logo-tagline</vt:lpstr>
      <vt:lpstr>Clip</vt:lpstr>
      <vt:lpstr>Lockout/Tagout Program</vt:lpstr>
      <vt:lpstr>SCOPE</vt:lpstr>
      <vt:lpstr>PURPOSE of a LOTO Program</vt:lpstr>
      <vt:lpstr>Who does LOTO? Authorized Employee</vt:lpstr>
      <vt:lpstr>Authorized Employee</vt:lpstr>
      <vt:lpstr>Who is affected by a LOTO?                           Affected Employee</vt:lpstr>
      <vt:lpstr>Affected Employee</vt:lpstr>
      <vt:lpstr>Who needs to be aware of LOTO? OTHER EMPLOYEES</vt:lpstr>
      <vt:lpstr>Other Employees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Ashley Jones</dc:creator>
  <cp:lastModifiedBy>Reichen, Max</cp:lastModifiedBy>
  <cp:revision>106</cp:revision>
  <cp:lastPrinted>2005-08-22T15:19:05Z</cp:lastPrinted>
  <dcterms:created xsi:type="dcterms:W3CDTF">2008-10-13T13:06:24Z</dcterms:created>
  <dcterms:modified xsi:type="dcterms:W3CDTF">2021-06-25T17:21:11Z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0x010100AAF968006CF19A47A9944FD0E1AC15DB</vt:lpwstr>
  </property>
</Properties>
</file>