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99" r:id="rId2"/>
    <p:sldId id="3377" r:id="rId3"/>
    <p:sldId id="687" r:id="rId4"/>
    <p:sldId id="688" r:id="rId5"/>
    <p:sldId id="692" r:id="rId6"/>
    <p:sldId id="635" r:id="rId7"/>
    <p:sldId id="1158" r:id="rId8"/>
    <p:sldId id="1355" r:id="rId9"/>
    <p:sldId id="1358" r:id="rId10"/>
    <p:sldId id="552" r:id="rId11"/>
    <p:sldId id="1360" r:id="rId12"/>
    <p:sldId id="1361" r:id="rId13"/>
    <p:sldId id="1362" r:id="rId14"/>
    <p:sldId id="1371" r:id="rId15"/>
    <p:sldId id="3378" r:id="rId16"/>
    <p:sldId id="1159" r:id="rId17"/>
    <p:sldId id="1367" r:id="rId18"/>
    <p:sldId id="1368" r:id="rId19"/>
    <p:sldId id="1369" r:id="rId20"/>
    <p:sldId id="1370" r:id="rId21"/>
    <p:sldId id="1161" r:id="rId22"/>
    <p:sldId id="3379" r:id="rId23"/>
    <p:sldId id="564" r:id="rId24"/>
    <p:sldId id="565" r:id="rId25"/>
    <p:sldId id="566" r:id="rId26"/>
    <p:sldId id="2322" r:id="rId27"/>
    <p:sldId id="2323" r:id="rId28"/>
    <p:sldId id="2324" r:id="rId29"/>
    <p:sldId id="3382" r:id="rId30"/>
    <p:sldId id="3380" r:id="rId31"/>
    <p:sldId id="581" r:id="rId32"/>
    <p:sldId id="589" r:id="rId33"/>
    <p:sldId id="590" r:id="rId34"/>
    <p:sldId id="591" r:id="rId35"/>
    <p:sldId id="592" r:id="rId36"/>
    <p:sldId id="3383" r:id="rId37"/>
    <p:sldId id="3384" r:id="rId38"/>
    <p:sldId id="595" r:id="rId39"/>
    <p:sldId id="596" r:id="rId40"/>
    <p:sldId id="3385" r:id="rId41"/>
    <p:sldId id="3386" r:id="rId42"/>
    <p:sldId id="338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7" autoAdjust="0"/>
    <p:restoredTop sz="95597" autoAdjust="0"/>
  </p:normalViewPr>
  <p:slideViewPr>
    <p:cSldViewPr snapToGrid="0">
      <p:cViewPr varScale="1">
        <p:scale>
          <a:sx n="158" d="100"/>
          <a:sy n="158" d="100"/>
        </p:scale>
        <p:origin x="544" y="19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B52A4640-FD85-D64F-8F35-E07304235F5F}" type="presOf" srcId="{2EC81A35-8D57-124B-ABCE-2ABCF936B667}" destId="{9EC0FAFF-6CE3-7640-BE7A-52C4AF5538E2}" srcOrd="1" destOrd="0" presId="urn:microsoft.com/office/officeart/2005/8/layout/venn1"/>
    <dgm:cxn modelId="{034C6D4E-2FBA-474A-9077-0FF8C9C804CA}" type="presOf" srcId="{C2DCDBC5-95E9-4F42-8754-6810EB41A3B6}" destId="{ABB0EE10-8504-404A-8824-5F22425D91BF}" srcOrd="0" destOrd="0" presId="urn:microsoft.com/office/officeart/2005/8/layout/venn1"/>
    <dgm:cxn modelId="{EF1E985C-4C83-514F-AAB7-E897E1014759}" type="presOf" srcId="{E47640B8-E388-6141-8043-F310278C03B2}" destId="{524DE1D1-1650-674C-AA9B-4DB5A8E1AD84}" srcOrd="1" destOrd="0" presId="urn:microsoft.com/office/officeart/2005/8/layout/venn1"/>
    <dgm:cxn modelId="{C3825867-C405-7B42-A7E5-424A4EAD6450}" type="presOf" srcId="{E47640B8-E388-6141-8043-F310278C03B2}" destId="{E0F896BF-E8D9-2145-B631-F874C101A436}" srcOrd="0" destOrd="0" presId="urn:microsoft.com/office/officeart/2005/8/layout/venn1"/>
    <dgm:cxn modelId="{E979DA97-980B-3643-BB92-317601AA8A1C}" type="presOf" srcId="{865D233C-903B-9F4C-9226-AC6433E046AF}" destId="{337EDADF-F20D-C040-81EA-8B0554C72AC2}" srcOrd="1" destOrd="0" presId="urn:microsoft.com/office/officeart/2005/8/layout/venn1"/>
    <dgm:cxn modelId="{3007A799-B6FD-C042-BC31-FD8640B2F69C}" type="presOf" srcId="{865D233C-903B-9F4C-9226-AC6433E046AF}" destId="{DDAD003A-79BB-F54B-8024-DA7A6A25F4EE}" srcOrd="0" destOrd="0" presId="urn:microsoft.com/office/officeart/2005/8/layout/venn1"/>
    <dgm:cxn modelId="{2BE821C9-2121-9B41-97DB-B374926960B4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3AA8411-1348-674D-BBB3-180030DCDE43}" type="presParOf" srcId="{ABB0EE10-8504-404A-8824-5F22425D91BF}" destId="{93E056BD-4766-394C-A4DC-5E4C2451228E}" srcOrd="0" destOrd="0" presId="urn:microsoft.com/office/officeart/2005/8/layout/venn1"/>
    <dgm:cxn modelId="{7BE10229-9ECC-B04C-BCBD-5C48734A388C}" type="presParOf" srcId="{ABB0EE10-8504-404A-8824-5F22425D91BF}" destId="{9EC0FAFF-6CE3-7640-BE7A-52C4AF5538E2}" srcOrd="1" destOrd="0" presId="urn:microsoft.com/office/officeart/2005/8/layout/venn1"/>
    <dgm:cxn modelId="{40178842-B790-BA4E-9D3B-93341614B1D0}" type="presParOf" srcId="{ABB0EE10-8504-404A-8824-5F22425D91BF}" destId="{E0F896BF-E8D9-2145-B631-F874C101A436}" srcOrd="2" destOrd="0" presId="urn:microsoft.com/office/officeart/2005/8/layout/venn1"/>
    <dgm:cxn modelId="{D1A9D604-ECA4-3A4F-AF71-6AC9ABA33704}" type="presParOf" srcId="{ABB0EE10-8504-404A-8824-5F22425D91BF}" destId="{524DE1D1-1650-674C-AA9B-4DB5A8E1AD84}" srcOrd="3" destOrd="0" presId="urn:microsoft.com/office/officeart/2005/8/layout/venn1"/>
    <dgm:cxn modelId="{6664AA12-529F-F740-887C-153AB714C68D}" type="presParOf" srcId="{ABB0EE10-8504-404A-8824-5F22425D91BF}" destId="{DDAD003A-79BB-F54B-8024-DA7A6A25F4EE}" srcOrd="4" destOrd="0" presId="urn:microsoft.com/office/officeart/2005/8/layout/venn1"/>
    <dgm:cxn modelId="{2240D205-BFFC-CB44-A1A3-BF8308066BC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DBD525-60ED-F04D-8C40-06714E43F867}" type="doc">
      <dgm:prSet loTypeId="urn:microsoft.com/office/officeart/2005/8/layout/hChevron3" loCatId="" qsTypeId="urn:microsoft.com/office/officeart/2005/8/quickstyle/simple4" qsCatId="simple" csTypeId="urn:microsoft.com/office/officeart/2005/8/colors/colorful3" csCatId="colorful" phldr="1"/>
      <dgm:spPr/>
    </dgm:pt>
    <dgm:pt modelId="{4BD6D57A-64E7-3D4D-ACCF-EFB28F719904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from 1 to 20</a:t>
          </a:r>
        </a:p>
      </dgm:t>
    </dgm:pt>
    <dgm:pt modelId="{3AE0AE4B-DD44-DF4F-A025-098B3277BA31}" type="parTrans" cxnId="{F21EF7C6-5A45-8345-BAEF-329CEC7F355F}">
      <dgm:prSet/>
      <dgm:spPr/>
      <dgm:t>
        <a:bodyPr/>
        <a:lstStyle/>
        <a:p>
          <a:endParaRPr lang="en-US"/>
        </a:p>
      </dgm:t>
    </dgm:pt>
    <dgm:pt modelId="{1CF6CD3E-96CF-DE4E-AA00-698D37164FBC}" type="sibTrans" cxnId="{F21EF7C6-5A45-8345-BAEF-329CEC7F355F}">
      <dgm:prSet/>
      <dgm:spPr/>
      <dgm:t>
        <a:bodyPr/>
        <a:lstStyle/>
        <a:p>
          <a:endParaRPr lang="en-US"/>
        </a:p>
      </dgm:t>
    </dgm:pt>
    <dgm:pt modelId="{F3DCBC6B-6C71-D14F-A6F0-6BD32A71221F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from 1 to 100</a:t>
          </a:r>
        </a:p>
      </dgm:t>
    </dgm:pt>
    <dgm:pt modelId="{927C02DE-B3A7-B747-8CB2-7294DBBA6133}" type="parTrans" cxnId="{8577A750-E0B6-8543-A8C4-A5B87C96CE36}">
      <dgm:prSet/>
      <dgm:spPr/>
      <dgm:t>
        <a:bodyPr/>
        <a:lstStyle/>
        <a:p>
          <a:endParaRPr lang="en-US"/>
        </a:p>
      </dgm:t>
    </dgm:pt>
    <dgm:pt modelId="{5DC91CE8-67F9-7246-9EBD-A264DB6E2626}" type="sibTrans" cxnId="{8577A750-E0B6-8543-A8C4-A5B87C96CE36}">
      <dgm:prSet/>
      <dgm:spPr/>
      <dgm:t>
        <a:bodyPr/>
        <a:lstStyle/>
        <a:p>
          <a:endParaRPr lang="en-US"/>
        </a:p>
      </dgm:t>
    </dgm:pt>
    <dgm:pt modelId="{C27C15E0-CA3E-BD41-825F-29F808EAA3B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forward from __</a:t>
          </a:r>
        </a:p>
      </dgm:t>
    </dgm:pt>
    <dgm:pt modelId="{CA216ACD-C103-714B-87A6-191E4C1CB874}" type="parTrans" cxnId="{2C7195ED-BBD5-5647-B58F-7478F88496DB}">
      <dgm:prSet/>
      <dgm:spPr/>
      <dgm:t>
        <a:bodyPr/>
        <a:lstStyle/>
        <a:p>
          <a:endParaRPr lang="en-US"/>
        </a:p>
      </dgm:t>
    </dgm:pt>
    <dgm:pt modelId="{2ED314B4-8999-D74C-8D5F-556F3F88A685}" type="sibTrans" cxnId="{2C7195ED-BBD5-5647-B58F-7478F88496DB}">
      <dgm:prSet/>
      <dgm:spPr/>
      <dgm:t>
        <a:bodyPr/>
        <a:lstStyle/>
        <a:p>
          <a:endParaRPr lang="en-US"/>
        </a:p>
      </dgm:t>
    </dgm:pt>
    <dgm:pt modelId="{6164041A-ACCF-7F43-999F-01DBAB6065DC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Count backward</a:t>
          </a:r>
        </a:p>
      </dgm:t>
    </dgm:pt>
    <dgm:pt modelId="{B9F98E11-C668-604B-8139-3221504CC4BF}" type="parTrans" cxnId="{5AA6CE0D-5183-BD42-8B1A-FDB019582C87}">
      <dgm:prSet/>
      <dgm:spPr/>
      <dgm:t>
        <a:bodyPr/>
        <a:lstStyle/>
        <a:p>
          <a:endParaRPr lang="en-US"/>
        </a:p>
      </dgm:t>
    </dgm:pt>
    <dgm:pt modelId="{A459039C-3297-C44C-8E38-8A2EF1D19FBC}" type="sibTrans" cxnId="{5AA6CE0D-5183-BD42-8B1A-FDB019582C87}">
      <dgm:prSet/>
      <dgm:spPr/>
      <dgm:t>
        <a:bodyPr/>
        <a:lstStyle/>
        <a:p>
          <a:endParaRPr lang="en-US"/>
        </a:p>
      </dgm:t>
    </dgm:pt>
    <dgm:pt modelId="{10E1FF9C-5AD8-3549-97C4-DB3028DC6D53}" type="pres">
      <dgm:prSet presAssocID="{B9DBD525-60ED-F04D-8C40-06714E43F867}" presName="Name0" presStyleCnt="0">
        <dgm:presLayoutVars>
          <dgm:dir/>
          <dgm:resizeHandles val="exact"/>
        </dgm:presLayoutVars>
      </dgm:prSet>
      <dgm:spPr/>
    </dgm:pt>
    <dgm:pt modelId="{5240BADA-3212-2D47-955D-BF1D1F950E72}" type="pres">
      <dgm:prSet presAssocID="{4BD6D57A-64E7-3D4D-ACCF-EFB28F719904}" presName="parTxOnly" presStyleLbl="node1" presStyleIdx="0" presStyleCnt="4">
        <dgm:presLayoutVars>
          <dgm:bulletEnabled val="1"/>
        </dgm:presLayoutVars>
      </dgm:prSet>
      <dgm:spPr/>
    </dgm:pt>
    <dgm:pt modelId="{F0852BCA-1711-8940-A669-202E28898856}" type="pres">
      <dgm:prSet presAssocID="{1CF6CD3E-96CF-DE4E-AA00-698D37164FBC}" presName="parSpace" presStyleCnt="0"/>
      <dgm:spPr/>
    </dgm:pt>
    <dgm:pt modelId="{EE430435-E186-4646-AC59-33781B42A5CD}" type="pres">
      <dgm:prSet presAssocID="{F3DCBC6B-6C71-D14F-A6F0-6BD32A71221F}" presName="parTxOnly" presStyleLbl="node1" presStyleIdx="1" presStyleCnt="4">
        <dgm:presLayoutVars>
          <dgm:bulletEnabled val="1"/>
        </dgm:presLayoutVars>
      </dgm:prSet>
      <dgm:spPr/>
    </dgm:pt>
    <dgm:pt modelId="{36E3E905-1BDB-E846-8380-50B5B961CC70}" type="pres">
      <dgm:prSet presAssocID="{5DC91CE8-67F9-7246-9EBD-A264DB6E2626}" presName="parSpace" presStyleCnt="0"/>
      <dgm:spPr/>
    </dgm:pt>
    <dgm:pt modelId="{9468DAD9-71F0-5948-A205-5145C11078A1}" type="pres">
      <dgm:prSet presAssocID="{C27C15E0-CA3E-BD41-825F-29F808EAA3B5}" presName="parTxOnly" presStyleLbl="node1" presStyleIdx="2" presStyleCnt="4">
        <dgm:presLayoutVars>
          <dgm:bulletEnabled val="1"/>
        </dgm:presLayoutVars>
      </dgm:prSet>
      <dgm:spPr/>
    </dgm:pt>
    <dgm:pt modelId="{9358C254-5D03-3746-B214-F4927904786A}" type="pres">
      <dgm:prSet presAssocID="{2ED314B4-8999-D74C-8D5F-556F3F88A685}" presName="parSpace" presStyleCnt="0"/>
      <dgm:spPr/>
    </dgm:pt>
    <dgm:pt modelId="{4129015B-A20C-1D45-B3AA-468451144536}" type="pres">
      <dgm:prSet presAssocID="{6164041A-ACCF-7F43-999F-01DBAB6065DC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5AA6CE0D-5183-BD42-8B1A-FDB019582C87}" srcId="{B9DBD525-60ED-F04D-8C40-06714E43F867}" destId="{6164041A-ACCF-7F43-999F-01DBAB6065DC}" srcOrd="3" destOrd="0" parTransId="{B9F98E11-C668-604B-8139-3221504CC4BF}" sibTransId="{A459039C-3297-C44C-8E38-8A2EF1D19FBC}"/>
    <dgm:cxn modelId="{A4B4FC0F-1A0B-7C4E-9213-481346F3E2A4}" type="presOf" srcId="{6164041A-ACCF-7F43-999F-01DBAB6065DC}" destId="{4129015B-A20C-1D45-B3AA-468451144536}" srcOrd="0" destOrd="0" presId="urn:microsoft.com/office/officeart/2005/8/layout/hChevron3"/>
    <dgm:cxn modelId="{B27C5A14-510C-E845-B151-EEBB94039C91}" type="presOf" srcId="{B9DBD525-60ED-F04D-8C40-06714E43F867}" destId="{10E1FF9C-5AD8-3549-97C4-DB3028DC6D53}" srcOrd="0" destOrd="0" presId="urn:microsoft.com/office/officeart/2005/8/layout/hChevron3"/>
    <dgm:cxn modelId="{14973816-7F07-EA46-AE31-231970A29093}" type="presOf" srcId="{4BD6D57A-64E7-3D4D-ACCF-EFB28F719904}" destId="{5240BADA-3212-2D47-955D-BF1D1F950E72}" srcOrd="0" destOrd="0" presId="urn:microsoft.com/office/officeart/2005/8/layout/hChevron3"/>
    <dgm:cxn modelId="{03456621-7486-AF45-B3AB-708F9FEC7D23}" type="presOf" srcId="{F3DCBC6B-6C71-D14F-A6F0-6BD32A71221F}" destId="{EE430435-E186-4646-AC59-33781B42A5CD}" srcOrd="0" destOrd="0" presId="urn:microsoft.com/office/officeart/2005/8/layout/hChevron3"/>
    <dgm:cxn modelId="{8577A750-E0B6-8543-A8C4-A5B87C96CE36}" srcId="{B9DBD525-60ED-F04D-8C40-06714E43F867}" destId="{F3DCBC6B-6C71-D14F-A6F0-6BD32A71221F}" srcOrd="1" destOrd="0" parTransId="{927C02DE-B3A7-B747-8CB2-7294DBBA6133}" sibTransId="{5DC91CE8-67F9-7246-9EBD-A264DB6E2626}"/>
    <dgm:cxn modelId="{F21EF7C6-5A45-8345-BAEF-329CEC7F355F}" srcId="{B9DBD525-60ED-F04D-8C40-06714E43F867}" destId="{4BD6D57A-64E7-3D4D-ACCF-EFB28F719904}" srcOrd="0" destOrd="0" parTransId="{3AE0AE4B-DD44-DF4F-A025-098B3277BA31}" sibTransId="{1CF6CD3E-96CF-DE4E-AA00-698D37164FBC}"/>
    <dgm:cxn modelId="{F28896E4-A3C2-9E45-A63E-95CB6A7FF495}" type="presOf" srcId="{C27C15E0-CA3E-BD41-825F-29F808EAA3B5}" destId="{9468DAD9-71F0-5948-A205-5145C11078A1}" srcOrd="0" destOrd="0" presId="urn:microsoft.com/office/officeart/2005/8/layout/hChevron3"/>
    <dgm:cxn modelId="{2C7195ED-BBD5-5647-B58F-7478F88496DB}" srcId="{B9DBD525-60ED-F04D-8C40-06714E43F867}" destId="{C27C15E0-CA3E-BD41-825F-29F808EAA3B5}" srcOrd="2" destOrd="0" parTransId="{CA216ACD-C103-714B-87A6-191E4C1CB874}" sibTransId="{2ED314B4-8999-D74C-8D5F-556F3F88A685}"/>
    <dgm:cxn modelId="{D567FD1C-7557-3E4A-BC98-3C822F45804D}" type="presParOf" srcId="{10E1FF9C-5AD8-3549-97C4-DB3028DC6D53}" destId="{5240BADA-3212-2D47-955D-BF1D1F950E72}" srcOrd="0" destOrd="0" presId="urn:microsoft.com/office/officeart/2005/8/layout/hChevron3"/>
    <dgm:cxn modelId="{7BE3A159-78D1-E843-9F6A-FA15CC705204}" type="presParOf" srcId="{10E1FF9C-5AD8-3549-97C4-DB3028DC6D53}" destId="{F0852BCA-1711-8940-A669-202E28898856}" srcOrd="1" destOrd="0" presId="urn:microsoft.com/office/officeart/2005/8/layout/hChevron3"/>
    <dgm:cxn modelId="{96B7ADCA-C3CF-6A49-98AA-E5E950F2FC07}" type="presParOf" srcId="{10E1FF9C-5AD8-3549-97C4-DB3028DC6D53}" destId="{EE430435-E186-4646-AC59-33781B42A5CD}" srcOrd="2" destOrd="0" presId="urn:microsoft.com/office/officeart/2005/8/layout/hChevron3"/>
    <dgm:cxn modelId="{C8794F36-B6AE-B548-841C-3BFCE71A15D9}" type="presParOf" srcId="{10E1FF9C-5AD8-3549-97C4-DB3028DC6D53}" destId="{36E3E905-1BDB-E846-8380-50B5B961CC70}" srcOrd="3" destOrd="0" presId="urn:microsoft.com/office/officeart/2005/8/layout/hChevron3"/>
    <dgm:cxn modelId="{966980BB-71E6-1A42-B1F1-5B1735D643D8}" type="presParOf" srcId="{10E1FF9C-5AD8-3549-97C4-DB3028DC6D53}" destId="{9468DAD9-71F0-5948-A205-5145C11078A1}" srcOrd="4" destOrd="0" presId="urn:microsoft.com/office/officeart/2005/8/layout/hChevron3"/>
    <dgm:cxn modelId="{7B9A1E37-7923-8E40-A2B6-D9B75C128933}" type="presParOf" srcId="{10E1FF9C-5AD8-3549-97C4-DB3028DC6D53}" destId="{9358C254-5D03-3746-B214-F4927904786A}" srcOrd="5" destOrd="0" presId="urn:microsoft.com/office/officeart/2005/8/layout/hChevron3"/>
    <dgm:cxn modelId="{F265E6C3-A2AC-B448-9AE7-F6B7CFE6E66C}" type="presParOf" srcId="{10E1FF9C-5AD8-3549-97C4-DB3028DC6D53}" destId="{4129015B-A20C-1D45-B3AA-46845114453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0BADA-3212-2D47-955D-BF1D1F950E72}">
      <dsp:nvSpPr>
        <dsp:cNvPr id="0" name=""/>
        <dsp:cNvSpPr/>
      </dsp:nvSpPr>
      <dsp:spPr>
        <a:xfrm>
          <a:off x="2549" y="1520415"/>
          <a:ext cx="2557923" cy="102316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2014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from 1 to 20</a:t>
          </a:r>
        </a:p>
      </dsp:txBody>
      <dsp:txXfrm>
        <a:off x="2549" y="1520415"/>
        <a:ext cx="2302131" cy="1023169"/>
      </dsp:txXfrm>
    </dsp:sp>
    <dsp:sp modelId="{EE430435-E186-4646-AC59-33781B42A5CD}">
      <dsp:nvSpPr>
        <dsp:cNvPr id="0" name=""/>
        <dsp:cNvSpPr/>
      </dsp:nvSpPr>
      <dsp:spPr>
        <a:xfrm>
          <a:off x="2048888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from 1 to 100</a:t>
          </a:r>
        </a:p>
      </dsp:txBody>
      <dsp:txXfrm>
        <a:off x="2560473" y="1520415"/>
        <a:ext cx="1534754" cy="1023169"/>
      </dsp:txXfrm>
    </dsp:sp>
    <dsp:sp modelId="{9468DAD9-71F0-5948-A205-5145C11078A1}">
      <dsp:nvSpPr>
        <dsp:cNvPr id="0" name=""/>
        <dsp:cNvSpPr/>
      </dsp:nvSpPr>
      <dsp:spPr>
        <a:xfrm>
          <a:off x="4095227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forward from __</a:t>
          </a:r>
        </a:p>
      </dsp:txBody>
      <dsp:txXfrm>
        <a:off x="4606812" y="1520415"/>
        <a:ext cx="1534754" cy="1023169"/>
      </dsp:txXfrm>
    </dsp:sp>
    <dsp:sp modelId="{4129015B-A20C-1D45-B3AA-468451144536}">
      <dsp:nvSpPr>
        <dsp:cNvPr id="0" name=""/>
        <dsp:cNvSpPr/>
      </dsp:nvSpPr>
      <dsp:spPr>
        <a:xfrm>
          <a:off x="6141566" y="1520415"/>
          <a:ext cx="2557923" cy="1023169"/>
        </a:xfrm>
        <a:prstGeom prst="chevr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56007" rIns="28004" bIns="5600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Count backward</a:t>
          </a:r>
        </a:p>
      </dsp:txBody>
      <dsp:txXfrm>
        <a:off x="6653151" y="1520415"/>
        <a:ext cx="1534754" cy="102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747" y="3041883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172F56-96B4-3548-A372-E025D383EB0A}"/>
              </a:ext>
            </a:extLst>
          </p:cNvPr>
          <p:cNvSpPr txBox="1">
            <a:spLocks/>
          </p:cNvSpPr>
          <p:nvPr userDrawn="1"/>
        </p:nvSpPr>
        <p:spPr>
          <a:xfrm>
            <a:off x="-1231900" y="667391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2019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Z9WiuJPnNA" TargetMode="External"/><Relationship Id="rId3" Type="http://schemas.openxmlformats.org/officeDocument/2006/relationships/hyperlink" Target="http://www.youtube.com/watch?v=F5QLp9Wxrrg" TargetMode="External"/><Relationship Id="rId7" Type="http://schemas.openxmlformats.org/officeDocument/2006/relationships/hyperlink" Target="http://www.youtube.com/watch?v=xx5GWCgklhw" TargetMode="External"/><Relationship Id="rId2" Type="http://schemas.openxmlformats.org/officeDocument/2006/relationships/hyperlink" Target="http://www.youtube.com/watch?v=g9EgE_JtE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tocO1HKG2Ug" TargetMode="External"/><Relationship Id="rId5" Type="http://schemas.openxmlformats.org/officeDocument/2006/relationships/hyperlink" Target="http://www.youtube.com/watch?v=uxPfPyYp84E" TargetMode="External"/><Relationship Id="rId4" Type="http://schemas.openxmlformats.org/officeDocument/2006/relationships/hyperlink" Target="http://www.youtube.com/watch?v=dk9Yt1PqQiw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Manipulatives to Teach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Early Numeracy Concepts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Teacher modeling with echoing</a:t>
            </a:r>
          </a:p>
          <a:p>
            <a:r>
              <a:rPr lang="en-US" sz="2400" dirty="0"/>
              <a:t>One-minute timings</a:t>
            </a:r>
          </a:p>
          <a:p>
            <a:pPr lvl="1"/>
            <a:r>
              <a:rPr lang="en-US" sz="2400" i="1" dirty="0"/>
              <a:t>Count to 12 as many times as you can</a:t>
            </a:r>
          </a:p>
          <a:p>
            <a:r>
              <a:rPr lang="en-US" sz="2400" dirty="0"/>
              <a:t>Songs</a:t>
            </a:r>
          </a:p>
          <a:p>
            <a:pPr lvl="1"/>
            <a:r>
              <a:rPr lang="en-US" sz="1400" dirty="0">
                <a:hlinkClick r:id="rId2"/>
              </a:rPr>
              <a:t>www.youtube.com/watch?v=g9EgE_JtEAw</a:t>
            </a:r>
            <a:endParaRPr lang="en-US" sz="1400" dirty="0"/>
          </a:p>
          <a:p>
            <a:pPr lvl="1"/>
            <a:r>
              <a:rPr lang="en-US" sz="1400" dirty="0">
                <a:hlinkClick r:id="rId3"/>
              </a:rPr>
              <a:t>www.youtube.com/watch?v=F5QLp9Wxrrg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www.youtube.com/watch?v=dk9Yt1PqQiw</a:t>
            </a:r>
            <a:endParaRPr lang="en-US" sz="1400" dirty="0"/>
          </a:p>
          <a:p>
            <a:pPr lvl="1"/>
            <a:r>
              <a:rPr lang="en-US" sz="1400" dirty="0">
                <a:hlinkClick r:id="rId5"/>
              </a:rPr>
              <a:t>www.youtube.com/watch?v=uxPfPyYp84E</a:t>
            </a:r>
            <a:endParaRPr lang="en-US" sz="1400" dirty="0"/>
          </a:p>
          <a:p>
            <a:pPr lvl="1"/>
            <a:r>
              <a:rPr lang="en-US" sz="1400" dirty="0">
                <a:hlinkClick r:id="rId6"/>
              </a:rPr>
              <a:t>www.youtube.com/watch?v=tocO1HKG2Ug</a:t>
            </a:r>
            <a:endParaRPr lang="en-US" sz="1400" dirty="0"/>
          </a:p>
          <a:p>
            <a:pPr lvl="1"/>
            <a:r>
              <a:rPr lang="en-US" sz="1400" dirty="0">
                <a:hlinkClick r:id="rId7"/>
              </a:rPr>
              <a:t>www.youtube.com/watch?v=xx5GWCgklhw</a:t>
            </a:r>
            <a:endParaRPr lang="en-US" sz="1400" dirty="0"/>
          </a:p>
          <a:p>
            <a:pPr lvl="1"/>
            <a:r>
              <a:rPr lang="en-US" sz="1400" dirty="0">
                <a:hlinkClick r:id="rId8"/>
              </a:rPr>
              <a:t>www.youtube.com/watch?v=fZ9WiuJPnNA</a:t>
            </a:r>
            <a:r>
              <a:rPr lang="en-US" sz="1400" dirty="0"/>
              <a:t>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196862" y="3261168"/>
            <a:ext cx="2286000" cy="1676400"/>
          </a:xfrm>
          <a:prstGeom prst="cloudCallo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3062" y="3560759"/>
            <a:ext cx="2209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/>
              </a:rPr>
              <a:t>Good songs are </a:t>
            </a:r>
            <a:r>
              <a:rPr lang="en-US" sz="1600" b="1" dirty="0">
                <a:solidFill>
                  <a:schemeClr val="bg1"/>
                </a:solidFill>
                <a:latin typeface="Calibri"/>
              </a:rPr>
              <a:t>repetitive, 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not based on music, and focused on </a:t>
            </a:r>
            <a:r>
              <a:rPr lang="en-US" sz="1600" b="1" dirty="0">
                <a:solidFill>
                  <a:schemeClr val="bg1"/>
                </a:solidFill>
                <a:latin typeface="Calibri"/>
              </a:rPr>
              <a:t>lyrics.</a:t>
            </a:r>
            <a:endParaRPr lang="en-US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04EB97-6070-AF49-8A99-BA374050C68A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Stable order</a:t>
            </a:r>
          </a:p>
        </p:txBody>
      </p:sp>
    </p:spTree>
    <p:extLst>
      <p:ext uri="{BB962C8B-B14F-4D97-AF65-F5344CB8AC3E}">
        <p14:creationId xmlns:p14="http://schemas.microsoft.com/office/powerpoint/2010/main" val="259488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match number words to objects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94" y="3962400"/>
            <a:ext cx="2772870" cy="218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183" y="2048521"/>
            <a:ext cx="2286000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20" y="1770087"/>
            <a:ext cx="1689100" cy="168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56" y="4133850"/>
            <a:ext cx="2458497" cy="184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767" y="1863589"/>
            <a:ext cx="1683328" cy="205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7018" y="3315216"/>
            <a:ext cx="1817024" cy="273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646" y="1303102"/>
            <a:ext cx="1917700" cy="19177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7CEE69-5F4A-B24C-885E-1CF96D5A5E67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49463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match number words to objects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94" y="2382197"/>
            <a:ext cx="2148365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658" y="3921546"/>
            <a:ext cx="2518270" cy="1892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695" y="1960017"/>
            <a:ext cx="2541358" cy="14371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484" y="3921546"/>
            <a:ext cx="1723916" cy="1511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09AF96-7058-7A48-849A-C81172C4238A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209385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50883" y="3733800"/>
            <a:ext cx="4493117" cy="230462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Partitioning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4"/>
                </a:solidFill>
              </a:rPr>
              <a:t>tagging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Transferred from the “to-be-counted” category to the “already-counted” category </a:t>
            </a:r>
          </a:p>
          <a:p>
            <a:pPr lvl="1">
              <a:defRPr/>
            </a:pPr>
            <a:r>
              <a:rPr lang="en-US" dirty="0">
                <a:solidFill>
                  <a:schemeClr val="accent4"/>
                </a:solidFill>
              </a:rPr>
              <a:t>A distinct numeral word is assigned and not to be used again in the counting sequence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5" y="3441489"/>
            <a:ext cx="1212850" cy="831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655291"/>
            <a:ext cx="1212850" cy="831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250" y="5414294"/>
            <a:ext cx="1212850" cy="831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302" y="4044242"/>
            <a:ext cx="1212850" cy="831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56" y="3435802"/>
            <a:ext cx="1212850" cy="831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20AE0E-2E03-4542-A2C2-3770600C38A9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</p:spTree>
    <p:extLst>
      <p:ext uri="{BB962C8B-B14F-4D97-AF65-F5344CB8AC3E}">
        <p14:creationId xmlns:p14="http://schemas.microsoft.com/office/powerpoint/2010/main" val="4496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0169 L 0.34271 -0.17199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0.00509 L 0.62535 -0.08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0.00093 L 0.49201 0.08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32 -0.00093 L 0.575 0.2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9 0.0051 L 0.59966 0.149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Order AND One-to-One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Count to 4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Count to 7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378" y="3077228"/>
            <a:ext cx="2819400" cy="194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679" y="3868740"/>
            <a:ext cx="2628900" cy="15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7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29A5DF-C53A-7F49-9B68-EFFBF9A549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351" y="0"/>
            <a:ext cx="5161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 Order AND One-to-One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Count to 8 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Count to 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B07AB-7ACE-6540-87DB-EC1244794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550" y="2882900"/>
            <a:ext cx="61849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number tag used for the last object in a count symbolizes the total number of objects in a set</a:t>
            </a:r>
          </a:p>
          <a:p>
            <a:pPr lvl="1">
              <a:defRPr/>
            </a:pPr>
            <a:r>
              <a:rPr lang="en-US" dirty="0"/>
              <a:t>Students </a:t>
            </a:r>
            <a:r>
              <a:rPr lang="en-US" b="1" dirty="0"/>
              <a:t>must coordinate</a:t>
            </a:r>
            <a:r>
              <a:rPr lang="en-US" dirty="0"/>
              <a:t> the </a:t>
            </a:r>
            <a:r>
              <a:rPr lang="en-US" b="1" dirty="0">
                <a:solidFill>
                  <a:srgbClr val="00B050"/>
                </a:solidFill>
              </a:rPr>
              <a:t>stable order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one-to-one correspondence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9E66C-C51C-A047-835F-9573B25C26B9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Cardinality</a:t>
            </a:r>
          </a:p>
        </p:txBody>
      </p:sp>
    </p:spTree>
    <p:extLst>
      <p:ext uri="{BB962C8B-B14F-4D97-AF65-F5344CB8AC3E}">
        <p14:creationId xmlns:p14="http://schemas.microsoft.com/office/powerpoint/2010/main" val="3702293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Teacher asking, “How many?”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r>
              <a:rPr lang="en-US" dirty="0">
                <a:solidFill>
                  <a:srgbClr val="3366FF"/>
                </a:solidFill>
              </a:rPr>
              <a:t>Count to 11</a:t>
            </a:r>
          </a:p>
          <a:p>
            <a:r>
              <a:rPr lang="en-US" dirty="0">
                <a:solidFill>
                  <a:schemeClr val="accent4"/>
                </a:solidFill>
              </a:rPr>
              <a:t>Count to 9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514235-2430-4E45-8BF9-EFEE12EC05B4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Cardinality</a:t>
            </a:r>
          </a:p>
        </p:txBody>
      </p:sp>
    </p:spTree>
    <p:extLst>
      <p:ext uri="{BB962C8B-B14F-4D97-AF65-F5344CB8AC3E}">
        <p14:creationId xmlns:p14="http://schemas.microsoft.com/office/powerpoint/2010/main" val="372277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types of objects can be counted together in a set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581400"/>
            <a:ext cx="1841500" cy="1384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90800"/>
            <a:ext cx="2514600" cy="1358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877" y="4095750"/>
            <a:ext cx="2119346" cy="1752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86200"/>
            <a:ext cx="2171700" cy="21717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430209-E3D4-C74C-91C7-7AC9D7783295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341013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order in which objects are counted does not matter as long as none of the other counting principles are violated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3273" y="3352800"/>
            <a:ext cx="7239000" cy="2362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When teaching counting to “inefficient” counters, however, you should teach a strategy – like partitioning and tagging, working left to right, or using a work mat.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D03AE-8573-324A-A1C1-61AEF33DF43B}"/>
              </a:ext>
            </a:extLst>
          </p:cNvPr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Order Irrelevance</a:t>
            </a:r>
          </a:p>
        </p:txBody>
      </p:sp>
    </p:spTree>
    <p:extLst>
      <p:ext uri="{BB962C8B-B14F-4D97-AF65-F5344CB8AC3E}">
        <p14:creationId xmlns:p14="http://schemas.microsoft.com/office/powerpoint/2010/main" val="1889693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Counting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Stable order (rote counting)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One-to-one correspondence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/>
              <a:t>Cardinality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/>
              <a:t>Abstraction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/>
              <a:t>Order irrelevance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490CE-0FD7-444D-B44A-467244625690}"/>
              </a:ext>
            </a:extLst>
          </p:cNvPr>
          <p:cNvGrpSpPr/>
          <p:nvPr/>
        </p:nvGrpSpPr>
        <p:grpSpPr>
          <a:xfrm>
            <a:off x="5409147" y="1393258"/>
            <a:ext cx="3200400" cy="3873449"/>
            <a:chOff x="5551471" y="1466427"/>
            <a:chExt cx="3200400" cy="38734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68C631-3C41-3E4E-AE03-7A30F10906A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Combine all five counting principles.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F4933-575A-2344-B8FA-BA0BA25D5A6A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7A2FDE-D8A9-874A-90B8-D2B1AC2C8F02}"/>
                </a:ext>
              </a:extLst>
            </p:cNvPr>
            <p:cNvSpPr/>
            <p:nvPr/>
          </p:nvSpPr>
          <p:spPr>
            <a:xfrm>
              <a:off x="6429965" y="4718932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166779-437D-6B4C-B843-D9A5B924F23C}"/>
                </a:ext>
              </a:extLst>
            </p:cNvPr>
            <p:cNvSpPr/>
            <p:nvPr/>
          </p:nvSpPr>
          <p:spPr>
            <a:xfrm>
              <a:off x="6057731" y="4053719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Precise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449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44EE1-7A25-1D47-960B-FC9EC7A92C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351" y="0"/>
            <a:ext cx="5161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Counting objects/pictures</a:t>
            </a:r>
          </a:p>
          <a:p>
            <a:pPr lvl="1"/>
            <a:r>
              <a:rPr lang="en-US" sz="2400" dirty="0"/>
              <a:t>Bears, cubes, clips, pencils</a:t>
            </a:r>
          </a:p>
          <a:p>
            <a:pPr lvl="1"/>
            <a:r>
              <a:rPr lang="en-US" sz="2400" dirty="0"/>
              <a:t>Abacus</a:t>
            </a:r>
          </a:p>
          <a:p>
            <a:pPr lvl="1"/>
            <a:r>
              <a:rPr lang="en-US" sz="2400" dirty="0"/>
              <a:t>Table setting</a:t>
            </a:r>
          </a:p>
          <a:p>
            <a:pPr lvl="1"/>
            <a:r>
              <a:rPr lang="en-US" sz="2400" dirty="0"/>
              <a:t>Passing out papers</a:t>
            </a:r>
          </a:p>
          <a:p>
            <a:r>
              <a:rPr lang="en-US" sz="2400" dirty="0"/>
              <a:t>Counting with storyboards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52400"/>
            <a:ext cx="2362200" cy="2362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98" y="1447800"/>
            <a:ext cx="2342470" cy="2133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866408"/>
            <a:ext cx="3746500" cy="2171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935" y="4132092"/>
            <a:ext cx="221587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2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Counting with number lines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Counting on</a:t>
            </a:r>
          </a:p>
          <a:p>
            <a:pPr lvl="1"/>
            <a:r>
              <a:rPr lang="en-US" sz="2400" i="1" dirty="0"/>
              <a:t>I’m hiding three. Count, starting from the hidden counters.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74" y="1784235"/>
            <a:ext cx="5643446" cy="1353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712" y="4252304"/>
            <a:ext cx="2781300" cy="147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1340005"/>
            <a:ext cx="2032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71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Finger counting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82" y="2217097"/>
            <a:ext cx="3309257" cy="2895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20" y="829291"/>
            <a:ext cx="4610100" cy="2044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370" y="3334976"/>
            <a:ext cx="4724400" cy="23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B07AB-7ACE-6540-87DB-EC12447949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00" y="1692927"/>
            <a:ext cx="6184900" cy="29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E6390-267E-DF4F-9148-57D45D909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901" y="2872169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9255CD-A49B-2D4F-9C57-6BD32DDC1A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01" y="4403007"/>
            <a:ext cx="2006600" cy="1558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8A29A4-97A5-9744-B3FD-4A29A2863CBB}"/>
              </a:ext>
            </a:extLst>
          </p:cNvPr>
          <p:cNvSpPr/>
          <p:nvPr/>
        </p:nvSpPr>
        <p:spPr>
          <a:xfrm>
            <a:off x="314901" y="10562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  <a:p>
            <a:r>
              <a:rPr lang="en-US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5095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</a:t>
            </a:r>
            <a:endParaRPr lang="en-US" dirty="0">
              <a:solidFill>
                <a:srgbClr val="ACD43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13" y="1472165"/>
            <a:ext cx="5711025" cy="418323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260019" y="149343"/>
            <a:ext cx="2819400" cy="213360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“Ten, Eleven, Twelve, Thirteen, Fourteen.”</a:t>
            </a:r>
          </a:p>
        </p:txBody>
      </p:sp>
    </p:spTree>
    <p:extLst>
      <p:ext uri="{BB962C8B-B14F-4D97-AF65-F5344CB8AC3E}">
        <p14:creationId xmlns:p14="http://schemas.microsoft.com/office/powerpoint/2010/main" val="1615332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19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didax.com/images/img_800/2111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392" y="168104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asco.com/prod/images/products/44/AC059791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50788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106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490CE-0FD7-444D-B44A-467244625690}"/>
              </a:ext>
            </a:extLst>
          </p:cNvPr>
          <p:cNvGrpSpPr/>
          <p:nvPr/>
        </p:nvGrpSpPr>
        <p:grpSpPr>
          <a:xfrm>
            <a:off x="5409147" y="1393258"/>
            <a:ext cx="3200400" cy="3873449"/>
            <a:chOff x="5551471" y="1466427"/>
            <a:chExt cx="3200400" cy="38734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68C631-3C41-3E4E-AE03-7A30F10906A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about tens and ones.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F4933-575A-2344-B8FA-BA0BA25D5A6A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7A2FDE-D8A9-874A-90B8-D2B1AC2C8F02}"/>
                </a:ext>
              </a:extLst>
            </p:cNvPr>
            <p:cNvSpPr/>
            <p:nvPr/>
          </p:nvSpPr>
          <p:spPr>
            <a:xfrm>
              <a:off x="6429965" y="4718932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166779-437D-6B4C-B843-D9A5B924F23C}"/>
                </a:ext>
              </a:extLst>
            </p:cNvPr>
            <p:cNvSpPr/>
            <p:nvPr/>
          </p:nvSpPr>
          <p:spPr>
            <a:xfrm>
              <a:off x="6057731" y="4053719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Precise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02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767140" y="332790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521605" y="2782311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1B2175-D148-FD4E-BB6E-B303FF86CA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4" y="0"/>
            <a:ext cx="5153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45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Representations of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9762"/>
            <a:ext cx="8686800" cy="4839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latin typeface="Axure Handwriting" panose="02000000000000000000" pitchFamily="2" charset="0"/>
                <a:cs typeface="Chalkduster"/>
              </a:rPr>
              <a:t>7</a:t>
            </a:r>
          </a:p>
          <a:p>
            <a:pPr marL="0" indent="0" algn="ctr">
              <a:buNone/>
            </a:pPr>
            <a:endParaRPr lang="en-US" sz="4500" dirty="0">
              <a:latin typeface="Axure Handwriting" panose="02000000000000000000" pitchFamily="2" charset="0"/>
              <a:cs typeface="Chalkduster"/>
            </a:endParaRPr>
          </a:p>
          <a:p>
            <a:pPr marL="0" indent="0" algn="ctr">
              <a:buNone/>
            </a:pPr>
            <a:r>
              <a:rPr lang="en-US" sz="4500" dirty="0">
                <a:latin typeface="Axure Handwriting" panose="02000000000000000000" pitchFamily="2" charset="0"/>
                <a:cs typeface="Chalkduster"/>
              </a:rPr>
              <a:t>seven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101969" y="4182542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235569" y="3725342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2321169" y="4944542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064369" y="3801542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226169" y="5020742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131169" y="4715942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7274169" y="4182542"/>
            <a:ext cx="914400" cy="838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0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Vocabulary:</a:t>
            </a:r>
          </a:p>
          <a:p>
            <a:pPr lvl="1"/>
            <a:r>
              <a:rPr lang="en-US" sz="2400" u="sng" dirty="0"/>
              <a:t>More</a:t>
            </a:r>
            <a:r>
              <a:rPr lang="en-US" sz="2400" dirty="0"/>
              <a:t>, </a:t>
            </a:r>
            <a:r>
              <a:rPr lang="en-US" sz="2400" u="sng" dirty="0"/>
              <a:t>greater</a:t>
            </a:r>
            <a:r>
              <a:rPr lang="en-US" sz="2400" dirty="0"/>
              <a:t>, bigger</a:t>
            </a:r>
          </a:p>
          <a:p>
            <a:pPr lvl="1"/>
            <a:r>
              <a:rPr lang="en-US" sz="2400" u="sng" dirty="0"/>
              <a:t>Less</a:t>
            </a:r>
            <a:r>
              <a:rPr lang="en-US" sz="2400" dirty="0"/>
              <a:t>, smaller, </a:t>
            </a:r>
            <a:r>
              <a:rPr lang="en-US" sz="2400" u="sng" dirty="0"/>
              <a:t>fewer</a:t>
            </a:r>
          </a:p>
          <a:p>
            <a:pPr lvl="1"/>
            <a:r>
              <a:rPr lang="en-US" sz="2400" u="sng" dirty="0"/>
              <a:t>Same</a:t>
            </a:r>
            <a:r>
              <a:rPr lang="en-US" sz="2400" dirty="0"/>
              <a:t>, as </a:t>
            </a:r>
            <a:r>
              <a:rPr lang="en-US" sz="2400" u="sng" dirty="0"/>
              <a:t>many</a:t>
            </a:r>
            <a:r>
              <a:rPr lang="en-US" sz="2400" dirty="0"/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1590220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Teacher modeling</a:t>
            </a:r>
          </a:p>
          <a:p>
            <a:pPr lvl="1"/>
            <a:r>
              <a:rPr lang="en-US" sz="2400" dirty="0"/>
              <a:t>Find the pairs</a:t>
            </a:r>
          </a:p>
          <a:p>
            <a:pPr lvl="1"/>
            <a:r>
              <a:rPr lang="en-US" sz="2400" dirty="0"/>
              <a:t>Finish when one group runs out of items</a:t>
            </a:r>
          </a:p>
          <a:p>
            <a:pPr lvl="1"/>
            <a:r>
              <a:rPr lang="en-US" sz="2400" dirty="0"/>
              <a:t>Figure out more than, less than, or equal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208752"/>
            <a:ext cx="545021" cy="723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34" y="3894552"/>
            <a:ext cx="545021" cy="723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134" y="3894552"/>
            <a:ext cx="545021" cy="723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334" y="3894552"/>
            <a:ext cx="545021" cy="723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34" y="3894552"/>
            <a:ext cx="545021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534" y="3894552"/>
            <a:ext cx="545021" cy="723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4046952"/>
            <a:ext cx="545021" cy="723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113752"/>
            <a:ext cx="545021" cy="723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284952"/>
            <a:ext cx="545021" cy="723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427952"/>
            <a:ext cx="545021" cy="723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934" y="4808952"/>
            <a:ext cx="732796" cy="7493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934" y="4808952"/>
            <a:ext cx="732796" cy="7493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934" y="4808952"/>
            <a:ext cx="732796" cy="749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34" y="4808952"/>
            <a:ext cx="732796" cy="7493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334" y="4808952"/>
            <a:ext cx="732796" cy="749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271" y="4808952"/>
            <a:ext cx="732796" cy="749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5189952"/>
            <a:ext cx="732796" cy="7493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199352"/>
            <a:ext cx="732796" cy="7493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437352"/>
            <a:ext cx="732796" cy="7493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342352"/>
            <a:ext cx="732796" cy="749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132552"/>
            <a:ext cx="732796" cy="7493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4885152"/>
            <a:ext cx="732796" cy="749300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>
            <a:off x="3200400" y="4275552"/>
            <a:ext cx="1066800" cy="762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677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Comparison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315" y="1842631"/>
            <a:ext cx="3371273" cy="2480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431" y="2775211"/>
            <a:ext cx="2554374" cy="335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183109"/>
            <a:ext cx="248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5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Quantity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 chains</a:t>
            </a:r>
          </a:p>
          <a:p>
            <a:r>
              <a:rPr lang="en-US" sz="2400" dirty="0"/>
              <a:t>Bear compare</a:t>
            </a:r>
          </a:p>
          <a:p>
            <a:r>
              <a:rPr lang="en-US" sz="2400" dirty="0"/>
              <a:t>Counting cars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20" y="3543822"/>
            <a:ext cx="3088640" cy="1930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060" y="1572518"/>
            <a:ext cx="18288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860" y="3728708"/>
            <a:ext cx="299813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490CE-0FD7-444D-B44A-467244625690}"/>
              </a:ext>
            </a:extLst>
          </p:cNvPr>
          <p:cNvGrpSpPr/>
          <p:nvPr/>
        </p:nvGrpSpPr>
        <p:grpSpPr>
          <a:xfrm>
            <a:off x="5409147" y="1393258"/>
            <a:ext cx="3200400" cy="3873449"/>
            <a:chOff x="5551471" y="1466427"/>
            <a:chExt cx="3200400" cy="38734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68C631-3C41-3E4E-AE03-7A30F10906A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about comparison.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F4933-575A-2344-B8FA-BA0BA25D5A6A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7A2FDE-D8A9-874A-90B8-D2B1AC2C8F02}"/>
                </a:ext>
              </a:extLst>
            </p:cNvPr>
            <p:cNvSpPr/>
            <p:nvPr/>
          </p:nvSpPr>
          <p:spPr>
            <a:xfrm>
              <a:off x="6429965" y="4718932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166779-437D-6B4C-B843-D9A5B924F23C}"/>
                </a:ext>
              </a:extLst>
            </p:cNvPr>
            <p:cNvSpPr/>
            <p:nvPr/>
          </p:nvSpPr>
          <p:spPr>
            <a:xfrm>
              <a:off x="6057731" y="4053719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Precise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504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E0F42-BD56-C246-AA11-96A98F7BE8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484" y="0"/>
            <a:ext cx="5203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41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Subitizing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Instantly seeing how many</a:t>
            </a:r>
          </a:p>
          <a:p>
            <a:r>
              <a:rPr lang="en-US" sz="2400" dirty="0"/>
              <a:t>Young students can subitize sets of 1, 2, or 3 without counting (perceptual subitizing)</a:t>
            </a:r>
          </a:p>
          <a:p>
            <a:pPr lvl="1"/>
            <a:r>
              <a:rPr lang="en-US" sz="2400" dirty="0"/>
              <a:t>4 or 5 is the maximum subitizing amount</a:t>
            </a:r>
          </a:p>
          <a:p>
            <a:r>
              <a:rPr lang="en-US" sz="2400" dirty="0"/>
              <a:t>Students can subitize larger amounts by combining smaller amounts (conceptual subitizing)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983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Subitizing</a:t>
            </a:r>
            <a:br>
              <a:rPr lang="en-US" dirty="0"/>
            </a:br>
            <a:r>
              <a:rPr lang="en-US" dirty="0"/>
              <a:t>Instruction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903" y="1202593"/>
            <a:ext cx="1346200" cy="1682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85" y="1389185"/>
            <a:ext cx="2053918" cy="1409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208" y="594360"/>
            <a:ext cx="1959797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903" y="2971800"/>
            <a:ext cx="2540000" cy="309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192" y="2798885"/>
            <a:ext cx="2663546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9309" y="2706758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308" y="1854308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104" y="2644107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4104" y="1854308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308" y="1392645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104" y="1392644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308" y="3696323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308" y="4037612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02B7F-E9B1-3744-BF66-2CE824F3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Instruction</a:t>
            </a:r>
          </a:p>
        </p:txBody>
      </p:sp>
    </p:spTree>
    <p:extLst>
      <p:ext uri="{BB962C8B-B14F-4D97-AF65-F5344CB8AC3E}">
        <p14:creationId xmlns:p14="http://schemas.microsoft.com/office/powerpoint/2010/main" val="927531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Subitizing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490CE-0FD7-444D-B44A-467244625690}"/>
              </a:ext>
            </a:extLst>
          </p:cNvPr>
          <p:cNvGrpSpPr/>
          <p:nvPr/>
        </p:nvGrpSpPr>
        <p:grpSpPr>
          <a:xfrm>
            <a:off x="5409147" y="1393258"/>
            <a:ext cx="3200400" cy="3873449"/>
            <a:chOff x="5551471" y="1466427"/>
            <a:chExt cx="3200400" cy="38734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68C631-3C41-3E4E-AE03-7A30F10906A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about subitizing.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8F4933-575A-2344-B8FA-BA0BA25D5A6A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7A2FDE-D8A9-874A-90B8-D2B1AC2C8F02}"/>
                </a:ext>
              </a:extLst>
            </p:cNvPr>
            <p:cNvSpPr/>
            <p:nvPr/>
          </p:nvSpPr>
          <p:spPr>
            <a:xfrm>
              <a:off x="6429965" y="4718932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166779-437D-6B4C-B843-D9A5B924F23C}"/>
                </a:ext>
              </a:extLst>
            </p:cNvPr>
            <p:cNvSpPr/>
            <p:nvPr/>
          </p:nvSpPr>
          <p:spPr>
            <a:xfrm>
              <a:off x="6057731" y="4053719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Precise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588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767140" y="332790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521605" y="2782311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3560" y="3012759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AAE02-F322-0E49-9DCE-779527A2F136}"/>
              </a:ext>
            </a:extLst>
          </p:cNvPr>
          <p:cNvSpPr/>
          <p:nvPr/>
        </p:nvSpPr>
        <p:spPr>
          <a:xfrm>
            <a:off x="483177" y="1340428"/>
            <a:ext cx="8136082" cy="152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formal math language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7B837-6858-054A-A568-6A5F03AFF12E}"/>
              </a:ext>
            </a:extLst>
          </p:cNvPr>
          <p:cNvSpPr/>
          <p:nvPr/>
        </p:nvSpPr>
        <p:spPr>
          <a:xfrm>
            <a:off x="483177" y="3184814"/>
            <a:ext cx="8136082" cy="15274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235401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9312585"/>
              </p:ext>
            </p:extLst>
          </p:nvPr>
        </p:nvGraphicFramePr>
        <p:xfrm>
          <a:off x="329210" y="12761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45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ADA9A7-8020-9E46-B08C-E0F17D521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662" y="0"/>
            <a:ext cx="518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Counting Principles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918" y="1266173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Stable order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902918" y="2066388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  <a:t>One-to-one correspondence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2918" y="2866373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Cardinality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2918" y="3856973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Abstraction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2918" y="4664238"/>
            <a:ext cx="7239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Order irrelevance</a:t>
            </a:r>
          </a:p>
        </p:txBody>
      </p:sp>
    </p:spTree>
    <p:extLst>
      <p:ext uri="{BB962C8B-B14F-4D97-AF65-F5344CB8AC3E}">
        <p14:creationId xmlns:p14="http://schemas.microsoft.com/office/powerpoint/2010/main" val="106154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Saying the number words in order</a:t>
            </a:r>
          </a:p>
          <a:p>
            <a:r>
              <a:rPr lang="en-US" dirty="0"/>
              <a:t>“One, two, three, four, five…”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21080" y="200417"/>
            <a:ext cx="7239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Stable order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2357751"/>
              </p:ext>
            </p:extLst>
          </p:nvPr>
        </p:nvGraphicFramePr>
        <p:xfrm>
          <a:off x="289560" y="2018658"/>
          <a:ext cx="8702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308861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4493</TotalTime>
  <Words>686</Words>
  <Application>Microsoft Macintosh PowerPoint</Application>
  <PresentationFormat>On-screen Show (4:3)</PresentationFormat>
  <Paragraphs>194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Axure Handwriting</vt:lpstr>
      <vt:lpstr>Calibri</vt:lpstr>
      <vt:lpstr>Cambria Math</vt:lpstr>
      <vt:lpstr>Chalkduster</vt:lpstr>
      <vt:lpstr>Franklin Gothic Book</vt:lpstr>
      <vt:lpstr>Verdana</vt:lpstr>
      <vt:lpstr>NCII-Uconn</vt:lpstr>
      <vt:lpstr>Using Manipulatives to Teach  Early Numeracy Concepts</vt:lpstr>
      <vt:lpstr>PowerPoint Presentation</vt:lpstr>
      <vt:lpstr>PowerPoint Presentation</vt:lpstr>
      <vt:lpstr>Explicit Instruction</vt:lpstr>
      <vt:lpstr>Precise Language</vt:lpstr>
      <vt:lpstr>Multiple Representations</vt:lpstr>
      <vt:lpstr>PowerPoint Presentation</vt:lpstr>
      <vt:lpstr>Five Counting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Stable Order AND One-to-One Correspondence</vt:lpstr>
      <vt:lpstr>PowerPoint Presentation</vt:lpstr>
      <vt:lpstr>Stable Order AND One-to-One Correspondence</vt:lpstr>
      <vt:lpstr>PowerPoint Presentation</vt:lpstr>
      <vt:lpstr>PowerPoint Presentation</vt:lpstr>
      <vt:lpstr>PowerPoint Presentation</vt:lpstr>
      <vt:lpstr>PowerPoint Presentation</vt:lpstr>
      <vt:lpstr>Five Counting Principles</vt:lpstr>
      <vt:lpstr>PowerPoint Presentation</vt:lpstr>
      <vt:lpstr>Counting Instruction</vt:lpstr>
      <vt:lpstr>Counting</vt:lpstr>
      <vt:lpstr>Counting</vt:lpstr>
      <vt:lpstr>Place Value</vt:lpstr>
      <vt:lpstr>Place Value</vt:lpstr>
      <vt:lpstr>Place Value</vt:lpstr>
      <vt:lpstr>Place Value</vt:lpstr>
      <vt:lpstr>PowerPoint Presentation</vt:lpstr>
      <vt:lpstr>Three Representations of Number</vt:lpstr>
      <vt:lpstr>Quantity Comparison</vt:lpstr>
      <vt:lpstr>Quantity Comparison</vt:lpstr>
      <vt:lpstr>Quantity Comparison</vt:lpstr>
      <vt:lpstr>Quantity Comparison</vt:lpstr>
      <vt:lpstr>Comparison</vt:lpstr>
      <vt:lpstr>PowerPoint Presentation</vt:lpstr>
      <vt:lpstr>Subitizing</vt:lpstr>
      <vt:lpstr>Subitizing Instruction</vt:lpstr>
      <vt:lpstr>Subitizing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505</cp:revision>
  <dcterms:created xsi:type="dcterms:W3CDTF">2016-08-16T05:11:43Z</dcterms:created>
  <dcterms:modified xsi:type="dcterms:W3CDTF">2019-08-06T21:23:07Z</dcterms:modified>
</cp:coreProperties>
</file>