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57"/>
  </p:notesMasterIdLst>
  <p:sldIdLst>
    <p:sldId id="256" r:id="rId3"/>
    <p:sldId id="303" r:id="rId4"/>
    <p:sldId id="363" r:id="rId5"/>
    <p:sldId id="351" r:id="rId6"/>
    <p:sldId id="362" r:id="rId7"/>
    <p:sldId id="330" r:id="rId8"/>
    <p:sldId id="364" r:id="rId9"/>
    <p:sldId id="337" r:id="rId10"/>
    <p:sldId id="354" r:id="rId11"/>
    <p:sldId id="331" r:id="rId12"/>
    <p:sldId id="365" r:id="rId13"/>
    <p:sldId id="296" r:id="rId14"/>
    <p:sldId id="258" r:id="rId15"/>
    <p:sldId id="266" r:id="rId16"/>
    <p:sldId id="339" r:id="rId17"/>
    <p:sldId id="319" r:id="rId18"/>
    <p:sldId id="321" r:id="rId19"/>
    <p:sldId id="322" r:id="rId20"/>
    <p:sldId id="323" r:id="rId21"/>
    <p:sldId id="324" r:id="rId22"/>
    <p:sldId id="326" r:id="rId23"/>
    <p:sldId id="348" r:id="rId24"/>
    <p:sldId id="372" r:id="rId25"/>
    <p:sldId id="349" r:id="rId26"/>
    <p:sldId id="295" r:id="rId27"/>
    <p:sldId id="261" r:id="rId28"/>
    <p:sldId id="257" r:id="rId29"/>
    <p:sldId id="293" r:id="rId30"/>
    <p:sldId id="291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1" r:id="rId39"/>
    <p:sldId id="304" r:id="rId40"/>
    <p:sldId id="305" r:id="rId41"/>
    <p:sldId id="306" r:id="rId42"/>
    <p:sldId id="307" r:id="rId43"/>
    <p:sldId id="308" r:id="rId44"/>
    <p:sldId id="369" r:id="rId45"/>
    <p:sldId id="370" r:id="rId46"/>
    <p:sldId id="309" r:id="rId47"/>
    <p:sldId id="310" r:id="rId48"/>
    <p:sldId id="311" r:id="rId49"/>
    <p:sldId id="371" r:id="rId50"/>
    <p:sldId id="294" r:id="rId51"/>
    <p:sldId id="262" r:id="rId52"/>
    <p:sldId id="268" r:id="rId53"/>
    <p:sldId id="368" r:id="rId54"/>
    <p:sldId id="367" r:id="rId55"/>
    <p:sldId id="346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Jackson" initials="MJ" lastIdx="10" clrIdx="0">
    <p:extLst>
      <p:ext uri="{19B8F6BF-5375-455C-9EA6-DF929625EA0E}">
        <p15:presenceInfo xmlns:p15="http://schemas.microsoft.com/office/powerpoint/2012/main" userId="S-1-5-21-2149558826-3324038498-27948981-265601" providerId="AD"/>
      </p:ext>
    </p:extLst>
  </p:cmAuthor>
  <p:cmAuthor id="2" name="Anna Dufur" initials="AD" lastIdx="7" clrIdx="1">
    <p:extLst>
      <p:ext uri="{19B8F6BF-5375-455C-9EA6-DF929625EA0E}">
        <p15:presenceInfo xmlns:p15="http://schemas.microsoft.com/office/powerpoint/2012/main" userId="S-1-5-21-2149558826-3324038498-27948981-381523" providerId="AD"/>
      </p:ext>
    </p:extLst>
  </p:cmAuthor>
  <p:cmAuthor id="3" name="Nakia Towns" initials="NT" lastIdx="5" clrIdx="2">
    <p:extLst>
      <p:ext uri="{19B8F6BF-5375-455C-9EA6-DF929625EA0E}">
        <p15:presenceInfo xmlns:p15="http://schemas.microsoft.com/office/powerpoint/2012/main" userId="S-1-5-21-2149558826-3324038498-27948981-292758" providerId="AD"/>
      </p:ext>
    </p:extLst>
  </p:cmAuthor>
  <p:cmAuthor id="4" name="Heather Peltier" initials="HP" lastIdx="3" clrIdx="3">
    <p:extLst>
      <p:ext uri="{19B8F6BF-5375-455C-9EA6-DF929625EA0E}">
        <p15:presenceInfo xmlns:p15="http://schemas.microsoft.com/office/powerpoint/2012/main" userId="S-1-5-21-2149558826-3324038498-27948981-3775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65D"/>
    <a:srgbClr val="174A7C"/>
    <a:srgbClr val="C00000"/>
    <a:srgbClr val="000000"/>
    <a:srgbClr val="002D72"/>
    <a:srgbClr val="6E7073"/>
    <a:srgbClr val="CDCDCD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663" autoAdjust="0"/>
  </p:normalViewPr>
  <p:slideViewPr>
    <p:cSldViewPr>
      <p:cViewPr varScale="1">
        <p:scale>
          <a:sx n="106" d="100"/>
          <a:sy n="106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CFD1F-30A2-4001-B806-C12CDDE450D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BF15C-84F3-42D4-A887-05A635A0DB0E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Visibility Tool</a:t>
          </a:r>
          <a:endParaRPr lang="en-US" dirty="0"/>
        </a:p>
      </dgm:t>
    </dgm:pt>
    <dgm:pt modelId="{25C6628E-060C-407A-A417-7D08FF195331}" type="parTrans" cxnId="{128E088F-2F67-4530-B41A-DBAB3A50067F}">
      <dgm:prSet/>
      <dgm:spPr/>
      <dgm:t>
        <a:bodyPr/>
        <a:lstStyle/>
        <a:p>
          <a:endParaRPr lang="en-US"/>
        </a:p>
      </dgm:t>
    </dgm:pt>
    <dgm:pt modelId="{1CCE471B-543F-4AF3-B68F-91E43FD2C849}" type="sibTrans" cxnId="{128E088F-2F67-4530-B41A-DBAB3A50067F}">
      <dgm:prSet/>
      <dgm:spPr/>
      <dgm:t>
        <a:bodyPr/>
        <a:lstStyle/>
        <a:p>
          <a:endParaRPr lang="en-US"/>
        </a:p>
      </dgm:t>
    </dgm:pt>
    <dgm:pt modelId="{A41B6561-93F6-4B69-BF3C-5C17E4FE2A3F}">
      <dgm:prSet phldrT="[Text]"/>
      <dgm:spPr/>
      <dgm:t>
        <a:bodyPr/>
        <a:lstStyle/>
        <a:p>
          <a:r>
            <a:rPr lang="en-US" dirty="0" smtClean="0"/>
            <a:t>Data Review</a:t>
          </a:r>
          <a:endParaRPr lang="en-US" dirty="0"/>
        </a:p>
      </dgm:t>
    </dgm:pt>
    <dgm:pt modelId="{AA446558-E98F-4065-A6B5-07D3DE782A6C}" type="parTrans" cxnId="{0A250120-6B17-4CAD-A7E7-3E9B96AB0EC7}">
      <dgm:prSet/>
      <dgm:spPr/>
      <dgm:t>
        <a:bodyPr/>
        <a:lstStyle/>
        <a:p>
          <a:endParaRPr lang="en-US"/>
        </a:p>
      </dgm:t>
    </dgm:pt>
    <dgm:pt modelId="{4AE6B7AD-7BDF-44D3-9CE1-23A85A323270}" type="sibTrans" cxnId="{0A250120-6B17-4CAD-A7E7-3E9B96AB0EC7}">
      <dgm:prSet/>
      <dgm:spPr/>
      <dgm:t>
        <a:bodyPr/>
        <a:lstStyle/>
        <a:p>
          <a:endParaRPr lang="en-US"/>
        </a:p>
      </dgm:t>
    </dgm:pt>
    <dgm:pt modelId="{63000E99-9D19-4F13-AE2B-A800230AA026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Nextera</a:t>
          </a:r>
          <a:endParaRPr lang="en-US" dirty="0"/>
        </a:p>
      </dgm:t>
    </dgm:pt>
    <dgm:pt modelId="{2B100572-E44B-4538-93FA-8545401B0E7E}" type="parTrans" cxnId="{ABBE339A-6879-4D8D-8779-E23EE90A4DCA}">
      <dgm:prSet/>
      <dgm:spPr/>
      <dgm:t>
        <a:bodyPr/>
        <a:lstStyle/>
        <a:p>
          <a:endParaRPr lang="en-US"/>
        </a:p>
      </dgm:t>
    </dgm:pt>
    <dgm:pt modelId="{00F20E24-3D7C-46FA-816A-9C1D38A0A149}" type="sibTrans" cxnId="{ABBE339A-6879-4D8D-8779-E23EE90A4DCA}">
      <dgm:prSet/>
      <dgm:spPr/>
      <dgm:t>
        <a:bodyPr/>
        <a:lstStyle/>
        <a:p>
          <a:endParaRPr lang="en-US"/>
        </a:p>
      </dgm:t>
    </dgm:pt>
    <dgm:pt modelId="{4D549F6A-7A90-428A-93D8-54D16A9A4F7A}">
      <dgm:prSet phldrT="[Text]"/>
      <dgm:spPr/>
      <dgm:t>
        <a:bodyPr/>
        <a:lstStyle/>
        <a:p>
          <a:r>
            <a:rPr lang="en-US" dirty="0" smtClean="0"/>
            <a:t>Test Provisioning</a:t>
          </a:r>
          <a:endParaRPr lang="en-US" dirty="0"/>
        </a:p>
      </dgm:t>
    </dgm:pt>
    <dgm:pt modelId="{062A7C80-1951-4D88-ACB9-CB1D6F022DAE}" type="parTrans" cxnId="{5DEFB59E-16D1-4804-BA72-2240E18141F3}">
      <dgm:prSet/>
      <dgm:spPr/>
      <dgm:t>
        <a:bodyPr/>
        <a:lstStyle/>
        <a:p>
          <a:endParaRPr lang="en-US"/>
        </a:p>
      </dgm:t>
    </dgm:pt>
    <dgm:pt modelId="{0435A66E-B811-458E-8AC4-B8767D2A295E}" type="sibTrans" cxnId="{5DEFB59E-16D1-4804-BA72-2240E18141F3}">
      <dgm:prSet/>
      <dgm:spPr/>
      <dgm:t>
        <a:bodyPr/>
        <a:lstStyle/>
        <a:p>
          <a:endParaRPr lang="en-US"/>
        </a:p>
      </dgm:t>
    </dgm:pt>
    <dgm:pt modelId="{6566E167-D18A-4D98-A6E4-53566FF61CCA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/>
            <a:t>EdTools</a:t>
          </a:r>
          <a:endParaRPr lang="en-US" dirty="0"/>
        </a:p>
      </dgm:t>
    </dgm:pt>
    <dgm:pt modelId="{0786DF36-4D71-4B98-8D2A-06D3B3F9B206}" type="parTrans" cxnId="{3F50FC9B-2E40-4016-BAC4-6AA8E69C0D01}">
      <dgm:prSet/>
      <dgm:spPr/>
      <dgm:t>
        <a:bodyPr/>
        <a:lstStyle/>
        <a:p>
          <a:endParaRPr lang="en-US"/>
        </a:p>
      </dgm:t>
    </dgm:pt>
    <dgm:pt modelId="{DE8EF32A-BFFF-4F18-89D6-6052E2FD97FE}" type="sibTrans" cxnId="{3F50FC9B-2E40-4016-BAC4-6AA8E69C0D01}">
      <dgm:prSet/>
      <dgm:spPr/>
      <dgm:t>
        <a:bodyPr/>
        <a:lstStyle/>
        <a:p>
          <a:endParaRPr lang="en-US"/>
        </a:p>
      </dgm:t>
    </dgm:pt>
    <dgm:pt modelId="{13BCD63D-E437-4AD1-A050-87FE7DD32DC3}">
      <dgm:prSet phldrT="[Text]"/>
      <dgm:spPr/>
      <dgm:t>
        <a:bodyPr/>
        <a:lstStyle/>
        <a:p>
          <a:r>
            <a:rPr lang="en-US" dirty="0" smtClean="0"/>
            <a:t>Teacher Student Connection (TSC)</a:t>
          </a:r>
          <a:endParaRPr lang="en-US" dirty="0"/>
        </a:p>
      </dgm:t>
    </dgm:pt>
    <dgm:pt modelId="{C268CB2A-5DB7-46E5-9E50-CC6DE8EF5BE6}" type="parTrans" cxnId="{492CB508-4206-49A2-B2B9-5180D0AA27EE}">
      <dgm:prSet/>
      <dgm:spPr/>
      <dgm:t>
        <a:bodyPr/>
        <a:lstStyle/>
        <a:p>
          <a:endParaRPr lang="en-US"/>
        </a:p>
      </dgm:t>
    </dgm:pt>
    <dgm:pt modelId="{37B9B21B-31EE-4BF6-9875-460802C6D5CC}" type="sibTrans" cxnId="{492CB508-4206-49A2-B2B9-5180D0AA27EE}">
      <dgm:prSet/>
      <dgm:spPr/>
      <dgm:t>
        <a:bodyPr/>
        <a:lstStyle/>
        <a:p>
          <a:endParaRPr lang="en-US"/>
        </a:p>
      </dgm:t>
    </dgm:pt>
    <dgm:pt modelId="{5634F4A7-2100-4E9A-A6E5-33EE855869FE}">
      <dgm:prSet/>
      <dgm:spPr/>
      <dgm:t>
        <a:bodyPr/>
        <a:lstStyle/>
        <a:p>
          <a:r>
            <a:rPr lang="en-US" dirty="0" smtClean="0"/>
            <a:t>Test Administration</a:t>
          </a:r>
          <a:endParaRPr lang="en-US" dirty="0"/>
        </a:p>
      </dgm:t>
    </dgm:pt>
    <dgm:pt modelId="{1F660B90-44EF-448E-9E9B-ADA19325BC76}" type="parTrans" cxnId="{F72C1EB6-BB5B-41F9-88F1-E453E9537B4F}">
      <dgm:prSet/>
      <dgm:spPr/>
      <dgm:t>
        <a:bodyPr/>
        <a:lstStyle/>
        <a:p>
          <a:endParaRPr lang="en-US"/>
        </a:p>
      </dgm:t>
    </dgm:pt>
    <dgm:pt modelId="{FC5287AB-909D-46DF-B184-880AF2EFBA8A}" type="sibTrans" cxnId="{F72C1EB6-BB5B-41F9-88F1-E453E9537B4F}">
      <dgm:prSet/>
      <dgm:spPr/>
      <dgm:t>
        <a:bodyPr/>
        <a:lstStyle/>
        <a:p>
          <a:endParaRPr lang="en-US"/>
        </a:p>
      </dgm:t>
    </dgm:pt>
    <dgm:pt modelId="{BD05BFC5-2408-4A27-91CC-99AD5AD5C750}">
      <dgm:prSet/>
      <dgm:spPr/>
      <dgm:t>
        <a:bodyPr/>
        <a:lstStyle/>
        <a:p>
          <a:r>
            <a:rPr lang="en-US" dirty="0" smtClean="0"/>
            <a:t>Reports of Irregularity (RIs)</a:t>
          </a:r>
          <a:endParaRPr lang="en-US" dirty="0"/>
        </a:p>
      </dgm:t>
    </dgm:pt>
    <dgm:pt modelId="{76BEFC35-BDCE-4123-91A4-E53FF0271339}" type="parTrans" cxnId="{BF64CE6E-CD8A-416E-8E17-D799750C279F}">
      <dgm:prSet/>
      <dgm:spPr/>
      <dgm:t>
        <a:bodyPr/>
        <a:lstStyle/>
        <a:p>
          <a:endParaRPr lang="en-US"/>
        </a:p>
      </dgm:t>
    </dgm:pt>
    <dgm:pt modelId="{E05A4A95-9748-4BCF-8572-9FD08A79B325}" type="sibTrans" cxnId="{BF64CE6E-CD8A-416E-8E17-D799750C279F}">
      <dgm:prSet/>
      <dgm:spPr/>
      <dgm:t>
        <a:bodyPr/>
        <a:lstStyle/>
        <a:p>
          <a:endParaRPr lang="en-US"/>
        </a:p>
      </dgm:t>
    </dgm:pt>
    <dgm:pt modelId="{43D4AA34-6A10-486B-BC64-5D9D8101DB8F}">
      <dgm:prSet phldrT="[Text]"/>
      <dgm:spPr/>
      <dgm:t>
        <a:bodyPr/>
        <a:lstStyle/>
        <a:p>
          <a:r>
            <a:rPr lang="en-US" dirty="0" smtClean="0"/>
            <a:t>Demographic Statistics</a:t>
          </a:r>
          <a:endParaRPr lang="en-US" dirty="0"/>
        </a:p>
      </dgm:t>
    </dgm:pt>
    <dgm:pt modelId="{A27641BF-9280-4A90-872E-F961D99904A0}" type="parTrans" cxnId="{9E838882-DBDE-421E-BAC4-4E7BE22391A8}">
      <dgm:prSet/>
      <dgm:spPr/>
      <dgm:t>
        <a:bodyPr/>
        <a:lstStyle/>
        <a:p>
          <a:endParaRPr lang="en-US"/>
        </a:p>
      </dgm:t>
    </dgm:pt>
    <dgm:pt modelId="{6B1066FC-8B12-4108-A41B-D1CE1C5214F4}" type="sibTrans" cxnId="{9E838882-DBDE-421E-BAC4-4E7BE22391A8}">
      <dgm:prSet/>
      <dgm:spPr/>
      <dgm:t>
        <a:bodyPr/>
        <a:lstStyle/>
        <a:p>
          <a:endParaRPr lang="en-US"/>
        </a:p>
      </dgm:t>
    </dgm:pt>
    <dgm:pt modelId="{EF0803B0-38D0-4ADD-981D-8FAF89BEE386}" type="pres">
      <dgm:prSet presAssocID="{A39CFD1F-30A2-4001-B806-C12CDDE450D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8B662C-8BA8-4B38-9BBC-C2A09F3E61BE}" type="pres">
      <dgm:prSet presAssocID="{A39CFD1F-30A2-4001-B806-C12CDDE450DE}" presName="cycle" presStyleCnt="0"/>
      <dgm:spPr/>
    </dgm:pt>
    <dgm:pt modelId="{AD6E518E-D4A9-4AA8-AF5F-C31896D5E4D0}" type="pres">
      <dgm:prSet presAssocID="{A39CFD1F-30A2-4001-B806-C12CDDE450DE}" presName="centerShape" presStyleCnt="0"/>
      <dgm:spPr/>
    </dgm:pt>
    <dgm:pt modelId="{2240638A-EE8B-45C2-B271-911891588E2A}" type="pres">
      <dgm:prSet presAssocID="{A39CFD1F-30A2-4001-B806-C12CDDE450DE}" presName="connSite" presStyleLbl="node1" presStyleIdx="0" presStyleCnt="4"/>
      <dgm:spPr/>
    </dgm:pt>
    <dgm:pt modelId="{561251F7-1A68-4DFD-8F4F-FC93E680C536}" type="pres">
      <dgm:prSet presAssocID="{A39CFD1F-30A2-4001-B806-C12CDDE450DE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30BD024B-A741-4D29-B0B3-0EBC035576F2}" type="pres">
      <dgm:prSet presAssocID="{25C6628E-060C-407A-A417-7D08FF195331}" presName="Name25" presStyleLbl="parChTrans1D1" presStyleIdx="0" presStyleCnt="3"/>
      <dgm:spPr/>
      <dgm:t>
        <a:bodyPr/>
        <a:lstStyle/>
        <a:p>
          <a:endParaRPr lang="en-US"/>
        </a:p>
      </dgm:t>
    </dgm:pt>
    <dgm:pt modelId="{7920BED9-4B3C-4921-ACC7-4AFBDBBFE38A}" type="pres">
      <dgm:prSet presAssocID="{A04BF15C-84F3-42D4-A887-05A635A0DB0E}" presName="node" presStyleCnt="0"/>
      <dgm:spPr/>
    </dgm:pt>
    <dgm:pt modelId="{037C501E-D458-4381-8F01-9F270529400C}" type="pres">
      <dgm:prSet presAssocID="{A04BF15C-84F3-42D4-A887-05A635A0DB0E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0F3D5-ED2F-4182-B480-9046421759A5}" type="pres">
      <dgm:prSet presAssocID="{A04BF15C-84F3-42D4-A887-05A635A0DB0E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DA590-D00B-433D-B790-93501B35A85A}" type="pres">
      <dgm:prSet presAssocID="{2B100572-E44B-4538-93FA-8545401B0E7E}" presName="Name25" presStyleLbl="parChTrans1D1" presStyleIdx="1" presStyleCnt="3"/>
      <dgm:spPr/>
      <dgm:t>
        <a:bodyPr/>
        <a:lstStyle/>
        <a:p>
          <a:endParaRPr lang="en-US"/>
        </a:p>
      </dgm:t>
    </dgm:pt>
    <dgm:pt modelId="{4034CCA3-A13C-48E5-8E71-157E21791CDB}" type="pres">
      <dgm:prSet presAssocID="{63000E99-9D19-4F13-AE2B-A800230AA026}" presName="node" presStyleCnt="0"/>
      <dgm:spPr/>
    </dgm:pt>
    <dgm:pt modelId="{92206285-9FD2-4ED5-A5EB-E567E4F7E280}" type="pres">
      <dgm:prSet presAssocID="{63000E99-9D19-4F13-AE2B-A800230AA02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33A38-4D30-4922-808F-B01E495FD585}" type="pres">
      <dgm:prSet presAssocID="{63000E99-9D19-4F13-AE2B-A800230AA02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F946A-D574-49FB-8907-5EA5715FDCC9}" type="pres">
      <dgm:prSet presAssocID="{0786DF36-4D71-4B98-8D2A-06D3B3F9B206}" presName="Name25" presStyleLbl="parChTrans1D1" presStyleIdx="2" presStyleCnt="3"/>
      <dgm:spPr/>
      <dgm:t>
        <a:bodyPr/>
        <a:lstStyle/>
        <a:p>
          <a:endParaRPr lang="en-US"/>
        </a:p>
      </dgm:t>
    </dgm:pt>
    <dgm:pt modelId="{CEA6F998-DFBB-4618-B37A-4C8B7A57B2F1}" type="pres">
      <dgm:prSet presAssocID="{6566E167-D18A-4D98-A6E4-53566FF61CCA}" presName="node" presStyleCnt="0"/>
      <dgm:spPr/>
    </dgm:pt>
    <dgm:pt modelId="{9F016E52-4995-4BDA-B387-74D1C41B2B86}" type="pres">
      <dgm:prSet presAssocID="{6566E167-D18A-4D98-A6E4-53566FF61C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B9869-8E65-4DB2-BA49-E016EA1F02C3}" type="pres">
      <dgm:prSet presAssocID="{6566E167-D18A-4D98-A6E4-53566FF61C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BE339A-6879-4D8D-8779-E23EE90A4DCA}" srcId="{A39CFD1F-30A2-4001-B806-C12CDDE450DE}" destId="{63000E99-9D19-4F13-AE2B-A800230AA026}" srcOrd="1" destOrd="0" parTransId="{2B100572-E44B-4538-93FA-8545401B0E7E}" sibTransId="{00F20E24-3D7C-46FA-816A-9C1D38A0A149}"/>
    <dgm:cxn modelId="{AEBB3E83-7D5D-4BD9-B246-966076C3028B}" type="presOf" srcId="{A04BF15C-84F3-42D4-A887-05A635A0DB0E}" destId="{037C501E-D458-4381-8F01-9F270529400C}" srcOrd="0" destOrd="0" presId="urn:microsoft.com/office/officeart/2005/8/layout/radial2"/>
    <dgm:cxn modelId="{0A2EAB4A-A2A0-4027-82CA-866FA9AE8BA8}" type="presOf" srcId="{2B100572-E44B-4538-93FA-8545401B0E7E}" destId="{996DA590-D00B-433D-B790-93501B35A85A}" srcOrd="0" destOrd="0" presId="urn:microsoft.com/office/officeart/2005/8/layout/radial2"/>
    <dgm:cxn modelId="{5DEFB59E-16D1-4804-BA72-2240E18141F3}" srcId="{63000E99-9D19-4F13-AE2B-A800230AA026}" destId="{4D549F6A-7A90-428A-93D8-54D16A9A4F7A}" srcOrd="0" destOrd="0" parTransId="{062A7C80-1951-4D88-ACB9-CB1D6F022DAE}" sibTransId="{0435A66E-B811-458E-8AC4-B8767D2A295E}"/>
    <dgm:cxn modelId="{686042CC-FE30-48E3-A652-6EBECD00913B}" type="presOf" srcId="{0786DF36-4D71-4B98-8D2A-06D3B3F9B206}" destId="{F40F946A-D574-49FB-8907-5EA5715FDCC9}" srcOrd="0" destOrd="0" presId="urn:microsoft.com/office/officeart/2005/8/layout/radial2"/>
    <dgm:cxn modelId="{492CB508-4206-49A2-B2B9-5180D0AA27EE}" srcId="{6566E167-D18A-4D98-A6E4-53566FF61CCA}" destId="{13BCD63D-E437-4AD1-A050-87FE7DD32DC3}" srcOrd="0" destOrd="0" parTransId="{C268CB2A-5DB7-46E5-9E50-CC6DE8EF5BE6}" sibTransId="{37B9B21B-31EE-4BF6-9875-460802C6D5CC}"/>
    <dgm:cxn modelId="{0A250120-6B17-4CAD-A7E7-3E9B96AB0EC7}" srcId="{A04BF15C-84F3-42D4-A887-05A635A0DB0E}" destId="{A41B6561-93F6-4B69-BF3C-5C17E4FE2A3F}" srcOrd="0" destOrd="0" parTransId="{AA446558-E98F-4065-A6B5-07D3DE782A6C}" sibTransId="{4AE6B7AD-7BDF-44D3-9CE1-23A85A323270}"/>
    <dgm:cxn modelId="{1E70B629-61AD-46EE-A9B7-A799077BD7F8}" type="presOf" srcId="{6566E167-D18A-4D98-A6E4-53566FF61CCA}" destId="{9F016E52-4995-4BDA-B387-74D1C41B2B86}" srcOrd="0" destOrd="0" presId="urn:microsoft.com/office/officeart/2005/8/layout/radial2"/>
    <dgm:cxn modelId="{BF19DEFC-835A-4A3B-B83E-6A83D5CFBB35}" type="presOf" srcId="{13BCD63D-E437-4AD1-A050-87FE7DD32DC3}" destId="{D95B9869-8E65-4DB2-BA49-E016EA1F02C3}" srcOrd="0" destOrd="0" presId="urn:microsoft.com/office/officeart/2005/8/layout/radial2"/>
    <dgm:cxn modelId="{49C12D03-2672-41EF-A00A-DF64C1880FFA}" type="presOf" srcId="{25C6628E-060C-407A-A417-7D08FF195331}" destId="{30BD024B-A741-4D29-B0B3-0EBC035576F2}" srcOrd="0" destOrd="0" presId="urn:microsoft.com/office/officeart/2005/8/layout/radial2"/>
    <dgm:cxn modelId="{9E838882-DBDE-421E-BAC4-4E7BE22391A8}" srcId="{A04BF15C-84F3-42D4-A887-05A635A0DB0E}" destId="{43D4AA34-6A10-486B-BC64-5D9D8101DB8F}" srcOrd="1" destOrd="0" parTransId="{A27641BF-9280-4A90-872E-F961D99904A0}" sibTransId="{6B1066FC-8B12-4108-A41B-D1CE1C5214F4}"/>
    <dgm:cxn modelId="{06C99B33-8C31-47D4-9144-B4CBE7CDAF51}" type="presOf" srcId="{5634F4A7-2100-4E9A-A6E5-33EE855869FE}" destId="{4A833A38-4D30-4922-808F-B01E495FD585}" srcOrd="0" destOrd="1" presId="urn:microsoft.com/office/officeart/2005/8/layout/radial2"/>
    <dgm:cxn modelId="{0143668C-FC98-47C2-9954-05B55B90DD52}" type="presOf" srcId="{A39CFD1F-30A2-4001-B806-C12CDDE450DE}" destId="{EF0803B0-38D0-4ADD-981D-8FAF89BEE386}" srcOrd="0" destOrd="0" presId="urn:microsoft.com/office/officeart/2005/8/layout/radial2"/>
    <dgm:cxn modelId="{3F50FC9B-2E40-4016-BAC4-6AA8E69C0D01}" srcId="{A39CFD1F-30A2-4001-B806-C12CDDE450DE}" destId="{6566E167-D18A-4D98-A6E4-53566FF61CCA}" srcOrd="2" destOrd="0" parTransId="{0786DF36-4D71-4B98-8D2A-06D3B3F9B206}" sibTransId="{DE8EF32A-BFFF-4F18-89D6-6052E2FD97FE}"/>
    <dgm:cxn modelId="{959B2C02-10FB-40E6-BFB1-D380F8D9F214}" type="presOf" srcId="{4D549F6A-7A90-428A-93D8-54D16A9A4F7A}" destId="{4A833A38-4D30-4922-808F-B01E495FD585}" srcOrd="0" destOrd="0" presId="urn:microsoft.com/office/officeart/2005/8/layout/radial2"/>
    <dgm:cxn modelId="{BF64CE6E-CD8A-416E-8E17-D799750C279F}" srcId="{63000E99-9D19-4F13-AE2B-A800230AA026}" destId="{BD05BFC5-2408-4A27-91CC-99AD5AD5C750}" srcOrd="2" destOrd="0" parTransId="{76BEFC35-BDCE-4123-91A4-E53FF0271339}" sibTransId="{E05A4A95-9748-4BCF-8572-9FD08A79B325}"/>
    <dgm:cxn modelId="{ECCD7786-D992-4587-9663-AF6E89F499B3}" type="presOf" srcId="{63000E99-9D19-4F13-AE2B-A800230AA026}" destId="{92206285-9FD2-4ED5-A5EB-E567E4F7E280}" srcOrd="0" destOrd="0" presId="urn:microsoft.com/office/officeart/2005/8/layout/radial2"/>
    <dgm:cxn modelId="{128E088F-2F67-4530-B41A-DBAB3A50067F}" srcId="{A39CFD1F-30A2-4001-B806-C12CDDE450DE}" destId="{A04BF15C-84F3-42D4-A887-05A635A0DB0E}" srcOrd="0" destOrd="0" parTransId="{25C6628E-060C-407A-A417-7D08FF195331}" sibTransId="{1CCE471B-543F-4AF3-B68F-91E43FD2C849}"/>
    <dgm:cxn modelId="{E94E7D4B-7B69-4FD0-9C41-07AF23439778}" type="presOf" srcId="{A41B6561-93F6-4B69-BF3C-5C17E4FE2A3F}" destId="{1060F3D5-ED2F-4182-B480-9046421759A5}" srcOrd="0" destOrd="0" presId="urn:microsoft.com/office/officeart/2005/8/layout/radial2"/>
    <dgm:cxn modelId="{31974358-D37D-496E-A4B0-BA785D6E0100}" type="presOf" srcId="{BD05BFC5-2408-4A27-91CC-99AD5AD5C750}" destId="{4A833A38-4D30-4922-808F-B01E495FD585}" srcOrd="0" destOrd="2" presId="urn:microsoft.com/office/officeart/2005/8/layout/radial2"/>
    <dgm:cxn modelId="{7D3389A5-D08C-4CC5-A99C-130F75B33BBA}" type="presOf" srcId="{43D4AA34-6A10-486B-BC64-5D9D8101DB8F}" destId="{1060F3D5-ED2F-4182-B480-9046421759A5}" srcOrd="0" destOrd="1" presId="urn:microsoft.com/office/officeart/2005/8/layout/radial2"/>
    <dgm:cxn modelId="{F72C1EB6-BB5B-41F9-88F1-E453E9537B4F}" srcId="{63000E99-9D19-4F13-AE2B-A800230AA026}" destId="{5634F4A7-2100-4E9A-A6E5-33EE855869FE}" srcOrd="1" destOrd="0" parTransId="{1F660B90-44EF-448E-9E9B-ADA19325BC76}" sibTransId="{FC5287AB-909D-46DF-B184-880AF2EFBA8A}"/>
    <dgm:cxn modelId="{951B7FE4-4A3C-4AB0-BD4B-49B32FD820BC}" type="presParOf" srcId="{EF0803B0-38D0-4ADD-981D-8FAF89BEE386}" destId="{DD8B662C-8BA8-4B38-9BBC-C2A09F3E61BE}" srcOrd="0" destOrd="0" presId="urn:microsoft.com/office/officeart/2005/8/layout/radial2"/>
    <dgm:cxn modelId="{7C56729D-E5A7-4115-BB63-A87147C7F738}" type="presParOf" srcId="{DD8B662C-8BA8-4B38-9BBC-C2A09F3E61BE}" destId="{AD6E518E-D4A9-4AA8-AF5F-C31896D5E4D0}" srcOrd="0" destOrd="0" presId="urn:microsoft.com/office/officeart/2005/8/layout/radial2"/>
    <dgm:cxn modelId="{903FB9FB-2F9D-4E18-9A23-353CC887EA7D}" type="presParOf" srcId="{AD6E518E-D4A9-4AA8-AF5F-C31896D5E4D0}" destId="{2240638A-EE8B-45C2-B271-911891588E2A}" srcOrd="0" destOrd="0" presId="urn:microsoft.com/office/officeart/2005/8/layout/radial2"/>
    <dgm:cxn modelId="{018B561F-C560-4C5E-94E9-547979B8FE0E}" type="presParOf" srcId="{AD6E518E-D4A9-4AA8-AF5F-C31896D5E4D0}" destId="{561251F7-1A68-4DFD-8F4F-FC93E680C536}" srcOrd="1" destOrd="0" presId="urn:microsoft.com/office/officeart/2005/8/layout/radial2"/>
    <dgm:cxn modelId="{0166EEA8-000C-4127-9B10-983261531EAB}" type="presParOf" srcId="{DD8B662C-8BA8-4B38-9BBC-C2A09F3E61BE}" destId="{30BD024B-A741-4D29-B0B3-0EBC035576F2}" srcOrd="1" destOrd="0" presId="urn:microsoft.com/office/officeart/2005/8/layout/radial2"/>
    <dgm:cxn modelId="{F9418A51-3CAD-4F77-804B-4F4E2272293D}" type="presParOf" srcId="{DD8B662C-8BA8-4B38-9BBC-C2A09F3E61BE}" destId="{7920BED9-4B3C-4921-ACC7-4AFBDBBFE38A}" srcOrd="2" destOrd="0" presId="urn:microsoft.com/office/officeart/2005/8/layout/radial2"/>
    <dgm:cxn modelId="{CCD002A7-7FC8-4603-BB2D-43CE516B0C77}" type="presParOf" srcId="{7920BED9-4B3C-4921-ACC7-4AFBDBBFE38A}" destId="{037C501E-D458-4381-8F01-9F270529400C}" srcOrd="0" destOrd="0" presId="urn:microsoft.com/office/officeart/2005/8/layout/radial2"/>
    <dgm:cxn modelId="{4D573DAE-82D3-4E3B-9192-ABF046D27089}" type="presParOf" srcId="{7920BED9-4B3C-4921-ACC7-4AFBDBBFE38A}" destId="{1060F3D5-ED2F-4182-B480-9046421759A5}" srcOrd="1" destOrd="0" presId="urn:microsoft.com/office/officeart/2005/8/layout/radial2"/>
    <dgm:cxn modelId="{0BB6F447-8F13-4649-96B7-0E20765E95F6}" type="presParOf" srcId="{DD8B662C-8BA8-4B38-9BBC-C2A09F3E61BE}" destId="{996DA590-D00B-433D-B790-93501B35A85A}" srcOrd="3" destOrd="0" presId="urn:microsoft.com/office/officeart/2005/8/layout/radial2"/>
    <dgm:cxn modelId="{CF136132-0B18-4731-BBE8-7BF4157FFCC4}" type="presParOf" srcId="{DD8B662C-8BA8-4B38-9BBC-C2A09F3E61BE}" destId="{4034CCA3-A13C-48E5-8E71-157E21791CDB}" srcOrd="4" destOrd="0" presId="urn:microsoft.com/office/officeart/2005/8/layout/radial2"/>
    <dgm:cxn modelId="{5B10A77D-D37A-4BFB-90B7-04E42B330C26}" type="presParOf" srcId="{4034CCA3-A13C-48E5-8E71-157E21791CDB}" destId="{92206285-9FD2-4ED5-A5EB-E567E4F7E280}" srcOrd="0" destOrd="0" presId="urn:microsoft.com/office/officeart/2005/8/layout/radial2"/>
    <dgm:cxn modelId="{F9CB7C3E-5F6E-4E5B-8584-CC8D2C2FF6C1}" type="presParOf" srcId="{4034CCA3-A13C-48E5-8E71-157E21791CDB}" destId="{4A833A38-4D30-4922-808F-B01E495FD585}" srcOrd="1" destOrd="0" presId="urn:microsoft.com/office/officeart/2005/8/layout/radial2"/>
    <dgm:cxn modelId="{5AAECA43-C1BF-4EF1-A75E-5B47BB0F7740}" type="presParOf" srcId="{DD8B662C-8BA8-4B38-9BBC-C2A09F3E61BE}" destId="{F40F946A-D574-49FB-8907-5EA5715FDCC9}" srcOrd="5" destOrd="0" presId="urn:microsoft.com/office/officeart/2005/8/layout/radial2"/>
    <dgm:cxn modelId="{E7BE1A07-87DA-4C77-B814-5E0AAC7DDAE0}" type="presParOf" srcId="{DD8B662C-8BA8-4B38-9BBC-C2A09F3E61BE}" destId="{CEA6F998-DFBB-4618-B37A-4C8B7A57B2F1}" srcOrd="6" destOrd="0" presId="urn:microsoft.com/office/officeart/2005/8/layout/radial2"/>
    <dgm:cxn modelId="{B21981D5-8D55-4525-993D-64358C3E80AB}" type="presParOf" srcId="{CEA6F998-DFBB-4618-B37A-4C8B7A57B2F1}" destId="{9F016E52-4995-4BDA-B387-74D1C41B2B86}" srcOrd="0" destOrd="0" presId="urn:microsoft.com/office/officeart/2005/8/layout/radial2"/>
    <dgm:cxn modelId="{C166D6DB-9EDC-4557-A83F-AD18D949748B}" type="presParOf" srcId="{CEA6F998-DFBB-4618-B37A-4C8B7A57B2F1}" destId="{D95B9869-8E65-4DB2-BA49-E016EA1F02C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B497A-EFAA-444F-934D-4D916CC663C5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36D722C-A12F-4442-BEF8-C16A44073CC8}">
      <dgm:prSet phldrT="[Text]"/>
      <dgm:spPr/>
      <dgm:t>
        <a:bodyPr/>
        <a:lstStyle/>
        <a:p>
          <a:r>
            <a:rPr lang="en-US" b="1" dirty="0" smtClean="0"/>
            <a:t>SIS</a:t>
          </a:r>
          <a:endParaRPr lang="en-US" b="1" dirty="0"/>
        </a:p>
      </dgm:t>
    </dgm:pt>
    <dgm:pt modelId="{2348B7FA-6C27-4490-AEDE-6F56F0026349}" type="parTrans" cxnId="{601A92F8-3A48-4C2B-A7D1-B7294C4CE505}">
      <dgm:prSet/>
      <dgm:spPr/>
      <dgm:t>
        <a:bodyPr/>
        <a:lstStyle/>
        <a:p>
          <a:endParaRPr lang="en-US" b="1"/>
        </a:p>
      </dgm:t>
    </dgm:pt>
    <dgm:pt modelId="{794B9F3A-4F41-45F3-A96E-79A3F34532F6}" type="sibTrans" cxnId="{601A92F8-3A48-4C2B-A7D1-B7294C4CE505}">
      <dgm:prSet/>
      <dgm:spPr/>
      <dgm:t>
        <a:bodyPr/>
        <a:lstStyle/>
        <a:p>
          <a:endParaRPr lang="en-US" b="1"/>
        </a:p>
      </dgm:t>
    </dgm:pt>
    <dgm:pt modelId="{19AB5E89-940F-40D1-A574-86566ED7DDE6}">
      <dgm:prSet phldrT="[Text]"/>
      <dgm:spPr/>
      <dgm:t>
        <a:bodyPr/>
        <a:lstStyle/>
        <a:p>
          <a:r>
            <a:rPr lang="en-US" b="1" dirty="0" smtClean="0"/>
            <a:t>EIS</a:t>
          </a:r>
          <a:endParaRPr lang="en-US" b="1" dirty="0"/>
        </a:p>
      </dgm:t>
    </dgm:pt>
    <dgm:pt modelId="{DEE6B910-8D4B-411A-BD73-3FF912631EB4}" type="parTrans" cxnId="{584C37BA-382F-4932-9348-4BBBCE74CA28}">
      <dgm:prSet/>
      <dgm:spPr/>
      <dgm:t>
        <a:bodyPr/>
        <a:lstStyle/>
        <a:p>
          <a:endParaRPr lang="en-US" b="1"/>
        </a:p>
      </dgm:t>
    </dgm:pt>
    <dgm:pt modelId="{17C683EE-FE07-4769-BCC9-3CE1B81C0B57}" type="sibTrans" cxnId="{584C37BA-382F-4932-9348-4BBBCE74CA28}">
      <dgm:prSet/>
      <dgm:spPr/>
      <dgm:t>
        <a:bodyPr/>
        <a:lstStyle/>
        <a:p>
          <a:endParaRPr lang="en-US" b="1"/>
        </a:p>
      </dgm:t>
    </dgm:pt>
    <dgm:pt modelId="{A11CCE39-BEE5-4237-A3B8-FEEA5F2ED80C}">
      <dgm:prSet phldrT="[Text]"/>
      <dgm:spPr>
        <a:solidFill>
          <a:srgbClr val="C00000"/>
        </a:solidFill>
      </dgm:spPr>
      <dgm:t>
        <a:bodyPr/>
        <a:lstStyle/>
        <a:p>
          <a:r>
            <a:rPr lang="en-US" b="1" i="1" dirty="0" smtClean="0"/>
            <a:t>Visibility Tool</a:t>
          </a:r>
          <a:endParaRPr lang="en-US" b="1" i="1" dirty="0"/>
        </a:p>
      </dgm:t>
    </dgm:pt>
    <dgm:pt modelId="{74635104-BBDD-4AFD-8CA3-BC568C21A094}" type="parTrans" cxnId="{34851A68-7E2E-4E32-BD82-DB20ABF1A996}">
      <dgm:prSet/>
      <dgm:spPr/>
      <dgm:t>
        <a:bodyPr/>
        <a:lstStyle/>
        <a:p>
          <a:endParaRPr lang="en-US" b="1"/>
        </a:p>
      </dgm:t>
    </dgm:pt>
    <dgm:pt modelId="{67FDC6C9-9532-4916-9A90-561B2CD2EF42}" type="sibTrans" cxnId="{34851A68-7E2E-4E32-BD82-DB20ABF1A996}">
      <dgm:prSet/>
      <dgm:spPr/>
      <dgm:t>
        <a:bodyPr/>
        <a:lstStyle/>
        <a:p>
          <a:endParaRPr lang="en-US" b="1"/>
        </a:p>
      </dgm:t>
    </dgm:pt>
    <dgm:pt modelId="{E022F7D5-E9B9-4898-9C5C-C41BA0B40FB5}">
      <dgm:prSet phldrT="[Text]"/>
      <dgm:spPr/>
      <dgm:t>
        <a:bodyPr/>
        <a:lstStyle/>
        <a:p>
          <a:r>
            <a:rPr lang="en-US" b="1" dirty="0" smtClean="0"/>
            <a:t>District Review</a:t>
          </a:r>
          <a:endParaRPr lang="en-US" b="1" dirty="0"/>
        </a:p>
      </dgm:t>
    </dgm:pt>
    <dgm:pt modelId="{D754F4C9-A5CB-492A-920E-9AB6BD1BBC2E}" type="parTrans" cxnId="{65CE2C7B-C157-4BF2-AA3A-059D2862D387}">
      <dgm:prSet/>
      <dgm:spPr/>
      <dgm:t>
        <a:bodyPr/>
        <a:lstStyle/>
        <a:p>
          <a:endParaRPr lang="en-US" b="1"/>
        </a:p>
      </dgm:t>
    </dgm:pt>
    <dgm:pt modelId="{E122C886-C83B-44BB-9D93-6A571813B949}" type="sibTrans" cxnId="{65CE2C7B-C157-4BF2-AA3A-059D2862D387}">
      <dgm:prSet/>
      <dgm:spPr/>
      <dgm:t>
        <a:bodyPr/>
        <a:lstStyle/>
        <a:p>
          <a:endParaRPr lang="en-US" b="1"/>
        </a:p>
      </dgm:t>
    </dgm:pt>
    <dgm:pt modelId="{2484D45B-C44E-4B5B-B6D5-1BED9F9C9554}" type="pres">
      <dgm:prSet presAssocID="{4BFB497A-EFAA-444F-934D-4D916CC663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F2765D-FFED-4090-B9BC-10B52921879B}" type="pres">
      <dgm:prSet presAssocID="{436D722C-A12F-4442-BEF8-C16A44073CC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A2B24-CAE8-468F-9B71-8AB20B8E7A65}" type="pres">
      <dgm:prSet presAssocID="{794B9F3A-4F41-45F3-A96E-79A3F34532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E7129FE-18DB-4A99-B66C-E3E91C011EAE}" type="pres">
      <dgm:prSet presAssocID="{794B9F3A-4F41-45F3-A96E-79A3F34532F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1C93854-7907-4B66-9F30-436211112CD4}" type="pres">
      <dgm:prSet presAssocID="{19AB5E89-940F-40D1-A574-86566ED7DD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9D7E8-719F-4831-ABD7-87875AB20956}" type="pres">
      <dgm:prSet presAssocID="{17C683EE-FE07-4769-BCC9-3CE1B81C0B5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298829C-8AE8-4C7F-9588-F923B9CFBD0B}" type="pres">
      <dgm:prSet presAssocID="{17C683EE-FE07-4769-BCC9-3CE1B81C0B5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276299D-E300-47E1-B866-84DB3C9B9C60}" type="pres">
      <dgm:prSet presAssocID="{A11CCE39-BEE5-4237-A3B8-FEEA5F2ED80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3BC97-1F89-4189-92DA-98F3CFCA165E}" type="pres">
      <dgm:prSet presAssocID="{67FDC6C9-9532-4916-9A90-561B2CD2EF4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B6034B4-591D-47C7-9475-463AB2CE196B}" type="pres">
      <dgm:prSet presAssocID="{67FDC6C9-9532-4916-9A90-561B2CD2EF4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D2D6D1D-2F01-4088-B206-ADC96D8B6E80}" type="pres">
      <dgm:prSet presAssocID="{E022F7D5-E9B9-4898-9C5C-C41BA0B40FB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2B120-0F94-4167-8CDA-FB13F3CD9303}" type="pres">
      <dgm:prSet presAssocID="{E122C886-C83B-44BB-9D93-6A571813B94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5B81D2E-E932-45A0-BD35-94DBE30ADB6B}" type="pres">
      <dgm:prSet presAssocID="{E122C886-C83B-44BB-9D93-6A571813B949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2F373D9-6D32-49EC-B52A-7EDC7C1B6E34}" type="presOf" srcId="{67FDC6C9-9532-4916-9A90-561B2CD2EF42}" destId="{EB6034B4-591D-47C7-9475-463AB2CE196B}" srcOrd="1" destOrd="0" presId="urn:microsoft.com/office/officeart/2005/8/layout/cycle2"/>
    <dgm:cxn modelId="{D2CD682A-3E02-4633-AB7F-57CEABEFA024}" type="presOf" srcId="{67FDC6C9-9532-4916-9A90-561B2CD2EF42}" destId="{3023BC97-1F89-4189-92DA-98F3CFCA165E}" srcOrd="0" destOrd="0" presId="urn:microsoft.com/office/officeart/2005/8/layout/cycle2"/>
    <dgm:cxn modelId="{65CE2C7B-C157-4BF2-AA3A-059D2862D387}" srcId="{4BFB497A-EFAA-444F-934D-4D916CC663C5}" destId="{E022F7D5-E9B9-4898-9C5C-C41BA0B40FB5}" srcOrd="3" destOrd="0" parTransId="{D754F4C9-A5CB-492A-920E-9AB6BD1BBC2E}" sibTransId="{E122C886-C83B-44BB-9D93-6A571813B949}"/>
    <dgm:cxn modelId="{04EF15A0-CB0C-49A7-B762-726C92735695}" type="presOf" srcId="{436D722C-A12F-4442-BEF8-C16A44073CC8}" destId="{E5F2765D-FFED-4090-B9BC-10B52921879B}" srcOrd="0" destOrd="0" presId="urn:microsoft.com/office/officeart/2005/8/layout/cycle2"/>
    <dgm:cxn modelId="{FB3A5874-CEE4-4227-BC64-ED2275E6B888}" type="presOf" srcId="{794B9F3A-4F41-45F3-A96E-79A3F34532F6}" destId="{BD0A2B24-CAE8-468F-9B71-8AB20B8E7A65}" srcOrd="0" destOrd="0" presId="urn:microsoft.com/office/officeart/2005/8/layout/cycle2"/>
    <dgm:cxn modelId="{4100D087-410D-42ED-8C7F-E8FC0E7EF257}" type="presOf" srcId="{A11CCE39-BEE5-4237-A3B8-FEEA5F2ED80C}" destId="{F276299D-E300-47E1-B866-84DB3C9B9C60}" srcOrd="0" destOrd="0" presId="urn:microsoft.com/office/officeart/2005/8/layout/cycle2"/>
    <dgm:cxn modelId="{68059CEE-20DB-47D7-A790-4C4D40F903C1}" type="presOf" srcId="{17C683EE-FE07-4769-BCC9-3CE1B81C0B57}" destId="{3298829C-8AE8-4C7F-9588-F923B9CFBD0B}" srcOrd="1" destOrd="0" presId="urn:microsoft.com/office/officeart/2005/8/layout/cycle2"/>
    <dgm:cxn modelId="{9A0EA3BC-93F0-4F04-831B-3FA9493D50AE}" type="presOf" srcId="{794B9F3A-4F41-45F3-A96E-79A3F34532F6}" destId="{3E7129FE-18DB-4A99-B66C-E3E91C011EAE}" srcOrd="1" destOrd="0" presId="urn:microsoft.com/office/officeart/2005/8/layout/cycle2"/>
    <dgm:cxn modelId="{E5490745-DDCE-4124-BAE8-F8F3191CD3E8}" type="presOf" srcId="{E122C886-C83B-44BB-9D93-6A571813B949}" destId="{3B12B120-0F94-4167-8CDA-FB13F3CD9303}" srcOrd="0" destOrd="0" presId="urn:microsoft.com/office/officeart/2005/8/layout/cycle2"/>
    <dgm:cxn modelId="{584C37BA-382F-4932-9348-4BBBCE74CA28}" srcId="{4BFB497A-EFAA-444F-934D-4D916CC663C5}" destId="{19AB5E89-940F-40D1-A574-86566ED7DDE6}" srcOrd="1" destOrd="0" parTransId="{DEE6B910-8D4B-411A-BD73-3FF912631EB4}" sibTransId="{17C683EE-FE07-4769-BCC9-3CE1B81C0B57}"/>
    <dgm:cxn modelId="{FDE8AD83-8183-4C96-9E4D-397431E603A0}" type="presOf" srcId="{17C683EE-FE07-4769-BCC9-3CE1B81C0B57}" destId="{D869D7E8-719F-4831-ABD7-87875AB20956}" srcOrd="0" destOrd="0" presId="urn:microsoft.com/office/officeart/2005/8/layout/cycle2"/>
    <dgm:cxn modelId="{601A92F8-3A48-4C2B-A7D1-B7294C4CE505}" srcId="{4BFB497A-EFAA-444F-934D-4D916CC663C5}" destId="{436D722C-A12F-4442-BEF8-C16A44073CC8}" srcOrd="0" destOrd="0" parTransId="{2348B7FA-6C27-4490-AEDE-6F56F0026349}" sibTransId="{794B9F3A-4F41-45F3-A96E-79A3F34532F6}"/>
    <dgm:cxn modelId="{0576C1C1-598C-4879-96CF-80D0AABBB4BA}" type="presOf" srcId="{E022F7D5-E9B9-4898-9C5C-C41BA0B40FB5}" destId="{4D2D6D1D-2F01-4088-B206-ADC96D8B6E80}" srcOrd="0" destOrd="0" presId="urn:microsoft.com/office/officeart/2005/8/layout/cycle2"/>
    <dgm:cxn modelId="{A3E3BC44-C578-4BF8-A169-03401CC0B152}" type="presOf" srcId="{E122C886-C83B-44BB-9D93-6A571813B949}" destId="{65B81D2E-E932-45A0-BD35-94DBE30ADB6B}" srcOrd="1" destOrd="0" presId="urn:microsoft.com/office/officeart/2005/8/layout/cycle2"/>
    <dgm:cxn modelId="{92A9DB3B-2EF1-4C51-9EF5-B22C7208FF6E}" type="presOf" srcId="{4BFB497A-EFAA-444F-934D-4D916CC663C5}" destId="{2484D45B-C44E-4B5B-B6D5-1BED9F9C9554}" srcOrd="0" destOrd="0" presId="urn:microsoft.com/office/officeart/2005/8/layout/cycle2"/>
    <dgm:cxn modelId="{122FB93D-B936-465B-9CB8-EF766FA959A1}" type="presOf" srcId="{19AB5E89-940F-40D1-A574-86566ED7DDE6}" destId="{F1C93854-7907-4B66-9F30-436211112CD4}" srcOrd="0" destOrd="0" presId="urn:microsoft.com/office/officeart/2005/8/layout/cycle2"/>
    <dgm:cxn modelId="{34851A68-7E2E-4E32-BD82-DB20ABF1A996}" srcId="{4BFB497A-EFAA-444F-934D-4D916CC663C5}" destId="{A11CCE39-BEE5-4237-A3B8-FEEA5F2ED80C}" srcOrd="2" destOrd="0" parTransId="{74635104-BBDD-4AFD-8CA3-BC568C21A094}" sibTransId="{67FDC6C9-9532-4916-9A90-561B2CD2EF42}"/>
    <dgm:cxn modelId="{385D5272-5181-447F-8774-72ACDCFABE37}" type="presParOf" srcId="{2484D45B-C44E-4B5B-B6D5-1BED9F9C9554}" destId="{E5F2765D-FFED-4090-B9BC-10B52921879B}" srcOrd="0" destOrd="0" presId="urn:microsoft.com/office/officeart/2005/8/layout/cycle2"/>
    <dgm:cxn modelId="{A0D23DC9-9276-4F7A-8461-DE3D3545D660}" type="presParOf" srcId="{2484D45B-C44E-4B5B-B6D5-1BED9F9C9554}" destId="{BD0A2B24-CAE8-468F-9B71-8AB20B8E7A65}" srcOrd="1" destOrd="0" presId="urn:microsoft.com/office/officeart/2005/8/layout/cycle2"/>
    <dgm:cxn modelId="{A7DC880C-6BF9-4844-9E94-09F27F577C58}" type="presParOf" srcId="{BD0A2B24-CAE8-468F-9B71-8AB20B8E7A65}" destId="{3E7129FE-18DB-4A99-B66C-E3E91C011EAE}" srcOrd="0" destOrd="0" presId="urn:microsoft.com/office/officeart/2005/8/layout/cycle2"/>
    <dgm:cxn modelId="{C143EBE9-7F6E-4024-873E-51832787D5FE}" type="presParOf" srcId="{2484D45B-C44E-4B5B-B6D5-1BED9F9C9554}" destId="{F1C93854-7907-4B66-9F30-436211112CD4}" srcOrd="2" destOrd="0" presId="urn:microsoft.com/office/officeart/2005/8/layout/cycle2"/>
    <dgm:cxn modelId="{57FECA33-2F2D-456C-AD92-CE86B1C12DB1}" type="presParOf" srcId="{2484D45B-C44E-4B5B-B6D5-1BED9F9C9554}" destId="{D869D7E8-719F-4831-ABD7-87875AB20956}" srcOrd="3" destOrd="0" presId="urn:microsoft.com/office/officeart/2005/8/layout/cycle2"/>
    <dgm:cxn modelId="{83D5E347-9DB8-42C8-A7AF-310EC0458BA9}" type="presParOf" srcId="{D869D7E8-719F-4831-ABD7-87875AB20956}" destId="{3298829C-8AE8-4C7F-9588-F923B9CFBD0B}" srcOrd="0" destOrd="0" presId="urn:microsoft.com/office/officeart/2005/8/layout/cycle2"/>
    <dgm:cxn modelId="{F3DD462B-E140-424D-8BCF-739299BF6088}" type="presParOf" srcId="{2484D45B-C44E-4B5B-B6D5-1BED9F9C9554}" destId="{F276299D-E300-47E1-B866-84DB3C9B9C60}" srcOrd="4" destOrd="0" presId="urn:microsoft.com/office/officeart/2005/8/layout/cycle2"/>
    <dgm:cxn modelId="{5E619D98-502E-44DE-8522-0DF9C1F99566}" type="presParOf" srcId="{2484D45B-C44E-4B5B-B6D5-1BED9F9C9554}" destId="{3023BC97-1F89-4189-92DA-98F3CFCA165E}" srcOrd="5" destOrd="0" presId="urn:microsoft.com/office/officeart/2005/8/layout/cycle2"/>
    <dgm:cxn modelId="{A4A616EC-BE67-4D24-9C40-2B58513BE4DA}" type="presParOf" srcId="{3023BC97-1F89-4189-92DA-98F3CFCA165E}" destId="{EB6034B4-591D-47C7-9475-463AB2CE196B}" srcOrd="0" destOrd="0" presId="urn:microsoft.com/office/officeart/2005/8/layout/cycle2"/>
    <dgm:cxn modelId="{C1065B34-42BB-4C86-97FE-F59E0DF297BE}" type="presParOf" srcId="{2484D45B-C44E-4B5B-B6D5-1BED9F9C9554}" destId="{4D2D6D1D-2F01-4088-B206-ADC96D8B6E80}" srcOrd="6" destOrd="0" presId="urn:microsoft.com/office/officeart/2005/8/layout/cycle2"/>
    <dgm:cxn modelId="{87BA8F2F-E315-46EA-BE37-2BF622135B4E}" type="presParOf" srcId="{2484D45B-C44E-4B5B-B6D5-1BED9F9C9554}" destId="{3B12B120-0F94-4167-8CDA-FB13F3CD9303}" srcOrd="7" destOrd="0" presId="urn:microsoft.com/office/officeart/2005/8/layout/cycle2"/>
    <dgm:cxn modelId="{6FEED25C-BAA4-4B70-A922-9351671C700E}" type="presParOf" srcId="{3B12B120-0F94-4167-8CDA-FB13F3CD9303}" destId="{65B81D2E-E932-45A0-BD35-94DBE30ADB6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F946A-D574-49FB-8907-5EA5715FDCC9}">
      <dsp:nvSpPr>
        <dsp:cNvPr id="0" name=""/>
        <dsp:cNvSpPr/>
      </dsp:nvSpPr>
      <dsp:spPr>
        <a:xfrm rot="2535015">
          <a:off x="2283074" y="3225057"/>
          <a:ext cx="698736" cy="59941"/>
        </a:xfrm>
        <a:custGeom>
          <a:avLst/>
          <a:gdLst/>
          <a:ahLst/>
          <a:cxnLst/>
          <a:rect l="0" t="0" r="0" b="0"/>
          <a:pathLst>
            <a:path>
              <a:moveTo>
                <a:pt x="0" y="29970"/>
              </a:moveTo>
              <a:lnTo>
                <a:pt x="698736" y="299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DA590-D00B-433D-B790-93501B35A85A}">
      <dsp:nvSpPr>
        <dsp:cNvPr id="0" name=""/>
        <dsp:cNvSpPr/>
      </dsp:nvSpPr>
      <dsp:spPr>
        <a:xfrm>
          <a:off x="2373835" y="2256029"/>
          <a:ext cx="788344" cy="59941"/>
        </a:xfrm>
        <a:custGeom>
          <a:avLst/>
          <a:gdLst/>
          <a:ahLst/>
          <a:cxnLst/>
          <a:rect l="0" t="0" r="0" b="0"/>
          <a:pathLst>
            <a:path>
              <a:moveTo>
                <a:pt x="0" y="29970"/>
              </a:moveTo>
              <a:lnTo>
                <a:pt x="788344" y="299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D024B-A741-4D29-B0B3-0EBC035576F2}">
      <dsp:nvSpPr>
        <dsp:cNvPr id="0" name=""/>
        <dsp:cNvSpPr/>
      </dsp:nvSpPr>
      <dsp:spPr>
        <a:xfrm rot="19064985">
          <a:off x="2283074" y="1287000"/>
          <a:ext cx="698736" cy="59941"/>
        </a:xfrm>
        <a:custGeom>
          <a:avLst/>
          <a:gdLst/>
          <a:ahLst/>
          <a:cxnLst/>
          <a:rect l="0" t="0" r="0" b="0"/>
          <a:pathLst>
            <a:path>
              <a:moveTo>
                <a:pt x="0" y="29970"/>
              </a:moveTo>
              <a:lnTo>
                <a:pt x="698736" y="299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251F7-1A68-4DFD-8F4F-FC93E680C536}">
      <dsp:nvSpPr>
        <dsp:cNvPr id="0" name=""/>
        <dsp:cNvSpPr/>
      </dsp:nvSpPr>
      <dsp:spPr>
        <a:xfrm>
          <a:off x="411063" y="1131428"/>
          <a:ext cx="2309142" cy="230914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C501E-D458-4381-8F01-9F270529400C}">
      <dsp:nvSpPr>
        <dsp:cNvPr id="0" name=""/>
        <dsp:cNvSpPr/>
      </dsp:nvSpPr>
      <dsp:spPr>
        <a:xfrm>
          <a:off x="2723141" y="1150"/>
          <a:ext cx="1292675" cy="1292675"/>
        </a:xfrm>
        <a:prstGeom prst="ellipse">
          <a:avLst/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Visibility Tool</a:t>
          </a:r>
          <a:endParaRPr lang="en-US" sz="1900" kern="1200" dirty="0"/>
        </a:p>
      </dsp:txBody>
      <dsp:txXfrm>
        <a:off x="2912449" y="190458"/>
        <a:ext cx="914059" cy="914059"/>
      </dsp:txXfrm>
    </dsp:sp>
    <dsp:sp modelId="{1060F3D5-ED2F-4182-B480-9046421759A5}">
      <dsp:nvSpPr>
        <dsp:cNvPr id="0" name=""/>
        <dsp:cNvSpPr/>
      </dsp:nvSpPr>
      <dsp:spPr>
        <a:xfrm>
          <a:off x="4145084" y="1150"/>
          <a:ext cx="1939013" cy="1292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Data Review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Demographic Statistics</a:t>
          </a:r>
          <a:endParaRPr lang="en-US" sz="1800" kern="1200" dirty="0"/>
        </a:p>
      </dsp:txBody>
      <dsp:txXfrm>
        <a:off x="4145084" y="1150"/>
        <a:ext cx="1939013" cy="1292675"/>
      </dsp:txXfrm>
    </dsp:sp>
    <dsp:sp modelId="{92206285-9FD2-4ED5-A5EB-E567E4F7E280}">
      <dsp:nvSpPr>
        <dsp:cNvPr id="0" name=""/>
        <dsp:cNvSpPr/>
      </dsp:nvSpPr>
      <dsp:spPr>
        <a:xfrm>
          <a:off x="3162179" y="1639662"/>
          <a:ext cx="1292675" cy="1292675"/>
        </a:xfrm>
        <a:prstGeom prst="ellipse">
          <a:avLst/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Nextera</a:t>
          </a:r>
          <a:endParaRPr lang="en-US" sz="1900" kern="1200" dirty="0"/>
        </a:p>
      </dsp:txBody>
      <dsp:txXfrm>
        <a:off x="3351487" y="1828970"/>
        <a:ext cx="914059" cy="914059"/>
      </dsp:txXfrm>
    </dsp:sp>
    <dsp:sp modelId="{4A833A38-4D30-4922-808F-B01E495FD585}">
      <dsp:nvSpPr>
        <dsp:cNvPr id="0" name=""/>
        <dsp:cNvSpPr/>
      </dsp:nvSpPr>
      <dsp:spPr>
        <a:xfrm>
          <a:off x="4584122" y="1639662"/>
          <a:ext cx="1939013" cy="1292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Test Provisioning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Test Administration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Reports of Irregularity (RIs)</a:t>
          </a:r>
          <a:endParaRPr lang="en-US" sz="1800" kern="1200" dirty="0"/>
        </a:p>
      </dsp:txBody>
      <dsp:txXfrm>
        <a:off x="4584122" y="1639662"/>
        <a:ext cx="1939013" cy="1292675"/>
      </dsp:txXfrm>
    </dsp:sp>
    <dsp:sp modelId="{9F016E52-4995-4BDA-B387-74D1C41B2B86}">
      <dsp:nvSpPr>
        <dsp:cNvPr id="0" name=""/>
        <dsp:cNvSpPr/>
      </dsp:nvSpPr>
      <dsp:spPr>
        <a:xfrm>
          <a:off x="2723141" y="3278173"/>
          <a:ext cx="1292675" cy="1292675"/>
        </a:xfrm>
        <a:prstGeom prst="ellipse">
          <a:avLst/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EdTools</a:t>
          </a:r>
          <a:endParaRPr lang="en-US" sz="1900" kern="1200" dirty="0"/>
        </a:p>
      </dsp:txBody>
      <dsp:txXfrm>
        <a:off x="2912449" y="3467481"/>
        <a:ext cx="914059" cy="914059"/>
      </dsp:txXfrm>
    </dsp:sp>
    <dsp:sp modelId="{D95B9869-8E65-4DB2-BA49-E016EA1F02C3}">
      <dsp:nvSpPr>
        <dsp:cNvPr id="0" name=""/>
        <dsp:cNvSpPr/>
      </dsp:nvSpPr>
      <dsp:spPr>
        <a:xfrm>
          <a:off x="4145084" y="3278173"/>
          <a:ext cx="1939013" cy="1292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Teacher Student Connection (TSC)</a:t>
          </a:r>
          <a:endParaRPr lang="en-US" sz="1800" kern="1200" dirty="0"/>
        </a:p>
      </dsp:txBody>
      <dsp:txXfrm>
        <a:off x="4145084" y="3278173"/>
        <a:ext cx="1939013" cy="1292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2765D-FFED-4090-B9BC-10B52921879B}">
      <dsp:nvSpPr>
        <dsp:cNvPr id="0" name=""/>
        <dsp:cNvSpPr/>
      </dsp:nvSpPr>
      <dsp:spPr>
        <a:xfrm>
          <a:off x="3740646" y="1360"/>
          <a:ext cx="1510307" cy="15103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SIS</a:t>
          </a:r>
          <a:endParaRPr lang="en-US" sz="1900" b="1" kern="1200" dirty="0"/>
        </a:p>
      </dsp:txBody>
      <dsp:txXfrm>
        <a:off x="3961825" y="222539"/>
        <a:ext cx="1067949" cy="1067949"/>
      </dsp:txXfrm>
    </dsp:sp>
    <dsp:sp modelId="{BD0A2B24-CAE8-468F-9B71-8AB20B8E7A65}">
      <dsp:nvSpPr>
        <dsp:cNvPr id="0" name=""/>
        <dsp:cNvSpPr/>
      </dsp:nvSpPr>
      <dsp:spPr>
        <a:xfrm rot="2700000">
          <a:off x="5089051" y="1296426"/>
          <a:ext cx="403051" cy="509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/>
        </a:p>
      </dsp:txBody>
      <dsp:txXfrm>
        <a:off x="5106759" y="1355622"/>
        <a:ext cx="282136" cy="305836"/>
      </dsp:txXfrm>
    </dsp:sp>
    <dsp:sp modelId="{F1C93854-7907-4B66-9F30-436211112CD4}">
      <dsp:nvSpPr>
        <dsp:cNvPr id="0" name=""/>
        <dsp:cNvSpPr/>
      </dsp:nvSpPr>
      <dsp:spPr>
        <a:xfrm>
          <a:off x="5346332" y="1607046"/>
          <a:ext cx="1510307" cy="1510307"/>
        </a:xfrm>
        <a:prstGeom prst="ellipse">
          <a:avLst/>
        </a:prstGeom>
        <a:solidFill>
          <a:schemeClr val="accent5">
            <a:hueOff val="2913488"/>
            <a:satOff val="-22688"/>
            <a:lumOff val="-33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EIS</a:t>
          </a:r>
          <a:endParaRPr lang="en-US" sz="1900" b="1" kern="1200" dirty="0"/>
        </a:p>
      </dsp:txBody>
      <dsp:txXfrm>
        <a:off x="5567511" y="1828225"/>
        <a:ext cx="1067949" cy="1067949"/>
      </dsp:txXfrm>
    </dsp:sp>
    <dsp:sp modelId="{D869D7E8-719F-4831-ABD7-87875AB20956}">
      <dsp:nvSpPr>
        <dsp:cNvPr id="0" name=""/>
        <dsp:cNvSpPr/>
      </dsp:nvSpPr>
      <dsp:spPr>
        <a:xfrm rot="8100000">
          <a:off x="5105183" y="2902112"/>
          <a:ext cx="403051" cy="509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913488"/>
            <a:satOff val="-22688"/>
            <a:lumOff val="-33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/>
        </a:p>
      </dsp:txBody>
      <dsp:txXfrm rot="10800000">
        <a:off x="5208390" y="2961308"/>
        <a:ext cx="282136" cy="305836"/>
      </dsp:txXfrm>
    </dsp:sp>
    <dsp:sp modelId="{F276299D-E300-47E1-B866-84DB3C9B9C60}">
      <dsp:nvSpPr>
        <dsp:cNvPr id="0" name=""/>
        <dsp:cNvSpPr/>
      </dsp:nvSpPr>
      <dsp:spPr>
        <a:xfrm>
          <a:off x="3740646" y="3212732"/>
          <a:ext cx="1510307" cy="1510307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Visibility Tool</a:t>
          </a:r>
          <a:endParaRPr lang="en-US" sz="1900" b="1" i="1" kern="1200" dirty="0"/>
        </a:p>
      </dsp:txBody>
      <dsp:txXfrm>
        <a:off x="3961825" y="3433911"/>
        <a:ext cx="1067949" cy="1067949"/>
      </dsp:txXfrm>
    </dsp:sp>
    <dsp:sp modelId="{3023BC97-1F89-4189-92DA-98F3CFCA165E}">
      <dsp:nvSpPr>
        <dsp:cNvPr id="0" name=""/>
        <dsp:cNvSpPr/>
      </dsp:nvSpPr>
      <dsp:spPr>
        <a:xfrm rot="13500000">
          <a:off x="3499497" y="2918244"/>
          <a:ext cx="403051" cy="509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826976"/>
            <a:satOff val="-45375"/>
            <a:lumOff val="-67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/>
        </a:p>
      </dsp:txBody>
      <dsp:txXfrm rot="10800000">
        <a:off x="3602704" y="3062940"/>
        <a:ext cx="282136" cy="305836"/>
      </dsp:txXfrm>
    </dsp:sp>
    <dsp:sp modelId="{4D2D6D1D-2F01-4088-B206-ADC96D8B6E80}">
      <dsp:nvSpPr>
        <dsp:cNvPr id="0" name=""/>
        <dsp:cNvSpPr/>
      </dsp:nvSpPr>
      <dsp:spPr>
        <a:xfrm>
          <a:off x="2134960" y="1607046"/>
          <a:ext cx="1510307" cy="1510307"/>
        </a:xfrm>
        <a:prstGeom prst="ellipse">
          <a:avLst/>
        </a:prstGeom>
        <a:solidFill>
          <a:schemeClr val="accent5">
            <a:hueOff val="8740464"/>
            <a:satOff val="-68063"/>
            <a:lumOff val="-101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District Review</a:t>
          </a:r>
          <a:endParaRPr lang="en-US" sz="1900" b="1" kern="1200" dirty="0"/>
        </a:p>
      </dsp:txBody>
      <dsp:txXfrm>
        <a:off x="2356139" y="1828225"/>
        <a:ext cx="1067949" cy="1067949"/>
      </dsp:txXfrm>
    </dsp:sp>
    <dsp:sp modelId="{3B12B120-0F94-4167-8CDA-FB13F3CD9303}">
      <dsp:nvSpPr>
        <dsp:cNvPr id="0" name=""/>
        <dsp:cNvSpPr/>
      </dsp:nvSpPr>
      <dsp:spPr>
        <a:xfrm rot="18900000">
          <a:off x="3483365" y="1312558"/>
          <a:ext cx="403051" cy="509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8740464"/>
            <a:satOff val="-68063"/>
            <a:lumOff val="-101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/>
        </a:p>
      </dsp:txBody>
      <dsp:txXfrm>
        <a:off x="3501073" y="1457254"/>
        <a:ext cx="282136" cy="305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0764A-B111-44B3-AE37-A9C6790043FE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C1CD0-D833-4B0D-BF33-74A8E63C0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6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Cliff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6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18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04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Cliff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82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Cliff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8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Cliff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45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92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41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41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08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06" y="35052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522787"/>
            <a:ext cx="7772400" cy="708025"/>
          </a:xfrm>
        </p:spPr>
        <p:txBody>
          <a:bodyPr>
            <a:noAutofit/>
          </a:bodyPr>
          <a:lstStyle>
            <a:lvl1pPr algn="ctr">
              <a:defRPr sz="4200" b="1" baseline="0"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Insert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1" y="6390274"/>
            <a:ext cx="7772399" cy="325851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| Job Title | Team/Office/Division Name | Date</a:t>
            </a:r>
            <a:endParaRPr lang="en-US" dirty="0"/>
          </a:p>
        </p:txBody>
      </p:sp>
      <p:pic>
        <p:nvPicPr>
          <p:cNvPr id="2050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8059"/>
            <a:ext cx="5181600" cy="204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1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33475"/>
            <a:ext cx="5029200" cy="27432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33475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6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346960" cy="1280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3469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25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65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Clr>
                <a:schemeClr val="bg2"/>
              </a:buClr>
              <a:defRPr sz="2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Clr>
                <a:schemeClr val="bg2"/>
              </a:buClr>
              <a:defRPr sz="1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Clr>
                <a:schemeClr val="bg2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Clr>
                <a:schemeClr val="bg2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48100" y="6308725"/>
            <a:ext cx="1447800" cy="39687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5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D2451E-3285-438B-B188-C22B2A012BF6}" type="slidenum">
              <a:rPr lang="en-US" sz="1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6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D2451E-3285-438B-B188-C22B2A012BF6}" type="slidenum">
              <a:rPr lang="en-US" sz="1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2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D2451E-3285-438B-B188-C22B2A012BF6}" type="slidenum">
              <a:rPr lang="en-US" sz="1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75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D2451E-3285-438B-B188-C22B2A012BF6}" type="slidenum">
              <a:rPr lang="en-US" sz="1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6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D2451E-3285-438B-B188-C22B2A012BF6}" type="slidenum">
              <a:rPr lang="en-US" sz="1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4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D2451E-3285-438B-B188-C22B2A012BF6}" type="slidenum">
              <a:rPr lang="en-US" sz="1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4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295400"/>
            <a:ext cx="8382000" cy="452596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Level 1 bullet points (default is 24-point font)</a:t>
            </a:r>
          </a:p>
          <a:p>
            <a:pPr lvl="1"/>
            <a:r>
              <a:rPr lang="en-US" dirty="0" smtClean="0"/>
              <a:t>Level 2 bullet points (default is 22-point font)</a:t>
            </a:r>
          </a:p>
          <a:p>
            <a:pPr lvl="2"/>
            <a:r>
              <a:rPr lang="en-US" dirty="0" smtClean="0"/>
              <a:t>Level 3 bullet points (default is 20-point font)</a:t>
            </a:r>
          </a:p>
          <a:p>
            <a:pPr lvl="3"/>
            <a:r>
              <a:rPr lang="en-US" dirty="0" smtClean="0"/>
              <a:t>Level 4 bullet points (default is 18-point font)</a:t>
            </a:r>
          </a:p>
          <a:p>
            <a:pPr lvl="4"/>
            <a:r>
              <a:rPr lang="en-US" dirty="0" smtClean="0"/>
              <a:t>Level 5 bullet points (default is 16-point font)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05800" cy="914400"/>
          </a:xfrm>
        </p:spPr>
        <p:txBody>
          <a:bodyPr/>
          <a:lstStyle>
            <a:lvl1pPr>
              <a:defRPr baseline="0"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Insert Slide Heading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02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D2451E-3285-438B-B188-C22B2A012BF6}" type="slidenum">
              <a:rPr lang="en-US" sz="1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4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D2451E-3285-438B-B188-C22B2A012BF6}" type="slidenum">
              <a:rPr lang="en-US" sz="1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4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0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77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7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43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33475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1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Name, Position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3469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04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2802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800" y="1295400"/>
            <a:ext cx="4114800" cy="4525963"/>
          </a:xfrm>
        </p:spPr>
        <p:txBody>
          <a:bodyPr/>
          <a:lstStyle>
            <a:lvl1pPr>
              <a:defRPr sz="22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Level 1 bullet points (default is 22-point font for two-column layout)</a:t>
            </a:r>
          </a:p>
          <a:p>
            <a:pPr lvl="1"/>
            <a:r>
              <a:rPr lang="en-US" dirty="0" smtClean="0"/>
              <a:t>Level 2 bullet points (default is 20-point font)</a:t>
            </a:r>
          </a:p>
          <a:p>
            <a:pPr lvl="2"/>
            <a:r>
              <a:rPr lang="en-US" dirty="0" smtClean="0"/>
              <a:t>Level 3 bullet points (default is 18-point font)</a:t>
            </a:r>
          </a:p>
          <a:p>
            <a:pPr lvl="3"/>
            <a:r>
              <a:rPr lang="en-US" dirty="0" smtClean="0"/>
              <a:t>Level 4 bullet points (default is 16-point font)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05800" cy="91440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Insert Slide Heading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495800" y="1295400"/>
            <a:ext cx="4114800" cy="4525963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Level 1 bullet points (default is 22-point font for two-column layout)</a:t>
            </a:r>
          </a:p>
          <a:p>
            <a:pPr lvl="1"/>
            <a:r>
              <a:rPr lang="en-US" dirty="0" smtClean="0"/>
              <a:t>Level 2 bullet points (default is 20-point font)</a:t>
            </a:r>
          </a:p>
          <a:p>
            <a:pPr lvl="2"/>
            <a:r>
              <a:rPr lang="en-US" dirty="0" smtClean="0"/>
              <a:t>Level 3 bullet points (default is 18-point font)</a:t>
            </a:r>
          </a:p>
          <a:p>
            <a:pPr lvl="3"/>
            <a:r>
              <a:rPr lang="en-US" dirty="0" smtClean="0"/>
              <a:t>Level 4 bullet points (default is 16-point font)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92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Clr>
                <a:schemeClr val="accent3"/>
              </a:buClr>
              <a:defRPr sz="2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Clr>
                <a:schemeClr val="accent3"/>
              </a:buClr>
              <a:defRPr sz="1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Clr>
                <a:schemeClr val="accent3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3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Clr>
                <a:srgbClr val="FF0F00"/>
              </a:buClr>
              <a:defRPr sz="2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Clr>
                <a:srgbClr val="FF0F00"/>
              </a:buClr>
              <a:defRPr sz="1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Clr>
                <a:srgbClr val="FF0F00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Clr>
                <a:srgbClr val="FF0F00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Clr>
                <a:srgbClr val="FF0000"/>
              </a:buClr>
              <a:defRPr sz="2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1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Clr>
                <a:srgbClr val="FF0000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8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00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76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7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68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vi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ackgroundBlueFullPa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9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295400"/>
            <a:ext cx="8382000" cy="452596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Level 1 bullet points (default is 24-point font)</a:t>
            </a:r>
          </a:p>
          <a:p>
            <a:pPr lvl="1"/>
            <a:r>
              <a:rPr lang="en-US" dirty="0" smtClean="0"/>
              <a:t>Level 2 bullet points (default is 22-point font)</a:t>
            </a:r>
          </a:p>
          <a:p>
            <a:pPr lvl="2"/>
            <a:r>
              <a:rPr lang="en-US" dirty="0" smtClean="0"/>
              <a:t>Level 3 bullet points (default is 20-point font)</a:t>
            </a:r>
          </a:p>
          <a:p>
            <a:pPr lvl="3"/>
            <a:r>
              <a:rPr lang="en-US" dirty="0" smtClean="0"/>
              <a:t>Level 4 bullet points (default is 18-point font)</a:t>
            </a:r>
          </a:p>
          <a:p>
            <a:pPr lvl="4"/>
            <a:r>
              <a:rPr lang="en-US" dirty="0" smtClean="0"/>
              <a:t>Level 5 bullet points (default is 16-point font)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05800" cy="914400"/>
          </a:xfrm>
        </p:spPr>
        <p:txBody>
          <a:bodyPr/>
          <a:lstStyle>
            <a:lvl1pPr>
              <a:defRPr baseline="0"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Insert Slide Heading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356350"/>
            <a:ext cx="1600200" cy="392117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76200"/>
          </a:xfrm>
          <a:prstGeom prst="rect">
            <a:avLst/>
          </a:prstGeom>
          <a:solidFill>
            <a:srgbClr val="EE3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2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91435" y="3810000"/>
            <a:ext cx="5952565" cy="2438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29000" y="4038600"/>
            <a:ext cx="5562600" cy="2019300"/>
          </a:xfrm>
        </p:spPr>
        <p:txBody>
          <a:bodyPr>
            <a:normAutofit/>
          </a:bodyPr>
          <a:lstStyle>
            <a:lvl1pPr algn="r">
              <a:defRPr sz="3800" baseline="0"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Insert Section Heading</a:t>
            </a:r>
            <a:endParaRPr lang="en-US" dirty="0"/>
          </a:p>
        </p:txBody>
      </p:sp>
      <p:pic>
        <p:nvPicPr>
          <p:cNvPr id="1026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0"/>
          <a:stretch/>
        </p:blipFill>
        <p:spPr bwMode="auto">
          <a:xfrm>
            <a:off x="818180" y="3810000"/>
            <a:ext cx="238222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7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6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Heading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05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Insert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6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9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295400"/>
            <a:ext cx="8382000" cy="452596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Presenter Name, Job Title, Team/Office/Division Name</a:t>
            </a:r>
          </a:p>
          <a:p>
            <a:pPr lvl="1"/>
            <a:r>
              <a:rPr lang="en-US" dirty="0" smtClean="0"/>
              <a:t>Email Address</a:t>
            </a:r>
          </a:p>
          <a:p>
            <a:pPr lvl="1"/>
            <a:r>
              <a:rPr lang="en-US" dirty="0" smtClean="0"/>
              <a:t>Phone Number</a:t>
            </a:r>
          </a:p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04800" y="4058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Contact Information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575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406" y="34290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08397" y="3898900"/>
            <a:ext cx="7924800" cy="180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PermianSlabSerifTypeface"/>
              </a:rPr>
              <a:t>Districts and schools in Tennessee will exemplify excellence and equity such that all students are equipped with the knowledge and skills to successfully embark on their chosen path in life.</a:t>
            </a:r>
            <a:endParaRPr lang="en-US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PermianSlabSerifTypeface"/>
            </a:endParaRPr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0" y="6172200"/>
            <a:ext cx="9144000" cy="48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 | Optimism | Judgment | Courage | Teamwork</a:t>
            </a:r>
            <a:endParaRPr lang="en-US" sz="2400" b="1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8059"/>
            <a:ext cx="5181600" cy="204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8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41437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2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55" r:id="rId5"/>
    <p:sldLayoutId id="2147483658" r:id="rId6"/>
    <p:sldLayoutId id="2147483662" r:id="rId7"/>
    <p:sldLayoutId id="2147483663" r:id="rId8"/>
    <p:sldLayoutId id="214748366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E3524"/>
        </a:buClr>
        <a:buFont typeface="Wingdings" panose="05000000000000000000" pitchFamily="2" charset="2"/>
        <a:buChar char="§"/>
        <a:defRPr sz="24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–"/>
        <a:defRPr sz="22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E3524"/>
        </a:buClr>
        <a:buFont typeface="Courier New" panose="02070309020205020404" pitchFamily="49" charset="0"/>
        <a:buChar char="o"/>
        <a:defRPr sz="18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»"/>
        <a:defRPr sz="16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5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8.list-manage1.com/track/click?u=b28b453ee164f9a2e2b5057e1&amp;id=3c56b86e8d&amp;e=e2636c61d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strict.technology@tn.g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Testing: Data Requirements and Other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TN Data &amp; Attendance Supervisors Conference – 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Assessment is now driven </a:t>
            </a:r>
            <a:r>
              <a:rPr lang="en-US" b="1" dirty="0"/>
              <a:t>by data in </a:t>
            </a:r>
            <a:r>
              <a:rPr lang="en-US" b="1" u="sng" dirty="0"/>
              <a:t>EIS.</a:t>
            </a:r>
          </a:p>
          <a:p>
            <a:pPr lvl="1"/>
            <a:r>
              <a:rPr lang="en-US" dirty="0"/>
              <a:t>Enrollment, scheduling, demographic, and class roster must  entered in district SIS and transferred to EIS. </a:t>
            </a:r>
            <a:endParaRPr lang="en-US" dirty="0" smtClean="0"/>
          </a:p>
          <a:p>
            <a:pPr lvl="1"/>
            <a:r>
              <a:rPr lang="en-US" dirty="0" smtClean="0"/>
              <a:t>Pre-ID labels and rostering in Nextera came from EIS.</a:t>
            </a:r>
          </a:p>
          <a:p>
            <a:pPr lvl="1"/>
            <a:endParaRPr lang="en-US" dirty="0"/>
          </a:p>
          <a:p>
            <a:r>
              <a:rPr lang="en-US" b="1" dirty="0"/>
              <a:t>EdTools </a:t>
            </a:r>
            <a:r>
              <a:rPr lang="en-US" b="1" dirty="0" smtClean="0"/>
              <a:t>is no longer </a:t>
            </a:r>
            <a:r>
              <a:rPr lang="en-US" b="1" dirty="0"/>
              <a:t>used to clean-up demographic information or complete assessment ordering. </a:t>
            </a:r>
            <a:endParaRPr lang="en-US" b="1" dirty="0" smtClean="0"/>
          </a:p>
          <a:p>
            <a:pPr lvl="1"/>
            <a:r>
              <a:rPr lang="en-US" dirty="0" smtClean="0"/>
              <a:t>The only key function in EdTools for assessment for 2017-18 is Teacher Student Connection (TSC).</a:t>
            </a:r>
          </a:p>
          <a:p>
            <a:pPr lvl="1"/>
            <a:r>
              <a:rPr lang="en-US" dirty="0" smtClean="0"/>
              <a:t>SDDV (the post-testing data clean-up) has been replaced by work in the data prior to testing.</a:t>
            </a:r>
          </a:p>
          <a:p>
            <a:pPr marL="5715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to Pre-ID and SDDV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District Technology team created the Visibility Tool to give a clearer picture of which students were being pulled for assessments.</a:t>
            </a:r>
            <a:endParaRPr lang="en-US" b="1" u="sng" dirty="0"/>
          </a:p>
          <a:p>
            <a:pPr lvl="1"/>
            <a:r>
              <a:rPr lang="en-US" dirty="0" smtClean="0"/>
              <a:t>Improvements were made throughout the year to the Visibility Tool... and there are more to </a:t>
            </a:r>
            <a:r>
              <a:rPr lang="en-US" dirty="0" smtClean="0"/>
              <a:t>come!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smtClean="0"/>
              <a:t>The quality of the data we have from districts is markedly improved thanks to your hard work during this transition.</a:t>
            </a:r>
          </a:p>
          <a:p>
            <a:pPr lvl="1"/>
            <a:r>
              <a:rPr lang="en-US" dirty="0" smtClean="0"/>
              <a:t>We appreciate all of the work you did in cooperation with the EIS Help Desk team to clean up student, teacher &amp; class data.</a:t>
            </a:r>
          </a:p>
          <a:p>
            <a:pPr marL="5715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to Pre-ID and SDDV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First things first: SIS Enrollment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0757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083582"/>
              </p:ext>
            </p:extLst>
          </p:nvPr>
        </p:nvGraphicFramePr>
        <p:xfrm>
          <a:off x="2362200" y="1272380"/>
          <a:ext cx="6934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All Goes Back to the SIS…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3050548"/>
            <a:ext cx="1722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EIS</a:t>
            </a:r>
            <a:endParaRPr lang="en-US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294503" y="2461018"/>
            <a:ext cx="2362200" cy="2194721"/>
          </a:xfrm>
          <a:prstGeom prst="rightArrowCallout">
            <a:avLst/>
          </a:prstGeom>
          <a:blipFill>
            <a:blip r:embed="rId7"/>
            <a:stretch>
              <a:fillRect l="-42000" r="-4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311527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SIS</a:t>
            </a:r>
            <a:endParaRPr lang="en-US" sz="5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1"/>
            <a:ext cx="8382000" cy="1219200"/>
          </a:xfrm>
        </p:spPr>
        <p:txBody>
          <a:bodyPr/>
          <a:lstStyle/>
          <a:p>
            <a:r>
              <a:rPr lang="en-US" dirty="0" smtClean="0"/>
              <a:t>Districts must ensure </a:t>
            </a:r>
            <a:r>
              <a:rPr lang="en-US" dirty="0"/>
              <a:t>that </a:t>
            </a:r>
            <a:r>
              <a:rPr lang="en-US" b="1" dirty="0">
                <a:solidFill>
                  <a:srgbClr val="174A7C"/>
                </a:solidFill>
              </a:rPr>
              <a:t>complete</a:t>
            </a:r>
            <a:r>
              <a:rPr lang="en-US" dirty="0"/>
              <a:t> and </a:t>
            </a:r>
            <a:r>
              <a:rPr lang="en-US" b="1" dirty="0">
                <a:solidFill>
                  <a:srgbClr val="174A7C"/>
                </a:solidFill>
              </a:rPr>
              <a:t>accurate</a:t>
            </a:r>
            <a:r>
              <a:rPr lang="en-US" dirty="0">
                <a:solidFill>
                  <a:srgbClr val="174A7C"/>
                </a:solidFill>
              </a:rPr>
              <a:t> </a:t>
            </a:r>
            <a:r>
              <a:rPr lang="en-US" dirty="0"/>
              <a:t>student enrollment data is entered into their district SIS in a </a:t>
            </a:r>
            <a:r>
              <a:rPr lang="en-US" b="1" dirty="0">
                <a:solidFill>
                  <a:srgbClr val="174A7C"/>
                </a:solidFill>
              </a:rPr>
              <a:t>timely</a:t>
            </a:r>
            <a:r>
              <a:rPr lang="en-US" dirty="0"/>
              <a:t> </a:t>
            </a:r>
            <a:r>
              <a:rPr lang="en-US" dirty="0" smtClean="0"/>
              <a:t>manner.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to Success – SIS Vigilance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4953000"/>
            <a:ext cx="8382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–"/>
              <a:defRPr sz="22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Courier New" panose="02070309020205020404" pitchFamily="49" charset="0"/>
              <a:buChar char="o"/>
              <a:defRPr sz="18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»"/>
              <a:defRPr sz="16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Doing this will make assessment administration </a:t>
            </a:r>
            <a:r>
              <a:rPr lang="en-US" b="1" dirty="0" smtClean="0">
                <a:solidFill>
                  <a:srgbClr val="174A7C"/>
                </a:solidFill>
              </a:rPr>
              <a:t>easier</a:t>
            </a:r>
            <a:r>
              <a:rPr lang="en-US" dirty="0" smtClean="0"/>
              <a:t> both for the district and for the schools.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495107"/>
            <a:ext cx="2438399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498730"/>
              </p:ext>
            </p:extLst>
          </p:nvPr>
        </p:nvGraphicFramePr>
        <p:xfrm>
          <a:off x="228600" y="1752600"/>
          <a:ext cx="8763000" cy="3606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61425"/>
                <a:gridCol w="1160397"/>
                <a:gridCol w="1160397"/>
                <a:gridCol w="1160397"/>
                <a:gridCol w="11203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Visibility Tool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Nextera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EdTools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Enrolling and</a:t>
                      </a:r>
                      <a:r>
                        <a:rPr lang="en-US" sz="1800" baseline="0" dirty="0" smtClean="0"/>
                        <a:t> Scheduling Students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X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Updating</a:t>
                      </a:r>
                      <a:r>
                        <a:rPr lang="en-US" sz="1800" baseline="0" dirty="0" smtClean="0"/>
                        <a:t> Student Demographics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X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Updating</a:t>
                      </a:r>
                      <a:r>
                        <a:rPr lang="en-US" sz="1800" baseline="0" dirty="0" smtClean="0"/>
                        <a:t> Schedules/Class Rosters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X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Reviewing</a:t>
                      </a:r>
                      <a:r>
                        <a:rPr lang="en-US" sz="1800" baseline="0" dirty="0" smtClean="0"/>
                        <a:t> Demographic Information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X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X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Test</a:t>
                      </a:r>
                      <a:r>
                        <a:rPr lang="en-US" sz="1800" baseline="0" dirty="0" smtClean="0"/>
                        <a:t> Ordering and Registration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Reports of Irregularity (RIs)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X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Recording Accommodations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X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Teacher Student Connection (TSC)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X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5562600" cy="4525963"/>
          </a:xfrm>
        </p:spPr>
        <p:txBody>
          <a:bodyPr/>
          <a:lstStyle/>
          <a:p>
            <a:r>
              <a:rPr lang="en-US" dirty="0" smtClean="0"/>
              <a:t>Assessment data transfers from SIS to EIS </a:t>
            </a:r>
            <a:r>
              <a:rPr lang="en-US" dirty="0" smtClean="0"/>
              <a:t>occur </a:t>
            </a:r>
            <a:r>
              <a:rPr lang="en-US" b="1" dirty="0" smtClean="0">
                <a:solidFill>
                  <a:srgbClr val="002060"/>
                </a:solidFill>
              </a:rPr>
              <a:t>every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evening.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Information updated in a district SIS by </a:t>
            </a:r>
            <a:r>
              <a:rPr lang="en-US" dirty="0" smtClean="0"/>
              <a:t>5 </a:t>
            </a:r>
            <a:r>
              <a:rPr lang="en-US" dirty="0" smtClean="0"/>
              <a:t>pm CST </a:t>
            </a:r>
            <a:r>
              <a:rPr lang="en-US" dirty="0" smtClean="0"/>
              <a:t>will show </a:t>
            </a:r>
            <a:r>
              <a:rPr lang="en-US" dirty="0" smtClean="0"/>
              <a:t>up in the Visibility Tool </a:t>
            </a:r>
            <a:r>
              <a:rPr lang="en-US" b="1" dirty="0" smtClean="0">
                <a:solidFill>
                  <a:srgbClr val="1B365D"/>
                </a:solidFill>
              </a:rPr>
              <a:t>the next day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Information updated in a district SIS by </a:t>
            </a:r>
            <a:r>
              <a:rPr lang="en-US" dirty="0" smtClean="0"/>
              <a:t>5 </a:t>
            </a:r>
            <a:r>
              <a:rPr lang="en-US" dirty="0" smtClean="0"/>
              <a:t>pm CST will show up in Nextera Admin and in EdTools TSC no later than </a:t>
            </a:r>
            <a:r>
              <a:rPr lang="en-US" b="1" dirty="0" smtClean="0">
                <a:solidFill>
                  <a:srgbClr val="174A7C"/>
                </a:solidFill>
              </a:rPr>
              <a:t>two days after </a:t>
            </a:r>
            <a:r>
              <a:rPr lang="en-US" dirty="0" smtClean="0"/>
              <a:t>data transfer.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EIS Transfers to </a:t>
            </a:r>
            <a:r>
              <a:rPr lang="en-US" dirty="0" err="1" smtClean="0"/>
              <a:t>Nextera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096000" y="1676400"/>
            <a:ext cx="2590800" cy="3657600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–"/>
              <a:defRPr sz="22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Courier New" panose="02070309020205020404" pitchFamily="49" charset="0"/>
              <a:buChar char="o"/>
              <a:defRPr sz="18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»"/>
              <a:defRPr sz="16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All assessment data transfers occur when the district produces an extract and submits it to EIS.</a:t>
            </a:r>
          </a:p>
        </p:txBody>
      </p:sp>
    </p:spTree>
    <p:extLst>
      <p:ext uri="{BB962C8B-B14F-4D97-AF65-F5344CB8AC3E}">
        <p14:creationId xmlns:p14="http://schemas.microsoft.com/office/powerpoint/2010/main" val="32382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final EIS assessment transfer to generate </a:t>
            </a:r>
            <a:r>
              <a:rPr lang="en-US" b="1" dirty="0" smtClean="0"/>
              <a:t>demographic data </a:t>
            </a:r>
            <a:r>
              <a:rPr lang="en-US" dirty="0" smtClean="0"/>
              <a:t>for the Comprehensive Data File (CDF) and assessment reporting will be </a:t>
            </a:r>
            <a:r>
              <a:rPr lang="en-US" b="1" dirty="0" smtClean="0"/>
              <a:t>the last day of the testing window.</a:t>
            </a:r>
          </a:p>
          <a:p>
            <a:pPr lvl="1"/>
            <a:r>
              <a:rPr lang="en-US" dirty="0" smtClean="0"/>
              <a:t>For Spring 2018 block and traditional: </a:t>
            </a:r>
            <a:r>
              <a:rPr lang="en-US" b="1" dirty="0" smtClean="0">
                <a:solidFill>
                  <a:srgbClr val="FF0000"/>
                </a:solidFill>
              </a:rPr>
              <a:t>Friday, May 4, 2018.</a:t>
            </a: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Districts </a:t>
            </a:r>
            <a:r>
              <a:rPr lang="en-US" b="1" dirty="0" smtClean="0"/>
              <a:t>must be sure all demographic changes are corrected by the last day of the testing window</a:t>
            </a:r>
            <a:r>
              <a:rPr lang="en-US" dirty="0" smtClean="0"/>
              <a:t>. </a:t>
            </a:r>
            <a:r>
              <a:rPr lang="en-US" dirty="0"/>
              <a:t>N</a:t>
            </a:r>
            <a:r>
              <a:rPr lang="en-US" dirty="0" smtClean="0"/>
              <a:t>o changes will be accepted after the window closes.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EIS Transfer for Demographic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584581"/>
            <a:ext cx="4114800" cy="152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2018-19 assessment course codes document is posted on EdTools under the Resources tab (folder: EIS Information 2018-19).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Course Codes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0" y="3886200"/>
            <a:ext cx="4114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–"/>
              <a:defRPr sz="22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Courier New" panose="02070309020205020404" pitchFamily="49" charset="0"/>
              <a:buChar char="o"/>
              <a:defRPr sz="18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»"/>
              <a:defRPr sz="16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It will also be posted under the Help tab on the Nextera Admin portal and on </a:t>
            </a:r>
            <a:r>
              <a:rPr lang="en-US" dirty="0" err="1" smtClean="0">
                <a:solidFill>
                  <a:srgbClr val="000000"/>
                </a:solidFill>
              </a:rPr>
              <a:t>LiveBinders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(Assessment Overview tab).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381" y="1324233"/>
            <a:ext cx="2521238" cy="2044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803" y="3335979"/>
            <a:ext cx="26003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Demographic Data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8682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 Overview </a:t>
            </a:r>
          </a:p>
          <a:p>
            <a:r>
              <a:rPr lang="en-US" dirty="0" smtClean="0"/>
              <a:t>Processing Changes</a:t>
            </a:r>
          </a:p>
          <a:p>
            <a:r>
              <a:rPr lang="en-US" dirty="0" smtClean="0"/>
              <a:t>Assessment Process Details </a:t>
            </a:r>
          </a:p>
          <a:p>
            <a:pPr lvl="1"/>
            <a:r>
              <a:rPr lang="en-US" dirty="0" smtClean="0"/>
              <a:t>SIS</a:t>
            </a:r>
          </a:p>
          <a:p>
            <a:pPr lvl="1"/>
            <a:r>
              <a:rPr lang="en-US" dirty="0" smtClean="0"/>
              <a:t>Data Review</a:t>
            </a:r>
          </a:p>
          <a:p>
            <a:pPr lvl="1"/>
            <a:r>
              <a:rPr lang="en-US" dirty="0" smtClean="0"/>
              <a:t>Test Provisioning</a:t>
            </a:r>
          </a:p>
          <a:p>
            <a:pPr lvl="1"/>
            <a:r>
              <a:rPr lang="en-US" dirty="0" smtClean="0"/>
              <a:t>Troubleshooting Data</a:t>
            </a:r>
          </a:p>
          <a:p>
            <a:pPr lvl="1"/>
            <a:r>
              <a:rPr lang="en-US" dirty="0" smtClean="0"/>
              <a:t>Course Codes </a:t>
            </a:r>
          </a:p>
          <a:p>
            <a:r>
              <a:rPr lang="en-US" dirty="0" smtClean="0"/>
              <a:t>Teacher Student Connection </a:t>
            </a:r>
          </a:p>
          <a:p>
            <a:r>
              <a:rPr lang="en-US" dirty="0" smtClean="0"/>
              <a:t>Closing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574270"/>
              </p:ext>
            </p:extLst>
          </p:nvPr>
        </p:nvGraphicFramePr>
        <p:xfrm>
          <a:off x="76200" y="1219200"/>
          <a:ext cx="8991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Review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5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graphicEl>
                                              <a:dgm id="{E5F2765D-FFED-4090-B9BC-10B529218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graphicEl>
                                              <a:dgm id="{E5F2765D-FFED-4090-B9BC-10B52921879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graphicEl>
                                              <a:dgm id="{BD0A2B24-CAE8-468F-9B71-8AB20B8E7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graphicEl>
                                              <a:dgm id="{BD0A2B24-CAE8-468F-9B71-8AB20B8E7A6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>
                                            <p:graphicEl>
                                              <a:dgm id="{F1C93854-7907-4B66-9F30-436211112C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>
                                            <p:graphicEl>
                                              <a:dgm id="{F1C93854-7907-4B66-9F30-436211112CD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>
                                            <p:graphicEl>
                                              <a:dgm id="{D869D7E8-719F-4831-ABD7-87875AB20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>
                                            <p:graphicEl>
                                              <a:dgm id="{D869D7E8-719F-4831-ABD7-87875AB2095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>
                                            <p:graphicEl>
                                              <a:dgm id="{F276299D-E300-47E1-B866-84DB3C9B9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>
                                            <p:graphicEl>
                                              <a:dgm id="{F276299D-E300-47E1-B866-84DB3C9B9C6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>
                                            <p:graphicEl>
                                              <a:dgm id="{3023BC97-1F89-4189-92DA-98F3CFCA1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>
                                            <p:graphicEl>
                                              <a:dgm id="{3023BC97-1F89-4189-92DA-98F3CFCA165E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>
                                            <p:graphicEl>
                                              <a:dgm id="{4D2D6D1D-2F01-4088-B206-ADC96D8B6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>
                                            <p:graphicEl>
                                              <a:dgm id="{4D2D6D1D-2F01-4088-B206-ADC96D8B6E8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>
                                            <p:graphicEl>
                                              <a:dgm id="{3B12B120-0F94-4167-8CDA-FB13F3CD9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>
                                            <p:graphicEl>
                                              <a:dgm id="{3B12B120-0F94-4167-8CDA-FB13F3CD930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632" y="1447800"/>
            <a:ext cx="39624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Districts are able to view student </a:t>
            </a:r>
            <a:r>
              <a:rPr lang="en-US" dirty="0"/>
              <a:t>demographic data </a:t>
            </a:r>
            <a:r>
              <a:rPr lang="en-US" dirty="0" smtClean="0"/>
              <a:t>in the Visibility Tool which is </a:t>
            </a:r>
            <a:r>
              <a:rPr lang="en-US" b="1" dirty="0" smtClean="0">
                <a:solidFill>
                  <a:srgbClr val="FF0000"/>
                </a:solidFill>
              </a:rPr>
              <a:t>read only</a:t>
            </a:r>
            <a:r>
              <a:rPr lang="en-US" dirty="0" smtClean="0"/>
              <a:t>.</a:t>
            </a:r>
            <a:endParaRPr lang="en-US" i="1" dirty="0" smtClean="0"/>
          </a:p>
          <a:p>
            <a:pPr marL="457200" lvl="1" indent="0">
              <a:buNone/>
            </a:pPr>
            <a:endParaRPr lang="en-US" i="1" dirty="0" smtClean="0"/>
          </a:p>
          <a:p>
            <a:r>
              <a:rPr lang="en-US" b="1" dirty="0" smtClean="0"/>
              <a:t>Any and all </a:t>
            </a:r>
            <a:r>
              <a:rPr lang="en-US" dirty="0" smtClean="0"/>
              <a:t>changes </a:t>
            </a:r>
            <a:r>
              <a:rPr lang="en-US" dirty="0"/>
              <a:t>to demographic data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must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be </a:t>
            </a:r>
            <a:r>
              <a:rPr lang="en-US" dirty="0"/>
              <a:t>made through the </a:t>
            </a:r>
            <a:r>
              <a:rPr lang="en-US" b="1" dirty="0"/>
              <a:t>district SIS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63" y="2057400"/>
            <a:ext cx="4071937" cy="2832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3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Visibility </a:t>
            </a:r>
            <a:r>
              <a:rPr lang="en-US" dirty="0"/>
              <a:t>T</a:t>
            </a:r>
            <a:r>
              <a:rPr lang="en-US" dirty="0" smtClean="0"/>
              <a:t>ool developed by the TDOE technology team gives districts a clear and timely picture of information uploaded from their SIS to EIS.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Tool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16459"/>
            <a:ext cx="3735222" cy="408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55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800" spc="-5" dirty="0" err="1">
                <a:solidFill>
                  <a:prstClr val="black"/>
                </a:solidFill>
                <a:latin typeface="Arial"/>
                <a:cs typeface="Arial"/>
              </a:rPr>
              <a:t>LiveBinders</a:t>
            </a:r>
            <a:r>
              <a:rPr lang="en-US" sz="28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800" spc="-5" dirty="0" smtClean="0">
                <a:solidFill>
                  <a:prstClr val="black"/>
                </a:solidFill>
                <a:latin typeface="Arial"/>
                <a:cs typeface="Arial"/>
              </a:rPr>
              <a:t>site</a:t>
            </a:r>
            <a:endParaRPr lang="en-US" sz="28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755650" lvl="1"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u="heavy" spc="-5" dirty="0" smtClean="0">
                <a:solidFill>
                  <a:srgbClr val="0000FF"/>
                </a:solidFill>
                <a:latin typeface="Arial"/>
                <a:cs typeface="Arial"/>
              </a:rPr>
              <a:t>http</a:t>
            </a:r>
            <a:r>
              <a:rPr lang="en-US" u="heavy" spc="-5" dirty="0">
                <a:solidFill>
                  <a:srgbClr val="0000FF"/>
                </a:solidFill>
                <a:latin typeface="Arial"/>
                <a:cs typeface="Arial"/>
              </a:rPr>
              <a:t>://www.livebinders.com/play/play?id=2244559&amp;backurl=/  shelf/my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Tool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124200"/>
            <a:ext cx="8644877" cy="120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8643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technology team is here at the conference today &amp; tomorrow to answer questions about EIS and the Visibility </a:t>
            </a:r>
            <a:r>
              <a:rPr lang="en-US" dirty="0"/>
              <a:t>T</a:t>
            </a:r>
            <a:r>
              <a:rPr lang="en-US" dirty="0" smtClean="0"/>
              <a:t>ool.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Tool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38400"/>
            <a:ext cx="5486400" cy="3086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24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Test Provisioning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3773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Districts </a:t>
            </a:r>
            <a:r>
              <a:rPr lang="en-US" dirty="0" smtClean="0"/>
              <a:t>must formally enroll students in order to generate a test registration.</a:t>
            </a:r>
            <a:r>
              <a:rPr lang="en-US" dirty="0"/>
              <a:t>  </a:t>
            </a:r>
            <a:endParaRPr lang="en-US" dirty="0" smtClean="0"/>
          </a:p>
          <a:p>
            <a:pPr lvl="1"/>
            <a:r>
              <a:rPr lang="en-US" b="1" dirty="0">
                <a:solidFill>
                  <a:srgbClr val="174A7C"/>
                </a:solidFill>
              </a:rPr>
              <a:t>Formal enrollment </a:t>
            </a:r>
            <a:r>
              <a:rPr lang="en-US" sz="1200" dirty="0"/>
              <a:t> </a:t>
            </a:r>
            <a:r>
              <a:rPr lang="en-US" dirty="0"/>
              <a:t>is defined as; “A state Student ID has been issued to the district SIS by the EIS data </a:t>
            </a:r>
            <a:r>
              <a:rPr lang="en-US" dirty="0" smtClean="0"/>
              <a:t>system,” and, therefore, </a:t>
            </a:r>
            <a:r>
              <a:rPr lang="en-US" dirty="0"/>
              <a:t>a record of that student exists in both the district SIS and in </a:t>
            </a:r>
            <a:r>
              <a:rPr lang="en-US" dirty="0" smtClean="0"/>
              <a:t>EIS.</a:t>
            </a:r>
          </a:p>
          <a:p>
            <a:pPr lvl="1"/>
            <a:r>
              <a:rPr lang="en-US" dirty="0" smtClean="0"/>
              <a:t>Students must meet the </a:t>
            </a:r>
            <a:r>
              <a:rPr lang="en-US" b="1" dirty="0" smtClean="0">
                <a:solidFill>
                  <a:srgbClr val="174A7C"/>
                </a:solidFill>
              </a:rPr>
              <a:t>business rules </a:t>
            </a:r>
            <a:r>
              <a:rPr lang="en-US" dirty="0" smtClean="0"/>
              <a:t>for the assessment pull in order to appear in Nextera and EdTools.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Provisioning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a student record to result in </a:t>
            </a:r>
            <a:r>
              <a:rPr lang="en-US" b="1" dirty="0" smtClean="0"/>
              <a:t>a test registration</a:t>
            </a:r>
            <a:r>
              <a:rPr lang="en-US" dirty="0" smtClean="0"/>
              <a:t>, the student must have:</a:t>
            </a:r>
          </a:p>
          <a:p>
            <a:pPr marL="0" indent="0">
              <a:buNone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rgbClr val="174A7C"/>
                </a:solidFill>
              </a:rPr>
              <a:t>E</a:t>
            </a:r>
            <a:r>
              <a:rPr lang="en-US" b="1" dirty="0" smtClean="0">
                <a:solidFill>
                  <a:srgbClr val="174A7C"/>
                </a:solidFill>
              </a:rPr>
              <a:t>nrollment</a:t>
            </a:r>
            <a:r>
              <a:rPr lang="en-US" dirty="0" smtClean="0"/>
              <a:t> in a school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174A7C"/>
                </a:solidFill>
              </a:rPr>
              <a:t>Instructional </a:t>
            </a:r>
            <a:r>
              <a:rPr lang="en-US" b="1" dirty="0">
                <a:solidFill>
                  <a:srgbClr val="174A7C"/>
                </a:solidFill>
              </a:rPr>
              <a:t>G</a:t>
            </a:r>
            <a:r>
              <a:rPr lang="en-US" b="1" dirty="0" smtClean="0">
                <a:solidFill>
                  <a:srgbClr val="174A7C"/>
                </a:solidFill>
              </a:rPr>
              <a:t>rade </a:t>
            </a:r>
            <a:r>
              <a:rPr lang="en-US" dirty="0" smtClean="0"/>
              <a:t>record for that enrollment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174A7C"/>
                </a:solidFill>
              </a:rPr>
              <a:t>Student Class Assignment</a:t>
            </a:r>
            <a:r>
              <a:rPr lang="en-US" b="1" dirty="0" smtClean="0"/>
              <a:t> </a:t>
            </a:r>
            <a:r>
              <a:rPr lang="en-US" dirty="0" smtClean="0"/>
              <a:t>(course code) for that enrollment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174A7C"/>
                </a:solidFill>
              </a:rPr>
              <a:t>Class Section </a:t>
            </a:r>
            <a:r>
              <a:rPr lang="en-US" dirty="0" smtClean="0"/>
              <a:t>(local class number) for the Student Class Assignment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174A7C"/>
                </a:solidFill>
              </a:rPr>
              <a:t>Teacher</a:t>
            </a:r>
            <a:r>
              <a:rPr lang="en-US" dirty="0" smtClean="0"/>
              <a:t> identified as the teacher of record for the class section (Master Teacher record)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174A7C"/>
                </a:solidFill>
              </a:rPr>
              <a:t>Valid Teacher License </a:t>
            </a:r>
            <a:r>
              <a:rPr lang="en-US" dirty="0" smtClean="0"/>
              <a:t>number for the teacher of record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Rules for the EIS Enrollment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New students enrolling in the district from out of state (home school, private school, another state) </a:t>
            </a:r>
            <a:r>
              <a:rPr lang="en-US" b="1" dirty="0" smtClean="0">
                <a:solidFill>
                  <a:srgbClr val="174A7C"/>
                </a:solidFill>
              </a:rPr>
              <a:t>must</a:t>
            </a:r>
            <a:r>
              <a:rPr lang="en-US" dirty="0" smtClean="0"/>
              <a:t> be entered into the SIS </a:t>
            </a:r>
            <a:r>
              <a:rPr lang="en-US" b="1" dirty="0" smtClean="0">
                <a:solidFill>
                  <a:srgbClr val="174A7C"/>
                </a:solidFill>
              </a:rPr>
              <a:t>as soon as possible </a:t>
            </a:r>
            <a:r>
              <a:rPr lang="en-US" dirty="0" smtClean="0"/>
              <a:t>in order to properly register them for the appropriate assessments.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90800"/>
            <a:ext cx="2771775" cy="15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70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3186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Student scheduling data </a:t>
            </a:r>
            <a:r>
              <a:rPr lang="en-US" b="1" dirty="0" smtClean="0">
                <a:solidFill>
                  <a:srgbClr val="002D72"/>
                </a:solidFill>
              </a:rPr>
              <a:t>must</a:t>
            </a:r>
            <a:r>
              <a:rPr lang="en-US" dirty="0" smtClean="0">
                <a:solidFill>
                  <a:srgbClr val="002D72"/>
                </a:solidFill>
              </a:rPr>
              <a:t> </a:t>
            </a:r>
            <a:r>
              <a:rPr lang="en-US" b="1" dirty="0" smtClean="0">
                <a:solidFill>
                  <a:srgbClr val="002D72"/>
                </a:solidFill>
              </a:rPr>
              <a:t>be correct </a:t>
            </a:r>
            <a:r>
              <a:rPr lang="en-US" dirty="0" smtClean="0"/>
              <a:t>in the SIS in order to generate orders and test registration for assessments.</a:t>
            </a:r>
          </a:p>
          <a:p>
            <a:r>
              <a:rPr lang="en-US" dirty="0" smtClean="0"/>
              <a:t>Correct </a:t>
            </a:r>
            <a:r>
              <a:rPr lang="en-US" b="1" dirty="0" smtClean="0">
                <a:solidFill>
                  <a:srgbClr val="002060"/>
                </a:solidFill>
              </a:rPr>
              <a:t>scheduling must reflect the correct course code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to trigger the assessment process.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Nutshell…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7400"/>
            <a:ext cx="3962400" cy="24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TCAP Overview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6677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Troubleshooting Data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06867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295400"/>
            <a:ext cx="8227060" cy="406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EE3524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All </a:t>
            </a:r>
            <a:r>
              <a:rPr sz="2800" spc="-40" dirty="0">
                <a:solidFill>
                  <a:prstClr val="black"/>
                </a:solidFill>
                <a:latin typeface="Arial"/>
                <a:cs typeface="Arial"/>
              </a:rPr>
              <a:t>Teacher </a:t>
            </a:r>
            <a:r>
              <a:rPr sz="2800" b="1" spc="-5" dirty="0">
                <a:solidFill>
                  <a:srgbClr val="174A7C"/>
                </a:solidFill>
                <a:latin typeface="Arial"/>
                <a:cs typeface="Arial"/>
              </a:rPr>
              <a:t>first and last names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sz="2800" spc="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5" dirty="0" smtClean="0">
                <a:solidFill>
                  <a:prstClr val="black"/>
                </a:solidFill>
                <a:latin typeface="Arial"/>
                <a:cs typeface="Arial"/>
              </a:rPr>
              <a:t>entered</a:t>
            </a:r>
            <a:endParaRPr lang="en-US" sz="2800" spc="-5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buClr>
                <a:srgbClr val="EE3524"/>
              </a:buClr>
              <a:tabLst>
                <a:tab pos="354965" algn="l"/>
                <a:tab pos="355600" algn="l"/>
              </a:tabLst>
            </a:pP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>
              <a:spcBef>
                <a:spcPts val="560"/>
              </a:spcBef>
              <a:buClr>
                <a:srgbClr val="EE3524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40" dirty="0">
                <a:solidFill>
                  <a:prstClr val="black"/>
                </a:solidFill>
                <a:latin typeface="Arial"/>
                <a:cs typeface="Arial"/>
              </a:rPr>
              <a:t>Teacher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email address is entered and </a:t>
            </a:r>
            <a:r>
              <a:rPr sz="2800" b="1" spc="-5" dirty="0">
                <a:solidFill>
                  <a:srgbClr val="174A7C"/>
                </a:solidFill>
                <a:latin typeface="Arial"/>
                <a:cs typeface="Arial"/>
              </a:rPr>
              <a:t>valid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(e.g., contains "@"  and the appropriate district/organization</a:t>
            </a:r>
            <a:r>
              <a:rPr sz="2800" spc="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"domain.com</a:t>
            </a:r>
            <a:r>
              <a:rPr sz="2800" spc="-5" dirty="0" smtClean="0">
                <a:solidFill>
                  <a:prstClr val="black"/>
                </a:solidFill>
                <a:latin typeface="Arial"/>
                <a:cs typeface="Arial"/>
              </a:rPr>
              <a:t>")</a:t>
            </a:r>
            <a:endParaRPr lang="en-US" sz="2800" spc="-5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>
              <a:spcBef>
                <a:spcPts val="560"/>
              </a:spcBef>
              <a:buClr>
                <a:srgbClr val="EE3524"/>
              </a:buClr>
              <a:tabLst>
                <a:tab pos="354965" algn="l"/>
                <a:tab pos="355600" algn="l"/>
              </a:tabLst>
            </a:pPr>
            <a:endParaRPr lang="en-US" sz="28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>
              <a:spcBef>
                <a:spcPts val="560"/>
              </a:spcBef>
              <a:buClr>
                <a:srgbClr val="EE3524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800" spc="-40" dirty="0">
                <a:solidFill>
                  <a:prstClr val="black"/>
                </a:solidFill>
                <a:latin typeface="Arial"/>
                <a:cs typeface="Arial"/>
              </a:rPr>
              <a:t>Teacher </a:t>
            </a: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license number (TLN) is entered and</a:t>
            </a:r>
            <a:r>
              <a:rPr lang="en-US" sz="2800" spc="1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800" b="1" spc="-5" dirty="0">
                <a:solidFill>
                  <a:srgbClr val="174A7C"/>
                </a:solidFill>
                <a:latin typeface="Arial"/>
                <a:cs typeface="Arial"/>
              </a:rPr>
              <a:t>valid</a:t>
            </a:r>
          </a:p>
          <a:p>
            <a:pPr marL="12700" marR="5080">
              <a:lnSpc>
                <a:spcPts val="2380"/>
              </a:lnSpc>
              <a:spcBef>
                <a:spcPts val="560"/>
              </a:spcBef>
              <a:buClr>
                <a:srgbClr val="EE3524"/>
              </a:buClr>
              <a:tabLst>
                <a:tab pos="354965" algn="l"/>
                <a:tab pos="355600" algn="l"/>
              </a:tabLst>
            </a:pP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Georgia" panose="02040502050405020303" pitchFamily="18" charset="0"/>
              </a:rPr>
              <a:t>Common </a:t>
            </a:r>
            <a:r>
              <a:rPr spc="-5" dirty="0">
                <a:latin typeface="Georgia" panose="02040502050405020303" pitchFamily="18" charset="0"/>
              </a:rPr>
              <a:t>Data Quality Issues:</a:t>
            </a:r>
            <a:r>
              <a:rPr spc="-80" dirty="0">
                <a:latin typeface="Georgia" panose="02040502050405020303" pitchFamily="18" charset="0"/>
              </a:rPr>
              <a:t> </a:t>
            </a:r>
            <a:r>
              <a:rPr dirty="0">
                <a:latin typeface="Georgia" panose="02040502050405020303" pitchFamily="18" charset="0"/>
              </a:rPr>
              <a:t>Teachers</a:t>
            </a:r>
          </a:p>
        </p:txBody>
      </p:sp>
    </p:spTree>
    <p:extLst>
      <p:ext uri="{BB962C8B-B14F-4D97-AF65-F5344CB8AC3E}">
        <p14:creationId xmlns:p14="http://schemas.microsoft.com/office/powerpoint/2010/main" val="263781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219200"/>
            <a:ext cx="8074660" cy="473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99695" indent="-342900">
              <a:spcBef>
                <a:spcPts val="555"/>
              </a:spcBef>
              <a:buClr>
                <a:srgbClr val="EE3524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400" spc="-40" dirty="0" smtClean="0">
                <a:solidFill>
                  <a:prstClr val="black"/>
                </a:solidFill>
                <a:latin typeface="Arial"/>
                <a:cs typeface="Arial"/>
              </a:rPr>
              <a:t>Teacher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class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assignments are complete with </a:t>
            </a:r>
            <a:r>
              <a:rPr sz="2400" b="1" spc="-5" dirty="0">
                <a:solidFill>
                  <a:srgbClr val="174A7C"/>
                </a:solidFill>
                <a:latin typeface="Arial"/>
                <a:cs typeface="Arial"/>
              </a:rPr>
              <a:t>no </a:t>
            </a:r>
            <a:r>
              <a:rPr sz="2400" b="1" spc="-5" dirty="0" smtClean="0">
                <a:solidFill>
                  <a:srgbClr val="174A7C"/>
                </a:solidFill>
                <a:latin typeface="Arial"/>
                <a:cs typeface="Arial"/>
              </a:rPr>
              <a:t>missing</a:t>
            </a:r>
            <a:r>
              <a:rPr lang="en-US" sz="2400" b="1" spc="-5" dirty="0" smtClean="0">
                <a:solidFill>
                  <a:srgbClr val="174A7C"/>
                </a:solidFill>
                <a:latin typeface="Arial"/>
                <a:cs typeface="Arial"/>
              </a:rPr>
              <a:t> </a:t>
            </a:r>
            <a:r>
              <a:rPr sz="2400" b="1" spc="-5" dirty="0" smtClean="0">
                <a:solidFill>
                  <a:srgbClr val="174A7C"/>
                </a:solidFill>
                <a:latin typeface="Arial"/>
                <a:cs typeface="Arial"/>
              </a:rPr>
              <a:t>or empty </a:t>
            </a:r>
            <a:r>
              <a:rPr sz="2400" b="1" spc="-5" dirty="0">
                <a:solidFill>
                  <a:srgbClr val="174A7C"/>
                </a:solidFill>
                <a:latin typeface="Arial"/>
                <a:cs typeface="Arial"/>
              </a:rPr>
              <a:t>from and to date values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, and date values are entered </a:t>
            </a:r>
            <a:r>
              <a:rPr sz="2400" spc="-5" dirty="0" smtClean="0">
                <a:solidFill>
                  <a:prstClr val="black"/>
                </a:solidFill>
                <a:latin typeface="Arial"/>
                <a:cs typeface="Arial"/>
              </a:rPr>
              <a:t>according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to an appropriate and consistent date</a:t>
            </a:r>
            <a:r>
              <a:rPr sz="2400" spc="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 smtClean="0">
                <a:solidFill>
                  <a:prstClr val="black"/>
                </a:solidFill>
                <a:latin typeface="Arial"/>
                <a:cs typeface="Arial"/>
              </a:rPr>
              <a:t>format.</a:t>
            </a:r>
            <a:endParaRPr lang="en-US" sz="24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99695" indent="-342900">
              <a:spcBef>
                <a:spcPts val="555"/>
              </a:spcBef>
              <a:buClr>
                <a:srgbClr val="EE3524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US" sz="2400" spc="-5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99695" indent="-342900">
              <a:spcBef>
                <a:spcPts val="555"/>
              </a:spcBef>
              <a:buClr>
                <a:srgbClr val="EE3524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400" dirty="0" smtClean="0">
                <a:solidFill>
                  <a:prstClr val="black"/>
                </a:solidFill>
                <a:latin typeface="Arial"/>
                <a:cs typeface="Arial"/>
              </a:rPr>
              <a:t>There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are </a:t>
            </a:r>
            <a:r>
              <a:rPr sz="2400" b="1" dirty="0">
                <a:solidFill>
                  <a:srgbClr val="002D72"/>
                </a:solidFill>
                <a:latin typeface="Arial"/>
                <a:cs typeface="Arial"/>
              </a:rPr>
              <a:t>no inappropriate date </a:t>
            </a:r>
            <a:r>
              <a:rPr sz="2400" b="1" spc="-5" dirty="0">
                <a:solidFill>
                  <a:srgbClr val="002D72"/>
                </a:solidFill>
                <a:latin typeface="Arial"/>
                <a:cs typeface="Arial"/>
              </a:rPr>
              <a:t>overlaps</a:t>
            </a:r>
            <a:r>
              <a:rPr sz="2400" b="1" spc="-130" dirty="0">
                <a:solidFill>
                  <a:srgbClr val="002D7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between</a:t>
            </a:r>
            <a:r>
              <a:rPr sz="24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multiple </a:t>
            </a:r>
            <a:r>
              <a:rPr sz="2400" dirty="0" smtClean="0">
                <a:solidFill>
                  <a:prstClr val="black"/>
                </a:solidFill>
                <a:latin typeface="Arial"/>
                <a:cs typeface="Arial"/>
              </a:rPr>
              <a:t>teachers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leaving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only one teacher as the </a:t>
            </a:r>
            <a:r>
              <a:rPr sz="2400" spc="-30" dirty="0">
                <a:solidFill>
                  <a:prstClr val="black"/>
                </a:solidFill>
                <a:latin typeface="Arial"/>
                <a:cs typeface="Arial"/>
              </a:rPr>
              <a:t>Teacher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of Record </a:t>
            </a:r>
            <a:r>
              <a:rPr sz="2400" spc="-5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TOR) for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any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given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class. </a:t>
            </a:r>
            <a:endParaRPr lang="en-US" sz="24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99695">
              <a:spcBef>
                <a:spcPts val="555"/>
              </a:spcBef>
              <a:buClr>
                <a:srgbClr val="EE3524"/>
              </a:buClr>
              <a:tabLst>
                <a:tab pos="354965" algn="l"/>
                <a:tab pos="355600" algn="l"/>
              </a:tabLst>
            </a:pPr>
            <a:endParaRPr lang="en-US" sz="24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99695" indent="-342900">
              <a:spcBef>
                <a:spcPts val="555"/>
              </a:spcBef>
              <a:buClr>
                <a:srgbClr val="EE3524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400" spc="-5" dirty="0" smtClean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order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mark a teacher as </a:t>
            </a:r>
            <a:r>
              <a:rPr sz="2400" dirty="0" smtClean="0">
                <a:solidFill>
                  <a:prstClr val="black"/>
                </a:solidFill>
                <a:latin typeface="Arial"/>
                <a:cs typeface="Arial"/>
              </a:rPr>
              <a:t>an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inactive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TOR,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staff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assignment end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date for the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class must</a:t>
            </a:r>
            <a:r>
              <a:rPr sz="2400" spc="-2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be </a:t>
            </a:r>
            <a:r>
              <a:rPr sz="2400" b="1" dirty="0" smtClean="0">
                <a:solidFill>
                  <a:srgbClr val="002D72"/>
                </a:solidFill>
                <a:latin typeface="Arial"/>
                <a:cs typeface="Arial"/>
              </a:rPr>
              <a:t>on </a:t>
            </a:r>
            <a:r>
              <a:rPr sz="2400" b="1" dirty="0">
                <a:solidFill>
                  <a:srgbClr val="002D72"/>
                </a:solidFill>
                <a:latin typeface="Arial"/>
                <a:cs typeface="Arial"/>
              </a:rPr>
              <a:t>or before another </a:t>
            </a:r>
            <a:r>
              <a:rPr sz="2400" b="1" spc="5" dirty="0">
                <a:solidFill>
                  <a:srgbClr val="002D72"/>
                </a:solidFill>
                <a:latin typeface="Arial"/>
                <a:cs typeface="Arial"/>
              </a:rPr>
              <a:t>teacher’s </a:t>
            </a:r>
            <a:r>
              <a:rPr sz="2400" b="1" dirty="0">
                <a:solidFill>
                  <a:srgbClr val="002D72"/>
                </a:solidFill>
                <a:latin typeface="Arial"/>
                <a:cs typeface="Arial"/>
              </a:rPr>
              <a:t>start </a:t>
            </a:r>
            <a:r>
              <a:rPr sz="2400" b="1" spc="-5" dirty="0">
                <a:solidFill>
                  <a:srgbClr val="002D72"/>
                </a:solidFill>
                <a:latin typeface="Arial"/>
                <a:cs typeface="Arial"/>
              </a:rPr>
              <a:t>date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2400" spc="-2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TOR.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Georgia" panose="02040502050405020303" pitchFamily="18" charset="0"/>
              </a:rPr>
              <a:t>Common </a:t>
            </a:r>
            <a:r>
              <a:rPr spc="-5" dirty="0">
                <a:latin typeface="Georgia" panose="02040502050405020303" pitchFamily="18" charset="0"/>
              </a:rPr>
              <a:t>Data Quality Issues:</a:t>
            </a:r>
            <a:r>
              <a:rPr spc="-80" dirty="0">
                <a:latin typeface="Georgia" panose="02040502050405020303" pitchFamily="18" charset="0"/>
              </a:rPr>
              <a:t> </a:t>
            </a:r>
            <a:r>
              <a:rPr dirty="0">
                <a:latin typeface="Georgia" panose="02040502050405020303" pitchFamily="18" charset="0"/>
              </a:rPr>
              <a:t>Teachers</a:t>
            </a:r>
          </a:p>
        </p:txBody>
      </p:sp>
    </p:spTree>
    <p:extLst>
      <p:ext uri="{BB962C8B-B14F-4D97-AF65-F5344CB8AC3E}">
        <p14:creationId xmlns:p14="http://schemas.microsoft.com/office/powerpoint/2010/main" val="6560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2765" y="1447800"/>
            <a:ext cx="8078470" cy="301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3655" indent="-342900">
              <a:buClr>
                <a:srgbClr val="EE3524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Only </a:t>
            </a:r>
            <a:r>
              <a:rPr sz="2800" b="1" spc="-5" dirty="0">
                <a:solidFill>
                  <a:srgbClr val="174A7C"/>
                </a:solidFill>
                <a:latin typeface="Arial"/>
                <a:cs typeface="Arial"/>
              </a:rPr>
              <a:t>valid and approved course codes for </a:t>
            </a:r>
            <a:r>
              <a:rPr sz="2800" b="1" spc="-5" dirty="0" smtClean="0">
                <a:solidFill>
                  <a:srgbClr val="174A7C"/>
                </a:solidFill>
                <a:latin typeface="Arial"/>
                <a:cs typeface="Arial"/>
              </a:rPr>
              <a:t>assessment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will be used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provision students for </a:t>
            </a:r>
            <a:r>
              <a:rPr sz="2800" spc="-5" dirty="0" smtClean="0">
                <a:solidFill>
                  <a:prstClr val="black"/>
                </a:solidFill>
                <a:latin typeface="Arial"/>
                <a:cs typeface="Arial"/>
              </a:rPr>
              <a:t>testing.</a:t>
            </a:r>
            <a:endParaRPr lang="en-US" sz="2800" spc="-5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33655" indent="-342900">
              <a:buClr>
                <a:srgbClr val="EE3524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en-US" sz="28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33655" indent="-342900">
              <a:buClr>
                <a:srgbClr val="EE3524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 smtClean="0">
                <a:solidFill>
                  <a:prstClr val="black"/>
                </a:solidFill>
                <a:latin typeface="Arial"/>
                <a:cs typeface="Arial"/>
              </a:rPr>
              <a:t>If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you are unsure of the list of valid approved course </a:t>
            </a:r>
            <a:r>
              <a:rPr sz="2800" spc="-5" dirty="0" smtClean="0">
                <a:solidFill>
                  <a:prstClr val="black"/>
                </a:solidFill>
                <a:latin typeface="Arial"/>
                <a:cs typeface="Arial"/>
              </a:rPr>
              <a:t>codes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for assessment, please see the</a:t>
            </a:r>
            <a:r>
              <a:rPr sz="2800" b="1" spc="-5" dirty="0">
                <a:solidFill>
                  <a:srgbClr val="002D72"/>
                </a:solidFill>
                <a:latin typeface="Arial"/>
                <a:cs typeface="Arial"/>
              </a:rPr>
              <a:t> Course </a:t>
            </a:r>
            <a:r>
              <a:rPr sz="2800" b="1" spc="-10" dirty="0">
                <a:solidFill>
                  <a:srgbClr val="002D72"/>
                </a:solidFill>
                <a:latin typeface="Arial"/>
                <a:cs typeface="Arial"/>
              </a:rPr>
              <a:t>Codes </a:t>
            </a:r>
            <a:r>
              <a:rPr sz="2800" b="1" spc="-5" dirty="0" smtClean="0">
                <a:solidFill>
                  <a:srgbClr val="002D72"/>
                </a:solidFill>
                <a:latin typeface="Arial"/>
                <a:cs typeface="Arial"/>
              </a:rPr>
              <a:t>document</a:t>
            </a:r>
            <a:r>
              <a:rPr sz="28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2800" spc="-5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Georgia" panose="02040502050405020303" pitchFamily="18" charset="0"/>
              </a:rPr>
              <a:t>Common Data Quality Issues:</a:t>
            </a:r>
            <a:r>
              <a:rPr sz="3200" spc="-114" dirty="0">
                <a:latin typeface="Georgia" panose="02040502050405020303" pitchFamily="18" charset="0"/>
              </a:rPr>
              <a:t> </a:t>
            </a:r>
            <a:r>
              <a:rPr sz="3200" dirty="0">
                <a:latin typeface="Georgia" panose="02040502050405020303" pitchFamily="18" charset="0"/>
              </a:rPr>
              <a:t>Classes</a:t>
            </a:r>
          </a:p>
        </p:txBody>
      </p:sp>
    </p:spTree>
    <p:extLst>
      <p:ext uri="{BB962C8B-B14F-4D97-AF65-F5344CB8AC3E}">
        <p14:creationId xmlns:p14="http://schemas.microsoft.com/office/powerpoint/2010/main" val="11415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565" y="1003303"/>
            <a:ext cx="8230870" cy="3677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3655">
              <a:buClr>
                <a:srgbClr val="EE3524"/>
              </a:buClr>
              <a:tabLst>
                <a:tab pos="354965" algn="l"/>
                <a:tab pos="355600" algn="l"/>
              </a:tabLst>
            </a:pPr>
            <a:endParaRPr sz="28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>
              <a:spcBef>
                <a:spcPts val="575"/>
              </a:spcBef>
              <a:buClr>
                <a:srgbClr val="EE3524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order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be a valid class for testing, the class must have </a:t>
            </a:r>
            <a:r>
              <a:rPr sz="2800" spc="-5" dirty="0" smtClean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2800" spc="-45" dirty="0">
                <a:solidFill>
                  <a:prstClr val="black"/>
                </a:solidFill>
                <a:latin typeface="Arial"/>
                <a:cs typeface="Arial"/>
              </a:rPr>
              <a:t>Teacher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of Record assigned. This teacher must have a </a:t>
            </a:r>
            <a:r>
              <a:rPr sz="2800" spc="-5" dirty="0" smtClean="0">
                <a:solidFill>
                  <a:prstClr val="black"/>
                </a:solidFill>
                <a:latin typeface="Arial"/>
                <a:cs typeface="Arial"/>
              </a:rPr>
              <a:t>valid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teacher license </a:t>
            </a:r>
            <a:r>
              <a:rPr sz="2800" spc="-25" dirty="0">
                <a:solidFill>
                  <a:prstClr val="black"/>
                </a:solidFill>
                <a:latin typeface="Arial"/>
                <a:cs typeface="Arial"/>
              </a:rPr>
              <a:t>number,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and a </a:t>
            </a:r>
            <a:r>
              <a:rPr sz="2800" b="1" spc="-5" dirty="0">
                <a:solidFill>
                  <a:srgbClr val="174A7C"/>
                </a:solidFill>
                <a:latin typeface="Arial"/>
                <a:cs typeface="Arial"/>
              </a:rPr>
              <a:t>valid </a:t>
            </a:r>
            <a:r>
              <a:rPr sz="2800" b="1" spc="5" dirty="0">
                <a:solidFill>
                  <a:srgbClr val="174A7C"/>
                </a:solidFill>
                <a:latin typeface="Arial"/>
                <a:cs typeface="Arial"/>
              </a:rPr>
              <a:t>work </a:t>
            </a:r>
            <a:r>
              <a:rPr sz="2800" b="1" spc="-5" dirty="0" smtClean="0">
                <a:solidFill>
                  <a:srgbClr val="174A7C"/>
                </a:solidFill>
                <a:latin typeface="Arial"/>
                <a:cs typeface="Arial"/>
              </a:rPr>
              <a:t>email </a:t>
            </a:r>
            <a:r>
              <a:rPr sz="2800" b="1" spc="-5" dirty="0">
                <a:solidFill>
                  <a:srgbClr val="174A7C"/>
                </a:solidFill>
                <a:latin typeface="Arial"/>
                <a:cs typeface="Arial"/>
              </a:rPr>
              <a:t>address</a:t>
            </a:r>
            <a:r>
              <a:rPr sz="2800" spc="-5" dirty="0" smtClean="0">
                <a:solidFill>
                  <a:srgbClr val="174A7C"/>
                </a:solidFill>
                <a:latin typeface="Arial"/>
                <a:cs typeface="Arial"/>
              </a:rPr>
              <a:t>.</a:t>
            </a:r>
            <a:endParaRPr lang="en-US" sz="2800" spc="-5" dirty="0" smtClean="0">
              <a:solidFill>
                <a:srgbClr val="174A7C"/>
              </a:solidFill>
              <a:latin typeface="Arial"/>
              <a:cs typeface="Arial"/>
            </a:endParaRPr>
          </a:p>
          <a:p>
            <a:pPr marL="12700" marR="5080">
              <a:spcBef>
                <a:spcPts val="575"/>
              </a:spcBef>
              <a:buClr>
                <a:srgbClr val="EE3524"/>
              </a:buClr>
              <a:tabLst>
                <a:tab pos="354965" algn="l"/>
                <a:tab pos="355600" algn="l"/>
              </a:tabLst>
            </a:pP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207645" indent="-342900">
              <a:spcBef>
                <a:spcPts val="575"/>
              </a:spcBef>
              <a:buClr>
                <a:srgbClr val="EE3524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There can be only </a:t>
            </a:r>
            <a:r>
              <a:rPr sz="2800" b="1" spc="-5" dirty="0">
                <a:solidFill>
                  <a:srgbClr val="002D72"/>
                </a:solidFill>
                <a:latin typeface="Arial"/>
                <a:cs typeface="Arial"/>
              </a:rPr>
              <a:t>one active teacher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of record assigned 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class.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Georgia" panose="02040502050405020303" pitchFamily="18" charset="0"/>
              </a:rPr>
              <a:t>Common Data Quality Issues:</a:t>
            </a:r>
            <a:r>
              <a:rPr sz="3200" spc="-114" dirty="0">
                <a:latin typeface="Georgia" panose="02040502050405020303" pitchFamily="18" charset="0"/>
              </a:rPr>
              <a:t> </a:t>
            </a:r>
            <a:r>
              <a:rPr sz="3200" dirty="0">
                <a:latin typeface="Georgia" panose="02040502050405020303" pitchFamily="18" charset="0"/>
              </a:rPr>
              <a:t>Classes</a:t>
            </a:r>
          </a:p>
        </p:txBody>
      </p:sp>
    </p:spTree>
    <p:extLst>
      <p:ext uri="{BB962C8B-B14F-4D97-AF65-F5344CB8AC3E}">
        <p14:creationId xmlns:p14="http://schemas.microsoft.com/office/powerpoint/2010/main" val="301356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371599"/>
            <a:ext cx="8074660" cy="400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74625" indent="-342900">
              <a:buClr>
                <a:srgbClr val="EE3524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174A7C"/>
                </a:solidFill>
                <a:latin typeface="Arial"/>
                <a:cs typeface="Arial"/>
              </a:rPr>
              <a:t>All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student first name, last name, date of birth, district, school, </a:t>
            </a:r>
            <a:r>
              <a:rPr sz="2800" spc="-5" dirty="0" smtClean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grade values are</a:t>
            </a:r>
            <a:r>
              <a:rPr sz="28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entered</a:t>
            </a:r>
            <a:r>
              <a:rPr sz="28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28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74625">
              <a:buClr>
                <a:srgbClr val="EE3524"/>
              </a:buClr>
              <a:tabLst>
                <a:tab pos="354965" algn="l"/>
                <a:tab pos="355600" algn="l"/>
              </a:tabLst>
            </a:pP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>
              <a:spcBef>
                <a:spcPts val="530"/>
              </a:spcBef>
              <a:buClr>
                <a:srgbClr val="EE3524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Student from and to dates are </a:t>
            </a:r>
            <a:r>
              <a:rPr sz="2800" b="1" spc="-5" dirty="0">
                <a:solidFill>
                  <a:srgbClr val="174A7C"/>
                </a:solidFill>
                <a:latin typeface="Arial"/>
                <a:cs typeface="Arial"/>
              </a:rPr>
              <a:t>complete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with no missing/empty  date values, and date values are entered according to an  appropriate and consistent date</a:t>
            </a:r>
            <a:r>
              <a:rPr sz="280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format</a:t>
            </a:r>
            <a:r>
              <a:rPr sz="28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2800" spc="-5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60020">
              <a:spcBef>
                <a:spcPts val="530"/>
              </a:spcBef>
              <a:buClr>
                <a:srgbClr val="EE3524"/>
              </a:buClr>
              <a:tabLst>
                <a:tab pos="354965" algn="l"/>
                <a:tab pos="355600" algn="l"/>
              </a:tabLst>
            </a:pP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15"/>
              </a:spcBef>
              <a:buClr>
                <a:srgbClr val="EE3524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Student enrollments are in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no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way</a:t>
            </a:r>
            <a:r>
              <a:rPr sz="2800" b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duplicated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Georgia" panose="02040502050405020303" pitchFamily="18" charset="0"/>
              </a:rPr>
              <a:t>Common </a:t>
            </a:r>
            <a:r>
              <a:rPr spc="-5" dirty="0">
                <a:latin typeface="Georgia" panose="02040502050405020303" pitchFamily="18" charset="0"/>
              </a:rPr>
              <a:t>Data Quality Issues:</a:t>
            </a:r>
            <a:r>
              <a:rPr spc="-60" dirty="0">
                <a:latin typeface="Georgia" panose="02040502050405020303" pitchFamily="18" charset="0"/>
              </a:rPr>
              <a:t> </a:t>
            </a:r>
            <a:r>
              <a:rPr spc="-5" dirty="0">
                <a:latin typeface="Georgia" panose="02040502050405020303" pitchFamily="18" charset="0"/>
              </a:rPr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5181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2600" y="1003303"/>
            <a:ext cx="8509000" cy="4716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spcBef>
                <a:spcPts val="530"/>
              </a:spcBef>
              <a:buClr>
                <a:srgbClr val="EE3524"/>
              </a:buClr>
              <a:tabLst>
                <a:tab pos="354965" algn="l"/>
                <a:tab pos="355600" algn="l"/>
              </a:tabLst>
            </a:pP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160020" indent="-342900">
              <a:spcBef>
                <a:spcPts val="530"/>
              </a:spcBef>
              <a:buClr>
                <a:srgbClr val="EE3524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 smtClean="0">
                <a:solidFill>
                  <a:prstClr val="black"/>
                </a:solidFill>
                <a:latin typeface="Arial"/>
                <a:cs typeface="Arial"/>
              </a:rPr>
              <a:t>Student </a:t>
            </a:r>
            <a:r>
              <a:rPr sz="2400" dirty="0" smtClean="0">
                <a:solidFill>
                  <a:prstClr val="black"/>
                </a:solidFill>
                <a:latin typeface="Arial"/>
                <a:cs typeface="Arial"/>
              </a:rPr>
              <a:t>class </a:t>
            </a:r>
            <a:r>
              <a:rPr sz="2400" spc="-5" dirty="0" smtClean="0">
                <a:solidFill>
                  <a:prstClr val="black"/>
                </a:solidFill>
                <a:latin typeface="Arial"/>
                <a:cs typeface="Arial"/>
              </a:rPr>
              <a:t>assignments are </a:t>
            </a:r>
            <a:r>
              <a:rPr sz="2400" b="1" spc="-5" dirty="0" smtClean="0">
                <a:solidFill>
                  <a:srgbClr val="174A7C"/>
                </a:solidFill>
                <a:latin typeface="Arial"/>
                <a:cs typeface="Arial"/>
              </a:rPr>
              <a:t>complete </a:t>
            </a:r>
            <a:r>
              <a:rPr sz="2400" spc="-5" dirty="0" smtClean="0">
                <a:solidFill>
                  <a:prstClr val="black"/>
                </a:solidFill>
                <a:latin typeface="Arial"/>
                <a:cs typeface="Arial"/>
              </a:rPr>
              <a:t>(no active students without </a:t>
            </a:r>
            <a:r>
              <a:rPr sz="2400" dirty="0" smtClean="0">
                <a:solidFill>
                  <a:prstClr val="black"/>
                </a:solidFill>
                <a:latin typeface="Arial"/>
                <a:cs typeface="Arial"/>
              </a:rPr>
              <a:t>class </a:t>
            </a:r>
            <a:r>
              <a:rPr sz="2400" spc="-5" dirty="0" smtClean="0">
                <a:solidFill>
                  <a:prstClr val="black"/>
                </a:solidFill>
                <a:latin typeface="Arial"/>
                <a:cs typeface="Arial"/>
              </a:rPr>
              <a:t>assignments) and </a:t>
            </a:r>
            <a:r>
              <a:rPr sz="2400" b="1" spc="-5" dirty="0" smtClean="0">
                <a:solidFill>
                  <a:srgbClr val="002D72"/>
                </a:solidFill>
                <a:latin typeface="Arial"/>
                <a:cs typeface="Arial"/>
              </a:rPr>
              <a:t>appropriate</a:t>
            </a:r>
            <a:r>
              <a:rPr sz="2400" spc="-5" dirty="0" smtClean="0">
                <a:solidFill>
                  <a:prstClr val="black"/>
                </a:solidFill>
                <a:latin typeface="Arial"/>
                <a:cs typeface="Arial"/>
              </a:rPr>
              <a:t> (e.g., no duplicate </a:t>
            </a:r>
            <a:r>
              <a:rPr sz="2400" dirty="0" smtClean="0">
                <a:solidFill>
                  <a:prstClr val="black"/>
                </a:solidFill>
                <a:latin typeface="Arial"/>
                <a:cs typeface="Arial"/>
              </a:rPr>
              <a:t>class </a:t>
            </a:r>
            <a:r>
              <a:rPr sz="2400" spc="-5" dirty="0" smtClean="0">
                <a:solidFill>
                  <a:prstClr val="black"/>
                </a:solidFill>
                <a:latin typeface="Arial"/>
                <a:cs typeface="Arial"/>
              </a:rPr>
              <a:t>assignments for the same course code and/or content  area) for all active students</a:t>
            </a:r>
            <a:r>
              <a:rPr lang="en-US" sz="24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12700" marR="160020">
              <a:spcBef>
                <a:spcPts val="530"/>
              </a:spcBef>
              <a:buClr>
                <a:srgbClr val="EE3524"/>
              </a:buClr>
              <a:tabLst>
                <a:tab pos="354965" algn="l"/>
                <a:tab pos="355600" algn="l"/>
              </a:tabLst>
            </a:pPr>
            <a:endParaRPr lang="en-US" sz="2400" spc="-5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160020" indent="-342900">
              <a:spcBef>
                <a:spcPts val="530"/>
              </a:spcBef>
              <a:buClr>
                <a:srgbClr val="EE3524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b="1" dirty="0" smtClean="0">
                <a:solidFill>
                  <a:srgbClr val="002D72"/>
                </a:solidFill>
                <a:latin typeface="Arial"/>
                <a:cs typeface="Arial"/>
              </a:rPr>
              <a:t>C</a:t>
            </a:r>
            <a:r>
              <a:rPr sz="2400" b="1" dirty="0" smtClean="0">
                <a:solidFill>
                  <a:srgbClr val="002D72"/>
                </a:solidFill>
                <a:latin typeface="Arial"/>
                <a:cs typeface="Arial"/>
              </a:rPr>
              <a:t>lass </a:t>
            </a:r>
            <a:r>
              <a:rPr sz="2400" b="1" spc="-5" dirty="0" smtClean="0">
                <a:solidFill>
                  <a:srgbClr val="002D72"/>
                </a:solidFill>
                <a:latin typeface="Arial"/>
                <a:cs typeface="Arial"/>
              </a:rPr>
              <a:t>assignment from and to dates </a:t>
            </a:r>
            <a:r>
              <a:rPr sz="2400" spc="-5" dirty="0" smtClean="0">
                <a:solidFill>
                  <a:prstClr val="black"/>
                </a:solidFill>
                <a:latin typeface="Arial"/>
                <a:cs typeface="Arial"/>
              </a:rPr>
              <a:t>are complete with no missing </a:t>
            </a:r>
            <a:r>
              <a:rPr lang="en-US" sz="2400" spc="-5" dirty="0" smtClean="0">
                <a:solidFill>
                  <a:prstClr val="black"/>
                </a:solidFill>
                <a:latin typeface="Arial"/>
                <a:cs typeface="Arial"/>
              </a:rPr>
              <a:t>or </a:t>
            </a:r>
            <a:r>
              <a:rPr sz="2400" spc="-5" dirty="0" smtClean="0">
                <a:solidFill>
                  <a:prstClr val="black"/>
                </a:solidFill>
                <a:latin typeface="Arial"/>
                <a:cs typeface="Arial"/>
              </a:rPr>
              <a:t>empty date values</a:t>
            </a:r>
            <a:endParaRPr lang="en-US" sz="2400" spc="-5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60020">
              <a:spcBef>
                <a:spcPts val="530"/>
              </a:spcBef>
              <a:buClr>
                <a:srgbClr val="EE3524"/>
              </a:buClr>
              <a:tabLst>
                <a:tab pos="354965" algn="l"/>
                <a:tab pos="355600" algn="l"/>
              </a:tabLst>
            </a:pPr>
            <a:endParaRPr lang="en-US" sz="2400" spc="-5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160020" indent="-342900">
              <a:spcBef>
                <a:spcPts val="530"/>
              </a:spcBef>
              <a:buClr>
                <a:srgbClr val="EE3524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400" spc="-5" dirty="0" smtClean="0">
                <a:solidFill>
                  <a:prstClr val="black"/>
                </a:solidFill>
                <a:latin typeface="Arial"/>
                <a:cs typeface="Arial"/>
              </a:rPr>
              <a:t>ate values are entered according to an </a:t>
            </a:r>
            <a:r>
              <a:rPr sz="2400" b="1" spc="-5" dirty="0" smtClean="0">
                <a:solidFill>
                  <a:srgbClr val="002D72"/>
                </a:solidFill>
                <a:latin typeface="Arial"/>
                <a:cs typeface="Arial"/>
              </a:rPr>
              <a:t>appropriate and consistent </a:t>
            </a:r>
            <a:r>
              <a:rPr sz="2400" spc="-5" dirty="0" smtClean="0">
                <a:solidFill>
                  <a:prstClr val="black"/>
                </a:solidFill>
                <a:latin typeface="Arial"/>
                <a:cs typeface="Arial"/>
              </a:rPr>
              <a:t>date</a:t>
            </a:r>
            <a:r>
              <a:rPr sz="2400" spc="-3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 smtClean="0">
                <a:solidFill>
                  <a:prstClr val="black"/>
                </a:solidFill>
                <a:latin typeface="Arial"/>
                <a:cs typeface="Arial"/>
              </a:rPr>
              <a:t>format.</a:t>
            </a:r>
            <a:endParaRPr lang="en-US" sz="2400" spc="-5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60020">
              <a:lnSpc>
                <a:spcPts val="2110"/>
              </a:lnSpc>
              <a:spcBef>
                <a:spcPts val="530"/>
              </a:spcBef>
              <a:buClr>
                <a:srgbClr val="EE3524"/>
              </a:buClr>
              <a:tabLst>
                <a:tab pos="354965" algn="l"/>
                <a:tab pos="355600" algn="l"/>
              </a:tabLst>
            </a:pP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Georgia" panose="02040502050405020303" pitchFamily="18" charset="0"/>
              </a:rPr>
              <a:t>Common </a:t>
            </a:r>
            <a:r>
              <a:rPr spc="-5" dirty="0">
                <a:latin typeface="Georgia" panose="02040502050405020303" pitchFamily="18" charset="0"/>
              </a:rPr>
              <a:t>Data Quality Issues:</a:t>
            </a:r>
            <a:r>
              <a:rPr spc="-60" dirty="0">
                <a:latin typeface="Georgia" panose="02040502050405020303" pitchFamily="18" charset="0"/>
              </a:rPr>
              <a:t> </a:t>
            </a:r>
            <a:r>
              <a:rPr spc="-5" dirty="0">
                <a:latin typeface="Georgia" panose="02040502050405020303" pitchFamily="18" charset="0"/>
              </a:rPr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10219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Schools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86D2451E-3285-438B-B188-C22B2A012BF6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23335" y="1371600"/>
            <a:ext cx="838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–"/>
              <a:defRPr sz="22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Courier New" panose="02070309020205020404" pitchFamily="49" charset="0"/>
              <a:buChar char="o"/>
              <a:defRPr sz="18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Char char="»"/>
              <a:defRPr sz="1600" kern="1200" baseline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Students </a:t>
            </a:r>
            <a:r>
              <a:rPr lang="en-US" dirty="0">
                <a:solidFill>
                  <a:srgbClr val="000000"/>
                </a:solidFill>
              </a:rPr>
              <a:t>enrolled in Alternative Schools during </a:t>
            </a:r>
            <a:r>
              <a:rPr lang="en-US" dirty="0" smtClean="0">
                <a:solidFill>
                  <a:srgbClr val="000000"/>
                </a:solidFill>
              </a:rPr>
              <a:t>TCAP </a:t>
            </a:r>
            <a:r>
              <a:rPr lang="en-US" dirty="0">
                <a:solidFill>
                  <a:srgbClr val="000000"/>
                </a:solidFill>
              </a:rPr>
              <a:t>Assessments can test at either </a:t>
            </a:r>
            <a:r>
              <a:rPr lang="en-US" b="1" dirty="0">
                <a:solidFill>
                  <a:srgbClr val="000000"/>
                </a:solidFill>
              </a:rPr>
              <a:t>their Alternative Schools or Schools of </a:t>
            </a:r>
            <a:r>
              <a:rPr lang="en-US" b="1" dirty="0" smtClean="0">
                <a:solidFill>
                  <a:srgbClr val="000000"/>
                </a:solidFill>
              </a:rPr>
              <a:t>Remand (base school)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Further guidance for enrolling alternative school students will be shared this summer.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Course Codes for Assessment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7314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Codes – EOC Math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327150" y="1324769"/>
          <a:ext cx="6337300" cy="4467225"/>
        </p:xfrm>
        <a:graphic>
          <a:graphicData uri="http://schemas.openxmlformats.org/drawingml/2006/table">
            <a:tbl>
              <a:tblPr/>
              <a:tblGrid>
                <a:gridCol w="1117600"/>
                <a:gridCol w="1917700"/>
                <a:gridCol w="1054100"/>
                <a:gridCol w="224790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ACTIVE CODES - EOC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“A” course codes are for the first section of yearlong courses and will not be pulled.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000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Algebra 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0842 (7th &amp; 8th)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31024 (pt 2 - spring course)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31023 (pt 1 - test as pt 2 in spring)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31026 (B)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31025 (A - test as B in spring)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Geometry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0843 (7th &amp; 8th)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31084 (pt 2 spring course)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31083 (pt 1 - test as pt 2 in spring)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31086 (B)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31085 (A - test as B in spring)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Algebra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31034 (B)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31033  (A - test as B in spring)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Integrated Math 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0832 (7th &amp; 8th)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31324 (pt 2 spring course)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31323  (pt 1 - test as pt 2 in spring)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31326 (B)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31325  (A - test as B in spring)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Integrated Math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0833 (7th &amp; 8th)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31334 (pt 2 spring course)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31333  (pt 1 - test as pt 2 in spring)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31336 (B)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31335  (A - test as B in spring)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Integrated Math 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31344 (B)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31343  (A - test as B in spring)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2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clipartix.com/wp-content/uploads/2016/04/Yellow-umbrella-clipart-free-clipart-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429330" cy="468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TN Comprehensive Assessment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3429000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err="1" smtClean="0">
                <a:solidFill>
                  <a:schemeClr val="accent5"/>
                </a:solidFill>
              </a:rPr>
              <a:t>TNReady</a:t>
            </a:r>
            <a:endParaRPr lang="en-US" sz="1600" b="1" u="sng" dirty="0" smtClean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Students in grade 3-8:  ELA, Math, Science, 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High School EOC:  ELA, Math, Science, SS</a:t>
            </a:r>
          </a:p>
          <a:p>
            <a:pPr algn="ctr"/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1436623"/>
            <a:ext cx="266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TCAP</a:t>
            </a:r>
            <a:endParaRPr lang="en-US" sz="8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0100" y="3429000"/>
            <a:ext cx="3924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00B050"/>
                </a:solidFill>
              </a:rPr>
              <a:t>Other TN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Alternate assessments for students in grades 3-11 with the most significant cognitive disabilities (ELA, Math, Science, SS)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Grade 2 optional assessment suite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ELL Assessments</a:t>
            </a:r>
          </a:p>
          <a:p>
            <a:pPr algn="ctr"/>
            <a:endParaRPr lang="en-US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Course Codes – EOC (other content areas)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971014"/>
              </p:ext>
            </p:extLst>
          </p:nvPr>
        </p:nvGraphicFramePr>
        <p:xfrm>
          <a:off x="1289050" y="1482725"/>
          <a:ext cx="6337300" cy="2266950"/>
        </p:xfrm>
        <a:graphic>
          <a:graphicData uri="http://schemas.openxmlformats.org/drawingml/2006/table">
            <a:tbl>
              <a:tblPr/>
              <a:tblGrid>
                <a:gridCol w="1117600"/>
                <a:gridCol w="1917700"/>
                <a:gridCol w="1054100"/>
                <a:gridCol w="224790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ACTIVE CODES - EOC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“A” course codes are for the first section of yearlong courses and will not be pulled.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English 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sng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English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sng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English 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sng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 an assessed EOC in 2018-19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USHistory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(AP US History - 3440 - not tested)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0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Biology 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32104 (pt 2 - spring course)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32103 (pt 1 - test as pt 2 in spring)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32106 (B 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32105 (A - test as B in spring)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Chemistry 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 an assessed EOC in 2018-19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32214  (pt 2 - spring course)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32213  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1 - test as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 in spring)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327124"/>
              </p:ext>
            </p:extLst>
          </p:nvPr>
        </p:nvGraphicFramePr>
        <p:xfrm>
          <a:off x="2413000" y="4343400"/>
          <a:ext cx="4089400" cy="771525"/>
        </p:xfrm>
        <a:graphic>
          <a:graphicData uri="http://schemas.openxmlformats.org/drawingml/2006/table">
            <a:tbl>
              <a:tblPr/>
              <a:tblGrid>
                <a:gridCol w="408940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Districts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cannot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use the same assessment course code twice for different classes. For example, students cannot be scheduled for Biology (3210) and for a Biology lab (3210). This duplication will cause issues with the Visibility Tool and with uploading students into the testing platform.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8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Codes – EOC (Cambridge)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451100" y="1896269"/>
          <a:ext cx="4089400" cy="3324225"/>
        </p:xfrm>
        <a:graphic>
          <a:graphicData uri="http://schemas.openxmlformats.org/drawingml/2006/table">
            <a:tbl>
              <a:tblPr/>
              <a:tblGrid>
                <a:gridCol w="1117600"/>
                <a:gridCol w="1917700"/>
                <a:gridCol w="1054100"/>
              </a:tblGrid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Cambridge IGSCE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Name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Code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Required EOC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IGCSE Mathematics 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Math 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IGCSE Mathematics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Math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IGCSE Additional Mathematics 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Math 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IGCSE English Language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 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IGCSE English Literature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IGCSE Biology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IGCSE Chemistry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Chemistry – not an assessed EOC in 2018-19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6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Codes – Grades 3-8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07970" y="2133600"/>
          <a:ext cx="7699460" cy="2875800"/>
        </p:xfrm>
        <a:graphic>
          <a:graphicData uri="http://schemas.openxmlformats.org/drawingml/2006/table">
            <a:tbl>
              <a:tblPr/>
              <a:tblGrid>
                <a:gridCol w="3487788"/>
                <a:gridCol w="1052918"/>
                <a:gridCol w="1052918"/>
                <a:gridCol w="1052918"/>
                <a:gridCol w="1052918"/>
              </a:tblGrid>
              <a:tr h="6580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CODES - GRADES 3-8</a:t>
                      </a:r>
                    </a:p>
                  </a:txBody>
                  <a:tcPr marL="16451" marR="16451" marT="16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  <a:r>
                        <a:rPr lang="en-US" sz="1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Language </a:t>
                      </a:r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Arts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Studies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90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3 - Reg (content specific)</a:t>
                      </a:r>
                    </a:p>
                  </a:txBody>
                  <a:tcPr marL="16451" marR="16451" marT="16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0301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0306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0307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0319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4 - Reg (content specific)</a:t>
                      </a:r>
                    </a:p>
                  </a:txBody>
                  <a:tcPr marL="16451" marR="16451" marT="16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0401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0406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0407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0419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90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5 - Reg (content specific)</a:t>
                      </a:r>
                    </a:p>
                  </a:txBody>
                  <a:tcPr marL="16451" marR="16451" marT="16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0501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0506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0507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0519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6 - Reg (content specific)</a:t>
                      </a:r>
                    </a:p>
                  </a:txBody>
                  <a:tcPr marL="16451" marR="16451" marT="16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0601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0606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0607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0619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90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7 - Reg (content specific)</a:t>
                      </a:r>
                    </a:p>
                  </a:txBody>
                  <a:tcPr marL="16451" marR="16451" marT="16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0701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0706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0707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0712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8 - Reg (content specific)</a:t>
                      </a:r>
                    </a:p>
                  </a:txBody>
                  <a:tcPr marL="16451" marR="16451" marT="16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0801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0806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0807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0814</a:t>
                      </a:r>
                    </a:p>
                  </a:txBody>
                  <a:tcPr marL="16451" marR="16451" marT="16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7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Codes – Grades 3-8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Districts </a:t>
            </a:r>
            <a:r>
              <a:rPr lang="en-US" b="1" dirty="0"/>
              <a:t>cannot</a:t>
            </a:r>
            <a:r>
              <a:rPr lang="en-US" dirty="0"/>
              <a:t> use the same assessment course code twice for different classes.</a:t>
            </a:r>
          </a:p>
          <a:p>
            <a:pPr lvl="1"/>
            <a:r>
              <a:rPr lang="en-US" dirty="0"/>
              <a:t>For example: students cannot be scheduled in 0401 for Lang Arts and 0401 for Reading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Reminder: Reading course codes are retired and not valid. </a:t>
            </a:r>
          </a:p>
          <a:p>
            <a:r>
              <a:rPr lang="en-US" dirty="0" smtClean="0"/>
              <a:t>EL students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grades 3-8 EL students there is an English Language Development course for each grade that covers a student of a WIDA proficiency of 1 or 2 and specifies that, in addition to their ESL course, they </a:t>
            </a:r>
            <a:r>
              <a:rPr lang="en-US" b="1" dirty="0"/>
              <a:t>must</a:t>
            </a:r>
            <a:r>
              <a:rPr lang="en-US" dirty="0"/>
              <a:t> also be enrolled in an ELA course.</a:t>
            </a:r>
          </a:p>
          <a:p>
            <a:pPr lvl="1"/>
            <a:r>
              <a:rPr lang="en-US" dirty="0"/>
              <a:t>For grades 3-8 EL students there is a course (6315) that is intended for students of a WIDA proficiency of 3 or higher. These students </a:t>
            </a:r>
            <a:r>
              <a:rPr lang="en-US" b="1" dirty="0"/>
              <a:t>must</a:t>
            </a:r>
            <a:r>
              <a:rPr lang="en-US" dirty="0"/>
              <a:t> also be enrolled in an ELA course.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804425"/>
              </p:ext>
            </p:extLst>
          </p:nvPr>
        </p:nvGraphicFramePr>
        <p:xfrm>
          <a:off x="2273300" y="1600200"/>
          <a:ext cx="4368799" cy="1724025"/>
        </p:xfrm>
        <a:graphic>
          <a:graphicData uri="http://schemas.openxmlformats.org/drawingml/2006/table">
            <a:tbl>
              <a:tblPr/>
              <a:tblGrid>
                <a:gridCol w="1932171"/>
                <a:gridCol w="609157"/>
                <a:gridCol w="609157"/>
                <a:gridCol w="609157"/>
                <a:gridCol w="609157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CODES - GRADES 3-8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Language Arts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Studies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2 - Reg (content specific)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3 - Reg (content specific)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4 - Reg (content specific)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5 - Reg (content specific)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6 - Reg (content specific)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7 - Reg (content specific)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8 - Reg (content specific)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Course Codes – Grades 3-8 Comprehensive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399" y="3886200"/>
            <a:ext cx="5562600" cy="1600438"/>
          </a:xfrm>
          <a:prstGeom prst="rect">
            <a:avLst/>
          </a:prstGeom>
          <a:noFill/>
          <a:ln>
            <a:solidFill>
              <a:srgbClr val="1B365D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COMPREHENSIVE CODES are to be used when scheduling students with more severe disabilities who require a replacement of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core content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instruction. The student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must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take the general education end-of-year assessment.  These courses should be aligned to grade level/content area standards. Students who will participate in the alternative assessment must be scheduled using the alternate assessment course codes.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82967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Codes – Grade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45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529002"/>
              </p:ext>
            </p:extLst>
          </p:nvPr>
        </p:nvGraphicFramePr>
        <p:xfrm>
          <a:off x="838200" y="2905125"/>
          <a:ext cx="3340100" cy="1295400"/>
        </p:xfrm>
        <a:graphic>
          <a:graphicData uri="http://schemas.openxmlformats.org/drawingml/2006/table">
            <a:tbl>
              <a:tblPr/>
              <a:tblGrid>
                <a:gridCol w="2006600"/>
                <a:gridCol w="711200"/>
                <a:gridCol w="622300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CODES - GRADE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 Arts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grade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grade ALT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888990"/>
              </p:ext>
            </p:extLst>
          </p:nvPr>
        </p:nvGraphicFramePr>
        <p:xfrm>
          <a:off x="4953000" y="2209800"/>
          <a:ext cx="3340100" cy="2686050"/>
        </p:xfrm>
        <a:graphic>
          <a:graphicData uri="http://schemas.openxmlformats.org/drawingml/2006/table">
            <a:tbl>
              <a:tblPr/>
              <a:tblGrid>
                <a:gridCol w="3340100"/>
              </a:tblGrid>
              <a:tr h="1533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For grade 2 EL students there is an English Language Development course (6313) that covers a student of a WIDA proficiency of 1 or 2 and specifies that, in addition to their ESL course, they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must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 also be enrolled in an ELA course (0201).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For grade 2 EL students there is a course (6315) that is intended for students of a WIDA proficiency of 3 or higher. These students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must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 also be enrolled in an ELA course (0201).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8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Codes – MSAA and TCAP Alt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479161"/>
              </p:ext>
            </p:extLst>
          </p:nvPr>
        </p:nvGraphicFramePr>
        <p:xfrm>
          <a:off x="2108200" y="1600200"/>
          <a:ext cx="4699000" cy="1857375"/>
        </p:xfrm>
        <a:graphic>
          <a:graphicData uri="http://schemas.openxmlformats.org/drawingml/2006/table">
            <a:tbl>
              <a:tblPr/>
              <a:tblGrid>
                <a:gridCol w="2260600"/>
                <a:gridCol w="609600"/>
                <a:gridCol w="609600"/>
                <a:gridCol w="609600"/>
                <a:gridCol w="609600"/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CODES - GRADES 3-8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 Arts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Studies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3 - Alternate Assessment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50301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50306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50307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50319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4 - Alternate Assessment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50401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50406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50407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50419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5 - Alternate Assessment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50501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50506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50507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50519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6 - Alternate Assessment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50601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50606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50607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50619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7 - Alternate Assessment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50701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50706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50707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50712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8 - Alternate Assessment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50801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50806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50807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50814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TCAP-Alt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TCAP-Alt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380091"/>
              </p:ext>
            </p:extLst>
          </p:nvPr>
        </p:nvGraphicFramePr>
        <p:xfrm>
          <a:off x="2717800" y="3657600"/>
          <a:ext cx="3479800" cy="628650"/>
        </p:xfrm>
        <a:graphic>
          <a:graphicData uri="http://schemas.openxmlformats.org/drawingml/2006/table">
            <a:tbl>
              <a:tblPr/>
              <a:tblGrid>
                <a:gridCol w="2260600"/>
                <a:gridCol w="609600"/>
                <a:gridCol w="609600"/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Alternate Assessment: Algebra 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53102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MSAA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Alternate Assessment: Biology 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53210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TCAP-Alt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Alternate Assessment: English II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53002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MSAA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799669"/>
              </p:ext>
            </p:extLst>
          </p:nvPr>
        </p:nvGraphicFramePr>
        <p:xfrm>
          <a:off x="2717800" y="4953000"/>
          <a:ext cx="3479800" cy="512445"/>
        </p:xfrm>
        <a:graphic>
          <a:graphicData uri="http://schemas.openxmlformats.org/drawingml/2006/table">
            <a:tbl>
              <a:tblPr/>
              <a:tblGrid>
                <a:gridCol w="347980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Only students with IEPs who are identified as taking the alternate assessment will be scheduled using these course codes.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59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Retired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1828800"/>
            <a:ext cx="5118100" cy="3392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04800" y="2139950"/>
            <a:ext cx="3048000" cy="2819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2018-19 assessment course codes document also contains lists of retired codes for Grade 2, Grades 3-8 and End of Course.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1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Districts </a:t>
            </a:r>
            <a:r>
              <a:rPr lang="en-US" b="1" dirty="0"/>
              <a:t>cannot</a:t>
            </a:r>
            <a:r>
              <a:rPr lang="en-US" dirty="0"/>
              <a:t> use the same assessment course code twice for different classes.</a:t>
            </a:r>
          </a:p>
          <a:p>
            <a:r>
              <a:rPr lang="en-US" dirty="0" smtClean="0"/>
              <a:t>Service enrollments do </a:t>
            </a:r>
            <a:r>
              <a:rPr lang="en-US" b="1" dirty="0" smtClean="0"/>
              <a:t>not</a:t>
            </a:r>
            <a:r>
              <a:rPr lang="en-US" dirty="0" smtClean="0"/>
              <a:t> pull for assessment.</a:t>
            </a:r>
          </a:p>
          <a:p>
            <a:pPr lvl="1"/>
            <a:r>
              <a:rPr lang="en-US" dirty="0" smtClean="0"/>
              <a:t>If you need a student to test a particular content area, they need to be given a primary enrollment with an assessed course code.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Safety Tips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660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Teacher Student Connection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8842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1371600"/>
            <a:ext cx="8382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Eliminate the TNReady chemistry end-of-course </a:t>
            </a:r>
            <a:r>
              <a:rPr lang="en-US" b="1" dirty="0" smtClean="0"/>
              <a:t>exam</a:t>
            </a:r>
            <a:endParaRPr lang="en-US" dirty="0"/>
          </a:p>
          <a:p>
            <a:pPr lvl="1"/>
            <a:r>
              <a:rPr lang="en-US" dirty="0" smtClean="0"/>
              <a:t>TDOE will provide a chemistry test form as an option for local administration </a:t>
            </a:r>
          </a:p>
          <a:p>
            <a:r>
              <a:rPr lang="en-US" b="1" dirty="0" smtClean="0"/>
              <a:t>Eliminate the TNReady English III end-of-course </a:t>
            </a:r>
            <a:r>
              <a:rPr lang="en-US" b="1" dirty="0" smtClean="0"/>
              <a:t>exam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TDOE will prioritize adding a statewide dual credit English composition option available beginning in 2019-20</a:t>
            </a:r>
          </a:p>
          <a:p>
            <a:r>
              <a:rPr lang="en-US" dirty="0" smtClean="0"/>
              <a:t>Collaborate </a:t>
            </a:r>
            <a:r>
              <a:rPr lang="en-US" dirty="0"/>
              <a:t>with the Tennessee Board of Regents to</a:t>
            </a:r>
            <a:r>
              <a:rPr lang="en-US" b="1" dirty="0"/>
              <a:t> use the TNReady U.S. History end-of-course exam as a dual credit exam and help students earn college credit from their TNReady score</a:t>
            </a:r>
            <a:endParaRPr lang="en-US" dirty="0"/>
          </a:p>
          <a:p>
            <a:r>
              <a:rPr lang="en-US" b="1" dirty="0" smtClean="0"/>
              <a:t>Eliminate the </a:t>
            </a:r>
            <a:r>
              <a:rPr lang="en-US" b="1" dirty="0"/>
              <a:t>stand-alone field test window for at least the next two </a:t>
            </a:r>
            <a:r>
              <a:rPr lang="en-US" b="1" dirty="0" smtClean="0"/>
              <a:t>years</a:t>
            </a:r>
            <a:endParaRPr lang="en-US" dirty="0"/>
          </a:p>
          <a:p>
            <a:r>
              <a:rPr lang="en-US" b="1" dirty="0" smtClean="0"/>
              <a:t>Reduce </a:t>
            </a:r>
            <a:r>
              <a:rPr lang="en-US" b="1" dirty="0"/>
              <a:t>time on the TNReady English language arts exam in grades 3 and 4 to make it a combined 78 minutes </a:t>
            </a:r>
            <a:r>
              <a:rPr lang="en-US" b="1" dirty="0" smtClean="0"/>
              <a:t>shorter</a:t>
            </a:r>
            <a:endParaRPr lang="en-US" dirty="0"/>
          </a:p>
          <a:p>
            <a:pPr lvl="1"/>
            <a:r>
              <a:rPr lang="en-US" dirty="0" smtClean="0"/>
              <a:t>will </a:t>
            </a:r>
            <a:r>
              <a:rPr lang="en-US" dirty="0"/>
              <a:t>not impact the ability to generate </a:t>
            </a:r>
            <a:r>
              <a:rPr lang="en-US" dirty="0" smtClean="0"/>
              <a:t>TVAAS</a:t>
            </a:r>
          </a:p>
          <a:p>
            <a:pPr lvl="1"/>
            <a:r>
              <a:rPr lang="en-US" dirty="0" smtClean="0"/>
              <a:t>will </a:t>
            </a:r>
            <a:r>
              <a:rPr lang="en-US" dirty="0"/>
              <a:t>still generate scores across all four performance levels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Assessment Task Force 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1"/>
            <a:ext cx="8382000" cy="2819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Teacher Student Connection (TSC) </a:t>
            </a:r>
            <a:r>
              <a:rPr lang="en-US" dirty="0" smtClean="0"/>
              <a:t>editing for 2017-18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rgbClr val="002D72"/>
                </a:solidFill>
              </a:rPr>
              <a:t>in EdTools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Districts </a:t>
            </a:r>
            <a:r>
              <a:rPr lang="en-US" dirty="0" smtClean="0"/>
              <a:t>are able </a:t>
            </a:r>
            <a:r>
              <a:rPr lang="en-US" dirty="0"/>
              <a:t>to perform </a:t>
            </a:r>
            <a:r>
              <a:rPr lang="en-US" dirty="0" smtClean="0"/>
              <a:t>claiming </a:t>
            </a:r>
            <a:r>
              <a:rPr lang="en-US" dirty="0"/>
              <a:t>(TSC) any time between </a:t>
            </a:r>
            <a:r>
              <a:rPr lang="en-US" b="1" dirty="0"/>
              <a:t>submission of their enrollment </a:t>
            </a:r>
            <a:r>
              <a:rPr lang="en-US" b="1" dirty="0" smtClean="0"/>
              <a:t>data to EIS and the last day of the administration window. </a:t>
            </a:r>
          </a:p>
          <a:p>
            <a:pPr lvl="1"/>
            <a:r>
              <a:rPr lang="en-US" dirty="0" smtClean="0"/>
              <a:t>Districts </a:t>
            </a:r>
            <a:r>
              <a:rPr lang="en-US" b="1" dirty="0" smtClean="0">
                <a:solidFill>
                  <a:srgbClr val="002D72"/>
                </a:solidFill>
              </a:rPr>
              <a:t>do not </a:t>
            </a:r>
            <a:r>
              <a:rPr lang="en-US" dirty="0" smtClean="0"/>
              <a:t>have to wait until after testing to commence TSC.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Student 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962400"/>
            <a:ext cx="3476625" cy="1818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4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3733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Teacher of Record </a:t>
            </a:r>
            <a:r>
              <a:rPr lang="en-US" b="1" dirty="0" smtClean="0"/>
              <a:t>must</a:t>
            </a:r>
            <a:r>
              <a:rPr lang="en-US" dirty="0" smtClean="0"/>
              <a:t> be defined in the district SIS through complete scheduling.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/>
              <a:t>Districts </a:t>
            </a:r>
            <a:r>
              <a:rPr lang="en-US" dirty="0" smtClean="0"/>
              <a:t>should only </a:t>
            </a:r>
            <a:r>
              <a:rPr lang="en-US" dirty="0"/>
              <a:t>use teacher student claiming (TSC) </a:t>
            </a:r>
            <a:r>
              <a:rPr lang="en-US" dirty="0" smtClean="0"/>
              <a:t>in EdTools to </a:t>
            </a:r>
            <a:r>
              <a:rPr lang="en-US" dirty="0"/>
              <a:t>update </a:t>
            </a:r>
            <a:r>
              <a:rPr lang="en-US" b="1" dirty="0"/>
              <a:t>roster information in circumstances where multiple teachers taught a specific class </a:t>
            </a:r>
            <a:r>
              <a:rPr lang="en-US" dirty="0"/>
              <a:t>as co-teachers or based on personnel changes throughout the school </a:t>
            </a:r>
            <a:r>
              <a:rPr lang="en-US" dirty="0" smtClean="0"/>
              <a:t>year.</a:t>
            </a:r>
          </a:p>
          <a:p>
            <a:pPr lvl="1"/>
            <a:r>
              <a:rPr lang="en-US" dirty="0" smtClean="0"/>
              <a:t>Otherwise, TSC will reflect the same field values and information as in prior years (instructional responsibility and instructional availability).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Student 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Questions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645093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66" y="1295400"/>
            <a:ext cx="5999067" cy="4525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943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8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571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Grade 5-8 and high school students </a:t>
            </a:r>
            <a:r>
              <a:rPr lang="en-US" u="sng" dirty="0" smtClean="0"/>
              <a:t>must</a:t>
            </a:r>
            <a:r>
              <a:rPr lang="en-US" dirty="0" smtClean="0"/>
              <a:t> test online in 2018-19.</a:t>
            </a:r>
          </a:p>
          <a:p>
            <a:r>
              <a:rPr lang="en-US" dirty="0" smtClean="0"/>
              <a:t>The </a:t>
            </a:r>
            <a:r>
              <a:rPr lang="en-US" b="1" dirty="0"/>
              <a:t>Ready for TNReady </a:t>
            </a:r>
            <a:r>
              <a:rPr lang="en-US" dirty="0" smtClean="0"/>
              <a:t>check for online readiness includes </a:t>
            </a:r>
            <a:r>
              <a:rPr lang="en-US" dirty="0"/>
              <a:t>three categories of readiness: </a:t>
            </a:r>
            <a:r>
              <a:rPr lang="en-US" b="1" i="1" dirty="0"/>
              <a:t>device readiness</a:t>
            </a:r>
            <a:r>
              <a:rPr lang="en-US" dirty="0"/>
              <a:t>, </a:t>
            </a:r>
            <a:r>
              <a:rPr lang="en-US" b="1" i="1" dirty="0"/>
              <a:t>infrastructure readiness</a:t>
            </a:r>
            <a:r>
              <a:rPr lang="en-US" dirty="0"/>
              <a:t>, and </a:t>
            </a:r>
            <a:r>
              <a:rPr lang="en-US" b="1" i="1" dirty="0"/>
              <a:t>operational </a:t>
            </a:r>
            <a:r>
              <a:rPr lang="en-US" b="1" i="1" dirty="0" smtClean="0"/>
              <a:t>readiness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Ready for </a:t>
            </a:r>
            <a:r>
              <a:rPr lang="en-US" dirty="0" smtClean="0"/>
              <a:t>TNReady </a:t>
            </a:r>
            <a:r>
              <a:rPr lang="en-US" dirty="0"/>
              <a:t>overview can be found </a:t>
            </a:r>
            <a:r>
              <a:rPr lang="en-US" u="sng" dirty="0">
                <a:hlinkClick r:id="rId3"/>
              </a:rPr>
              <a:t>here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You must complete this check for readiness and submit it to TDOE. </a:t>
            </a:r>
            <a:endParaRPr lang="en-US" dirty="0" smtClean="0"/>
          </a:p>
          <a:p>
            <a:pPr lvl="1"/>
            <a:r>
              <a:rPr lang="en-US" dirty="0" smtClean="0"/>
              <a:t>If you already completed Ready for TNReady, you should have a certificate.</a:t>
            </a:r>
          </a:p>
          <a:p>
            <a:pPr lvl="1"/>
            <a:r>
              <a:rPr lang="en-US" dirty="0" smtClean="0"/>
              <a:t>If unsure of your status, please email </a:t>
            </a:r>
            <a:r>
              <a:rPr lang="en-US" dirty="0" smtClean="0">
                <a:hlinkClick r:id="rId4"/>
              </a:rPr>
              <a:t>district.technology@tn.gov</a:t>
            </a:r>
            <a:r>
              <a:rPr lang="en-US" dirty="0" smtClean="0"/>
              <a:t> for assistance.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Ready for </a:t>
            </a:r>
            <a:r>
              <a:rPr lang="en-US" dirty="0" err="1" smtClean="0"/>
              <a:t>TNReady</a:t>
            </a:r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D70A1-05A9-4D6D-BF50-4CBA97302B87}" type="slidenum">
              <a:rPr lang="en-US" smtClean="0">
                <a:solidFill>
                  <a:srgbClr val="1B365D"/>
                </a:solidFill>
              </a:rPr>
              <a:pPr/>
              <a:t>6</a:t>
            </a:fld>
            <a:endParaRPr lang="en-US" dirty="0">
              <a:solidFill>
                <a:srgbClr val="1B3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1"/>
            <a:ext cx="8382000" cy="3352800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Online testing is </a:t>
            </a:r>
            <a:r>
              <a:rPr lang="en-US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required</a:t>
            </a:r>
            <a:r>
              <a:rPr lang="en-US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for grades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–12 in 2018-19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Online testing is </a:t>
            </a:r>
            <a:r>
              <a:rPr lang="en-US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optional</a:t>
            </a:r>
            <a:r>
              <a:rPr lang="en-US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for grades 3 and 4; there will continue to be a paper option for these grades.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Testing for </a:t>
            </a:r>
            <a:r>
              <a:rPr lang="en-US" dirty="0" smtClean="0"/>
              <a:t>2018-19</a:t>
            </a:r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D70A1-05A9-4D6D-BF50-4CBA97302B87}" type="slidenum">
              <a:rPr lang="en-US" smtClean="0">
                <a:solidFill>
                  <a:srgbClr val="1B365D"/>
                </a:solidFill>
              </a:rPr>
              <a:pPr/>
              <a:t>7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76600"/>
            <a:ext cx="47244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05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Assessment Processing Changes</a:t>
            </a:r>
            <a:endParaRPr lang="en-US" sz="4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86D2451E-3285-438B-B188-C22B2A012B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8001000" cy="45005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Fall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DOE Template - Editing">
  <a:themeElements>
    <a:clrScheme name="TDOE Colors">
      <a:dk1>
        <a:srgbClr val="1B365D"/>
      </a:dk1>
      <a:lt1>
        <a:srgbClr val="FFFFFF"/>
      </a:lt1>
      <a:dk2>
        <a:srgbClr val="6E7073"/>
      </a:dk2>
      <a:lt2>
        <a:srgbClr val="EEEEEE"/>
      </a:lt2>
      <a:accent1>
        <a:srgbClr val="000000"/>
      </a:accent1>
      <a:accent2>
        <a:srgbClr val="1B365D"/>
      </a:accent2>
      <a:accent3>
        <a:srgbClr val="2DCCD3"/>
      </a:accent3>
      <a:accent4>
        <a:srgbClr val="D2D755"/>
      </a:accent4>
      <a:accent5>
        <a:srgbClr val="E87722"/>
      </a:accent5>
      <a:accent6>
        <a:srgbClr val="5D7975"/>
      </a:accent6>
      <a:hlink>
        <a:srgbClr val="0000FF"/>
      </a:hlink>
      <a:folHlink>
        <a:srgbClr val="800080"/>
      </a:folHlink>
    </a:clrScheme>
    <a:fontScheme name="TDO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061CFA7-5784-4816-8865-3D363482387D}" vid="{3FE5B953-5DEC-4335-BBB5-E60459355A33}"/>
    </a:ext>
  </a:extLst>
</a:theme>
</file>

<file path=ppt/theme/theme2.xml><?xml version="1.0" encoding="utf-8"?>
<a:theme xmlns:a="http://schemas.openxmlformats.org/drawingml/2006/main" name="1_TDOE template 2015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DOE template 2015" id="{7B3754DA-3D52-4CAB-A0D2-DE2D9311D1DB}" vid="{914E284C-F738-4719-BEE3-F0752486738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TDOE PowerPoint 2017</Template>
  <TotalTime>20922</TotalTime>
  <Words>2723</Words>
  <Application>Microsoft Office PowerPoint</Application>
  <PresentationFormat>On-screen Show (4:3)</PresentationFormat>
  <Paragraphs>557</Paragraphs>
  <Slides>54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Arial</vt:lpstr>
      <vt:lpstr>Arial Black</vt:lpstr>
      <vt:lpstr>Arial Narrow</vt:lpstr>
      <vt:lpstr>Calibri</vt:lpstr>
      <vt:lpstr>Courier New</vt:lpstr>
      <vt:lpstr>Georgia</vt:lpstr>
      <vt:lpstr>Open Sans</vt:lpstr>
      <vt:lpstr>PermianSlabSerifTypeface</vt:lpstr>
      <vt:lpstr>Symbol</vt:lpstr>
      <vt:lpstr>Times New Roman</vt:lpstr>
      <vt:lpstr>Wingdings</vt:lpstr>
      <vt:lpstr>TDOE Template - Editing</vt:lpstr>
      <vt:lpstr>1_TDOE template 2015</vt:lpstr>
      <vt:lpstr>Testing: Data Requirements and Other Information</vt:lpstr>
      <vt:lpstr>Agenda</vt:lpstr>
      <vt:lpstr>TCAP Overview</vt:lpstr>
      <vt:lpstr>TN Comprehensive Assessment Program</vt:lpstr>
      <vt:lpstr>Assessment Task Force Recommendations</vt:lpstr>
      <vt:lpstr>Ready for TNReady</vt:lpstr>
      <vt:lpstr>Online Testing for 2018-19</vt:lpstr>
      <vt:lpstr>Assessment Processing Changes</vt:lpstr>
      <vt:lpstr>Last Fall</vt:lpstr>
      <vt:lpstr>Changes to Pre-ID and SDDV Process</vt:lpstr>
      <vt:lpstr>Changes to Pre-ID and SDDV Process</vt:lpstr>
      <vt:lpstr>First things first: SIS Enrollment </vt:lpstr>
      <vt:lpstr>It All Goes Back to the SIS…</vt:lpstr>
      <vt:lpstr>Key to Success – SIS Vigilance </vt:lpstr>
      <vt:lpstr>Platform Functions</vt:lpstr>
      <vt:lpstr>EIS Transfers to Nextera </vt:lpstr>
      <vt:lpstr>Final EIS Transfer for Demographic Data</vt:lpstr>
      <vt:lpstr>Assessment Course Codes Document</vt:lpstr>
      <vt:lpstr>Demographic Data Review</vt:lpstr>
      <vt:lpstr>Data Review</vt:lpstr>
      <vt:lpstr>Demographic Data</vt:lpstr>
      <vt:lpstr>Visibility Tool </vt:lpstr>
      <vt:lpstr>Visibility Tool Help</vt:lpstr>
      <vt:lpstr>Visibility Tool </vt:lpstr>
      <vt:lpstr>Test Provisioning</vt:lpstr>
      <vt:lpstr>Test Provisioning</vt:lpstr>
      <vt:lpstr>Business Rules for the EIS Enrollment</vt:lpstr>
      <vt:lpstr>New Students</vt:lpstr>
      <vt:lpstr>In a Nutshell…</vt:lpstr>
      <vt:lpstr>Troubleshooting Data</vt:lpstr>
      <vt:lpstr>Common Data Quality Issues: Teachers</vt:lpstr>
      <vt:lpstr>Common Data Quality Issues: Teachers</vt:lpstr>
      <vt:lpstr>Common Data Quality Issues: Classes</vt:lpstr>
      <vt:lpstr>Common Data Quality Issues: Classes</vt:lpstr>
      <vt:lpstr>Common Data Quality Issues: Students</vt:lpstr>
      <vt:lpstr>Common Data Quality Issues: Students</vt:lpstr>
      <vt:lpstr>Alternative Schools</vt:lpstr>
      <vt:lpstr>Course Codes for Assessment</vt:lpstr>
      <vt:lpstr>Course Codes – EOC Math </vt:lpstr>
      <vt:lpstr>Course Codes – EOC (other content areas) </vt:lpstr>
      <vt:lpstr>Course Codes – EOC (Cambridge)</vt:lpstr>
      <vt:lpstr>Course Codes – Grades 3-8</vt:lpstr>
      <vt:lpstr>Course Codes – Grades 3-8 Notes</vt:lpstr>
      <vt:lpstr>Course Codes – Grades 3-8 Comprehensive</vt:lpstr>
      <vt:lpstr>Course Codes – Grade 2</vt:lpstr>
      <vt:lpstr>Course Codes – MSAA and TCAP Alt</vt:lpstr>
      <vt:lpstr>Retired Codes</vt:lpstr>
      <vt:lpstr>Important Safety Tips</vt:lpstr>
      <vt:lpstr>Teacher Student Connection</vt:lpstr>
      <vt:lpstr>Teacher Student Connection</vt:lpstr>
      <vt:lpstr>Teacher Student Connection</vt:lpstr>
      <vt:lpstr>Questions</vt:lpstr>
      <vt:lpstr>Questions?</vt:lpstr>
      <vt:lpstr>PowerPoint Presentation</vt:lpstr>
    </vt:vector>
  </TitlesOfParts>
  <Company>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Assessment: EIS Scheduling Information</dc:title>
  <dc:creator>Mark Jackson</dc:creator>
  <cp:lastModifiedBy>Mark Jackson</cp:lastModifiedBy>
  <cp:revision>151</cp:revision>
  <dcterms:created xsi:type="dcterms:W3CDTF">2017-08-24T13:02:33Z</dcterms:created>
  <dcterms:modified xsi:type="dcterms:W3CDTF">2018-04-19T14:34:55Z</dcterms:modified>
</cp:coreProperties>
</file>