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7" r:id="rId10"/>
    <p:sldId id="272" r:id="rId11"/>
    <p:sldId id="273" r:id="rId12"/>
    <p:sldId id="263" r:id="rId13"/>
    <p:sldId id="268" r:id="rId14"/>
    <p:sldId id="274" r:id="rId15"/>
    <p:sldId id="264" r:id="rId16"/>
    <p:sldId id="269" r:id="rId17"/>
    <p:sldId id="276" r:id="rId18"/>
    <p:sldId id="278" r:id="rId19"/>
    <p:sldId id="277" r:id="rId20"/>
    <p:sldId id="265" r:id="rId21"/>
    <p:sldId id="270" r:id="rId22"/>
    <p:sldId id="266" r:id="rId23"/>
    <p:sldId id="271" r:id="rId24"/>
    <p:sldId id="279" r:id="rId25"/>
    <p:sldId id="280" r:id="rId26"/>
    <p:sldId id="282" r:id="rId27"/>
    <p:sldId id="281" r:id="rId28"/>
    <p:sldId id="283" r:id="rId29"/>
    <p:sldId id="284" r:id="rId30"/>
    <p:sldId id="285" r:id="rId31"/>
    <p:sldId id="288" r:id="rId32"/>
    <p:sldId id="286" r:id="rId33"/>
    <p:sldId id="287" r:id="rId34"/>
    <p:sldId id="289" r:id="rId35"/>
    <p:sldId id="29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5690-6729-4F22-B9C8-75CAC0C2BC5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4CBF-C851-410A-A569-602B0D39710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5690-6729-4F22-B9C8-75CAC0C2BC5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4CBF-C851-410A-A569-602B0D397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5690-6729-4F22-B9C8-75CAC0C2BC5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4CBF-C851-410A-A569-602B0D397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5690-6729-4F22-B9C8-75CAC0C2BC5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4CBF-C851-410A-A569-602B0D397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5690-6729-4F22-B9C8-75CAC0C2BC5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4CBF-C851-410A-A569-602B0D39710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5690-6729-4F22-B9C8-75CAC0C2BC5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4CBF-C851-410A-A569-602B0D397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5690-6729-4F22-B9C8-75CAC0C2BC5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4CBF-C851-410A-A569-602B0D397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5690-6729-4F22-B9C8-75CAC0C2BC5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4CBF-C851-410A-A569-602B0D397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5690-6729-4F22-B9C8-75CAC0C2BC5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4CBF-C851-410A-A569-602B0D397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5690-6729-4F22-B9C8-75CAC0C2BC5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4CBF-C851-410A-A569-602B0D39710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73BE5690-6729-4F22-B9C8-75CAC0C2BC5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98F4CBF-C851-410A-A569-602B0D39710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3BE5690-6729-4F22-B9C8-75CAC0C2BC5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98F4CBF-C851-410A-A569-602B0D39710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Nonliving </a:t>
            </a:r>
            <a:r>
              <a:rPr lang="en-US" dirty="0" smtClean="0"/>
              <a:t>Environment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Abiotic Factors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298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and Carbon Dioxide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840" y="1676400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200" y="61722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Carbon dioxide is required for </a:t>
            </a:r>
            <a:r>
              <a:rPr lang="en-US" b="1" u="sng" dirty="0"/>
              <a:t>photosynthesis</a:t>
            </a:r>
          </a:p>
        </p:txBody>
      </p:sp>
    </p:spTree>
    <p:extLst>
      <p:ext uri="{BB962C8B-B14F-4D97-AF65-F5344CB8AC3E}">
        <p14:creationId xmlns:p14="http://schemas.microsoft.com/office/powerpoint/2010/main" val="3353133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and Oxygen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267200" cy="32765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Through respiration, cells (in living things) obtain the energy needed for all life processes</a:t>
            </a:r>
          </a:p>
          <a:p>
            <a:r>
              <a:rPr lang="en-US" dirty="0" smtClean="0"/>
              <a:t>Air-breathing animals are not the only organism that need oxygen.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195" name="Picture 3" descr="C:\Users\admin\AppData\Local\Microsoft\Windows\Temporary Internet Files\Content.IE5\X2FITYLO\MP90038769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57400"/>
            <a:ext cx="3657600" cy="260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53340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other organisms need oxygen?</a:t>
            </a:r>
          </a:p>
        </p:txBody>
      </p:sp>
    </p:spTree>
    <p:extLst>
      <p:ext uri="{BB962C8B-B14F-4D97-AF65-F5344CB8AC3E}">
        <p14:creationId xmlns:p14="http://schemas.microsoft.com/office/powerpoint/2010/main" val="473591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</a:t>
            </a:r>
            <a:endParaRPr lang="en-US" dirty="0"/>
          </a:p>
        </p:txBody>
      </p:sp>
      <p:pic>
        <p:nvPicPr>
          <p:cNvPr id="3074" name="Picture 2" descr="C:\Users\admin\AppData\Local\Microsoft\Windows\Temporary Internet Files\Content.IE5\A4HDK1ZU\MP90044478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284581" cy="485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643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 is essential to life on Earth</a:t>
            </a:r>
          </a:p>
          <a:p>
            <a:r>
              <a:rPr lang="en-US" dirty="0" smtClean="0"/>
              <a:t>It is a major ingredient of the fluid </a:t>
            </a:r>
            <a:r>
              <a:rPr lang="en-US" dirty="0" smtClean="0"/>
              <a:t>inside </a:t>
            </a:r>
            <a:r>
              <a:rPr lang="en-US" dirty="0" smtClean="0"/>
              <a:t>the cells of all organisms</a:t>
            </a:r>
          </a:p>
          <a:p>
            <a:r>
              <a:rPr lang="en-US" dirty="0" smtClean="0"/>
              <a:t>Most organisms are 50% to 95% water</a:t>
            </a:r>
            <a:r>
              <a:rPr lang="en-US" dirty="0" smtClean="0"/>
              <a:t>!</a:t>
            </a:r>
            <a:endParaRPr lang="en-US" dirty="0" smtClean="0"/>
          </a:p>
          <a:p>
            <a:r>
              <a:rPr lang="en-US" dirty="0" smtClean="0"/>
              <a:t>Respiration, digestion, photosynthesis, and many other important life processes can take place only in the presence of water.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129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and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Why do you think there is so much life in the tropical rainforest?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9219" name="Picture 3" descr="C:\Users\admin\AppData\Local\Microsoft\Windows\Temporary Internet Files\Content.IE5\DUHMOR1X\MP90040111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48602"/>
            <a:ext cx="4024745" cy="486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\AppData\Local\Microsoft\Windows\Temporary Internet Files\Content.IE5\7RDMZUUN\MP90044862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14" y="3383028"/>
            <a:ext cx="2155880" cy="323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090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</a:t>
            </a:r>
            <a:endParaRPr lang="en-US" dirty="0"/>
          </a:p>
        </p:txBody>
      </p:sp>
      <p:pic>
        <p:nvPicPr>
          <p:cNvPr id="4099" name="Picture 3" descr="C:\Users\admin\AppData\Local\Microsoft\Windows\Temporary Internet Files\Content.IE5\R3EUQ3F2\MP900402208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52600"/>
            <a:ext cx="60007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887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r>
              <a:rPr lang="en-US" dirty="0" smtClean="0"/>
              <a:t>Soil is a mixture of: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	</a:t>
            </a:r>
            <a:r>
              <a:rPr lang="en-US" dirty="0" smtClean="0"/>
              <a:t>minerals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	</a:t>
            </a:r>
            <a:r>
              <a:rPr lang="en-US" dirty="0" smtClean="0"/>
              <a:t>rock particles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	</a:t>
            </a:r>
            <a:r>
              <a:rPr lang="en-US" dirty="0" smtClean="0"/>
              <a:t>dead organisms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	</a:t>
            </a:r>
            <a:r>
              <a:rPr lang="en-US" dirty="0" smtClean="0"/>
              <a:t>water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	</a:t>
            </a:r>
            <a:r>
              <a:rPr lang="en-US" dirty="0" smtClean="0"/>
              <a:t>air</a:t>
            </a:r>
          </a:p>
          <a:p>
            <a:pPr marL="11887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7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– Biotic or Abiotic?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Soil is considered abiotic because most of it is made up of nonliving rock and mineral particles</a:t>
            </a:r>
          </a:p>
          <a:p>
            <a:endParaRPr lang="en-US" dirty="0"/>
          </a:p>
          <a:p>
            <a:r>
              <a:rPr lang="en-US" dirty="0" smtClean="0"/>
              <a:t>However, it also contains living organisms and decaying remains of dead organisms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441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 the Soil?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82726"/>
            <a:ext cx="4800599" cy="425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8991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991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up Soil?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endParaRPr lang="en-US" dirty="0" smtClean="0"/>
          </a:p>
          <a:p>
            <a:r>
              <a:rPr lang="en-US" dirty="0" smtClean="0"/>
              <a:t>The decaying matter is called </a:t>
            </a:r>
            <a:r>
              <a:rPr lang="en-US" b="1" u="sng" dirty="0" smtClean="0"/>
              <a:t>humus</a:t>
            </a:r>
          </a:p>
          <a:p>
            <a:pPr marL="118872" indent="0">
              <a:buNone/>
            </a:pPr>
            <a:endParaRPr lang="en-US" dirty="0" smtClean="0"/>
          </a:p>
          <a:p>
            <a:r>
              <a:rPr lang="en-US" dirty="0" smtClean="0"/>
              <a:t>Soil contains different combinations of </a:t>
            </a:r>
            <a:r>
              <a:rPr lang="en-US" u="sng" dirty="0" smtClean="0"/>
              <a:t>SAND, CLAY, AND HUMUS</a:t>
            </a:r>
          </a:p>
          <a:p>
            <a:pPr marL="118872" indent="0">
              <a:buNone/>
            </a:pPr>
            <a:endParaRPr lang="en-US" u="sng" dirty="0" smtClean="0"/>
          </a:p>
          <a:p>
            <a:r>
              <a:rPr lang="en-US" dirty="0" smtClean="0"/>
              <a:t>The type of soil that is present determines the type of plants that may grow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6096000"/>
            <a:ext cx="6172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Laboratory Requirement ( 2 Hours): Soil Sample Lab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4993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Nonliving Environment</a:t>
            </a:r>
            <a:endParaRPr lang="en-US" dirty="0"/>
          </a:p>
        </p:txBody>
      </p:sp>
      <p:pic>
        <p:nvPicPr>
          <p:cNvPr id="4" name="Content Placeholder 3" descr="C:\Users\admin\AppData\Local\Microsoft\Windows\Temporary Internet Files\Content.IE5\X2FITYLO\MP900448547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696200" cy="515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68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Sunlight</a:t>
            </a:r>
            <a:endParaRPr lang="en-US" dirty="0"/>
          </a:p>
        </p:txBody>
      </p:sp>
      <p:pic>
        <p:nvPicPr>
          <p:cNvPr id="5123" name="Picture 3" descr="C:\Users\admin\AppData\Local\Microsoft\Windows\Temporary Internet Files\Content.IE5\9D10BFS2\MP90042800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620583" cy="443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580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life requires energy, and sunlight is the energy source for almost all life on Earth</a:t>
            </a:r>
          </a:p>
          <a:p>
            <a:endParaRPr lang="en-US" dirty="0"/>
          </a:p>
          <a:p>
            <a:r>
              <a:rPr lang="en-US" dirty="0" smtClean="0"/>
              <a:t>During photosynthesis, producers (plants) convert light energy into chemical energy </a:t>
            </a:r>
            <a:r>
              <a:rPr lang="en-US" dirty="0" smtClean="0"/>
              <a:t>that </a:t>
            </a:r>
            <a:r>
              <a:rPr lang="en-US" dirty="0" smtClean="0"/>
              <a:t>is stored in sugar molecules.</a:t>
            </a:r>
          </a:p>
          <a:p>
            <a:endParaRPr lang="en-US" dirty="0"/>
          </a:p>
          <a:p>
            <a:r>
              <a:rPr lang="en-US" dirty="0" smtClean="0"/>
              <a:t>Energy is passes to consumers when they eat </a:t>
            </a:r>
            <a:r>
              <a:rPr lang="en-US" dirty="0" smtClean="0"/>
              <a:t>producers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749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pic>
        <p:nvPicPr>
          <p:cNvPr id="6146" name="Picture 2" descr="C:\Users\admin\AppData\Local\Microsoft\Windows\Temporary Internet Files\Content.IE5\9D10BFS2\MP90039051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57843"/>
            <a:ext cx="4572000" cy="422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547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Sunlight provides the </a:t>
            </a:r>
            <a:r>
              <a:rPr lang="en-US" dirty="0" smtClean="0"/>
              <a:t>Earth </a:t>
            </a:r>
            <a:r>
              <a:rPr lang="en-US" dirty="0" smtClean="0"/>
              <a:t>with heat </a:t>
            </a:r>
            <a:r>
              <a:rPr lang="en-US" dirty="0" smtClean="0"/>
              <a:t>energy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temperature of a region depends in part on the amount of sunlight it receives</a:t>
            </a:r>
          </a:p>
          <a:p>
            <a:endParaRPr lang="en-US" dirty="0"/>
          </a:p>
          <a:p>
            <a:r>
              <a:rPr lang="en-US" dirty="0" smtClean="0"/>
              <a:t>The amount of sunlight depend on the land’s latitude and longitude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478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Latitude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543800" cy="513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38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Temperature is affected by latitude</a:t>
            </a:r>
          </a:p>
          <a:p>
            <a:endParaRPr lang="en-US" dirty="0" smtClean="0"/>
          </a:p>
          <a:p>
            <a:r>
              <a:rPr lang="en-US" dirty="0" smtClean="0"/>
              <a:t>Cities located </a:t>
            </a:r>
            <a:r>
              <a:rPr lang="en-US" b="1" u="sng" dirty="0" smtClean="0"/>
              <a:t>further away </a:t>
            </a:r>
            <a:r>
              <a:rPr lang="en-US" dirty="0" smtClean="0"/>
              <a:t>from the equator have </a:t>
            </a:r>
            <a:r>
              <a:rPr lang="en-US" b="1" u="sng" dirty="0" smtClean="0"/>
              <a:t>colder</a:t>
            </a:r>
            <a:r>
              <a:rPr lang="en-US" dirty="0" smtClean="0"/>
              <a:t> temperature</a:t>
            </a:r>
          </a:p>
          <a:p>
            <a:endParaRPr lang="en-US" dirty="0" smtClean="0"/>
          </a:p>
          <a:p>
            <a:r>
              <a:rPr lang="en-US" dirty="0" smtClean="0"/>
              <a:t>Cities located </a:t>
            </a:r>
            <a:r>
              <a:rPr lang="en-US" b="1" u="sng" dirty="0" smtClean="0"/>
              <a:t>closer to </a:t>
            </a:r>
            <a:r>
              <a:rPr lang="en-US" dirty="0" smtClean="0"/>
              <a:t>the equator have </a:t>
            </a:r>
            <a:r>
              <a:rPr lang="en-US" b="1" u="sng" dirty="0" smtClean="0"/>
              <a:t>warmer </a:t>
            </a:r>
            <a:r>
              <a:rPr lang="en-US" dirty="0" smtClean="0"/>
              <a:t>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93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sunlight strikes the Earth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756947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5029200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Where are the polar regions? Where are the equatorial regions?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How is the temperature of a region affected by the spread of the Sun’s rays?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5772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Latitude Activity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96000" y="1828800"/>
            <a:ext cx="2972430" cy="4623816"/>
          </a:xfrm>
        </p:spPr>
        <p:txBody>
          <a:bodyPr>
            <a:normAutofit/>
          </a:bodyPr>
          <a:lstStyle/>
          <a:p>
            <a:r>
              <a:rPr lang="en-US" sz="1600" dirty="0" smtClean="0"/>
              <a:t>Use the map to place the following cities in order from lowest average temperature to highest average temperature:</a:t>
            </a:r>
          </a:p>
          <a:p>
            <a:endParaRPr lang="en-US" sz="1600" dirty="0"/>
          </a:p>
          <a:p>
            <a:r>
              <a:rPr lang="en-US" sz="1600" dirty="0" smtClean="0"/>
              <a:t>Miami</a:t>
            </a:r>
          </a:p>
          <a:p>
            <a:r>
              <a:rPr lang="en-US" sz="1600" dirty="0" smtClean="0"/>
              <a:t>Chicago</a:t>
            </a:r>
          </a:p>
          <a:p>
            <a:r>
              <a:rPr lang="en-US" sz="1600" dirty="0" smtClean="0"/>
              <a:t>New York</a:t>
            </a:r>
          </a:p>
          <a:p>
            <a:r>
              <a:rPr lang="en-US" sz="1600" dirty="0" smtClean="0"/>
              <a:t>Los Angeles</a:t>
            </a:r>
          </a:p>
          <a:p>
            <a:r>
              <a:rPr lang="en-US" sz="1600" dirty="0" smtClean="0"/>
              <a:t>Dallas</a:t>
            </a:r>
          </a:p>
          <a:p>
            <a:r>
              <a:rPr lang="en-US" sz="1600" dirty="0" smtClean="0"/>
              <a:t>Billings</a:t>
            </a:r>
          </a:p>
          <a:p>
            <a:r>
              <a:rPr lang="en-US" sz="1600" dirty="0" smtClean="0"/>
              <a:t>San Francisco</a:t>
            </a:r>
          </a:p>
          <a:p>
            <a:r>
              <a:rPr lang="en-US" sz="1600" dirty="0" smtClean="0"/>
              <a:t>Seattle</a:t>
            </a:r>
          </a:p>
          <a:p>
            <a:endParaRPr lang="en-US" sz="1600" dirty="0" smtClean="0"/>
          </a:p>
          <a:p>
            <a:pPr marL="118872" indent="0">
              <a:buNone/>
            </a:pPr>
            <a:r>
              <a:rPr lang="en-US" sz="1600" dirty="0" smtClean="0"/>
              <a:t>         </a:t>
            </a:r>
            <a:r>
              <a:rPr lang="en-US" sz="1600" b="1" u="sng" dirty="0" smtClean="0"/>
              <a:t>Challenge yourself!</a:t>
            </a:r>
          </a:p>
          <a:p>
            <a:r>
              <a:rPr lang="en-US" sz="1600" dirty="0" smtClean="0"/>
              <a:t>Include Honolulu and Juneau</a:t>
            </a:r>
            <a:endParaRPr lang="en-US" sz="16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5804365" cy="395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499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Elevation</a:t>
            </a:r>
            <a:endParaRPr lang="en-US" dirty="0"/>
          </a:p>
        </p:txBody>
      </p:sp>
      <p:pic>
        <p:nvPicPr>
          <p:cNvPr id="5130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022" y="1774825"/>
            <a:ext cx="8223955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582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752600"/>
            <a:ext cx="4038600" cy="462381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regions </a:t>
            </a:r>
            <a:r>
              <a:rPr lang="en-US" sz="2400" b="1" u="sng" dirty="0" smtClean="0"/>
              <a:t>elevation</a:t>
            </a:r>
            <a:r>
              <a:rPr lang="en-US" sz="2400" dirty="0" smtClean="0"/>
              <a:t>, or distance above sea level, affects temperature</a:t>
            </a:r>
          </a:p>
          <a:p>
            <a:pPr marL="118872" indent="0">
              <a:buNone/>
            </a:pPr>
            <a:endParaRPr lang="en-US" sz="2400" dirty="0" smtClean="0"/>
          </a:p>
          <a:p>
            <a:r>
              <a:rPr lang="en-US" sz="2400" dirty="0" smtClean="0"/>
              <a:t>Earth’s atmosphere acts as insulation an traps the Sun’s heat</a:t>
            </a:r>
          </a:p>
          <a:p>
            <a:pPr marL="118872" indent="0">
              <a:buNone/>
            </a:pPr>
            <a:endParaRPr lang="en-US" sz="2400" dirty="0" smtClean="0"/>
          </a:p>
          <a:p>
            <a:r>
              <a:rPr lang="en-US" sz="2400" dirty="0" smtClean="0"/>
              <a:t>At higher elevations, the </a:t>
            </a:r>
            <a:r>
              <a:rPr lang="en-US" sz="2400" b="1" u="sng" dirty="0" smtClean="0"/>
              <a:t>atmosphere is thinner </a:t>
            </a:r>
            <a:r>
              <a:rPr lang="en-US" sz="2400" dirty="0" smtClean="0"/>
              <a:t>than at lower elevations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62200"/>
            <a:ext cx="4844469" cy="321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084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33800" cy="3352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Identify common </a:t>
            </a:r>
            <a:r>
              <a:rPr lang="en-US" u="sng" dirty="0" smtClean="0"/>
              <a:t>abiotic factors </a:t>
            </a:r>
            <a:r>
              <a:rPr lang="en-US" dirty="0" smtClean="0"/>
              <a:t>in most ecosystems</a:t>
            </a:r>
          </a:p>
          <a:p>
            <a:r>
              <a:rPr lang="en-US" dirty="0" smtClean="0"/>
              <a:t>List the components that are needed for life</a:t>
            </a:r>
          </a:p>
          <a:p>
            <a:r>
              <a:rPr lang="en-US" dirty="0" smtClean="0"/>
              <a:t>Explain how </a:t>
            </a:r>
            <a:r>
              <a:rPr lang="en-US" u="sng" dirty="0" smtClean="0"/>
              <a:t>climate </a:t>
            </a:r>
            <a:r>
              <a:rPr lang="en-US" dirty="0" smtClean="0"/>
              <a:t>influences life in an ecosystem</a:t>
            </a:r>
          </a:p>
          <a:p>
            <a:endParaRPr lang="en-US" sz="2200" dirty="0" smtClean="0"/>
          </a:p>
          <a:p>
            <a:endParaRPr lang="en-US" sz="2200" dirty="0"/>
          </a:p>
        </p:txBody>
      </p:sp>
      <p:pic>
        <p:nvPicPr>
          <p:cNvPr id="2052" name="Picture 4" descr="C:\Users\admin\AppData\Local\Microsoft\Windows\Temporary Internet Files\Content.IE5\X2FITYLO\MP90044828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894" y="1828800"/>
            <a:ext cx="4457362" cy="296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52578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Knowing how </a:t>
            </a:r>
            <a:r>
              <a:rPr lang="en-US" sz="2400" dirty="0" smtClean="0"/>
              <a:t>organisms </a:t>
            </a:r>
            <a:r>
              <a:rPr lang="en-US" sz="2400" dirty="0" smtClean="0"/>
              <a:t>depend on the nonliving world can help humans maintain a healthy environment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3346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At </a:t>
            </a:r>
            <a:r>
              <a:rPr lang="en-US" b="1" u="sng" dirty="0" smtClean="0"/>
              <a:t>higher elevations</a:t>
            </a:r>
            <a:r>
              <a:rPr lang="en-US" dirty="0" smtClean="0"/>
              <a:t>, air temperatures are </a:t>
            </a:r>
            <a:r>
              <a:rPr lang="en-US" b="1" u="sng" dirty="0" smtClean="0"/>
              <a:t>cooler</a:t>
            </a:r>
            <a:r>
              <a:rPr lang="en-US" dirty="0" smtClean="0"/>
              <a:t>, trees are shorter, and the ground is rocky </a:t>
            </a:r>
          </a:p>
          <a:p>
            <a:r>
              <a:rPr lang="en-US" dirty="0" smtClean="0"/>
              <a:t>Above the </a:t>
            </a:r>
            <a:r>
              <a:rPr lang="en-US" b="1" u="sng" dirty="0" smtClean="0"/>
              <a:t>timberline,</a:t>
            </a:r>
            <a:r>
              <a:rPr lang="en-US" dirty="0" smtClean="0"/>
              <a:t> the elevation beyond which trees do not grow, plant-life is limited to low growing plants. </a:t>
            </a:r>
            <a:endParaRPr lang="en-US" dirty="0"/>
          </a:p>
        </p:txBody>
      </p:sp>
      <p:pic>
        <p:nvPicPr>
          <p:cNvPr id="6148" name="Picture 4" descr="C:\Users\admin\AppData\Local\Microsoft\Windows\Temporary Internet Files\Content.IE5\R3EUQ3F2\MP9004021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1600200"/>
            <a:ext cx="3276599" cy="491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357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4" y="2737937"/>
            <a:ext cx="3890355" cy="2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2743200"/>
            <a:ext cx="3556001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1600" y="57150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Fairbanks, Alaska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57266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Key West, Florida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18288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Let’s compare these climates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40640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Climate</a:t>
            </a:r>
            <a:r>
              <a:rPr lang="en-US" dirty="0" smtClean="0"/>
              <a:t> refers to an area’s average weather conditions over time, including </a:t>
            </a:r>
            <a:r>
              <a:rPr lang="en-US" u="sng" dirty="0" smtClean="0"/>
              <a:t>temperature, rainfall, or other precipitation</a:t>
            </a:r>
          </a:p>
          <a:p>
            <a:endParaRPr lang="en-US" dirty="0"/>
          </a:p>
          <a:p>
            <a:r>
              <a:rPr lang="en-US" dirty="0" smtClean="0"/>
              <a:t>For living things, temperature and climate are the most important components of climate</a:t>
            </a:r>
          </a:p>
          <a:p>
            <a:pPr marL="118872" indent="0">
              <a:buNone/>
            </a:pPr>
            <a:endParaRPr lang="en-US" dirty="0"/>
          </a:p>
          <a:p>
            <a:pPr marL="118872" indent="0" algn="ctr">
              <a:buNone/>
            </a:pPr>
            <a:r>
              <a:rPr lang="en-US" b="1" dirty="0" smtClean="0"/>
              <a:t>WHY?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258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Climate - Wind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619" y="2421145"/>
            <a:ext cx="5504762" cy="333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60960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Cool air displaces warm air creating surface winds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09800" y="1752600"/>
            <a:ext cx="4485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Wind can </a:t>
            </a:r>
            <a:r>
              <a:rPr lang="en-US" b="1" dirty="0"/>
              <a:t>be defined simply as air in motion</a:t>
            </a:r>
          </a:p>
        </p:txBody>
      </p:sp>
    </p:spTree>
    <p:extLst>
      <p:ext uri="{BB962C8B-B14F-4D97-AF65-F5344CB8AC3E}">
        <p14:creationId xmlns:p14="http://schemas.microsoft.com/office/powerpoint/2010/main" val="3194017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19397"/>
            <a:ext cx="6629399" cy="458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4906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 Shadow Effect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940" y="1676400"/>
            <a:ext cx="5009524" cy="457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43800" y="540957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Much less rainfall on this side of the mountain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6400800"/>
            <a:ext cx="510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Could end up with a rainforest on one side and a desert on the other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15200" y="4191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Leeward means downwind</a:t>
            </a:r>
            <a:endParaRPr lang="en-US" sz="1200" b="1" i="1" dirty="0"/>
          </a:p>
        </p:txBody>
      </p:sp>
      <p:sp>
        <p:nvSpPr>
          <p:cNvPr id="9" name="Rectangle 8"/>
          <p:cNvSpPr/>
          <p:nvPr/>
        </p:nvSpPr>
        <p:spPr>
          <a:xfrm>
            <a:off x="156179" y="4890700"/>
            <a:ext cx="18309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b="1" i="1" dirty="0" smtClean="0">
                <a:solidFill>
                  <a:prstClr val="black"/>
                </a:solidFill>
              </a:rPr>
              <a:t>Windward </a:t>
            </a:r>
            <a:r>
              <a:rPr lang="en-US" sz="1200" b="1" i="1" dirty="0">
                <a:solidFill>
                  <a:prstClr val="black"/>
                </a:solidFill>
              </a:rPr>
              <a:t>means </a:t>
            </a:r>
            <a:r>
              <a:rPr lang="en-US" sz="1200" b="1" i="1" dirty="0" smtClean="0">
                <a:solidFill>
                  <a:prstClr val="black"/>
                </a:solidFill>
              </a:rPr>
              <a:t>upwind</a:t>
            </a:r>
            <a:endParaRPr lang="en-US" sz="1200" b="1" i="1" dirty="0">
              <a:solidFill>
                <a:prstClr val="black"/>
              </a:solidFill>
            </a:endParaRPr>
          </a:p>
        </p:txBody>
      </p:sp>
      <p:sp>
        <p:nvSpPr>
          <p:cNvPr id="10" name="Left Arrow 9"/>
          <p:cNvSpPr/>
          <p:nvPr/>
        </p:nvSpPr>
        <p:spPr>
          <a:xfrm>
            <a:off x="7239000" y="5562601"/>
            <a:ext cx="304800" cy="2158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63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2438400"/>
            <a:ext cx="3886200" cy="2743200"/>
          </a:xfrm>
        </p:spPr>
        <p:txBody>
          <a:bodyPr>
            <a:norm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Biotic vs Abiotic</a:t>
            </a:r>
          </a:p>
          <a:p>
            <a:pPr algn="ctr"/>
            <a:endParaRPr lang="en-US" dirty="0"/>
          </a:p>
          <a:p>
            <a:pPr algn="ctr"/>
            <a:r>
              <a:rPr lang="en-US" i="1" dirty="0" smtClean="0"/>
              <a:t>“Bio”</a:t>
            </a:r>
            <a:r>
              <a:rPr lang="en-US" dirty="0" smtClean="0"/>
              <a:t> means living</a:t>
            </a:r>
          </a:p>
          <a:p>
            <a:pPr algn="ctr"/>
            <a:r>
              <a:rPr lang="en-US" dirty="0" smtClean="0"/>
              <a:t>“a” means not</a:t>
            </a:r>
          </a:p>
          <a:p>
            <a:pPr algn="ctr"/>
            <a:endParaRPr lang="en-US" dirty="0"/>
          </a:p>
        </p:txBody>
      </p:sp>
      <p:pic>
        <p:nvPicPr>
          <p:cNvPr id="1031" name="Picture 7" descr="C:\Users\admin\AppData\Local\Microsoft\Windows\Temporary Internet Files\Content.IE5\ECXEJMFC\MP90044232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422030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361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752600"/>
            <a:ext cx="3962400" cy="4373563"/>
          </a:xfrm>
        </p:spPr>
        <p:txBody>
          <a:bodyPr>
            <a:normAutofit/>
          </a:bodyPr>
          <a:lstStyle/>
          <a:p>
            <a:r>
              <a:rPr lang="en-US" dirty="0" smtClean="0"/>
              <a:t>Features in the environment that are ALIVE or were once </a:t>
            </a:r>
            <a:r>
              <a:rPr lang="en-US" dirty="0" smtClean="0"/>
              <a:t>ALIVE</a:t>
            </a:r>
          </a:p>
          <a:p>
            <a:pPr marL="118872" indent="0">
              <a:buNone/>
            </a:pPr>
            <a:endParaRPr lang="en-US" dirty="0" smtClean="0"/>
          </a:p>
          <a:p>
            <a:r>
              <a:rPr lang="en-US" u="sng" dirty="0" smtClean="0"/>
              <a:t>BIOTIC</a:t>
            </a:r>
            <a:r>
              <a:rPr lang="en-US" dirty="0" smtClean="0"/>
              <a:t> means LIVING</a:t>
            </a:r>
            <a:endParaRPr lang="en-US" dirty="0"/>
          </a:p>
        </p:txBody>
      </p:sp>
      <p:pic>
        <p:nvPicPr>
          <p:cNvPr id="4099" name="Picture 3" descr="C:\Users\admin\AppData\Local\Microsoft\Windows\Temporary Internet Files\Content.IE5\R3EUQ3F2\MP90040225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362200"/>
            <a:ext cx="4473163" cy="298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558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Abiotic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</a:t>
            </a:r>
            <a:r>
              <a:rPr lang="en-US" u="sng" dirty="0" smtClean="0"/>
              <a:t>nonliving</a:t>
            </a:r>
            <a:r>
              <a:rPr lang="en-US" dirty="0" smtClean="0"/>
              <a:t> physical features of an environment are called abiotic factors</a:t>
            </a:r>
          </a:p>
          <a:p>
            <a:r>
              <a:rPr lang="en-US" u="sng" dirty="0" smtClean="0"/>
              <a:t>Abiotic</a:t>
            </a:r>
            <a:r>
              <a:rPr lang="en-US" dirty="0" smtClean="0"/>
              <a:t> factors include: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air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water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soil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sunlight</a:t>
            </a:r>
          </a:p>
          <a:p>
            <a:pPr marL="0" indent="0">
              <a:buNone/>
            </a:pPr>
            <a:r>
              <a:rPr lang="en-US" dirty="0" smtClean="0"/>
              <a:t>	temperature</a:t>
            </a:r>
          </a:p>
          <a:p>
            <a:pPr marL="0" indent="0">
              <a:buNone/>
            </a:pPr>
            <a:r>
              <a:rPr lang="en-US" dirty="0" smtClean="0"/>
              <a:t>	climate</a:t>
            </a:r>
            <a:endParaRPr lang="en-US" dirty="0"/>
          </a:p>
        </p:txBody>
      </p:sp>
      <p:pic>
        <p:nvPicPr>
          <p:cNvPr id="5124" name="Picture 4" descr="C:\Users\admin\AppData\Local\Microsoft\Windows\Temporary Internet Files\Content.IE5\9D10BFS2\MP90040037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1872"/>
            <a:ext cx="2971800" cy="445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4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and Jot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So, what are some biotic and abiotic factors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in your environment?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16" y="2819400"/>
            <a:ext cx="5410199" cy="359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880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</a:t>
            </a:r>
            <a:endParaRPr lang="en-US" dirty="0"/>
          </a:p>
        </p:txBody>
      </p:sp>
      <p:pic>
        <p:nvPicPr>
          <p:cNvPr id="2050" name="Picture 2" descr="C:\Users\admin\AppData\Local\Microsoft\Windows\Temporary Internet Files\Content.IE5\X2FITYLO\MP90044232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954" y="1981200"/>
            <a:ext cx="6630074" cy="440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907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air that surrounds Earth is called the </a:t>
            </a:r>
            <a:r>
              <a:rPr lang="en-US" b="1" u="sng" dirty="0" smtClean="0"/>
              <a:t>atmosphere</a:t>
            </a:r>
          </a:p>
          <a:p>
            <a:r>
              <a:rPr lang="en-US" dirty="0" smtClean="0"/>
              <a:t>Air contains: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78</a:t>
            </a:r>
            <a:r>
              <a:rPr lang="en-US" dirty="0" smtClean="0"/>
              <a:t>% </a:t>
            </a:r>
            <a:r>
              <a:rPr lang="en-US" dirty="0" smtClean="0"/>
              <a:t>nitrogen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21% oxygen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0.94% argon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0.03% carbon dioxide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trace amounts of other gases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4113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3304</TotalTime>
  <Words>696</Words>
  <Application>Microsoft Office PowerPoint</Application>
  <PresentationFormat>On-screen Show (4:3)</PresentationFormat>
  <Paragraphs>141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Module</vt:lpstr>
      <vt:lpstr>The Nonliving Environment Abiotic Factors</vt:lpstr>
      <vt:lpstr>Nonliving Environment</vt:lpstr>
      <vt:lpstr>Learning Goals</vt:lpstr>
      <vt:lpstr>Environmental Factors</vt:lpstr>
      <vt:lpstr>Biotic</vt:lpstr>
      <vt:lpstr>Abiotic</vt:lpstr>
      <vt:lpstr>Stop and Jot</vt:lpstr>
      <vt:lpstr>Air</vt:lpstr>
      <vt:lpstr>Air</vt:lpstr>
      <vt:lpstr>Air and Carbon Dioxide</vt:lpstr>
      <vt:lpstr>Air and Oxygen</vt:lpstr>
      <vt:lpstr>Water</vt:lpstr>
      <vt:lpstr>Water</vt:lpstr>
      <vt:lpstr>Water and Life</vt:lpstr>
      <vt:lpstr>Soil</vt:lpstr>
      <vt:lpstr>Soil</vt:lpstr>
      <vt:lpstr>Soil – Biotic or Abiotic?</vt:lpstr>
      <vt:lpstr>What is in the Soil?</vt:lpstr>
      <vt:lpstr>What makes up Soil?</vt:lpstr>
      <vt:lpstr>Sunlight</vt:lpstr>
      <vt:lpstr>Sunlight</vt:lpstr>
      <vt:lpstr>Temperature</vt:lpstr>
      <vt:lpstr>Temperature</vt:lpstr>
      <vt:lpstr>Latitude</vt:lpstr>
      <vt:lpstr>Latitude</vt:lpstr>
      <vt:lpstr>How sunlight strikes the Earth</vt:lpstr>
      <vt:lpstr>Latitude Activity</vt:lpstr>
      <vt:lpstr>Elevation</vt:lpstr>
      <vt:lpstr>Elevation</vt:lpstr>
      <vt:lpstr>Elevation</vt:lpstr>
      <vt:lpstr>Climate</vt:lpstr>
      <vt:lpstr>Climate</vt:lpstr>
      <vt:lpstr>Climate - Wind </vt:lpstr>
      <vt:lpstr>Wind</vt:lpstr>
      <vt:lpstr>Rain Shadow Effect</vt:lpstr>
    </vt:vector>
  </TitlesOfParts>
  <Company>New York City Department of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36</cp:revision>
  <dcterms:created xsi:type="dcterms:W3CDTF">2014-10-28T18:39:17Z</dcterms:created>
  <dcterms:modified xsi:type="dcterms:W3CDTF">2014-11-17T15:58:48Z</dcterms:modified>
</cp:coreProperties>
</file>