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57" r:id="rId13"/>
    <p:sldId id="258" r:id="rId14"/>
    <p:sldId id="259" r:id="rId15"/>
    <p:sldId id="260" r:id="rId16"/>
    <p:sldId id="274" r:id="rId17"/>
    <p:sldId id="275" r:id="rId18"/>
    <p:sldId id="276" r:id="rId19"/>
    <p:sldId id="261" r:id="rId20"/>
    <p:sldId id="262" r:id="rId21"/>
    <p:sldId id="277" r:id="rId22"/>
    <p:sldId id="279" r:id="rId23"/>
    <p:sldId id="280" r:id="rId24"/>
    <p:sldId id="281" r:id="rId25"/>
    <p:sldId id="263" r:id="rId26"/>
    <p:sldId id="284" r:id="rId27"/>
    <p:sldId id="285" r:id="rId28"/>
    <p:sldId id="278" r:id="rId29"/>
    <p:sldId id="283"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3" d="100"/>
          <a:sy n="73"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508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1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068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695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273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35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052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57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00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333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493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327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539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08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9131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07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6/20/2015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96292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932718"/>
            <a:ext cx="5943600" cy="4992565"/>
          </a:xfrm>
        </p:spPr>
        <p:txBody>
          <a:bodyPr>
            <a:noAutofit/>
          </a:bodyPr>
          <a:lstStyle/>
          <a:p>
            <a:pPr algn="ctr"/>
            <a:r>
              <a:rPr lang="en-US" dirty="0"/>
              <a:t>A school’s indoor environment can have a significant impact on health and learning.  Children, in particular, are more vulnerable to the negative health and performance effects of poor environmental conditions, including IAQ.  Children often are more heavily exposed to toxic substances in the environment than adults because they spend more time on the ground and engage in more hand to mouth behavior. Children also breathe more air, drink more water and eat more food per pound of body weight than adults (American Academy of Pediatrics Council on Environmental Health, 2003). A child’s respiratory, immune, nervous, reproductive and skeletal systems continue to develop throughout childhood.  Exposures to environmental contaminates that occur early in life can cause adverse health impacts in children that have implications well into adulthood (EPA Office of Research and Development, 2007</a:t>
            </a:r>
            <a:r>
              <a:rPr lang="en-US" dirty="0" smtClean="0"/>
              <a:t>).</a:t>
            </a:r>
            <a:endParaRPr lang="en-US" dirty="0"/>
          </a:p>
        </p:txBody>
      </p:sp>
    </p:spTree>
    <p:extLst>
      <p:ext uri="{BB962C8B-B14F-4D97-AF65-F5344CB8AC3E}">
        <p14:creationId xmlns:p14="http://schemas.microsoft.com/office/powerpoint/2010/main" val="475525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281787"/>
            <a:ext cx="5943600" cy="2294426"/>
          </a:xfrm>
        </p:spPr>
        <p:txBody>
          <a:bodyPr>
            <a:noAutofit/>
          </a:bodyPr>
          <a:lstStyle/>
          <a:p>
            <a:pPr algn="ctr">
              <a:spcBef>
                <a:spcPts val="0"/>
              </a:spcBef>
            </a:pPr>
            <a:r>
              <a:rPr lang="en-US" dirty="0"/>
              <a:t>A U.S. study in fifth-grade classrooms</a:t>
            </a:r>
          </a:p>
          <a:p>
            <a:pPr algn="ctr">
              <a:spcBef>
                <a:spcPts val="0"/>
              </a:spcBef>
            </a:pPr>
            <a:r>
              <a:rPr lang="en-US" dirty="0"/>
              <a:t>from 100 schools used student performance in standard</a:t>
            </a:r>
          </a:p>
          <a:p>
            <a:pPr algn="ctr">
              <a:spcBef>
                <a:spcPts val="0"/>
              </a:spcBef>
            </a:pPr>
            <a:r>
              <a:rPr lang="en-US" dirty="0"/>
              <a:t>academic tests as the measure of performance and </a:t>
            </a:r>
            <a:r>
              <a:rPr lang="en-US" dirty="0" smtClean="0"/>
              <a:t>estimated that </a:t>
            </a:r>
            <a:r>
              <a:rPr lang="en-US" dirty="0"/>
              <a:t>there was nearly a 3-percent increase in </a:t>
            </a:r>
            <a:r>
              <a:rPr lang="en-US" dirty="0" smtClean="0"/>
              <a:t>the proportion </a:t>
            </a:r>
            <a:r>
              <a:rPr lang="en-US" dirty="0"/>
              <a:t>of students passing standardized math </a:t>
            </a:r>
            <a:r>
              <a:rPr lang="en-US" dirty="0" smtClean="0"/>
              <a:t>and reading </a:t>
            </a:r>
            <a:r>
              <a:rPr lang="en-US" dirty="0"/>
              <a:t>tests for each 2 cfm/person increase in </a:t>
            </a:r>
            <a:r>
              <a:rPr lang="en-US" dirty="0" smtClean="0"/>
              <a:t>ventilation rate </a:t>
            </a:r>
            <a:r>
              <a:rPr lang="en-US" dirty="0"/>
              <a:t>across the range of 2 to 15 cfm/person</a:t>
            </a:r>
          </a:p>
          <a:p>
            <a:pPr algn="ctr">
              <a:spcBef>
                <a:spcPts val="0"/>
              </a:spcBef>
            </a:pPr>
            <a:r>
              <a:rPr lang="en-US" dirty="0"/>
              <a:t>(</a:t>
            </a:r>
            <a:r>
              <a:rPr lang="en-US" dirty="0" err="1"/>
              <a:t>Haverinen-Shaugnessy</a:t>
            </a:r>
            <a:r>
              <a:rPr lang="en-US" dirty="0"/>
              <a:t> et al., 2011).</a:t>
            </a:r>
          </a:p>
        </p:txBody>
      </p:sp>
    </p:spTree>
    <p:extLst>
      <p:ext uri="{BB962C8B-B14F-4D97-AF65-F5344CB8AC3E}">
        <p14:creationId xmlns:p14="http://schemas.microsoft.com/office/powerpoint/2010/main" val="94604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444445"/>
            <a:ext cx="5943600" cy="1969110"/>
          </a:xfrm>
        </p:spPr>
        <p:txBody>
          <a:bodyPr>
            <a:noAutofit/>
          </a:bodyPr>
          <a:lstStyle/>
          <a:p>
            <a:pPr algn="ctr">
              <a:spcBef>
                <a:spcPts val="0"/>
              </a:spcBef>
            </a:pPr>
            <a:r>
              <a:rPr lang="en-US" dirty="0"/>
              <a:t>A recent </a:t>
            </a:r>
            <a:r>
              <a:rPr lang="en-US" dirty="0" smtClean="0"/>
              <a:t>study also </a:t>
            </a:r>
            <a:r>
              <a:rPr lang="en-US" dirty="0"/>
              <a:t>demonstrated that for each 2.1 cfm/person </a:t>
            </a:r>
            <a:r>
              <a:rPr lang="en-US" dirty="0" smtClean="0"/>
              <a:t>increase in </a:t>
            </a:r>
            <a:r>
              <a:rPr lang="en-US" dirty="0"/>
              <a:t>ventilation rate, on average, the </a:t>
            </a:r>
            <a:r>
              <a:rPr lang="en-US" dirty="0" smtClean="0"/>
              <a:t>illness absence </a:t>
            </a:r>
            <a:r>
              <a:rPr lang="en-US" dirty="0"/>
              <a:t>of students decreased by 1.6 percent (</a:t>
            </a:r>
            <a:r>
              <a:rPr lang="en-US" dirty="0" err="1" smtClean="0"/>
              <a:t>Mendell</a:t>
            </a:r>
            <a:r>
              <a:rPr lang="en-US" dirty="0" smtClean="0"/>
              <a:t> et </a:t>
            </a:r>
            <a:r>
              <a:rPr lang="en-US" dirty="0"/>
              <a:t>al., 2013). In some school districts, </a:t>
            </a:r>
            <a:r>
              <a:rPr lang="en-US" dirty="0" smtClean="0"/>
              <a:t>income from </a:t>
            </a:r>
            <a:r>
              <a:rPr lang="en-US" dirty="0"/>
              <a:t>government sources is linked to days of </a:t>
            </a:r>
            <a:r>
              <a:rPr lang="en-US" dirty="0" smtClean="0"/>
              <a:t>student attendance; thus, increased ventilation rates may increase school district income. </a:t>
            </a:r>
            <a:endParaRPr lang="en-US" dirty="0"/>
          </a:p>
        </p:txBody>
      </p:sp>
    </p:spTree>
    <p:extLst>
      <p:ext uri="{BB962C8B-B14F-4D97-AF65-F5344CB8AC3E}">
        <p14:creationId xmlns:p14="http://schemas.microsoft.com/office/powerpoint/2010/main" val="1531220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5393" y="247650"/>
            <a:ext cx="5934075" cy="6362700"/>
          </a:xfrm>
          <a:prstGeom prst="rect">
            <a:avLst/>
          </a:prstGeom>
        </p:spPr>
      </p:pic>
    </p:spTree>
    <p:extLst>
      <p:ext uri="{BB962C8B-B14F-4D97-AF65-F5344CB8AC3E}">
        <p14:creationId xmlns:p14="http://schemas.microsoft.com/office/powerpoint/2010/main" val="33955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075" y="76200"/>
            <a:ext cx="5886450" cy="6781800"/>
          </a:xfrm>
          <a:prstGeom prst="rect">
            <a:avLst/>
          </a:prstGeom>
        </p:spPr>
      </p:pic>
    </p:spTree>
    <p:extLst>
      <p:ext uri="{BB962C8B-B14F-4D97-AF65-F5344CB8AC3E}">
        <p14:creationId xmlns:p14="http://schemas.microsoft.com/office/powerpoint/2010/main" val="3763213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562" y="366713"/>
            <a:ext cx="5867400" cy="6124575"/>
          </a:xfrm>
          <a:prstGeom prst="rect">
            <a:avLst/>
          </a:prstGeom>
        </p:spPr>
      </p:pic>
    </p:spTree>
    <p:extLst>
      <p:ext uri="{BB962C8B-B14F-4D97-AF65-F5344CB8AC3E}">
        <p14:creationId xmlns:p14="http://schemas.microsoft.com/office/powerpoint/2010/main" val="425398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906" y="57150"/>
            <a:ext cx="5886450" cy="6743700"/>
          </a:xfrm>
          <a:prstGeom prst="rect">
            <a:avLst/>
          </a:prstGeom>
        </p:spPr>
      </p:pic>
    </p:spTree>
    <p:extLst>
      <p:ext uri="{BB962C8B-B14F-4D97-AF65-F5344CB8AC3E}">
        <p14:creationId xmlns:p14="http://schemas.microsoft.com/office/powerpoint/2010/main" val="1238263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277299"/>
            <a:ext cx="5943600" cy="2303402"/>
          </a:xfrm>
        </p:spPr>
        <p:txBody>
          <a:bodyPr>
            <a:noAutofit/>
          </a:bodyPr>
          <a:lstStyle/>
          <a:p>
            <a:pPr algn="ctr">
              <a:spcBef>
                <a:spcPts val="0"/>
              </a:spcBef>
            </a:pPr>
            <a:r>
              <a:rPr lang="en-US" sz="2400" dirty="0" smtClean="0"/>
              <a:t>Energy Savings Plus IAQ Takes:</a:t>
            </a:r>
          </a:p>
          <a:p>
            <a:pPr algn="ctr">
              <a:spcBef>
                <a:spcPts val="0"/>
              </a:spcBef>
            </a:pPr>
            <a:endParaRPr lang="en-US" dirty="0"/>
          </a:p>
          <a:p>
            <a:pPr marL="285750" indent="-285750" algn="l">
              <a:spcBef>
                <a:spcPts val="0"/>
              </a:spcBef>
              <a:buFont typeface="Arial" panose="020B0604020202020204" pitchFamily="34" charset="0"/>
              <a:buChar char="•"/>
            </a:pPr>
            <a:r>
              <a:rPr lang="en-US" dirty="0" smtClean="0"/>
              <a:t>Upfront Planning</a:t>
            </a:r>
            <a:endParaRPr lang="en-US" sz="1400" dirty="0" smtClean="0"/>
          </a:p>
          <a:p>
            <a:pPr algn="l">
              <a:spcBef>
                <a:spcPts val="0"/>
              </a:spcBef>
            </a:pPr>
            <a:endParaRPr lang="en-US" sz="1400" dirty="0" smtClean="0"/>
          </a:p>
          <a:p>
            <a:pPr marL="285750" indent="-285750" algn="l">
              <a:spcBef>
                <a:spcPts val="0"/>
              </a:spcBef>
              <a:buFont typeface="Arial" panose="020B0604020202020204" pitchFamily="34" charset="0"/>
              <a:buChar char="•"/>
            </a:pPr>
            <a:r>
              <a:rPr lang="en-US" dirty="0" smtClean="0"/>
              <a:t>Coordination and communication among all of the stakeholders such as school officials, parents, students, teachers, other school employees and other building users.</a:t>
            </a:r>
          </a:p>
        </p:txBody>
      </p:sp>
    </p:spTree>
    <p:extLst>
      <p:ext uri="{BB962C8B-B14F-4D97-AF65-F5344CB8AC3E}">
        <p14:creationId xmlns:p14="http://schemas.microsoft.com/office/powerpoint/2010/main" val="255144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3015853"/>
            <a:ext cx="5943600" cy="826294"/>
          </a:xfrm>
        </p:spPr>
        <p:txBody>
          <a:bodyPr>
            <a:noAutofit/>
          </a:bodyPr>
          <a:lstStyle/>
          <a:p>
            <a:pPr algn="ctr">
              <a:spcBef>
                <a:spcPts val="0"/>
              </a:spcBef>
            </a:pPr>
            <a:r>
              <a:rPr lang="en-US" sz="2400" dirty="0" smtClean="0"/>
              <a:t>This document will help you achieve the goal of a successful Energy/IAQ Project</a:t>
            </a:r>
            <a:endParaRPr lang="en-US" sz="2400" dirty="0"/>
          </a:p>
        </p:txBody>
      </p:sp>
    </p:spTree>
    <p:extLst>
      <p:ext uri="{BB962C8B-B14F-4D97-AF65-F5344CB8AC3E}">
        <p14:creationId xmlns:p14="http://schemas.microsoft.com/office/powerpoint/2010/main" val="243436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1545294"/>
            <a:ext cx="5943600" cy="3767412"/>
          </a:xfrm>
        </p:spPr>
        <p:txBody>
          <a:bodyPr>
            <a:noAutofit/>
          </a:bodyPr>
          <a:lstStyle/>
          <a:p>
            <a:pPr algn="ctr">
              <a:spcBef>
                <a:spcPts val="0"/>
              </a:spcBef>
            </a:pPr>
            <a:r>
              <a:rPr lang="en-US" sz="2400" dirty="0" smtClean="0"/>
              <a:t>Section 2: Assessment Protocols </a:t>
            </a:r>
          </a:p>
          <a:p>
            <a:pPr algn="ctr">
              <a:spcBef>
                <a:spcPts val="0"/>
              </a:spcBef>
            </a:pPr>
            <a:r>
              <a:rPr lang="en-US" sz="2400" dirty="0" smtClean="0"/>
              <a:t>and Recommended Actions</a:t>
            </a:r>
          </a:p>
          <a:p>
            <a:pPr algn="ctr">
              <a:spcBef>
                <a:spcPts val="0"/>
              </a:spcBef>
            </a:pPr>
            <a:endParaRPr lang="en-US" dirty="0"/>
          </a:p>
          <a:p>
            <a:pPr algn="ctr">
              <a:spcBef>
                <a:spcPts val="0"/>
              </a:spcBef>
            </a:pPr>
            <a:r>
              <a:rPr lang="en-US" sz="2000" b="1" dirty="0" smtClean="0"/>
              <a:t>Integrated Process</a:t>
            </a:r>
            <a:endParaRPr lang="en-US" sz="1000" b="1" dirty="0" smtClean="0"/>
          </a:p>
          <a:p>
            <a:pPr algn="ctr">
              <a:spcBef>
                <a:spcPts val="0"/>
              </a:spcBef>
            </a:pPr>
            <a:endParaRPr lang="en-US" sz="1000" i="1" dirty="0" smtClean="0"/>
          </a:p>
          <a:p>
            <a:pPr algn="ctr">
              <a:spcBef>
                <a:spcPts val="0"/>
              </a:spcBef>
            </a:pPr>
            <a:r>
              <a:rPr lang="en-US" sz="1600" i="1" dirty="0" smtClean="0"/>
              <a:t>Introductory </a:t>
            </a:r>
            <a:r>
              <a:rPr lang="en-US" sz="1600" i="1" dirty="0"/>
              <a:t>Note for Priority Issues 1.0 Project</a:t>
            </a:r>
          </a:p>
          <a:p>
            <a:pPr algn="ctr">
              <a:spcBef>
                <a:spcPts val="0"/>
              </a:spcBef>
            </a:pPr>
            <a:r>
              <a:rPr lang="en-US" sz="1600" i="1" dirty="0"/>
              <a:t>Planning/Integrated Design and 2.0 Commissioning</a:t>
            </a:r>
          </a:p>
          <a:p>
            <a:pPr algn="ctr">
              <a:spcBef>
                <a:spcPts val="0"/>
              </a:spcBef>
            </a:pPr>
            <a:r>
              <a:rPr lang="en-US" sz="1600" dirty="0"/>
              <a:t>A wide range of school building upgrade projects is</a:t>
            </a:r>
          </a:p>
          <a:p>
            <a:pPr algn="ctr">
              <a:spcBef>
                <a:spcPts val="0"/>
              </a:spcBef>
            </a:pPr>
            <a:r>
              <a:rPr lang="en-US" sz="1600" dirty="0"/>
              <a:t>possible, from small-scale retrofits of components/</a:t>
            </a:r>
          </a:p>
          <a:p>
            <a:pPr algn="ctr">
              <a:spcBef>
                <a:spcPts val="0"/>
              </a:spcBef>
            </a:pPr>
            <a:r>
              <a:rPr lang="en-US" sz="1600" dirty="0"/>
              <a:t>systems to much larger and more extensive projects</a:t>
            </a:r>
          </a:p>
          <a:p>
            <a:pPr algn="ctr">
              <a:spcBef>
                <a:spcPts val="0"/>
              </a:spcBef>
            </a:pPr>
            <a:r>
              <a:rPr lang="en-US" sz="1600" dirty="0"/>
              <a:t>involving modifications to multiple building systems and</a:t>
            </a:r>
          </a:p>
          <a:p>
            <a:pPr algn="ctr">
              <a:spcBef>
                <a:spcPts val="0"/>
              </a:spcBef>
            </a:pPr>
            <a:r>
              <a:rPr lang="en-US" sz="1600" dirty="0"/>
              <a:t>major renovations to the school building. A project’s</a:t>
            </a:r>
          </a:p>
          <a:p>
            <a:pPr algn="ctr">
              <a:spcBef>
                <a:spcPts val="0"/>
              </a:spcBef>
            </a:pPr>
            <a:r>
              <a:rPr lang="en-US" sz="1600" dirty="0"/>
              <a:t>planning, design and commissioning processes will</a:t>
            </a:r>
          </a:p>
          <a:p>
            <a:pPr algn="ctr">
              <a:spcBef>
                <a:spcPts val="0"/>
              </a:spcBef>
            </a:pPr>
            <a:r>
              <a:rPr lang="en-US" sz="1600" dirty="0"/>
              <a:t>depend on its magnitude and unique characteristics.</a:t>
            </a:r>
          </a:p>
        </p:txBody>
      </p:sp>
    </p:spTree>
    <p:extLst>
      <p:ext uri="{BB962C8B-B14F-4D97-AF65-F5344CB8AC3E}">
        <p14:creationId xmlns:p14="http://schemas.microsoft.com/office/powerpoint/2010/main" val="1703185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297" y="80350"/>
            <a:ext cx="5262771" cy="6697301"/>
          </a:xfrm>
          <a:prstGeom prst="rect">
            <a:avLst/>
          </a:prstGeom>
        </p:spPr>
      </p:pic>
    </p:spTree>
    <p:extLst>
      <p:ext uri="{BB962C8B-B14F-4D97-AF65-F5344CB8AC3E}">
        <p14:creationId xmlns:p14="http://schemas.microsoft.com/office/powerpoint/2010/main" val="4279620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17686" y="871171"/>
            <a:ext cx="5943600" cy="5115658"/>
          </a:xfrm>
        </p:spPr>
        <p:txBody>
          <a:bodyPr>
            <a:noAutofit/>
          </a:bodyPr>
          <a:lstStyle/>
          <a:p>
            <a:pPr algn="ctr">
              <a:spcBef>
                <a:spcPts val="0"/>
              </a:spcBef>
            </a:pPr>
            <a:r>
              <a:rPr lang="en-US" sz="2400" b="1" dirty="0"/>
              <a:t>Purpose</a:t>
            </a:r>
          </a:p>
          <a:p>
            <a:pPr algn="ctr">
              <a:spcBef>
                <a:spcPts val="0"/>
              </a:spcBef>
            </a:pPr>
            <a:endParaRPr lang="en-US" dirty="0" smtClean="0"/>
          </a:p>
          <a:p>
            <a:pPr algn="ctr">
              <a:spcBef>
                <a:spcPts val="0"/>
              </a:spcBef>
            </a:pPr>
            <a:r>
              <a:rPr lang="en-US" dirty="0" smtClean="0"/>
              <a:t>The </a:t>
            </a:r>
            <a:r>
              <a:rPr lang="en-US" dirty="0"/>
              <a:t>U.S. Environmental Protection Agency (EPA)</a:t>
            </a:r>
          </a:p>
          <a:p>
            <a:pPr algn="ctr">
              <a:spcBef>
                <a:spcPts val="0"/>
              </a:spcBef>
            </a:pPr>
            <a:r>
              <a:rPr lang="en-US" dirty="0"/>
              <a:t>developed the Energy Savings Plus Health Guide</a:t>
            </a:r>
          </a:p>
          <a:p>
            <a:pPr algn="ctr">
              <a:spcBef>
                <a:spcPts val="0"/>
              </a:spcBef>
            </a:pPr>
            <a:r>
              <a:rPr lang="en-US" dirty="0"/>
              <a:t>to protect and improve indoor air quality (IAQ) in</a:t>
            </a:r>
          </a:p>
          <a:p>
            <a:pPr algn="ctr">
              <a:spcBef>
                <a:spcPts val="0"/>
              </a:spcBef>
            </a:pPr>
            <a:r>
              <a:rPr lang="en-US" dirty="0"/>
              <a:t>schools during building upgrades, particularly energy</a:t>
            </a:r>
          </a:p>
          <a:p>
            <a:pPr algn="ctr">
              <a:spcBef>
                <a:spcPts val="0"/>
              </a:spcBef>
            </a:pPr>
            <a:r>
              <a:rPr lang="en-US" dirty="0"/>
              <a:t>efficiency upgrades and building renovation activities.</a:t>
            </a:r>
          </a:p>
          <a:p>
            <a:pPr algn="ctr">
              <a:spcBef>
                <a:spcPts val="0"/>
              </a:spcBef>
            </a:pPr>
            <a:r>
              <a:rPr lang="en-US" dirty="0"/>
              <a:t>Energy management and protection of IAQ</a:t>
            </a:r>
          </a:p>
          <a:p>
            <a:pPr algn="ctr">
              <a:spcBef>
                <a:spcPts val="0"/>
              </a:spcBef>
            </a:pPr>
            <a:r>
              <a:rPr lang="en-US" dirty="0"/>
              <a:t>both should be critical priorities for school facility</a:t>
            </a:r>
          </a:p>
          <a:p>
            <a:pPr algn="ctr">
              <a:spcBef>
                <a:spcPts val="0"/>
              </a:spcBef>
            </a:pPr>
            <a:r>
              <a:rPr lang="en-US" dirty="0"/>
              <a:t>management. As school districts pursue energy cost</a:t>
            </a:r>
          </a:p>
          <a:p>
            <a:pPr algn="ctr">
              <a:spcBef>
                <a:spcPts val="0"/>
              </a:spcBef>
            </a:pPr>
            <a:r>
              <a:rPr lang="en-US" dirty="0"/>
              <a:t>savings and occupant health-protection goals, there</a:t>
            </a:r>
          </a:p>
          <a:p>
            <a:pPr algn="ctr">
              <a:spcBef>
                <a:spcPts val="0"/>
              </a:spcBef>
            </a:pPr>
            <a:r>
              <a:rPr lang="en-US" dirty="0"/>
              <a:t>can be a mistaken impression that the two goals are</a:t>
            </a:r>
          </a:p>
          <a:p>
            <a:pPr algn="ctr">
              <a:spcBef>
                <a:spcPts val="0"/>
              </a:spcBef>
            </a:pPr>
            <a:r>
              <a:rPr lang="en-US" dirty="0"/>
              <a:t>at odds with each other. In fact, when </a:t>
            </a:r>
            <a:r>
              <a:rPr lang="en-US" dirty="0" smtClean="0"/>
              <a:t>energy efficiency and </a:t>
            </a:r>
            <a:r>
              <a:rPr lang="en-US" dirty="0"/>
              <a:t>IAQ protection goals are integrated and</a:t>
            </a:r>
          </a:p>
          <a:p>
            <a:pPr algn="ctr">
              <a:spcBef>
                <a:spcPts val="0"/>
              </a:spcBef>
            </a:pPr>
            <a:r>
              <a:rPr lang="en-US" dirty="0"/>
              <a:t>addressed holistically, schools can achieve strong</a:t>
            </a:r>
          </a:p>
          <a:p>
            <a:pPr algn="ctr">
              <a:spcBef>
                <a:spcPts val="0"/>
              </a:spcBef>
            </a:pPr>
            <a:r>
              <a:rPr lang="en-US" dirty="0"/>
              <a:t>results in both areas. Alternatively, if careful attention</a:t>
            </a:r>
          </a:p>
          <a:p>
            <a:pPr algn="ctr">
              <a:spcBef>
                <a:spcPts val="0"/>
              </a:spcBef>
            </a:pPr>
            <a:r>
              <a:rPr lang="en-US" dirty="0"/>
              <a:t>is not paid to the interaction between energy</a:t>
            </a:r>
          </a:p>
          <a:p>
            <a:pPr algn="ctr">
              <a:spcBef>
                <a:spcPts val="0"/>
              </a:spcBef>
            </a:pPr>
            <a:r>
              <a:rPr lang="en-US" dirty="0"/>
              <a:t>management and IAQ, occupant health can suffer.</a:t>
            </a:r>
          </a:p>
        </p:txBody>
      </p:sp>
    </p:spTree>
    <p:extLst>
      <p:ext uri="{BB962C8B-B14F-4D97-AF65-F5344CB8AC3E}">
        <p14:creationId xmlns:p14="http://schemas.microsoft.com/office/powerpoint/2010/main" val="231127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502" y="990600"/>
            <a:ext cx="5915025" cy="4876800"/>
          </a:xfrm>
          <a:prstGeom prst="rect">
            <a:avLst/>
          </a:prstGeom>
        </p:spPr>
      </p:pic>
    </p:spTree>
    <p:extLst>
      <p:ext uri="{BB962C8B-B14F-4D97-AF65-F5344CB8AC3E}">
        <p14:creationId xmlns:p14="http://schemas.microsoft.com/office/powerpoint/2010/main" val="37426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1898063"/>
            <a:ext cx="5943600" cy="3061875"/>
          </a:xfrm>
        </p:spPr>
        <p:txBody>
          <a:bodyPr>
            <a:noAutofit/>
          </a:bodyPr>
          <a:lstStyle/>
          <a:p>
            <a:pPr algn="ctr">
              <a:spcBef>
                <a:spcPts val="0"/>
              </a:spcBef>
            </a:pPr>
            <a:r>
              <a:rPr lang="en-US" sz="2400" dirty="0" smtClean="0"/>
              <a:t>Section 3: Appendices</a:t>
            </a:r>
          </a:p>
          <a:p>
            <a:pPr algn="ctr">
              <a:spcBef>
                <a:spcPts val="0"/>
              </a:spcBef>
            </a:pPr>
            <a:endParaRPr lang="en-US" dirty="0"/>
          </a:p>
          <a:p>
            <a:pPr algn="ctr">
              <a:spcBef>
                <a:spcPts val="0"/>
              </a:spcBef>
            </a:pPr>
            <a:r>
              <a:rPr lang="en-US" sz="2000" dirty="0" smtClean="0"/>
              <a:t>There are 3 appendices in this document that you need to be aware of:</a:t>
            </a:r>
          </a:p>
          <a:p>
            <a:pPr algn="ctr">
              <a:spcBef>
                <a:spcPts val="0"/>
              </a:spcBef>
            </a:pPr>
            <a:endParaRPr lang="en-US" sz="1000" dirty="0" smtClean="0"/>
          </a:p>
          <a:p>
            <a:pPr algn="ctr">
              <a:spcBef>
                <a:spcPts val="0"/>
              </a:spcBef>
            </a:pPr>
            <a:endParaRPr lang="en-US" sz="1600" dirty="0" smtClean="0"/>
          </a:p>
          <a:p>
            <a:pPr algn="ctr">
              <a:spcBef>
                <a:spcPts val="0"/>
              </a:spcBef>
            </a:pPr>
            <a:r>
              <a:rPr lang="en-US" sz="2400" b="1" dirty="0" smtClean="0"/>
              <a:t>Appendix A – Project Planning</a:t>
            </a:r>
          </a:p>
          <a:p>
            <a:pPr algn="ctr">
              <a:spcBef>
                <a:spcPts val="0"/>
              </a:spcBef>
            </a:pPr>
            <a:r>
              <a:rPr lang="en-US" sz="1600" dirty="0" smtClean="0"/>
              <a:t>These are the key steps during the building upgrade process that provide opportunities to reduce cost and leverage synergies, or if not addressed adequately, can increase costs and lead to future challenges. </a:t>
            </a:r>
          </a:p>
          <a:p>
            <a:pPr marL="285750" indent="-285750" algn="l">
              <a:spcBef>
                <a:spcPts val="0"/>
              </a:spcBef>
              <a:buFont typeface="Arial" panose="020B0604020202020204" pitchFamily="34" charset="0"/>
              <a:buChar char="•"/>
            </a:pPr>
            <a:endParaRPr lang="en-US" sz="1600" dirty="0"/>
          </a:p>
          <a:p>
            <a:pPr marL="285750" indent="-285750" algn="l">
              <a:spcBef>
                <a:spcPts val="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224482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490" y="557213"/>
            <a:ext cx="5953125" cy="5743575"/>
          </a:xfrm>
          <a:prstGeom prst="rect">
            <a:avLst/>
          </a:prstGeom>
        </p:spPr>
      </p:pic>
    </p:spTree>
    <p:extLst>
      <p:ext uri="{BB962C8B-B14F-4D97-AF65-F5344CB8AC3E}">
        <p14:creationId xmlns:p14="http://schemas.microsoft.com/office/powerpoint/2010/main" val="4023186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541" y="76200"/>
            <a:ext cx="5915025" cy="6781800"/>
          </a:xfrm>
          <a:prstGeom prst="rect">
            <a:avLst/>
          </a:prstGeom>
        </p:spPr>
      </p:pic>
    </p:spTree>
    <p:extLst>
      <p:ext uri="{BB962C8B-B14F-4D97-AF65-F5344CB8AC3E}">
        <p14:creationId xmlns:p14="http://schemas.microsoft.com/office/powerpoint/2010/main" val="332172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5052" y="96715"/>
            <a:ext cx="5397587" cy="6690213"/>
          </a:xfrm>
          <a:prstGeom prst="rect">
            <a:avLst/>
          </a:prstGeom>
        </p:spPr>
      </p:pic>
    </p:spTree>
    <p:extLst>
      <p:ext uri="{BB962C8B-B14F-4D97-AF65-F5344CB8AC3E}">
        <p14:creationId xmlns:p14="http://schemas.microsoft.com/office/powerpoint/2010/main" val="186179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235" y="1033463"/>
            <a:ext cx="5895975" cy="4791075"/>
          </a:xfrm>
          <a:prstGeom prst="rect">
            <a:avLst/>
          </a:prstGeom>
        </p:spPr>
      </p:pic>
    </p:spTree>
    <p:extLst>
      <p:ext uri="{BB962C8B-B14F-4D97-AF65-F5344CB8AC3E}">
        <p14:creationId xmlns:p14="http://schemas.microsoft.com/office/powerpoint/2010/main" val="24789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88024" y="391349"/>
            <a:ext cx="5943600" cy="6075303"/>
          </a:xfrm>
        </p:spPr>
        <p:txBody>
          <a:bodyPr>
            <a:noAutofit/>
          </a:bodyPr>
          <a:lstStyle/>
          <a:p>
            <a:pPr algn="ctr">
              <a:spcBef>
                <a:spcPts val="0"/>
              </a:spcBef>
            </a:pPr>
            <a:r>
              <a:rPr lang="en-US" sz="2400" dirty="0"/>
              <a:t>Developing a Project Team</a:t>
            </a:r>
          </a:p>
          <a:p>
            <a:pPr algn="ctr">
              <a:spcBef>
                <a:spcPts val="0"/>
              </a:spcBef>
            </a:pPr>
            <a:endParaRPr lang="en-US" sz="1000" dirty="0" smtClean="0"/>
          </a:p>
          <a:p>
            <a:pPr algn="ctr">
              <a:spcBef>
                <a:spcPts val="0"/>
              </a:spcBef>
            </a:pPr>
            <a:r>
              <a:rPr lang="en-US" dirty="0" smtClean="0"/>
              <a:t>An </a:t>
            </a:r>
            <a:r>
              <a:rPr lang="en-US" dirty="0"/>
              <a:t>integrated design approach is a drastic change</a:t>
            </a:r>
          </a:p>
          <a:p>
            <a:pPr algn="ctr">
              <a:spcBef>
                <a:spcPts val="0"/>
              </a:spcBef>
            </a:pPr>
            <a:r>
              <a:rPr lang="en-US" dirty="0"/>
              <a:t>from traditional design and construction practices.</a:t>
            </a:r>
          </a:p>
          <a:p>
            <a:pPr algn="ctr">
              <a:spcBef>
                <a:spcPts val="0"/>
              </a:spcBef>
            </a:pPr>
            <a:r>
              <a:rPr lang="en-US" dirty="0"/>
              <a:t>Traditionally, each discipline—such as the architect;</a:t>
            </a:r>
          </a:p>
          <a:p>
            <a:pPr algn="ctr">
              <a:spcBef>
                <a:spcPts val="0"/>
              </a:spcBef>
            </a:pPr>
            <a:r>
              <a:rPr lang="en-US" dirty="0"/>
              <a:t>mechanical, electrical, plumbing and civil engineers;</a:t>
            </a:r>
          </a:p>
          <a:p>
            <a:pPr algn="ctr">
              <a:spcBef>
                <a:spcPts val="0"/>
              </a:spcBef>
            </a:pPr>
            <a:r>
              <a:rPr lang="en-US" dirty="0"/>
              <a:t>and the construction team—would work independently.</a:t>
            </a:r>
          </a:p>
          <a:p>
            <a:pPr algn="ctr">
              <a:spcBef>
                <a:spcPts val="0"/>
              </a:spcBef>
            </a:pPr>
            <a:r>
              <a:rPr lang="en-US" dirty="0"/>
              <a:t>During planning and design, the architect often would</a:t>
            </a:r>
          </a:p>
          <a:p>
            <a:pPr algn="ctr">
              <a:spcBef>
                <a:spcPts val="0"/>
              </a:spcBef>
            </a:pPr>
            <a:r>
              <a:rPr lang="en-US" dirty="0"/>
              <a:t>lead the work by creating the overall building layout</a:t>
            </a:r>
          </a:p>
          <a:p>
            <a:pPr algn="ctr">
              <a:spcBef>
                <a:spcPts val="0"/>
              </a:spcBef>
            </a:pPr>
            <a:r>
              <a:rPr lang="en-US" dirty="0"/>
              <a:t>and then pass the design on to the engineers, who</a:t>
            </a:r>
          </a:p>
          <a:p>
            <a:pPr algn="ctr">
              <a:spcBef>
                <a:spcPts val="0"/>
              </a:spcBef>
            </a:pPr>
            <a:r>
              <a:rPr lang="en-US" dirty="0"/>
              <a:t>would all work independently. This type of process can</a:t>
            </a:r>
          </a:p>
          <a:p>
            <a:pPr algn="ctr">
              <a:spcBef>
                <a:spcPts val="0"/>
              </a:spcBef>
            </a:pPr>
            <a:r>
              <a:rPr lang="en-US" dirty="0"/>
              <a:t>create major design errors that go unchecked until</a:t>
            </a:r>
          </a:p>
          <a:p>
            <a:pPr algn="ctr">
              <a:spcBef>
                <a:spcPts val="0"/>
              </a:spcBef>
            </a:pPr>
            <a:r>
              <a:rPr lang="en-US" dirty="0"/>
              <a:t>the construction team tries to implement the design.</a:t>
            </a:r>
          </a:p>
          <a:p>
            <a:pPr algn="ctr">
              <a:spcBef>
                <a:spcPts val="0"/>
              </a:spcBef>
            </a:pPr>
            <a:r>
              <a:rPr lang="en-US" dirty="0"/>
              <a:t>A traditionally organized design team does not </a:t>
            </a:r>
            <a:r>
              <a:rPr lang="en-US" dirty="0" smtClean="0"/>
              <a:t>necessarily have </a:t>
            </a:r>
            <a:r>
              <a:rPr lang="en-US" dirty="0"/>
              <a:t>a meeting with the construction team</a:t>
            </a:r>
          </a:p>
          <a:p>
            <a:pPr algn="ctr">
              <a:spcBef>
                <a:spcPts val="0"/>
              </a:spcBef>
            </a:pPr>
            <a:r>
              <a:rPr lang="en-US" dirty="0"/>
              <a:t>to review the project goals. Even if the design team</a:t>
            </a:r>
          </a:p>
          <a:p>
            <a:pPr algn="ctr">
              <a:spcBef>
                <a:spcPts val="0"/>
              </a:spcBef>
            </a:pPr>
            <a:r>
              <a:rPr lang="en-US" dirty="0"/>
              <a:t>understands that energy efficiency is extremely </a:t>
            </a:r>
            <a:r>
              <a:rPr lang="en-US" dirty="0" smtClean="0"/>
              <a:t>important to </a:t>
            </a:r>
            <a:r>
              <a:rPr lang="en-US" dirty="0"/>
              <a:t>the school, this information may not be </a:t>
            </a:r>
            <a:r>
              <a:rPr lang="en-US" dirty="0" smtClean="0"/>
              <a:t>relayed to </a:t>
            </a:r>
            <a:r>
              <a:rPr lang="en-US" dirty="0"/>
              <a:t>the construction team, which may make </a:t>
            </a:r>
            <a:r>
              <a:rPr lang="en-US" dirty="0" smtClean="0"/>
              <a:t>installation or </a:t>
            </a:r>
            <a:r>
              <a:rPr lang="en-US" dirty="0"/>
              <a:t>purchasing decisions that it thinks are </a:t>
            </a:r>
            <a:r>
              <a:rPr lang="en-US" dirty="0" smtClean="0"/>
              <a:t>equivalent to </a:t>
            </a:r>
            <a:r>
              <a:rPr lang="en-US" dirty="0"/>
              <a:t>the design but in the end do not meet the </a:t>
            </a:r>
            <a:r>
              <a:rPr lang="en-US" dirty="0" smtClean="0"/>
              <a:t>project’s goals</a:t>
            </a:r>
            <a:r>
              <a:rPr lang="en-US" dirty="0"/>
              <a:t>.</a:t>
            </a:r>
          </a:p>
        </p:txBody>
      </p:sp>
    </p:spTree>
    <p:extLst>
      <p:ext uri="{BB962C8B-B14F-4D97-AF65-F5344CB8AC3E}">
        <p14:creationId xmlns:p14="http://schemas.microsoft.com/office/powerpoint/2010/main" val="2218296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424571"/>
            <a:ext cx="5943600" cy="2008859"/>
          </a:xfrm>
        </p:spPr>
        <p:txBody>
          <a:bodyPr>
            <a:noAutofit/>
          </a:bodyPr>
          <a:lstStyle/>
          <a:p>
            <a:pPr algn="ctr">
              <a:spcBef>
                <a:spcPts val="0"/>
              </a:spcBef>
            </a:pPr>
            <a:r>
              <a:rPr lang="en-US" b="1" dirty="0"/>
              <a:t>Table A2: Developing a Project Team </a:t>
            </a:r>
            <a:r>
              <a:rPr lang="en-US" dirty="0"/>
              <a:t>outlines who should be involved during each phase of the project to maximize collaboration, reduce the potential for misunderstandings and meet the goals of the project, which first and foremost prioritizes a healthy and productive indoor environment for children, teachers and all who use the school building. </a:t>
            </a:r>
          </a:p>
        </p:txBody>
      </p:sp>
    </p:spTree>
    <p:extLst>
      <p:ext uri="{BB962C8B-B14F-4D97-AF65-F5344CB8AC3E}">
        <p14:creationId xmlns:p14="http://schemas.microsoft.com/office/powerpoint/2010/main" val="3934064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210728"/>
            <a:ext cx="5943600" cy="2436545"/>
          </a:xfrm>
        </p:spPr>
        <p:txBody>
          <a:bodyPr>
            <a:noAutofit/>
          </a:bodyPr>
          <a:lstStyle/>
          <a:p>
            <a:pPr algn="ctr">
              <a:spcBef>
                <a:spcPts val="0"/>
              </a:spcBef>
            </a:pPr>
            <a:r>
              <a:rPr lang="en-US" sz="2400" dirty="0" smtClean="0"/>
              <a:t>Section 3: Appendices</a:t>
            </a:r>
          </a:p>
          <a:p>
            <a:pPr algn="ctr">
              <a:spcBef>
                <a:spcPts val="0"/>
              </a:spcBef>
            </a:pPr>
            <a:endParaRPr lang="en-US" dirty="0"/>
          </a:p>
          <a:p>
            <a:pPr algn="ctr">
              <a:spcBef>
                <a:spcPts val="0"/>
              </a:spcBef>
            </a:pPr>
            <a:r>
              <a:rPr lang="en-US" sz="2000" dirty="0" smtClean="0"/>
              <a:t>There are 3 appendices in this document that you need to be aware of:</a:t>
            </a:r>
          </a:p>
          <a:p>
            <a:pPr algn="ctr">
              <a:spcBef>
                <a:spcPts val="0"/>
              </a:spcBef>
            </a:pPr>
            <a:endParaRPr lang="en-US" sz="1000" dirty="0" smtClean="0"/>
          </a:p>
          <a:p>
            <a:pPr algn="ctr">
              <a:spcBef>
                <a:spcPts val="0"/>
              </a:spcBef>
            </a:pPr>
            <a:endParaRPr lang="en-US" sz="1600" dirty="0" smtClean="0"/>
          </a:p>
          <a:p>
            <a:pPr algn="ctr">
              <a:spcBef>
                <a:spcPts val="0"/>
              </a:spcBef>
            </a:pPr>
            <a:r>
              <a:rPr lang="en-US" sz="2400" b="1" dirty="0" smtClean="0"/>
              <a:t>Appendix B </a:t>
            </a:r>
          </a:p>
          <a:p>
            <a:pPr algn="ctr">
              <a:spcBef>
                <a:spcPts val="0"/>
              </a:spcBef>
            </a:pPr>
            <a:r>
              <a:rPr lang="en-US" sz="2400" b="1" dirty="0" smtClean="0"/>
              <a:t>Communication and Education</a:t>
            </a:r>
            <a:endParaRPr lang="en-US" sz="1600" dirty="0" smtClean="0"/>
          </a:p>
          <a:p>
            <a:pPr marL="285750" indent="-285750" algn="l">
              <a:spcBef>
                <a:spcPts val="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26336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5651" y="895350"/>
            <a:ext cx="5895975" cy="5067300"/>
          </a:xfrm>
          <a:prstGeom prst="rect">
            <a:avLst/>
          </a:prstGeom>
        </p:spPr>
      </p:pic>
    </p:spTree>
    <p:extLst>
      <p:ext uri="{BB962C8B-B14F-4D97-AF65-F5344CB8AC3E}">
        <p14:creationId xmlns:p14="http://schemas.microsoft.com/office/powerpoint/2010/main" val="170599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448658"/>
            <a:ext cx="5943600" cy="1960684"/>
          </a:xfrm>
        </p:spPr>
        <p:txBody>
          <a:bodyPr>
            <a:noAutofit/>
          </a:bodyPr>
          <a:lstStyle/>
          <a:p>
            <a:pPr algn="ctr">
              <a:spcBef>
                <a:spcPts val="0"/>
              </a:spcBef>
            </a:pPr>
            <a:r>
              <a:rPr lang="en-US" dirty="0"/>
              <a:t>This Guide focuses primarily on opportunities to protect</a:t>
            </a:r>
          </a:p>
          <a:p>
            <a:pPr algn="ctr">
              <a:spcBef>
                <a:spcPts val="0"/>
              </a:spcBef>
            </a:pPr>
            <a:r>
              <a:rPr lang="en-US" dirty="0"/>
              <a:t>and improve IAQ during building upgrades by preventing</a:t>
            </a:r>
          </a:p>
          <a:p>
            <a:pPr algn="ctr">
              <a:spcBef>
                <a:spcPts val="0"/>
              </a:spcBef>
            </a:pPr>
            <a:r>
              <a:rPr lang="en-US" dirty="0"/>
              <a:t>and controlling exposure of occupants to contaminants</a:t>
            </a:r>
          </a:p>
          <a:p>
            <a:pPr algn="ctr">
              <a:spcBef>
                <a:spcPts val="0"/>
              </a:spcBef>
            </a:pPr>
            <a:r>
              <a:rPr lang="en-US" dirty="0"/>
              <a:t>that may be disturbed or introduced during</a:t>
            </a:r>
          </a:p>
          <a:p>
            <a:pPr algn="ctr">
              <a:spcBef>
                <a:spcPts val="0"/>
              </a:spcBef>
            </a:pPr>
            <a:r>
              <a:rPr lang="en-US" dirty="0"/>
              <a:t>upgrade projects, controlling moisture, and ensuring</a:t>
            </a:r>
          </a:p>
          <a:p>
            <a:pPr algn="ctr">
              <a:spcBef>
                <a:spcPts val="0"/>
              </a:spcBef>
            </a:pPr>
            <a:r>
              <a:rPr lang="en-US" dirty="0"/>
              <a:t>that occupants are provided with adequate ventilation</a:t>
            </a:r>
          </a:p>
          <a:p>
            <a:pPr algn="ctr">
              <a:spcBef>
                <a:spcPts val="0"/>
              </a:spcBef>
            </a:pPr>
            <a:r>
              <a:rPr lang="en-US" dirty="0"/>
              <a:t>to promote health and comfort.</a:t>
            </a:r>
          </a:p>
        </p:txBody>
      </p:sp>
    </p:spTree>
    <p:extLst>
      <p:ext uri="{BB962C8B-B14F-4D97-AF65-F5344CB8AC3E}">
        <p14:creationId xmlns:p14="http://schemas.microsoft.com/office/powerpoint/2010/main" val="224791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210728"/>
            <a:ext cx="5943600" cy="2436545"/>
          </a:xfrm>
        </p:spPr>
        <p:txBody>
          <a:bodyPr>
            <a:noAutofit/>
          </a:bodyPr>
          <a:lstStyle/>
          <a:p>
            <a:pPr algn="ctr">
              <a:spcBef>
                <a:spcPts val="0"/>
              </a:spcBef>
            </a:pPr>
            <a:r>
              <a:rPr lang="en-US" sz="2400" dirty="0" smtClean="0"/>
              <a:t>Section 3: Appendices</a:t>
            </a:r>
          </a:p>
          <a:p>
            <a:pPr algn="ctr">
              <a:spcBef>
                <a:spcPts val="0"/>
              </a:spcBef>
            </a:pPr>
            <a:endParaRPr lang="en-US" dirty="0"/>
          </a:p>
          <a:p>
            <a:pPr algn="ctr">
              <a:spcBef>
                <a:spcPts val="0"/>
              </a:spcBef>
            </a:pPr>
            <a:r>
              <a:rPr lang="en-US" sz="2000" dirty="0" smtClean="0"/>
              <a:t>There are 3 appendices in this document that you need to be aware of:</a:t>
            </a:r>
          </a:p>
          <a:p>
            <a:pPr algn="ctr">
              <a:spcBef>
                <a:spcPts val="0"/>
              </a:spcBef>
            </a:pPr>
            <a:endParaRPr lang="en-US" sz="1000" dirty="0" smtClean="0"/>
          </a:p>
          <a:p>
            <a:pPr algn="ctr">
              <a:spcBef>
                <a:spcPts val="0"/>
              </a:spcBef>
            </a:pPr>
            <a:endParaRPr lang="en-US" sz="1600" dirty="0" smtClean="0"/>
          </a:p>
          <a:p>
            <a:pPr algn="ctr">
              <a:spcBef>
                <a:spcPts val="0"/>
              </a:spcBef>
            </a:pPr>
            <a:r>
              <a:rPr lang="en-US" sz="2400" b="1" dirty="0" smtClean="0"/>
              <a:t>Appendix C </a:t>
            </a:r>
          </a:p>
          <a:p>
            <a:pPr algn="ctr">
              <a:spcBef>
                <a:spcPts val="0"/>
              </a:spcBef>
            </a:pPr>
            <a:r>
              <a:rPr lang="en-US" sz="2400" b="1" dirty="0" smtClean="0"/>
              <a:t>Worker Protection</a:t>
            </a:r>
            <a:endParaRPr lang="en-US" sz="1600" dirty="0" smtClean="0"/>
          </a:p>
          <a:p>
            <a:pPr marL="285750" indent="-285750" algn="l">
              <a:spcBef>
                <a:spcPts val="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2149892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1553262"/>
            <a:ext cx="5943600" cy="2008859"/>
          </a:xfrm>
        </p:spPr>
        <p:txBody>
          <a:bodyPr>
            <a:noAutofit/>
          </a:bodyPr>
          <a:lstStyle/>
          <a:p>
            <a:pPr algn="ctr">
              <a:spcBef>
                <a:spcPts val="0"/>
              </a:spcBef>
            </a:pPr>
            <a:r>
              <a:rPr lang="en-US" dirty="0"/>
              <a:t>Priority Issue 23.0 Jobsite Safety of the Energy Savings Plus Health Guide refers to this appendix for worker protection. This appendix contains information to help those performing and supervising the building upgrade assess the risks to workers; it recommends actions to minimize risks to workers’ health and safety and identifies resources for additional information. </a:t>
            </a:r>
          </a:p>
        </p:txBody>
      </p:sp>
      <p:pic>
        <p:nvPicPr>
          <p:cNvPr id="2" name="Picture 1"/>
          <p:cNvPicPr>
            <a:picLocks noChangeAspect="1"/>
          </p:cNvPicPr>
          <p:nvPr/>
        </p:nvPicPr>
        <p:blipFill>
          <a:blip r:embed="rId2"/>
          <a:stretch>
            <a:fillRect/>
          </a:stretch>
        </p:blipFill>
        <p:spPr>
          <a:xfrm>
            <a:off x="905609" y="3562121"/>
            <a:ext cx="5895975" cy="1724025"/>
          </a:xfrm>
          <a:prstGeom prst="rect">
            <a:avLst/>
          </a:prstGeom>
        </p:spPr>
      </p:pic>
    </p:spTree>
    <p:extLst>
      <p:ext uri="{BB962C8B-B14F-4D97-AF65-F5344CB8AC3E}">
        <p14:creationId xmlns:p14="http://schemas.microsoft.com/office/powerpoint/2010/main" val="74080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1690053"/>
            <a:ext cx="5943600" cy="3477895"/>
          </a:xfrm>
        </p:spPr>
        <p:txBody>
          <a:bodyPr>
            <a:noAutofit/>
          </a:bodyPr>
          <a:lstStyle/>
          <a:p>
            <a:pPr algn="ctr">
              <a:spcBef>
                <a:spcPts val="0"/>
              </a:spcBef>
            </a:pPr>
            <a:r>
              <a:rPr lang="en-US" sz="2400" dirty="0" smtClean="0"/>
              <a:t>Section 4: Master Verification Checklist</a:t>
            </a:r>
          </a:p>
          <a:p>
            <a:pPr algn="ctr">
              <a:spcBef>
                <a:spcPts val="0"/>
              </a:spcBef>
            </a:pPr>
            <a:endParaRPr lang="en-US" dirty="0"/>
          </a:p>
          <a:p>
            <a:pPr algn="ctr">
              <a:spcBef>
                <a:spcPts val="0"/>
              </a:spcBef>
            </a:pPr>
            <a:r>
              <a:rPr lang="en-US" sz="2000" dirty="0" smtClean="0"/>
              <a:t>This is another tool that is of great value in the document:</a:t>
            </a:r>
          </a:p>
          <a:p>
            <a:pPr algn="ctr">
              <a:spcBef>
                <a:spcPts val="0"/>
              </a:spcBef>
            </a:pPr>
            <a:endParaRPr lang="en-US" sz="1600" dirty="0" smtClean="0"/>
          </a:p>
          <a:p>
            <a:pPr marL="457200" indent="-457200" algn="l">
              <a:spcBef>
                <a:spcPts val="0"/>
              </a:spcBef>
              <a:buFont typeface="+mj-lt"/>
              <a:buAutoNum type="arabicPeriod"/>
            </a:pPr>
            <a:r>
              <a:rPr lang="en-US" dirty="0" smtClean="0"/>
              <a:t>This section verifies that the assessment protocols in section 2 have been applied and appropriate actions have been taken.</a:t>
            </a:r>
          </a:p>
          <a:p>
            <a:pPr marL="457200" indent="-457200" algn="l">
              <a:spcBef>
                <a:spcPts val="0"/>
              </a:spcBef>
              <a:buFont typeface="+mj-lt"/>
              <a:buAutoNum type="arabicPeriod"/>
            </a:pPr>
            <a:r>
              <a:rPr lang="en-US" dirty="0" smtClean="0"/>
              <a:t>This checklist allows the team to keep track of the progress during the building upgrade.  This includes accomplishments already accomplished and coming issues to be addressed</a:t>
            </a:r>
            <a:r>
              <a:rPr lang="en-US" smtClean="0"/>
              <a:t>. </a:t>
            </a:r>
            <a:endParaRPr lang="en-US" dirty="0" smtClean="0"/>
          </a:p>
        </p:txBody>
      </p:sp>
    </p:spTree>
    <p:extLst>
      <p:ext uri="{BB962C8B-B14F-4D97-AF65-F5344CB8AC3E}">
        <p14:creationId xmlns:p14="http://schemas.microsoft.com/office/powerpoint/2010/main" val="225201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14401" y="2047875"/>
            <a:ext cx="5943600" cy="2762250"/>
          </a:xfrm>
        </p:spPr>
        <p:txBody>
          <a:bodyPr>
            <a:noAutofit/>
          </a:bodyPr>
          <a:lstStyle/>
          <a:p>
            <a:pPr algn="ctr">
              <a:spcBef>
                <a:spcPts val="0"/>
              </a:spcBef>
            </a:pPr>
            <a:r>
              <a:rPr lang="en-US" dirty="0"/>
              <a:t>This Guide </a:t>
            </a:r>
            <a:r>
              <a:rPr lang="en-US" dirty="0" smtClean="0"/>
              <a:t>is divided into four parts:</a:t>
            </a:r>
          </a:p>
          <a:p>
            <a:pPr algn="ctr">
              <a:spcBef>
                <a:spcPts val="0"/>
              </a:spcBef>
            </a:pPr>
            <a:endParaRPr lang="en-US" dirty="0" smtClean="0"/>
          </a:p>
          <a:p>
            <a:pPr marL="400050" indent="-400050" algn="l">
              <a:lnSpc>
                <a:spcPct val="200000"/>
              </a:lnSpc>
              <a:spcBef>
                <a:spcPts val="0"/>
              </a:spcBef>
              <a:buFont typeface="+mj-lt"/>
              <a:buAutoNum type="romanUcPeriod"/>
            </a:pPr>
            <a:r>
              <a:rPr lang="en-US" dirty="0" smtClean="0"/>
              <a:t>Introduction – How to Use </a:t>
            </a:r>
            <a:r>
              <a:rPr lang="en-US" dirty="0"/>
              <a:t>T</a:t>
            </a:r>
            <a:r>
              <a:rPr lang="en-US" dirty="0" smtClean="0"/>
              <a:t>his Guide</a:t>
            </a:r>
          </a:p>
          <a:p>
            <a:pPr marL="400050" indent="-400050" algn="l">
              <a:lnSpc>
                <a:spcPct val="200000"/>
              </a:lnSpc>
              <a:spcBef>
                <a:spcPts val="0"/>
              </a:spcBef>
              <a:buFont typeface="+mj-lt"/>
              <a:buAutoNum type="romanUcPeriod"/>
            </a:pPr>
            <a:r>
              <a:rPr lang="en-US" dirty="0" smtClean="0"/>
              <a:t>Assessment Protocols and Recommended Actions</a:t>
            </a:r>
          </a:p>
          <a:p>
            <a:pPr marL="400050" indent="-400050" algn="l">
              <a:lnSpc>
                <a:spcPct val="200000"/>
              </a:lnSpc>
              <a:spcBef>
                <a:spcPts val="0"/>
              </a:spcBef>
              <a:buFont typeface="+mj-lt"/>
              <a:buAutoNum type="romanUcPeriod"/>
            </a:pPr>
            <a:r>
              <a:rPr lang="en-US" dirty="0" smtClean="0"/>
              <a:t>Appendices</a:t>
            </a:r>
          </a:p>
          <a:p>
            <a:pPr marL="400050" indent="-400050" algn="l">
              <a:lnSpc>
                <a:spcPct val="200000"/>
              </a:lnSpc>
              <a:spcBef>
                <a:spcPts val="0"/>
              </a:spcBef>
              <a:buFont typeface="+mj-lt"/>
              <a:buAutoNum type="romanUcPeriod"/>
            </a:pPr>
            <a:r>
              <a:rPr lang="en-US" dirty="0" smtClean="0"/>
              <a:t>Master Verification Checklist</a:t>
            </a:r>
            <a:endParaRPr lang="en-US" dirty="0"/>
          </a:p>
        </p:txBody>
      </p:sp>
    </p:spTree>
    <p:extLst>
      <p:ext uri="{BB962C8B-B14F-4D97-AF65-F5344CB8AC3E}">
        <p14:creationId xmlns:p14="http://schemas.microsoft.com/office/powerpoint/2010/main" val="3928831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932718"/>
            <a:ext cx="5943600" cy="4992565"/>
          </a:xfrm>
        </p:spPr>
        <p:txBody>
          <a:bodyPr>
            <a:noAutofit/>
          </a:bodyPr>
          <a:lstStyle/>
          <a:p>
            <a:pPr algn="ctr"/>
            <a:r>
              <a:rPr lang="en-US" dirty="0"/>
              <a:t>A school’s indoor environment can have a significant impact on health and learning.  Children, in particular, are more vulnerable to the negative health and performance effects of poor environmental conditions, including IAQ.  Children often are more heavily exposed to toxic substances in the environment than adults because they spend more time on the ground and engage in more hand to mouth behavior. Children also breathe more air, drink more water and eat more food per pound of body weight than adults (American Academy of Pediatrics Council on Environmental Health, 2003). A child’s respiratory, immune, nervous, reproductive and skeletal systems continue to develop throughout childhood.  Exposures to environmental contaminates that occur early in life can cause adverse health impacts in children that have implications well into adulthood (EPA Office of Research and Development, 2007</a:t>
            </a:r>
            <a:r>
              <a:rPr lang="en-US" dirty="0" smtClean="0"/>
              <a:t>).</a:t>
            </a:r>
            <a:endParaRPr lang="en-US" dirty="0"/>
          </a:p>
        </p:txBody>
      </p:sp>
    </p:spTree>
    <p:extLst>
      <p:ext uri="{BB962C8B-B14F-4D97-AF65-F5344CB8AC3E}">
        <p14:creationId xmlns:p14="http://schemas.microsoft.com/office/powerpoint/2010/main" val="251049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180859"/>
            <a:ext cx="5943600" cy="2496282"/>
          </a:xfrm>
        </p:spPr>
        <p:txBody>
          <a:bodyPr>
            <a:noAutofit/>
          </a:bodyPr>
          <a:lstStyle/>
          <a:p>
            <a:pPr algn="ctr"/>
            <a:r>
              <a:rPr lang="en-US" dirty="0"/>
              <a:t>Energy management and protection of IAQ both should be critical priorities for school facility management. As school districts pursue energy cost savings and occupant health-protection goals, there can be a mistaken impression that the two goals are at odds with one another. In fact, when energy efficiency and IAQ protection goals are integrated and addressed holistically, schools can achieve strong results in both areas. </a:t>
            </a:r>
          </a:p>
        </p:txBody>
      </p:sp>
    </p:spTree>
    <p:extLst>
      <p:ext uri="{BB962C8B-B14F-4D97-AF65-F5344CB8AC3E}">
        <p14:creationId xmlns:p14="http://schemas.microsoft.com/office/powerpoint/2010/main" val="2161998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88025" y="96715"/>
            <a:ext cx="5943600" cy="6163408"/>
          </a:xfrm>
        </p:spPr>
        <p:txBody>
          <a:bodyPr>
            <a:noAutofit/>
          </a:bodyPr>
          <a:lstStyle/>
          <a:p>
            <a:pPr algn="l"/>
            <a:r>
              <a:rPr lang="en-US" dirty="0"/>
              <a:t>Fundamental Principles of IAQ </a:t>
            </a:r>
          </a:p>
          <a:p>
            <a:pPr marL="342900" marR="1350" indent="-342900" algn="l">
              <a:spcBef>
                <a:spcPts val="0"/>
              </a:spcBef>
              <a:buFont typeface="+mj-lt"/>
              <a:buAutoNum type="arabicPeriod"/>
            </a:pPr>
            <a:endParaRPr lang="en-US" sz="1500" dirty="0" smtClean="0"/>
          </a:p>
          <a:p>
            <a:pPr marL="342900" marR="1350" indent="-342900" algn="l">
              <a:spcBef>
                <a:spcPts val="0"/>
              </a:spcBef>
              <a:buFont typeface="+mj-lt"/>
              <a:buAutoNum type="arabicPeriod"/>
            </a:pPr>
            <a:r>
              <a:rPr lang="en-US" sz="1500" dirty="0" smtClean="0"/>
              <a:t>The </a:t>
            </a:r>
            <a:r>
              <a:rPr lang="en-US" sz="1500" dirty="0"/>
              <a:t>guidelines in this document are intended to encourage IAQ professionals to integrate health protections into energy efficiency and building renovation projects by undertaking the following activities: </a:t>
            </a:r>
          </a:p>
          <a:p>
            <a:pPr marL="342900" indent="-342900" algn="l">
              <a:spcBef>
                <a:spcPts val="0"/>
              </a:spcBef>
              <a:buFont typeface="+mj-lt"/>
              <a:buAutoNum type="arabicPeriod"/>
            </a:pPr>
            <a:r>
              <a:rPr lang="en-US" sz="1500" dirty="0"/>
              <a:t>Integrating strong IAQ protections into the design, renovation and construction processes. </a:t>
            </a:r>
          </a:p>
          <a:p>
            <a:pPr marL="342900" indent="-342900" algn="l">
              <a:spcBef>
                <a:spcPts val="0"/>
              </a:spcBef>
              <a:buFont typeface="+mj-lt"/>
              <a:buAutoNum type="arabicPeriod"/>
            </a:pPr>
            <a:r>
              <a:rPr lang="en-US" sz="1500" dirty="0"/>
              <a:t>Commissioning key energy and IAQ systems to ensure that they operate as designed. </a:t>
            </a:r>
          </a:p>
          <a:p>
            <a:pPr marL="342900" indent="-342900" algn="l">
              <a:spcBef>
                <a:spcPts val="0"/>
              </a:spcBef>
              <a:buFont typeface="+mj-lt"/>
              <a:buAutoNum type="arabicPeriod"/>
            </a:pPr>
            <a:r>
              <a:rPr lang="en-US" sz="1500" dirty="0"/>
              <a:t>Controlling moisture in building assemblies, mechanical systems and occupied spaces. </a:t>
            </a:r>
          </a:p>
          <a:p>
            <a:pPr marL="342900" indent="-342900" algn="l">
              <a:spcBef>
                <a:spcPts val="0"/>
              </a:spcBef>
              <a:buFont typeface="+mj-lt"/>
              <a:buAutoNum type="arabicPeriod"/>
            </a:pPr>
            <a:r>
              <a:rPr lang="en-US" sz="1500" dirty="0"/>
              <a:t>Limiting entry of contaminants from outdoors. </a:t>
            </a:r>
          </a:p>
          <a:p>
            <a:pPr marL="342900" indent="-342900" algn="l">
              <a:spcBef>
                <a:spcPts val="0"/>
              </a:spcBef>
              <a:buFont typeface="+mj-lt"/>
              <a:buAutoNum type="arabicPeriod"/>
            </a:pPr>
            <a:r>
              <a:rPr lang="en-US" sz="1500" dirty="0"/>
              <a:t>Limiting contaminants from indoor sources. </a:t>
            </a:r>
          </a:p>
          <a:p>
            <a:pPr marL="342900" indent="-342900" algn="l">
              <a:spcBef>
                <a:spcPts val="0"/>
              </a:spcBef>
              <a:buFont typeface="+mj-lt"/>
              <a:buAutoNum type="arabicPeriod"/>
            </a:pPr>
            <a:r>
              <a:rPr lang="en-US" sz="1500" dirty="0"/>
              <a:t>Capturing and exhausting contaminants from building equipment and activities. </a:t>
            </a:r>
          </a:p>
          <a:p>
            <a:pPr marL="342900" indent="-342900" algn="l">
              <a:spcBef>
                <a:spcPts val="0"/>
              </a:spcBef>
              <a:buFont typeface="+mj-lt"/>
              <a:buAutoNum type="arabicPeriod"/>
            </a:pPr>
            <a:r>
              <a:rPr lang="en-US" sz="1500" dirty="0"/>
              <a:t>Protecting building elements, occupants and workers during construction projects. </a:t>
            </a:r>
          </a:p>
          <a:p>
            <a:pPr marL="342900" indent="-342900" algn="l">
              <a:spcBef>
                <a:spcPts val="0"/>
              </a:spcBef>
              <a:buFont typeface="+mj-lt"/>
              <a:buAutoNum type="arabicPeriod"/>
            </a:pPr>
            <a:r>
              <a:rPr lang="en-US" sz="1500" dirty="0"/>
              <a:t>Ensuring that there is a strong communications plan in place to share the project’s IAQ goals with occupants and other stakeholders, with a clear process for addressing feedback and concerns. This includes, for example, ensuring that building occupants are aware of the availability of the Asbestos Hazard Emergency Response Act (AHERA) Management Plan, Lead Safety Plan and Material Safety Data Sheets. </a:t>
            </a:r>
          </a:p>
          <a:p>
            <a:pPr marL="342900" indent="-342900" algn="l">
              <a:spcBef>
                <a:spcPts val="0"/>
              </a:spcBef>
              <a:buFont typeface="+mj-lt"/>
              <a:buAutoNum type="arabicPeriod"/>
            </a:pPr>
            <a:r>
              <a:rPr lang="en-US" sz="1500" dirty="0"/>
              <a:t>Educating building occupants about the actions they can take to protect IAQ in their school. </a:t>
            </a:r>
          </a:p>
        </p:txBody>
      </p:sp>
    </p:spTree>
    <p:extLst>
      <p:ext uri="{BB962C8B-B14F-4D97-AF65-F5344CB8AC3E}">
        <p14:creationId xmlns:p14="http://schemas.microsoft.com/office/powerpoint/2010/main" val="8676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1670722"/>
            <a:ext cx="5943600" cy="3516556"/>
          </a:xfrm>
        </p:spPr>
        <p:txBody>
          <a:bodyPr>
            <a:noAutofit/>
          </a:bodyPr>
          <a:lstStyle/>
          <a:p>
            <a:pPr algn="ctr"/>
            <a:r>
              <a:rPr lang="en-US" sz="2400" dirty="0" smtClean="0"/>
              <a:t>The Business Side of IAQ</a:t>
            </a:r>
          </a:p>
          <a:p>
            <a:pPr algn="ctr"/>
            <a:endParaRPr lang="en-US" dirty="0" smtClean="0"/>
          </a:p>
          <a:p>
            <a:pPr algn="ctr"/>
            <a:r>
              <a:rPr lang="en-US" dirty="0" smtClean="0"/>
              <a:t>When your school district makes a substantial investment in renovations, equipment upgrades, or new buildings schools have an important opportunity to:</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Protect indoor air quality of the building envelope</a:t>
            </a:r>
          </a:p>
          <a:p>
            <a:pPr marL="285750" indent="-285750" algn="l">
              <a:buFont typeface="Arial" panose="020B0604020202020204" pitchFamily="34" charset="0"/>
              <a:buChar char="•"/>
            </a:pPr>
            <a:r>
              <a:rPr lang="en-US" dirty="0" smtClean="0"/>
              <a:t>Integrate healthy building practices</a:t>
            </a:r>
          </a:p>
          <a:p>
            <a:pPr marL="285750" indent="-285750" algn="l">
              <a:buFont typeface="Arial" panose="020B0604020202020204" pitchFamily="34" charset="0"/>
              <a:buChar char="•"/>
            </a:pPr>
            <a:r>
              <a:rPr lang="en-US" dirty="0" smtClean="0"/>
              <a:t>Save and bring in more money</a:t>
            </a:r>
            <a:endParaRPr lang="en-US" dirty="0"/>
          </a:p>
        </p:txBody>
      </p:sp>
    </p:spTree>
    <p:extLst>
      <p:ext uri="{BB962C8B-B14F-4D97-AF65-F5344CB8AC3E}">
        <p14:creationId xmlns:p14="http://schemas.microsoft.com/office/powerpoint/2010/main" val="34982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905609" y="2303768"/>
            <a:ext cx="5943600" cy="2250464"/>
          </a:xfrm>
        </p:spPr>
        <p:txBody>
          <a:bodyPr>
            <a:noAutofit/>
          </a:bodyPr>
          <a:lstStyle/>
          <a:p>
            <a:pPr algn="ctr">
              <a:spcBef>
                <a:spcPts val="0"/>
              </a:spcBef>
            </a:pPr>
            <a:r>
              <a:rPr lang="en-US" dirty="0"/>
              <a:t>Studies have demonstrated that increased classroom</a:t>
            </a:r>
          </a:p>
          <a:p>
            <a:pPr algn="ctr">
              <a:spcBef>
                <a:spcPts val="0"/>
              </a:spcBef>
            </a:pPr>
            <a:r>
              <a:rPr lang="en-US" dirty="0"/>
              <a:t>ventilation rates are associated with improvements in</a:t>
            </a:r>
          </a:p>
          <a:p>
            <a:pPr algn="ctr">
              <a:spcBef>
                <a:spcPts val="0"/>
              </a:spcBef>
            </a:pPr>
            <a:r>
              <a:rPr lang="en-US" dirty="0"/>
              <a:t>student health and performance. A European study</a:t>
            </a:r>
          </a:p>
          <a:p>
            <a:pPr algn="ctr">
              <a:spcBef>
                <a:spcPts val="0"/>
              </a:spcBef>
            </a:pPr>
            <a:r>
              <a:rPr lang="en-US" dirty="0"/>
              <a:t>showed that a doubling of the ventilation rate from</a:t>
            </a:r>
          </a:p>
          <a:p>
            <a:pPr algn="ctr">
              <a:spcBef>
                <a:spcPts val="0"/>
              </a:spcBef>
            </a:pPr>
            <a:r>
              <a:rPr lang="en-US" dirty="0"/>
              <a:t>about 7.5 cubic feet per minute per person</a:t>
            </a:r>
          </a:p>
          <a:p>
            <a:pPr algn="ctr">
              <a:spcBef>
                <a:spcPts val="0"/>
              </a:spcBef>
            </a:pPr>
            <a:r>
              <a:rPr lang="en-US" dirty="0"/>
              <a:t>(cfm/person) to 15 cfm/person improved speed of</a:t>
            </a:r>
          </a:p>
          <a:p>
            <a:pPr algn="ctr">
              <a:spcBef>
                <a:spcPts val="0"/>
              </a:spcBef>
            </a:pPr>
            <a:r>
              <a:rPr lang="en-US" dirty="0"/>
              <a:t>academic performance by about 8 percent (</a:t>
            </a:r>
            <a:r>
              <a:rPr lang="en-US" dirty="0" err="1"/>
              <a:t>Wargocki</a:t>
            </a:r>
            <a:endParaRPr lang="en-US" dirty="0"/>
          </a:p>
          <a:p>
            <a:pPr algn="ctr">
              <a:spcBef>
                <a:spcPts val="0"/>
              </a:spcBef>
            </a:pPr>
            <a:r>
              <a:rPr lang="en-US" dirty="0"/>
              <a:t>&amp; </a:t>
            </a:r>
            <a:r>
              <a:rPr lang="en-US" dirty="0" err="1"/>
              <a:t>Wyon</a:t>
            </a:r>
            <a:r>
              <a:rPr lang="en-US" dirty="0"/>
              <a:t>, 2006).</a:t>
            </a:r>
          </a:p>
        </p:txBody>
      </p:sp>
    </p:spTree>
    <p:extLst>
      <p:ext uri="{BB962C8B-B14F-4D97-AF65-F5344CB8AC3E}">
        <p14:creationId xmlns:p14="http://schemas.microsoft.com/office/powerpoint/2010/main" val="306856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66</TotalTime>
  <Words>1591</Words>
  <Application>Microsoft Office PowerPoint</Application>
  <PresentationFormat>On-screen Show (4:3)</PresentationFormat>
  <Paragraphs>130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TDIndustries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Kim</dc:creator>
  <cp:lastModifiedBy>Dan Cantu</cp:lastModifiedBy>
  <cp:revision>14</cp:revision>
  <dcterms:created xsi:type="dcterms:W3CDTF">2015-06-15T18:46:50Z</dcterms:created>
  <dcterms:modified xsi:type="dcterms:W3CDTF">2015-06-20T21:59:37Z</dcterms:modified>
</cp:coreProperties>
</file>