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73"/>
  </p:notesMasterIdLst>
  <p:sldIdLst>
    <p:sldId id="289" r:id="rId2"/>
    <p:sldId id="341" r:id="rId3"/>
    <p:sldId id="338" r:id="rId4"/>
    <p:sldId id="339" r:id="rId5"/>
    <p:sldId id="340" r:id="rId6"/>
    <p:sldId id="343" r:id="rId7"/>
    <p:sldId id="330" r:id="rId8"/>
    <p:sldId id="331" r:id="rId9"/>
    <p:sldId id="332" r:id="rId10"/>
    <p:sldId id="345" r:id="rId11"/>
    <p:sldId id="366" r:id="rId12"/>
    <p:sldId id="346" r:id="rId13"/>
    <p:sldId id="348" r:id="rId14"/>
    <p:sldId id="383" r:id="rId15"/>
    <p:sldId id="349" r:id="rId16"/>
    <p:sldId id="333" r:id="rId17"/>
    <p:sldId id="344" r:id="rId18"/>
    <p:sldId id="334" r:id="rId19"/>
    <p:sldId id="293" r:id="rId20"/>
    <p:sldId id="342" r:id="rId21"/>
    <p:sldId id="350" r:id="rId22"/>
    <p:sldId id="291" r:id="rId23"/>
    <p:sldId id="351" r:id="rId24"/>
    <p:sldId id="352" r:id="rId25"/>
    <p:sldId id="292" r:id="rId26"/>
    <p:sldId id="359" r:id="rId27"/>
    <p:sldId id="367" r:id="rId28"/>
    <p:sldId id="385" r:id="rId29"/>
    <p:sldId id="368" r:id="rId30"/>
    <p:sldId id="361" r:id="rId31"/>
    <p:sldId id="364" r:id="rId32"/>
    <p:sldId id="362" r:id="rId33"/>
    <p:sldId id="363" r:id="rId34"/>
    <p:sldId id="355" r:id="rId35"/>
    <p:sldId id="357" r:id="rId36"/>
    <p:sldId id="378" r:id="rId37"/>
    <p:sldId id="386" r:id="rId38"/>
    <p:sldId id="379" r:id="rId39"/>
    <p:sldId id="380" r:id="rId40"/>
    <p:sldId id="381" r:id="rId41"/>
    <p:sldId id="295" r:id="rId42"/>
    <p:sldId id="377" r:id="rId43"/>
    <p:sldId id="296" r:id="rId44"/>
    <p:sldId id="297" r:id="rId45"/>
    <p:sldId id="298" r:id="rId46"/>
    <p:sldId id="299" r:id="rId47"/>
    <p:sldId id="387" r:id="rId48"/>
    <p:sldId id="301" r:id="rId49"/>
    <p:sldId id="300" r:id="rId50"/>
    <p:sldId id="388" r:id="rId51"/>
    <p:sldId id="382" r:id="rId52"/>
    <p:sldId id="306" r:id="rId53"/>
    <p:sldId id="305" r:id="rId54"/>
    <p:sldId id="309" r:id="rId55"/>
    <p:sldId id="310" r:id="rId56"/>
    <p:sldId id="389" r:id="rId57"/>
    <p:sldId id="390" r:id="rId58"/>
    <p:sldId id="314" r:id="rId59"/>
    <p:sldId id="315" r:id="rId60"/>
    <p:sldId id="316" r:id="rId61"/>
    <p:sldId id="317" r:id="rId62"/>
    <p:sldId id="307" r:id="rId63"/>
    <p:sldId id="308" r:id="rId64"/>
    <p:sldId id="321" r:id="rId65"/>
    <p:sldId id="322" r:id="rId66"/>
    <p:sldId id="369" r:id="rId67"/>
    <p:sldId id="370" r:id="rId68"/>
    <p:sldId id="371" r:id="rId69"/>
    <p:sldId id="329" r:id="rId70"/>
    <p:sldId id="391" r:id="rId71"/>
    <p:sldId id="392" r:id="rId7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F593"/>
    <a:srgbClr val="73C616"/>
    <a:srgbClr val="FFF555"/>
    <a:srgbClr val="FF2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754" autoAdjust="0"/>
    <p:restoredTop sz="90929"/>
  </p:normalViewPr>
  <p:slideViewPr>
    <p:cSldViewPr>
      <p:cViewPr varScale="1">
        <p:scale>
          <a:sx n="58" d="100"/>
          <a:sy n="58" d="100"/>
        </p:scale>
        <p:origin x="78"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1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15363" name="Rectangle 3"/>
          <p:cNvSpPr>
            <a:spLocks noGrp="1" noChangeArrowheads="1"/>
          </p:cNvSpPr>
          <p:nvPr>
            <p:ph type="dt" idx="1"/>
          </p:nvPr>
        </p:nvSpPr>
        <p:spPr bwMode="auto">
          <a:xfrm>
            <a:off x="397256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34720" y="4415790"/>
            <a:ext cx="5140960" cy="41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ftr" sz="quarter" idx="4"/>
          </p:nvPr>
        </p:nvSpPr>
        <p:spPr bwMode="auto">
          <a:xfrm>
            <a:off x="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15367" name="Rectangle 7"/>
          <p:cNvSpPr>
            <a:spLocks noGrp="1" noChangeArrowheads="1"/>
          </p:cNvSpPr>
          <p:nvPr>
            <p:ph type="sldNum" sz="quarter" idx="5"/>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a:lvl1pPr>
          </a:lstStyle>
          <a:p>
            <a:fld id="{F64AFC81-F829-4605-A225-2EE5C8F5F4C0}" type="slidenum">
              <a:rPr lang="en-US"/>
              <a:pPr/>
              <a:t>‹#›</a:t>
            </a:fld>
            <a:endParaRPr lang="en-US"/>
          </a:p>
        </p:txBody>
      </p:sp>
    </p:spTree>
    <p:extLst>
      <p:ext uri="{BB962C8B-B14F-4D97-AF65-F5344CB8AC3E}">
        <p14:creationId xmlns:p14="http://schemas.microsoft.com/office/powerpoint/2010/main" val="18283346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1</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5567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a:spcBef>
                <a:spcPts val="0"/>
              </a:spcBef>
            </a:pPr>
            <a:endParaRPr/>
          </a:p>
        </p:txBody>
      </p:sp>
      <p:sp>
        <p:nvSpPr>
          <p:cNvPr id="97" name="Shape 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60642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a:spcBef>
                <a:spcPts val="0"/>
              </a:spcBef>
            </a:pPr>
            <a:endParaRPr/>
          </a:p>
        </p:txBody>
      </p:sp>
      <p:sp>
        <p:nvSpPr>
          <p:cNvPr id="97" name="Shape 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3905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a:spcBef>
                <a:spcPts val="0"/>
              </a:spcBef>
            </a:pPr>
            <a:endParaRPr/>
          </a:p>
        </p:txBody>
      </p:sp>
      <p:sp>
        <p:nvSpPr>
          <p:cNvPr id="97" name="Shape 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94136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a:spcBef>
                <a:spcPts val="0"/>
              </a:spcBef>
            </a:pPr>
            <a:endParaRPr/>
          </a:p>
        </p:txBody>
      </p:sp>
      <p:sp>
        <p:nvSpPr>
          <p:cNvPr id="151" name="Shape 1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3162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a:spcBef>
                <a:spcPts val="0"/>
              </a:spcBef>
            </a:pPr>
            <a:endParaRPr/>
          </a:p>
        </p:txBody>
      </p:sp>
      <p:sp>
        <p:nvSpPr>
          <p:cNvPr id="157" name="Shape 1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412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16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3463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17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9259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18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4418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19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553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20</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349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9152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a:spcBef>
                <a:spcPts val="0"/>
              </a:spcBef>
            </a:pPr>
            <a:endParaRPr/>
          </a:p>
        </p:txBody>
      </p:sp>
      <p:sp>
        <p:nvSpPr>
          <p:cNvPr id="171" name="Shape 1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7121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22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7927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4885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53238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25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172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0E83C6-7E44-4211-B21A-8B54AB89545E}" type="slidenum">
              <a:rPr lang="en-US" altLang="en-US"/>
              <a:pPr>
                <a:spcBef>
                  <a:spcPct val="0"/>
                </a:spcBef>
              </a:pPr>
              <a:t>26</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In April, 1607, three ships outfitted by the Virginia Company and carrying nearly 150 passengers, landed at what they would eventually call “Jamestown” in honor of King James I.</a:t>
            </a:r>
          </a:p>
        </p:txBody>
      </p:sp>
    </p:spTree>
    <p:extLst>
      <p:ext uri="{BB962C8B-B14F-4D97-AF65-F5344CB8AC3E}">
        <p14:creationId xmlns:p14="http://schemas.microsoft.com/office/powerpoint/2010/main" val="9054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868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28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9409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29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74439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D38DEB-0AEE-4E38-BE79-CA6153AE4FD5}" type="slidenum">
              <a:rPr lang="en-US" altLang="en-US"/>
              <a:pPr>
                <a:spcBef>
                  <a:spcPct val="0"/>
                </a:spcBef>
              </a:pPr>
              <a:t>30</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2663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9453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2083BF-7644-4D27-8FCD-2601595443F4}" type="slidenum">
              <a:rPr lang="en-US" altLang="en-US"/>
              <a:pPr>
                <a:spcBef>
                  <a:spcPct val="0"/>
                </a:spcBef>
              </a:pPr>
              <a:t>31</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75198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D296E2-79E5-4458-845C-4706E95B05CA}" type="slidenum">
              <a:rPr lang="en-US" altLang="en-US"/>
              <a:pPr>
                <a:spcBef>
                  <a:spcPct val="0"/>
                </a:spcBef>
              </a:pPr>
              <a:t>32</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75607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91DC10-591F-40CC-9535-F3042F2C08BD}" type="slidenum">
              <a:rPr lang="en-US" altLang="en-US"/>
              <a:pPr>
                <a:spcBef>
                  <a:spcPct val="0"/>
                </a:spcBef>
              </a:pPr>
              <a:t>33</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17564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36686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98449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36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96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37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2089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39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7176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40</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8691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41</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6718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9834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1864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1550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44</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0939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56075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223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8322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3577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49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8612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50</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80269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51</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434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808945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4348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91310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54</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29965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08578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5787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1651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59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4402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60</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55185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61</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50172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639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19572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0644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64</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17931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36006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80036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9290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9844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69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333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8077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870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3EB4A-C5E6-48C6-9439-83A042142C69}" type="slidenum">
              <a:rPr lang="en-US"/>
              <a:pPr/>
              <a:t>9</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628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smtClean="0"/>
              <a:t>Click to edit Master title style</a:t>
            </a:r>
          </a:p>
        </p:txBody>
      </p:sp>
      <p:sp>
        <p:nvSpPr>
          <p:cNvPr id="11267" name="Rectangle 3"/>
          <p:cNvSpPr>
            <a:spLocks noGrp="1" noChangeArrowheads="1"/>
          </p:cNvSpPr>
          <p:nvPr>
            <p:ph type="subTitle" sz="quarter" idx="1"/>
          </p:nvPr>
        </p:nvSpPr>
        <p:spPr>
          <a:xfrm>
            <a:off x="1371600" y="3886200"/>
            <a:ext cx="6400800" cy="1752600"/>
          </a:xfrm>
          <a:effectLst>
            <a:outerShdw blurRad="68580" dist="25399" dir="2700000" algn="ctr" rotWithShape="0">
              <a:srgbClr val="808080">
                <a:alpha val="75000"/>
              </a:srgbClr>
            </a:outerShdw>
          </a:effectLst>
        </p:spPr>
        <p:txBody>
          <a:bodyPr/>
          <a:lstStyle>
            <a:lvl1pPr marL="0" indent="0" algn="ctr">
              <a:buFontTx/>
              <a:buNone/>
              <a:defRPr/>
            </a:lvl1pPr>
          </a:lstStyle>
          <a:p>
            <a:pPr lvl="0"/>
            <a:r>
              <a:rPr lang="en-US" noProof="0" smtClean="0"/>
              <a:t>Click to edit Master subtitle style</a:t>
            </a:r>
          </a:p>
        </p:txBody>
      </p:sp>
      <p:sp>
        <p:nvSpPr>
          <p:cNvPr id="11268"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9" name="Rectangle 5"/>
          <p:cNvSpPr>
            <a:spLocks noGrp="1" noChangeArrowheads="1"/>
          </p:cNvSpPr>
          <p:nvPr>
            <p:ph type="ftr" sz="quarter" idx="3"/>
          </p:nvPr>
        </p:nvSpPr>
        <p:spPr>
          <a:effectLst>
            <a:outerShdw blurRad="68580"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endParaRPr lang="en-US"/>
          </a:p>
        </p:txBody>
      </p:sp>
      <p:sp>
        <p:nvSpPr>
          <p:cNvPr id="11270" name="Rectangle 6"/>
          <p:cNvSpPr>
            <a:spLocks noGrp="1" noChangeArrowheads="1"/>
          </p:cNvSpPr>
          <p:nvPr>
            <p:ph type="sldNum" sz="quarter" idx="4"/>
          </p:nvPr>
        </p:nvSpPr>
        <p:spPr>
          <a:effectLst>
            <a:outerShdw blurRad="68580"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fld id="{C334EB45-4F25-497E-B749-585A1A4D2115}" type="slidenum">
              <a:rPr lang="en-US"/>
              <a:pPr/>
              <a:t>‹#›</a:t>
            </a:fld>
            <a:endParaRPr lang="en-US"/>
          </a:p>
        </p:txBody>
      </p:sp>
      <p:sp>
        <p:nvSpPr>
          <p:cNvPr id="11271" name="Rectangle 7"/>
          <p:cNvSpPr>
            <a:spLocks noGrp="1" noChangeArrowheads="1"/>
          </p:cNvSpPr>
          <p:nvPr>
            <p:ph type="dt" sz="quarter" idx="2"/>
          </p:nvPr>
        </p:nvSpPr>
        <p:spPr>
          <a:effectLst>
            <a:outerShdw blurRad="68580"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C0D167-2794-4546-8859-4A60548053C1}" type="slidenum">
              <a:rPr lang="en-US"/>
              <a:pPr/>
              <a:t>‹#›</a:t>
            </a:fld>
            <a:endParaRPr lang="en-US"/>
          </a:p>
        </p:txBody>
      </p:sp>
    </p:spTree>
    <p:extLst>
      <p:ext uri="{BB962C8B-B14F-4D97-AF65-F5344CB8AC3E}">
        <p14:creationId xmlns:p14="http://schemas.microsoft.com/office/powerpoint/2010/main" val="61315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DA7F1A-A09C-4BC1-9177-975628B055FA}" type="slidenum">
              <a:rPr lang="en-US"/>
              <a:pPr/>
              <a:t>‹#›</a:t>
            </a:fld>
            <a:endParaRPr lang="en-US"/>
          </a:p>
        </p:txBody>
      </p:sp>
    </p:spTree>
    <p:extLst>
      <p:ext uri="{BB962C8B-B14F-4D97-AF65-F5344CB8AC3E}">
        <p14:creationId xmlns:p14="http://schemas.microsoft.com/office/powerpoint/2010/main" val="1421970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16CF75D-3C5B-4BCD-9E7B-FD5AD75806EC}" type="slidenum">
              <a:rPr lang="en-US"/>
              <a:pPr/>
              <a:t>‹#›</a:t>
            </a:fld>
            <a:endParaRPr lang="en-US"/>
          </a:p>
        </p:txBody>
      </p:sp>
    </p:spTree>
    <p:extLst>
      <p:ext uri="{BB962C8B-B14F-4D97-AF65-F5344CB8AC3E}">
        <p14:creationId xmlns:p14="http://schemas.microsoft.com/office/powerpoint/2010/main" val="404254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B24E7BA-3226-4E92-9760-89266D467432}" type="slidenum">
              <a:rPr lang="en-US"/>
              <a:pPr/>
              <a:t>‹#›</a:t>
            </a:fld>
            <a:endParaRPr lang="en-US"/>
          </a:p>
        </p:txBody>
      </p:sp>
    </p:spTree>
    <p:extLst>
      <p:ext uri="{BB962C8B-B14F-4D97-AF65-F5344CB8AC3E}">
        <p14:creationId xmlns:p14="http://schemas.microsoft.com/office/powerpoint/2010/main" val="2733230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A9A4C8-8E96-4FDD-8508-3243CE61C425}" type="slidenum">
              <a:rPr lang="en-US"/>
              <a:pPr/>
              <a:t>‹#›</a:t>
            </a:fld>
            <a:endParaRPr lang="en-US"/>
          </a:p>
        </p:txBody>
      </p:sp>
    </p:spTree>
    <p:extLst>
      <p:ext uri="{BB962C8B-B14F-4D97-AF65-F5344CB8AC3E}">
        <p14:creationId xmlns:p14="http://schemas.microsoft.com/office/powerpoint/2010/main" val="4128872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0E549DA-2833-42AB-8BCB-EA1AF8A0D855}" type="slidenum">
              <a:rPr lang="en-US"/>
              <a:pPr/>
              <a:t>‹#›</a:t>
            </a:fld>
            <a:endParaRPr lang="en-US"/>
          </a:p>
        </p:txBody>
      </p:sp>
    </p:spTree>
    <p:extLst>
      <p:ext uri="{BB962C8B-B14F-4D97-AF65-F5344CB8AC3E}">
        <p14:creationId xmlns:p14="http://schemas.microsoft.com/office/powerpoint/2010/main" val="318096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457EDEC-EB0A-4BFF-A692-71736E783F17}" type="slidenum">
              <a:rPr lang="en-US"/>
              <a:pPr/>
              <a:t>‹#›</a:t>
            </a:fld>
            <a:endParaRPr lang="en-US"/>
          </a:p>
        </p:txBody>
      </p:sp>
    </p:spTree>
    <p:extLst>
      <p:ext uri="{BB962C8B-B14F-4D97-AF65-F5344CB8AC3E}">
        <p14:creationId xmlns:p14="http://schemas.microsoft.com/office/powerpoint/2010/main" val="378851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3EA958-7795-45D6-BF39-DA37F8022724}" type="slidenum">
              <a:rPr lang="en-US"/>
              <a:pPr/>
              <a:t>‹#›</a:t>
            </a:fld>
            <a:endParaRPr lang="en-US"/>
          </a:p>
        </p:txBody>
      </p:sp>
    </p:spTree>
    <p:extLst>
      <p:ext uri="{BB962C8B-B14F-4D97-AF65-F5344CB8AC3E}">
        <p14:creationId xmlns:p14="http://schemas.microsoft.com/office/powerpoint/2010/main" val="349865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15D768-2C7C-4127-9533-CE602240F735}" type="slidenum">
              <a:rPr lang="en-US"/>
              <a:pPr/>
              <a:t>‹#›</a:t>
            </a:fld>
            <a:endParaRPr lang="en-US"/>
          </a:p>
        </p:txBody>
      </p:sp>
    </p:spTree>
    <p:extLst>
      <p:ext uri="{BB962C8B-B14F-4D97-AF65-F5344CB8AC3E}">
        <p14:creationId xmlns:p14="http://schemas.microsoft.com/office/powerpoint/2010/main" val="321963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AC85F-8B46-4EA3-8143-CE1C94EAE5AA}" type="slidenum">
              <a:rPr lang="en-US"/>
              <a:pPr/>
              <a:t>‹#›</a:t>
            </a:fld>
            <a:endParaRPr lang="en-US"/>
          </a:p>
        </p:txBody>
      </p:sp>
    </p:spTree>
    <p:extLst>
      <p:ext uri="{BB962C8B-B14F-4D97-AF65-F5344CB8AC3E}">
        <p14:creationId xmlns:p14="http://schemas.microsoft.com/office/powerpoint/2010/main" val="178100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12F9935-4395-4EA2-B5D0-A6C92A33CF57}" type="slidenum">
              <a:rPr lang="en-US"/>
              <a:pPr/>
              <a:t>‹#›</a:t>
            </a:fld>
            <a:endParaRPr lang="en-US"/>
          </a:p>
        </p:txBody>
      </p:sp>
    </p:spTree>
    <p:extLst>
      <p:ext uri="{BB962C8B-B14F-4D97-AF65-F5344CB8AC3E}">
        <p14:creationId xmlns:p14="http://schemas.microsoft.com/office/powerpoint/2010/main" val="417410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2C274A8-B9B6-4D7A-8BE9-76512D4233BD}" type="slidenum">
              <a:rPr lang="en-US"/>
              <a:pPr/>
              <a:t>‹#›</a:t>
            </a:fld>
            <a:endParaRPr lang="en-US"/>
          </a:p>
        </p:txBody>
      </p:sp>
    </p:spTree>
    <p:extLst>
      <p:ext uri="{BB962C8B-B14F-4D97-AF65-F5344CB8AC3E}">
        <p14:creationId xmlns:p14="http://schemas.microsoft.com/office/powerpoint/2010/main" val="2136568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0C4F1B7-F47E-42D4-94BA-04722DC2991F}" type="slidenum">
              <a:rPr lang="en-US"/>
              <a:pPr/>
              <a:t>‹#›</a:t>
            </a:fld>
            <a:endParaRPr lang="en-US"/>
          </a:p>
        </p:txBody>
      </p:sp>
    </p:spTree>
    <p:extLst>
      <p:ext uri="{BB962C8B-B14F-4D97-AF65-F5344CB8AC3E}">
        <p14:creationId xmlns:p14="http://schemas.microsoft.com/office/powerpoint/2010/main" val="292375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4617C69-1115-40BE-B101-7C6F1C775DBD}" type="slidenum">
              <a:rPr lang="en-US"/>
              <a:pPr/>
              <a:t>‹#›</a:t>
            </a:fld>
            <a:endParaRPr lang="en-US"/>
          </a:p>
        </p:txBody>
      </p:sp>
    </p:spTree>
    <p:extLst>
      <p:ext uri="{BB962C8B-B14F-4D97-AF65-F5344CB8AC3E}">
        <p14:creationId xmlns:p14="http://schemas.microsoft.com/office/powerpoint/2010/main" val="138693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766548-D3ED-4221-BC48-E6F2B6F7290E}" type="slidenum">
              <a:rPr lang="en-US"/>
              <a:pPr/>
              <a:t>‹#›</a:t>
            </a:fld>
            <a:endParaRPr lang="en-US"/>
          </a:p>
        </p:txBody>
      </p:sp>
    </p:spTree>
    <p:extLst>
      <p:ext uri="{BB962C8B-B14F-4D97-AF65-F5344CB8AC3E}">
        <p14:creationId xmlns:p14="http://schemas.microsoft.com/office/powerpoint/2010/main" val="341730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92100"/>
            <a:ext cx="8229600" cy="13843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905000"/>
            <a:ext cx="8229600" cy="41148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400"/>
            </a:lvl1pPr>
          </a:lstStyle>
          <a:p>
            <a:endParaRPr 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400"/>
            </a:lvl1pPr>
          </a:lstStyle>
          <a:p>
            <a:fld id="{0C9488C8-2E9B-4A07-9A43-85F88A9C5A4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Lst>
  <p:hf sldNum="0" hdr="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defRPr>
      </a:lvl2pPr>
      <a:lvl3pPr algn="l" rtl="0" eaLnBrk="1" fontAlgn="base" hangingPunct="1">
        <a:spcBef>
          <a:spcPct val="0"/>
        </a:spcBef>
        <a:spcAft>
          <a:spcPct val="0"/>
        </a:spcAft>
        <a:defRPr sz="4400">
          <a:solidFill>
            <a:schemeClr val="tx2"/>
          </a:solidFill>
          <a:latin typeface="Arial" charset="0"/>
        </a:defRPr>
      </a:lvl3pPr>
      <a:lvl4pPr algn="l" rtl="0" eaLnBrk="1" fontAlgn="base" hangingPunct="1">
        <a:spcBef>
          <a:spcPct val="0"/>
        </a:spcBef>
        <a:spcAft>
          <a:spcPct val="0"/>
        </a:spcAft>
        <a:defRPr sz="4400">
          <a:solidFill>
            <a:schemeClr val="tx2"/>
          </a:solidFill>
          <a:latin typeface="Arial" charset="0"/>
        </a:defRPr>
      </a:lvl4pPr>
      <a:lvl5pPr algn="l" rtl="0" eaLnBrk="1" fontAlgn="base" hangingPunct="1">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12000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st+augustine&amp;source=images&amp;cd=&amp;cad=rja&amp;docid=1oqVt49hKRrkRM&amp;tbnid=zJ62xwPLd40PHM:&amp;ved=0CAUQjRw&amp;url=http://www.downtowninnstaugustinefl.com/attractions_near_downtown_st_augustine_hotel.asp&amp;ei=WbwxUdSAF4mk9AT77IGQDg&amp;bvm=bv.43148975,d.eWU&amp;psig=AFQjCNHekcWO1BBrLq0POAytqFhPTQ_S4A&amp;ust=1362300357137462"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spanish+armada&amp;source=images&amp;cd=&amp;cad=rja&amp;docid=rzaY7oheaQDXhM&amp;tbnid=2x3kvga6BgA-GM:&amp;ved=0CAUQjRw&amp;url=http://en.wikipedia.org/wiki/Spanish_Armada&amp;ei=k7sxUbzSO4mo9gTi5YCQDA&amp;bvm=bv.43148975,d.eWU&amp;psig=AFQjCNGjdxmVUPKw4plpAScnsjdtaBPjLA&amp;ust=136230015478531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gif"/></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roanoke+island&amp;source=images&amp;cd=&amp;cad=rja&amp;docid=f9aHffpHqUaqqM&amp;tbnid=77V27Vp_TiiMDM:&amp;ved=0CAUQjRw&amp;url=http://en.wikipedia.org/wiki/File:Map_showing_location_of_Jamestown_and_Roanoke_Island_Colonies.PNG&amp;ei=HbwxUbvAA4Ou8AS8x4GYAQ&amp;bvm=bv.43148975,d.eWU&amp;psig=AFQjCNFi-CsGZsau66-7xhzje2Maorz-Xg&amp;ust=1362300308944083"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url?sa=i&amp;rct=j&amp;q=Jamestown&amp;source=images&amp;cd=&amp;cad=rja&amp;docid=AwW64eOQC-lQnM&amp;tbnid=ZzobYfsMKbyv6M:&amp;ved=0CAUQjRw&amp;url=http://sevamarkers.umwblogs.org/2012/03/29/jamestown-v-44/&amp;ei=j7wxUb3tA5PQ8wTaq4GACw&amp;bvm=bv.43148975,d.eWU&amp;psig=AFQjCNHonSMSssTI9GFtzUsT3kmJxYINxA&amp;ust=1362300408559820"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hyperlink" Target="http://www.google.com/url?sa=i&amp;rct=j&amp;q=jamestown&amp;source=images&amp;cd=&amp;cad=rja&amp;docid=L7bATiuefbi43M&amp;tbnid=gctjZs-LEAU8IM:&amp;ved=0CAUQjRw&amp;url=http://byways.org/explore/byways/60441/places/64685/photos.html?id=63477&amp;ei=IL0xUbqyG5PQ8wTaq4GACw&amp;bvm=bv.43148975,d.eWU&amp;psig=AFQjCNHx2HTo5yu8wMEDua-OQTQhLGZOCQ&amp;ust=1362300557749488" TargetMode="Externa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2.gif"/><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url?sa=i&amp;rct=j&amp;q=indentured+servitude+funny&amp;source=images&amp;cd=&amp;cad=rja&amp;docid=XT3c5lpWa3Gx_M&amp;tbnid=H8N4-QCQSFgu8M:&amp;ved=0CAUQjRw&amp;url=http://www.pleated-jeans.com/2009/10/07/wanted-hardy-and-dejected-serfs-for-indentured-servitude/&amp;ei=e8MxUZqrN4qk8gTd-YGABw&amp;bvm=bv.43148975,d.eWU&amp;psig=AFQjCNH192n2Za-oAwa3VqUmf2YD9ypk2Q&amp;ust=1362302107329065"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plymouth+mass&amp;source=images&amp;cd=&amp;cad=rja&amp;docid=qO-A6qDKfKj1ZM&amp;tbnid=yx9vaxNUk0glaM:&amp;ved=0CAUQjRw&amp;url=http://www.answers.com/topic/plymouth-massachusetts&amp;ei=9b0xUeHtEpHS9ATwjoHQAQ&amp;bvm=bv.43148975,d.eWU&amp;psig=AFQjCNFNcPtbM59N7EiICI4gCgC-ekNRbA&amp;ust=1362300779635385"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m/url?sa=i&amp;rct=j&amp;q=bradford+william&amp;source=images&amp;cd=&amp;cad=rja&amp;docid=xHEZQUMtENGPzM&amp;tbnid=qN8pZemM_DSVAM:&amp;ved=0CAUQjRw&amp;url=http://www.angelfire.com/ny4/djw/williambradford.html&amp;ei=SL4xUcLlH4T29gSWroGgCw&amp;bvm=bv.43148975,d.eWU&amp;psig=AFQjCNGzA_KsdAaN54QcfP8QXu-dgH70Mg&amp;ust=1362300854631656"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m/url?sa=i&amp;rct=j&amp;q=mass+bay+colony&amp;source=images&amp;cd=&amp;cad=rja&amp;docid=50RduazUyhXdPM&amp;tbnid=1YRs6KyxWDZM6M:&amp;ved=0CAUQjRw&amp;url=http://msfrederick7th.wikispaces.com/Massachusetts+Bay+Colony+778&amp;ei=iL4xUbKABo2u8ATr_oFo&amp;bvm=bv.43148975,d.eWU&amp;psig=AFQjCNEy62QjISCSMV_nTua0x5zYH1R7oA&amp;ust=1362300913362507"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hyperlink" Target="http://www.google.com/url?sa=i&amp;rct=j&amp;q=city+on+a+hill&amp;source=images&amp;cd=&amp;cad=rja&amp;docid=-TGgqQeJJV16TM&amp;tbnid=2P1dDxueqNA3vM:&amp;ved=0CAUQjRw&amp;url=http://restlesspilgrim.net/blog/2011/07/28/secret-city-on-a-hill/&amp;ei=E8AxUaSmFojM9QSvwIBw&amp;bvm=bv.43148975,d.eWU&amp;psig=AFQjCNGX_MtyCddNUIjQB0ZcIriRSxRBxA&amp;ust=136230108843345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url?sa=i&amp;rct=j&amp;q=roger+williams&amp;source=images&amp;cd=&amp;cad=rja&amp;docid=FHPHGS7KoSBdgM&amp;tbnid=LcPcncDktDyEhM:&amp;ved=0CAUQjRw&amp;url=http://en.wikipedia.org/wiki/File:Roger_Williams_and_Narragansetts.jpg&amp;ei=P8AxUdbjJo2E8QSQnYFY&amp;bvm=bv.43148975,d.eWU&amp;psig=AFQjCNE31XZ1wiBxHAAe82GFhqV0DhFmAA&amp;ust=1362301365717830"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8.gif"/><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mass+bay+colony&amp;source=images&amp;cd=&amp;cad=rja&amp;docid=QGz766GIgVuaVM&amp;tbnid=2vqUe-tD96FTYM:&amp;ved=0CAUQjRw&amp;url=http://www.ushistory.org/us/3e.asp&amp;ei=p74xUcmTEoXq8wT-sIGYAg&amp;bvm=bv.43148975,d.eWU&amp;psig=AFQjCNEy62QjISCSMV_nTua0x5zYH1R7oA&amp;ust=1362300913362507" TargetMode="External"/><Relationship Id="rId7"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url?sa=i&amp;rct=j&amp;q=King+Philips+war&amp;source=images&amp;cd=&amp;cad=rja&amp;docid=S0wTpxT_jqjDvM&amp;tbnid=FNRLCVLGtfm54M:&amp;ved=0CAUQjRw&amp;url=http://www.tumblr.com/tagged/king%20philip's%20war&amp;ei=0MIxUb6yKY3s8gTfwoDABg&amp;bvm=bv.43148975,d.eWU&amp;psig=AFQjCNEuMcnghHPD2JdWMwrbn5ELzf7FLA&amp;ust=1362301986624236"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hyperlink" Target="http://www.google.com/url?sa=i&amp;rct=j&amp;q=rice+indigo&amp;source=images&amp;cd=&amp;cad=rja&amp;docid=1yeBxrXsad6L0M&amp;tbnid=CCJz6ak9CTDaxM:&amp;ved=0CAUQjRw&amp;url=http://www.unf.edu/floridahistoryonline/Plantations/plantations/Rice_Cultivation.htm&amp;ei=eMIxUcz8OoS29gSxioD4DQ&amp;bvm=bv.43148975,d.eWU&amp;psig=AFQjCNG-fJotapZSEOPnwGLkInuWbC8iLA&amp;ust=1362301936537711"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om/url?sa=i&amp;rct=j&amp;q=william+penn+and+the+indians&amp;source=images&amp;cd=&amp;cad=rja&amp;docid=CS0gEkrHXug8EM&amp;tbnid=LWdSsjHfplDpWM:&amp;ved=0CAUQjRw&amp;url=http://trailoftears.wordpress.com/2008/04/11/pictures/william-penn-treat-with-indians-benjamin-west/&amp;ei=kMQxUeC9C5DM9AS-soCwCg&amp;bvm=bv.43148975,d.eWU&amp;psig=AFQjCNG-VJcw1r5SgffO91zyh3obfap8vw&amp;ust=1362302472272625"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hyperlink" Target="http://www.google.com/url?sa=i&amp;rct=j&amp;q=william+penn+quakers&amp;source=images&amp;cd=&amp;cad=rja&amp;docid=e0fitG5aDRj7sM&amp;tbnid=F9VvlXJtYHhrVM:&amp;ved=0CAUQjRw&amp;url=http://www.designsonthetruth.com/?p=4185&amp;ei=4sQxUa2OC4qk8gTd-YGABw&amp;bvm=bv.43148975,d.eWU&amp;psig=AFQjCNHO0rqcwq-4UDTULqHbkNJNPl6-dA&amp;ust=1362302540069142"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url?sa=i&amp;rct=j&amp;q=1st+geat+awakening&amp;source=images&amp;cd=&amp;cad=rja&amp;docid=aT8JC6RIAvHHjM&amp;tbnid=lQ8kIR1mR0PqCM:&amp;ved=0CAUQjRw&amp;url=http://brothermel.podbean.com/category/this-new-great-awakening/&amp;ei=A8cxUcySH4j48gTvxIDYDA&amp;bvm=bv.43148975,d.eWU&amp;psig=AFQjCNH9LJ9rvWEKZWanuNXeIDOevlYDAA&amp;ust=1362303101264507"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m/url?sa=i&amp;rct=j&amp;q=salem+witch+trial&amp;source=images&amp;cd=&amp;cad=rja&amp;docid=f_97sBmp4ab9QM&amp;tbnid=6TXvP1EEqu784M:&amp;ved=0CAUQjRw&amp;url=http://www.tapology.com/forum/competitions/48-1116-competition-salem-witch-trials/374105-11_16_Weekend_Competition__Salem_Witch_Trials&amp;ei=QMcxUaXkApCC8AT5oYDQAQ&amp;bvm=bv.43148975,d.eWU&amp;psig=AFQjCNGzWbnswnGDU1fFsGS2ZeAGG30Axw&amp;ust=1362303145886636"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m/url?sa=i&amp;rct=j&amp;q=bacons+rebellion+funny&amp;source=images&amp;cd=&amp;cad=rja&amp;docid=ykXLP4VRWjzfFM&amp;tbnid=eyMBejH3mNHSfM:&amp;ved=0CAUQjRw&amp;url=https://www.resist.com/updates/2012/NAV-20120501.html&amp;ei=u8MxUZ7eLYjA9QS1rYHgCw&amp;bvm=bv.43148975,d.eWU&amp;psig=AFQjCNFAshRTJ_2HPbdUp1i2Wn2QSRN-PQ&amp;ust=1362302252077356"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hyperlink" Target="http://www.google.com/url?sa=i&amp;rct=j&amp;q=bacons+rebellion+funny&amp;source=images&amp;cd=&amp;cad=rja&amp;docid=FVhVtGrd75PEoM&amp;tbnid=YKLoZ_07BSVx2M:&amp;ved=0CAUQjRw&amp;url=http://www.lawyersgunsmoneyblog.com/2011/10/this-date-in-labor-history-october-26-1676&amp;ei=0cMxUYCNDIqu8ATjl4CAAw&amp;bvm=bv.43148975,d.eWU&amp;psig=AFQjCNFAshRTJ_2HPbdUp1i2Wn2QSRN-PQ&amp;ust=1362302252077356" TargetMode="External"/><Relationship Id="rId4" Type="http://schemas.openxmlformats.org/officeDocument/2006/relationships/image" Target="../media/image95.jpeg"/></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dominion+of+new+england&amp;source=images&amp;cd=&amp;cad=rja&amp;docid=QVTJ-pr2FH0HJM&amp;tbnid=vYVPZiJ2dQuknM:&amp;ved=0CAUQjRw&amp;url=http://hs.nburlington.com/ourpages/auto/2008/9/8/1220894304568/The%20New%20England%20Colonies.ppt&amp;ei=Q8QxUbXDM4u89gTl5ICQCA&amp;bvm=bv.43148975,d.eWU&amp;psig=AFQjCNESdcV45JutfiwGVNe7f-6Y45mNow&amp;ust=1362302389994368"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hyperlink" Target="http://www.google.com/url?sa=i&amp;rct=j&amp;q=wheatley+phyllis&amp;source=images&amp;cd=&amp;cad=rja&amp;docid=5qJTvQba21tpnM&amp;tbnid=b2jFKyHigbsLGM:&amp;ved=0CAUQjRw&amp;url=http://3chicspolitico.com/2012/02/11/african-american-history-phillis-wheatley/phillis-wheatley/&amp;ei=7sgxUdmWDYm-9gSf0oGADg&amp;bvm=bv.43148975,d.eWU&amp;psig=AFQjCNG55IJD6y3fD7iwHuPOZ464TcQ1EQ&amp;ust=1362303593492608"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hyperlink" Target="http://www.google.com/url?sa=i&amp;rct=j&amp;q=peter+zenger+case&amp;source=images&amp;cd=&amp;cad=rja&amp;docid=ZoZhTahAbjLAuM&amp;tbnid=68UryyYmEtz19M:&amp;ved=0CAUQjRw&amp;url=http://iipdigital.usembassy.gov/st/english/publication/2008/04/20080422131918eaifas0.6481439.html&amp;ei=ysgxUeWiJZOc8wTI24HYCg&amp;bvm=bv.43148975,d.eWU&amp;psig=AFQjCNHJ12-FOAw6VlMVHm6qn9k1dMjJuQ&amp;ust=1362303556963443"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3" Type="http://schemas.openxmlformats.org/officeDocument/2006/relationships/hyperlink" Target="http://www.google.com/url?sa=i&amp;rct=j&amp;q=mercantilism&amp;source=images&amp;cd=&amp;cad=rja&amp;docid=WUpDmEJbkwvKgM&amp;tbnid=b0mcqBd8MvjXZM:&amp;ved=0CAUQjRw&amp;url=http://apushcanvas.pbworks.com/w/page/53380338/The%20Great%20War%20for%20Empire%201754-1763&amp;ei=DcExUbePFI_68QTu3IBY&amp;bvm=bv.43148975,d.eWU&amp;psig=AFQjCNH1a3c05zpy4ihVqJDkoSH6rPCo8w&amp;ust=1362301476685868"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m/url?sa=i&amp;rct=j&amp;q=salutary+neglect+trade&amp;source=images&amp;cd=&amp;cad=rja&amp;docid=6kTxr2SU2dinpM&amp;tbnid=N1q4gSkoC76sTM:&amp;ved=0CAUQjRw&amp;url=http://www.dipity.com/973691/Early-Developments-in-Colonial-Government/&amp;ei=BcIxUf5bkKTxBJrkgagF&amp;bvm=bv.43148975,d.eWU&amp;psig=AFQjCNEBxIx60oHFqyRytcyL045wTy3i6w&amp;ust=1362301821736389"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gif"/></Relationships>
</file>

<file path=ppt/slides/_rels/slide7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p:txBody>
          <a:bodyPr/>
          <a:lstStyle/>
          <a:p>
            <a:r>
              <a:rPr lang="en-US"/>
              <a:t>Colonial America</a:t>
            </a:r>
          </a:p>
        </p:txBody>
      </p:sp>
      <p:sp>
        <p:nvSpPr>
          <p:cNvPr id="86019"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76200"/>
            <a:ext cx="8229600"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3600" b="1" i="0" u="none" strike="noStrike" cap="none" baseline="0">
                <a:solidFill>
                  <a:srgbClr val="F9F9F9"/>
                </a:solidFill>
                <a:latin typeface="Merriweather"/>
                <a:ea typeface="Merriweather"/>
                <a:cs typeface="Merriweather"/>
                <a:sym typeface="Merriweather"/>
              </a:rPr>
              <a:t>What Was The Age of Exploration?</a:t>
            </a:r>
          </a:p>
        </p:txBody>
      </p:sp>
      <p:sp>
        <p:nvSpPr>
          <p:cNvPr id="93" name="Shape 93"/>
          <p:cNvSpPr txBox="1">
            <a:spLocks noGrp="1"/>
          </p:cNvSpPr>
          <p:nvPr>
            <p:ph type="body" idx="1"/>
          </p:nvPr>
        </p:nvSpPr>
        <p:spPr>
          <a:xfrm>
            <a:off x="-152400" y="1295400"/>
            <a:ext cx="4724400" cy="4572000"/>
          </a:xfrm>
          <a:prstGeom prst="rect">
            <a:avLst/>
          </a:prstGeom>
          <a:noFill/>
          <a:ln>
            <a:noFill/>
          </a:ln>
        </p:spPr>
        <p:txBody>
          <a:bodyPr lIns="91425" tIns="45700" rIns="91425" bIns="45700" anchor="t" anchorCtr="0">
            <a:noAutofit/>
          </a:bodyPr>
          <a:lstStyle/>
          <a:p>
            <a:pPr marL="514350" marR="0" lvl="0" indent="-514350" algn="l" rtl="0">
              <a:lnSpc>
                <a:spcPct val="90000"/>
              </a:lnSpc>
              <a:spcBef>
                <a:spcPts val="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A time period when Europeans explored the globe.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Portugal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Spain</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England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France</a:t>
            </a:r>
          </a:p>
          <a:p>
            <a:pPr marL="514350" marR="0" lvl="0" indent="-514350" algn="l" rtl="0">
              <a:lnSpc>
                <a:spcPct val="90000"/>
              </a:lnSpc>
              <a:spcBef>
                <a:spcPts val="600"/>
              </a:spcBef>
              <a:buClr>
                <a:schemeClr val="accent2"/>
              </a:buClr>
              <a:buFont typeface="Merriweather"/>
              <a:buNone/>
            </a:pPr>
            <a:endParaRPr sz="2600" b="0" i="0" u="none" strike="noStrike" cap="none" baseline="0" dirty="0">
              <a:solidFill>
                <a:schemeClr val="lt1"/>
              </a:solidFill>
              <a:latin typeface="Merriweather"/>
              <a:ea typeface="Merriweather"/>
              <a:cs typeface="Merriweather"/>
              <a:sym typeface="Merriweather"/>
            </a:endParaRPr>
          </a:p>
          <a:p>
            <a:pPr marL="514350" marR="0" lvl="0" indent="-514350" algn="l" rtl="0">
              <a:lnSpc>
                <a:spcPct val="90000"/>
              </a:lnSpc>
              <a:spcBef>
                <a:spcPts val="60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Began in the early 15th century and lasted </a:t>
            </a:r>
            <a:r>
              <a:rPr lang="en-US" sz="2600" b="0" i="0" u="none" strike="noStrike" cap="none" baseline="0" dirty="0" smtClean="0">
                <a:solidFill>
                  <a:schemeClr val="lt1"/>
                </a:solidFill>
                <a:latin typeface="Merriweather"/>
                <a:ea typeface="Merriweather"/>
                <a:cs typeface="Merriweather"/>
                <a:sym typeface="Merriweather"/>
              </a:rPr>
              <a:t>until</a:t>
            </a:r>
          </a:p>
          <a:p>
            <a:pPr marL="514350" marR="0" lvl="0" indent="-514350" algn="l" rtl="0">
              <a:lnSpc>
                <a:spcPct val="90000"/>
              </a:lnSpc>
              <a:spcBef>
                <a:spcPts val="600"/>
              </a:spcBef>
              <a:buClr>
                <a:schemeClr val="accent2"/>
              </a:buClr>
              <a:buSzPct val="85000"/>
              <a:buFont typeface="Merriweather"/>
              <a:buChar char="●"/>
            </a:pPr>
            <a:r>
              <a:rPr lang="en-US" sz="2600" b="0" i="0" u="none" strike="noStrike" cap="none" baseline="0" dirty="0" smtClean="0">
                <a:solidFill>
                  <a:schemeClr val="lt1"/>
                </a:solidFill>
                <a:latin typeface="Merriweather"/>
                <a:ea typeface="Merriweather"/>
                <a:cs typeface="Merriweather"/>
                <a:sym typeface="Merriweather"/>
              </a:rPr>
              <a:t> </a:t>
            </a:r>
            <a:r>
              <a:rPr lang="en-US" sz="2600" b="0" i="0" u="none" strike="noStrike" cap="none" baseline="0" dirty="0">
                <a:solidFill>
                  <a:schemeClr val="lt1"/>
                </a:solidFill>
                <a:latin typeface="Merriweather"/>
                <a:ea typeface="Merriweather"/>
                <a:cs typeface="Merriweather"/>
                <a:sym typeface="Merriweather"/>
              </a:rPr>
              <a:t>the 17th century</a:t>
            </a:r>
          </a:p>
          <a:p>
            <a:pPr marL="514350" marR="0" lvl="0" indent="-514350" algn="l" rtl="0">
              <a:lnSpc>
                <a:spcPct val="90000"/>
              </a:lnSpc>
              <a:spcBef>
                <a:spcPts val="600"/>
              </a:spcBef>
              <a:buClr>
                <a:schemeClr val="accent2"/>
              </a:buClr>
              <a:buSzPct val="25000"/>
              <a:buFont typeface="Merriweather"/>
              <a:buNone/>
            </a:pPr>
            <a:r>
              <a:rPr lang="en-US" sz="2600" b="0" i="0" u="none" strike="noStrike" cap="none" baseline="0" dirty="0">
                <a:solidFill>
                  <a:schemeClr val="lt1"/>
                </a:solidFill>
                <a:latin typeface="Merriweather"/>
                <a:ea typeface="Merriweather"/>
                <a:cs typeface="Merriweather"/>
                <a:sym typeface="Merriweather"/>
              </a:rPr>
              <a:t>  </a:t>
            </a:r>
          </a:p>
          <a:p>
            <a:pPr marL="880110" marR="0" lvl="1" indent="-404685" algn="l" rtl="0">
              <a:lnSpc>
                <a:spcPct val="90000"/>
              </a:lnSpc>
              <a:spcBef>
                <a:spcPts val="300"/>
              </a:spcBef>
              <a:buClr>
                <a:srgbClr val="D6903E"/>
              </a:buClr>
              <a:buFont typeface="Merriweather"/>
              <a:buNone/>
            </a:pPr>
            <a:endParaRPr sz="2200" b="0" i="0" u="none" strike="noStrike" cap="none" baseline="0" dirty="0">
              <a:solidFill>
                <a:schemeClr val="lt2"/>
              </a:solidFill>
              <a:latin typeface="Merriweather"/>
              <a:ea typeface="Merriweather"/>
              <a:cs typeface="Merriweather"/>
              <a:sym typeface="Merriweather"/>
            </a:endParaRPr>
          </a:p>
        </p:txBody>
      </p:sp>
      <p:pic>
        <p:nvPicPr>
          <p:cNvPr id="94" name="Shape 94"/>
          <p:cNvPicPr preferRelativeResize="0"/>
          <p:nvPr/>
        </p:nvPicPr>
        <p:blipFill rotWithShape="1">
          <a:blip r:embed="rId3">
            <a:alphaModFix/>
          </a:blip>
          <a:srcRect/>
          <a:stretch/>
        </p:blipFill>
        <p:spPr>
          <a:xfrm>
            <a:off x="4290282" y="2133600"/>
            <a:ext cx="4640136" cy="3505200"/>
          </a:xfrm>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325626863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76200"/>
            <a:ext cx="8229600"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3600" b="1" i="0" u="none" strike="noStrike" cap="none" baseline="0">
                <a:solidFill>
                  <a:srgbClr val="F9F9F9"/>
                </a:solidFill>
                <a:latin typeface="Merriweather"/>
                <a:ea typeface="Merriweather"/>
                <a:cs typeface="Merriweather"/>
                <a:sym typeface="Merriweather"/>
              </a:rPr>
              <a:t>What Was The Age of Exploration?</a:t>
            </a:r>
          </a:p>
        </p:txBody>
      </p:sp>
      <p:sp>
        <p:nvSpPr>
          <p:cNvPr id="93" name="Shape 93"/>
          <p:cNvSpPr txBox="1">
            <a:spLocks noGrp="1"/>
          </p:cNvSpPr>
          <p:nvPr>
            <p:ph type="body" idx="1"/>
          </p:nvPr>
        </p:nvSpPr>
        <p:spPr>
          <a:xfrm>
            <a:off x="-152400" y="1295400"/>
            <a:ext cx="4724400" cy="4572000"/>
          </a:xfrm>
          <a:prstGeom prst="rect">
            <a:avLst/>
          </a:prstGeom>
          <a:noFill/>
          <a:ln>
            <a:noFill/>
          </a:ln>
        </p:spPr>
        <p:txBody>
          <a:bodyPr lIns="91425" tIns="45700" rIns="91425" bIns="45700" anchor="t" anchorCtr="0">
            <a:noAutofit/>
          </a:bodyPr>
          <a:lstStyle/>
          <a:p>
            <a:pPr marL="514350" marR="0" lvl="0" indent="-514350" algn="l" rtl="0">
              <a:lnSpc>
                <a:spcPct val="90000"/>
              </a:lnSpc>
              <a:spcBef>
                <a:spcPts val="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A time period when Europeans explored the globe.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Portugal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Spain</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England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dirty="0">
                <a:solidFill>
                  <a:schemeClr val="lt1"/>
                </a:solidFill>
                <a:latin typeface="Merriweather"/>
                <a:ea typeface="Merriweather"/>
                <a:cs typeface="Merriweather"/>
                <a:sym typeface="Merriweather"/>
              </a:rPr>
              <a:t>France</a:t>
            </a:r>
          </a:p>
          <a:p>
            <a:pPr marL="514350" marR="0" lvl="0" indent="-514350" algn="l" rtl="0">
              <a:lnSpc>
                <a:spcPct val="90000"/>
              </a:lnSpc>
              <a:spcBef>
                <a:spcPts val="600"/>
              </a:spcBef>
              <a:buClr>
                <a:schemeClr val="accent2"/>
              </a:buClr>
              <a:buFont typeface="Merriweather"/>
              <a:buNone/>
            </a:pPr>
            <a:endParaRPr sz="2600" b="0" i="0" u="none" strike="noStrike" cap="none" baseline="0" dirty="0">
              <a:solidFill>
                <a:schemeClr val="lt1"/>
              </a:solidFill>
              <a:latin typeface="Merriweather"/>
              <a:ea typeface="Merriweather"/>
              <a:cs typeface="Merriweather"/>
              <a:sym typeface="Merriweather"/>
            </a:endParaRPr>
          </a:p>
          <a:p>
            <a:pPr marL="514350" marR="0" lvl="0" indent="-514350" algn="l" rtl="0">
              <a:lnSpc>
                <a:spcPct val="90000"/>
              </a:lnSpc>
              <a:spcBef>
                <a:spcPts val="60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Began in the early 15th century and lasted </a:t>
            </a:r>
            <a:r>
              <a:rPr lang="en-US" sz="2600" b="0" i="0" u="none" strike="noStrike" cap="none" baseline="0" dirty="0" smtClean="0">
                <a:solidFill>
                  <a:schemeClr val="lt1"/>
                </a:solidFill>
                <a:latin typeface="Merriweather"/>
                <a:ea typeface="Merriweather"/>
                <a:cs typeface="Merriweather"/>
                <a:sym typeface="Merriweather"/>
              </a:rPr>
              <a:t>until</a:t>
            </a:r>
          </a:p>
          <a:p>
            <a:pPr marL="514350" marR="0" lvl="0" indent="-514350" algn="l" rtl="0">
              <a:lnSpc>
                <a:spcPct val="90000"/>
              </a:lnSpc>
              <a:spcBef>
                <a:spcPts val="600"/>
              </a:spcBef>
              <a:buClr>
                <a:schemeClr val="accent2"/>
              </a:buClr>
              <a:buSzPct val="85000"/>
              <a:buFont typeface="Merriweather"/>
              <a:buChar char="●"/>
            </a:pPr>
            <a:r>
              <a:rPr lang="en-US" sz="2600" b="0" i="0" u="none" strike="noStrike" cap="none" baseline="0" dirty="0" smtClean="0">
                <a:solidFill>
                  <a:schemeClr val="lt1"/>
                </a:solidFill>
                <a:latin typeface="Merriweather"/>
                <a:ea typeface="Merriweather"/>
                <a:cs typeface="Merriweather"/>
                <a:sym typeface="Merriweather"/>
              </a:rPr>
              <a:t> </a:t>
            </a:r>
            <a:r>
              <a:rPr lang="en-US" sz="2600" b="0" i="0" u="none" strike="noStrike" cap="none" baseline="0" dirty="0">
                <a:solidFill>
                  <a:schemeClr val="lt1"/>
                </a:solidFill>
                <a:latin typeface="Merriweather"/>
                <a:ea typeface="Merriweather"/>
                <a:cs typeface="Merriweather"/>
                <a:sym typeface="Merriweather"/>
              </a:rPr>
              <a:t>the 17th century</a:t>
            </a:r>
          </a:p>
          <a:p>
            <a:pPr marL="514350" marR="0" lvl="0" indent="-514350" algn="l" rtl="0">
              <a:lnSpc>
                <a:spcPct val="90000"/>
              </a:lnSpc>
              <a:spcBef>
                <a:spcPts val="600"/>
              </a:spcBef>
              <a:buClr>
                <a:schemeClr val="accent2"/>
              </a:buClr>
              <a:buSzPct val="25000"/>
              <a:buFont typeface="Merriweather"/>
              <a:buNone/>
            </a:pPr>
            <a:r>
              <a:rPr lang="en-US" sz="2600" b="0" i="0" u="none" strike="noStrike" cap="none" baseline="0" dirty="0">
                <a:solidFill>
                  <a:schemeClr val="lt1"/>
                </a:solidFill>
                <a:latin typeface="Merriweather"/>
                <a:ea typeface="Merriweather"/>
                <a:cs typeface="Merriweather"/>
                <a:sym typeface="Merriweather"/>
              </a:rPr>
              <a:t>  </a:t>
            </a:r>
          </a:p>
          <a:p>
            <a:pPr marL="880110" marR="0" lvl="1" indent="-404685" algn="l" rtl="0">
              <a:lnSpc>
                <a:spcPct val="90000"/>
              </a:lnSpc>
              <a:spcBef>
                <a:spcPts val="300"/>
              </a:spcBef>
              <a:buClr>
                <a:srgbClr val="D6903E"/>
              </a:buClr>
              <a:buFont typeface="Merriweather"/>
              <a:buNone/>
            </a:pPr>
            <a:endParaRPr sz="2200" b="0" i="0" u="none" strike="noStrike" cap="none" baseline="0" dirty="0">
              <a:solidFill>
                <a:schemeClr val="lt2"/>
              </a:solidFill>
              <a:latin typeface="Merriweather"/>
              <a:ea typeface="Merriweather"/>
              <a:cs typeface="Merriweather"/>
              <a:sym typeface="Merriweather"/>
            </a:endParaRPr>
          </a:p>
        </p:txBody>
      </p:sp>
      <p:pic>
        <p:nvPicPr>
          <p:cNvPr id="1026" name="Picture 2" descr="http://jb-hdnp.org/Sarver/Maps/ah02_europeanexplorer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39"/>
            <a:ext cx="9144000" cy="676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780781"/>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76200"/>
            <a:ext cx="8229600"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3600" b="1" i="0" u="none" strike="noStrike" cap="none" baseline="0">
                <a:solidFill>
                  <a:srgbClr val="F9F9F9"/>
                </a:solidFill>
                <a:latin typeface="Merriweather"/>
                <a:ea typeface="Merriweather"/>
                <a:cs typeface="Merriweather"/>
                <a:sym typeface="Merriweather"/>
              </a:rPr>
              <a:t>What Was The Age of Exploration?</a:t>
            </a:r>
          </a:p>
        </p:txBody>
      </p:sp>
      <p:sp>
        <p:nvSpPr>
          <p:cNvPr id="93" name="Shape 93"/>
          <p:cNvSpPr txBox="1">
            <a:spLocks noGrp="1"/>
          </p:cNvSpPr>
          <p:nvPr>
            <p:ph type="body" idx="1"/>
          </p:nvPr>
        </p:nvSpPr>
        <p:spPr>
          <a:xfrm>
            <a:off x="-152400" y="1295400"/>
            <a:ext cx="4724400" cy="4572000"/>
          </a:xfrm>
          <a:prstGeom prst="rect">
            <a:avLst/>
          </a:prstGeom>
          <a:noFill/>
          <a:ln>
            <a:noFill/>
          </a:ln>
        </p:spPr>
        <p:txBody>
          <a:bodyPr lIns="91425" tIns="45700" rIns="91425" bIns="45700" anchor="t" anchorCtr="0">
            <a:noAutofit/>
          </a:bodyPr>
          <a:lstStyle/>
          <a:p>
            <a:pPr marL="514350" marR="0" lvl="0" indent="-514350" algn="l" rtl="0">
              <a:lnSpc>
                <a:spcPct val="90000"/>
              </a:lnSpc>
              <a:spcBef>
                <a:spcPts val="0"/>
              </a:spcBef>
              <a:buClr>
                <a:schemeClr val="accent2"/>
              </a:buClr>
              <a:buSzPct val="85000"/>
              <a:buFont typeface="Merriweather"/>
              <a:buChar char="●"/>
            </a:pPr>
            <a:r>
              <a:rPr lang="en-US" sz="2600" b="0" i="0" u="none" strike="noStrike" cap="none" baseline="0">
                <a:solidFill>
                  <a:schemeClr val="lt1"/>
                </a:solidFill>
                <a:latin typeface="Merriweather"/>
                <a:ea typeface="Merriweather"/>
                <a:cs typeface="Merriweather"/>
                <a:sym typeface="Merriweather"/>
              </a:rPr>
              <a:t>A time period when Europeans explored the globe.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a:solidFill>
                  <a:schemeClr val="lt1"/>
                </a:solidFill>
                <a:latin typeface="Merriweather"/>
                <a:ea typeface="Merriweather"/>
                <a:cs typeface="Merriweather"/>
                <a:sym typeface="Merriweather"/>
              </a:rPr>
              <a:t>Portugal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a:solidFill>
                  <a:schemeClr val="lt1"/>
                </a:solidFill>
                <a:latin typeface="Merriweather"/>
                <a:ea typeface="Merriweather"/>
                <a:cs typeface="Merriweather"/>
                <a:sym typeface="Merriweather"/>
              </a:rPr>
              <a:t>Spain</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a:solidFill>
                  <a:schemeClr val="lt1"/>
                </a:solidFill>
                <a:latin typeface="Merriweather"/>
                <a:ea typeface="Merriweather"/>
                <a:cs typeface="Merriweather"/>
                <a:sym typeface="Merriweather"/>
              </a:rPr>
              <a:t>England </a:t>
            </a:r>
          </a:p>
          <a:p>
            <a:pPr marL="1245870" marR="0" lvl="2" indent="-521969" algn="l" rtl="0">
              <a:lnSpc>
                <a:spcPct val="90000"/>
              </a:lnSpc>
              <a:spcBef>
                <a:spcPts val="300"/>
              </a:spcBef>
              <a:buClr>
                <a:srgbClr val="B27834"/>
              </a:buClr>
              <a:buSzPct val="82875"/>
              <a:buFont typeface="Merriweather"/>
              <a:buChar char="●"/>
            </a:pPr>
            <a:r>
              <a:rPr lang="en-US" sz="1950" b="1" i="0" u="none" strike="noStrike" cap="none" baseline="0">
                <a:solidFill>
                  <a:schemeClr val="lt1"/>
                </a:solidFill>
                <a:latin typeface="Merriweather"/>
                <a:ea typeface="Merriweather"/>
                <a:cs typeface="Merriweather"/>
                <a:sym typeface="Merriweather"/>
              </a:rPr>
              <a:t>France</a:t>
            </a:r>
          </a:p>
          <a:p>
            <a:pPr marL="514350" marR="0" lvl="0" indent="-514350" algn="l" rtl="0">
              <a:lnSpc>
                <a:spcPct val="90000"/>
              </a:lnSpc>
              <a:spcBef>
                <a:spcPts val="600"/>
              </a:spcBef>
              <a:buClr>
                <a:schemeClr val="accent2"/>
              </a:buClr>
              <a:buFont typeface="Merriweather"/>
              <a:buNone/>
            </a:pPr>
            <a:endParaRPr sz="2600" b="0" i="0" u="none" strike="noStrike" cap="none" baseline="0">
              <a:solidFill>
                <a:schemeClr val="lt1"/>
              </a:solidFill>
              <a:latin typeface="Merriweather"/>
              <a:ea typeface="Merriweather"/>
              <a:cs typeface="Merriweather"/>
              <a:sym typeface="Merriweather"/>
            </a:endParaRPr>
          </a:p>
          <a:p>
            <a:pPr marL="514350" marR="0" lvl="0" indent="-514350" algn="l" rtl="0">
              <a:lnSpc>
                <a:spcPct val="90000"/>
              </a:lnSpc>
              <a:spcBef>
                <a:spcPts val="600"/>
              </a:spcBef>
              <a:buClr>
                <a:schemeClr val="accent2"/>
              </a:buClr>
              <a:buSzPct val="85000"/>
              <a:buFont typeface="Merriweather"/>
              <a:buChar char="●"/>
            </a:pPr>
            <a:r>
              <a:rPr lang="en-US" sz="2600" b="0" i="0" u="none" strike="noStrike" cap="none" baseline="0">
                <a:solidFill>
                  <a:schemeClr val="lt1"/>
                </a:solidFill>
                <a:latin typeface="Merriweather"/>
                <a:ea typeface="Merriweather"/>
                <a:cs typeface="Merriweather"/>
                <a:sym typeface="Merriweather"/>
              </a:rPr>
              <a:t>Began in the early 15th century and lasted until the 17th century</a:t>
            </a:r>
          </a:p>
          <a:p>
            <a:pPr marL="514350" marR="0" lvl="0" indent="-514350" algn="l" rtl="0">
              <a:lnSpc>
                <a:spcPct val="90000"/>
              </a:lnSpc>
              <a:spcBef>
                <a:spcPts val="600"/>
              </a:spcBef>
              <a:buClr>
                <a:schemeClr val="accent2"/>
              </a:buClr>
              <a:buSzPct val="25000"/>
              <a:buFont typeface="Merriweather"/>
              <a:buNone/>
            </a:pPr>
            <a:r>
              <a:rPr lang="en-US" sz="2600" b="0" i="0" u="none" strike="noStrike" cap="none" baseline="0">
                <a:solidFill>
                  <a:schemeClr val="lt1"/>
                </a:solidFill>
                <a:latin typeface="Merriweather"/>
                <a:ea typeface="Merriweather"/>
                <a:cs typeface="Merriweather"/>
                <a:sym typeface="Merriweather"/>
              </a:rPr>
              <a:t>  </a:t>
            </a:r>
          </a:p>
          <a:p>
            <a:pPr marL="880110" marR="0" lvl="1" indent="-404685" algn="l" rtl="0">
              <a:lnSpc>
                <a:spcPct val="90000"/>
              </a:lnSpc>
              <a:spcBef>
                <a:spcPts val="300"/>
              </a:spcBef>
              <a:buClr>
                <a:srgbClr val="D6903E"/>
              </a:buClr>
              <a:buFont typeface="Merriweather"/>
              <a:buNone/>
            </a:pPr>
            <a:endParaRPr sz="2200" b="0" i="0" u="none" strike="noStrike" cap="none" baseline="0">
              <a:solidFill>
                <a:schemeClr val="lt2"/>
              </a:solidFill>
              <a:latin typeface="Merriweather"/>
              <a:ea typeface="Merriweather"/>
              <a:cs typeface="Merriweather"/>
              <a:sym typeface="Merriweather"/>
            </a:endParaRPr>
          </a:p>
        </p:txBody>
      </p:sp>
      <p:pic>
        <p:nvPicPr>
          <p:cNvPr id="94" name="Shape 94"/>
          <p:cNvPicPr preferRelativeResize="0"/>
          <p:nvPr/>
        </p:nvPicPr>
        <p:blipFill rotWithShape="1">
          <a:blip r:embed="rId3">
            <a:alphaModFix/>
          </a:blip>
          <a:srcRect/>
          <a:stretch/>
        </p:blipFill>
        <p:spPr>
          <a:xfrm>
            <a:off x="4580064" y="1524000"/>
            <a:ext cx="4640136" cy="3505200"/>
          </a:xfrm>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98870287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152400"/>
            <a:ext cx="8229600" cy="1219199"/>
          </a:xfrm>
          <a:prstGeom prst="rect">
            <a:avLst/>
          </a:prstGeom>
          <a:noFill/>
          <a:ln>
            <a:noFill/>
          </a:ln>
        </p:spPr>
        <p:txBody>
          <a:bodyPr lIns="91425" tIns="45700" rIns="91425" bIns="45700" anchor="b" anchorCtr="0">
            <a:noAutofit/>
          </a:bodyPr>
          <a:lstStyle/>
          <a:p>
            <a:pPr marL="0" marR="0" lvl="0" indent="0" algn="l" rtl="0">
              <a:spcBef>
                <a:spcPts val="0"/>
              </a:spcBef>
              <a:buClr>
                <a:srgbClr val="F9F9F9"/>
              </a:buClr>
              <a:buFont typeface="Merriweather"/>
              <a:buNone/>
            </a:pPr>
            <a:endParaRPr sz="4200" b="0" i="0" u="none" strike="noStrike" cap="none" baseline="0">
              <a:solidFill>
                <a:srgbClr val="F9F9F9"/>
              </a:solidFill>
              <a:latin typeface="Merriweather"/>
              <a:ea typeface="Merriweather"/>
              <a:cs typeface="Merriweather"/>
              <a:sym typeface="Merriweather"/>
            </a:endParaRPr>
          </a:p>
        </p:txBody>
      </p:sp>
      <p:sp>
        <p:nvSpPr>
          <p:cNvPr id="146" name="Shape 146"/>
          <p:cNvSpPr txBox="1">
            <a:spLocks noGrp="1"/>
          </p:cNvSpPr>
          <p:nvPr>
            <p:ph type="body" idx="1"/>
          </p:nvPr>
        </p:nvSpPr>
        <p:spPr>
          <a:xfrm>
            <a:off x="457200" y="1524000"/>
            <a:ext cx="4059936" cy="4572000"/>
          </a:xfrm>
          <a:prstGeom prst="rect">
            <a:avLst/>
          </a:prstGeom>
          <a:noFill/>
          <a:ln>
            <a:noFill/>
          </a:ln>
        </p:spPr>
        <p:txBody>
          <a:bodyPr lIns="91425" tIns="45700" rIns="91425" bIns="45700" anchor="t" anchorCtr="0">
            <a:noAutofit/>
          </a:bodyPr>
          <a:lstStyle/>
          <a:p>
            <a:pPr marL="274320" marR="0" lvl="0" indent="-133985" algn="l" rtl="0">
              <a:spcBef>
                <a:spcPts val="0"/>
              </a:spcBef>
              <a:buClr>
                <a:schemeClr val="accent2"/>
              </a:buClr>
              <a:buFont typeface="Merriweather"/>
              <a:buNone/>
            </a:pPr>
            <a:endParaRPr sz="2600" b="0" i="0" u="none" strike="noStrike" cap="none" baseline="0">
              <a:solidFill>
                <a:schemeClr val="lt1"/>
              </a:solidFill>
              <a:latin typeface="Merriweather"/>
              <a:ea typeface="Merriweather"/>
              <a:cs typeface="Merriweather"/>
              <a:sym typeface="Merriweather"/>
            </a:endParaRPr>
          </a:p>
        </p:txBody>
      </p:sp>
      <p:sp>
        <p:nvSpPr>
          <p:cNvPr id="147" name="Shape 147"/>
          <p:cNvSpPr txBox="1">
            <a:spLocks noGrp="1"/>
          </p:cNvSpPr>
          <p:nvPr>
            <p:ph type="body" idx="2"/>
          </p:nvPr>
        </p:nvSpPr>
        <p:spPr>
          <a:xfrm>
            <a:off x="4648200" y="1524000"/>
            <a:ext cx="4059936" cy="4572000"/>
          </a:xfrm>
          <a:prstGeom prst="rect">
            <a:avLst/>
          </a:prstGeom>
          <a:noFill/>
          <a:ln>
            <a:noFill/>
          </a:ln>
        </p:spPr>
        <p:txBody>
          <a:bodyPr lIns="91425" tIns="45700" rIns="91425" bIns="45700" anchor="t" anchorCtr="0">
            <a:noAutofit/>
          </a:bodyPr>
          <a:lstStyle/>
          <a:p>
            <a:pPr marL="274320" marR="0" lvl="0" indent="-133985" algn="l" rtl="0">
              <a:spcBef>
                <a:spcPts val="0"/>
              </a:spcBef>
              <a:buClr>
                <a:schemeClr val="accent2"/>
              </a:buClr>
              <a:buFont typeface="Merriweather"/>
              <a:buNone/>
            </a:pPr>
            <a:endParaRPr sz="2600" b="0" i="0" u="none" strike="noStrike" cap="none" baseline="0">
              <a:solidFill>
                <a:schemeClr val="lt1"/>
              </a:solidFill>
              <a:latin typeface="Merriweather"/>
              <a:ea typeface="Merriweather"/>
              <a:cs typeface="Merriweather"/>
              <a:sym typeface="Merriweather"/>
            </a:endParaRPr>
          </a:p>
        </p:txBody>
      </p:sp>
      <p:pic>
        <p:nvPicPr>
          <p:cNvPr id="148" name="Shape 148"/>
          <p:cNvPicPr preferRelativeResize="0"/>
          <p:nvPr/>
        </p:nvPicPr>
        <p:blipFill rotWithShape="1">
          <a:blip r:embed="rId3">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8656835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pic>
        <p:nvPicPr>
          <p:cNvPr id="5122" name="Picture 2" descr="http://www.forwardprogressives.com/wp-content/uploads/2013/10/columbus-day-meme-20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71449"/>
            <a:ext cx="8601406" cy="655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35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304800"/>
            <a:ext cx="8229600"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4200" b="1" i="0" u="none" strike="noStrike" cap="none" baseline="0">
                <a:solidFill>
                  <a:srgbClr val="F9F9F9"/>
                </a:solidFill>
                <a:latin typeface="Merriweather"/>
                <a:ea typeface="Merriweather"/>
                <a:cs typeface="Merriweather"/>
                <a:sym typeface="Merriweather"/>
              </a:rPr>
              <a:t>Columbian Exchange</a:t>
            </a:r>
          </a:p>
        </p:txBody>
      </p:sp>
      <p:pic>
        <p:nvPicPr>
          <p:cNvPr id="154" name="Shape 154"/>
          <p:cNvPicPr preferRelativeResize="0"/>
          <p:nvPr/>
        </p:nvPicPr>
        <p:blipFill rotWithShape="1">
          <a:blip r:embed="rId3">
            <a:alphaModFix/>
          </a:blip>
          <a:srcRect/>
          <a:stretch/>
        </p:blipFill>
        <p:spPr>
          <a:xfrm>
            <a:off x="0" y="990600"/>
            <a:ext cx="9019306" cy="5867400"/>
          </a:xfrm>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2064637549"/>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1"/>
            <a:ext cx="7772400" cy="943588"/>
          </a:xfrm>
        </p:spPr>
        <p:txBody>
          <a:bodyPr/>
          <a:lstStyle/>
          <a:p>
            <a:r>
              <a:rPr lang="en-US" dirty="0" smtClean="0"/>
              <a:t>Conquistadors</a:t>
            </a:r>
            <a:br>
              <a:rPr lang="en-US" dirty="0" smtClean="0"/>
            </a:br>
            <a:r>
              <a:rPr lang="en-US" sz="2800" dirty="0" smtClean="0"/>
              <a:t>Cortez-Mexico			Pizarro-Incans</a:t>
            </a:r>
            <a:endParaRPr lang="en-US" sz="2800" dirty="0"/>
          </a:p>
        </p:txBody>
      </p:sp>
      <p:pic>
        <p:nvPicPr>
          <p:cNvPr id="4098" name="Picture 2" descr="http://images.popmatters.com/blog_art/c/conquistado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4445000"/>
            <a:ext cx="45529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mcdeadline2.files.wordpress.com/2014/01/cortz__1401061333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186476"/>
            <a:ext cx="4191000" cy="28846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conquestoftheincas.weebly.com/uploads/3/0/8/0/30807031/991508_orig.jpg"/>
          <p:cNvPicPr>
            <a:picLocks noChangeAspect="1" noChangeArrowheads="1"/>
          </p:cNvPicPr>
          <p:nvPr/>
        </p:nvPicPr>
        <p:blipFill rotWithShape="1">
          <a:blip r:embed="rId5">
            <a:extLst>
              <a:ext uri="{28A0092B-C50C-407E-A947-70E740481C1C}">
                <a14:useLocalDpi xmlns:a14="http://schemas.microsoft.com/office/drawing/2010/main" val="0"/>
              </a:ext>
            </a:extLst>
          </a:blip>
          <a:srcRect l="1674" t="10096"/>
          <a:stretch/>
        </p:blipFill>
        <p:spPr bwMode="auto">
          <a:xfrm>
            <a:off x="4572000" y="1150925"/>
            <a:ext cx="4476750" cy="300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97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1"/>
            <a:ext cx="7772400" cy="943588"/>
          </a:xfrm>
        </p:spPr>
        <p:txBody>
          <a:bodyPr/>
          <a:lstStyle/>
          <a:p>
            <a:r>
              <a:rPr lang="en-US" dirty="0" smtClean="0"/>
              <a:t>Treaty of </a:t>
            </a:r>
            <a:r>
              <a:rPr lang="en-US" dirty="0" err="1" smtClean="0"/>
              <a:t>Tordesillas</a:t>
            </a:r>
            <a:r>
              <a:rPr lang="en-US" dirty="0" smtClean="0"/>
              <a:t/>
            </a:r>
            <a:br>
              <a:rPr lang="en-US" dirty="0" smtClean="0"/>
            </a:br>
            <a:r>
              <a:rPr lang="en-US" sz="2800" dirty="0" smtClean="0"/>
              <a:t>Spain</a:t>
            </a:r>
            <a:r>
              <a:rPr lang="en-US" sz="2800" dirty="0"/>
              <a:t> </a:t>
            </a:r>
            <a:r>
              <a:rPr lang="en-US" sz="2800" dirty="0" smtClean="0"/>
              <a:t>and Portugal divide the World?</a:t>
            </a:r>
            <a:endParaRPr lang="en-US" sz="2800" dirty="0"/>
          </a:p>
        </p:txBody>
      </p:sp>
      <p:pic>
        <p:nvPicPr>
          <p:cNvPr id="2" name="Picture 2" descr="http://www.lasalle.edu/%7Emcinneshin/325/mapimages/TreatyTordesillasPO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36" y="1438275"/>
            <a:ext cx="7932714" cy="504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28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Map Spanish Colonies</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5122" name="Picture 2" descr="http://3.bp.blogspot.com/_Y9-xi5n9m3E/TPco9mlLoxI/AAAAAAAAHms/8ZlEbcDFZEo/s1600/Spanish_Empire-World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14" y="1752600"/>
            <a:ext cx="889988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40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152400"/>
            <a:ext cx="7772400" cy="1431925"/>
          </a:xfrm>
        </p:spPr>
        <p:txBody>
          <a:bodyPr/>
          <a:lstStyle/>
          <a:p>
            <a:r>
              <a:rPr lang="en-US" dirty="0" smtClean="0"/>
              <a:t>St Augustine, Florida</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3074" name="Picture 2" descr="http://www.downtowninnstaugustinefl.com/attraction/loc_45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67437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1"/>
            <a:ext cx="7772400" cy="1295399"/>
          </a:xfrm>
        </p:spPr>
        <p:txBody>
          <a:bodyPr/>
          <a:lstStyle/>
          <a:p>
            <a:r>
              <a:rPr lang="en-US" dirty="0" smtClean="0"/>
              <a:t>North American Native Settlement</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6" name="Picture 3" descr="early_indian_e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1516" y="1447800"/>
            <a:ext cx="6380884" cy="541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1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1"/>
            <a:ext cx="7772400" cy="943588"/>
          </a:xfrm>
        </p:spPr>
        <p:txBody>
          <a:bodyPr/>
          <a:lstStyle/>
          <a:p>
            <a:r>
              <a:rPr lang="en-US" dirty="0" smtClean="0"/>
              <a:t>Colonial Empires</a:t>
            </a:r>
            <a:br>
              <a:rPr lang="en-US" dirty="0" smtClean="0"/>
            </a:br>
            <a:r>
              <a:rPr lang="en-US" sz="2800" dirty="0" smtClean="0"/>
              <a:t>Spain, Portugal, France, England, Dutch</a:t>
            </a:r>
            <a:endParaRPr lang="en-US" sz="2800" dirty="0"/>
          </a:p>
        </p:txBody>
      </p:sp>
      <p:pic>
        <p:nvPicPr>
          <p:cNvPr id="1026" name="Picture 2" descr="http://upload.wikimedia.org/wikipedia/commons/9/90/Spanish_Empire_Anachronous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1676400"/>
            <a:ext cx="8987236" cy="456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355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57200" y="152400"/>
            <a:ext cx="8229600" cy="1219199"/>
          </a:xfrm>
          <a:prstGeom prst="rect">
            <a:avLst/>
          </a:prstGeom>
          <a:noFill/>
          <a:ln>
            <a:noFill/>
          </a:ln>
        </p:spPr>
        <p:txBody>
          <a:bodyPr lIns="91425" tIns="45700" rIns="91425" bIns="45700" anchor="b" anchorCtr="0">
            <a:noAutofit/>
          </a:bodyPr>
          <a:lstStyle/>
          <a:p>
            <a:pPr marL="0" marR="0" lvl="0" indent="0" algn="l" rtl="0">
              <a:spcBef>
                <a:spcPts val="0"/>
              </a:spcBef>
              <a:buClr>
                <a:srgbClr val="F9F9F9"/>
              </a:buClr>
              <a:buFont typeface="Merriweather"/>
              <a:buNone/>
            </a:pPr>
            <a:endParaRPr sz="4200" b="0" i="0" u="none" strike="noStrike" cap="none" baseline="0">
              <a:solidFill>
                <a:srgbClr val="F9F9F9"/>
              </a:solidFill>
              <a:latin typeface="Merriweather"/>
              <a:ea typeface="Merriweather"/>
              <a:cs typeface="Merriweather"/>
              <a:sym typeface="Merriweather"/>
            </a:endParaRPr>
          </a:p>
        </p:txBody>
      </p:sp>
      <p:sp>
        <p:nvSpPr>
          <p:cNvPr id="166" name="Shape 166"/>
          <p:cNvSpPr txBox="1">
            <a:spLocks noGrp="1"/>
          </p:cNvSpPr>
          <p:nvPr>
            <p:ph type="body" idx="1"/>
          </p:nvPr>
        </p:nvSpPr>
        <p:spPr>
          <a:xfrm>
            <a:off x="457200" y="1524000"/>
            <a:ext cx="4059936" cy="4572000"/>
          </a:xfrm>
          <a:prstGeom prst="rect">
            <a:avLst/>
          </a:prstGeom>
          <a:noFill/>
          <a:ln>
            <a:noFill/>
          </a:ln>
        </p:spPr>
        <p:txBody>
          <a:bodyPr lIns="91425" tIns="45700" rIns="91425" bIns="45700" anchor="t" anchorCtr="0">
            <a:noAutofit/>
          </a:bodyPr>
          <a:lstStyle/>
          <a:p>
            <a:pPr marL="274320" marR="0" lvl="0" indent="-133985" algn="l" rtl="0">
              <a:spcBef>
                <a:spcPts val="0"/>
              </a:spcBef>
              <a:buClr>
                <a:schemeClr val="accent2"/>
              </a:buClr>
              <a:buFont typeface="Merriweather"/>
              <a:buNone/>
            </a:pPr>
            <a:endParaRPr sz="2600" b="0" i="0" u="none" strike="noStrike" cap="none" baseline="0">
              <a:solidFill>
                <a:schemeClr val="lt1"/>
              </a:solidFill>
              <a:latin typeface="Merriweather"/>
              <a:ea typeface="Merriweather"/>
              <a:cs typeface="Merriweather"/>
              <a:sym typeface="Merriweather"/>
            </a:endParaRPr>
          </a:p>
        </p:txBody>
      </p:sp>
      <p:sp>
        <p:nvSpPr>
          <p:cNvPr id="167" name="Shape 167"/>
          <p:cNvSpPr txBox="1">
            <a:spLocks noGrp="1"/>
          </p:cNvSpPr>
          <p:nvPr>
            <p:ph type="body" idx="2"/>
          </p:nvPr>
        </p:nvSpPr>
        <p:spPr>
          <a:xfrm>
            <a:off x="4648200" y="1524000"/>
            <a:ext cx="4059936" cy="4572000"/>
          </a:xfrm>
          <a:prstGeom prst="rect">
            <a:avLst/>
          </a:prstGeom>
          <a:noFill/>
          <a:ln>
            <a:noFill/>
          </a:ln>
        </p:spPr>
        <p:txBody>
          <a:bodyPr lIns="91425" tIns="45700" rIns="91425" bIns="45700" anchor="t" anchorCtr="0">
            <a:noAutofit/>
          </a:bodyPr>
          <a:lstStyle/>
          <a:p>
            <a:pPr marL="274320" marR="0" lvl="0" indent="-133985" algn="l" rtl="0">
              <a:spcBef>
                <a:spcPts val="0"/>
              </a:spcBef>
              <a:buClr>
                <a:schemeClr val="accent2"/>
              </a:buClr>
              <a:buFont typeface="Merriweather"/>
              <a:buNone/>
            </a:pPr>
            <a:endParaRPr sz="2600" b="0" i="0" u="none" strike="noStrike" cap="none" baseline="0">
              <a:solidFill>
                <a:schemeClr val="lt1"/>
              </a:solidFill>
              <a:latin typeface="Merriweather"/>
              <a:ea typeface="Merriweather"/>
              <a:cs typeface="Merriweather"/>
              <a:sym typeface="Merriweather"/>
            </a:endParaRPr>
          </a:p>
        </p:txBody>
      </p:sp>
      <p:pic>
        <p:nvPicPr>
          <p:cNvPr id="168" name="Shape 168"/>
          <p:cNvPicPr preferRelativeResize="0"/>
          <p:nvPr/>
        </p:nvPicPr>
        <p:blipFill rotWithShape="1">
          <a:blip r:embed="rId3">
            <a:alphaModFix/>
          </a:blip>
          <a:srcRect/>
          <a:stretch/>
        </p:blipFill>
        <p:spPr>
          <a:xfrm>
            <a:off x="76200" y="38100"/>
            <a:ext cx="8991600" cy="6743700"/>
          </a:xfrm>
          <a:prstGeom prst="rect">
            <a:avLst/>
          </a:prstGeom>
          <a:noFill/>
          <a:ln>
            <a:noFill/>
          </a:ln>
        </p:spPr>
      </p:pic>
      <p:sp>
        <p:nvSpPr>
          <p:cNvPr id="2" name="TextBox 1"/>
          <p:cNvSpPr txBox="1"/>
          <p:nvPr/>
        </p:nvSpPr>
        <p:spPr>
          <a:xfrm>
            <a:off x="6373368" y="1524000"/>
            <a:ext cx="2514600" cy="2062103"/>
          </a:xfrm>
          <a:prstGeom prst="rect">
            <a:avLst/>
          </a:prstGeom>
          <a:noFill/>
        </p:spPr>
        <p:txBody>
          <a:bodyPr wrap="square" rtlCol="0">
            <a:spAutoFit/>
          </a:bodyPr>
          <a:lstStyle/>
          <a:p>
            <a:pPr algn="ctr"/>
            <a:r>
              <a:rPr lang="en-US" sz="3200" dirty="0" smtClean="0">
                <a:solidFill>
                  <a:schemeClr val="accent4">
                    <a:lumMod val="10000"/>
                  </a:schemeClr>
                </a:solidFill>
              </a:rPr>
              <a:t>Other Nations Join the “Colonial Game”</a:t>
            </a:r>
            <a:endParaRPr lang="en-US" sz="3200" dirty="0">
              <a:solidFill>
                <a:schemeClr val="accent4">
                  <a:lumMod val="10000"/>
                </a:schemeClr>
              </a:solidFill>
            </a:endParaRPr>
          </a:p>
        </p:txBody>
      </p:sp>
    </p:spTree>
    <p:extLst>
      <p:ext uri="{BB962C8B-B14F-4D97-AF65-F5344CB8AC3E}">
        <p14:creationId xmlns:p14="http://schemas.microsoft.com/office/powerpoint/2010/main" val="1485532043"/>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762000" y="381000"/>
            <a:ext cx="7772400" cy="1431925"/>
          </a:xfrm>
        </p:spPr>
        <p:txBody>
          <a:bodyPr/>
          <a:lstStyle/>
          <a:p>
            <a:r>
              <a:rPr lang="en-US" dirty="0" smtClean="0"/>
              <a:t>Spanish Armada’s Defeat in 1588</a:t>
            </a:r>
            <a:endParaRPr lang="en-US" dirty="0"/>
          </a:p>
        </p:txBody>
      </p:sp>
      <p:sp>
        <p:nvSpPr>
          <p:cNvPr id="86019" name="Rectangle 3"/>
          <p:cNvSpPr>
            <a:spLocks noGrp="1" noChangeArrowheads="1"/>
          </p:cNvSpPr>
          <p:nvPr>
            <p:ph type="subTitle" idx="1"/>
          </p:nvPr>
        </p:nvSpPr>
        <p:spPr/>
        <p:txBody>
          <a:bodyPr/>
          <a:lstStyle/>
          <a:p>
            <a:endParaRPr lang="en-US" dirty="0"/>
          </a:p>
        </p:txBody>
      </p:sp>
      <p:pic>
        <p:nvPicPr>
          <p:cNvPr id="1026" name="Picture 2" descr="http://upload.wikimedia.org/wikipedia/commons/thumb/0/0f/Routes_of_the_Spanish_Armada.gif/220px-Routes_of_the_Spanish_Armada.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2743200" cy="49911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xQVFhUVGBgYFxgYGBwYHxwcGhofHR4YGhsYHSggHRolHBgYITEhJikrLi4uHB8zODMsNygtLisBCgoKDg0OGhAQGiwkHCQsLCwsLCwsLCwsLCwsLCwsLCwsLCwsLCwsLCwsLCwsLCwsLCwsLCwsLCwsLCwsLCwsLP/AABEIALABHgMBIgACEQEDEQH/xAAbAAACAwEBAQAAAAAAAAAAAAAEBQIDBgcBAP/EAD8QAAECBAMECQEHAwMEAwAAAAECEQADITEEEkEFUWFxBhMiMoGRobHwwRRCUmLR4fEHI3IVgpIWM6KyFyTC/8QAGAEBAQEBAQAAAAAAAAAAAAAAAQACAwT/xAAiEQEBAQACAgIBBQAAAAAAAAAAARECEiExA2FREyJBcYH/2gAMAwEAAhEDEQA/ANCqY9W8Yq6wveLUod4qEqsKWJmMI8+0kEaR8BFZREk5uILRWQTcvFa6EcYKwaXVW0KRw+CKrlhwqfUwWrZo0Urm/wBNILlSQOD/AC0SxU0JFr0H8xIgmymU0WypBIvEVHMp4LCG1bn/AAYErElXjzi04c3J+esEyyN/z0rHk+V8+ViQQKO+nj9C0WSy9wPnO8eqlGu7x94iSB7fNYUomyWrRvm6KUEDQQYCC7v89oW52OnpEhBUOfL+IExkt2I46tBSA9g0CYlLKA0LxEKQ0RM4i1tYtVK5xCad1og9W5qL6x8lbtvi2Ql06RGfhvgiTz7SbA7/AA/SKJ2JWRd+X7xAJIfdxETWQwqOVv3iSrMp6nzp7R6iWf3iaZQ3+sWpSw4aQYA85L8xqIpQmu6DW4xSZYFrfN0Cekvq8EYd3esRlLSaH2hgvDgClokmiZvc8IHnZApwkDwbygmSikRxUijCgHpAlaS5sAIboygU+caQjlnR4ZYWc4bdAjCWfPlHk6YMzvppzvHuHS38/tFaVjMaxEOAKtxiBQYulG8VFVxG0qUmIAEMYIURFMxUSeG1YaSQkJBLU94BUoNT9fSJoSSxLcIkbggB6MIV4vF5tPWDVozIy0tCeYluB+X/AFi0vcO2cFv5gszN9PSKcKj4IYyMKVOQHAFdIgFlX+foD7wZKklQJZwOIF+Y9nPDSK1y0hWULGb8OYEngwLmI4eZnlIWGQVJSqwLEjfajwb+D/YHE4vIFqIcJfspDlwH1NmB7Wpo2kCbAxipshK1ntKK30btlk00CWHhVzcrGbGStLBQQAXtrxhXsSYmRLVLmLQ6VFikkgggHs0D7m3gjSDjs9nln8Gq0PqPm4CKzJ3P7ROSvMeyFZbuaeVO1z5wXlTup5xtkKEUakDTkDMk8DBxI0eBJqairxFWpHPwgSazwapdfnxoEmI1HtEnsksI9nTKHc0Vy76tFs9ESAKlvuiQQBpFuHQXMFLkkV+PAAjAfGiGc84LVhVRFOHI4eUSCpN6CPihWiREpi1WaLsOpXKBBpSCSzVEMcNNIazGhihMxTl2giWt0kwVL0qABb3gLF4suzsKRJExv0gFUsk0pWnzjAhUtTw42fLGVz6wmwgbQmD8PjMr0LfpEjZCIAw80ZlOHb55xIYl0kg3gfAJ7RFCGpb40SEIvEFHlEJk5oq+0XZydwrG6RIEekRGSs5e1R9OERXMoWiTxxd38oJwi8x+sKSqL5M9SW0BLty9YkfoQAGirE4UGwDxTh8UpZL25QxQrgGgROmSUnXlQ/vDaRjkolqUX7P3QaqIrl3kb+EeFD/HipaGt8f6xIqSVpWZi8vaK1KEtQCnUT2HUWSGuXtzD/bBxIXhkCtMyaHcogDMKuwH6wwm4VQAUQKlmetbU0Bs+9t8Z3Y85UqdikqIOaZmAdx3RTzFucY8cTbpudiyj2lJKiNSpSvJ1MDAmA2VLlTJqyUsspy0KiN+UGgBNaH6R9tDHKLCoelPYboDRNKEFRBYAsH38+EY/U/Awwx+1sPJ7S1LP5UoBPoeXwxVJ2qJp7MiakaFWUeLhRBvoTAGwJaVSuuWBnVMACiKgZgGB0He+CHucORy9Y78fsBlitveKpqrVi7ErqzfSBJoJIhKKpoJ8IgW3RXMcFxZmiMucflYlVqExPM8eTd8QlzW4xBBa1IFNSz0pQ1ryEeoxCnlAmpUCp23pbTjbz0i8zXDC2v8x4uZqQ7V8RXzpGLPJ3wNWRWtoXzc2YsR7R9NUCpx6R5MmAxsPSlWrPpr81iKU1v/ABEVLDUiCAXaAiUBzvghYABtA5mZQwufjR8EElz7xmhBaXFnjyXLNfaL1TKXtFcvFB+OkCeCZp85x7NWdHpHwmVqb2/aPkTiX3aRJcJ/dS1LaudH+bolhANalj6fzFJSUlzEtnYlIUXs31ESfdeFHK1VO1YPw6WBHZBaMpicUQoEAOku8OMHtwF3YPYxqkaATHq4Fk4wHV3q/GC5ZFt/xoSBXLr76/tDTZqSoHMAWLBxEFYQcX3g+kGy05UpDhOranRw58PKDUiuSQ4c0oGYcKE0+coomYAFkvmT94rdajwBdgPPlBz66XiHXVJBod1GoBf1jNUoYYYomhUohI+9LIJQeLJUGNIrniYhZWVZ0EvkZaiFHQFJduZ84kjFtQ3G+GOxpalqKnonhr84wWQ96AlLQoryM6kszhRS9yCe0FCp8IQB/tEx/vJSrdZa39CmNT0lnAlIZ2oKB3OgIF7f8oHlbCBZZ77FPaJNCRR9KpuQdfHnZKLbfZbMS9gL19vn7xntvY45VJsPb23D40OdrbLmM8tYd6s7Fg5YudBq3hGB21PWksXL0J4g7/CLjxDX9GsSFYFaagy1mx/MFA+Jfyh/J+9cl25tY+rxyrZO2DJWSHyrBSpO/ceYNfSOh4PHJmIEyWX0JetKW0LCPRKDJUkm+keLQKNpAqMUTQnW0VLnWHy8KXLZxSKjJQK1AcUDOfggckk+EWycS1CkV1u3EcawVJT5zIUOryUUHUqzMARQOX9+Fa8OHIG+IYjFykZgUkhXeDEv4m3hui7Y2KC0iZkZCUhRJN+AHgfWD17V+h/2VKQxBUsh2T7M9SfSBJeIQolIQoCxKgKepivE4k1W7lR09uTNAUiaua6QO8wUQNE6Bh88YxtRuZaCHSQx3V9beUU47DZGzXIem6GWyMCECocnfVv3gba0kZiHomg/SHjy1FQqedo8QpieBb0BgqQjT6PEJsupbVj5gftGtKMxVOUVBb0esTWkMxcaQJMlMQx94qhKZLmp8ojlSAa8mr/EULGtuES7Ngn1MYSIWCaEkwxT2QKVA+UiiRhgoEu0fYmaAAPrwiCU3E849wRGY001hetR0ieBmVNXMKKsXO5bniCVs1ecDKxAfeC7iPsBMKmBLvSNVppNjTQCCe636ejRoMIEqqltX+axn9jYAzAouGBoaeV7RpsOEoSQHc1s2m+BLOssPQxTOngKsXZrtozhrNvgbFKs+keplKKXoAHq8Fs/lLpGJJA1FvKn0ixKCXt8+sDS5ISGzkkkkADed55xYoupKQzCpJjPLl+A+xctMtO9RNuZ113wfJ2gJUoJF2dR4mvtAU/CqmKSBUuWAbd+8K+lcmZKOVSJna3JKgeAKQacIxy2yGYMTiwpaVE1BK1H29TT/GLxtBU2gJSn7xf08hGOk7eSgZVJUKuTlOt7iCpG2EqQyCGLgnmI4cpy1qWNPIxCiCpNEJDJpVROv+IZzqWbVo5x0k2UtOIACnTNJUSSey5usPx8WMG7dx65iEJSVMHcAtWjH0MJsLgStQBz1rc2GvLj72jtwv7Wb7O9rIwyZSUSUS1qAYrUi9GKgXBd2OohZs7Fy5TZZausbtKStSEmtOy6gT4coYHAyJSXUVZiLCYvyYKbz8t0dg4LrZzrHYDlVdLBPm3kY3OW0GmyUT53aKsiNOynMWuMxDNYUTvs0G4lKkAAAqIA1rzreGnWgKSlIAoQANwb0FIq2nPEtJWRVKfV6DzaO3oFGGnKVQggVu287jBkmVugDZAzBQV3iX8wC3KsXbZnZJZSkAKVR9wLufIevCC3JqLcdt0ZylCQoAs795taC3CAsJt2YJZQAhnNcpe5ar8d26KpWGABe7fPeIYaSjMxJoTmZn0NP+RjFqarBSyqWkzO0VsqgFHezNoxrBeDl5FEpNCCU+FramsfYHB55SFJLgJykWYgZbi1n8o+nyClUsgpGZbKANC6FFy3ERi2kVicbMQA11EJQwdyosL6XPIRHHIyrYPlZOvADzgDZM/7RjSxeVhUlIUC4MxVDzADgcQdIcbUw6gxtpz+CNcL5WF5UEg/HguZhCyVksJhOXwAFTpYx9gEDOFliEVTqCQcr8g7c66Q56QpzSkFNsyeATQjwhvKasIcRs9agWYsHLFqNesJsRKIDipEPpk5kkA01419QwaFeKDw8bsJbmLZjwgqWUmoKgeH6QItVOUGyV3sxjPJIS3qagNqNOA1MESpAappftXharGVu7a+UXdepbaCxL/QaxnyBKylKSU1ABr4Qmw6zmNSKQRjV5Qz30H8QLhWcxvRSALOah3i+jwy2e+cJavCE6ZxBKhqSTD7YmMCVglixufnF46VppcMnJKJUSNSzgwZhscVoJav6DXjFE4pKFKLEC7c4AwmKCXLMNwA9THPfKNpa6kqqzMN5cAA8HMETJgzsT3UukfdL3PEg74EwJK7Cras3MtEsRs+a2Z0KA5CraAtGeUu6i5GIUqctz3SG+c38ocdYoK7LnUeOsLsLg/7ozJUjMwJalCag2q8bjEbLlIR2ghKUpBKiw9T8rvh67Azex9tnCTCMRUTcxkLFy15J3KcEjeOIq3kbZmTXC0AJWSlwTQJJo7VsTSzxnNrHDTpeRa63BTQpULFJ0IqxijZe3iiWBOIVMSVAKTYuf8AuNopVHGhffGL9IxxG1RNKkKloSRfshyBRiWr/EY3buyUkmZI7B1Gh+eUF7W2wHeVLK5iq5QqwP31M532uxgFOKxLOtKGrZ00I0fMSfAQZdRL9rnhWSx5D+I1mzEJAyoJUSXmTSHfjz0CRaBdgLfEKUrLllAIqB98kuX5EcnhziZpypS9EqAYUsoMD4Rq8NglD4zBJKaipSSNWLAgHeGgzDBCJSFtlSU1b8yfWrQRiJf9pzQgZrPahHqPKBEzkLw4QwOZAD2agPop43MlRlJKcwWGZnGruBaFnSGZmSeYHrBssjqs6Q+VPd1BGlYqmpSBmUwAvwjdmxFWDxiTiDLSDVIUaUAZtfAfxB+2MPLSuV1iwlJCnq5fQeNfKA8EArE5rAy7kXZV/V4VdIsWZkwhPdQ6Uh91Cd2jchGd8I0xONwoLuqwDlK9KAB3s2kZ/CIwoxS6kJypKSy6KKmVQpJtW2/lASZBJs+toGRKIm8wfcCC3S2+zsZLlLAC86VHuhC3r+GlTzZ4+6cbUQjDoErMlalAA1SUgAvQhwatv8oK6O4BMlAU39w3Vu/KPqdYSdOZXWGWfwzFpbmlLg+KfUxWg46DYdMrCgkdqYX3FrDTfmI5iNPjUgoQhSiCpVA9W4agUaBNl9XLlJZD5UgB+XJ9BAk2eVTQsu3L8tB7xSeFqjF4vq+sYskFKUB+6AmjDdUGL5m0llZRmIlAhLUJISlIBVq5L0eF0rAK+9ajnQAezgDyieJxCEuWUVOTQaMG5WJpGZxnEicRiAokJ5863+cIVYokDQ8oPkqJqhIAL/mPKnH5vntnKJaCA6jckM4AsN1x5Rqcp6iZ3KXoD5wYiUogGzX+aRBc40AYQQieW0JJhqUy5JalOF4tCVDf4Xi4TDUEbjbdAM+cFOlfZGlfDXnGbEqxkogCvnA2EmVNfjxHE4hgAKgCxF4owUw5jSKIjnqymzR7IxBHd32v7w1k4E4gKQWSsVD/AByIV/6XMSrJlUFO1HNeDX5ax0vKS5aWk2RjisBFGNfni8NOpy04RmF4Fcko6wgZqpUKB3qDqLHSN3hdnz5yllKEpkhCTLUe8sEVOV3AcEsQCzRz7cL51YI2d2JYH4jXlTdpF2JxigGSmnJ78YjhpJSAklILlIJI7WuWnK0NJuzsiXzDKSAATckE76lhaNoLsfCrUpJWSRlUo61BS3CxV5Rz3pV0tmzpqnUUoSSEI3AHXibvHatm4HKEkn9N3s8YrY2xUYLa05OJkoVh54zSJypYWlCr9WVkHqyXarPlF6QXynMxjZqgVBlBKBMOUpUQglszJL0LZtUuHaIYfaa1LSElNSAM2XK5NHKqNvejR3TbPQPBz0gyEdSt1HrJACSrM75lhiUuSWCow/TfoHhMJhOummf1wIQDLKSF9ksC6QAOy5LZveLAv6HIkTMMVTDkmpmLTNFE5WUQOywamWmjK3RPb8nD/wBzJiZaiAD2lJBIbQi5uG5b45jgcWcNMQpKwtExKVK7Gbsk1dKqFaVBQIBIoQ8aHHTZaVy1InqWlaQVFJytWgGVswZCCx15RnlnvFg7oyHnzUUaah08SirAj8pV5Q8lykhAdQDZUueBAA8QpPOMJNxzUFnfKrtMRz0I92gj7UV9nQEFhmr4VDg0tB3mZV1dRw+HRMRlStKhVBIL3MWHotLRLygkqS9dOFeT/L5LoftSXInTDMIGbIUmo0L8mfXfGyV0hRMXllqTldypwXpu8Y1OcvHaMZnGbOmIUUoerW14QXjsCrKkqFKefHfT34w4XimUDcki7b+DX+sAdIMUSh8z6W4fxBPk43wcZzEz1GcCBTKU+IywBK2epXdSVcINk4lCgCT2hQjnYvr+0NNl7QSlBSdKjiIqiGbhpiEOUkMWJY2GhLbzbjENm7OJmS5hArnYVN2IJ55fWNlJxJnDLoHPhw4xdJl5ZYygJa7AVb56xjtIi9MhSQM1q6+J9oQYuSJskLLuhaprbw7t7HkDDjaC2pzjOYqYZaVF2UMyUlzdIcGupKmrujfsLNo7fVLUJaEuogVvc0ASLlyPShjSbLJTkM1JWyFk5kZFZgEhy5YA5jRqNcuwyOBR/f64kaMGelADpu8aioJdj/rnWTphBC2AFAA1+ywSC9u8H3wylo5eLSUqdIs2++lK0tSE8+YEqUXLHUitbRBU/O4AUyjVw3k5vFeIAAJeo0Leh+XjOJfspZYm1h5fWtouxEtUyYiRKZS+8uoZKNH/ADqZh4mjQdsOWhCTMUMxclIUQw7JUSAGBLBXnGK6P7XmFKhLcTFlSp8x9VF6by4IA+E48fOk52hgsiylaWI0iqRO3eHnAC55Lkn6+Zj3AYoKJTr9DHQHYWFDd9TWjws2jjUJZKO9YnieX7Qywcp0+f1hDjkSRXOSoPo4eOHHnvI0CqaASdYJ2c7k08awMpYe17b/ABi7ATS/Z3Gg5x2gApxzHM5DG+aoHAwUNopK368sAFMpTO34WpmY2d926MynCLNpc08kk/SLJeBJLCVPJLMMvFt2+kHOTlMsOtVtfpZLmyEpSntZiTn+6GfMnKQc2bi3AwuxPTrEhAQiaUFISkFAADDfoFPuFiRaFa9mzLDDTHO8kezCFeKwsxBOdCkkaEEeUc/j+DhwmSG8rXTegeOmzitcwjKDR3DE3yiz7yBV3NXd10u28lMoSihfaAZYtmB7pGpb0PNkOxFycOhMhU0FkAkoV2HPeAUkbz43tFPSbLiEIElco5CcwUtKL5SFOvKDqKPrHaxnVuA6V4mWaLJAuCXB/W0dD6K9L+tT/cIzasALnnHI5GwZ18yDRw01CvDvEReMHiZZzB7tQg+eU2jM2LXe8GiWpzLKkcEnL4NYNGb/AKl7DmYjClUnEzUKlOsstWVSW7QUEVoO07G1i8YbYu3sVKYmXmYXJKacSDyreNNi+lqhhZyynKsSlFip+01DUuatGotcHnpKFFJ+6SKWoWpwiyViiD2SBV2tX0LRKdJASMoYBI8eHPzgMirmMtHWDlrUQVEpfukuXLuGBfXXnvMWSytcwm4ByirW7xDl2zqG9hXjAy8STLlgF8gOQVDF2BqALN4xdJxhlSwLEh6WJqCFMbEaivERb5wYZ7OmFa2UKijGh4X1/SNJJnhNU0AuGA0HnGFTtIkuWJWCajUO3G4HhSDZe1QrKVODkOZi7srUesHgZW0G2wCwLb6WbdEZ+18w7RTXd70jFyypS+96nTWGc3Z0wSusSoFOu8aRdYn2IxqcxINYGRtxYLvy5W+mkKJ05T1iqTKJNSADxD+W6NZE3uwekhKSkmujU0bz4w4G3OJD/N+6Od4VaUkMCasKgWeDMbtHOkESkpyFiQqpewu3kLxiyaDbbe2yO4ugrrGbl4tU0uVC91HzpWCZ2EngsUNnJyuXsl6MOA41HhVNC5SFFScnVpSoVUHzGjBg9Wq7e0NkMT2nj1ISwWAVWDGtTVyQG8Lxd0Xn5UKNXfMpR1e2rmg9TGamYwrJUqpYeQoAGtu4+MPMDjEpk5QhPbBqRVzR33jT4IZJxhPldIJaWzXL+9TBWF2lLX2lLQEipLjTnrwjFFnc1pctBGycGgqooE7lJzf+xAeDYsN9u9JUTFBMoqygMVc1B23hqPrmMS2KlpBy/eWpRpvJH0hBj0J6xVQdVMAO81AH0cxptlJaVLDvuPiW+ojUD1StD4fpAUjFplrzEXLH6GJ4nFsVUAVdADsoNvLsoULH+AMPtRMwKC5SrUyKCe1XUigdqMRCm5mqCJKipQS7gUNXHnrujKfZlFPWJ7SARmo1QXN4b4HphKUhCcThytaEtnCkAOb9kqO5N3/XPbYnvMeSSJbBh2UNUliJZyveoA5Rw+P47xu02pdSpyWNRTzrBWyzlJ+WPGFC8ZOaqqcwbl4u2fPmKUS+mjR2Dc4roLibpUg6FJUqm8luz4fvAOK6C9WADi5YP3kuotYUAckV3RsZ+FCkMxSBY5j7PvjxGxpD99ZbcfZwXjW1zYMdCpiUuZspIVbLmU/+4hIa2v7WHobLbsTzmNwqxZtxYXOptHQJWBRKPZTNIBqcyqnXukJYv+HwjyfMAX/akFRDdruhxp2hw3/rDqc+mdB5uTMhlE/4pDsaHMpz4QOvozOCXKpaRzTfhlBU9Y6UgTppSoqTJAPayEq0aocp0b6RZi9hIKFLzrYB3UoEbyS+jPqwAtF2Ll/+jT6A5T/uDf8A5MGythYhioFKQNWVbnkMbREuRh5KsQpctSEpKnSpKsxagGVbFRIoN8KujXTBOImZJssSpSnShfe7RPczMznc9+cHZdaSS9hzqnrkO+iW9cteTRodidGDNkYiXOWXWhSUqIIAJF3KQKbuFo1eFwksKdIN7sl+DPzhni8Fm7swy6doAJIID95xxJhUjhcr+n2OFeomE2IzJDOWZvvCjuDYvAy+geNCVE4Zb5lMCUh0puq+VIBa5DvQUMdvRsFbg9epRT3XFE6UBsGDUbSjQOdlLoEqIABAOUFJ0JdIqDq9YOkb7Vx/Gf08xCZfZMtcyhKErSGcPcqbg5yjmHjN4vY81FFmUCmhAmoUbmnZJ9I79j8EED+9PRLB7XbKUJJFSwUzft4QBiujEuenMlailSXSUplsQQ4y5kEnwJekPWDtXCBgVfiTTcSfpHiZBai0sx/Fr4R2kdApQd5M5ZIapQnxDC/pAJ6Dy0unqVk6ZlgEWqySK13CHrGe1cpw8wg3MaH/AF+WJPVFBLpZT0uXJDPraNDiOgSQ6gMqRoV1O+oH1/SPcN0OlpqZWeguXG8kZTmoHewtzinGLswKpcutV8G+pj2UiWTVawP8X8q840e0OiCcxbONzNMA8SoNpQ+cJ52xZif+3KnlvvZQB/4Zh6xdYuylEqW7datn/Cbb+96Rdh5ch+1OUz/hLt/zgjBdGsQs9tKk2dzk9VqbfpDhHQkihYm9Zo33LEOOQg6wdivDzJAIqkCtcy8xYUp1gHrEsX9nWlScydC6UKJLEN2lLIten6w/wfQaVMBOSYs6FDhP/lX0g6V/T2SD2kzW/KXBp+IJLa/dFr7zrD2rnK8FLc5S9NzPXxAtFwX2QAhgAwGZ6i57vpHTZvQvCkMmUlVxmK5gBa5oaHwghfRSQgZUYeWBSpAWdLldCH04xrrB2rkuazhHOsE4aflJeWgg8VJHvX1vHS8NswSQVpwqUrFXKZYy0NikqAD6hnawijEz5tUnKkGo7SHDtTtODTxeLIdrnn2gqKiJaCVVNE+723fSJzMSoANlIYdkOGIsxsW3x0n7OoppKQpiHSpCU5Vb1JyOSSBZ9KwqVsled1SpKSSD2coPNizxC1jUzZigHYAmzZgfQjSPptSAerdqBCAddWAjfTdjdgZ1kcXAp+UKtrod8Cf6CEkZFIIH3ShKvVIAI5iAdmHmSVsFZUZdHlMPMcRvgrIoJYEClUpSUivvzaNzNSlS0tdqkpSAaXcgKZhu0gCfh5b9qYqv+0eYV7wrdY+VJXUIrWrIPM91PudIJ2aplF7EapA1vreHGK2YHGRUzgxFBzAccoM2ZskknMVGllE387xmtSuiJUoIHYSws4ceRNopefZKW5U4c/WOfp6f4mSooUQsChC9w/NRWbi+usGTf6ly1oCcs2WTcpKVVBZ8zuB/tJ4xYmzw+BWQQVANobczSC/saEd6ZQM9AD4JSnN60jjmL2kmco//AGZ69wKSTpqH3kWFhWsXStrLQnL9oUpIDJC0mXpZ8z8KgtD1H+Ok4naEsTGCylrESyTavaDqFBq0UL2/IQhUtWIooGhSADSoYAk7tP05JtXac5Nwz2NFPVxWoPOFcxcxY6whS3Peqa8vjQ5iP+mOxsNLQJmCUcpU0xAUSB2SQoZg9HIub0AeMzhcSsLCgVFSCClqkEGhA3vHxxqzQc2CR7F4NxOEnN2jmJFAkqU1BQhgBejUvGbNdJcjoeH/AKjzjKOaUlE90pSx7BUxPaT3gMqTQk6VhSn+pWKRNmdY04VShJZkqFlDKA4B41e9ow+GxSkS5iS+VbP4A1B0uRyJjyRmIJSgneWhDdT/AOqOOYBEuUgFu6gqVW9Su9mGXWEO1emeMnEdZOmMlWcJJ6sAioLSQgu1Kk0Ol4Bl4SeJRWClFcpdTKqC9R3aUrx3QNgwpSghkKJYJzaUoAfTWJNr/TYFU0z5qEklQEqYpAJzSw6u0RmIIKQS9njqUzb8tIK84SdQpbM1we1wNPKOHYfai5KRKafLIqye7XcOT1cgk2j37XIW5JUVfmc+uukGry6hK6bgqVKCpZqwypICvHXdaCv9QV985Un/ABQHNagspmjkUnGBT/23bR2+sGI6RTJSQkSUBP5iuvPKsOOHwu/bGV0Je1UEkJWSdcoFP8SWVp/MMMPNCZZOZWaorQkFr5quOG+OSL6QzVGqyhO6W4AcW0NeJ84Pl9LVhORJYAWzE+JYOTGoGpxU6WtZzFROr18AXBGu6PET8MC5ny0t+I5X3DtGvIPGIm9IgzBKRyH6ksDzhfjdtdZTq0cmP0iokrpc/b+Dkh+ulEpDjKpKlE/lCDfd+0JUf1CkJmE9VOmIAoTlcq/xJZIpc5jwDPHP5Up9G9BEkorp7D1iyn9sdC2n/VZakpTJQiW7uVjOEj7oBapapZNOOmY/6txIKycXOJWS+RQTQhuwcjoo3da0KE4VJN6cA0MMLs2UGer6Fm9BF1q/UjedHOk5w0gLOGzCYazFTFzCrLv612uSQDrYQ7/+QULDMEFms7bm+616F9ziMth9qJVJTh1hJkpNUgZbsWDWqNIyuPwLLIlqKxVtFDhUV9Is8KcvLpWJ6RS1EZurUb0IR5ZVbr0grC4yWUumWhGrgKIfeSkDN6xy7BY+dLOXOpPBQA01pWnGNPsnGg96YlJr2klKQaVCmqb3Jgo9tGjD1Z0ij9hGR9WdIAJ5mAjs0KJJROJL0YNf/K3neA/+p5MtZlGclwwzJlbw5SSokNasF4jpQgChJJ7xyhT+dANbxnTlEz8IQU9+jEArKuVKekUHAKWpygvwQEueLvW9WhDN6TLWT1ahvGUlan82zchTi0VjbExAJVPUgFyxmKdz+UVd+EawNWrALuEgPoFrahscqhX5SPpOG/EpKGH3FiWa7yO9b7z2jK4LGTcQpWQzFtcuSkcXUQ3i0VYy/bCwTZV83nxexhxa1CsPIAf7bl35piT5HV30EebAxeGKlhE2attQ6AeIK24ceEYEol3JL7ytI9RXfBuysRh0rJeYXTZJBau8isFka0Iva6wolaQaliOyfNNP2gWZtBLls7PQHLRt1aRXjZcty8wkcAf0NPOB0pQKNn3OT9WHkBClx2sUnsnJySn1pA61vUl4mpI0lkeR9C8VdSGLqZtN/lEsTE3ss6hoA5byf6Rds3G9WsZu0mykuQGND41MCpSNHHv/ABFkqQSe6TBiNZuGUGYgoJ7JbRtNQQ3m73hVj501LhS1FL0Nb8dxg6ZiglIQFOzqJFQ5+7yoK7zAyMTmd34C/gOHCoiXkv8AtasqsyiX/ESW1J8TEUYkhvnykNMRs5JTmS5BDuhJcHcrKfoOcKVSiksR5/pCvY7BPNJSFBLtlexOg4fN8DmUEkhTOHFjcb34xLCzFJUFC4IY7vAQdido9YxmSwd6gCFH5yaBJyseKHMRMQHS7kGr0L0Ip8tLBdVNUeuTUEkgUd9WG6tNQX0qKcFmqhVTpQefpAmIwq5ZqOO7yP6Q4h+PwRlqzyz2asQfTgR9IFXj5jghwpmJFzzIufoBuipGMULEj57RELG+sHWHaKnuySoVIBuD7G/i8DzClr/SJS8UoWV4EAjyVSJCahXeTlJN0lh/xb0dt0LNCCXwp84RJKT8B+sHS8Gk2mNwLj/1BiKsFlOiuRB84h5oVzEpbnR+dhF4ASe1lAruXyokPFkvEI3HmoUbglPnVTRabHyJiudqAN5QdLlLLEMhJuVEB+ai/kIXjEKFm8Hf0A5NQR6iYsuo2NHKj7JBMOjqNn4hKTRWYakAj0N4r/1nICJQIJftk9rwAon3gLEYdVVMSKOWUA53A1PpygQGtq8f0EBkFDFzGNaG5JJJbmXN/WPEYtYZyoAcG/eBs53mJEU+kTT2dPKi5L8yT5DSLhilEJC1KIQGSkMG8vc1iqVKpUtwyuTBGHwalEUp+ZgPKAjZCpiwySEp1ALBt5rXxLQRJw8sHuhZ/LrzJoPIwvnzUpoCFqG4HKPWI5pqgxKsu4U82+sa1z661WE2wmWQgEE7gDlTyAqTvc+EF4nHLVLz9tJJcqSACWFyMwDWqsmxjHYdMwMEpaCQGPbLq4aczAcEzQCXKUrUaks55un9WgjBJYvlIpag+hgQT1Gg9aeQgrDSjmIBejueN7jfGa1I/9k="/>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286000"/>
            <a:ext cx="4747347"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10675" y="0"/>
            <a:ext cx="8686800"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3800" b="1" i="0" u="none" strike="noStrike" cap="none" baseline="0" dirty="0">
                <a:solidFill>
                  <a:srgbClr val="F9F9F9"/>
                </a:solidFill>
                <a:latin typeface="Merriweather"/>
                <a:ea typeface="Merriweather"/>
                <a:cs typeface="Merriweather"/>
                <a:sym typeface="Merriweather"/>
              </a:rPr>
              <a:t>British Colonization of North America</a:t>
            </a:r>
          </a:p>
        </p:txBody>
      </p:sp>
      <p:sp>
        <p:nvSpPr>
          <p:cNvPr id="174" name="Shape 174"/>
          <p:cNvSpPr txBox="1">
            <a:spLocks noGrp="1"/>
          </p:cNvSpPr>
          <p:nvPr>
            <p:ph type="body" idx="1"/>
          </p:nvPr>
        </p:nvSpPr>
        <p:spPr>
          <a:xfrm>
            <a:off x="2209800" y="1371600"/>
            <a:ext cx="6553200" cy="4724400"/>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England wanted to assert their influence in North America. </a:t>
            </a:r>
          </a:p>
          <a:p>
            <a:pPr marL="274320" marR="0" lvl="0" indent="-274320" algn="l" rtl="0">
              <a:spcBef>
                <a:spcPts val="60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Saw colonization as a means to:</a:t>
            </a:r>
          </a:p>
          <a:p>
            <a:pPr marL="640080" marR="0" lvl="1" indent="-284480" algn="l" rtl="0">
              <a:spcBef>
                <a:spcPts val="300"/>
              </a:spcBef>
              <a:buClr>
                <a:srgbClr val="D6903E"/>
              </a:buClr>
              <a:buSzPct val="85000"/>
              <a:buFont typeface="Merriweather"/>
              <a:buChar char="●"/>
            </a:pPr>
            <a:r>
              <a:rPr lang="en-US" sz="2400" b="0" i="0" u="none" strike="noStrike" cap="none" baseline="0" dirty="0">
                <a:solidFill>
                  <a:schemeClr val="lt2"/>
                </a:solidFill>
                <a:latin typeface="Merriweather"/>
                <a:ea typeface="Merriweather"/>
                <a:cs typeface="Merriweather"/>
                <a:sym typeface="Merriweather"/>
              </a:rPr>
              <a:t>Expand their  Economy</a:t>
            </a:r>
          </a:p>
          <a:p>
            <a:pPr marL="640080" marR="0" lvl="1" indent="-284480" algn="l" rtl="0">
              <a:spcBef>
                <a:spcPts val="300"/>
              </a:spcBef>
              <a:buClr>
                <a:srgbClr val="D6903E"/>
              </a:buClr>
              <a:buSzPct val="85000"/>
              <a:buFont typeface="Merriweather"/>
              <a:buChar char="●"/>
            </a:pPr>
            <a:r>
              <a:rPr lang="en-US" sz="2400" b="0" i="0" u="none" strike="noStrike" cap="none" baseline="0" dirty="0">
                <a:solidFill>
                  <a:schemeClr val="lt2"/>
                </a:solidFill>
                <a:latin typeface="Merriweather"/>
                <a:ea typeface="Merriweather"/>
                <a:cs typeface="Merriweather"/>
                <a:sym typeface="Merriweather"/>
              </a:rPr>
              <a:t>Increase their political influence</a:t>
            </a:r>
          </a:p>
          <a:p>
            <a:pPr marL="640080" marR="0" lvl="1" indent="-284480" algn="l" rtl="0">
              <a:spcBef>
                <a:spcPts val="300"/>
              </a:spcBef>
              <a:buClr>
                <a:srgbClr val="D6903E"/>
              </a:buClr>
              <a:buSzPct val="85000"/>
              <a:buFont typeface="Merriweather"/>
              <a:buChar char="●"/>
            </a:pPr>
            <a:r>
              <a:rPr lang="en-US" sz="2400" b="0" i="0" u="none" strike="noStrike" cap="none" baseline="0" dirty="0">
                <a:solidFill>
                  <a:schemeClr val="lt2"/>
                </a:solidFill>
                <a:latin typeface="Merriweather"/>
                <a:ea typeface="Merriweather"/>
                <a:cs typeface="Merriweather"/>
                <a:sym typeface="Merriweather"/>
              </a:rPr>
              <a:t>Alleviate social problems at home (over crowding, crime, poverty, etc.)</a:t>
            </a:r>
          </a:p>
        </p:txBody>
      </p:sp>
      <p:pic>
        <p:nvPicPr>
          <p:cNvPr id="2050" name="Picture 2" descr="http://www.legendsofamerica.com/photos-americanhistory/ColonistsLandingAtJamest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43400"/>
            <a:ext cx="3276600" cy="228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23920"/>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143100" y="0"/>
            <a:ext cx="8534399"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3800" b="1" i="0" u="none" strike="noStrike" cap="none" baseline="0">
                <a:solidFill>
                  <a:srgbClr val="F9F9F9"/>
                </a:solidFill>
                <a:latin typeface="Merriweather"/>
                <a:ea typeface="Merriweather"/>
                <a:cs typeface="Merriweather"/>
                <a:sym typeface="Merriweather"/>
              </a:rPr>
              <a:t> British Settlements in North America</a:t>
            </a:r>
          </a:p>
        </p:txBody>
      </p:sp>
      <p:sp>
        <p:nvSpPr>
          <p:cNvPr id="180" name="Shape 180"/>
          <p:cNvSpPr txBox="1">
            <a:spLocks noGrp="1"/>
          </p:cNvSpPr>
          <p:nvPr>
            <p:ph type="body" idx="1"/>
          </p:nvPr>
        </p:nvSpPr>
        <p:spPr>
          <a:xfrm>
            <a:off x="-97535" y="1447800"/>
            <a:ext cx="5126736" cy="4876799"/>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2"/>
              </a:buClr>
              <a:buSzPct val="85000"/>
              <a:buFont typeface="Merriweather"/>
              <a:buChar char="●"/>
            </a:pPr>
            <a:r>
              <a:rPr lang="en-US" sz="2600" b="1" i="0" u="sng" strike="noStrike" cap="none" baseline="0">
                <a:solidFill>
                  <a:schemeClr val="lt1"/>
                </a:solidFill>
                <a:latin typeface="Merriweather"/>
                <a:ea typeface="Merriweather"/>
                <a:cs typeface="Merriweather"/>
                <a:sym typeface="Merriweather"/>
              </a:rPr>
              <a:t>Roanoke  1585</a:t>
            </a:r>
          </a:p>
          <a:p>
            <a:pPr marL="640080" marR="0" lvl="1" indent="-284480" algn="l" rtl="0">
              <a:spcBef>
                <a:spcPts val="300"/>
              </a:spcBef>
              <a:buClr>
                <a:srgbClr val="D6903E"/>
              </a:buClr>
              <a:buSzPct val="85000"/>
              <a:buFont typeface="Merriweather"/>
              <a:buChar char="●"/>
            </a:pPr>
            <a:r>
              <a:rPr lang="en-US" sz="2400" b="0" i="0" u="none" strike="noStrike" cap="none" baseline="0">
                <a:solidFill>
                  <a:schemeClr val="lt2"/>
                </a:solidFill>
                <a:latin typeface="Merriweather"/>
                <a:ea typeface="Merriweather"/>
                <a:cs typeface="Merriweather"/>
                <a:sym typeface="Merriweather"/>
              </a:rPr>
              <a:t>Failed first attempt by England to establish permanent settlement in New World</a:t>
            </a:r>
          </a:p>
          <a:p>
            <a:pPr marL="640080" marR="0" lvl="1" indent="-284480" algn="l" rtl="0">
              <a:spcBef>
                <a:spcPts val="300"/>
              </a:spcBef>
              <a:buClr>
                <a:srgbClr val="D6903E"/>
              </a:buClr>
              <a:buSzPct val="85000"/>
              <a:buFont typeface="Merriweather"/>
              <a:buChar char="●"/>
            </a:pPr>
            <a:r>
              <a:rPr lang="en-US" sz="2400" b="0" i="0" u="none" strike="noStrike" cap="none" baseline="0">
                <a:solidFill>
                  <a:schemeClr val="lt2"/>
                </a:solidFill>
                <a:latin typeface="Merriweather"/>
                <a:ea typeface="Merriweather"/>
                <a:cs typeface="Merriweather"/>
                <a:sym typeface="Merriweather"/>
              </a:rPr>
              <a:t>Led by Sir Walter Raleigh </a:t>
            </a:r>
          </a:p>
          <a:p>
            <a:pPr marL="1005839" marR="0" lvl="2" indent="-231139" algn="l" rtl="0">
              <a:spcBef>
                <a:spcPts val="300"/>
              </a:spcBef>
              <a:buClr>
                <a:srgbClr val="B27834"/>
              </a:buClr>
              <a:buSzPct val="85000"/>
              <a:buFont typeface="Merriweather"/>
              <a:buChar char="●"/>
            </a:pPr>
            <a:r>
              <a:rPr lang="en-US" sz="2100" b="0" i="0" u="none" strike="noStrike" cap="none" baseline="0">
                <a:solidFill>
                  <a:schemeClr val="lt1"/>
                </a:solidFill>
                <a:latin typeface="Merriweather"/>
                <a:ea typeface="Merriweather"/>
                <a:cs typeface="Merriweather"/>
                <a:sym typeface="Merriweather"/>
              </a:rPr>
              <a:t>Located on an island off the coast of NC</a:t>
            </a:r>
          </a:p>
          <a:p>
            <a:pPr marL="1005839" marR="0" lvl="2" indent="-231139" algn="l" rtl="0">
              <a:spcBef>
                <a:spcPts val="300"/>
              </a:spcBef>
              <a:buClr>
                <a:srgbClr val="B27834"/>
              </a:buClr>
              <a:buSzPct val="85000"/>
              <a:buFont typeface="Merriweather"/>
              <a:buChar char="●"/>
            </a:pPr>
            <a:r>
              <a:rPr lang="en-US" sz="2100" b="0" i="0" u="none" strike="noStrike" cap="none" baseline="0">
                <a:solidFill>
                  <a:schemeClr val="lt1"/>
                </a:solidFill>
                <a:latin typeface="Merriweather"/>
                <a:ea typeface="Merriweather"/>
                <a:cs typeface="Merriweather"/>
                <a:sym typeface="Merriweather"/>
              </a:rPr>
              <a:t>117 colonists led by John White</a:t>
            </a:r>
          </a:p>
          <a:p>
            <a:pPr marL="1005839" marR="0" lvl="2" indent="-231139" algn="l" rtl="0">
              <a:spcBef>
                <a:spcPts val="300"/>
              </a:spcBef>
              <a:buClr>
                <a:srgbClr val="B27834"/>
              </a:buClr>
              <a:buSzPct val="85000"/>
              <a:buFont typeface="Merriweather"/>
              <a:buChar char="●"/>
            </a:pPr>
            <a:r>
              <a:rPr lang="en-US" sz="2100" b="0" i="0" u="none" strike="noStrike" cap="none" baseline="0">
                <a:solidFill>
                  <a:schemeClr val="lt1"/>
                </a:solidFill>
                <a:latin typeface="Merriweather"/>
                <a:ea typeface="Merriweather"/>
                <a:cs typeface="Merriweather"/>
                <a:sym typeface="Merriweather"/>
              </a:rPr>
              <a:t>Within 3 years colony disappears without a trace</a:t>
            </a:r>
          </a:p>
          <a:p>
            <a:pPr marL="1005839" marR="0" lvl="2" indent="-231139" algn="l" rtl="0">
              <a:spcBef>
                <a:spcPts val="300"/>
              </a:spcBef>
              <a:buClr>
                <a:srgbClr val="B27834"/>
              </a:buClr>
              <a:buSzPct val="85000"/>
              <a:buFont typeface="Merriweather"/>
              <a:buChar char="●"/>
            </a:pPr>
            <a:r>
              <a:rPr lang="en-US" sz="2100" b="0" i="0" u="none" strike="noStrike" cap="none" baseline="0">
                <a:solidFill>
                  <a:schemeClr val="lt1"/>
                </a:solidFill>
                <a:latin typeface="Merriweather"/>
                <a:ea typeface="Merriweather"/>
                <a:cs typeface="Merriweather"/>
                <a:sym typeface="Merriweather"/>
              </a:rPr>
              <a:t> The word “Croatoan” was carved into a tree on the island </a:t>
            </a:r>
          </a:p>
          <a:p>
            <a:pPr marL="1005839" marR="0" lvl="2" indent="-231139" algn="l" rtl="0">
              <a:spcBef>
                <a:spcPts val="300"/>
              </a:spcBef>
              <a:buClr>
                <a:srgbClr val="B27834"/>
              </a:buClr>
              <a:buSzPct val="85000"/>
              <a:buFont typeface="Merriweather"/>
              <a:buChar char="●"/>
            </a:pPr>
            <a:r>
              <a:rPr lang="en-US" sz="2100" b="0" i="0" u="none" strike="noStrike" cap="none" baseline="0">
                <a:solidFill>
                  <a:schemeClr val="lt1"/>
                </a:solidFill>
                <a:latin typeface="Merriweather"/>
                <a:ea typeface="Merriweather"/>
                <a:cs typeface="Merriweather"/>
                <a:sym typeface="Merriweather"/>
              </a:rPr>
              <a:t>Remains a mystery to historians </a:t>
            </a:r>
          </a:p>
          <a:p>
            <a:pPr marL="640080" marR="0" lvl="1" indent="-154940" algn="l" rtl="0">
              <a:spcBef>
                <a:spcPts val="300"/>
              </a:spcBef>
              <a:buClr>
                <a:srgbClr val="D6903E"/>
              </a:buClr>
              <a:buFont typeface="Merriweather"/>
              <a:buNone/>
            </a:pPr>
            <a:endParaRPr sz="2400" b="0" i="0" u="none" strike="noStrike" cap="none" baseline="0">
              <a:solidFill>
                <a:schemeClr val="lt2"/>
              </a:solidFill>
              <a:latin typeface="Merriweather"/>
              <a:ea typeface="Merriweather"/>
              <a:cs typeface="Merriweather"/>
              <a:sym typeface="Merriweather"/>
            </a:endParaRPr>
          </a:p>
          <a:p>
            <a:pPr marL="640080" marR="0" lvl="1" indent="-154940" algn="l" rtl="0">
              <a:spcBef>
                <a:spcPts val="300"/>
              </a:spcBef>
              <a:buClr>
                <a:srgbClr val="D6903E"/>
              </a:buClr>
              <a:buFont typeface="Merriweather"/>
              <a:buNone/>
            </a:pPr>
            <a:endParaRPr sz="2400" b="0" i="0" u="none" strike="noStrike" cap="none" baseline="0">
              <a:solidFill>
                <a:schemeClr val="lt2"/>
              </a:solidFill>
              <a:latin typeface="Merriweather"/>
              <a:ea typeface="Merriweather"/>
              <a:cs typeface="Merriweather"/>
              <a:sym typeface="Merriweather"/>
            </a:endParaRPr>
          </a:p>
        </p:txBody>
      </p:sp>
      <p:pic>
        <p:nvPicPr>
          <p:cNvPr id="181" name="Shape 181"/>
          <p:cNvPicPr preferRelativeResize="0"/>
          <p:nvPr/>
        </p:nvPicPr>
        <p:blipFill rotWithShape="1">
          <a:blip r:embed="rId3">
            <a:alphaModFix/>
          </a:blip>
          <a:srcRect/>
          <a:stretch/>
        </p:blipFill>
        <p:spPr>
          <a:xfrm>
            <a:off x="5019369" y="1447800"/>
            <a:ext cx="4038599" cy="3733800"/>
          </a:xfrm>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768834429"/>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Lost- Roanoke Island</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050" name="Picture 2" descr="http://upload.wikimedia.org/wikipedia/en/b/b2/Map_showing_location_of_Jamestown_and_Roanoke_Island_Colonie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52625"/>
            <a:ext cx="6705600" cy="446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B74C73-8949-4B4F-8655-603883EA35B2}" type="slidenum">
              <a:rPr lang="en-US" altLang="en-US" sz="1400"/>
              <a:pPr>
                <a:spcBef>
                  <a:spcPct val="0"/>
                </a:spcBef>
                <a:buFontTx/>
                <a:buNone/>
              </a:pPr>
              <a:t>26</a:t>
            </a:fld>
            <a:endParaRPr lang="en-US" altLang="en-US" sz="1400"/>
          </a:p>
        </p:txBody>
      </p:sp>
      <p:pic>
        <p:nvPicPr>
          <p:cNvPr id="64515" name="Picture 2" descr="arrival james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95413"/>
            <a:ext cx="7391400" cy="5310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6" name="Text Box 3"/>
          <p:cNvSpPr txBox="1">
            <a:spLocks noChangeArrowheads="1"/>
          </p:cNvSpPr>
          <p:nvPr/>
        </p:nvSpPr>
        <p:spPr bwMode="auto">
          <a:xfrm>
            <a:off x="533400" y="304800"/>
            <a:ext cx="8077200" cy="1014413"/>
          </a:xfrm>
          <a:prstGeom prst="rect">
            <a:avLst/>
          </a:prstGeom>
          <a:gradFill rotWithShape="1">
            <a:gsLst>
              <a:gs pos="0">
                <a:srgbClr val="FFCCFF"/>
              </a:gs>
              <a:gs pos="100000">
                <a:srgbClr val="B0C9EE"/>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a:solidFill>
                  <a:schemeClr val="bg1">
                    <a:lumMod val="50000"/>
                  </a:schemeClr>
                </a:solidFill>
                <a:latin typeface="Verdana" panose="020B0604030504040204" pitchFamily="34" charset="0"/>
              </a:rPr>
              <a:t>Jamestown, 1607</a:t>
            </a:r>
          </a:p>
          <a:p>
            <a:pPr algn="ctr" eaLnBrk="1" hangingPunct="1">
              <a:spcBef>
                <a:spcPct val="50000"/>
              </a:spcBef>
              <a:buFontTx/>
              <a:buNone/>
            </a:pPr>
            <a:r>
              <a:rPr lang="en-US" altLang="en-US" sz="2400" b="1" dirty="0">
                <a:solidFill>
                  <a:schemeClr val="bg1">
                    <a:lumMod val="50000"/>
                  </a:schemeClr>
                </a:solidFill>
                <a:latin typeface="Verdana" panose="020B0604030504040204" pitchFamily="34" charset="0"/>
              </a:rPr>
              <a:t>The first </a:t>
            </a:r>
            <a:r>
              <a:rPr lang="en-US" altLang="en-US" sz="2400" b="1" dirty="0" smtClean="0">
                <a:solidFill>
                  <a:schemeClr val="bg1">
                    <a:lumMod val="50000"/>
                  </a:schemeClr>
                </a:solidFill>
                <a:latin typeface="Verdana" panose="020B0604030504040204" pitchFamily="34" charset="0"/>
              </a:rPr>
              <a:t>“successful” </a:t>
            </a:r>
            <a:r>
              <a:rPr lang="en-US" altLang="en-US" sz="2400" b="1" dirty="0">
                <a:solidFill>
                  <a:schemeClr val="bg1">
                    <a:lumMod val="50000"/>
                  </a:schemeClr>
                </a:solidFill>
                <a:latin typeface="Verdana" panose="020B0604030504040204" pitchFamily="34" charset="0"/>
              </a:rPr>
              <a:t>English </a:t>
            </a:r>
            <a:r>
              <a:rPr lang="en-US" altLang="en-US" sz="2400" b="1" dirty="0" smtClean="0">
                <a:solidFill>
                  <a:schemeClr val="bg1">
                    <a:lumMod val="50000"/>
                  </a:schemeClr>
                </a:solidFill>
                <a:latin typeface="Verdana" panose="020B0604030504040204" pitchFamily="34" charset="0"/>
              </a:rPr>
              <a:t>colony </a:t>
            </a:r>
            <a:endParaRPr lang="en-US" altLang="en-US" sz="2400" b="1" dirty="0">
              <a:solidFill>
                <a:schemeClr val="bg1">
                  <a:lumMod val="50000"/>
                </a:schemeClr>
              </a:solidFill>
              <a:latin typeface="Verdana" panose="020B0604030504040204" pitchFamily="34" charset="0"/>
            </a:endParaRPr>
          </a:p>
        </p:txBody>
      </p:sp>
    </p:spTree>
    <p:extLst>
      <p:ext uri="{BB962C8B-B14F-4D97-AF65-F5344CB8AC3E}">
        <p14:creationId xmlns:p14="http://schemas.microsoft.com/office/powerpoint/2010/main" val="2938902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28600"/>
            <a:ext cx="8229600" cy="1219199"/>
          </a:xfrm>
          <a:prstGeom prst="rect">
            <a:avLst/>
          </a:prstGeom>
          <a:noFill/>
          <a:ln>
            <a:noFill/>
          </a:ln>
        </p:spPr>
        <p:txBody>
          <a:bodyPr lIns="91425" tIns="45700" rIns="91425" bIns="45700" anchor="b" anchorCtr="0">
            <a:noAutofit/>
          </a:bodyPr>
          <a:lstStyle/>
          <a:p>
            <a:pPr marL="0" marR="0" lvl="0" indent="0" algn="l" rtl="0">
              <a:spcBef>
                <a:spcPts val="0"/>
              </a:spcBef>
              <a:buClr>
                <a:srgbClr val="F9F9F9"/>
              </a:buClr>
              <a:buSzPct val="25000"/>
              <a:buFont typeface="Merriweather"/>
              <a:buNone/>
            </a:pPr>
            <a:r>
              <a:rPr lang="en-US" sz="4200" b="0" i="0" u="none" strike="noStrike" cap="none" baseline="0">
                <a:solidFill>
                  <a:srgbClr val="F9F9F9"/>
                </a:solidFill>
                <a:latin typeface="Merriweather"/>
                <a:ea typeface="Merriweather"/>
                <a:cs typeface="Merriweather"/>
                <a:sym typeface="Merriweather"/>
              </a:rPr>
              <a:t>Jamestown Continued…</a:t>
            </a:r>
          </a:p>
        </p:txBody>
      </p:sp>
      <p:sp>
        <p:nvSpPr>
          <p:cNvPr id="193" name="Shape 193"/>
          <p:cNvSpPr txBox="1">
            <a:spLocks noGrp="1"/>
          </p:cNvSpPr>
          <p:nvPr>
            <p:ph type="body" idx="1"/>
          </p:nvPr>
        </p:nvSpPr>
        <p:spPr>
          <a:xfrm>
            <a:off x="0" y="1371600"/>
            <a:ext cx="5257799" cy="4572000"/>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April 1607 land in Virginia</a:t>
            </a:r>
          </a:p>
          <a:p>
            <a:pPr marL="274320" marR="0" lvl="0" indent="-274320" algn="l" rtl="0">
              <a:spcBef>
                <a:spcPts val="60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Settle on the James river in Virginia.</a:t>
            </a:r>
          </a:p>
          <a:p>
            <a:pPr marL="640080" marR="0" lvl="1" indent="-284480" algn="l" rtl="0">
              <a:spcBef>
                <a:spcPts val="300"/>
              </a:spcBef>
              <a:buClr>
                <a:srgbClr val="D6903E"/>
              </a:buClr>
              <a:buSzPct val="85000"/>
              <a:buFont typeface="Merriweather"/>
              <a:buChar char="●"/>
            </a:pPr>
            <a:r>
              <a:rPr lang="en-US" sz="2400" b="0" i="0" u="none" strike="noStrike" cap="none" baseline="0" dirty="0">
                <a:solidFill>
                  <a:schemeClr val="lt2"/>
                </a:solidFill>
                <a:latin typeface="Merriweather"/>
                <a:ea typeface="Merriweather"/>
                <a:cs typeface="Merriweather"/>
                <a:sym typeface="Merriweather"/>
              </a:rPr>
              <a:t>Deep </a:t>
            </a:r>
            <a:r>
              <a:rPr lang="en-US" sz="2400" b="0" i="0" u="none" strike="noStrike" cap="none" baseline="0" dirty="0" smtClean="0">
                <a:solidFill>
                  <a:schemeClr val="lt2"/>
                </a:solidFill>
                <a:latin typeface="Merriweather"/>
                <a:ea typeface="Merriweather"/>
                <a:cs typeface="Merriweather"/>
                <a:sym typeface="Merriweather"/>
              </a:rPr>
              <a:t>water nearby</a:t>
            </a:r>
            <a:endParaRPr lang="en-US" sz="2400" b="0" i="0" u="none" strike="noStrike" cap="none" baseline="0" dirty="0">
              <a:solidFill>
                <a:schemeClr val="lt2"/>
              </a:solidFill>
              <a:latin typeface="Merriweather"/>
              <a:ea typeface="Merriweather"/>
              <a:cs typeface="Merriweather"/>
              <a:sym typeface="Merriweather"/>
            </a:endParaRPr>
          </a:p>
          <a:p>
            <a:pPr marL="640080" marR="0" lvl="1" indent="-284480" algn="l" rtl="0">
              <a:spcBef>
                <a:spcPts val="300"/>
              </a:spcBef>
              <a:buClr>
                <a:srgbClr val="D6903E"/>
              </a:buClr>
              <a:buSzPct val="85000"/>
              <a:buFont typeface="Merriweather"/>
              <a:buChar char="●"/>
            </a:pPr>
            <a:r>
              <a:rPr lang="en-US" sz="2400" b="0" i="0" u="none" strike="noStrike" cap="none" baseline="0" dirty="0">
                <a:solidFill>
                  <a:schemeClr val="lt2"/>
                </a:solidFill>
                <a:latin typeface="Merriweather"/>
                <a:ea typeface="Merriweather"/>
                <a:cs typeface="Merriweather"/>
                <a:sym typeface="Merriweather"/>
              </a:rPr>
              <a:t>Good defensive position</a:t>
            </a:r>
          </a:p>
          <a:p>
            <a:pPr marL="640080" marR="0" lvl="1" indent="-154940" algn="l" rtl="0">
              <a:spcBef>
                <a:spcPts val="300"/>
              </a:spcBef>
              <a:buClr>
                <a:srgbClr val="D6903E"/>
              </a:buClr>
              <a:buFont typeface="Merriweather"/>
              <a:buNone/>
            </a:pPr>
            <a:endParaRPr sz="2400" b="0" i="0" u="none" strike="noStrike" cap="none" baseline="0" dirty="0">
              <a:solidFill>
                <a:schemeClr val="lt2"/>
              </a:solidFill>
              <a:latin typeface="Merriweather"/>
              <a:ea typeface="Merriweather"/>
              <a:cs typeface="Merriweather"/>
              <a:sym typeface="Merriweather"/>
            </a:endParaRPr>
          </a:p>
          <a:p>
            <a:pPr marL="640080" marR="0" lvl="1" indent="-154940" algn="l" rtl="0">
              <a:spcBef>
                <a:spcPts val="300"/>
              </a:spcBef>
              <a:buClr>
                <a:srgbClr val="D6903E"/>
              </a:buClr>
              <a:buFont typeface="Merriweather"/>
              <a:buNone/>
            </a:pPr>
            <a:endParaRPr sz="2400" b="0" i="0" u="none" strike="noStrike" cap="none" baseline="0" dirty="0">
              <a:solidFill>
                <a:schemeClr val="lt2"/>
              </a:solidFill>
              <a:latin typeface="Merriweather"/>
              <a:ea typeface="Merriweather"/>
              <a:cs typeface="Merriweather"/>
              <a:sym typeface="Merriweather"/>
            </a:endParaRPr>
          </a:p>
          <a:p>
            <a:pPr marL="640080" marR="0" lvl="1" indent="-154940" algn="l" rtl="0">
              <a:spcBef>
                <a:spcPts val="300"/>
              </a:spcBef>
              <a:buClr>
                <a:srgbClr val="D6903E"/>
              </a:buClr>
              <a:buFont typeface="Merriweather"/>
              <a:buNone/>
            </a:pPr>
            <a:endParaRPr sz="2400" b="0" i="0" u="none" strike="noStrike" cap="none" baseline="0" dirty="0">
              <a:solidFill>
                <a:schemeClr val="lt2"/>
              </a:solidFill>
              <a:latin typeface="Merriweather"/>
              <a:ea typeface="Merriweather"/>
              <a:cs typeface="Merriweather"/>
              <a:sym typeface="Merriweather"/>
            </a:endParaRPr>
          </a:p>
          <a:p>
            <a:pPr marL="640080" marR="0" lvl="1" indent="-284480" algn="l" rtl="0">
              <a:spcBef>
                <a:spcPts val="300"/>
              </a:spcBef>
              <a:buClr>
                <a:srgbClr val="D6903E"/>
              </a:buClr>
              <a:buFont typeface="Merriweather"/>
              <a:buNone/>
            </a:pPr>
            <a:endParaRPr sz="2400" b="0" i="0" u="none" strike="noStrike" cap="none" baseline="0" dirty="0">
              <a:solidFill>
                <a:schemeClr val="lt2"/>
              </a:solidFill>
              <a:latin typeface="Merriweather"/>
              <a:ea typeface="Merriweather"/>
              <a:cs typeface="Merriweather"/>
              <a:sym typeface="Merriweather"/>
            </a:endParaRPr>
          </a:p>
        </p:txBody>
      </p:sp>
      <p:pic>
        <p:nvPicPr>
          <p:cNvPr id="194" name="Shape 194"/>
          <p:cNvPicPr preferRelativeResize="0"/>
          <p:nvPr/>
        </p:nvPicPr>
        <p:blipFill rotWithShape="1">
          <a:blip r:embed="rId3">
            <a:alphaModFix/>
          </a:blip>
          <a:srcRect/>
          <a:stretch/>
        </p:blipFill>
        <p:spPr>
          <a:xfrm>
            <a:off x="5029200" y="1295400"/>
            <a:ext cx="3962399" cy="3733800"/>
          </a:xfrm>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2145297921"/>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228600"/>
            <a:ext cx="7772400" cy="1431925"/>
          </a:xfrm>
        </p:spPr>
        <p:txBody>
          <a:bodyPr/>
          <a:lstStyle/>
          <a:p>
            <a:r>
              <a:rPr lang="en-US" dirty="0" smtClean="0"/>
              <a:t>Joint Stock Company</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QSEBUUExQWFRUWGBoaGBgYGB4XGxocFxkcGxgcGBwYGyYfHBwjHRgcHy8gIycpLCwsGB4xNTAqNScrLCkBCQoKDgwOGg8PGiwkHyQsLCwsLCwsLCwsLCwsLCwsLCwsKSwsLCwsLCwpLCwsLCkpLCwsLCwsLCwsLCwsLCwpLP/AABEIAMoA+gMBIgACEQEDEQH/xAAcAAABBQEBAQAAAAAAAAAAAAAGAQIDBAUHAAj/xABJEAACAgAEBAQDBgMEBggHAQABAgMRAAQSIQUiMUEGE1FhMnGBBxQjQpGhUmKxM3KCwRYkU3OSohUlk7LC0dLwNERjg6PD4Rf/xAAYAQEBAQEBAAAAAAAAAAAAAAABAAIDBP/EACERAQEBAAICAgMBAQAAAAAAAAABEQIhEjFBUQMTYXEi/9oADAMBAAIRAxEAPwDrZOEvDicMx4nqe14QHDjhh2G2BqHgb3jxOGq+EMe+qz0qr269SPX3xIuvHicKcJiT2rfChsR9/lh2A2EBr1wqveGFtseU7Yjh5J+WGavfC1gS8dcUzMLZQ5eQIZJvLKsoZG1AFdWxarBG3riUgtVzh+o1gLPE+LxA68pBN/u5Cp/RjviOLxzni1Nwqa/ZqH6la/fBq8RuW98KGwIHxbnO/C5671IhPvQrfGtwbxLHmSVCvHKvxRSroce9d1/mG2JeLXLn3w0yH1x5ReGutdsK6KJfc4UufXEWJY0sYlcjxkPrjwc+uEIwuIF8z3wgY+vfC1j2JPFj64aGOFw7y++JGFzhob1x6rx7y8RO8w+uE1nHlTC+UcC6WqvDAu+Hp1wkY3+uNubxirCNEcSTHCRPZxCW5qNo6x5VsYdL1Aw6ZqGA6jZMMAwqHDW2wNRKU2xT4hm1ghkle9MaljW5pRZ+uLg6YzONwa8vMv8AFG4/VTiXF7gXEPvGWim06fMQNpu6vtdYvaaxg/Z/vwzKk9fLHX2JH6Y35GxG+8eVjgQ8fNT5D1++xf0N/wCWNvivifLZQgTyiMsCVBDGwNj8IPfHPvHni/K5sZZYpmDJOragjcq7gsAwFkGtsDXGXXViNsMwH8H+0yGSMBlmMwHMI4XcGjp1LQ+EncXVXWC2LMagDuLAO4o7i6I7H2xM+NiaM7YFOMZLMrnlzMMKTqITGFMnlMhL6mIJBDXQ+VYIc/xBYYJJnvTGhZqFmlFmh67YfDJqVW9QDXzGFToNCPisu4bK5b0Wmmb6nZf0GKuZzXFMookmWLORitYiBSRR3Kiqb9MGcXXCyMbwYfLsJZX7SMi5CmUxt6SKUo+hJ2B+uCzI5lZIwyMGU9GUgg/IjEWYyEcikOiMD1DKDfzsb4Gx4AWNi2UzM+Vs2VRtUd/3G2xK5YKKs48VOKXCVljjCzSLK4J5wuixe1i/i9axfbMALbEKPUmh+pxaL0aTjxU+mIMpno5GIWRHK9QrBq+YBxYlk3oYV84adsPDcuHjdcRJ3xD2SPrh8w2wkQ74WRruu2BfJsAxLeGxjbEevEvdWRiXSLvEN4VW7HG2LCSvZwsNA9cJJXbEZwNZ1iWU79cNZrxETjxfAfE8CsN6nDWOEA7YjiWWUKhY9gSa3O2+w6k+2APiH2q5TypDGHZwp5XBjBPTST1BIvoNq3rBlnc8kUbSSMFRBbE9hgMyHF/OWTiU0TeTErCCMAMxS6klIJrUensqt164KeMU/B3j1I8uIGhm1x3oWNTN+GxtbI6AatIB/hGDU8XQZcTS6oFrcS0rLvQsAnc9QBvgO8D8cZo2gy0S6tTvrc0gSSRmXUIwSXA20kjpscFEHAFDiWYmeVTylhSJ/uoxyr89298UbsmoYM5PmzyIYIP9o4/Ff3jQj8MfzNZ9B3wGfaJMuWaGGGCHQHR2JFlpLYhHs2wYG2uzzDcWMHPG+MeSulSvmkE83wot80j1vpB2A6sxCjrsAfaDwjRkkkYHzHm5dXxKpVizP/O7UzenKo2Xcq4+xkvBpIoYwbby0Gho95YDQBRL2li68rb0ADq2pcl4rCipypA2M8dmOx/tVPPA3s+382NTgecMuVhkPVo0J+ekav3vD81w6KQ6mRS3Zqpvowo/viwf6peLJA3C80VIIaCQgg2Dyk7EdcaeSa40/uqf+UY5h4z4RHlYswctLmN9pkWQeSnmEAB7Xcm/hHNW5oYJvBnCy0EMpzWZegLjZwFVl2KsALIB2oncVhXj0NIRhJFvEWrA74g4vJqaOI6aA1mtTW24C1IpG3t3xW4zONtE8kwVdyBXcmsRQZxDyq6MetBgT+gOOcSZXUulkeuoWplWz1OkDTZ9evvihNlvKlDqSjKdmDsG+XwdO1Yx5Nfr/og8U+K5VlaOCl0Hd7U6iR05hQCn3s+2BCTKtK1zs0pJsllUj26NsB7YuNMzGyF5mJJ2Nk7nlOkDe+3fFmDKE9E2rr5aj/uNf1wa6yYz5uBxK9jYjZWUOhFb7aHHzwRcC8WNCyx5mTXEaCubLKSdgxO5XfqTtWKDQaWAcXt1Gsf+I/0xBmM0DanUB0oSEfOgy3v/AJ4NqvbrAehiJZN8CfgnjZkTyZCdUY5SzamZO2o/xA7e4o+uCknHXdcfHFgMKwyNt/niE4eDggxYlahiuMLd49owqdLTDHqwt4TG2Daw3DzhAMB1CRjyriYphmBrTThrzKoLMQAASSTQAG5JvptiSu5OA7iudXNKzMT9xjPbrmpLAVI+5j1bfznboLwKdsnjivxSSOMFkic6kXfeJTz5iQfzfBGp7ktjX4jGMyUycRKQDZyv5kiIDKDVaLAS/wAzE1srXAzOqTWVWUp5mak1UIlC/h5dGAJBC7WOls1Wy4h4dneIIhkXIpzquhRIOVFX8OMgkFas+ptjsMDoz/s64WwXMeWfKmjmI3B0sm9JIvpYaiKZb+mCbNeKyG8lYyuZPVCCyKP49SDmX0Aok0DpxzjwxxbMjz1y3mOzC5Kjt4uayy8/NzMR696GDjw1wQyoDLJBIQOseszKR0uV31qR1oAd8HZufKwODTL+MEE0pYMEkcJbC6kkYAgsOixjlS9rO+BTx5xXMusSZuFMuhZgG1+ZzAqbIXcrQrYfmx0KFp4b1XmIx0ZQBKo/nUUJPmtH+U4AvtWzqTLDoIYKRddtbEEEdVPJ0IvCzxvafw34izYj0R/djEoLrJOWhJVmNlV1MSobULO/YgYJ4pcxmVC35Mdc8qgq7+vkq28a/wA7b+gHXGXwPwzBIJIZgWMYQpzm49QolCNg+uMnUPWumNd89JlhUx1qPhzAW622M6r8Pu45T304iH/tCy6plEysQ0KdbkDfaJbtr3Nk2T12vE/hHiPlJFZ/DYiByeokUAQOf95HpQn+JVxB4v4fmRl5MzJPAQsRACRtRDh15S0h3Pm9d/hXCeGvDc0mUDGaPy8xGmpPJJ23Ox8wU1sTq7HpVDEusHy745/I1s4bTepr1NHZonfSyivWsame4m6xCOafyniIEjfDqFErJq1DZlF0AeZWHbA2nFo3HmK82i23cFLo0CCzaTY3rc9Lxi3TxizPlqX3J2VYwR8yVYDFCUhQb1L8llA/VZa/bCx5+Ny1Mo0NRLqgG3XnLAX8+uHQTJWpFj0nYMFO9daKMencUcTUVZMwLvmI3sBy91/KQf0xZiTb4Cw7gxg/pTjCMoO9kqenMo/7yYaqWt1fpSLIf1VxgNWJJFFBlI9iHH/7CBhp0/l2HoJBX6NqGJTlaA9hfwuvX1pmHvviCXMgHdvb8oHv1hvEi5biIimWWPQWXVQLJvYoi40Dd8aTeJM7NIRGURCdqRWcDtepqJ/TGKPLq9QPWtTxV+hUDEioNJ5lvajUZ2HpSgf1xBu5PxZNC9TEzKepEYUrv1teUit6q9sFfCuMQzqWhcOAaNWCD6Mpoj6jHOXzJKgagQP5Y6r5Arff9cOgzEmWZZ4tRVa8xQpAdLphs5FjqDXUddzjUovHXUhhQcMUWLHQ7j5HCVjbivY8GwjYS8bZOvDAcevHgaOBJAuIpWxT4nxqGBkEsioZCVTVsCQLq+g+pGMLPZps+5hgcrlhtNMp3k9YoT6dmcdOg3wGcfkuZmOfcxRkjKKxWaQbecR1ijI/J2Zx1+Ed8VJ8wMxNGmXVdMViDbkUi0bMMOhVN0jH5m1VsLD/ABLxDyViyOTQeZINIVTp8uIbM11y2LF9tzuetwxfcoBHFT5mYhVsUpYLV1+WGNR8PYADctZzWzIuHK83kKWaKF/MnZjZlmNMit2NbOwGw/DFdsEGczqRrqkdVHqxCj16k9cZX/QbLlxDDO8T3qaUKrs7Gy7MGFEsTfttgG8T8IzcgYPmknWFi2t1VUioEU48shnN1oUk7iwNsXpZtVfAWfReLUjArJGV2qr0RsNx1JZWFeoOOhcckyuoLIA01cqoCZv8OjnHzsDHIkzZz02XgV5EAfZ3CgIW6aRGook7XY37DHTOD+CvITmzM7G7IVvLU/OuZvmzE4muUm6x+E+MM40AkiykrpZFmQSjlYgg2BKCPr64H+Ks0+bkfOKkMcoBQTecqBkGkBWUJqYAs2+3P3xr/Z1x5zl2ghQPL5jOSxIjjDn4pO5OoGkXc3264y/tayoi+7hmMkra2eRuprSAFA2RBvSj9zviXyl4Px7PPP50OXEixhowIhSMrseYksC3OhIPS7G3c04VLxF5Px48tHFtYBZ29wN6/X98Df2cZkxSpA928bjpVGMq1f8ADZ+rY6Dnc+kEbSSMFRepP7D3J7AbnFBy+nLPHPG4BGctlHBikFuAdUcWltQ0gAlCSvwjl36A741PC3j+OGBMvKp1RRqEK2TKewCso07fmY174rfaJlDJlGzUy+WdSrBHQDAM1lpj1LFQeTot9zjM+z/w9BmxKSXLrGgZmNgSM7H4Ts6aVQU3XfEesbEHD5uJsM1mQqQD+yj06wV1EamIHMbFjat7Fd8o8f8ALzghZXH3YtECkgTVGJNSCipIIFAlSLAo7E4OYOJGNhE4EcqgaVDaIZFGxaKxQFdVO6nbuDgWzGQifN5hmjUsZnFsI2uiBQ1qT7du+M0xg53MI+YzBbRWb1bkf2J2KnV6dL27dMM8N5lgwVtO4oWpYlh0Zbomxq3B6fLBEIFVW0qVs3SqgH6A1+mMQ5aMtYQAjcEKy0fSkOmvpueuDW42YZh+Z3U33LqPoGv9jiNSCTWk/VH/AGGlsVUl0igVUf41/ogrDhmC1gNdDpqDbd9nGBJ2jAN6dPYkIV+XRgcSkbbM9ezSgH602M9ZFs7L7bR/5OMeknsEBFr10E9Nt+c4k0XzTD4A6UOzzN79QBviL72wos3X1f0r/aRk/vjPm/mqu/I4/YUPrh8FE2ooep1oP2JGJJJeIA9Tqv8AnQfX4P8ALHvL5Rutbd43qtwAKuj0qqF483WtY96lH/pONDKPyjoT0HOp/qBiAq4R4ySRxG6mORqAFFkJror0APQXV43dRxzDiETCN2QnzF3UqlEMp2o6+uOn5Ny0aMw0sVBYehIsj6HG5dc+Uz0ulsePTDzAcIYjjo5bERwjPiQxYiZTgOxDm8mkqFZEV0I3VhqB+YwM/wCj0+Us5FtUdknLSnl3/wBi/VD7Gxgu0HFHiPB0nAWQMQDezsnbvoYWPY4GpQn4d49l42mfNMYc43NMso0kKvwLF2ZAKoCyTvifhXiSGSRpxc87jTHFENZjTqELfArHZnYsN6H5d7GY+zPKMGAVl1dSG1H2IMgYgj2rA7nEz3CyG1feIFIUN0OknZZRddTQbtfxVa4GuqL54JJFL5lxDEBZjjauUDfzZdjXqEoe5xlcXb/VJJynlxotZaKtO78iyMoGzEtar+Ub/EdoeG+LcvnXBllSNVblgdgNTDcPIx5WA/KoNWATvQFjxbxUO8EMREjM3mFUIYsFIVQO1nXq32pCcFUnYByWUEauyrpAkfTZrRcMc6gnfoFIv2x0OLNTZ9BpLZfLkczjaSU1zCKxyJdjWRZ7AdcAM+Tk/wBaedaEM8GpVYNFqpI21bAs2kgg9BTfU88H8QHlSRahy8w5roN8X/ML/wAeJrl6DP2VKI3NVUhdCfUhUli+fKZR9MRfaaPMzDjr5UcQr0Luf8mGKOX8QJkkkZdJfVl5IlPRiBIku47abHbqO+JvEXEVmhzMoZbby2CWCw0tAGPXetPbEc71dzk65HMlzpVI5AyKps0FKOgJ6tpJFb7ut1vRhw7hkk7rmM2ACpuGAbrF6M5/NLXfovQeuADieYikmMkk0MjSb0rWkYYjks7EnWXLVfIRsDWNJPtDfLpExKywlXQbFW1QqlEtZBLaulbYoLNbP2mQrJCsbNpFSSDa7ZQqqBfe5L9dsC/2YzGDM6OqToASN6YKJFv6Owxc4x4t+8KjiNwxiUFRGzAEyhnGortSopv+bGHlCfLTZo3RF3Zlj5kVaolv4trIqvri0ydY6zxbhsOZiKS7jZgQaZSNwyn8pFdcCvDp0TLoc5CH1kuktKQ/mMX5y1KklGyOhHw+mASTxRO8jRiaQWNJPmjSQoOy+VGvXoCOt4MshDHLk0eSF5WPK2t3kTUti0VpKK2NjVbYqJMT52FW1COIIhroFuhuLGuuvzxgPlFUmrHryH/wyf5Y1s1mGNAgmgBzR7ADYdB0r3xnjIljsFFd9JH7g4w1FV5wNunSrZl+fXbE65m973rsytX0Yf54ccjQ6KCP536ew3w9FFDe/exe/wDeFn64ig0E973/AIYz79nGJEQ3TIp9NUQO30JxNHmShsoGA9URh8tmF4mzeqVhpiRa2pVUWfksxxB6NtFaYoNhsxgPXp/B1xVymQhSyXYk2QqvW9kkcyWATvV7Yur4dnNFFPX+YfuHsDb5YevB80pOpTQ/hMv/AHtJGFbCZaCEsLnlIY/CPLJX0Bbcke9Xi35kR5BBaA7lFYuffXfX6YoFWOxk6bUXBod+o3//AJixJlFI2Os1vsp+uxGArWWfIQNf3cco5XZGdtjt/aLt87xqDx7kiP7U/wDZt/6cY+Y8OZnQAmhC2y6iwux/IT6HBXkeFRxxJGU1FFVSfXSAL+tY3HO4p5fxtPJRTJmjelvNBBINVyqfkQMI/iTPGh9zRSezS0a7nevXGHNDkpYmMcrx0dkTLU/sFEikHt+mBkJq31G6skxof1HlrRqv364NonCfQ/m8S50Czl4hv3kB/pJtikPHklH+ysVfLJtZr+L5mzXTAY8JXq0gHTVWkb7irrt6dt8OScJeqUsBW3msN/owAwaZwgzk8dSabHlX6FXA+d68T5fxfIyks0C0O5O59rbfb969cAsmfD/DrBA3qRjfvub+l4SPNJVlA1D8zSN1/uyDBtPhB0vjpq3SMn2f+u2I08UtPERJEoRwwZWV7IYGtu3oQd/lgAlglkYmOJ9N9EE9Wew0N798VsxwKdQDJlitgi5BMv6HXvXXfD2PCK3FcrHk82ylC8Y3j1AXTbqeYb1RHMDuCa3xVjzsdtJpjUtuFUaqA2rmcc3c31u/bE+V4OgY+YsbfyiUpW/uRe21XiTOZeHouXiDE9pJGI9tpG/pjWxtLleN6chLAyErmJEbWqjkCNz2o6mo7G/rZxqcC8M8PnAUZ6m9GhSI/wD5Ls/I4GPvEsSshjby+YgU1LqjdbBYdPxCT8sXzxWB5LrQD3K6SRbWDXaiP/YwjB+v2WQIh/HzDKa+AIbrpsqb4tQfZll6BM+aF9OcIdvYKKOOfZbPSQENBKwtVao3KC9Md0oBSiWJ3U9+mCThnjuWIEuFk1bHzNSH4ynVS6df5VG+DWLOX22cp9nMUi2TmYwdwRmSxs1RI0Adgf0xice8BZeIpC+alGq2jjCedITQEjHYHRyrXSt8EvCPHsLavOkaPVuusAqATtpeO1oAi9W++K/iqXJPOr5tUkiaH8J9yutXYsAydCQy998OieW9g/J/ZrJIC2XlhmCsVZZUaNgRVqb1AbEfrhvEvCOdUkpw+IDt5RDD6c2r9cafgLiWiCZIqieTMQpWoNo1nS7qGuxRVR13q7xI/D860uei+8lo4grMZDqdlYFlCEUEIVTvQ3xNd6DIPDeYM586GSMEMSTG9dOgIU1fS96vBdleLyKqos0ahRSrqGwqqClBX9cVsrxrPwwwtNP5cLqSjj8VjoqgwkaqYEVeNjI+JYZ8yIZoYZQw2l8rQ6tRbSyjV+VWplPUdMF7PbLm4rOx55dQJvby/SvYnb3wo8Rz3pWWRVHsBXz0i/64289wzhRW/MMQvqC9fXzFYVh0HhCCQ1l81GwHxApFKfcnTpr9MZxbA0fEGaPSeUHvu5NV8tvphjcVzXX71KP/ALjr9BqX/wB1jV4l4QmiBfTA6ruxDeUAAOtEUB739DjC8MwzTs5kk1AKjEgFnGq60iMMdIANkL1NdcJ6TLxzOMQozMlgf7Yj5k2RhTxDNmi2ZlP92Un9xKcV85m2jzOgT64tekJekH8IHUQ4B+I1v1IONXyKVWVFVCPRKpe4IZaGClRHEZ+8+YIvrrY/uHP6Y04c++lQzsT+Z5JJAd/RVO374z+H8ZSRm8qhXX8OupNEBZbI9/ceuLSQTgjSrP3rTIu3qCyNdDooOBNKPLSuNSmUIK1FXFX0/ObHz98W+HcLMjU1v001mEBJPW6QkV7EYZkHAFPlZyb7F1X2sKmNhOMvl0ZxlfKisauZiTZAGlNPUkgAbe9YZGLV/hfBPLmBEZVQNW8nmcxGn8y3dXvffp0xu6MYnh7jqZgzMBMrK+ho5a5CBdKASKN+uNnzx6Y3I4ct3tixeAMtGLAmNb/2pB+hXTv8zhYvC8Egt4GSjQBkYHT6nQ5s9euK2RzEOm8skq6LBeONQGFWSFkegD1+G8UuKk67ldnSrVJJkDE7WBHGQL3NEjat8HTU37bZ8FZPqYQdvzO7bfV6wPS+Esm8hUxIGdz5Z80yK2mtQ0xFSKBGzdLxakmjSzFlcnp20s8sak3/ABKao9b3wzhXHJSxoxlFO65YQkJfQt+MT+nttitM37Dn2jcbXKZrLrAFXQC0ioECnflV+UnsbB7H13xWzP2kuZ3EAy8cTxfg60AIehYc9jepd+XYHp1ty+N0ygSJsuWeNWSRenmlwhWUnSQWamJB7k7nuFs0EjvI2UlXW5KpEG0hfQGx39u/0wukn22eJfaPO7ZeRHMUiLToBaOSDb0DRDUBpO4rbBN4d+1XzZ44ZolGtRTREtblbC6SLBJsVfXAWs+WSivDJ2I6GSWStumyIMTcOEr5k5h4vICur6EQgsQSV0610kggE6mW69cS8ZfgR+JeJRzszo0hcEAIR5Y226+Ze393rjBfhM43MYAIvaQHvQJqNj7b2cb2f4xl5EbSHp+pjRQt1+bqy3V6CB8sD8py4QctNd/AK7DcFOxPY4w1J0rNlTqoiP8ARW7dqyxxUkyEZBBKD6qpse2hTjRzHlgigF23ttO/egxXbEBzoojVVdKl2Hy/1lR+2EsSTL+XzI1GqPMNz3/ffv0xJluOlTUi6qINggHZw/oQbI/fGxFnwd2m6Db8Zf6nM3ijn+IgagjLpI3PmEtdb6alZa7/AKY0lnK8ThNEOQQAAGUq35xsUsH4l7jv6Y24MnOg5kWMFQfxZFgv8NCCbYMebVYIPfFH7PcgrEuQdfmgAhtLsgVjIsLEipLZC1c2knT1x0EZ/JwuVB8h/MHMYGjNbfE0lFh6tZ77YKzeQKiyUsmtUmgKXWmNJ5DSm11Nl41DEEDmHcV2xWXg+Zi87y5mAnBSQ/d8yQaO41NGzBuoJu9zg04lxHLQzefl5oSSfxIwwY3f9oovc2BqX81AghgLXIcaHm+dECAzVLDHFKwaj8YIXTq9H21AUw6ab0toJ4pkszPl4Ms8kYWBaWg6FuyhhKFJoDsO+JeA+CCoMgmBljYWihiykkrzR6QwNGxfUN02ODHiv2lojFEjZ3o8jsq7jtpDM19qI3wD/wCm0n/SEeazMZAHK0WwpK5dKtvynm1Md26Vi7q7+h2/gqI5V2zAtgCwZSdS+nRtJr0AHpjH8IcFR8zngoWMgRGNo9jFqRt0voRjbi8d5GWF1jlGpqpH1K18oAUNt2GwP9cZngXPAyZu2jFxwjmNDYSAizuN/TF6HeXScT8J5x45PPzolSNS4j00HoE1ILoAgHfc7n0wNZzikn3/ACgybGMGNUiElkCyUkDKSSACpFb/AAjHRMxxuIwPFHJCZhHvHGymgvxBSKsBdRF+vbAf4ddc5xKCXcCOJ5DQK7mcuurUN1Jk7HoBv1xKW52w/EGYzIln+8opkJhR5F3EabMNNEhdVA2TfX126Fxrg3D4hUtx+YG5YndS4AJY6EO4As2RWMXxrFLOs+WiQsZJkZSOn5RbN2UJp67Y1PEGebK6SYmdrgKuseu1RCkqBq2b4qur8z54lb6c74ucuZCMq0qvDJEsGvqUZdwARqsPqbcGw3ywf+H/ABXNKi3FlxIo0srMYWsKKI5SKYGxVda7Yp8R4xCkiPBl44mCl9ehaV2YIDKUHREZ5SL3r2wP8OdsnO2VlURtIw/FFopKk01qtFW1ar6C6NVtHN9ulf8ATUnRstKDV8hSQfPlfVX+HFHjfG42QR26MZYQFeN0J/GQ0NSi+mMebgjJWoxx2SNZkFuQdzvGzH36f0xDKZEhPlh5UMkTBY6ZCA6uH5VtgQLAWq7jBtZnCe274LyZjmz6kbnNFvo6K4+tMMEpiPvjmmbz7mfMuctMskkgeGVQsboFUKPjYHSQqmjsbOHD7Vp05XhQsuzHUosjY7B6G/pjWs3haL8r4ZzOoq+djcgdBl42cXd3rLECz++InyRjPLnytGjoysR3A6fhxYqcE4Tl2XZHMZ5i1PpexYWpZy5ZtzZUde2JPEfEky4P3Zo/NZvJSzr8thvIWtj220mqJF4PQ+cW+KZfQivLxDSrAabhg57FgAMlsSOwxi5PMTykrlpc0SN3QQ5fLgcxUglhYa1IsA/CcS/Z/lEbMNM5LyiNRrc2edj0vZfhoBaFdsaXhfPpGJmkZQ8jggEhSwCKx+IgbNK3UjviPphT+A85K5kd+cgczzIxodByZb/PEOV8O5xJ2jhnpt9bLKEG1WT/AKue7AV6hvTHQcr4ggkLBJFJUgEA+p2r1B62Lxk8CzWk5qRwbXuR2VPONnoOaZsXQ8uWAqXJrEXSc5hipIZkaGUAHZivmRIRRsbb2rel4uZPwzls1GVy+bmaRauORhGwHuDHqXboQK6YuZjPpHw+WQaDPuoZgCQXdY9YBG+/OfSx64AuA5Qtmk0z+SygGSdmHL3LAsfiJ5QpuwT2BwSOnbo6fZRlidXm5gm9yHXc+9JvXT2rtj0v2aZMbvNOv96VV6H+7h8OV4cBTZh5zuxJllayTZJWIhdz6DEiR8LTdcsDXf7rK/X3aM4059/1k5nwflVdqkfQikhjnQupuoVQem/Unbfvhw4Hw5FFzjWQCQ2dNAnqLU2SP7u+La8ahkIXLZVkiI3n+6MfmsaKm5/malFdGxo8NzeUgB0QzhmNs5y0upj6sRH+gFAdgMB2sjOQ8MWMsrGZrHImaYub6kBpgNsTcN4BkczSnLsRV6XneStrF6XK6r6i7FY228S5QmiGv0bLyf5x4xfEXiLhiIQyRySGgEVNL2ehJpWQD+K/liXfrtV4R4ZZIn8pImjkeUiIkWoWQqP7RWSUCtiwUjVse2JIvvK3yTKFsHQX0iut+VmHUEf3R8sanhCimW2rTkkPW6817PXc/B1xNDPWUzrHtJmz/wAOr/yxYt7Cub4pn9If7tIqBSSxmkUBQSQzEEdt7vGPmvEQZtMimUXZI8yWx06SzFD1Bo46TxeOuGuPSAD/AJRjnWe4cBoG/MdJPTpC7Hf12BwWN8bod4r4gRuRIpBtsrFYUFjUD5eXVbBFHdj9cZGXzDtpUHYnUqgAKXU7FlXr1O53xazg05qNSLNQCySdvLVa69MUOGS6ZV6AAn6UDW/XG2nUZvCkMkSSLAhSg4ssp0lVYUwYk3VdLvGAPBmXaUENWxuIESMd9tJlZDXzX9caXC+JzTwxx5WCWUopjLXUXIxCEnUFIqutnrVYI8t4SzkiBJ8xGiCqRIg7berNQP1DYzNZ3PbI4fCmWR1gy6+aUKlmjfcb3ehKroOU1t3wJZPKfdNaErK76KREk17A31UBV5jv1NdN8dUg8BZZLLK0p76jQP8AgTSv7Y2ctlEiXTGioB2UBf6DFJfln9knpyCXg+fnmJiTMRxHSK06aVa25iob4R1IusFeS4DngoAXSaA1eaIzV3uItVjvV/TBiOIxmQxa180LqKWNWk9DXptix5m/fD4s38lA/FPBmeniSNs0gVSfzMSb23Pli+vf1PTFjOeEMzJBonmjkREoWGUgAbnUpXcqNJPoT6nBjR39MK78t4sHnXLU8QZyPNeWEjVnMcSySFtlXZRTam0F2Nkbk0LGCvJwpHl4hrSPSoQSOOZiBbaTG4sdQQNtj2GBHxnkBrciiEbpsR/i6gE+rkn0XF/hYGcgGtxaUG1OgIQqQrhmRiHoaWXlJK+4xl1v2IxxiMrTiSQkWGijatPVSXQmgw5rJFg4HJY5ixIgmokkfhu23bc9fnizls2yvIyDd1UOAZDYVQq3UOxpSdulnFaJ8/IocCw4DAjbZtxt5e3Xpg9qdCCWV4Ek8qdQIGqSaaSZlUWNQ0OHUsLrVqO/YdMYnG2OdCSQsyxZbXqllVLcuQWbS4AABSgavUV5QN8a/wBpmeH4EJGpWbzGHqI2RaP/AGhP+EYoeGRKJgIlVykRsNIUW3MaM1hWJ5oW2A/Mca/jE9eSXK8HyZiEjw5hyArFJBIsaOByrR0rsx02NXU+uL/CeFARhkyWXbzDrBYqoAb4QB5bNQUA79SScJ4l+96EUmI+ZIFCRq7NsrOOZm6AoCeXG03BHqvvMwA2UL5agAbACo76e+HGbemDxDJJNIsBysAcc7hNJBRdwmsxgqWIUGh0fEXFeGQRQnRFJlnPaKXYiwDyqxRrLBAGXq69rxY8P8NM5mfzJVCyFFZXpmAH5jp9NOw25RjD8U5ho5mHmO3lA1rIJLJGGWyFHSXMREAfwb3tganvAtxLhcsbNHGVkRoup5aVJ78wheUanUqtfEBddMFXgLxHlYMuQ6lZmZmk5S3Symlt7ASht3v1xm8Wa5JUWqVigo7BYFES2NgPhdtzdO3wiycjg/DnlnljgQyOaU/yBkfdiRygEH5FugPKJ0s2dunP9oGWVtNyA3VaO4bT6+v9MY2Z8cRZp0GiYwUCyigXLbqH3vQFsle9b7bHSyf2fwBS+YUTSEsxBB0rbM1BR1rX1N3Q6YxhwJ5pmGWymWiy4cL5kkPNym3Ko3xqw5QeX57YXOeK/H9psOkVC4Feq0NK2RtttsK9T7YbJ9qMQG0TWAdtS9gD+94g4/x/h+TJRIIZJgCdCRptQJ52ql6dNz7Y57mJ81n84AsCBkseWiqioCKJdvr1J+WLDOMvwLuNfafmbVII44r6u7eYRzhDQ5RsSN/n6YD3zdsZZXZ2YamZjZJCEr1/3iCvQYO/9CzHTtqzDXYjjkSJBzM34kjHURzdh26Yk/0Vy5bVLkYEuyzGekXoSaVunsB1HYdLoyyeml4MzQPke+RiIr0WRxv+oxMuYB4fnq20vnQf1c/0YYDeMcb4XE2jK5YTyfCGDOkYPs2qyP7orrvjM8OZyUyTsaVJ4tLRITpIddNjUTzAEEHe++IeO9un8fl/6sk3s+R/4RgJ8T8RBkZgbqVjdab/ANXYfTrgm4jmlk4VJpvaDcHYilG5+YHX3wCcfzWtjZAtibG3WE9vpWCrhFqDwxFnZ5D5qJKmkqrkgaQSARprupBO9UNt8S/Zr4My0zSTTaZAGIjRjfQi2YDZhuAO3U1uMBniJLzCg7Wp6dqkkH9Bgn8HcWpIpBQ0ELIBvugChiKoaoya9WQnth9Rqx2aNFVQFACjYACgPkB0xLtjK4fxJZQSuxBoixsbrt7jb2I9cTHPxgH8ROUc3MNhp1Wf8Jv5b4ennyrlj2wjEYzMxxuFLtxsTdWa01quh+UMGP8ALbdATiBfEMbNpGx3+KgNgSQT7Cj/AHWDC1si2HKHc9GxlkaYqhRnkK6tJMYbTqiYDVqWJE0svRiysAG3L+F6vIj802+kayQFN13A2sdDWMnPSR5iMWIiFcFUkG9oNTCweVqogi9hfMpsMzXHxqIVtXLW3XUbKkAg6ge2m77Bt6zMjdlognzaILZgOvX2G/zoemMviHG46ZUkAOm72KkegIND5mhgY4hnEeiJC1gEg9VKnqDdFbOx1CtwJB8OMnNSEWbvvvsRfc3pFn1fy39JHwW6Zwe4pCWDHqVF+4B9yVYL73GvpqxleEM95WaVWT4j5baltQG+EspAPK+mqra9t7wmbzB0n8tb18JUkdd9JUn1Plsf4pMY8rNGCQb5WFWQdxddiB0aqHTp+bFHb4dQy3hF3zJfMIhRlcEKVolx1o2QRW2mqvBjFSqFC0FAAHoBsMY3AfFeWzWgRyguRekgqTtbVqA1V7XjdI9sbkjzcrb7cw+1zOMmZiIF1l3Pp1kUH9q/XGL4e8VyedUDadYorpGogNIw0kg9NXpgq+1zJV92mq1Uuje2rS638zGR9cc0XJKsikixekAC7oFRtoa7KN2wV14d8RV4q8SZgPGpZ99WjchtVACthXfe+5wR5nxeqRABzQUG5JTr1VzVYJbqaB29BgBTPLEK8tdzqoppB0gghqgQtyFtrq6NWMPfKx+UGCxDYgskYVTW1jXBf/NeMtZGrwTxBl655WQLHGB+KnMwQWSj7jfYkXddcZHE+ONLKwg5l10CewaSEpdbG/JUbDFLhmY5nCyIqbNbuY9yB0XzEJ3/AKYlyUqhmIbUAdTH/cukvKdbE2iybk9sOFpcM4nJ91iXUQvM/Uncs24reyRQr0NG7aPZ8I+GfvC+ZHJ5TtJLbABrVVj0rp1AVbEjb3Gx3HOHLUTRWD5MjpuK2JsMeux37dh8Wykz+zrMcyp2E02qv5oY23Fk9j6n17kw5dTpfzXh6KDyzPOx8xwgbyU06mvSCdJ03VWe9YgzPDMu8Xmwy+amvQbRdO6EUpVFOxINg1YwP5rI8QzEcpkhknTzYiqyqYyaV47VANkGsMW5aNEg74NctkjHw7LI8QiZXjDJQ2JY7gBmAsm+pO/0xWMbny5tk+HpHCpG7NC1nvZCtv67S4M+D5WM5SJ1y0EssszITKAOgY2W0MdgmwrAzw9laJddgeUAKF83lZQC9xsb3I9emCzwlzZOA/w5ofS03/d8J5el0ZVVJVoeHIaHL336WCg2PY4ZxLIoYc1FLl8upXLsymNQdmEg/MgKkFL29cD3EICeNhwq+Wzxq7SQgldJ0BhqF8zkIsgIsg7ELeC3jBCvm9//AJK/08/ExXKeEZStCkXpZQT/AI5bP6D9sa/hgLpAYuAYl1aFLHlXL9Qisas307dcZgAUX6An/lnIxMOOfdGBUkDmU6dmoUu1MveId8DstcRlZUMaZiGimnnl0bAUSQ6hhYvboCfbGJmoZpGCq8DE2dMbmUnlIYgRqT0JNY2c549jmoPJMB0O21bdiHN7euKGY45lC20spAr4VAP6+WvfFP8AExpsmXcu3mN1OyeWoBJPxSsPU9sO4PI2XbVfmRsQkgS2ADXR1AaS4O4Avv64tZmSOWRvKyssj6iDa7gnsRzkHboNOMiZXkpQqoASAqg9VG92Sx9N+91jQdK4dxxVVo3IoqpBBsGwCu6rdjy7BBvmNcwAw5fERicEAGRAdmoLIu5ZT2UgMWsbLr1LcbnSBZBcwkZBhlZEpg2lgEAJJFldgS1/P5nFjhPFGlYxUW2BTrrVl9GHbVZokUSaIsq2fFZKKJON8pI2A6jdCmjoD1KhL5X3MV0dcTA4pycSIOxrTQ6aQb3Ucp/DbewFNWS0RomMtXJsm8hjgHTW7qpAqxyBg/rQAFEmtAtDmNnsqnxS+b2qKOhVm6MmkAHYkaSp7pe+LCvNx5gaN7D9gdrqgKPQjSAehia1LJuJluikkmq/mbqKobt1rTv3ST4sZ58SjrFANr5pXLkUvWl0gdNrJ60DW2Iv+mc3IKWVUUitMZiioWSAQpBAs3v0u8WJrRQzNvpar6tagH4dWo7X21XqHcoNseMvljU00IYA0PMFn2qO6O3VdJP8TYwW4NLK1vIHJ7mRXs6SasyVsdrvvdbYkbw0QVXULbpRVt6GoHS5ArtZs+m2LItXczxbL95HYjoI46A33ALFdiO6hfcNjN4lxhJE8uOLSOxZtb9bFaQFX0oCj88bWW8IRBvxHU1ZI2UH0AJnFkdK269cXIOGQK6VENbOEXSEItjQq841G+/vh2JhZHjhh8llWQNC6vRUVy9ef4iD6N01EXXX6CyuaEiK6G1dQyn2YWP2OAAeAMxIyqGMURrXbOGAvmChcy6ljVbgDf6Y6ImXoADYAUB6AdBhjh+TlKrcb4SuYgkhcArIpG4ur6H5g0fpjjfFvs/z8Yp4vOUVzQnUdj1KkavzN2PXHeWGGEY1Yxw53i+Z5uEaGJDi16pIBGxvYima+nsMNh4LKAQrpzbHe7A+Snb64+j+I8KjnjKSoGUitxuPkexHW8c7zP2UOnMjQzFSSA0QDyFuzszlKAN7AfCMZ7dp+SX25TPlJAQunURyjTzXuWHT5nGpw3hGYViI4nZiAaKMCGHwjS3xAgspHcO2D5MhnIXGvLSbbgxRxGu35I5TdD1HXFd+JTRizBmI0sgkJKh+vlxxCvm2Da3oRHDMyQWhy8pQppLMux0UU/MOZRy31pQa3IxteEOJPlJazMbpL5penTyywaMpVlel70PTbvjQXxTCNmmAJG+oyAj1P/xDEmt66npipDxhZVbyvLlIIozSqXqyNQimsCgSfjutu+DV7G48bJY2G3cGQ9/aE+36n0xT434uiaKpbRNSkmpdVgghRcS/F0+IdcZWRy+aMKlBE/8AtI1MXIL2dqjKkULKhtvfGll+OzRSI2Yy8TxVpkn0prZgoNqFd2ex2IXqDsMW77Y8ZPQAyLTSBYooHldAoKkaV+GKtRsHcRDcEbMDeCXw9n1iyrZbMTLlczHmRIVdCQNOkgUDRUgVs3TBdkfEeSlAjEhRySCU1oeQWSZAi8tdztt3rBNHIh2BDUALvUegqz1uqxpnlzv0Bv8AShbP/WGXHTplmv8AeQ3iDN8YiEeYd8y08ksDRqoy7oOj0BSmyS/UnBuvFINbIJY9SfGusWvzF7df3wNcR+0aITeTA8THbVJI5EYLEKAundzZN0QBR3xCd/DmEDyMp0xEkAW0xEUYsMp3YiyfMPcbgYmg8I5jNy288biztCyvRJJIVbROpN03fvguzv2pSo6oEyuZVgTqSVkWgfzeaKU+xJ6YkPjmXM6Y2eHJqT1WcOW9taWIh7nc9iMGun/TBg+zvLqofXNNfWPytBBAvdvMVR/xHE8eXKKo+6mBJOVTJGC76geVUaWgSPzMRXazgo4Rm3DyCXiERhpdOmYO+r++9Fe3Y3fbFOXhPCy5aXPh+Y6hJNG5PqNRXWo/uke2L2NZfCcgDKy5eaFGTSX8zkbS4sFDlnCtQNHfY+l4sycR8iR2TNBiptxFEXJIBHM0uY3G90D2GH5rO8GgjtRlcwWcDSFUUPUnSxAHys4TO8dyssEf3aXJ5Z0Y9JdNKB20xgmzVqRW3fBh3TOI+IZpdP3eUySRsxBmURjmQqpVVFhlLFhrFYxX4UqospjaSZpNU8gDqkSIK5dKnWGJ36liLOG8Lz+ak58vkUmRXK641GksvXcoG73vvvixPwjOSqQeHS0a+J4Y6r00wqfri7PUX5YlUAR2gJI1iVRGxFWFjikStqN9Te/pjE4vC6SE+TmFcgASxC7FXQfzCoO3Qhj7434+H8RqhlSASLVsxFe11RWMbbn4rqzhZPA+ekvfLRA9tKsw2o7pCp1d7vtikq2T5YuX4s3k6pVnYDkk0NJKCWF0THmQKKkdVA6j1xm53jaxJ5UMflMx6GOSEoGF6hqzDKT8xRvHT/BHgr7iZHeTzpZALeiKVei7sSd97PoME5iVqtVJPWxeHxYv5JrjMPikAqpaRm7ump136A/61X6EYvxZzMM3JFmTt8X3fzV39PMnJX6N+mOuhQvTb5DC6xh8Wf2fxz/I+FMzOmqZpMvbVyNpYpp5QULSKDq/m6Y2uG+CIYnWRzJPLGeR5W1Fb/hApR+mCbzBWF1DDJjF52ol7fvhDJ74lLjDtsTKQ4Q4ecNONMwmPVj2FGBEK4bpxIcRKcKVsxwuOT40R/7yhv6jFV/C2VIK+REATvSBb+qgHGkDscNvlxYdrEfwFkSd4F/4nG3ps2Gx/Z/kl2WDSPQPIBfTs/pje7jEi9Tgw+V+w83gXKUR5RIPYySEb9di+Hr4ByQYN5C6hpAILdFUKBs3YADG9KemPA74cHlfthf6CZLtAnw6e/QoErr/AAgD6Yb/AP55kbv7tHfrzX9ObbG9ePXynFi8r9sI/Z7kNv8AVYfqt/1OJX8EZMhQ2XiYLYUMuqgew1XQxur0wgPXFg8r9sP/AEKyQ2GVy/8A2S/+WJofC2VW/wDVoBf/ANJP/LGlJh0nw/TEdqieAwf7GL2/DXb9sPj4REOkcYPsgH9Bi0D/AJYecQ2mLEB0AHy23OGyxXiS8IcGJCcv0O2PGKumJQemPdv1xHUXk7dcOWLe8eX4cOHTEnim+GiHbEi4Q9cSR+RhfLPXEuPYRqPysN8s+2Hk74dgL//Z"/>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396089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319338"/>
            <a:ext cx="3124200" cy="337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400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228600"/>
            <a:ext cx="7772400" cy="1431925"/>
          </a:xfrm>
        </p:spPr>
        <p:txBody>
          <a:bodyPr/>
          <a:lstStyle/>
          <a:p>
            <a:r>
              <a:rPr lang="en-US" dirty="0" smtClean="0"/>
              <a:t>Jamestown, Virginia (1607)</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4098" name="Picture 2" descr="http://sevamarkers.umwblogs.org/files/2012/03/thumb_Jamestown-Settlement-1607-ships-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 y="2057400"/>
            <a:ext cx="3362325" cy="25858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ssets.byways.org/asset_files/000/005/661/JS-overview_of_fort.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8343" y="1784252"/>
            <a:ext cx="5676900" cy="423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35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1"/>
            <a:ext cx="7772400" cy="761999"/>
          </a:xfrm>
        </p:spPr>
        <p:txBody>
          <a:bodyPr/>
          <a:lstStyle/>
          <a:p>
            <a:r>
              <a:rPr lang="en-US" dirty="0" smtClean="0"/>
              <a:t>Cahokia</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6146" name="Picture 2" descr="http://i.livescience.com/images/i/000/029/697/i02/cahokia-first-city.jpg?13442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42" y="1268412"/>
            <a:ext cx="8059366" cy="35575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pix.epodunk.com/locatorMaps/il/IL_26291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5" y="4344988"/>
            <a:ext cx="3810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1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215A87-CE18-4FA6-9AAB-5A578E2C26AB}" type="slidenum">
              <a:rPr lang="en-US" altLang="en-US" sz="1400"/>
              <a:pPr>
                <a:spcBef>
                  <a:spcPct val="0"/>
                </a:spcBef>
                <a:buFontTx/>
                <a:buNone/>
              </a:pPr>
              <a:t>30</a:t>
            </a:fld>
            <a:endParaRPr lang="en-US" altLang="en-US" sz="1400"/>
          </a:p>
        </p:txBody>
      </p:sp>
      <p:sp>
        <p:nvSpPr>
          <p:cNvPr id="68611" name="Text Box 2"/>
          <p:cNvSpPr txBox="1">
            <a:spLocks noChangeArrowheads="1"/>
          </p:cNvSpPr>
          <p:nvPr/>
        </p:nvSpPr>
        <p:spPr bwMode="auto">
          <a:xfrm>
            <a:off x="457200" y="4114800"/>
            <a:ext cx="8305800" cy="2540000"/>
          </a:xfrm>
          <a:prstGeom prst="rect">
            <a:avLst/>
          </a:prstGeom>
          <a:gradFill rotWithShape="1">
            <a:gsLst>
              <a:gs pos="0">
                <a:srgbClr val="DDDDDD"/>
              </a:gs>
              <a:gs pos="100000">
                <a:schemeClr val="bg1"/>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2000" b="1" dirty="0">
                <a:solidFill>
                  <a:schemeClr val="accent4">
                    <a:lumMod val="10000"/>
                  </a:schemeClr>
                </a:solidFill>
                <a:latin typeface="Verdana" panose="020B0604030504040204" pitchFamily="34" charset="0"/>
              </a:rPr>
              <a:t>Ships landed at wrong location; area marshy with malaria-causing mosquitoes and polluted water</a:t>
            </a:r>
          </a:p>
          <a:p>
            <a:pPr eaLnBrk="1" hangingPunct="1">
              <a:spcBef>
                <a:spcPct val="50000"/>
              </a:spcBef>
            </a:pPr>
            <a:r>
              <a:rPr lang="en-US" altLang="en-US" sz="2000" b="1" dirty="0">
                <a:solidFill>
                  <a:schemeClr val="accent4">
                    <a:lumMod val="10000"/>
                  </a:schemeClr>
                </a:solidFill>
                <a:latin typeface="Verdana" panose="020B0604030504040204" pitchFamily="34" charset="0"/>
              </a:rPr>
              <a:t>Settlers were sure there was gold; they refused to plant crops or build shelters, instead they dug for gold and silver.</a:t>
            </a:r>
          </a:p>
          <a:p>
            <a:pPr eaLnBrk="1" hangingPunct="1">
              <a:spcBef>
                <a:spcPct val="50000"/>
              </a:spcBef>
            </a:pPr>
            <a:r>
              <a:rPr lang="en-US" altLang="en-US" sz="2000" b="1" dirty="0">
                <a:solidFill>
                  <a:schemeClr val="accent4">
                    <a:lumMod val="10000"/>
                  </a:schemeClr>
                </a:solidFill>
                <a:latin typeface="Verdana" panose="020B0604030504040204" pitchFamily="34" charset="0"/>
              </a:rPr>
              <a:t>Most of the settlers were unaccustomed to any sort of labor, and they simply refused to work</a:t>
            </a:r>
          </a:p>
        </p:txBody>
      </p:sp>
      <p:pic>
        <p:nvPicPr>
          <p:cNvPr id="68612" name="Picture 3" descr="Jamestown%20Church"/>
          <p:cNvPicPr>
            <a:picLocks noChangeAspect="1" noChangeArrowheads="1"/>
          </p:cNvPicPr>
          <p:nvPr/>
        </p:nvPicPr>
        <p:blipFill>
          <a:blip r:embed="rId3">
            <a:extLst>
              <a:ext uri="{28A0092B-C50C-407E-A947-70E740481C1C}">
                <a14:useLocalDpi xmlns:a14="http://schemas.microsoft.com/office/drawing/2010/main" val="0"/>
              </a:ext>
            </a:extLst>
          </a:blip>
          <a:srcRect b="11905"/>
          <a:stretch>
            <a:fillRect/>
          </a:stretch>
        </p:blipFill>
        <p:spPr bwMode="auto">
          <a:xfrm>
            <a:off x="228600" y="1066800"/>
            <a:ext cx="42672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3" name="Picture 4" descr="jamestown settl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014413"/>
            <a:ext cx="4038600" cy="2871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4" name="Text Box 5"/>
          <p:cNvSpPr txBox="1">
            <a:spLocks noChangeArrowheads="1"/>
          </p:cNvSpPr>
          <p:nvPr/>
        </p:nvSpPr>
        <p:spPr bwMode="auto">
          <a:xfrm>
            <a:off x="609600" y="228600"/>
            <a:ext cx="7848600" cy="528638"/>
          </a:xfrm>
          <a:prstGeom prst="rect">
            <a:avLst/>
          </a:prstGeom>
          <a:gradFill rotWithShape="1">
            <a:gsLst>
              <a:gs pos="0">
                <a:srgbClr val="DDDDDD"/>
              </a:gs>
              <a:gs pos="100000">
                <a:schemeClr val="bg1"/>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latin typeface="Verdana" panose="020B0604030504040204" pitchFamily="34" charset="0"/>
              </a:rPr>
              <a:t>Problems at Jamestown</a:t>
            </a:r>
          </a:p>
        </p:txBody>
      </p:sp>
    </p:spTree>
    <p:extLst>
      <p:ext uri="{BB962C8B-B14F-4D97-AF65-F5344CB8AC3E}">
        <p14:creationId xmlns:p14="http://schemas.microsoft.com/office/powerpoint/2010/main" val="1951434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6463EF-535E-4F5D-A65C-82E55971EE80}" type="slidenum">
              <a:rPr lang="en-US" altLang="en-US" sz="1400"/>
              <a:pPr>
                <a:spcBef>
                  <a:spcPct val="0"/>
                </a:spcBef>
                <a:buFontTx/>
                <a:buNone/>
              </a:pPr>
              <a:t>31</a:t>
            </a:fld>
            <a:endParaRPr lang="en-US" altLang="en-US" sz="1400"/>
          </a:p>
        </p:txBody>
      </p:sp>
      <p:pic>
        <p:nvPicPr>
          <p:cNvPr id="74755" name="Picture 2" descr="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0274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3"/>
          <p:cNvSpPr txBox="1">
            <a:spLocks noChangeArrowheads="1"/>
          </p:cNvSpPr>
          <p:nvPr/>
        </p:nvSpPr>
        <p:spPr bwMode="auto">
          <a:xfrm>
            <a:off x="451644" y="4949487"/>
            <a:ext cx="342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i="1" dirty="0">
                <a:solidFill>
                  <a:srgbClr val="FFFF00"/>
                </a:solidFill>
                <a:latin typeface="Verdana" panose="020B0604030504040204" pitchFamily="34" charset="0"/>
              </a:rPr>
              <a:t>“You see that power now rests wholly with me… you must now obey this law…</a:t>
            </a:r>
          </a:p>
          <a:p>
            <a:pPr algn="ctr" eaLnBrk="1" hangingPunct="1">
              <a:spcBef>
                <a:spcPct val="50000"/>
              </a:spcBef>
              <a:buFontTx/>
              <a:buNone/>
            </a:pPr>
            <a:r>
              <a:rPr lang="en-US" altLang="en-US" sz="1600" b="1" i="1" dirty="0">
                <a:solidFill>
                  <a:srgbClr val="FFFF00"/>
                </a:solidFill>
                <a:latin typeface="Verdana" panose="020B0604030504040204" pitchFamily="34" charset="0"/>
              </a:rPr>
              <a:t>He that will not work shall not eat.”</a:t>
            </a:r>
            <a:endParaRPr lang="en-US" altLang="en-US" sz="1600" b="1" dirty="0">
              <a:solidFill>
                <a:srgbClr val="FFFF00"/>
              </a:solidFill>
              <a:latin typeface="Verdana" panose="020B0604030504040204" pitchFamily="34" charset="0"/>
            </a:endParaRPr>
          </a:p>
        </p:txBody>
      </p:sp>
      <p:sp>
        <p:nvSpPr>
          <p:cNvPr id="74757" name="Text Box 4"/>
          <p:cNvSpPr txBox="1">
            <a:spLocks noChangeArrowheads="1"/>
          </p:cNvSpPr>
          <p:nvPr/>
        </p:nvSpPr>
        <p:spPr bwMode="auto">
          <a:xfrm>
            <a:off x="4495800" y="1274763"/>
            <a:ext cx="4267200" cy="2462213"/>
          </a:xfrm>
          <a:prstGeom prst="rect">
            <a:avLst/>
          </a:prstGeom>
          <a:gradFill rotWithShape="1">
            <a:gsLst>
              <a:gs pos="0">
                <a:srgbClr val="E4D3BA"/>
              </a:gs>
              <a:gs pos="100000">
                <a:schemeClr val="bg1"/>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dirty="0">
                <a:solidFill>
                  <a:schemeClr val="accent4">
                    <a:lumMod val="10000"/>
                  </a:schemeClr>
                </a:solidFill>
                <a:latin typeface="Verdana" panose="020B0604030504040204" pitchFamily="34" charset="0"/>
              </a:rPr>
              <a:t>After the winter of 1607, only 30 out of the original 150 remained alive so Captain John Smith, ended up in charge of the colony. Smith forced the colonists to work.</a:t>
            </a:r>
          </a:p>
        </p:txBody>
      </p:sp>
      <p:sp>
        <p:nvSpPr>
          <p:cNvPr id="74758" name="Text Box 5"/>
          <p:cNvSpPr txBox="1">
            <a:spLocks noChangeArrowheads="1"/>
          </p:cNvSpPr>
          <p:nvPr/>
        </p:nvSpPr>
        <p:spPr bwMode="auto">
          <a:xfrm>
            <a:off x="838200" y="304800"/>
            <a:ext cx="7467600" cy="528638"/>
          </a:xfrm>
          <a:prstGeom prst="rect">
            <a:avLst/>
          </a:prstGeom>
          <a:gradFill rotWithShape="1">
            <a:gsLst>
              <a:gs pos="0">
                <a:srgbClr val="E4D3BA"/>
              </a:gs>
              <a:gs pos="100000">
                <a:srgbClr val="DDE7B7"/>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chemeClr val="accent4">
                    <a:lumMod val="10000"/>
                  </a:schemeClr>
                </a:solidFill>
                <a:latin typeface="Verdana" panose="020B0604030504040204" pitchFamily="34" charset="0"/>
              </a:rPr>
              <a:t>Captain John Smith</a:t>
            </a:r>
          </a:p>
        </p:txBody>
      </p:sp>
    </p:spTree>
    <p:extLst>
      <p:ext uri="{BB962C8B-B14F-4D97-AF65-F5344CB8AC3E}">
        <p14:creationId xmlns:p14="http://schemas.microsoft.com/office/powerpoint/2010/main" val="67203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E81531-41B0-4679-951E-086B1139930C}" type="slidenum">
              <a:rPr lang="en-US" altLang="en-US" sz="1400"/>
              <a:pPr>
                <a:spcBef>
                  <a:spcPct val="0"/>
                </a:spcBef>
                <a:buFontTx/>
                <a:buNone/>
              </a:pPr>
              <a:t>32</a:t>
            </a:fld>
            <a:endParaRPr lang="en-US" altLang="en-US" sz="1400"/>
          </a:p>
        </p:txBody>
      </p:sp>
      <p:sp>
        <p:nvSpPr>
          <p:cNvPr id="70659" name="Text Box 2"/>
          <p:cNvSpPr txBox="1">
            <a:spLocks noChangeArrowheads="1"/>
          </p:cNvSpPr>
          <p:nvPr/>
        </p:nvSpPr>
        <p:spPr bwMode="auto">
          <a:xfrm>
            <a:off x="457200" y="1355725"/>
            <a:ext cx="8305800" cy="5130800"/>
          </a:xfrm>
          <a:prstGeom prst="rect">
            <a:avLst/>
          </a:prstGeom>
          <a:gradFill rotWithShape="1">
            <a:gsLst>
              <a:gs pos="0">
                <a:srgbClr val="D9E5F7"/>
              </a:gs>
              <a:gs pos="100000">
                <a:srgbClr val="F9CB6F"/>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2000" b="1" dirty="0">
                <a:solidFill>
                  <a:schemeClr val="accent4">
                    <a:lumMod val="10000"/>
                  </a:schemeClr>
                </a:solidFill>
                <a:latin typeface="Verdana" panose="020B0604030504040204" pitchFamily="34" charset="0"/>
              </a:rPr>
              <a:t>Occurred during the winter of 1609</a:t>
            </a:r>
          </a:p>
          <a:p>
            <a:pPr eaLnBrk="1" hangingPunct="1">
              <a:spcBef>
                <a:spcPct val="50000"/>
              </a:spcBef>
            </a:pPr>
            <a:r>
              <a:rPr lang="en-US" altLang="en-US" sz="2000" b="1" dirty="0">
                <a:solidFill>
                  <a:schemeClr val="accent4">
                    <a:lumMod val="10000"/>
                  </a:schemeClr>
                </a:solidFill>
                <a:latin typeface="Verdana" panose="020B0604030504040204" pitchFamily="34" charset="0"/>
              </a:rPr>
              <a:t>Food shortages occurred partly because of harassment by the Powhatan Indians who were worried about increasing numbers of European settlers</a:t>
            </a:r>
          </a:p>
          <a:p>
            <a:pPr eaLnBrk="1" hangingPunct="1">
              <a:spcBef>
                <a:spcPct val="50000"/>
              </a:spcBef>
            </a:pPr>
            <a:r>
              <a:rPr lang="en-US" altLang="en-US" sz="2000" b="1" dirty="0" err="1">
                <a:solidFill>
                  <a:schemeClr val="accent4">
                    <a:lumMod val="10000"/>
                  </a:schemeClr>
                </a:solidFill>
                <a:latin typeface="Verdana" panose="020B0604030504040204" pitchFamily="34" charset="0"/>
              </a:rPr>
              <a:t>Powhatans</a:t>
            </a:r>
            <a:r>
              <a:rPr lang="en-US" altLang="en-US" sz="2000" b="1" dirty="0">
                <a:solidFill>
                  <a:schemeClr val="accent4">
                    <a:lumMod val="10000"/>
                  </a:schemeClr>
                </a:solidFill>
                <a:latin typeface="Verdana" panose="020B0604030504040204" pitchFamily="34" charset="0"/>
              </a:rPr>
              <a:t> killed settlers’ livestock and harassed settlers trying to work in the fields</a:t>
            </a:r>
          </a:p>
          <a:p>
            <a:pPr eaLnBrk="1" hangingPunct="1">
              <a:spcBef>
                <a:spcPct val="50000"/>
              </a:spcBef>
            </a:pPr>
            <a:r>
              <a:rPr lang="en-US" altLang="en-US" sz="2000" b="1" dirty="0">
                <a:solidFill>
                  <a:schemeClr val="accent4">
                    <a:lumMod val="10000"/>
                  </a:schemeClr>
                </a:solidFill>
                <a:latin typeface="Verdana" panose="020B0604030504040204" pitchFamily="34" charset="0"/>
              </a:rPr>
              <a:t>During “starving time” settlers ate roots, rats, snakes; they also dug up corpses for food, and one man was hanged for cannibalism. Two men caught stealing food were tied to posts and left to starve.</a:t>
            </a:r>
          </a:p>
          <a:p>
            <a:pPr eaLnBrk="1" hangingPunct="1">
              <a:spcBef>
                <a:spcPct val="50000"/>
              </a:spcBef>
            </a:pPr>
            <a:r>
              <a:rPr lang="en-US" altLang="en-US" sz="2000" b="1" dirty="0">
                <a:solidFill>
                  <a:schemeClr val="accent4">
                    <a:lumMod val="10000"/>
                  </a:schemeClr>
                </a:solidFill>
                <a:latin typeface="Verdana" panose="020B0604030504040204" pitchFamily="34" charset="0"/>
              </a:rPr>
              <a:t>In 1610, the settlers were on the verge of abandoning Jamestown just as a supply ship arrived with new settlers and supplies.</a:t>
            </a:r>
          </a:p>
          <a:p>
            <a:pPr eaLnBrk="1" hangingPunct="1">
              <a:spcBef>
                <a:spcPct val="50000"/>
              </a:spcBef>
            </a:pPr>
            <a:r>
              <a:rPr lang="en-US" altLang="en-US" sz="2000" b="1" dirty="0">
                <a:solidFill>
                  <a:schemeClr val="accent4">
                    <a:lumMod val="10000"/>
                  </a:schemeClr>
                </a:solidFill>
                <a:latin typeface="Verdana" panose="020B0604030504040204" pitchFamily="34" charset="0"/>
              </a:rPr>
              <a:t>Only 60 colonists survived the “Starving Time” winter.</a:t>
            </a:r>
          </a:p>
        </p:txBody>
      </p:sp>
      <p:sp>
        <p:nvSpPr>
          <p:cNvPr id="70660" name="Text Box 3"/>
          <p:cNvSpPr txBox="1">
            <a:spLocks noChangeArrowheads="1"/>
          </p:cNvSpPr>
          <p:nvPr/>
        </p:nvSpPr>
        <p:spPr bwMode="auto">
          <a:xfrm>
            <a:off x="609600" y="304800"/>
            <a:ext cx="7848600" cy="528638"/>
          </a:xfrm>
          <a:prstGeom prst="rect">
            <a:avLst/>
          </a:prstGeom>
          <a:gradFill rotWithShape="1">
            <a:gsLst>
              <a:gs pos="0">
                <a:srgbClr val="F9CB6F"/>
              </a:gs>
              <a:gs pos="100000">
                <a:srgbClr val="B0C9EE"/>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chemeClr val="accent4">
                    <a:lumMod val="10000"/>
                  </a:schemeClr>
                </a:solidFill>
                <a:latin typeface="Verdana" panose="020B0604030504040204" pitchFamily="34" charset="0"/>
              </a:rPr>
              <a:t>The “Starving Time”</a:t>
            </a:r>
          </a:p>
        </p:txBody>
      </p:sp>
    </p:spTree>
    <p:extLst>
      <p:ext uri="{BB962C8B-B14F-4D97-AF65-F5344CB8AC3E}">
        <p14:creationId xmlns:p14="http://schemas.microsoft.com/office/powerpoint/2010/main" val="1436921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EDF7C6-9A4A-4147-9E78-C8068D93223D}" type="slidenum">
              <a:rPr lang="en-US" altLang="en-US" sz="1400"/>
              <a:pPr>
                <a:spcBef>
                  <a:spcPct val="0"/>
                </a:spcBef>
                <a:buFontTx/>
                <a:buNone/>
              </a:pPr>
              <a:t>33</a:t>
            </a:fld>
            <a:endParaRPr lang="en-US" altLang="en-US" sz="1400"/>
          </a:p>
        </p:txBody>
      </p:sp>
      <p:sp>
        <p:nvSpPr>
          <p:cNvPr id="72707" name="Text Box 2"/>
          <p:cNvSpPr txBox="1">
            <a:spLocks noChangeArrowheads="1"/>
          </p:cNvSpPr>
          <p:nvPr/>
        </p:nvSpPr>
        <p:spPr bwMode="auto">
          <a:xfrm>
            <a:off x="457200" y="452438"/>
            <a:ext cx="8153400" cy="5948362"/>
          </a:xfrm>
          <a:prstGeom prst="rect">
            <a:avLst/>
          </a:prstGeom>
          <a:gradFill rotWithShape="1">
            <a:gsLst>
              <a:gs pos="0">
                <a:srgbClr val="D0CCEA"/>
              </a:gs>
              <a:gs pos="100000">
                <a:srgbClr val="FEDEFC"/>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b="1" dirty="0">
                <a:solidFill>
                  <a:schemeClr val="accent4">
                    <a:lumMod val="10000"/>
                  </a:schemeClr>
                </a:solidFill>
                <a:latin typeface="Verdana" panose="020B0604030504040204" pitchFamily="34" charset="0"/>
              </a:rPr>
              <a:t>Our men were destroyed with cruel diseases--as swellings, fluxes, burning fevers--and by wars, and some departed suddenly; but, for the most part, they died of mere famine. There were never Englishmen left in a foreign country in such misery as we were in this new-discovered Virginia. We watched every three nights, lying on the bare, cold ground, what weather </a:t>
            </a:r>
            <a:r>
              <a:rPr lang="en-US" altLang="en-US" sz="2200" b="1" dirty="0" err="1">
                <a:solidFill>
                  <a:schemeClr val="accent4">
                    <a:lumMod val="10000"/>
                  </a:schemeClr>
                </a:solidFill>
                <a:latin typeface="Verdana" panose="020B0604030504040204" pitchFamily="34" charset="0"/>
              </a:rPr>
              <a:t>soever</a:t>
            </a:r>
            <a:r>
              <a:rPr lang="en-US" altLang="en-US" sz="2200" b="1" dirty="0">
                <a:solidFill>
                  <a:schemeClr val="accent4">
                    <a:lumMod val="10000"/>
                  </a:schemeClr>
                </a:solidFill>
                <a:latin typeface="Verdana" panose="020B0604030504040204" pitchFamily="34" charset="0"/>
              </a:rPr>
              <a:t> came; warded all the next day; which brought our men to be most feeble wretches. Our food was but a small can of barley, sod in water, to five men a day; our </a:t>
            </a:r>
            <a:r>
              <a:rPr lang="en-US" altLang="en-US" sz="2200" b="1" dirty="0" err="1">
                <a:solidFill>
                  <a:schemeClr val="accent4">
                    <a:lumMod val="10000"/>
                  </a:schemeClr>
                </a:solidFill>
                <a:latin typeface="Verdana" panose="020B0604030504040204" pitchFamily="34" charset="0"/>
              </a:rPr>
              <a:t>drinke</a:t>
            </a:r>
            <a:r>
              <a:rPr lang="en-US" altLang="en-US" sz="2200" b="1" dirty="0">
                <a:solidFill>
                  <a:schemeClr val="accent4">
                    <a:lumMod val="10000"/>
                  </a:schemeClr>
                </a:solidFill>
                <a:latin typeface="Verdana" panose="020B0604030504040204" pitchFamily="34" charset="0"/>
              </a:rPr>
              <a:t>, cold water taken out of the river, which was at a flood very salt, at a low tide full of slime and filth; which was the destruction of many of our men…</a:t>
            </a:r>
          </a:p>
          <a:p>
            <a:pPr eaLnBrk="1" hangingPunct="1">
              <a:spcBef>
                <a:spcPct val="50000"/>
              </a:spcBef>
              <a:buFontTx/>
              <a:buNone/>
            </a:pPr>
            <a:endParaRPr lang="en-US" altLang="en-US" sz="1200" b="1" dirty="0">
              <a:solidFill>
                <a:schemeClr val="accent4">
                  <a:lumMod val="10000"/>
                </a:schemeClr>
              </a:solidFill>
              <a:latin typeface="Verdana" panose="020B0604030504040204" pitchFamily="34" charset="0"/>
            </a:endParaRPr>
          </a:p>
          <a:p>
            <a:pPr algn="ctr" eaLnBrk="1" hangingPunct="1">
              <a:spcBef>
                <a:spcPct val="50000"/>
              </a:spcBef>
              <a:buFontTx/>
              <a:buNone/>
            </a:pPr>
            <a:r>
              <a:rPr lang="en-US" altLang="en-US" sz="2400" b="1" dirty="0">
                <a:solidFill>
                  <a:schemeClr val="accent4">
                    <a:lumMod val="10000"/>
                  </a:schemeClr>
                </a:solidFill>
                <a:latin typeface="Verdana" panose="020B0604030504040204" pitchFamily="34" charset="0"/>
              </a:rPr>
              <a:t>Jamestown settler George Percy, 1607</a:t>
            </a:r>
          </a:p>
        </p:txBody>
      </p:sp>
    </p:spTree>
    <p:extLst>
      <p:ext uri="{BB962C8B-B14F-4D97-AF65-F5344CB8AC3E}">
        <p14:creationId xmlns:p14="http://schemas.microsoft.com/office/powerpoint/2010/main" val="1508613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381000" y="-304800"/>
            <a:ext cx="8229600"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4200" b="1" i="0" u="none" strike="noStrike" cap="none" baseline="0">
                <a:solidFill>
                  <a:srgbClr val="F9F9F9"/>
                </a:solidFill>
                <a:latin typeface="Merriweather"/>
                <a:ea typeface="Merriweather"/>
                <a:cs typeface="Merriweather"/>
                <a:sym typeface="Merriweather"/>
              </a:rPr>
              <a:t>Jamestown Continuted…</a:t>
            </a:r>
          </a:p>
        </p:txBody>
      </p:sp>
      <p:sp>
        <p:nvSpPr>
          <p:cNvPr id="200" name="Shape 200"/>
          <p:cNvSpPr txBox="1">
            <a:spLocks noGrp="1"/>
          </p:cNvSpPr>
          <p:nvPr>
            <p:ph type="body" idx="1"/>
          </p:nvPr>
        </p:nvSpPr>
        <p:spPr>
          <a:xfrm>
            <a:off x="0" y="1524000"/>
            <a:ext cx="5333999" cy="4572000"/>
          </a:xfrm>
          <a:prstGeom prst="rect">
            <a:avLst/>
          </a:prstGeom>
          <a:noFill/>
          <a:ln>
            <a:noFill/>
          </a:ln>
        </p:spPr>
        <p:txBody>
          <a:bodyPr lIns="91425" tIns="45700" rIns="91425" bIns="45700" anchor="t" anchorCtr="0">
            <a:noAutofit/>
          </a:bodyPr>
          <a:lstStyle/>
          <a:p>
            <a:pPr marL="274320" marR="0" lvl="0" indent="-274320" algn="l" rtl="0">
              <a:lnSpc>
                <a:spcPct val="90000"/>
              </a:lnSpc>
              <a:spcBef>
                <a:spcPts val="0"/>
              </a:spcBef>
              <a:buClr>
                <a:schemeClr val="accent2"/>
              </a:buClr>
              <a:buSzPct val="85000"/>
              <a:buFont typeface="Merriweather"/>
              <a:buChar char="●"/>
            </a:pPr>
            <a:r>
              <a:rPr lang="en-US" sz="2600" b="0" i="0" u="none" strike="noStrike" cap="none" baseline="0" dirty="0">
                <a:solidFill>
                  <a:schemeClr val="lt1"/>
                </a:solidFill>
                <a:latin typeface="Merriweather"/>
                <a:ea typeface="Merriweather"/>
                <a:cs typeface="Merriweather"/>
                <a:sym typeface="Merriweather"/>
              </a:rPr>
              <a:t>Colony experienced serious problems!!</a:t>
            </a:r>
          </a:p>
          <a:p>
            <a:pPr marL="640080" marR="0" lvl="1" indent="-284480" algn="l" rtl="0">
              <a:lnSpc>
                <a:spcPct val="90000"/>
              </a:lnSpc>
              <a:spcBef>
                <a:spcPts val="300"/>
              </a:spcBef>
              <a:buClr>
                <a:srgbClr val="D6903E"/>
              </a:buClr>
              <a:buSzPct val="25000"/>
              <a:buFont typeface="Merriweather"/>
              <a:buNone/>
            </a:pPr>
            <a:r>
              <a:rPr lang="en-US" sz="2400" b="0" i="0" u="none" strike="noStrike" cap="none" baseline="0" dirty="0">
                <a:solidFill>
                  <a:schemeClr val="lt2"/>
                </a:solidFill>
                <a:latin typeface="Merriweather"/>
                <a:ea typeface="Merriweather"/>
                <a:cs typeface="Merriweather"/>
                <a:sym typeface="Merriweather"/>
              </a:rPr>
              <a:t>1. Located in the midst of the powerful </a:t>
            </a:r>
            <a:r>
              <a:rPr lang="en-US" sz="2400" b="1" i="0" u="none" strike="noStrike" cap="none" baseline="0" dirty="0">
                <a:solidFill>
                  <a:schemeClr val="lt2"/>
                </a:solidFill>
                <a:latin typeface="Merriweather"/>
                <a:ea typeface="Merriweather"/>
                <a:cs typeface="Merriweather"/>
                <a:sym typeface="Merriweather"/>
              </a:rPr>
              <a:t>Powhatan Confederacy</a:t>
            </a:r>
            <a:r>
              <a:rPr lang="en-US" sz="2400" b="0" i="0" u="none" strike="noStrike" cap="none" baseline="0" dirty="0">
                <a:solidFill>
                  <a:schemeClr val="lt2"/>
                </a:solidFill>
                <a:latin typeface="Merriweather"/>
                <a:ea typeface="Merriweather"/>
                <a:cs typeface="Merriweather"/>
                <a:sym typeface="Merriweather"/>
              </a:rPr>
              <a:t>-</a:t>
            </a:r>
          </a:p>
          <a:p>
            <a:pPr marL="1005839" marR="0" lvl="2" indent="-231139" algn="l" rtl="0">
              <a:lnSpc>
                <a:spcPct val="90000"/>
              </a:lnSpc>
              <a:spcBef>
                <a:spcPts val="300"/>
              </a:spcBef>
              <a:buClr>
                <a:srgbClr val="B27834"/>
              </a:buClr>
              <a:buSzPct val="85000"/>
              <a:buFont typeface="Merriweather"/>
              <a:buChar char="●"/>
            </a:pPr>
            <a:r>
              <a:rPr lang="en-US" sz="2100" b="0" i="0" u="none" strike="noStrike" cap="none" baseline="0" dirty="0">
                <a:solidFill>
                  <a:schemeClr val="lt1"/>
                </a:solidFill>
                <a:latin typeface="Merriweather"/>
                <a:ea typeface="Merriweather"/>
                <a:cs typeface="Merriweather"/>
                <a:sym typeface="Merriweather"/>
              </a:rPr>
              <a:t> large native American nation  (</a:t>
            </a:r>
            <a:r>
              <a:rPr lang="en-US" sz="2100" b="0" i="0" u="none" strike="noStrike" cap="none" baseline="0" dirty="0" err="1">
                <a:solidFill>
                  <a:schemeClr val="lt1"/>
                </a:solidFill>
                <a:latin typeface="Merriweather"/>
                <a:ea typeface="Merriweather"/>
                <a:cs typeface="Merriweather"/>
                <a:sym typeface="Merriweather"/>
              </a:rPr>
              <a:t>approx</a:t>
            </a:r>
            <a:r>
              <a:rPr lang="en-US" sz="2100" b="0" i="0" u="none" strike="noStrike" cap="none" baseline="0" dirty="0">
                <a:solidFill>
                  <a:schemeClr val="lt1"/>
                </a:solidFill>
                <a:latin typeface="Merriweather"/>
                <a:ea typeface="Merriweather"/>
                <a:cs typeface="Merriweather"/>
                <a:sym typeface="Merriweather"/>
              </a:rPr>
              <a:t> 14,000) led by </a:t>
            </a:r>
            <a:r>
              <a:rPr lang="en-US" sz="2100" b="1" i="0" u="none" strike="noStrike" cap="none" baseline="0" dirty="0">
                <a:solidFill>
                  <a:schemeClr val="lt1"/>
                </a:solidFill>
                <a:latin typeface="Merriweather"/>
                <a:ea typeface="Merriweather"/>
                <a:cs typeface="Merriweather"/>
                <a:sym typeface="Merriweather"/>
              </a:rPr>
              <a:t>Chief Powhatan</a:t>
            </a:r>
          </a:p>
          <a:p>
            <a:pPr marL="1005839" marR="0" lvl="2" indent="-231139" algn="l" rtl="0">
              <a:lnSpc>
                <a:spcPct val="90000"/>
              </a:lnSpc>
              <a:spcBef>
                <a:spcPts val="300"/>
              </a:spcBef>
              <a:buClr>
                <a:srgbClr val="B27834"/>
              </a:buClr>
              <a:buSzPct val="85000"/>
              <a:buFont typeface="Merriweather"/>
              <a:buChar char="●"/>
            </a:pPr>
            <a:r>
              <a:rPr lang="en-US" sz="2100" b="1" i="0" u="none" strike="noStrike" cap="none" baseline="0" dirty="0">
                <a:solidFill>
                  <a:schemeClr val="lt1"/>
                </a:solidFill>
                <a:latin typeface="Merriweather"/>
                <a:ea typeface="Merriweather"/>
                <a:cs typeface="Merriweather"/>
                <a:sym typeface="Merriweather"/>
              </a:rPr>
              <a:t>Pocahontas</a:t>
            </a:r>
            <a:r>
              <a:rPr lang="en-US" sz="2100" b="0" i="0" u="none" strike="noStrike" cap="none" baseline="0" dirty="0">
                <a:solidFill>
                  <a:schemeClr val="lt1"/>
                </a:solidFill>
                <a:latin typeface="Merriweather"/>
                <a:ea typeface="Merriweather"/>
                <a:cs typeface="Merriweather"/>
                <a:sym typeface="Merriweather"/>
              </a:rPr>
              <a:t> was the daughter of Powhatan</a:t>
            </a:r>
          </a:p>
          <a:p>
            <a:pPr marL="1280160" marR="0" lvl="3" indent="-238760" algn="l" rtl="0">
              <a:lnSpc>
                <a:spcPct val="90000"/>
              </a:lnSpc>
              <a:spcBef>
                <a:spcPts val="300"/>
              </a:spcBef>
              <a:buClr>
                <a:srgbClr val="D6903E"/>
              </a:buClr>
              <a:buSzPct val="85000"/>
              <a:buFont typeface="Merriweather"/>
              <a:buChar char="●"/>
            </a:pPr>
            <a:r>
              <a:rPr lang="en-US" sz="1900" b="0" i="0" u="none" strike="noStrike" cap="none" baseline="0" dirty="0">
                <a:solidFill>
                  <a:schemeClr val="lt1"/>
                </a:solidFill>
                <a:latin typeface="Merriweather"/>
                <a:ea typeface="Merriweather"/>
                <a:cs typeface="Merriweather"/>
                <a:sym typeface="Merriweather"/>
              </a:rPr>
              <a:t>Marries John Rolfe </a:t>
            </a:r>
          </a:p>
          <a:p>
            <a:pPr marL="640080" marR="0" lvl="1" indent="-284480" algn="l" rtl="0">
              <a:lnSpc>
                <a:spcPct val="90000"/>
              </a:lnSpc>
              <a:spcBef>
                <a:spcPts val="300"/>
              </a:spcBef>
              <a:buClr>
                <a:srgbClr val="D6903E"/>
              </a:buClr>
              <a:buFont typeface="Merriweather"/>
              <a:buNone/>
            </a:pPr>
            <a:endParaRPr sz="2400" b="0" i="0" u="none" strike="noStrike" cap="none" baseline="0" dirty="0">
              <a:solidFill>
                <a:schemeClr val="lt2"/>
              </a:solidFill>
              <a:latin typeface="Merriweather"/>
              <a:ea typeface="Merriweather"/>
              <a:cs typeface="Merriweather"/>
              <a:sym typeface="Merriweather"/>
            </a:endParaRPr>
          </a:p>
          <a:p>
            <a:pPr marL="640080" marR="0" lvl="1" indent="-284480" algn="l" rtl="0">
              <a:lnSpc>
                <a:spcPct val="90000"/>
              </a:lnSpc>
              <a:spcBef>
                <a:spcPts val="300"/>
              </a:spcBef>
              <a:buClr>
                <a:srgbClr val="D6903E"/>
              </a:buClr>
              <a:buSzPct val="85000"/>
              <a:buFont typeface="Merriweather"/>
              <a:buChar char="●"/>
            </a:pPr>
            <a:r>
              <a:rPr lang="en-US" sz="2400" b="0" i="0" u="none" strike="noStrike" cap="none" baseline="0" dirty="0">
                <a:solidFill>
                  <a:schemeClr val="lt2"/>
                </a:solidFill>
                <a:latin typeface="Merriweather"/>
                <a:ea typeface="Merriweather"/>
                <a:cs typeface="Merriweather"/>
                <a:sym typeface="Merriweather"/>
              </a:rPr>
              <a:t> </a:t>
            </a:r>
          </a:p>
        </p:txBody>
      </p:sp>
      <p:pic>
        <p:nvPicPr>
          <p:cNvPr id="201" name="Shape 201"/>
          <p:cNvPicPr preferRelativeResize="0"/>
          <p:nvPr/>
        </p:nvPicPr>
        <p:blipFill rotWithShape="1">
          <a:blip r:embed="rId3">
            <a:alphaModFix/>
          </a:blip>
          <a:srcRect/>
          <a:stretch/>
        </p:blipFill>
        <p:spPr>
          <a:xfrm>
            <a:off x="5486400" y="4114800"/>
            <a:ext cx="3276599" cy="2438400"/>
          </a:xfrm>
          <a:prstGeom prst="rect">
            <a:avLst/>
          </a:prstGeom>
          <a:noFill/>
          <a:ln w="38100" cap="sq" cmpd="sng">
            <a:solidFill>
              <a:srgbClr val="000000"/>
            </a:solidFill>
            <a:prstDash val="solid"/>
            <a:miter/>
            <a:headEnd type="none" w="med" len="med"/>
            <a:tailEnd type="none" w="med" len="med"/>
          </a:ln>
        </p:spPr>
      </p:pic>
      <p:pic>
        <p:nvPicPr>
          <p:cNvPr id="202" name="Shape 202"/>
          <p:cNvPicPr preferRelativeResize="0"/>
          <p:nvPr/>
        </p:nvPicPr>
        <p:blipFill rotWithShape="1">
          <a:blip r:embed="rId4">
            <a:alphaModFix/>
          </a:blip>
          <a:srcRect/>
          <a:stretch/>
        </p:blipFill>
        <p:spPr>
          <a:xfrm>
            <a:off x="5840021" y="1143000"/>
            <a:ext cx="2160978" cy="2438399"/>
          </a:xfrm>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1055482455"/>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457200" y="-152400"/>
            <a:ext cx="8229600" cy="1219199"/>
          </a:xfrm>
          <a:prstGeom prst="rect">
            <a:avLst/>
          </a:prstGeom>
          <a:noFill/>
          <a:ln>
            <a:noFill/>
          </a:ln>
        </p:spPr>
        <p:txBody>
          <a:bodyPr lIns="91425" tIns="45700" rIns="91425" bIns="45700" anchor="b" anchorCtr="0">
            <a:noAutofit/>
          </a:bodyPr>
          <a:lstStyle/>
          <a:p>
            <a:pPr marL="0" marR="0" lvl="0" indent="0" algn="ctr" rtl="0">
              <a:spcBef>
                <a:spcPts val="0"/>
              </a:spcBef>
              <a:buClr>
                <a:srgbClr val="F9F9F9"/>
              </a:buClr>
              <a:buSzPct val="25000"/>
              <a:buFont typeface="Merriweather"/>
              <a:buNone/>
            </a:pPr>
            <a:r>
              <a:rPr lang="en-US" sz="4200" b="1" i="0" u="none" strike="noStrike" cap="none" baseline="0">
                <a:solidFill>
                  <a:srgbClr val="F9F9F9"/>
                </a:solidFill>
                <a:latin typeface="Merriweather"/>
                <a:ea typeface="Merriweather"/>
                <a:cs typeface="Merriweather"/>
                <a:sym typeface="Merriweather"/>
              </a:rPr>
              <a:t>Jamestown Continued</a:t>
            </a:r>
          </a:p>
        </p:txBody>
      </p:sp>
      <p:sp>
        <p:nvSpPr>
          <p:cNvPr id="215" name="Shape 215"/>
          <p:cNvSpPr txBox="1">
            <a:spLocks noGrp="1"/>
          </p:cNvSpPr>
          <p:nvPr>
            <p:ph type="body" idx="1"/>
          </p:nvPr>
        </p:nvSpPr>
        <p:spPr>
          <a:xfrm>
            <a:off x="0" y="1371600"/>
            <a:ext cx="4517136" cy="4724400"/>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2"/>
              </a:buClr>
              <a:buSzPct val="25000"/>
              <a:buFont typeface="Merriweather"/>
              <a:buNone/>
            </a:pPr>
            <a:r>
              <a:rPr lang="en-US" sz="2600" b="1" i="0" u="none" strike="noStrike" cap="none" baseline="0">
                <a:solidFill>
                  <a:schemeClr val="lt1"/>
                </a:solidFill>
                <a:latin typeface="Merriweather"/>
                <a:ea typeface="Merriweather"/>
                <a:cs typeface="Merriweather"/>
                <a:sym typeface="Merriweather"/>
              </a:rPr>
              <a:t>Starving Time- 1609-1610</a:t>
            </a:r>
          </a:p>
          <a:p>
            <a:pPr marL="274320" marR="0" lvl="0" indent="-274320" algn="l" rtl="0">
              <a:spcBef>
                <a:spcPts val="600"/>
              </a:spcBef>
              <a:buClr>
                <a:schemeClr val="accent2"/>
              </a:buClr>
              <a:buSzPct val="85000"/>
              <a:buFont typeface="Merriweather"/>
              <a:buChar char="●"/>
            </a:pPr>
            <a:r>
              <a:rPr lang="en-US" sz="2600" b="0" i="0" u="none" strike="noStrike" cap="none" baseline="0">
                <a:solidFill>
                  <a:schemeClr val="lt1"/>
                </a:solidFill>
                <a:latin typeface="Merriweather"/>
                <a:ea typeface="Merriweather"/>
                <a:cs typeface="Merriweather"/>
                <a:sym typeface="Merriweather"/>
              </a:rPr>
              <a:t>period of famine, death and disease in Jamestown </a:t>
            </a:r>
          </a:p>
          <a:p>
            <a:pPr marL="274320" marR="0" lvl="0" indent="-274320" algn="l" rtl="0">
              <a:spcBef>
                <a:spcPts val="600"/>
              </a:spcBef>
              <a:buClr>
                <a:schemeClr val="accent2"/>
              </a:buClr>
              <a:buSzPct val="85000"/>
              <a:buFont typeface="Merriweather"/>
              <a:buChar char="●"/>
            </a:pPr>
            <a:r>
              <a:rPr lang="en-US" sz="2600" b="0" i="0" u="none" strike="noStrike" cap="none" baseline="0">
                <a:solidFill>
                  <a:schemeClr val="lt1"/>
                </a:solidFill>
                <a:latin typeface="Merriweather"/>
                <a:ea typeface="Merriweather"/>
                <a:cs typeface="Merriweather"/>
                <a:sym typeface="Merriweather"/>
              </a:rPr>
              <a:t>Decimated 90% of colony’s population. </a:t>
            </a:r>
          </a:p>
          <a:p>
            <a:pPr marL="640080" marR="0" lvl="1" indent="-284480" algn="l" rtl="0">
              <a:spcBef>
                <a:spcPts val="300"/>
              </a:spcBef>
              <a:buClr>
                <a:srgbClr val="D6903E"/>
              </a:buClr>
              <a:buSzPct val="85000"/>
              <a:buFont typeface="Merriweather"/>
              <a:buChar char="●"/>
            </a:pPr>
            <a:r>
              <a:rPr lang="en-US" sz="2400" b="0" i="0" u="none" strike="noStrike" cap="none" baseline="0">
                <a:solidFill>
                  <a:schemeClr val="lt2"/>
                </a:solidFill>
                <a:latin typeface="Merriweather"/>
                <a:ea typeface="Merriweather"/>
                <a:cs typeface="Merriweather"/>
                <a:sym typeface="Merriweather"/>
              </a:rPr>
              <a:t>(60 survivors out of 600) </a:t>
            </a:r>
          </a:p>
          <a:p>
            <a:pPr marL="274320" marR="0" lvl="0" indent="-274320" algn="l" rtl="0">
              <a:spcBef>
                <a:spcPts val="600"/>
              </a:spcBef>
              <a:buClr>
                <a:schemeClr val="accent2"/>
              </a:buClr>
              <a:buSzPct val="85000"/>
              <a:buFont typeface="Merriweather"/>
              <a:buChar char="●"/>
            </a:pPr>
            <a:r>
              <a:rPr lang="en-US" sz="2600" b="0" i="0" u="none" strike="noStrike" cap="none" baseline="0">
                <a:solidFill>
                  <a:schemeClr val="lt1"/>
                </a:solidFill>
                <a:latin typeface="Merriweather"/>
                <a:ea typeface="Merriweather"/>
                <a:cs typeface="Merriweather"/>
                <a:sym typeface="Merriweather"/>
              </a:rPr>
              <a:t>Several reports written by captain John Smith speak of murder and cannibalism!!!</a:t>
            </a:r>
          </a:p>
          <a:p>
            <a:pPr marL="274320" marR="0" lvl="0" indent="-133985" algn="l" rtl="0">
              <a:spcBef>
                <a:spcPts val="600"/>
              </a:spcBef>
              <a:buClr>
                <a:schemeClr val="accent2"/>
              </a:buClr>
              <a:buFont typeface="Merriweather"/>
              <a:buNone/>
            </a:pPr>
            <a:endParaRPr sz="2600" b="0" i="0" u="none" strike="noStrike" cap="none" baseline="0">
              <a:solidFill>
                <a:schemeClr val="lt1"/>
              </a:solidFill>
              <a:latin typeface="Merriweather"/>
              <a:ea typeface="Merriweather"/>
              <a:cs typeface="Merriweather"/>
              <a:sym typeface="Merriweather"/>
            </a:endParaRPr>
          </a:p>
          <a:p>
            <a:pPr marL="274320" marR="0" lvl="0" indent="-133985" algn="l" rtl="0">
              <a:spcBef>
                <a:spcPts val="600"/>
              </a:spcBef>
              <a:buClr>
                <a:schemeClr val="accent2"/>
              </a:buClr>
              <a:buFont typeface="Merriweather"/>
              <a:buNone/>
            </a:pPr>
            <a:endParaRPr sz="2600" b="0" i="0" u="none" strike="noStrike" cap="none" baseline="0">
              <a:solidFill>
                <a:schemeClr val="lt1"/>
              </a:solidFill>
              <a:latin typeface="Merriweather"/>
              <a:ea typeface="Merriweather"/>
              <a:cs typeface="Merriweather"/>
              <a:sym typeface="Merriweather"/>
            </a:endParaRPr>
          </a:p>
        </p:txBody>
      </p:sp>
      <p:pic>
        <p:nvPicPr>
          <p:cNvPr id="216" name="Shape 216"/>
          <p:cNvPicPr preferRelativeResize="0"/>
          <p:nvPr/>
        </p:nvPicPr>
        <p:blipFill rotWithShape="1">
          <a:blip r:embed="rId3">
            <a:alphaModFix/>
          </a:blip>
          <a:srcRect/>
          <a:stretch/>
        </p:blipFill>
        <p:spPr>
          <a:xfrm>
            <a:off x="4495800" y="1524000"/>
            <a:ext cx="4779466" cy="3733800"/>
          </a:xfrm>
          <a:prstGeom prst="rect">
            <a:avLst/>
          </a:prstGeom>
          <a:noFill/>
          <a:ln>
            <a:noFill/>
          </a:ln>
        </p:spPr>
      </p:pic>
    </p:spTree>
    <p:extLst>
      <p:ext uri="{BB962C8B-B14F-4D97-AF65-F5344CB8AC3E}">
        <p14:creationId xmlns:p14="http://schemas.microsoft.com/office/powerpoint/2010/main" val="4277516538"/>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1103"/>
            <a:ext cx="7772400" cy="1045698"/>
          </a:xfrm>
        </p:spPr>
        <p:txBody>
          <a:bodyPr/>
          <a:lstStyle/>
          <a:p>
            <a:r>
              <a:rPr lang="en-US" dirty="0" smtClean="0"/>
              <a:t>Chesapeake Bay Colonies</a:t>
            </a:r>
            <a:br>
              <a:rPr lang="en-US" dirty="0" smtClean="0"/>
            </a:br>
            <a:r>
              <a:rPr lang="en-US" sz="2800" dirty="0" smtClean="0"/>
              <a:t>(</a:t>
            </a:r>
            <a:r>
              <a:rPr lang="en-US" sz="2800" dirty="0" smtClean="0"/>
              <a:t>Virginia and Maryland)</a:t>
            </a:r>
            <a:endParaRPr lang="en-US" sz="2800" dirty="0"/>
          </a:p>
        </p:txBody>
      </p:sp>
      <p:sp>
        <p:nvSpPr>
          <p:cNvPr id="86019" name="Rectangle 3"/>
          <p:cNvSpPr>
            <a:spLocks noGrp="1" noChangeArrowheads="1"/>
          </p:cNvSpPr>
          <p:nvPr>
            <p:ph type="subTitle" idx="1"/>
          </p:nvPr>
        </p:nvSpPr>
        <p:spPr/>
        <p:txBody>
          <a:bodyPr/>
          <a:lstStyle/>
          <a:p>
            <a:endParaRPr lang="en-US"/>
          </a:p>
        </p:txBody>
      </p:sp>
      <p:pic>
        <p:nvPicPr>
          <p:cNvPr id="1026" name="Picture 2" descr="http://www.freeworldmaps.net/united-states/maryland/maryland-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343400"/>
            <a:ext cx="3602101" cy="2323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eaching.msa.maryland.gov/000001/000000/000051/images/f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1066801"/>
            <a:ext cx="1924050" cy="2874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tc.usf.edu/clipart/57200/57202/57202_tobacco_va_md.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58872"/>
            <a:ext cx="4953000" cy="371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155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304800"/>
            <a:ext cx="7772400" cy="1431925"/>
          </a:xfrm>
        </p:spPr>
        <p:txBody>
          <a:bodyPr/>
          <a:lstStyle/>
          <a:p>
            <a:r>
              <a:rPr lang="en-US" dirty="0" smtClean="0"/>
              <a:t>Virginia House of Burgesses</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QSERQUExQVFBQWGBcXFRcUFxgXFBUYFhcVGBcYFBoXHCYeFxwjGhYXHy8gIycpLCwsFx8xNTAqNSYrLCkBCQoKDgwOGg8PGiwkHCQsKSwsLCwsKSwpLCwsLCksLCwsKSksLCwsLCwpLCksLCwpLCwsLCwpLCksLCwsLCwpLP/AABEIALwBDAMBIgACEQEDEQH/xAAcAAABBQEBAQAAAAAAAAAAAAAEAAIDBQYBBwj/xAA/EAACAQIEAwYEBAUDAwQDAAABAhEAAwQSITEFQVEGEyJhcYEykaHwQrHB0QcjUuHxFGJyFTOCFiSSslODov/EABgBAQEBAQEAAAAAAAAAAAAAAAABAgME/8QAIREBAQACAgIDAAMAAAAAAAAAAAECESExEkEDIlETQnH/2gAMAwEAAhEDEQA/ALDjeJDI/eaTDWwPhIBKjY7RPyGms1krmGk+DXSTGpHr1q0xt7M0arA5SPU6/OoAwjYAidQNT/yPpXurirFwMozyAAYyk66gkwPQVXXOsTpz+/StAl0KxJRXBBBB0EHbUc6q8XaTUJIgnQ7x1BG4/asVFPeXeNqgdT+v1qwNnxAaec6DnrUF0Cefn0rnYoJ7O2nlUWHuQytAI1EHYyCOfSfpRGI0M7bfcUOkjJA1zQJ6ysTWWguIGp9TUaiTTypJjenbCsNmN05VEN6eabGtRXDSinkUxqDlKnL9+tNqBtdik1OoGGlFOip7NqgfhsPqpO0ifSda0/ZtkVMZ/uslV9S4/QfSs6dq0HZtiFvgD4raCSQCP5qiRPMzFQekrxG0LdsoczIsAIrOGZh4jIBHU/8AzoLH8UKgd2jHJ4JeFBdplmG+nxbf10X2jxWW0iqYUgW1Mj4l1JPyK/Ose3FnIQaQJtgtPOPEx8h+bV7cs9cPJJsu3GKdsLbDZAqvlUKSxMKZYkgTG2281RdlcEzMkFgf5rLlMfCmWfSSAfKp+1GJm0qL8CMcoOrarqT7iNOlQdnMY9oq6kaW7gAInQuof10M+i1w3vPddpxi1uIayAJBYQBDEsWYjox3Ex6mqrHcU7lVhRmk54HLQzA5be00ziFxWZoJgDMSeo1J6bkt71Q8Qvg5YYmR4wdgZJA9q7+UctVztVezCyTGod9P9xUAeUZY9qz1WnF18NoySSrTPQNA/X61V15reXox6KlSpVGipUqVB7Ti7cmYMGeu3L8qDNo5SeekzG22nMHar/GIG2jyMmQByHKNaAvYUnwjVyYAkc535V6nJncRa1I19+Ww196FxSTtv186PvhsxzT0PtQmIt9BodNRsfKs2s6Vlw+EgjWdyTJ9KrrzRGoJnbp9mrPEWjVffSa52rA+IfPHXnQhGg96IvpEHSd/rUV06D0rDaJEMEj0+fKmMulF4gGF5cx+Q+i0ORUVBFcA1qWoufvUaSNox9T9DUBFE3iC5jYlonzmKgAqBtdu/EfU0mGhovjOHCYi4o2DECgBiugU4LU+HtSaBtmxzNTg11q5HIVAltyYHua0nZ2wptYgkTk7sA6+EG4ASPPp/mqBSFj3mtR2bw6nC4h5ObvcOqeRLiWHmBI8pPWrJupbw0nHeIBpW1myZctrwEKW0DEEj8JEz/yrMX7/AIgEt+EAoA8TmBgk7zG3z61p8Y9xD4CALfht5hmJLA5t99J+vSqFkXvGyHRhlWdddnb6A/8Ai1enKbrzSs9xxzkUEAROxmdN5+ntU3BWYICCAAmXYGe8uE8/NRUHaL8PQSPcQD6jzo3hZBUH8OW3byjfM3eEE9dSR/8AsFc5Ps6/1D4uVBXMfCd9BI/CBp5H5edV7CSJb4hJ3+/8VcYtUyKc3P8AmeomD56w2nI1VHDwSr6EAzpqDI0g766fOrZrhmBOJz4Z6H/7H9p96Aqw4osFZEHIsjpq29AxXK9u06Npz2yI8xI+ZH5iuGnQTp8qimssfT6iuVJiXBYkbaRPkAKjqj3HC3SYGvnrM/SaEukyZJA/z86mw7A+Wg677GI/WmXbbFp+XXy9d69G2AGKsiDDEmNtYihrjFgNp2O3tRuIBBiBOuw/aobgEDQg6yeRHLSs2ppSYi2Z1AjkY1quu2xyFaBrC6zudqqMWkHlFZTSnxFvrQ7GD1o3GJ/agLlZrUTYp5PLQAD2FDi3PnRWJOvsv/1FRFfPSsgdk9agAk+9E5qHG9RpK+59TUZqRtWJ6k0gnp+tFNEQd9tPXT9Joji7577tG5n5gUwr9+1ErYzNMb7ADkB+wmmwH3MCprKRNOvrTVuztWR1h03oqzYgVHZtx51PmJNANeXUCtp2UgYO9pI76wSSNPD4oPqVA+VZDEpDL97mi7HGblq0VRygYkkK+WSABqARO1XG6qXmNzdLfhS42VSoPdvHigm4dPMesN1oLEYNVtgsy2gsraN0qhJOpJkyYkrtt61hLt64Zl9/90z8qiGGc7SfY11/kY/ji17Wd3NvumVwAQSu06ADaJgcqgwnELaW4JMnKYUagoImWgTJJ0qrEhoOh6H0p9lCQSBIBifP9NKxcrvbWprSyucaQgAqzCZbYAnrHLTShMTxRSNFJMzLETpttqefrNDOGgiBB/SoDZ9KeVp4xJxDFm85uMdT+gA5DyoYU5xTKjRGugbVyuqOVAnXfyplOpRQetWcYV5j5fPlR9m5MGfnpHpVXhwMs+w6mZk+2nzo3DXYUnkPn5RXesQry+LUwCdwJA/emXrQAhXLaa6Rv686vk7N33td4EOUAnXeI3AB+4qtuYeQOoGvM+ulScrZpT37BiAPynlBHWqvF4EwxLajkQZIPtGn61eYhdRHTWffbXpVbjQ+UgZuXtPL/NSozeKWAarboq8xVnTWD+dVL2prFDL7GR6CJ9KjZCOdEMhMaExz+dRbjSoocIQajQa1I9T4PAlsh/quC2Npk5f3qNB8vM09rs8h9f3p72IA85+hip8PhuZpQ2xhuZp9xtIqVhOgqF25VhQ+IuTAFK2J2qV7Wk07DpqfWrs0ei6fnROGTXX/ABSW0Y0+dSWbZg8uVSJQvEl1B8vypmCABmAfAIkT+I9aXEDqPvzruH19gB9J/WqDO86Dlrt1O3Sm3L+g/wA0+1ajQESOWmumulNcR1n10qsqO6/iJ9aJ4aYU/l11/tUGKQd4w5TpTsNoh9qrTl9vz/Kop19vl61KxFQu+nnufv73oIX3rtokGR+U+XOmnejWZO6AUeIxJJ105DpQA10GuuKbQKlSpUHpmGveHQyfv25USLx7to33neACOX61tLvZnCWbRd7KhY1ZbtwmOZ9v1rzhu1RtXC1gDKZWHGYFZMDXXYD5V13vpjWu3tfZ29OFtEXPAbcaKDGUCcxOnI8ulefXBMiY8hzoTgf8RrFpTnwzyTJW3diw0fiZDsfY7mqVe1ff3GLKELsTA+CSTETt0qSaauW1piQCYMff60NfUkROg6nl70R2dVbuKC3QzJzRAC7HYQD66+QNN7UYW3Zv3FtSEEfFvqJ06is7hr2zOLGhgVW20kwASSYAHP7NW72XZQyozIfxLr01gagajWOdM4zwK5hshuKULqrrqJgnQwNjptvRGq7N8Oe1b7vv7AL6FcmfVwBka4xUAkHYT61ieM8JFm4UW4rmfhGsA66kEjY9TW77JYO+EF4E37TaMbcFh3ZDaBtPwx19Kxt3Ed/jnuXAUz3S0TGUFtBPKNBPlXHd3d9O1xx1NdqC5h+tW/Z7L/KJMEYuwdN8uV5IPtVn22w9te7KWxbcgh8rh1JGmkbf3rN2sS6AKpjxK86SGWQDMTpJ5863hlubYzx1dCHs7TsC8fPWml52ruYsNf8AAp5swJj0FS0kRvcgQN6iy1OtvTzNSJh2b4VLRqYBMDzisqDuCpcPbksOh/SmXxFS4PVoAMk7Dc8tOtUqYVOq6VYf+nCVJW5aLAZjbDzcAjeNvaZqsZSByHpvRkDjF+/SadgzqYOsj8hSxKjMfTT61BhXjpRRxYl9wNfTU6elFYS2CqtdF3IxIU2gpbTQlg5HsBvB1FUmIu6E6E6b+tG3sUoGiBZ1QIWADeESVzE6gA/cVSSewnGsMLd5grZ0PiR4y51OqtGsf2odCAB13jp6+tWPGu8s5Ee2mlsBXy5g4A3RtmAkbVUpJmZ8/WtIktWWdoQFieQ1NRXbJQwwIPQiKLwt7KjQqknSW5bRHrBHvQjq0HcgHfcCfOgiNcFdY0600TrE6H84+YoI6VKlQKibmCK5ZIGYBonUAzE9OvvUSKCYj96YxoPce2PHU/0ndz4nYAx/SILfkB715jiLoJ0ETH5mrHifEO8ZZJhQPzlv0qrsgZhJ02k8htJre9MXmpCYInSD/Y0PEa+evKK03DexV3EglLltdyO8bKT0gCRvsPOszjbDoWtsPEp1ggwQdYI0PqKz5y8StX48se42HDsfbREv2r0XkYAoYkwN4GsRz843qHtXji5uszo8iQbZJSCAFidRHOdRBrHYR2BESf1rZ9luzd3FnMEy2Zyu9zwoOoE/EfIU76N/oPsFcu/6gtbYW1IhgSVRiDIBPIzqK1nb7E3L6WxfdGvLDBVWFyXkBIBIkQUOhn4t9KIvcBt2JS0MllXDlgwDpsky2jTP1Oh5aPFdij3Ssl031XxEXBbzcpl0VS4GWIY9RS45Y27blxuMYLs9jrgS/ZVsou22cmXDK9q2GzDLEaJtBBAA6zHwvgQxwa6WPen4ySB4gxOafhXQRtWvx/ZFHulsO6B1UqyQE+NSrZZbXSRHL50FiODPgMLdtlkbvF0KxmHMz1+tTOphOWT7bdnEssmS53pCjvCMuWdYKZQBGnn61lxh55VecQx3eaSScomeUEgAVXIPTT51ztXQngXC1u3kR2CKT4mOsDnpz9OZitfxjsbb7jvbIeAjPLMGBVDlIMKMrTtuI6Qaz3Zzh12/cc2kzBFlz4cqg6Cc2hJI0GpOulei8OwNy9hsgyWilq8sXVKh+9QAsxHwryBaamMtvMa48Xj+TWt32cx1oYdFAKMEz50gEOjydPiJMEToI9gc9j+APYcpchG35kEdQVBBB8jU/CcbawubvwzKwzZRIJXqI1gwZEg+HpMrMvS45Yy/ZF2/wS/6m5dS2y2rraEqQoePEoMRuM0DkwrO4C6UcOpGZWkT1BBFbnF/xETHqMPfshULL3SpujSVVpG51jLtqfWs3xXhlq1ckM5tZiGMICApAcLDEMdREGCCK7XC9uUznTvErrOxKMHfvyFRUClmc7knxHNII3iK7juzWKtrmexchfidRmQRofEsgCaruIY6yHtshzGB4hmhfCFGh5gRPpUXGO2V68vdzFoGSvK4w2e4NmI3A2rMx1OWssthMU2oPl8oNQLoJ9f2qNxpMsdBm36xI94+9tBw7Dd9aVbZAfKxjKmygyxJEr132B9aaZCcHvnDvZvtkIZyAHAaANC+uiwZg/7T0q3OMTF3bztcUZVDFmIAbUKVQn4soKnz5aRWc43iZKpBAUTroTmiCRy8AXSgM5gamNgJ08/vyqytWemu4r2pVbTYW0lt7USwcNchwNWtEQVI/qmPUaVkc0k+dGcFxSW7gZ5KkMr6aAMpC7c80fKm4e2rYhQYKlxPJYJk7ct6u91NLlbuG/0C2zlTEC4WYxmLKc0SdtiNB0FAXOOKtjuLawrGbjT4rnr0HlVfxBQLrwIGYwOgnQe1Cmohzxy+v6VYcM4erAvcMIDGnkJJ/KhHHhHl9moMx25fSgJxeFCHU/r6/Whaczk7kn1ptA4CuRUtnT1PPoP71ExoPZuzWEc2HZP9NPeECbFt25c2WAI1EDrWswnDDkUk2TyP/trM8zvGnKsh2Duse+QmBIYz5gjT5Ctrgr0oy+Y+qmuGeVdsMZp3GWTbDkC2coQj+TZnxEH+ih73EbYYrca2pkAju7MiZiR3Z0kD50TjMUbmk+E2008wWn8qosbZe9irTqFbuwp1G5DQwPX4iamOW+61cdehmMfuEa49tSwAGRLdkFiz5ACQmkkg15jxLtLi+8NxbzqAwhVYqiDUgd3ose2vvXo3aXGzYLcywA88r94foDXk/EnEkzq52UaQdduWu4rWOV3wzljNNZ/6qv4iwltrWrv/ANxFY52tZW0VeallYx5bVeWu0Lth7qLFpM7uoQzmzFWly24BJIGmkAjSqrsfx4WcqXAvd5CJYEhJGZgSAYVn+LQ7DcCqo4pzbvMSR/Kc+JYBliPCfxA6mTz05U+XPLKdunw4443mPQn4Z/7dXR3fKCh8UlnD6sx6EEn1NZbtNbNsiTmbKGJMkjMA0CehaPaiuwPaX+WLLXDckLm0/wC2TOUDQaamT1Ip3afhkKcpBgySNoJcadNh8q1jZ439c859uOmGxghSRvGkfWqvMSFWNPqxJ51fY22HWWJOh257Aa+h2qHs5wo3L4ZiQtvxswAOQLrJkjQEaxyB0qSs6WPf3cPaFq0xQm2O+jeQ7HQ9dVE+1Fcb43ibzAXCVQkfy7ei5oUAGfiaWGp2nSKqMXxEvdusZhiZ/wDIyfrR+Cx+cMT+EkzvqSSD5a6+1e3G4zDbzWW5aaPtBgbVrCYTu7Qa65jNBY5DknOdRmJuIQABEwPPzziWIW5ady5NxriCCNQgUmB6t9AOtX+L7R3Ews5oVe9t2f8Ak+SWA5x4xM6EpGxjI3PgIRQAe6B0liyqAY56sdvSuW/bejOGcNN3N4su4BgnXQRI2+KfQE0X2o4u9xgrAK6Aq2UCHzksSSuk5Sojy8oqTCIcOAHgOcznUymqZAIMBjE9QGGvKh+HcIbEK5DhTtGpa605iYGwAI+XrU3wulIHptS4myUYo26mDUQrKrPheGa4pRNCWCy1zKhB1y5eZ0J58tuZGPwYsWsqXgzNpdC6TzKg/iA08jPtVa2JjwpI8MEyRJPxfOB8qvuyGGsEXHvlRlhUDgMWZgYCqxjSCSTPL1qNRmrpkk9T5/rvReB4eLgJa6lscs0kn2Gw31q145fw1xitu0LZyyHBhZA2yjSDHqDWdqp/o6zdWxcBU5spmDqjFdNQNxvHrXeG5Q7MQCFHhHInWNx+dVxo8YJ0S20iLgZhrEBWKgHzJUx7U6Ow+L+L7G9QgVLcxJbVtTTbt+TtA2AFEdutp9+dQ1MLgjUSeWw+emtRA0HKetvSZjWOf7U2aU6UEiiPv2qMmuTSoPWeF8btYXE3TdbKrADTUiC3IanStlgeNWblstaZWAjVTM9Q3Q6868Z7UZ0xeIDAqy3GGU8gD4R6RBqLhHFb1m4HstlYcz8OoI8U6HfnXPP49t45vdr6KFtvPxSAPIA1Hw0/zCF1O4+h/SvOMLh+I3yp725l/qgW7eunh0E78hzrZ9m8O1kort3jTGY+o0ryXHx9vTvynSs7a3VUW7bCZNxlUyFAMDXLuBvHmKo+xfDkBY3Lam4CChYEgAiZA23/ADr0/ifZ9cSpUwrKcyPHwtz9RGkV5n27uNgmXD2n1ZQzsNCJnQdJAB966/HllNajOUxs5qv4/YRL7WrbHLOZkgBVLEEJO7BdxO0j1p3D7WY3LfMqyTByltY1kz8Q2A996oMKTJYySdSTuT51cZ+7upB/7qk/+Sk/LSr8l2nx8cpbnZ18DeS5ettkIDAqZBkSCCNx5eUGvR/+j9/gkvD4XlxGpAiArdJOs8tan4R3fE+H9y7Q1srBgHTcTzjQiAfwiqe4mI4aXuIveWgsEqf5ckxFxd11025jXWuuOMv2Yyy19WWxfB2BgHQDafb8vvSpbWCLJlXwLMGNdf6nP99hVjb4xZxYbKj23jNBOa2SDqBIDDQ6bis/i8S0x+Z09hWLAfxfB4a0ciOzzqbmXUn/AIzC69SareL8XAAVAFB0JgAwBBiNB7TQmIxGk7t+3KDVTimJUn+kAHy6R00iukyuXFc7JOhOKupdICh8loDQQQBsTr+I9Y3PlTE7QWrVwnDWABEBrhz3J6zEDnoBVbhpytroRrHqKAY6mK0m1pxLibX2BYxOuWYTQb+ZidfOgbWLe22ZGZTyI00I/vUdmyWK+f7xR/FbCh4AAlo06aAaVUV1y4XJZjJO5J1NRTRWGwuckSBpPy6VE6anmAdPSgjA1q9QollZy5wNA3UrJMdZI9h5QKdVGnrtWt4vxzCXGUrYSUXKqohCbQCw0zNO5YmfSmtm9M/wfAvfchUDblmYhUUa6liQBVeU110Gv6xVnjOLXXEAZV2EDpry0+QqpLUCFFd6MijM3ORyHofPf3qBAJE6CRMbxzirHHC1MovgUxvrp5c996CrpGisbYUElSIOqgULNBylSrtBylSrq0HKVdrtBacQ4g9649y4SzOxdmPxEmjeF4FrhQ5lylxbgkCCw0kchodfKt92t7O4Ryi4fDi3knObZZlZj+HxakCN/PTzZwvseLge1lAzITbEhWDj4QpYRM+k1nPetyN4Sb5aVHs20sqH/ni3bbJLGDqjgg6L8IM+XnROIOS8NPxRp5isv2bwt9M1l2V1V51BFwOAVIbqNTvWrxa/zc3+4ER6V4rHq2vMFd8BM+Y+deNfxKRzjrjspVfCEJ2ZVQKCD5lTXteDwoI10G3vMxXnP8YcAAuHy7kup56SsfVjXb4pZOXHKy3h53hr6EKOZBmdBMiP1HvTeI4gh7bTOSJj1294NF9m7YZ8jgQbbK0idDufXzri3FOIKMBIyDbRntMWCEjmwAX1Iq75XX1ej/wy4e6G65bKrLmS3BkqxBmdhqwiP6tYrVdogHwtxAdIBYD8QB1B6jWfaqDgeLW2MPEhIe1BM+G8C9s+wFr5UuJ8ZGVhvKke5026VrHOeLGWFuTB3S1m8uV2EfBJ2I6ewj3qy4hYDlboUBbh100VtyPKTr/iouIWkcSZ7wEEHlAA3+tB3+Nuto2l1SZYQNTJIM7jflV8po8bsHjRLmBMff6n5VW3cGQGbqII6jWntj9ZyjfzoW9icwJIVV2nX6CdaYpkBRoUjnr+/wClB4i0VMHoKmuJC+u3p6UOZNdXNNb0AMidIHPepeIXpvE9CPpUAaIJ13gDcdJ0601rxJnr5UDhcCkEHX0rjXACfveud6fsCicFwa/eg27buNswU5dI57c6CHC/FMTod9OUdd9adfvBsqiAAOX1LUsbh2tOUMSNDDK0HmCVJE76UMGgc5O/SKA/AhfFduLmVRCqdncjwg+QEsR5AbE1X3LhYknc0fxE5Et2ugLt/wAmjQ+kRTMJwzMDmbIcsoCJzwCdOmgmqAiaU0ia5UCpUq6VigVcpUqBV0GuUqBxeYrjGTXKbQegW7d6zdfLefXVmVmEnSQYO8yKg/641m5mJznWCwDEmJOrSRqdx0FG8JxSvlVoBZoBO2py6nykVW8TwwR0I5G4uvNhcIJ+orz45W3l3ykk3Gs4d2re1lbE2HRXYAX5nlp3kb6RruI516DhkVrfeP4RpB3kttHrWd7KcDW/g7lvEeJGUtpOZWjMjIeRE+81oeFsLmBtoDm+BfDJju2XMdBKnwmK6ZfHN7c5nemhs5XUZZy6QdRueU86wn8YGRLWFTdu9Nw9ciKcx+ZX5Vv+HYfJatqAfCoUTpt1B1BrBfxqKdxZBP8AOLOEA1lSsNm5gTlAI5n1rVx4SXl5zwZlXJeXTSDEE8/zJ386ruPcFay1m8HBXEDOkaQytBU9DzB86CwmNvKVQDbwqI6sP1Ar0ntP2VS9hMOgLLesWssgyrNGZxHSRoa5SeNtrtb5SSMjh+0AhZJ1jQtpmQ6E+kV6Jw3sdcxOGt3u8S2LqhgpDE66gGB0rxJcOZk9dfnXseA7bYuzYtowRTbULGUH4dANBBECmscOzyyz6QcQ7AXkYBT3p55Rlj/5xNDL/CzFMJyWxP8AU4n6TVnd/iTio07sn0A/Oobn8RcT/wDkQf8AgtTz+NfHNn8b/DS+ujBR5hp/IVVYnsgE1Zh8jPtmArVXP4mYobNbPn3a/pWe4r2qvXs2dhJ5gaj06U8p6TxvtQ4jg9sEnVvX96DvYRZ3AHzoy9dbrm84k/WhTdYdflVlrNgd8AoH2KhGFkwPv3oq4zOjZYBEEswEgajKNOZI+VAvxK6pjMNOgH7V0nLF4WmGwjJoCgJiSwkr6xv6CaJ/118tlW+qKABGYgaCCTpuTrWZfFMdz9BTe9NbjCTE4cLs6ty8M/4j3qNF1+vypC8fL5V1r5Ohj5UUVYsK8sW8c7QTz30opOCuTqZzHfxDU8yWAjrrVZbxBXkPcVN/1S5yYj0oiy4vhbFhAq5bl4ndXLIixz6sT7CKr8LkFq6zCWMLb8jIJPrED3oS5dLGTqTTS1WUcoqwymM5I5aiV+VCTSBqCW4sHQyKjmuk02gdSpppUDjTa6TXKDTYUg/1CJaARrAk8tDpTrztfZmkkEvc1IkZiJ//AKM6daFsXYYHfy9ait4w2jbYawWDDkRoINcpOW98PX+z3GAtkJqJlDBjRrTBZnaGI+laTgl9RYtKqgM6sykbNqC0QdSGZgZ12rxbhHGAxKSQG1E7gjl5idK9HF4Ye3hXtwyoW+LWdP5swZ1kfKu2txjenoOGxiqigk5o6Ex8hWU7X9lv9VfN/NpbtHKusllAImdI+Ix6VqMHxWy9tWJVGbKCukhiAYE9Z+tWCBMsiIO5NZ1fbW56fPvZhCMeixLd4sDr4xXrd3s1iCZIQj1rz/G4ZMHx20ZHdZ1YGZAU6iY6be1bPG/xAQsIbQdEk+xJj3iuV8ZPs6c28PI+1/Z9sHibltlhHlkPIg9CNDW14H2cv43CpetwwYR8QHiQ5W0J6im9tu0tvG4ZrbIAyeK05PiDDcHlBWR8ulYrs52svWrRsrea2klh4iq+L4p1E7U3jZ+nMrU8a7KYiwJcKo83SfYZp96y2JxOXePlUOM40905mfMepbWq65iec/LWseM/GvK/qe9xHyB+dC3OJN/SPr+9QNe+/wDFREztXSYxndSvjm6fnXGxs7gfWoT986YRWtRndFHGNlygRJkx5Cq+88mps3nUFzetSaZrkVw10jWmuNarJTSFdrgoOmuA0jSQCRO1A60AWAJygkAk6wCdT7b1y5EmNpMVxt9K4aBGlSpUCpUqVAq6K5SoFSpUqAwXTlJnWonvk79Sfc10bNUQoonCYsodNq3XBu0mayik+JSxTOAUMmSnvp/cGvP2SK7avFdjFWM6esDiffZv5oGZs3iMPbJ3EDcRG2hAHlFZ2gu3MMVQXxdVgSrW3Yoeog7EaaVhrXEn113Ee3QVZ8Kx7gZZBUmCGEj61jPmbbw/EfEeIvnQ7kCVjfcyD11qV+OuecDptVZjXy3JGhGo8iDpFQXbxYknUnU+9Z8ZY1uyrDEcTBB1OojbrVULp1+z7dKnVBFdt2gas4MuXbeLAHwepkmT112rnfzyp9nDhpnlUdzTanCHBqjZqbNc5VR0ua4KQFNmqJ8JhTcuIkgZmAk7ATqT5ASfaoeIBRdcJqgY5TzKzpUtm4VRyN9FnyO8fKgzqRVZqXGWQjsoMgHQ7SOR8pFQmnXrpYyTJ0HsBA+gppojprgrlKqEaVKlQImlSpU0FSpUqBUqVKgVKlSqhUqVcJqD/9k="/>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6227"/>
            <a:ext cx="6477000" cy="454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874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4114800"/>
          </a:xfrm>
        </p:spPr>
        <p:txBody>
          <a:bodyPr/>
          <a:lstStyle/>
          <a:p>
            <a:r>
              <a:rPr lang="en-US" sz="4800" b="1" dirty="0" smtClean="0"/>
              <a:t>Indentured Servitude</a:t>
            </a:r>
            <a:endParaRPr lang="en-US" sz="4800" b="1"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17410" name="Picture 2" descr="http://www.heritage.nf.ca/law/images/whipping_post_55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28800"/>
            <a:ext cx="3685688" cy="456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851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304800"/>
            <a:ext cx="7772400" cy="898525"/>
          </a:xfrm>
        </p:spPr>
        <p:txBody>
          <a:bodyPr/>
          <a:lstStyle/>
          <a:p>
            <a:r>
              <a:rPr lang="en-US" dirty="0" err="1" smtClean="0"/>
              <a:t>Headright</a:t>
            </a:r>
            <a:r>
              <a:rPr lang="en-US" dirty="0" smtClean="0"/>
              <a:t> System</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ISERUUExQWFRUVGRwaGBUXGB0eGhgdGhsXGxwYGhwdGyggHRkjGRgYIC8hIycqLCwsGB8xNTAqNScrLCkBCQoKDgwOGg8PGiwcHBwpKSkpKSkpKSkpKSksLCwpKSksKSkpKSkpKSwpKSwpKSksLCksLCwsLCksKSwpLCwpLP/AABEIAM0A9gMBIgACEQEDEQH/xAAbAAACAwEBAQAAAAAAAAAAAAADBAIFBgEAB//EAEMQAAIBAgQDBQYEBQIFAwUBAAECEQADBBIhMQVBUQYTImFxMoGRobHwQlLB0RQjYuHxFXIHFjOCkiSywkNTY6LSNP/EABkBAQEBAQEBAAAAAAAAAAAAAAABAgMFBP/EACIRAQEBAQACAgICAwAAAAAAAAABERICITFBMlFCYQMTIv/aAAwDAQACEQMRAD8A0enPb0qLWlPKmxarosDlXka+rCptfczUP4dea8526UyUI5f2rseX1NNTkDJpppURYHMDfmP3FMm0T+H78po38Py+tXpeVQ/B7ZM5E1/pH+KOnD1H4V+EVYm2OooeVdgxHkNP1q9VOSRwtDbCzGm201ZBhy1jmTNSQaTAHuqezIqhhZEZR9/Op/6ODvaT1ZR+tWpvNHP3UEgnn8/2q+zIqrPZbDDUgT0Cgj50C/2dwbEjIV8xv9I+VXxtQJ0NLREwB51b5UkistdicCfbu3h6Kn7VYYP/AIZYC77F66x6eAEe7JUcn9Onr+kV61f7s5lzSNtI30rpP8lnzGb4QTF/8MuH2hNy7cX/ALkk+QAtyaTwvZzB2XzWVdjGjXMpy+gAEGm3l3zMxLRpJ/tpRLSDy8v81PL/ACb8ejx8MQVTtP0roQDmff8A2o4Tlp9Kk1sDp+v0rm2r8VhVceNVf/csn3SPKkbHZXAA+LDBgeQuXB8IfQVe92akqz0HlFXbDIRtdkuEFf8A/Ic3Q3LhHxz7Ur/ydhM+ZMNbXoBLfNiZ9Yq67n+n3n6/4qLINt/Mn6Cat8vKszxkUz9l8INP4a1/47eY1jlXk7PYUafwWF/3G1v6iYq+FwjqR0I0+dQuXOqr9Poaz15T7a5lVtvh1hY7vD2bZ/8Ax28tFGHXcj5frTyhfyn4x8jXTaXqR7qnVpzFYeG2IP8AJtFj+JrSMefMqetcwuAt25KW0U88qqPPkBpVl/Djkw98iunC+nxFOqcklQzO3pXqbGFPSff/AHr1To5Msw/vNRg/YNdkcj9+VDcmCAwB5HU6x8/dVw1I2z0qOTqKx2N7RY/D3Al02QCPC+RirRudHnyiJEip8O7RY6+xFtbOVfabIw9wm4ZPkAd9SK3/AK2emtzjp8Ps1xpPLT75V1Xk7n4f5qWbXf3VhrUFtj1++gqQPkPPT7+decjrQwF3A35gc9qokw66++oMx61B7ojTWOtY7tDiLyXsz33VCD3YSAAQNmORtZ+PlFa8Zvpm3G0EbfSokef6H6/tVB2b4ncuYdXuAuWZ9SQNBty6g1oLbiJ6+dLMWXUWb3nrNBZj5mjNHx61KV6A+lZUoLinf79KP/DSNBGo9qPofrU1veXyB+f71Fbg/qHPl++lXANLTCfB13YEnXYa8utdVjzBHuNDtsAx1PlqOdMriSN2Pr+mtSoir9CPfRMvOpHEeh9Y+tchTyHworsz6etejzEjnH2amVXp8G/zXQqjWSPeP2pgGI0nfpXjM6ffppRJ82+X7V5VHUj1+xVA2VyNyfQ/rUUsmZMfGiPHWfd/euW20/ufuKgkEPIz9+dejzA+/vSpwf8AH+akSfufnQRCj/E/tXmtDy+/rRA3+Kiev3PuoI5eeleroPPX4GvVcTUO76Fvd/jSuMgH5jPnUnby+BobNRWU/wCIFsFLJ19phr6D9qL2FCnDPMf9Rv8A2p5/ShdvtbVqdg5193pXewjThmg//UMTryT510/i5/yakIoECPvympKV8/l+9Y7tF2se2/d281sqfEzKJI8gZ8J6kTA0613iXEsdeObDo62hswgM+vtDNrHQAVObV6a3OOSj5V73D4frWT7K9o7ly4bN0lmiVJADCN1YDTbnpsavON8XXDW8zCSTCqNyfM8gOvnWb42XFl2asu88h8NKyfb1B3KEKJz9OqmfpU8GmNv+N74sA6hFAmORIjb1JNVXaqzi0tgXWF62XGW4BDKddGiBqD8q34zKzbsaTsigXCW9BJkzl6seZq408vh86qezDA4W1M7fqfTSlDj72Ldlw7mzZt6PdgFmP5V6dZ09dYrNm1fpfLHQUTNOnhrH8VsPYU3bWNZ2SCUdw0iR+GT8I94qywnaRWw3f5WYjR0Xk2kkf07GfOpysq6JPkfd+tSUn+n4/rWK4Z2ovN3pCtddiDbtgeFB4gekLtM7npSdzjePsODeLQfwuqlG01AKgR8a1PGp1G5sr4idPUA/CdulTXiad4bYYZwuYrB0EwJ0gGTtvVQeKl7He4dAzsAQDp/umTGmvwrHcM4niO9d7UtccGYQMYkSYiBrA0FONOsfUVvaaR9a6X6/fw1rMdn8Ri2F1rwbMFGRHAVSfFPKRrAPlQuGdrLt7FLZ7sWxLB19phlDc9BuBsKnNXqNdmHSotcH2aouNtibc3bL23RRLWmXWANYI3PvB6TUOyfHrmJFxmCKFKwFnmDO530n5VM9au/TQl6lnPnp51884tx/FDFZGzAo65UttowJG/5iy6akASdBTPFeH8TYi4PaLaLbuGbQ5AiQp82159RWuP2nTb3bh867bf1PlNUPF+MvYWytwBrlwqpUAS22dhrvJgabt5UE9nLhLE4q7bYkkKHMQfwn+wMedY59+11pVYknoNo+c+c0RLnu+/v96xeA49cs3RYvMSGbIGLZijHaWyiVbQjSRNa+23UgkdPnWsxJdEGuvy/epd4fdUI1/f7mpkkefvj9ayuujMecfCvV4P8Af2a9UCmUnaP0rwWOldLg9PvlUYE6b1RmO3zDurU/nP0ofY0/+nMH/wCoRt/StA7e422VtqrKzKxYqpBgREmNule7EX1ay9uZdXzQdCAQBIHMaR5V0z/lj+RXt4s3bM81I5fm56a71s00IA5aenTby9KyXb+22ayTOzRA6EH4VrbALKp3lQZ33AM1m/jFnzWRtEji585287f70TtFdzY6xbbVBl065mMmPcPhQsRA4svmwE+Ztx8Sal26wLK1u8NMvhOX8JBlSfifhW/uM/Vbi2YG0ffx+VUXbW3mwdwkxlKsBMbED41HgHaO3eQB3CXR7SmFn+oSQNd+oml+23EkOFZRcRmJXQMrGJnkZA03rE9XG78FLOKK8Jkb5Sunm8fQ0Psr2ew9+xmuIXbMQf5jAcoEAim+B4VcRw4W99CN4hsxIny291VPZTjAwrvZvAoCdZBORl018iI15RW/3jP61pk7K4RdrCnzJY7dZbem7mGS3ZdUVVUq2igAag9P3od/tHhlEtdQ9FU5mM8oA/t6UlwS7durevuSFuf9NOQVQwnynaecHyrF35q+lP2CQRd0J9gTHkas+1y/+lMj2WUjlGsfGDVb2DvaXR5oZ/8AIVadrFH8K09Vjn+IVq/mT8XuyjBsOu3MHWeu3xql7CKoxF2OSsANj7a/pV32Mj+FST+Jp3k6n4jas52YxiWMU5utlRs6zpAObSeUaRO1P2n6fQBcEcvv761heBhTxO7IkBrpGk+U6jzrcWsTbYwroxjNCsCY6wDtWLwlxLXFLneMFVi+piPEuYeQG2tTx+18vpreKuBYu+Vtto/Kaov+HxJsuZ/GNwPy+kneNauu0GJW3hrhJAlCFkjUsIGXrM+e1Un/AA8ZBacErmNzwidTCjUDQ+tSfjVvyQ7SmOJWyDztHX1Gsz9K3ZWeU/e9YLtk4GOU6ADup67zO/nX0Q2xtHP733p5fEZ8fmvmXFG/iOJm25IXMLciNhyXlJPPzrTv2TwggPbYxpq7EwfIHb0qg7ZYR8PjBeQHK5DgwTDLAOaPdr51p8L2lw11A/eIhO6uQrLv+bceY3rXluTDxQHZDDLBSzsZDSxO45M3Kr1bKyGImBAOkgeu8VieL4wYrEJYsFtDma6pJ26RGg3k84rcKI0mfUa++s+W/bUxLMPQdK81wCSdBzJED1JmvHTkfjFJ47CC8rWioyupBJOx5abzOum0VlaNe4jbUDNdtidpdBI6iTqPOu186PDXxNqzZw6L31kXBdM5YAeBOmpJJPxr1dOI57Wy4Xg3SWuOXdt4bwqPygbe+nywjWPOT8deQody4AN4H31/SqsYhrx8I/lg+1yP9X9Xku3M8hXN1A/5awTliLSwDrDOoB32zAdNaawPZzDWmzpbyt+bM/zljRs9uyglsqzuTJJO5Okkk+VTONVWCT4jqANfedNB6xV6qcxVcS7K2b7lrl28xkwAwIUH8IBWQPTpTuG4KFtNa7y+UOgzXPEoAAhWjwjTb6U02MRTBYA7xIHx5/GoXOI21AJZQDr105ERJjz2qdUyKU9iMPJLG6ZPN4+YEn1rQ2bCi2LcZkjLlbxSP6id/fSuM4rbte0eUkZSxA5tETA6mP0qeE4mly4yIGYoAWYeyJ1ynnmjWBS21cI3exmDYz3JWdcoZlHrlM0xe7LYbuTaFsIhIJyGCSNpYyT8asLuIA1JAA6mKDe4iggzp1AJA/7op1f2mRDh3C0srktAqszEgzpEEnXp8KV4v2esYjV1YN+ZGAJ8j1jzqyt3QRI1HI8vWdqkFpt+TGcwvYawpljdfX2XcZT6gDUeVXGO4Xnti2rtaG38ogErBGXUQF15dKczeXuqL3PL7+NXqkkZ7CdkhZbMl66mokSIaDsREEeVMY/s537HNev5TqEDDIsRrBHlPOrWQPs/X9q6pHLX0+9adXU5iu4PwH+HZilx3zfhlQASZnpPlHKocV7G2brl/GjHVihgE8zGWJ8xFWllRmJjX0g/CmEcRBAPlGv96dVcit4NwC1hgTaBk7sdW/QROsCgcb7M2cUQzFlePbWJI6EEEHT31dtB2+VQzGYFTb8mRn07E2FtsFZw7rl7wwSoMSFGgE6id9ad4P2Xs4cHIGNxhBuEy+vQRC/e9W6e8+ev+BXYU8j5wDTqnMZrEdh7DSXe8zE6sXEn1lDJ9/Krfg3DP4cFRcuOCZHeNOXSIGlPff2K53ImYHmfsU6pzAeKcPtXly3BtMEEqROmhHUbgiOtUP8AyJZB0e/B5B02GwzZZ59K04cDYfCvE6aCPdSeVnwWSqXhfZxLEi2uWfaYkFj0BYjb0Aq2SV0nT11ogH2Y+kTQGEbfKs2qYWI6V0wdqUVtd/l/cUdVB6nzHKroWwPCLVhrrqDmvPmcyInoNNFkk++uU3AHOvU+TFdj8LnWA0dR+EgbqTuAarVW5fOjItpDGgMMR+XWSo9ymNjzFxLFI5uWyL8WvFcCqPGukCcwOU77CQDS1zjQYILdi6VbwommUnWJ8e0AnLzgzFaymmr2bvSLeW4/JjJyjmW0Ameh9BvU8Rba0slgCxlzPjMA6yR/7VAWaMMSllnUlpVO9d8sggabg7xsoERQMCq3LrrcJLCHiCFZW9nUnUARoBE6+LlMOkMPgGugFgoScyoQT/3NMFm9TzouH4e4MmM06uTmnzVYgHzMxymrc2wNwffvXs3Rfv4VldUD8Lv3i1sKbNkk52JBu3uW4mFPUmekVapwayIi0oyiBGhHlpHzmp4jHi3kkH+Y4Twx4S0wTrtIjTrTXen7/vVojawyj2VA9AJ+POusp3pNeLq19rEEMq5iZWG28I5yAQf8U3dcAEsCY9/7z7qlmIrMJ4L7210UqLgA2UkwYHQkT8aeDM3sx6k6D0jf6UrhsIxdnaBn/BJkKvsqY8ySfWOVWCz0+n7CiuLYfmSPSB9STXP4f7zGl+K482bZcozgbqpUQOZMkQP1NNKMyhs2hAOg66+lVA2Uj2QCfMH6jb51PvCfXy/wT8qiwA11PT/A0rtgzMQPhQRRxMlkHlpP1k0YXU2zA/8AcP00qNt99NqOrEjY/t896ig9+u2WfIA/oKkMQ2wU+mgj6/SukH08/wDO9dzev37qDwdv6fiT9BXe+fYAH3n9jUgu2/6e+uNI85qgbYhxujR1WGHy8XyrlnGo2ispPSRPwMEUwK9dtg7rmjmdfrUHDd/zI/U7VA4pOsnoBM/DWpBV5KPWBRC/2PvSgC15uSMfUhf1mPWuQ5/Co/7p/QUYP/t+FcEco9w+nnQBe3djZPvzoM3F3X4MQfmutNr7vv8AWvZgN6YaXGIf/wC03xX/APquUdmPLT1nWvUGW7RM9u/bdBLXkazy0YiUJ9CfgKFwfBG3iDYMlbE3EbcnvAq8xv7fxNaO5qRoDG2kx6dDGldCt0+k/SunXpjGd41jou307xoOGY5MxyhuvqVjz1qfB8VbfE+Fg3/prexnY6iPKR6VoikiCAR57V4YfXNlUEbMQNJ89+VTTGT7VYnLcgG6GFsOBmYIIbUhV3aObGABttUOJYi2WxFwF8wFp7QD3B7QBMDaddo51sWnoPcRFeQtpE/T5a06XGX4hilzePvO8XEqQD3mXu8wylQJXLk98zWhxWLS0he4wVRG5+A9aayMOvxqJtyCND5EA+/Y1LSTGCtY/K1rGG4niuPKD2wGJzKdYkAjkIkdatruOVsQ6u7h5ttYCFstxCJ5eFlY+0TsNorQthTtAj0WP2qYw4H5RpEwNumg28vlTo5xkMNxPNZLrevF4Xv118ANwBmUfhIEgBeUnlXsdihkuZHZrK3bORs7NvPeIjSSVCmdzEmtioiY57nLEnqTzNSyMBGw6CAKvScslxVQqXrLMbarbQWFLMAQBqRBhmzQDm5RWjwd8G2jToVWDqOQ3zAEfKjtb/zv+tca0IIza+m3mROtS1ZMDv3yB4dSTAG0k+e8Rr6A1LDAA6sWMHbT4CJio3rIbQidZmSCPeKimVdBA9SdfvzrLQdvEhTqCPQFvjAke8U1axqnZl95A+RoVlhJ/c/CjnKdx8/0NBE4lebL/wCQ+m9cF78oYj4D5xUgfuB+lck/ln3gfPSg8LjdF95J+lca+/8AQfKSP0NTUeQAPp8OdTBA+yflSKEcURuhj+kg/wDyH0rn8aDyb/xNMKfL5VIXOn36VABb/kx9wH1510k8kPvI5+6mpO9Da5VxAQjHYKPVp+QAmvHDtvI+JoveTsD8K4XjeaCGo3Cn0Y/qKkX8iPQAx/8AtUw08jUQx6TVHEcdH+A/Su1yPKvVEDyiNSfSf0qLIp60O4Mo8TNHoo/+NDsPnBMNB2OaZ+AH6jpzqhqEGpJ9T/c1EMm4cn3z9KgFVZOWI3JG3nJGlJi8972ZVPzGRmHxn3fE8qKsVuL+f4/4qYxNv86g+bCg4XDBFgbfXz2owsAjxffxoIPeTfOmnmNPXWuHF2gD40038X1PnUhYHIQPID9qIp9fhrQB/irUe0oHWdOm+nOg2sbZLGLimBI8YgdY11Pn504146an791UlrtKly9lVreQSC7PBZultZkifxHQ7CaC5W6kTpy/EP0/eu94u+nv1/WgYpwqM2TNlUmANTAJgCKFg8SropIVWKiVHI8xJAmPQVD0a75P6fcf2NSDLH4flQO8SY8PppNLjiFpnKqFIX2nlAqn8vVj5Db5UDjR5VAt5CgX7mHXUm2PPw/fzquw2NF24CgQWx+J9C/+0ToOcn4UFrZtbmACfLf4U0GA6D3UnmTmF+/WiraQ8gfKAfrQFzeQj613OaGuFt9APQCf8VIYS3+UfCg538bnU/fWpC75jb4V7+EQDZfeAa4LY8vhUVJbg/Nr6jX3RUrjc5M9P0HrQu7HQfKpJb3jwmNDG32eVBmuE4k6XSjNfuMyLL6NuWzalUCgcgfKZqwftDcgBbTFy7WyhdRldRME81I1Bii4fgAS0EN12KubiXFVQVJ9rQyCDqIPWuP2fU5CtxwUud6zEAm450JbTTwysCIEdK6emPZzH4w20Z4Z8onKokn0qsXtDcKKwtjM13usucZQdwcxABkVYcU4Yt+01pzlDAaruIIP3NKLwG2Ji5fM3FuzmHtKI/JEHnpO0bVJn2XQzxI3k7l7SM5Lq1sucngyknOBMHMsc5PrXuyp/wDSW9CIzCBsCHbmP0qZ4Ag8S3byuXZw4YSucAMoGSCpAG43ApjhmCSzbCKzMASZeJ1M8gOZJ99PWHshh8cLbYhlstm71Q0P7XgkMNNNOUnevUz/AKVazXGLXSbjBm8WgIBAiFGkGNegr1XYe3bWEJOa4S3RSZy9RyUnziluH8QusGuOsIfZkgADqWMk8hoKtrrgb/tPlype1g7amQiqZ0PMeg5fKstEWvZz4jmA2tge0f8AafEVHn8IppcYwnNqx9lBofP0G2pjrA0FM+BwRIYKekwR97ivW1tXBICsBzgEUNJXOJXF8UoVQzdfXLH5UPNhoT8NzFDs8edrmqBbeU5dzcc8so2iJJPsj828W2Iwtt1CuqkDWDyjY8o91U4xOHa8cMlpXB/6xgZFjYOT7ZkDw0C1ntM7NcYKptCAG1gvtAYe2eQCDU841p7hvFnNslwrXATK2/ZQcldpIDRvqfSn8Zh7Jt+NEKLrqoyqBz1251nruMXEKS38nAoOQy98AdBpqLUxoIL6cqoFdxF3GZnuOEwazJSR3wHRj4sk6ab8pqAxdlIItwEI7vDpGjH2XusAQLh3CakDWCdr7CPYxasjWXy22Ah0yrIAIgToQCNNI0mm34PYKhDaXIp0XKIB1EgbD7mhFHhe0xUReg3GnLZsSzKBvnObKD8Iqdri96+f5KKifivOS8bzlE5WbyBYDmeVW2I4Jh3gPatsF9mRoJ8gIA029KPesIy5SBliCuwjaIFQ9KS7ju8EMWCHYCRdvabhVjKh9NfIUPD8QcB3YjD2LawuUqQT1nLGggALIJ5mrX/SbJg5AY2312MHqNOc7CuXsChuhyCxA8AIlFI5quwJ/MemlF1S4YpdY3btxiqQRbbZZ1VnAAVmO4UA7jc1ZYXHF5bLlQbOxGvumIHrSnELNkOwyM7EhioY+022jHKHbkN4HTWrK7w9WUhtQwggk7RETHu0qBF+PKFJXMxmAAPaPQTv7gaLgLeIci5dYINf5SxGvN2O58hR8NgbYM5YP5pk/M7eQin0A9fXSKDneweZ/wC3+1SF9RuY9QQI99EK+n399a8H6mPTT5RVZezSRB+/Won1B+/Teud0hOij1j7mvCwg1IqLEGujaR8RUbb9NvQ/I0dTyUfoK86NzPz+9KmKDbvqSZD+9WA+Q1ooxa7Tl/7W1+X1oWJxq2kLOQFA1J+9fdWWxPEbl25buPcNixmGXKSDcJ2AgSw6n2eQn2qsGrN1dw33764cSPzLHqKFir2RZJPl/bWl8FiLrE5sizEJqWA5FzG56RTQ6HX830qYfz+f60JsOdz9f8VzufL9fhUZMAkbCfPSuUHIOg+E/rXqoTw9zO0krmHspoWWeZA1zH5VDGYwk92h/wBzAHwjy0389hUjg7gUhWUFtzsANdxzA5KI9al/pgCZQeYLE/i6yQRM9Nh0ooCQygL4bS6An2fmdfpzM6Cm0xFu2QkgQpbnAUc2PIeZOutV2OuMrBbbZ7pHhQrog2L7wq+oJOw3ofErqYfDuGLPdveHWM1x2GUacgPSABVgnxDjfeP3OHYZyJe7+G0vMydC3Ia6HeucKx2Ew6ZLbNGha4UaPFs7uRENybbzihf8pM1tQzpnJm6xQMTpCquvhVeQ2JGs60wnZQkhXcmzIZl3e84/Fdfmo0AVdNKoX4hdwWIK3Lt2UtHRWkW3OkMQyw/kR50geKDE4hQLqWrKkC3zdjsHVdkOsKWAjcAk6X/F+CreZfFAnxwJZh+VST4B1KiSNNKXPAlLrDZLVv2bdtQsHmxadTGkxIB0I3poscPds2iLKlVaDCCSdNSTroZMyTJJnc0Gxbs4VXdrkLcdrhZ43MaDbTSKQ/5bbJcVbuU3JBZbYmDMKSzGF6xvqZJNBsdnktKLmIZItAQADlEQBLMSWA5KMomPCTQXGI4/ZSz3xJyH2QVIZuQyqRJnltpr51LhvE1upIhWgFlknLOwJIAPkRpSeFwBu3DiLoIMRaRyTkHO4V/C56DYbma7awKlWQXszBvG2h8XPNHMjTckCAIqBn/VLQYKzyzGAIPiPQQNT76DxPi5U91aAN1hoOSDm7mNhPPUmNKq71pbFxirm450iQoUflL65RzIXWNztRf9CW9auA3DmbQlQVCmAcoWRKiZ8UzJnWglhltWFUl1dyDGWMzltSVEkkk7sfiBpTWH4uCNVZSRJAUtGsRmUQT/ALZG/Sl8LwOzZQqzgMwgtCqY5hQBCr5DrrNSt2LKBnW65lfFDySF6R4vLTTbaopjFcVS2GJ1y+1BEL72ge6SfKu/66gth2DDN7KlYaOsE7eZInTqKqXtrduLmErIZUU5iSY8bDWNI5HaSatbfAxnziQesBjz1Becp15UD2HxGZVJ8JbZHMN11UazGvM9aU4pxpLAYkZysZgNFWdgSdMx5DU+VN2+HgazrtmMk9Yn9ABVbi+zqMVYs8hi0yIBO5AIgdZAnbXaqgl3tJbS1nuB1J1FuBnI0g5R7IPnXsJ2itObYAuZrmwykgQJMttpzIJAqLdn7JIJUuBrlYyC35m5s3+4mpHgth7jM2pMAjMcqwNFyzAHOI50CfEe2ASe6UOAcp8QGYzBW2ACzGeei8poVvjZts1y+5zNomGQzkGpGaIXPpJZiIAIHOrFOzeFAEWh6y06CNGmYjkDVWLKX79u1bsxYtkuSAArkeEGI1QtIk+1B5UUO3xI3h32MUraUzbtwO7OmjEnV3OwWI8tRVjf7SqlsNdt5XnwWR47muikjZGM7EyNtaPxXhdkxdvkr3ckNnIiREDL5chrNV3BMAb1w32Hd2lkWLYEeRusPzESPQmqKu7xm6zqGbNfba2FDLZE/iyyXfnlHONqtcHxu2ugZzuWcqBrMbgTJOggEHYGn7fZu0FZZuS05nzsHeerAj0jbpVU/ZnCLct2Fa8XHiygqwQRGZwVyqOQJE09C1Ti6hM5LBTsDu0flAJzeoMU1b4ikxrtJ3ge+Y8ppd+E2g0sGcgAAOSwHn6/Ki/wNrNMEk+Z06eE6elYQyuJDeyJH5pIHoIGvqNK9QMTw8OAAzrz8Jg/Gdq5Qx3F8QRAI1LeyvXTfmQAOdCv40sIS4qFx4GKzykmJGgGuunXpXbfCwR4iWZtWYQSf6dQfCKG/BLectcckNHgZlgxproCwB1yklZO21UIcIv2bVxv5z3S8MpNskvGhZWC/wAzXpoKLiOIYMXxeec//TFwhyo3OTXwh95AE/Sm7fBFRbg7x+9uiGvMwzxyy7BVGwAqrHA7VvEIGxAzhP5YdR4NY8H4FmYAIJ0JE71pFtxTjLLFuyneXn9lZgKPz3NJCfM7CkeFLdyXVDIzSe8vF2PjIM5ZUAZfyjRdJ1qf/KZXvQuIur3pkkAZ/RnMsRvA03OpoH+lWrh/h1a44tAZ2SBaSDIRkAysW5qQY50V3AcftIEtd6X08Lstxs8TLB92Ez4soHSYqz/1G0BOdIG5/QDf/NUvEOGphsvdFlu3rip3oUO8HeF0VBpvFWCcFUABWIKnUmGLHq3v1jaeRqUWDYgAoN85015RJPwiq3iuOt5lbKHKE5JZjLbQiLIZhtmO3KpYhgjrbtsgvXfxXPEcoBMldNNIUaAmelA4glyzhiw7trqaMVY5U5ZlDTl05DrTAG1isTeBUHKQTmyHLkgxlLFDLEbCeUmNKZvXnC9zYUIyjxuW8FsbmTGrnU8+pqGGFy2BYt3LXeKoLZply5JbLBnNAJzEHWJq2PDbZTu4OSZIE+Ln4us853qmqDhyWkK57hMTljMDA8RZjByg6kag6ydSKuMDxBXVhbBQJ+JhpJk9QZ5kGDO+9SxHCrBADgARlENl5zAhgN4MeVFt4e1bIEr5Bnk+QAJ057DXWoazOKx1pr5QZLrgA95cBIQCJCgaMeYAGpO/OpABtWDEDVEZvHcggZnAkC3JELt671acVt21dG7u2xuuqvmZsxEwDA0IH9VPXcLbmSi7QdOWmk66baUq6QtcUy6ZJJIGW3GvlqRMD3b60d+OZWytbII1IDKcqjZoH6x60BeIqt4qwVVK+2TEaxlEmAutOvhcOhg5BHjMtqf62BMt6kaRpFMqbAsPxfPkhX8eozQIH5jJkr6detTxvElSQDJG+p+AAks3KBp1ijoiEm4uU5oJfNIIHOZiKpMVxhWC9z4Rnh2jVQxPskmFLbg9CNJp7NiT4i42ZS5TKAXKaBM34QQSxfYRpv7qYTiVq0IK5UXnMksdcsQczmZOp86JhO6t2pDAy2rCWlucaZpEc9arcLhy+KLfylyqzKcobcjX8IZmBLFgTA0EammGxy9xhr4Kd2yj8SyRI5BmC6J1CSTrqF1IMHx8W/8ApIju8FiWCyNp08Nu0o0WTty1mtFh8LYcsVCMQYaFGhjmPT5GqzjGHRL1qXCIc0kJb8MCQRmQ8xyqwtgWPxD3rtsshe0qybZIVC35yWb2OmbU7gazRX7ZIfDatvdcnKsQEc88rH2gOoHy1rmBa2bS3sQtpmLEC4yjxATlO2hIB26SKcwVnCqwa0FVrgBlQ0kNqNY0B1IEieQNDYU4pxrEWraJlV8TdmFTMQB1iZaBz0BNUfDOPtYDlhbY3GgMXOe443ZmAIFpYgQCJ0Wd6usGwa4cR3jIO8e21vJJdVHgBgd5m/FB5aQINM3MZgh7XdjOA2lucwJ0J8O08ztzqppPCcduOvj7suTCKm8QPa38W/hBJ6xT4xT+yyqHgT4gMvrMGffRBxC0l1k7sgIvthTlGhZhoPCAANecwJpvD30ugkKQVJUhkIYERIIOo3FYviulP4l1gGC3PUgR9+6vU5ib9u2AXZEB0BYgSfKTXamU9Dp9xP8AiqfjNm1/E2C9oXMy3AwyZ2MAQI5gZj6TV4F8qUv8LR7iXGLhrZlQrkLrvKwZkaHrArc9M2Kj/TGCjNYN0HDvbygB8hz50Q5jsAYnXUV1MLcD4d+4LgWVV0OUFHUrDPmP4QGgwTyrQMnnPyqPhXSRPmfpToxWceF9kCWJV2Md5sLY5kiZkjQeZ5VnLPZnEW3Jtt/0wSjM8l3I1cKPCu8S08ycxMjckTyj7+FBvWp5H3/cVNaZVOEYi1bOXK964Ye4zkt1zOxPsg7W0HqTrUrHC76eFDARSc0gd45HJQYA82nX5aNhG8+/QVxljl8frvtU1WbThuIW9YZkLqhYswZWYFwQSzMQYG+VdANiSaIuDujD3EOGY3QndhhcBFzWcyjNoPxGRIJrQlPf9f3rsHoPv761emb4q/Bo4xDv3ZVWtpvA8SzI33iPLTej8I4g162zNbyMrsjLIbVTBhue/wAaXxHEizFLcgAwzqJ8X/20nQ3PkvPyb4VhDbtKhA02HSTMaRMTE896aZio7S4e47wmHa5Nph3gUNl1krqYU7GQMx2BqGMwb3O+c4Z87WbeSVQwwDSASwgiV+B6VqI+509Krn4vbN4WRLP+LKNEH9Z2HTnvWuk5VGKs3ouAWGdjcW4rjIfDKmDJkMolcu3OYrQuugmP92n6VMKOnv3/AGFVuL4hNw201IBkjkeQBnSOZ5SANTpL5acg4rAFb4buTdTu2BIC+0WG+dtJAiZ50rjuFtbtWRIF1wLDCTBV9wpJ/AJINW2AhBlEsRq2UEx7jPTbelOIWrbXluJBvKIUw3hEmZ2UAS2p15CkqcroKAAACAIHp9is/g8FikREKIRbug5hcUkpLkkZh4TBUddW2p3G8Vg5LfifbTkekeWkk6DzOlP4UsqgXGljuYgegiPj8aStWKS9w6+ZYW0JF5mCOwhlYAe0F8JBE+lTxfCrpuEgWlQ2jbEMfCT4gcuSMobwxOxnyq0x3EEtKWuEgDSf0j96U/1O41lriWWzfgRiFL9D0AP6U6SeKXCLDgE3Ldq2xgfyzmLQDqxjTyHLrQOILiP4hHS1mW2CP+ogzZh0O0ba0/hWYorOoViASobMAfXn/ah47G5IgBnbRVBALdYmdBuSf2qauF+LYa9ctplXxh0YqziEykMRI0O0aUO3w+4MSz5bT23IYuxi5bYLGgjUGBHTWrPDzlGYAtGpA084qj4pxprj91YIGTW5eIlLQ576F/kIpDHDwO+PF/IZhdd8hZsjC4NQSbehXSIGsnbm03CcRlcKLSlrAt+Esqq3iOgCnw+LQ76VXJxG/ibirZc21BBLLHsjdrhIgFtltjXWT0rS5W67ffWKu05Vy8LvyxD2wLlpFYNmaGVSNBEFCTrOsUzwbh7WUKs6mWJCqWKoCB4RmOYiZOvWKIQFXMxgDWeUczO3xrPLiL2Mu/y2a1hkP/UUlTcjeDvB26DXeRDTlZ9peBHFKgW6ttkJMspIYGOhmZA+deqyZ52r1NOVfxnidyzZzKA7SBqYAzECTrMa7DrXH44yhibZPdgG5BByTrptnManLTmL4eMRbNskrJ3GsZSGG/pQcV2fzC4O9cZgBdgL/MjSRp4GjQkcvjUkhU+JcQKWrlwDMVUsBO8CZn01qnuXLt27ZfK0m2zd2tzwEDIQ28fi9dh51ocRgw6Nb2DArI5SI0pWz2cKlP5zk20NseFNVIEaBY0yj51Qoe0QyKVts0oLhUasqkwBAmTIOm2m/VrjWIZMPcuWxLBCddMuntajcbxziKBZ7LZAot37qG2mQsuWXSZynw6EToRT/EsH31treZlDDUiJjmNQdxT0itRrdgoUtQboto1wGMxbYwSS5B9puUga7V7D3VD3QA5Z7uXKWBE5AxKajIuX36+6j3Oy49rvruYhPEMuhteyR4d/l5UduC5mLC44YvnUwvhOXLAGWCpXSDT0e1dwF8lq5LEBbtwHOScoB/NJkDrNIcR453ha1ZeEQTduw0gaQqcyzcj8DWjwXCTZDA3C+dixlVEFt/ZAqpxfZZGuM63LtvOyu4VhBYbN4gSCD0qZNaiswvERh7kXTbRVtkxBJTbKu8Zm1MKJ0klt6sv9dcGGTxvrbs654/Nd5INj5eZ0otzsphzl8LBgZzhznY66s0yTJmfToKLZ7P2UdiucZwAwDtBy6ydZJPPXWnoKY3GXHizay97HjcSUtTyHPMeQ35mKVsKbANvDobtwQXYmFBI3dp1Ma5QNJ86escHt2wQM5UktkLnJJ/pEA++ajZ4XbCtAOXMW7sklZJk6bb8jNAPEcbPhS14nO7BcyiPaYa+ID4dTvRuEqpU5QUUnRiZa4ebk8+fMjpRrXCLaqUic/tMdCZ5aRAHICKMuARFIAJ8OpJJJG0SeXlQ1LA5CnhfMsmDqZMmSdpM+VI8Q4hLG2HFsAeJz7QkbIsk5iNZ5DlVlgsKAsDQKIAA00/TTlWee4cVirlhvDbsiWAOtzbQncLJ2G8UI9w3iAmbSkWRIzNrcvED8P5VB1zH4CoY/iLuZzOLcgGCFVydBaUsNf6rh2A0FaBsIkBciwuwgQPQcqYNoRqAfdRfTNridStmSxjNdcRbToEB1PUARO8xTGJ4yEGhIy+1cZNT5qnn1ML61YYu0iHvAiZ2YDNlE66TO/Kl8HZ7xi7ktDEIp2TKdSBtmPXlUP7V6cXcLmJZmaQluBr5mBLt/tAHKaPZd18TsA5gs5jwidtfCo6KJJ3mtBasic0DMRqYEwOU0I4RJL5VzTvGu0b+lDVPxDEviCbVksse007A9TuNNcvtHnlG9KAq50W3cdLM+0CFZhu7gCCBGiqCT5aVtcJhVEhQF1nQdd/f51R9reNHC2C6oCxOUSdBI3iNfSrDWd4b2odFyqGv3rxlUAyW7Y2GgGnU5dPOtDge9s2/5hu3rlwljAOX0WYVVHmfOg9leGqqi4xz3LqhnuN7RnWPICtHfwK3FKOMyuIIPMRtV8v6RhbmLvYu6QVzWUOqoYtEidHu8wOcD96b4b2kUd6T3bW0ACi3I8ubQEnQMYnl57DDYJFQIqqFAgCNAOkbUve4XZZCrIpUEabajUEREEHamqqMFxNlm5iilhX9i0faXnLE6yekQK9VvY4ZatjwW1E7wNT6nc++vVB//2Q=="/>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4371975" cy="364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763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Hopewell Mound Builders</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7170" name="Picture 2" descr="https://upload.wikimedia.org/wikipedia/commons/e/ef/Hopewell_Exchange_Network_HRoe_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84337"/>
            <a:ext cx="3958512" cy="48926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oorishsociety.com/wp-content/uploads/2012/05/serpentmound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2073275"/>
            <a:ext cx="455295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35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1103"/>
            <a:ext cx="7772400" cy="1045698"/>
          </a:xfrm>
        </p:spPr>
        <p:txBody>
          <a:bodyPr/>
          <a:lstStyle/>
          <a:p>
            <a:r>
              <a:rPr lang="en-US" dirty="0" smtClean="0"/>
              <a:t>Maryland Act of Toleration</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35842" name="Picture 2" descr="http://t0.gstatic.com/images?q=tbn:ANd9GcQow6ILU2xWjv0DkobQIutf3BToPtU8gfCMHrbtlde2pGWj1G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97278"/>
            <a:ext cx="4572000" cy="576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7547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533400" y="25791"/>
            <a:ext cx="7772400" cy="1431925"/>
          </a:xfrm>
        </p:spPr>
        <p:txBody>
          <a:bodyPr/>
          <a:lstStyle/>
          <a:p>
            <a:r>
              <a:rPr lang="en-US" dirty="0" smtClean="0"/>
              <a:t>French land in Quebec</a:t>
            </a:r>
            <a:r>
              <a:rPr lang="en-US" dirty="0" smtClean="0"/>
              <a:t>, </a:t>
            </a:r>
            <a:r>
              <a:rPr lang="en-US" dirty="0" smtClean="0"/>
              <a:t>1608</a:t>
            </a:r>
            <a:br>
              <a:rPr lang="en-US" dirty="0" smtClean="0"/>
            </a:br>
            <a:r>
              <a:rPr lang="en-US" sz="2200" dirty="0" smtClean="0"/>
              <a:t>Aren’t they Catholic?</a:t>
            </a:r>
            <a:endParaRPr lang="en-US" sz="2200" dirty="0"/>
          </a:p>
        </p:txBody>
      </p:sp>
      <p:sp>
        <p:nvSpPr>
          <p:cNvPr id="86019" name="Rectangle 3"/>
          <p:cNvSpPr>
            <a:spLocks noGrp="1" noChangeArrowheads="1"/>
          </p:cNvSpPr>
          <p:nvPr>
            <p:ph type="subTitle"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8608"/>
            <a:ext cx="30480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t3.gstatic.com/images?q=tbn:ANd9GcS3pj79gkCaLX0V2uSQFi_yLPa81PuUnqtF1l_weAp0mWJu73T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33600"/>
            <a:ext cx="4126687" cy="295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457201"/>
            <a:ext cx="7772400" cy="685800"/>
          </a:xfrm>
        </p:spPr>
        <p:txBody>
          <a:bodyPr/>
          <a:lstStyle/>
          <a:p>
            <a:r>
              <a:rPr lang="en-US" dirty="0" smtClean="0"/>
              <a:t>Mayflower </a:t>
            </a:r>
            <a:r>
              <a:rPr lang="en-US" dirty="0" smtClean="0"/>
              <a:t>Compact</a:t>
            </a:r>
            <a:br>
              <a:rPr lang="en-US" dirty="0" smtClean="0"/>
            </a:br>
            <a:r>
              <a:rPr lang="en-US" sz="2200" dirty="0" smtClean="0"/>
              <a:t>(</a:t>
            </a:r>
            <a:r>
              <a:rPr lang="en-US" sz="2200" dirty="0" smtClean="0"/>
              <a:t>Leads to New England Town Hall Gov’t)</a:t>
            </a:r>
            <a:endParaRPr lang="en-US" sz="2200" dirty="0"/>
          </a:p>
        </p:txBody>
      </p:sp>
      <p:sp>
        <p:nvSpPr>
          <p:cNvPr id="86019" name="Rectangle 3"/>
          <p:cNvSpPr>
            <a:spLocks noGrp="1" noChangeArrowheads="1"/>
          </p:cNvSpPr>
          <p:nvPr>
            <p:ph type="subTitle" idx="1"/>
          </p:nvPr>
        </p:nvSpPr>
        <p:spPr/>
        <p:txBody>
          <a:bodyPr/>
          <a:lstStyle/>
          <a:p>
            <a:endParaRPr lang="en-US"/>
          </a:p>
        </p:txBody>
      </p:sp>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05000"/>
            <a:ext cx="6115731" cy="432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098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304801"/>
            <a:ext cx="7772400" cy="685800"/>
          </a:xfrm>
        </p:spPr>
        <p:txBody>
          <a:bodyPr/>
          <a:lstStyle/>
          <a:p>
            <a:r>
              <a:rPr lang="en-US" dirty="0" smtClean="0"/>
              <a:t>Plymouth </a:t>
            </a:r>
            <a:r>
              <a:rPr lang="en-US" dirty="0" smtClean="0"/>
              <a:t>(1620)</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6148" name="Picture 4" descr="http://content.answcdn.com/main/content/img/getty/0/9/56220209.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981200"/>
            <a:ext cx="7405166"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152400"/>
            <a:ext cx="7772400" cy="1431925"/>
          </a:xfrm>
        </p:spPr>
        <p:txBody>
          <a:bodyPr/>
          <a:lstStyle/>
          <a:p>
            <a:r>
              <a:rPr lang="en-US" dirty="0" smtClean="0"/>
              <a:t>William Bradford</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7170" name="Picture 2" descr="http://www.angelfire.com/ny4/djw/images/williambradford.statue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752600"/>
            <a:ext cx="4800600" cy="460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381000"/>
            <a:ext cx="7772400" cy="1431925"/>
          </a:xfrm>
        </p:spPr>
        <p:txBody>
          <a:bodyPr/>
          <a:lstStyle/>
          <a:p>
            <a:r>
              <a:rPr lang="en-US" dirty="0" smtClean="0"/>
              <a:t>Massachusetts Bay, 1630</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8194" name="Picture 2" descr="http://pgapworld.wikispaces.com/file/view/massbay.jpg/50385203/massba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09800"/>
            <a:ext cx="59912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381000"/>
            <a:ext cx="7772400" cy="1431925"/>
          </a:xfrm>
        </p:spPr>
        <p:txBody>
          <a:bodyPr/>
          <a:lstStyle/>
          <a:p>
            <a:r>
              <a:rPr lang="en-US" dirty="0" smtClean="0"/>
              <a:t>John Winthrop</a:t>
            </a:r>
            <a:br>
              <a:rPr lang="en-US" dirty="0" smtClean="0"/>
            </a:br>
            <a:r>
              <a:rPr lang="en-US" dirty="0" smtClean="0"/>
              <a:t>(City on a Hill guy)</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QSERQUEhQVFBQVFRcUFxUVFBcYFBQVFBcVFBUYFxYYHCYfGBkkGhUUHy8gJCcpLCwsFR4xNTAqNSYrLCkBCQoKDgwOGg8PGi0kHyQsLCwsLCwsLCwsLCwsKiwsLCwpLCwsLCwsLCwsKSkpLCwqLCwsLCwsLCwsLCwpLCwpLP/AABEIAQQAwgMBIgACEQEDEQH/xAAbAAABBQEBAAAAAAAAAAAAAAADAAECBAUGB//EADkQAAEDAgQEAwgBBAEEAwAAAAEAAhEDIQQSMUEFUWFxIoGRBhMyobHB0fDhI0JS8WIHFBVyJIKS/8QAGgEAAgMBAQAAAAAAAAAAAAAAAAECAwQFBv/EACoRAAICAgIBAwQBBQEAAAAAAAABAhEDIRIxBBNBUSIyYYHRI3GRsfAV/9oADAMBAAIRAxEAPwDlgEoUyE0L0pyqGCSeEyQDhJIJyEDEE6YJ4QMZKE+VJACShPKSQDJFJJAEUxUkxQAMhRIRCFGECIEKMIhCgUCIkJoUkxQBEhQIUymlAEISUpTpCLyRCfKmJUyQySkmIQAwTpBOgBoThOCnCQxklKE0IAaEoTwkUARSShIoARUSppiEAQUVOEvdoECKYhFICjASAFCiQiEKJCYgZUUSFEhICEp0ydAjTcoEKZTwpEwcppUiEwagBJBPlUwEAQhOApJkgHTgJgEPE18gBgunSNPXZKUlFWxpNukGhNkVZ9SrTvUova3NkmIIcBJF9TcK0wyAQDcTcQfMKrFnx5dwdk545Q+5ECFFEKhCuKxpT0xJA529UxSD4/O6AGScmCRCBECFEtRCFFAECFEqZUSgQ0KLgpJFAA/dpKSSQF8BOQphqYhSJECEgFOFEhACa0kgNaXEmAJA+qrVXV5LRTDSDFyCZCuYVpNRoafEXBogmQXHKNL7pcawrqDnF58WUOOp1kX6rj+V5bjm9OMl117m7DhThyaK+GFV2tMGNS1w5E6HsfRTz7f3cid+Slg6xyNP9xAJ1Gn+/n1QsVeq3/jE/wD2gpYfLycuMtphkwx42geJwriwPc4QTZgcP+QnLqQC0iTzC2jwqm5rRlgxJyyPpY7bLnalSJm9zEdtVpH2l906MpIDTc7GI9NFhzTyO2nbNEFCNX0amD9maT21ZYXGlTNS5JzEGLrT4t7E0aLK78lqXux3zgEz6qhhniqxpLbuI9XR8pKnxXhXujB1LQQXSQbN/J9VzJKTyL+o1+PbVX/p/wCTUqS6Rz2FI8QGxkDkDsOkgopCyWHNWH/sWmDBExBHnK1GucW5iJaLF7QSBHMaj5jqvU+P5MeKjJ0zk5cTtuI8Ji1IHcaKS6BmB5U0IsJixAqBFQhGyqBagQJRKLkUSxAqIJiFOEi1AUDhJShJIDUyKOVWA1NkRZbQAhQcOSM9sCVn4ribWcjz6bKMpxitioou4sfCDYstIF5LwSSZ7wUbjOL/AKfhJvrJkrFbUu6RNrHkZ/ErSwVWm5mV5HpMx0Gk815+SS3RvjLlqyzwqkXUbl15uANJgwrFLCNp1csmKjCRMklwk6x2Q62MaKDg15DoAHSSNCqdXijrEm1htNhB8zdVu3ZZaVWDw9Z2ckgwBYwY9QrD6mepkY0anMSNAYLifS/krdXEh4ysdLW2Ai8TuPNW8Wc7/Dlu0AlvJsR9BPVQ572izjrTLeEGYWkja14E8tDopnDvDZLSAdOYGmnP8Ks7GPoYd+UicpgiZmQBO2/yQPZrHVDTcH5nCfCTN5BmCdYI+ajTq0StXTMbFMaKlUxBa9r9YkA3sd77LRw2LqtwpIcMhflcIEioAb9oJ3TPweevXP8AkyBzlzALqjg2uLWtBJabkbW3jnCskuSX6Kl9Mn+zQo1Jc4NbaZ1gCbm0WvKLVJaQDuJsZ/lW6GHeX1nU4A90XuFj4bAjQ3MqLPA5rgLlrmQeRsfkVfi87JFcda/j3Iz8eDdgGwbogaj/APjTVLnUzDjUNgRBlpfAZ638kNi6njeZDPaXa7RkyYJY9voGWIZYrUKJprXZTRVyqLmqyaagaaYqK5aouarGRRdTQKivCZE90nQKjYa1LKptapNULLqK1SmYMaxouJ4m95fLrGYPMQu+cxc57TcJ8IewWGoB+yzeQm1aCjnKlQG8/IRbohh37v6q0/DQ2QDJ2jznyV/hns7nbLswIOlot6yubaRaoSbM8PuA8Gw31jWIWxw7DsfTLsrHZT/dqRMWBuVSry2oQGjMYG5IsBInaFtYP2bygEVSDMWAzbnTkqMk0l3RoxQbfVmhgaDWuc2Kbm2+EeE9QVWxtJ7ahNJjgyP/AG8UX8u6Y8WY0wTpIMCQSLQCgVeOknMBA3E+KI9JVWPk/uLpyiui179r2EVGi+pBMajabbKRxpYxtPw5WjwQLBpk3Os90+GxjKpN/MwAZ0g6zp6KhjWhz8tMl1ombDezt9Tt6qfGL79hcn2jUwOKY6o3LAflJPXTLPoViYykaVcsIMF0s6scTpz/AIIV3AOFN2V0ZgIBNnB0RBdvMrHxuJquIdWa/NcC0RBmG2teU0vjojN1/c1uJcUdRrBogsOWT0JMovFePsDIYTIHxFtpIFgDCw6L36ObmGt4kZhImdVLFcLfLSG5qbTIAOYAE5iHRcXJ1AUPSjav2F6st0WMFxy5mDYXIvadCOf2W0MSx12GQb9RN4PzXJf9qHVcrRMiY030v/C1OHYctqNk5REQ5sSdAA7T5q+DWOXqR7IK5ri+jdapAKgxxbWLTaTp3iFqZV2MOb1Y8jPPHwdAC1QLFZLVAtV1kKK5YouYrBYommnYqKuVJFyJIsjRqlqi1qLCQChZdRAtVTHYckAyfCdByNvktDIg4xvgdtZV5NxaY1pmLSwAc/NmaGjtqOcyOSs4qBJDiSNADYHactotulheHR130AQOL4yBkneeZtOwJOv6VxVRrbMahVyYpnia29nOPhaSQ6SNhv5rVPFmsqX0HqI6lcm5hc614tOl/stVlEQQ85nGxvAAmYLvPQJSgm9kITlWitUrtL3n4bmANBf9/KJTwb5zOGUZpib5bGw9Vao0Q1wsxp5tbmIt3Wzwyg0NvzIJccojawvsNTum5Uhxx29mFwvhwqVXl0hrTIABJM6ADnAWhicJUDoZ/TYBqCMzibx35q07w1g4BsDw2dPxg3uYmeZSrYuSG2BOmY7X15D8qF2yxRUVRQxuFe7KZLnDcttzg/X1V6lTr1abS+7mOu0xLmSJLR/kIkdkKji3NdAcXTY6hpH3THir2uJzmBpfKLzEmLp7FSKD6bjVytnwgEADxGQDbtMdh1XRMq4ZwAh1J+Si24iHtdFZwy82wbjUFB4rwo1h75mVtUNDnBrr1IsIgw02PcovB8aKrS2oySyAS4XIki9tbH9Coyw9RJptV8MljfB0yGFwLDWfUu5wzU2ucdWScrhESYvK0MZh2OGZjS1zXSb2gGoXX7FnoVV4nTZSLTTEB0yAZEgiDqnwlaQ4yYIPh1Elzr9LECOyg8XKpbtFvKrSMriRy12n/wBT1gj/AEtplwDzWJjWg1BLolgid9fwtzBkljSdSAuz4bpNGPMrdiyJg1HLU2Vb7KKAGmhuYrLgoFqdg0VfdpK17tJFi4l3ImLFZDbKJChZbxA5UHiMCkS4gC2vdXWBcL7UcQL6mVpcANQdAZhVZZ1GhdbNc1ss2BhuaIkmVz2N4zmDvCBqBBMxz1Vzg2Ms9jzJIEExJAHw36fRY3vg25HiMi9z35DyXKjGnstlPklQOhiTMAX+h/fott9OzTGkGZnXobKjRoANDiBcxK0MPTLmC8WNx8Vu6UmTxrWxmPc4jSxsbT6Sr2FwJnM8g7ftghYHDgH4ySe094jr81HHY7L4W+Eg+Ikffuou3pFmlthsVjKYMggkPyloAmWnodJ3WVisdmrQQQCdRcnWdJnYKnimmXDfODraT2sP5TYt5FVpZa0jcxB+ynGNFEpt7NvD4bwmRl87+esJ6vuhTnwneBqY01uViVa5gnMTmEEXtoj4DgtSqxzmgaWbPiIHLY9k+tsXJt0gdDitUOJabcibRGi1uFcWeXs6/EbAHmOc3Fuax20nD+nMR8QcPh5yFZwOMdTdcgHbQgi8RPT6pSimRjJpnUcWaHNaSIgwY6j+FV4brlJkC02AvuVYrVRUolwFjfqIN/uqOCguMbEQIiTGk6Tr0VMfto1+4PFUxkaSbtMb6G/4+a3cG8FjSNI+llkOpZnuZBN5BGw1BiZWzw+l/THSR6Lf4kqbRRkQVyiEQsUC1dGymhi1QLVPKkQiwoASkipIsVGlCgWo5amyKFl1EGBcT7Z4MNrZiDDmzsBMxbnz813jaa4T2txDTiDJsIsbi249VRmeiMlSOZw4LneHzvojU/FUAIEaeV/2UVrxcg6gg7ImBwonw63M7jyWNsjCN9Fp78rQ0CbXkSRtpoF0XCcAHYdhJy5mnlIuRdc2+hAAN41jUm5JJ31XW8Nc1uGp6tAZrF/PfWVnyPSNcFsq4zh7mkERAGsn7rJ4pgw14zEHeGw4yeYnTddDWILRNzAIlrpCxsfhhOYjK0EeKLn180R0Ke0ZWNwjcucOjxT5gwRp231Kxq1eXSOW/aNlfx2LztDYhoc51t5cT+AqlLCyJtpB5T+VevyZZP2QsJhpu4w3WOfddLwmvAc1vxRbSOVz6eqxKdKIE8h9rq3hca1tUAG0gSbAz3j9CUlaLYVE6HHUm1WTVblMHK6NCRbxDW40MLn6mBqU4L2yNJbe/IyJB25LpQ/KLRaJEeHzbPzBChQxAgACRBlh0tEQT+6LOpNF0sakVaeMz0w1sSWkW7Rp1Wa3GFtntsSASNDBGoGvyT8Sptp1Q6lMEZwJIvcR0v5QQpYTFBwBJudQdzsYP1U0kiEW26IVKtQAupkE2EEA6ku1N9bXC6DgXFC8lr2Fj5vuCRyPZYmK4dJdDdIMNN9P8SFo+z5l4dqbA3012/fkrccqkmhuLOjexCdTVtzUJzV01Ig4lWExKOWqGROyFAoSRYSTsKNKE+VTcxMWquy/iJguvO/bfDEVg3K1oPiERpMar0amLri/+ofD3e8p1CT7sjLANw4SYHLWZ6KrIQyxuBxbMRl+GxvqtHCOdrzFyfU2F5VUU2CenIC46k3SbjATfMeQ29N1ke+iuK49mti6fhiwuLXmYvBnms6niXTlzGLWvoBH3W5h8OHNl+cEQYA1k6a3kbLn+I4cMd4fTcd5HVKKTFkvs6PhPFM9VrIsdJ9APnqrftGxvugDYgSPXSNzpsuTwnEMj2uyh2UgxcTHzVjjXGXVKjyPhLiB1A0PQ5bWiVBwdjWT6dlXDkZjIkacgNgSpUsOAZOgBtAA/hVgwuuNBcnoSoEm+uXqraKmy1icRlcC2YEWueqEXSdBY3F5N4I6IbGXBOnP5+qtYbDzOg9CTCfQttnV4XiodTa0gAbx8Q5HkpsyuIymPiAOhBjQrJ4O8hpgNNwYM3jktenVYIsWGZ+RseRvuFjmqdI6MHase0eIBwu2QBIBtpt5LCrYVrTkkHK4t8UyNeRuPNbuAexwgPBIuIs7SDY63AWFxGo4udm1zQRtmaeXYaqUfgUqWyxhKbm3aSIGhMtgbDmPRbPBMYHPEtg62j/f+lyA4hDpALTHnPOT3WrgOMQ5mYQTrDYHKR+81Pi1shHLF6O/cxCc1FpVQ9oc0ggiZCcsXSUhtWVS1RDVYc1QLFKyFFcpKzk7J0chUXSEgFOElVyNfEZrVx//AFCxxhlIEQPG4f3ToPKF2jF53/1Bb/8AJNyT7tpjZov57KEmU5tR0cmKRuYPdaXCuDPzZ3ANa0TJ10QsO0yBA76zHO62BUkRabfD8Mnks8pexnxwXbAYusW02ZXydZHnv35qjVxmeSZ0ub5Z5HnoCrmPHiAuSYGtu45aqk+m4tDSIG5A62n0jzSTFJMzjlvz1t+2Ri5riOVrfXuh16QFiI31uBsiUWtDTnBi3nv6wp2VqOwT6mUmBG1k1etMZdxdSrvbDQ0EAag6yd7IWaU0Rk/gQqQBBPZGpVpc30iLIDheBoN1Og3+pHL7X2QJLZtcJdzNj3Pqt5jiQfELX1u7LyG5hc1ha2V3xTPKLXvPRaLcSDHwkHQjU66cis2SO7N2N6osYvh7ahYWmDIFrWcYty1WPimFr30wScjiL6239IW1RryNfENi0ajq0gj91XP8RkVnEz4iX6zIN7EC6Me9CzKlZGrRDv7YJ35x+/JFdVbmDZIgaDTp2CA2sXGw9VKrXBbFRtxIGo1Wgyo6j2T4y9tQUXSWuNrTBO9tp3Xce7XkHD8e6nVBBu0iDEjovWsHic9NroIzAGDqJVikacD5aHNNR92jymlT5mjgQ92kpyklyDiFhKFMhIBVcjRQ7QuI9scK12Lb4jmNO4EDKASGnzk+i7hcJ7X1CcXDB4hTbM6TJLewuPRRbspzL6f2YLsUxrrW1m2hEhExFdrabWs0IkT11Kqt4frms4nnbny+SfF0mnKGkzpB5E/lVqr0ZnyrZbNZgGYXtNx9vysrEVy6XbkxI1IA0geS1MLh3PDmuaQ0DzJnmo4vh4gAANaP7ovPfW6LSYnFyRkgg/ECb/XSU+PpENHI6eX8ftloinTcZhwd1Nj1/iUfMNNB0nr6bqSlsXp/TTOabeyNRbE2uBabd/koYhgznQXsBoOiOaP9PM4kGTaLnb0n6KyzMo7AMO/Ww5n8Jq9MtdJuXSTraU1F8XVt7iTGg17k6TzSemNK0AqPiO0CPz5K9haxyxYRfn1+5VH3lwCBOmiv4YtktiLC3LZ1zqJUZdE4OpGhh8QM1iDznS/7Kr8ewpaxrwIAOWZEQYLTbrKJgqA8BO9iYmOXZX8Vw4OzMDozyByEf8d+fmFnT4yNco8o0ce/EG176FWGYoObDtRvuR3QSzLmaRcEg67WKem0C53kLUc7YVtKHyDIXpPsbxH3mGEuLnNJaZ1jUa62XmjyREesc/3Xqtr2aqPNZgpi8joImTpoNUexdhlwmenFMpFRUeR1uJFJPlTp8hcS4QllUoQMZixSYXukgRpG/cxCzqZrcElbDQuD403NWqVDB8QDY/xAAB79ei26vtdRqUqnu3HMG6Re5AsfP5Lk63FwT8JHVJuVmTLKEkqZGmwk/Qft4XPsqnNEeKTr+6rYfjCB4BJiJjyQaBe1wzMBMZgbSJtqNFOD42Y8keVI2BVdlaN4Fxa8fLdUOJP8QbPXzKduLM6Xmwv9UOtRc92Y20NzslonbKjmfpR6tIhsjlsbAdSVKWiSNBuq2J4i6HZQTb0Gl1JN3oi1q2Y1d8uJRK1SWtAOyruKuYegA0F2+nRXMxRt2kKkzO2BtHnOv0WthMPcaWi3lt0us2m/3V7O5DT9CatxHx5mC1jBkRpyPdQab6LVJR7FxDCuZUIiNxrEGSI/bI2GePCDre52n7KTsfmEOh1iJIuNNCeiuYfh0EOEFvSJnkTP5Sk6VMIRuVxCcPrlrCYnwyOWYbHoj4nFxBLPAQTmDnZmxBjpB8ohUKpNOprZwNu4Iv5oxxLXtyOlt+0kdVU1uzVtqjI4jBe5zQcrvFfmbG/zVZ2kbhda6mx8S2IEWO1tlz/FMH7qQDIMEHmOsK2E09GTJjcdgKOL8MGbb732W7wDDn3zXteGAODiXOAHIW33+a52lT3BvOn3uiVK5FpnyUyqLp2ezYbFsqCWODh0P7yRCvPfYjizW1D7x2SxIvY9CumZ7WUzVdTMiHZWkb8yeQVDi06R28WeM4py0baSSSr5M1emWMTihTaXO0Am2q5ziHtRQrUnt8Vjs4Ns293GzZ8Q8lie0vGxXoOq0ahaQSxzA6CWneJEggiQAblcTSJNjoequx4fdnP8nzXfGPRt4EB1R2TMKbJsR4iXTExaYk+sao1cDz+cbJuDhraU7ucTvYCw+6PVqtILp01Opv8A7UJyuZVihWNP9mbXw0eIGNgOasGpkEuOto+cqVCkalUCQWATYiRynlfZQxuDFR0zECPwi1dMXF03ETKxOg10i5PfkhYirB6/RWq7Gtpta03vN7mdFHBYIEku0ET16I5JdEuHyZxqF3YR2VetiATcWFo7dlr8VosyeG3ab87brn3MveyuhvZlzSrSHqNkjaT8uauVnCDHz8ln57wje7J1deNz8lZVlClQL3hNh6BMWkCYsp4d0XVqmQR+/RFgo2ApV9J2/wBLQwmKy2bJvFyA09FTfRbNt9tlawVOxE/dRdNE4RaZoV8FmBNgWiNwL5tjEKm7WHAzJ7HoiNb/AMxPLa2n1VjE6CY0j0VP4Ni+SvTxLmnnb1RalRtZpBhptY7m9x1uPRFw2Q2cNtdCg1+Fy7+m68SAbGxg30t5JJqwlbWihicP425RlJs7zkAwNuqz6jTJ1Ma9Fo1Kr2uDXj4dQdP9ILhM+EyJMjaT2v581cjHNJvQLC1Ijn9Fq8MrxVaT4r6RmzdI3WZTp3Vg+EiJB57qfaIJ07PT6fFLCKL9B/j+Ul5uMQ7kfUpKv0Ub/wD0J/8AV/BkORzUAjQSNI/P2QWtt+yrHDWA1WB2mafISY+SubpWcyKt0dEzhZyC7RYWvvqqeM4e7RsG+xH55StTEYlrG5iCZtqq+CAqOJykDaeV/Ldc5OX3M7T4/YgfD8A7J4d7369+is0OGOIOYxf1hGxWODTG/wBEB2NcRayVTlsfOEdAKnCnA62+aBxbGGmAAInXn0QOI8aMZQfFcHaB3WNUqki8x91phjfcjDmzLqJZHEJ+LtI2/boNZxJjVV91Yq4gE2ERvptyV5kbbAtdzRsOxzpgTJjpJ2J2QIlamHrS0NA00j1Q3Q4w5EamGcbQP0xAUcobtBFvRXSTy+coVRwcIKjyLOCRQqv3VzAFwBIOx10HSVn+4cRYEgakKdDEkWOh6afyhoIvYWq85idJWjUq52dI1jUje2iya5uIn1V3AuOUgkDvvIhQktWWQltoLhc2aNVbFQgNcZlrjIjY3us2liADeY5q8K0ixJHaCOVuShJbLoSVUF4lhzUGZhDoix1A36LIe0sde37oea36ZBF9xroRPUKlxHAEiQc3QxI7EFEJVoMkL2jLq4nrJ+faUQUwUCvhXNuWkA8xzupUTF4V66Mbu6YQ0hzPqUk5qdEkWOkBlXeCtAcXkAxYc9JMeSy/eLVw+FeGC0XnrJ037KGR6oeFPlfwb9BucukAR4IOh3JFtfwg0gWFwMBo0+mqenTJZB1jc687z5yqecAZSQQQI621vvMrJFWdGTqrC4vEMaCTrBLQN+VwsGtizObMZFrHUdv3VXsXiCW9pgCbCBsseoZM/sBascaRizTt6E9s3UctlINUS3mrzIQenpUi4w0SSnqtRMPVDTPlp6KLGixhpYYyiZvNz/rTRW/eWJECTNlWFbNHpqmLHN1BHkol0dFxjyQHfpVem8E6JqbyRF4jYJmvlw6x2/hA2ydRoAkW53VWsyRKuvpWs6fKwKpOzCQf3fVCFIiG5m6gEKXu9IInuh+4PInsPP6QrT8M2PDMgDzPZMitld5ga38oK0OHYsNEzYm43HZZrGSVLJuNEmr0OMmnZbGIyvOU+fMKx/5UgEGBO/8AjdVcLhw50G06H8SiuwQAHignWRvY25qL4+5clPtFunxWdhFr9/qp18IwiR4Selj5LKLnMJ00HnMEFWcJiNcxHmoONbROMk9SDjAH/L5JKPv28z6FJLlIlwgC4dw1ri6Z8JbyvMzNui6TC0BB7lOkoZh+OkkRe60/LbdVa2HGu89OqSSrgXS6MPEP8QO8fwqNX4kklsic7IOdYRA2Y7BJJWFSBV2WCLgaQM9ISSSY49lmhTANrWJ+iuh2eQ7/ABn99E6Siy1AMPTGX/8ASAWwCUkkABdbREq0QQCZtP2SSUiINtMZSeRtf/lBTNfFunnpOvmkkkNBGYcJnM/tkxKSSBGn/wBoIAvbrysnGHBN9pSSWdm1BG0ROXa/2VTFcOYGyAQY5pJJJtMckmjOI/ZKSSS0nPs//9k="/>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http://t2.gstatic.com/images?q=tbn:ANd9GcTCr2QDDCPAy7RLWIsOyD3eFiWnK9KlRORO7DeZwuJugdFhMB5x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62200"/>
            <a:ext cx="44135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restlesspilgrim.net/blog/wp-content/uploads/2011/07/city_on_a_hill.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40902"/>
            <a:ext cx="2800350"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1955678"/>
            <a:ext cx="2920992" cy="338554"/>
          </a:xfrm>
          <a:prstGeom prst="rect">
            <a:avLst/>
          </a:prstGeom>
          <a:noFill/>
        </p:spPr>
        <p:txBody>
          <a:bodyPr wrap="none" rtlCol="0">
            <a:spAutoFit/>
          </a:bodyPr>
          <a:lstStyle/>
          <a:p>
            <a:r>
              <a:rPr lang="en-US" sz="1600" dirty="0" smtClean="0"/>
              <a:t>The world as Puritans see it…</a:t>
            </a:r>
            <a:endParaRPr lang="en-US" sz="1600" dirty="0"/>
          </a:p>
        </p:txBody>
      </p:sp>
      <p:sp>
        <p:nvSpPr>
          <p:cNvPr id="6" name="TextBox 5"/>
          <p:cNvSpPr txBox="1"/>
          <p:nvPr/>
        </p:nvSpPr>
        <p:spPr>
          <a:xfrm>
            <a:off x="561975" y="2767503"/>
            <a:ext cx="1776413" cy="692497"/>
          </a:xfrm>
          <a:prstGeom prst="rect">
            <a:avLst/>
          </a:prstGeom>
          <a:noFill/>
        </p:spPr>
        <p:txBody>
          <a:bodyPr wrap="square" rtlCol="0">
            <a:spAutoFit/>
          </a:bodyPr>
          <a:lstStyle/>
          <a:p>
            <a:r>
              <a:rPr lang="en-US" sz="3900" b="1" dirty="0" smtClean="0">
                <a:solidFill>
                  <a:srgbClr val="FFFF00"/>
                </a:solidFill>
                <a:latin typeface="French Script MT" panose="03020402040607040605" pitchFamily="66" charset="0"/>
              </a:rPr>
              <a:t>Them </a:t>
            </a:r>
            <a:r>
              <a:rPr lang="en-US" b="1" dirty="0">
                <a:solidFill>
                  <a:srgbClr val="FFFF00"/>
                </a:solidFill>
              </a:rPr>
              <a:t>→</a:t>
            </a:r>
          </a:p>
        </p:txBody>
      </p:sp>
      <p:sp>
        <p:nvSpPr>
          <p:cNvPr id="7" name="TextBox 6"/>
          <p:cNvSpPr txBox="1"/>
          <p:nvPr/>
        </p:nvSpPr>
        <p:spPr>
          <a:xfrm>
            <a:off x="738187" y="5111944"/>
            <a:ext cx="2362200" cy="769441"/>
          </a:xfrm>
          <a:prstGeom prst="rect">
            <a:avLst/>
          </a:prstGeom>
          <a:noFill/>
        </p:spPr>
        <p:txBody>
          <a:bodyPr wrap="square" rtlCol="0">
            <a:spAutoFit/>
          </a:bodyPr>
          <a:lstStyle/>
          <a:p>
            <a:pPr algn="ctr"/>
            <a:r>
              <a:rPr lang="en-US" sz="4400" dirty="0" smtClean="0"/>
              <a:t>↓ </a:t>
            </a:r>
            <a:r>
              <a:rPr lang="en-US" sz="4400" dirty="0" smtClean="0">
                <a:latin typeface="Chiller" panose="04020404031007020602" pitchFamily="82" charset="0"/>
              </a:rPr>
              <a:t>You</a:t>
            </a:r>
            <a:r>
              <a:rPr lang="en-US" sz="4400" dirty="0" smtClean="0"/>
              <a:t> ↓</a:t>
            </a:r>
            <a:endParaRPr lang="en-US" sz="4400" dirty="0"/>
          </a:p>
        </p:txBody>
      </p:sp>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685800"/>
            <a:ext cx="7772400" cy="1431925"/>
          </a:xfrm>
        </p:spPr>
        <p:txBody>
          <a:bodyPr/>
          <a:lstStyle/>
          <a:p>
            <a:r>
              <a:rPr lang="en-US" dirty="0" smtClean="0"/>
              <a:t>Harvard University</a:t>
            </a:r>
            <a:br>
              <a:rPr lang="en-US" dirty="0" smtClean="0"/>
            </a:br>
            <a:r>
              <a:rPr lang="en-US" dirty="0" smtClean="0"/>
              <a:t>(1</a:t>
            </a:r>
            <a:r>
              <a:rPr lang="en-US" baseline="30000" dirty="0" smtClean="0"/>
              <a:t>st</a:t>
            </a:r>
            <a:r>
              <a:rPr lang="en-US" dirty="0" smtClean="0"/>
              <a:t> </a:t>
            </a:r>
            <a:r>
              <a:rPr lang="en-US" dirty="0" err="1" smtClean="0"/>
              <a:t>Univ</a:t>
            </a:r>
            <a:r>
              <a:rPr lang="en-US" dirty="0" smtClean="0"/>
              <a:t> in North America)</a:t>
            </a:r>
            <a:br>
              <a:rPr lang="en-US" dirty="0" smtClean="0"/>
            </a:b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QSEBUTExQWFRUUFyEZGBgWGB0dGBkeGh0dGCAgHBwcGyYeGB8jIBcfHy8gIycpLC8sHCExNjArNSYrLCoBCQoKDgwOGA8PGi0kHx0sLCw1LCopLiktLy0pLCopLCksLCwqKS4pLSwpLCkpLS4sLSkpLywtLCopKSkpLCksLf/AABEIAOcA2wMBIgACEQEDEQH/xAAcAAACAwEBAQEAAAAAAAAAAAAABgQFBwMCAQj/xABVEAACAQIEAwUEBQcDEAkFAAABAgMEEQAFEiEGMUEHEyJRYRQycYEjQlKRoRUkYnKxwdEzgrIWFyU0Q1NVZHR1kpSis+HwNURjc4OjwtLiCFRlhJP/xAAaAQEBAAMBAQAAAAAAAAAAAAAAAQIDBAUG/8QAMBEAAgIBAQYEBAYDAAAAAAAAAAECAxEEBRITIVHRFTFBoWFxkbEiMkJS4fAUM8H/2gAMAwEAAhEDEQA/ANxwYMGADBgwYAMGDBgAwYMGADBgwYAMGDHlJAwuCCPMcsAesGDBgAwYqa3iukhZ1kqYVdASyGRdYsL203vf0xD4R48psxQmFiHX3o3sJB62BNx6gnADFgwYMAGDBgwAYMGDABgwYMAGDBgwAYMGDABgwYMAGDBgwAYMGDABgJws8TdoVLQTxQTs2uXfwi4RSdIZ9xYXvyudj5YX+2aaYQQACT2QyfnRi97T4bA+Sm59LgX6XA0KCpVwSjKwBsdJBsfljnX1yQxPLKwVI1LMx6AbnGC8N5vLT10jZTTsYpIgCsuoR3vs+7DyIG9/e+GJmYZo1U4GZZlCUVr+zwm0dxyDlRuAfO59RgC4z3jSrrUujGhpJDpQhS1XOD9hV3UEb7dOpGInBz5nl0TxxRQmJpC6rUSEOoNh9Q6RcAEjzvitkrl9pZjMWEgspitHGwH1ROZiQo+wpXztj7DBTSXE1LE7H3Y4JXqJifMsp0oPUtgBxTtRq4xebLWZerU0qyD7gP2nFJmPbRPPMi0KRxxkBS1Up2kOo6SyuVAIAtfrfpiiqcolEBjasjooyTaB2TWByAeRCGb538t8R6egSrlhpU9njkjX6OJXLUlURcklw2uOUjbx3uFAuORFLKXh6rlq5amqp6NzOoBQuwXUAAGXZiCdO4B335Y+wcIyrEiyUUUjIT9JBMUlCkkixKrci9rsxuAMcqRWWV6ZrRHrQ1ovH/4Mu+3lsfnzxJOSopuaKpjPnHOjxf8AmSaR81GKQnUnEVbRkmGaSoVBqekrB9OFHMxvzcDzGofHGi5NxrT1NE1YjfRxoWkXbUmgamBF+dht57EYxhqYmZZUKCOLcyShXEdvOWAIo8tKu5vibmyUbDvT7TRmoUgypG0ccoYWN131I1zzAuDzxAN1P24QtLCGppo4JiVEz2tcNpJAFwwBtqIa48saXj85S8ESwRJURstUsMolVVJIkj8LHw7gbrvpvcE87DG68PcVQVtP38D6gB4l+uh56WHQ/gelxgC4wYz/AIB7TzWN3dUiwPL4qc7hZVuRYaju623AO/kMaBgAwYMGADBgwYAMGDBgAwYMGADBgwYAMYzxZ2tV9PmFRTwrAUiey6o2LWsDue8APPyxbdr3aFPRvHTUrKjumt3sCyi9lC38Ivpa5IPS2MfXM5KipkmlbVJJdmNgLnYchsOWI3hZN+nrVlkYP1OuaZlUVLTPMod52BZyPEunkqeKyr0tbkBiXn3FNbWaBOdSRgARC6xm3VgGuxPU3+FseMGNPEZ73hNXV+3Y71HGFeyqqEQqosFhVVAA+NyPvxXx18+vXJFHKxUr9JGp97qdJW58ibkXOJODDiseE1dX7diDldTPTtdFBuLMrgMjj9NSbG3QixGO718hvamhTVzCd4o+5Zrfhjvgw4jHhNXV+3YiU1Q6T997NA1x/JuhaLfrpL3B688Tkz51nSdKKkSSNgy6EkVQVNwdKzhdiPLHjBhxGPCaur9uxbZ72hVdYmippaSQDleJgy/qsJgy/I4XKOd4wwNPFIGIP0qs2m3RfpBYfiepxNwYcRjwmrq/bsdxxZVmRXeKGUR/yccifQoRyIjV1BI6FtVulsecy4pqpzMZIomadgzNo8SlQAoQlzpC6dhvzPnjlgw4jHhNXV+3Y9UfFWYRkESuwHR7MPx3HyIx4bP6oVHtESrBL9ZoRpD3+2pYq3zG/XH3BhxWPCaur9uxz/LNR7MtM0aNEgsupfEpuWDBgwIYXsCOnMHF/lnazmdNCIyY5FTk0ylnt5Fg4v8AE3PrikxHzD+Tb/nriqxtmu3ZdUISkm+Sb9Ox+juB87kq8vgqJdIeRSW0AhdmZdgSbbDzxe4/OHClbNBJl9ZJKREs/s4H1Vj5MT03LuT+rfH6PGNx88GDBgwAYMGDABgwYMAGKjibiiCghE1QxClgo0gsST5AegJ+WLfGH/8A1AUcgqaeUkmJoyijorK2o/Mhl/0fTACXxrnHttXUVYJ0GQRx328IBC7dNk1EebYrMuiKykMCDpvY899LD7wQfniPE7MEjC6vHcL9otpW23npA+ZxYmpeSrleRg7sTqYcibgeH9Ech0sBjGXkzs0f++HzJZOOUlWi82G+O9HSrNU08LbrJOiMAd7MwB5cueHjJeFqdc7iZI0ELVFTCsNtSAU0Src6r3JdmPyGNUYZWT2NXtF0z3IpP4iEJlP1h94x6DjzH3432p7M8tkbU1HFc/ZBUfcpA/DC1xr2b0KLSd3TrHqq4o30EgskhKsDv8N+eMuEc62xL1h7/wAGTd4PMffjzLUKouSBjff61+WWA9ji/wBq/wB+q5xC4l4MoaXLqySKlhVhTSWbQCw8BtYm5G9jthwiPbEscoe5iKSgi4N749YZ6/gmmioswIRmlp1glikLHUBMqkqQLKbEN05EeWFdGuMYSjunoaLW/wCTlNYawfSbc8cZa1F5sN/Lf9mOkMSyzQRHcSTorAHchmAPLfrh+y3h2Bc8ieONFj9rmp1iC+ACClDaiDe7F2J+QPPFjDKyzRrNoSpnuQSfxM/WpU8mH349CUHkR9+P0NV8AZfI2t6OAt1IQC/xtYHCxx3wBQiGDRTRx3q4UYxrpJWSQIwJHQhvkbYy4RzLa8vWK+pj/fL9ofeMeZapVFyw+/H6CHZpltgPY4dv0Tf5m9z88Rs74NoqeiqnipYFZaeSzCME7Ix5kE4cIj2vPHKKMIjnVhcEb45Zh/Jt/wA9cOD8G0yUVd9HqkjpKepjkLHUhlQ6l52I1Rk8uTW6DCZVuDCdwdh1+GMXDdaOmrWvUVWKSw1F/Zl/kMDVNFJSstmFOJYTf3tMsjA+hu5TDdkPHNe1RluueN46o6GjSMclCglnN21+K5tYAi1sJmSZ6ad6CRwdCB0LW/ubG5B89JOsHqremLvh+NhWZLEo8Q1ysAOSyEtc/wA0H7sbz503nBgwYEDBgwYAMfGcAXJsPXH3CF22UxbKXYEgRyI7D7Q1abfewPxAwBFz/jWrlrpaSgMUa0wHeySqWu7fVUeQ5XtzB9LreacZrW5dXU2YKntFJ4o2i2Vm1d2pG53DNYjqrHYWNl2hyWrizH2alqAGqYwyPKffXSSATpbxKFYA26dL2xK4Q4aWYo7hdVFO6PpXeXTZk/WIa+53IsMCnBoYqKgSKSyVc13uI9ckatceY0touOfn5Xwo08Y7xxG2oaTpa2m/Lp0w3ZbJVPmTMk8cM9RquV0ySwIovbqqEgBdjq2PLe9FX0rR186O+tlJu+kLqPhN9I2HPGMvI6dIs3RXVjz2fcR5dHLSwtl5SoJVBOdL3lPh1XJuoJPTlfFtQSsuYQlF1uKzMiqatOogCw1H3bna/S+ELh1b5jQ/5VH+DA/uxoWQi+aU586vMiP9JB/HCLysl1dCotcEM/A/HL5g9QrUxgNOwRryBjquwK20gi2nnuMVtbxC1YseqFoe4zSOHdgdZjYkkbDbEE1qZZn1QXOmCtp+/wDTXECW+ZCuf5wxJjpmShywyfyk1dHM/nrmMkxHy1W+WMjlJKcfVclRU08OXF3pbar1CLfVcrbwfWAvb77Ys+Lqoy5LUyFGQvSMxRtmUtHfSQeRF7YVqOnrXzLN/YZYY21RLeVC3i7vYqRstt+asOW2G/jw2yms1Hf2Z7n10HAgqRV8EAzKSpj72AU9IHSwbVeMqBYkDmw6+uM24oraOeVGoKV6YBWEmqwVibabKGIFt9x58tsOPFDWos19Y6L+imM/XljXOWEeps7TK6bk3+XA5cBcWUUDUsL5cqzFlj9oGl2LsdOrxDUu5vsdumLnKWJzaH/OlcfugUfvxn+Sreuox51UX9MY0TKB/ZWD/ONf/u1xlF5WTn1lEaLNyJeNxtWtmE9FFRws8C67tUFQyG2k/wAkbMdQ26G+/XHKp4sSuo4XEbRumYU8Usb+9G6zISPX4/wwtcS8Sy0GeVtTHB3wWljD+LSEDaLMdiSNQAIHnzGLtMh9mo6dmlE0tXmMFRJIosjM8it4R9my7efzsMjkLfi7jaejrKWnjplmFVsrGTSdQYAi2kgWBBufP0xdcX/9HVf+TS/7tsKnH/8A0vk3/eyfsTDTxm1strD/AItJ/QbAgkZbmcUCVk08fexJl1EHjsDrusgtZtiDqHPGa8a5rSVOh6SiNLpB7w7APe2myrttvv64c83b8wzH/IaAfgf44zqs/kT8B+7GEpYwd2l06tjOTf5Vn7l9wjJDNammlU95DoVCGIVruBpZjZZAHbwgBSGFt7jF7k+epllVXy1CCSoWFPZSdgyXCaV+yPdJA3sjeW6z/UxT/kyKoEuiZ2AJZ/ACXK7gAsLAatt8OD5MtXRQSVTJI0F3LxHUJFW5Ivb6wUX9RjYcRNquKM0povbJKiGZAA7wd0FUK1hZJAdVxq5m/wA8ajl1cs0Mcq+7IiuL8wGAYX9bHH53lymqkygVBqEFM8hWOnUHUXMhVUFh7t7kAnYDlyw6djcTU9fW0zuWIjjY3P1hz/pgX8gMQGu4MGDAgYzDtg4up3pZqCOTVUs8asgVtrsr+9bTfltfrjT8Yhxxk8Mmc1hkbRop45RIN+7ZdI1EDmLAXHlgCDxNmbU+Y088cZkGXqnekcvGSApPS4/pY+0Q0UcNMZljlrZDLO+oAxRMO8djv4fAoAvzuRiPHUyf2mRqqp5ZVqFPuuJEusoIFiqgAi1uVtr49VlDBS1UMscZmApnMX6csRN2cnyFzf0FuS4pSw4wkDLRUlFEtNC06pE9iKgsbLrPJkUh7+I6m5mw2wnZtlRpsxngaQyGM2LtsW2U3NyfPzxf50ssM9CFXv6pHNVKo6uWQ7291Ro036BcK2aZw9ZWSzSBFea9wnuiyhRbc32Ub3N+eMJeR0aWWLov4lvwpUK2ZUQUgkVKGw+ONC4fb+ylKP8AGMyP/mLiq7P+0CKFqWkahRGZli7+Mrcs3hDEadVyT4vF5/DHrL+IVhzJWWKab2eat74QRl2jE0w0kgfqX+B+WEUkuRdVZOyxymsPoPfHfASZl7PqbT3Ml22vqja2teexOkWOO3GOz5eP8eT/AHcuK9+16iH1ak//AK0n8MVOc9pdDNNRkyPGIqjvHEkTqQohlUH3d/EwG3njI5SwouG8ypqysnhakdatw1pO8UrpuF91Tfwmx33Ivtj3n1FURZDWCrlEszRSsxW+kaiWCrffSoNhj0e2LLwba5rdG7iSx+Hhv+GKfjLtJpquhqKalWomlmiKgJA9hfq1xsLeV8ClRxWD7Dmhtf8AtIfACOI/v/HGfQ1Ct7rA41LKONIoqKurlTvkLwRhG8IY9xDGQSVPIkg7Hl64z7inPBXzJItJHSaEZToIJfVyvZV5fDqd8a5pNcz0tnW2Qm1COc4ycuHKhXzCjVTc+1RHb0cHGjZOt82g9K/MD/sIP34peBO0b2UU1I9HGAXERmjYBjrOnUV07nfc6t8SKfOzHml44JqhqarrHmSFCzKkxSNTbkTdSbXxlFJLkc+rsssszYsPoOdFwdUflSqqZngkp6qMxNHpbVpFggNxble5vvc7crV0vD8tFDS0zSiWJcyi7i4OtI7s2lidjpI2Pl8gLFu1SAf9Vr/9Vf8Afil4h7SaOWSkEgng7upWVu+hdPCqSbjY38RUbeeMjlLfivhOsqcxpKmJ4BFSEMqvr1EsRrvZSOQAG+Lvjg2yys/yeT+gcUzdrdECPDU2PJvZpNJHPba5+7FXxN2iQ1dHPTU0NXNLNEyKFp3sNSkXJI5D0vgQoc3Q/k3MrC/5rQ3+AQE/cN8ZrUVStEQGBNh+7Gr5BxmsNHX1yIX0LTR6HuvjWNYmU7dGY9N8Z9xvxO9eUkamip+7BF4+b6iOZ25W226nGMkng7dNbZCM1GOU1z+HJnf+pcaMseFUElTFIx70ao3eJifEDcWK2W3LFzwlmpjzCSmaH2dZl1dze6LIBc93+g4BIG/QXIF8VWUcUPIuXI8WmOilKd8L6dMlhZ77Ket72t8MXPFMClHiHhnpnRqZgbMUlZQFU9dJbTbpZTjI4ytpZJY0kpBH9HRV3tcjltggAUKB1NgX+GGOiz2HL8+eWdwkU1Nu1id7rbZQTv3eKLP4JoKmRJn7yGp7rUygCSVY5FjMYAsDIQ4va1wt9t8feKcsEWXSGQ95UBYkLHfu01FlRT5gLueZvc7EYoN8o6tJY0kjYMjqGVhyIYXB+447Yi5VCEgiUcljUD5KBiViEIOb55BSp3lRKkS+bsBe3kObH0F8Y4uaRV+b17QvrjmpdCNYi40oh2YA7E+WNC7RuCfb4FaNitRT3aE32JNjpI9dIseh9LjGZ0+ZFkizGONA0GqOrjRNMm+zHY2NtmAIuN99jYCRkVeriWtIs1NRrE1xuJEDs/7FHwOPGZZKZ46GFHCNBEJJZD/c1Kqbm+xLMpIB8iTtiNXZhF+TsyaFgUknFiNtpViJ2O431j78SZKSSWKGk1Wacq9Uw5kaA2geQWMKD8Yx9Y4oPOYZhakkaIhEqnEKTSn6SYsbPK7ncIFBCi3rtsMJea5cKapSLvUkKgAlF06SSdmvuW33vvyHS2GjiTPw9bHBTRd61OpSFVF1ExstwOvdqLDpqF+Qx8437OzQZdTzOdVQ0x75r3ALrqVQeukod+pYnyxHzNlctySl0ZQx1TRTQzKuswyrJpva+khrfhhjquMaN5ZJjlcyvK2pzHWSJqJ3JsgA5kn5nC2rXAPnvj7jnU2uR9NfoK758Rt8y+fi+lP/AFCsHwzCfHfJeJstkqJjXxTCLuQsCzySVBQ+LXpZhqQt4bHppO4vhax8Kg8xfGXFOaWyI4/DIvKDjSMRoJUzKRgLFlrpFB8rKLBdrbA/PEs8b0v94zP/AF+Uf+rCzgxOIy+EQ/cy0zfieKSiajpqSWESziaR5ZTISR6kX3IB5+fnirwYMYylvHdpdJHTJ7rzk8NIyPHIgDNFIrgHkdJv+7DNX8ZUk0rTS5ODJIbuy1brqPnZUAwuYMWM2uRr1GgrvnvybyXbcTUP+CH+VdN/7cSMk4ry/wBqkNZSukHcaIo5HeoVGudZXX7hcWFwNtPMXwuYCMZcRnLLZEMfhk/79C3y/i6JY1V6atktezjMJluLnT4QLLZbDY9MSzxpTEWNBWEeuYTnC7gxOIy+EV/uZa5vxWklHJSU9E0AnlWSR3naVmKkHcsoN7gG9z188Lubt4LeZxNx8oaD2mupqfpJKoPwLDV/sg4KW9JC3Tw0mns3X+bH9+40cITMJmCQtHDVQp3fejwO8SANy2s4Dt+Nja2O1Rk8aSw1seruIpPpoSb9yU1JcDewjLXKjYDcbYteKuHTljnu9qORxJCxuRSzg3CseYik3W/TUR8Y0OaIJBWIS1NVAJMgGrRIBYlrHayix6EKfNb9B84GZzAQzyAamoarvkH6LaZCB8VkYfIeWKjimR/yXI0oAknqzcXuBpLIFv1AWIDHmnianjzOJjdDGViJNydIESj7pY1GJ/csJqWEW7rLo+8qHYXUOVuR6ta59NV+m4Gi5H2oUNTMkCO6u+yCSNlDHyBIt064b8Zj2WZN7VJJms6nW7FKcHkka+Ekep3W/o32sadiAMY7xpw5VUFdLW0sJmpqjeaNRexPvXUb2JuwYAgamB256Hx5nr0eXVFRHbWigLfcBnZUBt1sWv8ALGTZ0lVTU0VVHX1TTu6e9L9GTIL+63hA+O1ue2AFihg7/vo6VGEU0iju23KHQ7JvytqDLc+S4tJ6moIqHjlRO6QxMQC0sklu8l7pVB0i4AMhsFRE36YsOEZ5FzSYSxdw88WsoPcLghiyWNtLXZrAkC5HTFAT3DvRLNHG8jEVVS2ygcyin3tI3vbdmNuWBRg/qQWipfbKeokSoij7wSAjQ1wCV02908t7363w751M2a8NtKVAkMXe2HLXCxJt8dDW+OKCHsgqXRI2zJWorBhpB3X3hYXK26gliBztjSOGKqjen7mjkjkigAiIRtQFhyJ638+u+BD825dJeMem3/PyxJx9zTKTR19RSnkjnR6r7yn5owx8xzTWGfX6G3iURfTl9AwE4MRamsSzLfexxilk6LbY1xzJ4+Z8kzNADY3I6Y7SzmM6ZUeJwLlXUg/GxF7Ya+IsuH5Op4mQL3OWGpG1mMkkqJduuwdjbzbG60QvEhO50Dn8Bjfw0fOvat+c8vlg/Li16HkSfgCf3YPb06m1uhBBx+qgowocdUMb1OW6kVj7ZbdQdu6ka3wuoNvMDyw4aL4td0Xv3MDOYp1JAPIkGx+GD8pR/ax+qWiBFiAR5EY8rTIOSqOvIYcNDxa7ovfufl2qd4tJliljEguhdCuoeYvzGPMFYr+6b41vtRy5J62KOQXAoal18wyqrKw8iCBhN7RpmZsuqHU/SUCFpAuzMRqI2HMXv/OxHWscjZRtO1zSnjDfyFzBjxFMGF1Nxj3jSfQJqSygwz9jeV9/mrTEXWmQkfrN9Gv4az8sKdVNpQn7vjjYux7Klo8qapmITvyZWZjYLGostz5WBb+djbWvU8Ta9vKNa+fb/pS51Gc0zGqinkkENIwjSFG0g87u3ncjb5fPPm76imm9nkbuA9g7Ke7kMZBtqtp1gi19r2t1tjWs04Ko82lNZR1hjkPhkaA3DWFhqFwVawHXcAbdcIecUlNQGRKGraoeP+2oJVBikW4VrEKFJUkXAJNrm/hIxuPBO0VGCq1YIEC65o2k3VPDAiqwG7GMq1l+sY1x7yTKajNz3MAaChV7yytu8rXuxY/Xc89I2G1zsBjrxdBry2mhpIm0zMpVEBNhpMm5+Jvc+WPNJRSVVStLUEQw09PdKellOlCGA+kI5yG5JJ3P7aQ3ChokhiSKNQqRqFVR0AFhjvjNey/NHSsrKAyvNHAFeNpDqZL7Mhb0JG3ofXGlYgI2ZZdHUQvDKoaORSrKeoP7D1v0xh3F/B1Pl8sUVVU1stO5LRxRxrtY2traTTcX5Kl7HpfG8ty254wLiTiGtrMvkWqgjk7qUgSxHTJA8Z0trSxupFxcW2IJ5YFOGQ5pHT1USJN39M7FEEq6Z6Z22syndb+6Sp0keRFsUHFeVuK+XwnTLUFVPmTpYj5d4MM+a5YlfBTSbJUTReCTo8iDxRv5E2JVuexHQY6Toz0lHJbvaiM+2MnWRdV3t0uNSkD025YoOMb1Kyz5RBKfZZm1atyYowx7xVPkSChHU/rG972Z53S5d+UlnkEQjmFgxuzJ4lUKBu5+A+tfFNUVyrT1tXG91nkEUTfZV9Je3UeJmPxXEmuyeJaqpq2AYm6QjpqjhLO/rp0ED1B62wBx7VJIatIM1pCWQsYJSVKkMviW4I6gkX/Vwpo9wCORxrfZ/wAOx1fDa07bCYSb/ZYStpb4gqp+WMdhheGSSnlGmSJipHqDY/xHocabFlZPX2XfuTdb8pfckYuOFOOZssheOOnglDMWLtcP8CR7wFth03xT45VXuN+qca4yaZ6+s08LoZl+nJoHGube1RyTldPe5Oslr3sXqUuL9eWNH4kyCepNOsVQ9PHG5aQxG0jWWyqDYi25vquOWxxlmf7UC2/wJF/tVEX/ABxuELXUHzAx0nyJlHCEFbXvKTmEwWlrgpQ2AeONtRDFApLGwH2edxvt27Y82njnpnhVmWiIqZSOS6n7uPV+tpdfmcSuxU3XMG86xv2f8cRMyNXVy1ggWnaGumakUyltQ9nie7KV2tqR7fpb8sAaBm2eiOgkq4xrCwGVB9oadYv6cr4UcgTMalKOrTMEmjZw88SxoiqCPEilRqbTyKtvffHXs84iQZHrn5UivHKLaiBHfa3XwEC2KPP8gXK0XNMslKxMyF4C14pVkIACdevLcjmCLWIFz2gbV0R/xCs/BFxR57x/UUFPl9PTpE2uijctKGP1QtgAwt7vrz6Wxd8fm9ZHzBGXVZ+9EGELj/38t/zdHiN4Ru08FZZGL8mxbZmZ5JH065XLtpFlBY32HQb4+4Mc6ibQpP3fHHLzbPr4xhTXhckjrlmUNW1sNIl/G3jI+qvNj8lB+ZGNsk4oy2sgmoIplNoWjCWZdkUiyFgNWm3TyxR9iHCZjheulHjqPDHfmIwbk/z2H3KPPC1XcNRT1maRiySLUhoX5FXcFrXHRibW/fbHVFYWD5DUXO6xzfqV2XUktPRU9XSSdy8sfdVBF7aZGZBIR0Kne/zHW9VxPlgglj9mW6SUxANt206hI3PmQNV/I4Y6N0K0sA2WallpZFPNXiGrf1DFv9L1xL4SKzw07uhGiFqaO/12KnvGH6IWPSD5lsZGkj8R5w1HldNFG9pJY1XUDyUKGYg9OYAPrioyjL6My08CnMI552AFSulQ+s2uIydXd3+te9rk+QteHaUSpSyThZJQvdQRn3ESE6XlcdTt9+gDncQ462r7ypzSIpEoUrDJIupwgOkCJT4QW5FiOrW5nAGy8H8FQZdGyxaneQ3kkc3dyPPoALnb1PM74YMLXZzV1EuWwy1T65JAXuQAdJY6eQA92x+eGXEIGMhz+nakzaeIN3aZgBLCxF1Ey7MpHUMRuOoYDrjXsY92hcFV0lTJVzE1NNGSUiikKSRoADdVK6dQtvYkm1/gBSQL39JV0qIY5qaTvY4wfEhuHsh6gNrUHyZfPHyLMu5OUz8kaIwsfQ6R+B3+WJUVDGTFXQVzhmGhWqLOh/7ORgFIPxN/K+2ONaxihEddCoSObvI3S5hdWJLx35xsUdwuq2+ny3oOHFlD7PIYbfm9SXkRbe5P3ToFFujO6N6fI4t6eBfbRSA+GmomX+dLpVj8dP8ASOPmeI0qRUsf09XBUIVUc5AniEhPJUeNlcsdgWtzxYx8IqMyWOZ3NTVxNI/dS91HDENKWQ6C87+EbHSPCTYYA7dkvEkdNkkktQ2mOCZlB5k3CPYDmSWcgDCF2l5zHUVSVMdPPTuws3fIFEgAGlhYne3hI8gu+ORnKyNlMMiyQiuV45GAt4QVa9tmB25fZNvexeNJUZ53UMVMyRLKGlmJvGLbHS1h0Ym3M7epxDJNp5QpQyhlBHXHF5TIGWNHc2sdCkgfG2LTi7hl8rrGia5hku0Tnqt+v6S8m+R6jEjh7jWsy6Jo6dojEWL2dLm5AvuCCeXn92NO6k+Z78tXbdRmpc/1f34jDxXAVpCrKVK5JThgRYg+0JsRzB2ONq7i8eg3sV0kgkHlbYjcYxjjfPPaHiBCI+YZfALuwWKO8xmYux+qApA5k/hhgg7V5x4ZKWndl5vDX0+hvUB2BA+JONx8+NGQdn9LRrKsAkUTrpf6V+QvuDqureI+IG+IE+QRUT5bDTqVjFW53YsbtBOSSWJOKn+u+/8A9kv+u03/AL8VOb9q+qenaSjkUU0hmfu5I5RpMckS+JDpHifqR87jAD1l/Z3Rw9+EjfTUqVlRpZCrBjc7Fue535i5tzwUvZ1QxyrKkJGhtaJrcxK32liLaA3rbC8e1KosCKGKzC41ZjTK1jvup5fDHxe1Wcm3sMY+OYUwH7cAeuPj/ZADp+TKv9i4S+Ospnb8nyxwTSoMviQtGjMARckHSDbYg74kcX8Vzs5q5kplj9nlphHDUxyyr3ye+dJsRqCjbkL/ABxZ8Y8bVVB7HSUpRAKRGYumpuWgDf8AU8uuI/LmbaXNWR3PP0M3im1X2IKmxDCxB9RiPSp7RUogjeVAblI/eYDnYnZb8tR5c8dJRNU1JRLy1FTJdrAC7Nudhso5k9AMad/W2ny3uZ6VBUsISlSmoKzEnXqj1bWFgunnZRzJNsIRWcno63WTlBVPz9cfbv8AEbODePYalzSmFqWeJdoHt7oH1CLAgC21htyuN8Z3mkpvncy80qBpPk0LbfiBikbjE+1iuukL+yyCC12IfxxqH297xEg2C+764vMjp8tkgpQzJPLVSLFVBnkWp7yUnxghwCiuQLaSCN9V9jsPJINVGzZgvs+zVaRzq1rrFf8AlGt6hfmbYYqRkWujp4xaOjpySPJnKgX9dIJ/nHHOtyCTKJmlcNUU5jWGGXwjugGJCTcgoJIHecttwOWKuBGSKoeK8lRXsRGOpQDQZTf3EJLOL2sCgxSEThI91QVVY5NirJFfot2Nl/Wkf7xjrmlFI1PR5YDeoqO7DgckROVx5D3iepVj5Y7zZXeGKmllFqYKXSA6Uj0/XmlcHfmQoUEnkOo98KcKy11eKykeaCGJ96mVy0kxBsQgPQgaTfa3Pfw4FNto6VYo0jQWVFCqPIKLD8BjtgwYhAwYMGAMq4xyL8mztUxRa6Go/tmJRcRMfrheWlr7jl962XUo3kkWny50qqepUhoHYlYR1bV70SC+wO9xYAm2NvzFyIZCBqIRiARcEgHa3XCR2KZdGmVpMoHeTu7SMBuSrsoHoABsOW588AXnBfBUWXwhVJklIAklb3msLAD7KLyC9MfOMeD6OrUS1V07hSe8VyhVbXYEj6vX7/M4ZMZ/WyHOK16cH+x9I305BsKiUb93f7Ccz/xUgBZyTgWCrBlpKC1OD9HNUVU0cklvrIqK2lfIn+OOVFmcmSuWi7z2VZxFVU0rK5hd1Dh4pFADhl35A7AMLkEPAJzN+7jJjy6I6WZCVNUy7aEK2IgXkWFtRFhsCcZJx1mmuQUZZaWGOoZTTLFoSNQQqyu3OVnUlr22Hx3FNm7Qsnp6rL5u+O0UZlV1sWQqpII872It1F/iPzjTTkDu32uu1/0hcfIggg4b6yunklzSenmWSNy0LITcSQlW0FN9yiqSB5Bue4x8z7h7v6SJ0Fp4KWN2H98iK8x6oVI+HyxGsm6m6VMt5BQ8cSrBFDLQ0dR3CCNHmTU2kchuenyxIHHv/wCKy7/+Q/hhQjkeIiOZSpIBUt5MLg+oI64mY1Ockezp9Fpb470W/lny9hgl4/lPLL8tH/gX/wDVjlkvHjUy1qtSR3rEAAgAjjQhDH7oB231fG/ntSYMTiM3S2VS1ybLSk4tdI0T8nZa2hQup4Ls1ha7EPuTbfEgccyf4Myv/V//AJ4o8GHEZfCqOr+v8DBD2gzIwdMvyxWBuGWCxHzD3xQ8UcTVFZVd9NoMpQRokSmyi9wACSSSWPUnfEGtrwuw3b9mJnDmV1SvFVQkIzy93G7gHcqxLgMCLKAfF58uWM45l5nmamNGnlirO8vXPl/JpvZLk1LSTNFLIrZiVu6b/RLYMUVraS+4L2Nxy6G91x1nkstXFlVO3dGaMyTzDnHENVwn6TBSL+o87jMvZGpakz0c6hkpO+eaXxO/eFiWVSD4mFhuNr77nHKXikSzUNTJNM9SFaOo9nukvd6m0EMoAL6W3UbGwv1xsPMNM4MyGKSmD0c0McTKLRLHHLzG3tLt42c9VBQL7o5XM3hfJ6B6h29jigradvpEA2UnlJHyUo3NXAB6GxGINBwrNU0UVUg9jzBdRSTSFaRdR0ioRQA2tbFgRsSTb6uPC1slcO+iUQZtQeGSFjYSLzZD9qKTmrfVa2/UgaHLEGUqwDKwsQRcEHYgg8xjIuN+Bqigjmmy4kQSWMyAXkiAvvG3vaACfDzXpte2mcOcQx1tOs0e19mU+9G42ZGHQg/uPXFocCGHcOZbDmE8eX05Y0cK97UyC6tM21gTz8Tbk+ht7oxtlLSpGixxqERAAqqLAAcgB0xmnZVCqZnmqw27gSqFtyB1SbD0G4+AGNQwAYMGDABgwYMAGMvhqZshqJg0MkuWyuZEeIajAzc1YXFl6bkcgQb3GNQwr9oHCMmY06Qxz9yBIGfwkhwAdiARexN7ctvhgDPuM+3ASwtDQq6M4s0r2DKDz0KCTf8ASNrdBexHnstoaqrpXpLhKBZSXlUFZJgecSnY6TzZrXAOm++0PiSCpy+meOWlMIUWjqaOwiYkWGsG5F/I735Y2nI6OKKmijgAESoNGnla17+t73v1vfApKp6dY0VEUKqgKqqLAAbAAdAMI3apxItEkLhIJXeTS0UsYYyRgG9m5rYkb2O5G2GzP8+io6d55msiD5seiqOpJ2GMUyLiUTZmuZ5kkiwElYH0loY3U+EE230gk3H19+hsIMNZwRDVU7vQD2WWqj1tRzjQfAxAZF96IhrgMAUIPIA4VeJ80eGKFSDDVRRNTzQybFkdNOpT7rrdbhgTuRhjz5vy3nMcdHJojo47tVR87sb+FgRfcBV3+2dxz0jOMhppaYLWhJUiTxSTWBGkbuWFtBNrkrbApkefUcM7Uokv3dVEFjkHOKRQCpHo4bSV6lR13whzGSmlaGUbobH+I8wRuPQ42Cr7MkqaaNsvqj3F9cUcwLxg+IXR7CVLEk8zvisreCqw1SzVVClQohMchhdW1Ho4R9BBttb125YjSfmbarp0y3oMz+OQMLg3GPWOFbw5VwSMRS1KLqOnVE/u3NrmxB2tjiuZWuHUqw5i37juPnjRKtryPodPtKuxYs5P2Jt8V1ZmXRPv/h/HHaGhnqCumGcxk84ome49LWDH5gYceFOEJ4pDKuW1Ej95aMTFECJb3iXIu5P6NhvbGca+px6vaTl+CrkuvboUHB3DaShqmouYY+S9ZXtqK89wBz5fEAE4s+JK/vIadJ27vWHn7teaKQI4Y1A5XB39NRwzrwD3MQGYV0VLDZrQxFdVpHLsNbjc7hfCh2FuRN7fh/P8jhqFEbXncgCedJCzHkPpZFsvltYY2nilPl3AklW0stR+a0jLGgLjTM8cQGwDbQq7AMdW+wFuuNC4WpMvhXuqI09wN+7dWc+rMCWb5nGeZ5l8sGcU5zV1rKWoJVCwIijYmw+jvpBHh3N7hiea4YuMuyqB4TNQxinqohrjMPhDFd9NhsCbbMLG9r7YA0LCtxnwi1QBUUshgrYlIjlXbUDzR9t1PQkGx3xE7LeNWzCkPej6eAhJDawa4urW6E2II8wfPDpgQ/MvD3EtVlM7hQ4kDFZ4JASrW5NcG4YX5+oNyDbDrJ2v1eYfmtDSiOeQEazKGKjqVuqgW+0eXljt2l1/c5zAYUkklkp9LRwkBpLudAOxNvDvtewHliz4U7PJ5KqPMK8rHJGbx08YHh521sOZ3vbf1PTAo0cA8HLl1IIrhpGOuVx9ZjttffSALC/x64ZMGDAgYMGDABgwYMAGDBgwBCznKkqaeSCQXSVCp9L9R6g7j1GMqoM5zjKY/Z3pPaqeD3ZFBvovtZlJsB5FbqNuQGNiwYAxjiWgOfItRRVDPosZKKVwpQ20kp9UEi/iOxubMOWGjtH4lpqDLjSosfePH3ccFgdCkW1Mu/hW21+bAeuLDiLs3hnk9op2akqhuJodrn9Ndg1+vInrflhU4gm2WLPKaxXaLMKYHSN9i1heM33sQRf6vXAo09l/CnsFAusWll+klvzFxsp/VXY+urFBxtVtmVDVTRuVoqdHKFedTInU/wDYoRsPrEX5AYus5gqa9okhlhly2UjvmhciZltupa5UqTa4WzWuNsLnHvZ5TUdFUTU881OGXeAS3ilNxZdLbn7z92AHDsxT+w9IPOL9rE/vwhdnuXS1VZXdxVVFPTQyFYVjkuoJZtPhk1KQFW9rfWG+GnhvNRTcNRz3sY6UkfrbhR/pWGM44R4grcro4mCxJT1su08isxjItGSQrDay6gDzANsAPmU8W109LWwoYvbaCQgkpdJlXVyUEaWbQeW17bC+3Xgh486pfaK6CmkkjlKrpjIKhQp8RLEm+q9uVrbYu+BeDBQJKxlM8tQ/eSSkW1cyLC52uzG9/rHC32fIKLNsxoTsjEVEXlpPO3wDqP5hwBeNmdY2b+yQmBaWGJJJPAS4DEqEFmsCdJtsAF6G28Km7Sb54+XlVEVtCPvq71RqYE3sQd1t5qPPErgapDQ1eYubLUzPIGP95hHdp8tKE/PGW51xJTy5dTSQyE18NQ9S2lH8HeO0jamK2sPAeZ93ADl2xZEkPc5pEgE0U6GVhfxKLab9NioW/k2JnbA8FRl8aKRJPK6NTIo1SPqIvpA30lCbnlyxfVTJm2TMVt+cwEgfZkAvb+bItvljLuB+CYK+jSSnqGp8wgY38R3sSUOm+pRpIW67bG4O+ANGzzhKSsyRKaYfnKQIQSbkTIg6+pupP6Rx47LuMva6G0zWmpfBMW2NgNnN+VwDc+atj3wvm+aK4grqVWC86pJECFR1K8yfgB8Bzwm1+d5dQ1lRLBqr6upc2jj/AJBLnVp8IIkN/IMb/Z3wAw9mVAtLFW1spEMNTO0kevwgRBmKMb8gde3pbzxyqu0esrJGTKKXvo0Ok1EvhS/6IZlHrub/AKIxDp+A6/NXWbNZjFEDdaWPaw9d7IfU6m9VxpmW5ZFTxLFCixxryVRYD+JPMk7nACZwPwHPFUyV9fIstVINIC7rGDYHewF7DSABYC/O+H3BgwIGDBgwAYMGDABgwYMAGDBgwAYMGDABjxLEGUqwBBFiCLgjyIPPHvBgBKruzGNXM1BNJQzHc90bwt+tEdiPQWHpiqzWpzBE7rMcuizGEf3Sn3YevdsLhrdV0/HGlYMAZLUZvlVVQ/k5KqWgXVfu5gwIsdWkmS4C6t7BxuPjhoXhKGpycUAnSYJGFSVALBl3RrKx5bX33388M2YZPDOLTRRyjydA37RthZq+yPLnN1hMLecMjp+AbT+GAOvZ3T1sFMKatjA7kaY5VkVgyg2UEe8CBtc9AOuKPtL4Mqqirp6ii8LsjQTOCo0o1xqNzuLO4NrnlbpiTL2VyKfzfNK6IeTSFx911wQdn+Yqyt+WZjp5XiBHzDSEN8wcCljxXlM8eV+w0EPeFo+4uXVQiW0km5BJIuNupJ+N5FlCLSGFY44Q0RUqFBRbrYg8tYF/S+Fyfs8nmJNRmlY4P1YisK/coItj1F2SUP8AdBPN/wB7USG/xCsBgQo+EoqLKUeGTN1cG5aMMiqptYkWLOrfBhcjliFkufRx3GS5TJIx29omBAPxdiWI9Cy/DD7lnANBTtqipIgw5ErqI+Ba5HyxfgYAzJuz7McwN8yrdEZ37in934E+794f44cuHOCqShH5vCFa1i58Uh+LHe3oLD0xeYMAGDBgwAYMGDABgwYMAGDBgwAYMGDABgwYMAGDBgwAYMGDABgwYMAGDBgwAYMGDABgwYMAGDBgwAYMGDABgwYMAGDBgwAYMGDABgwYMAf/2Q=="/>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506" y="2288153"/>
            <a:ext cx="3176587" cy="335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http://ecx.images-amazon.com/images/I/41BJ3XWR-cL._SX329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185987"/>
            <a:ext cx="2647950"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1254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381000"/>
            <a:ext cx="7772400" cy="1431925"/>
          </a:xfrm>
        </p:spPr>
        <p:txBody>
          <a:bodyPr/>
          <a:lstStyle/>
          <a:p>
            <a:r>
              <a:rPr lang="en-US" dirty="0" smtClean="0"/>
              <a:t> Roger </a:t>
            </a:r>
            <a:r>
              <a:rPr lang="en-US" dirty="0" smtClean="0"/>
              <a:t>Williams and</a:t>
            </a:r>
            <a:br>
              <a:rPr lang="en-US" dirty="0" smtClean="0"/>
            </a:br>
            <a:r>
              <a:rPr lang="en-US" dirty="0" smtClean="0"/>
              <a:t> Rhode Island</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11266" name="Picture 2" descr="http://upload.wikimedia.org/wikipedia/commons/5/52/Roger_Williams_and_Narragansett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88" y="2057400"/>
            <a:ext cx="6259137" cy="44481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netstate.com/states/geography/mapcom/images/ri.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297" y="2052637"/>
            <a:ext cx="295051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2286000" y="193676"/>
            <a:ext cx="7772400" cy="1124743"/>
          </a:xfrm>
        </p:spPr>
        <p:txBody>
          <a:bodyPr/>
          <a:lstStyle/>
          <a:p>
            <a:r>
              <a:rPr lang="en-US" dirty="0" smtClean="0"/>
              <a:t>Anne Hutchinson</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9218" name="Picture 2" descr="http://www.ushistory.org/us/images/0004304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45" y="2927274"/>
            <a:ext cx="4531311"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museyon.com/wp-content/uploads/2012/11/Killing-Anne-Hutchinson-300x2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655" y="1647749"/>
            <a:ext cx="2857500" cy="2371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history.com/sites/2/2014/02/annehutchinson_jpg-AB.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59582"/>
            <a:ext cx="31813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ne Hutchinson Memori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6671" y="4041699"/>
            <a:ext cx="229552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Iroquois Confederacy</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8194" name="Picture 2" descr="http://www.crwflags.com/fotw/images/x/xa-iroquo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799"/>
            <a:ext cx="3533775" cy="20574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community.weber.edu/WeberReads/iroquois%20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117725"/>
            <a:ext cx="32004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477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457200"/>
            <a:ext cx="7772400" cy="1604169"/>
          </a:xfrm>
        </p:spPr>
        <p:txBody>
          <a:bodyPr/>
          <a:lstStyle/>
          <a:p>
            <a:r>
              <a:rPr lang="en-US" dirty="0" smtClean="0"/>
              <a:t>Thomas Hooker &amp;  Fundamental </a:t>
            </a:r>
            <a:r>
              <a:rPr lang="en-US" dirty="0" smtClean="0"/>
              <a:t>Orders of Connecticut</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 y="1921748"/>
            <a:ext cx="3124200" cy="2108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https://img1.etsystatic.com/000/0/5501652/il_170x135.2942216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252119"/>
            <a:ext cx="161925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connecticut.facts.co/ConnecticutQuarter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463" y="206136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3.gstatic.com/images?q=tbn:ANd9GcQ21f_lWZMtI0NM6ky4Y9VhAQUcwhK8aQ86vBVWGvvb9A7JodA-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851" y="4061616"/>
            <a:ext cx="2247900"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235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228600"/>
            <a:ext cx="7772400" cy="822325"/>
          </a:xfrm>
        </p:spPr>
        <p:txBody>
          <a:bodyPr/>
          <a:lstStyle/>
          <a:p>
            <a:r>
              <a:rPr lang="en-US" dirty="0" smtClean="0"/>
              <a:t>Pequot Indian Massacre 1636</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3078" name="Picture 6" descr="https://stevengoddard.files.wordpress.com/2014/08/screenhunter_1670-aug-04-23-09.gif?w=640"/>
          <p:cNvPicPr>
            <a:picLocks noChangeAspect="1" noChangeArrowheads="1"/>
          </p:cNvPicPr>
          <p:nvPr/>
        </p:nvPicPr>
        <p:blipFill rotWithShape="1">
          <a:blip r:embed="rId3">
            <a:extLst>
              <a:ext uri="{28A0092B-C50C-407E-A947-70E740481C1C}">
                <a14:useLocalDpi xmlns:a14="http://schemas.microsoft.com/office/drawing/2010/main" val="0"/>
              </a:ext>
            </a:extLst>
          </a:blip>
          <a:srcRect l="8572" t="13644" r="14546" b="-1472"/>
          <a:stretch/>
        </p:blipFill>
        <p:spPr bwMode="auto">
          <a:xfrm>
            <a:off x="6129337" y="1371600"/>
            <a:ext cx="2819400" cy="35052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174.photobucket.com/albums/w84/deer_012/PequotW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574" y="3505951"/>
            <a:ext cx="2905125" cy="32345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d1jrw5jterzxwu.cloudfront.net/sites/default/files/article_media/pequot-war-fort-engrav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7" y="1130864"/>
            <a:ext cx="3276600" cy="270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6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228600"/>
            <a:ext cx="7772400" cy="822325"/>
          </a:xfrm>
        </p:spPr>
        <p:txBody>
          <a:bodyPr/>
          <a:lstStyle/>
          <a:p>
            <a:r>
              <a:rPr lang="en-US" dirty="0" smtClean="0"/>
              <a:t>King Phillip’s </a:t>
            </a:r>
            <a:r>
              <a:rPr lang="en-US" dirty="0" smtClean="0"/>
              <a:t>War 1676</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16386" name="Picture 2" descr="http://25.media.tumblr.com/tumblr_lv5fomuSDq1qdxv6qo1_500.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074"/>
          <a:stretch/>
        </p:blipFill>
        <p:spPr bwMode="auto">
          <a:xfrm>
            <a:off x="533400" y="1646848"/>
            <a:ext cx="7620000" cy="482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0" y="304800"/>
            <a:ext cx="9144000" cy="1431925"/>
          </a:xfrm>
        </p:spPr>
        <p:txBody>
          <a:bodyPr/>
          <a:lstStyle/>
          <a:p>
            <a:r>
              <a:rPr lang="en-US" dirty="0" smtClean="0"/>
              <a:t>Proprietors Colony: N &amp; S Carolina</a:t>
            </a:r>
            <a:br>
              <a:rPr lang="en-US" dirty="0" smtClean="0"/>
            </a:br>
            <a:r>
              <a:rPr lang="en-US" sz="2200" dirty="0" smtClean="0"/>
              <a:t>Rice</a:t>
            </a:r>
            <a:r>
              <a:rPr lang="en-US" sz="2200" dirty="0" smtClean="0"/>
              <a:t>, Indigo, and Indian slaves (crops of SC)</a:t>
            </a:r>
            <a:endParaRPr lang="en-US" sz="2200" dirty="0"/>
          </a:p>
        </p:txBody>
      </p:sp>
      <p:sp>
        <p:nvSpPr>
          <p:cNvPr id="86019" name="Rectangle 3"/>
          <p:cNvSpPr>
            <a:spLocks noGrp="1" noChangeArrowheads="1"/>
          </p:cNvSpPr>
          <p:nvPr>
            <p:ph type="subTitle" idx="1"/>
          </p:nvPr>
        </p:nvSpPr>
        <p:spPr/>
        <p:txBody>
          <a:bodyPr/>
          <a:lstStyle/>
          <a:p>
            <a:endParaRPr lang="en-US"/>
          </a:p>
        </p:txBody>
      </p:sp>
      <p:pic>
        <p:nvPicPr>
          <p:cNvPr id="15362" name="Picture 2" descr="http://t3.gstatic.com/images?q=tbn:ANd9GcS4BDRLKKFgkWfOVbUnbNesTNguH-dAmQdGCGnZwgLXZu81fO4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05000"/>
            <a:ext cx="6505575"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873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762000" y="304800"/>
            <a:ext cx="7772400" cy="914400"/>
          </a:xfrm>
        </p:spPr>
        <p:txBody>
          <a:bodyPr/>
          <a:lstStyle/>
          <a:p>
            <a:r>
              <a:rPr lang="en-US" dirty="0" smtClean="0"/>
              <a:t>William </a:t>
            </a:r>
            <a:r>
              <a:rPr lang="en-US" dirty="0" smtClean="0"/>
              <a:t>Penn- </a:t>
            </a:r>
            <a:r>
              <a:rPr lang="en-US" dirty="0" err="1" smtClean="0"/>
              <a:t>Pennslyvania</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0482" name="Picture 2" descr="http://trailoftears.files.wordpress.com/2008/04/william-penn-treat-with-indians-benjamin-wes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2" y="1830387"/>
            <a:ext cx="544285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connecticuthistory.org/wp-content/uploads/2013/03/SusquehannahMap-610x5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362199"/>
            <a:ext cx="3276600" cy="341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4221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990600"/>
          </a:xfrm>
        </p:spPr>
        <p:txBody>
          <a:bodyPr/>
          <a:lstStyle/>
          <a:p>
            <a:r>
              <a:rPr lang="en-US" dirty="0" smtClean="0"/>
              <a:t>Quakers</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1508" name="Picture 4" descr="http://www.designsonthetruth.com/wp-content/uploads/2011/10/wmpen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1752600"/>
            <a:ext cx="761999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t1.gstatic.com/images?q=tbn:ANd9GcR3aTifk0SOITq3j7I3vS0SdtjJ-B-aFmFKWcGuLtlJehwBC8L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81000"/>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4221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990600"/>
          </a:xfrm>
        </p:spPr>
        <p:txBody>
          <a:bodyPr/>
          <a:lstStyle/>
          <a:p>
            <a:r>
              <a:rPr lang="en-US" dirty="0" smtClean="0"/>
              <a:t>Georgia</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13314" name="Picture 2" descr="http://www.georgiaencyclopedia.org/sites/default/files/styles/article-gallery/public/m-1696.jpg?itok=K-BAlpTq"/>
          <p:cNvPicPr>
            <a:picLocks noChangeAspect="1" noChangeArrowheads="1"/>
          </p:cNvPicPr>
          <p:nvPr/>
        </p:nvPicPr>
        <p:blipFill rotWithShape="1">
          <a:blip r:embed="rId3">
            <a:extLst>
              <a:ext uri="{28A0092B-C50C-407E-A947-70E740481C1C}">
                <a14:useLocalDpi xmlns:a14="http://schemas.microsoft.com/office/drawing/2010/main" val="0"/>
              </a:ext>
            </a:extLst>
          </a:blip>
          <a:srcRect l="16527" t="445" r="18201" b="1506"/>
          <a:stretch/>
        </p:blipFill>
        <p:spPr bwMode="auto">
          <a:xfrm>
            <a:off x="549442" y="1704516"/>
            <a:ext cx="2971801"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founderspatriots.org/articles/images/colonialgeorgia17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608" y="1459460"/>
            <a:ext cx="4552950" cy="26098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http://www.ubooks.pub/Books/B1/E1583R2959/MAIN/images/059georgia.jpg"/>
          <p:cNvSpPr>
            <a:spLocks noChangeAspect="1" noChangeArrowheads="1"/>
          </p:cNvSpPr>
          <p:nvPr/>
        </p:nvSpPr>
        <p:spPr bwMode="auto">
          <a:xfrm>
            <a:off x="155575" y="-1828800"/>
            <a:ext cx="3848100"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http://www.ubooks.pub/Books/B1/E1583R2959/MAIN/images/059georgia.jpg"/>
          <p:cNvSpPr>
            <a:spLocks noChangeAspect="1" noChangeArrowheads="1"/>
          </p:cNvSpPr>
          <p:nvPr/>
        </p:nvSpPr>
        <p:spPr bwMode="auto">
          <a:xfrm>
            <a:off x="307975" y="-1676400"/>
            <a:ext cx="3848100"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Georg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4" name="Picture 12" descr="http://www.colonialra.com/images/maps/Let-there-be-georg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075" y="4326605"/>
            <a:ext cx="455295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981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15362" name="Picture 2" descr="https://encrypted-tbn3.gstatic.com/images?q=tbn:ANd9GcQtHIV5-zz_htxNGagGWNrsBATFivpc7BsoOf9NTn7ZFJbKQ3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6" y="-33338"/>
            <a:ext cx="9175653" cy="689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7018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838200" y="11723"/>
            <a:ext cx="7772400" cy="1431925"/>
          </a:xfrm>
        </p:spPr>
        <p:txBody>
          <a:bodyPr/>
          <a:lstStyle/>
          <a:p>
            <a:r>
              <a:rPr lang="en-US" dirty="0" smtClean="0"/>
              <a:t>Halfway Covenant</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QSEBUTExQWFRUUFyEZGBgWGB0dGBkeGh0dGCAgHBwcGyYeGB8jIBcfHy8gIycpLC8sHCExNjArNSYrLCoBCQoKDgwOGA8PGi0kHx0sLCw1LCopLiktLy0pLCopLCksLCwqKS4pLSwpLCkpLS4sLSkpLywtLCopKSkpLCksLf/AABEIAOcA2wMBIgACEQEDEQH/xAAcAAACAwEBAQEAAAAAAAAAAAAABgQFBwMCAQj/xABVEAACAQIEAwUEBQcDEAkFAAABAgMEEQAFEiEGMUEHEyJRYRQycYEjQlKRoRUkYnKxwdEzgrIWFyU0Q1NVZHR1kpSis+HwNURjc4OjwtLiCFRlhJP/xAAaAQEBAAMBAQAAAAAAAAAAAAAAAQIDBAUG/8QAMBEAAgIBAQYEBAYDAAAAAAAAAAECAxEEBRITIVHRFTFBoWFxkbEiMkJS4fAUM8H/2gAMAwEAAhEDEQA/ANxwYMGADBgwYAMGDBgAwYMGADBgwYAMGDHlJAwuCCPMcsAesGDBgAwYqa3iukhZ1kqYVdASyGRdYsL203vf0xD4R48psxQmFiHX3o3sJB62BNx6gnADFgwYMAGDBgwAYMGDABgwYMAGDBgwAYMGDABgwYMAGDBgwAYMGDABgJws8TdoVLQTxQTs2uXfwi4RSdIZ9xYXvyudj5YX+2aaYQQACT2QyfnRi97T4bA+Sm59LgX6XA0KCpVwSjKwBsdJBsfljnX1yQxPLKwVI1LMx6AbnGC8N5vLT10jZTTsYpIgCsuoR3vs+7DyIG9/e+GJmYZo1U4GZZlCUVr+zwm0dxyDlRuAfO59RgC4z3jSrrUujGhpJDpQhS1XOD9hV3UEb7dOpGInBz5nl0TxxRQmJpC6rUSEOoNh9Q6RcAEjzvitkrl9pZjMWEgspitHGwH1ROZiQo+wpXztj7DBTSXE1LE7H3Y4JXqJifMsp0oPUtgBxTtRq4xebLWZerU0qyD7gP2nFJmPbRPPMi0KRxxkBS1Up2kOo6SyuVAIAtfrfpiiqcolEBjasjooyTaB2TWByAeRCGb538t8R6egSrlhpU9njkjX6OJXLUlURcklw2uOUjbx3uFAuORFLKXh6rlq5amqp6NzOoBQuwXUAAGXZiCdO4B335Y+wcIyrEiyUUUjIT9JBMUlCkkixKrci9rsxuAMcqRWWV6ZrRHrQ1ovH/4Mu+3lsfnzxJOSopuaKpjPnHOjxf8AmSaR81GKQnUnEVbRkmGaSoVBqekrB9OFHMxvzcDzGofHGi5NxrT1NE1YjfRxoWkXbUmgamBF+dht57EYxhqYmZZUKCOLcyShXEdvOWAIo8tKu5vibmyUbDvT7TRmoUgypG0ccoYWN131I1zzAuDzxAN1P24QtLCGppo4JiVEz2tcNpJAFwwBtqIa48saXj85S8ESwRJURstUsMolVVJIkj8LHw7gbrvpvcE87DG68PcVQVtP38D6gB4l+uh56WHQ/gelxgC4wYz/AIB7TzWN3dUiwPL4qc7hZVuRYaju623AO/kMaBgAwYMGADBgwYAMGDBgAwYMGADBgwYAMYzxZ2tV9PmFRTwrAUiey6o2LWsDue8APPyxbdr3aFPRvHTUrKjumt3sCyi9lC38Ivpa5IPS2MfXM5KipkmlbVJJdmNgLnYchsOWI3hZN+nrVlkYP1OuaZlUVLTPMod52BZyPEunkqeKyr0tbkBiXn3FNbWaBOdSRgARC6xm3VgGuxPU3+FseMGNPEZ73hNXV+3Y71HGFeyqqEQqosFhVVAA+NyPvxXx18+vXJFHKxUr9JGp97qdJW58ibkXOJODDiseE1dX7diDldTPTtdFBuLMrgMjj9NSbG3QixGO718hvamhTVzCd4o+5Zrfhjvgw4jHhNXV+3YiU1Q6T997NA1x/JuhaLfrpL3B688Tkz51nSdKKkSSNgy6EkVQVNwdKzhdiPLHjBhxGPCaur9uxbZ72hVdYmippaSQDleJgy/qsJgy/I4XKOd4wwNPFIGIP0qs2m3RfpBYfiepxNwYcRjwmrq/bsdxxZVmRXeKGUR/yccifQoRyIjV1BI6FtVulsecy4pqpzMZIomadgzNo8SlQAoQlzpC6dhvzPnjlgw4jHhNXV+3Y9UfFWYRkESuwHR7MPx3HyIx4bP6oVHtESrBL9ZoRpD3+2pYq3zG/XH3BhxWPCaur9uxz/LNR7MtM0aNEgsupfEpuWDBgwIYXsCOnMHF/lnazmdNCIyY5FTk0ylnt5Fg4v8AE3PrikxHzD+Tb/nriqxtmu3ZdUISkm+Sb9Ox+juB87kq8vgqJdIeRSW0AhdmZdgSbbDzxe4/OHClbNBJl9ZJKREs/s4H1Vj5MT03LuT+rfH6PGNx88GDBgwAYMGDABgwYMAGKjibiiCghE1QxClgo0gsST5AegJ+WLfGH/8A1AUcgqaeUkmJoyijorK2o/Mhl/0fTACXxrnHttXUVYJ0GQRx328IBC7dNk1EebYrMuiKykMCDpvY899LD7wQfniPE7MEjC6vHcL9otpW23npA+ZxYmpeSrleRg7sTqYcibgeH9Ech0sBjGXkzs0f++HzJZOOUlWi82G+O9HSrNU08LbrJOiMAd7MwB5cueHjJeFqdc7iZI0ELVFTCsNtSAU0Src6r3JdmPyGNUYZWT2NXtF0z3IpP4iEJlP1h94x6DjzH3432p7M8tkbU1HFc/ZBUfcpA/DC1xr2b0KLSd3TrHqq4o30EgskhKsDv8N+eMuEc62xL1h7/wAGTd4PMffjzLUKouSBjff61+WWA9ji/wBq/wB+q5xC4l4MoaXLqySKlhVhTSWbQCw8BtYm5G9jthwiPbEscoe5iKSgi4N749YZ6/gmmioswIRmlp1glikLHUBMqkqQLKbEN05EeWFdGuMYSjunoaLW/wCTlNYawfSbc8cZa1F5sN/Lf9mOkMSyzQRHcSTorAHchmAPLfrh+y3h2Bc8ieONFj9rmp1iC+ACClDaiDe7F2J+QPPFjDKyzRrNoSpnuQSfxM/WpU8mH349CUHkR9+P0NV8AZfI2t6OAt1IQC/xtYHCxx3wBQiGDRTRx3q4UYxrpJWSQIwJHQhvkbYy4RzLa8vWK+pj/fL9ofeMeZapVFyw+/H6CHZpltgPY4dv0Tf5m9z88Rs74NoqeiqnipYFZaeSzCME7Ix5kE4cIj2vPHKKMIjnVhcEb45Zh/Jt/wA9cOD8G0yUVd9HqkjpKepjkLHUhlQ6l52I1Rk8uTW6DCZVuDCdwdh1+GMXDdaOmrWvUVWKSw1F/Zl/kMDVNFJSstmFOJYTf3tMsjA+hu5TDdkPHNe1RluueN46o6GjSMclCglnN21+K5tYAi1sJmSZ6ad6CRwdCB0LW/ubG5B89JOsHqremLvh+NhWZLEo8Q1ysAOSyEtc/wA0H7sbz503nBgwYEDBgwYAMfGcAXJsPXH3CF22UxbKXYEgRyI7D7Q1abfewPxAwBFz/jWrlrpaSgMUa0wHeySqWu7fVUeQ5XtzB9LreacZrW5dXU2YKntFJ4o2i2Vm1d2pG53DNYjqrHYWNl2hyWrizH2alqAGqYwyPKffXSSATpbxKFYA26dL2xK4Q4aWYo7hdVFO6PpXeXTZk/WIa+53IsMCnBoYqKgSKSyVc13uI9ckatceY0touOfn5Xwo08Y7xxG2oaTpa2m/Lp0w3ZbJVPmTMk8cM9RquV0ySwIovbqqEgBdjq2PLe9FX0rR186O+tlJu+kLqPhN9I2HPGMvI6dIs3RXVjz2fcR5dHLSwtl5SoJVBOdL3lPh1XJuoJPTlfFtQSsuYQlF1uKzMiqatOogCw1H3bna/S+ELh1b5jQ/5VH+DA/uxoWQi+aU586vMiP9JB/HCLysl1dCotcEM/A/HL5g9QrUxgNOwRryBjquwK20gi2nnuMVtbxC1YseqFoe4zSOHdgdZjYkkbDbEE1qZZn1QXOmCtp+/wDTXECW+ZCuf5wxJjpmShywyfyk1dHM/nrmMkxHy1W+WMjlJKcfVclRU08OXF3pbar1CLfVcrbwfWAvb77Ys+Lqoy5LUyFGQvSMxRtmUtHfSQeRF7YVqOnrXzLN/YZYY21RLeVC3i7vYqRstt+asOW2G/jw2yms1Hf2Z7n10HAgqRV8EAzKSpj72AU9IHSwbVeMqBYkDmw6+uM24oraOeVGoKV6YBWEmqwVibabKGIFt9x58tsOPFDWos19Y6L+imM/XljXOWEeps7TK6bk3+XA5cBcWUUDUsL5cqzFlj9oGl2LsdOrxDUu5vsdumLnKWJzaH/OlcfugUfvxn+Sreuox51UX9MY0TKB/ZWD/ONf/u1xlF5WTn1lEaLNyJeNxtWtmE9FFRws8C67tUFQyG2k/wAkbMdQ26G+/XHKp4sSuo4XEbRumYU8Usb+9G6zISPX4/wwtcS8Sy0GeVtTHB3wWljD+LSEDaLMdiSNQAIHnzGLtMh9mo6dmlE0tXmMFRJIosjM8it4R9my7efzsMjkLfi7jaejrKWnjplmFVsrGTSdQYAi2kgWBBufP0xdcX/9HVf+TS/7tsKnH/8A0vk3/eyfsTDTxm1strD/AItJ/QbAgkZbmcUCVk08fexJl1EHjsDrusgtZtiDqHPGa8a5rSVOh6SiNLpB7w7APe2myrttvv64c83b8wzH/IaAfgf44zqs/kT8B+7GEpYwd2l06tjOTf5Vn7l9wjJDNammlU95DoVCGIVruBpZjZZAHbwgBSGFt7jF7k+epllVXy1CCSoWFPZSdgyXCaV+yPdJA3sjeW6z/UxT/kyKoEuiZ2AJZ/ACXK7gAsLAatt8OD5MtXRQSVTJI0F3LxHUJFW5Ivb6wUX9RjYcRNquKM0povbJKiGZAA7wd0FUK1hZJAdVxq5m/wA8ajl1cs0Mcq+7IiuL8wGAYX9bHH53lymqkygVBqEFM8hWOnUHUXMhVUFh7t7kAnYDlyw6djcTU9fW0zuWIjjY3P1hz/pgX8gMQGu4MGDAgYzDtg4up3pZqCOTVUs8asgVtrsr+9bTfltfrjT8Yhxxk8Mmc1hkbRop45RIN+7ZdI1EDmLAXHlgCDxNmbU+Y088cZkGXqnekcvGSApPS4/pY+0Q0UcNMZljlrZDLO+oAxRMO8djv4fAoAvzuRiPHUyf2mRqqp5ZVqFPuuJEusoIFiqgAi1uVtr49VlDBS1UMscZmApnMX6csRN2cnyFzf0FuS4pSw4wkDLRUlFEtNC06pE9iKgsbLrPJkUh7+I6m5mw2wnZtlRpsxngaQyGM2LtsW2U3NyfPzxf50ssM9CFXv6pHNVKo6uWQ7291Ro036BcK2aZw9ZWSzSBFea9wnuiyhRbc32Ub3N+eMJeR0aWWLov4lvwpUK2ZUQUgkVKGw+ONC4fb+ylKP8AGMyP/mLiq7P+0CKFqWkahRGZli7+Mrcs3hDEadVyT4vF5/DHrL+IVhzJWWKab2eat74QRl2jE0w0kgfqX+B+WEUkuRdVZOyxymsPoPfHfASZl7PqbT3Ml22vqja2teexOkWOO3GOz5eP8eT/AHcuK9+16iH1ak//AK0n8MVOc9pdDNNRkyPGIqjvHEkTqQohlUH3d/EwG3njI5SwouG8ypqysnhakdatw1pO8UrpuF91Tfwmx33Ivtj3n1FURZDWCrlEszRSsxW+kaiWCrffSoNhj0e2LLwba5rdG7iSx+Hhv+GKfjLtJpquhqKalWomlmiKgJA9hfq1xsLeV8ClRxWD7Dmhtf8AtIfACOI/v/HGfQ1Ct7rA41LKONIoqKurlTvkLwRhG8IY9xDGQSVPIkg7Hl64z7inPBXzJItJHSaEZToIJfVyvZV5fDqd8a5pNcz0tnW2Qm1COc4ycuHKhXzCjVTc+1RHb0cHGjZOt82g9K/MD/sIP34peBO0b2UU1I9HGAXERmjYBjrOnUV07nfc6t8SKfOzHml44JqhqarrHmSFCzKkxSNTbkTdSbXxlFJLkc+rsssszYsPoOdFwdUflSqqZngkp6qMxNHpbVpFggNxble5vvc7crV0vD8tFDS0zSiWJcyi7i4OtI7s2lidjpI2Pl8gLFu1SAf9Vr/9Vf8Afil4h7SaOWSkEgng7upWVu+hdPCqSbjY38RUbeeMjlLfivhOsqcxpKmJ4BFSEMqvr1EsRrvZSOQAG+Lvjg2yys/yeT+gcUzdrdECPDU2PJvZpNJHPba5+7FXxN2iQ1dHPTU0NXNLNEyKFp3sNSkXJI5D0vgQoc3Q/k3MrC/5rQ3+AQE/cN8ZrUVStEQGBNh+7Gr5BxmsNHX1yIX0LTR6HuvjWNYmU7dGY9N8Z9xvxO9eUkamip+7BF4+b6iOZ25W226nGMkng7dNbZCM1GOU1z+HJnf+pcaMseFUElTFIx70ao3eJifEDcWK2W3LFzwlmpjzCSmaH2dZl1dze6LIBc93+g4BIG/QXIF8VWUcUPIuXI8WmOilKd8L6dMlhZ77Ket72t8MXPFMClHiHhnpnRqZgbMUlZQFU9dJbTbpZTjI4ytpZJY0kpBH9HRV3tcjltggAUKB1NgX+GGOiz2HL8+eWdwkU1Nu1id7rbZQTv3eKLP4JoKmRJn7yGp7rUygCSVY5FjMYAsDIQ4va1wt9t8feKcsEWXSGQ95UBYkLHfu01FlRT5gLueZvc7EYoN8o6tJY0kjYMjqGVhyIYXB+447Yi5VCEgiUcljUD5KBiViEIOb55BSp3lRKkS+bsBe3kObH0F8Y4uaRV+b17QvrjmpdCNYi40oh2YA7E+WNC7RuCfb4FaNitRT3aE32JNjpI9dIseh9LjGZ0+ZFkizGONA0GqOrjRNMm+zHY2NtmAIuN99jYCRkVeriWtIs1NRrE1xuJEDs/7FHwOPGZZKZ46GFHCNBEJJZD/c1Kqbm+xLMpIB8iTtiNXZhF+TsyaFgUknFiNtpViJ2O431j78SZKSSWKGk1Wacq9Uw5kaA2geQWMKD8Yx9Y4oPOYZhakkaIhEqnEKTSn6SYsbPK7ncIFBCi3rtsMJea5cKapSLvUkKgAlF06SSdmvuW33vvyHS2GjiTPw9bHBTRd61OpSFVF1ExstwOvdqLDpqF+Qx8437OzQZdTzOdVQ0x75r3ALrqVQeukod+pYnyxHzNlctySl0ZQx1TRTQzKuswyrJpva+khrfhhjquMaN5ZJjlcyvK2pzHWSJqJ3JsgA5kn5nC2rXAPnvj7jnU2uR9NfoK758Rt8y+fi+lP/AFCsHwzCfHfJeJstkqJjXxTCLuQsCzySVBQ+LXpZhqQt4bHppO4vhax8Kg8xfGXFOaWyI4/DIvKDjSMRoJUzKRgLFlrpFB8rKLBdrbA/PEs8b0v94zP/AF+Uf+rCzgxOIy+EQ/cy0zfieKSiajpqSWESziaR5ZTISR6kX3IB5+fnirwYMYylvHdpdJHTJ7rzk8NIyPHIgDNFIrgHkdJv+7DNX8ZUk0rTS5ODJIbuy1brqPnZUAwuYMWM2uRr1GgrvnvybyXbcTUP+CH+VdN/7cSMk4ry/wBqkNZSukHcaIo5HeoVGudZXX7hcWFwNtPMXwuYCMZcRnLLZEMfhk/79C3y/i6JY1V6atktezjMJluLnT4QLLZbDY9MSzxpTEWNBWEeuYTnC7gxOIy+EV/uZa5vxWklHJSU9E0AnlWSR3naVmKkHcsoN7gG9z188Lubt4LeZxNx8oaD2mupqfpJKoPwLDV/sg4KW9JC3Tw0mns3X+bH9+40cITMJmCQtHDVQp3fejwO8SANy2s4Dt+Nja2O1Rk8aSw1seruIpPpoSb9yU1JcDewjLXKjYDcbYteKuHTljnu9qORxJCxuRSzg3CseYik3W/TUR8Y0OaIJBWIS1NVAJMgGrRIBYlrHayix6EKfNb9B84GZzAQzyAamoarvkH6LaZCB8VkYfIeWKjimR/yXI0oAknqzcXuBpLIFv1AWIDHmnianjzOJjdDGViJNydIESj7pY1GJ/csJqWEW7rLo+8qHYXUOVuR6ta59NV+m4Gi5H2oUNTMkCO6u+yCSNlDHyBIt064b8Zj2WZN7VJJms6nW7FKcHkka+Ekep3W/o32sadiAMY7xpw5VUFdLW0sJmpqjeaNRexPvXUb2JuwYAgamB256Hx5nr0eXVFRHbWigLfcBnZUBt1sWv8ALGTZ0lVTU0VVHX1TTu6e9L9GTIL+63hA+O1ue2AFihg7/vo6VGEU0iju23KHQ7JvytqDLc+S4tJ6moIqHjlRO6QxMQC0sklu8l7pVB0i4AMhsFRE36YsOEZ5FzSYSxdw88WsoPcLghiyWNtLXZrAkC5HTFAT3DvRLNHG8jEVVS2ygcyin3tI3vbdmNuWBRg/qQWipfbKeokSoij7wSAjQ1wCV02908t7363w751M2a8NtKVAkMXe2HLXCxJt8dDW+OKCHsgqXRI2zJWorBhpB3X3hYXK26gliBztjSOGKqjen7mjkjkigAiIRtQFhyJ638+u+BD825dJeMem3/PyxJx9zTKTR19RSnkjnR6r7yn5owx8xzTWGfX6G3iURfTl9AwE4MRamsSzLfexxilk6LbY1xzJ4+Z8kzNADY3I6Y7SzmM6ZUeJwLlXUg/GxF7Ya+IsuH5Op4mQL3OWGpG1mMkkqJduuwdjbzbG60QvEhO50Dn8Bjfw0fOvat+c8vlg/Li16HkSfgCf3YPb06m1uhBBx+qgowocdUMb1OW6kVj7ZbdQdu6ka3wuoNvMDyw4aL4td0Xv3MDOYp1JAPIkGx+GD8pR/ax+qWiBFiAR5EY8rTIOSqOvIYcNDxa7ovfufl2qd4tJliljEguhdCuoeYvzGPMFYr+6b41vtRy5J62KOQXAoal18wyqrKw8iCBhN7RpmZsuqHU/SUCFpAuzMRqI2HMXv/OxHWscjZRtO1zSnjDfyFzBjxFMGF1Nxj3jSfQJqSygwz9jeV9/mrTEXWmQkfrN9Gv4az8sKdVNpQn7vjjYux7Klo8qapmITvyZWZjYLGostz5WBb+djbWvU8Ta9vKNa+fb/pS51Gc0zGqinkkENIwjSFG0g87u3ncjb5fPPm76imm9nkbuA9g7Ke7kMZBtqtp1gi19r2t1tjWs04Ko82lNZR1hjkPhkaA3DWFhqFwVawHXcAbdcIecUlNQGRKGraoeP+2oJVBikW4VrEKFJUkXAJNrm/hIxuPBO0VGCq1YIEC65o2k3VPDAiqwG7GMq1l+sY1x7yTKajNz3MAaChV7yytu8rXuxY/Xc89I2G1zsBjrxdBry2mhpIm0zMpVEBNhpMm5+Jvc+WPNJRSVVStLUEQw09PdKellOlCGA+kI5yG5JJ3P7aQ3ChokhiSKNQqRqFVR0AFhjvjNey/NHSsrKAyvNHAFeNpDqZL7Mhb0JG3ofXGlYgI2ZZdHUQvDKoaORSrKeoP7D1v0xh3F/B1Pl8sUVVU1stO5LRxRxrtY2traTTcX5Kl7HpfG8ty254wLiTiGtrMvkWqgjk7qUgSxHTJA8Z0trSxupFxcW2IJ5YFOGQ5pHT1USJN39M7FEEq6Z6Z22syndb+6Sp0keRFsUHFeVuK+XwnTLUFVPmTpYj5d4MM+a5YlfBTSbJUTReCTo8iDxRv5E2JVuexHQY6Toz0lHJbvaiM+2MnWRdV3t0uNSkD025YoOMb1Kyz5RBKfZZm1atyYowx7xVPkSChHU/rG972Z53S5d+UlnkEQjmFgxuzJ4lUKBu5+A+tfFNUVyrT1tXG91nkEUTfZV9Je3UeJmPxXEmuyeJaqpq2AYm6QjpqjhLO/rp0ED1B62wBx7VJIatIM1pCWQsYJSVKkMviW4I6gkX/Vwpo9wCORxrfZ/wAOx1fDa07bCYSb/ZYStpb4gqp+WMdhheGSSnlGmSJipHqDY/xHocabFlZPX2XfuTdb8pfckYuOFOOZssheOOnglDMWLtcP8CR7wFth03xT45VXuN+qca4yaZ6+s08LoZl+nJoHGube1RyTldPe5Oslr3sXqUuL9eWNH4kyCepNOsVQ9PHG5aQxG0jWWyqDYi25vquOWxxlmf7UC2/wJF/tVEX/ABxuELXUHzAx0nyJlHCEFbXvKTmEwWlrgpQ2AeONtRDFApLGwH2edxvt27Y82njnpnhVmWiIqZSOS6n7uPV+tpdfmcSuxU3XMG86xv2f8cRMyNXVy1ggWnaGumakUyltQ9nie7KV2tqR7fpb8sAaBm2eiOgkq4xrCwGVB9oadYv6cr4UcgTMalKOrTMEmjZw88SxoiqCPEilRqbTyKtvffHXs84iQZHrn5UivHKLaiBHfa3XwEC2KPP8gXK0XNMslKxMyF4C14pVkIACdevLcjmCLWIFz2gbV0R/xCs/BFxR57x/UUFPl9PTpE2uijctKGP1QtgAwt7vrz6Wxd8fm9ZHzBGXVZ+9EGELj/38t/zdHiN4Ru08FZZGL8mxbZmZ5JH065XLtpFlBY32HQb4+4Mc6ibQpP3fHHLzbPr4xhTXhckjrlmUNW1sNIl/G3jI+qvNj8lB+ZGNsk4oy2sgmoIplNoWjCWZdkUiyFgNWm3TyxR9iHCZjheulHjqPDHfmIwbk/z2H3KPPC1XcNRT1maRiySLUhoX5FXcFrXHRibW/fbHVFYWD5DUXO6xzfqV2XUktPRU9XSSdy8sfdVBF7aZGZBIR0Kne/zHW9VxPlgglj9mW6SUxANt206hI3PmQNV/I4Y6N0K0sA2WallpZFPNXiGrf1DFv9L1xL4SKzw07uhGiFqaO/12KnvGH6IWPSD5lsZGkj8R5w1HldNFG9pJY1XUDyUKGYg9OYAPrioyjL6My08CnMI552AFSulQ+s2uIydXd3+te9rk+QteHaUSpSyThZJQvdQRn3ESE6XlcdTt9+gDncQ462r7ypzSIpEoUrDJIupwgOkCJT4QW5FiOrW5nAGy8H8FQZdGyxaneQ3kkc3dyPPoALnb1PM74YMLXZzV1EuWwy1T65JAXuQAdJY6eQA92x+eGXEIGMhz+nakzaeIN3aZgBLCxF1Ey7MpHUMRuOoYDrjXsY92hcFV0lTJVzE1NNGSUiikKSRoADdVK6dQtvYkm1/gBSQL39JV0qIY5qaTvY4wfEhuHsh6gNrUHyZfPHyLMu5OUz8kaIwsfQ6R+B3+WJUVDGTFXQVzhmGhWqLOh/7ORgFIPxN/K+2ONaxihEddCoSObvI3S5hdWJLx35xsUdwuq2+ny3oOHFlD7PIYbfm9SXkRbe5P3ToFFujO6N6fI4t6eBfbRSA+GmomX+dLpVj8dP8ASOPmeI0qRUsf09XBUIVUc5AniEhPJUeNlcsdgWtzxYx8IqMyWOZ3NTVxNI/dS91HDENKWQ6C87+EbHSPCTYYA7dkvEkdNkkktQ2mOCZlB5k3CPYDmSWcgDCF2l5zHUVSVMdPPTuws3fIFEgAGlhYne3hI8gu+ORnKyNlMMiyQiuV45GAt4QVa9tmB25fZNvexeNJUZ53UMVMyRLKGlmJvGLbHS1h0Ym3M7epxDJNp5QpQyhlBHXHF5TIGWNHc2sdCkgfG2LTi7hl8rrGia5hku0Tnqt+v6S8m+R6jEjh7jWsy6Jo6dojEWL2dLm5AvuCCeXn92NO6k+Z78tXbdRmpc/1f34jDxXAVpCrKVK5JThgRYg+0JsRzB2ONq7i8eg3sV0kgkHlbYjcYxjjfPPaHiBCI+YZfALuwWKO8xmYux+qApA5k/hhgg7V5x4ZKWndl5vDX0+hvUB2BA+JONx8+NGQdn9LRrKsAkUTrpf6V+QvuDqureI+IG+IE+QRUT5bDTqVjFW53YsbtBOSSWJOKn+u+/8A9kv+u03/AL8VOb9q+qenaSjkUU0hmfu5I5RpMckS+JDpHifqR87jAD1l/Z3Rw9+EjfTUqVlRpZCrBjc7Fue535i5tzwUvZ1QxyrKkJGhtaJrcxK32liLaA3rbC8e1KosCKGKzC41ZjTK1jvup5fDHxe1Wcm3sMY+OYUwH7cAeuPj/ZADp+TKv9i4S+Ospnb8nyxwTSoMviQtGjMARckHSDbYg74kcX8Vzs5q5kplj9nlphHDUxyyr3ye+dJsRqCjbkL/ABxZ8Y8bVVB7HSUpRAKRGYumpuWgDf8AU8uuI/LmbaXNWR3PP0M3im1X2IKmxDCxB9RiPSp7RUogjeVAblI/eYDnYnZb8tR5c8dJRNU1JRLy1FTJdrAC7Nudhso5k9AMad/W2ny3uZ6VBUsISlSmoKzEnXqj1bWFgunnZRzJNsIRWcno63WTlBVPz9cfbv8AEbODePYalzSmFqWeJdoHt7oH1CLAgC21htyuN8Z3mkpvncy80qBpPk0LbfiBikbjE+1iuukL+yyCC12IfxxqH297xEg2C+764vMjp8tkgpQzJPLVSLFVBnkWp7yUnxghwCiuQLaSCN9V9jsPJINVGzZgvs+zVaRzq1rrFf8AlGt6hfmbYYqRkWujp4xaOjpySPJnKgX9dIJ/nHHOtyCTKJmlcNUU5jWGGXwjugGJCTcgoJIHecttwOWKuBGSKoeK8lRXsRGOpQDQZTf3EJLOL2sCgxSEThI91QVVY5NirJFfot2Nl/Wkf7xjrmlFI1PR5YDeoqO7DgckROVx5D3iepVj5Y7zZXeGKmllFqYKXSA6Uj0/XmlcHfmQoUEnkOo98KcKy11eKykeaCGJ96mVy0kxBsQgPQgaTfa3Pfw4FNto6VYo0jQWVFCqPIKLD8BjtgwYhAwYMGAMq4xyL8mztUxRa6Go/tmJRcRMfrheWlr7jl962XUo3kkWny50qqepUhoHYlYR1bV70SC+wO9xYAm2NvzFyIZCBqIRiARcEgHa3XCR2KZdGmVpMoHeTu7SMBuSrsoHoABsOW588AXnBfBUWXwhVJklIAklb3msLAD7KLyC9MfOMeD6OrUS1V07hSe8VyhVbXYEj6vX7/M4ZMZ/WyHOK16cH+x9I305BsKiUb93f7Ccz/xUgBZyTgWCrBlpKC1OD9HNUVU0cklvrIqK2lfIn+OOVFmcmSuWi7z2VZxFVU0rK5hd1Dh4pFADhl35A7AMLkEPAJzN+7jJjy6I6WZCVNUy7aEK2IgXkWFtRFhsCcZJx1mmuQUZZaWGOoZTTLFoSNQQqyu3OVnUlr22Hx3FNm7Qsnp6rL5u+O0UZlV1sWQqpII872It1F/iPzjTTkDu32uu1/0hcfIggg4b6yunklzSenmWSNy0LITcSQlW0FN9yiqSB5Bue4x8z7h7v6SJ0Fp4KWN2H98iK8x6oVI+HyxGsm6m6VMt5BQ8cSrBFDLQ0dR3CCNHmTU2kchuenyxIHHv/wCKy7/+Q/hhQjkeIiOZSpIBUt5MLg+oI64mY1Ockezp9Fpb470W/lny9hgl4/lPLL8tH/gX/wDVjlkvHjUy1qtSR3rEAAgAjjQhDH7oB231fG/ntSYMTiM3S2VS1ybLSk4tdI0T8nZa2hQup4Ls1ha7EPuTbfEgccyf4Myv/V//AJ4o8GHEZfCqOr+v8DBD2gzIwdMvyxWBuGWCxHzD3xQ8UcTVFZVd9NoMpQRokSmyi9wACSSSWPUnfEGtrwuw3b9mJnDmV1SvFVQkIzy93G7gHcqxLgMCLKAfF58uWM45l5nmamNGnlirO8vXPl/JpvZLk1LSTNFLIrZiVu6b/RLYMUVraS+4L2Nxy6G91x1nkstXFlVO3dGaMyTzDnHENVwn6TBSL+o87jMvZGpakz0c6hkpO+eaXxO/eFiWVSD4mFhuNr77nHKXikSzUNTJNM9SFaOo9nukvd6m0EMoAL6W3UbGwv1xsPMNM4MyGKSmD0c0McTKLRLHHLzG3tLt42c9VBQL7o5XM3hfJ6B6h29jigradvpEA2UnlJHyUo3NXAB6GxGINBwrNU0UVUg9jzBdRSTSFaRdR0ioRQA2tbFgRsSTb6uPC1slcO+iUQZtQeGSFjYSLzZD9qKTmrfVa2/UgaHLEGUqwDKwsQRcEHYgg8xjIuN+Bqigjmmy4kQSWMyAXkiAvvG3vaACfDzXpte2mcOcQx1tOs0e19mU+9G42ZGHQg/uPXFocCGHcOZbDmE8eX05Y0cK97UyC6tM21gTz8Tbk+ht7oxtlLSpGixxqERAAqqLAAcgB0xmnZVCqZnmqw27gSqFtyB1SbD0G4+AGNQwAYMGDABgwYMAGMvhqZshqJg0MkuWyuZEeIajAzc1YXFl6bkcgQb3GNQwr9oHCMmY06Qxz9yBIGfwkhwAdiARexN7ctvhgDPuM+3ASwtDQq6M4s0r2DKDz0KCTf8ASNrdBexHnstoaqrpXpLhKBZSXlUFZJgecSnY6TzZrXAOm++0PiSCpy+meOWlMIUWjqaOwiYkWGsG5F/I735Y2nI6OKKmijgAESoNGnla17+t73v1vfApKp6dY0VEUKqgKqqLAAbAAdAMI3apxItEkLhIJXeTS0UsYYyRgG9m5rYkb2O5G2GzP8+io6d55msiD5seiqOpJ2GMUyLiUTZmuZ5kkiwElYH0loY3U+EE230gk3H19+hsIMNZwRDVU7vQD2WWqj1tRzjQfAxAZF96IhrgMAUIPIA4VeJ80eGKFSDDVRRNTzQybFkdNOpT7rrdbhgTuRhjz5vy3nMcdHJojo47tVR87sb+FgRfcBV3+2dxz0jOMhppaYLWhJUiTxSTWBGkbuWFtBNrkrbApkefUcM7Uokv3dVEFjkHOKRQCpHo4bSV6lR13whzGSmlaGUbobH+I8wRuPQ42Cr7MkqaaNsvqj3F9cUcwLxg+IXR7CVLEk8zvisreCqw1SzVVClQohMchhdW1Ho4R9BBttb125YjSfmbarp0y3oMz+OQMLg3GPWOFbw5VwSMRS1KLqOnVE/u3NrmxB2tjiuZWuHUqw5i37juPnjRKtryPodPtKuxYs5P2Jt8V1ZmXRPv/h/HHaGhnqCumGcxk84ome49LWDH5gYceFOEJ4pDKuW1Ej95aMTFECJb3iXIu5P6NhvbGca+px6vaTl+CrkuvboUHB3DaShqmouYY+S9ZXtqK89wBz5fEAE4s+JK/vIadJ27vWHn7teaKQI4Y1A5XB39NRwzrwD3MQGYV0VLDZrQxFdVpHLsNbjc7hfCh2FuRN7fh/P8jhqFEbXncgCedJCzHkPpZFsvltYY2nilPl3AklW0stR+a0jLGgLjTM8cQGwDbQq7AMdW+wFuuNC4WpMvhXuqI09wN+7dWc+rMCWb5nGeZ5l8sGcU5zV1rKWoJVCwIijYmw+jvpBHh3N7hiea4YuMuyqB4TNQxinqohrjMPhDFd9NhsCbbMLG9r7YA0LCtxnwi1QBUUshgrYlIjlXbUDzR9t1PQkGx3xE7LeNWzCkPej6eAhJDawa4urW6E2II8wfPDpgQ/MvD3EtVlM7hQ4kDFZ4JASrW5NcG4YX5+oNyDbDrJ2v1eYfmtDSiOeQEazKGKjqVuqgW+0eXljt2l1/c5zAYUkklkp9LRwkBpLudAOxNvDvtewHliz4U7PJ5KqPMK8rHJGbx08YHh521sOZ3vbf1PTAo0cA8HLl1IIrhpGOuVx9ZjttffSALC/x64ZMGDAgYMGDABgwYMAGDBgwBCznKkqaeSCQXSVCp9L9R6g7j1GMqoM5zjKY/Z3pPaqeD3ZFBvovtZlJsB5FbqNuQGNiwYAxjiWgOfItRRVDPosZKKVwpQ20kp9UEi/iOxubMOWGjtH4lpqDLjSosfePH3ccFgdCkW1Mu/hW21+bAeuLDiLs3hnk9op2akqhuJodrn9Ndg1+vInrflhU4gm2WLPKaxXaLMKYHSN9i1heM33sQRf6vXAo09l/CnsFAusWll+klvzFxsp/VXY+urFBxtVtmVDVTRuVoqdHKFedTInU/wDYoRsPrEX5AYus5gqa9okhlhly2UjvmhciZltupa5UqTa4WzWuNsLnHvZ5TUdFUTU881OGXeAS3ilNxZdLbn7z92AHDsxT+w9IPOL9rE/vwhdnuXS1VZXdxVVFPTQyFYVjkuoJZtPhk1KQFW9rfWG+GnhvNRTcNRz3sY6UkfrbhR/pWGM44R4grcro4mCxJT1su08isxjItGSQrDay6gDzANsAPmU8W109LWwoYvbaCQgkpdJlXVyUEaWbQeW17bC+3Xgh486pfaK6CmkkjlKrpjIKhQp8RLEm+q9uVrbYu+BeDBQJKxlM8tQ/eSSkW1cyLC52uzG9/rHC32fIKLNsxoTsjEVEXlpPO3wDqP5hwBeNmdY2b+yQmBaWGJJJPAS4DEqEFmsCdJtsAF6G28Km7Sb54+XlVEVtCPvq71RqYE3sQd1t5qPPErgapDQ1eYubLUzPIGP95hHdp8tKE/PGW51xJTy5dTSQyE18NQ9S2lH8HeO0jamK2sPAeZ93ADl2xZEkPc5pEgE0U6GVhfxKLab9NioW/k2JnbA8FRl8aKRJPK6NTIo1SPqIvpA30lCbnlyxfVTJm2TMVt+cwEgfZkAvb+bItvljLuB+CYK+jSSnqGp8wgY38R3sSUOm+pRpIW67bG4O+ANGzzhKSsyRKaYfnKQIQSbkTIg6+pupP6Rx47LuMva6G0zWmpfBMW2NgNnN+VwDc+atj3wvm+aK4grqVWC86pJECFR1K8yfgB8Bzwm1+d5dQ1lRLBqr6upc2jj/AJBLnVp8IIkN/IMb/Z3wAw9mVAtLFW1spEMNTO0kevwgRBmKMb8gde3pbzxyqu0esrJGTKKXvo0Ok1EvhS/6IZlHrub/AKIxDp+A6/NXWbNZjFEDdaWPaw9d7IfU6m9VxpmW5ZFTxLFCixxryVRYD+JPMk7nACZwPwHPFUyV9fIstVINIC7rGDYHewF7DSABYC/O+H3BgwIGDBgwAYMGDABgwYMAGDBgwAYMGDABjxLEGUqwBBFiCLgjyIPPHvBgBKruzGNXM1BNJQzHc90bwt+tEdiPQWHpiqzWpzBE7rMcuizGEf3Sn3YevdsLhrdV0/HGlYMAZLUZvlVVQ/k5KqWgXVfu5gwIsdWkmS4C6t7BxuPjhoXhKGpycUAnSYJGFSVALBl3RrKx5bX33388M2YZPDOLTRRyjydA37RthZq+yPLnN1hMLecMjp+AbT+GAOvZ3T1sFMKatjA7kaY5VkVgyg2UEe8CBtc9AOuKPtL4Mqqirp6ii8LsjQTOCo0o1xqNzuLO4NrnlbpiTL2VyKfzfNK6IeTSFx911wQdn+Yqyt+WZjp5XiBHzDSEN8wcCljxXlM8eV+w0EPeFo+4uXVQiW0km5BJIuNupJ+N5FlCLSGFY44Q0RUqFBRbrYg8tYF/S+Fyfs8nmJNRmlY4P1YisK/coItj1F2SUP8AdBPN/wB7USG/xCsBgQo+EoqLKUeGTN1cG5aMMiqptYkWLOrfBhcjliFkufRx3GS5TJIx29omBAPxdiWI9Cy/DD7lnANBTtqipIgw5ErqI+Ba5HyxfgYAzJuz7McwN8yrdEZ37in934E+794f44cuHOCqShH5vCFa1i58Uh+LHe3oLD0xeYMAGDBgwAYMGDABgwYMAGDBgwAYMGDABgwYMAGDBgwAYMGDABgwYMAGDBgwAYMGDABgwYMAGDBgwAYMGDABgwYMAGDBgwAYMGDABgwYMAf/2Q=="/>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133600"/>
            <a:ext cx="6221909" cy="362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7785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First Great Awakening</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6626" name="Picture 2" descr="http://brothermel.podbean.com/mf/web/kvbdyj/John_Wesley-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28800"/>
            <a:ext cx="5638800" cy="479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78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Pueblo Peoples</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054" name="Picture 6" descr="http://media-1.web.britannica.com/eb-media/38/25538-004-7C2A88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51025"/>
            <a:ext cx="39719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lovehistory.utah.gov/people/first_peoples/images/ancestral-pueblo-lif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41699"/>
            <a:ext cx="455295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306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Salem Witch Trial</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7650" name="Picture 2" descr="http://t3.gstatic.com/images?q=tbn:ANd9GcTOh-q2rEomt1hvUbb7zXP-HD8Ech5XquM1Pcg19r2lyY6K4N5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52625"/>
            <a:ext cx="55530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785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457200"/>
            <a:ext cx="7772400" cy="1431925"/>
          </a:xfrm>
        </p:spPr>
        <p:txBody>
          <a:bodyPr/>
          <a:lstStyle/>
          <a:p>
            <a:r>
              <a:rPr lang="en-US" dirty="0" smtClean="0"/>
              <a:t>Jonathan Edwards and George Whitfield</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2602816"/>
            <a:ext cx="20955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713" y="2577025"/>
            <a:ext cx="1562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7785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381000"/>
            <a:ext cx="7772400" cy="762000"/>
          </a:xfrm>
        </p:spPr>
        <p:txBody>
          <a:bodyPr/>
          <a:lstStyle/>
          <a:p>
            <a:r>
              <a:rPr lang="en-US" dirty="0" smtClean="0"/>
              <a:t>Bacon’s Rebellion</a:t>
            </a:r>
            <a:endParaRPr lang="en-US" dirty="0"/>
          </a:p>
        </p:txBody>
      </p:sp>
      <p:sp>
        <p:nvSpPr>
          <p:cNvPr id="86019" name="Rectangle 3"/>
          <p:cNvSpPr>
            <a:spLocks noGrp="1" noChangeArrowheads="1"/>
          </p:cNvSpPr>
          <p:nvPr>
            <p:ph type="subTitle" idx="1"/>
          </p:nvPr>
        </p:nvSpPr>
        <p:spPr/>
        <p:txBody>
          <a:bodyPr/>
          <a:lstStyle/>
          <a:p>
            <a:endParaRPr lang="en-US" dirty="0"/>
          </a:p>
        </p:txBody>
      </p:sp>
      <p:pic>
        <p:nvPicPr>
          <p:cNvPr id="18434" name="Picture 2" descr="http://t1.gstatic.com/images?q=tbn:ANd9GcT7fdRQzOxog3YTUXv8Zzcq6ZZ475F3oUuWKgYc5493IfgrI0P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64566"/>
            <a:ext cx="517305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lawyersgunsmoneyblog.com/wp-content/uploads/2011/10/Jamestown_Burning_BAH.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079066"/>
            <a:ext cx="3419475"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4221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457200" y="76200"/>
            <a:ext cx="7772400" cy="1431925"/>
          </a:xfrm>
        </p:spPr>
        <p:txBody>
          <a:bodyPr/>
          <a:lstStyle/>
          <a:p>
            <a:r>
              <a:rPr lang="en-US" dirty="0" smtClean="0"/>
              <a:t>Dominion of New England</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19458" name="Picture 2" descr="http://www.ststephencatholicschool.org/fall_web_project/insomniacs/my%20pictures%5CNewEngColoni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7" y="1632187"/>
            <a:ext cx="3962400" cy="485116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image.slidesharecdn.com/colonialism-1227860951024018-8/95/colonialism-20-728.jpg?cb=1227832276"/>
          <p:cNvPicPr>
            <a:picLocks noChangeAspect="1" noChangeArrowheads="1"/>
          </p:cNvPicPr>
          <p:nvPr/>
        </p:nvPicPr>
        <p:blipFill rotWithShape="1">
          <a:blip r:embed="rId5">
            <a:extLst>
              <a:ext uri="{28A0092B-C50C-407E-A947-70E740481C1C}">
                <a14:useLocalDpi xmlns:a14="http://schemas.microsoft.com/office/drawing/2010/main" val="0"/>
              </a:ext>
            </a:extLst>
          </a:blip>
          <a:srcRect b="7753"/>
          <a:stretch/>
        </p:blipFill>
        <p:spPr bwMode="auto">
          <a:xfrm>
            <a:off x="4419599" y="2179637"/>
            <a:ext cx="4552950" cy="345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4221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457201"/>
            <a:ext cx="7772400" cy="838200"/>
          </a:xfrm>
        </p:spPr>
        <p:txBody>
          <a:bodyPr/>
          <a:lstStyle/>
          <a:p>
            <a:r>
              <a:rPr lang="en-US" dirty="0" smtClean="0"/>
              <a:t>Phyllis Wheatley</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32770" name="Picture 2" descr="http://ametia.files.wordpress.com/2012/02/phillis-wheatle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76400"/>
            <a:ext cx="54959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9309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457201"/>
            <a:ext cx="7772400" cy="838200"/>
          </a:xfrm>
        </p:spPr>
        <p:txBody>
          <a:bodyPr/>
          <a:lstStyle/>
          <a:p>
            <a:r>
              <a:rPr lang="en-US" dirty="0" smtClean="0"/>
              <a:t>John Peter Zenger Case</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31746" name="Picture 2" descr="http://photos.state.gov/libraries/usinfo/3234/Week_4/042508_Chapter1_20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05000"/>
            <a:ext cx="4572000" cy="473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9309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762000" y="-9452"/>
            <a:ext cx="7772400" cy="1431925"/>
          </a:xfrm>
        </p:spPr>
        <p:txBody>
          <a:bodyPr/>
          <a:lstStyle/>
          <a:p>
            <a:r>
              <a:rPr lang="en-US" dirty="0" smtClean="0"/>
              <a:t>Mercantilism</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MSERQTExQUFRQWGBwZFxgXGRwaHhofGhoaHRgYGRkbGyYgGhsjHxsaHy8gIykpLCwsGB4xNTAqNSYrLCoBCQoKDgwOGg8PGikfHCQpKSksKSkpKSkpKSkpKSwpKSwsKSkpKSkpKSwpLCkpKSwpKSwpLCwpKSwsKSwsKSwsKf/AABEIALAA8AMBIgACEQEDEQH/xAAbAAACAwEBAQAAAAAAAAAAAAAEBQIDBgEHAP/EAD8QAAIBAgQEAwYEBQQBAwUAAAECEQMhAAQSMQUiQVETYXEGMoGRofAjQrHBFFLR4fEHM2KCJHJzgxUWQ1Nk/8QAGQEAAwEBAQAAAAAAAAAAAAAAAQIDAAQF/8QAIhEAAgICAwACAwEAAAAAAAAAAAECERIhAzFBE1EiYXGh/9oADAMBAAIRAxEAPwB/wPiBckm2khY/mgGTfrIuBhs+fmIJ6WHW+1hbCnhqzBAAkA+ZJEwT+mC6WVYypns0E2B/cz8vXGgpKO2cE2nL8VSBsjQDVWr+8ratPqHZZF5P5r36Eb4cLmhM7WE2+N+1rQbYV8AXVRawE1a56f8A7qnTtF/n64YDLmIm3UzG/wBeh+eEhDDa9DyTcn/CypnUm3pb5Df54+p1RvH1v9/0GIfwvUffzOJ/w3p6frgttvZMmtW8/P4dPPFlJJO7CfS2JUwB+wvPwnfEUqNPTe0Ez8ZAv6HGSV7GTCHp3mT8/L6wT+uOFFJ794/b644ise59T/e+CaeTJjb+mKKKYbILRB3A+f2BYYJWgNxptvf4/HE0ywEjp0/uPvfFhSQdh64fCKDsGZzOw6eXw9I6z6YjTcQbb+c7Yu8Awb/3nEKyG0QPh6WwJbHSKXrdAY+n6YtWmLEtPod7eYxUvvTp2I3E9Y23/wAY+Qmd+nW0xgYr02w8UqXYjuO+x+/XEkpIYiJHQn7nFGuLcv8AnewxIsDvHy+XTC/HFlc2goL/ACqDPX+8YFqyOgHnHlO8X2nFDDvEE2g7+o+m2Ia/XbDR466YJcl+EK7G/Kflio1PIA/L5D54seJJJv8A28/LFGYpyDpB26d/iRjoT1s5mc8c327W+fTbbFZqX6T5T9/YxHxBHX4j1ifhiLNBmPn8cOmTZezQLm9+mPhWJ8+n1viljBk+fniLEkHaPT+v3vjZGF3GONHLskoTTI5nH5TNpH0vaXHY4w+U45To1y9Pxa1RnZNA90SbuzKupm7IAwkSTMHGxz+ZBrLS1UiOXXTZZJkVCvn0UjoNMkiIPnWfoGpmmp+ItEiQn5QXFyhYWQmIBNvQEnHn83I3yHdwQWDPS6PEVZkQzLL4gBBU6ZA5lMEG5sYNjbGM9oc+1TMBX8QBRDU0I99QwYgkjSgm5kRI8hhLms7WR01vV1qz0g7EljpYhl1aiQdWkQT2uRbFZ4gxXMLUqGoxVTMEAlKihoYjU3KSTbaD1OFnzOSKcfCouz0TghISkR1VbRF1UCTH/GB02GHdOowFxAF97d/gf088Y32K4yFoNWr0qoRiVFVENSmi0yoUWcvTjchhcsTq7a/I8RpV0mhVp1QYE02DFSSBJUcwgnYjHQn+JxTi0xZ7OUiKJvJFWrHxc6Z6yYYdNyMOgm8CxiOm89/jhb7KRUoAi+oFrf8Au1QPgI/XDulTuw2I/WROx29P5l64VxbFfZVTpW2PQ+V7/f6YkFaP23j4/H9MHJSGw2+/7Y54bQQIv3HlhvjRgRKJ6n9/u+LRT+m/38cfU1MxcYn4RvBsNoHyvgJV0YtUxv8AffEhV67ziFOjO56+n3/fBFPLi0kem8x9nGyrQ8Y2fLUJkxPw8r9Phgmn6fSMcWlNu3p9LCPnidOnAtb4YLbHSoqcGP6j7ttiks62Antb7nBai/XFhNt7dcTaY6SAF17me+w64iXawv8AIDraBg4EAegEDeI6Yoci8D1/TY9b/pgqMvsyoiHnrbp99IxAnrtt9nF5N4i/fqMVjKyOo++gwVExGq+0eflv1xQxn6TPSB8xgnQASIG9r/p9RiKJqPUffpvii12KwVgOs/Dfp5beeB6e8j/Nusi09MM6uTPRreY/f98DPlGEbGP3+9jgqSElFglRQew+Z73vfEHpDpH0t9L/AB7YtqLB/wAjv264g9QkzM/e8/TDqVE3ErqKJI+WAeLGolCo1O9QKSojVcRHKBceWGRIYkna8Gd+0ffzxVXqpTXVUbSBFzO5MDbz6/ticuRfYVB2eT8XbMVHp1a4WY5RPKVNQzqO2kMTAkgC3XC3LcJ1ZtRWqU6lMKKlVlKlQmglgQpgEG0QTIBj8pe+3LitnKlEhpBvMH3dRkEkCGEG/wDNHbAns0rmlUcIA6muoYpLPK0WVEEX0NTbeQniKIBYY4G6i2epFaRqKVHxKhRo8OpVqKyELFRXamFLNBYAHWykX0ukQOYYurkkp5enyDUzsSbyaY0qp1Hl06phfMk7jGz4flH5VMVa28q0AXIvU2hYgvcSGVQxlgn9rsqhWkD+JU1MuxCrKqwVFJ2BkgtDNM+eObjbyotJKht/pjmkq0a9GmwV0dSqjmgGlTDGPeYGoGm9iQJuMFe3HC8rSpePUo6nJCqyLpIIBkkhwAwC2cm0AHucr/pp7OUcxRrVKqh3SsCg1OoA08xBS/5TMXIUiQTI3ed4QposniVWpRenXdcwoIZTEuNdgdw45QCN5x6t/jTPLlWdpmW9iamZPLl66oqoWRK6lkK+LFiCWQkn8rXM9wx32UzWZWfEy6mOuXq6w3SyVArAwdQEt26jCf8A04pIMlTbSAzoC0kmROpJBJgnWQdp0ie+NaW2CgC4m3TeOnb64MLrsHJJOXRPQItb6fCP2xybbdfs/HFkja0/fTpiJPUX37fXFLJNEUpeXzvj56Y6+m/laccFUxeJnHbn9OmA2ZI7TYHaPh8sWJS2mf2+eILf/M7fHEkgbm330xOTX0OEovnHp/XFiiBiDARvjoa3S2FciiRHsYn4zi8Pb9MVC3XvtiS+UfHGseKs+1fH7/ziNSJ/W+LEpR6/fz9cQdb7iO364VTY2BWKZmbR8B99RPniYRvs/PET2/T+mPuUdfsYLkwYorIv8vvz/tjhqX+HqPv+uLyRcgT5kYqSruYM/fngqTA4pEjV+59fLFbOL7dYn+/TEg5+zjtQFoiInfDppigFUz0jy27+VsQFPtI69/iLdwL/ANcEijJ/aPvvvi+rTMQdrdY6deh+WNJoEY2xbmGpqjMxgLJJPlO5xgPaTMLmaT5mgQQqFGMNaPDIIiAWXUpt0c76cbbjDFlahTC+K9MsgYalMHZ5FxK7HuPUeacVrVctXeNL0VDKAFFNNRA16UYaYBIaYiQOpnHDySbdI6eOPrFlLKu7aswxKiRVYyXcAhkpmBDamRZAnSNUwRh1wDh6VMnVCkoT4y1gw1aWZFZqdNRZuVUOokKNgJmMfmuKNpALKRPiaFIbdbMdJILbCG5h1jGp9itbU1EuFGYzGqGPN/4qMpKzFtp6Ez3wvJFqJePY89iQfASko0h7MwN+ZAAsgE9lHSC1rCEPGMlFBA0Fv4vMByCY5tLA9CSQJk3tGLvZzj7oiU0UMxNNnJvAbQoAHnHTYkG9oL9oqQ8MgRbPuSI3MVJJ7zY/A4hbsdR+2X/6V0wuXqqF0kPrB8meqLWgQUI9e9403EnCgSCwJIERJABdomZZNOrSLlCQJ0DGb/07pEUaRJEMrhiCdhXqie/RoPTV89JxVF0qraQCHYgmBZTptF2BFoiIXvGPUy0eW1fIL/ZTMilkqDNAVaNObwArUabMTJ3k6v8AqNsamlUliT+UR89x8I+uMd7KZtVyq0asMHo0SlNVNRirZekCHRNTBSQSC0LcjVsBqeHZpDpUkq7amCt7xUdY2JW2qNpX+YTNS2PKAaQB0/zizRAxxXn9v84qdo/th8iVHPF+dh9+WLKNWTsLf13wOTsDAkwJteJgedjiFPiC69KsrRAkEG8xBMwp7A7/AAOJvkX2ZJsZo/a8/fwxKPL1xVRHUyZ3/TBVMW+/rjZjqJxBP7b9sTRD5D/G2JU1j7+uLNNvLBTRXBlR/rj6RF/PHZ/t8/XHyCDg5IZRokG36fdsQFSfL9+2PmqAH7/T73xyR9+uBaC0dAE7R64lpE7D4dP6YiKkWF/QT8N8V1q5CPEyFYiO4HT0xm9AWtBKkEde2K2vMHrG3bHm2cYpJkmmGIZyFgBidLN+aGv1JmdsbH2QcHLLLSSS/SwLEdOlj9cJDkt0M0M2F/7X/wAb443Uz926/PF6oR1+Z+xj40++L3RPErJAM3mNt/03x2opA2J/6/M/0GFftGpanoll1LUER70U2IB7Cx+9vOK6Ki6ySo06w8SG5tBiBMhmEyBvI8oT5t1RSMD0LiKqKlBl1S7in5aWV2MjfsflHXHn3+rlGsaqJoTwwjOHEAzcvq63IAHcjG44tmqVNcuHa9N6LEASdIGiT0AljveOmM17Ye1FdRKErTVZ1PTDDQx0o/MDDtzqbdOgOJylHwZRaPN+M+yqUHFPxOYF9WsAE6QSoUT7pIYXuDpGNd7CsoUBW1a67C1rjKUnIFyWEgweu8CYCL2u4q9epTqOi06hANxsJZShO8zqJvJ1m9saL2Oywyy0dbax4jVlbaEORoFjveNXhgzJle9lm7hsquzM5x4XLxF/4SY35aaEKT2uY6SPLGg4648KooiTxHMRA3JLC/odInzjCxcurHKrUJClsvTtLElUUQoBBMkAWNpJ6YKzZFWgkkF2ztZioIJXVDABlJF9Uhr9xYYmx6Pv9P8AP1DlU8OkCyI5NSs2mnC1atSFCg1Kl9JKqBMXYRfQe1XC6q5fMVXrvUqUqJ9weFTgA6yq0zrDaWYgu5nSZGkkYyn+nnGatHLoP4atXUvUVWpMhIDimXUIWDFtzf8AnHphrxf2scUc0jpnaLmk9IB6MLqZbA1EJUWX3pvJ2x1ScrpHLjuzU+yxp0cqkmnTRKNEKo0qGqVaKGo7BYNRlUi9zd/KGi5am1WnWQvKLUTsCHFMtaOciN7XEXMYxHs97W5Q0qFKpmlpmll6azURlU1WCiRyxyIpTV11SIK40y8aoGhUGXzNFnFQrS0urNNRlSmxGosVViGmL6I23S2CUW3o0WWrBxIuJOmIggErPnscWMY6D1gXvY+XxwBwhitIJp0aORBvCIIWfOxVvNcEPU6GYsLDf07nywsptoi40xR7TZWpXpCjTKh2cBZgbK5Jk+Sz6+uLuAcJ8FF8RafjAm6iYFoUEgEftMTjmbeamW6zWMdAPwagm/SWi28GLYZq09L/AOflER8DiHpW3jiX0yPqd+/f5YsFUz9/O/TzxUiR1+/niyww1sKiXLW+H9v74t8WRbfzn7GBUbE5Pw9f7YZTHRYzXEH1H9Md8SZvN9/2tufLAxsJJP3tiGWrlhIEQxG/Yxvg5oARpm3l8tvr/XFH8UBUWnBlhqHYxMjyxYtQny9JI/zgKuWFSVTXNObkKYDMDBI7MNu/pgqV9GotyOU/Hq1pPMShtEaSLjuD9zgfjpfXRVWZQSxgEiYVjDbSLAfE45wnPufHJphQK1RSC95gWACEdRBkXPnhNV9rNeltIXQpAaSTcATJUX3t3icblk1HQ0a9A81QKNoJWdKkhRaSuwHW4NyZifiNQ9oq2WMLzIwMzMLpa5WGEEy3y2x9VzWqoHaRpAtzXFw1us9xH1OFGdnSiglTLQYBHOLmWF4iSLW8sShYzo1dP29qkrKJEiYtdrR7+1xj6t7ZVG0zTki0hiNUjoAfLrtDYxFPNIGRy5tdwCAH2Ekabe6GAGKzm+R6Y1czE6uXl3lLRYyd+5OKNyfplFG1re1TMP8Ab5iDu2qJUiRa1jc+YwtdyShJiVEL2BMnSo3HKCepI2wnoZnxH8VVYBE0bjSJMAqW5uiyvkJ3wRl+JQaVqjPTJRibTupOkCxMC1r4m0/ByvN5oilUbVzGNLaiRqDKdWs7t2AvbA3EMwMxl2FfVULH/cLLqUKV1EAczA94IEDtftfMoKQBGjU5ZdZIEsSzRK9TIAHlBwtroTqbkUlVlpKqIpxymLi4IkmfmMZKwivitFiaIIZi1O605Jlq1TlUEEaugOwt3jHoa8PZPCpgJS8FK6XAmDRCU2ABJcqoOokKC20KVOMDkkD53LoWCRUGmRI1UqmpKUzYkwnkT12LrMe17rahlQr6mJesTU0lywPJyrIB0y5abWw01KSSQVVtjrheWpAnldqaKzNUeYUaWCmV5abCVi5eI7486q1YLdrAwR5RPkRb6Y0PCHq5g1Hr1vERKFVmUHkXlhdKoNCEMyiEANzcAk4zNd6ZmCN1iA3czECN+xGDxRp/Zpu0bz2EXwMoql9LLmQdOoD3hl2Ji+wBEgEXxoOPZ9P4R/xU3qDlqzKtl6uo7kqGLddielsIcjo/8qncxmqGzX0mnSBAEyZ1HbsfLFvtrxPxBmaCmloWkCQtnQrBaQLGWemoMzBG9zgybzJKKNb7FZTTRoq0M7UaTklQZ1UkGmIsqqoHx2OEtCgtSuitlsu4Wo9QjTTfUXJpomoqARJYiw9wMRAAw+4DnFNKksjSMvRYwZJ/AURpnbafl1JA+SywDV8wB/u5wACbRSYU7G3XX6RaxnEsqWg0FUnpUWChUTUQYpqApmAYVdjYASPyL1bEM1/EzqpnLOJIAcVki/NJRn1NIvIEjbfBfFsugpqXCtD0hzAWmoinmPuzadt8V8Gf8KnTFtCL70zpIIWAbheRhqb+TbqEUvSbjsUcRq5/VR/Aytmkaa9QzysSCGpAjlUnUBNo64Y03zRktSyyEbHxqpAm1wcuDzQBAINgcLPaX2gp0KlE1JCGqF1CII8JySYM+GPFuY2NgbYf5HPCqlOopUqVV7GRLAGzdQL3teJE4dt1ZqD1e3T0B2+MCfl8Mc04hP38cSufsYlbHx0S1Rv13x0vMj94xQ72t5/f6YnTQbk239PP0H7YyYtE6FXVBBB5o69DB+INsL+AWp1P/db6R062jF2WrEqWA2mBv8OW5nfbrgP2ZqlhVGw1BpH/ACm0fDcYKkx6Q2Z5t0P302+GFj5Gn49NtIJNKqsGWFmoknS0zA1fZEMypgkXIFgbX6AmDHywg4zVK18tOXpsWYhStRhNjI1eGpVgDrtNlO1sPET0LpZlqZREUaWrODba8yvppuT++PPqddoqguZemDTAPu8pUAGRDTeJm4PnjV8KyDI9UO9SFfRC1GIOliWMNMg99wFYbkjGPyb1NLcoKhOQlBLSbySLQeX0IGGTtjVSCKLNqygZmC01bxJYmSVgav5vr33vgA5plprJZj47/mmEmRebAAbdOg6YZ+NyU6pU813kAlYm7AJvMLH/ACGKSA9NUYBCahioQJKhB2vpmT/0I64oYCy+aYK7OziWimtgSonmuLXsF636C86OfKlpLKOhMNIhTygzAksDEHlO2L83TARHayMCwWNWlYblA6nlgdZvaQSn4dxxazKhomiCCFbUCW03aRA0zIEgkSGG+GSCH/8A1epFRVJvYESSRykkCYAkgxaSg8sUVXc1aJmIrVTU0kgczMLhjzD1nz3wQxAj3pJWSVutgWiR3+g9McSreFUkNXYMQPdDGo2s2sJAF/58AbwBzmtqNaCWNStTdeYtpuVaBJ63EWAXHOOVGqGldWKBdSs1mYcwUibyQbb2x3i9eqUqUwNK6wEYwLALBFwIbUVE7gb4QZzLLGim7VQbDZZJFjEkkmZv5ARGCog6DuAVGbimWSqCdVRHUiA2o8yNcHlBAle04GzjsSyyOUKIixuAIJtF/wBN8E+z1Jn4pkwVmKlO9ySqkxF9oExe0g9cD5ogVGNhtElR+ZT0WO5tH0wzq1/B477G3szW/F06ufwswVkztRYGADK2/lE37ScZ/NOGm9wT1BAB02HT9/rhl7MKGzk//wAdfyE+G/vEXA/9N9vPCrxiS19yPzDblG8X6W3wYpJisNqe15pHNKi0WNRqZDooiaShdSAoCEJGrYbRfcxyWcqCjmtRYrWGmsSsmwV1gkQSztF7nTvvKDKKC+k8zGTM2BgmfO432wTlaQ5lY6YtB5rgsDF+hNie574rKKQEj2fIcRFKh4wKxSoJBBUAlKVJoKzKEkqCT1AmNsFcKrquVWilSnVdK42cQYenqaVkgE6jZSTMx1x5b7MZxaOZpa6pZHqAkXEnZKhMzytpMjoD2tpeNcXyjLC5bLVajZp9bvTRdIDmWeoOVZIKhCxlWLGAAx43w7oLZv8AiighXYu+mrTZSFYLPi0xCDvBNySTczGEKNXfN12ypV6VcqSGAVFYAJUIqKza2AWkTpVxaG0ESc5lshk80SlIZk0wYZss7JlwpdZR6mYbVWIB2VRtZOuNrmvZZcvSqeHm88iKtl8dWUAAgLDo3KQI6xsAIEBKMPQdlY4Fliz1qgp1cwzBgxHh84bl0orSjCCJJaoepA30VFYAAk2EsdyYuT548/4ewNRSuZqVOZQZFM31As1QhBzWNibmJMC3pxpCfu9/riUm2bGgaf8AP3tixfKbYvegNIM37W2+WKfDGFarsK2RP2MVZknQ+mZ0tG/QHt+mLvD64rz68hMTAJ2F4BO5B7YC2Chfk6reGZlgXdbBryTBGwA6fvin2drwtUzJlbeZJHn5Y5wp9dMuullDAypBJnSbaR5iOxm2BfZpiXi4ly/kAisoG+0kHtuMMjUPuJONE6gGTnALBZ37z6i3T5I8xxcaaDrpfTVJT8RZICssEGSJ1keQIw6zVUw8GGgqJF94EmJiSCPpscYj2nz3gN4ZVwg0lSFGmCymoF1lmEaehuX6jDWDEOyPEyHqMz0EYsWJatsTqIIAQkkbTHyMYynDqqeFEktADQGIA/LtKgaZHpG5jDjhftjSpkkLULA3/EAtCCNoMEG+/pfCvgubXw6gLAyVBHKvuoBezW5YCnbmmZOGhp7GGOVqKaYA5fDKmlvBDQhEbzzJbeAdiCcL+JOEpe9qNSowv0LBSTPlpRTFjrO2Gv8AHIKKgMqgyFuB7oCqvKAAJttb44D4g9NlWWTw1qE7AElVN1MbsR717DD2ahXlss/i5iW/DAqKqO1m0hAQBuVBBViCIkAXGEHCgXzFFpUE2i66RobQBvpET8ZvJxq6tMa6tVmTqrMrAEKbHXA1KkgweYEFjIMkVUKOSTVUpCCGPhiRIUiAAuqCASfhE4bINC3JeIatYh2coWa4MchYAIuq2xUA2sMXop1KzP7zymqYBj8zAiTF4PYjri7OV6bBXpMFfTpZXuKoiSCoMsS1wZBM7nCujxYA/wCzDlwAxGvQsRpB3JA1rttHUTgBSsu4lTphPeViSGaG1ERpiTLQov22PlgNaYLayQAgmdrsYmCVbTJLD1bYDFvHuIhmULIQflgr+Y6EKzEhQYnoY3wtR9Cu5a094sBqN4vcjv02w0U2gpDT2YCnieVLXIanBJH8haZJvEkk+U3NsBZnMTUYSL6e3V/Lr5C+PvZPNoOJZXUdOmqtz2VGEmZv0727xiyu2qoZILWHvdfEuOW/mB8vLSTUl/Bon3s45GcAtIylf3TcHw3upiFbe8bFhuZwrYGdySQPI7LfDP2dqD+MLkgD+GriQxM6qb6bD35MWNrg9MK8w4FrCxtPVSgJIvNyQPQnFF2I+mJcnlQxgtfpaRuBG99+n74v8NQDBkhZBHcRfa4iQZwvo5pgCJieotA67dDj4Exudr/0x1VsipaoKOaMCDEbaQBH7xg3JpKguJF9KSQJtdrdR0ETAki2Fq1itwYPqDN5uNugN7WwamYUKFOqFMkC+q4Gkn8sqD85wJLQyZo6ntZmCgp+KVppq0oNOkAkNAWwgHpHTA1f2hdv9xi+5liWudzew+AkeeE+Uy4fZgW/lkzbe0RA7A9MNspkEEe78ZH0/wA4hKEUVU/0avgFWpo/EIG0yoEddCgdTqJ3tIEADG9o+0pYiRHe/Xr1/S36Y83XiA0gliwWBLEyRuBt6nvfBeS4hBIQld7AgiJE2mP2tOOGUW3YJO+j1GhxpChBBkCbEdwNsC1ONhYAiTYCd+th1I/bGN4TxrnAYM2qRAtczpvsbkbHGezXBjUqF1zFQAvrUBydDNvpOqVO47x8yFC+yd0ejf8A3MGClXGlhIKtuIHwv38xgPP+0DVKT0gw51KmT+VgZtO/98ZTKfgU1p6p09Tpnp1j1JG8nFAz8mA0ncwPofOe/wA8FQ+g7NDkq3gpGu5IbcCCAyyOxIaP+oxSeJlCBTqBBBFioYQZkMbyRczaAO2EDcSk2AINrz8yA17d8VVajNNhy3hUBuTbdxbzvA9JwcA2ayp7TVy6tSRZa51CJ2uC5CmRHe877Yz3tHxZ6jLrCq6kW8QMDAkzJ3/t2xlPaTKvTfnpGn4ihhKAGxKtAnaV6b/XC2jnINihnVdk6k2bzIgW/rjohwasZ0P6uYZbhADF7R0sZn4iN8cyue069UyVBBWFgqT8B7038sL6fGgqqsIQsCSzwTN/MSJPQDtYY+p8fSVNRSU/MKZILWIhWZSFEmdjt8mwf0Ch/mOOs6BVV1YQRBFisACbyJAYzNrYGfjFQR/uiJIUWUlpF+UyL7dZwPl+IeOxZEFOiOVVapT1SbiW0hmmYnSFERNsQqK5SabsP+UwFvBG9xEdD6DYDHxmug8cccXK1DLCNu462I2uZPmIwJmHY1YKFZOxX3gYH5R8ZHacK83Qc8xIgk6SzmCQBZdp+PeMWcPq1ZCAuwJjSpJDmbDSRcz8d/5cNhW0OpI0dHhNQKrBWRYIUeDVO4hSW8PTbpLX1fDC3L5WoarsjrUGjUoWBOlxfSxuAJ+YkDA9PPMhgVNLgkBUYA2Jk6VUGIuZjbrieQfQ1N1dg+jTCVAsKQSVAKkR+pvhEmkymmWn2bruYYUBa+qp6agdIPUm28DFHC+CJXdkFcSslgizqAaDpOqP5Ttsw7EYeZerXqMqrU1SYh6NJ+5iVE9e2Mzl6IpuzaiDeV8Nog7iAQegi8WHa5i29eiukPeH8AGXqeKja2OoSwa3iW7iT+/rhTm2U1kpqVI0yWjTMAA79xqkW94dr1PmQbaqiCN0SqNj28Q+d9sDvUUfmFhf8N5HWSS4n54dRfbFzVaGmUqilN9X4RpQJHnq3MkxcCB6YXHL82oNEbQD1g97YjmaWjxdetdGgDUCsk6SxILSSFJ5ZBsCY2wQ2S21M4NuVkYETEQPEPfBSoWUrRmaCE/vMem39cW1UUTDE7XiNwB8BM/TrjlEqrToJv1A+UQcHfxyQPwx12VR2/4dB6+gnHQznVC+mbW/Q3Hr3kYNocOD7ONV5U8pF4MdDMg7jqOmCBxRIAWkhMxzAH4EgL9+mKTmgW2ReYGyjcWEHttuY6xgbHpDDK0aVHmBRyR/Mw3E6bb3jvPzwRlOKqzaQAhi/vs2qbbWIttG3fbCjNZnXuWJUm7MLGbgQNj/AE6Yrp14hrkRcK+mdwe/eNj6bjCY2G0aR84ACNTAT+WktxcXaA3QbjocRHEQGCkLJtD0haY0m+mB02tfCzLcROkXA3mVZtJ7gA9dxy2+E4lS4vK3qqDa/hjUunopG07G5mb2uZYBseZfPMXMeCIEkEqgEHmhqguZjliLx6n8UrsrsdSKDDKahpgkESukKkEX6C3oRGfo8apP4elfBqACXaoFUmCGYMqBkPYX/NBmMOuKnLt4LU6uWq1WVdazUZQQpkeIPdNiRrNyTFpwrh+gPsEq5swWWoHNzpGnl2JLadMDcDb1xQcyWnWFjsWgn0uWLH7gGMW5fMtvTekAvTUChPVSugFwZvY9wbDCvilaiMwFoCtT0qyuGaQWUQQkrqAJBkNJEjGUfDZBZcBlVqYBsSG8Q7mFlQJ5ukiTGOvQDuArMyiRyI4AAuYDc2mNXSLbYz+fzAVhpXmMFtXMTGwggDoDPnvuMaU5EvQy9Z1P4wYEtsDq3payFB5l0iTN99g7jVMyaYCuTUgC8/8AJVXbfmaBbv626YGq5RVgiwhrllAOkEtpixiR5/piamoocv4ZKyRoIIttpCnRpJjmAIk9yYG41xGmK6lF1FRFRiV0uTvoRVApqASoiT+aZwyTujN0GvwCoK3ga0FRdWoawdOhdT6iOqAX3AKtvBwAlDxGCgz2AkT3Ud/XDfgnEKf/AJGYemCVpxTAJhXKkarDmReXlYxLICSTgOksGmFVZFIEmDYnqdKsSbiIjb5a2O1qwQZYSLgztHUDoLGT8/liecJpErrLEdVewn3rCbyeh7zvGO5rg1QszJQq0hAhBTqabqDMuQb+9e28WwJT4TUYgQxJ2AknawhZP0/eKUvsSwmlnQHAZEDLOpjCkX5TJBkgkW07Jb3sfUOPBdZC6WdWBKzfXAe5EwQCOvXeTgjJcPWjl9dXTNUlFTRqYhWAc6mGmlDREcxj8qmSqo8OZmIAEgTuASPIb3G0byAN8Cosa5JWSqZ1TUD6YAmBfzjtsLSOwwyyufo6SakqzGVCyCBERqfULm9gx29MQ4ZwvxNSFGZRyrUH/wCNiTEgn3SfeFyolhtdqK2VYX0jTlxTVahZwKoADuoUNCMZIg2LSAMCTiZKXZGlxFaTt4S1zUTmlXgArdiy+FrZgACYKgTG243jVKtIKjMKaljqOpgdZDAaSkgAltgdzfBns8yU6tFqx106NOpU8PRZ9FMEpFOx5iTqeLUxJFsG8Jr1Xr1gpVQjyoRFK05mAiklQLRabm02OJOoq0Z3dMRJ7PVGm50kmWZdCkjzKR1+u2GuU9lkXmvmKoiyGFSCLsCJbpY6Vg/mxo6dEkyiBzHvlpi8wyLALGNlPcROD8rlvDps2irUABMSNJCzamCZBaI1b3Bi2IvnkPGHp5pxXiLVUIqNzmozadTHmZiWgEnqZPXljBuZzmnwqj03FI00I0WW6woBMAtaCZ6ThnxXL02p5dWiaa1NZbVOqrDMSNIB5y5tYQd7Yhxnigr5cpoChQipofaCl1QpABAMgdY+NVJOgTZgOYd/64uVmgQY7m/w6b4EGJioe/0GO6jksIq1qltRN736zi6jSLLzMRAJItJFo0yesn4AnpgNahxatJ9OoTpuJB+cjCsZMKzlGXJiFbm5jYcoJ3PQn69cdyeVZySqMw6lUZ47dfqcUU6Bj31A7En4HaIv0w9ylWlTRwKgcGwhSpmGAJHiABRqaTeOm5wr0Mti5jpE6FcTcaAoPVgCDIi23cbTgKnWZdyRG03gifLvgtlBIDMIDFdSruLCRbaJMW38zhtmcrSdRmKrgGoAzfiqjsRAdlp+EdVwwBm5BJ64VuuxqAcs1ArpepUUmY/DRwCY97mDQSBdQSANibYOStVoGmoARgdYBIW5gioGUQVYqCpFoTzMpoWOUSBqJuAbExceQG3WcaLL5hFovTRMtXDQi13VvEpyBKrLrpC8xB0keZ6B/sdMV5HOCnVbXRDHVsZUpc6kCqwBF+onltF8SyGWNSrWqBKjOpNQBA5gaiXJ0qeSCBqlY1A41mYpU/4WkadGiMzUIA0KtPmggktN1F2iO3bFPCeC0MvmFFRhD0V0lpIerrXWoCso03gFjcX3tiPyRqzfHIxvGcuxZaoQrSey7kcsSoY+8QGBPkRjUcRqOGSmGP4eW8M82qC4A8NQbHngaRvJM9cOvaHLo1MEUFYh0chaaBgA0tGluZQNS6Y7C2+MFxyswcurakLsabQbhWEG99zt3GDCXyV+gNKF2UcLoFqumzDQ8g+SFgIkXDAfHodsCZtGFQhrG0iAI5byOnnhnwYEZiAOR2VHYTCCowg61B0naD1iL3wzzPAj4D1GdAWrBQTsump4YOrqqgztsRizlTJ1YmTNxS0k9dMR+WxO28m59MOuB08w2ur+KwcrJDMgYqGEghlkqLDlYCTMRBqyXDMuNfiVlP4b8pVwdau4VIsVeNLANY6o6EYb+zOfyVKiEqhjV1kwTo3gpJIjRMyG+EYlySpfiVjvspbghJ1Cldp1aq0lrgyW1b7CIuY6nFtLgdQaUpijR1kE3LsZmBp0HSCADpAO28HDzK+2GQB0AAuTvUq1WFoMFhpXpFh6ycM09pFZH8FMuaSmTFMFRy9QepAnpIBmRjlfJNeDqKfTMbmOHu7ZbLzT/FNRtZUsLqhBHKJIVJEWk9sRXiTZGhSqFkrZhylVEd3ZaC6S6uEkL4jEqQ19PS5kQ457WrVI0vUqMgqaH0+HpNVYaQomALRPQQSBfIBiCSTeZk3uLzff7nHZxxb7JzfhrKmdIpPRK06zlUFPMI7QiSTpVGgBpLTsTrJO84Hot4nj5hqk1CNDK4a4IESQbGFQAbeunCjJ1VJYuSo3hFG/kNgBv+m+Ky5BVZNgW367nBcPodNaHFKo1Jmd9BARhym5LDULGG6EgxEgb7Y2PsVWy7jNtVUMabqFZ4CIiIR4jyIWQJMbnYTv5tV90gjfdo36nfyI/fGq4zxOgyZ98u1XTmKlI86kAgQ7IxaZbxG2B2BMRGE5IWqA5bs0PDPaan/FMutPCYaaSJTEkk+9rT3UJERLmSLYZZnPawCKVSpG5qBlUATaGeNPqDOPMqWWakhXSQ7C5DBY208wEiCJI8uk42dL25oKF8WiPEAvCIVJB96SAVsbiBuehxzcnEtYqx7dbLznar8o8NWmDocVGWbECDeNokn5DAy5VF1e6SQZ1xzQbnuDPYkzM32HT2w8clKdOox/koo0wI6qYUWA2IgX2wFnOIVPDqCnQakF952WSDeQkidRNt4FyYm5jCXXRNsxzZCmNq0//G49emLaVFQLqrDvpqA37wRivK8PqPJCyQCxv0Fzv5fPDCn7PtpVoGkkwYBBj3iCSNUGNtpG2O9v9koxKhkqW7JUE7gHba0lTIj47YMpU8reaOYmLCJjtcfuN74vpcD1LzMwCzB0CB1gkDTJktubDBFb2eoKQNTkkCSSii66gpWNSsOxHa18Rc0/S+FIAp08qAdVPMntyCfQw21iLzudsB5gUix0h1E2EEW9CxP13w+p+z6FQEDtBJ90ruBPPoMiwi1rnD7I+yVEjmSDe2sG8TfUyWAn1thHyxj6ZQb6MBRoITGpgP8A0kntcDDDMZKhoGnXImdSVPKAIECb9J5RvONuvDKCDT4GXaP5iGiRcx4piy9JwDVy9J6hWjl3tditPSsC5IElogzJA2wPmy8ZnCuzH0adOIGuYItTY9jInbb6Yc8INPTanVfoT4bmD0jQp2sB3nGp4dRR0ijQ1lJLsOXwwIl31X8MjVZZYEHcAHDDMZir4cDKJ4a/m1AKNETzeKwVfgYMzfE58jeq/wBMqRmeJ06rItMUKyMIYMKVRHkbPLAR1E+dowrzjZmsUFUvqXYskTJ67SJAv9MbscUmmAStEwoKhVUL4h5VJRZkXnmI2Ji0pOPIXBBXNLp95molo6xZ1PUbSb9cJCTTqhnVdg3D8pKajp1EmSEki8XJNvgNuuFPtLwCo6qwKsqlhYqsTzEkTe4Ow6+mJ5PMUlharEL/ADeHU1QRsELU99idUwLb4brw/KAHw85TkidVRFm2rkA1QqiQQpBPIPMYdZQd2BtSW0Y2hlqqrVU6UDgAyQQQLdzt0+EYLo50qnguUNOAsMviAaSSIKgGxJNu5BMHBL8GcEqjeJtpNNVcH/srWPwn1wvrKwIBVwY2nr58oI+WOi8uyV1sMzOZWmA4alX6aaiksBtMuJPWNRIBHXC4cRD1jOmlTP5QCwWALiZMHcnzm+GnC86VFRJoEOpEVqetlm2pC8EMBMCY3O+NFk/ZrJHkZTVqtLqyh0pxHuWqHmBIM3s5tIwspqHY6WXRgc4tGYVH1hjqfWNLXNkXTZYggyTgng3E/ADQhYNBM6rRNxEDqLtN1jGxNLKUXpocixMapLUvDqQTrLVqgdqSC6ctxpJmTYPJ8BaotR6NSm1bxGRMtR0mFNw4rVHTlAhQVDN3gkxTJOJO6Zl6eTqPq0CpyrLcjCAzcoOkWBJtMDfEcvwOo7LKlQ19TDlAm7HrpAkm0xtOxfe0fs9m8rRBrgUjqGiizqzPMy0K5aFjdrCTsWM5um1ULKlwosTqIA2iQuwkTfDRvw1lhyqKCdRJM6QoiRJudRtMe6bwZ7A8JpIC2rWRpsQVBG7ACZK2iZQxt1xXUqVBLHUGG5Ig36aokC22+IZNvCrIalMOAZKPMHqA0biYJHXbrhqM2PMjwFs1WceLlqIQM1RXJQUlWOg1E7i6lr3Y7k1ce9lWoOB4vikEe6CvMf5ZJmY7Antj7IeNodhSZ/4n8JG25mY69K/mYglJFl1mb4Jq5PM0KhFWpT8TkA/GDEc6kq7JqUGwB1mBc4k3JPTCmq2IqWYq6YDderKDff7O2KqteoTzmJgdNvXrbF/FcoorVBTg0wx0xtpmxExbz7g4FbLdSfSNzHrsPM/DFUtCthacVqKClJyoNoQlZ7zEEz179cD6jJmPIG5Ak2Ha2IpQvbmFib2I6jUMdShE7AfG07Af3waSFbP/2Q=="/>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descr="http://rushcanvas.pbworks.com/w/file/fetch/58828777/Mercantilism.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447800"/>
            <a:ext cx="7086600" cy="548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164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762000" y="0"/>
            <a:ext cx="7772400" cy="1431925"/>
          </a:xfrm>
        </p:spPr>
        <p:txBody>
          <a:bodyPr/>
          <a:lstStyle/>
          <a:p>
            <a:r>
              <a:rPr lang="en-US" dirty="0" smtClean="0"/>
              <a:t>Salutary Neglect</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14338" name="Picture 2" descr="http://cdn.dipity.com/uploads/events/5da861bf94c2565bc63e809171cea45b_1M.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905000"/>
            <a:ext cx="6067202"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473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85800" y="152400"/>
            <a:ext cx="7772400" cy="1431925"/>
          </a:xfrm>
        </p:spPr>
        <p:txBody>
          <a:bodyPr/>
          <a:lstStyle/>
          <a:p>
            <a:r>
              <a:rPr lang="en-US" dirty="0" smtClean="0"/>
              <a:t>Triangular Trade</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QSERUUEhQWFBUVGB0ZGBgYFxkYGxgcGRoYHhgXHhgcHSgeGhojGRcaHy8gJCcpLCwsGB4xNTAqNSYrLCkBCQoKDgwOGg8PGjUlHyQvNTIpNjUsNCwsLywvLiwsLyowNDQsLCwqNCwsNCwvLCwvLywwLDQsLCwsLS8sLCwsLP/AABEIAK8A8AMBIgACEQEDEQH/xAAbAAACAwEBAQAAAAAAAAAAAAAEBQIDBgEHAP/EAD4QAAIBAgQEBAQFAwIGAQUAAAECEQMhAAQSMQUiQVEGE2FxMoGRoUKxwdHhI1LwFGIHFTNykqIkFkNTgvH/xAAbAQACAwEBAQAAAAAAAAAAAAAEBQEDBgIHAP/EADwRAAEDAgQCCAQFAgUFAAAAAAEAAgMEEQUSITFBURMiYXGBocHwBjKRsRQjQtHhUmIVcsLS8SQzQ5Ki/9oADAMBAAIRAxEAPwDfURrOolgigqsn0vULzMldidhfcxgOlkl8sLqBqrIBp31A3bUqkDSTNpHvhtTVWIbyjvAJEbCzaekbCROLq1TRTOqSAOgu3SAL3Ow3wvzgDRGubcLF1eKF2alXRuVSXJEsUPOUOkQHOkLEwQLbYtqVazFjU0rBTRSPYgkArcaiRtJiCBtcHgeUZPJ1LD1qjhzJZjF4U/2DTGo79hjV1qtmXUAQAWAaWEsACdI+I+/QbjF8uVpGUfxrbTvS3KXpFmcjbW6gMsDTa7RJC+5YCMKM7lmputaQlSnzhlAPNECxtEWxsauWlp1FlVgQYU6mM2mNhIuOpHbCjitBQCD0JM/pHzj5YBO6UVUHQnOwpv4d8d1KtWlQrZch3F3psGWwkuUIBVPmYJAwL4k4mlbP0QmYecm5Y0KaA+ZUZIGqqeWmNLMsGTBaL4zXhTiD08xmKxqpSWnTUE1FJhX1jWraraXVSwIgiLi+HPC+HtVqtWEhHqHe+pFBVT0jUFVpueb54OExEYcdyjGSPLG8SU1zeUqOKlWq41uFldOtUCgwiWmdTTrIJnoNgVWpEotMuCziJO5AA1EqYuZiP9wwUJvHy23jbfvbbCnIUK1R6ddlVSRzggEgAQERh2fU3rqF7YGuX6uKaxQgDVWZTKNTUlgtRg5Z4mRK8pAgkTGw72wv8UZ5hQy1WuEpItak9dSdWkKwPKbSQwF+02xx+F+fXLpXrUfMRmA0lDPKJGq1gVt6CcXcVoNVK01ZCV/6jOCwXTpIby56mPxAe+LdGOB48VzK3K0tYN034nlfNoLUUBieY6TqDaryCNwNp9MY7NUyCbXw88LUWy2cq0B/UWovmsdek09JAnygugByx2vyXJ6H+MEhA42Eza/fGkw6r0DbaFZ2up84MnFYKlJcntYfmf0+mD0qNETA9MAUyRc77n37YvXMz7Y0RaSFnw4AqypeB3P5X/bDXJ5SfXCrLVwXNxYR8z/AGHVCoNE4FlJCLiAKur5oIvYDAC1iEANrX9+v3xRnqvLHe3tJxRUzAkAzHXHMcS6kmR1Gk1Q8u3U4e8LpBNUbyAfkP5xlxxEhgFMA4eZLiIVe7Sbk27fPbFNSx5ACupXsBJWgGmkharHoO+E/DawevTtI1G3yN/vgelTq5omLhepNsQ4pnf8AlvlEgPVreYqSYVSAsHaSZItab4BkyQsdmPWRrXOkcHAWaOKB8W5x6fEdNdv6NdNCKQwRdIkDUeQ6m5mC3/pqDuMPfCNYaKtKjVWrSorpdtCqzVWEt8JAELBPLHMI2OMzTotnGLO4c06fmB6oU6eboTpGmdwTYHuRgzPeI1ywauCKxotUpVDTA51YaljTYGwiZvqHWcIXSDqu4Ji2UEB/BelHCLj+QoU6Vau6vCoWdUZl16RNwDEmInth2lQMAymQRIPcHY4z/iTxLklp1KFfMUlLqyFSdRuIuovAmTi824og9qwVLjCZ2lWfMpSy4yhD06JJtSYKGRmsj6vLMCN07XNtR6VStTGXozmFzNFoAkAawS5KjlUIsn0HXGDyOUVnDVZczNgDqCheUBhy6iLveBI0k49D8NeN0pqUpZU0a7AzTD//AB9xpqSecnSAIA/DFrHAtw6zie9AktvmcQOa1tDygwUDSzAkCGUmIn3i32x1qILxLAUxa55j1Jntb5k9sC8XIJpLCtVLzS1CdJW7P3gWn3GDiQihReB8z3J9ST98BW6oI4rQyGwKRcRyTIqjLLLAEFi8FEHxWjUxvbe++ONQDy/mMyVANAI1I4ZTBa8AgAgkxFtzEMKeoVqlQHZIggAGJjYFo1A3Jt0F8KM9wutmBWDCjyyIM6CTckgASIJkMepwXG0bOdbt70K0Bu2q+4VSbU2iqkB9CBSYhd2J1c2u1gDEG+DMxws1OaVM+hEd+98Df80SmabFwoDBCQyQASoMwTAO1sNc1xOkFJXQyMQAVcXdiAA3aT69Mc1UQa7qm4Q8kTJm9ZZ//wCj6bszNTFTTaNca2BkzaIBgDtBwTTasUVUXy6pJYgtIT/8Y/DYQbRsPng6ll3p0lIppJM1lvJmNTACzvIm+4jBTGlQqO7sUD6Vl6rlWmTyqxgEExy3vfpiltm+imKCOMXGiXs4ytKnl6ZqMWBHMutnkGQApCobExGmxtjvActTpEtRou71ILBdOmiAsCmCWtEEQLkmSBOIDKGsSiGpRyySG3D1S0QATzIiqN9zrtAuas/VFOvSyqeQiVRpLNq1UxKgBSZBYzCra8b4ta65ync7qx8zm2969iuyviYvqUZas70y0gqocXAMKWk7i4sbemJnNVmDVXBoKFACwGqOV1SgkaKYmSWOqw2tjRZrL0qVTX5Y80JC1GAljEBNRuzECTY2HtjK8YpuiGtXVglH4QfL0heXUJ18zOyzJjcD1xeadg13VDnPJ67vf0RvhCoS1WrVrLU8w6aXLpKqseYmwNnjqe5g2wz4/mENLSSOcgb/AD/IR88YPwyqf82pVMvTamKqN5s02UjWCV6gwdJMkRj0niOQNQwD8C/dv2C/+2DYCG5eCGN3sNl5rn8qArNqUx0kYVrW6yPrj0NPCwbUWho2gWxgOIqEZoG0411LUCS7QdllKqmdGQbbqyjmw17TN46xb9MX06/y+eFiIIAIBgYvQAn4R9ME9HYIbMb6puqq0AzvM+w/eMC1BBxPIUlL7Rbp3Jt+WJ8QywB2wM02cQiXC7AVSFBBP4htgJ80xiSTb88V1SACY798U1AoAmANuse3pi8kR9Z5sBz4LiFjp3COMEk8ANT+69G8O8VVcqI+KYIxb4j4PWzj5fQyGkqOxVnZeeUCuQo5wASItv62wnAs0iVAWAKne/3x6JwXj2WdtIhSFAud+ZrD6Yz2IUv6mC4Otx2p/Rzf+GbQjSx0KE4n4YNHLViaq1DUUIwqLFNVnmWmiyQzHT8Rb4QMY/jHFFreYCuknlCAlySFiSVG9iB6A+seleIKFBaRrVaPnClzBdOq5tIBtsd+l8Y7PeJizKtColCmEcEAJUp7Ql1ZTIvaLSbnGcmYwAA6WRlQxlg0mwQnhzxKeH5SrrWs1Z2/o0XDBAAsUyHMwrC5sNgAOpzfAPCdd3U1gQHN3YNGo3iOgN4iBjSPlyaqyxrk8xf/AO4dtOoExFzG0dsadINDUyhuWSNp9PS/0wPI4us39Puy5hJnuzgPPxukVfwLT0sqatQCkdRPNMdRtHzwvpeC6gZuZVYDY7ETYz729Mafh2kABYqFUUFtRUagSDJMnr2wSRTJhqatp2KnUBPTuNuuIDSzQ+/f8o3/AA6N4ubjsv8A8qtQozBqmwKFNR2lSCf+2ZI9dOGVRZFjc/PFPnKlLkZTC25hft16nHAwVAARCCOlgB9tsVuPVHNMZXBtwqMxW8stpgyuoLtzSAL9ifyws4nTeppogwqsNUm1Qm/NF4mWK9R74LVjUq6o5VXbqdROkn5SQP8AdiyhkYcsxm5KjtNpPrFh2GLI5GsdmO4Gnfw+iAz30CV5nIU6UDSWiS1RgI09EgAC8RpA2UYBpZT/AEdQBEp6eZzSWzc8QpgEEiG6fijphxm8pWerqJVaaxpmAPVibmfl88c4bwUMDVqEOaqmHbdQYiFIIPS57C2CxO4xWc64Op11/j3oumtc7ZL6pfMu3+nDUQgAetUEA6TKroIliu/SNQvfFnCuGLRD5rM1vNYTpqVCFIpqbMsWWRJtvK3wdxJ6GVoimzBA8hiSAWUAl9tyRa3ecK8lxJs7nsupoO1AoXV/LIpGIIIdhDgWHKbyDEbDgZ9GjRUkNa7XV3kD3bfuqsvxetmA9TL030crtUaVp6ZJJDEQwVeiSbXi2EuY4I+cqroBzCqxLlQVZS11Yu50g6QYU7ddxj2DPVVRC1SNEQQeoPT+MZX/AOsaOXQJQpIiIIVVAAEdABYYZQUDpDeMXQc5ijdmlfr724D6Ibgvgmulei1fMMFpSadFSDOm7NUc/ESzCQB7k2jV5vPUUlahUg9DDfbHm/EPGdWq7GwtpEC8bkT2Jj6YVvxBj1vh3Bg7yPzCgpcVa3SJt+9eyUMpSL+ciprZY1gDUR2nfC3inH1y6km7OSV9hYH7Yyfh3xj5NNg9wBYevT74X+JOKeaVsRpUAfLFcWGu6fI/5VZLibegzM+Yq/iXjWtGmnyA9Rc/XGbqIz33k3/PEGbEPNAYGQIk3Me3640PRxU7CRYcykzRNUPAALncANfoArkXBeXy569fTC2pxpE+EFvsPrv9sDrxis5imDPoCxH6fbCmpx6lj6rDmPYL/wALRUXwZilT+ZKwRt5vNvLU/UBavKIASWIUDuY2A/fAHEvEVETpOo7Qo+8m2EtLgVWq01Ghj3ljb7ffDDLeH6SQXlz22H0H6nC0VGI1BvFHkHN37fwU2OHYBQC1VUmV3Jg07r6j/wCgUor8ZZjZQJ+eOf6GrU+I+wJ+2kbfTD3PUUCqEEAEbRbvMDCnIcQLSCoBiZn1Aj74iShzPZHXTuJfoANBfT3sEbSYwRDLLgtGxjYgC5zjd1jfXgeBv1iu8OyRUSQZP27fzgum7K0gxYbH37YsyVLzHVAwTUYk7Ye8L4EAWDqrlm0BmkqsLqnSLs5EwLCxk7Avx0OG04Zwb9T2/VYusmqMVrHTSfM8+AHAeAX3hvxhUy7w5L0zuCbj1GCf+IHDKK+XnKSoyVT5dRYgHUGZaltnmQZ7jaLmjw5SIJWkhmwILgDe4lj0i0W74+4nwNnoIhKKlNi/LLFjoZQNhEaj3xmMSrqOoaXRXDu6yYQUNXE0xvFxw12KL4dwmmlIMrQfi1WMEDr3tIxdxLMsFUrALXIPWw+gEyZnFYreXS00gKhLKoDkqBqMSTBkCdt8BV67qoWqadVwSRUUEKB0/pm8jaJjrPTCCOGapH5Qv2pnE+Kka0SDKba9/rdKqnEKVGqfMrAaiQeskddhaSeW8fPDbg3GqTaGOqn5seSahWa4Ou6gMSDymx7jviBzerSWl1Go1Qy+YpQ2LXPKVYAGOjbYYf8AL6LU0yzGKDAeS6wGoPIKaH2g/hnYgC8iLXUcbJbSb8731XcdVI9t76d1t/EphmEWohG4cdhsR6jC/PZQhHJGsaDvAKwOkLed/li+nmhTB8wMAttUSI6G23r2xnOPeIGquKFAzqsW9B8R9unzxSL37ENUVDGtzO35K/J59AF1BVapzNc/i7f50w5Q2lUOnpDEMfkSLe+F/AuGimpdjYmQWJsoAAMnoSCfnhylViOURb4mEfMJ0HucS5rQTbz9/uopIpHC7igc5lywGoNDHSKYJJYbktJgWBt06nGY8YeODlmNNSHe0XIVLMWmLtEADaSemH3HeL+UCQwLIukTbUWgtsLcoX64yHgNqdbP1atVdS0KWtQfhDhuX3ImY6GD2xbCOkcGKZ5QXdEw6D5j6LVcF8OrllOYz5WrmaoAVYVxTXfSNS7kmSfRR0k2VPGjhieUBRC273O0TAAHzOEPGeNNUYkmSfthCKpImd7/AF/jG1pcJja0B4WdkxF5OSHQBOOMeI62YMM9hsIgX+eEpLXuLd7frj5mxTXzoAu02iOsHcYavfBSM6xDR2my5paOorX/AJbC93YCftsvqeqBMXv1G+JFj6fX+MA1OJdh9cQHmVLDY/IR+v3wpkx+nvkp2ukPYPZ8lsIfg+qy9JWObC3+4i/kbeYTA53TG246/pGI5rj+oWX5k4DXh97nYSen5/PGiTwkbeXBEAlnBUg2kmxgXHb2wO5+KVBubRA89T6+i7FN8OUepLqhw5Xa37j7uWe/1VV/hsB1Fv8A2x8nDGJMn3i+/wAxjQ1OBuiByBB236iZ27YPyvhdjMsLiR6kgQD23j+Mff4PTkh9VKZD32H7+apl+LqmIGLDoGwjsAJ87DyWfy3C1X8Bb1MG3tt+uG1NbWtbaYn0jr7YNHBKgAnSsgESen0/z1xTXyLIVDD4oiL7nb3wzihghFoQB4LIVdbW1js1U9zu8mw7hsPoq8sYYbflvj7OVL2BwzpeGn1Q5AEGSLkRqIgEdSPtgDiTC5kE7WkD3BOLI3hzgAULIxzWEkWSnM5rlCgRffr74UcM3P8AnfDDP2BvPK35R+uBuC5UsTHUgD3wqq7OxWnZyBPkf2W3we0Pw5WTf1FrfMf7ii6bEGQDa+Nf4azLHSTMvVJiwhUpEE3N5aoo+vbGezmSqIwpwWPoJknpb8sOuF5d3NKo+tmpF0gKWUCF0gheuqYPvgvGiXUhy63+yy9E4icOtt6LWGvzWDDUOobp2ERN/tgXOZvQlWZUBSS0GQI+LaJ377Y+yXFkqO39Mr5R0s1QaSGYCVAJ32n3GBuMcQV6TKpDBrMRB0A7kf74mLdJx58yEyPDWg3W0/Es6IvJ0Xc7X0aBWcglgqgjlDE8osOaoAJJ2mYFsKala2zexUg/Q7fPBmd4mCX2QOwJ1NMkCFjVsbdOvzwLXkTqVpAkgKxMewE42dLG2nFnED7rJVLzObtBKIpMaFTUJlgwIiI0FSsXnm8yT6gR1mnLcQuRTVQNRLUmjRUDTqAt/TYtBm4Pa84LGZy1NUq1yF1Ey4QwQAxhmjeZMbYN4hwtVYkhNPRgpeDadYkRfrt3IwDenLHMl6xudQjLTF7XxG2g0Kx/GPENQrDNyyQR3BGBODhqdNqrWJKr6xufzA+WM9V44ocF1blksjAhrTuCARe0Rh/kaeazFNatPLVGptJHwqDPYMQSt9/TGdDHkWA39+/BCGCUixBJ4rb5LM0yNShASf8A9QYksVnoOu59MJ+M+J/KDRUJBUXb+4EknoACD9hjNnjxWo6OppmjyupUgoWNg1oUHTYzDdJw28G8Np16lavX0FKRWnTUkHncSzEH+1CserHtjoMc5wYimPnktG7qjipeHfCdfPgV8yzUKLMTpIK1HBG6yIVdhJFxMdDi3jNejlwMvlV0UkkbkljJJLMTLXJ3xrfEfF9FLUCL2sdhGPOOJVgzagRf1xsMHw9jDnKCrZQLQR6X3QWbzHKfX/D9sAHiJ6D9cGuJIHS5/T9cWUqQGw/T/PfDOupaqd4EMuRttdNb++1NMKrcNoIXOnpukkv1bmzbdu437Cl4ytSoRqtH91o+XT6YsThYBEmetrbR++GtevqMwB0gCAMC6uY/If59cCQfD9M0h8t3u43Pvzuip/jHEZx0dPliZyaPU7eFlw0lUQAB7dvzxKiYIO0YgcdXGgjhjiblY0AdgskU0kk3XmeXO5k3PmrtayTBJ6ybW7ADa5th5k+FVA4K1dJJFxqO4sOzbgDveNjhBREie5wZlqPpil7SW6H1Stzww8/GydUeD1OlSVI7tsVDEfx88Ry/CX0xrgqzgiWABTTf5ht+gxTToBVJYCI7TJwMVHTb9MCjMXHXyXLi0AHL5pvR4SXp02RqgZxNydIiYAgb9RewBxFuBVI0awbi3N+EEjp0E+0+uE1RwOk4lls+UYaLFuX3BG2PnRSWJB8lDZY7gFvmiOKK1GAXJYqCYYkAHa8364UNXnDDjqhXABliJcREHoPfCrBcA6gJVjYgSbju1Q2fexv0+5I/QHDPwyVSnqadRYlfQWE/UHCnifwx3IP01fvhpkasUEUC9yTHRrgb9JOM44dLjJH9LPf3W3qHiD4Wbb9cv2v/ALeKJkKW53mTtaenUyJ64Y+ENXmkIrH26evpgXK8NLkSLn1xqOFcIVEKVGApqTqU2FRzvqH4lUQAu0k72wbidaymhJOpKxuH0stRKLbBXZICrXq1lUrpOhWYEK4Cr/UXa+oEahuoF9sS4jk2qKRUYCNV6cybW+KQvrvNtrzN6xrVOVeVf7pv8u1sX1codJvbSfyOPPRiM7ich0W7bQRZQH6lTy9NE5UXbbqfcnAvGvEFPLNTFQsvmTeCwERMxtvhrTywGFfHMutUaWBIF7DtsMU2cdXKKuUwR/l7pb4h4slWigo1kao1QaYKkSoLDVNglpM2gHGyq5UsiluV4BYqYuIJgj1xkcn4XoimVKahWGlwRIMhhcfPB+Ryeao0tJzOsKDoDU1Yx0UmxI6d/XB9LMI/mS68kt5HN3+gsivELZWuqitSSqQw0l1Bjqb+wwuyfGky+mmo00UGlFUmFA998Zs541KoEkkbD1Nhb5HFubRhIYQY2xsoqBjdHcUglxCR4u3gtf48qU14dWZqYbUFHbmLAKxIidJM/LGO/wCFmZZjmqUyqvTqiN5ZaiG/Ucgt0jG94zkUzGQemSNL0oU/7oGj56oxifBfDBk8pmKudJy5qMgIDSw6IkoTJLVGsD1xmywiYHgLp44XsexXeOsxy00FgSSQBG0AT8zjIFRGw+mD+NaxWZKhJK3Aa5CuSVBkzMd72wtqVMbqiDW07T4lZ2Rj5qgtHPT0VSINRMDoP8+uLPLHbFGXzCmYPc9cF0mGpZiJEzJESJkC8R2xfBNFOzPEQ4dmqLq6Oemk6KZhaeR005qpoxTTXr6nDyucswlmII/tTT+Jrm0GFIPSdPSbA5mnQ8qaRqB9IhWIMGbgsBe3XHbXgm2U/RWMhDBuhAg/w4kVsTfbvhnWGW8xSuop5g1LJjy5v0mwjuTJ2gYlm0y5pSGYVNIEAcpa17qPX33xDpBb5T9FRK219fNAUKOwkiPXDnKZW0kmMLqCEnDKvUhdI+eKZRwCTB13FxVOezExdoB/L3wI+YPf8v2xVmH5h8z/AJ9cVlsdxxALoB0mq6Z7n7ftjiGHWSYuTYTaPbvisvjga/y/XFxZoiPwxAV2aqanYrYEkgG5HuZucVKp7/b+cSjEkxOUAWXROVuiWcUXmEmbY0eRypVVBEmABI7D3+eM5xVDrHqJ+5H6Y3HCsu2h3ccqjmYiZkaYj8RIsBjHwSf9dUzcBYam3Z6LZ4u0NwXD6f8AqDnbX4g/6im+RyxbLrVJGiJLaGkzsFXck9I3kYOyfDCwbU1mctBUErewmbbSb7k4p4NkmY+YwtI8tdVqagQIX4VaNyO5vhxRPL6knb3OM/W1Zqeqdh5qjD4hGM4XKeVI2Yf+P84jmZCNzD4T+H0PrggDAub+BvY/lgDbZMpJCArwGP4h/wCP84oqZRu4/wDH+cSp12JjSQO564uasMQSDuuGhs7VQ1FhHMNx+H+cWmmx/F/6j98cqVgwEdCPzGLpnEgi2iIDA0WVHAPDlLL6mMM8xraOgG3a84T+NKlKmS9Roiwv1OwHcnaPTHmvEOFVKtVKVZjVqVfxVCagXUCzNB2EAmBHQYdZzij1GRKc6EVUW++kAajJ9PljV4Y6askdJtbjushUywshDWt05JtmfFWaopTK5clHDAEF2ClYBD6FmmYIMMJInaMM6HHMtm6YymbU0alfmCnaVOoFakaSbSAYNjbGYyNI0wzazTjUx0sBM3Y73JY39/XHOK5fL6EhkDjSpCICsI2oVSUuHWLETNtox9U0k7Ddpz8wBqpp6kHYW5XIWl8a8P1VVI5w3KCqcylmQC43SSS3aB0nGDzFKAZ9ftjTLmiacJUqWVtVQIQy7QOYFdiRJFokg4qNKn5WirQdZYK1bQVYieUNqUayAxAI3nDGjqugAa7Y8DofAH7fRUygvdnHlqPqNuPqsZVyJUSDcYnls3JhzpG2oCY7mO8YNzlRabFSZjAlZUcdQe8HESYTJSHp8ONubTs76++0LaU2NtxCMQ4vGXNPyvAs5t+4aju8QVoa+YybMxKvpbTpHMIFw3wmD+Ej544Hyg2D3tcsTsvaB8U/5EZfUyWNxuP8/TDCnmFIsf4xfQYhFUO6J5LJBoWk/bn90vxXCJqFonitJEdnDbx5fbtvomNcZfRyatfa8DmtudtNr329cBxt745rGJBxIv3w60aN1j6iXNrZMsi0f5+uOZ0kWO+LMiwG5H3wLm8xJ3xSCC9LrHKEI7c3sPz/AP5iBOL8tlw+s+Yq6QCdU+t7D1GLF4VV/sYb7wNhJHvA2xe2Rgvqm0MdgCAgsRG5+X6/vhpU4RUH4Se8A2N5BnrY/wCHA9DIO4ZkQsAYJG0wDH0OJ6VvNddNZ2UtVC4tpjF1ThtRdOpGXUYWREk7AYIpcIqQSUZQFLSwiYifnfEOkZa90JOSQQAlHleZnKaQCNSCO4szfmceoV0+DKoBpULUqt6zKUx621EnpHe3nnhTK+ZxNFIsHafQAET9YxuuAcS1CqKqmnmFYtXUxysdhIsQE0gEdAMeYyznLKR+p5Xo2OsEYpac/piaPruPGwTxBAgWGK8s8D6/mcWUnBAPQ3GKMpARfbvhclvKyuLYrq/A3/afyx3X7Y+rEaG2+E/liAobqUTTXAGcqFWAAmcH6gOoxEoDe2IkYXCwTKLqhLvKtOx1D8xg+k2I1AAbEbrN/UYvIHpiGR5QrSV59xLJsmYzFdys6RRp6TOnVBqSvRtJQT6nHeG8IzN/LUUiRHMJYz9x9MafI8FRCQA9/wC52adyWjYMWYyR6YGyOeqUeJ06CEtSqqdSOWcrpBIqKxJIkwCDa4266WhxVkEQhY2/aeaylRhpEjXvdpsBvzSqt4FqaQajfiE2JNzfc4KzPhFKRBQq0kGWYyo6wqi8+sRf0jR+I+IkFQIiffYHGU4vxYo0TJIvHT9sO431FTa7rd2iXyiCmuAL9+qhx+uEYKphSCCBP139b/L5icQ4uzKtKuSEMWUBmgXAOoQo6QQ3XvYfL1tbF3gkbD364EzNXn5r7/tgl+GwSkdI25Hagm4hM0EMNgeFkfXzdBlRY1MA0u67kkFSVANgLRIO18NqHCcvmKZbQiLq0jTqESIDWEkaoJ1bAnGRDXxr+DnRlx1ljI747qKfoGDonEHhqbK2Kpc59njQa7LF5/IeXU0biJ7WIEW9jhfUyhU6kO3T9u/t+eNRxPJavLMyfLgsZ1M2oyTqu22/XCdxiZKOHEoWulFncxuD/wA8E8w7HanD5S2M3b+pp+Vw7fDjoe9C5biE2ex79P4wwpXb5W+v8YBr5IN6HFNLNPRMEah7/kentGF/4yqw4iOs6zODx/q9/VM6nCaHG2mTCyGS8YibA/5D7HPKtXTfSmFtd74Ky2cFZYSCevQ/MYEroQb4d08jJBnYbgrBVEEsEnRStLSNwRYhfZLKVX8wUhIMKwlBZpgcxG+np2wWEzTjUZIjVJNObrvzXus/fA/DqFU6zTbSARq5tMkAx7kCfvg9MvmTZqjAAMfimIEgEf7vy3x092p+Xx3TSIEtAF/Bdr0s1ABeT+IDQBTmQJayibiekDuMQp5TMqxKhRqYPymnElbWPoCI9MQprmWL/wBQ6g/lsCx3AkH2vHucfcMoV6lORUYI1TyzJMRET7A8vvisiw/T9PfgofG4n9X1RNWhXC6qhgq4tCyIDQ1htdhiZztRlYu0ggzZbyLnbHDlq0f9QspM73uo02E8+lza+KuLuKa6bhlHP8hfYm3Ue+BnvAvcDQX04D0Q7YXveGAnUgb7kmw70l8Fj+uWO4X8z/GGvH3NLiFQpDawjkHoSgBW3oB9cL/A6g1KhY6VUAk7wBM2HtgbPV/OzFStqIFR5AEWWwUEdeUDGDflbRRjiST52W4+K5M+JSsOzQ0D/wBc3qvTOCMrJqMECBsN8GZYKVXlGw6DGO8K8RIby3sxcMAPxWgR6dfSMa3J0zoUneBt7YBNwlNJM50YHLdE+QOw+gxW1MaWsPhPQdsUcULFAE3ZlEibSd4BE33E7Tiqpw4eU4e7lTLCSZgwQT1Hy+WOgBYG6OvYghNxTX+0fQY4Ka9h9BgfL5klb7gkH3G/y6+xGL6RxN9bIhsuYgKjM0hqFhFpsO4wV5K/2j6DEcx8B9sdd74jZXueANVkhmFof/Ko+Y1CpoSojVXZqTpZQNRMltUXI2gzIi/gDhM7mM1J8tqSBG/uNQljE9lRbf7hhNTepDqjhdYF9BaGQyrRN4Ppg5qfls5SDITzKdNWaBzaKq0wxKgywI7L3W+gqqNlPUtcR1Cd+XYsxTzPnj6vzN4eo/ZR4tn9TwGlRJN9yY29r4UU8qXNhJ/PDB8ooraTqeFksKbBLsRZiQCJG8gHEc+6UkIFUqaglWVTKoBckzyknlE737YdjEIIY3Fp2Sp9LJI4F+gXBkqVBS+YKhj8KSJYz8MX07iSRa2COIcPoawi0iK3lI/lswRpqM3IJIEgJcb32wuVx/oaVOGRKzCkStMtVCgCakE/EDt7zfDcZikMuErIi+YqagkyWglmB/7iebqSd8IJMamL817a7XTSKip2xnbQbnQ3PvRKc14YqKQyAMN7EmNt7f5GNEvC6woovlm51GB323jpfEavF6nI9F9ZLXVlOltRHMQukrBBi53IM2jOeJfEmYyLilRq1NJ1kkuLO7atQlDYXASQIO4jBkmOdIADwVLaOEONn34afVaL/QwWT8IG2kCTeWPUXmw/uOMTXpwxHqcegVpfLJWpQwdFJYqVJJUHUw6Ekkn1OMbV4exaIEk9/wCMPMNlGUlA17XRyCyWFccUAyCJHY+wxZWpMrFWWCLEE/xitJvbr3/jDh2V4sRcFDNlc0hzTYjYg2IQpyb0210SbfUfuPT23xbQ4sH+OFP2P7fXBCuR0H1xCtw4VTeFbv8AuD++M5Jh01E8zUB04sOx7uXvuWvixylxSMU2NDUaNlaOsP8ANzHu19VbRzTqGCsVDGSAY22PofUYq89wZDsCJghmETcxfqd++AfNeidLiQOo/Q7Ef5bBatquII9/4wxoMTgqrstleN2nf+UJiGEVGGWkuHxH5Xt1aR6H2CV1arDZmE3MEiTe/vc/U4+y2YcCzsIJiGIi/SDbHNJ7D6/xiFIGNh9fX2w2NilRkDgQjVzjx8bdviPp6+g+mKM9mCVYkySLkmZm2598Rv2H1/jA+fJCGRuQN+9+3+374XYm5sdJK7+0/ZFYLTiXE6dv97fI3Wg/4avFenexf9B++M1kqDGo1IgpVVyGpAAFDq+HTe3a+0Y0vgmFqUixUab3aLkkjp6jGx4n4Spu5zWURBmFZnZQ5iqWAlSIseWRECZ/uOMZVUx/DQ2GoaOHPX1TXE3/AIivqiDr0ht4Wb6JZwHhj00lhpYAMPkTEDcSSVI/3DGhR4VUWNZUEzfSLCT87DvB7YD4fxNcxNSlpbTpF9pPWIkkSbW64OyVAhBYEkAk6t7e23phQbZQVfTQMZH+Wbj3dQNAJzmWboTvJsAOg+WKnrnST+FgQOhBANuxkg3/ADwU6mQSoJG3MbfbCTiWcYIiWhmeST0SSYtvMYhoBHvtK5kcIxdNMwNJ13jZ47CYaPT06e2CaRnbAXDEYqKjAaqgBPMYAuQAItY4pymd8urUpnSDqBVJIhSBtIvzAzG0jHLm+XvyUNIbZztAU3zVkMdsVZykWVhJWQQDe3rbH2ZqtGwgj+7+MV1OJQTKkidwGZQRuJC9MQATsjZWjms1w7KGZItgrNU6b1UhU1gGKmkFk25lPe2J5/MBUCi56x+XphXlaTFoUwT17A+2N+5gmBL9liQ/oSGs3VbVUWnXpFBU8wqXepzMxVNIY3362tcwMMKeVpOGFSmsVGk6T8ICLF+qwIvvGA2yYNYIktq07/c4IyDN5a69yXPQ8moqL/iJGmNxbGbxqGOJkQi0ufK4TfDC+eRzZRcAeHvb7ovL1zrhh8QeppO6XOgEjblMH6YzfF6pdmJIHTsAANsaqhw4rTLR/UqXc9YNwsdN74z3EcgZKQSS0R7wInacZ6K7rl2hPkvsVcczWN2G/aeaI4B4b10wz16iF7qqaRa8E6lJkiT6SMOKvhChL66K1gVAUuSzyS2vmY2Hw7dsFZdJ0sgBEkybERYCPQfpgnNso5qhCxsZ/wAnEiV+otZOxRU0bM2m2/rqshk86OGVvhcZd6mmrT06lAKEioIPxAgAkbjoTEbhODZd2WqjqVeGWCCGnYg9RfGb42yV6ZRZYs1jpPYXna1/rhBmf+HSIRpRXB+KRJ2vEdSTg+nrZIRYfdJH5GkttnA2K1HjjgHIrqJvBMXAjrjCLlze3U41vCuN1snUSjWDVcvU0ooJ1FNTABgTdkuAQdtx2wfxLwlp1svw6jA7X2xq8MxRrmBjksq6TpfzYvEclgmp+mIq0YY5tNDe2BamWkkqRGNI14I1ScaaOVQqa1KvzAk7++Ftbh7U+akSw6jr9Bvg+kv6/ngujH+DC2tw2GpAds8bOGhCeYXj9ThrixhDoz8zHatP7d48bpZks6rwDyt67H29fTF9OnYYN4nwJaw1JytFz0PqR+v54S0M81M6aoMdD1+vUYXRYlPRuEdbqODxt48vfens+DU2LMNRg5s/d0ROvew8R700CYClgTj1LSqCZLEn0gR++DErBhIMg9sQzXDkqCSdLC0gb+/fB2KskqqNzYNc1uO4vfRKPh2qioMVjkriWhhN9NjYjUbi1+RPZxXKaFVUGxCifphv4d46ctWFS5GzCdx++E67DrYY7hhFCDTtieOAB+iWVMuepfMw7uJBtY6kna5+mq1Hh6quWq1GSP8ATVGkRM07khXB6SxAbbpa06/L1x5a/wDaPyx5zwrPmmwMj57eoPph1keLpTQCm6lDBhyVKG8qCBDILAWBtF8YzEsGkjfmgBIKaUOJ5WlriB74J5Uz7K7K+kAtKf8AbpEz665+uFXi/hqvReqmrzFBKsoLstjdVHQ9QN/lhZmMzTqGalaoxiOXQoHYgFSfqcWZutSp02DZipUOnlRQFNwfjqCbbfDpOBG4TWNcDl396qfxzZMwJFu9Fv4sWklJV5iqKCFBN9AmwkwDgjM+JKFei40k1FVmCspVlIEggNBBtOEVPjBBAQCmN4QaR67dThxn+CjPeTVRh5lIMjgvo1o2kwTBMgqQPSocX1ODSQND73K5grjM5wB8Dt/CLqipVDIKpK6ZMBQYiYLASAfTDha4AAUQNgel9oGM/wAVzb5Sk1SsiHUhLU6Tmo6RYmdImnzCTAiPppqAGhTB2G/rhDIyRhyu0WgoGixz6u9Fj6vc4Hp1iJAvP6YOfJITAJj3OC6PDKaKerdCZtNseidKGjULHdEXHQpUaDaeRmQu01KgH/TpKASASpGqp8MTMXw64ZkJYVTy0wAKa7GFsPZf4wqr1vMUUxYVKqA3YwGVSo36KVHrBxo87SAUgz23P748/rao1VS5x2G3j/C1dM1tLT5m7n0/n3oiemM7mK4SofMLXN9KgQPff6QcD1M8yyASQO5NvUXwA2ZD/wDVmzbybg/rioXCTVFe2T5d068OZTWGrM0QWVGtOmevQggDEuO8ZTytEyxtYTInuDAEdz0xjuJVmQ6aNWoqREdPp39cL8tmDrAe4JENP5jv6j7Y7eQToffvgp/EO6Do2DQ79q9T4dSXyxFgDYfb9MGSCMYzL8bKBQQCASPxfvvGHHCeP0azMgDK6xIM7NMGQSPwnFdijKarjeLDRC+LPL8lrlX0Qrf2FTK6fXUB9BjVeEuKnOZKnWdQpqA6gs6ZkglZ6GJGPKv+IfH0qIaFBiH1cznVaLEAE9bYUeFvGlfJRQy7BkuQlQMVUnrIYMO8A4Npjk1P22txPv0XURsXOOxW48U8Fak5mSDsYsf5xm4xsuB/8RMvmqiZXNUmpVapKoAxqI5gzDbqQP7h13OF3GuAeRUKiSBsSdx++Nrh2IiZuU7/AHWfr6DIekYeqVnUFvmfzwRR+X1x8vDywJHQmZJ6kxgbyPf6nDgHMEqIym5TvKVQIkj64FzGSV15lkXj95wtUD1+/wC+LMvWUAXP3xQ+nzXBFwdwioppI3B0dwRsRoQr6WQVVjoBbAzLgsZ5YNmPz/nAzOCdifcn8pxbE0sGUCwGy5lc6SQyPN3HUk73PEoensPbFnlN1BHuIxZlAIBuLdCR+WCmVGiAfqd8d5yOC+LwRogD+WIJsPbBuYyAUGSdu5wH5Ij+TjprrlQ1w2cvvMxW2x9jjrUx/hOONTEH27nHZ2RXVaLhEIcNuHZxl+E4UJSH+E4YZTKgqZuIuCTecDz6t2QTf+5oVpc1D0qgdpDLoZgLgVLdvXGqVcedeIi/+kHlqrK9QB9ZaQRLUiIYW1qZ36euNvksvyLJJaLmWvFu+PP8Wd+dl5LaYW+wsBuL+dl//9k="/>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hQWFBUVGB0ZGBgYFxkYGxgcGRoYHhgXHhgcHSgeGhojGRcaHy8gJCcpLCwsGB4xNTAqNSYrLCkBCQoKDgwOGg8PGjUlHyQvNTIpNjUsNCwsLywvLiwsLyowNDQsLCwqNCwsNCwvLCwvLywwLDQsLCwsLS8sLCwsLP/AABEIAK8A8AMBIgACEQEDEQH/xAAbAAACAwEBAQAAAAAAAAAAAAAEBQIDBgEHAP/EAD4QAAIBAgQEBAQFAwIGAQUAAAECEQMhAAQSMQUiQVEGE2FxMoGRoUKxwdHhI1LwFGIHFTNykqIkFkNTgvH/xAAbAQACAwEBAQAAAAAAAAAAAAAEBQEDBgIHAP/EADwRAAEDAgQCCAQFAgUFAAAAAAEAAgMEEQUSITFBURMiYXGBocHwBjKRsRQjQtHhUmIVcsLS8SQzQ5Ki/9oADAMBAAIRAxEAPwDfURrOolgigqsn0vULzMldidhfcxgOlkl8sLqBqrIBp31A3bUqkDSTNpHvhtTVWIbyjvAJEbCzaekbCROLq1TRTOqSAOgu3SAL3Ow3wvzgDRGubcLF1eKF2alXRuVSXJEsUPOUOkQHOkLEwQLbYtqVazFjU0rBTRSPYgkArcaiRtJiCBtcHgeUZPJ1LD1qjhzJZjF4U/2DTGo79hjV1qtmXUAQAWAaWEsACdI+I+/QbjF8uVpGUfxrbTvS3KXpFmcjbW6gMsDTa7RJC+5YCMKM7lmputaQlSnzhlAPNECxtEWxsauWlp1FlVgQYU6mM2mNhIuOpHbCjitBQCD0JM/pHzj5YBO6UVUHQnOwpv4d8d1KtWlQrZch3F3psGWwkuUIBVPmYJAwL4k4mlbP0QmYecm5Y0KaA+ZUZIGqqeWmNLMsGTBaL4zXhTiD08xmKxqpSWnTUE1FJhX1jWraraXVSwIgiLi+HPC+HtVqtWEhHqHe+pFBVT0jUFVpueb54OExEYcdyjGSPLG8SU1zeUqOKlWq41uFldOtUCgwiWmdTTrIJnoNgVWpEotMuCziJO5AA1EqYuZiP9wwUJvHy23jbfvbbCnIUK1R6ddlVSRzggEgAQERh2fU3rqF7YGuX6uKaxQgDVWZTKNTUlgtRg5Z4mRK8pAgkTGw72wv8UZ5hQy1WuEpItak9dSdWkKwPKbSQwF+02xx+F+fXLpXrUfMRmA0lDPKJGq1gVt6CcXcVoNVK01ZCV/6jOCwXTpIby56mPxAe+LdGOB48VzK3K0tYN034nlfNoLUUBieY6TqDaryCNwNp9MY7NUyCbXw88LUWy2cq0B/UWovmsdek09JAnygugByx2vyXJ6H+MEhA42Eza/fGkw6r0DbaFZ2up84MnFYKlJcntYfmf0+mD0qNETA9MAUyRc77n37YvXMz7Y0RaSFnw4AqypeB3P5X/bDXJ5SfXCrLVwXNxYR8z/AGHVCoNE4FlJCLiAKur5oIvYDAC1iEANrX9+v3xRnqvLHe3tJxRUzAkAzHXHMcS6kmR1Gk1Q8u3U4e8LpBNUbyAfkP5xlxxEhgFMA4eZLiIVe7Sbk27fPbFNSx5ACupXsBJWgGmkharHoO+E/DawevTtI1G3yN/vgelTq5omLhepNsQ4pnf8AlvlEgPVreYqSYVSAsHaSZItab4BkyQsdmPWRrXOkcHAWaOKB8W5x6fEdNdv6NdNCKQwRdIkDUeQ6m5mC3/pqDuMPfCNYaKtKjVWrSorpdtCqzVWEt8JAELBPLHMI2OMzTotnGLO4c06fmB6oU6eboTpGmdwTYHuRgzPeI1ywauCKxotUpVDTA51YaljTYGwiZvqHWcIXSDqu4Ji2UEB/BelHCLj+QoU6Vau6vCoWdUZl16RNwDEmInth2lQMAymQRIPcHY4z/iTxLklp1KFfMUlLqyFSdRuIuovAmTi824og9qwVLjCZ2lWfMpSy4yhD06JJtSYKGRmsj6vLMCN07XNtR6VStTGXozmFzNFoAkAawS5KjlUIsn0HXGDyOUVnDVZczNgDqCheUBhy6iLveBI0k49D8NeN0pqUpZU0a7AzTD//AB9xpqSecnSAIA/DFrHAtw6zie9AktvmcQOa1tDygwUDSzAkCGUmIn3i32x1qILxLAUxa55j1Jntb5k9sC8XIJpLCtVLzS1CdJW7P3gWn3GDiQihReB8z3J9ST98BW6oI4rQyGwKRcRyTIqjLLLAEFi8FEHxWjUxvbe++ONQDy/mMyVANAI1I4ZTBa8AgAgkxFtzEMKeoVqlQHZIggAGJjYFo1A3Jt0F8KM9wutmBWDCjyyIM6CTckgASIJkMepwXG0bOdbt70K0Bu2q+4VSbU2iqkB9CBSYhd2J1c2u1gDEG+DMxws1OaVM+hEd+98Df80SmabFwoDBCQyQASoMwTAO1sNc1xOkFJXQyMQAVcXdiAA3aT69Mc1UQa7qm4Q8kTJm9ZZ//wCj6bszNTFTTaNca2BkzaIBgDtBwTTasUVUXy6pJYgtIT/8Y/DYQbRsPng6ll3p0lIppJM1lvJmNTACzvIm+4jBTGlQqO7sUD6Vl6rlWmTyqxgEExy3vfpiltm+imKCOMXGiXs4ytKnl6ZqMWBHMutnkGQApCobExGmxtjvActTpEtRou71ILBdOmiAsCmCWtEEQLkmSBOIDKGsSiGpRyySG3D1S0QATzIiqN9zrtAuas/VFOvSyqeQiVRpLNq1UxKgBSZBYzCra8b4ta65ync7qx8zm2969iuyviYvqUZas70y0gqocXAMKWk7i4sbemJnNVmDVXBoKFACwGqOV1SgkaKYmSWOqw2tjRZrL0qVTX5Y80JC1GAljEBNRuzECTY2HtjK8YpuiGtXVglH4QfL0heXUJ18zOyzJjcD1xeadg13VDnPJ67vf0RvhCoS1WrVrLU8w6aXLpKqseYmwNnjqe5g2wz4/mENLSSOcgb/AD/IR88YPwyqf82pVMvTamKqN5s02UjWCV6gwdJMkRj0niOQNQwD8C/dv2C/+2DYCG5eCGN3sNl5rn8qArNqUx0kYVrW6yPrj0NPCwbUWho2gWxgOIqEZoG0411LUCS7QdllKqmdGQbbqyjmw17TN46xb9MX06/y+eFiIIAIBgYvQAn4R9ME9HYIbMb6puqq0AzvM+w/eMC1BBxPIUlL7Rbp3Jt+WJ8QywB2wM02cQiXC7AVSFBBP4htgJ80xiSTb88V1SACY798U1AoAmANuse3pi8kR9Z5sBz4LiFjp3COMEk8ANT+69G8O8VVcqI+KYIxb4j4PWzj5fQyGkqOxVnZeeUCuQo5wASItv62wnAs0iVAWAKne/3x6JwXj2WdtIhSFAud+ZrD6Yz2IUv6mC4Otx2p/Rzf+GbQjSx0KE4n4YNHLViaq1DUUIwqLFNVnmWmiyQzHT8Rb4QMY/jHFFreYCuknlCAlySFiSVG9iB6A+seleIKFBaRrVaPnClzBdOq5tIBtsd+l8Y7PeJizKtColCmEcEAJUp7Ql1ZTIvaLSbnGcmYwAA6WRlQxlg0mwQnhzxKeH5SrrWs1Z2/o0XDBAAsUyHMwrC5sNgAOpzfAPCdd3U1gQHN3YNGo3iOgN4iBjSPlyaqyxrk8xf/AO4dtOoExFzG0dsadINDUyhuWSNp9PS/0wPI4us39Puy5hJnuzgPPxukVfwLT0sqatQCkdRPNMdRtHzwvpeC6gZuZVYDY7ETYz729Mafh2kABYqFUUFtRUagSDJMnr2wSRTJhqatp2KnUBPTuNuuIDSzQ+/f8o3/AA6N4ubjsv8A8qtQozBqmwKFNR2lSCf+2ZI9dOGVRZFjc/PFPnKlLkZTC25hft16nHAwVAARCCOlgB9tsVuPVHNMZXBtwqMxW8stpgyuoLtzSAL9ifyws4nTeppogwqsNUm1Qm/NF4mWK9R74LVjUq6o5VXbqdROkn5SQP8AdiyhkYcsxm5KjtNpPrFh2GLI5GsdmO4Gnfw+iAz30CV5nIU6UDSWiS1RgI09EgAC8RpA2UYBpZT/AEdQBEp6eZzSWzc8QpgEEiG6fijphxm8pWerqJVaaxpmAPVibmfl88c4bwUMDVqEOaqmHbdQYiFIIPS57C2CxO4xWc64Op11/j3oumtc7ZL6pfMu3+nDUQgAetUEA6TKroIliu/SNQvfFnCuGLRD5rM1vNYTpqVCFIpqbMsWWRJtvK3wdxJ6GVoimzBA8hiSAWUAl9tyRa3ecK8lxJs7nsupoO1AoXV/LIpGIIIdhDgWHKbyDEbDgZ9GjRUkNa7XV3kD3bfuqsvxetmA9TL030crtUaVp6ZJJDEQwVeiSbXi2EuY4I+cqroBzCqxLlQVZS11Yu50g6QYU7ddxj2DPVVRC1SNEQQeoPT+MZX/AOsaOXQJQpIiIIVVAAEdABYYZQUDpDeMXQc5ijdmlfr724D6Ibgvgmulei1fMMFpSadFSDOm7NUc/ESzCQB7k2jV5vPUUlahUg9DDfbHm/EPGdWq7GwtpEC8bkT2Jj6YVvxBj1vh3Bg7yPzCgpcVa3SJt+9eyUMpSL+ciprZY1gDUR2nfC3inH1y6km7OSV9hYH7Yyfh3xj5NNg9wBYevT74X+JOKeaVsRpUAfLFcWGu6fI/5VZLibegzM+Yq/iXjWtGmnyA9Rc/XGbqIz33k3/PEGbEPNAYGQIk3Me3640PRxU7CRYcykzRNUPAALncANfoArkXBeXy569fTC2pxpE+EFvsPrv9sDrxis5imDPoCxH6fbCmpx6lj6rDmPYL/wALRUXwZilT+ZKwRt5vNvLU/UBavKIASWIUDuY2A/fAHEvEVETpOo7Qo+8m2EtLgVWq01Ghj3ljb7ffDDLeH6SQXlz22H0H6nC0VGI1BvFHkHN37fwU2OHYBQC1VUmV3Jg07r6j/wCgUor8ZZjZQJ+eOf6GrU+I+wJ+2kbfTD3PUUCqEEAEbRbvMDCnIcQLSCoBiZn1Aj74iShzPZHXTuJfoANBfT3sEbSYwRDLLgtGxjYgC5zjd1jfXgeBv1iu8OyRUSQZP27fzgum7K0gxYbH37YsyVLzHVAwTUYk7Ye8L4EAWDqrlm0BmkqsLqnSLs5EwLCxk7Avx0OG04Zwb9T2/VYusmqMVrHTSfM8+AHAeAX3hvxhUy7w5L0zuCbj1GCf+IHDKK+XnKSoyVT5dRYgHUGZaltnmQZ7jaLmjw5SIJWkhmwILgDe4lj0i0W74+4nwNnoIhKKlNi/LLFjoZQNhEaj3xmMSrqOoaXRXDu6yYQUNXE0xvFxw12KL4dwmmlIMrQfi1WMEDr3tIxdxLMsFUrALXIPWw+gEyZnFYreXS00gKhLKoDkqBqMSTBkCdt8BV67qoWqadVwSRUUEKB0/pm8jaJjrPTCCOGapH5Qv2pnE+Kka0SDKba9/rdKqnEKVGqfMrAaiQeskddhaSeW8fPDbg3GqTaGOqn5seSahWa4Ou6gMSDymx7jviBzerSWl1Go1Qy+YpQ2LXPKVYAGOjbYYf8AL6LU0yzGKDAeS6wGoPIKaH2g/hnYgC8iLXUcbJbSb8731XcdVI9t76d1t/EphmEWohG4cdhsR6jC/PZQhHJGsaDvAKwOkLed/li+nmhTB8wMAttUSI6G23r2xnOPeIGquKFAzqsW9B8R9unzxSL37ENUVDGtzO35K/J59AF1BVapzNc/i7f50w5Q2lUOnpDEMfkSLe+F/AuGimpdjYmQWJsoAAMnoSCfnhylViOURb4mEfMJ0HucS5rQTbz9/uopIpHC7igc5lywGoNDHSKYJJYbktJgWBt06nGY8YeODlmNNSHe0XIVLMWmLtEADaSemH3HeL+UCQwLIukTbUWgtsLcoX64yHgNqdbP1atVdS0KWtQfhDhuX3ImY6GD2xbCOkcGKZ5QXdEw6D5j6LVcF8OrllOYz5WrmaoAVYVxTXfSNS7kmSfRR0k2VPGjhieUBRC273O0TAAHzOEPGeNNUYkmSfthCKpImd7/AF/jG1pcJja0B4WdkxF5OSHQBOOMeI62YMM9hsIgX+eEpLXuLd7frj5mxTXzoAu02iOsHcYavfBSM6xDR2my5paOorX/AJbC93YCftsvqeqBMXv1G+JFj6fX+MA1OJdh9cQHmVLDY/IR+v3wpkx+nvkp2ukPYPZ8lsIfg+qy9JWObC3+4i/kbeYTA53TG246/pGI5rj+oWX5k4DXh97nYSen5/PGiTwkbeXBEAlnBUg2kmxgXHb2wO5+KVBubRA89T6+i7FN8OUepLqhw5Xa37j7uWe/1VV/hsB1Fv8A2x8nDGJMn3i+/wAxjQ1OBuiByBB236iZ27YPyvhdjMsLiR6kgQD23j+Mff4PTkh9VKZD32H7+apl+LqmIGLDoGwjsAJ87DyWfy3C1X8Bb1MG3tt+uG1NbWtbaYn0jr7YNHBKgAnSsgESen0/z1xTXyLIVDD4oiL7nb3wzihghFoQB4LIVdbW1js1U9zu8mw7hsPoq8sYYbflvj7OVL2BwzpeGn1Q5AEGSLkRqIgEdSPtgDiTC5kE7WkD3BOLI3hzgAULIxzWEkWSnM5rlCgRffr74UcM3P8AnfDDP2BvPK35R+uBuC5UsTHUgD3wqq7OxWnZyBPkf2W3we0Pw5WTf1FrfMf7ii6bEGQDa+Nf4azLHSTMvVJiwhUpEE3N5aoo+vbGezmSqIwpwWPoJknpb8sOuF5d3NKo+tmpF0gKWUCF0gheuqYPvgvGiXUhy63+yy9E4icOtt6LWGvzWDDUOobp2ERN/tgXOZvQlWZUBSS0GQI+LaJ377Y+yXFkqO39Mr5R0s1QaSGYCVAJ32n3GBuMcQV6TKpDBrMRB0A7kf74mLdJx58yEyPDWg3W0/Es6IvJ0Xc7X0aBWcglgqgjlDE8osOaoAJJ2mYFsKala2zexUg/Q7fPBmd4mCX2QOwJ1NMkCFjVsbdOvzwLXkTqVpAkgKxMewE42dLG2nFnED7rJVLzObtBKIpMaFTUJlgwIiI0FSsXnm8yT6gR1mnLcQuRTVQNRLUmjRUDTqAt/TYtBm4Pa84LGZy1NUq1yF1Ey4QwQAxhmjeZMbYN4hwtVYkhNPRgpeDadYkRfrt3IwDenLHMl6xudQjLTF7XxG2g0Kx/GPENQrDNyyQR3BGBODhqdNqrWJKr6xufzA+WM9V44ocF1blksjAhrTuCARe0Rh/kaeazFNatPLVGptJHwqDPYMQSt9/TGdDHkWA39+/BCGCUixBJ4rb5LM0yNShASf8A9QYksVnoOu59MJ+M+J/KDRUJBUXb+4EknoACD9hjNnjxWo6OppmjyupUgoWNg1oUHTYzDdJw28G8Np16lavX0FKRWnTUkHncSzEH+1CserHtjoMc5wYimPnktG7qjipeHfCdfPgV8yzUKLMTpIK1HBG6yIVdhJFxMdDi3jNejlwMvlV0UkkbkljJJLMTLXJ3xrfEfF9FLUCL2sdhGPOOJVgzagRf1xsMHw9jDnKCrZQLQR6X3QWbzHKfX/D9sAHiJ6D9cGuJIHS5/T9cWUqQGw/T/PfDOupaqd4EMuRttdNb++1NMKrcNoIXOnpukkv1bmzbdu437Cl4ytSoRqtH91o+XT6YsThYBEmetrbR++GtevqMwB0gCAMC6uY/If59cCQfD9M0h8t3u43Pvzuip/jHEZx0dPliZyaPU7eFlw0lUQAB7dvzxKiYIO0YgcdXGgjhjiblY0AdgskU0kk3XmeXO5k3PmrtayTBJ6ybW7ADa5th5k+FVA4K1dJJFxqO4sOzbgDveNjhBREie5wZlqPpil7SW6H1Stzww8/GydUeD1OlSVI7tsVDEfx88Ry/CX0xrgqzgiWABTTf5ht+gxTToBVJYCI7TJwMVHTb9MCjMXHXyXLi0AHL5pvR4SXp02RqgZxNydIiYAgb9RewBxFuBVI0awbi3N+EEjp0E+0+uE1RwOk4lls+UYaLFuX3BG2PnRSWJB8lDZY7gFvmiOKK1GAXJYqCYYkAHa8364UNXnDDjqhXABliJcREHoPfCrBcA6gJVjYgSbju1Q2fexv0+5I/QHDPwyVSnqadRYlfQWE/UHCnifwx3IP01fvhpkasUEUC9yTHRrgb9JOM44dLjJH9LPf3W3qHiD4Wbb9cv2v/ALeKJkKW53mTtaenUyJ64Y+ENXmkIrH26evpgXK8NLkSLn1xqOFcIVEKVGApqTqU2FRzvqH4lUQAu0k72wbidaymhJOpKxuH0stRKLbBXZICrXq1lUrpOhWYEK4Cr/UXa+oEahuoF9sS4jk2qKRUYCNV6cybW+KQvrvNtrzN6xrVOVeVf7pv8u1sX1codJvbSfyOPPRiM7ich0W7bQRZQH6lTy9NE5UXbbqfcnAvGvEFPLNTFQsvmTeCwERMxtvhrTywGFfHMutUaWBIF7DtsMU2cdXKKuUwR/l7pb4h4slWigo1kao1QaYKkSoLDVNglpM2gHGyq5UsiluV4BYqYuIJgj1xkcn4XoimVKahWGlwRIMhhcfPB+Ryeao0tJzOsKDoDU1Yx0UmxI6d/XB9LMI/mS68kt5HN3+gsivELZWuqitSSqQw0l1Bjqb+wwuyfGky+mmo00UGlFUmFA998Zs541KoEkkbD1Nhb5HFubRhIYQY2xsoqBjdHcUglxCR4u3gtf48qU14dWZqYbUFHbmLAKxIidJM/LGO/wCFmZZjmqUyqvTqiN5ZaiG/Ucgt0jG94zkUzGQemSNL0oU/7oGj56oxifBfDBk8pmKudJy5qMgIDSw6IkoTJLVGsD1xmywiYHgLp44XsexXeOsxy00FgSSQBG0AT8zjIFRGw+mD+NaxWZKhJK3Aa5CuSVBkzMd72wtqVMbqiDW07T4lZ2Rj5qgtHPT0VSINRMDoP8+uLPLHbFGXzCmYPc9cF0mGpZiJEzJESJkC8R2xfBNFOzPEQ4dmqLq6Oemk6KZhaeR005qpoxTTXr6nDyucswlmII/tTT+Jrm0GFIPSdPSbA5mnQ8qaRqB9IhWIMGbgsBe3XHbXgm2U/RWMhDBuhAg/w4kVsTfbvhnWGW8xSuop5g1LJjy5v0mwjuTJ2gYlm0y5pSGYVNIEAcpa17qPX33xDpBb5T9FRK219fNAUKOwkiPXDnKZW0kmMLqCEnDKvUhdI+eKZRwCTB13FxVOezExdoB/L3wI+YPf8v2xVmH5h8z/AJ9cVlsdxxALoB0mq6Z7n7ftjiGHWSYuTYTaPbvisvjga/y/XFxZoiPwxAV2aqanYrYEkgG5HuZucVKp7/b+cSjEkxOUAWXROVuiWcUXmEmbY0eRypVVBEmABI7D3+eM5xVDrHqJ+5H6Y3HCsu2h3ccqjmYiZkaYj8RIsBjHwSf9dUzcBYam3Z6LZ4u0NwXD6f8AqDnbX4g/6im+RyxbLrVJGiJLaGkzsFXck9I3kYOyfDCwbU1mctBUErewmbbSb7k4p4NkmY+YwtI8tdVqagQIX4VaNyO5vhxRPL6knb3OM/W1Zqeqdh5qjD4hGM4XKeVI2Yf+P84jmZCNzD4T+H0PrggDAub+BvY/lgDbZMpJCArwGP4h/wCP84oqZRu4/wDH+cSp12JjSQO564uasMQSDuuGhs7VQ1FhHMNx+H+cWmmx/F/6j98cqVgwEdCPzGLpnEgi2iIDA0WVHAPDlLL6mMM8xraOgG3a84T+NKlKmS9Roiwv1OwHcnaPTHmvEOFVKtVKVZjVqVfxVCagXUCzNB2EAmBHQYdZzij1GRKc6EVUW++kAajJ9PljV4Y6askdJtbjushUywshDWt05JtmfFWaopTK5clHDAEF2ClYBD6FmmYIMMJInaMM6HHMtm6YymbU0alfmCnaVOoFakaSbSAYNjbGYyNI0wzazTjUx0sBM3Y73JY39/XHOK5fL6EhkDjSpCICsI2oVSUuHWLETNtox9U0k7Ddpz8wBqpp6kHYW5XIWl8a8P1VVI5w3KCqcylmQC43SSS3aB0nGDzFKAZ9ftjTLmiacJUqWVtVQIQy7QOYFdiRJFokg4qNKn5WirQdZYK1bQVYieUNqUayAxAI3nDGjqugAa7Y8DofAH7fRUygvdnHlqPqNuPqsZVyJUSDcYnls3JhzpG2oCY7mO8YNzlRabFSZjAlZUcdQe8HESYTJSHp8ONubTs76++0LaU2NtxCMQ4vGXNPyvAs5t+4aju8QVoa+YybMxKvpbTpHMIFw3wmD+Ej544Hyg2D3tcsTsvaB8U/5EZfUyWNxuP8/TDCnmFIsf4xfQYhFUO6J5LJBoWk/bn90vxXCJqFonitJEdnDbx5fbtvomNcZfRyatfa8DmtudtNr329cBxt745rGJBxIv3w60aN1j6iXNrZMsi0f5+uOZ0kWO+LMiwG5H3wLm8xJ3xSCC9LrHKEI7c3sPz/AP5iBOL8tlw+s+Yq6QCdU+t7D1GLF4VV/sYb7wNhJHvA2xe2Rgvqm0MdgCAgsRG5+X6/vhpU4RUH4Se8A2N5BnrY/wCHA9DIO4ZkQsAYJG0wDH0OJ6VvNddNZ2UtVC4tpjF1ThtRdOpGXUYWREk7AYIpcIqQSUZQFLSwiYifnfEOkZa90JOSQQAlHleZnKaQCNSCO4szfmceoV0+DKoBpULUqt6zKUx621EnpHe3nnhTK+ZxNFIsHafQAET9YxuuAcS1CqKqmnmFYtXUxysdhIsQE0gEdAMeYyznLKR+p5Xo2OsEYpac/piaPruPGwTxBAgWGK8s8D6/mcWUnBAPQ3GKMpARfbvhclvKyuLYrq/A3/afyx3X7Y+rEaG2+E/liAobqUTTXAGcqFWAAmcH6gOoxEoDe2IkYXCwTKLqhLvKtOx1D8xg+k2I1AAbEbrN/UYvIHpiGR5QrSV59xLJsmYzFdys6RRp6TOnVBqSvRtJQT6nHeG8IzN/LUUiRHMJYz9x9MafI8FRCQA9/wC52adyWjYMWYyR6YGyOeqUeJ06CEtSqqdSOWcrpBIqKxJIkwCDa4266WhxVkEQhY2/aeaylRhpEjXvdpsBvzSqt4FqaQajfiE2JNzfc4KzPhFKRBQq0kGWYyo6wqi8+sRf0jR+I+IkFQIiffYHGU4vxYo0TJIvHT9sO431FTa7rd2iXyiCmuAL9+qhx+uEYKphSCCBP139b/L5icQ4uzKtKuSEMWUBmgXAOoQo6QQ3XvYfL1tbF3gkbD364EzNXn5r7/tgl+GwSkdI25Hagm4hM0EMNgeFkfXzdBlRY1MA0u67kkFSVANgLRIO18NqHCcvmKZbQiLq0jTqESIDWEkaoJ1bAnGRDXxr+DnRlx1ljI747qKfoGDonEHhqbK2Kpc59njQa7LF5/IeXU0biJ7WIEW9jhfUyhU6kO3T9u/t+eNRxPJavLMyfLgsZ1M2oyTqu22/XCdxiZKOHEoWulFncxuD/wA8E8w7HanD5S2M3b+pp+Vw7fDjoe9C5biE2ex79P4wwpXb5W+v8YBr5IN6HFNLNPRMEah7/kentGF/4yqw4iOs6zODx/q9/VM6nCaHG2mTCyGS8YibA/5D7HPKtXTfSmFtd74Ky2cFZYSCevQ/MYEroQb4d08jJBnYbgrBVEEsEnRStLSNwRYhfZLKVX8wUhIMKwlBZpgcxG+np2wWEzTjUZIjVJNObrvzXus/fA/DqFU6zTbSARq5tMkAx7kCfvg9MvmTZqjAAMfimIEgEf7vy3x092p+Xx3TSIEtAF/Bdr0s1ABeT+IDQBTmQJayibiekDuMQp5TMqxKhRqYPymnElbWPoCI9MQprmWL/wBQ6g/lsCx3AkH2vHucfcMoV6lORUYI1TyzJMRET7A8vvisiw/T9PfgofG4n9X1RNWhXC6qhgq4tCyIDQ1htdhiZztRlYu0ggzZbyLnbHDlq0f9QspM73uo02E8+lza+KuLuKa6bhlHP8hfYm3Ue+BnvAvcDQX04D0Q7YXveGAnUgb7kmw70l8Fj+uWO4X8z/GGvH3NLiFQpDawjkHoSgBW3oB9cL/A6g1KhY6VUAk7wBM2HtgbPV/OzFStqIFR5AEWWwUEdeUDGDflbRRjiST52W4+K5M+JSsOzQ0D/wBc3qvTOCMrJqMECBsN8GZYKVXlGw6DGO8K8RIby3sxcMAPxWgR6dfSMa3J0zoUneBt7YBNwlNJM50YHLdE+QOw+gxW1MaWsPhPQdsUcULFAE3ZlEibSd4BE33E7Tiqpw4eU4e7lTLCSZgwQT1Hy+WOgBYG6OvYghNxTX+0fQY4Ka9h9BgfL5klb7gkH3G/y6+xGL6RxN9bIhsuYgKjM0hqFhFpsO4wV5K/2j6DEcx8B9sdd74jZXueANVkhmFof/Ko+Y1CpoSojVXZqTpZQNRMltUXI2gzIi/gDhM7mM1J8tqSBG/uNQljE9lRbf7hhNTepDqjhdYF9BaGQyrRN4Ppg5qfls5SDITzKdNWaBzaKq0wxKgywI7L3W+gqqNlPUtcR1Cd+XYsxTzPnj6vzN4eo/ZR4tn9TwGlRJN9yY29r4UU8qXNhJ/PDB8ooraTqeFksKbBLsRZiQCJG8gHEc+6UkIFUqaglWVTKoBckzyknlE737YdjEIIY3Fp2Sp9LJI4F+gXBkqVBS+YKhj8KSJYz8MX07iSRa2COIcPoawi0iK3lI/lswRpqM3IJIEgJcb32wuVx/oaVOGRKzCkStMtVCgCakE/EDt7zfDcZikMuErIi+YqagkyWglmB/7iebqSd8IJMamL817a7XTSKip2xnbQbnQ3PvRKc14YqKQyAMN7EmNt7f5GNEvC6woovlm51GB323jpfEavF6nI9F9ZLXVlOltRHMQukrBBi53IM2jOeJfEmYyLilRq1NJ1kkuLO7atQlDYXASQIO4jBkmOdIADwVLaOEONn34afVaL/QwWT8IG2kCTeWPUXmw/uOMTXpwxHqcegVpfLJWpQwdFJYqVJJUHUw6Ekkn1OMbV4exaIEk9/wCMPMNlGUlA17XRyCyWFccUAyCJHY+wxZWpMrFWWCLEE/xitJvbr3/jDh2V4sRcFDNlc0hzTYjYg2IQpyb0210SbfUfuPT23xbQ4sH+OFP2P7fXBCuR0H1xCtw4VTeFbv8AuD++M5Jh01E8zUB04sOx7uXvuWvixylxSMU2NDUaNlaOsP8ANzHu19VbRzTqGCsVDGSAY22PofUYq89wZDsCJghmETcxfqd++AfNeidLiQOo/Q7Ef5bBatquII9/4wxoMTgqrstleN2nf+UJiGEVGGWkuHxH5Xt1aR6H2CV1arDZmE3MEiTe/vc/U4+y2YcCzsIJiGIi/SDbHNJ7D6/xiFIGNh9fX2w2NilRkDgQjVzjx8bdviPp6+g+mKM9mCVYkySLkmZm2598Rv2H1/jA+fJCGRuQN+9+3+374XYm5sdJK7+0/ZFYLTiXE6dv97fI3Wg/4avFenexf9B++M1kqDGo1IgpVVyGpAAFDq+HTe3a+0Y0vgmFqUixUab3aLkkjp6jGx4n4Spu5zWURBmFZnZQ5iqWAlSIseWRECZ/uOMZVUx/DQ2GoaOHPX1TXE3/AIivqiDr0ht4Wb6JZwHhj00lhpYAMPkTEDcSSVI/3DGhR4VUWNZUEzfSLCT87DvB7YD4fxNcxNSlpbTpF9pPWIkkSbW64OyVAhBYEkAk6t7e23phQbZQVfTQMZH+Wbj3dQNAJzmWboTvJsAOg+WKnrnST+FgQOhBANuxkg3/ADwU6mQSoJG3MbfbCTiWcYIiWhmeST0SSYtvMYhoBHvtK5kcIxdNMwNJ13jZ47CYaPT06e2CaRnbAXDEYqKjAaqgBPMYAuQAItY4pymd8urUpnSDqBVJIhSBtIvzAzG0jHLm+XvyUNIbZztAU3zVkMdsVZykWVhJWQQDe3rbH2ZqtGwgj+7+MV1OJQTKkidwGZQRuJC9MQATsjZWjms1w7KGZItgrNU6b1UhU1gGKmkFk25lPe2J5/MBUCi56x+XphXlaTFoUwT17A+2N+5gmBL9liQ/oSGs3VbVUWnXpFBU8wqXepzMxVNIY3362tcwMMKeVpOGFSmsVGk6T8ICLF+qwIvvGA2yYNYIktq07/c4IyDN5a69yXPQ8moqL/iJGmNxbGbxqGOJkQi0ufK4TfDC+eRzZRcAeHvb7ovL1zrhh8QeppO6XOgEjblMH6YzfF6pdmJIHTsAANsaqhw4rTLR/UqXc9YNwsdN74z3EcgZKQSS0R7wInacZ6K7rl2hPkvsVcczWN2G/aeaI4B4b10wz16iF7qqaRa8E6lJkiT6SMOKvhChL66K1gVAUuSzyS2vmY2Hw7dsFZdJ0sgBEkybERYCPQfpgnNso5qhCxsZ/wAnEiV+otZOxRU0bM2m2/rqshk86OGVvhcZd6mmrT06lAKEioIPxAgAkbjoTEbhODZd2WqjqVeGWCCGnYg9RfGb42yV6ZRZYs1jpPYXna1/rhBmf+HSIRpRXB+KRJ2vEdSTg+nrZIRYfdJH5GkttnA2K1HjjgHIrqJvBMXAjrjCLlze3U41vCuN1snUSjWDVcvU0ooJ1FNTABgTdkuAQdtx2wfxLwlp1svw6jA7X2xq8MxRrmBjksq6TpfzYvEclgmp+mIq0YY5tNDe2BamWkkqRGNI14I1ScaaOVQqa1KvzAk7++Ftbh7U+akSw6jr9Bvg+kv6/ngujH+DC2tw2GpAds8bOGhCeYXj9ThrixhDoz8zHatP7d48bpZks6rwDyt67H29fTF9OnYYN4nwJaw1JytFz0PqR+v54S0M81M6aoMdD1+vUYXRYlPRuEdbqODxt48vfens+DU2LMNRg5s/d0ROvew8R700CYClgTj1LSqCZLEn0gR++DErBhIMg9sQzXDkqCSdLC0gb+/fB2KskqqNzYNc1uO4vfRKPh2qioMVjkriWhhN9NjYjUbi1+RPZxXKaFVUGxCifphv4d46ctWFS5GzCdx++E67DrYY7hhFCDTtieOAB+iWVMuepfMw7uJBtY6kna5+mq1Hh6quWq1GSP8ATVGkRM07khXB6SxAbbpa06/L1x5a/wDaPyx5zwrPmmwMj57eoPph1keLpTQCm6lDBhyVKG8qCBDILAWBtF8YzEsGkjfmgBIKaUOJ5WlriB74J5Uz7K7K+kAtKf8AbpEz665+uFXi/hqvReqmrzFBKsoLstjdVHQ9QN/lhZmMzTqGalaoxiOXQoHYgFSfqcWZutSp02DZipUOnlRQFNwfjqCbbfDpOBG4TWNcDl396qfxzZMwJFu9Fv4sWklJV5iqKCFBN9AmwkwDgjM+JKFei40k1FVmCspVlIEggNBBtOEVPjBBAQCmN4QaR67dThxn+CjPeTVRh5lIMjgvo1o2kwTBMgqQPSocX1ODSQND73K5grjM5wB8Dt/CLqipVDIKpK6ZMBQYiYLASAfTDha4AAUQNgel9oGM/wAVzb5Sk1SsiHUhLU6Tmo6RYmdImnzCTAiPppqAGhTB2G/rhDIyRhyu0WgoGixz6u9Fj6vc4Hp1iJAvP6YOfJITAJj3OC6PDKaKerdCZtNseidKGjULHdEXHQpUaDaeRmQu01KgH/TpKASASpGqp8MTMXw64ZkJYVTy0wAKa7GFsPZf4wqr1vMUUxYVKqA3YwGVSo36KVHrBxo87SAUgz23P748/rao1VS5x2G3j/C1dM1tLT5m7n0/n3oiemM7mK4SofMLXN9KgQPff6QcD1M8yyASQO5NvUXwA2ZD/wDVmzbybg/rioXCTVFe2T5d068OZTWGrM0QWVGtOmevQggDEuO8ZTytEyxtYTInuDAEdz0xjuJVmQ6aNWoqREdPp39cL8tmDrAe4JENP5jv6j7Y7eQToffvgp/EO6Do2DQ79q9T4dSXyxFgDYfb9MGSCMYzL8bKBQQCASPxfvvGHHCeP0azMgDK6xIM7NMGQSPwnFdijKarjeLDRC+LPL8lrlX0Qrf2FTK6fXUB9BjVeEuKnOZKnWdQpqA6gs6ZkglZ6GJGPKv+IfH0qIaFBiH1cznVaLEAE9bYUeFvGlfJRQy7BkuQlQMVUnrIYMO8A4Npjk1P22txPv0XURsXOOxW48U8Fak5mSDsYsf5xm4xsuB/8RMvmqiZXNUmpVapKoAxqI5gzDbqQP7h13OF3GuAeRUKiSBsSdx++Nrh2IiZuU7/AHWfr6DIekYeqVnUFvmfzwRR+X1x8vDywJHQmZJ6kxgbyPf6nDgHMEqIym5TvKVQIkj64FzGSV15lkXj95wtUD1+/wC+LMvWUAXP3xQ+nzXBFwdwioppI3B0dwRsRoQr6WQVVjoBbAzLgsZ5YNmPz/nAzOCdifcn8pxbE0sGUCwGy5lc6SQyPN3HUk73PEoensPbFnlN1BHuIxZlAIBuLdCR+WCmVGiAfqd8d5yOC+LwRogD+WIJsPbBuYyAUGSdu5wH5Ij+TjprrlQ1w2cvvMxW2x9jjrUx/hOONTEH27nHZ2RXVaLhEIcNuHZxl+E4UJSH+E4YZTKgqZuIuCTecDz6t2QTf+5oVpc1D0qgdpDLoZgLgVLdvXGqVcedeIi/+kHlqrK9QB9ZaQRLUiIYW1qZ36euNvksvyLJJaLmWvFu+PP8Wd+dl5LaYW+wsBuL+dl//9k="/>
          <p:cNvSpPr>
            <a:spLocks noChangeAspect="1" noChangeArrowheads="1"/>
          </p:cNvSpPr>
          <p:nvPr/>
        </p:nvSpPr>
        <p:spPr bwMode="auto">
          <a:xfrm>
            <a:off x="215900" y="-4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474120"/>
            <a:ext cx="4905104" cy="357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2259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457201"/>
            <a:ext cx="7772400" cy="990600"/>
          </a:xfrm>
        </p:spPr>
        <p:txBody>
          <a:bodyPr/>
          <a:lstStyle/>
          <a:p>
            <a:r>
              <a:rPr lang="en-US" dirty="0" smtClean="0"/>
              <a:t>Boston, Mass.</a:t>
            </a:r>
            <a:br>
              <a:rPr lang="en-US" dirty="0" smtClean="0"/>
            </a:br>
            <a:r>
              <a:rPr lang="en-US" dirty="0" smtClean="0"/>
              <a:t>(Greatest American Seaport)</a:t>
            </a:r>
            <a:endParaRPr lang="en-US" dirty="0"/>
          </a:p>
        </p:txBody>
      </p:sp>
      <p:sp>
        <p:nvSpPr>
          <p:cNvPr id="86019" name="Rectangle 3"/>
          <p:cNvSpPr>
            <a:spLocks noGrp="1" noChangeArrowheads="1"/>
          </p:cNvSpPr>
          <p:nvPr>
            <p:ph type="subTitle" idx="1"/>
          </p:nvPr>
        </p:nvSpPr>
        <p:spPr/>
        <p:txBody>
          <a:bodyPr/>
          <a:lstStyle/>
          <a:p>
            <a:endParaRPr lang="en-US"/>
          </a:p>
        </p:txBody>
      </p:sp>
      <p:sp>
        <p:nvSpPr>
          <p:cNvPr id="2" name="AutoShape 2" descr="data:image/jpeg;base64,/9j/4AAQSkZJRgABAQAAAQABAAD/2wCEAAkGBhQSEBUUExQUFRQUFxcYFhgYGBgYGBoVGBUVFhgVFxgYHCYeGRojHBgXHy8gIycpLCwsFx4xNTAqNSYrLCkBCQoKDgwOGg8PGiwkHBwsLCksKSwsLCwsLCksLCkpLCwsLCwpLCwpKSksKSwpLCkpKSwsLCwsKSwsKSwsLCwpLP/AABEIAMgA/AMBIgACEQEDEQH/xAAcAAAABwEBAAAAAAAAAAAAAAAAAQIDBAUGBwj/xABHEAABAgQDBAcFBQYEBAcAAAABAhEAAyExBBJBBSJRYQYTUnGBkaEyQrHR8AcUFSPBM2JykuHxJaKyszVTgoMWQ1Rjc5PS/8QAGQEAAwEBAQAAAAAAAAAAAAAAAAECAwQF/8QAIBEBAQACAwEBAQADAAAAAAAAAAECERIhMUEDEzJRYf/aAAwDAQACEQMRAD8A63OnBIclhDI2lL7Q9flBbYH5SvD4iKOWI8W9O/HGWNEnaKO0PX5QpO0EdofXhFAmFAQci/nGgGOR2hA+/o7YiiTeCVeHyqf5xfff5fbEF+IS+2PrwjPlMJaHyH840J2hL7YgvxCX2x9eEZ/JAzjiIOR8IvztCX2xBHaMvtiKCYoAOTSGwp9DBs+EaL8Sl9sevygfiUrtj1+UZxQpBEwbHCNH+Jyu2PI/KD/E5fbHr8oy6sQkaj0gk4ocYe6XCNT+Jy+2PX5QPxKX2vQ/KM0jEpJbMHMSAiFujhF5+Jy+16H5QY2jL7Q8j8oowmDSiDY4RdnHy+0PI/KANoy+16H5RUJTAMuHs+EW34lL7XoflBnaUvteh+UU+SElI1g5DhFz+LSu16K+UGNrS+16K+UUSGUHFRCurg5Fwi7/ABWV2vQ/KB+Ky+16K+UUnVwfVwuQ4Rdfi0vif5T8oB2rL7XoflFL1cDq4XKjhFzL2pLUoJCqksKK+UTwmMzg5X5qP4hGqSIvHtnnOKp2wPyleHxEUSBGg2un8pXh8RFEBEZ+t/zvRSYXDesLJiTKeATAQIPLFJIJhMLIgssAE8GkACggNBgQwQoREn4XN7yvh6CJrQlSYFIBwCdXPfBLwKToR3EiJxTCcsAQVbMQe15w4jAI4HziU0JAhkNGHSDQCHAYIGFpgIiajMGcjnCJkwoAZJUeVfGHhNHGFS5oJoRAESdtAgUQsNcsP7w397mKYISoA+8a0ixmTgLwJU4KtFdEilax7Ie1VFn4s0KGZt6r8Bbv0iWRCDEnswmXV+TW074dSmDEHACTCoJ6wbwgDQTwYgngMrB/tUfxCNQIzGFV+aj+IfGNQI0wnTn/AF9Vm2P2SvD4iKECL/a37JXh8RFKlHJ4xz9b/n/iQEwtI8YNKeUHaJUZOc8ocS+tYXWDCe71i0mSmr186eUKeFNBwERChCgYNhDBsiCIhwoEGYFGISYdU0IIgBDQ2vDqNEmvdD7QsQEjJkzAC4BhuXnG8oeA+cTwYWGaGSmxiS9vKEYabkJYP8YuikQBKHAQ9hQYjFqVoR8oOTjcvMxbYjAZ+6G0bLAh7LRiTtRxUQs7UTSHhgEjT0BgzhU8AIXRmjjDRhSHkYl9Iam4VxQxFThlJdj6wBapVB5ohCcQKpiGZ5f2T6waG1vmgZoqzPUKgd94WNp6ENC0e1pgw81H8QjUCMhsjGBU1AHaEa8Rp+fjD9fVbtX9mrw+IilQYu9pys0sh2cpr4jjFXL2b++r/L/+Yxzb/neiQe6DKYTi8kopKphY3DOWANUhKSXduUQFbVlrXlSZ+U/+wsu9MoLpPpEyHclmwMJKYKXgCQgS88pKG/aIJJA0DzHHjFl9xTz8zF6RyVZEAQD0WBU/3nFd2dLeWVomytioTdc5X8Sz+jQ9DkhtChEiSZJKUgKOYLIJUT7Kkgv5+kN47ZiVeyuYg23V0GjsRXuh6GzRhJiom9G8ZmcY2nDJp8D4wx+B7Q/9SkDmlL87A68zeFpW12YTGexGzsclJJnsP4UZndqMnjFFN2tiAogYlSmN6NxDMn0g0Nt88GkiMANtYv3ZrjuD+DCE/wDi3FS+yr+IE+gIhyDbooXCgY5IrpLjcxV94UHejJYV0DUaLrZnTvEBIC+qWRQqylKjzNWfwEVcNFy38dDhQSIyB6aqPuIGtyYbmdLJp9kN9aDhEG2mQQREYjDzsZiC8uasAO7EJajsQHZ2p3RN2bIxipZmLnCUA4OdBzBjro3OsMttOpMIIEYTE9KcQgkZysP7Tbp5O9Ihq6YYkl84A4f2rBqjcdFg2Ec1V0vnv7Z8KHxd4andK8SQwWocwa+EGqXKOnFEGkRyZXSGfQGYs/xMfPjDJ2zPIbMRzsfSK40co66puUR1IQqgynuNfSOTztrzSGzG4778YCNsz3LzG5MCW5Ubzh8KOUdd2XhgmchktvDWNeI4f0KxkxW0cPmXMIzakcFGtLUFOUdxTF446Y/pe1XtbEIRKKphSEAgkqtcRnJHTPCrUAFzK2OQt3MA/pE/p3LBwE53923HrEtHL9nY5UuYlabpY9484xs21wvTr+GZdR1jNZSSn/UBDwwxBJSzU83rURV7G6VSZqEusJW28FGx1rYjnFzLxKTYg91fhE6K2iYtb1gnPZMO9eOIhtSxx+MPRTYHuPpAHjCcw4nzMFm5nzhmUZKSoFqhwO4s/wAB5QJkoEMQ4ipkbdzzMoG7UZ6lNDSrNUd/pFipYbSGcg1xHmL5QecF7Fr0MRsRjpaCApaEk2Cix9TErjA43pLiFk/mZUnRIApXds+sUxxDBkgc3tXjGi2/NwfWpCVBysGZkUrLlYkilASWtDU7C4JQZCiCp2OYmpBZ3P00Vo9qyXIJChnQspDkJHukEuCSAUjiIhScqt1AmEkFm5AaNUvW8XOExMiUguEOmqVMd5/ZZIqC6qg29YYx/SCSxMiWpKtFpBQSaCx0pZorSESRsDETDRDAMFFVGdmNn15+EQ8TgjLmKQWzIO9lcgFrZiwfueJmI6SYhaQApSePB3o+pZ3alhErC41Z9tMtZIDlQLqq7nM50alNOEPwRT5iWI4enHm0W3R7Zc+ZMBDpSHcuUipe4HD4w9h8ZOTOPsJzXAABorKEilbVD174Wha3WQrKokEZaAaVHlq5hcorutng2lSwLkMVqJHeVEnQPFZjemstBISlSmZtAePE07qxQdSols6swGhUP8op5xExeFCAQXUoAavU0Yeb/TRCuP8As7tfpZNm5kpISlTMGT6kuT5RSibOcMEZf/jQO6jVi+mbMliqqOWDhjRhxo/OGFypbhISotMbQOGS/EjUad8VKLjFNPnKALpToaISL9whCASnM7MHYs5rpx/pF2ZhEwqWlAQokDdFOAzCulgeFoTNwklRAyvmsoks7FVgfBuUPadKlMpRDsG9bteD6lQDhLtevDvtFhIkJQKBQyhGYkBszvSj3rEiXNl5AQRmNCDx50Bd34+EGwzcvDTBMchxvULWPAtVucOGdLsvOhi9MqhQ61BiznYx3YJ5Gw4U+tRELq02UjOOS8vwBeK2zvS/6FLkqx0kpmlxMYJUnKVbqrMT6kR2lMcU6Hy8P9/w7dYF5xlBCWBY3OYm0drTFYss/VP0gKDh1iYUhDByosLjU845NtPDyETGkzCpw5yEFIrxBuBHSPtD/wCGzv8Ao/3ERx6RM3AK/C2reUZ2NcPE4gXQtRIpodWrpFns/EGSoLRmJajAmr0tUikUJmlITW5L04l3fh840vRaSqYuWkZGzM6gCzglxmDaHxibFbdB2TiJs+TnOaWsmmZLDR2SWcN33h7ZsudlV12VyXDF9A/dXTR7xNQGADuwZ6fpBKXzgQbWnuhjPvtRmd+bkNGb6Q9Nhh1zJdlJG6TmykkAhyAaXr6RgZ/S/EzHPWneFgd0h7AX0OtYcxVttsb05lylLExJISTl3ToW1rxuB4xXYv7QUrKTLCgA1GJ9Aprd8YafNYuqpbRyXc1L2FqQQxgcuooGhAe2hJitGvdpdIpqyoFaCgsWA3VU0aqr+cUs6epQfK2ag5l240g0qSo0W7tUAh/CxoO+J+Gnh0DMHzJISRcJCSkgvdTqGiYfhq7CYdaiN2t6gd/6aw+gkJ3QS3DRwdYmYjHpUo5QZUskKSHJKnuVVpZmqK84jGbdKXJIZqOBVjSxr6wqfwJCgVDMWLOXJ48WrFjLkIqQki1wSOdHcd4iPOljOkTTkWQGLhtahi7XPgK1h3BgK3xMZAZBUVmimu7sBUCte6JsOWQ8hGVQoK0DWO6S4NS7j4w7LwlaqLk3PtltAbAO1ohzcSgKCRiU5kBJBzunOKG9Sd69w8Fs7am4lbqIUpYC1KLe2qwNUlikXNCYXFXJaS8JqAqg1ICu0zaivjEjq2GUKSmyUsou1HagY1vTjEKTiCwV1iwKUzAqo7jeNrgUgpaUqUlajmE0kozKqmjuQ5As1tInR7T1SUgkiYkAZcwf2S3tKDuXcfQgScYtMuqRqHsKva4HeBWjRCnY+SkkkoBQ4G8kZiA+g1e/pFdiekMtNUKIVYdW7FyASp91qA0ipNptkWcrEFRAQgpUQ1yreck0Icm1zpaHcVJQE1UkLJZOVikuwJIsE3DitIrU9K0KYEEgc8qno54cTfS0TlYiWrMDlJA3s1LKrVxQkaH3vCCid+IScYEkEIBSz1KjQhyBmNDoeLCI03aBUUhRKlBRUCriw3ALM1fGD2g5UopSSmlAp2o5Tx0tesIxSpapIHVzAoAJSTuizA3ckNbnGk0i2inbZUUrCQ6U5QSE0GVladwvEVe0sySKAAXd/eG7xrwh7Zs/q5RQZcwvmBZQDqUSGIILNQRRTcLMcpKMuV1EFwba62eLkiN1YrxAVUdYB3Jt/NWErxIoxL1uA9O4xPwPReYE/mKypYmjGxTQGr0JPhDM7ZUsLlfmy1ON7eA0o5sB5Qui1fqd0IrtHDF//MGn7qo70mOF9E0SxtDBZCc2cdYPdfKQMpFxR68Y7omKjLP1lPtH/wCGzv8At/7iBHFZKyFMDXnpegMdp+0gf4bOH8Hn1iY5jsLovMnEUACFDNmzaFlJdJfML6gvGW9Ttrh4Po3soTsSlCjuuXZ7gOwI05x1nBYCXLSAlCRlqC1XAyuTqWPrEbZuAlykBEsZUjhV++D2lglLKSicZeV3YZn/AMwYXpzjHLLdaaWvW0jEdNemKZaTLQlSlOoKZwA26z99acI08qblljOvMoCpYB+bPSOTdPMYlWIIS5SMyi+8My1VtYUF4vCbqagYjaKsQozZlAW7mBtUnlxhtC3BCRlQNbE6k9zfGG5UwrFCBkY1SWfmw5G8LzFJckhTFgGIyqGUlI8P0izkPTpDAJQklQJD61zA30BiR1icwSd0VDgBiHJbkHY628YLOM35hNE6UATQMaOS/CB1lHISAlTKYOaqASbcCLGEv6KZPSDbKEqAJsKhiQ1ixPHWIa56EBIDKfgf4spDV9qsOzpGd2cZnINA4YbqiDepLnSIGEwWQqzJJLOgvS4Bdta+gipOivqbhMepKAJqa5Rl3aioDp4G/lC8NjkpO6KKdJCmo7MS/FqiJWKUCsZqpUkijA3BFSWNIY/DUZ3BIDAkMVXVlYV4wtwapeJ3k1SFKI3Spi3gq9vrWqVKmKu51yjgDw0Hzi2lylZc6ah99BuDUkj0pz4QJhzAOpJBS6XdJvZxW3qIJlocdqDG4AgZjmSXuTcANQD6pEjaGy1pw6JiHMt1gsFOnMAxVTKzhu+LTEYIhsiVqYvRQJANxvVDF784kYXElSDJX1oRU5SkZPZU71KXzZC7iojSZdMrhq6Ylcwu7k0B8wDBHFqYbx4EcNWr4xsPwqR7JkswaxBJAYkqGv1pFFN6PpJ3Fh31Gj0q9aawTOUsvzyiGmaeR8APhCVT1C1BTtc2/WJeG2MQo585QAQ6CklzYgG4Go5edhtqamYpJ6yXLGTIxkrcpSaMMpADZW5AcIrpnqqyXiCQxL+dvGJuBxik5kpAJIoCHqlyGqGsfIRXSgBQVu2h72ekOS1kGntXHemvwCvOJ0JdL7DbfVNm7ktAVNyk5iyAoAg3oLWrpEjHbTWgJzpQfe3CGuwRm1W7KBBbQiM4tSUrI9zMFCpDpUHFQKaesPYvaPWsOrRdyQkBZbUrd9K6eUTxjT+mXm2i2PteWEK62oSykskKJUylOQaBsrHgTzhraG1pa8wCCl7qzObgkMFEMzC7XpGcCiCygLAivvAe04pXWlWEKQo6ajzanjD4T1UyulytUoqQr2EOxbeJORwoksASWFIVMw2HdOVWYPV3S1buw5i5IIq8VSMCTRRYF78WoWi52fsDMA28QLk5RX19RBdT6W40XRXZsr73h1pSUKTNAIJ95jxOr+sdiSY5t0U2eqXNl0QHWHbK5r7yqqPiY6SIWFZ/pZaqtuSgqQsKAUCzg2NReMftLbCMIJI6skTJiZQCSBlf3q8KUjZ7WH5SvD4iOb9NZgIwpGk9J9Af1EYXutsP8WzSuIWIx1SC6eES1X8YROwz84iLqh2jjFZFJFcyVDzBEcx2yj83eDOWdglh4XLiOz/hwNCB+kYXpd0U6pXWSXShkjdSCQsqJKifaYAfCN8Mp4zsZLBlSFusKAUAXUksauxbxEWWImoTXNvqGVKQWuQQhqqFTeK6TictCpRUkgAKbeSzO54iCm44qU5SkLQSUsAQ5Iu5NKesVZurl1NJ+KBUJjmoISOZFaeZhoEJJUPazspJ4AkCniCIeQssMoId1VoHNj5EeRhciQ5pVRAUfUEWY3HlEbacftFh5Aa9iSRwqoj4vSLbFbLCMOiao1m5MwAUG6yWMvugCieNa3itly0NQ1NTyU1QOXzhPUpZJKwSyq6bqiSRy0H6Q5SyErMlSUkFSQoFK2un2SkjiAbi7RKwkvdLJJYnKXA3Vb1buRUNyEOTSGKiSwBc8gFH1tEJKzKIYky2Kj7VAx4GrRG9xcmql9SsBTUUl3ALurJQEcSw8obVmMkFQau4QnMxolyARRiQ3M8GhScYysu6pK1FQLEsMoNfD4CGZ6urv7JVTdLAkvlvR3odHF2ghDwslCkKlu5szGi3NRY0P6xLwuCKQoJUS6QC7qFFVYLNjYtpwiMClRS+hJcvUgkAFrml/jARjFIz7xIBdCaAmtnFHqe+Hd/B19Tj7IQp0e0cyQ4ASVO4d6gDiaxU4jAlS36t0aFOorUC57vSJ6ccgIIBYqzBTvmAPtM/G5hlAQSwUUrygCpa7u1QTp8NYJ0LPEKbLWxygKahYMRSgIhjDTQ7LLENTXQeHhFniipJGYpINXSb0NxeIU1YUznmAb8q6Vi5ds7NHpeAkFZQZYIBUH3gWBJ9oRLPRjDqTmRnSwchwptXY2YgluZimOKZTl3US/DV6eMS5G0Wagez20a1nrCsvw5MfsVpwIS59rKkZSQP+Y7HmBDyl50skGz15XAiUVKmnK5U5NSHLkg1I1pQVjSbA6GlVVjKN4au1gX00pFXLXrLUjIYTAGYWqVfVI0ezejSlMgflmtxVqVtQRudl9GZMo+wkszK404aRdycFKCysJAUzPyEK57HFmcB9m0tklanOrPWkXMzoxKlodIAaLM45GqhFZtPaUoJJKXMT6NM1gcSobQw6UsxmsXNwHsO8R1BMcj2FKSvaUqYFrzdYCxtY0jriY1x6Y5+s701xvU4GasXAS3eVJA+Mcu2zjSqTh1mYlZUtKsqQxACUjeGYl3H1p0P7UphTsueQzvLvas1A0jhmEx0xYUk5WQkkMlIqTqQAT48oiY77aY5dadzk41KlFNQq+VQYtxANx3RJSqOPYXpjMXLT1hOZLEALURm7bEkgtRgW+EaLDfaArqQndMwA5lKqSTmyskEVZnJIHKMr+djTe3Q08oRiUEpLN5P8Yxh6ZqSiSAUTF5hmCcwdDMyitIAPdZrwnE/aEUTVMkKl5WChTKq9j7YejhnoW4kxtKs9tzoJOStZR1eW6QHB4l6lj8Yo8PgFSs/XpKVJAYFiCVFgx0qDwjq8/agmGWUsxGZbsClOV0g5qpcl3LUHOM3icGnEz5zBJSmjuC4SSjyufGLmV8qdfWDmbYU7UASbBRpTwf+8TJG1mDlCiWD6UZ8wBDkViZjOjqDNWh8hylQopTlgwTlDVbUgXq8VZ2DNl+8x3XzaJ1N7UjW442Hj+mc8XWAnJmUTmBUtAYguAst4s3pEbHYfJPCMzBMtdzTN7X6X5QjZW30ypigAcygBmAcOlRXR7OzHvMBe0UT5ilLTlASXawdILpDg+6vXzhcdKuez4xHWFQcFAAHAlRDGmpH6xJwMhShLuUpBSsDUBLF6Vet61iqwWHzJln3XdRDnfSks/Bww74lYHbSZRIlJLJUesRlYkaKCqsmgoxd4m476iuf2psvDEKLFOXdGUhVGLA1+rQ2rKkBClA79ixAFCBlvwAJ4UtFzL2V99WpaFZJJKHWpILrcJ3BQKYhno2sZ+TPUZvVkJopQWabxQtwQQWdhR7VvE8arnCcUCl1AHIogh6jMCQo/uk+UV8/bGZLMdwnM1RVmBfUVh2ZIyuzOfbRVq61NePjFarDhJBQKFyR41saRpjIjK3fR+ftJQyFaSEqBKd1nDkEg+EHKxTpu+hq5pUP84XiZxUkiZZJISGDvZ3oa90M4bZ5CwoBgaEGjvqxNNOEV0jeSXLxD0HutzFqkcQ/CAZhZyxDXOg4NDuE2YpZZKah7lme7k2146tErEoRLQULWkd2ptc2BibZvUVN+1UrmskM/D9YSJhN/IedSP0gxhUqtMSBwc/Fol4fDZdUluDn9IpFtvi96O4VISkrdwXtxsI3eAnpaj+Uc/wu10oanr/SLfD9MUJHs05KT8oysGPTdy53OHioNGGHTiWB7Kn4Zkn9Yly/tAki6V/5G/1ROl7aiagNQCKjFzXBqKXFKRVr6fyyFDIr92qLs9a0rweMyvpAZbklyokEsGANXTy74qYi1pdgrSMdJqKzG8WNjrHVkxwXoljUzNo4Yqcq64NyornHekxrI582N+1g/wCEz++V/vS44LseY5mMfd/WO9faq34VPcsHlcP+dL4xwOTNCSVOA9LC13gx8VEB9c1ufKvpEkLUkPrziNiEpq3fTvb5RJmJygJd2Fdam9I0KFS8bd3pwPO/GHZW0Vj3nTc936RFCgaFvD6tDkpDDM1rPqSLHwgshnxPVMWTmVVs1TUad5szxfbA6TpkzVKJWxASlrUUHJH8IUH5xQpxQCRu3BNLf0iPPxAzUJAIfX498TrZ7dGX0oQtLj2iA6ymw0F94u9LRGl4RU2qjukuA97byjqeVow8ufRio8uR1joXRfConYIrStJWklKs1MqnoFNobv8AIiIsk7Vv4g4nYISArdYEeIJZork7M6tcugO6lJeozMz3408Y1GJ2SUSBmmJCsyAwJ7Ypz/rCv/D6lYZTkFTqynWhcD0AiLl3pUx62xuB3VTELoyMyb2BCnpU0prEheHBUJksjMk6VKSD2RcE1PC4h3HYR2VcsNLoIPKtCoRXr2eoKBS4JCg4LVTR+dwebRXvcLzpeyOlakLUlcpJQCmgS43mzkJLZHYmlHHOK/pBt1ExCcmF6oijhVGNxlAAck3MV8wzLqS5TZaXzD1YjlDEzGzbBST3pDX7vrVoqRO4jy5kwKonuf5RZYLBLWkuWHADXi+nfEaRjlpI61O6SA6aEAFqaPEjF7QUwKQyTZYcBwA6SDr/AFh3YliarY6lHNqGLk8Q7GkPyMElB31ga2ezcfG7iKNOeYSetJY2zF2LhwLUpEqVslSqKUSNBWnAd0TZf9jnPkOYzaDq6uUCov7TAAAdlvHziVgejWc5phcnjxIv5xa7F2EAAGGlaxqMJscPVj4Qbk8Grl6qNjbBlSzVSTyd/GLvD7SlJmCWCjg1X92tdK3+UWMvZyBoIeRKQmyEA8QkOPHz84i5LkIXhgrQd7CIM/BNqO4pBidNxIF29IrcZtVDUUXiZapVYnEBKgmlSkDcDEl9f+kxYysAg1UlJ7wIrJmJC1B9CCO8Wi8wRJEVamCOzZSh+yT5CMn0nwKJLsl3AOW4CfoesaXb+2FSZR6pIXNsAGOVw4UpLuzedI5ntfaM5QeapRWl3CrAGrNoLUgxlotkXvRXDhG0sO+RzOSUgMaKSaPyju6Y87dAlpO0sKScxMwNoxZVByj0QmNfGGbEfa4n/CMR3ym/+6XHnXrCfdBvwt3x6I+10H8IxDcZX+9LjzsmwoKeF+UP8vBTmHlsbA98LWS5IBu1IdwoYOW/tDSlhnJvehMWYwonStdP1iZM/Zhgbi9Lj+0RxNBsTX1bXlEtah1YNSWA8i8KnEVSqhhwexhvFzd8poWDfqXhcgb/AD/pwhsF1kmtb8ngFOgOPSlYmbL21NwpV1ZZK2C+BAUCH+qgkaxGMu9m1BPyhMyYwZnOjcOBhG2uH6SlUtSSoqBBWpQL5FDqykJLUSWVetqxs9gY8LkJZVTWhauVL1744/gMGcs1e6ClJd6E5h7un9ospe05icOneAC0hmd2f0H1rGWWEt3F456mm3OESJ2Qn2VFGnsq/MQWubgU4mIuF2W02ZKKk+2MoLg1FD3FOUd4jMTseVTQsO5Dgubosa1ETdp7SUtaZgJzMAeNKpIP1aJ42K5S9tDicAiVKKwQoMS4LhgWPfWKib0cE+qMgUObOebVf94esQcZt9aksA2YAM7i6ioAXFTy0hvZ/SaZKFUjjYUDAACr6RpMbpnbE4YMKCkrCgtI3kKuAPeSfeSeIhEnZXU1Sykq9pCjRQ5H3Vc4i7V6YmckPlC0l0qG4tJs6T+kRsHt1RJSpWZ31DnRxzh6uuxufFujZqEgrlJBSbg+0m168/SDmbXRLZyA4LC7tdgIpZW3ZklWZDZyMpcOlqOCk620gYfFIUtU50y1qUxSeGUMEd5fvg7+jr41mz9tkqAAykvTuANeFCDGkw20lamOWq211S81SouSAMrjvJJ05RcYDpMmal0kg6pN/BrjnE5Y7EybyZtlh/WK7E9IFaGMjidrEeL/AAeIk/H0d4mYHc13M6ROpQrukVpqH/SFJ2kDr8Ixg2gQVakm3gRXSJMnaDByWqzXbyjTink2OH2gkKsD5vCdrdPRJSZcofmWzMGRarEbx5W+EYbH4uYsABwnkaq8RpyhoTCob2mqqlrXPh5QcJfRyJxM8qWVrUVKVUklyTxMRuuUXDliP0NIeEwEUHD+8RZk1uJjWJ21X2aS/wDEsKT2webkH68I9IotHmT7OsX/AIrhAx/apGnAiPTSLRln1U1ivtZI/CMQ5b9lX/vS488Faat5nypHrQgG7GIitkpJNP8AMoegLRnhnqaXp5dUQlHgad9Ii9cMtSC3No9Yo2TL1T6ni/GJH3NHYR/KPlFz9U15IlEaEfXEi39YsEAFF+Pxj1R90R2E/wAo+UAYVHYT/KPlCv6bErytIo5/r4Q0MQ12oPlxj1f92T2U+Qgfd09lPkIOZ8nlNE0KDhnDAj4fXEQ2tYCkqIAAd+/jHrD7unsp8hA6hPZT5CDmOTyyNplFQzEMz63zBtYgnGzCEjM2QBgG7jpV+cesjIT2U+QhJw6eynyEEzk+Hvby+nHBSQ+6oeR08D8olT3CASfZHwr8PhHpM4dHZT5CIm0ZoloBCUVIFQNX7uELnunp5v2jJSUhSQFDxeuoMQETiGZU1I4e0I9LzdosEnKgOgKYipJUxSnn84c++fmmWEo1CdCSEuH4OeXnDmehY8yTJ6jQlKv4pZFO8fGESMJV8moqirMeFY9NDHKyZimWN/I9WAzFJKhcVHqIam7VUEIVkScwU/DdUE5h+6b8Yr+n/BxcAnYYLuD3tXxBDmK5ZmS1Mp20JTSPUzDhAyjgIifpo+LzGkLIdYKi1yPjDKUrBcJ7gz+LiPUJSBwggRyg/ofF5pOJWwdy2uX6EOzUFgUpJbQg142FDHpIkcIAMH9C4PNEnBKU/wCWoEUcPU9zMYhzXq4VQl6G725R6kCoZxq/y1MSLVFwHDtzZ4c/QcXlwTR2SD3H5Q6pKiwINORj0WlUssXxSq2aZyuMopT1MWOBbI7EAlRAUCCASSAxtDv6f8Li8wYs0ZILcK1PCG0YNR91XkY9S4jDJVUioHFQ/wBJhlEgG4POqx+sH9VcHBfs+2aRtPCFjSaDY9lVY9HS10iHKlBNn8ST8TD6VRlnnyo46EFw4gwcCM4LCguFZoECGiwbwM0CBDToCqCKoECA5CSqBmgQIFaFnhJVAgQHIj4gKI3TlLirPThDOSZ2x/KOf9PKBAhbXoYlrYuvQNuihep8oSmXMcusWpuhwXv5UaBAg2rjCUy5j1mBmI9gX0PhwgGVMb9pVwRui1XBGr/pBwINjjAlomAuVuNRlApWn1wh/PAgQtnqG5pJhpMuoJelanXuECBBs9Q88H1kCBBswzwBMgQIWxoM8DrIECDY0LrIRLLDR+UCBBs9F5oUlcCBCLT/2Q=="/>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5328666"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900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0"/>
            <a:ext cx="7772400" cy="1431925"/>
          </a:xfrm>
        </p:spPr>
        <p:txBody>
          <a:bodyPr/>
          <a:lstStyle/>
          <a:p>
            <a:r>
              <a:rPr lang="en-US" dirty="0" smtClean="0"/>
              <a:t>Central/South America Civilizations- Mayans</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1026" name="Picture 2" descr="http://www.crystalinks.com/chich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12095"/>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_FLQDHQxaD1E/TLUOutxLLdI/AAAAAAAAAAU/3hQjaGJYX9E/s1600/mayan+calend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919537"/>
            <a:ext cx="2818710" cy="2671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aya-religion-gborawski.wikispaces.com/file/view/maya_map.jpg/280645100/maya_m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40" y="2431254"/>
            <a:ext cx="455295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6401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337"/>
            <a:ext cx="9144000" cy="6875860"/>
          </a:xfrm>
        </p:spPr>
      </p:pic>
    </p:spTree>
    <p:extLst>
      <p:ext uri="{BB962C8B-B14F-4D97-AF65-F5344CB8AC3E}">
        <p14:creationId xmlns:p14="http://schemas.microsoft.com/office/powerpoint/2010/main" val="30292944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16388" name="Picture 4" descr="http://s3.amazonaws.com/dk-production/images/13477/large/thats_all_folks_mushroom_cloud_7_bmp.JPG?13561324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78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303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1"/>
            <a:ext cx="7772400" cy="1066800"/>
          </a:xfrm>
        </p:spPr>
        <p:txBody>
          <a:bodyPr/>
          <a:lstStyle/>
          <a:p>
            <a:r>
              <a:rPr lang="en-US" dirty="0" smtClean="0"/>
              <a:t>Aztecs</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2" name="Picture 2" descr="https://encrypted-tbn0.gstatic.com/images?q=tbn:ANd9GcRs5fozwqG11yEDf6FdydbfjH3qCQVzNhYS9gmz5cQ2n1NlQHj8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61" y="4154488"/>
            <a:ext cx="3763864" cy="2566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mbergriscaye.com/pages/mayan/art/aztecs2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61" y="1430336"/>
            <a:ext cx="4249639" cy="2400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media-cache-ak0.pinimg.com/736x/59/01/2c/59012ce42951b24d2d538abc723a34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0347" y="2895600"/>
            <a:ext cx="4341265" cy="297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116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endParaRPr lang="en-US"/>
          </a:p>
        </p:txBody>
      </p:sp>
      <p:sp>
        <p:nvSpPr>
          <p:cNvPr id="5" name="Rectangle 7"/>
          <p:cNvSpPr>
            <a:spLocks noGrp="1" noChangeArrowheads="1"/>
          </p:cNvSpPr>
          <p:nvPr>
            <p:ph type="dt" sz="quarter" idx="2"/>
          </p:nvPr>
        </p:nvSpPr>
        <p:spPr/>
        <p:txBody>
          <a:bodyPr/>
          <a:lstStyle/>
          <a:p>
            <a:endParaRPr lang="en-US"/>
          </a:p>
        </p:txBody>
      </p:sp>
      <p:sp>
        <p:nvSpPr>
          <p:cNvPr id="86018" name="Rectangle 2"/>
          <p:cNvSpPr>
            <a:spLocks noGrp="1" noChangeArrowheads="1"/>
          </p:cNvSpPr>
          <p:nvPr>
            <p:ph type="ctrTitle"/>
          </p:nvPr>
        </p:nvSpPr>
        <p:spPr>
          <a:xfrm>
            <a:off x="609600" y="228601"/>
            <a:ext cx="7772400" cy="943588"/>
          </a:xfrm>
        </p:spPr>
        <p:txBody>
          <a:bodyPr/>
          <a:lstStyle/>
          <a:p>
            <a:r>
              <a:rPr lang="en-US" dirty="0" smtClean="0"/>
              <a:t>Incans</a:t>
            </a:r>
            <a:endParaRPr lang="en-US" dirty="0"/>
          </a:p>
        </p:txBody>
      </p:sp>
      <p:sp>
        <p:nvSpPr>
          <p:cNvPr id="86019" name="Rectangle 3"/>
          <p:cNvSpPr>
            <a:spLocks noGrp="1" noChangeArrowheads="1"/>
          </p:cNvSpPr>
          <p:nvPr>
            <p:ph type="subTitle" idx="1"/>
          </p:nvPr>
        </p:nvSpPr>
        <p:spPr/>
        <p:txBody>
          <a:bodyPr/>
          <a:lstStyle/>
          <a:p>
            <a:endParaRPr lang="en-US"/>
          </a:p>
        </p:txBody>
      </p:sp>
      <p:pic>
        <p:nvPicPr>
          <p:cNvPr id="3074" name="Picture 2" descr="http://www.ducksters.com/history/aztec_maya_inca_map_l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47800"/>
            <a:ext cx="3190875" cy="39909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news.blog.gustavus.edu/files/2010/01/Machu-Picchu-300x2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193799"/>
            <a:ext cx="2857500" cy="20859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jencarey.files.wordpress.com/2011/05/llama-incas-278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3495676"/>
            <a:ext cx="264795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798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lonial Amercia">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Colonial Amercia</Template>
  <TotalTime>4829</TotalTime>
  <Words>1003</Words>
  <Application>Microsoft Office PowerPoint</Application>
  <PresentationFormat>On-screen Show (4:3)</PresentationFormat>
  <Paragraphs>202</Paragraphs>
  <Slides>71</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MS PGothic</vt:lpstr>
      <vt:lpstr>Arial</vt:lpstr>
      <vt:lpstr>Chiller</vt:lpstr>
      <vt:lpstr>French Script MT</vt:lpstr>
      <vt:lpstr>Merriweather</vt:lpstr>
      <vt:lpstr>Verdana</vt:lpstr>
      <vt:lpstr>Wingdings</vt:lpstr>
      <vt:lpstr>Colonial Amercia</vt:lpstr>
      <vt:lpstr>Colonial America</vt:lpstr>
      <vt:lpstr>North American Native Settlement</vt:lpstr>
      <vt:lpstr>Cahokia</vt:lpstr>
      <vt:lpstr>Hopewell Mound Builders</vt:lpstr>
      <vt:lpstr>Iroquois Confederacy</vt:lpstr>
      <vt:lpstr>Pueblo Peoples</vt:lpstr>
      <vt:lpstr>Central/South America Civilizations- Mayans</vt:lpstr>
      <vt:lpstr>Aztecs</vt:lpstr>
      <vt:lpstr>Incans</vt:lpstr>
      <vt:lpstr>What Was The Age of Exploration?</vt:lpstr>
      <vt:lpstr>What Was The Age of Exploration?</vt:lpstr>
      <vt:lpstr>What Was The Age of Exploration?</vt:lpstr>
      <vt:lpstr>PowerPoint Presentation</vt:lpstr>
      <vt:lpstr>PowerPoint Presentation</vt:lpstr>
      <vt:lpstr>Columbian Exchange</vt:lpstr>
      <vt:lpstr>Conquistadors Cortez-Mexico   Pizarro-Incans</vt:lpstr>
      <vt:lpstr>Treaty of Tordesillas Spain and Portugal divide the World?</vt:lpstr>
      <vt:lpstr>Map Spanish Colonies</vt:lpstr>
      <vt:lpstr>St Augustine, Florida</vt:lpstr>
      <vt:lpstr>Colonial Empires Spain, Portugal, France, England, Dutch</vt:lpstr>
      <vt:lpstr>PowerPoint Presentation</vt:lpstr>
      <vt:lpstr>Spanish Armada’s Defeat in 1588</vt:lpstr>
      <vt:lpstr>British Colonization of North America</vt:lpstr>
      <vt:lpstr> British Settlements in North America</vt:lpstr>
      <vt:lpstr>Lost- Roanoke Island</vt:lpstr>
      <vt:lpstr>PowerPoint Presentation</vt:lpstr>
      <vt:lpstr>Jamestown Continued…</vt:lpstr>
      <vt:lpstr>Joint Stock Company</vt:lpstr>
      <vt:lpstr>Jamestown, Virginia (1607)</vt:lpstr>
      <vt:lpstr>PowerPoint Presentation</vt:lpstr>
      <vt:lpstr>PowerPoint Presentation</vt:lpstr>
      <vt:lpstr>PowerPoint Presentation</vt:lpstr>
      <vt:lpstr>PowerPoint Presentation</vt:lpstr>
      <vt:lpstr>Jamestown Continuted…</vt:lpstr>
      <vt:lpstr>Jamestown Continued</vt:lpstr>
      <vt:lpstr>Chesapeake Bay Colonies (Virginia and Maryland)</vt:lpstr>
      <vt:lpstr>Virginia House of Burgesses</vt:lpstr>
      <vt:lpstr>PowerPoint Presentation</vt:lpstr>
      <vt:lpstr>Headright System</vt:lpstr>
      <vt:lpstr>Maryland Act of Toleration</vt:lpstr>
      <vt:lpstr>French land in Quebec, 1608 Aren’t they Catholic?</vt:lpstr>
      <vt:lpstr>Mayflower Compact (Leads to New England Town Hall Gov’t)</vt:lpstr>
      <vt:lpstr>Plymouth (1620)</vt:lpstr>
      <vt:lpstr>William Bradford</vt:lpstr>
      <vt:lpstr>Massachusetts Bay, 1630</vt:lpstr>
      <vt:lpstr>John Winthrop (City on a Hill guy)</vt:lpstr>
      <vt:lpstr>Harvard University (1st Univ in North America) </vt:lpstr>
      <vt:lpstr> Roger Williams and  Rhode Island</vt:lpstr>
      <vt:lpstr>Anne Hutchinson</vt:lpstr>
      <vt:lpstr>Thomas Hooker &amp;  Fundamental Orders of Connecticut</vt:lpstr>
      <vt:lpstr>Pequot Indian Massacre 1636</vt:lpstr>
      <vt:lpstr>King Phillip’s War 1676</vt:lpstr>
      <vt:lpstr>Proprietors Colony: N &amp; S Carolina Rice, Indigo, and Indian slaves (crops of SC)</vt:lpstr>
      <vt:lpstr>William Penn- Pennslyvania</vt:lpstr>
      <vt:lpstr>Quakers</vt:lpstr>
      <vt:lpstr>Georgia</vt:lpstr>
      <vt:lpstr>PowerPoint Presentation</vt:lpstr>
      <vt:lpstr>Halfway Covenant</vt:lpstr>
      <vt:lpstr>First Great Awakening</vt:lpstr>
      <vt:lpstr>Salem Witch Trial</vt:lpstr>
      <vt:lpstr>Jonathan Edwards and George Whitfield</vt:lpstr>
      <vt:lpstr>Bacon’s Rebellion</vt:lpstr>
      <vt:lpstr>Dominion of New England</vt:lpstr>
      <vt:lpstr>Phyllis Wheatley</vt:lpstr>
      <vt:lpstr>John Peter Zenger Case</vt:lpstr>
      <vt:lpstr>Mercantilism</vt:lpstr>
      <vt:lpstr>Salutary Neglect</vt:lpstr>
      <vt:lpstr>Triangular Trade</vt:lpstr>
      <vt:lpstr>Boston, Mass. (Greatest American Seaport)</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 America</dc:title>
  <dc:creator>A Vitale</dc:creator>
  <cp:lastModifiedBy>Vitale, Alan</cp:lastModifiedBy>
  <cp:revision>42</cp:revision>
  <cp:lastPrinted>2015-08-31T12:03:10Z</cp:lastPrinted>
  <dcterms:created xsi:type="dcterms:W3CDTF">2012-01-30T18:14:20Z</dcterms:created>
  <dcterms:modified xsi:type="dcterms:W3CDTF">2015-09-09T13:36:33Z</dcterms:modified>
</cp:coreProperties>
</file>