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71" r:id="rId6"/>
    <p:sldId id="260" r:id="rId7"/>
    <p:sldId id="275" r:id="rId8"/>
    <p:sldId id="272" r:id="rId9"/>
    <p:sldId id="261" r:id="rId10"/>
    <p:sldId id="269" r:id="rId11"/>
    <p:sldId id="273" r:id="rId12"/>
    <p:sldId id="264" r:id="rId13"/>
    <p:sldId id="276" r:id="rId14"/>
    <p:sldId id="268" r:id="rId15"/>
    <p:sldId id="265" r:id="rId16"/>
    <p:sldId id="274" r:id="rId17"/>
    <p:sldId id="263" r:id="rId18"/>
    <p:sldId id="262" r:id="rId19"/>
    <p:sldId id="266" r:id="rId20"/>
    <p:sldId id="277" r:id="rId21"/>
    <p:sldId id="26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8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B519B-6C11-4C27-A948-093A62A790C8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7C822-F386-453F-8D7C-3E080F24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61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Fish bowl -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given index cards, and asked to write down one question concerning the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 material. They should be directed to ask a question of clarification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regarding some aspect of the material which they do not fully understand;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or, perhaps you may allow questions concerning the application of course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material to practical contexts. At the end of the class period (or, at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beginning of the next class meeting if the question is assigned for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homework), students deposit their questions in a fish bowl. The instructor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draws several questions out of the bowl and answers them for the class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asks the class to answer them. This technique can be combined with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7C822-F386-453F-8D7C-3E080F246A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18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Fish bowl -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given index cards, and asked to write down one question concerning the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 material. They should be directed to ask a question of clarification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regarding some aspect of the material which they do not fully understand;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or, perhaps you may allow questions concerning the application of course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material to practical contexts. At the end of the class period (or, at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beginning of the next class meeting if the question is assigned for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homework), students deposit their questions in a fish bowl. The instructor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draws several questions out of the bowl and answers them for the class</a:t>
            </a:r>
            <a:b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asks the class to answer them. This technique can be combined with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7C822-F386-453F-8D7C-3E080F246A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65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 takeaways,</a:t>
            </a:r>
            <a:r>
              <a:rPr lang="en-US" baseline="0" dirty="0"/>
              <a:t> 2 questions, 1 aspect they most enjoys</a:t>
            </a:r>
          </a:p>
          <a:p>
            <a:r>
              <a:rPr lang="en-US" baseline="0" dirty="0"/>
              <a:t>Graffiti board for reactions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7C822-F386-453F-8D7C-3E080F246A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50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 takeaways,</a:t>
            </a:r>
            <a:r>
              <a:rPr lang="en-US" baseline="0" dirty="0"/>
              <a:t> 2 questions, 1 aspect they most enjoys</a:t>
            </a:r>
          </a:p>
          <a:p>
            <a:r>
              <a:rPr lang="en-US" baseline="0" dirty="0"/>
              <a:t>Graffiti board for reactions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7C822-F386-453F-8D7C-3E080F246A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7C822-F386-453F-8D7C-3E080F246A8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1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Student Centered Learning – Stepping Away From Drill And Kill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FAPSC </a:t>
            </a:r>
            <a:r>
              <a:rPr lang="en-US" dirty="0" err="1"/>
              <a:t>tampa</a:t>
            </a:r>
            <a:r>
              <a:rPr lang="en-US" dirty="0"/>
              <a:t> Region Faculty conference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0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the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Anticipation Questions and Statements</a:t>
            </a:r>
          </a:p>
          <a:p>
            <a:r>
              <a:rPr lang="en-US" dirty="0"/>
              <a:t>Pretest</a:t>
            </a:r>
          </a:p>
          <a:p>
            <a:r>
              <a:rPr lang="en-US" dirty="0"/>
              <a:t>KWL</a:t>
            </a:r>
          </a:p>
        </p:txBody>
      </p:sp>
    </p:spTree>
    <p:extLst>
      <p:ext uri="{BB962C8B-B14F-4D97-AF65-F5344CB8AC3E}">
        <p14:creationId xmlns:p14="http://schemas.microsoft.com/office/powerpoint/2010/main" val="4080487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974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the Lecture – Guided Note Taking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19445" y="2371725"/>
            <a:ext cx="3467100" cy="4486275"/>
          </a:xfrm>
        </p:spPr>
      </p:pic>
    </p:spTree>
    <p:extLst>
      <p:ext uri="{BB962C8B-B14F-4D97-AF65-F5344CB8AC3E}">
        <p14:creationId xmlns:p14="http://schemas.microsoft.com/office/powerpoint/2010/main" val="3148578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8816" y="0"/>
            <a:ext cx="5200650" cy="67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847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the Lecture  - Other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Wait Time</a:t>
            </a:r>
          </a:p>
          <a:p>
            <a:r>
              <a:rPr lang="en-US" dirty="0"/>
              <a:t>Student Summary</a:t>
            </a:r>
          </a:p>
          <a:p>
            <a:r>
              <a:rPr lang="en-US" dirty="0"/>
              <a:t>Fish Bowl</a:t>
            </a:r>
          </a:p>
        </p:txBody>
      </p:sp>
    </p:spTree>
    <p:extLst>
      <p:ext uri="{BB962C8B-B14F-4D97-AF65-F5344CB8AC3E}">
        <p14:creationId xmlns:p14="http://schemas.microsoft.com/office/powerpoint/2010/main" val="218730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lecture……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3-2-1</a:t>
            </a:r>
          </a:p>
          <a:p>
            <a:r>
              <a:rPr lang="en-US" dirty="0"/>
              <a:t>Gallery Walk</a:t>
            </a:r>
          </a:p>
          <a:p>
            <a:r>
              <a:rPr lang="en-US" dirty="0"/>
              <a:t>Graffiti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41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lecture……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Student Created Review</a:t>
            </a:r>
          </a:p>
          <a:p>
            <a:pPr marL="0" indent="0">
              <a:buNone/>
            </a:pPr>
            <a:r>
              <a:rPr lang="en-US" dirty="0"/>
              <a:t>Flashcards</a:t>
            </a:r>
          </a:p>
          <a:p>
            <a:pPr marL="0" indent="0">
              <a:buNone/>
            </a:pPr>
            <a:r>
              <a:rPr lang="en-US" dirty="0"/>
              <a:t>Summary Lecture</a:t>
            </a:r>
          </a:p>
          <a:p>
            <a:pPr marL="0" indent="0">
              <a:buNone/>
            </a:pPr>
            <a:r>
              <a:rPr lang="en-US" dirty="0"/>
              <a:t>Review notes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Minute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Pose a question and give 1-2 minutes to respond (clickers / dry erase)</a:t>
            </a:r>
          </a:p>
          <a:p>
            <a:r>
              <a:rPr lang="en-US" dirty="0"/>
              <a:t>I don’t understand…….</a:t>
            </a:r>
          </a:p>
          <a:p>
            <a:r>
              <a:rPr lang="en-US" dirty="0"/>
              <a:t>I fully understand…….</a:t>
            </a:r>
          </a:p>
          <a:p>
            <a:r>
              <a:rPr lang="en-US" dirty="0"/>
              <a:t>What is your reaction to ……….</a:t>
            </a:r>
          </a:p>
        </p:txBody>
      </p:sp>
    </p:spTree>
    <p:extLst>
      <p:ext uri="{BB962C8B-B14F-4D97-AF65-F5344CB8AC3E}">
        <p14:creationId xmlns:p14="http://schemas.microsoft.com/office/powerpoint/2010/main" val="228792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Bingo</a:t>
            </a:r>
          </a:p>
          <a:p>
            <a:r>
              <a:rPr lang="en-US" sz="2400" dirty="0"/>
              <a:t>Hangman</a:t>
            </a:r>
          </a:p>
          <a:p>
            <a:r>
              <a:rPr lang="en-US" sz="2400" dirty="0"/>
              <a:t>Textbook Scavenger Hunt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335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 / Pair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Summarize the lecture</a:t>
            </a:r>
          </a:p>
          <a:p>
            <a:r>
              <a:rPr lang="en-US" dirty="0"/>
              <a:t>Note comparison sharing</a:t>
            </a:r>
          </a:p>
          <a:p>
            <a:r>
              <a:rPr lang="en-US" dirty="0"/>
              <a:t>Peer review (TAG)</a:t>
            </a:r>
          </a:p>
          <a:p>
            <a:r>
              <a:rPr lang="en-US" dirty="0"/>
              <a:t>Concept Map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Centered Learning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5867" y="2968623"/>
            <a:ext cx="7810500" cy="2343150"/>
          </a:xfrm>
        </p:spPr>
      </p:pic>
    </p:spTree>
    <p:extLst>
      <p:ext uri="{BB962C8B-B14F-4D97-AF65-F5344CB8AC3E}">
        <p14:creationId xmlns:p14="http://schemas.microsoft.com/office/powerpoint/2010/main" val="3442785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282" y="1248047"/>
            <a:ext cx="7067550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33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Jigsaw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dirty="0"/>
              <a:t>Form groups of 3-4 </a:t>
            </a:r>
          </a:p>
          <a:p>
            <a:pPr>
              <a:buFont typeface="+mj-lt"/>
              <a:buAutoNum type="arabicPeriod"/>
            </a:pPr>
            <a:r>
              <a:rPr lang="en-US" dirty="0"/>
              <a:t>Divide the lesson into the same number of segments as the number of students in each group</a:t>
            </a:r>
          </a:p>
          <a:p>
            <a:pPr>
              <a:buFont typeface="+mj-lt"/>
              <a:buAutoNum type="arabicPeriod"/>
            </a:pPr>
            <a:r>
              <a:rPr lang="en-US" dirty="0"/>
              <a:t>Assign each student 1 segment – only one person per segment in each group</a:t>
            </a:r>
          </a:p>
          <a:p>
            <a:pPr>
              <a:buFont typeface="+mj-lt"/>
              <a:buAutoNum type="arabicPeriod"/>
            </a:pPr>
            <a:r>
              <a:rPr lang="en-US" dirty="0"/>
              <a:t>Give students an appropriate amount of time to read their segment of the lesson / chapter</a:t>
            </a:r>
          </a:p>
          <a:p>
            <a:pPr>
              <a:buFont typeface="+mj-lt"/>
              <a:buAutoNum type="arabicPeriod"/>
            </a:pPr>
            <a:r>
              <a:rPr lang="en-US" dirty="0"/>
              <a:t>Have all students with the same segment meet</a:t>
            </a:r>
          </a:p>
          <a:p>
            <a:pPr>
              <a:buFont typeface="+mj-lt"/>
              <a:buAutoNum type="arabicPeriod"/>
            </a:pPr>
            <a:r>
              <a:rPr lang="en-US" dirty="0"/>
              <a:t>Have initial groups re-form</a:t>
            </a:r>
          </a:p>
          <a:p>
            <a:pPr>
              <a:buFont typeface="+mj-lt"/>
              <a:buAutoNum type="arabicPeriod"/>
            </a:pPr>
            <a:r>
              <a:rPr lang="en-US" dirty="0"/>
              <a:t>Students teach their group members about their segment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019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Jigsaw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Quiz</a:t>
            </a:r>
          </a:p>
          <a:p>
            <a:r>
              <a:rPr lang="en-US" dirty="0"/>
              <a:t>Summary</a:t>
            </a:r>
          </a:p>
          <a:p>
            <a:r>
              <a:rPr lang="en-US" dirty="0"/>
              <a:t>Have each group present to class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8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Now it’s your turn……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Kristi@dr-Bordelon.com</a:t>
            </a:r>
          </a:p>
        </p:txBody>
      </p:sp>
    </p:spTree>
    <p:extLst>
      <p:ext uri="{BB962C8B-B14F-4D97-AF65-F5344CB8AC3E}">
        <p14:creationId xmlns:p14="http://schemas.microsoft.com/office/powerpoint/2010/main" val="142163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Student Centered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789238"/>
            <a:ext cx="8825659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Andragogy – teaching adult learners</a:t>
            </a:r>
          </a:p>
          <a:p>
            <a:r>
              <a:rPr lang="en-US" sz="2200" dirty="0"/>
              <a:t>What are we going to learn?</a:t>
            </a:r>
          </a:p>
          <a:p>
            <a:pPr lvl="1"/>
            <a:r>
              <a:rPr lang="en-US" sz="2000" dirty="0"/>
              <a:t>What is student centered learning</a:t>
            </a:r>
          </a:p>
          <a:p>
            <a:pPr lvl="1"/>
            <a:r>
              <a:rPr lang="en-US" sz="2000" dirty="0"/>
              <a:t>Why should we use it?</a:t>
            </a:r>
          </a:p>
          <a:p>
            <a:r>
              <a:rPr lang="en-US" sz="2200" dirty="0"/>
              <a:t>Why are we going to learn it?</a:t>
            </a:r>
          </a:p>
          <a:p>
            <a:pPr lvl="1"/>
            <a:r>
              <a:rPr lang="en-US" sz="2000" dirty="0"/>
              <a:t>Increase achievement</a:t>
            </a:r>
          </a:p>
          <a:p>
            <a:pPr lvl="1"/>
            <a:r>
              <a:rPr lang="en-US" sz="2000" dirty="0"/>
              <a:t>Increase satisfaction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2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Student Centered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/>
              <a:t>Vygotsky – scaffolding learning to connect new concepts with  what the student already knows</a:t>
            </a:r>
          </a:p>
          <a:p>
            <a:r>
              <a:rPr lang="en-US" sz="2400" dirty="0"/>
              <a:t>Be relevant</a:t>
            </a:r>
          </a:p>
          <a:p>
            <a:r>
              <a:rPr lang="en-US" sz="2400" dirty="0"/>
              <a:t>Encourage multiple perspectives</a:t>
            </a:r>
          </a:p>
          <a:p>
            <a:r>
              <a:rPr lang="en-US" sz="2400" dirty="0"/>
              <a:t>Involve social negotiation and mediation </a:t>
            </a:r>
          </a:p>
          <a:p>
            <a:pPr lvl="1"/>
            <a:endParaRPr lang="en-US" sz="2200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52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Student Centered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200" dirty="0"/>
              <a:t>Active rather than passive learning</a:t>
            </a:r>
          </a:p>
          <a:p>
            <a:pPr lvl="1"/>
            <a:r>
              <a:rPr lang="en-US" sz="2200" dirty="0"/>
              <a:t>Emphasize deep learning and understanding</a:t>
            </a:r>
          </a:p>
          <a:p>
            <a:pPr lvl="1"/>
            <a:r>
              <a:rPr lang="en-US" sz="2200" dirty="0"/>
              <a:t>Students have to be involved</a:t>
            </a:r>
          </a:p>
          <a:p>
            <a:pPr lvl="1"/>
            <a:r>
              <a:rPr lang="en-US" sz="2200" dirty="0"/>
              <a:t>Students have responsibility for their learning</a:t>
            </a:r>
          </a:p>
          <a:p>
            <a:pPr lvl="1"/>
            <a:endParaRPr lang="en-US" sz="2200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25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Student Centered Learning?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7881" y="2578100"/>
            <a:ext cx="4686300" cy="3505200"/>
          </a:xfrm>
        </p:spPr>
      </p:pic>
    </p:spTree>
    <p:extLst>
      <p:ext uri="{BB962C8B-B14F-4D97-AF65-F5344CB8AC3E}">
        <p14:creationId xmlns:p14="http://schemas.microsoft.com/office/powerpoint/2010/main" val="251912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ask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is more important listening or learning?</a:t>
            </a:r>
          </a:p>
          <a:p>
            <a:r>
              <a:rPr lang="en-US" dirty="0"/>
              <a:t>Do my students have some knowledge about the topic</a:t>
            </a:r>
          </a:p>
          <a:p>
            <a:r>
              <a:rPr lang="en-US" dirty="0"/>
              <a:t>Am I ok letting my students share things I don’t know</a:t>
            </a:r>
          </a:p>
        </p:txBody>
      </p:sp>
    </p:spTree>
    <p:extLst>
      <p:ext uri="{BB962C8B-B14F-4D97-AF65-F5344CB8AC3E}">
        <p14:creationId xmlns:p14="http://schemas.microsoft.com/office/powerpoint/2010/main" val="60634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Starts with the syllabus……….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course </a:t>
            </a:r>
            <a:r>
              <a:rPr lang="en-US" b="1" dirty="0"/>
              <a:t>you</a:t>
            </a:r>
            <a:r>
              <a:rPr lang="en-US" dirty="0"/>
              <a:t> will be able to</a:t>
            </a:r>
          </a:p>
          <a:p>
            <a:r>
              <a:rPr lang="en-US" dirty="0"/>
              <a:t>Guidelines for interaction</a:t>
            </a:r>
          </a:p>
          <a:p>
            <a:r>
              <a:rPr lang="en-US" dirty="0"/>
              <a:t>Personal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2413409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Learning in Lectures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Mini Lecture</a:t>
            </a:r>
          </a:p>
          <a:p>
            <a:pPr lvl="1"/>
            <a:r>
              <a:rPr lang="en-US" sz="2200" dirty="0"/>
              <a:t>Introduce Objective</a:t>
            </a:r>
          </a:p>
          <a:p>
            <a:pPr lvl="1"/>
            <a:r>
              <a:rPr lang="en-US" sz="2200" dirty="0"/>
              <a:t>Lecture – 20 minutes</a:t>
            </a:r>
          </a:p>
          <a:p>
            <a:pPr lvl="1"/>
            <a:r>
              <a:rPr lang="en-US" sz="2200" dirty="0"/>
              <a:t>Review </a:t>
            </a:r>
          </a:p>
          <a:p>
            <a:pPr lvl="1"/>
            <a:r>
              <a:rPr lang="en-US" sz="2200" dirty="0"/>
              <a:t>Activity</a:t>
            </a:r>
          </a:p>
        </p:txBody>
      </p:sp>
    </p:spTree>
    <p:extLst>
      <p:ext uri="{BB962C8B-B14F-4D97-AF65-F5344CB8AC3E}">
        <p14:creationId xmlns:p14="http://schemas.microsoft.com/office/powerpoint/2010/main" val="398187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255</TotalTime>
  <Words>443</Words>
  <Application>Microsoft Office PowerPoint</Application>
  <PresentationFormat>Widescreen</PresentationFormat>
  <Paragraphs>97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Wingdings 3</vt:lpstr>
      <vt:lpstr>Ion Boardroom</vt:lpstr>
      <vt:lpstr>Student Centered Learning – Stepping Away From Drill And Kill</vt:lpstr>
      <vt:lpstr>Student Centered Learning</vt:lpstr>
      <vt:lpstr>Why Student Centered Learning?</vt:lpstr>
      <vt:lpstr>Why Student Centered Learning?</vt:lpstr>
      <vt:lpstr>Why Student Centered Learning?</vt:lpstr>
      <vt:lpstr>Why Student Centered Learning?</vt:lpstr>
      <vt:lpstr>Questions to ask yourself</vt:lpstr>
      <vt:lpstr>Starts with the syllabus……….</vt:lpstr>
      <vt:lpstr>Active Learning in Lectures</vt:lpstr>
      <vt:lpstr>Before the Lecture</vt:lpstr>
      <vt:lpstr>PowerPoint Presentation</vt:lpstr>
      <vt:lpstr>During the Lecture – Guided Note Taking</vt:lpstr>
      <vt:lpstr>PowerPoint Presentation</vt:lpstr>
      <vt:lpstr>During the Lecture  - Other Activities</vt:lpstr>
      <vt:lpstr>After the lecture……</vt:lpstr>
      <vt:lpstr>After the lecture……</vt:lpstr>
      <vt:lpstr>One Minute Paper</vt:lpstr>
      <vt:lpstr>Games</vt:lpstr>
      <vt:lpstr>Share / Pair</vt:lpstr>
      <vt:lpstr>PowerPoint Presentation</vt:lpstr>
      <vt:lpstr>Jigsaw</vt:lpstr>
      <vt:lpstr>Jigsaw</vt:lpstr>
      <vt:lpstr>Now it’s your turn……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Centered Learning – Stepping Away From Drill And Kill</dc:title>
  <dc:creator>Kristi Bordelon</dc:creator>
  <cp:lastModifiedBy>Kristi Bordelon</cp:lastModifiedBy>
  <cp:revision>31</cp:revision>
  <dcterms:created xsi:type="dcterms:W3CDTF">2016-04-06T18:11:22Z</dcterms:created>
  <dcterms:modified xsi:type="dcterms:W3CDTF">2016-04-07T20:07:36Z</dcterms:modified>
</cp:coreProperties>
</file>