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9/28/2016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F0F96A-ED19-435B-BE3B-4517EB0DC555}"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0F96A-ED19-435B-BE3B-4517EB0DC555}"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F0F96A-ED19-435B-BE3B-4517EB0DC555}"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F0F96A-ED19-435B-BE3B-4517EB0DC555}"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F96A-ED19-435B-BE3B-4517EB0DC555}"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F0F96A-ED19-435B-BE3B-4517EB0DC555}"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262FA-298F-4D24-9B6F-E34389B4E9F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2F0F96A-ED19-435B-BE3B-4517EB0DC555}" type="datetimeFigureOut">
              <a:rPr lang="en-US" smtClean="0"/>
              <a:t>9/28/2016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51262FA-298F-4D24-9B6F-E34389B4E9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2F0F96A-ED19-435B-BE3B-4517EB0DC555}" type="datetimeFigureOut">
              <a:rPr lang="en-US" smtClean="0"/>
              <a:t>9/28/2016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51262FA-298F-4D24-9B6F-E34389B4E9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Interactions Within Communities</a:t>
            </a:r>
            <a:endParaRPr lang="en-US" dirty="0"/>
          </a:p>
        </p:txBody>
      </p:sp>
      <p:sp>
        <p:nvSpPr>
          <p:cNvPr id="3" name="Subtitle 2"/>
          <p:cNvSpPr>
            <a:spLocks noGrp="1"/>
          </p:cNvSpPr>
          <p:nvPr>
            <p:ph type="subTitle" idx="1"/>
          </p:nvPr>
        </p:nvSpPr>
        <p:spPr/>
        <p:txBody>
          <a:bodyPr/>
          <a:lstStyle/>
          <a:p>
            <a:r>
              <a:rPr lang="en-US" dirty="0" smtClean="0"/>
              <a:t>Chapter 1</a:t>
            </a:r>
            <a:endParaRPr lang="en-US" dirty="0"/>
          </a:p>
        </p:txBody>
      </p:sp>
    </p:spTree>
    <p:extLst>
      <p:ext uri="{BB962C8B-B14F-4D97-AF65-F5344CB8AC3E}">
        <p14:creationId xmlns:p14="http://schemas.microsoft.com/office/powerpoint/2010/main" val="272904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Carnivores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708618"/>
            <a:ext cx="6248400" cy="487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50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Omnivores</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93960"/>
            <a:ext cx="6925103" cy="443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94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Decomposers</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6553200" cy="495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4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Decomposers</a:t>
            </a:r>
            <a:endParaRPr lang="en-US" dirty="0"/>
          </a:p>
        </p:txBody>
      </p:sp>
      <p:sp>
        <p:nvSpPr>
          <p:cNvPr id="3" name="Content Placeholder 2"/>
          <p:cNvSpPr>
            <a:spLocks noGrp="1"/>
          </p:cNvSpPr>
          <p:nvPr>
            <p:ph idx="1"/>
          </p:nvPr>
        </p:nvSpPr>
        <p:spPr/>
        <p:txBody>
          <a:bodyPr/>
          <a:lstStyle/>
          <a:p>
            <a:r>
              <a:rPr lang="en-US" b="1" u="sng" dirty="0" smtClean="0"/>
              <a:t>Decomposers</a:t>
            </a:r>
            <a:r>
              <a:rPr lang="en-US" dirty="0" smtClean="0"/>
              <a:t> help recycle once-living matter by breaking it down into simple, energy-rich substances.</a:t>
            </a:r>
          </a:p>
          <a:p>
            <a:endParaRPr lang="en-US" dirty="0"/>
          </a:p>
          <a:p>
            <a:r>
              <a:rPr lang="en-US" dirty="0" smtClean="0"/>
              <a:t>These substances might serve as food for decomposers, be absorbed by plant roots, or be consumed by other organisms</a:t>
            </a:r>
            <a:endParaRPr lang="en-US" dirty="0"/>
          </a:p>
        </p:txBody>
      </p:sp>
    </p:spTree>
    <p:extLst>
      <p:ext uri="{BB962C8B-B14F-4D97-AF65-F5344CB8AC3E}">
        <p14:creationId xmlns:p14="http://schemas.microsoft.com/office/powerpoint/2010/main" val="235094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7684734" cy="175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33600" y="5029200"/>
            <a:ext cx="4572000" cy="646331"/>
          </a:xfrm>
          <a:prstGeom prst="rect">
            <a:avLst/>
          </a:prstGeom>
        </p:spPr>
        <p:txBody>
          <a:bodyPr>
            <a:spAutoFit/>
          </a:bodyPr>
          <a:lstStyle/>
          <a:p>
            <a:r>
              <a:rPr lang="en-US" dirty="0" smtClean="0"/>
              <a:t> At each link in the chain, energy is being transferred from one animal to another. </a:t>
            </a:r>
            <a:endParaRPr lang="en-US" dirty="0"/>
          </a:p>
        </p:txBody>
      </p:sp>
    </p:spTree>
    <p:extLst>
      <p:ext uri="{BB962C8B-B14F-4D97-AF65-F5344CB8AC3E}">
        <p14:creationId xmlns:p14="http://schemas.microsoft.com/office/powerpoint/2010/main" val="185004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408375" cy="152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4038600"/>
            <a:ext cx="4572000" cy="2585323"/>
          </a:xfrm>
          <a:prstGeom prst="rect">
            <a:avLst/>
          </a:prstGeom>
        </p:spPr>
        <p:txBody>
          <a:bodyPr>
            <a:spAutoFit/>
          </a:bodyPr>
          <a:lstStyle/>
          <a:p>
            <a:r>
              <a:rPr lang="en-US" dirty="0" smtClean="0"/>
              <a:t>There is actually even more to this chain. After a hawk dies, fungi (like mushrooms) and other decomposers break down the dead hawk, and turn the remains of the hawk into nutrients, which are released into the soil. The nutrients (plus sun and water) then cause the grass to grow.</a:t>
            </a:r>
          </a:p>
          <a:p>
            <a:endParaRPr lang="en-US" dirty="0" smtClean="0"/>
          </a:p>
          <a:p>
            <a:pPr algn="ctr"/>
            <a:r>
              <a:rPr lang="en-US" dirty="0" smtClean="0"/>
              <a:t>It's a full circle of life and energy!!</a:t>
            </a:r>
            <a:endParaRPr lang="en-US" dirty="0"/>
          </a:p>
        </p:txBody>
      </p:sp>
    </p:spTree>
    <p:extLst>
      <p:ext uri="{BB962C8B-B14F-4D97-AF65-F5344CB8AC3E}">
        <p14:creationId xmlns:p14="http://schemas.microsoft.com/office/powerpoint/2010/main" val="78324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1905000"/>
            <a:ext cx="5715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09800" y="4648200"/>
            <a:ext cx="4572000" cy="923330"/>
          </a:xfrm>
          <a:prstGeom prst="rect">
            <a:avLst/>
          </a:prstGeom>
        </p:spPr>
        <p:txBody>
          <a:bodyPr>
            <a:spAutoFit/>
          </a:bodyPr>
          <a:lstStyle/>
          <a:p>
            <a:r>
              <a:rPr lang="en-US" dirty="0" smtClean="0"/>
              <a:t>So food chains make a full circle, and energy is passed from plant to animal to animal to decomposer and back to plant! </a:t>
            </a:r>
            <a:endParaRPr lang="en-US" dirty="0"/>
          </a:p>
        </p:txBody>
      </p:sp>
    </p:spTree>
    <p:extLst>
      <p:ext uri="{BB962C8B-B14F-4D97-AF65-F5344CB8AC3E}">
        <p14:creationId xmlns:p14="http://schemas.microsoft.com/office/powerpoint/2010/main" val="79012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820183"/>
            <a:ext cx="4953000" cy="446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73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Trophic Levels</a:t>
            </a:r>
            <a:endParaRPr lang="en-US"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4800" y="1905000"/>
            <a:ext cx="869542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25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Trophic Levels</a:t>
            </a:r>
            <a:endParaRPr lang="en-US" dirty="0"/>
          </a:p>
        </p:txBody>
      </p:sp>
      <p:sp>
        <p:nvSpPr>
          <p:cNvPr id="3" name="Content Placeholder 2"/>
          <p:cNvSpPr>
            <a:spLocks noGrp="1"/>
          </p:cNvSpPr>
          <p:nvPr>
            <p:ph idx="1"/>
          </p:nvPr>
        </p:nvSpPr>
        <p:spPr/>
        <p:txBody>
          <a:bodyPr/>
          <a:lstStyle/>
          <a:p>
            <a:pPr marL="118872" indent="0">
              <a:buNone/>
            </a:pPr>
            <a:r>
              <a:rPr lang="en-US" dirty="0" smtClean="0"/>
              <a:t>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62200"/>
            <a:ext cx="5895453" cy="339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10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Energy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105400" cy="455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6477000"/>
            <a:ext cx="4114800" cy="253916"/>
          </a:xfrm>
          <a:prstGeom prst="rect">
            <a:avLst/>
          </a:prstGeom>
          <a:noFill/>
        </p:spPr>
        <p:txBody>
          <a:bodyPr wrap="square" rtlCol="0">
            <a:spAutoFit/>
          </a:bodyPr>
          <a:lstStyle/>
          <a:p>
            <a:pPr algn="ctr"/>
            <a:r>
              <a:rPr lang="en-US" sz="1050" b="1" dirty="0" smtClean="0"/>
              <a:t>Try to describe the process of photosynthesis in your own words.</a:t>
            </a:r>
            <a:endParaRPr lang="en-US" sz="1050" b="1" dirty="0"/>
          </a:p>
        </p:txBody>
      </p:sp>
    </p:spTree>
    <p:extLst>
      <p:ext uri="{BB962C8B-B14F-4D97-AF65-F5344CB8AC3E}">
        <p14:creationId xmlns:p14="http://schemas.microsoft.com/office/powerpoint/2010/main" val="340267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Symbiotic Relationships</a:t>
            </a:r>
            <a:endParaRPr lang="en-US" dirty="0"/>
          </a:p>
        </p:txBody>
      </p:sp>
      <p:sp>
        <p:nvSpPr>
          <p:cNvPr id="3" name="Content Placeholder 2"/>
          <p:cNvSpPr>
            <a:spLocks noGrp="1"/>
          </p:cNvSpPr>
          <p:nvPr>
            <p:ph idx="1"/>
          </p:nvPr>
        </p:nvSpPr>
        <p:spPr/>
        <p:txBody>
          <a:bodyPr/>
          <a:lstStyle/>
          <a:p>
            <a:r>
              <a:rPr lang="en-US" dirty="0" smtClean="0"/>
              <a:t>Not all relationships among organism involve food.</a:t>
            </a:r>
          </a:p>
          <a:p>
            <a:r>
              <a:rPr lang="en-US" dirty="0" smtClean="0"/>
              <a:t>Many organisms live together and share resources in other ways.</a:t>
            </a:r>
          </a:p>
          <a:p>
            <a:r>
              <a:rPr lang="en-US" dirty="0" smtClean="0"/>
              <a:t>Any close relationship between species is called </a:t>
            </a:r>
            <a:r>
              <a:rPr lang="en-US" b="1" u="sng" dirty="0" smtClean="0"/>
              <a:t>symbiosis</a:t>
            </a:r>
            <a:r>
              <a:rPr lang="en-US" dirty="0" smtClean="0"/>
              <a:t>. </a:t>
            </a:r>
            <a:endParaRPr lang="en-US" dirty="0"/>
          </a:p>
        </p:txBody>
      </p:sp>
    </p:spTree>
    <p:extLst>
      <p:ext uri="{BB962C8B-B14F-4D97-AF65-F5344CB8AC3E}">
        <p14:creationId xmlns:p14="http://schemas.microsoft.com/office/powerpoint/2010/main" val="57264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Symbiotic Relationships</a:t>
            </a:r>
            <a:endParaRPr lang="en-US" dirty="0"/>
          </a:p>
        </p:txBody>
      </p:sp>
      <p:sp>
        <p:nvSpPr>
          <p:cNvPr id="3" name="Content Placeholder 2"/>
          <p:cNvSpPr>
            <a:spLocks noGrp="1"/>
          </p:cNvSpPr>
          <p:nvPr>
            <p:ph idx="1"/>
          </p:nvPr>
        </p:nvSpPr>
        <p:spPr/>
        <p:txBody>
          <a:bodyPr/>
          <a:lstStyle/>
          <a:p>
            <a:r>
              <a:rPr lang="en-US" dirty="0" smtClean="0"/>
              <a:t>There are three major types of symbiotic relationships:</a:t>
            </a:r>
          </a:p>
          <a:p>
            <a:pPr>
              <a:buFont typeface="Wingdings" panose="05000000000000000000" pitchFamily="2" charset="2"/>
              <a:buChar char="§"/>
            </a:pPr>
            <a:endParaRPr lang="en-US" dirty="0" smtClean="0"/>
          </a:p>
          <a:p>
            <a:pPr lvl="2">
              <a:buFont typeface="Wingdings" panose="05000000000000000000" pitchFamily="2" charset="2"/>
              <a:buChar char="§"/>
            </a:pPr>
            <a:r>
              <a:rPr lang="en-US" sz="3200" dirty="0"/>
              <a:t>	</a:t>
            </a:r>
            <a:r>
              <a:rPr lang="en-US" sz="3200" b="1" dirty="0" smtClean="0"/>
              <a:t>Mutualism</a:t>
            </a:r>
          </a:p>
          <a:p>
            <a:pPr lvl="2">
              <a:buFont typeface="Wingdings" panose="05000000000000000000" pitchFamily="2" charset="2"/>
              <a:buChar char="§"/>
            </a:pPr>
            <a:r>
              <a:rPr lang="en-US" sz="3200" b="1" dirty="0"/>
              <a:t>	</a:t>
            </a:r>
            <a:r>
              <a:rPr lang="en-US" sz="3200" b="1" dirty="0" smtClean="0"/>
              <a:t>Commensalism</a:t>
            </a:r>
          </a:p>
          <a:p>
            <a:pPr lvl="2">
              <a:buFont typeface="Wingdings" panose="05000000000000000000" pitchFamily="2" charset="2"/>
              <a:buChar char="§"/>
            </a:pPr>
            <a:r>
              <a:rPr lang="en-US" sz="3200" b="1" dirty="0"/>
              <a:t>	</a:t>
            </a:r>
            <a:r>
              <a:rPr lang="en-US" sz="3200" b="1" dirty="0" smtClean="0"/>
              <a:t>Parasitism</a:t>
            </a:r>
            <a:endParaRPr lang="en-US" sz="3200" b="1" dirty="0"/>
          </a:p>
        </p:txBody>
      </p:sp>
    </p:spTree>
    <p:extLst>
      <p:ext uri="{BB962C8B-B14F-4D97-AF65-F5344CB8AC3E}">
        <p14:creationId xmlns:p14="http://schemas.microsoft.com/office/powerpoint/2010/main" val="335170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Mutualism</a:t>
            </a:r>
            <a:endParaRPr lang="en-US" dirty="0"/>
          </a:p>
        </p:txBody>
      </p:sp>
      <p:sp>
        <p:nvSpPr>
          <p:cNvPr id="3" name="Content Placeholder 2"/>
          <p:cNvSpPr>
            <a:spLocks noGrp="1"/>
          </p:cNvSpPr>
          <p:nvPr>
            <p:ph sz="half" idx="1"/>
          </p:nvPr>
        </p:nvSpPr>
        <p:spPr/>
        <p:txBody>
          <a:bodyPr>
            <a:normAutofit fontScale="92500"/>
          </a:bodyPr>
          <a:lstStyle/>
          <a:p>
            <a:pPr marL="118872" indent="0">
              <a:buNone/>
            </a:pPr>
            <a:r>
              <a:rPr lang="en-US" b="1" dirty="0" smtClean="0"/>
              <a:t>Mutualistic</a:t>
            </a:r>
            <a:r>
              <a:rPr lang="en-US" dirty="0"/>
              <a:t> relationship is when two organisms of different species "work together," each benefiting from the relationship. </a:t>
            </a:r>
            <a:endParaRPr lang="en-US" dirty="0" smtClean="0"/>
          </a:p>
          <a:p>
            <a:pPr marL="118872" indent="0">
              <a:buNone/>
            </a:pPr>
            <a:endParaRPr lang="en-US" dirty="0"/>
          </a:p>
          <a:p>
            <a:pPr marL="118872" indent="0">
              <a:buNone/>
            </a:pPr>
            <a:r>
              <a:rPr lang="en-US" dirty="0" smtClean="0"/>
              <a:t>One</a:t>
            </a:r>
            <a:r>
              <a:rPr lang="en-US" dirty="0"/>
              <a:t> </a:t>
            </a:r>
            <a:r>
              <a:rPr lang="en-US" b="1" dirty="0"/>
              <a:t>example</a:t>
            </a:r>
            <a:r>
              <a:rPr lang="en-US" dirty="0"/>
              <a:t> of a </a:t>
            </a:r>
            <a:r>
              <a:rPr lang="en-US" b="1" dirty="0" smtClean="0"/>
              <a:t>mutualistic </a:t>
            </a:r>
            <a:r>
              <a:rPr lang="en-US" dirty="0" smtClean="0"/>
              <a:t>relationship </a:t>
            </a:r>
            <a:r>
              <a:rPr lang="en-US" dirty="0"/>
              <a:t>is that of the </a:t>
            </a:r>
            <a:r>
              <a:rPr lang="en-US" dirty="0" err="1"/>
              <a:t>oxpecker</a:t>
            </a:r>
            <a:r>
              <a:rPr lang="en-US" dirty="0"/>
              <a:t> (a kind of bird) and the rhinoceros or zebra.</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54824"/>
            <a:ext cx="360198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29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Commensalism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Commensalism is a type of relationship where one of the organisms benefits greatly from the symbiosis. </a:t>
            </a:r>
            <a:endParaRPr lang="en-US" dirty="0" smtClean="0"/>
          </a:p>
          <a:p>
            <a:r>
              <a:rPr lang="en-US" dirty="0" smtClean="0"/>
              <a:t>The </a:t>
            </a:r>
            <a:r>
              <a:rPr lang="en-US" dirty="0"/>
              <a:t>other is not helped but is not harmed or damaged from the relationship. </a:t>
            </a:r>
            <a:r>
              <a:rPr lang="en-US" dirty="0" smtClean="0"/>
              <a:t>I</a:t>
            </a:r>
          </a:p>
          <a:p>
            <a:endParaRPr lang="en-US" dirty="0"/>
          </a:p>
          <a:p>
            <a:r>
              <a:rPr lang="en-US" dirty="0" smtClean="0"/>
              <a:t>n </a:t>
            </a:r>
            <a:r>
              <a:rPr lang="en-US" dirty="0"/>
              <a:t>other words, this is a one-sided symbiotic relationship. </a:t>
            </a:r>
            <a:endParaRPr lang="en-US" dirty="0" smtClean="0"/>
          </a:p>
          <a:p>
            <a:endParaRPr lang="en-US" dirty="0"/>
          </a:p>
          <a:p>
            <a:r>
              <a:rPr lang="en-US" dirty="0" smtClean="0"/>
              <a:t>Example</a:t>
            </a:r>
            <a:r>
              <a:rPr lang="en-US" dirty="0"/>
              <a:t>: The relationship between </a:t>
            </a:r>
            <a:r>
              <a:rPr lang="en-US" b="1" dirty="0"/>
              <a:t>cattle egrets</a:t>
            </a:r>
            <a:r>
              <a:rPr lang="en-US" dirty="0"/>
              <a:t> and cattle</a:t>
            </a:r>
            <a:r>
              <a:rPr lang="en-US" dirty="0" smtClean="0"/>
              <a:t>.</a:t>
            </a:r>
            <a:r>
              <a:rPr lang="en-US" dirty="0"/>
              <a:t> The cattle egret eats up the insects hiding under vegetation close to the grounds, which get stirred up when the cattle walk through them.</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54727"/>
            <a:ext cx="4038600" cy="306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Parasitism is a symbiotic relationship in which one organism benefits but the other is harmed. </a:t>
            </a:r>
          </a:p>
          <a:p>
            <a:endParaRPr lang="en-US" dirty="0" smtClean="0"/>
          </a:p>
          <a:p>
            <a:r>
              <a:rPr lang="en-US" dirty="0"/>
              <a:t>A few </a:t>
            </a:r>
            <a:r>
              <a:rPr lang="en-US" b="1" dirty="0"/>
              <a:t>examples</a:t>
            </a:r>
            <a:r>
              <a:rPr lang="en-US" dirty="0"/>
              <a:t> of parasites are tapeworms, fleas, and barnacles. </a:t>
            </a:r>
            <a:endParaRPr lang="en-US" dirty="0" smtClean="0"/>
          </a:p>
          <a:p>
            <a:endParaRPr lang="en-US" dirty="0"/>
          </a:p>
          <a:p>
            <a:r>
              <a:rPr lang="en-US" dirty="0" smtClean="0"/>
              <a:t>Tapeworms </a:t>
            </a:r>
            <a:r>
              <a:rPr lang="en-US" dirty="0"/>
              <a:t>are segmented flatworms that attach themselves to the insides of the intestines of animals such as cows, pigs, and humans. They get food by eating the host's partly digested food, depriving the host of nutrients.</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40655"/>
            <a:ext cx="4038600" cy="268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14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3" name="Content Placeholder 2"/>
          <p:cNvSpPr>
            <a:spLocks noGrp="1"/>
          </p:cNvSpPr>
          <p:nvPr>
            <p:ph sz="half" idx="1"/>
          </p:nvPr>
        </p:nvSpPr>
        <p:spPr>
          <a:xfrm>
            <a:off x="457200" y="1773936"/>
            <a:ext cx="3733800" cy="4626864"/>
          </a:xfrm>
        </p:spPr>
        <p:txBody>
          <a:bodyPr>
            <a:normAutofit fontScale="70000" lnSpcReduction="20000"/>
          </a:bodyPr>
          <a:lstStyle/>
          <a:p>
            <a:r>
              <a:rPr lang="en-US" dirty="0" smtClean="0"/>
              <a:t>The </a:t>
            </a:r>
            <a:r>
              <a:rPr lang="en-US" dirty="0"/>
              <a:t>sun(light energy), water, minerals and carbon dioxide are all absorbed by the plant. </a:t>
            </a:r>
            <a:endParaRPr lang="en-US" dirty="0" smtClean="0"/>
          </a:p>
          <a:p>
            <a:endParaRPr lang="en-US" dirty="0"/>
          </a:p>
          <a:p>
            <a:r>
              <a:rPr lang="en-US" dirty="0" smtClean="0"/>
              <a:t>The </a:t>
            </a:r>
            <a:r>
              <a:rPr lang="en-US" dirty="0"/>
              <a:t>plant then uses them to make glucose/sugar, which is the energy/food for the plant</a:t>
            </a:r>
            <a:r>
              <a:rPr lang="en-US" dirty="0" smtClean="0"/>
              <a:t>.</a:t>
            </a:r>
          </a:p>
          <a:p>
            <a:endParaRPr lang="en-US" dirty="0"/>
          </a:p>
          <a:p>
            <a:r>
              <a:rPr lang="en-US" dirty="0" smtClean="0"/>
              <a:t> </a:t>
            </a:r>
            <a:r>
              <a:rPr lang="en-US" dirty="0"/>
              <a:t>Oxygen is also produced by the plant in this cycle, which is then let off into the air! </a:t>
            </a:r>
            <a:endParaRPr lang="en-US" dirty="0" smtClean="0"/>
          </a:p>
          <a:p>
            <a:endParaRPr lang="en-US" dirty="0"/>
          </a:p>
          <a:p>
            <a:r>
              <a:rPr lang="en-US" dirty="0" smtClean="0"/>
              <a:t>Have </a:t>
            </a:r>
            <a:r>
              <a:rPr lang="en-US" dirty="0"/>
              <a:t>you noticed how clean and pure the air feels when there are plants around? They are filling the air </a:t>
            </a:r>
            <a:r>
              <a:rPr lang="en-US" dirty="0" smtClean="0"/>
              <a:t>with</a:t>
            </a:r>
            <a:endParaRPr lang="en-US" dirty="0"/>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0"/>
            <a:ext cx="2877145"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52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Producers</a:t>
            </a:r>
            <a:endParaRPr lang="en-US" dirty="0"/>
          </a:p>
        </p:txBody>
      </p:sp>
      <p:sp>
        <p:nvSpPr>
          <p:cNvPr id="3" name="Content Placeholder 2"/>
          <p:cNvSpPr>
            <a:spLocks noGrp="1"/>
          </p:cNvSpPr>
          <p:nvPr>
            <p:ph idx="1"/>
          </p:nvPr>
        </p:nvSpPr>
        <p:spPr/>
        <p:txBody>
          <a:bodyPr>
            <a:normAutofit/>
          </a:bodyPr>
          <a:lstStyle/>
          <a:p>
            <a:r>
              <a:rPr lang="en-US" dirty="0" smtClean="0"/>
              <a:t>Plants </a:t>
            </a:r>
            <a:r>
              <a:rPr lang="en-US" dirty="0"/>
              <a:t>are called </a:t>
            </a:r>
            <a:r>
              <a:rPr lang="en-US" b="1" u="sng" dirty="0"/>
              <a:t>producers</a:t>
            </a:r>
            <a:r>
              <a:rPr lang="en-US" dirty="0"/>
              <a:t>. This is because they </a:t>
            </a:r>
            <a:r>
              <a:rPr lang="en-US" b="1" dirty="0"/>
              <a:t>produce their own food!</a:t>
            </a:r>
            <a:r>
              <a:rPr lang="en-US" dirty="0"/>
              <a:t> </a:t>
            </a:r>
            <a:endParaRPr lang="en-US" dirty="0" smtClean="0"/>
          </a:p>
          <a:p>
            <a:endParaRPr lang="en-US" dirty="0"/>
          </a:p>
          <a:p>
            <a:r>
              <a:rPr lang="en-US" dirty="0" smtClean="0"/>
              <a:t>They </a:t>
            </a:r>
            <a:r>
              <a:rPr lang="en-US" dirty="0"/>
              <a:t>do this by using light energy from the Sun, carbon dioxide from the air and water from the soil to produce food - in the form of </a:t>
            </a:r>
            <a:r>
              <a:rPr lang="en-US" dirty="0" smtClean="0"/>
              <a:t>glucose/sugar</a:t>
            </a:r>
            <a:r>
              <a:rPr lang="en-US" dirty="0"/>
              <a:t>. </a:t>
            </a:r>
            <a:br>
              <a:rPr lang="en-US" dirty="0"/>
            </a:br>
            <a:r>
              <a:rPr lang="en-US" dirty="0" smtClean="0"/>
              <a:t>.</a:t>
            </a:r>
            <a:endParaRPr lang="en-US" dirty="0"/>
          </a:p>
          <a:p>
            <a:endParaRPr lang="en-US" dirty="0"/>
          </a:p>
        </p:txBody>
      </p:sp>
    </p:spTree>
    <p:extLst>
      <p:ext uri="{BB962C8B-B14F-4D97-AF65-F5344CB8AC3E}">
        <p14:creationId xmlns:p14="http://schemas.microsoft.com/office/powerpoint/2010/main" val="58653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59797"/>
            <a:ext cx="7162800" cy="427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96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Chemosynthesis</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2876" y="1773238"/>
            <a:ext cx="3687247"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fontScale="92500"/>
          </a:bodyPr>
          <a:lstStyle/>
          <a:p>
            <a:r>
              <a:rPr lang="en-US" dirty="0" smtClean="0"/>
              <a:t>Some producers do not contain chlorophyll</a:t>
            </a:r>
          </a:p>
          <a:p>
            <a:r>
              <a:rPr lang="en-US" dirty="0" smtClean="0"/>
              <a:t>They do </a:t>
            </a:r>
            <a:r>
              <a:rPr lang="en-US" b="1" u="sng" dirty="0" smtClean="0"/>
              <a:t>NOT</a:t>
            </a:r>
            <a:r>
              <a:rPr lang="en-US" dirty="0" smtClean="0"/>
              <a:t> use energy from the sun</a:t>
            </a:r>
          </a:p>
          <a:p>
            <a:r>
              <a:rPr lang="en-US" dirty="0" smtClean="0"/>
              <a:t>These organisms can be found near volcanic vents on the ocean floor</a:t>
            </a:r>
          </a:p>
          <a:p>
            <a:r>
              <a:rPr lang="en-US" dirty="0" smtClean="0"/>
              <a:t>Inorganic molecules in the water provide the energy source for </a:t>
            </a:r>
            <a:r>
              <a:rPr lang="en-US" dirty="0" err="1" smtClean="0"/>
              <a:t>chemosysnthsis</a:t>
            </a:r>
            <a:endParaRPr lang="en-US" dirty="0"/>
          </a:p>
        </p:txBody>
      </p:sp>
    </p:spTree>
    <p:extLst>
      <p:ext uri="{BB962C8B-B14F-4D97-AF65-F5344CB8AC3E}">
        <p14:creationId xmlns:p14="http://schemas.microsoft.com/office/powerpoint/2010/main" val="334803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a:t>
            </a:r>
            <a:endParaRPr lang="en-US" dirty="0"/>
          </a:p>
        </p:txBody>
      </p:sp>
      <p:sp>
        <p:nvSpPr>
          <p:cNvPr id="4" name="Content Placeholder 3"/>
          <p:cNvSpPr>
            <a:spLocks noGrp="1"/>
          </p:cNvSpPr>
          <p:nvPr>
            <p:ph idx="1"/>
          </p:nvPr>
        </p:nvSpPr>
        <p:spPr/>
        <p:txBody>
          <a:bodyPr>
            <a:normAutofit/>
          </a:bodyPr>
          <a:lstStyle/>
          <a:p>
            <a:pPr marL="118872" indent="0">
              <a:buNone/>
            </a:pPr>
            <a:endParaRPr lang="en-US" dirty="0"/>
          </a:p>
          <a:p>
            <a:r>
              <a:rPr lang="en-US" dirty="0"/>
              <a:t>Animals are called </a:t>
            </a:r>
            <a:r>
              <a:rPr lang="en-US" b="1" u="sng" dirty="0"/>
              <a:t>consumers</a:t>
            </a:r>
            <a:r>
              <a:rPr lang="en-US" dirty="0"/>
              <a:t>. This is because they cannot make their own food, so they need to </a:t>
            </a:r>
            <a:r>
              <a:rPr lang="en-US" b="1" u="sng" dirty="0"/>
              <a:t>consume </a:t>
            </a:r>
            <a:r>
              <a:rPr lang="en-US" dirty="0"/>
              <a:t>(eat) plants and/or animals.</a:t>
            </a:r>
          </a:p>
          <a:p>
            <a:endParaRPr lang="en-US" dirty="0"/>
          </a:p>
        </p:txBody>
      </p:sp>
    </p:spTree>
    <p:extLst>
      <p:ext uri="{BB962C8B-B14F-4D97-AF65-F5344CB8AC3E}">
        <p14:creationId xmlns:p14="http://schemas.microsoft.com/office/powerpoint/2010/main" val="125994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a:t>
            </a:r>
            <a:endParaRPr lang="en-US" dirty="0"/>
          </a:p>
        </p:txBody>
      </p:sp>
      <p:sp>
        <p:nvSpPr>
          <p:cNvPr id="3" name="Content Placeholder 2"/>
          <p:cNvSpPr>
            <a:spLocks noGrp="1"/>
          </p:cNvSpPr>
          <p:nvPr>
            <p:ph idx="1"/>
          </p:nvPr>
        </p:nvSpPr>
        <p:spPr/>
        <p:txBody>
          <a:bodyPr>
            <a:normAutofit/>
          </a:bodyPr>
          <a:lstStyle/>
          <a:p>
            <a:r>
              <a:rPr lang="en-US" b="1" u="sng" dirty="0" smtClean="0"/>
              <a:t>Herbivores: </a:t>
            </a:r>
            <a:r>
              <a:rPr lang="en-US" dirty="0" smtClean="0"/>
              <a:t>Animals </a:t>
            </a:r>
            <a:r>
              <a:rPr lang="en-US" dirty="0"/>
              <a:t>that eat only plants.  </a:t>
            </a:r>
            <a:endParaRPr lang="en-US" dirty="0" smtClean="0"/>
          </a:p>
          <a:p>
            <a:pPr marL="118872" indent="0">
              <a:buNone/>
            </a:pPr>
            <a:endParaRPr lang="en-US" dirty="0"/>
          </a:p>
          <a:p>
            <a:r>
              <a:rPr lang="en-US" dirty="0"/>
              <a:t> </a:t>
            </a:r>
            <a:r>
              <a:rPr lang="en-US" b="1" u="sng" dirty="0" smtClean="0"/>
              <a:t>Carnivores: </a:t>
            </a:r>
            <a:r>
              <a:rPr lang="en-US" dirty="0" smtClean="0"/>
              <a:t>Animals </a:t>
            </a:r>
            <a:r>
              <a:rPr lang="en-US" dirty="0"/>
              <a:t>that eat only animals.  </a:t>
            </a:r>
          </a:p>
          <a:p>
            <a:endParaRPr lang="en-US" dirty="0" smtClean="0"/>
          </a:p>
          <a:p>
            <a:r>
              <a:rPr lang="en-US" dirty="0" smtClean="0"/>
              <a:t> </a:t>
            </a:r>
            <a:r>
              <a:rPr lang="en-US" b="1" u="sng" dirty="0" smtClean="0"/>
              <a:t>Omnivores:</a:t>
            </a:r>
            <a:r>
              <a:rPr lang="en-US" dirty="0" smtClean="0"/>
              <a:t> Animals </a:t>
            </a:r>
            <a:r>
              <a:rPr lang="en-US" dirty="0"/>
              <a:t>that eat both animals AND plants. </a:t>
            </a:r>
            <a:endParaRPr lang="en-US" dirty="0" smtClean="0"/>
          </a:p>
          <a:p>
            <a:endParaRPr lang="en-US" dirty="0"/>
          </a:p>
          <a:p>
            <a:r>
              <a:rPr lang="en-US" b="1" u="sng" dirty="0" smtClean="0"/>
              <a:t>Decomposers</a:t>
            </a:r>
            <a:r>
              <a:rPr lang="en-US" dirty="0" smtClean="0"/>
              <a:t> consume waste and dead organisms. </a:t>
            </a:r>
            <a:endParaRPr lang="en-US" dirty="0"/>
          </a:p>
        </p:txBody>
      </p:sp>
    </p:spTree>
    <p:extLst>
      <p:ext uri="{BB962C8B-B14F-4D97-AF65-F5344CB8AC3E}">
        <p14:creationId xmlns:p14="http://schemas.microsoft.com/office/powerpoint/2010/main" val="95511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Herbivores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5772427" cy="481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631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133</TotalTime>
  <Words>526</Words>
  <Application>Microsoft Office PowerPoint</Application>
  <PresentationFormat>On-screen Show (4:3)</PresentationFormat>
  <Paragraphs>82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Interactions Within Communities</vt:lpstr>
      <vt:lpstr>Obtaining Energy</vt:lpstr>
      <vt:lpstr>Photosynthesis</vt:lpstr>
      <vt:lpstr>Producers</vt:lpstr>
      <vt:lpstr>Photosynthesis</vt:lpstr>
      <vt:lpstr>Chemosynthesis</vt:lpstr>
      <vt:lpstr>Consumers</vt:lpstr>
      <vt:lpstr>Consumers</vt:lpstr>
      <vt:lpstr>Herbivores</vt:lpstr>
      <vt:lpstr>Carnivores</vt:lpstr>
      <vt:lpstr>Omnivores</vt:lpstr>
      <vt:lpstr>Decomposers</vt:lpstr>
      <vt:lpstr>Decomposers</vt:lpstr>
      <vt:lpstr>Food Chain</vt:lpstr>
      <vt:lpstr>Food Chain</vt:lpstr>
      <vt:lpstr>Food Chain</vt:lpstr>
      <vt:lpstr>Food Chain</vt:lpstr>
      <vt:lpstr>Trophic Levels</vt:lpstr>
      <vt:lpstr>Trophic Levels</vt:lpstr>
      <vt:lpstr>Symbiotic Relationships</vt:lpstr>
      <vt:lpstr>Types of Symbiotic Relationships</vt:lpstr>
      <vt:lpstr>Mutualism</vt:lpstr>
      <vt:lpstr>Commensalism</vt:lpstr>
      <vt:lpstr>Parasitism</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2014-09-17T19:49:19Z</dcterms:created>
  <dcterms:modified xsi:type="dcterms:W3CDTF">2016-09-28T14:21:15Z</dcterms:modified>
</cp:coreProperties>
</file>