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24"/>
  </p:notesMasterIdLst>
  <p:sldIdLst>
    <p:sldId id="264" r:id="rId2"/>
    <p:sldId id="265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76" r:id="rId14"/>
    <p:sldId id="277" r:id="rId15"/>
    <p:sldId id="278" r:id="rId16"/>
    <p:sldId id="279" r:id="rId17"/>
    <p:sldId id="280" r:id="rId18"/>
    <p:sldId id="281" r:id="rId19"/>
    <p:sldId id="282" r:id="rId20"/>
    <p:sldId id="283" r:id="rId21"/>
    <p:sldId id="284" r:id="rId22"/>
    <p:sldId id="285" r:id="rId23"/>
  </p:sldIdLst>
  <p:sldSz cx="9144000" cy="5143500" type="screen16x9"/>
  <p:notesSz cx="6858000" cy="9144000"/>
  <p:embeddedFontLst>
    <p:embeddedFont>
      <p:font typeface="Arvo" panose="020B0604020202020204" charset="0"/>
      <p:regular r:id="rId25"/>
      <p:bold r:id="rId26"/>
      <p:italic r:id="rId27"/>
      <p:boldItalic r:id="rId2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44" d="100"/>
          <a:sy n="144" d="100"/>
        </p:scale>
        <p:origin x="654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2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1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font" Target="fonts/font4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font" Target="fonts/font3.fntdata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7548ac7f12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7548ac7f12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7548ac7f12_0_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9" name="Google Shape;159;g7548ac7f12_0_5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7548ac7f12_0_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Google Shape;165;g7548ac7f12_0_5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7548ac7f12_0_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1" name="Google Shape;171;g7548ac7f12_0_6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g7548ac7f12_0_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7" name="Google Shape;177;g7548ac7f12_0_6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g7548ac7f12_0_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3" name="Google Shape;183;g7548ac7f12_0_7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g7548ac7f12_0_7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9" name="Google Shape;189;g7548ac7f12_0_7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g7548ac7f12_0_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5" name="Google Shape;195;g7548ac7f12_0_8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g7548ac7f12_0_8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1" name="Google Shape;201;g7548ac7f12_0_8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g7548ac7f12_0_9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8" name="Google Shape;208;g7548ac7f12_0_9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g7548ac7f12_0_1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4" name="Google Shape;214;g7548ac7f12_0_1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7548ac7f12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7548ac7f12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g7548ac7f12_0_1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0" name="Google Shape;220;g7548ac7f12_0_1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g7548ac7f12_0_10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6" name="Google Shape;226;g7548ac7f12_0_10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7548ac7f12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7548ac7f12_0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7548ac7f12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7548ac7f12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7548ac7f12_0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Google Shape;129;g7548ac7f12_0_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7548ac7f12_0_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Google Shape;135;g7548ac7f12_0_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7548ac7f12_0_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Google Shape;141;g7548ac7f12_0_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7548ac7f12_0_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Google Shape;147;g7548ac7f12_0_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7548ac7f12_0_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Google Shape;153;g7548ac7f12_0_4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apcentral.collegeboard.org/pdf/ap-testing-guide-2020.pdf?SFMC_cid=EM305178-&amp;rid=160062956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ap2020examdemo.collegeboard.org/?excmpid=mtg638-2-gd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apcentral.collegeboard.org/pdf/ap-student-exam-day-checklist.pdf?SFMC_cid=EM305178-&amp;rid=160062956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apcentral.collegeboard.org/pdf/ap-student-exam-day-checklist.pdf?SFMC_cid=EM305178-&amp;rid=160062956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education.co1.qualtrics.com/jfe/form/SV_1B9R7XJa9dXaQBv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yap.collegeboard.org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playlist?list=PLoGgviqq4844oyQviUHOOddAaMOdDAqpk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apcoronavirusupdates.collegeboard.org/students/taking-ap-exams/getting-ready-for-exam-day/confirm-your-email-address?SFMC_cid=EM305178-&amp;rid=160062956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Relationship Id="rId5" Type="http://schemas.openxmlformats.org/officeDocument/2006/relationships/hyperlink" Target="https://apcentral.collegeboard.org/pdf/ap-testing-guide-2020.pdf?SFMC_cid=EM305178-&amp;rid=160062956" TargetMode="External"/><Relationship Id="rId4" Type="http://schemas.openxmlformats.org/officeDocument/2006/relationships/hyperlink" Target="https://www.youtube.com/user/advancedplacement?SFMC_cid=EM305178-&amp;rid=160062956" TargetMode="Externa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apcentral.collegeboard.org/courses/exam-dates-and-fees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llenisd.org/cms/lib/TX01001197/Centricity/Domain/1657/May%202020%20AP%20Exam%20Calendar%20Central%20Time%20Zone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apcoronavirusupdates.collegeboard.org/students/taking-ap-exams/getting-ready-for-exam-day/references-and-guides?excmpid=mtg638-4-gd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" name="Google Shape;106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20375" y="190500"/>
            <a:ext cx="4762500" cy="4762500"/>
          </a:xfrm>
          <a:prstGeom prst="rect">
            <a:avLst/>
          </a:prstGeom>
          <a:noFill/>
          <a:ln>
            <a:noFill/>
          </a:ln>
        </p:spPr>
      </p:pic>
      <p:sp>
        <p:nvSpPr>
          <p:cNvPr id="107" name="Google Shape;107;p21"/>
          <p:cNvSpPr txBox="1"/>
          <p:nvPr/>
        </p:nvSpPr>
        <p:spPr>
          <a:xfrm>
            <a:off x="5433725" y="636900"/>
            <a:ext cx="3402000" cy="386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Arvo"/>
                <a:ea typeface="Arvo"/>
                <a:cs typeface="Arvo"/>
                <a:sym typeface="Arvo"/>
              </a:rPr>
              <a:t>PART 2:</a:t>
            </a:r>
            <a:endParaRPr>
              <a:latin typeface="Arvo"/>
              <a:ea typeface="Arvo"/>
              <a:cs typeface="Arvo"/>
              <a:sym typeface="Arv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Arvo"/>
              <a:ea typeface="Arvo"/>
              <a:cs typeface="Arvo"/>
              <a:sym typeface="Arvo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Arvo"/>
              <a:buChar char="●"/>
            </a:pPr>
            <a:r>
              <a:rPr lang="en">
                <a:latin typeface="Arvo"/>
                <a:ea typeface="Arvo"/>
                <a:cs typeface="Arvo"/>
                <a:sym typeface="Arvo"/>
              </a:rPr>
              <a:t>2020 Testing Guide</a:t>
            </a:r>
            <a:endParaRPr>
              <a:latin typeface="Arvo"/>
              <a:ea typeface="Arvo"/>
              <a:cs typeface="Arvo"/>
              <a:sym typeface="Arvo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Arvo"/>
              <a:buChar char="●"/>
            </a:pPr>
            <a:r>
              <a:rPr lang="en">
                <a:latin typeface="Arvo"/>
                <a:ea typeface="Arvo"/>
                <a:cs typeface="Arvo"/>
                <a:sym typeface="Arvo"/>
              </a:rPr>
              <a:t>Demos</a:t>
            </a:r>
            <a:endParaRPr>
              <a:latin typeface="Arvo"/>
              <a:ea typeface="Arvo"/>
              <a:cs typeface="Arvo"/>
              <a:sym typeface="Arvo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Arvo"/>
              <a:buChar char="●"/>
            </a:pPr>
            <a:r>
              <a:rPr lang="en">
                <a:latin typeface="Arvo"/>
                <a:ea typeface="Arvo"/>
                <a:cs typeface="Arvo"/>
                <a:sym typeface="Arvo"/>
              </a:rPr>
              <a:t>Checklist</a:t>
            </a:r>
            <a:endParaRPr>
              <a:latin typeface="Arvo"/>
              <a:ea typeface="Arvo"/>
              <a:cs typeface="Arvo"/>
              <a:sym typeface="Arvo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Arvo"/>
              <a:buChar char="●"/>
            </a:pPr>
            <a:r>
              <a:rPr lang="en">
                <a:latin typeface="Arvo"/>
                <a:ea typeface="Arvo"/>
                <a:cs typeface="Arvo"/>
                <a:sym typeface="Arvo"/>
              </a:rPr>
              <a:t>What to do on test day</a:t>
            </a:r>
            <a:endParaRPr>
              <a:latin typeface="Arvo"/>
              <a:ea typeface="Arvo"/>
              <a:cs typeface="Arvo"/>
              <a:sym typeface="Arv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Arvo"/>
              <a:ea typeface="Arvo"/>
              <a:cs typeface="Arvo"/>
              <a:sym typeface="Arv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Arvo"/>
              <a:ea typeface="Arvo"/>
              <a:cs typeface="Arvo"/>
              <a:sym typeface="Arv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Arvo"/>
              <a:ea typeface="Arvo"/>
              <a:cs typeface="Arvo"/>
              <a:sym typeface="Arv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latin typeface="Arvo"/>
                <a:ea typeface="Arvo"/>
                <a:cs typeface="Arvo"/>
                <a:sym typeface="Arvo"/>
                <a:hlinkClick r:id="rId4"/>
              </a:rPr>
              <a:t>All of this information and more can be found in the AP Exam Testing Guide linked here.</a:t>
            </a:r>
            <a:endParaRPr>
              <a:latin typeface="Arvo"/>
              <a:ea typeface="Arvo"/>
              <a:cs typeface="Arvo"/>
              <a:sym typeface="Arv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Arvo"/>
              <a:ea typeface="Arvo"/>
              <a:cs typeface="Arvo"/>
              <a:sym typeface="Arv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Arvo"/>
                <a:ea typeface="Arvo"/>
                <a:cs typeface="Arvo"/>
                <a:sym typeface="Arvo"/>
              </a:rPr>
              <a:t>I have pulled the information I found most important, but I recommend reading through that.</a:t>
            </a:r>
            <a:endParaRPr>
              <a:latin typeface="Arvo"/>
              <a:ea typeface="Arvo"/>
              <a:cs typeface="Arvo"/>
              <a:sym typeface="Arv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Arvo"/>
              <a:ea typeface="Arvo"/>
              <a:cs typeface="Arvo"/>
              <a:sym typeface="Arv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Arvo"/>
              <a:ea typeface="Arvo"/>
              <a:cs typeface="Arvo"/>
              <a:sym typeface="Arv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Arvo"/>
              <a:ea typeface="Arvo"/>
              <a:cs typeface="Arvo"/>
              <a:sym typeface="Arv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Arvo"/>
              <a:ea typeface="Arvo"/>
              <a:cs typeface="Arvo"/>
              <a:sym typeface="Arvo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30"/>
          <p:cNvSpPr txBox="1">
            <a:spLocks noGrp="1"/>
          </p:cNvSpPr>
          <p:nvPr>
            <p:ph type="title"/>
          </p:nvPr>
        </p:nvSpPr>
        <p:spPr>
          <a:xfrm>
            <a:off x="311700" y="2615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Arvo"/>
                <a:ea typeface="Arvo"/>
                <a:cs typeface="Arvo"/>
                <a:sym typeface="Arvo"/>
              </a:rPr>
              <a:t>Important Things To Note</a:t>
            </a:r>
            <a:endParaRPr>
              <a:latin typeface="Arvo"/>
              <a:ea typeface="Arvo"/>
              <a:cs typeface="Arvo"/>
              <a:sym typeface="Arvo"/>
            </a:endParaRPr>
          </a:p>
        </p:txBody>
      </p:sp>
      <p:sp>
        <p:nvSpPr>
          <p:cNvPr id="162" name="Google Shape;162;p30"/>
          <p:cNvSpPr txBox="1">
            <a:spLocks noGrp="1"/>
          </p:cNvSpPr>
          <p:nvPr>
            <p:ph type="body" idx="1"/>
          </p:nvPr>
        </p:nvSpPr>
        <p:spPr>
          <a:xfrm>
            <a:off x="311700" y="902175"/>
            <a:ext cx="8520600" cy="3666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vo"/>
              <a:buChar char="●"/>
            </a:pPr>
            <a:r>
              <a:rPr lang="en">
                <a:solidFill>
                  <a:srgbClr val="000000"/>
                </a:solidFill>
                <a:latin typeface="Arvo"/>
                <a:ea typeface="Arvo"/>
                <a:cs typeface="Arvo"/>
                <a:sym typeface="Arvo"/>
              </a:rPr>
              <a:t>Your e-ticket will be posted to your My AP Account</a:t>
            </a:r>
            <a:endParaRPr>
              <a:solidFill>
                <a:srgbClr val="000000"/>
              </a:solidFill>
              <a:latin typeface="Arvo"/>
              <a:ea typeface="Arvo"/>
              <a:cs typeface="Arvo"/>
              <a:sym typeface="Arvo"/>
            </a:endParaRPr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vo"/>
              <a:buChar char="●"/>
            </a:pPr>
            <a:r>
              <a:rPr lang="en">
                <a:solidFill>
                  <a:srgbClr val="000000"/>
                </a:solidFill>
                <a:latin typeface="Arvo"/>
                <a:ea typeface="Arvo"/>
                <a:cs typeface="Arvo"/>
                <a:sym typeface="Arvo"/>
              </a:rPr>
              <a:t>If you have </a:t>
            </a:r>
            <a:r>
              <a:rPr lang="en" b="1">
                <a:solidFill>
                  <a:srgbClr val="000000"/>
                </a:solidFill>
                <a:latin typeface="Arvo"/>
                <a:ea typeface="Arvo"/>
                <a:cs typeface="Arvo"/>
                <a:sym typeface="Arvo"/>
              </a:rPr>
              <a:t>GRAMMARLY </a:t>
            </a:r>
            <a:r>
              <a:rPr lang="en">
                <a:solidFill>
                  <a:srgbClr val="000000"/>
                </a:solidFill>
                <a:latin typeface="Arvo"/>
                <a:ea typeface="Arvo"/>
                <a:cs typeface="Arvo"/>
                <a:sym typeface="Arvo"/>
              </a:rPr>
              <a:t>installed, you will need to deactivate it.</a:t>
            </a:r>
            <a:endParaRPr>
              <a:solidFill>
                <a:srgbClr val="000000"/>
              </a:solidFill>
              <a:latin typeface="Arvo"/>
              <a:ea typeface="Arvo"/>
              <a:cs typeface="Arvo"/>
              <a:sym typeface="Arvo"/>
            </a:endParaRPr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vo"/>
              <a:buChar char="●"/>
            </a:pPr>
            <a:r>
              <a:rPr lang="en">
                <a:solidFill>
                  <a:srgbClr val="000000"/>
                </a:solidFill>
                <a:latin typeface="Arvo"/>
                <a:ea typeface="Arvo"/>
                <a:cs typeface="Arvo"/>
                <a:sym typeface="Arvo"/>
              </a:rPr>
              <a:t>If you choose to use a smartphone, remember you will have to scroll to see the documents for your DBQ.</a:t>
            </a:r>
            <a:endParaRPr>
              <a:solidFill>
                <a:srgbClr val="000000"/>
              </a:solidFill>
              <a:latin typeface="Arvo"/>
              <a:ea typeface="Arvo"/>
              <a:cs typeface="Arvo"/>
              <a:sym typeface="Arvo"/>
            </a:endParaRPr>
          </a:p>
          <a:p>
            <a:pPr marL="914400" lvl="1" indent="-317500" algn="l" rtl="0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vo"/>
              <a:buChar char="○"/>
            </a:pPr>
            <a:r>
              <a:rPr lang="en">
                <a:solidFill>
                  <a:srgbClr val="000000"/>
                </a:solidFill>
                <a:latin typeface="Arvo"/>
                <a:ea typeface="Arvo"/>
                <a:cs typeface="Arvo"/>
                <a:sym typeface="Arvo"/>
              </a:rPr>
              <a:t>If you are writing your response, you are limited to 5 pages and it must be on white paper. Use a #2 pencil, or blue/black pen. AP ID and page number must be on each page.</a:t>
            </a:r>
            <a:endParaRPr>
              <a:solidFill>
                <a:srgbClr val="000000"/>
              </a:solidFill>
              <a:latin typeface="Arvo"/>
              <a:ea typeface="Arvo"/>
              <a:cs typeface="Arvo"/>
              <a:sym typeface="Arvo"/>
            </a:endParaRPr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vo"/>
              <a:buChar char="●"/>
            </a:pPr>
            <a:r>
              <a:rPr lang="en">
                <a:solidFill>
                  <a:srgbClr val="000000"/>
                </a:solidFill>
                <a:latin typeface="Arvo"/>
                <a:ea typeface="Arvo"/>
                <a:cs typeface="Arvo"/>
                <a:sym typeface="Arvo"/>
              </a:rPr>
              <a:t>Use </a:t>
            </a:r>
            <a:r>
              <a:rPr lang="en" b="1">
                <a:solidFill>
                  <a:srgbClr val="000000"/>
                </a:solidFill>
                <a:latin typeface="Arvo"/>
                <a:ea typeface="Arvo"/>
                <a:cs typeface="Arvo"/>
                <a:sym typeface="Arvo"/>
              </a:rPr>
              <a:t>auto-save</a:t>
            </a:r>
            <a:r>
              <a:rPr lang="en">
                <a:solidFill>
                  <a:srgbClr val="000000"/>
                </a:solidFill>
                <a:latin typeface="Arvo"/>
                <a:ea typeface="Arvo"/>
                <a:cs typeface="Arvo"/>
                <a:sym typeface="Arvo"/>
              </a:rPr>
              <a:t> while you are typing your response.</a:t>
            </a:r>
            <a:endParaRPr>
              <a:solidFill>
                <a:srgbClr val="000000"/>
              </a:solidFill>
              <a:latin typeface="Arvo"/>
              <a:ea typeface="Arvo"/>
              <a:cs typeface="Arvo"/>
              <a:sym typeface="Arvo"/>
            </a:endParaRPr>
          </a:p>
          <a:p>
            <a:pPr marL="45720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>
              <a:solidFill>
                <a:srgbClr val="000000"/>
              </a:solidFill>
              <a:latin typeface="Arvo"/>
              <a:ea typeface="Arvo"/>
              <a:cs typeface="Arvo"/>
              <a:sym typeface="Arvo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>
              <a:solidFill>
                <a:srgbClr val="000000"/>
              </a:solidFill>
              <a:latin typeface="Arvo"/>
              <a:ea typeface="Arvo"/>
              <a:cs typeface="Arvo"/>
              <a:sym typeface="Arvo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31"/>
          <p:cNvSpPr txBox="1">
            <a:spLocks noGrp="1"/>
          </p:cNvSpPr>
          <p:nvPr>
            <p:ph type="title"/>
          </p:nvPr>
        </p:nvSpPr>
        <p:spPr>
          <a:xfrm>
            <a:off x="311700" y="2615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Arvo"/>
                <a:ea typeface="Arvo"/>
                <a:cs typeface="Arvo"/>
                <a:sym typeface="Arvo"/>
              </a:rPr>
              <a:t>AP Exam Demo</a:t>
            </a:r>
            <a:endParaRPr>
              <a:latin typeface="Arvo"/>
              <a:ea typeface="Arvo"/>
              <a:cs typeface="Arvo"/>
              <a:sym typeface="Arvo"/>
            </a:endParaRPr>
          </a:p>
        </p:txBody>
      </p:sp>
      <p:sp>
        <p:nvSpPr>
          <p:cNvPr id="168" name="Google Shape;168;p31"/>
          <p:cNvSpPr txBox="1">
            <a:spLocks noGrp="1"/>
          </p:cNvSpPr>
          <p:nvPr>
            <p:ph type="body" idx="1"/>
          </p:nvPr>
        </p:nvSpPr>
        <p:spPr>
          <a:xfrm>
            <a:off x="311700" y="902175"/>
            <a:ext cx="8520600" cy="3666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vo"/>
              <a:buChar char="●"/>
            </a:pPr>
            <a:r>
              <a:rPr lang="en">
                <a:solidFill>
                  <a:srgbClr val="000000"/>
                </a:solidFill>
                <a:latin typeface="Arvo"/>
                <a:ea typeface="Arvo"/>
                <a:cs typeface="Arvo"/>
                <a:sym typeface="Arvo"/>
              </a:rPr>
              <a:t>Practice submitting responses with the AP Exam Demo. </a:t>
            </a:r>
            <a:endParaRPr>
              <a:solidFill>
                <a:srgbClr val="000000"/>
              </a:solidFill>
              <a:latin typeface="Arvo"/>
              <a:ea typeface="Arvo"/>
              <a:cs typeface="Arvo"/>
              <a:sym typeface="Arvo"/>
            </a:endParaRPr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vo"/>
              <a:buChar char="●"/>
            </a:pPr>
            <a:r>
              <a:rPr lang="en">
                <a:solidFill>
                  <a:srgbClr val="000000"/>
                </a:solidFill>
                <a:latin typeface="Arvo"/>
                <a:ea typeface="Arvo"/>
                <a:cs typeface="Arvo"/>
                <a:sym typeface="Arvo"/>
              </a:rPr>
              <a:t>On May 4th, </a:t>
            </a:r>
            <a:r>
              <a:rPr lang="en" u="sng">
                <a:solidFill>
                  <a:schemeClr val="hlink"/>
                </a:solidFill>
                <a:latin typeface="Arvo"/>
                <a:ea typeface="Arvo"/>
                <a:cs typeface="Arvo"/>
                <a:sym typeface="Arvo"/>
                <a:hlinkClick r:id="rId3"/>
              </a:rPr>
              <a:t>you can go to this link</a:t>
            </a:r>
            <a:r>
              <a:rPr lang="en">
                <a:solidFill>
                  <a:srgbClr val="000000"/>
                </a:solidFill>
                <a:latin typeface="Arvo"/>
                <a:ea typeface="Arvo"/>
                <a:cs typeface="Arvo"/>
                <a:sym typeface="Arvo"/>
              </a:rPr>
              <a:t> and practice submitting documents.</a:t>
            </a:r>
            <a:endParaRPr>
              <a:solidFill>
                <a:srgbClr val="000000"/>
              </a:solidFill>
              <a:latin typeface="Arvo"/>
              <a:ea typeface="Arvo"/>
              <a:cs typeface="Arvo"/>
              <a:sym typeface="Arvo"/>
            </a:endParaRPr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vo"/>
              <a:buChar char="●"/>
            </a:pPr>
            <a:r>
              <a:rPr lang="en">
                <a:solidFill>
                  <a:srgbClr val="000000"/>
                </a:solidFill>
                <a:latin typeface="Arvo"/>
                <a:ea typeface="Arvo"/>
                <a:cs typeface="Arvo"/>
                <a:sym typeface="Arvo"/>
              </a:rPr>
              <a:t>If you cannot connect to the Exam Demo on the device that you are using, you will not be able to connect on Exam Day.</a:t>
            </a:r>
            <a:endParaRPr>
              <a:solidFill>
                <a:srgbClr val="000000"/>
              </a:solidFill>
              <a:latin typeface="Arvo"/>
              <a:ea typeface="Arvo"/>
              <a:cs typeface="Arvo"/>
              <a:sym typeface="Arvo"/>
            </a:endParaRPr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vo"/>
              <a:buChar char="●"/>
            </a:pPr>
            <a:r>
              <a:rPr lang="en">
                <a:solidFill>
                  <a:srgbClr val="000000"/>
                </a:solidFill>
                <a:latin typeface="Arvo"/>
                <a:ea typeface="Arvo"/>
                <a:cs typeface="Arvo"/>
                <a:sym typeface="Arvo"/>
              </a:rPr>
              <a:t>Use this time to troubleshoot. Update your devices, check your connections.</a:t>
            </a:r>
            <a:endParaRPr>
              <a:solidFill>
                <a:srgbClr val="000000"/>
              </a:solidFill>
              <a:latin typeface="Arvo"/>
              <a:ea typeface="Arvo"/>
              <a:cs typeface="Arvo"/>
              <a:sym typeface="Arvo"/>
            </a:endParaRPr>
          </a:p>
          <a:p>
            <a:pPr marL="457200" lvl="0" indent="-342900" algn="l" rtl="0">
              <a:spcBef>
                <a:spcPts val="1000"/>
              </a:spcBef>
              <a:spcAft>
                <a:spcPts val="1000"/>
              </a:spcAft>
              <a:buClr>
                <a:srgbClr val="000000"/>
              </a:buClr>
              <a:buSzPts val="1800"/>
              <a:buFont typeface="Arvo"/>
              <a:buChar char="●"/>
            </a:pPr>
            <a:r>
              <a:rPr lang="en">
                <a:solidFill>
                  <a:srgbClr val="000000"/>
                </a:solidFill>
                <a:latin typeface="Arvo"/>
                <a:ea typeface="Arvo"/>
                <a:cs typeface="Arvo"/>
                <a:sym typeface="Arvo"/>
              </a:rPr>
              <a:t>If you cannot connect to the Demo, reach out to your teacher or our AP Coordinator.</a:t>
            </a:r>
            <a:endParaRPr>
              <a:solidFill>
                <a:srgbClr val="000000"/>
              </a:solidFill>
              <a:latin typeface="Arvo"/>
              <a:ea typeface="Arvo"/>
              <a:cs typeface="Arvo"/>
              <a:sym typeface="Arvo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32"/>
          <p:cNvSpPr txBox="1">
            <a:spLocks noGrp="1"/>
          </p:cNvSpPr>
          <p:nvPr>
            <p:ph type="title"/>
          </p:nvPr>
        </p:nvSpPr>
        <p:spPr>
          <a:xfrm>
            <a:off x="311700" y="2615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Arvo"/>
                <a:ea typeface="Arvo"/>
                <a:cs typeface="Arvo"/>
                <a:sym typeface="Arvo"/>
              </a:rPr>
              <a:t>What To Have Ready on Exam Day for APUSH</a:t>
            </a:r>
            <a:endParaRPr>
              <a:latin typeface="Arvo"/>
              <a:ea typeface="Arvo"/>
              <a:cs typeface="Arvo"/>
              <a:sym typeface="Arvo"/>
            </a:endParaRPr>
          </a:p>
        </p:txBody>
      </p:sp>
      <p:sp>
        <p:nvSpPr>
          <p:cNvPr id="174" name="Google Shape;174;p32"/>
          <p:cNvSpPr txBox="1">
            <a:spLocks noGrp="1"/>
          </p:cNvSpPr>
          <p:nvPr>
            <p:ph type="body" idx="1"/>
          </p:nvPr>
        </p:nvSpPr>
        <p:spPr>
          <a:xfrm>
            <a:off x="311700" y="902175"/>
            <a:ext cx="8520600" cy="3666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vo"/>
              <a:buChar char="●"/>
            </a:pPr>
            <a:r>
              <a:rPr lang="en" dirty="0">
                <a:solidFill>
                  <a:srgbClr val="000000"/>
                </a:solidFill>
                <a:latin typeface="Arvo"/>
                <a:ea typeface="Arvo"/>
                <a:cs typeface="Arvo"/>
                <a:sym typeface="Arvo"/>
              </a:rPr>
              <a:t>Exam e-ticket email</a:t>
            </a:r>
            <a:endParaRPr dirty="0">
              <a:solidFill>
                <a:srgbClr val="000000"/>
              </a:solidFill>
              <a:latin typeface="Arvo"/>
              <a:ea typeface="Arvo"/>
              <a:cs typeface="Arvo"/>
              <a:sym typeface="Arvo"/>
            </a:endParaRPr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vo"/>
              <a:buChar char="●"/>
            </a:pPr>
            <a:r>
              <a:rPr lang="en" dirty="0">
                <a:solidFill>
                  <a:srgbClr val="000000"/>
                </a:solidFill>
                <a:latin typeface="Arvo"/>
                <a:ea typeface="Arvo"/>
                <a:cs typeface="Arvo"/>
                <a:sym typeface="Arvo"/>
              </a:rPr>
              <a:t>Completed Exam Day Checklist, </a:t>
            </a:r>
            <a:r>
              <a:rPr lang="en" u="sng" dirty="0">
                <a:solidFill>
                  <a:srgbClr val="000000"/>
                </a:solidFill>
                <a:latin typeface="Arvo"/>
                <a:ea typeface="Arvo"/>
                <a:cs typeface="Arvo"/>
                <a:sym typeface="Arvo"/>
              </a:rPr>
              <a:t>including AP ID</a:t>
            </a:r>
            <a:r>
              <a:rPr lang="en" dirty="0">
                <a:solidFill>
                  <a:srgbClr val="000000"/>
                </a:solidFill>
                <a:latin typeface="Arvo"/>
                <a:ea typeface="Arvo"/>
                <a:cs typeface="Arvo"/>
                <a:sym typeface="Arvo"/>
              </a:rPr>
              <a:t>.</a:t>
            </a:r>
            <a:r>
              <a:rPr lang="en" u="sng" dirty="0">
                <a:solidFill>
                  <a:schemeClr val="hlink"/>
                </a:solidFill>
                <a:latin typeface="Arvo"/>
                <a:ea typeface="Arvo"/>
                <a:cs typeface="Arvo"/>
                <a:sym typeface="Arvo"/>
                <a:hlinkClick r:id="rId3"/>
              </a:rPr>
              <a:t> Linked here.</a:t>
            </a:r>
            <a:endParaRPr dirty="0">
              <a:solidFill>
                <a:srgbClr val="000000"/>
              </a:solidFill>
              <a:latin typeface="Arvo"/>
              <a:ea typeface="Arvo"/>
              <a:cs typeface="Arvo"/>
              <a:sym typeface="Arvo"/>
            </a:endParaRPr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vo"/>
              <a:buChar char="●"/>
            </a:pPr>
            <a:r>
              <a:rPr lang="en" dirty="0">
                <a:solidFill>
                  <a:srgbClr val="000000"/>
                </a:solidFill>
                <a:latin typeface="Arvo"/>
                <a:ea typeface="Arvo"/>
                <a:cs typeface="Arvo"/>
                <a:sym typeface="Arvo"/>
              </a:rPr>
              <a:t>Device: laptop, tablet, smartphone</a:t>
            </a:r>
            <a:endParaRPr dirty="0">
              <a:solidFill>
                <a:srgbClr val="000000"/>
              </a:solidFill>
              <a:latin typeface="Arvo"/>
              <a:ea typeface="Arvo"/>
              <a:cs typeface="Arvo"/>
              <a:sym typeface="Arvo"/>
            </a:endParaRPr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vo"/>
              <a:buChar char="●"/>
            </a:pPr>
            <a:r>
              <a:rPr lang="en" dirty="0">
                <a:solidFill>
                  <a:srgbClr val="000000"/>
                </a:solidFill>
                <a:latin typeface="Arvo"/>
                <a:ea typeface="Arvo"/>
                <a:cs typeface="Arvo"/>
                <a:sym typeface="Arvo"/>
              </a:rPr>
              <a:t>Browser: Chrome (recommended), Firefox, Safari, or Edge.</a:t>
            </a:r>
            <a:endParaRPr dirty="0">
              <a:solidFill>
                <a:srgbClr val="000000"/>
              </a:solidFill>
              <a:latin typeface="Arvo"/>
              <a:ea typeface="Arvo"/>
              <a:cs typeface="Arvo"/>
              <a:sym typeface="Arvo"/>
            </a:endParaRPr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vo"/>
              <a:buChar char="●"/>
            </a:pPr>
            <a:r>
              <a:rPr lang="en" dirty="0">
                <a:solidFill>
                  <a:srgbClr val="000000"/>
                </a:solidFill>
                <a:latin typeface="Arvo"/>
                <a:ea typeface="Arvo"/>
                <a:cs typeface="Arvo"/>
                <a:sym typeface="Arvo"/>
              </a:rPr>
              <a:t>Internet Connection</a:t>
            </a:r>
            <a:endParaRPr dirty="0">
              <a:solidFill>
                <a:srgbClr val="000000"/>
              </a:solidFill>
              <a:latin typeface="Arvo"/>
              <a:ea typeface="Arvo"/>
              <a:cs typeface="Arvo"/>
              <a:sym typeface="Arvo"/>
            </a:endParaRPr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vo"/>
              <a:buChar char="●"/>
            </a:pPr>
            <a:r>
              <a:rPr lang="en" dirty="0">
                <a:solidFill>
                  <a:srgbClr val="000000"/>
                </a:solidFill>
                <a:latin typeface="Arvo"/>
                <a:ea typeface="Arvo"/>
                <a:cs typeface="Arvo"/>
                <a:sym typeface="Arvo"/>
              </a:rPr>
              <a:t>Microsoft Word, Google Docs, Notes, or similar application</a:t>
            </a:r>
            <a:endParaRPr dirty="0">
              <a:solidFill>
                <a:srgbClr val="000000"/>
              </a:solidFill>
              <a:latin typeface="Arvo"/>
              <a:ea typeface="Arvo"/>
              <a:cs typeface="Arvo"/>
              <a:sym typeface="Arvo"/>
            </a:endParaRPr>
          </a:p>
          <a:p>
            <a:pPr marL="457200" lvl="0" indent="-342900" algn="l" rtl="0">
              <a:spcBef>
                <a:spcPts val="1000"/>
              </a:spcBef>
              <a:spcAft>
                <a:spcPts val="1000"/>
              </a:spcAft>
              <a:buClr>
                <a:srgbClr val="000000"/>
              </a:buClr>
              <a:buSzPts val="1800"/>
              <a:buFont typeface="Arvo"/>
              <a:buChar char="●"/>
            </a:pPr>
            <a:r>
              <a:rPr lang="en" dirty="0">
                <a:solidFill>
                  <a:srgbClr val="000000"/>
                </a:solidFill>
                <a:latin typeface="Arvo"/>
                <a:ea typeface="Arvo"/>
                <a:cs typeface="Arvo"/>
                <a:sym typeface="Arvo"/>
              </a:rPr>
              <a:t>Allowed: class notes, study guides, etc.</a:t>
            </a:r>
            <a:endParaRPr dirty="0">
              <a:solidFill>
                <a:srgbClr val="000000"/>
              </a:solidFill>
              <a:latin typeface="Arvo"/>
              <a:ea typeface="Arvo"/>
              <a:cs typeface="Arvo"/>
              <a:sym typeface="Arvo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33"/>
          <p:cNvSpPr txBox="1">
            <a:spLocks noGrp="1"/>
          </p:cNvSpPr>
          <p:nvPr>
            <p:ph type="title"/>
          </p:nvPr>
        </p:nvSpPr>
        <p:spPr>
          <a:xfrm>
            <a:off x="311700" y="2615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Arvo"/>
                <a:ea typeface="Arvo"/>
                <a:cs typeface="Arvo"/>
                <a:sym typeface="Arvo"/>
              </a:rPr>
              <a:t>Optional Resources</a:t>
            </a:r>
            <a:endParaRPr>
              <a:latin typeface="Arvo"/>
              <a:ea typeface="Arvo"/>
              <a:cs typeface="Arvo"/>
              <a:sym typeface="Arvo"/>
            </a:endParaRPr>
          </a:p>
        </p:txBody>
      </p:sp>
      <p:sp>
        <p:nvSpPr>
          <p:cNvPr id="180" name="Google Shape;180;p33"/>
          <p:cNvSpPr txBox="1">
            <a:spLocks noGrp="1"/>
          </p:cNvSpPr>
          <p:nvPr>
            <p:ph type="body" idx="1"/>
          </p:nvPr>
        </p:nvSpPr>
        <p:spPr>
          <a:xfrm>
            <a:off x="311700" y="902175"/>
            <a:ext cx="8520600" cy="3666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vo"/>
              <a:buChar char="●"/>
            </a:pPr>
            <a:r>
              <a:rPr lang="en">
                <a:solidFill>
                  <a:srgbClr val="000000"/>
                </a:solidFill>
                <a:latin typeface="Arvo"/>
                <a:ea typeface="Arvo"/>
                <a:cs typeface="Arvo"/>
                <a:sym typeface="Arvo"/>
              </a:rPr>
              <a:t>You are allowed to use class resources and notes during the exam.</a:t>
            </a:r>
            <a:endParaRPr>
              <a:solidFill>
                <a:srgbClr val="000000"/>
              </a:solidFill>
              <a:latin typeface="Arvo"/>
              <a:ea typeface="Arvo"/>
              <a:cs typeface="Arvo"/>
              <a:sym typeface="Arvo"/>
            </a:endParaRPr>
          </a:p>
          <a:p>
            <a:pPr marL="914400" lvl="1" indent="-317500" algn="l" rtl="0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vo"/>
              <a:buChar char="○"/>
            </a:pPr>
            <a:r>
              <a:rPr lang="en">
                <a:solidFill>
                  <a:srgbClr val="000000"/>
                </a:solidFill>
                <a:latin typeface="Arvo"/>
                <a:ea typeface="Arvo"/>
                <a:cs typeface="Arvo"/>
                <a:sym typeface="Arvo"/>
              </a:rPr>
              <a:t>Notes, study guides, textbooks, any assignment from the year.</a:t>
            </a:r>
            <a:endParaRPr>
              <a:solidFill>
                <a:srgbClr val="000000"/>
              </a:solidFill>
              <a:latin typeface="Arvo"/>
              <a:ea typeface="Arvo"/>
              <a:cs typeface="Arvo"/>
              <a:sym typeface="Arvo"/>
            </a:endParaRPr>
          </a:p>
          <a:p>
            <a:pPr marL="914400" lvl="1" indent="-317500" algn="l" rtl="0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vo"/>
              <a:buChar char="○"/>
            </a:pPr>
            <a:r>
              <a:rPr lang="en">
                <a:solidFill>
                  <a:srgbClr val="000000"/>
                </a:solidFill>
                <a:latin typeface="Arvo"/>
                <a:ea typeface="Arvo"/>
                <a:cs typeface="Arvo"/>
                <a:sym typeface="Arvo"/>
              </a:rPr>
              <a:t>Do NOT open up a shared Google Doc with your friends. That might flag their plagiarism technology. If you have collaborated on a study doc, </a:t>
            </a:r>
            <a:r>
              <a:rPr lang="en" b="1" u="sng">
                <a:solidFill>
                  <a:srgbClr val="000000"/>
                </a:solidFill>
                <a:latin typeface="Arvo"/>
                <a:ea typeface="Arvo"/>
                <a:cs typeface="Arvo"/>
                <a:sym typeface="Arvo"/>
              </a:rPr>
              <a:t>download it to your computer</a:t>
            </a:r>
            <a:r>
              <a:rPr lang="en">
                <a:solidFill>
                  <a:srgbClr val="000000"/>
                </a:solidFill>
                <a:latin typeface="Arvo"/>
                <a:ea typeface="Arvo"/>
                <a:cs typeface="Arvo"/>
                <a:sym typeface="Arvo"/>
              </a:rPr>
              <a:t> and open it that way. </a:t>
            </a:r>
            <a:r>
              <a:rPr lang="en" i="1">
                <a:solidFill>
                  <a:srgbClr val="000000"/>
                </a:solidFill>
                <a:latin typeface="Arvo"/>
                <a:ea typeface="Arvo"/>
                <a:cs typeface="Arvo"/>
                <a:sym typeface="Arvo"/>
              </a:rPr>
              <a:t>Do not risk this!</a:t>
            </a:r>
            <a:endParaRPr i="1">
              <a:solidFill>
                <a:srgbClr val="000000"/>
              </a:solidFill>
              <a:latin typeface="Arvo"/>
              <a:ea typeface="Arvo"/>
              <a:cs typeface="Arvo"/>
              <a:sym typeface="Arvo"/>
            </a:endParaRPr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vo"/>
              <a:buChar char="●"/>
            </a:pPr>
            <a:r>
              <a:rPr lang="en">
                <a:solidFill>
                  <a:srgbClr val="000000"/>
                </a:solidFill>
                <a:latin typeface="Arvo"/>
                <a:ea typeface="Arvo"/>
                <a:cs typeface="Arvo"/>
                <a:sym typeface="Arvo"/>
              </a:rPr>
              <a:t>Internet searches will waste your time and put you at risk of an exam violation.</a:t>
            </a:r>
            <a:endParaRPr>
              <a:solidFill>
                <a:srgbClr val="000000"/>
              </a:solidFill>
              <a:latin typeface="Arvo"/>
              <a:ea typeface="Arvo"/>
              <a:cs typeface="Arvo"/>
              <a:sym typeface="Arvo"/>
            </a:endParaRPr>
          </a:p>
          <a:p>
            <a:pPr marL="914400" lvl="1" indent="-317500" algn="l" rtl="0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vo"/>
              <a:buChar char="○"/>
            </a:pPr>
            <a:r>
              <a:rPr lang="en">
                <a:solidFill>
                  <a:srgbClr val="000000"/>
                </a:solidFill>
                <a:latin typeface="Arvo"/>
                <a:ea typeface="Arvo"/>
                <a:cs typeface="Arvo"/>
                <a:sym typeface="Arvo"/>
              </a:rPr>
              <a:t>Remember - you only have 45 minutes.</a:t>
            </a:r>
            <a:endParaRPr>
              <a:solidFill>
                <a:srgbClr val="000000"/>
              </a:solidFill>
              <a:latin typeface="Arvo"/>
              <a:ea typeface="Arvo"/>
              <a:cs typeface="Arvo"/>
              <a:sym typeface="Arvo"/>
            </a:endParaRPr>
          </a:p>
          <a:p>
            <a:pPr marL="914400" lvl="1" indent="-317500" algn="l" rtl="0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vo"/>
              <a:buChar char="○"/>
            </a:pPr>
            <a:r>
              <a:rPr lang="en">
                <a:solidFill>
                  <a:srgbClr val="000000"/>
                </a:solidFill>
                <a:latin typeface="Arvo"/>
                <a:ea typeface="Arvo"/>
                <a:cs typeface="Arvo"/>
                <a:sym typeface="Arvo"/>
              </a:rPr>
              <a:t>Facts you can find on the internet will </a:t>
            </a:r>
            <a:r>
              <a:rPr lang="en" b="1" u="sng">
                <a:solidFill>
                  <a:srgbClr val="000000"/>
                </a:solidFill>
                <a:latin typeface="Arvo"/>
                <a:ea typeface="Arvo"/>
                <a:cs typeface="Arvo"/>
                <a:sym typeface="Arvo"/>
              </a:rPr>
              <a:t>not</a:t>
            </a:r>
            <a:r>
              <a:rPr lang="en">
                <a:solidFill>
                  <a:srgbClr val="000000"/>
                </a:solidFill>
                <a:latin typeface="Arvo"/>
                <a:ea typeface="Arvo"/>
                <a:cs typeface="Arvo"/>
                <a:sym typeface="Arvo"/>
              </a:rPr>
              <a:t> raise your score.</a:t>
            </a:r>
            <a:endParaRPr>
              <a:solidFill>
                <a:srgbClr val="000000"/>
              </a:solidFill>
              <a:latin typeface="Arvo"/>
              <a:ea typeface="Arvo"/>
              <a:cs typeface="Arvo"/>
              <a:sym typeface="Arvo"/>
            </a:endParaRPr>
          </a:p>
          <a:p>
            <a:pPr marL="914400" lvl="1" indent="-317500" algn="l" rtl="0">
              <a:spcBef>
                <a:spcPts val="1000"/>
              </a:spcBef>
              <a:spcAft>
                <a:spcPts val="1000"/>
              </a:spcAft>
              <a:buClr>
                <a:srgbClr val="000000"/>
              </a:buClr>
              <a:buSzPts val="1400"/>
              <a:buFont typeface="Arvo"/>
              <a:buChar char="○"/>
            </a:pPr>
            <a:r>
              <a:rPr lang="en">
                <a:solidFill>
                  <a:srgbClr val="000000"/>
                </a:solidFill>
                <a:latin typeface="Arvo"/>
                <a:ea typeface="Arvo"/>
                <a:cs typeface="Arvo"/>
                <a:sym typeface="Arvo"/>
              </a:rPr>
              <a:t>Copying from websites/social media/etc = plagiarism and scores cancelled.</a:t>
            </a:r>
            <a:endParaRPr>
              <a:solidFill>
                <a:srgbClr val="000000"/>
              </a:solidFill>
              <a:latin typeface="Arvo"/>
              <a:ea typeface="Arvo"/>
              <a:cs typeface="Arvo"/>
              <a:sym typeface="Arvo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34"/>
          <p:cNvSpPr txBox="1">
            <a:spLocks noGrp="1"/>
          </p:cNvSpPr>
          <p:nvPr>
            <p:ph type="title"/>
          </p:nvPr>
        </p:nvSpPr>
        <p:spPr>
          <a:xfrm>
            <a:off x="311700" y="2615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Arvo"/>
                <a:ea typeface="Arvo"/>
                <a:cs typeface="Arvo"/>
                <a:sym typeface="Arvo"/>
              </a:rPr>
              <a:t>What To Look Out For Now</a:t>
            </a:r>
            <a:endParaRPr>
              <a:latin typeface="Arvo"/>
              <a:ea typeface="Arvo"/>
              <a:cs typeface="Arvo"/>
              <a:sym typeface="Arvo"/>
            </a:endParaRPr>
          </a:p>
        </p:txBody>
      </p:sp>
      <p:sp>
        <p:nvSpPr>
          <p:cNvPr id="186" name="Google Shape;186;p34"/>
          <p:cNvSpPr txBox="1">
            <a:spLocks noGrp="1"/>
          </p:cNvSpPr>
          <p:nvPr>
            <p:ph type="body" idx="1"/>
          </p:nvPr>
        </p:nvSpPr>
        <p:spPr>
          <a:xfrm>
            <a:off x="311700" y="902175"/>
            <a:ext cx="8520600" cy="3666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vo"/>
              <a:buChar char="●"/>
            </a:pPr>
            <a:r>
              <a:rPr lang="en">
                <a:solidFill>
                  <a:srgbClr val="000000"/>
                </a:solidFill>
                <a:latin typeface="Arvo"/>
                <a:ea typeface="Arvo"/>
                <a:cs typeface="Arvo"/>
                <a:sym typeface="Arvo"/>
              </a:rPr>
              <a:t>May 4th</a:t>
            </a:r>
            <a:endParaRPr>
              <a:solidFill>
                <a:srgbClr val="000000"/>
              </a:solidFill>
              <a:latin typeface="Arvo"/>
              <a:ea typeface="Arvo"/>
              <a:cs typeface="Arvo"/>
              <a:sym typeface="Arvo"/>
            </a:endParaRPr>
          </a:p>
          <a:p>
            <a:pPr marL="914400" lvl="1" indent="-317500" algn="l" rtl="0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vo"/>
              <a:buChar char="○"/>
            </a:pPr>
            <a:r>
              <a:rPr lang="en">
                <a:solidFill>
                  <a:srgbClr val="000000"/>
                </a:solidFill>
                <a:latin typeface="Arvo"/>
                <a:ea typeface="Arvo"/>
                <a:cs typeface="Arvo"/>
                <a:sym typeface="Arvo"/>
              </a:rPr>
              <a:t>Exam confirmation email with your AP ID and list of exams you’re registered for.</a:t>
            </a:r>
            <a:endParaRPr>
              <a:solidFill>
                <a:srgbClr val="000000"/>
              </a:solidFill>
              <a:latin typeface="Arvo"/>
              <a:ea typeface="Arvo"/>
              <a:cs typeface="Arvo"/>
              <a:sym typeface="Arvo"/>
            </a:endParaRPr>
          </a:p>
          <a:p>
            <a:pPr marL="1371600" lvl="2" indent="-317500" algn="l" rtl="0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vo"/>
              <a:buChar char="■"/>
            </a:pPr>
            <a:r>
              <a:rPr lang="en">
                <a:solidFill>
                  <a:srgbClr val="000000"/>
                </a:solidFill>
                <a:latin typeface="Arvo"/>
                <a:ea typeface="Arvo"/>
                <a:cs typeface="Arvo"/>
                <a:sym typeface="Arvo"/>
              </a:rPr>
              <a:t>You can see your exam schedule in My AP</a:t>
            </a:r>
            <a:endParaRPr>
              <a:solidFill>
                <a:srgbClr val="000000"/>
              </a:solidFill>
              <a:latin typeface="Arvo"/>
              <a:ea typeface="Arvo"/>
              <a:cs typeface="Arvo"/>
              <a:sym typeface="Arvo"/>
            </a:endParaRPr>
          </a:p>
          <a:p>
            <a:pPr marL="914400" lvl="1" indent="-317500" algn="l" rtl="0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vo"/>
              <a:buChar char="○"/>
            </a:pPr>
            <a:r>
              <a:rPr lang="en">
                <a:solidFill>
                  <a:srgbClr val="000000"/>
                </a:solidFill>
                <a:latin typeface="Arvo"/>
                <a:ea typeface="Arvo"/>
                <a:cs typeface="Arvo"/>
                <a:sym typeface="Arvo"/>
              </a:rPr>
              <a:t>This is the day the Demo will go live.</a:t>
            </a:r>
            <a:endParaRPr>
              <a:solidFill>
                <a:srgbClr val="000000"/>
              </a:solidFill>
              <a:latin typeface="Arvo"/>
              <a:ea typeface="Arvo"/>
              <a:cs typeface="Arvo"/>
              <a:sym typeface="Arvo"/>
            </a:endParaRPr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vo"/>
              <a:buChar char="●"/>
            </a:pPr>
            <a:r>
              <a:rPr lang="en">
                <a:solidFill>
                  <a:srgbClr val="000000"/>
                </a:solidFill>
                <a:latin typeface="Arvo"/>
                <a:ea typeface="Arvo"/>
                <a:cs typeface="Arvo"/>
                <a:sym typeface="Arvo"/>
              </a:rPr>
              <a:t>Two Days Before Exam (May 13 for APUSH)</a:t>
            </a:r>
            <a:endParaRPr>
              <a:solidFill>
                <a:srgbClr val="000000"/>
              </a:solidFill>
              <a:latin typeface="Arvo"/>
              <a:ea typeface="Arvo"/>
              <a:cs typeface="Arvo"/>
              <a:sym typeface="Arvo"/>
            </a:endParaRPr>
          </a:p>
          <a:p>
            <a:pPr marL="914400" lvl="1" indent="-317500" algn="l" rtl="0">
              <a:spcBef>
                <a:spcPts val="1000"/>
              </a:spcBef>
              <a:spcAft>
                <a:spcPts val="1000"/>
              </a:spcAft>
              <a:buClr>
                <a:srgbClr val="000000"/>
              </a:buClr>
              <a:buSzPts val="1400"/>
              <a:buFont typeface="Arvo"/>
              <a:buChar char="○"/>
            </a:pPr>
            <a:r>
              <a:rPr lang="en">
                <a:solidFill>
                  <a:srgbClr val="000000"/>
                </a:solidFill>
                <a:latin typeface="Arvo"/>
                <a:ea typeface="Arvo"/>
                <a:cs typeface="Arvo"/>
                <a:sym typeface="Arvo"/>
              </a:rPr>
              <a:t>You will receive an email with your personalized e-ticket and AP ID.</a:t>
            </a:r>
            <a:endParaRPr>
              <a:solidFill>
                <a:srgbClr val="000000"/>
              </a:solidFill>
              <a:latin typeface="Arvo"/>
              <a:ea typeface="Arvo"/>
              <a:cs typeface="Arvo"/>
              <a:sym typeface="Arvo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35"/>
          <p:cNvSpPr txBox="1">
            <a:spLocks noGrp="1"/>
          </p:cNvSpPr>
          <p:nvPr>
            <p:ph type="title"/>
          </p:nvPr>
        </p:nvSpPr>
        <p:spPr>
          <a:xfrm>
            <a:off x="311700" y="2615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Arvo"/>
                <a:ea typeface="Arvo"/>
                <a:cs typeface="Arvo"/>
                <a:sym typeface="Arvo"/>
              </a:rPr>
              <a:t>Checklist</a:t>
            </a:r>
            <a:endParaRPr>
              <a:latin typeface="Arvo"/>
              <a:ea typeface="Arvo"/>
              <a:cs typeface="Arvo"/>
              <a:sym typeface="Arvo"/>
            </a:endParaRPr>
          </a:p>
        </p:txBody>
      </p:sp>
      <p:sp>
        <p:nvSpPr>
          <p:cNvPr id="192" name="Google Shape;192;p35"/>
          <p:cNvSpPr txBox="1">
            <a:spLocks noGrp="1"/>
          </p:cNvSpPr>
          <p:nvPr>
            <p:ph type="body" idx="1"/>
          </p:nvPr>
        </p:nvSpPr>
        <p:spPr>
          <a:xfrm>
            <a:off x="311700" y="902175"/>
            <a:ext cx="8520600" cy="3666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vo"/>
              <a:buChar char="●"/>
            </a:pPr>
            <a:r>
              <a:rPr lang="en" u="sng">
                <a:solidFill>
                  <a:schemeClr val="hlink"/>
                </a:solidFill>
                <a:latin typeface="Arvo"/>
                <a:ea typeface="Arvo"/>
                <a:cs typeface="Arvo"/>
                <a:sym typeface="Arvo"/>
                <a:hlinkClick r:id="rId3"/>
              </a:rPr>
              <a:t>Linked here for your </a:t>
            </a:r>
            <a:r>
              <a:rPr lang="en" u="sng">
                <a:solidFill>
                  <a:schemeClr val="hlink"/>
                </a:solidFill>
                <a:latin typeface="Arvo"/>
                <a:ea typeface="Arvo"/>
                <a:cs typeface="Arvo"/>
                <a:sym typeface="Arvo"/>
                <a:hlinkClick r:id="rId3"/>
              </a:rPr>
              <a:t>convenience</a:t>
            </a:r>
            <a:r>
              <a:rPr lang="en" u="sng">
                <a:solidFill>
                  <a:schemeClr val="hlink"/>
                </a:solidFill>
                <a:latin typeface="Arvo"/>
                <a:ea typeface="Arvo"/>
                <a:cs typeface="Arvo"/>
                <a:sym typeface="Arvo"/>
                <a:hlinkClick r:id="rId3"/>
              </a:rPr>
              <a:t>. </a:t>
            </a:r>
            <a:endParaRPr>
              <a:solidFill>
                <a:srgbClr val="000000"/>
              </a:solidFill>
              <a:latin typeface="Arvo"/>
              <a:ea typeface="Arvo"/>
              <a:cs typeface="Arvo"/>
              <a:sym typeface="Arvo"/>
            </a:endParaRPr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vo"/>
              <a:buChar char="●"/>
            </a:pPr>
            <a:r>
              <a:rPr lang="en">
                <a:solidFill>
                  <a:srgbClr val="000000"/>
                </a:solidFill>
                <a:latin typeface="Arvo"/>
                <a:ea typeface="Arvo"/>
                <a:cs typeface="Arvo"/>
                <a:sym typeface="Arvo"/>
              </a:rPr>
              <a:t>College Board is recommending you fill out a check list for each exam you are taking and have it next to you on test day.</a:t>
            </a:r>
            <a:endParaRPr>
              <a:solidFill>
                <a:srgbClr val="000000"/>
              </a:solidFill>
              <a:latin typeface="Arvo"/>
              <a:ea typeface="Arvo"/>
              <a:cs typeface="Arvo"/>
              <a:sym typeface="Arvo"/>
            </a:endParaRPr>
          </a:p>
          <a:p>
            <a:pPr marL="914400" lvl="1" indent="-317500" algn="l" rtl="0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vo"/>
              <a:buChar char="○"/>
            </a:pPr>
            <a:r>
              <a:rPr lang="en">
                <a:solidFill>
                  <a:srgbClr val="000000"/>
                </a:solidFill>
                <a:latin typeface="Arvo"/>
                <a:ea typeface="Arvo"/>
                <a:cs typeface="Arvo"/>
                <a:sym typeface="Arvo"/>
              </a:rPr>
              <a:t>You can also just write the information on a sheet of paper if you don’t want to print.</a:t>
            </a:r>
            <a:endParaRPr>
              <a:solidFill>
                <a:srgbClr val="000000"/>
              </a:solidFill>
              <a:latin typeface="Arvo"/>
              <a:ea typeface="Arvo"/>
              <a:cs typeface="Arvo"/>
              <a:sym typeface="Arvo"/>
            </a:endParaRPr>
          </a:p>
          <a:p>
            <a:pPr marL="457200" lvl="0" indent="-342900" algn="l" rtl="0">
              <a:spcBef>
                <a:spcPts val="1000"/>
              </a:spcBef>
              <a:spcAft>
                <a:spcPts val="1000"/>
              </a:spcAft>
              <a:buClr>
                <a:srgbClr val="000000"/>
              </a:buClr>
              <a:buSzPts val="1800"/>
              <a:buFont typeface="Arvo"/>
              <a:buChar char="●"/>
            </a:pPr>
            <a:r>
              <a:rPr lang="en">
                <a:solidFill>
                  <a:srgbClr val="000000"/>
                </a:solidFill>
                <a:latin typeface="Arvo"/>
                <a:ea typeface="Arvo"/>
                <a:cs typeface="Arvo"/>
                <a:sym typeface="Arvo"/>
              </a:rPr>
              <a:t>Most important item: your 8-character AP ID.</a:t>
            </a:r>
            <a:endParaRPr>
              <a:solidFill>
                <a:srgbClr val="000000"/>
              </a:solidFill>
              <a:latin typeface="Arvo"/>
              <a:ea typeface="Arvo"/>
              <a:cs typeface="Arvo"/>
              <a:sym typeface="Arvo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36"/>
          <p:cNvSpPr txBox="1">
            <a:spLocks noGrp="1"/>
          </p:cNvSpPr>
          <p:nvPr>
            <p:ph type="title"/>
          </p:nvPr>
        </p:nvSpPr>
        <p:spPr>
          <a:xfrm>
            <a:off x="311700" y="2615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Arvo"/>
                <a:ea typeface="Arvo"/>
                <a:cs typeface="Arvo"/>
                <a:sym typeface="Arvo"/>
              </a:rPr>
              <a:t>Exam Day - What to Expect on May 15th</a:t>
            </a:r>
            <a:endParaRPr>
              <a:latin typeface="Arvo"/>
              <a:ea typeface="Arvo"/>
              <a:cs typeface="Arvo"/>
              <a:sym typeface="Arvo"/>
            </a:endParaRPr>
          </a:p>
        </p:txBody>
      </p:sp>
      <p:sp>
        <p:nvSpPr>
          <p:cNvPr id="198" name="Google Shape;198;p36"/>
          <p:cNvSpPr txBox="1">
            <a:spLocks noGrp="1"/>
          </p:cNvSpPr>
          <p:nvPr>
            <p:ph type="body" idx="1"/>
          </p:nvPr>
        </p:nvSpPr>
        <p:spPr>
          <a:xfrm>
            <a:off x="311700" y="902175"/>
            <a:ext cx="8520600" cy="3666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vo"/>
              <a:buChar char="●"/>
            </a:pPr>
            <a:r>
              <a:rPr lang="en">
                <a:solidFill>
                  <a:srgbClr val="000000"/>
                </a:solidFill>
                <a:latin typeface="Arvo"/>
                <a:ea typeface="Arvo"/>
                <a:cs typeface="Arvo"/>
                <a:sym typeface="Arvo"/>
              </a:rPr>
              <a:t>12:30PM:</a:t>
            </a:r>
            <a:endParaRPr>
              <a:solidFill>
                <a:srgbClr val="000000"/>
              </a:solidFill>
              <a:latin typeface="Arvo"/>
              <a:ea typeface="Arvo"/>
              <a:cs typeface="Arvo"/>
              <a:sym typeface="Arvo"/>
            </a:endParaRPr>
          </a:p>
          <a:p>
            <a:pPr marL="914400" lvl="1" indent="-317500" algn="l" rtl="0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vo"/>
              <a:buChar char="○"/>
            </a:pPr>
            <a:r>
              <a:rPr lang="en">
                <a:solidFill>
                  <a:srgbClr val="000000"/>
                </a:solidFill>
                <a:latin typeface="Arvo"/>
                <a:ea typeface="Arvo"/>
                <a:cs typeface="Arvo"/>
                <a:sym typeface="Arvo"/>
              </a:rPr>
              <a:t> Check in using your e-ticket.</a:t>
            </a:r>
            <a:endParaRPr>
              <a:solidFill>
                <a:srgbClr val="000000"/>
              </a:solidFill>
              <a:latin typeface="Arvo"/>
              <a:ea typeface="Arvo"/>
              <a:cs typeface="Arvo"/>
              <a:sym typeface="Arvo"/>
            </a:endParaRPr>
          </a:p>
          <a:p>
            <a:pPr marL="914400" lvl="1" indent="-317500" algn="l" rtl="0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vo"/>
              <a:buChar char="○"/>
            </a:pPr>
            <a:r>
              <a:rPr lang="en">
                <a:solidFill>
                  <a:srgbClr val="000000"/>
                </a:solidFill>
                <a:latin typeface="Arvo"/>
                <a:ea typeface="Arvo"/>
                <a:cs typeface="Arvo"/>
                <a:sym typeface="Arvo"/>
              </a:rPr>
              <a:t>Complete identity information</a:t>
            </a:r>
            <a:endParaRPr>
              <a:solidFill>
                <a:srgbClr val="000000"/>
              </a:solidFill>
              <a:latin typeface="Arvo"/>
              <a:ea typeface="Arvo"/>
              <a:cs typeface="Arvo"/>
              <a:sym typeface="Arvo"/>
            </a:endParaRPr>
          </a:p>
          <a:p>
            <a:pPr marL="914400" lvl="1" indent="-317500" algn="l" rtl="0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vo"/>
              <a:buChar char="○"/>
            </a:pPr>
            <a:r>
              <a:rPr lang="en">
                <a:solidFill>
                  <a:srgbClr val="000000"/>
                </a:solidFill>
                <a:latin typeface="Arvo"/>
                <a:ea typeface="Arvo"/>
                <a:cs typeface="Arvo"/>
                <a:sym typeface="Arvo"/>
              </a:rPr>
              <a:t>Wait for exam to automatically begin. DO NOT REFRESH YOUR BROWSER.</a:t>
            </a:r>
            <a:endParaRPr>
              <a:solidFill>
                <a:srgbClr val="000000"/>
              </a:solidFill>
              <a:latin typeface="Arvo"/>
              <a:ea typeface="Arvo"/>
              <a:cs typeface="Arvo"/>
              <a:sym typeface="Arvo"/>
            </a:endParaRPr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vo"/>
              <a:buChar char="●"/>
            </a:pPr>
            <a:r>
              <a:rPr lang="en">
                <a:solidFill>
                  <a:srgbClr val="000000"/>
                </a:solidFill>
                <a:latin typeface="Arvo"/>
                <a:ea typeface="Arvo"/>
                <a:cs typeface="Arvo"/>
                <a:sym typeface="Arvo"/>
              </a:rPr>
              <a:t>1:00 pm - 1:45pm (roughly)</a:t>
            </a:r>
            <a:endParaRPr>
              <a:solidFill>
                <a:srgbClr val="000000"/>
              </a:solidFill>
              <a:latin typeface="Arvo"/>
              <a:ea typeface="Arvo"/>
              <a:cs typeface="Arvo"/>
              <a:sym typeface="Arvo"/>
            </a:endParaRPr>
          </a:p>
          <a:p>
            <a:pPr marL="914400" lvl="1" indent="-317500" algn="l" rtl="0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vo"/>
              <a:buChar char="○"/>
            </a:pPr>
            <a:r>
              <a:rPr lang="en">
                <a:solidFill>
                  <a:srgbClr val="000000"/>
                </a:solidFill>
                <a:latin typeface="Arvo"/>
                <a:ea typeface="Arvo"/>
                <a:cs typeface="Arvo"/>
                <a:sym typeface="Arvo"/>
              </a:rPr>
              <a:t>You have 45 minutes to read the question, the documents, and develop your response.</a:t>
            </a:r>
            <a:endParaRPr>
              <a:solidFill>
                <a:srgbClr val="000000"/>
              </a:solidFill>
              <a:latin typeface="Arvo"/>
              <a:ea typeface="Arvo"/>
              <a:cs typeface="Arvo"/>
              <a:sym typeface="Arvo"/>
            </a:endParaRPr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vo"/>
              <a:buChar char="●"/>
            </a:pPr>
            <a:r>
              <a:rPr lang="en">
                <a:solidFill>
                  <a:srgbClr val="000000"/>
                </a:solidFill>
                <a:latin typeface="Arvo"/>
                <a:ea typeface="Arvo"/>
                <a:cs typeface="Arvo"/>
                <a:sym typeface="Arvo"/>
              </a:rPr>
              <a:t>1:45pm - 1:50pm (roughly)</a:t>
            </a:r>
            <a:endParaRPr>
              <a:solidFill>
                <a:srgbClr val="000000"/>
              </a:solidFill>
              <a:latin typeface="Arvo"/>
              <a:ea typeface="Arvo"/>
              <a:cs typeface="Arvo"/>
              <a:sym typeface="Arvo"/>
            </a:endParaRPr>
          </a:p>
          <a:p>
            <a:pPr marL="914400" lvl="1" indent="-317500" algn="l" rtl="0">
              <a:spcBef>
                <a:spcPts val="1000"/>
              </a:spcBef>
              <a:spcAft>
                <a:spcPts val="1000"/>
              </a:spcAft>
              <a:buClr>
                <a:srgbClr val="000000"/>
              </a:buClr>
              <a:buSzPts val="1400"/>
              <a:buFont typeface="Arvo"/>
              <a:buChar char="○"/>
            </a:pPr>
            <a:r>
              <a:rPr lang="en">
                <a:solidFill>
                  <a:srgbClr val="000000"/>
                </a:solidFill>
                <a:latin typeface="Arvo"/>
                <a:ea typeface="Arvo"/>
                <a:cs typeface="Arvo"/>
                <a:sym typeface="Arvo"/>
              </a:rPr>
              <a:t>Submit your response</a:t>
            </a:r>
            <a:endParaRPr>
              <a:solidFill>
                <a:srgbClr val="000000"/>
              </a:solidFill>
              <a:latin typeface="Arvo"/>
              <a:ea typeface="Arvo"/>
              <a:cs typeface="Arvo"/>
              <a:sym typeface="Arvo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37"/>
          <p:cNvSpPr txBox="1">
            <a:spLocks noGrp="1"/>
          </p:cNvSpPr>
          <p:nvPr>
            <p:ph type="title"/>
          </p:nvPr>
        </p:nvSpPr>
        <p:spPr>
          <a:xfrm>
            <a:off x="311700" y="2615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Arvo"/>
                <a:ea typeface="Arvo"/>
                <a:cs typeface="Arvo"/>
                <a:sym typeface="Arvo"/>
              </a:rPr>
              <a:t>The Timer</a:t>
            </a:r>
            <a:endParaRPr>
              <a:latin typeface="Arvo"/>
              <a:ea typeface="Arvo"/>
              <a:cs typeface="Arvo"/>
              <a:sym typeface="Arvo"/>
            </a:endParaRPr>
          </a:p>
        </p:txBody>
      </p:sp>
      <p:sp>
        <p:nvSpPr>
          <p:cNvPr id="204" name="Google Shape;204;p37"/>
          <p:cNvSpPr txBox="1">
            <a:spLocks noGrp="1"/>
          </p:cNvSpPr>
          <p:nvPr>
            <p:ph type="body" idx="1"/>
          </p:nvPr>
        </p:nvSpPr>
        <p:spPr>
          <a:xfrm>
            <a:off x="311700" y="738450"/>
            <a:ext cx="5929500" cy="3666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vo"/>
              <a:buChar char="●"/>
            </a:pPr>
            <a:r>
              <a:rPr lang="en">
                <a:solidFill>
                  <a:srgbClr val="000000"/>
                </a:solidFill>
                <a:latin typeface="Arvo"/>
                <a:ea typeface="Arvo"/>
                <a:cs typeface="Arvo"/>
                <a:sym typeface="Arvo"/>
              </a:rPr>
              <a:t>A timer will start during the check-in process to show you </a:t>
            </a:r>
            <a:r>
              <a:rPr lang="en" b="1">
                <a:solidFill>
                  <a:srgbClr val="000000"/>
                </a:solidFill>
                <a:latin typeface="Arvo"/>
                <a:ea typeface="Arvo"/>
                <a:cs typeface="Arvo"/>
                <a:sym typeface="Arvo"/>
              </a:rPr>
              <a:t>how much time until the exam starts</a:t>
            </a:r>
            <a:r>
              <a:rPr lang="en">
                <a:solidFill>
                  <a:srgbClr val="000000"/>
                </a:solidFill>
                <a:latin typeface="Arvo"/>
                <a:ea typeface="Arvo"/>
                <a:cs typeface="Arvo"/>
                <a:sym typeface="Arvo"/>
              </a:rPr>
              <a:t>.</a:t>
            </a:r>
            <a:endParaRPr>
              <a:solidFill>
                <a:srgbClr val="000000"/>
              </a:solidFill>
              <a:latin typeface="Arvo"/>
              <a:ea typeface="Arvo"/>
              <a:cs typeface="Arvo"/>
              <a:sym typeface="Arvo"/>
            </a:endParaRPr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vo"/>
              <a:buChar char="●"/>
            </a:pPr>
            <a:r>
              <a:rPr lang="en" b="1">
                <a:solidFill>
                  <a:srgbClr val="000000"/>
                </a:solidFill>
                <a:latin typeface="Arvo"/>
                <a:ea typeface="Arvo"/>
                <a:cs typeface="Arvo"/>
                <a:sym typeface="Arvo"/>
              </a:rPr>
              <a:t>During the test</a:t>
            </a:r>
            <a:r>
              <a:rPr lang="en">
                <a:solidFill>
                  <a:srgbClr val="000000"/>
                </a:solidFill>
                <a:latin typeface="Arvo"/>
                <a:ea typeface="Arvo"/>
                <a:cs typeface="Arvo"/>
                <a:sym typeface="Arvo"/>
              </a:rPr>
              <a:t>, there will be a timer at the bottom of the screen showing you how much time you have left to write your DBQ and submit.</a:t>
            </a:r>
            <a:endParaRPr>
              <a:solidFill>
                <a:srgbClr val="000000"/>
              </a:solidFill>
              <a:latin typeface="Arvo"/>
              <a:ea typeface="Arvo"/>
              <a:cs typeface="Arvo"/>
              <a:sym typeface="Arvo"/>
            </a:endParaRPr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vo"/>
              <a:buChar char="●"/>
            </a:pPr>
            <a:r>
              <a:rPr lang="en">
                <a:solidFill>
                  <a:srgbClr val="000000"/>
                </a:solidFill>
                <a:latin typeface="Arvo"/>
                <a:ea typeface="Arvo"/>
                <a:cs typeface="Arvo"/>
                <a:sym typeface="Arvo"/>
              </a:rPr>
              <a:t>Five minutes before time is up, the timer will turn red. </a:t>
            </a:r>
            <a:endParaRPr>
              <a:solidFill>
                <a:srgbClr val="000000"/>
              </a:solidFill>
              <a:latin typeface="Arvo"/>
              <a:ea typeface="Arvo"/>
              <a:cs typeface="Arvo"/>
              <a:sym typeface="Arvo"/>
            </a:endParaRPr>
          </a:p>
          <a:p>
            <a:pPr marL="914400" lvl="1" indent="-317500" algn="l" rtl="0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vo"/>
              <a:buChar char="○"/>
            </a:pPr>
            <a:r>
              <a:rPr lang="en">
                <a:solidFill>
                  <a:srgbClr val="000000"/>
                </a:solidFill>
                <a:latin typeface="Arvo"/>
                <a:ea typeface="Arvo"/>
                <a:cs typeface="Arvo"/>
                <a:sym typeface="Arvo"/>
              </a:rPr>
              <a:t>STOP writing.</a:t>
            </a:r>
            <a:endParaRPr>
              <a:solidFill>
                <a:srgbClr val="000000"/>
              </a:solidFill>
              <a:latin typeface="Arvo"/>
              <a:ea typeface="Arvo"/>
              <a:cs typeface="Arvo"/>
              <a:sym typeface="Arvo"/>
            </a:endParaRPr>
          </a:p>
          <a:p>
            <a:pPr marL="914400" lvl="1" indent="-317500" algn="l" rtl="0">
              <a:spcBef>
                <a:spcPts val="1000"/>
              </a:spcBef>
              <a:spcAft>
                <a:spcPts val="1000"/>
              </a:spcAft>
              <a:buClr>
                <a:srgbClr val="000000"/>
              </a:buClr>
              <a:buSzPts val="1400"/>
              <a:buFont typeface="Arvo"/>
              <a:buChar char="○"/>
            </a:pPr>
            <a:r>
              <a:rPr lang="en">
                <a:solidFill>
                  <a:srgbClr val="000000"/>
                </a:solidFill>
                <a:latin typeface="Arvo"/>
                <a:ea typeface="Arvo"/>
                <a:cs typeface="Arvo"/>
                <a:sym typeface="Arvo"/>
              </a:rPr>
              <a:t>Start copying/pasting, attach your work, or take pictures</a:t>
            </a:r>
            <a:endParaRPr>
              <a:solidFill>
                <a:srgbClr val="000000"/>
              </a:solidFill>
              <a:latin typeface="Arvo"/>
              <a:ea typeface="Arvo"/>
              <a:cs typeface="Arvo"/>
              <a:sym typeface="Arvo"/>
            </a:endParaRPr>
          </a:p>
        </p:txBody>
      </p:sp>
      <p:pic>
        <p:nvPicPr>
          <p:cNvPr id="205" name="Google Shape;205;p3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93600" y="1593313"/>
            <a:ext cx="2598000" cy="195687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38"/>
          <p:cNvSpPr txBox="1">
            <a:spLocks noGrp="1"/>
          </p:cNvSpPr>
          <p:nvPr>
            <p:ph type="title"/>
          </p:nvPr>
        </p:nvSpPr>
        <p:spPr>
          <a:xfrm>
            <a:off x="311700" y="1853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Arvo"/>
                <a:ea typeface="Arvo"/>
                <a:cs typeface="Arvo"/>
                <a:sym typeface="Arvo"/>
              </a:rPr>
              <a:t>Submitting Your Response</a:t>
            </a:r>
            <a:endParaRPr>
              <a:latin typeface="Arvo"/>
              <a:ea typeface="Arvo"/>
              <a:cs typeface="Arvo"/>
              <a:sym typeface="Arvo"/>
            </a:endParaRPr>
          </a:p>
        </p:txBody>
      </p:sp>
      <p:sp>
        <p:nvSpPr>
          <p:cNvPr id="211" name="Google Shape;211;p38"/>
          <p:cNvSpPr txBox="1">
            <a:spLocks noGrp="1"/>
          </p:cNvSpPr>
          <p:nvPr>
            <p:ph type="body" idx="1"/>
          </p:nvPr>
        </p:nvSpPr>
        <p:spPr>
          <a:xfrm>
            <a:off x="311700" y="662250"/>
            <a:ext cx="7787400" cy="428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vo"/>
              <a:buChar char="●"/>
            </a:pPr>
            <a:r>
              <a:rPr lang="en">
                <a:solidFill>
                  <a:srgbClr val="000000"/>
                </a:solidFill>
                <a:latin typeface="Arvo"/>
                <a:ea typeface="Arvo"/>
                <a:cs typeface="Arvo"/>
                <a:sym typeface="Arvo"/>
              </a:rPr>
              <a:t>Submitting is a two step process.</a:t>
            </a:r>
            <a:endParaRPr>
              <a:solidFill>
                <a:srgbClr val="000000"/>
              </a:solidFill>
              <a:latin typeface="Arvo"/>
              <a:ea typeface="Arvo"/>
              <a:cs typeface="Arvo"/>
              <a:sym typeface="Arvo"/>
            </a:endParaRPr>
          </a:p>
          <a:p>
            <a:pPr marL="914400" lvl="1" indent="-317500" algn="l" rtl="0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vo"/>
              <a:buChar char="○"/>
            </a:pPr>
            <a:r>
              <a:rPr lang="en">
                <a:solidFill>
                  <a:srgbClr val="000000"/>
                </a:solidFill>
                <a:latin typeface="Arvo"/>
                <a:ea typeface="Arvo"/>
                <a:cs typeface="Arvo"/>
                <a:sym typeface="Arvo"/>
              </a:rPr>
              <a:t>Attach or paste your response</a:t>
            </a:r>
            <a:endParaRPr>
              <a:solidFill>
                <a:srgbClr val="000000"/>
              </a:solidFill>
              <a:latin typeface="Arvo"/>
              <a:ea typeface="Arvo"/>
              <a:cs typeface="Arvo"/>
              <a:sym typeface="Arvo"/>
            </a:endParaRPr>
          </a:p>
          <a:p>
            <a:pPr marL="914400" lvl="1" indent="-317500" algn="l" rtl="0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vo"/>
              <a:buChar char="○"/>
            </a:pPr>
            <a:r>
              <a:rPr lang="en">
                <a:solidFill>
                  <a:srgbClr val="000000"/>
                </a:solidFill>
                <a:latin typeface="Arvo"/>
                <a:ea typeface="Arvo"/>
                <a:cs typeface="Arvo"/>
                <a:sym typeface="Arvo"/>
              </a:rPr>
              <a:t>Hit submit</a:t>
            </a:r>
            <a:endParaRPr>
              <a:solidFill>
                <a:srgbClr val="000000"/>
              </a:solidFill>
              <a:latin typeface="Arvo"/>
              <a:ea typeface="Arvo"/>
              <a:cs typeface="Arvo"/>
              <a:sym typeface="Arvo"/>
            </a:endParaRPr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vo"/>
              <a:buChar char="●"/>
            </a:pPr>
            <a:r>
              <a:rPr lang="en">
                <a:solidFill>
                  <a:srgbClr val="000000"/>
                </a:solidFill>
                <a:latin typeface="Arvo"/>
                <a:ea typeface="Arvo"/>
                <a:cs typeface="Arvo"/>
                <a:sym typeface="Arvo"/>
              </a:rPr>
              <a:t>If you do not hit submit before the timer runs out, </a:t>
            </a:r>
            <a:r>
              <a:rPr lang="en" b="1">
                <a:solidFill>
                  <a:srgbClr val="000000"/>
                </a:solidFill>
                <a:latin typeface="Arvo"/>
                <a:ea typeface="Arvo"/>
                <a:cs typeface="Arvo"/>
                <a:sym typeface="Arvo"/>
              </a:rPr>
              <a:t>your response will not count</a:t>
            </a:r>
            <a:r>
              <a:rPr lang="en">
                <a:solidFill>
                  <a:srgbClr val="000000"/>
                </a:solidFill>
                <a:latin typeface="Arvo"/>
                <a:ea typeface="Arvo"/>
                <a:cs typeface="Arvo"/>
                <a:sym typeface="Arvo"/>
              </a:rPr>
              <a:t>.</a:t>
            </a:r>
            <a:endParaRPr>
              <a:solidFill>
                <a:srgbClr val="000000"/>
              </a:solidFill>
              <a:latin typeface="Arvo"/>
              <a:ea typeface="Arvo"/>
              <a:cs typeface="Arvo"/>
              <a:sym typeface="Arvo"/>
            </a:endParaRPr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vo"/>
              <a:buChar char="●"/>
            </a:pPr>
            <a:r>
              <a:rPr lang="en">
                <a:solidFill>
                  <a:srgbClr val="000000"/>
                </a:solidFill>
                <a:latin typeface="Arvo"/>
                <a:ea typeface="Arvo"/>
                <a:cs typeface="Arvo"/>
                <a:sym typeface="Arvo"/>
              </a:rPr>
              <a:t>Make sure your submission has fully loaded and been submitted before your exit out of your browser or turn your computer off.</a:t>
            </a:r>
            <a:endParaRPr>
              <a:solidFill>
                <a:srgbClr val="000000"/>
              </a:solidFill>
              <a:latin typeface="Arvo"/>
              <a:ea typeface="Arvo"/>
              <a:cs typeface="Arvo"/>
              <a:sym typeface="Arvo"/>
            </a:endParaRPr>
          </a:p>
          <a:p>
            <a:pPr marL="457200" lvl="0" indent="-342900" algn="l" rtl="0">
              <a:spcBef>
                <a:spcPts val="1000"/>
              </a:spcBef>
              <a:spcAft>
                <a:spcPts val="1000"/>
              </a:spcAft>
              <a:buClr>
                <a:srgbClr val="000000"/>
              </a:buClr>
              <a:buSzPts val="1800"/>
              <a:buFont typeface="Arvo"/>
              <a:buChar char="●"/>
            </a:pPr>
            <a:r>
              <a:rPr lang="en">
                <a:solidFill>
                  <a:srgbClr val="000000"/>
                </a:solidFill>
                <a:latin typeface="Arvo"/>
                <a:ea typeface="Arvo"/>
                <a:cs typeface="Arvo"/>
                <a:sym typeface="Arvo"/>
              </a:rPr>
              <a:t>You will receive a message that says “Your AP Exam is Complete” - if you never see that message, you will need to request a make up exam - </a:t>
            </a:r>
            <a:r>
              <a:rPr lang="en" u="sng">
                <a:solidFill>
                  <a:schemeClr val="hlink"/>
                </a:solidFill>
                <a:latin typeface="Arvo"/>
                <a:ea typeface="Arvo"/>
                <a:cs typeface="Arvo"/>
                <a:sym typeface="Arvo"/>
                <a:hlinkClick r:id="rId3"/>
              </a:rPr>
              <a:t>here is the link where you request a make up.</a:t>
            </a:r>
            <a:endParaRPr>
              <a:solidFill>
                <a:srgbClr val="000000"/>
              </a:solidFill>
              <a:latin typeface="Arvo"/>
              <a:ea typeface="Arvo"/>
              <a:cs typeface="Arvo"/>
              <a:sym typeface="Arvo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39"/>
          <p:cNvSpPr txBox="1">
            <a:spLocks noGrp="1"/>
          </p:cNvSpPr>
          <p:nvPr>
            <p:ph type="title"/>
          </p:nvPr>
        </p:nvSpPr>
        <p:spPr>
          <a:xfrm>
            <a:off x="311700" y="60270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>
                <a:latin typeface="Arvo"/>
                <a:ea typeface="Arvo"/>
                <a:cs typeface="Arvo"/>
                <a:sym typeface="Arvo"/>
              </a:rPr>
              <a:t>What If Something Goes Wrong While Testing?</a:t>
            </a:r>
            <a:endParaRPr sz="2600">
              <a:latin typeface="Arvo"/>
              <a:ea typeface="Arvo"/>
              <a:cs typeface="Arvo"/>
              <a:sym typeface="Arvo"/>
            </a:endParaRPr>
          </a:p>
        </p:txBody>
      </p:sp>
      <p:sp>
        <p:nvSpPr>
          <p:cNvPr id="217" name="Google Shape;217;p39"/>
          <p:cNvSpPr txBox="1">
            <a:spLocks noGrp="1"/>
          </p:cNvSpPr>
          <p:nvPr>
            <p:ph type="body" idx="1"/>
          </p:nvPr>
        </p:nvSpPr>
        <p:spPr>
          <a:xfrm>
            <a:off x="311700" y="1459050"/>
            <a:ext cx="7787400" cy="271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vo"/>
              <a:buChar char="●"/>
            </a:pPr>
            <a:r>
              <a:rPr lang="en">
                <a:solidFill>
                  <a:srgbClr val="000000"/>
                </a:solidFill>
                <a:latin typeface="Arvo"/>
                <a:ea typeface="Arvo"/>
                <a:cs typeface="Arvo"/>
                <a:sym typeface="Arvo"/>
              </a:rPr>
              <a:t>If you accidentally close your browser, your computer crashes, or you lose internet access, </a:t>
            </a:r>
            <a:r>
              <a:rPr lang="en" b="1">
                <a:solidFill>
                  <a:srgbClr val="000000"/>
                </a:solidFill>
                <a:latin typeface="Arvo"/>
                <a:ea typeface="Arvo"/>
                <a:cs typeface="Arvo"/>
                <a:sym typeface="Arvo"/>
              </a:rPr>
              <a:t>click on your exam e-ticket to return to the test</a:t>
            </a:r>
            <a:r>
              <a:rPr lang="en">
                <a:solidFill>
                  <a:srgbClr val="000000"/>
                </a:solidFill>
                <a:latin typeface="Arvo"/>
                <a:ea typeface="Arvo"/>
                <a:cs typeface="Arvo"/>
                <a:sym typeface="Arvo"/>
              </a:rPr>
              <a:t>.</a:t>
            </a:r>
            <a:endParaRPr>
              <a:solidFill>
                <a:srgbClr val="000000"/>
              </a:solidFill>
              <a:latin typeface="Arvo"/>
              <a:ea typeface="Arvo"/>
              <a:cs typeface="Arvo"/>
              <a:sym typeface="Arvo"/>
            </a:endParaRPr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vo"/>
              <a:buChar char="●"/>
            </a:pPr>
            <a:r>
              <a:rPr lang="en">
                <a:solidFill>
                  <a:srgbClr val="000000"/>
                </a:solidFill>
                <a:latin typeface="Arvo"/>
                <a:ea typeface="Arvo"/>
                <a:cs typeface="Arvo"/>
                <a:sym typeface="Arvo"/>
              </a:rPr>
              <a:t>During the exam, </a:t>
            </a:r>
            <a:r>
              <a:rPr lang="en" b="1">
                <a:solidFill>
                  <a:srgbClr val="000000"/>
                </a:solidFill>
                <a:latin typeface="Arvo"/>
                <a:ea typeface="Arvo"/>
                <a:cs typeface="Arvo"/>
                <a:sym typeface="Arvo"/>
              </a:rPr>
              <a:t>do not refresh your browser or hit the back button</a:t>
            </a:r>
            <a:r>
              <a:rPr lang="en">
                <a:solidFill>
                  <a:srgbClr val="000000"/>
                </a:solidFill>
                <a:latin typeface="Arvo"/>
                <a:ea typeface="Arvo"/>
                <a:cs typeface="Arvo"/>
                <a:sym typeface="Arvo"/>
              </a:rPr>
              <a:t>.</a:t>
            </a:r>
            <a:endParaRPr>
              <a:solidFill>
                <a:srgbClr val="000000"/>
              </a:solidFill>
              <a:latin typeface="Arvo"/>
              <a:ea typeface="Arvo"/>
              <a:cs typeface="Arvo"/>
              <a:sym typeface="Arvo"/>
            </a:endParaRPr>
          </a:p>
          <a:p>
            <a:pPr marL="457200" lvl="0" indent="-342900" algn="l" rtl="0">
              <a:spcBef>
                <a:spcPts val="1000"/>
              </a:spcBef>
              <a:spcAft>
                <a:spcPts val="1000"/>
              </a:spcAft>
              <a:buClr>
                <a:srgbClr val="000000"/>
              </a:buClr>
              <a:buSzPts val="1800"/>
              <a:buFont typeface="Arvo"/>
              <a:buChar char="●"/>
            </a:pPr>
            <a:r>
              <a:rPr lang="en">
                <a:solidFill>
                  <a:srgbClr val="000000"/>
                </a:solidFill>
                <a:latin typeface="Arvo"/>
                <a:ea typeface="Arvo"/>
                <a:cs typeface="Arvo"/>
                <a:sym typeface="Arvo"/>
              </a:rPr>
              <a:t>You can request a make-up exam if you lost too much time due to a technical problem or some other serious disruption.</a:t>
            </a:r>
            <a:endParaRPr>
              <a:solidFill>
                <a:srgbClr val="000000"/>
              </a:solidFill>
              <a:latin typeface="Arvo"/>
              <a:ea typeface="Arvo"/>
              <a:cs typeface="Arvo"/>
              <a:sym typeface="Arvo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2"/>
          <p:cNvSpPr txBox="1">
            <a:spLocks noGrp="1"/>
          </p:cNvSpPr>
          <p:nvPr>
            <p:ph type="title"/>
          </p:nvPr>
        </p:nvSpPr>
        <p:spPr>
          <a:xfrm>
            <a:off x="311700" y="1402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Arvo"/>
                <a:ea typeface="Arvo"/>
                <a:cs typeface="Arvo"/>
                <a:sym typeface="Arvo"/>
              </a:rPr>
              <a:t>AP Exam E-Ticket</a:t>
            </a:r>
            <a:endParaRPr>
              <a:latin typeface="Arvo"/>
              <a:ea typeface="Arvo"/>
              <a:cs typeface="Arvo"/>
              <a:sym typeface="Arvo"/>
            </a:endParaRPr>
          </a:p>
        </p:txBody>
      </p:sp>
      <p:sp>
        <p:nvSpPr>
          <p:cNvPr id="113" name="Google Shape;113;p22"/>
          <p:cNvSpPr txBox="1">
            <a:spLocks noGrp="1"/>
          </p:cNvSpPr>
          <p:nvPr>
            <p:ph type="body" idx="1"/>
          </p:nvPr>
        </p:nvSpPr>
        <p:spPr>
          <a:xfrm>
            <a:off x="311700" y="847675"/>
            <a:ext cx="45507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vo"/>
              <a:buChar char="●"/>
            </a:pPr>
            <a:r>
              <a:rPr lang="en">
                <a:solidFill>
                  <a:srgbClr val="000000"/>
                </a:solidFill>
                <a:latin typeface="Arvo"/>
                <a:ea typeface="Arvo"/>
                <a:cs typeface="Arvo"/>
                <a:sym typeface="Arvo"/>
              </a:rPr>
              <a:t>You’ll receive your E-Ticket </a:t>
            </a:r>
            <a:r>
              <a:rPr lang="en" b="1">
                <a:solidFill>
                  <a:srgbClr val="000000"/>
                </a:solidFill>
                <a:latin typeface="Arvo"/>
                <a:ea typeface="Arvo"/>
                <a:cs typeface="Arvo"/>
                <a:sym typeface="Arvo"/>
              </a:rPr>
              <a:t>2 days</a:t>
            </a:r>
            <a:r>
              <a:rPr lang="en">
                <a:solidFill>
                  <a:srgbClr val="000000"/>
                </a:solidFill>
                <a:latin typeface="Arvo"/>
                <a:ea typeface="Arvo"/>
                <a:cs typeface="Arvo"/>
                <a:sym typeface="Arvo"/>
              </a:rPr>
              <a:t> before your test.</a:t>
            </a:r>
            <a:endParaRPr>
              <a:solidFill>
                <a:srgbClr val="000000"/>
              </a:solidFill>
              <a:latin typeface="Arvo"/>
              <a:ea typeface="Arvo"/>
              <a:cs typeface="Arvo"/>
              <a:sym typeface="Arvo"/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vo"/>
              <a:buChar char="○"/>
            </a:pPr>
            <a:r>
              <a:rPr lang="en">
                <a:solidFill>
                  <a:srgbClr val="000000"/>
                </a:solidFill>
                <a:latin typeface="Arvo"/>
                <a:ea typeface="Arvo"/>
                <a:cs typeface="Arvo"/>
                <a:sym typeface="Arvo"/>
              </a:rPr>
              <a:t>APUSH is on May 15, you’ll receive your ticket by email on May 13.</a:t>
            </a:r>
            <a:endParaRPr>
              <a:solidFill>
                <a:srgbClr val="000000"/>
              </a:solidFill>
              <a:latin typeface="Arvo"/>
              <a:ea typeface="Arvo"/>
              <a:cs typeface="Arvo"/>
              <a:sym typeface="Arvo"/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vo"/>
              <a:buChar char="○"/>
            </a:pPr>
            <a:r>
              <a:rPr lang="en">
                <a:solidFill>
                  <a:srgbClr val="000000"/>
                </a:solidFill>
                <a:latin typeface="Arvo"/>
                <a:ea typeface="Arvo"/>
                <a:cs typeface="Arvo"/>
                <a:sym typeface="Arvo"/>
              </a:rPr>
              <a:t>One E-Ticket per exam</a:t>
            </a:r>
            <a:endParaRPr>
              <a:solidFill>
                <a:srgbClr val="000000"/>
              </a:solidFill>
              <a:latin typeface="Arvo"/>
              <a:ea typeface="Arvo"/>
              <a:cs typeface="Arvo"/>
              <a:sym typeface="Arvo"/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vo"/>
              <a:buChar char="○"/>
            </a:pPr>
            <a:r>
              <a:rPr lang="en">
                <a:solidFill>
                  <a:srgbClr val="000000"/>
                </a:solidFill>
                <a:latin typeface="Arvo"/>
                <a:ea typeface="Arvo"/>
                <a:cs typeface="Arvo"/>
                <a:sym typeface="Arvo"/>
              </a:rPr>
              <a:t>Can be accessed in your </a:t>
            </a:r>
            <a:r>
              <a:rPr lang="en" u="sng">
                <a:solidFill>
                  <a:schemeClr val="hlink"/>
                </a:solidFill>
                <a:latin typeface="Arvo"/>
                <a:ea typeface="Arvo"/>
                <a:cs typeface="Arvo"/>
                <a:sym typeface="Arvo"/>
                <a:hlinkClick r:id="rId3"/>
              </a:rPr>
              <a:t>Student Account on My AP.</a:t>
            </a:r>
            <a:endParaRPr>
              <a:solidFill>
                <a:srgbClr val="000000"/>
              </a:solidFill>
              <a:latin typeface="Arvo"/>
              <a:ea typeface="Arvo"/>
              <a:cs typeface="Arvo"/>
              <a:sym typeface="Arvo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vo"/>
              <a:buChar char="●"/>
            </a:pPr>
            <a:r>
              <a:rPr lang="en">
                <a:solidFill>
                  <a:srgbClr val="000000"/>
                </a:solidFill>
                <a:latin typeface="Arvo"/>
                <a:ea typeface="Arvo"/>
                <a:cs typeface="Arvo"/>
                <a:sym typeface="Arvo"/>
              </a:rPr>
              <a:t>Do not share your E-Ticket with anyone. </a:t>
            </a:r>
            <a:endParaRPr>
              <a:solidFill>
                <a:srgbClr val="000000"/>
              </a:solidFill>
              <a:latin typeface="Arvo"/>
              <a:ea typeface="Arvo"/>
              <a:cs typeface="Arvo"/>
              <a:sym typeface="Arvo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vo"/>
              <a:buChar char="●"/>
            </a:pPr>
            <a:r>
              <a:rPr lang="en">
                <a:solidFill>
                  <a:srgbClr val="000000"/>
                </a:solidFill>
                <a:latin typeface="Arvo"/>
                <a:ea typeface="Arvo"/>
                <a:cs typeface="Arvo"/>
                <a:sym typeface="Arvo"/>
              </a:rPr>
              <a:t>Save the email should you need to request a make-up exam.</a:t>
            </a:r>
            <a:endParaRPr>
              <a:solidFill>
                <a:srgbClr val="000000"/>
              </a:solidFill>
              <a:latin typeface="Arvo"/>
              <a:ea typeface="Arvo"/>
              <a:cs typeface="Arvo"/>
              <a:sym typeface="Arvo"/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vo"/>
              <a:buChar char="○"/>
            </a:pPr>
            <a:r>
              <a:rPr lang="en">
                <a:solidFill>
                  <a:srgbClr val="000000"/>
                </a:solidFill>
                <a:latin typeface="Arvo"/>
                <a:ea typeface="Arvo"/>
                <a:cs typeface="Arvo"/>
                <a:sym typeface="Arvo"/>
              </a:rPr>
              <a:t>The ticket is only valid for the May Exam Schedule. You will receive a different one if you need to test in June.</a:t>
            </a:r>
            <a:endParaRPr>
              <a:solidFill>
                <a:srgbClr val="000000"/>
              </a:solidFill>
              <a:latin typeface="Arvo"/>
              <a:ea typeface="Arvo"/>
              <a:cs typeface="Arvo"/>
              <a:sym typeface="Arvo"/>
            </a:endParaRPr>
          </a:p>
        </p:txBody>
      </p:sp>
      <p:pic>
        <p:nvPicPr>
          <p:cNvPr id="114" name="Google Shape;114;p2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580550" y="661263"/>
            <a:ext cx="3077825" cy="38209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40"/>
          <p:cNvSpPr txBox="1">
            <a:spLocks noGrp="1"/>
          </p:cNvSpPr>
          <p:nvPr>
            <p:ph type="title"/>
          </p:nvPr>
        </p:nvSpPr>
        <p:spPr>
          <a:xfrm>
            <a:off x="311700" y="48885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>
                <a:latin typeface="Arvo"/>
                <a:ea typeface="Arvo"/>
                <a:cs typeface="Arvo"/>
                <a:sym typeface="Arvo"/>
              </a:rPr>
              <a:t>Videos</a:t>
            </a:r>
            <a:endParaRPr sz="2600">
              <a:latin typeface="Arvo"/>
              <a:ea typeface="Arvo"/>
              <a:cs typeface="Arvo"/>
              <a:sym typeface="Arvo"/>
            </a:endParaRPr>
          </a:p>
        </p:txBody>
      </p:sp>
      <p:sp>
        <p:nvSpPr>
          <p:cNvPr id="223" name="Google Shape;223;p40"/>
          <p:cNvSpPr txBox="1">
            <a:spLocks noGrp="1"/>
          </p:cNvSpPr>
          <p:nvPr>
            <p:ph type="body" idx="1"/>
          </p:nvPr>
        </p:nvSpPr>
        <p:spPr>
          <a:xfrm>
            <a:off x="311700" y="1459050"/>
            <a:ext cx="8520600" cy="271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000"/>
              </a:spcAft>
              <a:buNone/>
            </a:pPr>
            <a:r>
              <a:rPr lang="en" sz="2500" u="sng">
                <a:solidFill>
                  <a:schemeClr val="hlink"/>
                </a:solidFill>
                <a:latin typeface="Arvo"/>
                <a:ea typeface="Arvo"/>
                <a:cs typeface="Arvo"/>
                <a:sym typeface="Arvo"/>
                <a:hlinkClick r:id="rId3"/>
              </a:rPr>
              <a:t>Here is a link to a YouTube playlist that will walk you through the 2020 Exams.</a:t>
            </a:r>
            <a:endParaRPr sz="2500">
              <a:solidFill>
                <a:srgbClr val="000000"/>
              </a:solidFill>
              <a:latin typeface="Arvo"/>
              <a:ea typeface="Arvo"/>
              <a:cs typeface="Arvo"/>
              <a:sym typeface="Arvo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4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Arvo"/>
                <a:ea typeface="Arvo"/>
                <a:cs typeface="Arvo"/>
                <a:sym typeface="Arvo"/>
              </a:rPr>
              <a:t>Other Resources</a:t>
            </a:r>
            <a:endParaRPr>
              <a:latin typeface="Arvo"/>
              <a:ea typeface="Arvo"/>
              <a:cs typeface="Arvo"/>
              <a:sym typeface="Arvo"/>
            </a:endParaRPr>
          </a:p>
        </p:txBody>
      </p:sp>
      <p:sp>
        <p:nvSpPr>
          <p:cNvPr id="229" name="Google Shape;229;p4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latin typeface="Arvo"/>
                <a:ea typeface="Arvo"/>
                <a:cs typeface="Arvo"/>
                <a:sym typeface="Arvo"/>
                <a:hlinkClick r:id="rId3"/>
              </a:rPr>
              <a:t>Click here if you are having trouble receiving emails from College Board</a:t>
            </a:r>
            <a:endParaRPr>
              <a:latin typeface="Arvo"/>
              <a:ea typeface="Arvo"/>
              <a:cs typeface="Arvo"/>
              <a:sym typeface="Arvo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latin typeface="Arvo"/>
                <a:ea typeface="Arvo"/>
                <a:cs typeface="Arvo"/>
                <a:sym typeface="Arvo"/>
                <a:hlinkClick r:id="rId4"/>
              </a:rPr>
              <a:t>Click here for official College Board AP Review Sessions</a:t>
            </a:r>
            <a:endParaRPr>
              <a:latin typeface="Arvo"/>
              <a:ea typeface="Arvo"/>
              <a:cs typeface="Arvo"/>
              <a:sym typeface="Arvo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u="sng">
                <a:solidFill>
                  <a:schemeClr val="hlink"/>
                </a:solidFill>
                <a:latin typeface="Arvo"/>
                <a:ea typeface="Arvo"/>
                <a:cs typeface="Arvo"/>
                <a:sym typeface="Arvo"/>
                <a:hlinkClick r:id="rId5"/>
              </a:rPr>
              <a:t>Click here for the complete AP Testing Guide</a:t>
            </a:r>
            <a:endParaRPr>
              <a:latin typeface="Arvo"/>
              <a:ea typeface="Arvo"/>
              <a:cs typeface="Arvo"/>
              <a:sym typeface="Arvo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1577" y="2044832"/>
            <a:ext cx="4770509" cy="841800"/>
          </a:xfrm>
        </p:spPr>
        <p:txBody>
          <a:bodyPr/>
          <a:lstStyle/>
          <a:p>
            <a:r>
              <a:rPr lang="en-US" dirty="0" smtClean="0"/>
              <a:t>Thanks to Brittany Schrameyer for this PPT! </a:t>
            </a:r>
            <a:r>
              <a:rPr lang="en-US" dirty="0" smtClean="0"/>
              <a:t>Please view the first PPT to see more information!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472"/>
          <a:stretch/>
        </p:blipFill>
        <p:spPr>
          <a:xfrm>
            <a:off x="5592416" y="0"/>
            <a:ext cx="2187437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79360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Arvo"/>
                <a:ea typeface="Arvo"/>
                <a:cs typeface="Arvo"/>
                <a:sym typeface="Arvo"/>
              </a:rPr>
              <a:t>Reminder!</a:t>
            </a:r>
            <a:endParaRPr>
              <a:latin typeface="Arvo"/>
              <a:ea typeface="Arvo"/>
              <a:cs typeface="Arvo"/>
              <a:sym typeface="Arvo"/>
            </a:endParaRPr>
          </a:p>
        </p:txBody>
      </p:sp>
      <p:sp>
        <p:nvSpPr>
          <p:cNvPr id="120" name="Google Shape;120;p2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vo"/>
              <a:buChar char="●"/>
            </a:pPr>
            <a:r>
              <a:rPr lang="en">
                <a:solidFill>
                  <a:srgbClr val="000000"/>
                </a:solidFill>
                <a:latin typeface="Arvo"/>
                <a:ea typeface="Arvo"/>
                <a:cs typeface="Arvo"/>
                <a:sym typeface="Arvo"/>
              </a:rPr>
              <a:t>If you have a conflict for the May 15th test and don’t use your E-Ticket, you can take the test on Wednesday, June 3rd. HOWEVER!</a:t>
            </a:r>
            <a:endParaRPr>
              <a:solidFill>
                <a:srgbClr val="000000"/>
              </a:solidFill>
              <a:latin typeface="Arvo"/>
              <a:ea typeface="Arvo"/>
              <a:cs typeface="Arvo"/>
              <a:sym typeface="Arvo"/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vo"/>
              <a:buChar char="○"/>
            </a:pPr>
            <a:r>
              <a:rPr lang="en">
                <a:solidFill>
                  <a:srgbClr val="000000"/>
                </a:solidFill>
                <a:latin typeface="Arvo"/>
                <a:ea typeface="Arvo"/>
                <a:cs typeface="Arvo"/>
                <a:sym typeface="Arvo"/>
              </a:rPr>
              <a:t>There are no scheduled conflicts for the May 15th test.</a:t>
            </a:r>
            <a:endParaRPr>
              <a:solidFill>
                <a:srgbClr val="000000"/>
              </a:solidFill>
              <a:latin typeface="Arvo"/>
              <a:ea typeface="Arvo"/>
              <a:cs typeface="Arvo"/>
              <a:sym typeface="Arvo"/>
            </a:endParaRPr>
          </a:p>
          <a:p>
            <a:pPr marL="1371600" lvl="2" indent="-3175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vo"/>
              <a:buChar char="■"/>
            </a:pPr>
            <a:r>
              <a:rPr lang="en">
                <a:solidFill>
                  <a:srgbClr val="000000"/>
                </a:solidFill>
                <a:latin typeface="Arvo"/>
                <a:ea typeface="Arvo"/>
                <a:cs typeface="Arvo"/>
                <a:sym typeface="Arvo"/>
              </a:rPr>
              <a:t>There are multiples tests scheduled for the same time in June.</a:t>
            </a:r>
            <a:endParaRPr>
              <a:solidFill>
                <a:srgbClr val="000000"/>
              </a:solidFill>
              <a:latin typeface="Arvo"/>
              <a:ea typeface="Arvo"/>
              <a:cs typeface="Arvo"/>
              <a:sym typeface="Arvo"/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vo"/>
              <a:buChar char="○"/>
            </a:pPr>
            <a:r>
              <a:rPr lang="en">
                <a:solidFill>
                  <a:srgbClr val="000000"/>
                </a:solidFill>
                <a:latin typeface="Arvo"/>
                <a:ea typeface="Arvo"/>
                <a:cs typeface="Arvo"/>
                <a:sym typeface="Arvo"/>
              </a:rPr>
              <a:t>There are no opportunities to test against after June 3rd.</a:t>
            </a:r>
            <a:endParaRPr>
              <a:solidFill>
                <a:srgbClr val="000000"/>
              </a:solidFill>
              <a:latin typeface="Arvo"/>
              <a:ea typeface="Arvo"/>
              <a:cs typeface="Arvo"/>
              <a:sym typeface="Arvo"/>
            </a:endParaRPr>
          </a:p>
          <a:p>
            <a:pPr marL="1371600" lvl="2" indent="-3175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vo"/>
              <a:buChar char="■"/>
            </a:pPr>
            <a:r>
              <a:rPr lang="en">
                <a:solidFill>
                  <a:srgbClr val="000000"/>
                </a:solidFill>
                <a:latin typeface="Arvo"/>
                <a:ea typeface="Arvo"/>
                <a:cs typeface="Arvo"/>
                <a:sym typeface="Arvo"/>
              </a:rPr>
              <a:t>This means if you don’t test in May and then have technology issues in June, you will not be able to make up the test.</a:t>
            </a:r>
            <a:endParaRPr>
              <a:solidFill>
                <a:srgbClr val="000000"/>
              </a:solidFill>
              <a:latin typeface="Arvo"/>
              <a:ea typeface="Arvo"/>
              <a:cs typeface="Arvo"/>
              <a:sym typeface="Arvo"/>
            </a:endParaRPr>
          </a:p>
          <a:p>
            <a:pPr marL="0" lvl="0" indent="0" algn="ctr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  <a:latin typeface="Arvo"/>
                <a:ea typeface="Arvo"/>
                <a:cs typeface="Arvo"/>
                <a:sym typeface="Arvo"/>
              </a:rPr>
              <a:t>Plan to test on May 15th!!!!</a:t>
            </a:r>
            <a:endParaRPr>
              <a:solidFill>
                <a:srgbClr val="000000"/>
              </a:solidFill>
              <a:latin typeface="Arvo"/>
              <a:ea typeface="Arvo"/>
              <a:cs typeface="Arvo"/>
              <a:sym typeface="Arvo"/>
            </a:endParaRPr>
          </a:p>
          <a:p>
            <a:pPr marL="0" lvl="0" indent="0" algn="ctr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u="sng">
                <a:solidFill>
                  <a:schemeClr val="hlink"/>
                </a:solidFill>
                <a:latin typeface="Arvo"/>
                <a:ea typeface="Arvo"/>
                <a:cs typeface="Arvo"/>
                <a:sym typeface="Arvo"/>
                <a:hlinkClick r:id="rId3"/>
              </a:rPr>
              <a:t>Again, here is the testing schedule</a:t>
            </a:r>
            <a:endParaRPr>
              <a:solidFill>
                <a:srgbClr val="000000"/>
              </a:solidFill>
              <a:latin typeface="Arvo"/>
              <a:ea typeface="Arvo"/>
              <a:cs typeface="Arvo"/>
              <a:sym typeface="Arvo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Arvo"/>
                <a:ea typeface="Arvo"/>
                <a:cs typeface="Arvo"/>
                <a:sym typeface="Arvo"/>
              </a:rPr>
              <a:t>AP Exam Calendar</a:t>
            </a:r>
            <a:endParaRPr>
              <a:latin typeface="Arvo"/>
              <a:ea typeface="Arvo"/>
              <a:cs typeface="Arvo"/>
              <a:sym typeface="Arvo"/>
            </a:endParaRPr>
          </a:p>
        </p:txBody>
      </p:sp>
      <p:sp>
        <p:nvSpPr>
          <p:cNvPr id="126" name="Google Shape;126;p2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  <a:latin typeface="Arvo"/>
                <a:ea typeface="Arvo"/>
                <a:cs typeface="Arvo"/>
                <a:sym typeface="Arvo"/>
              </a:rPr>
              <a:t>Currently, the exam times listed in your College Board accounted are defaulted to </a:t>
            </a:r>
            <a:r>
              <a:rPr lang="en">
                <a:solidFill>
                  <a:srgbClr val="000000"/>
                </a:solidFill>
                <a:highlight>
                  <a:srgbClr val="FFF2CC"/>
                </a:highlight>
                <a:latin typeface="Arvo"/>
                <a:ea typeface="Arvo"/>
                <a:cs typeface="Arvo"/>
                <a:sym typeface="Arvo"/>
              </a:rPr>
              <a:t>Eastern Time</a:t>
            </a:r>
            <a:r>
              <a:rPr lang="en">
                <a:solidFill>
                  <a:srgbClr val="000000"/>
                </a:solidFill>
                <a:latin typeface="Arvo"/>
                <a:ea typeface="Arvo"/>
                <a:cs typeface="Arvo"/>
                <a:sym typeface="Arvo"/>
              </a:rPr>
              <a:t>. We are in the Central Time Zone. </a:t>
            </a:r>
            <a:endParaRPr>
              <a:solidFill>
                <a:srgbClr val="000000"/>
              </a:solidFill>
              <a:latin typeface="Arvo"/>
              <a:ea typeface="Arvo"/>
              <a:cs typeface="Arvo"/>
              <a:sym typeface="Arvo"/>
            </a:endParaRPr>
          </a:p>
          <a:p>
            <a:pPr marL="0" lvl="0" indent="0" algn="ctr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500">
                <a:solidFill>
                  <a:srgbClr val="000000"/>
                </a:solidFill>
                <a:latin typeface="Arvo"/>
                <a:ea typeface="Arvo"/>
                <a:cs typeface="Arvo"/>
                <a:sym typeface="Arvo"/>
              </a:rPr>
              <a:t>You will be taking the AP U.S. History Exam on May 15th at 1:00pm.</a:t>
            </a:r>
            <a:endParaRPr>
              <a:solidFill>
                <a:srgbClr val="000000"/>
              </a:solidFill>
              <a:latin typeface="Arvo"/>
              <a:ea typeface="Arvo"/>
              <a:cs typeface="Arvo"/>
              <a:sym typeface="Arvo"/>
            </a:endParaRPr>
          </a:p>
          <a:p>
            <a:pPr marL="0" lvl="0" indent="0" algn="ctr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u="sng">
                <a:solidFill>
                  <a:srgbClr val="000000"/>
                </a:solidFill>
                <a:latin typeface="Arvo"/>
                <a:ea typeface="Arvo"/>
                <a:cs typeface="Arvo"/>
                <a:sym typeface="Arvo"/>
                <a:hlinkClick r:id="rId3"/>
              </a:rPr>
              <a:t>Here is a schedule for all AP Exams in Central Time Zone.</a:t>
            </a:r>
            <a:endParaRPr>
              <a:solidFill>
                <a:srgbClr val="000000"/>
              </a:solidFill>
              <a:latin typeface="Arvo"/>
              <a:ea typeface="Arvo"/>
              <a:cs typeface="Arvo"/>
              <a:sym typeface="Arvo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Arvo"/>
                <a:ea typeface="Arvo"/>
                <a:cs typeface="Arvo"/>
                <a:sym typeface="Arvo"/>
              </a:rPr>
              <a:t>What To Expect On The Exam</a:t>
            </a:r>
            <a:endParaRPr>
              <a:latin typeface="Arvo"/>
              <a:ea typeface="Arvo"/>
              <a:cs typeface="Arvo"/>
              <a:sym typeface="Arvo"/>
            </a:endParaRPr>
          </a:p>
        </p:txBody>
      </p:sp>
      <p:sp>
        <p:nvSpPr>
          <p:cNvPr id="132" name="Google Shape;132;p2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vo"/>
              <a:buChar char="●"/>
            </a:pPr>
            <a:r>
              <a:rPr lang="en">
                <a:solidFill>
                  <a:srgbClr val="000000"/>
                </a:solidFill>
                <a:latin typeface="Arvo"/>
                <a:ea typeface="Arvo"/>
                <a:cs typeface="Arvo"/>
                <a:sym typeface="Arvo"/>
              </a:rPr>
              <a:t>The exam questions are viewed in a web browser.</a:t>
            </a:r>
            <a:endParaRPr>
              <a:solidFill>
                <a:srgbClr val="000000"/>
              </a:solidFill>
              <a:latin typeface="Arvo"/>
              <a:ea typeface="Arvo"/>
              <a:cs typeface="Arvo"/>
              <a:sym typeface="Arvo"/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vo"/>
              <a:buChar char="○"/>
            </a:pPr>
            <a:r>
              <a:rPr lang="en">
                <a:solidFill>
                  <a:srgbClr val="000000"/>
                </a:solidFill>
                <a:latin typeface="Arvo"/>
                <a:ea typeface="Arvo"/>
                <a:cs typeface="Arvo"/>
                <a:sym typeface="Arvo"/>
              </a:rPr>
              <a:t>Only Chrome, Firefox, Safari, or Edge will work.</a:t>
            </a:r>
            <a:endParaRPr>
              <a:solidFill>
                <a:srgbClr val="000000"/>
              </a:solidFill>
              <a:latin typeface="Arvo"/>
              <a:ea typeface="Arvo"/>
              <a:cs typeface="Arvo"/>
              <a:sym typeface="Arvo"/>
            </a:endParaRPr>
          </a:p>
          <a:p>
            <a:pPr marL="9144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>
              <a:solidFill>
                <a:srgbClr val="000000"/>
              </a:solidFill>
              <a:latin typeface="Arvo"/>
              <a:ea typeface="Arvo"/>
              <a:cs typeface="Arvo"/>
              <a:sym typeface="Arvo"/>
            </a:endParaRPr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vo"/>
              <a:buChar char="●"/>
            </a:pPr>
            <a:r>
              <a:rPr lang="en">
                <a:solidFill>
                  <a:srgbClr val="000000"/>
                </a:solidFill>
                <a:latin typeface="Arvo"/>
                <a:ea typeface="Arvo"/>
                <a:cs typeface="Arvo"/>
                <a:sym typeface="Arvo"/>
              </a:rPr>
              <a:t>You will type or write your response outside that browser and then submit one of 3 ways.</a:t>
            </a:r>
            <a:endParaRPr>
              <a:solidFill>
                <a:srgbClr val="000000"/>
              </a:solidFill>
              <a:latin typeface="Arvo"/>
              <a:ea typeface="Arvo"/>
              <a:cs typeface="Arvo"/>
              <a:sym typeface="Arvo"/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vo"/>
              <a:buChar char="○"/>
            </a:pPr>
            <a:r>
              <a:rPr lang="en">
                <a:solidFill>
                  <a:srgbClr val="000000"/>
                </a:solidFill>
                <a:latin typeface="Arvo"/>
                <a:ea typeface="Arvo"/>
                <a:cs typeface="Arvo"/>
                <a:sym typeface="Arvo"/>
              </a:rPr>
              <a:t>Copy and Paste a typed response</a:t>
            </a:r>
            <a:endParaRPr>
              <a:solidFill>
                <a:srgbClr val="000000"/>
              </a:solidFill>
              <a:latin typeface="Arvo"/>
              <a:ea typeface="Arvo"/>
              <a:cs typeface="Arvo"/>
              <a:sym typeface="Arvo"/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vo"/>
              <a:buChar char="○"/>
            </a:pPr>
            <a:r>
              <a:rPr lang="en">
                <a:solidFill>
                  <a:srgbClr val="000000"/>
                </a:solidFill>
                <a:latin typeface="Arvo"/>
                <a:ea typeface="Arvo"/>
                <a:cs typeface="Arvo"/>
                <a:sym typeface="Arvo"/>
              </a:rPr>
              <a:t>Attach a typed response (like a document)</a:t>
            </a:r>
            <a:endParaRPr>
              <a:solidFill>
                <a:srgbClr val="000000"/>
              </a:solidFill>
              <a:latin typeface="Arvo"/>
              <a:ea typeface="Arvo"/>
              <a:cs typeface="Arvo"/>
              <a:sym typeface="Arvo"/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vo"/>
              <a:buChar char="○"/>
            </a:pPr>
            <a:r>
              <a:rPr lang="en">
                <a:solidFill>
                  <a:srgbClr val="000000"/>
                </a:solidFill>
                <a:latin typeface="Arvo"/>
                <a:ea typeface="Arvo"/>
                <a:cs typeface="Arvo"/>
                <a:sym typeface="Arvo"/>
              </a:rPr>
              <a:t>Attach one of more photos of a handwritten response.</a:t>
            </a:r>
            <a:endParaRPr>
              <a:solidFill>
                <a:srgbClr val="000000"/>
              </a:solidFill>
              <a:latin typeface="Arvo"/>
              <a:ea typeface="Arvo"/>
              <a:cs typeface="Arvo"/>
              <a:sym typeface="Arvo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Arvo"/>
                <a:ea typeface="Arvo"/>
                <a:cs typeface="Arvo"/>
                <a:sym typeface="Arvo"/>
              </a:rPr>
              <a:t>Submission Option #1</a:t>
            </a:r>
            <a:endParaRPr>
              <a:latin typeface="Arvo"/>
              <a:ea typeface="Arvo"/>
              <a:cs typeface="Arvo"/>
              <a:sym typeface="Arvo"/>
            </a:endParaRPr>
          </a:p>
        </p:txBody>
      </p:sp>
      <p:sp>
        <p:nvSpPr>
          <p:cNvPr id="138" name="Google Shape;138;p2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0000"/>
                </a:solidFill>
                <a:latin typeface="Arvo"/>
                <a:ea typeface="Arvo"/>
                <a:cs typeface="Arvo"/>
                <a:sym typeface="Arvo"/>
              </a:rPr>
              <a:t>Copy and Paste a Typed Response and Hit Submit</a:t>
            </a:r>
            <a:endParaRPr b="1">
              <a:solidFill>
                <a:srgbClr val="000000"/>
              </a:solidFill>
              <a:latin typeface="Arvo"/>
              <a:ea typeface="Arvo"/>
              <a:cs typeface="Arvo"/>
              <a:sym typeface="Arvo"/>
            </a:endParaRPr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vo"/>
              <a:buChar char="●"/>
            </a:pPr>
            <a:r>
              <a:rPr lang="en">
                <a:solidFill>
                  <a:srgbClr val="000000"/>
                </a:solidFill>
                <a:latin typeface="Arvo"/>
                <a:ea typeface="Arvo"/>
                <a:cs typeface="Arvo"/>
                <a:sym typeface="Arvo"/>
              </a:rPr>
              <a:t>A computer is the best device to use.</a:t>
            </a:r>
            <a:endParaRPr>
              <a:solidFill>
                <a:srgbClr val="000000"/>
              </a:solidFill>
              <a:latin typeface="Arvo"/>
              <a:ea typeface="Arvo"/>
              <a:cs typeface="Arvo"/>
              <a:sym typeface="Arvo"/>
            </a:endParaRPr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vo"/>
              <a:buChar char="●"/>
            </a:pPr>
            <a:r>
              <a:rPr lang="en">
                <a:solidFill>
                  <a:srgbClr val="000000"/>
                </a:solidFill>
                <a:latin typeface="Arvo"/>
                <a:ea typeface="Arvo"/>
                <a:cs typeface="Arvo"/>
                <a:sym typeface="Arvo"/>
              </a:rPr>
              <a:t>Type your response in Google Docs, Microsoft Word, Notes, or a similar application. Don’t include images. Save your work often.</a:t>
            </a:r>
            <a:endParaRPr>
              <a:solidFill>
                <a:srgbClr val="000000"/>
              </a:solidFill>
              <a:latin typeface="Arvo"/>
              <a:ea typeface="Arvo"/>
              <a:cs typeface="Arvo"/>
              <a:sym typeface="Arvo"/>
            </a:endParaRPr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vo"/>
              <a:buChar char="●"/>
            </a:pPr>
            <a:r>
              <a:rPr lang="en">
                <a:solidFill>
                  <a:srgbClr val="000000"/>
                </a:solidFill>
                <a:latin typeface="Arvo"/>
                <a:ea typeface="Arvo"/>
                <a:cs typeface="Arvo"/>
                <a:sym typeface="Arvo"/>
              </a:rPr>
              <a:t>Type your AP ID and initials at the top of the response.</a:t>
            </a:r>
            <a:endParaRPr>
              <a:solidFill>
                <a:srgbClr val="000000"/>
              </a:solidFill>
              <a:latin typeface="Arvo"/>
              <a:ea typeface="Arvo"/>
              <a:cs typeface="Arvo"/>
              <a:sym typeface="Arvo"/>
            </a:endParaRPr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vo"/>
              <a:buChar char="●"/>
            </a:pPr>
            <a:r>
              <a:rPr lang="en">
                <a:solidFill>
                  <a:srgbClr val="000000"/>
                </a:solidFill>
                <a:latin typeface="Arvo"/>
                <a:ea typeface="Arvo"/>
                <a:cs typeface="Arvo"/>
                <a:sym typeface="Arvo"/>
              </a:rPr>
              <a:t>When the timer has 5 minutes remaining, copy-and-paste your response into the space indicated, and click Submit.</a:t>
            </a:r>
            <a:endParaRPr>
              <a:solidFill>
                <a:srgbClr val="000000"/>
              </a:solidFill>
              <a:latin typeface="Arvo"/>
              <a:ea typeface="Arvo"/>
              <a:cs typeface="Arvo"/>
              <a:sym typeface="Arvo"/>
            </a:endParaRPr>
          </a:p>
          <a:p>
            <a:pPr marL="457200" lvl="0" indent="-342900" algn="l" rtl="0">
              <a:spcBef>
                <a:spcPts val="1000"/>
              </a:spcBef>
              <a:spcAft>
                <a:spcPts val="1000"/>
              </a:spcAft>
              <a:buClr>
                <a:srgbClr val="000000"/>
              </a:buClr>
              <a:buSzPts val="1800"/>
              <a:buFont typeface="Arvo"/>
              <a:buChar char="●"/>
            </a:pPr>
            <a:r>
              <a:rPr lang="en">
                <a:solidFill>
                  <a:srgbClr val="000000"/>
                </a:solidFill>
                <a:latin typeface="Arvo"/>
                <a:ea typeface="Arvo"/>
                <a:cs typeface="Arvo"/>
                <a:sym typeface="Arvo"/>
              </a:rPr>
              <a:t>You will need to open up 2 windows for this. One window to view the question/timer and a second window to type your response.</a:t>
            </a:r>
            <a:endParaRPr>
              <a:solidFill>
                <a:srgbClr val="000000"/>
              </a:solidFill>
              <a:latin typeface="Arvo"/>
              <a:ea typeface="Arvo"/>
              <a:cs typeface="Arvo"/>
              <a:sym typeface="Arvo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7"/>
          <p:cNvSpPr txBox="1">
            <a:spLocks noGrp="1"/>
          </p:cNvSpPr>
          <p:nvPr>
            <p:ph type="title"/>
          </p:nvPr>
        </p:nvSpPr>
        <p:spPr>
          <a:xfrm>
            <a:off x="311700" y="36570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Arvo"/>
                <a:ea typeface="Arvo"/>
                <a:cs typeface="Arvo"/>
                <a:sym typeface="Arvo"/>
              </a:rPr>
              <a:t>Submission Option #2</a:t>
            </a:r>
            <a:endParaRPr>
              <a:latin typeface="Arvo"/>
              <a:ea typeface="Arvo"/>
              <a:cs typeface="Arvo"/>
              <a:sym typeface="Arvo"/>
            </a:endParaRPr>
          </a:p>
        </p:txBody>
      </p:sp>
      <p:sp>
        <p:nvSpPr>
          <p:cNvPr id="144" name="Google Shape;144;p27"/>
          <p:cNvSpPr txBox="1">
            <a:spLocks noGrp="1"/>
          </p:cNvSpPr>
          <p:nvPr>
            <p:ph type="body" idx="1"/>
          </p:nvPr>
        </p:nvSpPr>
        <p:spPr>
          <a:xfrm>
            <a:off x="311700" y="938400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0000"/>
                </a:solidFill>
                <a:latin typeface="Arvo"/>
                <a:ea typeface="Arvo"/>
                <a:cs typeface="Arvo"/>
                <a:sym typeface="Arvo"/>
              </a:rPr>
              <a:t>Attach a document and then hit “submit.”</a:t>
            </a:r>
            <a:endParaRPr b="1">
              <a:solidFill>
                <a:srgbClr val="000000"/>
              </a:solidFill>
              <a:latin typeface="Arvo"/>
              <a:ea typeface="Arvo"/>
              <a:cs typeface="Arvo"/>
              <a:sym typeface="Arvo"/>
            </a:endParaRPr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vo"/>
              <a:buChar char="●"/>
            </a:pPr>
            <a:r>
              <a:rPr lang="en">
                <a:solidFill>
                  <a:srgbClr val="000000"/>
                </a:solidFill>
                <a:latin typeface="Arvo"/>
                <a:ea typeface="Arvo"/>
                <a:cs typeface="Arvo"/>
                <a:sym typeface="Arvo"/>
              </a:rPr>
              <a:t>Type your response in Google Docs, Microsoft Word, Notes, or a similar application. Don’t include images. Save your work often.</a:t>
            </a:r>
            <a:endParaRPr>
              <a:solidFill>
                <a:srgbClr val="000000"/>
              </a:solidFill>
              <a:latin typeface="Arvo"/>
              <a:ea typeface="Arvo"/>
              <a:cs typeface="Arvo"/>
              <a:sym typeface="Arvo"/>
            </a:endParaRPr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vo"/>
              <a:buChar char="●"/>
            </a:pPr>
            <a:r>
              <a:rPr lang="en">
                <a:solidFill>
                  <a:srgbClr val="000000"/>
                </a:solidFill>
                <a:latin typeface="Arvo"/>
                <a:ea typeface="Arvo"/>
                <a:cs typeface="Arvo"/>
                <a:sym typeface="Arvo"/>
              </a:rPr>
              <a:t>Save your document in one of these accepted file formats: .doc, .docx, .pdf, .txt, .odt</a:t>
            </a:r>
            <a:endParaRPr>
              <a:solidFill>
                <a:srgbClr val="000000"/>
              </a:solidFill>
              <a:latin typeface="Arvo"/>
              <a:ea typeface="Arvo"/>
              <a:cs typeface="Arvo"/>
              <a:sym typeface="Arvo"/>
            </a:endParaRPr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vo"/>
              <a:buChar char="●"/>
            </a:pPr>
            <a:r>
              <a:rPr lang="en">
                <a:solidFill>
                  <a:srgbClr val="000000"/>
                </a:solidFill>
                <a:latin typeface="Arvo"/>
                <a:ea typeface="Arvo"/>
                <a:cs typeface="Arvo"/>
                <a:sym typeface="Arvo"/>
              </a:rPr>
              <a:t>Type your AP ID and initials at the top of the response.</a:t>
            </a:r>
            <a:endParaRPr>
              <a:solidFill>
                <a:srgbClr val="000000"/>
              </a:solidFill>
              <a:latin typeface="Arvo"/>
              <a:ea typeface="Arvo"/>
              <a:cs typeface="Arvo"/>
              <a:sym typeface="Arvo"/>
            </a:endParaRPr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vo"/>
              <a:buChar char="●"/>
            </a:pPr>
            <a:r>
              <a:rPr lang="en">
                <a:solidFill>
                  <a:srgbClr val="000000"/>
                </a:solidFill>
                <a:latin typeface="Arvo"/>
                <a:ea typeface="Arvo"/>
                <a:cs typeface="Arvo"/>
                <a:sym typeface="Arvo"/>
              </a:rPr>
              <a:t>When the timer has 5 minutes remaining, attach your response and click Submit</a:t>
            </a:r>
            <a:endParaRPr>
              <a:solidFill>
                <a:srgbClr val="000000"/>
              </a:solidFill>
              <a:latin typeface="Arvo"/>
              <a:ea typeface="Arvo"/>
              <a:cs typeface="Arvo"/>
              <a:sym typeface="Arvo"/>
            </a:endParaRPr>
          </a:p>
          <a:p>
            <a:pPr marL="457200" lvl="0" indent="-342900" algn="l" rtl="0">
              <a:spcBef>
                <a:spcPts val="1000"/>
              </a:spcBef>
              <a:spcAft>
                <a:spcPts val="1000"/>
              </a:spcAft>
              <a:buClr>
                <a:srgbClr val="000000"/>
              </a:buClr>
              <a:buSzPts val="1800"/>
              <a:buFont typeface="Arvo"/>
              <a:buChar char="●"/>
            </a:pPr>
            <a:r>
              <a:rPr lang="en">
                <a:solidFill>
                  <a:schemeClr val="dk1"/>
                </a:solidFill>
                <a:latin typeface="Arvo"/>
                <a:ea typeface="Arvo"/>
                <a:cs typeface="Arvo"/>
                <a:sym typeface="Arvo"/>
              </a:rPr>
              <a:t>You will need to open up 2 windows for this. One window to view the question/timer and a second window to type your response.</a:t>
            </a:r>
            <a:endParaRPr>
              <a:solidFill>
                <a:srgbClr val="000000"/>
              </a:solidFill>
              <a:latin typeface="Arvo"/>
              <a:ea typeface="Arvo"/>
              <a:cs typeface="Arvo"/>
              <a:sym typeface="Arvo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8"/>
          <p:cNvSpPr txBox="1">
            <a:spLocks noGrp="1"/>
          </p:cNvSpPr>
          <p:nvPr>
            <p:ph type="title"/>
          </p:nvPr>
        </p:nvSpPr>
        <p:spPr>
          <a:xfrm>
            <a:off x="311700" y="13710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Arvo"/>
                <a:ea typeface="Arvo"/>
                <a:cs typeface="Arvo"/>
                <a:sym typeface="Arvo"/>
              </a:rPr>
              <a:t>Submission Option #3</a:t>
            </a:r>
            <a:endParaRPr>
              <a:latin typeface="Arvo"/>
              <a:ea typeface="Arvo"/>
              <a:cs typeface="Arvo"/>
              <a:sym typeface="Arvo"/>
            </a:endParaRPr>
          </a:p>
        </p:txBody>
      </p:sp>
      <p:sp>
        <p:nvSpPr>
          <p:cNvPr id="150" name="Google Shape;150;p28"/>
          <p:cNvSpPr txBox="1">
            <a:spLocks noGrp="1"/>
          </p:cNvSpPr>
          <p:nvPr>
            <p:ph type="body" idx="1"/>
          </p:nvPr>
        </p:nvSpPr>
        <p:spPr>
          <a:xfrm>
            <a:off x="311700" y="709800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0000"/>
                </a:solidFill>
                <a:latin typeface="Arvo"/>
                <a:ea typeface="Arvo"/>
                <a:cs typeface="Arvo"/>
                <a:sym typeface="Arvo"/>
              </a:rPr>
              <a:t>Attach photos of a handwritten response and then click “submit.”</a:t>
            </a:r>
            <a:endParaRPr b="1">
              <a:solidFill>
                <a:srgbClr val="000000"/>
              </a:solidFill>
              <a:latin typeface="Arvo"/>
              <a:ea typeface="Arvo"/>
              <a:cs typeface="Arvo"/>
              <a:sym typeface="Arvo"/>
            </a:endParaRPr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vo"/>
              <a:buChar char="●"/>
            </a:pPr>
            <a:r>
              <a:rPr lang="en">
                <a:solidFill>
                  <a:srgbClr val="000000"/>
                </a:solidFill>
                <a:latin typeface="Arvo"/>
                <a:ea typeface="Arvo"/>
                <a:cs typeface="Arvo"/>
                <a:sym typeface="Arvo"/>
              </a:rPr>
              <a:t>Write your AP ID, initials, and page number at the top of EACH page of the response.</a:t>
            </a:r>
            <a:endParaRPr>
              <a:solidFill>
                <a:srgbClr val="000000"/>
              </a:solidFill>
              <a:latin typeface="Arvo"/>
              <a:ea typeface="Arvo"/>
              <a:cs typeface="Arvo"/>
              <a:sym typeface="Arvo"/>
            </a:endParaRPr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vo"/>
              <a:buChar char="●"/>
            </a:pPr>
            <a:r>
              <a:rPr lang="en">
                <a:solidFill>
                  <a:srgbClr val="000000"/>
                </a:solidFill>
                <a:latin typeface="Arvo"/>
                <a:ea typeface="Arvo"/>
                <a:cs typeface="Arvo"/>
                <a:sym typeface="Arvo"/>
              </a:rPr>
              <a:t>Write your response clearly with dark pen or pencil.</a:t>
            </a:r>
            <a:endParaRPr>
              <a:solidFill>
                <a:srgbClr val="000000"/>
              </a:solidFill>
              <a:latin typeface="Arvo"/>
              <a:ea typeface="Arvo"/>
              <a:cs typeface="Arvo"/>
              <a:sym typeface="Arvo"/>
            </a:endParaRPr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vo"/>
              <a:buChar char="●"/>
            </a:pPr>
            <a:r>
              <a:rPr lang="en">
                <a:solidFill>
                  <a:srgbClr val="000000"/>
                </a:solidFill>
                <a:latin typeface="Arvo"/>
                <a:ea typeface="Arvo"/>
                <a:cs typeface="Arvo"/>
                <a:sym typeface="Arvo"/>
              </a:rPr>
              <a:t>When the timer has 5 minutes remaining, take a photo of your response in vertical orientation, i.e., not landscape</a:t>
            </a:r>
            <a:endParaRPr>
              <a:solidFill>
                <a:srgbClr val="000000"/>
              </a:solidFill>
              <a:latin typeface="Arvo"/>
              <a:ea typeface="Arvo"/>
              <a:cs typeface="Arvo"/>
              <a:sym typeface="Arvo"/>
            </a:endParaRPr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vo"/>
              <a:buChar char="●"/>
            </a:pPr>
            <a:r>
              <a:rPr lang="en">
                <a:solidFill>
                  <a:srgbClr val="000000"/>
                </a:solidFill>
                <a:latin typeface="Arvo"/>
                <a:ea typeface="Arvo"/>
                <a:cs typeface="Arvo"/>
                <a:sym typeface="Arvo"/>
              </a:rPr>
              <a:t>One page per photo. If your response is longer than one page, you’ll need to attach multiple photos (maximum of 5 photos per test question) before clicking Submit</a:t>
            </a:r>
            <a:endParaRPr>
              <a:solidFill>
                <a:srgbClr val="000000"/>
              </a:solidFill>
              <a:latin typeface="Arvo"/>
              <a:ea typeface="Arvo"/>
              <a:cs typeface="Arvo"/>
              <a:sym typeface="Arvo"/>
            </a:endParaRPr>
          </a:p>
          <a:p>
            <a:pPr marL="457200" lvl="0" indent="-342900" algn="l" rtl="0">
              <a:spcBef>
                <a:spcPts val="1000"/>
              </a:spcBef>
              <a:spcAft>
                <a:spcPts val="1000"/>
              </a:spcAft>
              <a:buClr>
                <a:srgbClr val="000000"/>
              </a:buClr>
              <a:buSzPts val="1800"/>
              <a:buFont typeface="Arvo"/>
              <a:buChar char="●"/>
            </a:pPr>
            <a:r>
              <a:rPr lang="en">
                <a:solidFill>
                  <a:srgbClr val="000000"/>
                </a:solidFill>
                <a:latin typeface="Arvo"/>
                <a:ea typeface="Arvo"/>
                <a:cs typeface="Arvo"/>
                <a:sym typeface="Arvo"/>
              </a:rPr>
              <a:t>Make sure to attach all of your pages before you click Submit. Acceptable file formats: .png, .jpg, .jpeg.</a:t>
            </a:r>
            <a:endParaRPr>
              <a:solidFill>
                <a:srgbClr val="000000"/>
              </a:solidFill>
              <a:latin typeface="Arvo"/>
              <a:ea typeface="Arvo"/>
              <a:cs typeface="Arvo"/>
              <a:sym typeface="Arvo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29"/>
          <p:cNvSpPr txBox="1">
            <a:spLocks noGrp="1"/>
          </p:cNvSpPr>
          <p:nvPr>
            <p:ph type="title"/>
          </p:nvPr>
        </p:nvSpPr>
        <p:spPr>
          <a:xfrm>
            <a:off x="311700" y="13710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Arvo"/>
                <a:ea typeface="Arvo"/>
                <a:cs typeface="Arvo"/>
                <a:sym typeface="Arvo"/>
              </a:rPr>
              <a:t>Five Steps To Take Before Exam Day</a:t>
            </a:r>
            <a:endParaRPr>
              <a:latin typeface="Arvo"/>
              <a:ea typeface="Arvo"/>
              <a:cs typeface="Arvo"/>
              <a:sym typeface="Arvo"/>
            </a:endParaRPr>
          </a:p>
        </p:txBody>
      </p:sp>
      <p:sp>
        <p:nvSpPr>
          <p:cNvPr id="156" name="Google Shape;156;p29"/>
          <p:cNvSpPr txBox="1">
            <a:spLocks noGrp="1"/>
          </p:cNvSpPr>
          <p:nvPr>
            <p:ph type="body" idx="1"/>
          </p:nvPr>
        </p:nvSpPr>
        <p:spPr>
          <a:xfrm>
            <a:off x="311700" y="709800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vo"/>
              <a:buAutoNum type="arabicPeriod"/>
            </a:pPr>
            <a:r>
              <a:rPr lang="en">
                <a:solidFill>
                  <a:srgbClr val="000000"/>
                </a:solidFill>
                <a:highlight>
                  <a:srgbClr val="F4CCCC"/>
                </a:highlight>
                <a:latin typeface="Arvo"/>
                <a:ea typeface="Arvo"/>
                <a:cs typeface="Arvo"/>
                <a:sym typeface="Arvo"/>
              </a:rPr>
              <a:t>Review Contact Information</a:t>
            </a:r>
            <a:endParaRPr>
              <a:solidFill>
                <a:srgbClr val="000000"/>
              </a:solidFill>
              <a:highlight>
                <a:srgbClr val="F4CCCC"/>
              </a:highlight>
              <a:latin typeface="Arvo"/>
              <a:ea typeface="Arvo"/>
              <a:cs typeface="Arvo"/>
              <a:sym typeface="Arvo"/>
            </a:endParaRPr>
          </a:p>
          <a:p>
            <a:pPr marL="914400" lvl="1" indent="-317500" algn="l" rtl="0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vo"/>
              <a:buAutoNum type="alphaLcPeriod"/>
            </a:pPr>
            <a:r>
              <a:rPr lang="en">
                <a:solidFill>
                  <a:srgbClr val="000000"/>
                </a:solidFill>
                <a:latin typeface="Arvo"/>
                <a:ea typeface="Arvo"/>
                <a:cs typeface="Arvo"/>
                <a:sym typeface="Arvo"/>
              </a:rPr>
              <a:t>If you are not receiving emails from College Board, log in to My AP.</a:t>
            </a:r>
            <a:endParaRPr>
              <a:solidFill>
                <a:srgbClr val="000000"/>
              </a:solidFill>
              <a:latin typeface="Arvo"/>
              <a:ea typeface="Arvo"/>
              <a:cs typeface="Arvo"/>
              <a:sym typeface="Arvo"/>
            </a:endParaRPr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vo"/>
              <a:buAutoNum type="arabicPeriod"/>
            </a:pPr>
            <a:r>
              <a:rPr lang="en">
                <a:solidFill>
                  <a:srgbClr val="000000"/>
                </a:solidFill>
                <a:highlight>
                  <a:srgbClr val="FCE5CD"/>
                </a:highlight>
                <a:latin typeface="Arvo"/>
                <a:ea typeface="Arvo"/>
                <a:cs typeface="Arvo"/>
                <a:sym typeface="Arvo"/>
              </a:rPr>
              <a:t>Check your technology</a:t>
            </a:r>
            <a:endParaRPr>
              <a:solidFill>
                <a:srgbClr val="000000"/>
              </a:solidFill>
              <a:highlight>
                <a:srgbClr val="FCE5CD"/>
              </a:highlight>
              <a:latin typeface="Arvo"/>
              <a:ea typeface="Arvo"/>
              <a:cs typeface="Arvo"/>
              <a:sym typeface="Arvo"/>
            </a:endParaRPr>
          </a:p>
          <a:p>
            <a:pPr marL="914400" lvl="1" indent="-317500" algn="l" rtl="0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vo"/>
              <a:buAutoNum type="alphaLcPeriod"/>
            </a:pPr>
            <a:r>
              <a:rPr lang="en">
                <a:solidFill>
                  <a:srgbClr val="000000"/>
                </a:solidFill>
                <a:latin typeface="Arvo"/>
                <a:ea typeface="Arvo"/>
                <a:cs typeface="Arvo"/>
                <a:sym typeface="Arvo"/>
              </a:rPr>
              <a:t>Decide how you will do your test, whether on the computer or a smartphone.</a:t>
            </a:r>
            <a:endParaRPr>
              <a:solidFill>
                <a:srgbClr val="000000"/>
              </a:solidFill>
              <a:latin typeface="Arvo"/>
              <a:ea typeface="Arvo"/>
              <a:cs typeface="Arvo"/>
              <a:sym typeface="Arvo"/>
            </a:endParaRPr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vo"/>
              <a:buAutoNum type="arabicPeriod"/>
            </a:pPr>
            <a:r>
              <a:rPr lang="en">
                <a:solidFill>
                  <a:srgbClr val="000000"/>
                </a:solidFill>
                <a:highlight>
                  <a:srgbClr val="FFF2CC"/>
                </a:highlight>
                <a:latin typeface="Arvo"/>
                <a:ea typeface="Arvo"/>
                <a:cs typeface="Arvo"/>
                <a:sym typeface="Arvo"/>
              </a:rPr>
              <a:t>Practice submitting your response.</a:t>
            </a:r>
            <a:endParaRPr>
              <a:solidFill>
                <a:srgbClr val="000000"/>
              </a:solidFill>
              <a:highlight>
                <a:srgbClr val="FFF2CC"/>
              </a:highlight>
              <a:latin typeface="Arvo"/>
              <a:ea typeface="Arvo"/>
              <a:cs typeface="Arvo"/>
              <a:sym typeface="Arvo"/>
            </a:endParaRPr>
          </a:p>
          <a:p>
            <a:pPr marL="914400" lvl="1" indent="-317500" algn="l" rtl="0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vo"/>
              <a:buAutoNum type="alphaLcPeriod"/>
            </a:pPr>
            <a:r>
              <a:rPr lang="en">
                <a:solidFill>
                  <a:srgbClr val="000000"/>
                </a:solidFill>
                <a:latin typeface="Arvo"/>
                <a:ea typeface="Arvo"/>
                <a:cs typeface="Arvo"/>
                <a:sym typeface="Arvo"/>
              </a:rPr>
              <a:t>An online AP Exam demo will be available on May 4th</a:t>
            </a:r>
            <a:endParaRPr>
              <a:solidFill>
                <a:srgbClr val="000000"/>
              </a:solidFill>
              <a:latin typeface="Arvo"/>
              <a:ea typeface="Arvo"/>
              <a:cs typeface="Arvo"/>
              <a:sym typeface="Arvo"/>
            </a:endParaRPr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vo"/>
              <a:buAutoNum type="arabicPeriod"/>
            </a:pPr>
            <a:r>
              <a:rPr lang="en">
                <a:solidFill>
                  <a:srgbClr val="000000"/>
                </a:solidFill>
                <a:highlight>
                  <a:srgbClr val="D9EAD3"/>
                </a:highlight>
                <a:latin typeface="Arvo"/>
                <a:ea typeface="Arvo"/>
                <a:cs typeface="Arvo"/>
                <a:sym typeface="Arvo"/>
              </a:rPr>
              <a:t>Gather What You Need for Each Exam</a:t>
            </a:r>
            <a:endParaRPr>
              <a:solidFill>
                <a:srgbClr val="000000"/>
              </a:solidFill>
              <a:highlight>
                <a:srgbClr val="D9EAD3"/>
              </a:highlight>
              <a:latin typeface="Arvo"/>
              <a:ea typeface="Arvo"/>
              <a:cs typeface="Arvo"/>
              <a:sym typeface="Arvo"/>
            </a:endParaRPr>
          </a:p>
          <a:p>
            <a:pPr marL="914400" lvl="1" indent="-317500" algn="l" rtl="0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vo"/>
              <a:buAutoNum type="alphaLcPeriod"/>
            </a:pPr>
            <a:r>
              <a:rPr lang="en">
                <a:solidFill>
                  <a:srgbClr val="000000"/>
                </a:solidFill>
                <a:latin typeface="Arvo"/>
                <a:ea typeface="Arvo"/>
                <a:cs typeface="Arvo"/>
                <a:sym typeface="Arvo"/>
              </a:rPr>
              <a:t>You don’t really need anything additional for APUSH but </a:t>
            </a:r>
            <a:r>
              <a:rPr lang="en" u="sng">
                <a:solidFill>
                  <a:schemeClr val="hlink"/>
                </a:solidFill>
                <a:latin typeface="Arvo"/>
                <a:ea typeface="Arvo"/>
                <a:cs typeface="Arvo"/>
                <a:sym typeface="Arvo"/>
                <a:hlinkClick r:id="rId3"/>
              </a:rPr>
              <a:t>check this link out.</a:t>
            </a:r>
            <a:endParaRPr>
              <a:solidFill>
                <a:srgbClr val="000000"/>
              </a:solidFill>
              <a:latin typeface="Arvo"/>
              <a:ea typeface="Arvo"/>
              <a:cs typeface="Arvo"/>
              <a:sym typeface="Arvo"/>
            </a:endParaRPr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vo"/>
              <a:buAutoNum type="arabicPeriod"/>
            </a:pPr>
            <a:r>
              <a:rPr lang="en">
                <a:solidFill>
                  <a:srgbClr val="000000"/>
                </a:solidFill>
                <a:highlight>
                  <a:srgbClr val="D0E0E3"/>
                </a:highlight>
                <a:latin typeface="Arvo"/>
                <a:ea typeface="Arvo"/>
                <a:cs typeface="Arvo"/>
                <a:sym typeface="Arvo"/>
              </a:rPr>
              <a:t>Receive your exam confirmation and E-Ticket Emails</a:t>
            </a:r>
            <a:endParaRPr>
              <a:solidFill>
                <a:srgbClr val="000000"/>
              </a:solidFill>
              <a:highlight>
                <a:srgbClr val="D0E0E3"/>
              </a:highlight>
              <a:latin typeface="Arvo"/>
              <a:ea typeface="Arvo"/>
              <a:cs typeface="Arvo"/>
              <a:sym typeface="Arvo"/>
            </a:endParaRPr>
          </a:p>
          <a:p>
            <a:pPr marL="914400" lvl="1" indent="-317500" algn="l" rtl="0">
              <a:spcBef>
                <a:spcPts val="1000"/>
              </a:spcBef>
              <a:spcAft>
                <a:spcPts val="1000"/>
              </a:spcAft>
              <a:buClr>
                <a:srgbClr val="000000"/>
              </a:buClr>
              <a:buSzPts val="1400"/>
              <a:buFont typeface="Arvo"/>
              <a:buAutoNum type="alphaLcPeriod"/>
            </a:pPr>
            <a:r>
              <a:rPr lang="en">
                <a:solidFill>
                  <a:srgbClr val="000000"/>
                </a:solidFill>
                <a:latin typeface="Arvo"/>
                <a:ea typeface="Arvo"/>
                <a:cs typeface="Arvo"/>
                <a:sym typeface="Arvo"/>
              </a:rPr>
              <a:t>You’ll get emails with your AP ID and your exam e-ticket. This information will also be in your My AP Account.</a:t>
            </a:r>
            <a:endParaRPr>
              <a:solidFill>
                <a:srgbClr val="000000"/>
              </a:solidFill>
              <a:latin typeface="Arvo"/>
              <a:ea typeface="Arvo"/>
              <a:cs typeface="Arvo"/>
              <a:sym typeface="Arv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1718</Words>
  <Application>Microsoft Office PowerPoint</Application>
  <PresentationFormat>On-screen Show (16:9)</PresentationFormat>
  <Paragraphs>147</Paragraphs>
  <Slides>22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Arial</vt:lpstr>
      <vt:lpstr>Arvo</vt:lpstr>
      <vt:lpstr>Simple Light</vt:lpstr>
      <vt:lpstr>PowerPoint Presentation</vt:lpstr>
      <vt:lpstr>AP Exam E-Ticket</vt:lpstr>
      <vt:lpstr>Reminder!</vt:lpstr>
      <vt:lpstr>AP Exam Calendar</vt:lpstr>
      <vt:lpstr>What To Expect On The Exam</vt:lpstr>
      <vt:lpstr>Submission Option #1</vt:lpstr>
      <vt:lpstr>Submission Option #2</vt:lpstr>
      <vt:lpstr>Submission Option #3</vt:lpstr>
      <vt:lpstr>Five Steps To Take Before Exam Day</vt:lpstr>
      <vt:lpstr>Important Things To Note</vt:lpstr>
      <vt:lpstr>AP Exam Demo</vt:lpstr>
      <vt:lpstr>What To Have Ready on Exam Day for APUSH</vt:lpstr>
      <vt:lpstr>Optional Resources</vt:lpstr>
      <vt:lpstr>What To Look Out For Now</vt:lpstr>
      <vt:lpstr>Checklist</vt:lpstr>
      <vt:lpstr>Exam Day - What to Expect on May 15th</vt:lpstr>
      <vt:lpstr>The Timer</vt:lpstr>
      <vt:lpstr>Submitting Your Response</vt:lpstr>
      <vt:lpstr>What If Something Goes Wrong While Testing?</vt:lpstr>
      <vt:lpstr>Videos</vt:lpstr>
      <vt:lpstr>Other Resources</vt:lpstr>
      <vt:lpstr>Thanks to Brittany Schrameyer for this PPT! Please view the first PPT to see more information!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Richardson, Rebecca</dc:creator>
  <cp:lastModifiedBy>Richardson, Rebecca</cp:lastModifiedBy>
  <cp:revision>3</cp:revision>
  <dcterms:modified xsi:type="dcterms:W3CDTF">2020-04-29T19:21:45Z</dcterms:modified>
</cp:coreProperties>
</file>