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1094" r:id="rId2"/>
    <p:sldId id="1060" r:id="rId3"/>
    <p:sldId id="1061" r:id="rId4"/>
    <p:sldId id="1062" r:id="rId5"/>
    <p:sldId id="1063" r:id="rId6"/>
    <p:sldId id="1099" r:id="rId7"/>
    <p:sldId id="1096" r:id="rId8"/>
    <p:sldId id="1100" r:id="rId9"/>
    <p:sldId id="1064" r:id="rId10"/>
    <p:sldId id="1065" r:id="rId11"/>
    <p:sldId id="1066" r:id="rId12"/>
    <p:sldId id="1067" r:id="rId13"/>
    <p:sldId id="1068" r:id="rId14"/>
    <p:sldId id="1091" r:id="rId15"/>
    <p:sldId id="1106" r:id="rId16"/>
    <p:sldId id="1090" r:id="rId17"/>
    <p:sldId id="1087" r:id="rId18"/>
    <p:sldId id="1089" r:id="rId19"/>
    <p:sldId id="1107" r:id="rId20"/>
    <p:sldId id="1103" r:id="rId21"/>
    <p:sldId id="1092" r:id="rId22"/>
    <p:sldId id="1098" r:id="rId23"/>
    <p:sldId id="1069" r:id="rId24"/>
    <p:sldId id="268" r:id="rId25"/>
    <p:sldId id="1105" r:id="rId26"/>
    <p:sldId id="1101" r:id="rId27"/>
    <p:sldId id="1104" r:id="rId28"/>
    <p:sldId id="10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6600"/>
    <a:srgbClr val="FF99CC"/>
    <a:srgbClr val="996633"/>
    <a:srgbClr val="FFFFCC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8855" autoAdjust="0"/>
    <p:restoredTop sz="94794"/>
  </p:normalViewPr>
  <p:slideViewPr>
    <p:cSldViewPr snapToGrid="0" snapToObjects="1">
      <p:cViewPr varScale="1">
        <p:scale>
          <a:sx n="74" d="100"/>
          <a:sy n="74" d="100"/>
        </p:scale>
        <p:origin x="-924" y="-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5703D-97BD-2B4A-91EF-9FFEC6E178F5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A9FB6-8D05-AD46-80DF-518E010A63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431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658E3-2897-A54B-AA28-3C65578E5F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72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A9FB6-8D05-AD46-80DF-518E010A63C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584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A9FB6-8D05-AD46-80DF-518E010A63C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66E34D-DE27-C742-B9FE-3977AEAEA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B13047-40E6-F740-8259-343111655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42748-ABAD-4E4B-96A1-37D2C2E0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56D23E-9FC6-6D49-8AC3-5D6ED0AD7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6808C4-FD8B-0D47-982F-AACFD903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1754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11A3DB-231E-2B49-BA21-D07168894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47BAC8-7565-334F-9D87-C981C8C77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BAC3F3-7503-4C43-BF9E-E655808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E0C97E-DECD-A547-99AC-2653070C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2CDBA1-EDF6-4E43-B9DD-4F3594AE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422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C2ECBF-459C-9441-9B38-715C7BC229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72161B7-384F-0D47-9A33-85FBA6677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598897-29C6-4B47-B66E-0B08A0263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3CA790-9685-7647-973C-9B584A8C3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859A4C-FDB2-1045-ADB3-BA87B5A1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31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1A9D1-A4AE-3349-966D-42447FB1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20440A-45C4-B64C-8115-4CF9431CE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97F71F-8A2E-CA40-BED8-541638EBC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F13405-35F0-8543-93E2-C42713263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D89275-7A56-2B4F-AF32-14432B73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465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B89CF2-14CE-1D47-A598-0A93EE10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CCF3F0-547B-084A-9740-8DC90D089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169A8B-3BC5-7A45-B8B6-A2618798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AB738B-606F-7940-A585-AD8695EF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90E41E-98F9-F740-A182-DF3E5DE4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01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F2268A-940D-2346-9D03-09226CF9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25BFE7-6D04-5848-AD7D-C31CBB584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88CB65-03EA-CF4C-8818-77731EA2B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6FE998-604C-4D4C-91FC-9C270CCD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51F407-FA69-5643-BC5B-45D73C67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F7BBA7-734C-D54B-ACD9-5454CD68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803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2979D4-0329-E848-9E4B-461A448BF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0FAAD8-0F9A-944E-975B-272F7A1A5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A248E8-06B6-7241-A873-884670330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6E913E-CA0C-2042-B2DD-28EF3E86F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469A3DA-275D-CA4F-84F1-A58C36722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0C95B3-E7F9-5D4F-B7C2-CF8C0E800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4190F46-0F44-B64F-9DFD-8D87C9524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4A06A7-3519-0E4A-A39D-7D1D8989B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343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6A939E-7A9C-0A46-9216-96CA5C40F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18916E-71EA-CC46-8120-888597D32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EC5B15-174F-2A40-A99E-14E1BF726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FCE311-12AD-B64A-8A29-0E6E4294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122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A1DC286-DCAD-CB45-B1E0-F825FFB7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7715B2C-9F9D-7648-A9F3-2CEF4B02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E9367D-9A4E-E746-AC64-4DE30F6B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1507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B55A13-E477-1C4B-A17C-3744D32D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94DB00-6C69-AB4F-8184-792FF3262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20713F-A76D-F54D-89F9-91FD7E175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AD8714-5D4C-2F48-ADB2-0D6F7927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306461-B3DE-0F41-9AC4-AA9AC6919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66E141-FC71-3F4A-AB2B-D59B387E0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339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41E3B6-E966-204C-BA99-73631F07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FCA6178-2E85-CA4B-9734-28A5325D1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57D029-B386-624E-8001-1BACBE519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25A2C1-3C98-FF43-9C58-3D98B5F3D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DFDD3D-1226-0A4B-878E-BD887CE8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29EEF8-B096-194F-8FA4-83307FB49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677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B401C0E-48CC-0749-901B-CB86D1EC6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5197AF-9904-A946-9A24-CCE165A18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B7CF1D-DAC7-9141-B7D9-A72CC2089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D1A27-0703-1547-92D6-0A29B1EBC6DC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1549D7-6DF6-F545-A4BB-D4E92EAC1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E8DC63-28A1-1E4E-98BE-8C9D533C7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29689-7D14-2D44-AD0C-13BFB7182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75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xmlns="" id="{76797796-DAF4-4CB1-A88F-1ED9B1529B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115" r="3098" b="-1"/>
          <a:stretch/>
        </p:blipFill>
        <p:spPr>
          <a:xfrm>
            <a:off x="1" y="8544"/>
            <a:ext cx="3153726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7F6B5349-FC9F-485D-9C70-230ABA49D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526" r="20523" b="-3"/>
          <a:stretch/>
        </p:blipFill>
        <p:spPr>
          <a:xfrm>
            <a:off x="3219265" y="8544"/>
            <a:ext cx="586892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FBADA8-2A39-46EB-87D7-F2DA1A183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2008" r="28865" b="-2"/>
          <a:stretch/>
        </p:blipFill>
        <p:spPr>
          <a:xfrm>
            <a:off x="9144793" y="0"/>
            <a:ext cx="3047207" cy="6858000"/>
          </a:xfrm>
          <a:prstGeom prst="rect">
            <a:avLst/>
          </a:prstGeom>
        </p:spPr>
      </p:pic>
      <p:pic>
        <p:nvPicPr>
          <p:cNvPr id="10" name="Picture 9" descr="glo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004"/>
            <a:ext cx="12191999" cy="66077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8" name="Picture 7" descr="brown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1998" cy="64352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24916"/>
            <a:ext cx="96335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u="sng" spc="-80" dirty="0">
                <a:solidFill>
                  <a:srgbClr val="996633"/>
                </a:solidFill>
              </a:rPr>
              <a:t>Collagen </a:t>
            </a:r>
            <a:r>
              <a:rPr sz="4400" b="1" u="sng" dirty="0">
                <a:solidFill>
                  <a:srgbClr val="996633"/>
                </a:solidFill>
              </a:rPr>
              <a:t>Elixir </a:t>
            </a:r>
            <a:r>
              <a:rPr sz="4400" b="1" u="sng" spc="-65" dirty="0">
                <a:solidFill>
                  <a:srgbClr val="996633"/>
                </a:solidFill>
              </a:rPr>
              <a:t>Features </a:t>
            </a:r>
            <a:r>
              <a:rPr sz="4400" b="1" u="sng" spc="-120" dirty="0">
                <a:solidFill>
                  <a:srgbClr val="996633"/>
                </a:solidFill>
              </a:rPr>
              <a:t>and</a:t>
            </a:r>
            <a:r>
              <a:rPr sz="4400" b="1" u="sng" spc="105" dirty="0">
                <a:solidFill>
                  <a:srgbClr val="996633"/>
                </a:solidFill>
              </a:rPr>
              <a:t> </a:t>
            </a:r>
            <a:r>
              <a:rPr sz="4400" b="1" u="sng" spc="-90" dirty="0">
                <a:solidFill>
                  <a:srgbClr val="996633"/>
                </a:solidFill>
              </a:rPr>
              <a:t>Benefits</a:t>
            </a:r>
            <a:endParaRPr sz="4400" b="1" u="sng" dirty="0">
              <a:solidFill>
                <a:srgbClr val="996633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17062"/>
            <a:ext cx="4993640" cy="428450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b="1" spc="-5" dirty="0">
                <a:latin typeface="Arial"/>
                <a:cs typeface="Arial"/>
              </a:rPr>
              <a:t>Vitamins </a:t>
            </a:r>
            <a:r>
              <a:rPr sz="2800" b="1" spc="70" dirty="0">
                <a:latin typeface="Arial"/>
                <a:cs typeface="Arial"/>
              </a:rPr>
              <a:t>&amp;</a:t>
            </a:r>
            <a:r>
              <a:rPr sz="2800" b="1" spc="20" dirty="0">
                <a:latin typeface="Arial"/>
                <a:cs typeface="Arial"/>
              </a:rPr>
              <a:t> </a:t>
            </a:r>
            <a:r>
              <a:rPr sz="2800" b="1" spc="-35" dirty="0">
                <a:latin typeface="Arial"/>
                <a:cs typeface="Arial"/>
              </a:rPr>
              <a:t>Minerals</a:t>
            </a:r>
            <a:endParaRPr sz="28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70"/>
              </a:spcBef>
              <a:buChar char="•"/>
              <a:tabLst>
                <a:tab pos="241935" algn="l"/>
              </a:tabLst>
            </a:pPr>
            <a:r>
              <a:rPr sz="2800" spc="-110" dirty="0">
                <a:latin typeface="Arial"/>
                <a:cs typeface="Arial"/>
              </a:rPr>
              <a:t>Vitamin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45" dirty="0">
                <a:latin typeface="Arial"/>
                <a:cs typeface="Arial"/>
              </a:rPr>
              <a:t>C</a:t>
            </a:r>
            <a:endParaRPr sz="2800" dirty="0">
              <a:latin typeface="Arial"/>
              <a:cs typeface="Arial"/>
            </a:endParaRPr>
          </a:p>
          <a:p>
            <a:pPr marL="698500" marR="127000" lvl="1" indent="-228600">
              <a:lnSpc>
                <a:spcPts val="2590"/>
              </a:lnSpc>
              <a:spcBef>
                <a:spcPts val="550"/>
              </a:spcBef>
              <a:buChar char="•"/>
              <a:tabLst>
                <a:tab pos="699135" algn="l"/>
              </a:tabLst>
            </a:pPr>
            <a:r>
              <a:rPr sz="2400" spc="-110" dirty="0">
                <a:latin typeface="Arial"/>
                <a:cs typeface="Arial"/>
              </a:rPr>
              <a:t>Supports </a:t>
            </a:r>
            <a:r>
              <a:rPr sz="2400" spc="-145" dirty="0">
                <a:latin typeface="Arial"/>
                <a:cs typeface="Arial"/>
              </a:rPr>
              <a:t>collagen </a:t>
            </a:r>
            <a:r>
              <a:rPr sz="2400" spc="-50" dirty="0">
                <a:latin typeface="Arial"/>
                <a:cs typeface="Arial"/>
              </a:rPr>
              <a:t>production </a:t>
            </a:r>
            <a:r>
              <a:rPr sz="2400" spc="-190" dirty="0">
                <a:latin typeface="Arial"/>
                <a:cs typeface="Arial"/>
              </a:rPr>
              <a:t>and  </a:t>
            </a:r>
            <a:r>
              <a:rPr sz="2400" spc="-125" dirty="0">
                <a:latin typeface="Arial"/>
                <a:cs typeface="Arial"/>
              </a:rPr>
              <a:t>daily </a:t>
            </a:r>
            <a:r>
              <a:rPr sz="2400" spc="-135" dirty="0">
                <a:latin typeface="Arial"/>
                <a:cs typeface="Arial"/>
              </a:rPr>
              <a:t>immune</a:t>
            </a:r>
            <a:r>
              <a:rPr sz="2400" spc="114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health*</a:t>
            </a:r>
            <a:endParaRPr sz="24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20"/>
              </a:spcBef>
              <a:buChar char="•"/>
              <a:tabLst>
                <a:tab pos="241935" algn="l"/>
              </a:tabLst>
            </a:pPr>
            <a:r>
              <a:rPr sz="2800" spc="-65" dirty="0">
                <a:latin typeface="Arial"/>
                <a:cs typeface="Arial"/>
              </a:rPr>
              <a:t>Zinc</a:t>
            </a:r>
            <a:endParaRPr sz="2800" dirty="0">
              <a:latin typeface="Arial"/>
              <a:cs typeface="Arial"/>
            </a:endParaRPr>
          </a:p>
          <a:p>
            <a:pPr marL="698500" lvl="1" indent="-229235">
              <a:lnSpc>
                <a:spcPts val="2735"/>
              </a:lnSpc>
              <a:spcBef>
                <a:spcPts val="220"/>
              </a:spcBef>
              <a:buChar char="•"/>
              <a:tabLst>
                <a:tab pos="699135" algn="l"/>
              </a:tabLst>
            </a:pPr>
            <a:r>
              <a:rPr sz="2400" spc="-120" dirty="0">
                <a:latin typeface="Arial"/>
                <a:cs typeface="Arial"/>
              </a:rPr>
              <a:t>Helps maintain </a:t>
            </a:r>
            <a:r>
              <a:rPr sz="2400" spc="-90" dirty="0">
                <a:latin typeface="Arial"/>
                <a:cs typeface="Arial"/>
              </a:rPr>
              <a:t>cell functioning</a:t>
            </a:r>
            <a:r>
              <a:rPr sz="2400" spc="300" dirty="0">
                <a:latin typeface="Arial"/>
                <a:cs typeface="Arial"/>
              </a:rPr>
              <a:t> </a:t>
            </a:r>
            <a:r>
              <a:rPr sz="2400" spc="-185" dirty="0">
                <a:latin typeface="Arial"/>
                <a:cs typeface="Arial"/>
              </a:rPr>
              <a:t>and</a:t>
            </a:r>
            <a:endParaRPr sz="2400" dirty="0">
              <a:latin typeface="Arial"/>
              <a:cs typeface="Arial"/>
            </a:endParaRPr>
          </a:p>
          <a:p>
            <a:pPr marL="698500">
              <a:lnSpc>
                <a:spcPts val="2735"/>
              </a:lnSpc>
            </a:pPr>
            <a:r>
              <a:rPr sz="2400" spc="-125" dirty="0">
                <a:latin typeface="Arial"/>
                <a:cs typeface="Arial"/>
              </a:rPr>
              <a:t>daily </a:t>
            </a:r>
            <a:r>
              <a:rPr sz="2400" spc="-135" dirty="0">
                <a:latin typeface="Arial"/>
                <a:cs typeface="Arial"/>
              </a:rPr>
              <a:t>immune</a:t>
            </a:r>
            <a:r>
              <a:rPr sz="2400" spc="114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health*</a:t>
            </a:r>
            <a:endParaRPr sz="24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55"/>
              </a:spcBef>
              <a:buChar char="•"/>
              <a:tabLst>
                <a:tab pos="241935" algn="l"/>
              </a:tabLst>
            </a:pPr>
            <a:r>
              <a:rPr sz="2800" spc="-60" dirty="0">
                <a:latin typeface="Arial"/>
                <a:cs typeface="Arial"/>
              </a:rPr>
              <a:t>Biotin</a:t>
            </a:r>
            <a:endParaRPr sz="2800" dirty="0">
              <a:latin typeface="Arial"/>
              <a:cs typeface="Arial"/>
            </a:endParaRPr>
          </a:p>
          <a:p>
            <a:pPr marL="698500" marR="112395" lvl="1" indent="-228600">
              <a:lnSpc>
                <a:spcPts val="2590"/>
              </a:lnSpc>
              <a:spcBef>
                <a:spcPts val="550"/>
              </a:spcBef>
              <a:buChar char="•"/>
              <a:tabLst>
                <a:tab pos="699135" algn="l"/>
              </a:tabLst>
            </a:pPr>
            <a:r>
              <a:rPr sz="2400" spc="-195" dirty="0">
                <a:latin typeface="Arial"/>
                <a:cs typeface="Arial"/>
              </a:rPr>
              <a:t>Keeps </a:t>
            </a:r>
            <a:r>
              <a:rPr sz="2400" spc="-120" dirty="0">
                <a:latin typeface="Arial"/>
                <a:cs typeface="Arial"/>
              </a:rPr>
              <a:t>skin </a:t>
            </a:r>
            <a:r>
              <a:rPr sz="2400" spc="-105" dirty="0">
                <a:latin typeface="Arial"/>
                <a:cs typeface="Arial"/>
              </a:rPr>
              <a:t>hydrated </a:t>
            </a:r>
            <a:r>
              <a:rPr sz="2400" spc="-190" dirty="0">
                <a:latin typeface="Arial"/>
                <a:cs typeface="Arial"/>
              </a:rPr>
              <a:t>and </a:t>
            </a:r>
            <a:r>
              <a:rPr sz="2400" spc="-85" dirty="0">
                <a:latin typeface="Arial"/>
                <a:cs typeface="Arial"/>
              </a:rPr>
              <a:t>supports  </a:t>
            </a:r>
            <a:r>
              <a:rPr sz="2400" spc="-75" dirty="0">
                <a:latin typeface="Arial"/>
                <a:cs typeface="Arial"/>
              </a:rPr>
              <a:t>hair </a:t>
            </a:r>
            <a:r>
              <a:rPr sz="2400" spc="-185" dirty="0">
                <a:latin typeface="Arial"/>
                <a:cs typeface="Arial"/>
              </a:rPr>
              <a:t>and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nails*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199" y="1939180"/>
            <a:ext cx="5176309" cy="3433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6182361"/>
            <a:ext cx="114268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70" dirty="0">
                <a:solidFill>
                  <a:srgbClr val="7E7E7E"/>
                </a:solidFill>
                <a:latin typeface="Arial"/>
                <a:cs typeface="Arial"/>
              </a:rPr>
              <a:t>*These </a:t>
            </a:r>
            <a:r>
              <a:rPr sz="1400" spc="-65" dirty="0">
                <a:solidFill>
                  <a:srgbClr val="7E7E7E"/>
                </a:solidFill>
                <a:latin typeface="Arial"/>
                <a:cs typeface="Arial"/>
              </a:rPr>
              <a:t>statements </a:t>
            </a:r>
            <a:r>
              <a:rPr sz="1400" spc="-135" dirty="0">
                <a:solidFill>
                  <a:srgbClr val="7E7E7E"/>
                </a:solidFill>
                <a:latin typeface="Arial"/>
                <a:cs typeface="Arial"/>
              </a:rPr>
              <a:t>have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not </a:t>
            </a:r>
            <a:r>
              <a:rPr sz="1400" spc="-95" dirty="0">
                <a:solidFill>
                  <a:srgbClr val="7E7E7E"/>
                </a:solidFill>
                <a:latin typeface="Arial"/>
                <a:cs typeface="Arial"/>
              </a:rPr>
              <a:t>been </a:t>
            </a:r>
            <a:r>
              <a:rPr sz="1400" spc="-85" dirty="0">
                <a:solidFill>
                  <a:srgbClr val="7E7E7E"/>
                </a:solidFill>
                <a:latin typeface="Arial"/>
                <a:cs typeface="Arial"/>
              </a:rPr>
              <a:t>evaluated </a:t>
            </a:r>
            <a:r>
              <a:rPr sz="1400" spc="-90" dirty="0">
                <a:solidFill>
                  <a:srgbClr val="7E7E7E"/>
                </a:solidFill>
                <a:latin typeface="Arial"/>
                <a:cs typeface="Arial"/>
              </a:rPr>
              <a:t>by </a:t>
            </a:r>
            <a:r>
              <a:rPr sz="1400" spc="-35" dirty="0">
                <a:solidFill>
                  <a:srgbClr val="7E7E7E"/>
                </a:solidFill>
                <a:latin typeface="Arial"/>
                <a:cs typeface="Arial"/>
              </a:rPr>
              <a:t>the </a:t>
            </a:r>
            <a:r>
              <a:rPr sz="1400" spc="-75" dirty="0">
                <a:solidFill>
                  <a:srgbClr val="7E7E7E"/>
                </a:solidFill>
                <a:latin typeface="Arial"/>
                <a:cs typeface="Arial"/>
              </a:rPr>
              <a:t>Food </a:t>
            </a:r>
            <a:r>
              <a:rPr sz="1400" spc="-105" dirty="0">
                <a:solidFill>
                  <a:srgbClr val="7E7E7E"/>
                </a:solidFill>
                <a:latin typeface="Arial"/>
                <a:cs typeface="Arial"/>
              </a:rPr>
              <a:t>and </a:t>
            </a:r>
            <a:r>
              <a:rPr sz="1400" spc="-35" dirty="0">
                <a:solidFill>
                  <a:srgbClr val="7E7E7E"/>
                </a:solidFill>
                <a:latin typeface="Arial"/>
                <a:cs typeface="Arial"/>
              </a:rPr>
              <a:t>Drug </a:t>
            </a:r>
            <a:r>
              <a:rPr sz="1400" spc="-40" dirty="0">
                <a:solidFill>
                  <a:srgbClr val="7E7E7E"/>
                </a:solidFill>
                <a:latin typeface="Arial"/>
                <a:cs typeface="Arial"/>
              </a:rPr>
              <a:t>Administration.This </a:t>
            </a:r>
            <a:r>
              <a:rPr sz="1400" spc="-25" dirty="0">
                <a:solidFill>
                  <a:srgbClr val="7E7E7E"/>
                </a:solidFill>
                <a:latin typeface="Arial"/>
                <a:cs typeface="Arial"/>
              </a:rPr>
              <a:t>product </a:t>
            </a:r>
            <a:r>
              <a:rPr sz="1400" spc="-85" dirty="0">
                <a:solidFill>
                  <a:srgbClr val="7E7E7E"/>
                </a:solidFill>
                <a:latin typeface="Arial"/>
                <a:cs typeface="Arial"/>
              </a:rPr>
              <a:t>is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not </a:t>
            </a:r>
            <a:r>
              <a:rPr sz="1400" spc="-55" dirty="0">
                <a:solidFill>
                  <a:srgbClr val="7E7E7E"/>
                </a:solidFill>
                <a:latin typeface="Arial"/>
                <a:cs typeface="Arial"/>
              </a:rPr>
              <a:t>intended </a:t>
            </a:r>
            <a:r>
              <a:rPr sz="1400" spc="35" dirty="0">
                <a:solidFill>
                  <a:srgbClr val="7E7E7E"/>
                </a:solidFill>
                <a:latin typeface="Arial"/>
                <a:cs typeface="Arial"/>
              </a:rPr>
              <a:t>to </a:t>
            </a:r>
            <a:r>
              <a:rPr sz="1400" spc="-95" dirty="0">
                <a:solidFill>
                  <a:srgbClr val="7E7E7E"/>
                </a:solidFill>
                <a:latin typeface="Arial"/>
                <a:cs typeface="Arial"/>
              </a:rPr>
              <a:t>diagnose, </a:t>
            </a:r>
            <a:r>
              <a:rPr sz="1400" spc="-20" dirty="0">
                <a:solidFill>
                  <a:srgbClr val="7E7E7E"/>
                </a:solidFill>
                <a:latin typeface="Arial"/>
                <a:cs typeface="Arial"/>
              </a:rPr>
              <a:t>treat, </a:t>
            </a:r>
            <a:r>
              <a:rPr sz="1400" spc="-55" dirty="0">
                <a:solidFill>
                  <a:srgbClr val="7E7E7E"/>
                </a:solidFill>
                <a:latin typeface="Arial"/>
                <a:cs typeface="Arial"/>
              </a:rPr>
              <a:t>cure, </a:t>
            </a:r>
            <a:r>
              <a:rPr sz="1400" spc="40" dirty="0">
                <a:solidFill>
                  <a:srgbClr val="7E7E7E"/>
                </a:solidFill>
                <a:latin typeface="Arial"/>
                <a:cs typeface="Arial"/>
              </a:rPr>
              <a:t>or </a:t>
            </a:r>
            <a:r>
              <a:rPr sz="1400" spc="-55" dirty="0">
                <a:solidFill>
                  <a:srgbClr val="7E7E7E"/>
                </a:solidFill>
                <a:latin typeface="Arial"/>
                <a:cs typeface="Arial"/>
              </a:rPr>
              <a:t>prevent </a:t>
            </a:r>
            <a:r>
              <a:rPr sz="1400" spc="-125" dirty="0">
                <a:solidFill>
                  <a:srgbClr val="7E7E7E"/>
                </a:solidFill>
                <a:latin typeface="Arial"/>
                <a:cs typeface="Arial"/>
              </a:rPr>
              <a:t>any</a:t>
            </a:r>
            <a:r>
              <a:rPr sz="1400" spc="-9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105" dirty="0">
                <a:solidFill>
                  <a:srgbClr val="7E7E7E"/>
                </a:solidFill>
                <a:latin typeface="Arial"/>
                <a:cs typeface="Arial"/>
              </a:rPr>
              <a:t>disease.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7" name="Picture 6" descr="br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3" name="Picture 12" descr="brow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4" name="Straight Connector 13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43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1998" cy="64352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64462"/>
            <a:ext cx="99136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u="sng" dirty="0">
                <a:solidFill>
                  <a:srgbClr val="996633"/>
                </a:solidFill>
              </a:rPr>
              <a:t>Collagen Elixir Features and</a:t>
            </a:r>
            <a:r>
              <a:rPr sz="4400" b="1" u="sng" spc="-10" dirty="0">
                <a:solidFill>
                  <a:srgbClr val="996633"/>
                </a:solidFill>
              </a:rPr>
              <a:t> </a:t>
            </a:r>
            <a:r>
              <a:rPr sz="4400" b="1" u="sng" dirty="0">
                <a:solidFill>
                  <a:srgbClr val="996633"/>
                </a:solidFill>
              </a:rPr>
              <a:t>Benefits</a:t>
            </a:r>
          </a:p>
        </p:txBody>
      </p:sp>
      <p:sp>
        <p:nvSpPr>
          <p:cNvPr id="3" name="object 3"/>
          <p:cNvSpPr/>
          <p:nvPr/>
        </p:nvSpPr>
        <p:spPr>
          <a:xfrm>
            <a:off x="6172199" y="2287637"/>
            <a:ext cx="5173456" cy="3427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1063834"/>
            <a:ext cx="11426825" cy="5327099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850900">
              <a:lnSpc>
                <a:spcPct val="100000"/>
              </a:lnSpc>
              <a:spcBef>
                <a:spcPts val="860"/>
              </a:spcBef>
            </a:pPr>
            <a:r>
              <a:rPr sz="2000" b="1" spc="25" dirty="0">
                <a:latin typeface="Arial"/>
                <a:cs typeface="Arial"/>
              </a:rPr>
              <a:t>Fruit </a:t>
            </a:r>
            <a:r>
              <a:rPr sz="2000" b="1" spc="55" dirty="0">
                <a:latin typeface="Arial"/>
                <a:cs typeface="Arial"/>
              </a:rPr>
              <a:t>&amp;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Botanicals</a:t>
            </a:r>
            <a:endParaRPr sz="2000" dirty="0">
              <a:latin typeface="Arial"/>
              <a:cs typeface="Arial"/>
            </a:endParaRPr>
          </a:p>
          <a:p>
            <a:pPr marL="1079500" indent="-229235">
              <a:lnSpc>
                <a:spcPct val="100000"/>
              </a:lnSpc>
              <a:spcBef>
                <a:spcPts val="770"/>
              </a:spcBef>
              <a:buChar char="•"/>
              <a:tabLst>
                <a:tab pos="1079500" algn="l"/>
                <a:tab pos="1080135" algn="l"/>
              </a:tabLst>
            </a:pPr>
            <a:r>
              <a:rPr sz="2000" spc="-25" dirty="0">
                <a:latin typeface="Arial"/>
                <a:cs typeface="Arial"/>
              </a:rPr>
              <a:t>Goji</a:t>
            </a:r>
            <a:r>
              <a:rPr sz="2000" spc="-40" dirty="0">
                <a:latin typeface="Arial"/>
                <a:cs typeface="Arial"/>
              </a:rPr>
              <a:t> Berry</a:t>
            </a:r>
            <a:endParaRPr sz="2000" dirty="0">
              <a:latin typeface="Arial"/>
              <a:cs typeface="Arial"/>
            </a:endParaRPr>
          </a:p>
          <a:p>
            <a:pPr marL="850900" marR="6149340">
              <a:lnSpc>
                <a:spcPts val="2160"/>
              </a:lnSpc>
              <a:spcBef>
                <a:spcPts val="1030"/>
              </a:spcBef>
            </a:pPr>
            <a:r>
              <a:rPr sz="2000" spc="-40" dirty="0">
                <a:latin typeface="Arial"/>
                <a:cs typeface="Arial"/>
              </a:rPr>
              <a:t>Natural </a:t>
            </a:r>
            <a:r>
              <a:rPr sz="2000" spc="-95" dirty="0">
                <a:latin typeface="Arial"/>
                <a:cs typeface="Arial"/>
              </a:rPr>
              <a:t>source </a:t>
            </a:r>
            <a:r>
              <a:rPr sz="2000" spc="-35" dirty="0">
                <a:latin typeface="Arial"/>
                <a:cs typeface="Arial"/>
              </a:rPr>
              <a:t>of </a:t>
            </a:r>
            <a:r>
              <a:rPr sz="2000" spc="-80" dirty="0">
                <a:latin typeface="Arial"/>
                <a:cs typeface="Arial"/>
              </a:rPr>
              <a:t>beta-carotene, </a:t>
            </a:r>
            <a:r>
              <a:rPr sz="2000" spc="-60" dirty="0">
                <a:latin typeface="Arial"/>
                <a:cs typeface="Arial"/>
              </a:rPr>
              <a:t>known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spc="55" dirty="0">
                <a:latin typeface="Arial"/>
                <a:cs typeface="Arial"/>
              </a:rPr>
              <a:t>to  </a:t>
            </a:r>
            <a:r>
              <a:rPr sz="2000" spc="-35" dirty="0">
                <a:latin typeface="Arial"/>
                <a:cs typeface="Arial"/>
              </a:rPr>
              <a:t>promote </a:t>
            </a:r>
            <a:r>
              <a:rPr sz="2000" spc="-105" dirty="0">
                <a:latin typeface="Arial"/>
                <a:cs typeface="Arial"/>
              </a:rPr>
              <a:t>healthy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65" dirty="0">
                <a:latin typeface="Arial"/>
                <a:cs typeface="Arial"/>
              </a:rPr>
              <a:t>skin*</a:t>
            </a:r>
            <a:endParaRPr sz="2000" dirty="0">
              <a:latin typeface="Arial"/>
              <a:cs typeface="Arial"/>
            </a:endParaRPr>
          </a:p>
          <a:p>
            <a:pPr marL="1079500" indent="-229235">
              <a:lnSpc>
                <a:spcPct val="100000"/>
              </a:lnSpc>
              <a:spcBef>
                <a:spcPts val="725"/>
              </a:spcBef>
              <a:buChar char="•"/>
              <a:tabLst>
                <a:tab pos="1079500" algn="l"/>
                <a:tab pos="1080135" algn="l"/>
              </a:tabLst>
            </a:pPr>
            <a:r>
              <a:rPr sz="2000" spc="-45" dirty="0">
                <a:latin typeface="Arial"/>
                <a:cs typeface="Arial"/>
              </a:rPr>
              <a:t>Aloe</a:t>
            </a:r>
            <a:r>
              <a:rPr sz="2000" spc="-385" dirty="0">
                <a:latin typeface="Arial"/>
                <a:cs typeface="Arial"/>
              </a:rPr>
              <a:t> </a:t>
            </a:r>
            <a:r>
              <a:rPr sz="2000" spc="-155" dirty="0">
                <a:latin typeface="Arial"/>
                <a:cs typeface="Arial"/>
              </a:rPr>
              <a:t>Vera</a:t>
            </a:r>
            <a:endParaRPr sz="2000" dirty="0">
              <a:latin typeface="Arial"/>
              <a:cs typeface="Arial"/>
            </a:endParaRPr>
          </a:p>
          <a:p>
            <a:pPr marL="850900">
              <a:lnSpc>
                <a:spcPts val="2280"/>
              </a:lnSpc>
              <a:spcBef>
                <a:spcPts val="770"/>
              </a:spcBef>
            </a:pPr>
            <a:r>
              <a:rPr sz="2000" spc="-90" dirty="0">
                <a:latin typeface="Arial"/>
                <a:cs typeface="Arial"/>
              </a:rPr>
              <a:t>Supports </a:t>
            </a:r>
            <a:r>
              <a:rPr sz="2000" spc="-105" dirty="0">
                <a:latin typeface="Arial"/>
                <a:cs typeface="Arial"/>
              </a:rPr>
              <a:t>digestive </a:t>
            </a:r>
            <a:r>
              <a:rPr sz="2000" spc="-125" dirty="0">
                <a:latin typeface="Arial"/>
                <a:cs typeface="Arial"/>
              </a:rPr>
              <a:t>system </a:t>
            </a:r>
            <a:r>
              <a:rPr sz="2000" spc="-155" dirty="0">
                <a:latin typeface="Arial"/>
                <a:cs typeface="Arial"/>
              </a:rPr>
              <a:t>and</a:t>
            </a:r>
            <a:r>
              <a:rPr sz="2000" spc="22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increases</a:t>
            </a:r>
            <a:endParaRPr sz="2000" dirty="0">
              <a:latin typeface="Arial"/>
              <a:cs typeface="Arial"/>
            </a:endParaRPr>
          </a:p>
          <a:p>
            <a:pPr marL="850900">
              <a:lnSpc>
                <a:spcPts val="2280"/>
              </a:lnSpc>
            </a:pPr>
            <a:r>
              <a:rPr sz="2000" spc="-85" dirty="0">
                <a:latin typeface="Arial"/>
                <a:cs typeface="Arial"/>
              </a:rPr>
              <a:t>bioavailability </a:t>
            </a:r>
            <a:r>
              <a:rPr sz="2000" spc="-35" dirty="0">
                <a:latin typeface="Arial"/>
                <a:cs typeface="Arial"/>
              </a:rPr>
              <a:t>of </a:t>
            </a:r>
            <a:r>
              <a:rPr sz="2000" spc="-5" dirty="0">
                <a:latin typeface="Arial"/>
                <a:cs typeface="Arial"/>
              </a:rPr>
              <a:t>other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35" dirty="0">
                <a:latin typeface="Arial"/>
                <a:cs typeface="Arial"/>
              </a:rPr>
              <a:t>nutrients*</a:t>
            </a:r>
            <a:endParaRPr sz="2000" dirty="0">
              <a:latin typeface="Arial"/>
              <a:cs typeface="Arial"/>
            </a:endParaRPr>
          </a:p>
          <a:p>
            <a:pPr marL="1079500" indent="-229235">
              <a:lnSpc>
                <a:spcPct val="100000"/>
              </a:lnSpc>
              <a:spcBef>
                <a:spcPts val="755"/>
              </a:spcBef>
              <a:buChar char="•"/>
              <a:tabLst>
                <a:tab pos="1079500" algn="l"/>
                <a:tab pos="1080135" algn="l"/>
              </a:tabLst>
            </a:pPr>
            <a:r>
              <a:rPr sz="2000" spc="-70" dirty="0">
                <a:latin typeface="Arial"/>
                <a:cs typeface="Arial"/>
              </a:rPr>
              <a:t>Acerola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Berry</a:t>
            </a:r>
            <a:endParaRPr sz="2000" dirty="0">
              <a:latin typeface="Arial"/>
              <a:cs typeface="Arial"/>
            </a:endParaRPr>
          </a:p>
          <a:p>
            <a:pPr marL="850900" marR="5967730">
              <a:lnSpc>
                <a:spcPts val="2160"/>
              </a:lnSpc>
              <a:spcBef>
                <a:spcPts val="1025"/>
              </a:spcBef>
            </a:pPr>
            <a:r>
              <a:rPr sz="2000" spc="-40" dirty="0">
                <a:latin typeface="Arial"/>
                <a:cs typeface="Arial"/>
              </a:rPr>
              <a:t>Natural </a:t>
            </a:r>
            <a:r>
              <a:rPr sz="2000" spc="-95" dirty="0">
                <a:latin typeface="Arial"/>
                <a:cs typeface="Arial"/>
              </a:rPr>
              <a:t>source </a:t>
            </a:r>
            <a:r>
              <a:rPr sz="2000" spc="-35" dirty="0">
                <a:latin typeface="Arial"/>
                <a:cs typeface="Arial"/>
              </a:rPr>
              <a:t>of </a:t>
            </a:r>
            <a:r>
              <a:rPr sz="2000" spc="-75" dirty="0">
                <a:latin typeface="Arial"/>
                <a:cs typeface="Arial"/>
              </a:rPr>
              <a:t>vitamin </a:t>
            </a:r>
            <a:r>
              <a:rPr sz="2000" spc="-55" dirty="0">
                <a:latin typeface="Arial"/>
                <a:cs typeface="Arial"/>
              </a:rPr>
              <a:t>C, </a:t>
            </a:r>
            <a:r>
              <a:rPr sz="2000" spc="-210" dirty="0">
                <a:latin typeface="Arial"/>
                <a:cs typeface="Arial"/>
              </a:rPr>
              <a:t>B </a:t>
            </a:r>
            <a:r>
              <a:rPr sz="2000" spc="-100" dirty="0">
                <a:latin typeface="Arial"/>
                <a:cs typeface="Arial"/>
              </a:rPr>
              <a:t>vitamins, </a:t>
            </a:r>
            <a:r>
              <a:rPr sz="2000" spc="-35" dirty="0">
                <a:latin typeface="Arial"/>
                <a:cs typeface="Arial"/>
              </a:rPr>
              <a:t>iron,  </a:t>
            </a:r>
            <a:r>
              <a:rPr sz="2000" spc="-155" dirty="0">
                <a:latin typeface="Arial"/>
                <a:cs typeface="Arial"/>
              </a:rPr>
              <a:t>and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10" dirty="0">
                <a:latin typeface="Arial"/>
                <a:cs typeface="Arial"/>
              </a:rPr>
              <a:t>calcium</a:t>
            </a:r>
            <a:endParaRPr sz="2000" dirty="0">
              <a:latin typeface="Arial"/>
              <a:cs typeface="Arial"/>
            </a:endParaRPr>
          </a:p>
          <a:p>
            <a:pPr marL="1079500" indent="-229235">
              <a:lnSpc>
                <a:spcPct val="100000"/>
              </a:lnSpc>
              <a:spcBef>
                <a:spcPts val="740"/>
              </a:spcBef>
              <a:buChar char="•"/>
              <a:tabLst>
                <a:tab pos="1079500" algn="l"/>
                <a:tab pos="1080135" algn="l"/>
              </a:tabLst>
            </a:pPr>
            <a:r>
              <a:rPr sz="2000" spc="-95" dirty="0">
                <a:latin typeface="Arial"/>
                <a:cs typeface="Arial"/>
              </a:rPr>
              <a:t>Chamomile</a:t>
            </a:r>
            <a:endParaRPr sz="2000" dirty="0">
              <a:latin typeface="Arial"/>
              <a:cs typeface="Arial"/>
            </a:endParaRPr>
          </a:p>
          <a:p>
            <a:pPr marL="850900" marR="5772150">
              <a:lnSpc>
                <a:spcPts val="2160"/>
              </a:lnSpc>
              <a:spcBef>
                <a:spcPts val="1030"/>
              </a:spcBef>
            </a:pPr>
            <a:r>
              <a:rPr sz="2000" spc="-80" dirty="0">
                <a:latin typeface="Arial"/>
                <a:cs typeface="Arial"/>
              </a:rPr>
              <a:t>Contains </a:t>
            </a:r>
            <a:r>
              <a:rPr sz="2000" spc="-75" dirty="0">
                <a:latin typeface="Arial"/>
                <a:cs typeface="Arial"/>
              </a:rPr>
              <a:t>antioxidants </a:t>
            </a:r>
            <a:r>
              <a:rPr sz="2000" spc="50" dirty="0">
                <a:latin typeface="Arial"/>
                <a:cs typeface="Arial"/>
              </a:rPr>
              <a:t>to </a:t>
            </a:r>
            <a:r>
              <a:rPr sz="2000" spc="-15" dirty="0">
                <a:latin typeface="Arial"/>
                <a:cs typeface="Arial"/>
              </a:rPr>
              <a:t>protect </a:t>
            </a:r>
            <a:r>
              <a:rPr sz="2000" spc="-50" dirty="0">
                <a:latin typeface="Arial"/>
                <a:cs typeface="Arial"/>
              </a:rPr>
              <a:t>the </a:t>
            </a:r>
            <a:r>
              <a:rPr sz="2000" spc="-100" dirty="0">
                <a:latin typeface="Arial"/>
                <a:cs typeface="Arial"/>
              </a:rPr>
              <a:t>skin </a:t>
            </a:r>
            <a:r>
              <a:rPr sz="2000" spc="-30" dirty="0">
                <a:latin typeface="Arial"/>
                <a:cs typeface="Arial"/>
              </a:rPr>
              <a:t>from  </a:t>
            </a:r>
            <a:r>
              <a:rPr sz="2000" spc="-70" dirty="0">
                <a:latin typeface="Arial"/>
                <a:cs typeface="Arial"/>
              </a:rPr>
              <a:t>free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95" dirty="0">
                <a:latin typeface="Arial"/>
                <a:cs typeface="Arial"/>
              </a:rPr>
              <a:t>radicals*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70" dirty="0">
                <a:solidFill>
                  <a:srgbClr val="7E7E7E"/>
                </a:solidFill>
                <a:latin typeface="Arial"/>
                <a:cs typeface="Arial"/>
              </a:rPr>
              <a:t>*These </a:t>
            </a:r>
            <a:r>
              <a:rPr sz="1400" spc="-65" dirty="0">
                <a:solidFill>
                  <a:srgbClr val="7E7E7E"/>
                </a:solidFill>
                <a:latin typeface="Arial"/>
                <a:cs typeface="Arial"/>
              </a:rPr>
              <a:t>statements </a:t>
            </a:r>
            <a:r>
              <a:rPr sz="1400" spc="-135" dirty="0">
                <a:solidFill>
                  <a:srgbClr val="7E7E7E"/>
                </a:solidFill>
                <a:latin typeface="Arial"/>
                <a:cs typeface="Arial"/>
              </a:rPr>
              <a:t>have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not </a:t>
            </a:r>
            <a:r>
              <a:rPr sz="1400" spc="-95" dirty="0">
                <a:solidFill>
                  <a:srgbClr val="7E7E7E"/>
                </a:solidFill>
                <a:latin typeface="Arial"/>
                <a:cs typeface="Arial"/>
              </a:rPr>
              <a:t>been </a:t>
            </a:r>
            <a:r>
              <a:rPr sz="1400" spc="-85" dirty="0">
                <a:solidFill>
                  <a:srgbClr val="7E7E7E"/>
                </a:solidFill>
                <a:latin typeface="Arial"/>
                <a:cs typeface="Arial"/>
              </a:rPr>
              <a:t>evaluated </a:t>
            </a:r>
            <a:r>
              <a:rPr sz="1400" spc="-90" dirty="0">
                <a:solidFill>
                  <a:srgbClr val="7E7E7E"/>
                </a:solidFill>
                <a:latin typeface="Arial"/>
                <a:cs typeface="Arial"/>
              </a:rPr>
              <a:t>by </a:t>
            </a:r>
            <a:r>
              <a:rPr sz="1400" spc="-35" dirty="0">
                <a:solidFill>
                  <a:srgbClr val="7E7E7E"/>
                </a:solidFill>
                <a:latin typeface="Arial"/>
                <a:cs typeface="Arial"/>
              </a:rPr>
              <a:t>the </a:t>
            </a:r>
            <a:r>
              <a:rPr sz="1400" spc="-75" dirty="0">
                <a:solidFill>
                  <a:srgbClr val="7E7E7E"/>
                </a:solidFill>
                <a:latin typeface="Arial"/>
                <a:cs typeface="Arial"/>
              </a:rPr>
              <a:t>Food </a:t>
            </a:r>
            <a:r>
              <a:rPr sz="1400" spc="-105" dirty="0">
                <a:solidFill>
                  <a:srgbClr val="7E7E7E"/>
                </a:solidFill>
                <a:latin typeface="Arial"/>
                <a:cs typeface="Arial"/>
              </a:rPr>
              <a:t>and </a:t>
            </a:r>
            <a:r>
              <a:rPr sz="1400" spc="-35" dirty="0">
                <a:solidFill>
                  <a:srgbClr val="7E7E7E"/>
                </a:solidFill>
                <a:latin typeface="Arial"/>
                <a:cs typeface="Arial"/>
              </a:rPr>
              <a:t>Drug </a:t>
            </a:r>
            <a:r>
              <a:rPr sz="1400" spc="-40" dirty="0">
                <a:solidFill>
                  <a:srgbClr val="7E7E7E"/>
                </a:solidFill>
                <a:latin typeface="Arial"/>
                <a:cs typeface="Arial"/>
              </a:rPr>
              <a:t>Administration.This </a:t>
            </a:r>
            <a:r>
              <a:rPr sz="1400" spc="-25" dirty="0">
                <a:solidFill>
                  <a:srgbClr val="7E7E7E"/>
                </a:solidFill>
                <a:latin typeface="Arial"/>
                <a:cs typeface="Arial"/>
              </a:rPr>
              <a:t>product </a:t>
            </a:r>
            <a:r>
              <a:rPr sz="1400" spc="-85" dirty="0">
                <a:solidFill>
                  <a:srgbClr val="7E7E7E"/>
                </a:solidFill>
                <a:latin typeface="Arial"/>
                <a:cs typeface="Arial"/>
              </a:rPr>
              <a:t>is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not </a:t>
            </a:r>
            <a:r>
              <a:rPr sz="1400" spc="-55" dirty="0">
                <a:solidFill>
                  <a:srgbClr val="7E7E7E"/>
                </a:solidFill>
                <a:latin typeface="Arial"/>
                <a:cs typeface="Arial"/>
              </a:rPr>
              <a:t>intended </a:t>
            </a:r>
            <a:r>
              <a:rPr sz="1400" spc="35" dirty="0">
                <a:solidFill>
                  <a:srgbClr val="7E7E7E"/>
                </a:solidFill>
                <a:latin typeface="Arial"/>
                <a:cs typeface="Arial"/>
              </a:rPr>
              <a:t>to </a:t>
            </a:r>
            <a:r>
              <a:rPr sz="1400" spc="-95" dirty="0">
                <a:solidFill>
                  <a:srgbClr val="7E7E7E"/>
                </a:solidFill>
                <a:latin typeface="Arial"/>
                <a:cs typeface="Arial"/>
              </a:rPr>
              <a:t>diagnose, </a:t>
            </a:r>
            <a:r>
              <a:rPr sz="1400" spc="-20" dirty="0">
                <a:solidFill>
                  <a:srgbClr val="7E7E7E"/>
                </a:solidFill>
                <a:latin typeface="Arial"/>
                <a:cs typeface="Arial"/>
              </a:rPr>
              <a:t>treat, </a:t>
            </a:r>
            <a:r>
              <a:rPr sz="1400" spc="-55" dirty="0">
                <a:solidFill>
                  <a:srgbClr val="7E7E7E"/>
                </a:solidFill>
                <a:latin typeface="Arial"/>
                <a:cs typeface="Arial"/>
              </a:rPr>
              <a:t>cure, </a:t>
            </a:r>
            <a:r>
              <a:rPr sz="1400" spc="40" dirty="0">
                <a:solidFill>
                  <a:srgbClr val="7E7E7E"/>
                </a:solidFill>
                <a:latin typeface="Arial"/>
                <a:cs typeface="Arial"/>
              </a:rPr>
              <a:t>or </a:t>
            </a:r>
            <a:r>
              <a:rPr sz="1400" spc="-55" dirty="0">
                <a:solidFill>
                  <a:srgbClr val="7E7E7E"/>
                </a:solidFill>
                <a:latin typeface="Arial"/>
                <a:cs typeface="Arial"/>
              </a:rPr>
              <a:t>prevent </a:t>
            </a:r>
            <a:r>
              <a:rPr sz="1400" spc="-125" dirty="0">
                <a:solidFill>
                  <a:srgbClr val="7E7E7E"/>
                </a:solidFill>
                <a:latin typeface="Arial"/>
                <a:cs typeface="Arial"/>
              </a:rPr>
              <a:t>any</a:t>
            </a:r>
            <a:r>
              <a:rPr sz="1400" spc="-9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105" dirty="0">
                <a:solidFill>
                  <a:srgbClr val="7E7E7E"/>
                </a:solidFill>
                <a:latin typeface="Arial"/>
                <a:cs typeface="Arial"/>
              </a:rPr>
              <a:t>disease.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6" name="Picture 5" descr="br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384" y="6423773"/>
            <a:ext cx="12192000" cy="422733"/>
            <a:chOff x="0" y="6435267"/>
            <a:chExt cx="12192000" cy="422733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2" name="Picture 11" descr="brow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9342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1998" cy="64352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24916"/>
            <a:ext cx="96335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u="sng" spc="-80" dirty="0">
                <a:solidFill>
                  <a:srgbClr val="996633"/>
                </a:solidFill>
              </a:rPr>
              <a:t>Collagen </a:t>
            </a:r>
            <a:r>
              <a:rPr sz="4400" b="1" u="sng" dirty="0">
                <a:solidFill>
                  <a:srgbClr val="996633"/>
                </a:solidFill>
              </a:rPr>
              <a:t>Elixir </a:t>
            </a:r>
            <a:r>
              <a:rPr sz="4400" b="1" u="sng" spc="-65" dirty="0">
                <a:solidFill>
                  <a:srgbClr val="996633"/>
                </a:solidFill>
              </a:rPr>
              <a:t>Features </a:t>
            </a:r>
            <a:r>
              <a:rPr sz="4400" b="1" u="sng" spc="-120" dirty="0">
                <a:solidFill>
                  <a:srgbClr val="996633"/>
                </a:solidFill>
              </a:rPr>
              <a:t>and</a:t>
            </a:r>
            <a:r>
              <a:rPr sz="4400" b="1" u="sng" spc="105" dirty="0">
                <a:solidFill>
                  <a:srgbClr val="996633"/>
                </a:solidFill>
              </a:rPr>
              <a:t> </a:t>
            </a:r>
            <a:r>
              <a:rPr sz="4400" b="1" u="sng" spc="-90" dirty="0">
                <a:solidFill>
                  <a:srgbClr val="996633"/>
                </a:solidFill>
              </a:rPr>
              <a:t>Benefits</a:t>
            </a:r>
            <a:endParaRPr sz="4400" b="1" u="sng" dirty="0">
              <a:solidFill>
                <a:srgbClr val="996633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23157"/>
            <a:ext cx="4280535" cy="3989704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800" b="1" spc="-5" dirty="0">
                <a:latin typeface="Arial"/>
                <a:cs typeface="Arial"/>
              </a:rPr>
              <a:t>Double Nutri </a:t>
            </a:r>
            <a:r>
              <a:rPr sz="2800" b="1" spc="-25" dirty="0">
                <a:latin typeface="Arial"/>
                <a:cs typeface="Arial"/>
              </a:rPr>
              <a:t>Technology</a:t>
            </a:r>
            <a:endParaRPr sz="2800" dirty="0">
              <a:latin typeface="Arial"/>
              <a:cs typeface="Arial"/>
            </a:endParaRPr>
          </a:p>
          <a:p>
            <a:pPr marL="241300" marR="469265" indent="-229235">
              <a:lnSpc>
                <a:spcPts val="3030"/>
              </a:lnSpc>
              <a:spcBef>
                <a:spcPts val="1035"/>
              </a:spcBef>
              <a:buChar char="•"/>
              <a:tabLst>
                <a:tab pos="241935" algn="l"/>
              </a:tabLst>
            </a:pPr>
            <a:r>
              <a:rPr sz="2800" spc="-5" dirty="0">
                <a:latin typeface="Arial"/>
                <a:cs typeface="Arial"/>
              </a:rPr>
              <a:t>Helps the </a:t>
            </a:r>
            <a:r>
              <a:rPr sz="2800" dirty="0">
                <a:latin typeface="Arial"/>
                <a:cs typeface="Arial"/>
              </a:rPr>
              <a:t>body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absorb  </a:t>
            </a:r>
            <a:r>
              <a:rPr sz="2800" spc="-5" dirty="0">
                <a:latin typeface="Arial"/>
                <a:cs typeface="Arial"/>
              </a:rPr>
              <a:t>nutrients</a:t>
            </a:r>
            <a:endParaRPr sz="2800" dirty="0">
              <a:latin typeface="Arial"/>
              <a:cs typeface="Arial"/>
            </a:endParaRPr>
          </a:p>
          <a:p>
            <a:pPr marL="241300" marR="23495" indent="-229235">
              <a:lnSpc>
                <a:spcPct val="90000"/>
              </a:lnSpc>
              <a:spcBef>
                <a:spcPts val="960"/>
              </a:spcBef>
              <a:buChar char="•"/>
              <a:tabLst>
                <a:tab pos="241935" algn="l"/>
              </a:tabLst>
            </a:pPr>
            <a:r>
              <a:rPr sz="2800" spc="-5" dirty="0">
                <a:latin typeface="Arial"/>
                <a:cs typeface="Arial"/>
              </a:rPr>
              <a:t>Serves as emulsifier </a:t>
            </a:r>
            <a:r>
              <a:rPr sz="2800" dirty="0">
                <a:latin typeface="Arial"/>
                <a:cs typeface="Arial"/>
              </a:rPr>
              <a:t>that  </a:t>
            </a:r>
            <a:r>
              <a:rPr sz="2800" spc="-5" dirty="0">
                <a:latin typeface="Arial"/>
                <a:cs typeface="Arial"/>
              </a:rPr>
              <a:t>more efficiently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combines  different </a:t>
            </a:r>
            <a:r>
              <a:rPr sz="2800" dirty="0">
                <a:latin typeface="Arial"/>
                <a:cs typeface="Arial"/>
              </a:rPr>
              <a:t>ingredients </a:t>
            </a:r>
            <a:r>
              <a:rPr sz="2800" spc="-5" dirty="0">
                <a:latin typeface="Arial"/>
                <a:cs typeface="Arial"/>
              </a:rPr>
              <a:t>with  different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solubility</a:t>
            </a:r>
          </a:p>
          <a:p>
            <a:pPr marL="241300" marR="5080" indent="-229235">
              <a:lnSpc>
                <a:spcPts val="3020"/>
              </a:lnSpc>
              <a:spcBef>
                <a:spcPts val="1045"/>
              </a:spcBef>
              <a:buChar char="•"/>
              <a:tabLst>
                <a:tab pos="241935" algn="l"/>
              </a:tabLst>
            </a:pPr>
            <a:r>
              <a:rPr sz="2800" spc="-5" dirty="0">
                <a:latin typeface="Arial"/>
                <a:cs typeface="Arial"/>
              </a:rPr>
              <a:t>Better absorption = </a:t>
            </a:r>
            <a:r>
              <a:rPr sz="2800" dirty="0">
                <a:latin typeface="Arial"/>
                <a:cs typeface="Arial"/>
              </a:rPr>
              <a:t>better  </a:t>
            </a:r>
            <a:r>
              <a:rPr sz="2800" spc="-5" dirty="0">
                <a:latin typeface="Arial"/>
                <a:cs typeface="Arial"/>
              </a:rPr>
              <a:t>results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200" y="1967483"/>
            <a:ext cx="5181600" cy="4067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oup 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6" name="Picture 5" descr="br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384" y="6423773"/>
            <a:ext cx="12192000" cy="422733"/>
            <a:chOff x="0" y="6435267"/>
            <a:chExt cx="12192000" cy="422733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2" name="Picture 11" descr="brow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257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1998" cy="64352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31012"/>
            <a:ext cx="99136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u="sng" dirty="0">
                <a:solidFill>
                  <a:srgbClr val="996633"/>
                </a:solidFill>
              </a:rPr>
              <a:t>Collagen Elixir Features and</a:t>
            </a:r>
            <a:r>
              <a:rPr sz="4400" b="1" u="sng" spc="-10" dirty="0">
                <a:solidFill>
                  <a:srgbClr val="996633"/>
                </a:solidFill>
              </a:rPr>
              <a:t> </a:t>
            </a:r>
            <a:r>
              <a:rPr sz="4400" b="1" u="sng" dirty="0">
                <a:solidFill>
                  <a:srgbClr val="996633"/>
                </a:solidFill>
              </a:rPr>
              <a:t>Benefits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14829"/>
            <a:ext cx="4984115" cy="406527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725805">
              <a:lnSpc>
                <a:spcPts val="2590"/>
              </a:lnSpc>
              <a:spcBef>
                <a:spcPts val="425"/>
              </a:spcBef>
            </a:pPr>
            <a:r>
              <a:rPr sz="2400" b="1" dirty="0">
                <a:latin typeface="Arial"/>
                <a:cs typeface="Arial"/>
              </a:rPr>
              <a:t>Zero Oxidation </a:t>
            </a:r>
            <a:r>
              <a:rPr sz="2400" b="1" spc="-5" dirty="0">
                <a:latin typeface="Arial"/>
                <a:cs typeface="Arial"/>
              </a:rPr>
              <a:t>&amp; </a:t>
            </a:r>
            <a:r>
              <a:rPr sz="2400" b="1" dirty="0">
                <a:latin typeface="Arial"/>
                <a:cs typeface="Arial"/>
              </a:rPr>
              <a:t>No</a:t>
            </a:r>
            <a:r>
              <a:rPr sz="2400" b="1" spc="-2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Artificial  </a:t>
            </a:r>
            <a:r>
              <a:rPr sz="2400" b="1" spc="-5" dirty="0">
                <a:latin typeface="Arial"/>
                <a:cs typeface="Arial"/>
              </a:rPr>
              <a:t>Preservatives</a:t>
            </a:r>
            <a:endParaRPr sz="2400" dirty="0">
              <a:latin typeface="Arial"/>
              <a:cs typeface="Arial"/>
            </a:endParaRPr>
          </a:p>
          <a:p>
            <a:pPr marL="241300" indent="-229235">
              <a:lnSpc>
                <a:spcPts val="2735"/>
              </a:lnSpc>
              <a:spcBef>
                <a:spcPts val="675"/>
              </a:spcBef>
              <a:buChar char="•"/>
              <a:tabLst>
                <a:tab pos="241935" algn="l"/>
              </a:tabLst>
            </a:pPr>
            <a:r>
              <a:rPr sz="2400" spc="-5" dirty="0">
                <a:latin typeface="Arial"/>
                <a:cs typeface="Arial"/>
              </a:rPr>
              <a:t>Packaged </a:t>
            </a:r>
            <a:r>
              <a:rPr sz="2400" dirty="0">
                <a:latin typeface="Arial"/>
                <a:cs typeface="Arial"/>
              </a:rPr>
              <a:t>in premium </a:t>
            </a:r>
            <a:r>
              <a:rPr sz="2400" spc="-5" dirty="0">
                <a:latin typeface="Arial"/>
                <a:cs typeface="Arial"/>
              </a:rPr>
              <a:t>glass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bottles</a:t>
            </a:r>
            <a:endParaRPr sz="2400" dirty="0">
              <a:latin typeface="Arial"/>
              <a:cs typeface="Arial"/>
            </a:endParaRPr>
          </a:p>
          <a:p>
            <a:pPr marL="241300">
              <a:lnSpc>
                <a:spcPts val="2735"/>
              </a:lnSpc>
            </a:pPr>
            <a:r>
              <a:rPr sz="2400" dirty="0">
                <a:latin typeface="Arial"/>
                <a:cs typeface="Arial"/>
              </a:rPr>
              <a:t>that </a:t>
            </a:r>
            <a:r>
              <a:rPr sz="2400" spc="-5" dirty="0">
                <a:latin typeface="Arial"/>
                <a:cs typeface="Arial"/>
              </a:rPr>
              <a:t>are 100%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recyclable</a:t>
            </a:r>
            <a:endParaRPr sz="2400" dirty="0">
              <a:latin typeface="Arial"/>
              <a:cs typeface="Arial"/>
            </a:endParaRPr>
          </a:p>
          <a:p>
            <a:pPr marL="241300" marR="856615" indent="-229235">
              <a:lnSpc>
                <a:spcPts val="2590"/>
              </a:lnSpc>
              <a:spcBef>
                <a:spcPts val="1035"/>
              </a:spcBef>
              <a:buChar char="•"/>
              <a:tabLst>
                <a:tab pos="241935" algn="l"/>
              </a:tabLst>
            </a:pPr>
            <a:r>
              <a:rPr sz="2400" spc="-5" dirty="0">
                <a:latin typeface="Arial"/>
                <a:cs typeface="Arial"/>
              </a:rPr>
              <a:t>Every bottle sealed in 0.15  seconds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prevent oxidation  caused </a:t>
            </a:r>
            <a:r>
              <a:rPr sz="2400" dirty="0">
                <a:latin typeface="Arial"/>
                <a:cs typeface="Arial"/>
              </a:rPr>
              <a:t>by </a:t>
            </a:r>
            <a:r>
              <a:rPr sz="2400" spc="-5" dirty="0">
                <a:latin typeface="Arial"/>
                <a:cs typeface="Arial"/>
              </a:rPr>
              <a:t>gas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exchange</a:t>
            </a:r>
            <a:endParaRPr sz="2400" dirty="0">
              <a:latin typeface="Arial"/>
              <a:cs typeface="Arial"/>
            </a:endParaRPr>
          </a:p>
          <a:p>
            <a:pPr marL="241300" marR="410845" indent="-229235">
              <a:lnSpc>
                <a:spcPts val="2590"/>
              </a:lnSpc>
              <a:spcBef>
                <a:spcPts val="1015"/>
              </a:spcBef>
              <a:buChar char="•"/>
              <a:tabLst>
                <a:tab pos="241935" algn="l"/>
              </a:tabLst>
            </a:pPr>
            <a:r>
              <a:rPr sz="2400" spc="-5" dirty="0">
                <a:latin typeface="Arial"/>
                <a:cs typeface="Arial"/>
              </a:rPr>
              <a:t>Sealing in </a:t>
            </a:r>
            <a:r>
              <a:rPr sz="2400" dirty="0">
                <a:latin typeface="Arial"/>
                <a:cs typeface="Arial"/>
              </a:rPr>
              <a:t>freshness </a:t>
            </a:r>
            <a:r>
              <a:rPr sz="2400" spc="-5" dirty="0">
                <a:latin typeface="Arial"/>
                <a:cs typeface="Arial"/>
              </a:rPr>
              <a:t>means no  need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artificial preservatives </a:t>
            </a:r>
            <a:r>
              <a:rPr sz="2400" dirty="0">
                <a:latin typeface="Arial"/>
                <a:cs typeface="Arial"/>
              </a:rPr>
              <a:t>-  </a:t>
            </a:r>
            <a:r>
              <a:rPr sz="2400" spc="-5" dirty="0">
                <a:latin typeface="Arial"/>
                <a:cs typeface="Arial"/>
              </a:rPr>
              <a:t>natural freshness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natural  results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03006" y="1825756"/>
            <a:ext cx="2920016" cy="43510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oup 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6" name="Picture 5" descr="br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2" name="Picture 11" descr="brow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102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6" name="Picture 5" descr="brow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1" name="Picture 10" descr="brown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 descr="tommy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060" y="316194"/>
            <a:ext cx="5766411" cy="5807163"/>
          </a:xfrm>
          <a:prstGeom prst="rect">
            <a:avLst/>
          </a:prstGeom>
        </p:spPr>
      </p:pic>
      <p:pic>
        <p:nvPicPr>
          <p:cNvPr id="17" name="Picture 16" descr="slid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8" cy="6435267"/>
          </a:xfrm>
          <a:prstGeom prst="rect">
            <a:avLst/>
          </a:prstGeom>
        </p:spPr>
      </p:pic>
      <p:pic>
        <p:nvPicPr>
          <p:cNvPr id="15" name="Picture 14" descr="tommy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29" y="316194"/>
            <a:ext cx="5939923" cy="5750236"/>
          </a:xfrm>
          <a:prstGeom prst="rect">
            <a:avLst/>
          </a:prstGeom>
        </p:spPr>
      </p:pic>
      <p:pic>
        <p:nvPicPr>
          <p:cNvPr id="16" name="Picture 15" descr="tommy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72" y="316194"/>
            <a:ext cx="5766411" cy="58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055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435267"/>
          </a:xfrm>
          <a:prstGeom prst="rect">
            <a:avLst/>
          </a:prstGeom>
        </p:spPr>
      </p:pic>
      <p:pic>
        <p:nvPicPr>
          <p:cNvPr id="6" name="Picture 5" descr="tommy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201"/>
            <a:ext cx="5378450" cy="5359400"/>
          </a:xfrm>
          <a:prstGeom prst="rect">
            <a:avLst/>
          </a:prstGeom>
        </p:spPr>
      </p:pic>
      <p:pic>
        <p:nvPicPr>
          <p:cNvPr id="7" name="Picture 6" descr="tommy 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450" y="550551"/>
            <a:ext cx="6813549" cy="5353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440945"/>
            <a:ext cx="12206384" cy="422733"/>
            <a:chOff x="0" y="6435267"/>
            <a:chExt cx="12192000" cy="422733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1" name="Picture 10" descr="brown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435267"/>
          </a:xfrm>
          <a:prstGeom prst="rect">
            <a:avLst/>
          </a:prstGeom>
        </p:spPr>
      </p:pic>
      <p:pic>
        <p:nvPicPr>
          <p:cNvPr id="8194" name="Picture 2" descr="Image may contain: one or more people and closeup">
            <a:extLst>
              <a:ext uri="{FF2B5EF4-FFF2-40B4-BE49-F238E27FC236}">
                <a16:creationId xmlns:a16="http://schemas.microsoft.com/office/drawing/2014/main" xmlns="" id="{82A803AB-94D4-974F-BD9F-17CCE9C3F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513205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may contain: one or more people and closeup, text that says 'Day I Vs Day IO Collagen Elixir I am in utter shock have tried everything lasers, peels, lightening creams lighten the brown spot under my eye. After IO days of Collagen Elixir, I can barely see it anymore No makeup or filter in either picture Plus the lash growth'">
            <a:extLst>
              <a:ext uri="{FF2B5EF4-FFF2-40B4-BE49-F238E27FC236}">
                <a16:creationId xmlns:a16="http://schemas.microsoft.com/office/drawing/2014/main" xmlns="" id="{E75F37EC-06B4-5E46-B966-FEEE0DF6C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70" b="8687"/>
          <a:stretch/>
        </p:blipFill>
        <p:spPr bwMode="auto">
          <a:xfrm>
            <a:off x="0" y="-186620"/>
            <a:ext cx="45682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5" name="Picture 4" descr="brow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1" name="Picture 10" descr="brown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9394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4" name="Picture 3" descr="brow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26339"/>
            <a:ext cx="5985262" cy="5911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6562" y="226339"/>
            <a:ext cx="6175438" cy="59119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0" name="Picture 9" descr="brown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1" name="Straight Connector 10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860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4" name="Picture 3" descr="brow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7699813" y="5845360"/>
            <a:ext cx="1455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DAY 31</a:t>
            </a:r>
            <a:endParaRPr lang="en-US" sz="3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1" name="Picture 10" descr="slid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3720"/>
            <a:ext cx="12191998" cy="6435267"/>
          </a:xfrm>
          <a:prstGeom prst="rect">
            <a:avLst/>
          </a:prstGeom>
        </p:spPr>
      </p:pic>
      <p:pic>
        <p:nvPicPr>
          <p:cNvPr id="8" name="Picture 7" descr="ey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06" y="0"/>
            <a:ext cx="1221581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8563" y="5843932"/>
            <a:ext cx="1455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DAY 37</a:t>
            </a:r>
            <a:endParaRPr lang="en-US" sz="3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4407" y="5861024"/>
            <a:ext cx="1455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DAY 21</a:t>
            </a:r>
            <a:endParaRPr lang="en-US" sz="3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5" name="Picture 14" descr="brown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6" name="Straight Connector 15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 descr="slid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87" y="3211"/>
            <a:ext cx="12191998" cy="6435267"/>
          </a:xfrm>
          <a:prstGeom prst="rect">
            <a:avLst/>
          </a:prstGeom>
        </p:spPr>
      </p:pic>
      <p:pic>
        <p:nvPicPr>
          <p:cNvPr id="19" name="Picture 18" descr="nanc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" y="134254"/>
            <a:ext cx="5797520" cy="5709678"/>
          </a:xfrm>
          <a:prstGeom prst="rect">
            <a:avLst/>
          </a:prstGeom>
        </p:spPr>
      </p:pic>
      <p:pic>
        <p:nvPicPr>
          <p:cNvPr id="22" name="Picture 21" descr="face 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959" y="134254"/>
            <a:ext cx="6246768" cy="570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58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4" name="Picture 3" descr="brow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7699813" y="5845360"/>
            <a:ext cx="1455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DAY 31</a:t>
            </a:r>
            <a:endParaRPr lang="en-US" sz="3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1" name="Picture 10" descr="slid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3720"/>
            <a:ext cx="12191998" cy="6435267"/>
          </a:xfrm>
          <a:prstGeom prst="rect">
            <a:avLst/>
          </a:prstGeom>
        </p:spPr>
      </p:pic>
      <p:pic>
        <p:nvPicPr>
          <p:cNvPr id="8" name="Picture 7" descr="ey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06" y="0"/>
            <a:ext cx="1221581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8563" y="5843932"/>
            <a:ext cx="1455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DAY 37</a:t>
            </a:r>
            <a:endParaRPr lang="en-US" sz="3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4407" y="5861024"/>
            <a:ext cx="1455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DAY 21</a:t>
            </a:r>
            <a:endParaRPr lang="en-US" sz="3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6" name="Group 12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5" name="Picture 14" descr="brown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6" name="Straight Connector 15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 descr="slid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87" y="3211"/>
            <a:ext cx="12191998" cy="6435267"/>
          </a:xfrm>
          <a:prstGeom prst="rect">
            <a:avLst/>
          </a:prstGeom>
        </p:spPr>
      </p:pic>
      <p:pic>
        <p:nvPicPr>
          <p:cNvPr id="18" name="Picture 17" descr="eyes1-removebg-previ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07" y="-30463"/>
            <a:ext cx="11513020" cy="642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58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03059" marR="5080">
              <a:lnSpc>
                <a:spcPct val="100000"/>
              </a:lnSpc>
              <a:spcBef>
                <a:spcPts val="100"/>
              </a:spcBef>
            </a:pPr>
            <a:r>
              <a:rPr spc="120" dirty="0"/>
              <a:t>The </a:t>
            </a:r>
            <a:r>
              <a:rPr spc="245" dirty="0"/>
              <a:t>Wait </a:t>
            </a:r>
            <a:r>
              <a:rPr spc="-330" dirty="0"/>
              <a:t>is  </a:t>
            </a:r>
            <a:r>
              <a:rPr spc="35" dirty="0"/>
              <a:t>Almost</a:t>
            </a:r>
            <a:r>
              <a:rPr spc="-60" dirty="0"/>
              <a:t> </a:t>
            </a:r>
            <a:r>
              <a:rPr spc="20" dirty="0"/>
              <a:t>Over!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9A83795D-3634-444D-9C18-135837081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46" y="-108790"/>
            <a:ext cx="12164220" cy="71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5FF83B-6B84-844C-BBAA-8D6942CF70AE}"/>
              </a:ext>
            </a:extLst>
          </p:cNvPr>
          <p:cNvSpPr txBox="1"/>
          <p:nvPr/>
        </p:nvSpPr>
        <p:spPr>
          <a:xfrm>
            <a:off x="1799253" y="158620"/>
            <a:ext cx="10799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Over </a:t>
            </a:r>
            <a:r>
              <a:rPr lang="en-US" sz="4800" b="1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800" b="1" dirty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Million Bottles </a:t>
            </a:r>
            <a:r>
              <a:rPr lang="en-US" sz="4800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Sold!</a:t>
            </a:r>
          </a:p>
          <a:p>
            <a:pPr algn="ctr"/>
            <a:r>
              <a:rPr lang="en-US" sz="2400" b="1" dirty="0" smtClean="0">
                <a:solidFill>
                  <a:srgbClr val="996633"/>
                </a:solidFill>
              </a:rPr>
              <a:t>Since January 8</a:t>
            </a:r>
            <a:endParaRPr lang="en-US" sz="2400" b="1" dirty="0">
              <a:solidFill>
                <a:srgbClr val="996633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6" name="Picture 5" descr="br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4384" y="6466903"/>
            <a:ext cx="12192000" cy="422733"/>
            <a:chOff x="0" y="6435267"/>
            <a:chExt cx="12192000" cy="422733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1" name="Picture 10" descr="brow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2" name="Straight Connector 11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8808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cha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459" y="6086"/>
            <a:ext cx="6443565" cy="644356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4" name="Picture 3" descr="brow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ight Arrow 6"/>
          <p:cNvSpPr/>
          <p:nvPr/>
        </p:nvSpPr>
        <p:spPr>
          <a:xfrm rot="1140000">
            <a:off x="693277" y="2251017"/>
            <a:ext cx="743375" cy="236519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67978" y="195718"/>
            <a:ext cx="997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Day 1</a:t>
            </a:r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3988" y="190250"/>
            <a:ext cx="117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Day 10</a:t>
            </a:r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9" descr="Tomm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881" y="204952"/>
            <a:ext cx="5875897" cy="60416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04508" y="184782"/>
            <a:ext cx="997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Day 1</a:t>
            </a:r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82874" y="204952"/>
            <a:ext cx="117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Day 21</a:t>
            </a:r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7" name="Picture 16" descr="brown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9" name="Straight Connector 18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Right Arrow 19"/>
          <p:cNvSpPr/>
          <p:nvPr/>
        </p:nvSpPr>
        <p:spPr>
          <a:xfrm rot="11918276">
            <a:off x="8219891" y="3236727"/>
            <a:ext cx="743375" cy="236519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58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6" name="Picture 5" descr="brow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369969" y="-11943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14 week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755" y="447869"/>
            <a:ext cx="5673234" cy="58878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8445743" y="-66834"/>
            <a:ext cx="2687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9999"/>
                </a:solidFill>
              </a:rPr>
              <a:t> </a:t>
            </a:r>
            <a:r>
              <a:rPr lang="en-US" sz="2800" b="1" dirty="0" smtClean="0"/>
              <a:t>14 DAYS</a:t>
            </a:r>
            <a:endParaRPr lang="en-US" sz="28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7" name="Picture 16" descr="brown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8" name="Straight Connector 17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 descr="ne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5" y="447869"/>
            <a:ext cx="6104404" cy="58843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69969" y="-15558"/>
            <a:ext cx="1388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30 DAYS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4258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87" y="3211"/>
            <a:ext cx="12191998" cy="6435267"/>
          </a:xfrm>
          <a:prstGeom prst="rect">
            <a:avLst/>
          </a:prstGeom>
        </p:spPr>
      </p:pic>
      <p:grpSp>
        <p:nvGrpSpPr>
          <p:cNvPr id="2" name="Group 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6" name="Picture 5" descr="brow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306" y="-1"/>
            <a:ext cx="5617827" cy="6414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9189" y="-153910"/>
            <a:ext cx="4760204" cy="656885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2" name="Picture 11" descr="brown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258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1998" cy="64352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24916"/>
            <a:ext cx="707961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u="sng" spc="95" dirty="0">
                <a:solidFill>
                  <a:srgbClr val="996633"/>
                </a:solidFill>
              </a:rPr>
              <a:t>How </a:t>
            </a:r>
            <a:r>
              <a:rPr sz="4400" b="1" u="sng" spc="125" dirty="0">
                <a:solidFill>
                  <a:srgbClr val="996633"/>
                </a:solidFill>
              </a:rPr>
              <a:t>to </a:t>
            </a:r>
            <a:r>
              <a:rPr sz="4400" b="1" u="sng" spc="-50" dirty="0">
                <a:solidFill>
                  <a:srgbClr val="996633"/>
                </a:solidFill>
              </a:rPr>
              <a:t>Use </a:t>
            </a:r>
            <a:r>
              <a:rPr sz="4400" b="1" u="sng" spc="-80" dirty="0">
                <a:solidFill>
                  <a:srgbClr val="996633"/>
                </a:solidFill>
              </a:rPr>
              <a:t>Collagen</a:t>
            </a:r>
            <a:r>
              <a:rPr sz="4400" b="1" u="sng" spc="-250" dirty="0">
                <a:solidFill>
                  <a:srgbClr val="996633"/>
                </a:solidFill>
              </a:rPr>
              <a:t> </a:t>
            </a:r>
            <a:r>
              <a:rPr sz="4400" b="1" u="sng" dirty="0">
                <a:solidFill>
                  <a:srgbClr val="996633"/>
                </a:solidFill>
              </a:rPr>
              <a:t>Elixir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17903"/>
            <a:ext cx="4883785" cy="393509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795"/>
              </a:spcBef>
              <a:buChar char="•"/>
              <a:tabLst>
                <a:tab pos="241935" algn="l"/>
              </a:tabLst>
            </a:pPr>
            <a:r>
              <a:rPr sz="2600" spc="70" dirty="0">
                <a:latin typeface="Arial"/>
                <a:cs typeface="Arial"/>
              </a:rPr>
              <a:t>No </a:t>
            </a:r>
            <a:r>
              <a:rPr sz="2600" spc="-125" dirty="0">
                <a:latin typeface="Arial"/>
                <a:cs typeface="Arial"/>
              </a:rPr>
              <a:t>spoon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spc="-165" dirty="0">
                <a:latin typeface="Arial"/>
                <a:cs typeface="Arial"/>
              </a:rPr>
              <a:t>needed</a:t>
            </a:r>
            <a:endParaRPr sz="2600" dirty="0">
              <a:latin typeface="Arial"/>
              <a:cs typeface="Arial"/>
            </a:endParaRPr>
          </a:p>
          <a:p>
            <a:pPr marL="241300" marR="171450" indent="-229235">
              <a:lnSpc>
                <a:spcPts val="2810"/>
              </a:lnSpc>
              <a:spcBef>
                <a:spcPts val="1045"/>
              </a:spcBef>
              <a:buChar char="•"/>
              <a:tabLst>
                <a:tab pos="241935" algn="l"/>
              </a:tabLst>
            </a:pPr>
            <a:r>
              <a:rPr sz="2600" spc="-175" dirty="0">
                <a:latin typeface="Arial"/>
                <a:cs typeface="Arial"/>
              </a:rPr>
              <a:t>Simply </a:t>
            </a:r>
            <a:r>
              <a:rPr sz="2600" spc="-170" dirty="0">
                <a:latin typeface="Arial"/>
                <a:cs typeface="Arial"/>
              </a:rPr>
              <a:t>sip, gulp, </a:t>
            </a:r>
            <a:r>
              <a:rPr sz="2600" spc="75" dirty="0">
                <a:latin typeface="Arial"/>
                <a:cs typeface="Arial"/>
              </a:rPr>
              <a:t>or </a:t>
            </a:r>
            <a:r>
              <a:rPr sz="2600" spc="-55" dirty="0">
                <a:latin typeface="Arial"/>
                <a:cs typeface="Arial"/>
              </a:rPr>
              <a:t>mix </a:t>
            </a:r>
            <a:r>
              <a:rPr sz="2600" spc="-5" dirty="0">
                <a:latin typeface="Arial"/>
                <a:cs typeface="Arial"/>
              </a:rPr>
              <a:t>into</a:t>
            </a:r>
            <a:r>
              <a:rPr sz="2600" spc="-14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other  </a:t>
            </a:r>
            <a:r>
              <a:rPr sz="2600" spc="-200" dirty="0">
                <a:latin typeface="Arial"/>
                <a:cs typeface="Arial"/>
              </a:rPr>
              <a:t>beverages</a:t>
            </a:r>
            <a:endParaRPr sz="26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45"/>
              </a:spcBef>
              <a:buChar char="•"/>
              <a:tabLst>
                <a:tab pos="241935" algn="l"/>
              </a:tabLst>
            </a:pPr>
            <a:r>
              <a:rPr sz="2600" spc="-170" dirty="0">
                <a:latin typeface="Arial"/>
                <a:cs typeface="Arial"/>
              </a:rPr>
              <a:t>Can </a:t>
            </a:r>
            <a:r>
              <a:rPr sz="2600" spc="-175" dirty="0">
                <a:latin typeface="Arial"/>
                <a:cs typeface="Arial"/>
              </a:rPr>
              <a:t>be </a:t>
            </a:r>
            <a:r>
              <a:rPr sz="2600" spc="-200" dirty="0">
                <a:latin typeface="Arial"/>
                <a:cs typeface="Arial"/>
              </a:rPr>
              <a:t>had </a:t>
            </a:r>
            <a:r>
              <a:rPr sz="2600" spc="-130" dirty="0">
                <a:latin typeface="Arial"/>
                <a:cs typeface="Arial"/>
              </a:rPr>
              <a:t>anytime </a:t>
            </a:r>
            <a:r>
              <a:rPr sz="2600" spc="-45" dirty="0">
                <a:latin typeface="Arial"/>
                <a:cs typeface="Arial"/>
              </a:rPr>
              <a:t>of</a:t>
            </a:r>
            <a:r>
              <a:rPr sz="2600" spc="85" dirty="0">
                <a:latin typeface="Arial"/>
                <a:cs typeface="Arial"/>
              </a:rPr>
              <a:t> </a:t>
            </a:r>
            <a:r>
              <a:rPr sz="2600" spc="-240" dirty="0">
                <a:latin typeface="Arial"/>
                <a:cs typeface="Arial"/>
              </a:rPr>
              <a:t>day</a:t>
            </a:r>
            <a:endParaRPr sz="2600" dirty="0">
              <a:latin typeface="Arial"/>
              <a:cs typeface="Arial"/>
            </a:endParaRPr>
          </a:p>
          <a:p>
            <a:pPr marL="698500" lvl="1" indent="-229235">
              <a:lnSpc>
                <a:spcPct val="100000"/>
              </a:lnSpc>
              <a:spcBef>
                <a:spcPts val="190"/>
              </a:spcBef>
              <a:buChar char="•"/>
              <a:tabLst>
                <a:tab pos="699135" algn="l"/>
              </a:tabLst>
            </a:pPr>
            <a:r>
              <a:rPr sz="2600" spc="-145" dirty="0">
                <a:latin typeface="Arial"/>
                <a:cs typeface="Arial"/>
              </a:rPr>
              <a:t>50 </a:t>
            </a:r>
            <a:r>
              <a:rPr sz="2600" spc="-105" dirty="0">
                <a:latin typeface="Arial"/>
                <a:cs typeface="Arial"/>
              </a:rPr>
              <a:t>calories </a:t>
            </a:r>
            <a:r>
              <a:rPr sz="2600" spc="-60" dirty="0">
                <a:latin typeface="Arial"/>
                <a:cs typeface="Arial"/>
              </a:rPr>
              <a:t>per</a:t>
            </a:r>
            <a:r>
              <a:rPr sz="2600" spc="210" dirty="0">
                <a:latin typeface="Arial"/>
                <a:cs typeface="Arial"/>
              </a:rPr>
              <a:t> </a:t>
            </a:r>
            <a:r>
              <a:rPr sz="2600" spc="-80" dirty="0">
                <a:latin typeface="Arial"/>
                <a:cs typeface="Arial"/>
              </a:rPr>
              <a:t>shot</a:t>
            </a:r>
            <a:endParaRPr sz="2600" dirty="0">
              <a:latin typeface="Arial"/>
              <a:cs typeface="Arial"/>
            </a:endParaRPr>
          </a:p>
          <a:p>
            <a:pPr marL="698500" lvl="1" indent="-229235">
              <a:lnSpc>
                <a:spcPct val="100000"/>
              </a:lnSpc>
              <a:spcBef>
                <a:spcPts val="180"/>
              </a:spcBef>
              <a:buChar char="•"/>
              <a:tabLst>
                <a:tab pos="699135" algn="l"/>
              </a:tabLst>
            </a:pPr>
            <a:r>
              <a:rPr sz="2600" spc="70" dirty="0">
                <a:latin typeface="Arial"/>
                <a:cs typeface="Arial"/>
              </a:rPr>
              <a:t>No </a:t>
            </a:r>
            <a:r>
              <a:rPr sz="2600" spc="-185" dirty="0">
                <a:latin typeface="Arial"/>
                <a:cs typeface="Arial"/>
              </a:rPr>
              <a:t>added</a:t>
            </a:r>
            <a:r>
              <a:rPr sz="2600" spc="-105" dirty="0">
                <a:latin typeface="Arial"/>
                <a:cs typeface="Arial"/>
              </a:rPr>
              <a:t> </a:t>
            </a:r>
            <a:r>
              <a:rPr sz="2600" spc="-190" dirty="0">
                <a:latin typeface="Arial"/>
                <a:cs typeface="Arial"/>
              </a:rPr>
              <a:t>sugar</a:t>
            </a:r>
            <a:endParaRPr sz="2600" dirty="0">
              <a:latin typeface="Arial"/>
              <a:cs typeface="Arial"/>
            </a:endParaRPr>
          </a:p>
          <a:p>
            <a:pPr marL="698500" marR="5080" lvl="1" indent="-228600">
              <a:lnSpc>
                <a:spcPts val="2810"/>
              </a:lnSpc>
              <a:spcBef>
                <a:spcPts val="550"/>
              </a:spcBef>
              <a:buChar char="•"/>
              <a:tabLst>
                <a:tab pos="699135" algn="l"/>
              </a:tabLst>
            </a:pPr>
            <a:r>
              <a:rPr sz="2600" spc="-55" dirty="0">
                <a:latin typeface="Arial"/>
                <a:cs typeface="Arial"/>
              </a:rPr>
              <a:t>Natural </a:t>
            </a:r>
            <a:r>
              <a:rPr sz="2600" spc="-210" dirty="0">
                <a:latin typeface="Arial"/>
                <a:cs typeface="Arial"/>
              </a:rPr>
              <a:t>sugars </a:t>
            </a:r>
            <a:r>
              <a:rPr sz="2600" spc="-35" dirty="0">
                <a:latin typeface="Arial"/>
                <a:cs typeface="Arial"/>
              </a:rPr>
              <a:t>from </a:t>
            </a:r>
            <a:r>
              <a:rPr sz="2600" spc="-170" dirty="0">
                <a:latin typeface="Arial"/>
                <a:cs typeface="Arial"/>
              </a:rPr>
              <a:t>apple </a:t>
            </a:r>
            <a:r>
              <a:rPr sz="2600" spc="-110" dirty="0">
                <a:latin typeface="Arial"/>
                <a:cs typeface="Arial"/>
              </a:rPr>
              <a:t>juice  </a:t>
            </a:r>
            <a:r>
              <a:rPr sz="2600" spc="-85" dirty="0">
                <a:latin typeface="Arial"/>
                <a:cs typeface="Arial"/>
              </a:rPr>
              <a:t>concentrate</a:t>
            </a:r>
            <a:endParaRPr sz="26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40"/>
              </a:spcBef>
              <a:buChar char="•"/>
              <a:tabLst>
                <a:tab pos="241935" algn="l"/>
              </a:tabLst>
            </a:pPr>
            <a:r>
              <a:rPr sz="2600" spc="-170" dirty="0">
                <a:latin typeface="Arial"/>
                <a:cs typeface="Arial"/>
              </a:rPr>
              <a:t>Can </a:t>
            </a:r>
            <a:r>
              <a:rPr sz="2600" spc="-175" dirty="0">
                <a:latin typeface="Arial"/>
                <a:cs typeface="Arial"/>
              </a:rPr>
              <a:t>be </a:t>
            </a:r>
            <a:r>
              <a:rPr sz="2600" spc="-190" dirty="0">
                <a:latin typeface="Arial"/>
                <a:cs typeface="Arial"/>
              </a:rPr>
              <a:t>used </a:t>
            </a:r>
            <a:r>
              <a:rPr sz="2600" spc="-80" dirty="0">
                <a:latin typeface="Arial"/>
                <a:cs typeface="Arial"/>
              </a:rPr>
              <a:t>on </a:t>
            </a:r>
            <a:r>
              <a:rPr sz="2600" spc="-175" dirty="0">
                <a:latin typeface="Arial"/>
                <a:cs typeface="Arial"/>
              </a:rPr>
              <a:t>Cleanse</a:t>
            </a:r>
            <a:r>
              <a:rPr sz="2600" spc="30" dirty="0">
                <a:latin typeface="Arial"/>
                <a:cs typeface="Arial"/>
              </a:rPr>
              <a:t> </a:t>
            </a:r>
            <a:r>
              <a:rPr sz="2600" spc="-210" dirty="0">
                <a:latin typeface="Arial"/>
                <a:cs typeface="Arial"/>
              </a:rPr>
              <a:t>Days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53528" y="1692899"/>
            <a:ext cx="2218944" cy="4110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7" name="Picture 6" descr="br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3" name="Picture 12" descr="brow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4" name="Straight Connector 13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274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titled photo">
            <a:extLst>
              <a:ext uri="{FF2B5EF4-FFF2-40B4-BE49-F238E27FC236}">
                <a16:creationId xmlns:a16="http://schemas.microsoft.com/office/drawing/2014/main" xmlns="" id="{6BCC91AA-4C5B-9840-989E-325104CF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732"/>
            <a:ext cx="6096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titled photo">
            <a:extLst>
              <a:ext uri="{FF2B5EF4-FFF2-40B4-BE49-F238E27FC236}">
                <a16:creationId xmlns:a16="http://schemas.microsoft.com/office/drawing/2014/main" xmlns="" id="{0EF7FEF6-19BC-3E4B-9311-46D03C3A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19732"/>
            <a:ext cx="59055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5" name="Picture 4" descr="br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0" name="Picture 9" descr="brow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1" name="Straight Connector 10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62273" y="5257240"/>
            <a:ext cx="532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Preferred Customer on Lifestyle Rewards </a:t>
            </a:r>
            <a:r>
              <a:rPr lang="en-US" b="1" dirty="0" smtClean="0"/>
              <a:t>$151.95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5768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87" y="3211"/>
            <a:ext cx="12191998" cy="6435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0423" y="88671"/>
            <a:ext cx="8673981" cy="98488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996633"/>
                </a:solidFill>
                <a:latin typeface="Calibri Light" pitchFamily="34" charset="0"/>
                <a:cs typeface="Calibri Light" pitchFamily="34" charset="0"/>
              </a:rPr>
              <a:t>Collect Bonuses for Sharing Products</a:t>
            </a:r>
          </a:p>
          <a:p>
            <a:pPr algn="ctr"/>
            <a:r>
              <a:rPr lang="en-US" dirty="0" smtClean="0"/>
              <a:t>Upgrade to </a:t>
            </a:r>
            <a:r>
              <a:rPr lang="en-US" smtClean="0"/>
              <a:t>Associate for $29 </a:t>
            </a:r>
            <a:r>
              <a:rPr lang="en-US" dirty="0" smtClean="0"/>
              <a:t>in back office</a:t>
            </a:r>
            <a:endParaRPr lang="en-US" dirty="0"/>
          </a:p>
        </p:txBody>
      </p:sp>
      <p:pic>
        <p:nvPicPr>
          <p:cNvPr id="5" name="Picture 4" descr="circle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361" y="1905792"/>
            <a:ext cx="935100" cy="970057"/>
          </a:xfrm>
          <a:prstGeom prst="rect">
            <a:avLst/>
          </a:prstGeom>
        </p:spPr>
      </p:pic>
      <p:pic>
        <p:nvPicPr>
          <p:cNvPr id="6" name="Picture 5" descr="circle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367" y="3757387"/>
            <a:ext cx="935100" cy="970057"/>
          </a:xfrm>
          <a:prstGeom prst="rect">
            <a:avLst/>
          </a:prstGeom>
        </p:spPr>
      </p:pic>
      <p:pic>
        <p:nvPicPr>
          <p:cNvPr id="7" name="Picture 6" descr="circle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748" y="3757387"/>
            <a:ext cx="935100" cy="970057"/>
          </a:xfrm>
          <a:prstGeom prst="rect">
            <a:avLst/>
          </a:prstGeom>
        </p:spPr>
      </p:pic>
      <p:pic>
        <p:nvPicPr>
          <p:cNvPr id="8" name="Picture 7" descr="lexi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187" y="3590794"/>
            <a:ext cx="1314450" cy="1136650"/>
          </a:xfrm>
          <a:prstGeom prst="rect">
            <a:avLst/>
          </a:prstGeom>
        </p:spPr>
      </p:pic>
      <p:pic>
        <p:nvPicPr>
          <p:cNvPr id="9" name="Picture 8" descr="lexi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421" y="3606458"/>
            <a:ext cx="1314450" cy="1136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917" y="4758160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$25 PIB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090813" y="4934280"/>
            <a:ext cx="1114002" cy="222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69151" y="4748186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$25 PIB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302445" y="4920530"/>
            <a:ext cx="1114002" cy="222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76269" y="4977500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$50 PIB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82126" y="4984618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 $50 PIB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57385" y="5010346"/>
            <a:ext cx="143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 orders same week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879200" y="2153626"/>
            <a:ext cx="38442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 6 PK orders same week               $100</a:t>
            </a:r>
          </a:p>
          <a:p>
            <a:r>
              <a:rPr lang="en-US" dirty="0" smtClean="0"/>
              <a:t>Crystal Consultant bonus 30 days  $100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" name="Picture 19" descr="amped-removebg-previe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850" y="2727232"/>
            <a:ext cx="2260864" cy="12552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075345" y="328313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$61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277086" y="4095946"/>
            <a:ext cx="2050990" cy="6622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$25 Product Coupon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08101" y="424740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$25</a:t>
            </a:r>
            <a:endParaRPr lang="en-US" u="sng" dirty="0"/>
          </a:p>
        </p:txBody>
      </p:sp>
      <p:sp>
        <p:nvSpPr>
          <p:cNvPr id="24" name="TextBox 23"/>
          <p:cNvSpPr txBox="1"/>
          <p:nvPr/>
        </p:nvSpPr>
        <p:spPr>
          <a:xfrm>
            <a:off x="9366171" y="5127492"/>
            <a:ext cx="23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TOTAL VALUE   $286.00</a:t>
            </a:r>
            <a:endParaRPr lang="en-US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4016519" y="1444239"/>
            <a:ext cx="109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 </a:t>
            </a:r>
            <a:r>
              <a:rPr lang="en-US" sz="1200" dirty="0" smtClean="0"/>
              <a:t>100BV</a:t>
            </a:r>
            <a:endParaRPr lang="en-US" sz="12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4385" y="6432399"/>
            <a:ext cx="12192000" cy="422733"/>
            <a:chOff x="0" y="6435267"/>
            <a:chExt cx="12192000" cy="422733"/>
          </a:xfrm>
        </p:grpSpPr>
        <p:grpSp>
          <p:nvGrpSpPr>
            <p:cNvPr id="27" name="Group 10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29" name="Picture 28" descr="brown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30" name="Straight Connector 29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7751010" y="1828878"/>
            <a:ext cx="4156167" cy="3999352"/>
          </a:xfrm>
          <a:prstGeom prst="roundRect">
            <a:avLst/>
          </a:prstGeom>
          <a:noFill/>
          <a:ln w="1905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xmlns="" id="{5E59E0DF-D8C7-3C45-9AB2-B7F965BF5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3420" y="9322"/>
            <a:ext cx="933062" cy="64633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3" name="Picture 2" descr="br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New pri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835" y="0"/>
            <a:ext cx="4294255" cy="6414173"/>
          </a:xfrm>
          <a:prstGeom prst="rect">
            <a:avLst/>
          </a:prstGeom>
        </p:spPr>
      </p:pic>
      <p:grpSp>
        <p:nvGrpSpPr>
          <p:cNvPr id="5" name="Group 13"/>
          <p:cNvGrpSpPr/>
          <p:nvPr/>
        </p:nvGrpSpPr>
        <p:grpSpPr>
          <a:xfrm>
            <a:off x="380157" y="992482"/>
            <a:ext cx="3277443" cy="1237534"/>
            <a:chOff x="2692594" y="3013074"/>
            <a:chExt cx="3019231" cy="1101725"/>
          </a:xfrm>
        </p:grpSpPr>
        <p:pic>
          <p:nvPicPr>
            <p:cNvPr id="15" name="Picture 14" descr="money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2594" y="3013074"/>
              <a:ext cx="3019231" cy="11017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048000" y="3603344"/>
              <a:ext cx="2362200" cy="2877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 Black" pitchFamily="34" charset="0"/>
                </a:rPr>
                <a:t>$203.95 </a:t>
              </a:r>
              <a:r>
                <a:rPr lang="en-US" sz="1000" dirty="0" smtClean="0">
                  <a:latin typeface="Arial Black" pitchFamily="34" charset="0"/>
                </a:rPr>
                <a:t>(with rewards order)</a:t>
              </a:r>
            </a:p>
            <a:p>
              <a:endParaRPr lang="en-US" sz="100" dirty="0" smtClean="0">
                <a:latin typeface="Arial Black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29000" y="3293214"/>
              <a:ext cx="16764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RETAIL: </a:t>
              </a:r>
              <a:r>
                <a:rPr lang="en-US" sz="1000" b="1" dirty="0" smtClean="0"/>
                <a:t>$319.92</a:t>
              </a:r>
              <a:endParaRPr lang="en-US" sz="10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8" name="Picture 17" descr="brow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9" name="Straight Connector 18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4461" y="3021053"/>
            <a:ext cx="3473323" cy="1926961"/>
            <a:chOff x="4093425" y="3021053"/>
            <a:chExt cx="3473323" cy="1926961"/>
          </a:xfrm>
        </p:grpSpPr>
        <p:pic>
          <p:nvPicPr>
            <p:cNvPr id="1026" name="Picture 2" descr="C:\Users\Valued Customer\Desktop\Pink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06213" y="3021053"/>
              <a:ext cx="3371446" cy="1926961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>
              <a:off x="4093425" y="3071280"/>
              <a:ext cx="347332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 smtClean="0"/>
                <a:t>Share with   2 friends: $200</a:t>
              </a:r>
            </a:p>
            <a:p>
              <a:r>
                <a:rPr lang="en-US" sz="2300" dirty="0" smtClean="0"/>
                <a:t>Share with   3 friends: $250</a:t>
              </a:r>
            </a:p>
            <a:p>
              <a:r>
                <a:rPr lang="en-US" sz="2300" dirty="0" smtClean="0"/>
                <a:t>Share with   4 friends: $300</a:t>
              </a:r>
            </a:p>
            <a:p>
              <a:r>
                <a:rPr lang="en-US" sz="2300" dirty="0" smtClean="0"/>
                <a:t>Share with   5 friends: $350</a:t>
              </a:r>
            </a:p>
            <a:p>
              <a:r>
                <a:rPr lang="en-US" sz="2300" dirty="0" smtClean="0"/>
                <a:t>Share with 10 friends: $600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8590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146854" y="0"/>
            <a:ext cx="6033331" cy="6463308"/>
          </a:xfrm>
          <a:prstGeom prst="rect">
            <a:avLst/>
          </a:prstGeom>
          <a:solidFill>
            <a:srgbClr val="FFFFCC">
              <a:alpha val="49020"/>
            </a:srgb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6" name="Picture 25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414" y="-1"/>
            <a:ext cx="5833585" cy="6391834"/>
          </a:xfrm>
          <a:prstGeom prst="rect">
            <a:avLst/>
          </a:prstGeom>
        </p:spPr>
      </p:pic>
      <p:pic>
        <p:nvPicPr>
          <p:cNvPr id="3" name="Picture 2" descr="diges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479" y="4021867"/>
            <a:ext cx="1219200" cy="1778000"/>
          </a:xfrm>
          <a:prstGeom prst="rect">
            <a:avLst/>
          </a:prstGeom>
        </p:spPr>
      </p:pic>
      <p:pic>
        <p:nvPicPr>
          <p:cNvPr id="4" name="Picture 3" descr="energ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27" y="1338473"/>
            <a:ext cx="1212850" cy="1803400"/>
          </a:xfrm>
          <a:prstGeom prst="rect">
            <a:avLst/>
          </a:prstGeom>
        </p:spPr>
      </p:pic>
      <p:pic>
        <p:nvPicPr>
          <p:cNvPr id="5" name="Picture 4" descr="manage stres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0163" y="1335407"/>
            <a:ext cx="1225550" cy="1790700"/>
          </a:xfrm>
          <a:prstGeom prst="rect">
            <a:avLst/>
          </a:prstGeom>
        </p:spPr>
      </p:pic>
      <p:pic>
        <p:nvPicPr>
          <p:cNvPr id="6" name="Picture 5" descr="performan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2201" y="4027971"/>
            <a:ext cx="1200150" cy="1797050"/>
          </a:xfrm>
          <a:prstGeom prst="rect">
            <a:avLst/>
          </a:prstGeom>
        </p:spPr>
      </p:pic>
      <p:pic>
        <p:nvPicPr>
          <p:cNvPr id="7" name="Picture 6" descr="sleep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3929" y="1338473"/>
            <a:ext cx="1219200" cy="1778000"/>
          </a:xfrm>
          <a:prstGeom prst="rect">
            <a:avLst/>
          </a:prstGeom>
        </p:spPr>
      </p:pic>
      <p:pic>
        <p:nvPicPr>
          <p:cNvPr id="8" name="Picture 7" descr="snack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679" y="4017807"/>
            <a:ext cx="1187450" cy="1778000"/>
          </a:xfrm>
          <a:prstGeom prst="rect">
            <a:avLst/>
          </a:prstGeom>
        </p:spPr>
      </p:pic>
      <p:pic>
        <p:nvPicPr>
          <p:cNvPr id="9" name="Picture 8" descr="vegetables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0715" y="4014881"/>
            <a:ext cx="1225550" cy="1784350"/>
          </a:xfrm>
          <a:prstGeom prst="rect">
            <a:avLst/>
          </a:prstGeom>
        </p:spPr>
      </p:pic>
      <p:pic>
        <p:nvPicPr>
          <p:cNvPr id="10" name="Picture 9" descr="weight los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1479" y="1361217"/>
            <a:ext cx="1219200" cy="1758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8415" y="3189171"/>
            <a:ext cx="1325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6633"/>
                </a:solidFill>
              </a:rPr>
              <a:t>Weight Loss</a:t>
            </a:r>
            <a:endParaRPr lang="en-US" b="1" dirty="0">
              <a:solidFill>
                <a:srgbClr val="9966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095" y="3183911"/>
            <a:ext cx="140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6633"/>
                </a:solidFill>
              </a:rPr>
              <a:t>More Energy</a:t>
            </a:r>
            <a:endParaRPr lang="en-US" b="1" dirty="0">
              <a:solidFill>
                <a:srgbClr val="9966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2121" y="316814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6633"/>
                </a:solidFill>
              </a:rPr>
              <a:t>Sleep</a:t>
            </a:r>
            <a:endParaRPr lang="en-US" b="1" dirty="0">
              <a:solidFill>
                <a:srgbClr val="9966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60105" y="3183911"/>
            <a:ext cx="75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6633"/>
                </a:solidFill>
              </a:rPr>
              <a:t>Stress</a:t>
            </a:r>
            <a:endParaRPr lang="en-US" b="1" dirty="0">
              <a:solidFill>
                <a:srgbClr val="99663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1834" y="5874637"/>
            <a:ext cx="108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6633"/>
                </a:solidFill>
              </a:rPr>
              <a:t>Digestion</a:t>
            </a:r>
            <a:endParaRPr lang="en-US" b="1" dirty="0">
              <a:solidFill>
                <a:srgbClr val="99663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65366" y="5874637"/>
            <a:ext cx="122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6633"/>
                </a:solidFill>
              </a:rPr>
              <a:t>Vegetables</a:t>
            </a:r>
            <a:endParaRPr lang="en-US" b="1" dirty="0">
              <a:solidFill>
                <a:srgbClr val="99663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13681" y="5858871"/>
            <a:ext cx="82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6633"/>
                </a:solidFill>
              </a:rPr>
              <a:t>Snacks</a:t>
            </a:r>
            <a:endParaRPr lang="en-US" b="1" dirty="0">
              <a:solidFill>
                <a:srgbClr val="99663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23732" y="5858871"/>
            <a:ext cx="141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96633"/>
                </a:solidFill>
              </a:rPr>
              <a:t>Performance</a:t>
            </a:r>
            <a:endParaRPr lang="en-US" b="1" dirty="0">
              <a:solidFill>
                <a:srgbClr val="99663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4004" y="290914"/>
            <a:ext cx="5889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solidFill>
                  <a:srgbClr val="996633"/>
                </a:solidFill>
              </a:rPr>
              <a:t>Healthy Targeted Solutions</a:t>
            </a:r>
            <a:endParaRPr lang="en-US" sz="4000" b="1" u="sng" dirty="0">
              <a:solidFill>
                <a:srgbClr val="996633"/>
              </a:solidFill>
            </a:endParaRPr>
          </a:p>
        </p:txBody>
      </p:sp>
      <p:pic>
        <p:nvPicPr>
          <p:cNvPr id="21" name="Picture 20" descr="isagenix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"/>
            <a:ext cx="6358416" cy="643526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23" name="Picture 22" descr="brown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28" name="Group 27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30" name="Picture 29" descr="brown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31" name="Straight Connector 30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88" y="-410563"/>
            <a:ext cx="12193588" cy="6858000"/>
          </a:xfrm>
        </p:spPr>
      </p:pic>
      <p:sp>
        <p:nvSpPr>
          <p:cNvPr id="4" name="TextBox 3"/>
          <p:cNvSpPr txBox="1"/>
          <p:nvPr/>
        </p:nvSpPr>
        <p:spPr>
          <a:xfrm>
            <a:off x="8001495" y="4055692"/>
            <a:ext cx="4190504" cy="2400657"/>
          </a:xfrm>
          <a:prstGeom prst="rect">
            <a:avLst/>
          </a:prstGeom>
          <a:solidFill>
            <a:srgbClr val="663300"/>
          </a:solidFill>
        </p:spPr>
        <p:txBody>
          <a:bodyPr wrap="square" rtlCol="0">
            <a:spAutoFit/>
          </a:bodyPr>
          <a:lstStyle/>
          <a:p>
            <a:r>
              <a:rPr lang="en-US" sz="3000" i="1" dirty="0" smtClean="0">
                <a:solidFill>
                  <a:schemeClr val="bg1"/>
                </a:solidFill>
                <a:latin typeface="Arial Black" pitchFamily="34" charset="0"/>
              </a:rPr>
              <a:t>Get back with the person who sent you here to get started on a system TODAY!</a:t>
            </a:r>
            <a:endParaRPr lang="en-US" sz="3000" i="1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7" name="Picture 6" descr="brow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2" name="Picture 11" descr="brown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88739" y="6450533"/>
            <a:ext cx="176530" cy="192405"/>
          </a:xfrm>
          <a:custGeom>
            <a:avLst/>
            <a:gdLst/>
            <a:ahLst/>
            <a:cxnLst/>
            <a:rect l="l" t="t" r="r" b="b"/>
            <a:pathLst>
              <a:path w="176529" h="192404">
                <a:moveTo>
                  <a:pt x="13652" y="2540"/>
                </a:moveTo>
                <a:lnTo>
                  <a:pt x="0" y="2540"/>
                </a:lnTo>
                <a:lnTo>
                  <a:pt x="0" y="189268"/>
                </a:lnTo>
                <a:lnTo>
                  <a:pt x="13652" y="189268"/>
                </a:lnTo>
                <a:lnTo>
                  <a:pt x="13652" y="2540"/>
                </a:lnTo>
                <a:close/>
              </a:path>
              <a:path w="176529" h="192404">
                <a:moveTo>
                  <a:pt x="176085" y="140360"/>
                </a:moveTo>
                <a:lnTo>
                  <a:pt x="143002" y="96888"/>
                </a:lnTo>
                <a:lnTo>
                  <a:pt x="88633" y="81534"/>
                </a:lnTo>
                <a:lnTo>
                  <a:pt x="72199" y="72580"/>
                </a:lnTo>
                <a:lnTo>
                  <a:pt x="63969" y="61620"/>
                </a:lnTo>
                <a:lnTo>
                  <a:pt x="61722" y="48196"/>
                </a:lnTo>
                <a:lnTo>
                  <a:pt x="61722" y="47637"/>
                </a:lnTo>
                <a:lnTo>
                  <a:pt x="64947" y="33921"/>
                </a:lnTo>
                <a:lnTo>
                  <a:pt x="74091" y="22720"/>
                </a:lnTo>
                <a:lnTo>
                  <a:pt x="88341" y="15176"/>
                </a:lnTo>
                <a:lnTo>
                  <a:pt x="106845" y="12407"/>
                </a:lnTo>
                <a:lnTo>
                  <a:pt x="121526" y="13563"/>
                </a:lnTo>
                <a:lnTo>
                  <a:pt x="135407" y="17246"/>
                </a:lnTo>
                <a:lnTo>
                  <a:pt x="148767" y="23761"/>
                </a:lnTo>
                <a:lnTo>
                  <a:pt x="161874" y="33401"/>
                </a:lnTo>
                <a:lnTo>
                  <a:pt x="170649" y="22555"/>
                </a:lnTo>
                <a:lnTo>
                  <a:pt x="156616" y="12611"/>
                </a:lnTo>
                <a:lnTo>
                  <a:pt x="142062" y="5562"/>
                </a:lnTo>
                <a:lnTo>
                  <a:pt x="125984" y="1384"/>
                </a:lnTo>
                <a:lnTo>
                  <a:pt x="107403" y="0"/>
                </a:lnTo>
                <a:lnTo>
                  <a:pt x="83616" y="3733"/>
                </a:lnTo>
                <a:lnTo>
                  <a:pt x="64833" y="14046"/>
                </a:lnTo>
                <a:lnTo>
                  <a:pt x="52501" y="29552"/>
                </a:lnTo>
                <a:lnTo>
                  <a:pt x="48069" y="48907"/>
                </a:lnTo>
                <a:lnTo>
                  <a:pt x="48069" y="49466"/>
                </a:lnTo>
                <a:lnTo>
                  <a:pt x="81800" y="93992"/>
                </a:lnTo>
                <a:lnTo>
                  <a:pt x="136042" y="109029"/>
                </a:lnTo>
                <a:lnTo>
                  <a:pt x="152031" y="117678"/>
                </a:lnTo>
                <a:lnTo>
                  <a:pt x="160159" y="128435"/>
                </a:lnTo>
                <a:lnTo>
                  <a:pt x="162433" y="141770"/>
                </a:lnTo>
                <a:lnTo>
                  <a:pt x="162433" y="142341"/>
                </a:lnTo>
                <a:lnTo>
                  <a:pt x="159042" y="157111"/>
                </a:lnTo>
                <a:lnTo>
                  <a:pt x="149491" y="168846"/>
                </a:lnTo>
                <a:lnTo>
                  <a:pt x="134747" y="176606"/>
                </a:lnTo>
                <a:lnTo>
                  <a:pt x="115760" y="179400"/>
                </a:lnTo>
                <a:lnTo>
                  <a:pt x="96824" y="177723"/>
                </a:lnTo>
                <a:lnTo>
                  <a:pt x="80124" y="172605"/>
                </a:lnTo>
                <a:lnTo>
                  <a:pt x="64693" y="163944"/>
                </a:lnTo>
                <a:lnTo>
                  <a:pt x="49593" y="151638"/>
                </a:lnTo>
                <a:lnTo>
                  <a:pt x="40678" y="162064"/>
                </a:lnTo>
                <a:lnTo>
                  <a:pt x="57480" y="175183"/>
                </a:lnTo>
                <a:lnTo>
                  <a:pt x="75031" y="184505"/>
                </a:lnTo>
                <a:lnTo>
                  <a:pt x="93980" y="190093"/>
                </a:lnTo>
                <a:lnTo>
                  <a:pt x="114935" y="191947"/>
                </a:lnTo>
                <a:lnTo>
                  <a:pt x="139534" y="188214"/>
                </a:lnTo>
                <a:lnTo>
                  <a:pt x="158877" y="177749"/>
                </a:lnTo>
                <a:lnTo>
                  <a:pt x="171538" y="161620"/>
                </a:lnTo>
                <a:lnTo>
                  <a:pt x="176085" y="140931"/>
                </a:lnTo>
                <a:lnTo>
                  <a:pt x="176085" y="1403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774440" y="6450112"/>
            <a:ext cx="958850" cy="193675"/>
            <a:chOff x="10774440" y="6450112"/>
            <a:chExt cx="958850" cy="193675"/>
          </a:xfrm>
        </p:grpSpPr>
        <p:sp>
          <p:nvSpPr>
            <p:cNvPr id="4" name="object 4"/>
            <p:cNvSpPr/>
            <p:nvPr/>
          </p:nvSpPr>
          <p:spPr>
            <a:xfrm>
              <a:off x="10957192" y="6450114"/>
              <a:ext cx="328930" cy="193675"/>
            </a:xfrm>
            <a:custGeom>
              <a:avLst/>
              <a:gdLst/>
              <a:ahLst/>
              <a:cxnLst/>
              <a:rect l="l" t="t" r="r" b="b"/>
              <a:pathLst>
                <a:path w="328929" h="193675">
                  <a:moveTo>
                    <a:pt x="165354" y="93014"/>
                  </a:moveTo>
                  <a:lnTo>
                    <a:pt x="90563" y="93014"/>
                  </a:lnTo>
                  <a:lnTo>
                    <a:pt x="90563" y="105829"/>
                  </a:lnTo>
                  <a:lnTo>
                    <a:pt x="152120" y="105829"/>
                  </a:lnTo>
                  <a:lnTo>
                    <a:pt x="152120" y="159385"/>
                  </a:lnTo>
                  <a:lnTo>
                    <a:pt x="140601" y="167525"/>
                  </a:lnTo>
                  <a:lnTo>
                    <a:pt x="126542" y="174307"/>
                  </a:lnTo>
                  <a:lnTo>
                    <a:pt x="110578" y="178943"/>
                  </a:lnTo>
                  <a:lnTo>
                    <a:pt x="93345" y="180670"/>
                  </a:lnTo>
                  <a:lnTo>
                    <a:pt x="60198" y="174294"/>
                  </a:lnTo>
                  <a:lnTo>
                    <a:pt x="35356" y="156654"/>
                  </a:lnTo>
                  <a:lnTo>
                    <a:pt x="19761" y="129946"/>
                  </a:lnTo>
                  <a:lnTo>
                    <a:pt x="14351" y="96393"/>
                  </a:lnTo>
                  <a:lnTo>
                    <a:pt x="14351" y="95973"/>
                  </a:lnTo>
                  <a:lnTo>
                    <a:pt x="19951" y="63881"/>
                  </a:lnTo>
                  <a:lnTo>
                    <a:pt x="35636" y="37274"/>
                  </a:lnTo>
                  <a:lnTo>
                    <a:pt x="59728" y="19113"/>
                  </a:lnTo>
                  <a:lnTo>
                    <a:pt x="90563" y="12395"/>
                  </a:lnTo>
                  <a:lnTo>
                    <a:pt x="109524" y="14097"/>
                  </a:lnTo>
                  <a:lnTo>
                    <a:pt x="125171" y="18796"/>
                  </a:lnTo>
                  <a:lnTo>
                    <a:pt x="138315" y="25895"/>
                  </a:lnTo>
                  <a:lnTo>
                    <a:pt x="149758" y="34810"/>
                  </a:lnTo>
                  <a:lnTo>
                    <a:pt x="158800" y="24384"/>
                  </a:lnTo>
                  <a:lnTo>
                    <a:pt x="144665" y="14084"/>
                  </a:lnTo>
                  <a:lnTo>
                    <a:pt x="129362" y="6426"/>
                  </a:lnTo>
                  <a:lnTo>
                    <a:pt x="111887" y="1651"/>
                  </a:lnTo>
                  <a:lnTo>
                    <a:pt x="91249" y="0"/>
                  </a:lnTo>
                  <a:lnTo>
                    <a:pt x="53771" y="7988"/>
                  </a:lnTo>
                  <a:lnTo>
                    <a:pt x="24993" y="29337"/>
                  </a:lnTo>
                  <a:lnTo>
                    <a:pt x="6515" y="60109"/>
                  </a:lnTo>
                  <a:lnTo>
                    <a:pt x="0" y="96393"/>
                  </a:lnTo>
                  <a:lnTo>
                    <a:pt x="0" y="96951"/>
                  </a:lnTo>
                  <a:lnTo>
                    <a:pt x="6311" y="134150"/>
                  </a:lnTo>
                  <a:lnTo>
                    <a:pt x="24574" y="164719"/>
                  </a:lnTo>
                  <a:lnTo>
                    <a:pt x="53784" y="185445"/>
                  </a:lnTo>
                  <a:lnTo>
                    <a:pt x="92913" y="193065"/>
                  </a:lnTo>
                  <a:lnTo>
                    <a:pt x="114541" y="190779"/>
                  </a:lnTo>
                  <a:lnTo>
                    <a:pt x="134150" y="184645"/>
                  </a:lnTo>
                  <a:lnTo>
                    <a:pt x="151257" y="175704"/>
                  </a:lnTo>
                  <a:lnTo>
                    <a:pt x="165354" y="165023"/>
                  </a:lnTo>
                  <a:lnTo>
                    <a:pt x="165354" y="93014"/>
                  </a:lnTo>
                  <a:close/>
                </a:path>
                <a:path w="328929" h="193675">
                  <a:moveTo>
                    <a:pt x="328333" y="176403"/>
                  </a:moveTo>
                  <a:lnTo>
                    <a:pt x="209384" y="176403"/>
                  </a:lnTo>
                  <a:lnTo>
                    <a:pt x="209384" y="102311"/>
                  </a:lnTo>
                  <a:lnTo>
                    <a:pt x="315099" y="102311"/>
                  </a:lnTo>
                  <a:lnTo>
                    <a:pt x="315099" y="89535"/>
                  </a:lnTo>
                  <a:lnTo>
                    <a:pt x="209384" y="89535"/>
                  </a:lnTo>
                  <a:lnTo>
                    <a:pt x="209384" y="15443"/>
                  </a:lnTo>
                  <a:lnTo>
                    <a:pt x="326948" y="15443"/>
                  </a:lnTo>
                  <a:lnTo>
                    <a:pt x="326948" y="2667"/>
                  </a:lnTo>
                  <a:lnTo>
                    <a:pt x="195719" y="2667"/>
                  </a:lnTo>
                  <a:lnTo>
                    <a:pt x="195719" y="15443"/>
                  </a:lnTo>
                  <a:lnTo>
                    <a:pt x="195719" y="89535"/>
                  </a:lnTo>
                  <a:lnTo>
                    <a:pt x="195719" y="102311"/>
                  </a:lnTo>
                  <a:lnTo>
                    <a:pt x="195719" y="176403"/>
                  </a:lnTo>
                  <a:lnTo>
                    <a:pt x="195719" y="190449"/>
                  </a:lnTo>
                  <a:lnTo>
                    <a:pt x="328333" y="190449"/>
                  </a:lnTo>
                  <a:lnTo>
                    <a:pt x="328333" y="1764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13684" y="6453212"/>
              <a:ext cx="153510" cy="18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02289" y="6453212"/>
              <a:ext cx="13970" cy="187325"/>
            </a:xfrm>
            <a:custGeom>
              <a:avLst/>
              <a:gdLst/>
              <a:ahLst/>
              <a:cxnLst/>
              <a:rect l="l" t="t" r="r" b="b"/>
              <a:pathLst>
                <a:path w="13970" h="187325">
                  <a:moveTo>
                    <a:pt x="13648" y="0"/>
                  </a:moveTo>
                  <a:lnTo>
                    <a:pt x="0" y="0"/>
                  </a:lnTo>
                  <a:lnTo>
                    <a:pt x="0" y="186720"/>
                  </a:lnTo>
                  <a:lnTo>
                    <a:pt x="13648" y="186720"/>
                  </a:lnTo>
                  <a:lnTo>
                    <a:pt x="13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542975" y="6453212"/>
              <a:ext cx="189867" cy="1871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774440" y="6453212"/>
              <a:ext cx="185420" cy="186690"/>
            </a:xfrm>
            <a:custGeom>
              <a:avLst/>
              <a:gdLst/>
              <a:ahLst/>
              <a:cxnLst/>
              <a:rect l="l" t="t" r="r" b="b"/>
              <a:pathLst>
                <a:path w="185420" h="186690">
                  <a:moveTo>
                    <a:pt x="99048" y="0"/>
                  </a:moveTo>
                  <a:lnTo>
                    <a:pt x="85957" y="0"/>
                  </a:lnTo>
                  <a:lnTo>
                    <a:pt x="0" y="186579"/>
                  </a:lnTo>
                  <a:lnTo>
                    <a:pt x="14207" y="186579"/>
                  </a:lnTo>
                  <a:lnTo>
                    <a:pt x="92214" y="15073"/>
                  </a:lnTo>
                  <a:lnTo>
                    <a:pt x="140698" y="122176"/>
                  </a:lnTo>
                  <a:lnTo>
                    <a:pt x="54743" y="122176"/>
                  </a:lnTo>
                  <a:lnTo>
                    <a:pt x="49320" y="134718"/>
                  </a:lnTo>
                  <a:lnTo>
                    <a:pt x="146548" y="134718"/>
                  </a:lnTo>
                  <a:lnTo>
                    <a:pt x="169945" y="186579"/>
                  </a:lnTo>
                  <a:lnTo>
                    <a:pt x="184986" y="186579"/>
                  </a:lnTo>
                  <a:lnTo>
                    <a:pt x="99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0" y="6528816"/>
            <a:ext cx="10360660" cy="36830"/>
          </a:xfrm>
          <a:custGeom>
            <a:avLst/>
            <a:gdLst/>
            <a:ahLst/>
            <a:cxnLst/>
            <a:rect l="l" t="t" r="r" b="b"/>
            <a:pathLst>
              <a:path w="10360660" h="36829">
                <a:moveTo>
                  <a:pt x="10360152" y="0"/>
                </a:moveTo>
                <a:lnTo>
                  <a:pt x="0" y="0"/>
                </a:lnTo>
                <a:lnTo>
                  <a:pt x="0" y="36575"/>
                </a:lnTo>
                <a:lnTo>
                  <a:pt x="10360152" y="36575"/>
                </a:lnTo>
                <a:lnTo>
                  <a:pt x="10360152" y="0"/>
                </a:lnTo>
                <a:close/>
              </a:path>
            </a:pathLst>
          </a:custGeom>
          <a:solidFill>
            <a:srgbClr val="007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 descr="slid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12191998" cy="643526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530851" y="0"/>
            <a:ext cx="7661275" cy="6777355"/>
            <a:chOff x="4530851" y="0"/>
            <a:chExt cx="7661275" cy="6777355"/>
          </a:xfrm>
        </p:grpSpPr>
        <p:sp>
          <p:nvSpPr>
            <p:cNvPr id="11" name="object 11"/>
            <p:cNvSpPr/>
            <p:nvPr/>
          </p:nvSpPr>
          <p:spPr>
            <a:xfrm>
              <a:off x="11890248" y="6528816"/>
              <a:ext cx="302260" cy="36830"/>
            </a:xfrm>
            <a:custGeom>
              <a:avLst/>
              <a:gdLst/>
              <a:ahLst/>
              <a:cxnLst/>
              <a:rect l="l" t="t" r="r" b="b"/>
              <a:pathLst>
                <a:path w="302259" h="36829">
                  <a:moveTo>
                    <a:pt x="301751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301751" y="36575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007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30851" y="0"/>
              <a:ext cx="7661148" cy="677700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88163" y="422528"/>
            <a:ext cx="395351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20" dirty="0">
                <a:solidFill>
                  <a:srgbClr val="996633"/>
                </a:solidFill>
              </a:rPr>
              <a:t>Sip </a:t>
            </a:r>
            <a:r>
              <a:rPr sz="3600" b="1" spc="-55" dirty="0">
                <a:solidFill>
                  <a:srgbClr val="996633"/>
                </a:solidFill>
              </a:rPr>
              <a:t>your </a:t>
            </a:r>
            <a:r>
              <a:rPr sz="3600" b="1" spc="-135" dirty="0">
                <a:solidFill>
                  <a:srgbClr val="996633"/>
                </a:solidFill>
              </a:rPr>
              <a:t>way </a:t>
            </a:r>
            <a:r>
              <a:rPr sz="3600" b="1" spc="100" dirty="0">
                <a:solidFill>
                  <a:srgbClr val="996633"/>
                </a:solidFill>
              </a:rPr>
              <a:t>to </a:t>
            </a:r>
            <a:r>
              <a:rPr sz="3600" b="1" spc="-95" dirty="0">
                <a:solidFill>
                  <a:srgbClr val="996633"/>
                </a:solidFill>
              </a:rPr>
              <a:t>a  </a:t>
            </a:r>
            <a:r>
              <a:rPr sz="3600" b="1" spc="75" dirty="0">
                <a:solidFill>
                  <a:srgbClr val="996633"/>
                </a:solidFill>
              </a:rPr>
              <a:t>more </a:t>
            </a:r>
            <a:r>
              <a:rPr sz="3600" b="1" spc="-65" dirty="0">
                <a:solidFill>
                  <a:srgbClr val="996633"/>
                </a:solidFill>
              </a:rPr>
              <a:t>youthful</a:t>
            </a:r>
            <a:r>
              <a:rPr sz="3600" b="1" spc="-165" dirty="0">
                <a:solidFill>
                  <a:srgbClr val="996633"/>
                </a:solidFill>
              </a:rPr>
              <a:t> </a:t>
            </a:r>
            <a:r>
              <a:rPr sz="3600" b="1" spc="-100" dirty="0">
                <a:solidFill>
                  <a:srgbClr val="996633"/>
                </a:solidFill>
              </a:rPr>
              <a:t>and  </a:t>
            </a:r>
            <a:r>
              <a:rPr sz="3600" b="1" spc="-55" dirty="0">
                <a:solidFill>
                  <a:srgbClr val="996633"/>
                </a:solidFill>
              </a:rPr>
              <a:t>healthy </a:t>
            </a:r>
            <a:r>
              <a:rPr sz="3600" b="1" spc="-114" dirty="0">
                <a:solidFill>
                  <a:srgbClr val="996633"/>
                </a:solidFill>
              </a:rPr>
              <a:t>glow</a:t>
            </a:r>
            <a:r>
              <a:rPr sz="3600" b="1" spc="5" dirty="0">
                <a:solidFill>
                  <a:srgbClr val="996633"/>
                </a:solidFill>
              </a:rPr>
              <a:t> </a:t>
            </a:r>
            <a:r>
              <a:rPr sz="3600" b="1" spc="-15" dirty="0">
                <a:solidFill>
                  <a:srgbClr val="996633"/>
                </a:solidFill>
              </a:rPr>
              <a:t>with:</a:t>
            </a:r>
            <a:endParaRPr sz="3600" b="1" dirty="0">
              <a:solidFill>
                <a:srgbClr val="996633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8163" y="2623565"/>
            <a:ext cx="386016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84785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135" dirty="0">
                <a:latin typeface="Arial"/>
                <a:cs typeface="Arial"/>
              </a:rPr>
              <a:t>5 </a:t>
            </a:r>
            <a:r>
              <a:rPr sz="2400" spc="-185" dirty="0">
                <a:latin typeface="Arial"/>
                <a:cs typeface="Arial"/>
              </a:rPr>
              <a:t>grams </a:t>
            </a:r>
            <a:r>
              <a:rPr sz="2400" spc="-40" dirty="0">
                <a:latin typeface="Arial"/>
                <a:cs typeface="Arial"/>
              </a:rPr>
              <a:t>of </a:t>
            </a:r>
            <a:r>
              <a:rPr sz="2400" spc="-110" dirty="0">
                <a:latin typeface="Arial"/>
                <a:cs typeface="Arial"/>
              </a:rPr>
              <a:t>marine </a:t>
            </a:r>
            <a:r>
              <a:rPr sz="2400" spc="-140" dirty="0">
                <a:latin typeface="Arial"/>
                <a:cs typeface="Arial"/>
              </a:rPr>
              <a:t>collagen  </a:t>
            </a:r>
            <a:r>
              <a:rPr sz="2400" spc="-120" dirty="0">
                <a:latin typeface="Arial"/>
                <a:cs typeface="Arial"/>
              </a:rPr>
              <a:t>peptides</a:t>
            </a:r>
            <a:endParaRPr sz="24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175" dirty="0">
                <a:latin typeface="Arial"/>
                <a:cs typeface="Arial"/>
              </a:rPr>
              <a:t>Skin </a:t>
            </a:r>
            <a:r>
              <a:rPr sz="2400" spc="-185" dirty="0">
                <a:latin typeface="Arial"/>
                <a:cs typeface="Arial"/>
              </a:rPr>
              <a:t>and </a:t>
            </a:r>
            <a:r>
              <a:rPr sz="2400" spc="-135" dirty="0">
                <a:latin typeface="Arial"/>
                <a:cs typeface="Arial"/>
              </a:rPr>
              <a:t>immune</a:t>
            </a:r>
            <a:r>
              <a:rPr sz="2400" spc="260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supportive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400" spc="-114" dirty="0">
                <a:latin typeface="Arial"/>
                <a:cs typeface="Arial"/>
              </a:rPr>
              <a:t>vitamins </a:t>
            </a:r>
            <a:r>
              <a:rPr sz="2400" spc="-190" dirty="0">
                <a:latin typeface="Arial"/>
                <a:cs typeface="Arial"/>
              </a:rPr>
              <a:t>and</a:t>
            </a:r>
            <a:r>
              <a:rPr sz="2400" spc="85" dirty="0">
                <a:latin typeface="Arial"/>
                <a:cs typeface="Arial"/>
              </a:rPr>
              <a:t> </a:t>
            </a:r>
            <a:r>
              <a:rPr sz="2400" spc="-114" dirty="0">
                <a:latin typeface="Arial"/>
                <a:cs typeface="Arial"/>
              </a:rPr>
              <a:t>minerals</a:t>
            </a:r>
            <a:endParaRPr sz="2400" dirty="0">
              <a:latin typeface="Arial"/>
              <a:cs typeface="Arial"/>
            </a:endParaRPr>
          </a:p>
          <a:p>
            <a:pPr marL="355600" marR="31623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100" dirty="0">
                <a:latin typeface="Arial"/>
                <a:cs typeface="Arial"/>
              </a:rPr>
              <a:t>Powerful </a:t>
            </a:r>
            <a:r>
              <a:rPr sz="2400" spc="-114" dirty="0">
                <a:latin typeface="Arial"/>
                <a:cs typeface="Arial"/>
              </a:rPr>
              <a:t>ancient </a:t>
            </a:r>
            <a:r>
              <a:rPr sz="2400" spc="-135" dirty="0">
                <a:latin typeface="Arial"/>
                <a:cs typeface="Arial"/>
              </a:rPr>
              <a:t>beauty  </a:t>
            </a:r>
            <a:r>
              <a:rPr sz="2400" spc="-114" dirty="0">
                <a:latin typeface="Arial"/>
                <a:cs typeface="Arial"/>
              </a:rPr>
              <a:t>blend </a:t>
            </a:r>
            <a:r>
              <a:rPr sz="2400" spc="-45" dirty="0">
                <a:latin typeface="Arial"/>
                <a:cs typeface="Arial"/>
              </a:rPr>
              <a:t>of </a:t>
            </a:r>
            <a:r>
              <a:rPr sz="2400" spc="-90" dirty="0">
                <a:latin typeface="Arial"/>
                <a:cs typeface="Arial"/>
              </a:rPr>
              <a:t>natural </a:t>
            </a:r>
            <a:r>
              <a:rPr sz="2400" spc="-35" dirty="0">
                <a:latin typeface="Arial"/>
                <a:cs typeface="Arial"/>
              </a:rPr>
              <a:t>fruits </a:t>
            </a:r>
            <a:r>
              <a:rPr sz="2400" spc="-190" dirty="0">
                <a:latin typeface="Arial"/>
                <a:cs typeface="Arial"/>
              </a:rPr>
              <a:t>and  </a:t>
            </a:r>
            <a:r>
              <a:rPr sz="2400" spc="-125" dirty="0">
                <a:latin typeface="Arial"/>
                <a:cs typeface="Arial"/>
              </a:rPr>
              <a:t>botanicals</a:t>
            </a:r>
            <a:endParaRPr sz="2400" dirty="0">
              <a:latin typeface="Arial"/>
              <a:cs typeface="Arial"/>
            </a:endParaRPr>
          </a:p>
          <a:p>
            <a:pPr marL="355600" marR="20955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75" dirty="0">
                <a:latin typeface="Arial"/>
                <a:cs typeface="Arial"/>
              </a:rPr>
              <a:t>Great </a:t>
            </a:r>
            <a:r>
              <a:rPr sz="2400" spc="-30" dirty="0">
                <a:latin typeface="Arial"/>
                <a:cs typeface="Arial"/>
              </a:rPr>
              <a:t>berry </a:t>
            </a:r>
            <a:r>
              <a:rPr sz="2400" spc="15" dirty="0">
                <a:latin typeface="Arial"/>
                <a:cs typeface="Arial"/>
              </a:rPr>
              <a:t>fruit </a:t>
            </a:r>
            <a:r>
              <a:rPr sz="2400" spc="-135" dirty="0">
                <a:latin typeface="Arial"/>
                <a:cs typeface="Arial"/>
              </a:rPr>
              <a:t>flavor,</a:t>
            </a:r>
            <a:r>
              <a:rPr sz="2400" spc="-19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with  </a:t>
            </a:r>
            <a:r>
              <a:rPr sz="2400" spc="-75" dirty="0">
                <a:latin typeface="Arial"/>
                <a:cs typeface="Arial"/>
              </a:rPr>
              <a:t>no </a:t>
            </a:r>
            <a:r>
              <a:rPr sz="2400" spc="-175" dirty="0">
                <a:latin typeface="Arial"/>
                <a:cs typeface="Arial"/>
              </a:rPr>
              <a:t>added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180" dirty="0">
                <a:latin typeface="Arial"/>
                <a:cs typeface="Arial"/>
              </a:rPr>
              <a:t>sugar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16" name="Picture 15" descr="brown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22" name="Picture 21" descr="brown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23" name="Straight Connector 22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328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8" cy="64352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8496" y="39908"/>
            <a:ext cx="112585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b="1" u="sng" dirty="0">
                <a:solidFill>
                  <a:srgbClr val="996633"/>
                </a:solidFill>
              </a:rPr>
              <a:t>What is </a:t>
            </a:r>
            <a:r>
              <a:rPr sz="4400" b="1" u="sng" spc="-5" dirty="0">
                <a:solidFill>
                  <a:srgbClr val="996633"/>
                </a:solidFill>
              </a:rPr>
              <a:t>Collagen </a:t>
            </a:r>
            <a:r>
              <a:rPr sz="4400" b="1" u="sng" dirty="0">
                <a:solidFill>
                  <a:srgbClr val="996633"/>
                </a:solidFill>
              </a:rPr>
              <a:t>and Why Do </a:t>
            </a:r>
            <a:r>
              <a:rPr sz="4400" b="1" u="sng" spc="-50" dirty="0">
                <a:solidFill>
                  <a:srgbClr val="996633"/>
                </a:solidFill>
              </a:rPr>
              <a:t>We </a:t>
            </a:r>
            <a:r>
              <a:rPr sz="4400" b="1" u="sng" dirty="0">
                <a:solidFill>
                  <a:srgbClr val="996633"/>
                </a:solidFill>
              </a:rPr>
              <a:t>Need</a:t>
            </a:r>
            <a:r>
              <a:rPr sz="4400" b="1" u="sng" spc="30" dirty="0">
                <a:solidFill>
                  <a:srgbClr val="996633"/>
                </a:solidFill>
              </a:rPr>
              <a:t> </a:t>
            </a:r>
            <a:r>
              <a:rPr sz="4400" b="1" u="sng" dirty="0">
                <a:solidFill>
                  <a:srgbClr val="996633"/>
                </a:solidFill>
              </a:rPr>
              <a:t>It?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6383" y="1459271"/>
            <a:ext cx="4983480" cy="429069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41300" marR="814705" indent="-228600">
              <a:lnSpc>
                <a:spcPts val="3030"/>
              </a:lnSpc>
              <a:spcBef>
                <a:spcPts val="475"/>
              </a:spcBef>
              <a:buChar char="•"/>
              <a:tabLst>
                <a:tab pos="241300" algn="l"/>
              </a:tabLst>
            </a:pPr>
            <a:r>
              <a:rPr sz="2800" spc="-5" dirty="0">
                <a:latin typeface="Arial"/>
                <a:cs typeface="Arial"/>
              </a:rPr>
              <a:t>Most </a:t>
            </a:r>
            <a:r>
              <a:rPr sz="2800" dirty="0">
                <a:latin typeface="Arial"/>
                <a:cs typeface="Arial"/>
              </a:rPr>
              <a:t>abundant protein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in  </a:t>
            </a:r>
            <a:r>
              <a:rPr sz="2800" dirty="0">
                <a:latin typeface="Arial"/>
                <a:cs typeface="Arial"/>
              </a:rPr>
              <a:t>body</a:t>
            </a:r>
          </a:p>
          <a:p>
            <a:pPr marL="241300" marR="42545" indent="-228600">
              <a:lnSpc>
                <a:spcPts val="3020"/>
              </a:lnSpc>
              <a:spcBef>
                <a:spcPts val="990"/>
              </a:spcBef>
              <a:buChar char="•"/>
              <a:tabLst>
                <a:tab pos="241300" algn="l"/>
              </a:tabLst>
            </a:pPr>
            <a:r>
              <a:rPr sz="2800" spc="-5" dirty="0">
                <a:latin typeface="Arial"/>
                <a:cs typeface="Arial"/>
              </a:rPr>
              <a:t>Major building block in </a:t>
            </a:r>
            <a:r>
              <a:rPr sz="2800" dirty="0">
                <a:latin typeface="Arial"/>
                <a:cs typeface="Arial"/>
              </a:rPr>
              <a:t>bones,  skin, </a:t>
            </a:r>
            <a:r>
              <a:rPr sz="2800" spc="-5" dirty="0">
                <a:latin typeface="Arial"/>
                <a:cs typeface="Arial"/>
              </a:rPr>
              <a:t>muscles, </a:t>
            </a:r>
            <a:r>
              <a:rPr sz="2800" dirty="0">
                <a:latin typeface="Arial"/>
                <a:cs typeface="Arial"/>
              </a:rPr>
              <a:t>tendons, </a:t>
            </a:r>
            <a:r>
              <a:rPr sz="2800" spc="-5" dirty="0">
                <a:latin typeface="Arial"/>
                <a:cs typeface="Arial"/>
              </a:rPr>
              <a:t>and  </a:t>
            </a:r>
            <a:r>
              <a:rPr sz="2800" dirty="0">
                <a:latin typeface="Arial"/>
                <a:cs typeface="Arial"/>
              </a:rPr>
              <a:t>ligaments</a:t>
            </a:r>
          </a:p>
          <a:p>
            <a:pPr marL="241300" marR="5080" indent="-228600">
              <a:lnSpc>
                <a:spcPts val="3020"/>
              </a:lnSpc>
              <a:spcBef>
                <a:spcPts val="1025"/>
              </a:spcBef>
              <a:buChar char="•"/>
              <a:tabLst>
                <a:tab pos="241300" algn="l"/>
              </a:tabLst>
            </a:pPr>
            <a:r>
              <a:rPr sz="2800" spc="-5" dirty="0">
                <a:latin typeface="Arial"/>
                <a:cs typeface="Arial"/>
              </a:rPr>
              <a:t>The “glue” that holds the body  </a:t>
            </a:r>
            <a:r>
              <a:rPr sz="2800" dirty="0">
                <a:latin typeface="Arial"/>
                <a:cs typeface="Arial"/>
              </a:rPr>
              <a:t>together</a:t>
            </a:r>
          </a:p>
          <a:p>
            <a:pPr marL="241300" marR="222885" indent="-228600" algn="just">
              <a:lnSpc>
                <a:spcPct val="90000"/>
              </a:lnSpc>
              <a:spcBef>
                <a:spcPts val="955"/>
              </a:spcBef>
              <a:buChar char="•"/>
              <a:tabLst>
                <a:tab pos="241300" algn="l"/>
              </a:tabLst>
            </a:pPr>
            <a:r>
              <a:rPr sz="2800" spc="-5" dirty="0">
                <a:latin typeface="Arial"/>
                <a:cs typeface="Arial"/>
              </a:rPr>
              <a:t>Collagen must be </a:t>
            </a:r>
            <a:r>
              <a:rPr sz="2800" dirty="0">
                <a:latin typeface="Arial"/>
                <a:cs typeface="Arial"/>
              </a:rPr>
              <a:t>consumed  </a:t>
            </a:r>
            <a:r>
              <a:rPr sz="2800" spc="-5" dirty="0">
                <a:latin typeface="Arial"/>
                <a:cs typeface="Arial"/>
              </a:rPr>
              <a:t>in diet to support </a:t>
            </a:r>
            <a:r>
              <a:rPr sz="2800" spc="-10" dirty="0">
                <a:latin typeface="Arial"/>
                <a:cs typeface="Arial"/>
              </a:rPr>
              <a:t>body’s own  </a:t>
            </a:r>
            <a:r>
              <a:rPr sz="2800" spc="-5" dirty="0">
                <a:latin typeface="Arial"/>
                <a:cs typeface="Arial"/>
              </a:rPr>
              <a:t>production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6" name="Picture 5" descr="brow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384" y="6441025"/>
            <a:ext cx="12192000" cy="422733"/>
            <a:chOff x="0" y="6435267"/>
            <a:chExt cx="12192000" cy="422733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2" name="Picture 11" descr="brown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 descr="nails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662" y="1116769"/>
            <a:ext cx="5345801" cy="48756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549429" y="729570"/>
            <a:ext cx="5036989" cy="5440637"/>
            <a:chOff x="6549429" y="729570"/>
            <a:chExt cx="5036989" cy="5440637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9007267" y="2760300"/>
              <a:ext cx="0" cy="59820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980201" y="3972390"/>
              <a:ext cx="0" cy="4372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849170" y="3905435"/>
              <a:ext cx="1310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602133" y="1500138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Nails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563615" y="1519148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Bone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49429" y="5147852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Hair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52159" y="5523876"/>
              <a:ext cx="12339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Connective</a:t>
              </a:r>
            </a:p>
            <a:p>
              <a:pPr algn="ctr"/>
              <a:r>
                <a:rPr lang="en-US" dirty="0" smtClean="0"/>
                <a:t>Tissue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06463" y="729570"/>
              <a:ext cx="1014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Cartilage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47920" y="4980278"/>
              <a:ext cx="15384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Derma</a:t>
              </a:r>
            </a:p>
            <a:p>
              <a:pPr algn="ctr"/>
              <a:r>
                <a:rPr lang="en-US" sz="1200" dirty="0" smtClean="0"/>
                <a:t>(degradation collagen</a:t>
              </a:r>
            </a:p>
            <a:p>
              <a:pPr algn="ctr"/>
              <a:r>
                <a:rPr lang="en-US" sz="1200" dirty="0" smtClean="0"/>
                <a:t>In the skin</a:t>
              </a:r>
            </a:p>
            <a:p>
              <a:pPr algn="ctr"/>
              <a:r>
                <a:rPr lang="en-US" sz="1200" dirty="0" smtClean="0"/>
                <a:t>Leads to wrinkles)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1474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45" y="0"/>
            <a:ext cx="12191998" cy="64352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7889" y="631012"/>
            <a:ext cx="41192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u="sng" dirty="0">
                <a:solidFill>
                  <a:srgbClr val="996633"/>
                </a:solidFill>
              </a:rPr>
              <a:t>Collagen</a:t>
            </a:r>
            <a:r>
              <a:rPr sz="4400" b="1" u="sng" spc="-60" dirty="0">
                <a:solidFill>
                  <a:srgbClr val="996633"/>
                </a:solidFill>
              </a:rPr>
              <a:t> </a:t>
            </a:r>
            <a:r>
              <a:rPr sz="4400" b="1" u="sng" spc="-65" dirty="0">
                <a:solidFill>
                  <a:srgbClr val="996633"/>
                </a:solidFill>
              </a:rPr>
              <a:t>Types</a:t>
            </a:r>
            <a:endParaRPr sz="4400" b="1" u="sng" dirty="0">
              <a:solidFill>
                <a:srgbClr val="996633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17877"/>
            <a:ext cx="4996815" cy="4037772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41300" marR="118110" indent="-229235">
              <a:lnSpc>
                <a:spcPts val="2380"/>
              </a:lnSpc>
              <a:spcBef>
                <a:spcPts val="390"/>
              </a:spcBef>
              <a:buChar char="•"/>
              <a:tabLst>
                <a:tab pos="241300" algn="l"/>
                <a:tab pos="241935" algn="l"/>
              </a:tabLst>
            </a:pPr>
            <a:r>
              <a:rPr sz="2200" spc="-10" dirty="0">
                <a:latin typeface="Arial"/>
                <a:cs typeface="Arial"/>
              </a:rPr>
              <a:t>Over </a:t>
            </a:r>
            <a:r>
              <a:rPr sz="2200" spc="-5" dirty="0">
                <a:latin typeface="Arial"/>
                <a:cs typeface="Arial"/>
              </a:rPr>
              <a:t>20 types of collagen have been  identified, but main types in body</a:t>
            </a:r>
            <a:r>
              <a:rPr sz="2200" spc="5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are:</a:t>
            </a:r>
            <a:endParaRPr sz="2200" dirty="0">
              <a:latin typeface="Arial"/>
              <a:cs typeface="Arial"/>
            </a:endParaRPr>
          </a:p>
          <a:p>
            <a:pPr marL="698500" marR="113030" lvl="1" indent="-228600">
              <a:lnSpc>
                <a:spcPct val="90100"/>
              </a:lnSpc>
              <a:spcBef>
                <a:spcPts val="459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b="1" spc="-50" dirty="0">
                <a:latin typeface="Arial"/>
                <a:cs typeface="Arial"/>
              </a:rPr>
              <a:t>Type </a:t>
            </a:r>
            <a:r>
              <a:rPr sz="2200" b="1" spc="-5" dirty="0">
                <a:latin typeface="Arial"/>
                <a:cs typeface="Arial"/>
              </a:rPr>
              <a:t>I – </a:t>
            </a:r>
            <a:r>
              <a:rPr sz="2200" spc="-5" dirty="0">
                <a:latin typeface="Arial"/>
                <a:cs typeface="Arial"/>
              </a:rPr>
              <a:t>Most common and found  in </a:t>
            </a:r>
            <a:r>
              <a:rPr sz="2200" spc="-25" dirty="0">
                <a:latin typeface="Arial"/>
                <a:cs typeface="Arial"/>
              </a:rPr>
              <a:t>hair, </a:t>
            </a:r>
            <a:r>
              <a:rPr sz="2200" dirty="0">
                <a:latin typeface="Arial"/>
                <a:cs typeface="Arial"/>
              </a:rPr>
              <a:t>skin, </a:t>
            </a:r>
            <a:r>
              <a:rPr sz="2200" spc="-5" dirty="0">
                <a:latin typeface="Arial"/>
                <a:cs typeface="Arial"/>
              </a:rPr>
              <a:t>nails, bones,  ligaments, and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tendons</a:t>
            </a:r>
            <a:endParaRPr sz="2200" dirty="0">
              <a:latin typeface="Arial"/>
              <a:cs typeface="Arial"/>
            </a:endParaRPr>
          </a:p>
          <a:p>
            <a:pPr marL="698500" lvl="1" indent="-22923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b="1" spc="-50" dirty="0">
                <a:latin typeface="Arial"/>
                <a:cs typeface="Arial"/>
              </a:rPr>
              <a:t>Type </a:t>
            </a:r>
            <a:r>
              <a:rPr sz="2200" b="1" spc="-5" dirty="0">
                <a:latin typeface="Arial"/>
                <a:cs typeface="Arial"/>
              </a:rPr>
              <a:t>II – </a:t>
            </a:r>
            <a:r>
              <a:rPr sz="2200" spc="-5" dirty="0">
                <a:latin typeface="Arial"/>
                <a:cs typeface="Arial"/>
              </a:rPr>
              <a:t>Found mainly in</a:t>
            </a:r>
            <a:r>
              <a:rPr sz="2200" spc="13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cartilage</a:t>
            </a:r>
            <a:endParaRPr sz="2200" dirty="0">
              <a:latin typeface="Arial"/>
              <a:cs typeface="Arial"/>
            </a:endParaRPr>
          </a:p>
          <a:p>
            <a:pPr marL="698500" marR="205740" lvl="1" indent="-228600" algn="just">
              <a:lnSpc>
                <a:spcPct val="90000"/>
              </a:lnSpc>
              <a:spcBef>
                <a:spcPts val="495"/>
              </a:spcBef>
              <a:buFont typeface="Arial"/>
              <a:buChar char="•"/>
              <a:tabLst>
                <a:tab pos="699135" algn="l"/>
              </a:tabLst>
            </a:pPr>
            <a:r>
              <a:rPr sz="2200" b="1" spc="-50" dirty="0">
                <a:latin typeface="Arial"/>
                <a:cs typeface="Arial"/>
              </a:rPr>
              <a:t>Type </a:t>
            </a:r>
            <a:r>
              <a:rPr sz="2200" b="1" spc="-5" dirty="0">
                <a:latin typeface="Arial"/>
                <a:cs typeface="Arial"/>
              </a:rPr>
              <a:t>III – </a:t>
            </a:r>
            <a:r>
              <a:rPr sz="2200" spc="-5" dirty="0">
                <a:latin typeface="Arial"/>
                <a:cs typeface="Arial"/>
              </a:rPr>
              <a:t>Found alongside type I  and </a:t>
            </a:r>
            <a:r>
              <a:rPr sz="2200" dirty="0">
                <a:latin typeface="Arial"/>
                <a:cs typeface="Arial"/>
              </a:rPr>
              <a:t>in </a:t>
            </a:r>
            <a:r>
              <a:rPr sz="2200" spc="-5" dirty="0">
                <a:latin typeface="Arial"/>
                <a:cs typeface="Arial"/>
              </a:rPr>
              <a:t>blood vessels and internal  organs</a:t>
            </a:r>
            <a:endParaRPr sz="2200" dirty="0">
              <a:latin typeface="Arial"/>
              <a:cs typeface="Arial"/>
            </a:endParaRPr>
          </a:p>
          <a:p>
            <a:pPr marL="241300" marR="58419" indent="-229235">
              <a:lnSpc>
                <a:spcPts val="2380"/>
              </a:lnSpc>
              <a:spcBef>
                <a:spcPts val="1040"/>
              </a:spcBef>
              <a:buChar char="•"/>
              <a:tabLst>
                <a:tab pos="241300" algn="l"/>
                <a:tab pos="241935" algn="l"/>
              </a:tabLst>
            </a:pPr>
            <a:r>
              <a:rPr sz="2200" spc="-5" dirty="0">
                <a:latin typeface="Arial"/>
                <a:cs typeface="Arial"/>
              </a:rPr>
              <a:t>All collagen types unique due to  amino acid profile and concentration  of glycine, proline, and</a:t>
            </a:r>
            <a:r>
              <a:rPr sz="2200" spc="3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hydroxyproline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6" name="Picture 5" descr="brow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384" y="6406521"/>
            <a:ext cx="12192000" cy="422733"/>
            <a:chOff x="0" y="6435267"/>
            <a:chExt cx="12192000" cy="422733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2" name="Picture 11" descr="brown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 descr="nails-removebg-pre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662" y="834751"/>
            <a:ext cx="5345801" cy="4875616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6549429" y="404822"/>
            <a:ext cx="5036989" cy="5517551"/>
            <a:chOff x="6549429" y="404822"/>
            <a:chExt cx="5036989" cy="5517551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9007267" y="2452644"/>
              <a:ext cx="0" cy="59820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8980201" y="3716010"/>
              <a:ext cx="0" cy="4372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849170" y="3623417"/>
              <a:ext cx="1310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602133" y="1192482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Nails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563615" y="1194400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Bone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49429" y="4959840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Hair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252159" y="5276042"/>
              <a:ext cx="12339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Connective</a:t>
              </a:r>
            </a:p>
            <a:p>
              <a:pPr algn="ctr"/>
              <a:r>
                <a:rPr lang="en-US" dirty="0" smtClean="0"/>
                <a:t>Tissue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06463" y="404822"/>
              <a:ext cx="1014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Cartilage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047920" y="4775174"/>
              <a:ext cx="15384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Derma</a:t>
              </a:r>
            </a:p>
            <a:p>
              <a:pPr algn="ctr"/>
              <a:r>
                <a:rPr lang="en-US" sz="1200" dirty="0" smtClean="0"/>
                <a:t>(degradation collagen</a:t>
              </a:r>
            </a:p>
            <a:p>
              <a:pPr algn="ctr"/>
              <a:r>
                <a:rPr lang="en-US" sz="1200" dirty="0" smtClean="0"/>
                <a:t>In the skin</a:t>
              </a:r>
            </a:p>
            <a:p>
              <a:pPr algn="ctr"/>
              <a:r>
                <a:rPr lang="en-US" sz="1200" dirty="0" smtClean="0"/>
                <a:t>Leads to wrinkles)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5571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8239A5-7384-4040-9550-37E7F653DA73}"/>
              </a:ext>
            </a:extLst>
          </p:cNvPr>
          <p:cNvSpPr txBox="1"/>
          <p:nvPr/>
        </p:nvSpPr>
        <p:spPr>
          <a:xfrm>
            <a:off x="587829" y="595814"/>
            <a:ext cx="45720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sng" dirty="0">
                <a:solidFill>
                  <a:srgbClr val="996633"/>
                </a:solidFill>
                <a:effectLst/>
                <a:latin typeface="Montserrat" pitchFamily="2" charset="0"/>
                <a:cs typeface="Calibri Light" pitchFamily="34" charset="0"/>
              </a:rPr>
              <a:t>PRODUCT SCIENCE</a:t>
            </a:r>
          </a:p>
          <a:p>
            <a:pPr algn="l"/>
            <a:r>
              <a:rPr lang="en-US" b="0" i="0" dirty="0">
                <a:effectLst/>
                <a:latin typeface="Montserrat"/>
              </a:rPr>
              <a:t>Crafted from the best that science and nature have to offer…OVER 200 Scientists with 10 years+ of research and development to bring to the market</a:t>
            </a:r>
          </a:p>
          <a:p>
            <a:pPr algn="l"/>
            <a:endParaRPr lang="en-US" b="0" i="0" dirty="0">
              <a:solidFill>
                <a:srgbClr val="996633"/>
              </a:solidFill>
              <a:effectLst/>
              <a:latin typeface="Montserrat"/>
            </a:endParaRPr>
          </a:p>
          <a:p>
            <a:pPr algn="l"/>
            <a:r>
              <a:rPr lang="en-US" sz="2400" b="1" i="0" u="sng" dirty="0" smtClean="0">
                <a:solidFill>
                  <a:srgbClr val="996633"/>
                </a:solidFill>
                <a:effectLst/>
                <a:latin typeface="Montserrat"/>
              </a:rPr>
              <a:t>MARINE COLLAGEN</a:t>
            </a:r>
            <a:endParaRPr lang="en-US" sz="2400" b="1" u="sng" dirty="0">
              <a:solidFill>
                <a:srgbClr val="996633"/>
              </a:solidFill>
              <a:latin typeface="Montserrat"/>
            </a:endParaRPr>
          </a:p>
          <a:p>
            <a:pPr algn="l"/>
            <a:r>
              <a:rPr lang="en-US" b="0" i="0" dirty="0">
                <a:effectLst/>
                <a:latin typeface="Montserrat"/>
              </a:rPr>
              <a:t>It could be one of the ocean’s greatest gifts! It’s composed mostly of type I collagen, which is rich in key amino acids. These are the building blocks that support the body’s natural production of collagen. Your hair, skin, and nails — and other vital parts of the body — rely on them. </a:t>
            </a:r>
          </a:p>
          <a:p>
            <a:pPr algn="l"/>
            <a:r>
              <a:rPr lang="en-US" b="0" i="0" dirty="0">
                <a:effectLst/>
                <a:latin typeface="Montserrat"/>
              </a:rPr>
              <a:t>And it’s where you get that radiant natural glow from within.</a:t>
            </a:r>
          </a:p>
          <a:p>
            <a:r>
              <a:rPr lang="en-US" dirty="0">
                <a:solidFill>
                  <a:srgbClr val="996633"/>
                </a:solidFill>
              </a:rPr>
              <a:t/>
            </a:r>
            <a:br>
              <a:rPr lang="en-US" dirty="0">
                <a:solidFill>
                  <a:srgbClr val="996633"/>
                </a:solidFill>
              </a:rPr>
            </a:br>
            <a:endParaRPr lang="en-US" dirty="0">
              <a:solidFill>
                <a:srgbClr val="99663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CA1731-C3CB-4B89-A765-77DCA037D2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2343" y="0"/>
            <a:ext cx="6509657" cy="65599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708" y="6449491"/>
            <a:ext cx="12194708" cy="422733"/>
            <a:chOff x="0" y="6435267"/>
            <a:chExt cx="12192000" cy="422733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2" name="Picture 11" descr="brown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2"/>
            <a:ext cx="12192000" cy="641314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957857" y="1533887"/>
            <a:ext cx="2276286" cy="152400"/>
          </a:xfrm>
          <a:prstGeom prst="rightArrow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2"/>
          <p:cNvSpPr txBox="1">
            <a:spLocks noGrp="1"/>
          </p:cNvSpPr>
          <p:nvPr>
            <p:ph type="title"/>
          </p:nvPr>
        </p:nvSpPr>
        <p:spPr>
          <a:xfrm>
            <a:off x="1179071" y="183124"/>
            <a:ext cx="99136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4400" b="1" u="sng" dirty="0" smtClean="0">
                <a:solidFill>
                  <a:srgbClr val="996633"/>
                </a:solidFill>
              </a:rPr>
              <a:t>COLLAGEN 101</a:t>
            </a:r>
            <a:endParaRPr sz="4400" b="1" u="sng" dirty="0">
              <a:solidFill>
                <a:srgbClr val="9966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3251" y="6120712"/>
            <a:ext cx="352839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58" y="68456"/>
            <a:ext cx="4159684" cy="6329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8425" y="65989"/>
            <a:ext cx="4021597" cy="632925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10" name="Picture 9" descr="brow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ight Arrow 14"/>
          <p:cNvSpPr/>
          <p:nvPr/>
        </p:nvSpPr>
        <p:spPr>
          <a:xfrm>
            <a:off x="4959425" y="3156899"/>
            <a:ext cx="2276286" cy="152400"/>
          </a:xfrm>
          <a:prstGeom prst="rightArrow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970420" y="4959024"/>
            <a:ext cx="2276286" cy="152400"/>
          </a:xfrm>
          <a:prstGeom prst="rightArrow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20" name="Picture 19" descr="brown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21" name="Straight Connector 20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2B7E4B7D-152F-47F8-B427-4BD49132A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3" y="-1"/>
            <a:ext cx="4932321" cy="6435267"/>
          </a:xfrm>
          <a:prstGeom prst="rect">
            <a:avLst/>
          </a:prstGeom>
        </p:spPr>
      </p:pic>
      <p:grpSp>
        <p:nvGrpSpPr>
          <p:cNvPr id="5" name="object 10"/>
          <p:cNvGrpSpPr/>
          <p:nvPr/>
        </p:nvGrpSpPr>
        <p:grpSpPr>
          <a:xfrm>
            <a:off x="4907898" y="0"/>
            <a:ext cx="7284102" cy="6565311"/>
            <a:chOff x="4530851" y="0"/>
            <a:chExt cx="7661275" cy="6777355"/>
          </a:xfrm>
        </p:grpSpPr>
        <p:sp>
          <p:nvSpPr>
            <p:cNvPr id="6" name="object 11"/>
            <p:cNvSpPr/>
            <p:nvPr/>
          </p:nvSpPr>
          <p:spPr>
            <a:xfrm>
              <a:off x="11890248" y="6528816"/>
              <a:ext cx="302260" cy="36830"/>
            </a:xfrm>
            <a:custGeom>
              <a:avLst/>
              <a:gdLst/>
              <a:ahLst/>
              <a:cxnLst/>
              <a:rect l="l" t="t" r="r" b="b"/>
              <a:pathLst>
                <a:path w="302259" h="36829">
                  <a:moveTo>
                    <a:pt x="301751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301751" y="36575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007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2"/>
            <p:cNvSpPr/>
            <p:nvPr/>
          </p:nvSpPr>
          <p:spPr>
            <a:xfrm>
              <a:off x="4530851" y="0"/>
              <a:ext cx="7661148" cy="67770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9" name="Picture 8" descr="br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4384" y="6432399"/>
            <a:ext cx="12192000" cy="422733"/>
            <a:chOff x="0" y="6435267"/>
            <a:chExt cx="12192000" cy="422733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4" name="Picture 13" descr="brow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5" name="Straight Connector 14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1998" cy="64352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31012"/>
            <a:ext cx="99136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u="sng" dirty="0">
                <a:solidFill>
                  <a:srgbClr val="996633"/>
                </a:solidFill>
              </a:rPr>
              <a:t>Collagen Elixir Features and</a:t>
            </a:r>
            <a:r>
              <a:rPr sz="4400" b="1" u="sng" spc="-10" dirty="0">
                <a:solidFill>
                  <a:srgbClr val="996633"/>
                </a:solidFill>
              </a:rPr>
              <a:t> </a:t>
            </a:r>
            <a:r>
              <a:rPr sz="4400" b="1" u="sng" dirty="0">
                <a:solidFill>
                  <a:srgbClr val="996633"/>
                </a:solidFill>
              </a:rPr>
              <a:t>Benefits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51149"/>
            <a:ext cx="5002530" cy="437388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800" b="1" spc="-5" dirty="0">
                <a:latin typeface="Arial"/>
                <a:cs typeface="Arial"/>
              </a:rPr>
              <a:t>5 Grams of Marine</a:t>
            </a:r>
            <a:r>
              <a:rPr sz="2800" b="1" spc="10" dirty="0"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Collagen</a:t>
            </a:r>
            <a:endParaRPr sz="2800" b="1" dirty="0">
              <a:latin typeface="Arial"/>
              <a:cs typeface="Arial"/>
            </a:endParaRPr>
          </a:p>
          <a:p>
            <a:pPr marL="241300" marR="397510" indent="-229235">
              <a:lnSpc>
                <a:spcPct val="90000"/>
              </a:lnSpc>
              <a:spcBef>
                <a:spcPts val="994"/>
              </a:spcBef>
              <a:buChar char="•"/>
              <a:tabLst>
                <a:tab pos="241935" algn="l"/>
              </a:tabLst>
            </a:pPr>
            <a:r>
              <a:rPr sz="2800" spc="-5" dirty="0">
                <a:latin typeface="Arial"/>
                <a:cs typeface="Arial"/>
              </a:rPr>
              <a:t>With marine </a:t>
            </a:r>
            <a:r>
              <a:rPr sz="2800" dirty="0">
                <a:latin typeface="Arial"/>
                <a:cs typeface="Arial"/>
              </a:rPr>
              <a:t>collagen  </a:t>
            </a:r>
            <a:r>
              <a:rPr sz="2800" spc="-5" dirty="0">
                <a:latin typeface="Arial"/>
                <a:cs typeface="Arial"/>
              </a:rPr>
              <a:t>peptides sourced </a:t>
            </a:r>
            <a:r>
              <a:rPr sz="2800" dirty="0">
                <a:latin typeface="Arial"/>
                <a:cs typeface="Arial"/>
              </a:rPr>
              <a:t>from </a:t>
            </a:r>
            <a:r>
              <a:rPr sz="2800" spc="5" dirty="0">
                <a:latin typeface="Arial"/>
                <a:cs typeface="Arial"/>
              </a:rPr>
              <a:t>wild-  </a:t>
            </a:r>
            <a:r>
              <a:rPr sz="2800" spc="-5" dirty="0">
                <a:latin typeface="Arial"/>
                <a:cs typeface="Arial"/>
              </a:rPr>
              <a:t>caught fish from  Scandinavian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waters</a:t>
            </a:r>
            <a:endParaRPr sz="2800" dirty="0">
              <a:latin typeface="Arial"/>
              <a:cs typeface="Arial"/>
            </a:endParaRPr>
          </a:p>
          <a:p>
            <a:pPr marL="241300" marR="5080" indent="-229235">
              <a:lnSpc>
                <a:spcPts val="3030"/>
              </a:lnSpc>
              <a:spcBef>
                <a:spcPts val="1050"/>
              </a:spcBef>
              <a:buChar char="•"/>
              <a:tabLst>
                <a:tab pos="241935" algn="l"/>
              </a:tabLst>
            </a:pPr>
            <a:r>
              <a:rPr sz="2800" spc="-5" dirty="0">
                <a:latin typeface="Arial"/>
                <a:cs typeface="Arial"/>
              </a:rPr>
              <a:t>More </a:t>
            </a:r>
            <a:r>
              <a:rPr sz="2800" dirty="0">
                <a:latin typeface="Arial"/>
                <a:cs typeface="Arial"/>
              </a:rPr>
              <a:t>absorbent </a:t>
            </a:r>
            <a:r>
              <a:rPr sz="2800" spc="-5" dirty="0">
                <a:latin typeface="Arial"/>
                <a:cs typeface="Arial"/>
              </a:rPr>
              <a:t>for </a:t>
            </a:r>
            <a:r>
              <a:rPr sz="2800" dirty="0">
                <a:latin typeface="Arial"/>
                <a:cs typeface="Arial"/>
              </a:rPr>
              <a:t>skin  benefits </a:t>
            </a:r>
            <a:r>
              <a:rPr sz="2800" spc="-5" dirty="0">
                <a:latin typeface="Arial"/>
                <a:cs typeface="Arial"/>
              </a:rPr>
              <a:t>above </a:t>
            </a:r>
            <a:r>
              <a:rPr sz="2800" dirty="0">
                <a:latin typeface="Arial"/>
                <a:cs typeface="Arial"/>
              </a:rPr>
              <a:t>other collagen  sources </a:t>
            </a:r>
            <a:r>
              <a:rPr sz="2800" spc="-5" dirty="0">
                <a:latin typeface="Arial"/>
                <a:cs typeface="Arial"/>
              </a:rPr>
              <a:t>like </a:t>
            </a:r>
            <a:r>
              <a:rPr sz="2800" dirty="0">
                <a:latin typeface="Arial"/>
                <a:cs typeface="Arial"/>
              </a:rPr>
              <a:t>bovine or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chicken</a:t>
            </a:r>
          </a:p>
          <a:p>
            <a:pPr marL="241300" marR="259715" indent="-229235">
              <a:lnSpc>
                <a:spcPts val="3020"/>
              </a:lnSpc>
              <a:spcBef>
                <a:spcPts val="990"/>
              </a:spcBef>
              <a:buChar char="•"/>
              <a:tabLst>
                <a:tab pos="241935" algn="l"/>
              </a:tabLst>
            </a:pPr>
            <a:r>
              <a:rPr sz="2800" spc="-5" dirty="0">
                <a:latin typeface="Arial"/>
                <a:cs typeface="Arial"/>
              </a:rPr>
              <a:t>More bioavailable and </a:t>
            </a:r>
            <a:r>
              <a:rPr sz="2800" dirty="0">
                <a:latin typeface="Arial"/>
                <a:cs typeface="Arial"/>
              </a:rPr>
              <a:t>easily  </a:t>
            </a:r>
            <a:r>
              <a:rPr sz="2800" spc="-5" dirty="0">
                <a:latin typeface="Arial"/>
                <a:cs typeface="Arial"/>
              </a:rPr>
              <a:t>absorbed by the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body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03006" y="1457608"/>
            <a:ext cx="3461564" cy="47191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oup 4"/>
          <p:cNvGrpSpPr/>
          <p:nvPr/>
        </p:nvGrpSpPr>
        <p:grpSpPr>
          <a:xfrm>
            <a:off x="0" y="6435267"/>
            <a:ext cx="12192000" cy="422733"/>
            <a:chOff x="0" y="6435267"/>
            <a:chExt cx="12192000" cy="422733"/>
          </a:xfrm>
        </p:grpSpPr>
        <p:pic>
          <p:nvPicPr>
            <p:cNvPr id="6" name="Picture 5" descr="brow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435267"/>
              <a:ext cx="12192000" cy="42273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1" y="6435267"/>
              <a:ext cx="12191999" cy="0"/>
            </a:xfrm>
            <a:prstGeom prst="line">
              <a:avLst/>
            </a:prstGeom>
            <a:ln w="57150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384" y="6423773"/>
            <a:ext cx="12192000" cy="422733"/>
            <a:chOff x="0" y="6435267"/>
            <a:chExt cx="12192000" cy="422733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435267"/>
              <a:ext cx="12192000" cy="422733"/>
              <a:chOff x="0" y="6435267"/>
              <a:chExt cx="12192000" cy="422733"/>
            </a:xfrm>
          </p:grpSpPr>
          <p:pic>
            <p:nvPicPr>
              <p:cNvPr id="12" name="Picture 11" descr="brow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6435267"/>
                <a:ext cx="12192000" cy="422733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H="1">
                <a:off x="1" y="6435267"/>
                <a:ext cx="12191999" cy="0"/>
              </a:xfrm>
              <a:prstGeom prst="line">
                <a:avLst/>
              </a:prstGeom>
              <a:ln w="57150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10334430" y="6452519"/>
              <a:ext cx="16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ISAGENIX ELIXIR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15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873</Words>
  <Application>Microsoft Office PowerPoint</Application>
  <PresentationFormat>Custom</PresentationFormat>
  <Paragraphs>215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The Wait is  Almost Over!</vt:lpstr>
      <vt:lpstr>Sip your way to a  more youthful and  healthy glow with:</vt:lpstr>
      <vt:lpstr>What is Collagen and Why Do We Need It?</vt:lpstr>
      <vt:lpstr>Collagen Types</vt:lpstr>
      <vt:lpstr>Slide 6</vt:lpstr>
      <vt:lpstr>COLLAGEN 101</vt:lpstr>
      <vt:lpstr>Slide 8</vt:lpstr>
      <vt:lpstr>Collagen Elixir Features and Benefits</vt:lpstr>
      <vt:lpstr>Collagen Elixir Features and Benefits</vt:lpstr>
      <vt:lpstr>Collagen Elixir Features and Benefits</vt:lpstr>
      <vt:lpstr>Collagen Elixir Features and Benefits</vt:lpstr>
      <vt:lpstr>Collagen Elixir Features and Benefits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How to Use Collagen Elixir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DeCant</dc:creator>
  <cp:lastModifiedBy>Valued Customer</cp:lastModifiedBy>
  <cp:revision>67</cp:revision>
  <dcterms:created xsi:type="dcterms:W3CDTF">2021-01-12T01:48:01Z</dcterms:created>
  <dcterms:modified xsi:type="dcterms:W3CDTF">2021-03-19T23:39:33Z</dcterms:modified>
</cp:coreProperties>
</file>