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17/03/03/style/modern-love-you-may-want-to-marry-my-husband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256" y="2404534"/>
            <a:ext cx="8368747" cy="1646302"/>
          </a:xfrm>
        </p:spPr>
        <p:txBody>
          <a:bodyPr/>
          <a:lstStyle/>
          <a:p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Into New Books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3, 2017 </a:t>
            </a:r>
          </a:p>
          <a:p>
            <a:r>
              <a:rPr lang="en-US" sz="4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Kathleen Spence </a:t>
            </a:r>
          </a:p>
        </p:txBody>
      </p:sp>
    </p:spTree>
    <p:extLst>
      <p:ext uri="{BB962C8B-B14F-4D97-AF65-F5344CB8AC3E}">
        <p14:creationId xmlns:p14="http://schemas.microsoft.com/office/powerpoint/2010/main" val="305011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118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819656"/>
            <a:ext cx="4184035" cy="4221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A Thirst for Home: A Story of Water Across the World, </a:t>
            </a:r>
            <a:r>
              <a:rPr lang="en-US" sz="3600" dirty="0"/>
              <a:t>by Christine </a:t>
            </a:r>
            <a:r>
              <a:rPr lang="en-US" sz="3600" dirty="0" err="1"/>
              <a:t>Ieronimo</a:t>
            </a:r>
            <a:r>
              <a:rPr lang="en-US" sz="3600" dirty="0"/>
              <a:t> (2014)</a:t>
            </a:r>
            <a:endParaRPr lang="en-US" sz="36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9426" y="1819655"/>
            <a:ext cx="4184034" cy="4221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A Long Walk to Water, </a:t>
            </a:r>
            <a:r>
              <a:rPr lang="en-US" sz="3600" dirty="0"/>
              <a:t>by Linda Sue Park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50022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Connections</a:t>
            </a:r>
            <a:endParaRPr lang="en-US" sz="5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764792"/>
            <a:ext cx="4184035" cy="4276569"/>
          </a:xfrm>
        </p:spPr>
        <p:txBody>
          <a:bodyPr>
            <a:normAutofit/>
          </a:bodyPr>
          <a:lstStyle/>
          <a:p>
            <a:r>
              <a:rPr lang="en-US" sz="3200" i="1" dirty="0"/>
              <a:t>The Power of Kindness: The Unexpected Benefits of Leading a Compassionate Life, </a:t>
            </a:r>
            <a:r>
              <a:rPr lang="en-US" sz="3200" dirty="0"/>
              <a:t>by Piero </a:t>
            </a:r>
            <a:r>
              <a:rPr lang="en-US" sz="3200" dirty="0" err="1"/>
              <a:t>Ferrucci</a:t>
            </a:r>
            <a:endParaRPr lang="en-US" sz="3200" i="1" dirty="0"/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8384" y="1764792"/>
            <a:ext cx="4178808" cy="4276571"/>
          </a:xfrm>
        </p:spPr>
        <p:txBody>
          <a:bodyPr>
            <a:normAutofit/>
          </a:bodyPr>
          <a:lstStyle/>
          <a:p>
            <a:r>
              <a:rPr lang="en-US" sz="3200" i="1" dirty="0"/>
              <a:t>What Does It Mean to Be Kind?, </a:t>
            </a:r>
            <a:r>
              <a:rPr lang="en-US" sz="3200" dirty="0"/>
              <a:t>by Rana </a:t>
            </a:r>
            <a:r>
              <a:rPr lang="en-US" sz="3200" dirty="0" err="1"/>
              <a:t>DiOrio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We’re All Wonders, </a:t>
            </a:r>
            <a:r>
              <a:rPr lang="en-US" sz="3200" dirty="0"/>
              <a:t>by R.J. Palacio</a:t>
            </a:r>
            <a:r>
              <a:rPr lang="en-US" sz="32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570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888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Affective Domain</a:t>
            </a:r>
            <a:endParaRPr lang="en-US" sz="54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3816" y="1810513"/>
            <a:ext cx="8460186" cy="4230850"/>
          </a:xfrm>
        </p:spPr>
        <p:txBody>
          <a:bodyPr>
            <a:normAutofit/>
          </a:bodyPr>
          <a:lstStyle/>
          <a:p>
            <a:r>
              <a:rPr lang="en-US" sz="3600" i="1" dirty="0"/>
              <a:t>What Do You Do with a Problem?, </a:t>
            </a:r>
            <a:r>
              <a:rPr lang="en-US" sz="3600" dirty="0"/>
              <a:t>by </a:t>
            </a:r>
            <a:r>
              <a:rPr lang="en-US" sz="3600" dirty="0" err="1"/>
              <a:t>Kobi</a:t>
            </a:r>
            <a:r>
              <a:rPr lang="en-US" sz="3600" dirty="0"/>
              <a:t> Yamada</a:t>
            </a:r>
          </a:p>
          <a:p>
            <a:r>
              <a:rPr lang="en-US" sz="3600" i="1" dirty="0"/>
              <a:t>Beautiful Hands</a:t>
            </a:r>
            <a:r>
              <a:rPr lang="en-US" sz="3600" dirty="0"/>
              <a:t>, by Kathryn </a:t>
            </a:r>
            <a:r>
              <a:rPr lang="en-US" sz="3600" dirty="0" err="1"/>
              <a:t>Otoshi</a:t>
            </a:r>
            <a:endParaRPr lang="en-US" sz="3600" dirty="0"/>
          </a:p>
          <a:p>
            <a:r>
              <a:rPr lang="en-US" sz="3600" i="1" dirty="0"/>
              <a:t>Draw the Line, </a:t>
            </a:r>
            <a:r>
              <a:rPr lang="en-US" sz="3600" dirty="0"/>
              <a:t>by Kathryn </a:t>
            </a:r>
            <a:r>
              <a:rPr lang="en-US" sz="3600" dirty="0" err="1"/>
              <a:t>Otoshi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262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3568"/>
            <a:ext cx="8596668" cy="100888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Amy </a:t>
            </a:r>
            <a:r>
              <a:rPr lang="en-US" sz="5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Krouse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Rosenthal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2456"/>
            <a:ext cx="8596668" cy="52395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hlinkClick r:id="rId2"/>
              </a:rPr>
              <a:t>https://www.nytimes.com/2017/03/03/style/modern-love-you-may-want-to-marry-my-husband.html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600" i="1" dirty="0"/>
              <a:t>Cookies</a:t>
            </a:r>
          </a:p>
          <a:p>
            <a:r>
              <a:rPr lang="en-US" sz="3600" i="1" dirty="0"/>
              <a:t>Little Oink</a:t>
            </a:r>
          </a:p>
          <a:p>
            <a:r>
              <a:rPr lang="en-US" sz="3600" i="1" dirty="0"/>
              <a:t>The Wonder Book</a:t>
            </a:r>
          </a:p>
          <a:p>
            <a:r>
              <a:rPr lang="en-US" sz="3600" i="1" dirty="0" err="1"/>
              <a:t>Friendshape</a:t>
            </a:r>
            <a:endParaRPr lang="en-US" sz="3600" i="1" dirty="0"/>
          </a:p>
          <a:p>
            <a:r>
              <a:rPr lang="en-US" sz="3600" i="1" dirty="0"/>
              <a:t>That’s Me Loving You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85576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9288"/>
            <a:ext cx="8596668" cy="9906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Fiction – Picture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9888"/>
            <a:ext cx="8596668" cy="4928616"/>
          </a:xfrm>
        </p:spPr>
        <p:txBody>
          <a:bodyPr>
            <a:normAutofit/>
          </a:bodyPr>
          <a:lstStyle/>
          <a:p>
            <a:r>
              <a:rPr lang="en-US" sz="3600" i="1" dirty="0"/>
              <a:t>The </a:t>
            </a:r>
            <a:r>
              <a:rPr lang="en-US" sz="3600" i="1" dirty="0" err="1"/>
              <a:t>Uncorker</a:t>
            </a:r>
            <a:r>
              <a:rPr lang="en-US" sz="3600" i="1" dirty="0"/>
              <a:t> of Ocean Bottles, </a:t>
            </a:r>
            <a:r>
              <a:rPr lang="en-US" sz="3600" dirty="0"/>
              <a:t>by Michelle </a:t>
            </a:r>
            <a:r>
              <a:rPr lang="en-US" sz="3600" dirty="0" err="1"/>
              <a:t>Cueves</a:t>
            </a:r>
            <a:endParaRPr lang="en-US" sz="3600" dirty="0"/>
          </a:p>
          <a:p>
            <a:r>
              <a:rPr lang="en-US" sz="3600" i="1" dirty="0"/>
              <a:t>The Cat from Hunger Mountain, </a:t>
            </a:r>
            <a:r>
              <a:rPr lang="en-US" sz="3600" dirty="0"/>
              <a:t>by Ed Young</a:t>
            </a:r>
          </a:p>
          <a:p>
            <a:r>
              <a:rPr lang="en-US" sz="3600" i="1" dirty="0"/>
              <a:t>Little Penguins, </a:t>
            </a:r>
            <a:r>
              <a:rPr lang="en-US" sz="3600" dirty="0"/>
              <a:t>by Cynthia </a:t>
            </a:r>
            <a:r>
              <a:rPr lang="en-US" sz="3600" dirty="0" err="1"/>
              <a:t>Rylant</a:t>
            </a:r>
            <a:endParaRPr lang="en-US" sz="3600" dirty="0"/>
          </a:p>
          <a:p>
            <a:r>
              <a:rPr lang="en-US" sz="3600" i="1" dirty="0"/>
              <a:t>Penguin Problems, </a:t>
            </a:r>
            <a:r>
              <a:rPr lang="en-US" sz="3600" dirty="0"/>
              <a:t>by Jory John</a:t>
            </a:r>
          </a:p>
          <a:p>
            <a:r>
              <a:rPr lang="en-US" sz="3600" dirty="0"/>
              <a:t>Tidy, </a:t>
            </a:r>
            <a:r>
              <a:rPr lang="en-US" sz="3600" i="1" dirty="0"/>
              <a:t>by Emily </a:t>
            </a:r>
            <a:r>
              <a:rPr lang="en-US" sz="3600" i="1" dirty="0" err="1"/>
              <a:t>Gravett</a:t>
            </a:r>
            <a:endParaRPr lang="en-US" sz="3600" dirty="0"/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75981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9872"/>
            <a:ext cx="10761810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Fiction Picture Books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910327"/>
          </a:xfrm>
        </p:spPr>
        <p:txBody>
          <a:bodyPr>
            <a:normAutofit/>
          </a:bodyPr>
          <a:lstStyle/>
          <a:p>
            <a:r>
              <a:rPr lang="en-US" sz="3600" i="1" dirty="0"/>
              <a:t>Ada Twist, Scientist, </a:t>
            </a:r>
            <a:r>
              <a:rPr lang="en-US" sz="3600" dirty="0"/>
              <a:t>by Andrea </a:t>
            </a:r>
            <a:r>
              <a:rPr lang="en-US" sz="3600" dirty="0" err="1"/>
              <a:t>Beaty</a:t>
            </a:r>
            <a:endParaRPr lang="en-US" sz="3600" dirty="0"/>
          </a:p>
          <a:p>
            <a:r>
              <a:rPr lang="en-US" sz="3600" i="1" dirty="0"/>
              <a:t>Du </a:t>
            </a:r>
            <a:r>
              <a:rPr lang="en-US" sz="3600" i="1" dirty="0" err="1"/>
              <a:t>Iz</a:t>
            </a:r>
            <a:r>
              <a:rPr lang="en-US" sz="3600" i="1" dirty="0"/>
              <a:t> </a:t>
            </a:r>
            <a:r>
              <a:rPr lang="en-US" sz="3600" i="1" dirty="0" err="1"/>
              <a:t>Tak</a:t>
            </a:r>
            <a:r>
              <a:rPr lang="en-US" sz="3600" i="1" dirty="0"/>
              <a:t>?, </a:t>
            </a:r>
            <a:r>
              <a:rPr lang="en-US" sz="3600" dirty="0"/>
              <a:t>by Carson Ellis (Caldecott Honor book)</a:t>
            </a:r>
          </a:p>
          <a:p>
            <a:r>
              <a:rPr lang="en-US" sz="3600" i="1" dirty="0"/>
              <a:t>I Will Not EAT YOU,</a:t>
            </a:r>
            <a:r>
              <a:rPr lang="en-US" sz="3600" dirty="0"/>
              <a:t> by Adam </a:t>
            </a:r>
            <a:r>
              <a:rPr lang="en-US" sz="3600" dirty="0" err="1"/>
              <a:t>Lehrhaupt</a:t>
            </a:r>
            <a:endParaRPr lang="en-US" sz="3600" dirty="0"/>
          </a:p>
          <a:p>
            <a:r>
              <a:rPr lang="en-US" sz="3600" i="1" dirty="0"/>
              <a:t>The Branch, </a:t>
            </a:r>
            <a:r>
              <a:rPr lang="en-US" sz="3600" dirty="0"/>
              <a:t>by Mireille Messier</a:t>
            </a:r>
            <a:endParaRPr lang="en-US" sz="3600" i="1" dirty="0"/>
          </a:p>
          <a:p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079513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9768"/>
            <a:ext cx="8596668" cy="97840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Fiction Chapter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345"/>
            <a:ext cx="8596668" cy="5266943"/>
          </a:xfrm>
        </p:spPr>
        <p:txBody>
          <a:bodyPr>
            <a:normAutofit/>
          </a:bodyPr>
          <a:lstStyle/>
          <a:p>
            <a:r>
              <a:rPr lang="en-US" sz="3600" i="1" dirty="0"/>
              <a:t>Just My Luck, </a:t>
            </a:r>
            <a:r>
              <a:rPr lang="en-US" sz="3600" dirty="0"/>
              <a:t>by Cammie McGovern</a:t>
            </a:r>
          </a:p>
          <a:p>
            <a:r>
              <a:rPr lang="en-US" sz="3600" i="1" dirty="0"/>
              <a:t>See You in the Cosmos, </a:t>
            </a:r>
            <a:r>
              <a:rPr lang="en-US" sz="3600" dirty="0"/>
              <a:t>by Jack Cheng</a:t>
            </a:r>
          </a:p>
          <a:p>
            <a:r>
              <a:rPr lang="en-US" sz="3600" i="1" dirty="0"/>
              <a:t>The Secret Keepers, </a:t>
            </a:r>
            <a:r>
              <a:rPr lang="en-US" sz="3600" dirty="0"/>
              <a:t>by Trenton Lee Stewart</a:t>
            </a:r>
          </a:p>
          <a:p>
            <a:r>
              <a:rPr lang="en-US" sz="3600" i="1" dirty="0"/>
              <a:t>The Inquisitor’s Tale, or The Three Magical Children and Their Holy Dog, </a:t>
            </a:r>
            <a:r>
              <a:rPr lang="en-US" sz="3600" dirty="0"/>
              <a:t>by Adam </a:t>
            </a:r>
            <a:r>
              <a:rPr lang="en-US" sz="3600" dirty="0" err="1"/>
              <a:t>Gidwitz</a:t>
            </a:r>
            <a:endParaRPr lang="en-US" sz="3600" dirty="0"/>
          </a:p>
          <a:p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108764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Informational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901183"/>
          </a:xfrm>
        </p:spPr>
        <p:txBody>
          <a:bodyPr>
            <a:normAutofit/>
          </a:bodyPr>
          <a:lstStyle/>
          <a:p>
            <a:r>
              <a:rPr lang="en-US" sz="3600" i="1" dirty="0"/>
              <a:t>Creature Features: 25 Animals Explain Why They Look the Way They Do, </a:t>
            </a:r>
            <a:r>
              <a:rPr lang="en-US" sz="3600" dirty="0"/>
              <a:t>by Steve Jenkins and Robin Page</a:t>
            </a:r>
          </a:p>
          <a:p>
            <a:r>
              <a:rPr lang="en-US" sz="3600" i="1" dirty="0"/>
              <a:t>Flying Frogs and Walking Fish, </a:t>
            </a:r>
            <a:r>
              <a:rPr lang="en-US" sz="3600" dirty="0"/>
              <a:t>by Steve Jenkins and Robin Page</a:t>
            </a:r>
          </a:p>
          <a:p>
            <a:r>
              <a:rPr lang="en-US" sz="3600" i="1" dirty="0"/>
              <a:t> Fabulous Frogs, </a:t>
            </a:r>
            <a:r>
              <a:rPr lang="en-US" sz="3600" dirty="0"/>
              <a:t>by Martin Jenkins*</a:t>
            </a:r>
          </a:p>
          <a:p>
            <a:r>
              <a:rPr lang="en-US" sz="3600" i="1" dirty="0"/>
              <a:t>The Tragic Tale of the Great Auk, </a:t>
            </a:r>
            <a:r>
              <a:rPr lang="en-US" sz="3600" dirty="0"/>
              <a:t>by Jan Thornhill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118723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7576"/>
            <a:ext cx="8596668" cy="106375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Last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9965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i="1" dirty="0"/>
              <a:t>A Child of Books, </a:t>
            </a:r>
            <a:r>
              <a:rPr lang="en-US" sz="3600" dirty="0"/>
              <a:t>by Oliver Jeffers, illustrated by </a:t>
            </a:r>
            <a:r>
              <a:rPr lang="en-US" sz="3600"/>
              <a:t>Sam Winston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74379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new reading habits</a:t>
            </a:r>
          </a:p>
        </p:txBody>
      </p:sp>
      <p:pic>
        <p:nvPicPr>
          <p:cNvPr id="2050" name="Picture 2" descr="https://lh3.googleusercontent.com/tQTK18tyDTKrmMPG2aGphGs5kOWFoWvoXTmVY0ZT0W24HV8bc7oYsIClBC4KprAj4PMqU1f-RYsw8WN0YoIaiJbZfQjnNbq05B1gP3LZZZcjQPuZSjFBOjRVnhPK6W4_H3dxuguqBvcaZrarU0G66TSsJnvZSJ0DXjd371dwd4aXolGyniwFM63nqb5rsd36GK_htveE_vk-GrvdCx4aIjsBjhubSsY7kGUDhDVWmcNrvzhrbpYcE1GlaBHScqn0vfMOQwzs1HXJrSKrMCN2C5OQAfnPJfYTv9_6UZtZAR1HfHL0VM0AOU6AJsjZgIzV1-mDFLFWQ_VCKe0QGpwtsyAtcsnMWv5RYh2cxr1o6uFxDkdq8RcqS0TdSI9MysSD8e_C0oS6LbcbbI8YZ5gUZqeaCn3RlsMWu4BNY8cPob4Qt6qNmy3avPuQgpmWUQGyjbcNLBu2QmXIB8rc1J3UKhFs9M8xsW9-NWY23nz3KwzgRxRb2FxXDiz5RzSM7BQaZBPiJkwZwuiF37zhVkwW0MgIEbppbGTOw4acb9F_ghX4qri_k6owk8-dAvN6CU7dtwJijzNQqZpaUVuIdC7U4Ojp13S2jTmWEeRSIbRd-7jrZvwTrVPC=w518-h920-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08836"/>
            <a:ext cx="2614506" cy="437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3.googleusercontent.com/01Sr5HAxpO1Tl1aMc_ifvY-i3FkdFYVh6tzZQ7UNEqcqCE6nSBqTxa8B0Tnil-pt4f41b84-irxLILtCPG0Dp5THcZBLoqH27svowE8yY_nmXFGMGHC9XVBOB5aknWjP5rHcsE69M4oz191svhtgWGALUD-QJqMbSV0QR_ukMw6HX_7dIl6xD3681U36IINhMvIyMm7pNYM72lwKFnKBy4QF38_HvaAqvr2Tig8-PFYAFNUyArsiiE1MESQyvQHt_9Vesrmqc567U3So2e0Tm2UwI5cc_6YkkXALvgXkAIp53kIiNZXtjR0SalQQITkzFylkl0Wt3bzeMJoq5DTqYDa9frNEt8h-4XaJTfz28zhNDZ7Y0hoc5sNtn7DQ-aQ_KjwO_oN0FK00KSNdED41x6VliE_r3OgqgNwMMrIXjTcclexmIK_R1K00gHCEGe666XA9fHovOBsyiZ_U9AxrFN0KOHBckNAE_kYzY7Im1DfoGRtLdtqFLRKMWlovLTjAN9P1Hn036QriREF7g_EM3zSbww0P23TpvVSn0yB1jhPfs60bQ5k43LPmSt4yl8en1oODwUM9OL5_MLUcbSLmbPZ9FHm_73y3UtjjowNrXXNfcLevKUW_=w1636-h920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9" y="1608836"/>
            <a:ext cx="6716187" cy="437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28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1801368"/>
            <a:ext cx="4184035" cy="4560033"/>
          </a:xfrm>
        </p:spPr>
        <p:txBody>
          <a:bodyPr>
            <a:normAutofit/>
          </a:bodyPr>
          <a:lstStyle/>
          <a:p>
            <a:r>
              <a:rPr lang="en-US" sz="3600" dirty="0"/>
              <a:t>Our hope for all of our children and students.</a:t>
            </a:r>
          </a:p>
          <a:p>
            <a:r>
              <a:rPr lang="en-US" sz="3600" dirty="0"/>
              <a:t>Written by Amy </a:t>
            </a:r>
            <a:r>
              <a:rPr lang="en-US" sz="3600" dirty="0" err="1"/>
              <a:t>Hest</a:t>
            </a:r>
            <a:r>
              <a:rPr lang="en-US" sz="3600" dirty="0"/>
              <a:t>, illustrated by Lauren Castillo.</a:t>
            </a:r>
          </a:p>
        </p:txBody>
      </p:sp>
      <p:pic>
        <p:nvPicPr>
          <p:cNvPr id="1026" name="Picture 2" descr="https://images-na.ssl-images-amazon.com/images/I/51x5T7HBUTL._SX412_BO1,204,203,200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079" y="1801368"/>
            <a:ext cx="3514201" cy="456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46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5864"/>
            <a:ext cx="8596668" cy="105460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4209"/>
            <a:ext cx="8596668" cy="4377154"/>
          </a:xfrm>
        </p:spPr>
        <p:txBody>
          <a:bodyPr>
            <a:normAutofit/>
          </a:bodyPr>
          <a:lstStyle/>
          <a:p>
            <a:r>
              <a:rPr lang="en-US" sz="4800" dirty="0"/>
              <a:t>Resources</a:t>
            </a:r>
          </a:p>
          <a:p>
            <a:r>
              <a:rPr lang="en-US" sz="4800" dirty="0"/>
              <a:t>Inspiration</a:t>
            </a:r>
          </a:p>
          <a:p>
            <a:r>
              <a:rPr lang="en-US" sz="4800" dirty="0"/>
              <a:t>Connections</a:t>
            </a:r>
          </a:p>
          <a:p>
            <a:r>
              <a:rPr lang="en-US" sz="4800" dirty="0"/>
              <a:t>LFL</a:t>
            </a:r>
          </a:p>
        </p:txBody>
      </p:sp>
    </p:spTree>
    <p:extLst>
      <p:ext uri="{BB962C8B-B14F-4D97-AF65-F5344CB8AC3E}">
        <p14:creationId xmlns:p14="http://schemas.microsoft.com/office/powerpoint/2010/main" val="10700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0728"/>
            <a:ext cx="8596668" cy="100888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Biographies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5648"/>
            <a:ext cx="8596668" cy="4636007"/>
          </a:xfrm>
        </p:spPr>
        <p:txBody>
          <a:bodyPr>
            <a:normAutofit/>
          </a:bodyPr>
          <a:lstStyle/>
          <a:p>
            <a:r>
              <a:rPr lang="en-US" sz="3200" i="1" dirty="0"/>
              <a:t>Six Dots, </a:t>
            </a:r>
            <a:r>
              <a:rPr lang="en-US" sz="3200" dirty="0"/>
              <a:t>by Jen Bryant</a:t>
            </a:r>
          </a:p>
          <a:p>
            <a:r>
              <a:rPr lang="en-US" sz="3200" i="1" dirty="0"/>
              <a:t>Ada Lovelace, Poet of Science: The First Computer Programmer, </a:t>
            </a:r>
            <a:r>
              <a:rPr lang="en-US" sz="3200" dirty="0"/>
              <a:t>by Diane Stanley</a:t>
            </a:r>
          </a:p>
          <a:p>
            <a:r>
              <a:rPr lang="en-US" sz="3200" i="1" dirty="0"/>
              <a:t>A Poem for Peter, </a:t>
            </a:r>
            <a:r>
              <a:rPr lang="en-US" sz="3200" dirty="0"/>
              <a:t>by Andrea Davis Pinkney</a:t>
            </a:r>
          </a:p>
          <a:p>
            <a:r>
              <a:rPr lang="en-US" sz="3200" i="1" dirty="0"/>
              <a:t>Some Writer: The Story of E. B. White, </a:t>
            </a:r>
            <a:r>
              <a:rPr lang="en-US" sz="3200" dirty="0"/>
              <a:t>by Melissa Sweet</a:t>
            </a:r>
          </a:p>
          <a:p>
            <a:r>
              <a:rPr lang="en-US" sz="3200" i="1" dirty="0"/>
              <a:t>Radiant Child: The Story of Young Artist Jean-Michel Basquiat, </a:t>
            </a:r>
            <a:r>
              <a:rPr lang="en-US" sz="3200" dirty="0"/>
              <a:t>by </a:t>
            </a:r>
            <a:r>
              <a:rPr lang="en-US" sz="3200" dirty="0" err="1"/>
              <a:t>Javaka</a:t>
            </a:r>
            <a:r>
              <a:rPr lang="en-US" sz="3200" dirty="0"/>
              <a:t> Steptoe *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8472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0728"/>
            <a:ext cx="9445074" cy="100888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Biographies (cont.), History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5129784"/>
          </a:xfrm>
        </p:spPr>
        <p:txBody>
          <a:bodyPr>
            <a:normAutofit/>
          </a:bodyPr>
          <a:lstStyle/>
          <a:p>
            <a:r>
              <a:rPr lang="en-US" sz="3200" i="1" dirty="0"/>
              <a:t>Preaching to the Chickens: The Story of a Young John Lewis, </a:t>
            </a:r>
            <a:r>
              <a:rPr lang="en-US" sz="3200" dirty="0"/>
              <a:t>by Jabari </a:t>
            </a:r>
            <a:r>
              <a:rPr lang="en-US" sz="3200" dirty="0" err="1"/>
              <a:t>Asim</a:t>
            </a:r>
            <a:endParaRPr lang="en-US" sz="3200" dirty="0"/>
          </a:p>
          <a:p>
            <a:r>
              <a:rPr lang="en-US" sz="3200" i="1" dirty="0"/>
              <a:t>March, </a:t>
            </a:r>
            <a:r>
              <a:rPr lang="en-US" sz="3200" dirty="0"/>
              <a:t>by John Lewis, Andrew Aydin, and Nate Powell (illus.)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Coretta Scott King Award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Michael L. </a:t>
            </a:r>
            <a:r>
              <a:rPr lang="en-US" sz="2800" dirty="0" err="1"/>
              <a:t>Printz</a:t>
            </a:r>
            <a:r>
              <a:rPr lang="en-US" sz="2800" dirty="0"/>
              <a:t> Award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Robert F. </a:t>
            </a:r>
            <a:r>
              <a:rPr lang="en-US" sz="2800" dirty="0" err="1"/>
              <a:t>Sibert</a:t>
            </a:r>
            <a:r>
              <a:rPr lang="en-US" sz="2800" dirty="0"/>
              <a:t> Informational Book Award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YALSA Award</a:t>
            </a:r>
            <a:r>
              <a:rPr lang="en-US" sz="3000" i="1" dirty="0"/>
              <a:t>	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731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62" y="426720"/>
            <a:ext cx="10304610" cy="101803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History, fiction and informational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06" y="1316736"/>
            <a:ext cx="8951298" cy="5266944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Freedom in Congo Square, </a:t>
            </a:r>
            <a:r>
              <a:rPr lang="en-US" sz="3200" dirty="0"/>
              <a:t>by Carole Boston Weatherford - </a:t>
            </a:r>
            <a:r>
              <a:rPr lang="en-US" b="1" dirty="0"/>
              <a:t> </a:t>
            </a:r>
            <a:r>
              <a:rPr lang="en-US" sz="3200" dirty="0"/>
              <a:t>(Charlotte </a:t>
            </a:r>
            <a:r>
              <a:rPr lang="en-US" sz="3200" dirty="0" err="1"/>
              <a:t>Zolotow</a:t>
            </a:r>
            <a:r>
              <a:rPr lang="en-US" sz="3200" dirty="0"/>
              <a:t> Award) </a:t>
            </a:r>
          </a:p>
          <a:p>
            <a:r>
              <a:rPr lang="en-US" sz="3200" i="1" dirty="0"/>
              <a:t>Freedom Over Me: Eleven slaves, their lives and dreams brought to life, </a:t>
            </a:r>
            <a:r>
              <a:rPr lang="en-US" sz="3200" dirty="0"/>
              <a:t>by Ashley Bryan (Newbery Honor)</a:t>
            </a:r>
          </a:p>
          <a:p>
            <a:r>
              <a:rPr lang="en-US" sz="3200" i="1" dirty="0"/>
              <a:t>In the Shadow of Liberty: The Hidden History of Slavery, Four Presidents, and FIVE BLACK LIVES, </a:t>
            </a:r>
            <a:r>
              <a:rPr lang="en-US" sz="3200" dirty="0"/>
              <a:t>by Kenneth C. Davis</a:t>
            </a:r>
          </a:p>
          <a:p>
            <a:r>
              <a:rPr lang="en-US" sz="3200" i="1" dirty="0"/>
              <a:t>Sachiko: A Nagasaki Bomb Survivor Story, </a:t>
            </a:r>
            <a:r>
              <a:rPr lang="en-US" sz="3200" dirty="0"/>
              <a:t>by Caren </a:t>
            </a:r>
            <a:r>
              <a:rPr lang="en-US" sz="3200" dirty="0" err="1"/>
              <a:t>Stelson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7767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622" y="417576"/>
            <a:ext cx="8596668" cy="1155192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Poetry</a:t>
            </a:r>
          </a:p>
        </p:txBody>
      </p:sp>
      <p:pic>
        <p:nvPicPr>
          <p:cNvPr id="4098" name="Picture 2" descr="https://images-na.ssl-images-amazon.com/images/I/51sfXsv61XL._SX349_BO1,204,203,200_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84" y="1764792"/>
            <a:ext cx="3008277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5424" y="1691640"/>
            <a:ext cx="5694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/>
              <a:t>Wet Cement: A Mix</a:t>
            </a:r>
          </a:p>
          <a:p>
            <a:r>
              <a:rPr lang="en-US" sz="4800" i="1" dirty="0"/>
              <a:t>Of Concrete Poems,</a:t>
            </a:r>
            <a:endParaRPr lang="en-US" sz="4800" dirty="0"/>
          </a:p>
          <a:p>
            <a:r>
              <a:rPr lang="en-US" sz="4800" dirty="0"/>
              <a:t>by Bob </a:t>
            </a:r>
            <a:r>
              <a:rPr lang="en-US" sz="4800" dirty="0" err="1"/>
              <a:t>Raczka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7701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Poetry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1783080"/>
            <a:ext cx="4184035" cy="4258281"/>
          </a:xfrm>
        </p:spPr>
        <p:txBody>
          <a:bodyPr>
            <a:normAutofit/>
          </a:bodyPr>
          <a:lstStyle/>
          <a:p>
            <a:r>
              <a:rPr lang="en-US" sz="4000" i="1" dirty="0"/>
              <a:t>Before Morning, </a:t>
            </a:r>
            <a:r>
              <a:rPr lang="en-US" sz="4000" dirty="0"/>
              <a:t>by Joyce </a:t>
            </a:r>
            <a:r>
              <a:rPr lang="en-US" sz="4000" dirty="0" err="1"/>
              <a:t>Sidman</a:t>
            </a:r>
            <a:r>
              <a:rPr lang="en-US" sz="4000" dirty="0"/>
              <a:t>, Illustrated by Beth </a:t>
            </a:r>
            <a:r>
              <a:rPr lang="en-US" sz="4000" dirty="0" err="1"/>
              <a:t>Krommes</a:t>
            </a:r>
            <a:endParaRPr lang="en-US" sz="4000" i="1" dirty="0"/>
          </a:p>
        </p:txBody>
      </p:sp>
      <p:pic>
        <p:nvPicPr>
          <p:cNvPr id="5122" name="Picture 2" descr="https://images-na.ssl-images-amazon.com/images/I/61PlgSA6lWL._SX379_BO1,204,203,200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691" y="1783080"/>
            <a:ext cx="2963582" cy="443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0545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7433</TotalTime>
  <Words>513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Spring Into New Books</vt:lpstr>
      <vt:lpstr>Forming new reading habits</vt:lpstr>
      <vt:lpstr>Welcome!</vt:lpstr>
      <vt:lpstr>Process</vt:lpstr>
      <vt:lpstr>Biographies</vt:lpstr>
      <vt:lpstr>Biographies (cont.), History</vt:lpstr>
      <vt:lpstr>History, fiction and informational</vt:lpstr>
      <vt:lpstr>Poetry</vt:lpstr>
      <vt:lpstr>Poetry</vt:lpstr>
      <vt:lpstr>Connections</vt:lpstr>
      <vt:lpstr>Connections</vt:lpstr>
      <vt:lpstr>Affective Domain</vt:lpstr>
      <vt:lpstr>Amy Krouse Rosenthal</vt:lpstr>
      <vt:lpstr>Fiction – Picture books</vt:lpstr>
      <vt:lpstr>Fiction Picture Books (cont.)</vt:lpstr>
      <vt:lpstr>Fiction Chapter Books</vt:lpstr>
      <vt:lpstr>Informational Books</vt:lpstr>
      <vt:lpstr>One Last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Into New Books</dc:title>
  <dc:creator>Kathleen</dc:creator>
  <cp:lastModifiedBy>Kathleen</cp:lastModifiedBy>
  <cp:revision>21</cp:revision>
  <dcterms:created xsi:type="dcterms:W3CDTF">2017-03-29T13:52:19Z</dcterms:created>
  <dcterms:modified xsi:type="dcterms:W3CDTF">2017-04-03T17:45:39Z</dcterms:modified>
</cp:coreProperties>
</file>